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310" r:id="rId2"/>
    <p:sldId id="312" r:id="rId3"/>
    <p:sldId id="338" r:id="rId4"/>
    <p:sldId id="339" r:id="rId5"/>
    <p:sldId id="324" r:id="rId6"/>
    <p:sldId id="325" r:id="rId7"/>
    <p:sldId id="326" r:id="rId8"/>
    <p:sldId id="292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0CB4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380" autoAdjust="0"/>
  </p:normalViewPr>
  <p:slideViewPr>
    <p:cSldViewPr>
      <p:cViewPr varScale="1">
        <p:scale>
          <a:sx n="119" d="100"/>
          <a:sy n="119" d="100"/>
        </p:scale>
        <p:origin x="-816" y="-90"/>
      </p:cViewPr>
      <p:guideLst>
        <p:guide orient="horz" pos="2160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4D1033C-F8C6-43F9-BCC7-2986345CB83E}" type="datetimeFigureOut">
              <a:rPr lang="zh-CN" altLang="en-US"/>
              <a:pPr>
                <a:defRPr/>
              </a:pPr>
              <a:t>2021/10/11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2E0807-3CDC-4B5E-A7BF-31E760E6DAF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D0BF3-1017-4DE0-84DD-ABD03E2E67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D752A-EE32-4742-8446-BBCC5F57D00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053F5-3BBE-40C5-BE8C-45DD5133F7B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1CF9-EF01-4B67-B40F-88C7F0922E5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D8627-830D-438C-9B21-2FBFED08B3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E402E-8755-4A84-B7A4-2E9AE581E8E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84E6A-F5F9-480C-B2A1-A1A57BD56A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2E002-B86D-4607-9ACE-E08F18B150A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45B17-F363-4775-9988-B4FF792BA1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43E3C-3B0F-4648-9330-02B30A484C5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43B9-A814-43E7-B973-16DDC4E756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09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F2FE66-8186-4E37-B969-BF2B6EB19BC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57290" y="2285992"/>
            <a:ext cx="6143668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 err="1" smtClean="0"/>
              <a:t>Python+OpenCV</a:t>
            </a:r>
            <a:r>
              <a:rPr lang="zh-CN" altLang="en-US" sz="4000" dirty="0" smtClean="0"/>
              <a:t>图像编程</a:t>
            </a:r>
            <a:endParaRPr lang="zh-CN" altLang="en-US" sz="4000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143240" y="3500438"/>
            <a:ext cx="2928958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 smtClean="0">
                <a:solidFill>
                  <a:srgbClr val="7030A0"/>
                </a:solidFill>
              </a:rPr>
              <a:t>5 </a:t>
            </a:r>
            <a:r>
              <a:rPr lang="zh-CN" altLang="en-US" sz="2800" dirty="0" smtClean="0">
                <a:solidFill>
                  <a:srgbClr val="7030A0"/>
                </a:solidFill>
              </a:rPr>
              <a:t>直方图均衡化</a:t>
            </a:r>
            <a:endParaRPr lang="zh-CN" altLang="en-US" sz="2800" dirty="0">
              <a:solidFill>
                <a:srgbClr val="7030A0"/>
              </a:solidFill>
            </a:endParaRPr>
          </a:p>
        </p:txBody>
      </p:sp>
      <p:pic>
        <p:nvPicPr>
          <p:cNvPr id="5125" name="图片 5" descr="148117034013160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214313"/>
            <a:ext cx="2143125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5720" y="285728"/>
            <a:ext cx="4956186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/>
              <a:t> </a:t>
            </a:r>
            <a:r>
              <a:rPr lang="zh-CN" altLang="en-US" sz="3600" b="1" dirty="0" smtClean="0"/>
              <a:t>一</a:t>
            </a:r>
            <a:r>
              <a:rPr lang="zh-CN" altLang="en-US" sz="3600" b="1" dirty="0" smtClean="0"/>
              <a:t>、直方图统计与绘制</a:t>
            </a:r>
            <a:endParaRPr lang="zh-CN" altLang="en-US" sz="3600" b="1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1214422"/>
            <a:ext cx="8929718" cy="48936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、直方图统计语法</a:t>
            </a:r>
            <a:r>
              <a:rPr lang="zh-CN" altLang="en-US" sz="2400" dirty="0" smtClean="0"/>
              <a:t>格式：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</a:t>
            </a:r>
            <a:r>
              <a:rPr lang="en-US" altLang="zh-CN" sz="2000" dirty="0" err="1" smtClean="0"/>
              <a:t>hist</a:t>
            </a:r>
            <a:r>
              <a:rPr lang="en-US" altLang="zh-CN" sz="2000" dirty="0" smtClean="0"/>
              <a:t> </a:t>
            </a:r>
            <a:r>
              <a:rPr lang="en-US" altLang="zh-CN" sz="2000" dirty="0" smtClean="0"/>
              <a:t>= </a:t>
            </a:r>
            <a:r>
              <a:rPr lang="en-US" altLang="zh-CN" sz="2000" dirty="0" smtClean="0"/>
              <a:t>cv2.calcHist(</a:t>
            </a:r>
            <a:r>
              <a:rPr lang="en-US" altLang="zh-CN" sz="2000" dirty="0" err="1" smtClean="0"/>
              <a:t>images,channels,mask,histSize</a:t>
            </a:r>
            <a:r>
              <a:rPr lang="en-US" altLang="zh-CN" sz="2000" dirty="0" smtClean="0"/>
              <a:t>, </a:t>
            </a:r>
            <a:r>
              <a:rPr lang="en-US" altLang="zh-CN" sz="2000" dirty="0" err="1" smtClean="0"/>
              <a:t>ranges,accumuIate</a:t>
            </a:r>
            <a:r>
              <a:rPr lang="en-US" altLang="zh-CN" sz="2000" dirty="0" smtClean="0"/>
              <a:t>)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</a:t>
            </a:r>
            <a:r>
              <a:rPr lang="zh-CN" altLang="en-US" sz="2400" dirty="0" smtClean="0"/>
              <a:t>参数说明：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     </a:t>
            </a:r>
            <a:r>
              <a:rPr lang="en-US" altLang="zh-CN" sz="2400" dirty="0" err="1" smtClean="0"/>
              <a:t>hist</a:t>
            </a:r>
            <a:r>
              <a:rPr lang="zh-CN" altLang="en-US" sz="2400" dirty="0" smtClean="0"/>
              <a:t>：</a:t>
            </a:r>
            <a:r>
              <a:rPr lang="zh-CN" altLang="en-US" sz="2000" dirty="0" smtClean="0"/>
              <a:t>返回的统计直方图，是一个一维数组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</a:t>
            </a:r>
            <a:r>
              <a:rPr lang="en-US" altLang="zh-CN" sz="2000" dirty="0" smtClean="0"/>
              <a:t>                        image</a:t>
            </a:r>
            <a:r>
              <a:rPr lang="zh-CN" altLang="en-US" sz="2000" dirty="0" smtClean="0"/>
              <a:t>：原始图像，需要使用“</a:t>
            </a:r>
            <a:r>
              <a:rPr lang="en-US" altLang="zh-CN" sz="2000" dirty="0" smtClean="0"/>
              <a:t>[ ]</a:t>
            </a:r>
            <a:r>
              <a:rPr lang="zh-CN" altLang="en-US" sz="2000" dirty="0" smtClean="0"/>
              <a:t>”括起来。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     </a:t>
            </a:r>
            <a:r>
              <a:rPr lang="en-US" altLang="zh-CN" sz="2400" dirty="0" smtClean="0"/>
              <a:t>channel</a:t>
            </a:r>
            <a:r>
              <a:rPr lang="zh-CN" altLang="en-US" sz="2400" dirty="0" smtClean="0"/>
              <a:t>：</a:t>
            </a:r>
            <a:r>
              <a:rPr lang="zh-CN" altLang="en-US" sz="2000" dirty="0" smtClean="0"/>
              <a:t>指定</a:t>
            </a:r>
            <a:r>
              <a:rPr lang="zh-CN" altLang="en-US" sz="2000" dirty="0" smtClean="0"/>
              <a:t>通道编号</a:t>
            </a:r>
            <a:r>
              <a:rPr lang="zh-CN" altLang="en-US" sz="2000" dirty="0" smtClean="0"/>
              <a:t>。</a:t>
            </a:r>
            <a:r>
              <a:rPr lang="zh-CN" altLang="en-US" sz="2000" dirty="0" smtClean="0"/>
              <a:t>单通道，</a:t>
            </a:r>
            <a:r>
              <a:rPr lang="en-US" altLang="zh-CN" sz="2000" dirty="0" smtClean="0"/>
              <a:t>[0]</a:t>
            </a:r>
            <a:r>
              <a:rPr lang="zh-CN" altLang="en-US" sz="2000" dirty="0" smtClean="0"/>
              <a:t>；彩色，</a:t>
            </a:r>
            <a:r>
              <a:rPr lang="en-US" altLang="zh-CN" sz="2000" dirty="0" smtClean="0"/>
              <a:t>[0]</a:t>
            </a:r>
            <a:r>
              <a:rPr lang="zh-CN" altLang="en-US" sz="2000" dirty="0" smtClean="0"/>
              <a:t>、</a:t>
            </a:r>
            <a:r>
              <a:rPr lang="en-US" altLang="zh-CN" sz="2000" dirty="0" smtClean="0"/>
              <a:t>[1]</a:t>
            </a:r>
            <a:r>
              <a:rPr lang="zh-CN" altLang="en-US" sz="2000" dirty="0" smtClean="0"/>
              <a:t>、</a:t>
            </a:r>
            <a:r>
              <a:rPr lang="en-US" altLang="zh-CN" sz="2000" dirty="0" smtClean="0"/>
              <a:t>[2]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</a:t>
            </a:r>
            <a:r>
              <a:rPr lang="en-US" altLang="zh-CN" sz="2000" dirty="0" smtClean="0"/>
              <a:t>mask</a:t>
            </a:r>
            <a:r>
              <a:rPr lang="zh-CN" altLang="en-US" sz="2000" dirty="0" smtClean="0"/>
              <a:t>：</a:t>
            </a:r>
            <a:r>
              <a:rPr lang="zh-CN" altLang="en-US" sz="2000" dirty="0" smtClean="0"/>
              <a:t>掩模图像</a:t>
            </a:r>
            <a:r>
              <a:rPr lang="zh-CN" altLang="en-US" sz="2000" dirty="0" smtClean="0"/>
              <a:t>。统计整幅图像，设定为</a:t>
            </a:r>
            <a:r>
              <a:rPr lang="en-US" altLang="zh-CN" sz="2000" dirty="0" smtClean="0"/>
              <a:t>None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</a:t>
            </a:r>
            <a:r>
              <a:rPr lang="en-US" altLang="zh-CN" sz="2000" dirty="0" err="1" smtClean="0"/>
              <a:t>histSize</a:t>
            </a:r>
            <a:r>
              <a:rPr lang="zh-CN" altLang="en-US" sz="2000" dirty="0" smtClean="0"/>
              <a:t>：</a:t>
            </a:r>
            <a:r>
              <a:rPr lang="en-US" altLang="zh-CN" sz="2000" dirty="0" smtClean="0"/>
              <a:t>BINS</a:t>
            </a:r>
            <a:r>
              <a:rPr lang="zh-CN" altLang="en-US" sz="2000" dirty="0" smtClean="0"/>
              <a:t>的</a:t>
            </a:r>
            <a:r>
              <a:rPr lang="zh-CN" altLang="en-US" sz="2000" dirty="0" smtClean="0"/>
              <a:t>值，需要使用“</a:t>
            </a:r>
            <a:r>
              <a:rPr lang="en-US" altLang="zh-CN" sz="2000" dirty="0" smtClean="0"/>
              <a:t>[ ]</a:t>
            </a:r>
            <a:r>
              <a:rPr lang="zh-CN" altLang="en-US" sz="2000" dirty="0" smtClean="0"/>
              <a:t>”括起来</a:t>
            </a:r>
            <a:r>
              <a:rPr lang="zh-CN" altLang="en-US" sz="2000" dirty="0" smtClean="0"/>
              <a:t>。例如：</a:t>
            </a:r>
            <a:r>
              <a:rPr lang="en-US" altLang="zh-CN" sz="2000" dirty="0" smtClean="0"/>
              <a:t>[256]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</a:t>
            </a:r>
            <a:r>
              <a:rPr lang="en-US" altLang="zh-CN" sz="2000" dirty="0" smtClean="0"/>
              <a:t>range</a:t>
            </a:r>
            <a:r>
              <a:rPr lang="zh-CN" altLang="en-US" sz="2000" dirty="0" smtClean="0"/>
              <a:t>：</a:t>
            </a:r>
            <a:r>
              <a:rPr lang="zh-CN" altLang="en-US" sz="2000" dirty="0" smtClean="0"/>
              <a:t>像素灰度值范围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</a:t>
            </a:r>
            <a:r>
              <a:rPr lang="en-US" altLang="zh-CN" sz="2000" dirty="0" smtClean="0"/>
              <a:t>                         accumulate</a:t>
            </a:r>
            <a:r>
              <a:rPr lang="zh-CN" altLang="en-US" sz="2000" dirty="0" smtClean="0"/>
              <a:t>：累积标识，默认值为</a:t>
            </a:r>
            <a:r>
              <a:rPr lang="en-US" altLang="zh-CN" sz="2000" dirty="0" smtClean="0"/>
              <a:t>False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857232"/>
            <a:ext cx="8929718" cy="46782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、直方图绘制语法</a:t>
            </a:r>
            <a:r>
              <a:rPr lang="zh-CN" altLang="en-US" sz="2400" dirty="0" smtClean="0"/>
              <a:t>格式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    </a:t>
            </a:r>
            <a:r>
              <a:rPr lang="en-US" altLang="zh-CN" sz="2400" dirty="0" err="1" smtClean="0"/>
              <a:t>matplotlib.pyplot.plot</a:t>
            </a:r>
            <a:r>
              <a:rPr lang="en-US" altLang="zh-CN" sz="2400" dirty="0" smtClean="0"/>
              <a:t>()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</a:t>
            </a:r>
            <a:r>
              <a:rPr lang="en-US" altLang="zh-CN" sz="2400" dirty="0" smtClean="0"/>
              <a:t>           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</a:t>
            </a:r>
            <a:r>
              <a:rPr lang="en-US" altLang="zh-CN" sz="2400" dirty="0" smtClean="0"/>
              <a:t>            </a:t>
            </a:r>
            <a:r>
              <a:rPr lang="zh-CN" altLang="en-US" sz="2400" dirty="0" smtClean="0"/>
              <a:t>参数</a:t>
            </a:r>
            <a:r>
              <a:rPr lang="zh-CN" altLang="en-US" sz="2400" dirty="0" smtClean="0"/>
              <a:t>说明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endParaRPr lang="en-US" altLang="zh-CN" sz="2400" dirty="0" smtClean="0"/>
          </a:p>
          <a:p>
            <a:r>
              <a:rPr lang="en-US" altLang="zh-CN" sz="2400" dirty="0" smtClean="0"/>
              <a:t> 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           </a:t>
            </a:r>
            <a:r>
              <a:rPr lang="en-US" altLang="zh-CN" sz="2400" dirty="0" err="1" smtClean="0"/>
              <a:t>fmt</a:t>
            </a:r>
            <a:r>
              <a:rPr lang="zh-CN" altLang="en-US" sz="2400" dirty="0" smtClean="0"/>
              <a:t>：</a:t>
            </a:r>
            <a:r>
              <a:rPr lang="zh-CN" altLang="en-US" sz="2000" dirty="0" smtClean="0"/>
              <a:t>可选参数</a:t>
            </a:r>
            <a:r>
              <a:rPr lang="en-US" altLang="zh-CN" sz="2000" dirty="0" smtClean="0"/>
              <a:t>[</a:t>
            </a:r>
            <a:r>
              <a:rPr lang="en-US" sz="2000" dirty="0" err="1" smtClean="0"/>
              <a:t>fmt</a:t>
            </a:r>
            <a:r>
              <a:rPr lang="en-US" sz="2000" dirty="0" smtClean="0"/>
              <a:t>] </a:t>
            </a:r>
            <a:r>
              <a:rPr lang="zh-CN" altLang="en-US" sz="2000" dirty="0" smtClean="0"/>
              <a:t>是一个字符串来定义图的基本属性如：</a:t>
            </a:r>
            <a:r>
              <a:rPr lang="zh-CN" altLang="en-US" sz="2000" dirty="0" smtClean="0"/>
              <a:t>颜色 </a:t>
            </a:r>
            <a:endParaRPr lang="en-US" altLang="zh-CN" sz="2000" dirty="0" smtClean="0"/>
          </a:p>
          <a:p>
            <a:r>
              <a:rPr lang="en-US" altLang="zh-CN" sz="2000" dirty="0" smtClean="0"/>
              <a:t> </a:t>
            </a:r>
            <a:r>
              <a:rPr lang="en-US" altLang="zh-CN" sz="2000" dirty="0" smtClean="0"/>
              <a:t>                        </a:t>
            </a:r>
            <a:r>
              <a:rPr lang="zh-CN" altLang="en-US" sz="2000" dirty="0" smtClean="0"/>
              <a:t>（</a:t>
            </a:r>
            <a:r>
              <a:rPr lang="en-US" sz="2000" dirty="0" smtClean="0"/>
              <a:t>color），</a:t>
            </a:r>
            <a:r>
              <a:rPr lang="zh-CN" altLang="en-US" sz="2000" dirty="0" smtClean="0"/>
              <a:t>点型（</a:t>
            </a:r>
            <a:r>
              <a:rPr lang="en-US" sz="2000" dirty="0" smtClean="0"/>
              <a:t>marker），</a:t>
            </a:r>
            <a:r>
              <a:rPr lang="zh-CN" altLang="en-US" sz="2000" dirty="0" smtClean="0"/>
              <a:t>线型（</a:t>
            </a:r>
            <a:r>
              <a:rPr lang="en-US" sz="2000" dirty="0" err="1" smtClean="0"/>
              <a:t>linestyle</a:t>
            </a:r>
            <a:r>
              <a:rPr lang="en-US" sz="2000" dirty="0" smtClean="0"/>
              <a:t>），</a:t>
            </a:r>
            <a:r>
              <a:rPr lang="zh-CN" altLang="en-US" sz="2000" dirty="0" smtClean="0"/>
              <a:t>具体形</a:t>
            </a:r>
            <a:endParaRPr lang="en-US" altLang="zh-CN" sz="2000" dirty="0" smtClean="0"/>
          </a:p>
          <a:p>
            <a:r>
              <a:rPr lang="en-US" altLang="zh-CN" sz="2000" dirty="0" smtClean="0"/>
              <a:t> </a:t>
            </a:r>
            <a:r>
              <a:rPr lang="en-US" altLang="zh-CN" sz="2000" dirty="0" smtClean="0"/>
              <a:t>                          </a:t>
            </a:r>
            <a:r>
              <a:rPr lang="zh-CN" altLang="en-US" sz="2000" dirty="0" smtClean="0"/>
              <a:t>式 </a:t>
            </a:r>
            <a:r>
              <a:rPr lang="zh-CN" altLang="en-US" sz="2000" dirty="0" smtClean="0"/>
              <a:t> </a:t>
            </a:r>
            <a:r>
              <a:rPr lang="en-US" sz="2000" dirty="0" err="1" smtClean="0"/>
              <a:t>fmt</a:t>
            </a:r>
            <a:r>
              <a:rPr lang="en-US" sz="2000" dirty="0" smtClean="0"/>
              <a:t> = '[color][marker][line</a:t>
            </a:r>
            <a:r>
              <a:rPr lang="en-US" sz="2000" dirty="0" smtClean="0"/>
              <a:t>]'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000240"/>
            <a:ext cx="549533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857232"/>
            <a:ext cx="8929718" cy="31393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    </a:t>
            </a:r>
            <a:r>
              <a:rPr lang="en-US" altLang="zh-CN" sz="2400" dirty="0" err="1" smtClean="0"/>
              <a:t>matplotlib.pyplot.hist</a:t>
            </a:r>
            <a:r>
              <a:rPr lang="en-US" altLang="zh-CN" sz="2400" dirty="0" smtClean="0"/>
              <a:t>(X, BINS)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</a:t>
            </a:r>
            <a:r>
              <a:rPr lang="en-US" altLang="zh-CN" sz="2400" dirty="0" smtClean="0"/>
              <a:t>            </a:t>
            </a:r>
            <a:r>
              <a:rPr lang="zh-CN" altLang="en-US" sz="2400" dirty="0" smtClean="0"/>
              <a:t>参数</a:t>
            </a:r>
            <a:r>
              <a:rPr lang="zh-CN" altLang="en-US" sz="2400" dirty="0" smtClean="0"/>
              <a:t>说明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endParaRPr lang="en-US" altLang="zh-CN" sz="2400" dirty="0" smtClean="0"/>
          </a:p>
          <a:p>
            <a:pPr>
              <a:lnSpc>
                <a:spcPct val="120000"/>
              </a:lnSpc>
            </a:pPr>
            <a:r>
              <a:rPr lang="en-US" altLang="zh-CN" sz="2000" dirty="0" smtClean="0"/>
              <a:t> </a:t>
            </a:r>
            <a:r>
              <a:rPr lang="en-US" altLang="zh-CN" sz="2000" dirty="0" smtClean="0"/>
              <a:t> </a:t>
            </a:r>
            <a:r>
              <a:rPr lang="en-US" altLang="zh-CN" sz="2000" dirty="0" smtClean="0"/>
              <a:t>                   </a:t>
            </a:r>
            <a:r>
              <a:rPr lang="en-US" altLang="zh-CN" sz="2000" dirty="0" smtClean="0"/>
              <a:t>X</a:t>
            </a:r>
            <a:r>
              <a:rPr lang="zh-CN" altLang="en-US" sz="2000" dirty="0" smtClean="0"/>
              <a:t>：数据源，必须是一维的。对于二维图像，需使用</a:t>
            </a:r>
            <a:r>
              <a:rPr lang="en-US" altLang="zh-CN" sz="2000" dirty="0" smtClean="0"/>
              <a:t>ravel</a:t>
            </a:r>
            <a:r>
              <a:rPr lang="zh-CN" altLang="en-US" sz="2000" dirty="0" smtClean="0"/>
              <a:t>函数处</a:t>
            </a:r>
            <a:endParaRPr lang="en-US" altLang="zh-CN" sz="2000" dirty="0" smtClean="0"/>
          </a:p>
          <a:p>
            <a:pPr>
              <a:lnSpc>
                <a:spcPct val="120000"/>
              </a:lnSpc>
            </a:pPr>
            <a:r>
              <a:rPr lang="en-US" altLang="zh-CN" sz="2000" dirty="0" smtClean="0"/>
              <a:t> </a:t>
            </a:r>
            <a:r>
              <a:rPr lang="en-US" altLang="zh-CN" sz="2000" dirty="0" smtClean="0"/>
              <a:t>                          </a:t>
            </a:r>
            <a:r>
              <a:rPr lang="zh-CN" altLang="en-US" sz="2000" dirty="0" smtClean="0"/>
              <a:t>理为一维数据源。</a:t>
            </a:r>
            <a:endParaRPr lang="en-US" altLang="zh-CN" sz="2000" dirty="0" smtClean="0"/>
          </a:p>
          <a:p>
            <a:pPr>
              <a:lnSpc>
                <a:spcPct val="120000"/>
              </a:lnSpc>
            </a:pPr>
            <a:r>
              <a:rPr lang="en-US" altLang="zh-CN" sz="2000" dirty="0" smtClean="0"/>
              <a:t> </a:t>
            </a:r>
            <a:r>
              <a:rPr lang="en-US" altLang="zh-CN" sz="2000" dirty="0" smtClean="0"/>
              <a:t>                    BINS</a:t>
            </a:r>
            <a:r>
              <a:rPr lang="zh-CN" altLang="en-US" sz="2000" dirty="0" smtClean="0"/>
              <a:t>：统计的灰度等级。</a:t>
            </a:r>
            <a:endParaRPr lang="en-US" altLang="zh-C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571480"/>
            <a:ext cx="8929718" cy="54476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、</a:t>
            </a:r>
            <a:r>
              <a:rPr lang="zh-CN" altLang="en-US" sz="2400" dirty="0" smtClean="0"/>
              <a:t>实例：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import cv2        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import </a:t>
            </a:r>
            <a:r>
              <a:rPr lang="en-US" altLang="zh-CN" sz="2400" dirty="0" err="1" smtClean="0"/>
              <a:t>matplotlib.pyplot</a:t>
            </a:r>
            <a:r>
              <a:rPr lang="en-US" altLang="zh-CN" sz="2400" dirty="0" smtClean="0"/>
              <a:t> as </a:t>
            </a:r>
            <a:r>
              <a:rPr lang="en-US" altLang="zh-CN" sz="2400" dirty="0" err="1" smtClean="0"/>
              <a:t>plt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</a:t>
            </a:r>
            <a:r>
              <a:rPr lang="en-US" altLang="zh-CN" sz="2400" dirty="0" err="1" smtClean="0"/>
              <a:t>img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= cv2.imread("grayimage.jpg")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</a:t>
            </a:r>
            <a:r>
              <a:rPr lang="en-US" altLang="zh-CN" sz="2400" dirty="0" err="1" smtClean="0"/>
              <a:t>hist</a:t>
            </a:r>
            <a:r>
              <a:rPr lang="en-US" altLang="zh-CN" sz="2400" dirty="0" smtClean="0"/>
              <a:t> </a:t>
            </a:r>
            <a:r>
              <a:rPr lang="en-US" altLang="zh-CN" sz="2400" dirty="0" smtClean="0"/>
              <a:t>= cv2.calcHist([</a:t>
            </a:r>
            <a:r>
              <a:rPr lang="en-US" altLang="zh-CN" sz="2400" dirty="0" err="1" smtClean="0"/>
              <a:t>img</a:t>
            </a:r>
            <a:r>
              <a:rPr lang="en-US" altLang="zh-CN" sz="2400" dirty="0" smtClean="0"/>
              <a:t>], [0], None, [256], [0, 255])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cv2.imshow</a:t>
            </a:r>
            <a:r>
              <a:rPr lang="en-US" altLang="zh-CN" sz="2400" dirty="0" smtClean="0"/>
              <a:t>("original", </a:t>
            </a:r>
            <a:r>
              <a:rPr lang="en-US" altLang="zh-CN" sz="2400" dirty="0" err="1" smtClean="0"/>
              <a:t>img</a:t>
            </a:r>
            <a:r>
              <a:rPr lang="en-US" altLang="zh-CN" sz="2400" dirty="0" smtClean="0"/>
              <a:t>) 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#</a:t>
            </a:r>
            <a:r>
              <a:rPr lang="en-US" altLang="zh-CN" sz="2400" dirty="0" err="1" smtClean="0"/>
              <a:t>plt.hist</a:t>
            </a:r>
            <a:r>
              <a:rPr lang="en-US" altLang="zh-CN" sz="2400" dirty="0" smtClean="0"/>
              <a:t>(</a:t>
            </a:r>
            <a:r>
              <a:rPr lang="en-US" altLang="zh-CN" sz="2400" dirty="0" err="1" smtClean="0"/>
              <a:t>img.ravel</a:t>
            </a:r>
            <a:r>
              <a:rPr lang="en-US" altLang="zh-CN" sz="2400" dirty="0" smtClean="0"/>
              <a:t>(), 256)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</a:t>
            </a:r>
            <a:r>
              <a:rPr lang="en-US" altLang="zh-CN" sz="2400" dirty="0" err="1" smtClean="0"/>
              <a:t>plt.plot</a:t>
            </a:r>
            <a:r>
              <a:rPr lang="en-US" altLang="zh-CN" sz="2400" dirty="0" smtClean="0"/>
              <a:t>(</a:t>
            </a:r>
            <a:r>
              <a:rPr lang="en-US" altLang="zh-CN" sz="2400" dirty="0" err="1" smtClean="0"/>
              <a:t>hist</a:t>
            </a:r>
            <a:r>
              <a:rPr lang="en-US" altLang="zh-CN" sz="2400" dirty="0" smtClean="0"/>
              <a:t>, color='b')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cv2.waitKey</a:t>
            </a:r>
            <a:r>
              <a:rPr lang="en-US" altLang="zh-CN" sz="2400" dirty="0" smtClean="0"/>
              <a:t>()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cv2.destroyAllWindows</a:t>
            </a:r>
            <a:r>
              <a:rPr lang="en-US" altLang="zh-CN" sz="2400" dirty="0" smtClean="0"/>
              <a:t>()</a:t>
            </a:r>
            <a:endParaRPr lang="zh-CN" alt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0"/>
            <a:ext cx="20955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928670"/>
            <a:ext cx="6115050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5720" y="285728"/>
            <a:ext cx="4956186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/>
              <a:t> </a:t>
            </a:r>
            <a:r>
              <a:rPr lang="zh-CN" altLang="en-US" sz="3600" b="1" dirty="0" smtClean="0"/>
              <a:t>二</a:t>
            </a:r>
            <a:r>
              <a:rPr lang="zh-CN" altLang="en-US" sz="3600" b="1" dirty="0" smtClean="0"/>
              <a:t>、直方图均衡化</a:t>
            </a:r>
            <a:endParaRPr lang="zh-CN" altLang="en-US" sz="3600" b="1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1214422"/>
            <a:ext cx="8929718" cy="31393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1</a:t>
            </a:r>
            <a:r>
              <a:rPr lang="zh-CN" altLang="en-US" sz="2400" dirty="0" smtClean="0"/>
              <a:t>、语法格式：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     </a:t>
            </a:r>
            <a:r>
              <a:rPr lang="en-US" altLang="zh-CN" sz="2400" dirty="0" err="1" smtClean="0"/>
              <a:t>dst</a:t>
            </a:r>
            <a:r>
              <a:rPr lang="en-US" altLang="zh-CN" sz="2400" dirty="0" smtClean="0"/>
              <a:t> = </a:t>
            </a:r>
            <a:r>
              <a:rPr lang="en-US" altLang="zh-CN" sz="2400" dirty="0" smtClean="0"/>
              <a:t>cv2.equalizeHist(</a:t>
            </a:r>
            <a:r>
              <a:rPr lang="en-US" altLang="zh-CN" sz="2400" dirty="0" err="1" smtClean="0"/>
              <a:t>src</a:t>
            </a:r>
            <a:r>
              <a:rPr lang="en-US" altLang="zh-CN" sz="2400" dirty="0" smtClean="0"/>
              <a:t>)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</a:t>
            </a:r>
            <a:r>
              <a:rPr lang="zh-CN" altLang="en-US" sz="2400" dirty="0" smtClean="0"/>
              <a:t>参数说明：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     </a:t>
            </a:r>
            <a:r>
              <a:rPr lang="en-US" altLang="zh-CN" sz="2000" dirty="0" err="1" smtClean="0"/>
              <a:t>src</a:t>
            </a:r>
            <a:r>
              <a:rPr lang="zh-CN" altLang="en-US" sz="2000" dirty="0" smtClean="0"/>
              <a:t>：</a:t>
            </a:r>
            <a:r>
              <a:rPr lang="en-US" altLang="zh-CN" sz="2000" dirty="0" smtClean="0"/>
              <a:t>8</a:t>
            </a:r>
            <a:r>
              <a:rPr lang="zh-CN" altLang="en-US" sz="2000" dirty="0" smtClean="0"/>
              <a:t>为单通道原始图像。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        </a:t>
            </a:r>
            <a:r>
              <a:rPr lang="en-US" altLang="zh-CN" sz="2000" dirty="0" err="1" smtClean="0"/>
              <a:t>dst</a:t>
            </a:r>
            <a:r>
              <a:rPr lang="zh-CN" altLang="en-US" sz="2000" dirty="0" smtClean="0"/>
              <a:t>：均衡化之后的图像。</a:t>
            </a:r>
            <a:r>
              <a:rPr lang="en-US" altLang="zh-CN" sz="2000" dirty="0" smtClean="0"/>
              <a:t>                             </a:t>
            </a:r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             </a:t>
            </a:r>
            <a:endParaRPr lang="zh-CN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571480"/>
            <a:ext cx="8929718" cy="600164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、实例：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</a:t>
            </a:r>
            <a:r>
              <a:rPr lang="en-US" altLang="zh-CN" sz="2000" dirty="0" smtClean="0"/>
              <a:t>import cv2</a:t>
            </a:r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import </a:t>
            </a:r>
            <a:r>
              <a:rPr lang="en-US" altLang="zh-CN" sz="2000" dirty="0" err="1" smtClean="0"/>
              <a:t>matplotlib.pyplot</a:t>
            </a:r>
            <a:r>
              <a:rPr lang="en-US" altLang="zh-CN" sz="2000" dirty="0" smtClean="0"/>
              <a:t> as </a:t>
            </a:r>
            <a:r>
              <a:rPr lang="en-US" altLang="zh-CN" sz="2000" dirty="0" err="1" smtClean="0"/>
              <a:t>plt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</a:t>
            </a:r>
            <a:r>
              <a:rPr lang="en-US" altLang="zh-CN" sz="2000" dirty="0" err="1" smtClean="0"/>
              <a:t>img</a:t>
            </a:r>
            <a:r>
              <a:rPr lang="en-US" altLang="zh-CN" sz="2000" dirty="0" smtClean="0"/>
              <a:t> </a:t>
            </a:r>
            <a:r>
              <a:rPr lang="en-US" altLang="zh-CN" sz="2000" dirty="0" smtClean="0"/>
              <a:t>= cv2.imread("grayimage.jpg", cv2.IMREAD_GRAYSCALE)</a:t>
            </a:r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</a:t>
            </a:r>
            <a:r>
              <a:rPr lang="en-US" altLang="zh-CN" sz="2000" dirty="0" err="1" smtClean="0"/>
              <a:t>equ</a:t>
            </a:r>
            <a:r>
              <a:rPr lang="en-US" altLang="zh-CN" sz="2000" dirty="0" smtClean="0"/>
              <a:t> </a:t>
            </a:r>
            <a:r>
              <a:rPr lang="en-US" altLang="zh-CN" sz="2000" dirty="0" smtClean="0"/>
              <a:t>= cv2.equalizeHist(</a:t>
            </a:r>
            <a:r>
              <a:rPr lang="en-US" altLang="zh-CN" sz="2000" dirty="0" err="1" smtClean="0"/>
              <a:t>img</a:t>
            </a:r>
            <a:r>
              <a:rPr lang="en-US" altLang="zh-CN" sz="2000" dirty="0" smtClean="0"/>
              <a:t>)</a:t>
            </a:r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cv2.imshow</a:t>
            </a:r>
            <a:r>
              <a:rPr lang="en-US" altLang="zh-CN" sz="2000" dirty="0" smtClean="0"/>
              <a:t>("original", </a:t>
            </a:r>
            <a:r>
              <a:rPr lang="en-US" altLang="zh-CN" sz="2000" dirty="0" err="1" smtClean="0"/>
              <a:t>img</a:t>
            </a:r>
            <a:r>
              <a:rPr lang="en-US" altLang="zh-CN" sz="2000" dirty="0" smtClean="0"/>
              <a:t>) </a:t>
            </a:r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cv2.imshow</a:t>
            </a:r>
            <a:r>
              <a:rPr lang="en-US" altLang="zh-CN" sz="2000" dirty="0" smtClean="0"/>
              <a:t>("result", </a:t>
            </a:r>
            <a:r>
              <a:rPr lang="en-US" altLang="zh-CN" sz="2000" dirty="0" err="1" smtClean="0"/>
              <a:t>equ</a:t>
            </a:r>
            <a:r>
              <a:rPr lang="en-US" altLang="zh-CN" sz="2000" dirty="0" smtClean="0"/>
              <a:t>) </a:t>
            </a:r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</a:t>
            </a:r>
            <a:r>
              <a:rPr lang="en-US" altLang="zh-CN" sz="2000" dirty="0" err="1" smtClean="0"/>
              <a:t>plt.figure</a:t>
            </a:r>
            <a:r>
              <a:rPr lang="en-US" altLang="zh-CN" sz="2000" dirty="0" smtClean="0"/>
              <a:t>("</a:t>
            </a:r>
            <a:r>
              <a:rPr lang="zh-CN" altLang="en-US" sz="2000" dirty="0" smtClean="0"/>
              <a:t>原始直方图</a:t>
            </a:r>
            <a:r>
              <a:rPr lang="en-US" altLang="zh-CN" sz="2000" dirty="0" smtClean="0"/>
              <a:t>")</a:t>
            </a:r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</a:t>
            </a:r>
            <a:r>
              <a:rPr lang="en-US" altLang="zh-CN" sz="2000" dirty="0" err="1" smtClean="0"/>
              <a:t>plt.hist</a:t>
            </a:r>
            <a:r>
              <a:rPr lang="en-US" altLang="zh-CN" sz="2000" dirty="0" smtClean="0"/>
              <a:t>(</a:t>
            </a:r>
            <a:r>
              <a:rPr lang="en-US" altLang="zh-CN" sz="2000" dirty="0" err="1" smtClean="0"/>
              <a:t>img.ravel</a:t>
            </a:r>
            <a:r>
              <a:rPr lang="en-US" altLang="zh-CN" sz="2000" dirty="0" smtClean="0"/>
              <a:t>(),256)</a:t>
            </a:r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</a:t>
            </a:r>
            <a:r>
              <a:rPr lang="en-US" altLang="zh-CN" sz="2000" dirty="0" err="1" smtClean="0"/>
              <a:t>plt.figure</a:t>
            </a:r>
            <a:r>
              <a:rPr lang="en-US" altLang="zh-CN" sz="2000" dirty="0" smtClean="0"/>
              <a:t>("</a:t>
            </a:r>
            <a:r>
              <a:rPr lang="zh-CN" altLang="en-US" sz="2000" dirty="0" smtClean="0"/>
              <a:t>均衡化结果直方图</a:t>
            </a:r>
            <a:r>
              <a:rPr lang="en-US" altLang="zh-CN" sz="2000" dirty="0" smtClean="0"/>
              <a:t>")</a:t>
            </a:r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</a:t>
            </a:r>
            <a:r>
              <a:rPr lang="en-US" altLang="zh-CN" sz="2000" dirty="0" err="1" smtClean="0"/>
              <a:t>plt.hist</a:t>
            </a:r>
            <a:r>
              <a:rPr lang="en-US" altLang="zh-CN" sz="2000" dirty="0" smtClean="0"/>
              <a:t>(</a:t>
            </a:r>
            <a:r>
              <a:rPr lang="en-US" altLang="zh-CN" sz="2000" dirty="0" err="1" smtClean="0"/>
              <a:t>equ.ravel</a:t>
            </a:r>
            <a:r>
              <a:rPr lang="en-US" altLang="zh-CN" sz="2000" dirty="0" smtClean="0"/>
              <a:t>(),256)</a:t>
            </a:r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cv2.waitKey</a:t>
            </a:r>
            <a:r>
              <a:rPr lang="en-US" altLang="zh-CN" sz="2000" dirty="0" smtClean="0"/>
              <a:t>()</a:t>
            </a:r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cv2.destroyAllWindows</a:t>
            </a:r>
            <a:r>
              <a:rPr lang="en-US" altLang="zh-CN" sz="2000" dirty="0" smtClean="0"/>
              <a:t>()</a:t>
            </a:r>
            <a:endParaRPr lang="zh-CN" altLang="en-US" sz="20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7166"/>
            <a:ext cx="20955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142852"/>
            <a:ext cx="3929090" cy="3323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571876"/>
            <a:ext cx="209550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3524414"/>
            <a:ext cx="3857652" cy="327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685800"/>
            <a:ext cx="7391400" cy="20574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zh-CN" altLang="en-US" sz="8000" b="1" kern="0" dirty="0">
                <a:solidFill>
                  <a:srgbClr val="FF00FF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+mj-cs"/>
              </a:rPr>
              <a:t>休 息 一 下</a:t>
            </a:r>
          </a:p>
        </p:txBody>
      </p:sp>
      <p:pic>
        <p:nvPicPr>
          <p:cNvPr id="48131" name="Picture 3" descr="http://www.cqcyxx.com/scjpw/gif2/105/gif33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124200"/>
            <a:ext cx="2408238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427</Words>
  <Application>WPS 演示</Application>
  <PresentationFormat>全屏显示(4:3)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飘飘</dc:creator>
  <cp:lastModifiedBy>jfhe</cp:lastModifiedBy>
  <cp:revision>374</cp:revision>
  <dcterms:created xsi:type="dcterms:W3CDTF">2005-07-27T04:45:00Z</dcterms:created>
  <dcterms:modified xsi:type="dcterms:W3CDTF">2021-10-11T01:56:31Z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KSOSaveFontToCloudKey">
    <vt:lpwstr>796664170_btnclosed</vt:lpwstr>
  </property>
  <property fmtid="{D5CDD505-2E9C-101B-9397-08002B2CF9AE}" pid="4" name="ICV">
    <vt:lpwstr>7DCF10D195D3457EA92FA97612EE2DDF</vt:lpwstr>
  </property>
</Properties>
</file>