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10" r:id="rId2"/>
    <p:sldId id="312" r:id="rId3"/>
    <p:sldId id="338" r:id="rId4"/>
    <p:sldId id="339" r:id="rId5"/>
    <p:sldId id="324" r:id="rId6"/>
    <p:sldId id="325" r:id="rId7"/>
    <p:sldId id="326" r:id="rId8"/>
    <p:sldId id="292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816" y="-9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  <a:pPr>
                <a:defRPr/>
              </a:pPr>
              <a:t>2021/10/11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43240" y="3500438"/>
            <a:ext cx="2928958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5 </a:t>
            </a:r>
            <a:r>
              <a:rPr lang="zh-CN" altLang="en-US" sz="2800" dirty="0" smtClean="0">
                <a:solidFill>
                  <a:srgbClr val="7030A0"/>
                </a:solidFill>
              </a:rPr>
              <a:t>直方图均衡化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</a:t>
            </a:r>
            <a:r>
              <a:rPr lang="zh-CN" altLang="en-US" sz="3600" b="1" dirty="0" smtClean="0"/>
              <a:t>、直方图统计与绘制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48936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、直方图统计语法</a:t>
            </a:r>
            <a:r>
              <a:rPr lang="zh-CN" altLang="en-US" sz="2400" dirty="0" smtClean="0"/>
              <a:t>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</a:t>
            </a:r>
            <a:r>
              <a:rPr lang="en-US" altLang="zh-CN" sz="2000" dirty="0" err="1" smtClean="0"/>
              <a:t>hist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= </a:t>
            </a:r>
            <a:r>
              <a:rPr lang="en-US" altLang="zh-CN" sz="2000" dirty="0" smtClean="0"/>
              <a:t>cv2.calcHist(</a:t>
            </a:r>
            <a:r>
              <a:rPr lang="en-US" altLang="zh-CN" sz="2000" dirty="0" err="1" smtClean="0"/>
              <a:t>images,channels,mask,histSize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ranges,accumuIate</a:t>
            </a:r>
            <a:r>
              <a:rPr lang="en-US" altLang="zh-CN" sz="2000" dirty="0" smtClean="0"/>
              <a:t>)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400" dirty="0" err="1" smtClean="0"/>
              <a:t>hist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返回的统计直方图，是一个一维数组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image</a:t>
            </a:r>
            <a:r>
              <a:rPr lang="zh-CN" altLang="en-US" sz="2000" dirty="0" smtClean="0"/>
              <a:t>：原始图像，需要使用“</a:t>
            </a:r>
            <a:r>
              <a:rPr lang="en-US" altLang="zh-CN" sz="2000" dirty="0" smtClean="0"/>
              <a:t>[ ]</a:t>
            </a:r>
            <a:r>
              <a:rPr lang="zh-CN" altLang="en-US" sz="2000" dirty="0" smtClean="0"/>
              <a:t>”括起来。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400" dirty="0" smtClean="0"/>
              <a:t>channel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指定</a:t>
            </a:r>
            <a:r>
              <a:rPr lang="zh-CN" altLang="en-US" sz="2000" dirty="0" smtClean="0"/>
              <a:t>通道编号</a:t>
            </a:r>
            <a:r>
              <a:rPr lang="zh-CN" altLang="en-US" sz="2000" dirty="0" smtClean="0"/>
              <a:t>。</a:t>
            </a:r>
            <a:r>
              <a:rPr lang="zh-CN" altLang="en-US" sz="2000" dirty="0" smtClean="0"/>
              <a:t>单通道，</a:t>
            </a:r>
            <a:r>
              <a:rPr lang="en-US" altLang="zh-CN" sz="2000" dirty="0" smtClean="0"/>
              <a:t>[0]</a:t>
            </a:r>
            <a:r>
              <a:rPr lang="zh-CN" altLang="en-US" sz="2000" dirty="0" smtClean="0"/>
              <a:t>；彩色，</a:t>
            </a:r>
            <a:r>
              <a:rPr lang="en-US" altLang="zh-CN" sz="2000" dirty="0" smtClean="0"/>
              <a:t>[0]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[1]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[2]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smtClean="0"/>
              <a:t>mask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掩模图像</a:t>
            </a:r>
            <a:r>
              <a:rPr lang="zh-CN" altLang="en-US" sz="2000" dirty="0" smtClean="0"/>
              <a:t>。统计整幅图像，设定为</a:t>
            </a:r>
            <a:r>
              <a:rPr lang="en-US" altLang="zh-CN" sz="2000" dirty="0" smtClean="0"/>
              <a:t>None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err="1" smtClean="0"/>
              <a:t>histSize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BINS</a:t>
            </a:r>
            <a:r>
              <a:rPr lang="zh-CN" altLang="en-US" sz="2000" dirty="0" smtClean="0"/>
              <a:t>的</a:t>
            </a:r>
            <a:r>
              <a:rPr lang="zh-CN" altLang="en-US" sz="2000" dirty="0" smtClean="0"/>
              <a:t>值，需要使用“</a:t>
            </a:r>
            <a:r>
              <a:rPr lang="en-US" altLang="zh-CN" sz="2000" dirty="0" smtClean="0"/>
              <a:t>[ ]</a:t>
            </a:r>
            <a:r>
              <a:rPr lang="zh-CN" altLang="en-US" sz="2000" dirty="0" smtClean="0"/>
              <a:t>”括起来</a:t>
            </a:r>
            <a:r>
              <a:rPr lang="zh-CN" altLang="en-US" sz="2000" dirty="0" smtClean="0"/>
              <a:t>。例如：</a:t>
            </a:r>
            <a:r>
              <a:rPr lang="en-US" altLang="zh-CN" sz="2000" dirty="0" smtClean="0"/>
              <a:t>[256]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</a:t>
            </a:r>
            <a:r>
              <a:rPr lang="en-US" altLang="zh-CN" sz="2000" dirty="0" smtClean="0"/>
              <a:t>range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像素灰度值范围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accumulate</a:t>
            </a:r>
            <a:r>
              <a:rPr lang="zh-CN" altLang="en-US" sz="2000" dirty="0" smtClean="0"/>
              <a:t>：累积标识，默认值为</a:t>
            </a:r>
            <a:r>
              <a:rPr lang="en-US" altLang="zh-CN" sz="2000" dirty="0" smtClean="0"/>
              <a:t>False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857232"/>
            <a:ext cx="8929718" cy="46782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、直方图绘制语法</a:t>
            </a:r>
            <a:r>
              <a:rPr lang="zh-CN" altLang="en-US" sz="2400" dirty="0" smtClean="0"/>
              <a:t>格式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</a:t>
            </a:r>
            <a:r>
              <a:rPr lang="en-US" altLang="zh-CN" sz="2400" dirty="0" err="1" smtClean="0"/>
              <a:t>matplotlib.pyplot.plot</a:t>
            </a:r>
            <a:r>
              <a:rPr lang="en-US" altLang="zh-CN" sz="2400" dirty="0" smtClean="0"/>
              <a:t>()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      </a:t>
            </a:r>
            <a:r>
              <a:rPr lang="zh-CN" altLang="en-US" sz="2400" dirty="0" smtClean="0"/>
              <a:t>参数</a:t>
            </a:r>
            <a:r>
              <a:rPr lang="zh-CN" altLang="en-US" sz="2400" dirty="0" smtClean="0"/>
              <a:t>说明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endParaRPr lang="en-US" altLang="zh-CN" sz="2400" dirty="0" smtClean="0"/>
          </a:p>
          <a:p>
            <a:r>
              <a:rPr lang="en-US" altLang="zh-CN" sz="2400" dirty="0" smtClean="0"/>
              <a:t> 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     </a:t>
            </a:r>
            <a:r>
              <a:rPr lang="en-US" altLang="zh-CN" sz="2400" dirty="0" err="1" smtClean="0"/>
              <a:t>fmt</a:t>
            </a:r>
            <a:r>
              <a:rPr lang="zh-CN" altLang="en-US" sz="2400" dirty="0" smtClean="0"/>
              <a:t>：</a:t>
            </a:r>
            <a:r>
              <a:rPr lang="zh-CN" altLang="en-US" sz="2000" dirty="0" smtClean="0"/>
              <a:t>可选参数</a:t>
            </a:r>
            <a:r>
              <a:rPr lang="en-US" altLang="zh-CN" sz="2000" dirty="0" smtClean="0"/>
              <a:t>[</a:t>
            </a:r>
            <a:r>
              <a:rPr lang="en-US" sz="2000" dirty="0" err="1" smtClean="0"/>
              <a:t>fmt</a:t>
            </a:r>
            <a:r>
              <a:rPr lang="en-US" sz="2000" dirty="0" smtClean="0"/>
              <a:t>] </a:t>
            </a:r>
            <a:r>
              <a:rPr lang="zh-CN" altLang="en-US" sz="2000" dirty="0" smtClean="0"/>
              <a:t>是一个字符串来定义图的基本属性如：</a:t>
            </a:r>
            <a:r>
              <a:rPr lang="zh-CN" altLang="en-US" sz="2000" dirty="0" smtClean="0"/>
              <a:t>颜色 </a:t>
            </a:r>
            <a:endParaRPr lang="en-US" altLang="zh-CN" sz="2000" dirty="0" smtClean="0"/>
          </a:p>
          <a:p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</a:t>
            </a:r>
            <a:r>
              <a:rPr lang="zh-CN" altLang="en-US" sz="2000" dirty="0" smtClean="0"/>
              <a:t>（</a:t>
            </a:r>
            <a:r>
              <a:rPr lang="en-US" sz="2000" dirty="0" smtClean="0"/>
              <a:t>color），</a:t>
            </a:r>
            <a:r>
              <a:rPr lang="zh-CN" altLang="en-US" sz="2000" dirty="0" smtClean="0"/>
              <a:t>点型（</a:t>
            </a:r>
            <a:r>
              <a:rPr lang="en-US" sz="2000" dirty="0" smtClean="0"/>
              <a:t>marker），</a:t>
            </a:r>
            <a:r>
              <a:rPr lang="zh-CN" altLang="en-US" sz="2000" dirty="0" smtClean="0"/>
              <a:t>线型（</a:t>
            </a:r>
            <a:r>
              <a:rPr lang="en-US" sz="2000" dirty="0" err="1" smtClean="0"/>
              <a:t>linestyle</a:t>
            </a:r>
            <a:r>
              <a:rPr lang="en-US" sz="2000" dirty="0" smtClean="0"/>
              <a:t>），</a:t>
            </a:r>
            <a:r>
              <a:rPr lang="zh-CN" altLang="en-US" sz="2000" dirty="0" smtClean="0"/>
              <a:t>具体形</a:t>
            </a:r>
            <a:endParaRPr lang="en-US" altLang="zh-CN" sz="2000" dirty="0" smtClean="0"/>
          </a:p>
          <a:p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</a:t>
            </a:r>
            <a:r>
              <a:rPr lang="zh-CN" altLang="en-US" sz="2000" dirty="0" smtClean="0"/>
              <a:t>式 </a:t>
            </a:r>
            <a:r>
              <a:rPr lang="zh-CN" altLang="en-US" sz="2000" dirty="0" smtClean="0"/>
              <a:t> </a:t>
            </a:r>
            <a:r>
              <a:rPr lang="en-US" sz="2000" dirty="0" err="1" smtClean="0"/>
              <a:t>fmt</a:t>
            </a:r>
            <a:r>
              <a:rPr lang="en-US" sz="2000" dirty="0" smtClean="0"/>
              <a:t> = '[color][marker][line</a:t>
            </a:r>
            <a:r>
              <a:rPr lang="en-US" sz="2000" dirty="0" smtClean="0"/>
              <a:t>]'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000240"/>
            <a:ext cx="549533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857232"/>
            <a:ext cx="8929718" cy="31393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</a:t>
            </a:r>
            <a:r>
              <a:rPr lang="en-US" altLang="zh-CN" sz="2400" dirty="0" err="1" smtClean="0"/>
              <a:t>matplotlib.pyplot.hist</a:t>
            </a:r>
            <a:r>
              <a:rPr lang="en-US" altLang="zh-CN" sz="2400" dirty="0" smtClean="0"/>
              <a:t>(X, BINS)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</a:t>
            </a:r>
            <a:r>
              <a:rPr lang="en-US" altLang="zh-CN" sz="2400" dirty="0" smtClean="0"/>
              <a:t>            </a:t>
            </a:r>
            <a:r>
              <a:rPr lang="zh-CN" altLang="en-US" sz="2400" dirty="0" smtClean="0"/>
              <a:t>参数</a:t>
            </a:r>
            <a:r>
              <a:rPr lang="zh-CN" altLang="en-US" sz="2400" dirty="0" smtClean="0"/>
              <a:t>说明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endParaRPr lang="en-US" altLang="zh-CN" sz="2400" dirty="0" smtClean="0"/>
          </a:p>
          <a:p>
            <a:pPr>
              <a:lnSpc>
                <a:spcPct val="120000"/>
              </a:lnSpc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</a:t>
            </a:r>
            <a:r>
              <a:rPr lang="en-US" altLang="zh-CN" sz="2000" dirty="0" smtClean="0"/>
              <a:t>X</a:t>
            </a:r>
            <a:r>
              <a:rPr lang="zh-CN" altLang="en-US" sz="2000" dirty="0" smtClean="0"/>
              <a:t>：数据源，必须是一维的。对于二维图像，需使用</a:t>
            </a:r>
            <a:r>
              <a:rPr lang="en-US" altLang="zh-CN" sz="2000" dirty="0" smtClean="0"/>
              <a:t>ravel</a:t>
            </a:r>
            <a:r>
              <a:rPr lang="zh-CN" altLang="en-US" sz="2000" dirty="0" smtClean="0"/>
              <a:t>函数处</a:t>
            </a:r>
            <a:endParaRPr lang="en-US" altLang="zh-CN" sz="2000" dirty="0" smtClean="0"/>
          </a:p>
          <a:p>
            <a:pPr>
              <a:lnSpc>
                <a:spcPct val="120000"/>
              </a:lnSpc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      </a:t>
            </a:r>
            <a:r>
              <a:rPr lang="zh-CN" altLang="en-US" sz="2000" dirty="0" smtClean="0"/>
              <a:t>理为一维数据源。</a:t>
            </a:r>
            <a:endParaRPr lang="en-US" altLang="zh-CN" sz="2000" dirty="0" smtClean="0"/>
          </a:p>
          <a:p>
            <a:pPr>
              <a:lnSpc>
                <a:spcPct val="120000"/>
              </a:lnSpc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           BINS</a:t>
            </a:r>
            <a:r>
              <a:rPr lang="zh-CN" altLang="en-US" sz="2000" dirty="0" smtClean="0"/>
              <a:t>：统计的灰度等级。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71480"/>
            <a:ext cx="8929718" cy="54476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、</a:t>
            </a:r>
            <a:r>
              <a:rPr lang="zh-CN" altLang="en-US" sz="2400" dirty="0" smtClean="0"/>
              <a:t>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import cv2       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import </a:t>
            </a:r>
            <a:r>
              <a:rPr lang="en-US" altLang="zh-CN" sz="2400" dirty="0" err="1" smtClean="0"/>
              <a:t>matplotlib.pyplot</a:t>
            </a:r>
            <a:r>
              <a:rPr lang="en-US" altLang="zh-CN" sz="2400" dirty="0" smtClean="0"/>
              <a:t> as </a:t>
            </a:r>
            <a:r>
              <a:rPr lang="en-US" altLang="zh-CN" sz="2400" dirty="0" err="1" smtClean="0"/>
              <a:t>plt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en-US" altLang="zh-CN" sz="2400" dirty="0" err="1" smtClean="0"/>
              <a:t>img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= cv2.imread("grayimage.jpg")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en-US" altLang="zh-CN" sz="2400" dirty="0" err="1" smtClean="0"/>
              <a:t>hist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= cv2.calcHist([</a:t>
            </a:r>
            <a:r>
              <a:rPr lang="en-US" altLang="zh-CN" sz="2400" dirty="0" err="1" smtClean="0"/>
              <a:t>img</a:t>
            </a:r>
            <a:r>
              <a:rPr lang="en-US" altLang="zh-CN" sz="2400" dirty="0" smtClean="0"/>
              <a:t>], [0], None, [256], [0, 255])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cv2.imshow</a:t>
            </a:r>
            <a:r>
              <a:rPr lang="en-US" altLang="zh-CN" sz="2400" dirty="0" smtClean="0"/>
              <a:t>("original", </a:t>
            </a:r>
            <a:r>
              <a:rPr lang="en-US" altLang="zh-CN" sz="2400" dirty="0" err="1" smtClean="0"/>
              <a:t>img</a:t>
            </a:r>
            <a:r>
              <a:rPr lang="en-US" altLang="zh-CN" sz="2400" dirty="0" smtClean="0"/>
              <a:t>)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#</a:t>
            </a:r>
            <a:r>
              <a:rPr lang="en-US" altLang="zh-CN" sz="2400" dirty="0" err="1" smtClean="0"/>
              <a:t>plt.hist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img.ravel</a:t>
            </a:r>
            <a:r>
              <a:rPr lang="en-US" altLang="zh-CN" sz="2400" dirty="0" smtClean="0"/>
              <a:t>(), 256)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en-US" altLang="zh-CN" sz="2400" dirty="0" err="1" smtClean="0"/>
              <a:t>plt.plot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hist</a:t>
            </a:r>
            <a:r>
              <a:rPr lang="en-US" altLang="zh-CN" sz="2400" dirty="0" smtClean="0"/>
              <a:t>, color='b')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cv2.waitKey</a:t>
            </a:r>
            <a:r>
              <a:rPr lang="en-US" altLang="zh-CN" sz="2400" dirty="0" smtClean="0"/>
              <a:t>()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cv2.destroyAllWindows</a:t>
            </a:r>
            <a:r>
              <a:rPr lang="en-US" altLang="zh-CN" sz="2400" dirty="0" smtClean="0"/>
              <a:t>()</a:t>
            </a:r>
            <a:endParaRPr lang="zh-CN" alt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20955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928670"/>
            <a:ext cx="611505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495618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</a:t>
            </a:r>
            <a:r>
              <a:rPr lang="zh-CN" altLang="en-US" sz="3600" b="1" dirty="0" smtClean="0"/>
              <a:t>、直方图均衡化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31393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1</a:t>
            </a:r>
            <a:r>
              <a:rPr lang="zh-CN" altLang="en-US" sz="2400" dirty="0" smtClean="0"/>
              <a:t>、语法格式：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400" dirty="0" err="1" smtClean="0"/>
              <a:t>dst</a:t>
            </a:r>
            <a:r>
              <a:rPr lang="en-US" altLang="zh-CN" sz="2400" dirty="0" smtClean="0"/>
              <a:t> = </a:t>
            </a:r>
            <a:r>
              <a:rPr lang="en-US" altLang="zh-CN" sz="2400" dirty="0" smtClean="0"/>
              <a:t>cv2.equalizeHist(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)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000" dirty="0" err="1" smtClean="0"/>
              <a:t>src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8</a:t>
            </a:r>
            <a:r>
              <a:rPr lang="zh-CN" altLang="en-US" sz="2000" dirty="0" smtClean="0"/>
              <a:t>为单通道原始图像。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        </a:t>
            </a:r>
            <a:r>
              <a:rPr lang="en-US" altLang="zh-CN" sz="2000" dirty="0" err="1" smtClean="0"/>
              <a:t>dst</a:t>
            </a:r>
            <a:r>
              <a:rPr lang="zh-CN" altLang="en-US" sz="2000" dirty="0" smtClean="0"/>
              <a:t>：均衡化之后的图像。</a:t>
            </a:r>
            <a:r>
              <a:rPr lang="en-US" altLang="zh-CN" sz="2000" dirty="0" smtClean="0"/>
              <a:t>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</a:t>
            </a:r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571480"/>
            <a:ext cx="8929718" cy="60016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smtClean="0"/>
              <a:t>import cv2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import </a:t>
            </a:r>
            <a:r>
              <a:rPr lang="en-US" altLang="zh-CN" sz="2000" dirty="0" err="1" smtClean="0"/>
              <a:t>matplotlib.pyplot</a:t>
            </a:r>
            <a:r>
              <a:rPr lang="en-US" altLang="zh-CN" sz="2000" dirty="0" smtClean="0"/>
              <a:t> as </a:t>
            </a:r>
            <a:r>
              <a:rPr lang="en-US" altLang="zh-CN" sz="2000" dirty="0" err="1" smtClean="0"/>
              <a:t>plt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img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= cv2.imread("grayimage.jpg", cv2.IMREAD_GRAYSCALE)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equ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= cv2.equalizeHist(</a:t>
            </a:r>
            <a:r>
              <a:rPr lang="en-US" altLang="zh-CN" sz="2000" dirty="0" err="1" smtClean="0"/>
              <a:t>img</a:t>
            </a:r>
            <a:r>
              <a:rPr lang="en-US" altLang="zh-CN" sz="2000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cv2.imshow</a:t>
            </a:r>
            <a:r>
              <a:rPr lang="en-US" altLang="zh-CN" sz="2000" dirty="0" smtClean="0"/>
              <a:t>("original", </a:t>
            </a:r>
            <a:r>
              <a:rPr lang="en-US" altLang="zh-CN" sz="2000" dirty="0" err="1" smtClean="0"/>
              <a:t>img</a:t>
            </a:r>
            <a:r>
              <a:rPr lang="en-US" altLang="zh-CN" sz="2000" dirty="0" smtClean="0"/>
              <a:t>) 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cv2.imshow</a:t>
            </a:r>
            <a:r>
              <a:rPr lang="en-US" altLang="zh-CN" sz="2000" dirty="0" smtClean="0"/>
              <a:t>("result", </a:t>
            </a:r>
            <a:r>
              <a:rPr lang="en-US" altLang="zh-CN" sz="2000" dirty="0" err="1" smtClean="0"/>
              <a:t>equ</a:t>
            </a:r>
            <a:r>
              <a:rPr lang="en-US" altLang="zh-CN" sz="2000" dirty="0" smtClean="0"/>
              <a:t>) 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plt.figure</a:t>
            </a:r>
            <a:r>
              <a:rPr lang="en-US" altLang="zh-CN" sz="2000" dirty="0" smtClean="0"/>
              <a:t>("</a:t>
            </a:r>
            <a:r>
              <a:rPr lang="zh-CN" altLang="en-US" sz="2000" dirty="0" smtClean="0"/>
              <a:t>原始直方图</a:t>
            </a:r>
            <a:r>
              <a:rPr lang="en-US" altLang="zh-CN" sz="2000" dirty="0" smtClean="0"/>
              <a:t>")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plt.hist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img.ravel</a:t>
            </a:r>
            <a:r>
              <a:rPr lang="en-US" altLang="zh-CN" sz="2000" dirty="0" smtClean="0"/>
              <a:t>(),256)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plt.figure</a:t>
            </a:r>
            <a:r>
              <a:rPr lang="en-US" altLang="zh-CN" sz="2000" dirty="0" smtClean="0"/>
              <a:t>("</a:t>
            </a:r>
            <a:r>
              <a:rPr lang="zh-CN" altLang="en-US" sz="2000" dirty="0" smtClean="0"/>
              <a:t>均衡化结果直方图</a:t>
            </a:r>
            <a:r>
              <a:rPr lang="en-US" altLang="zh-CN" sz="2000" dirty="0" smtClean="0"/>
              <a:t>")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</a:t>
            </a:r>
            <a:r>
              <a:rPr lang="en-US" altLang="zh-CN" sz="2000" dirty="0" err="1" smtClean="0"/>
              <a:t>plt.hist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equ.ravel</a:t>
            </a:r>
            <a:r>
              <a:rPr lang="en-US" altLang="zh-CN" sz="2000" dirty="0" smtClean="0"/>
              <a:t>(),256)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cv2.waitKey</a:t>
            </a:r>
            <a:r>
              <a:rPr lang="en-US" altLang="zh-CN" sz="2000" dirty="0" smtClean="0"/>
              <a:t>()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cv2.destroyAllWindows</a:t>
            </a:r>
            <a:r>
              <a:rPr lang="en-US" altLang="zh-CN" sz="2000" dirty="0" smtClean="0"/>
              <a:t>()</a:t>
            </a:r>
            <a:endParaRPr lang="zh-CN" altLang="en-US" sz="2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20955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42852"/>
            <a:ext cx="3929090" cy="332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71876"/>
            <a:ext cx="20955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3524414"/>
            <a:ext cx="3857652" cy="327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427</Words>
  <Application>WPS 演示</Application>
  <PresentationFormat>全屏显示(4:3)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jfhe</cp:lastModifiedBy>
  <cp:revision>374</cp:revision>
  <dcterms:created xsi:type="dcterms:W3CDTF">2005-07-27T04:45:00Z</dcterms:created>
  <dcterms:modified xsi:type="dcterms:W3CDTF">2021-10-11T01:56:31Z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