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310" r:id="rId2"/>
    <p:sldId id="312" r:id="rId3"/>
    <p:sldId id="324" r:id="rId4"/>
    <p:sldId id="325" r:id="rId5"/>
    <p:sldId id="327" r:id="rId6"/>
    <p:sldId id="326" r:id="rId7"/>
    <p:sldId id="328" r:id="rId8"/>
    <p:sldId id="329" r:id="rId9"/>
    <p:sldId id="330" r:id="rId10"/>
    <p:sldId id="331" r:id="rId11"/>
    <p:sldId id="292" r:id="rId1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0CB4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380" autoAdjust="0"/>
  </p:normalViewPr>
  <p:slideViewPr>
    <p:cSldViewPr>
      <p:cViewPr varScale="1">
        <p:scale>
          <a:sx n="119" d="100"/>
          <a:sy n="119" d="100"/>
        </p:scale>
        <p:origin x="-1404" y="-90"/>
      </p:cViewPr>
      <p:guideLst>
        <p:guide orient="horz" pos="2160"/>
        <p:guide pos="28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4D1033C-F8C6-43F9-BCC7-2986345CB83E}" type="datetimeFigureOut">
              <a:rPr lang="zh-CN" altLang="en-US"/>
              <a:pPr>
                <a:defRPr/>
              </a:pPr>
              <a:t>2021/10/10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C2E0807-3CDC-4B5E-A7BF-31E760E6DAF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D0BF3-1017-4DE0-84DD-ABD03E2E67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D752A-EE32-4742-8446-BBCC5F57D00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053F5-3BBE-40C5-BE8C-45DD5133F7B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1CF9-EF01-4B67-B40F-88C7F0922E5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D8627-830D-438C-9B21-2FBFED08B3C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E402E-8755-4A84-B7A4-2E9AE581E8E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84E6A-F5F9-480C-B2A1-A1A57BD56A7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2E002-B86D-4607-9ACE-E08F18B150A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45B17-F363-4775-9988-B4FF792BA10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43E3C-3B0F-4648-9330-02B30A484C5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443B9-A814-43E7-B973-16DDC4E756C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099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F2FE66-8186-4E37-B969-BF2B6EB19BC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357290" y="2285992"/>
            <a:ext cx="6143668" cy="7078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dirty="0" err="1" smtClean="0"/>
              <a:t>Python+OpenCV</a:t>
            </a:r>
            <a:r>
              <a:rPr lang="zh-CN" altLang="en-US" sz="4000" dirty="0" smtClean="0"/>
              <a:t>图像编程</a:t>
            </a:r>
            <a:endParaRPr lang="zh-CN" altLang="en-US" sz="4000" dirty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143108" y="3500438"/>
            <a:ext cx="4071966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 smtClean="0">
                <a:solidFill>
                  <a:srgbClr val="7030A0"/>
                </a:solidFill>
              </a:rPr>
              <a:t>2 </a:t>
            </a:r>
            <a:r>
              <a:rPr lang="zh-CN" altLang="en-US" sz="2800" dirty="0" smtClean="0">
                <a:solidFill>
                  <a:srgbClr val="7030A0"/>
                </a:solidFill>
              </a:rPr>
              <a:t>图像</a:t>
            </a:r>
            <a:r>
              <a:rPr lang="zh-CN" altLang="en-US" sz="2800" dirty="0" smtClean="0">
                <a:solidFill>
                  <a:srgbClr val="7030A0"/>
                </a:solidFill>
              </a:rPr>
              <a:t>打开、显示及保存</a:t>
            </a:r>
            <a:endParaRPr lang="zh-CN" altLang="en-US" sz="2800" dirty="0">
              <a:solidFill>
                <a:srgbClr val="7030A0"/>
              </a:solidFill>
            </a:endParaRPr>
          </a:p>
        </p:txBody>
      </p:sp>
      <p:pic>
        <p:nvPicPr>
          <p:cNvPr id="5125" name="图片 5" descr="1481170340131608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63" y="214313"/>
            <a:ext cx="2143125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571480"/>
            <a:ext cx="8929718" cy="563231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、实例：</a:t>
            </a:r>
            <a:r>
              <a:rPr lang="en-US" altLang="zh-CN" sz="2400" dirty="0" smtClean="0"/>
              <a:t>              </a:t>
            </a:r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 </a:t>
            </a:r>
            <a:r>
              <a:rPr lang="en-US" altLang="zh-CN" sz="2000" dirty="0" smtClean="0"/>
              <a:t>import cv2</a:t>
            </a:r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</a:t>
            </a:r>
            <a:r>
              <a:rPr lang="en-US" altLang="zh-CN" sz="2000" dirty="0" err="1" smtClean="0"/>
              <a:t>image_Color</a:t>
            </a:r>
            <a:r>
              <a:rPr lang="en-US" altLang="zh-CN" sz="2000" dirty="0" smtClean="0"/>
              <a:t> = cv2.imread("1.1.jpg")</a:t>
            </a:r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print("</a:t>
            </a:r>
            <a:r>
              <a:rPr lang="zh-CN" altLang="en-US" sz="2000" dirty="0" smtClean="0"/>
              <a:t>获取彩色图像的属性：</a:t>
            </a:r>
            <a:r>
              <a:rPr lang="en-US" altLang="zh-CN" sz="2000" dirty="0" smtClean="0"/>
              <a:t>")</a:t>
            </a:r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print("shape =", </a:t>
            </a:r>
            <a:r>
              <a:rPr lang="en-US" altLang="zh-CN" sz="2000" dirty="0" err="1" smtClean="0"/>
              <a:t>image_Color.shape</a:t>
            </a:r>
            <a:r>
              <a:rPr lang="en-US" altLang="zh-CN" sz="2000" dirty="0" smtClean="0"/>
              <a:t>)</a:t>
            </a:r>
            <a:endParaRPr lang="zh-CN" altLang="en-US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print("size =", </a:t>
            </a:r>
            <a:r>
              <a:rPr lang="en-US" altLang="zh-CN" sz="2000" dirty="0" err="1" smtClean="0"/>
              <a:t>image_Color.size</a:t>
            </a:r>
            <a:r>
              <a:rPr lang="en-US" altLang="zh-CN" sz="2000" dirty="0" smtClean="0"/>
              <a:t>)</a:t>
            </a:r>
            <a:endParaRPr lang="zh-CN" altLang="en-US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print("</a:t>
            </a:r>
            <a:r>
              <a:rPr lang="en-US" altLang="zh-CN" sz="2000" dirty="0" err="1" smtClean="0"/>
              <a:t>dtype</a:t>
            </a:r>
            <a:r>
              <a:rPr lang="en-US" altLang="zh-CN" sz="2000" dirty="0" smtClean="0"/>
              <a:t> =", </a:t>
            </a:r>
            <a:r>
              <a:rPr lang="en-US" altLang="zh-CN" sz="2000" dirty="0" err="1" smtClean="0"/>
              <a:t>image_Color.dtype</a:t>
            </a:r>
            <a:r>
              <a:rPr lang="en-US" altLang="zh-CN" sz="2000" dirty="0" smtClean="0"/>
              <a:t>)</a:t>
            </a:r>
            <a:endParaRPr lang="zh-CN" altLang="en-US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</a:t>
            </a:r>
            <a:r>
              <a:rPr lang="en-US" altLang="zh-CN" sz="2000" dirty="0" err="1" smtClean="0"/>
              <a:t>image_Gray</a:t>
            </a:r>
            <a:r>
              <a:rPr lang="en-US" altLang="zh-CN" sz="2000" dirty="0" smtClean="0"/>
              <a:t> = cv2.imread("1.1.jpg", 0)</a:t>
            </a:r>
            <a:endParaRPr lang="zh-CN" altLang="en-US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print("</a:t>
            </a:r>
            <a:r>
              <a:rPr lang="zh-CN" altLang="en-US" sz="2000" dirty="0" smtClean="0"/>
              <a:t>获取灰度图像的属性：</a:t>
            </a:r>
            <a:r>
              <a:rPr lang="en-US" altLang="zh-CN" sz="2000" dirty="0" smtClean="0"/>
              <a:t>")</a:t>
            </a:r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print("shape =", </a:t>
            </a:r>
            <a:r>
              <a:rPr lang="en-US" altLang="zh-CN" sz="2000" dirty="0" err="1" smtClean="0"/>
              <a:t>image_Gray.shape</a:t>
            </a:r>
            <a:r>
              <a:rPr lang="en-US" altLang="zh-CN" sz="2000" dirty="0" smtClean="0"/>
              <a:t>)</a:t>
            </a:r>
            <a:endParaRPr lang="zh-CN" altLang="en-US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print("size =", </a:t>
            </a:r>
            <a:r>
              <a:rPr lang="en-US" altLang="zh-CN" sz="2000" dirty="0" err="1" smtClean="0"/>
              <a:t>image_Gray.size</a:t>
            </a:r>
            <a:r>
              <a:rPr lang="en-US" altLang="zh-CN" sz="2000" dirty="0" smtClean="0"/>
              <a:t>)</a:t>
            </a:r>
            <a:endParaRPr lang="zh-CN" altLang="en-US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print("</a:t>
            </a:r>
            <a:r>
              <a:rPr lang="en-US" altLang="zh-CN" sz="2000" dirty="0" err="1" smtClean="0"/>
              <a:t>dtype</a:t>
            </a:r>
            <a:r>
              <a:rPr lang="en-US" altLang="zh-CN" sz="2000" dirty="0" smtClean="0"/>
              <a:t> =", </a:t>
            </a:r>
            <a:r>
              <a:rPr lang="en-US" altLang="zh-CN" sz="2000" dirty="0" err="1" smtClean="0"/>
              <a:t>image_Gray.dtype</a:t>
            </a:r>
            <a:r>
              <a:rPr lang="en-US" altLang="zh-CN" sz="2000" dirty="0" smtClean="0"/>
              <a:t>)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14400" y="685800"/>
            <a:ext cx="7391400" cy="20574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zh-CN" altLang="en-US" sz="8000" b="1" kern="0" dirty="0">
                <a:solidFill>
                  <a:srgbClr val="FF00FF"/>
                </a:solidFill>
                <a:latin typeface="方正舒体" panose="02010601030101010101" pitchFamily="2" charset="-122"/>
                <a:ea typeface="方正舒体" panose="02010601030101010101" pitchFamily="2" charset="-122"/>
                <a:cs typeface="+mj-cs"/>
              </a:rPr>
              <a:t>休 息 一 下</a:t>
            </a:r>
          </a:p>
        </p:txBody>
      </p:sp>
      <p:pic>
        <p:nvPicPr>
          <p:cNvPr id="48131" name="Picture 3" descr="http://www.cqcyxx.com/scjpw/gif2/105/gif332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3124200"/>
            <a:ext cx="2408238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85720" y="285728"/>
            <a:ext cx="4956186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/>
              <a:t> </a:t>
            </a:r>
            <a:r>
              <a:rPr lang="zh-CN" altLang="en-US" sz="3600" b="1" dirty="0" smtClean="0"/>
              <a:t>一、读取图像</a:t>
            </a:r>
            <a:endParaRPr lang="zh-CN" altLang="en-US" sz="3600" b="1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1214422"/>
            <a:ext cx="8929718" cy="36009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、语法格式：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     image = cv2.imread(filename, flags)</a:t>
            </a:r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</a:t>
            </a:r>
            <a:r>
              <a:rPr lang="zh-CN" altLang="en-US" sz="2400" dirty="0" smtClean="0"/>
              <a:t>参数说明：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     filename</a:t>
            </a:r>
            <a:r>
              <a:rPr lang="zh-CN" altLang="en-US" sz="2400" dirty="0" smtClean="0"/>
              <a:t>：</a:t>
            </a:r>
            <a:r>
              <a:rPr lang="zh-CN" altLang="en-US" sz="2000" dirty="0" smtClean="0"/>
              <a:t>要读取图像的</a:t>
            </a:r>
            <a:r>
              <a:rPr lang="zh-CN" altLang="en-US" sz="2000" dirty="0" smtClean="0">
                <a:solidFill>
                  <a:srgbClr val="C00000"/>
                </a:solidFill>
              </a:rPr>
              <a:t>完整文件名</a:t>
            </a:r>
            <a:r>
              <a:rPr lang="zh-CN" altLang="en-US" sz="2000" dirty="0" smtClean="0"/>
              <a:t>，使用双引号。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     flags</a:t>
            </a:r>
            <a:r>
              <a:rPr lang="zh-CN" altLang="en-US" sz="2400" dirty="0" smtClean="0"/>
              <a:t>：</a:t>
            </a:r>
            <a:r>
              <a:rPr lang="zh-CN" altLang="en-US" sz="2000" dirty="0" smtClean="0"/>
              <a:t>读取图像颜色类型标记。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             </a:t>
            </a:r>
            <a:r>
              <a:rPr lang="zh-CN" altLang="en-US" sz="2000" dirty="0" smtClean="0"/>
              <a:t>默认值为</a:t>
            </a:r>
            <a:r>
              <a:rPr lang="en-US" altLang="zh-CN" sz="2000" dirty="0" smtClean="0"/>
              <a:t>1</a:t>
            </a:r>
            <a:r>
              <a:rPr lang="zh-CN" altLang="en-US" sz="2000" dirty="0" smtClean="0"/>
              <a:t>，表示彩色图像，可以省略；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             </a:t>
            </a:r>
            <a:r>
              <a:rPr lang="zh-CN" altLang="en-US" sz="2000" dirty="0" smtClean="0"/>
              <a:t>值为</a:t>
            </a:r>
            <a:r>
              <a:rPr lang="en-US" altLang="zh-CN" sz="2000" dirty="0" smtClean="0"/>
              <a:t>0</a:t>
            </a:r>
            <a:r>
              <a:rPr lang="zh-CN" altLang="en-US" sz="2000" dirty="0" smtClean="0"/>
              <a:t>时，表示灰度图像，如图像为彩色，自动变灰度。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571480"/>
            <a:ext cx="8929718" cy="424731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、实例：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import cv2        </a:t>
            </a:r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image = cv2.imread(“timg.jpg”)</a:t>
            </a:r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print(image)</a:t>
            </a:r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</a:t>
            </a:r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</a:t>
            </a:r>
            <a:r>
              <a:rPr lang="zh-CN" altLang="en-US" sz="2400" dirty="0" smtClean="0"/>
              <a:t>注意：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</a:t>
            </a:r>
            <a:r>
              <a:rPr lang="zh-CN" altLang="en-US" sz="2400" dirty="0" smtClean="0"/>
              <a:t>（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）完整文件名：</a:t>
            </a:r>
            <a:r>
              <a:rPr lang="en-US" altLang="zh-CN" sz="2000" dirty="0" smtClean="0"/>
              <a:t> image = cv2.imread(“c:\\desktop\timg.jpg”)</a:t>
            </a:r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</a:t>
            </a:r>
            <a:r>
              <a:rPr lang="zh-CN" altLang="en-US" sz="2000" dirty="0" smtClean="0"/>
              <a:t>（</a:t>
            </a:r>
            <a:r>
              <a:rPr lang="en-US" altLang="zh-CN" sz="2000" dirty="0" smtClean="0"/>
              <a:t>2</a:t>
            </a:r>
            <a:r>
              <a:rPr lang="zh-CN" altLang="en-US" sz="2000" dirty="0" smtClean="0"/>
              <a:t>）路径中不能出现中文。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85720" y="285728"/>
            <a:ext cx="4956186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/>
              <a:t> </a:t>
            </a:r>
            <a:r>
              <a:rPr lang="zh-CN" altLang="en-US" sz="3600" b="1" dirty="0" smtClean="0"/>
              <a:t>二、显示图像</a:t>
            </a:r>
            <a:endParaRPr lang="zh-CN" altLang="en-US" sz="3600" b="1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1214422"/>
            <a:ext cx="8929718" cy="476438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sz="2400" dirty="0" smtClean="0"/>
              <a:t>        </a:t>
            </a:r>
            <a:r>
              <a:rPr lang="en-US" altLang="zh-CN" sz="2400" dirty="0" err="1" smtClean="0"/>
              <a:t>OpenCV</a:t>
            </a:r>
            <a:r>
              <a:rPr lang="zh-CN" altLang="en-US" sz="2400" dirty="0" smtClean="0"/>
              <a:t>图像显示要用到</a:t>
            </a:r>
            <a:r>
              <a:rPr lang="en-US" altLang="zh-CN" sz="2400" dirty="0" err="1" smtClean="0"/>
              <a:t>imshow</a:t>
            </a:r>
            <a:r>
              <a:rPr lang="en-US" altLang="zh-CN" sz="2400" dirty="0" smtClean="0"/>
              <a:t>()</a:t>
            </a:r>
            <a:r>
              <a:rPr lang="zh-CN" altLang="en-US" sz="2400" dirty="0" smtClean="0"/>
              <a:t>方法、</a:t>
            </a:r>
            <a:r>
              <a:rPr lang="en-US" altLang="zh-CN" sz="2400" dirty="0" err="1" smtClean="0"/>
              <a:t>waitKey</a:t>
            </a:r>
            <a:r>
              <a:rPr lang="en-US" altLang="zh-CN" sz="2400" dirty="0" smtClean="0"/>
              <a:t>()</a:t>
            </a:r>
            <a:r>
              <a:rPr lang="zh-CN" altLang="en-US" sz="2400" dirty="0" smtClean="0"/>
              <a:t>方法和</a:t>
            </a:r>
            <a:r>
              <a:rPr lang="en-US" altLang="zh-CN" sz="2400" dirty="0" err="1" smtClean="0"/>
              <a:t>destroyAllWindows</a:t>
            </a:r>
            <a:r>
              <a:rPr lang="en-US" altLang="zh-CN" sz="2400" dirty="0" smtClean="0"/>
              <a:t>()</a:t>
            </a:r>
            <a:r>
              <a:rPr lang="zh-CN" altLang="en-US" sz="2400" dirty="0" smtClean="0"/>
              <a:t>方法。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1</a:t>
            </a:r>
            <a:r>
              <a:rPr lang="zh-CN" altLang="en-US" sz="2400" dirty="0" smtClean="0"/>
              <a:t>、</a:t>
            </a:r>
            <a:r>
              <a:rPr lang="en-US" altLang="zh-CN" sz="2400" dirty="0" smtClean="0"/>
              <a:t> </a:t>
            </a:r>
            <a:r>
              <a:rPr lang="en-US" altLang="zh-CN" sz="2400" dirty="0" err="1" smtClean="0"/>
              <a:t>imshow</a:t>
            </a:r>
            <a:r>
              <a:rPr lang="zh-CN" altLang="en-US" sz="2400" dirty="0" smtClean="0"/>
              <a:t>语法格式：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     cv2.imshow(</a:t>
            </a:r>
            <a:r>
              <a:rPr lang="en-US" altLang="zh-CN" sz="2400" dirty="0" err="1" smtClean="0"/>
              <a:t>winname</a:t>
            </a:r>
            <a:r>
              <a:rPr lang="en-US" altLang="zh-CN" sz="2400" dirty="0" smtClean="0"/>
              <a:t>, mat)</a:t>
            </a:r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</a:t>
            </a:r>
            <a:r>
              <a:rPr lang="zh-CN" altLang="en-US" sz="2400" dirty="0" smtClean="0"/>
              <a:t>参数说明：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     </a:t>
            </a:r>
            <a:r>
              <a:rPr lang="en-US" altLang="zh-CN" sz="2400" dirty="0" err="1" smtClean="0"/>
              <a:t>winname</a:t>
            </a:r>
            <a:r>
              <a:rPr lang="zh-CN" altLang="en-US" sz="2400" dirty="0" smtClean="0"/>
              <a:t>：</a:t>
            </a:r>
            <a:r>
              <a:rPr lang="zh-CN" altLang="en-US" sz="2000" dirty="0" smtClean="0"/>
              <a:t>显示图像的窗口名称。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     mat</a:t>
            </a:r>
            <a:r>
              <a:rPr lang="zh-CN" altLang="en-US" sz="2400" dirty="0" smtClean="0"/>
              <a:t>：</a:t>
            </a:r>
            <a:r>
              <a:rPr lang="zh-CN" altLang="en-US" sz="2000" dirty="0" smtClean="0"/>
              <a:t>要显示的图像。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             </a:t>
            </a:r>
            <a:endParaRPr lang="zh-CN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428604"/>
            <a:ext cx="8929718" cy="31393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2</a:t>
            </a:r>
            <a:r>
              <a:rPr lang="zh-CN" altLang="en-US" sz="2400" dirty="0" smtClean="0"/>
              <a:t>、</a:t>
            </a:r>
            <a:r>
              <a:rPr lang="en-US" altLang="zh-CN" sz="2400" dirty="0" smtClean="0"/>
              <a:t> </a:t>
            </a:r>
            <a:r>
              <a:rPr lang="en-US" altLang="zh-CN" sz="2400" dirty="0" err="1" smtClean="0"/>
              <a:t>waitKey</a:t>
            </a:r>
            <a:r>
              <a:rPr lang="zh-CN" altLang="en-US" sz="2400" dirty="0" smtClean="0"/>
              <a:t>语法格式：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     </a:t>
            </a:r>
            <a:r>
              <a:rPr lang="en-US" altLang="zh-CN" sz="2400" dirty="0" err="1" smtClean="0"/>
              <a:t>retval</a:t>
            </a:r>
            <a:r>
              <a:rPr lang="en-US" altLang="zh-CN" sz="2400" dirty="0" smtClean="0"/>
              <a:t>=cv2.waitKey(delay)</a:t>
            </a:r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</a:t>
            </a:r>
            <a:r>
              <a:rPr lang="zh-CN" altLang="en-US" sz="2400" dirty="0" smtClean="0"/>
              <a:t>参数说明：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     </a:t>
            </a:r>
            <a:r>
              <a:rPr lang="en-US" altLang="zh-CN" sz="2400" dirty="0" err="1" smtClean="0"/>
              <a:t>retval</a:t>
            </a:r>
            <a:r>
              <a:rPr lang="zh-CN" altLang="en-US" sz="2400" dirty="0" smtClean="0"/>
              <a:t>：</a:t>
            </a:r>
            <a:r>
              <a:rPr lang="zh-CN" altLang="en-US" sz="2000" dirty="0" smtClean="0"/>
              <a:t>被按下键的</a:t>
            </a:r>
            <a:r>
              <a:rPr lang="en-US" altLang="zh-CN" sz="2000" dirty="0" smtClean="0"/>
              <a:t>ASCII</a:t>
            </a:r>
            <a:r>
              <a:rPr lang="zh-CN" altLang="en-US" sz="2000" dirty="0" smtClean="0"/>
              <a:t>码，如果没有按键，返回</a:t>
            </a:r>
            <a:r>
              <a:rPr lang="en-US" altLang="zh-CN" sz="2000" dirty="0" smtClean="0"/>
              <a:t>-1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     delay</a:t>
            </a:r>
            <a:r>
              <a:rPr lang="zh-CN" altLang="en-US" sz="2400" dirty="0" smtClean="0"/>
              <a:t>：</a:t>
            </a:r>
            <a:r>
              <a:rPr lang="zh-CN" altLang="en-US" sz="2000" dirty="0" smtClean="0"/>
              <a:t>等待用户按下键盘的时间，单位为</a:t>
            </a:r>
            <a:r>
              <a:rPr lang="en-US" altLang="zh-CN" sz="2000" dirty="0" smtClean="0"/>
              <a:t>ms</a:t>
            </a:r>
            <a:r>
              <a:rPr lang="zh-CN" altLang="en-US" sz="2000" dirty="0" smtClean="0"/>
              <a:t>。如果值为负数、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              0</a:t>
            </a:r>
            <a:r>
              <a:rPr lang="zh-CN" altLang="en-US" sz="2000" dirty="0" smtClean="0"/>
              <a:t>或者空时，表示无限等待。</a:t>
            </a:r>
            <a:endParaRPr lang="en-US" altLang="zh-CN" sz="2000" dirty="0" smtClean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42844" y="3929066"/>
            <a:ext cx="8929718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3</a:t>
            </a:r>
            <a:r>
              <a:rPr lang="zh-CN" altLang="en-US" sz="2400" dirty="0" smtClean="0"/>
              <a:t>、</a:t>
            </a:r>
            <a:r>
              <a:rPr lang="en-US" altLang="zh-CN" sz="2000" dirty="0" smtClean="0"/>
              <a:t>cv2.destroyAllWindows() </a:t>
            </a:r>
            <a:r>
              <a:rPr lang="zh-CN" altLang="en-US" sz="2000" dirty="0" smtClean="0"/>
              <a:t>销毁所有正在显示图像的窗口。</a:t>
            </a:r>
            <a:endParaRPr lang="en-US" altLang="zh-CN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571480"/>
            <a:ext cx="8929718" cy="378565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4</a:t>
            </a:r>
            <a:r>
              <a:rPr lang="zh-CN" altLang="en-US" sz="2400" dirty="0" smtClean="0"/>
              <a:t>、实例：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    import cv2</a:t>
            </a:r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    image=cv2.imread("timg.jpg")</a:t>
            </a:r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    cv2.imshow(“</a:t>
            </a:r>
            <a:r>
              <a:rPr lang="en-US" altLang="zh-CN" sz="2400" dirty="0" err="1" smtClean="0"/>
              <a:t>trees",image</a:t>
            </a:r>
            <a:r>
              <a:rPr lang="en-US" altLang="zh-CN" sz="2400" dirty="0" smtClean="0"/>
              <a:t>)</a:t>
            </a:r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    cv2.waitKey()</a:t>
            </a:r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    cv2.destroyAllWindows()             </a:t>
            </a:r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    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85720" y="285728"/>
            <a:ext cx="4956186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/>
              <a:t> </a:t>
            </a:r>
            <a:r>
              <a:rPr lang="zh-CN" altLang="en-US" sz="3600" b="1" dirty="0" smtClean="0"/>
              <a:t>三、保存图像</a:t>
            </a:r>
            <a:endParaRPr lang="zh-CN" altLang="en-US" sz="3600" b="1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1214422"/>
            <a:ext cx="8929718" cy="31393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1</a:t>
            </a:r>
            <a:r>
              <a:rPr lang="zh-CN" altLang="en-US" sz="2400" dirty="0" smtClean="0"/>
              <a:t>、</a:t>
            </a:r>
            <a:r>
              <a:rPr lang="en-US" altLang="zh-CN" sz="2400" dirty="0" smtClean="0"/>
              <a:t> </a:t>
            </a:r>
            <a:r>
              <a:rPr lang="zh-CN" altLang="en-US" sz="2400" dirty="0" smtClean="0"/>
              <a:t>语法格式：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      cv2.imwrite(</a:t>
            </a:r>
            <a:r>
              <a:rPr lang="en-US" altLang="zh-CN" sz="2400" dirty="0" err="1" smtClean="0"/>
              <a:t>filename,image</a:t>
            </a:r>
            <a:r>
              <a:rPr lang="en-US" altLang="zh-CN" sz="2400" dirty="0" smtClean="0"/>
              <a:t>)</a:t>
            </a:r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</a:t>
            </a:r>
            <a:r>
              <a:rPr lang="zh-CN" altLang="en-US" sz="2400" dirty="0" smtClean="0"/>
              <a:t>参数说明：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     filename</a:t>
            </a:r>
            <a:r>
              <a:rPr lang="zh-CN" altLang="en-US" sz="2400" dirty="0" smtClean="0"/>
              <a:t>：</a:t>
            </a:r>
            <a:r>
              <a:rPr lang="zh-CN" altLang="en-US" sz="2000" dirty="0" smtClean="0"/>
              <a:t>要保存图像时所用的完整文件名。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     image</a:t>
            </a:r>
            <a:r>
              <a:rPr lang="zh-CN" altLang="en-US" sz="2400" dirty="0" smtClean="0"/>
              <a:t>：</a:t>
            </a:r>
            <a:r>
              <a:rPr lang="zh-CN" altLang="en-US" sz="2000" dirty="0" smtClean="0"/>
              <a:t>要保存的图像。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             </a:t>
            </a:r>
            <a:endParaRPr lang="zh-CN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571480"/>
            <a:ext cx="8929718" cy="323165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、实例：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    </a:t>
            </a:r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    import cv2</a:t>
            </a:r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    image = cv2.imread("1.1.jpg")                                   </a:t>
            </a:r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    cv2.imwrite(“D:/1.jpg", image)</a:t>
            </a:r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    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85720" y="285728"/>
            <a:ext cx="4956186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/>
              <a:t> </a:t>
            </a:r>
            <a:r>
              <a:rPr lang="zh-CN" altLang="en-US" sz="3600" b="1" dirty="0" smtClean="0"/>
              <a:t>四、获取图像属性</a:t>
            </a:r>
            <a:endParaRPr lang="zh-CN" altLang="en-US" sz="3600" b="1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1214422"/>
            <a:ext cx="8929718" cy="350865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1</a:t>
            </a:r>
            <a:r>
              <a:rPr lang="zh-CN" altLang="en-US" sz="2400" dirty="0" smtClean="0"/>
              <a:t>、</a:t>
            </a:r>
            <a:r>
              <a:rPr lang="en-US" altLang="zh-CN" sz="2400" dirty="0" smtClean="0"/>
              <a:t> </a:t>
            </a:r>
            <a:r>
              <a:rPr lang="zh-CN" altLang="en-US" sz="2400" dirty="0" smtClean="0"/>
              <a:t>函数说明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shape</a:t>
            </a:r>
            <a:r>
              <a:rPr lang="zh-CN" altLang="en-US" sz="2400" dirty="0" smtClean="0"/>
              <a:t>：</a:t>
            </a:r>
            <a:r>
              <a:rPr lang="zh-CN" altLang="en-US" sz="2000" dirty="0" smtClean="0"/>
              <a:t>如果是彩色图像，那么获取的是一个由图像的像素列数、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        </a:t>
            </a:r>
            <a:r>
              <a:rPr lang="zh-CN" altLang="en-US" sz="2000" dirty="0" smtClean="0"/>
              <a:t>像素行数和通道数所组成的数组。如果是灰度图像，那么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        </a:t>
            </a:r>
            <a:r>
              <a:rPr lang="zh-CN" altLang="en-US" sz="2000" dirty="0" smtClean="0"/>
              <a:t>获取的是一个由图像的像素列数、像素行数的数组。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size</a:t>
            </a:r>
            <a:r>
              <a:rPr lang="zh-CN" altLang="en-US" sz="2400" dirty="0" smtClean="0"/>
              <a:t>：</a:t>
            </a:r>
            <a:r>
              <a:rPr lang="zh-CN" altLang="en-US" sz="2000" dirty="0" smtClean="0"/>
              <a:t>获取的是图像包含的字节数，即列数*行数*通道数。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</a:t>
            </a:r>
            <a:r>
              <a:rPr lang="en-US" altLang="zh-CN" sz="2400" dirty="0" err="1" smtClean="0"/>
              <a:t>dtype</a:t>
            </a:r>
            <a:r>
              <a:rPr lang="zh-CN" altLang="en-US" sz="2400" dirty="0" smtClean="0"/>
              <a:t>：</a:t>
            </a:r>
            <a:r>
              <a:rPr lang="zh-CN" altLang="en-US" sz="2000" dirty="0" smtClean="0"/>
              <a:t>获取的是图像类型。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             </a:t>
            </a:r>
            <a:endParaRPr lang="zh-CN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549</Words>
  <Application>WPS 演示</Application>
  <PresentationFormat>全屏显示(4:3)</PresentationFormat>
  <Paragraphs>75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飘飘</dc:creator>
  <cp:lastModifiedBy>jfhe</cp:lastModifiedBy>
  <cp:revision>339</cp:revision>
  <dcterms:created xsi:type="dcterms:W3CDTF">2005-07-27T04:45:00Z</dcterms:created>
  <dcterms:modified xsi:type="dcterms:W3CDTF">2021-10-10T01:44:05Z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2052-11.1.0.10700</vt:lpwstr>
  </property>
  <property fmtid="{D5CDD505-2E9C-101B-9397-08002B2CF9AE}" pid="3" name="KSOSaveFontToCloudKey">
    <vt:lpwstr>796664170_btnclosed</vt:lpwstr>
  </property>
  <property fmtid="{D5CDD505-2E9C-101B-9397-08002B2CF9AE}" pid="4" name="ICV">
    <vt:lpwstr>7DCF10D195D3457EA92FA97612EE2DDF</vt:lpwstr>
  </property>
</Properties>
</file>