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310" r:id="rId2"/>
    <p:sldId id="312" r:id="rId3"/>
    <p:sldId id="332" r:id="rId4"/>
    <p:sldId id="324" r:id="rId5"/>
    <p:sldId id="328" r:id="rId6"/>
    <p:sldId id="329" r:id="rId7"/>
    <p:sldId id="334" r:id="rId8"/>
    <p:sldId id="333" r:id="rId9"/>
    <p:sldId id="292" r:id="rId1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CB4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380" autoAdjust="0"/>
  </p:normalViewPr>
  <p:slideViewPr>
    <p:cSldViewPr>
      <p:cViewPr varScale="1">
        <p:scale>
          <a:sx n="119" d="100"/>
          <a:sy n="119" d="100"/>
        </p:scale>
        <p:origin x="-816" y="-30"/>
      </p:cViewPr>
      <p:guideLst>
        <p:guide orient="horz" pos="2160"/>
        <p:guide pos="2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4D1033C-F8C6-43F9-BCC7-2986345CB83E}" type="datetimeFigureOut">
              <a:rPr lang="zh-CN" altLang="en-US"/>
              <a:pPr>
                <a:defRPr/>
              </a:pPr>
              <a:t>2021/10/15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2E0807-3CDC-4B5E-A7BF-31E760E6DA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E0807-3CDC-4B5E-A7BF-31E760E6DAF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0BF3-1017-4DE0-84DD-ABD03E2E67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D752A-EE32-4742-8446-BBCC5F57D0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053F5-3BBE-40C5-BE8C-45DD5133F7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1CF9-EF01-4B67-B40F-88C7F0922E5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D8627-830D-438C-9B21-2FBFED08B3C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E402E-8755-4A84-B7A4-2E9AE581E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6A-F5F9-480C-B2A1-A1A57BD56A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002-B86D-4607-9ACE-E08F18B150A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5B17-F363-4775-9988-B4FF792BA1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43E3C-3B0F-4648-9330-02B30A484C5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443B9-A814-43E7-B973-16DDC4E756C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F2FE66-8186-4E37-B969-BF2B6EB19B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357290" y="2285992"/>
            <a:ext cx="6143668" cy="70788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dirty="0" err="1" smtClean="0"/>
              <a:t>Python+OpenCV</a:t>
            </a:r>
            <a:r>
              <a:rPr lang="zh-CN" altLang="en-US" sz="4000" dirty="0" smtClean="0"/>
              <a:t>图像编程</a:t>
            </a:r>
            <a:endParaRPr lang="zh-CN" altLang="en-US" sz="400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857488" y="3500438"/>
            <a:ext cx="2214578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 smtClean="0">
                <a:solidFill>
                  <a:srgbClr val="7030A0"/>
                </a:solidFill>
              </a:rPr>
              <a:t>12 </a:t>
            </a:r>
            <a:r>
              <a:rPr lang="zh-CN" altLang="en-US" sz="2800" dirty="0" smtClean="0">
                <a:solidFill>
                  <a:srgbClr val="7030A0"/>
                </a:solidFill>
              </a:rPr>
              <a:t>图像识别</a:t>
            </a:r>
            <a:endParaRPr lang="zh-CN" altLang="en-US" sz="2800" dirty="0">
              <a:solidFill>
                <a:srgbClr val="7030A0"/>
              </a:solidFill>
            </a:endParaRPr>
          </a:p>
        </p:txBody>
      </p:sp>
      <p:pic>
        <p:nvPicPr>
          <p:cNvPr id="5125" name="图片 5" descr="148117034013160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214313"/>
            <a:ext cx="2143125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285728"/>
            <a:ext cx="5715040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一、模板匹配</a:t>
            </a:r>
            <a:endParaRPr lang="zh-CN" altLang="en-US" sz="3600" b="1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214422"/>
            <a:ext cx="8929718" cy="55861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、语法格式：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         result = cv2.matchTemplate(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, temp1, method, mask)</a:t>
            </a:r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参数说明：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temp1 </a:t>
            </a:r>
            <a:r>
              <a:rPr lang="zh-CN" altLang="en-US" sz="2000" dirty="0" smtClean="0"/>
              <a:t>：模板图像，尺寸必须小于或等于原始图像。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method</a:t>
            </a:r>
            <a:r>
              <a:rPr lang="zh-CN" altLang="en-US" sz="2000" dirty="0" smtClean="0"/>
              <a:t>：匹配的方法。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mask</a:t>
            </a:r>
            <a:r>
              <a:rPr lang="zh-CN" altLang="en-US" sz="2000" dirty="0" smtClean="0"/>
              <a:t>：可选参数，掩模。只有</a:t>
            </a:r>
            <a:r>
              <a:rPr lang="en-US" altLang="zh-CN" sz="2000" dirty="0" smtClean="0"/>
              <a:t>cv2.TM_SQDIFF</a:t>
            </a:r>
            <a:r>
              <a:rPr lang="zh-CN" altLang="en-US" sz="2000" dirty="0" smtClean="0"/>
              <a:t>和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cv2.CORR_NORMED</a:t>
            </a:r>
            <a:r>
              <a:rPr lang="zh-CN" altLang="en-US" sz="2000" dirty="0" smtClean="0"/>
              <a:t>支持此参数，建议采用默认值。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result</a:t>
            </a:r>
            <a:r>
              <a:rPr lang="zh-CN" altLang="en-US" sz="2000" dirty="0" smtClean="0"/>
              <a:t>：计算得出的匹配结果。如果原始图像的宽、高分别是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 W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H</a:t>
            </a:r>
            <a:r>
              <a:rPr lang="zh-CN" altLang="en-US" sz="2000" dirty="0" smtClean="0"/>
              <a:t>，模板图像的宽、高分别是</a:t>
            </a:r>
            <a:r>
              <a:rPr lang="en-US" altLang="zh-CN" sz="2000" dirty="0" smtClean="0"/>
              <a:t>w</a:t>
            </a:r>
            <a:r>
              <a:rPr lang="zh-CN" altLang="en-US" sz="2000" dirty="0" smtClean="0"/>
              <a:t>、</a:t>
            </a:r>
            <a:r>
              <a:rPr lang="en-US" altLang="zh-CN" sz="2000" dirty="0" smtClean="0"/>
              <a:t>h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result</a:t>
            </a:r>
            <a:r>
              <a:rPr lang="zh-CN" altLang="en-US" sz="2000" dirty="0" smtClean="0"/>
              <a:t>就是一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</a:t>
            </a:r>
            <a:r>
              <a:rPr lang="zh-CN" altLang="en-US" sz="2000" dirty="0" smtClean="0"/>
              <a:t>个</a:t>
            </a:r>
            <a:r>
              <a:rPr lang="en-US" altLang="zh-CN" sz="2000" dirty="0" smtClean="0"/>
              <a:t>W-W+1</a:t>
            </a:r>
            <a:r>
              <a:rPr lang="zh-CN" altLang="en-US" sz="2000" dirty="0" smtClean="0"/>
              <a:t>列、</a:t>
            </a:r>
            <a:r>
              <a:rPr lang="en-US" altLang="zh-CN" sz="2000" dirty="0" smtClean="0"/>
              <a:t>H-h+1</a:t>
            </a:r>
            <a:r>
              <a:rPr lang="zh-CN" altLang="en-US" sz="2000" dirty="0" smtClean="0"/>
              <a:t>行的</a:t>
            </a:r>
            <a:r>
              <a:rPr lang="en-US" altLang="zh-CN" sz="2000" dirty="0" smtClean="0"/>
              <a:t>32</a:t>
            </a:r>
            <a:r>
              <a:rPr lang="zh-CN" altLang="en-US" sz="2000" dirty="0" smtClean="0"/>
              <a:t>位浮点型数组。数组中每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</a:t>
            </a:r>
            <a:r>
              <a:rPr lang="zh-CN" altLang="en-US" sz="2000" dirty="0" smtClean="0"/>
              <a:t>一个浮点数都是原始图像中对应像素位置的匹配结果，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  </a:t>
            </a:r>
            <a:r>
              <a:rPr lang="zh-CN" altLang="en-US" sz="2000" dirty="0" smtClean="0"/>
              <a:t>其含义需要根据</a:t>
            </a:r>
            <a:r>
              <a:rPr lang="en-US" altLang="zh-CN" sz="2000" dirty="0" smtClean="0"/>
              <a:t>method</a:t>
            </a:r>
            <a:r>
              <a:rPr lang="zh-CN" altLang="en-US" sz="2000" dirty="0" smtClean="0"/>
              <a:t>参数来解读。</a:t>
            </a:r>
            <a:endParaRPr lang="en-US" altLang="zh-CN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2025" y="1338263"/>
            <a:ext cx="7218363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163860"/>
            <a:ext cx="8929718" cy="62786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import cv2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 = cv2.imread("background2.jpg")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</a:t>
            </a:r>
            <a:r>
              <a:rPr lang="en-US" altLang="zh-CN" dirty="0" err="1" smtClean="0"/>
              <a:t>templ</a:t>
            </a:r>
            <a:r>
              <a:rPr lang="en-US" altLang="zh-CN" dirty="0" smtClean="0"/>
              <a:t> = cv2.imread("template.png")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cv2.imshow("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",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cv2.imshow(“template", </a:t>
            </a:r>
            <a:r>
              <a:rPr lang="en-US" altLang="zh-CN" dirty="0" err="1" smtClean="0"/>
              <a:t>templ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width, height, c = </a:t>
            </a:r>
            <a:r>
              <a:rPr lang="en-US" altLang="zh-CN" dirty="0" err="1" smtClean="0"/>
              <a:t>templ.shape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results = cv2.matchTemplate(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templ</a:t>
            </a:r>
            <a:r>
              <a:rPr lang="en-US" altLang="zh-CN" dirty="0" smtClean="0"/>
              <a:t>, cv2.TM_CCOEFF_NORMED)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for y in range(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(results)):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zh-CN" altLang="en-US" dirty="0" smtClean="0"/>
              <a:t>                      </a:t>
            </a:r>
            <a:r>
              <a:rPr lang="en-US" altLang="zh-CN" dirty="0" smtClean="0"/>
              <a:t>for x in range(</a:t>
            </a:r>
            <a:r>
              <a:rPr lang="en-US" altLang="zh-CN" dirty="0" err="1" smtClean="0"/>
              <a:t>len</a:t>
            </a:r>
            <a:r>
              <a:rPr lang="en-US" altLang="zh-CN" dirty="0" smtClean="0"/>
              <a:t>(results[y])):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zh-CN" altLang="en-US" dirty="0" smtClean="0"/>
              <a:t>                           </a:t>
            </a:r>
            <a:r>
              <a:rPr lang="en-US" altLang="zh-CN" dirty="0" smtClean="0"/>
              <a:t>if results[y][x] &gt; 0.99: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              cv2.rectangle(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, (x, y), (x + width, y + height), (0, 0, 255), 2)                                      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cv2.imshow("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", </a:t>
            </a:r>
            <a:r>
              <a:rPr lang="en-US" altLang="zh-CN" dirty="0" err="1" smtClean="0"/>
              <a:t>img</a:t>
            </a:r>
            <a:r>
              <a:rPr lang="en-US" altLang="zh-CN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cv2.waitKey()</a:t>
            </a:r>
            <a:endParaRPr lang="zh-CN" altLang="en-US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                 cv2.destroyAllWindows()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0"/>
            <a:ext cx="116205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086962"/>
            <a:ext cx="3000364" cy="277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5972175" cy="554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85720" y="0"/>
            <a:ext cx="5214974" cy="6463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 dirty="0"/>
              <a:t> </a:t>
            </a:r>
            <a:r>
              <a:rPr lang="zh-CN" altLang="en-US" sz="3600" b="1" dirty="0" smtClean="0"/>
              <a:t>二、支持向量机（</a:t>
            </a:r>
            <a:r>
              <a:rPr lang="en-US" altLang="zh-CN" sz="3600" b="1" dirty="0" smtClean="0"/>
              <a:t>SVM</a:t>
            </a:r>
            <a:r>
              <a:rPr lang="zh-CN" altLang="en-US" sz="3600" b="1" dirty="0" smtClean="0"/>
              <a:t>）</a:t>
            </a:r>
            <a:endParaRPr lang="zh-CN" altLang="en-US" sz="3600" b="1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1406" y="714356"/>
            <a:ext cx="9072594" cy="193899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、原理及特点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）原理：使“支持向量”位于“最大间隔” 上。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sz="2400" dirty="0" smtClean="0"/>
              <a:t>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）特点：可用于高维特征对象的小样本训练和识别。（维数压缩）</a:t>
            </a:r>
            <a:endParaRPr lang="en-US" altLang="zh-CN" sz="2400" dirty="0" smtClean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1406" y="3000372"/>
            <a:ext cx="9072594" cy="369331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、相关函数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zh-CN" altLang="en-US" sz="2000" dirty="0" smtClean="0"/>
              <a:t>               支持向量机创建：</a:t>
            </a:r>
            <a:r>
              <a:rPr lang="en-US" altLang="zh-CN" sz="2000" dirty="0" err="1" smtClean="0"/>
              <a:t>svm</a:t>
            </a:r>
            <a:r>
              <a:rPr lang="en-US" altLang="zh-CN" sz="2000" dirty="0" smtClean="0"/>
              <a:t> = cv2.ml.SVM_create()</a:t>
            </a:r>
          </a:p>
          <a:p>
            <a:pPr>
              <a:spcBef>
                <a:spcPct val="50000"/>
              </a:spcBef>
            </a:pPr>
            <a:r>
              <a:rPr lang="zh-CN" altLang="en-US" sz="2000" dirty="0" smtClean="0"/>
              <a:t>               支持向量机训练：</a:t>
            </a:r>
            <a:r>
              <a:rPr lang="en-US" altLang="zh-CN" sz="2000" dirty="0" smtClean="0"/>
              <a:t>result = </a:t>
            </a:r>
            <a:r>
              <a:rPr lang="en-US" altLang="zh-CN" sz="2000" dirty="0" err="1" smtClean="0"/>
              <a:t>svm.train</a:t>
            </a:r>
            <a:r>
              <a:rPr lang="en-US" altLang="zh-CN" sz="2000" dirty="0" smtClean="0"/>
              <a:t>(data, </a:t>
            </a:r>
            <a:r>
              <a:rPr lang="en-US" altLang="zh-CN" sz="2000" dirty="0" err="1" smtClean="0"/>
              <a:t>dtype</a:t>
            </a:r>
            <a:r>
              <a:rPr lang="en-US" altLang="zh-CN" sz="2000" dirty="0" smtClean="0"/>
              <a:t>, label)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</a:t>
            </a:r>
            <a:r>
              <a:rPr lang="en-US" altLang="zh-CN" sz="2000" dirty="0" err="1" smtClean="0"/>
              <a:t>dtype</a:t>
            </a:r>
            <a:r>
              <a:rPr lang="zh-CN" altLang="en-US" sz="2000" dirty="0" smtClean="0"/>
              <a:t>：训练数据排列格式。按行排列（</a:t>
            </a:r>
            <a:r>
              <a:rPr lang="en-US" altLang="zh-CN" sz="2000" dirty="0" smtClean="0"/>
              <a:t>cv2.ml.ROW_SAMPLE</a:t>
            </a:r>
            <a:r>
              <a:rPr lang="zh-CN" altLang="en-US" sz="2000" dirty="0" smtClean="0"/>
              <a:t>， 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</a:t>
            </a:r>
            <a:r>
              <a:rPr lang="zh-CN" altLang="en-US" sz="2000" dirty="0" smtClean="0"/>
              <a:t>每一条数据占一行），按列排列（</a:t>
            </a:r>
            <a:r>
              <a:rPr lang="en-US" altLang="zh-CN" sz="2000" dirty="0" smtClean="0"/>
              <a:t>cv2.ml.COL_SAMPLE</a:t>
            </a:r>
            <a:r>
              <a:rPr lang="zh-CN" altLang="en-US" sz="2000" dirty="0" smtClean="0"/>
              <a:t>，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                   </a:t>
            </a:r>
            <a:r>
              <a:rPr lang="zh-CN" altLang="en-US" sz="2000" dirty="0" smtClean="0"/>
              <a:t>每一条数据占一列）。</a:t>
            </a:r>
            <a:endParaRPr lang="en-US" altLang="zh-CN" sz="2000" dirty="0" smtClean="0"/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</a:t>
            </a:r>
            <a:r>
              <a:rPr lang="zh-CN" altLang="en-US" sz="2000" dirty="0" smtClean="0"/>
              <a:t>支持向量机预测：</a:t>
            </a:r>
            <a:r>
              <a:rPr lang="en-US" altLang="zh-CN" sz="2000" dirty="0" smtClean="0"/>
              <a:t>(</a:t>
            </a:r>
            <a:r>
              <a:rPr lang="en-US" altLang="zh-CN" sz="2000" dirty="0" err="1" smtClean="0"/>
              <a:t>retval</a:t>
            </a:r>
            <a:r>
              <a:rPr lang="en-US" altLang="zh-CN" sz="2000" dirty="0" smtClean="0"/>
              <a:t>, result) = </a:t>
            </a:r>
            <a:r>
              <a:rPr lang="en-US" altLang="zh-CN" sz="2000" dirty="0" err="1" smtClean="0"/>
              <a:t>svm.predict</a:t>
            </a:r>
            <a:r>
              <a:rPr lang="en-US" altLang="zh-CN" sz="2000" dirty="0" smtClean="0"/>
              <a:t>(test)</a:t>
            </a:r>
          </a:p>
          <a:p>
            <a:pPr>
              <a:spcBef>
                <a:spcPct val="50000"/>
              </a:spcBef>
            </a:pPr>
            <a:r>
              <a:rPr lang="en-US" altLang="zh-CN" sz="2000" dirty="0" smtClean="0"/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586314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dirty="0" smtClean="0"/>
              <a:t>       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、实例</a:t>
            </a:r>
            <a:r>
              <a:rPr lang="zh-CN" altLang="en-US" sz="2400" dirty="0" smtClean="0">
                <a:sym typeface="Wingdings" pitchFamily="2" charset="2"/>
              </a:rPr>
              <a:t>：</a:t>
            </a:r>
            <a:endParaRPr lang="en-US" altLang="zh-CN" sz="2400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import cv2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import </a:t>
            </a:r>
            <a:r>
              <a:rPr lang="en-US" altLang="zh-CN" dirty="0" err="1" smtClean="0"/>
              <a:t>numpy</a:t>
            </a:r>
            <a:r>
              <a:rPr lang="en-US" altLang="zh-CN" dirty="0" smtClean="0"/>
              <a:t> as </a:t>
            </a:r>
            <a:r>
              <a:rPr lang="en-US" altLang="zh-CN" dirty="0" err="1" smtClean="0"/>
              <a:t>np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import </a:t>
            </a:r>
            <a:r>
              <a:rPr lang="en-US" altLang="zh-CN" dirty="0" err="1" smtClean="0"/>
              <a:t>matplotlib.pyplot</a:t>
            </a:r>
            <a:r>
              <a:rPr lang="en-US" altLang="zh-CN" dirty="0" smtClean="0"/>
              <a:t> as </a:t>
            </a:r>
            <a:r>
              <a:rPr lang="en-US" altLang="zh-CN" dirty="0" err="1" smtClean="0"/>
              <a:t>plt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第一步，准备数据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表现为</a:t>
            </a:r>
            <a:r>
              <a:rPr lang="en-US" altLang="zh-CN" dirty="0" smtClean="0"/>
              <a:t>A</a:t>
            </a:r>
            <a:r>
              <a:rPr lang="zh-CN" altLang="en-US" dirty="0" smtClean="0"/>
              <a:t>的员工的笔试、面试成绩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a = </a:t>
            </a:r>
            <a:r>
              <a:rPr lang="en-US" altLang="zh-CN" dirty="0" err="1" smtClean="0"/>
              <a:t>np.random.randint</a:t>
            </a:r>
            <a:r>
              <a:rPr lang="en-US" altLang="zh-CN" dirty="0" smtClean="0"/>
              <a:t>(95, 100, (20, 2)).</a:t>
            </a:r>
            <a:r>
              <a:rPr lang="en-US" altLang="zh-CN" dirty="0" err="1" smtClean="0"/>
              <a:t>astype</a:t>
            </a:r>
            <a:r>
              <a:rPr lang="en-US" altLang="zh-CN" dirty="0" smtClean="0"/>
              <a:t>(np.float32)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表现为</a:t>
            </a:r>
            <a:r>
              <a:rPr lang="en-US" altLang="zh-CN" dirty="0" smtClean="0"/>
              <a:t>B</a:t>
            </a:r>
            <a:r>
              <a:rPr lang="zh-CN" altLang="en-US" dirty="0" smtClean="0"/>
              <a:t>的员工的笔试、面试成绩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b = </a:t>
            </a:r>
            <a:r>
              <a:rPr lang="en-US" altLang="zh-CN" dirty="0" err="1" smtClean="0"/>
              <a:t>np.random.randint</a:t>
            </a:r>
            <a:r>
              <a:rPr lang="en-US" altLang="zh-CN" dirty="0" smtClean="0"/>
              <a:t>(90, 95, (20, 2)).</a:t>
            </a:r>
            <a:r>
              <a:rPr lang="en-US" altLang="zh-CN" dirty="0" err="1" smtClean="0"/>
              <a:t>astype</a:t>
            </a:r>
            <a:r>
              <a:rPr lang="en-US" altLang="zh-CN" dirty="0" smtClean="0"/>
              <a:t>(np.float32)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合并数据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data = </a:t>
            </a:r>
            <a:r>
              <a:rPr lang="en-US" altLang="zh-CN" dirty="0" err="1" smtClean="0"/>
              <a:t>np.vstack</a:t>
            </a:r>
            <a:r>
              <a:rPr lang="en-US" altLang="zh-CN" dirty="0" smtClean="0"/>
              <a:t>([a, b])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data = </a:t>
            </a:r>
            <a:r>
              <a:rPr lang="en-US" altLang="zh-CN" dirty="0" err="1" smtClean="0"/>
              <a:t>np.array</a:t>
            </a:r>
            <a:r>
              <a:rPr lang="en-US" altLang="zh-CN" dirty="0" smtClean="0"/>
              <a:t>(data, </a:t>
            </a:r>
            <a:r>
              <a:rPr lang="en-US" altLang="zh-CN" dirty="0" err="1" smtClean="0"/>
              <a:t>dtype</a:t>
            </a:r>
            <a:r>
              <a:rPr lang="en-US" altLang="zh-CN" dirty="0" smtClean="0"/>
              <a:t>='float32')</a:t>
            </a:r>
          </a:p>
          <a:p>
            <a:pPr>
              <a:spcBef>
                <a:spcPct val="50000"/>
              </a:spcBef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661719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zh-CN" altLang="en-US" sz="1600" dirty="0" smtClean="0"/>
              <a:t>第二步，建立分组标签，</a:t>
            </a:r>
            <a:r>
              <a:rPr lang="en-US" altLang="zh-CN" sz="1600" dirty="0" smtClean="0"/>
              <a:t>0</a:t>
            </a:r>
            <a:r>
              <a:rPr lang="zh-CN" altLang="en-US" sz="1600" dirty="0" smtClean="0"/>
              <a:t>代表</a:t>
            </a:r>
            <a:r>
              <a:rPr lang="en-US" altLang="zh-CN" sz="1600" dirty="0" smtClean="0"/>
              <a:t>A</a:t>
            </a:r>
            <a:r>
              <a:rPr lang="zh-CN" altLang="en-US" sz="1600" dirty="0" smtClean="0"/>
              <a:t>级，</a:t>
            </a:r>
            <a:r>
              <a:rPr lang="en-US" altLang="zh-CN" sz="1600" dirty="0" smtClean="0"/>
              <a:t>1</a:t>
            </a:r>
            <a:r>
              <a:rPr lang="zh-CN" altLang="en-US" sz="1600" dirty="0" smtClean="0"/>
              <a:t>代表</a:t>
            </a:r>
            <a:r>
              <a:rPr lang="en-US" altLang="zh-CN" sz="1600" dirty="0" smtClean="0"/>
              <a:t>B</a:t>
            </a:r>
            <a:r>
              <a:rPr lang="zh-CN" altLang="en-US" sz="1600" dirty="0" smtClean="0"/>
              <a:t>级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en-US" altLang="zh-CN" sz="1600" dirty="0" err="1" smtClean="0"/>
              <a:t>aLabel</a:t>
            </a:r>
            <a:r>
              <a:rPr lang="zh-CN" altLang="en-US" sz="1600" dirty="0" smtClean="0"/>
              <a:t>对应着</a:t>
            </a:r>
            <a:r>
              <a:rPr lang="en-US" altLang="zh-CN" sz="1600" dirty="0" smtClean="0"/>
              <a:t>a</a:t>
            </a:r>
            <a:r>
              <a:rPr lang="zh-CN" altLang="en-US" sz="1600" dirty="0" smtClean="0"/>
              <a:t>的标签，为类型</a:t>
            </a:r>
            <a:r>
              <a:rPr lang="en-US" altLang="zh-CN" sz="1600" dirty="0" smtClean="0"/>
              <a:t>0-</a:t>
            </a:r>
            <a:r>
              <a:rPr lang="zh-CN" altLang="en-US" sz="1600" dirty="0" smtClean="0"/>
              <a:t>等级</a:t>
            </a:r>
            <a:r>
              <a:rPr lang="en-US" altLang="zh-CN" sz="1600" dirty="0" smtClean="0"/>
              <a:t>A</a:t>
            </a:r>
          </a:p>
          <a:p>
            <a:pPr>
              <a:spcBef>
                <a:spcPct val="50000"/>
              </a:spcBef>
            </a:pPr>
            <a:r>
              <a:rPr lang="en-US" altLang="zh-CN" sz="1600" dirty="0" err="1" smtClean="0"/>
              <a:t>aLabel</a:t>
            </a:r>
            <a:r>
              <a:rPr lang="en-US" altLang="zh-CN" sz="1600" dirty="0" smtClean="0"/>
              <a:t> = </a:t>
            </a:r>
            <a:r>
              <a:rPr lang="en-US" altLang="zh-CN" sz="1600" dirty="0" err="1" smtClean="0"/>
              <a:t>np.zeros</a:t>
            </a:r>
            <a:r>
              <a:rPr lang="en-US" altLang="zh-CN" sz="1600" dirty="0" smtClean="0"/>
              <a:t>((20, 1))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en-US" altLang="zh-CN" sz="1600" dirty="0" err="1" smtClean="0"/>
              <a:t>bLabel</a:t>
            </a:r>
            <a:r>
              <a:rPr lang="zh-CN" altLang="en-US" sz="1600" dirty="0" smtClean="0"/>
              <a:t>对应着</a:t>
            </a:r>
            <a:r>
              <a:rPr lang="en-US" altLang="zh-CN" sz="1600" dirty="0" smtClean="0"/>
              <a:t>b</a:t>
            </a:r>
            <a:r>
              <a:rPr lang="zh-CN" altLang="en-US" sz="1600" dirty="0" smtClean="0"/>
              <a:t>的标签，为类型</a:t>
            </a:r>
            <a:r>
              <a:rPr lang="en-US" altLang="zh-CN" sz="1600" dirty="0" smtClean="0"/>
              <a:t>0-</a:t>
            </a:r>
            <a:r>
              <a:rPr lang="zh-CN" altLang="en-US" sz="1600" dirty="0" smtClean="0"/>
              <a:t>等级</a:t>
            </a:r>
            <a:r>
              <a:rPr lang="en-US" altLang="zh-CN" sz="1600" dirty="0" smtClean="0"/>
              <a:t>B</a:t>
            </a:r>
          </a:p>
          <a:p>
            <a:pPr>
              <a:spcBef>
                <a:spcPct val="50000"/>
              </a:spcBef>
            </a:pPr>
            <a:r>
              <a:rPr lang="en-US" altLang="zh-CN" sz="1600" dirty="0" err="1" smtClean="0"/>
              <a:t>bLabel</a:t>
            </a:r>
            <a:r>
              <a:rPr lang="en-US" altLang="zh-CN" sz="1600" dirty="0" smtClean="0"/>
              <a:t> = </a:t>
            </a:r>
            <a:r>
              <a:rPr lang="en-US" altLang="zh-CN" sz="1600" dirty="0" err="1" smtClean="0"/>
              <a:t>np.ones</a:t>
            </a:r>
            <a:r>
              <a:rPr lang="en-US" altLang="zh-CN" sz="1600" dirty="0" smtClean="0"/>
              <a:t>((20, 1))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zh-CN" altLang="en-US" sz="1600" dirty="0" smtClean="0"/>
              <a:t>合并标签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label = </a:t>
            </a:r>
            <a:r>
              <a:rPr lang="en-US" altLang="zh-CN" sz="1600" dirty="0" err="1" smtClean="0"/>
              <a:t>np.vstack</a:t>
            </a:r>
            <a:r>
              <a:rPr lang="en-US" altLang="zh-CN" sz="1600" dirty="0" smtClean="0"/>
              <a:t>([</a:t>
            </a:r>
            <a:r>
              <a:rPr lang="en-US" altLang="zh-CN" sz="1600" dirty="0" err="1" smtClean="0"/>
              <a:t>aLabel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bLabel</a:t>
            </a:r>
            <a:r>
              <a:rPr lang="en-US" altLang="zh-CN" sz="1600" dirty="0" smtClean="0"/>
              <a:t>])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label = </a:t>
            </a:r>
            <a:r>
              <a:rPr lang="en-US" altLang="zh-CN" sz="1600" dirty="0" err="1" smtClean="0"/>
              <a:t>np.array</a:t>
            </a:r>
            <a:r>
              <a:rPr lang="en-US" altLang="zh-CN" sz="1600" dirty="0" smtClean="0"/>
              <a:t>(label, </a:t>
            </a:r>
            <a:r>
              <a:rPr lang="en-US" altLang="zh-CN" sz="1600" dirty="0" err="1" smtClean="0"/>
              <a:t>dtype</a:t>
            </a:r>
            <a:r>
              <a:rPr lang="en-US" altLang="zh-CN" sz="1600" dirty="0" smtClean="0"/>
              <a:t>='int32')</a:t>
            </a:r>
          </a:p>
          <a:p>
            <a:pPr>
              <a:spcBef>
                <a:spcPct val="50000"/>
              </a:spcBef>
            </a:pPr>
            <a:endParaRPr lang="en-US" altLang="zh-CN" sz="1600" dirty="0" smtClean="0"/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zh-CN" altLang="en-US" sz="1600" dirty="0" smtClean="0"/>
              <a:t>第三步，训练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zh-CN" altLang="en-US" sz="1600" dirty="0" smtClean="0"/>
              <a:t>用</a:t>
            </a:r>
            <a:r>
              <a:rPr lang="en-US" altLang="zh-CN" sz="1600" dirty="0" smtClean="0"/>
              <a:t>ml</a:t>
            </a:r>
            <a:r>
              <a:rPr lang="zh-CN" altLang="en-US" sz="1600" dirty="0" smtClean="0"/>
              <a:t>机器学习模块</a:t>
            </a:r>
            <a:r>
              <a:rPr lang="en-US" altLang="zh-CN" sz="1600" dirty="0" err="1" smtClean="0"/>
              <a:t>SVM_create</a:t>
            </a:r>
            <a:r>
              <a:rPr lang="en-US" altLang="zh-CN" sz="1600" dirty="0" smtClean="0"/>
              <a:t>()</a:t>
            </a:r>
            <a:r>
              <a:rPr lang="zh-CN" altLang="en-US" sz="1600" dirty="0" smtClean="0"/>
              <a:t>创建</a:t>
            </a:r>
            <a:r>
              <a:rPr lang="en-US" altLang="zh-CN" sz="1600" dirty="0" err="1" smtClean="0"/>
              <a:t>svm</a:t>
            </a:r>
            <a:endParaRPr lang="en-US" altLang="zh-CN" sz="1600" dirty="0" smtClean="0"/>
          </a:p>
          <a:p>
            <a:pPr>
              <a:spcBef>
                <a:spcPct val="50000"/>
              </a:spcBef>
            </a:pPr>
            <a:r>
              <a:rPr lang="en-US" altLang="zh-CN" sz="1600" dirty="0" err="1" smtClean="0"/>
              <a:t>svm</a:t>
            </a:r>
            <a:r>
              <a:rPr lang="en-US" altLang="zh-CN" sz="1600" dirty="0" smtClean="0"/>
              <a:t> = cv2.ml.SVM_create()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zh-CN" altLang="en-US" sz="1600" dirty="0" smtClean="0"/>
              <a:t>属性设置，直接采用默认值即可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en-US" altLang="zh-CN" sz="1600" dirty="0" err="1" smtClean="0"/>
              <a:t>svm.setType</a:t>
            </a:r>
            <a:r>
              <a:rPr lang="en-US" altLang="zh-CN" sz="1600" dirty="0" smtClean="0"/>
              <a:t>(cv2.ml.SVM_C_SVC) # </a:t>
            </a:r>
            <a:r>
              <a:rPr lang="en-US" altLang="zh-CN" sz="1600" dirty="0" err="1" smtClean="0"/>
              <a:t>svm</a:t>
            </a:r>
            <a:r>
              <a:rPr lang="en-US" altLang="zh-CN" sz="1600" dirty="0" smtClean="0"/>
              <a:t> type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en-US" altLang="zh-CN" sz="1600" dirty="0" err="1" smtClean="0"/>
              <a:t>svm.setKernel</a:t>
            </a:r>
            <a:r>
              <a:rPr lang="en-US" altLang="zh-CN" sz="1600" dirty="0" smtClean="0"/>
              <a:t>(cv2.ml.SVM_LINEAR) # line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en-US" altLang="zh-CN" sz="1600" dirty="0" err="1" smtClean="0"/>
              <a:t>svm.setC</a:t>
            </a:r>
            <a:r>
              <a:rPr lang="en-US" altLang="zh-CN" sz="1600" dirty="0" smtClean="0"/>
              <a:t>(0.01)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#</a:t>
            </a:r>
            <a:r>
              <a:rPr lang="zh-CN" altLang="en-US" sz="1600" dirty="0" smtClean="0"/>
              <a:t>训练</a:t>
            </a:r>
          </a:p>
          <a:p>
            <a:pPr>
              <a:spcBef>
                <a:spcPct val="50000"/>
              </a:spcBef>
            </a:pPr>
            <a:r>
              <a:rPr lang="en-US" altLang="zh-CN" sz="1600" dirty="0" smtClean="0"/>
              <a:t>result = </a:t>
            </a:r>
            <a:r>
              <a:rPr lang="en-US" altLang="zh-CN" sz="1600" dirty="0" err="1" smtClean="0"/>
              <a:t>svm.train</a:t>
            </a:r>
            <a:r>
              <a:rPr lang="en-US" altLang="zh-CN" sz="1600" dirty="0" smtClean="0"/>
              <a:t>(data, cv2.ml.ROW_SAMPLE, label)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4282" y="0"/>
            <a:ext cx="8929718" cy="701730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第四步，预测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生成两个随机的笔试成绩和面试成绩数据对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test = </a:t>
            </a:r>
            <a:r>
              <a:rPr lang="en-US" altLang="zh-CN" dirty="0" err="1" smtClean="0"/>
              <a:t>np.vstack</a:t>
            </a:r>
            <a:r>
              <a:rPr lang="en-US" altLang="zh-CN" dirty="0" smtClean="0"/>
              <a:t>(([98, 90], [90, 99]))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test = </a:t>
            </a:r>
            <a:r>
              <a:rPr lang="en-US" altLang="zh-CN" dirty="0" err="1" smtClean="0"/>
              <a:t>np.array</a:t>
            </a:r>
            <a:r>
              <a:rPr lang="en-US" altLang="zh-CN" dirty="0" smtClean="0"/>
              <a:t>(test, </a:t>
            </a:r>
            <a:r>
              <a:rPr lang="en-US" altLang="zh-CN" dirty="0" err="1" smtClean="0"/>
              <a:t>dtype</a:t>
            </a:r>
            <a:r>
              <a:rPr lang="en-US" altLang="zh-CN" dirty="0" smtClean="0"/>
              <a:t>='float32')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预测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(p1, p2) = </a:t>
            </a:r>
            <a:r>
              <a:rPr lang="en-US" altLang="zh-CN" dirty="0" err="1" smtClean="0"/>
              <a:t>svm.predict</a:t>
            </a:r>
            <a:r>
              <a:rPr lang="en-US" altLang="zh-CN" dirty="0" smtClean="0"/>
              <a:t>(test)</a:t>
            </a:r>
          </a:p>
          <a:p>
            <a:pPr>
              <a:spcBef>
                <a:spcPct val="50000"/>
              </a:spcBef>
            </a:pP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第五步，观察结果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可视化</a:t>
            </a:r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plt.scatter</a:t>
            </a:r>
            <a:r>
              <a:rPr lang="en-US" altLang="zh-CN" dirty="0" smtClean="0"/>
              <a:t>(a[:, 0], a[:, 1], 80, 'g', 'o')</a:t>
            </a:r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plt.scatter</a:t>
            </a:r>
            <a:r>
              <a:rPr lang="en-US" altLang="zh-CN" dirty="0" smtClean="0"/>
              <a:t>(b[:, 0], b[:, 1], 80, 'b', 's')</a:t>
            </a:r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plt.scatter</a:t>
            </a:r>
            <a:r>
              <a:rPr lang="en-US" altLang="zh-CN" dirty="0" smtClean="0"/>
              <a:t>(test[:, 0], test[:, 1], 80, 'r', '*')</a:t>
            </a:r>
          </a:p>
          <a:p>
            <a:pPr>
              <a:spcBef>
                <a:spcPct val="50000"/>
              </a:spcBef>
            </a:pPr>
            <a:r>
              <a:rPr lang="en-US" altLang="zh-CN" dirty="0" err="1" smtClean="0"/>
              <a:t>plt.show</a:t>
            </a:r>
            <a:r>
              <a:rPr lang="en-US" altLang="zh-CN" dirty="0" smtClean="0"/>
              <a:t>()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#</a:t>
            </a:r>
            <a:r>
              <a:rPr lang="zh-CN" altLang="en-US" dirty="0" smtClean="0"/>
              <a:t>打印原测试数据，预测结果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print(test</a:t>
            </a:r>
            <a:r>
              <a:rPr lang="en-US" altLang="zh-CN" dirty="0" smtClean="0"/>
              <a:t>)</a:t>
            </a:r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print(p1)</a:t>
            </a:r>
            <a:endParaRPr lang="en-US" altLang="zh-CN" dirty="0" smtClean="0"/>
          </a:p>
          <a:p>
            <a:pPr>
              <a:spcBef>
                <a:spcPct val="50000"/>
              </a:spcBef>
            </a:pPr>
            <a:r>
              <a:rPr lang="en-US" altLang="zh-CN" dirty="0" smtClean="0"/>
              <a:t>print(p2)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610552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2428868"/>
            <a:ext cx="8763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685800"/>
            <a:ext cx="7391400" cy="20574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zh-CN" altLang="en-US" sz="8000" b="1" kern="0" dirty="0">
                <a:solidFill>
                  <a:srgbClr val="FF00FF"/>
                </a:solidFill>
                <a:latin typeface="方正舒体" panose="02010601030101010101" pitchFamily="2" charset="-122"/>
                <a:ea typeface="方正舒体" panose="02010601030101010101" pitchFamily="2" charset="-122"/>
                <a:cs typeface="+mj-cs"/>
              </a:rPr>
              <a:t>休 息 一 下</a:t>
            </a:r>
          </a:p>
        </p:txBody>
      </p:sp>
      <p:pic>
        <p:nvPicPr>
          <p:cNvPr id="48131" name="Picture 3" descr="http://www.cqcyxx.com/scjpw/gif2/105/gif33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124200"/>
            <a:ext cx="2408238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731</Words>
  <Application>WPS 演示</Application>
  <PresentationFormat>全屏显示(4:3)</PresentationFormat>
  <Paragraphs>92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飘飘</dc:creator>
  <cp:lastModifiedBy>jfhe</cp:lastModifiedBy>
  <cp:revision>503</cp:revision>
  <dcterms:created xsi:type="dcterms:W3CDTF">2005-07-27T04:45:00Z</dcterms:created>
  <dcterms:modified xsi:type="dcterms:W3CDTF">2021-10-15T09:56:31Z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KSOSaveFontToCloudKey">
    <vt:lpwstr>796664170_btnclosed</vt:lpwstr>
  </property>
  <property fmtid="{D5CDD505-2E9C-101B-9397-08002B2CF9AE}" pid="4" name="ICV">
    <vt:lpwstr>7DCF10D195D3457EA92FA97612EE2DDF</vt:lpwstr>
  </property>
</Properties>
</file>