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10" r:id="rId3"/>
    <p:sldId id="312" r:id="rId4"/>
    <p:sldId id="332" r:id="rId5"/>
    <p:sldId id="333" r:id="rId6"/>
    <p:sldId id="334" r:id="rId7"/>
    <p:sldId id="324" r:id="rId8"/>
    <p:sldId id="328" r:id="rId9"/>
    <p:sldId id="335" r:id="rId10"/>
    <p:sldId id="336" r:id="rId11"/>
    <p:sldId id="329" r:id="rId12"/>
    <p:sldId id="337" r:id="rId13"/>
    <p:sldId id="338" r:id="rId14"/>
    <p:sldId id="292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CB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380" autoAdjust="0"/>
  </p:normalViewPr>
  <p:slideViewPr>
    <p:cSldViewPr>
      <p:cViewPr varScale="1">
        <p:scale>
          <a:sx n="119" d="100"/>
          <a:sy n="119" d="100"/>
        </p:scale>
        <p:origin x="-816" y="-90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D1033C-F8C6-43F9-BCC7-2986345CB83E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2E0807-3CDC-4B5E-A7BF-31E760E6DAF9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0BF3-1017-4DE0-84DD-ABD03E2E671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752A-EE32-4742-8446-BBCC5F57D00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53F5-3BBE-40C5-BE8C-45DD5133F7B9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1CF9-EF01-4B67-B40F-88C7F0922E59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D8627-830D-438C-9B21-2FBFED08B3C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E402E-8755-4A84-B7A4-2E9AE581E8E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4E6A-F5F9-480C-B2A1-A1A57BD56A7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E002-B86D-4607-9ACE-E08F18B150A9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5B17-F363-4775-9988-B4FF792BA10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3E3C-3B0F-4648-9330-02B30A484C5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43B9-A814-43E7-B973-16DDC4E756C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F2FE66-8186-4E37-B969-BF2B6EB19BC4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57290" y="2285992"/>
            <a:ext cx="614366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 err="1" smtClean="0"/>
              <a:t>Python+OpenCV</a:t>
            </a:r>
            <a:r>
              <a:rPr lang="zh-CN" altLang="en-US" sz="4000" dirty="0" smtClean="0"/>
              <a:t>图像编程</a:t>
            </a:r>
            <a:endParaRPr lang="zh-CN" altLang="en-US" sz="40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857488" y="3500438"/>
            <a:ext cx="2214578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7030A0"/>
                </a:solidFill>
              </a:rPr>
              <a:t>13 </a:t>
            </a:r>
            <a:r>
              <a:rPr lang="zh-CN" altLang="en-US" sz="2800" dirty="0" smtClean="0">
                <a:solidFill>
                  <a:srgbClr val="7030A0"/>
                </a:solidFill>
              </a:rPr>
              <a:t>人脸识别</a:t>
            </a:r>
            <a:endParaRPr lang="zh-CN" altLang="en-US" sz="2800" dirty="0">
              <a:solidFill>
                <a:srgbClr val="7030A0"/>
              </a:solidFill>
            </a:endParaRPr>
          </a:p>
        </p:txBody>
      </p:sp>
      <p:pic>
        <p:nvPicPr>
          <p:cNvPr id="5125" name="图片 5" descr="1481170340131608.jpg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786563" y="214313"/>
            <a:ext cx="214312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0"/>
            <a:ext cx="8929718" cy="66941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）实例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 import cv2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 import </a:t>
            </a:r>
            <a:r>
              <a:rPr lang="en-US" altLang="zh-CN" dirty="0" err="1" smtClean="0"/>
              <a:t>numpy</a:t>
            </a:r>
            <a:r>
              <a:rPr lang="en-US" altLang="zh-CN" dirty="0" smtClean="0"/>
              <a:t> as </a:t>
            </a:r>
            <a:r>
              <a:rPr lang="en-US" altLang="zh-CN" dirty="0" err="1" smtClean="0"/>
              <a:t>np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photos </a:t>
            </a:r>
            <a:r>
              <a:rPr lang="en-US" altLang="zh-CN" dirty="0" smtClean="0"/>
              <a:t>= list()  # </a:t>
            </a:r>
            <a:r>
              <a:rPr lang="zh-CN" altLang="en-US" dirty="0" smtClean="0"/>
              <a:t>样本图像列表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lables</a:t>
            </a:r>
            <a:r>
              <a:rPr lang="en-US" altLang="zh-CN" dirty="0" smtClean="0"/>
              <a:t> = list()  # </a:t>
            </a:r>
            <a:r>
              <a:rPr lang="zh-CN" altLang="en-US" dirty="0" smtClean="0"/>
              <a:t>标签列表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photos.append</a:t>
            </a:r>
            <a:r>
              <a:rPr lang="en-US" altLang="zh-CN" dirty="0" smtClean="0"/>
              <a:t>(cv2.imread("face\\summer1.png", 0))  # </a:t>
            </a:r>
            <a:r>
              <a:rPr lang="zh-CN" altLang="en-US" dirty="0" smtClean="0"/>
              <a:t>记录第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张人脸图像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lables.append</a:t>
            </a:r>
            <a:r>
              <a:rPr lang="en-US" altLang="zh-CN" dirty="0" smtClean="0"/>
              <a:t>(0)  #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张图像对应的标签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photos.append</a:t>
            </a:r>
            <a:r>
              <a:rPr lang="en-US" altLang="zh-CN" dirty="0" smtClean="0"/>
              <a:t>(cv2.imread("face\\summer2.png", 0))  # </a:t>
            </a:r>
            <a:r>
              <a:rPr lang="zh-CN" altLang="en-US" dirty="0" smtClean="0"/>
              <a:t>记录第</a:t>
            </a:r>
            <a:r>
              <a:rPr lang="en-US" altLang="zh-CN" dirty="0" smtClean="0"/>
              <a:t>2</a:t>
            </a:r>
            <a:r>
              <a:rPr lang="zh-CN" altLang="en-US" dirty="0" smtClean="0"/>
              <a:t>张人脸图像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lables.append</a:t>
            </a:r>
            <a:r>
              <a:rPr lang="en-US" altLang="zh-CN" dirty="0" smtClean="0"/>
              <a:t>(0)  #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2</a:t>
            </a:r>
            <a:r>
              <a:rPr lang="zh-CN" altLang="en-US" dirty="0" smtClean="0"/>
              <a:t>张图像对应的标签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photos.append</a:t>
            </a:r>
            <a:r>
              <a:rPr lang="en-US" altLang="zh-CN" dirty="0" smtClean="0"/>
              <a:t>(cv2.imread("face\\summer3.png", 0))  # </a:t>
            </a:r>
            <a:r>
              <a:rPr lang="zh-CN" altLang="en-US" dirty="0" smtClean="0"/>
              <a:t>记录第</a:t>
            </a:r>
            <a:r>
              <a:rPr lang="en-US" altLang="zh-CN" dirty="0" smtClean="0"/>
              <a:t>3</a:t>
            </a:r>
            <a:r>
              <a:rPr lang="zh-CN" altLang="en-US" dirty="0" smtClean="0"/>
              <a:t>张人脸图像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lables.append</a:t>
            </a:r>
            <a:r>
              <a:rPr lang="en-US" altLang="zh-CN" dirty="0" smtClean="0"/>
              <a:t>(0)  #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3</a:t>
            </a:r>
            <a:r>
              <a:rPr lang="zh-CN" altLang="en-US" dirty="0" smtClean="0"/>
              <a:t>张图像对应的标签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photos.append</a:t>
            </a:r>
            <a:r>
              <a:rPr lang="en-US" altLang="zh-CN" dirty="0" smtClean="0"/>
              <a:t>(cv2.imread</a:t>
            </a:r>
            <a:r>
              <a:rPr lang="en-US" altLang="zh-CN" dirty="0" smtClean="0"/>
              <a:t>("face\\Elvis1.png", 0))  # </a:t>
            </a:r>
            <a:r>
              <a:rPr lang="zh-CN" altLang="en-US" dirty="0" smtClean="0"/>
              <a:t>记录第</a:t>
            </a:r>
            <a:r>
              <a:rPr lang="en-US" altLang="zh-CN" dirty="0" smtClean="0"/>
              <a:t>4</a:t>
            </a:r>
            <a:r>
              <a:rPr lang="zh-CN" altLang="en-US" dirty="0" smtClean="0"/>
              <a:t>张人脸图像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lables.append</a:t>
            </a:r>
            <a:r>
              <a:rPr lang="en-US" altLang="zh-CN" dirty="0" smtClean="0"/>
              <a:t>(1)  #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4</a:t>
            </a:r>
            <a:r>
              <a:rPr lang="zh-CN" altLang="en-US" dirty="0" smtClean="0"/>
              <a:t>张图像对应的标签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photos.append</a:t>
            </a:r>
            <a:r>
              <a:rPr lang="en-US" altLang="zh-CN" dirty="0" smtClean="0"/>
              <a:t>(cv2.imread("face\\Elvis2.png", 0))  # </a:t>
            </a:r>
            <a:r>
              <a:rPr lang="zh-CN" altLang="en-US" dirty="0" smtClean="0"/>
              <a:t>记录第</a:t>
            </a:r>
            <a:r>
              <a:rPr lang="en-US" altLang="zh-CN" dirty="0" smtClean="0"/>
              <a:t>5</a:t>
            </a:r>
            <a:r>
              <a:rPr lang="zh-CN" altLang="en-US" dirty="0" smtClean="0"/>
              <a:t>张人脸图像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lables.append</a:t>
            </a:r>
            <a:r>
              <a:rPr lang="en-US" altLang="zh-CN" dirty="0" smtClean="0"/>
              <a:t>(1)  #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5</a:t>
            </a:r>
            <a:r>
              <a:rPr lang="zh-CN" altLang="en-US" dirty="0" smtClean="0"/>
              <a:t>张图像对应的标签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42852"/>
            <a:ext cx="8929718" cy="577081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err="1" smtClean="0"/>
              <a:t>photos.append</a:t>
            </a:r>
            <a:r>
              <a:rPr lang="en-US" altLang="zh-CN" dirty="0" smtClean="0"/>
              <a:t>(cv2.imread</a:t>
            </a:r>
            <a:r>
              <a:rPr lang="en-US" altLang="zh-CN" dirty="0" smtClean="0"/>
              <a:t>("face\\Elvis3.png", 0))  # </a:t>
            </a:r>
            <a:r>
              <a:rPr lang="zh-CN" altLang="en-US" dirty="0" smtClean="0"/>
              <a:t>记录第</a:t>
            </a:r>
            <a:r>
              <a:rPr lang="en-US" altLang="zh-CN" dirty="0" smtClean="0"/>
              <a:t>6</a:t>
            </a:r>
            <a:r>
              <a:rPr lang="zh-CN" altLang="en-US" dirty="0" smtClean="0"/>
              <a:t>张人脸图像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lables.append</a:t>
            </a:r>
            <a:r>
              <a:rPr lang="en-US" altLang="zh-CN" dirty="0" smtClean="0"/>
              <a:t>(1)  #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6</a:t>
            </a:r>
            <a:r>
              <a:rPr lang="zh-CN" altLang="en-US" dirty="0" smtClean="0"/>
              <a:t>张图像对应的标签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names = {"0": "Summer", "1": "Elvis"}  # </a:t>
            </a:r>
            <a:r>
              <a:rPr lang="zh-CN" altLang="en-US" dirty="0" smtClean="0"/>
              <a:t>标签对应的名称字典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recognizer = cv2.face.EigenFaceRecognizer_create()  # </a:t>
            </a:r>
            <a:r>
              <a:rPr lang="zh-CN" altLang="en-US" dirty="0" smtClean="0"/>
              <a:t>创建特征脸识别器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recognizer.train</a:t>
            </a:r>
            <a:r>
              <a:rPr lang="en-US" altLang="zh-CN" dirty="0" smtClean="0"/>
              <a:t>(photos, </a:t>
            </a:r>
            <a:r>
              <a:rPr lang="en-US" altLang="zh-CN" dirty="0" err="1" smtClean="0"/>
              <a:t>np.array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lables</a:t>
            </a:r>
            <a:r>
              <a:rPr lang="en-US" altLang="zh-CN" dirty="0" smtClean="0"/>
              <a:t>))  # </a:t>
            </a:r>
            <a:r>
              <a:rPr lang="zh-CN" altLang="en-US" dirty="0" smtClean="0"/>
              <a:t>识别器开始训练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i</a:t>
            </a:r>
            <a:r>
              <a:rPr lang="en-US" altLang="zh-CN" dirty="0" smtClean="0"/>
              <a:t> = cv2.imread("face\\summer4.png", 0)  # </a:t>
            </a:r>
            <a:r>
              <a:rPr lang="zh-CN" altLang="en-US" dirty="0" smtClean="0"/>
              <a:t>待识别的人脸图像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label, confidence = </a:t>
            </a:r>
            <a:r>
              <a:rPr lang="en-US" altLang="zh-CN" dirty="0" err="1" smtClean="0"/>
              <a:t>recognizer.predict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)  # </a:t>
            </a:r>
            <a:r>
              <a:rPr lang="zh-CN" altLang="en-US" dirty="0" smtClean="0"/>
              <a:t>识别器开始分析人脸图像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print("confidence = " + </a:t>
            </a:r>
            <a:r>
              <a:rPr lang="en-US" altLang="zh-CN" dirty="0" err="1" smtClean="0"/>
              <a:t>str</a:t>
            </a:r>
            <a:r>
              <a:rPr lang="en-US" altLang="zh-CN" dirty="0" smtClean="0"/>
              <a:t>(confidence))  # </a:t>
            </a:r>
            <a:r>
              <a:rPr lang="zh-CN" altLang="en-US" dirty="0" smtClean="0"/>
              <a:t>打印评分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print(names[</a:t>
            </a:r>
            <a:r>
              <a:rPr lang="en-US" altLang="zh-CN" dirty="0" err="1" smtClean="0"/>
              <a:t>str</a:t>
            </a:r>
            <a:r>
              <a:rPr lang="en-US" altLang="zh-CN" dirty="0" smtClean="0"/>
              <a:t>(label)])  # </a:t>
            </a:r>
            <a:r>
              <a:rPr lang="zh-CN" altLang="en-US" dirty="0" smtClean="0"/>
              <a:t>数组字典里标签对应的</a:t>
            </a:r>
            <a:r>
              <a:rPr lang="zh-CN" altLang="en-US" dirty="0" smtClean="0"/>
              <a:t>名字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</a:t>
            </a:r>
            <a:r>
              <a:rPr lang="en-US" altLang="zh-CN" dirty="0" smtClean="0"/>
              <a:t>                  cv2.waitKey</a:t>
            </a:r>
            <a:r>
              <a:rPr lang="en-US" altLang="zh-CN" dirty="0" smtClean="0"/>
              <a:t>()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  cv2.destroyAllWindows()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857751" y="5715016"/>
            <a:ext cx="3559653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500174"/>
            <a:ext cx="268605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406" y="214290"/>
            <a:ext cx="9072594" cy="21228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Fisherfaces</a:t>
            </a:r>
            <a:r>
              <a:rPr lang="zh-CN" altLang="en-US" sz="2400" dirty="0" smtClean="0"/>
              <a:t>人脸识别器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recognizer = cv2.face.</a:t>
            </a:r>
            <a:r>
              <a:rPr lang="en-US" altLang="zh-CN" sz="2000" dirty="0" smtClean="0">
                <a:sym typeface="+mn-ea"/>
              </a:rPr>
              <a:t>Fisher</a:t>
            </a:r>
            <a:r>
              <a:rPr lang="en-US" altLang="zh-CN" sz="2000" dirty="0" smtClean="0"/>
              <a:t>faceRecognizer_creat(</a:t>
            </a:r>
            <a:r>
              <a:rPr lang="en-US" altLang="zh-CN" sz="2000" dirty="0" err="1" smtClean="0"/>
              <a:t>num_component</a:t>
            </a:r>
            <a:r>
              <a:rPr lang="en-US" altLang="zh-CN" sz="2000" dirty="0" smtClean="0"/>
              <a:t>, threshold</a:t>
            </a:r>
            <a:r>
              <a:rPr lang="en-US" altLang="zh-CN" sz="2000" dirty="0" smtClean="0"/>
              <a:t>)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err="1" smtClean="0"/>
              <a:t>recognizer.train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src</a:t>
            </a:r>
            <a:r>
              <a:rPr lang="en-US" altLang="zh-CN" sz="2400" dirty="0" smtClean="0"/>
              <a:t>, </a:t>
            </a:r>
            <a:r>
              <a:rPr lang="en-US" altLang="zh-CN" sz="2400" dirty="0" smtClean="0"/>
              <a:t>labels)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label, confidence = </a:t>
            </a:r>
            <a:r>
              <a:rPr lang="en-US" altLang="zh-CN" sz="2400" dirty="0" err="1" smtClean="0"/>
              <a:t>recognizer.predict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src</a:t>
            </a:r>
            <a:r>
              <a:rPr lang="en-US" altLang="zh-CN" sz="2400" dirty="0" smtClean="0"/>
              <a:t>)</a:t>
            </a:r>
            <a:r>
              <a:rPr lang="en-US" altLang="zh-CN" sz="2800" dirty="0" smtClean="0"/>
              <a:t>             </a:t>
            </a:r>
            <a:r>
              <a:rPr lang="en-US" altLang="zh-CN" sz="2400" dirty="0" smtClean="0"/>
              <a:t>         </a:t>
            </a:r>
            <a:endParaRPr lang="en-US" altLang="zh-CN" sz="2400" dirty="0" smtClean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2786058"/>
            <a:ext cx="9072594" cy="2584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LBPH</a:t>
            </a:r>
            <a:r>
              <a:rPr lang="zh-CN" altLang="en-US" sz="2400" dirty="0" smtClean="0"/>
              <a:t>人脸识别器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recognizer = cv2.face.</a:t>
            </a:r>
            <a:r>
              <a:rPr lang="en-US" altLang="zh-CN" sz="2000" dirty="0" smtClean="0">
                <a:sym typeface="+mn-ea"/>
              </a:rPr>
              <a:t>LBPH</a:t>
            </a:r>
            <a:r>
              <a:rPr lang="en-US" altLang="zh-CN" sz="2000" dirty="0" smtClean="0"/>
              <a:t>faceRecognizer_creat(radius, neighbors, </a:t>
            </a:r>
            <a:r>
              <a:rPr lang="en-US" altLang="zh-CN" sz="2000" dirty="0" err="1" smtClean="0"/>
              <a:t>grid_x</a:t>
            </a:r>
            <a:r>
              <a:rPr lang="en-US" altLang="zh-CN" sz="2000" dirty="0" smtClean="0"/>
              <a:t>, 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                                                                       </a:t>
            </a:r>
            <a:r>
              <a:rPr lang="en-US" altLang="zh-CN" sz="2000" dirty="0" err="1" smtClean="0"/>
              <a:t>grid_y</a:t>
            </a:r>
            <a:r>
              <a:rPr lang="en-US" altLang="zh-CN" sz="2000" dirty="0" smtClean="0"/>
              <a:t>, threshold</a:t>
            </a:r>
            <a:r>
              <a:rPr lang="en-US" altLang="zh-CN" sz="2000" dirty="0" smtClean="0"/>
              <a:t>)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err="1" smtClean="0"/>
              <a:t>recognizer.train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src</a:t>
            </a:r>
            <a:r>
              <a:rPr lang="en-US" altLang="zh-CN" sz="2400" dirty="0" smtClean="0"/>
              <a:t>, </a:t>
            </a:r>
            <a:r>
              <a:rPr lang="en-US" altLang="zh-CN" sz="2400" dirty="0" smtClean="0"/>
              <a:t>labels)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label, confidence = </a:t>
            </a:r>
            <a:r>
              <a:rPr lang="en-US" altLang="zh-CN" sz="2400" dirty="0" err="1" smtClean="0"/>
              <a:t>recognizer.predict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src</a:t>
            </a:r>
            <a:r>
              <a:rPr lang="en-US" altLang="zh-CN" sz="2400" dirty="0" smtClean="0"/>
              <a:t>)</a:t>
            </a:r>
            <a:r>
              <a:rPr lang="en-US" altLang="zh-CN" sz="2800" dirty="0" smtClean="0"/>
              <a:t>             </a:t>
            </a:r>
            <a:r>
              <a:rPr lang="en-US" altLang="zh-CN" sz="2400" dirty="0" smtClean="0"/>
              <a:t>         </a:t>
            </a:r>
            <a:endParaRPr lang="en-US" altLang="zh-C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4400" y="685800"/>
            <a:ext cx="7391400" cy="2057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en-US" sz="8000" b="1" kern="0" dirty="0">
                <a:solidFill>
                  <a:srgbClr val="FF00FF"/>
                </a:solidFill>
                <a:latin typeface="方正舒体" panose="02010601030101010101" pitchFamily="2" charset="-122"/>
                <a:ea typeface="方正舒体" panose="02010601030101010101" pitchFamily="2" charset="-122"/>
                <a:cs typeface="+mj-cs"/>
              </a:rPr>
              <a:t>休 息 一 下</a:t>
            </a:r>
            <a:endParaRPr lang="zh-CN" altLang="en-US" sz="8000" b="1" kern="0" dirty="0">
              <a:solidFill>
                <a:srgbClr val="FF00FF"/>
              </a:solidFill>
              <a:latin typeface="方正舒体" panose="02010601030101010101" pitchFamily="2" charset="-122"/>
              <a:ea typeface="方正舒体" panose="02010601030101010101" pitchFamily="2" charset="-122"/>
              <a:cs typeface="+mj-cs"/>
            </a:endParaRPr>
          </a:p>
        </p:txBody>
      </p:sp>
      <p:pic>
        <p:nvPicPr>
          <p:cNvPr id="48131" name="Picture 3" descr="http://www.cqcyxx.com/scjpw/gif2/105/gif332.gif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200400" y="3124200"/>
            <a:ext cx="24082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571504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一</a:t>
            </a:r>
            <a:r>
              <a:rPr lang="zh-CN" altLang="en-US" sz="3600" b="1" dirty="0" smtClean="0"/>
              <a:t>、人脸跟踪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17543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、级联分类器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zh-CN" altLang="en-US" sz="2400" dirty="0" smtClean="0"/>
              <a:t>       将一系列简单的分类器按照一定顺序到一起就构成了级联分类器，使用级联分类器的程序可以通过一系列的判断来对样本进行识别。</a:t>
            </a:r>
            <a:endParaRPr lang="en-US" altLang="zh-CN" sz="2400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7158" y="3214686"/>
            <a:ext cx="8929718" cy="26776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zh-CN" altLang="en-US" sz="2400" dirty="0" smtClean="0"/>
              <a:t>这些级联分类器以</a:t>
            </a:r>
            <a:r>
              <a:rPr lang="en-US" altLang="zh-CN" sz="2400" dirty="0" smtClean="0"/>
              <a:t>XML</a:t>
            </a:r>
            <a:r>
              <a:rPr lang="zh-CN" altLang="en-US" sz="2400" dirty="0" smtClean="0"/>
              <a:t>文件的方式保存在以下路径：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…\Python</a:t>
            </a:r>
            <a:r>
              <a:rPr lang="en-US" altLang="zh-CN" sz="2400" dirty="0" smtClean="0">
                <a:solidFill>
                  <a:srgbClr val="FF0000"/>
                </a:solidFill>
              </a:rPr>
              <a:t>(anaconda)</a:t>
            </a:r>
            <a:r>
              <a:rPr lang="en-US" altLang="zh-CN" sz="2400" dirty="0" smtClean="0"/>
              <a:t>\Lib\site-packages\cv2\data\</a:t>
            </a:r>
            <a:r>
              <a:rPr lang="en-US" altLang="zh-CN" sz="2400" dirty="0" smtClean="0"/>
              <a:t> 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…\Python</a:t>
            </a:r>
            <a:r>
              <a:rPr lang="en-US" altLang="zh-CN" sz="2400" dirty="0" smtClean="0">
                <a:solidFill>
                  <a:srgbClr val="FF0000"/>
                </a:solidFill>
              </a:rPr>
              <a:t>(anaconda)</a:t>
            </a:r>
            <a:r>
              <a:rPr lang="en-US" altLang="zh-CN" sz="2400" dirty="0" smtClean="0"/>
              <a:t>\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python</a:t>
            </a:r>
            <a:r>
              <a:rPr lang="zh-CN" altLang="en-US" sz="2400" dirty="0" smtClean="0"/>
              <a:t>虚拟机的本地目录。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   \Lib\site-packages\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pip</a:t>
            </a:r>
            <a:r>
              <a:rPr lang="zh-CN" altLang="en-US" sz="2400" dirty="0" smtClean="0"/>
              <a:t>安装扩展包的默认目录。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</a:t>
            </a:r>
            <a:r>
              <a:rPr lang="en-US" altLang="zh-CN" sz="2400" dirty="0" smtClean="0"/>
              <a:t>     \cv2\data\</a:t>
            </a:r>
            <a:r>
              <a:rPr lang="zh-CN" altLang="en-US" sz="2400" dirty="0" smtClean="0"/>
              <a:t>：</a:t>
            </a:r>
            <a:r>
              <a:rPr lang="en-US" altLang="zh-CN" sz="2400" dirty="0" err="1" smtClean="0"/>
              <a:t>OpenCV</a:t>
            </a:r>
            <a:r>
              <a:rPr lang="zh-CN" altLang="en-US" sz="2400" dirty="0" smtClean="0"/>
              <a:t>库的</a:t>
            </a:r>
            <a:r>
              <a:rPr lang="en-US" altLang="zh-CN" sz="2400" dirty="0" smtClean="0"/>
              <a:t>data</a:t>
            </a:r>
            <a:r>
              <a:rPr lang="zh-CN" altLang="en-US" sz="2400" dirty="0" smtClean="0"/>
              <a:t>文件夹。</a:t>
            </a:r>
            <a:endParaRPr lang="en-US" altLang="zh-C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62025" y="1066800"/>
            <a:ext cx="721836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406" y="714356"/>
            <a:ext cx="9072594" cy="39703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、人脸跟踪实现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    </a:t>
            </a:r>
            <a:r>
              <a:rPr lang="en-US" altLang="zh-CN" sz="2400" dirty="0" err="1" smtClean="0"/>
              <a:t>OpenCV</a:t>
            </a:r>
            <a:r>
              <a:rPr lang="zh-CN" altLang="en-US" sz="2400" dirty="0" smtClean="0"/>
              <a:t>实现人脸跟踪需要两步操作：加载级联分类器和使用分类器识别图像。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）加载级联分类器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</a:t>
            </a:r>
            <a:r>
              <a:rPr lang="en-US" altLang="zh-CN" sz="2000" dirty="0" smtClean="0"/>
              <a:t>&lt;</a:t>
            </a:r>
            <a:r>
              <a:rPr lang="en-US" altLang="zh-CN" sz="2000" dirty="0" err="1" smtClean="0"/>
              <a:t>CascadeClassifier</a:t>
            </a:r>
            <a:r>
              <a:rPr lang="en-US" altLang="zh-CN" sz="2000" dirty="0" smtClean="0"/>
              <a:t> object&gt;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= cv2</a:t>
            </a:r>
            <a:r>
              <a:rPr lang="en-US" altLang="zh-CN" sz="2000" dirty="0" smtClean="0"/>
              <a:t>. </a:t>
            </a:r>
            <a:r>
              <a:rPr lang="en-US" altLang="zh-CN" sz="2000" dirty="0" err="1" smtClean="0"/>
              <a:t>CascadeClassifier</a:t>
            </a:r>
            <a:r>
              <a:rPr lang="en-US" altLang="zh-CN" sz="2000" dirty="0" smtClean="0"/>
              <a:t>(filename</a:t>
            </a:r>
            <a:r>
              <a:rPr lang="en-US" altLang="zh-CN" sz="2000" dirty="0" smtClean="0"/>
              <a:t>)</a:t>
            </a:r>
            <a:r>
              <a:rPr lang="en-US" altLang="zh-CN" sz="2400" dirty="0" smtClean="0"/>
              <a:t>             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smtClean="0"/>
              <a:t>filename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级</a:t>
            </a:r>
            <a:r>
              <a:rPr lang="zh-CN" altLang="en-US" sz="2000" dirty="0" smtClean="0"/>
              <a:t>联分类器的</a:t>
            </a:r>
            <a:r>
              <a:rPr lang="en-US" altLang="zh-CN" sz="2000" dirty="0" smtClean="0"/>
              <a:t>XML</a:t>
            </a:r>
            <a:r>
              <a:rPr lang="zh-CN" altLang="en-US" sz="2000" dirty="0" smtClean="0"/>
              <a:t>文件名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smtClean="0"/>
              <a:t>object</a:t>
            </a:r>
            <a:r>
              <a:rPr lang="zh-CN" altLang="en-US" sz="2000" dirty="0" smtClean="0"/>
              <a:t>：分类器</a:t>
            </a:r>
            <a:r>
              <a:rPr lang="zh-CN" altLang="en-US" sz="2000" dirty="0" smtClean="0"/>
              <a:t>对象。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406" y="714356"/>
            <a:ext cx="9072594" cy="57238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）利用级联分类器识别图像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objects = cascade</a:t>
            </a:r>
            <a:r>
              <a:rPr lang="en-US" altLang="zh-CN" sz="2000" dirty="0" smtClean="0"/>
              <a:t>. </a:t>
            </a:r>
            <a:r>
              <a:rPr lang="en-US" altLang="zh-CN" sz="2000" dirty="0" err="1" smtClean="0"/>
              <a:t>detectMultiScale</a:t>
            </a:r>
            <a:r>
              <a:rPr lang="en-US" altLang="zh-CN" sz="2000" dirty="0" smtClean="0"/>
              <a:t>(image, </a:t>
            </a:r>
            <a:r>
              <a:rPr lang="en-US" altLang="zh-CN" sz="2000" dirty="0" err="1" smtClean="0"/>
              <a:t>scalefactor</a:t>
            </a:r>
            <a:r>
              <a:rPr lang="en-US" altLang="zh-CN" sz="2000" dirty="0" smtClean="0"/>
              <a:t>, 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                                   </a:t>
            </a:r>
            <a:r>
              <a:rPr lang="en-US" altLang="zh-CN" sz="2000" dirty="0" err="1" smtClean="0"/>
              <a:t>minNeighbors</a:t>
            </a:r>
            <a:r>
              <a:rPr lang="en-US" altLang="zh-CN" sz="2000" dirty="0" smtClean="0"/>
              <a:t>, flags, </a:t>
            </a:r>
            <a:r>
              <a:rPr lang="en-US" altLang="zh-CN" sz="2000" dirty="0" err="1" smtClean="0"/>
              <a:t>minSize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maxSize</a:t>
            </a:r>
            <a:r>
              <a:rPr lang="en-US" altLang="zh-CN" sz="2000" dirty="0" smtClean="0"/>
              <a:t>)</a:t>
            </a:r>
            <a:r>
              <a:rPr lang="en-US" altLang="zh-CN" sz="2400" dirty="0" smtClean="0"/>
              <a:t>             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</a:t>
            </a:r>
            <a:r>
              <a:rPr lang="en-US" altLang="zh-CN" sz="2000" dirty="0" smtClean="0"/>
              <a:t>cascade 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已</a:t>
            </a:r>
            <a:r>
              <a:rPr lang="zh-CN" altLang="en-US" sz="2000" dirty="0" smtClean="0"/>
              <a:t>有的</a:t>
            </a:r>
            <a:r>
              <a:rPr lang="zh-CN" altLang="en-US" sz="2000" dirty="0" smtClean="0"/>
              <a:t>分类器对象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err="1" smtClean="0"/>
              <a:t>scalefactor</a:t>
            </a:r>
            <a:r>
              <a:rPr lang="en-US" altLang="zh-CN" sz="2000" dirty="0" smtClean="0"/>
              <a:t> </a:t>
            </a:r>
            <a:r>
              <a:rPr lang="zh-CN" altLang="en-US" sz="2000" dirty="0" smtClean="0"/>
              <a:t>：可选参数，扫描图像时的缩放比例</a:t>
            </a:r>
            <a:r>
              <a:rPr lang="zh-CN" altLang="en-US" sz="2000" dirty="0" smtClean="0"/>
              <a:t>。</a:t>
            </a:r>
            <a:r>
              <a:rPr lang="en-US" altLang="zh-CN" sz="2000" dirty="0" smtClean="0"/>
              <a:t> 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</a:t>
            </a:r>
            <a:r>
              <a:rPr lang="en-US" altLang="zh-CN" sz="2000" dirty="0" err="1" smtClean="0"/>
              <a:t>minNeighbors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可选参数</a:t>
            </a:r>
            <a:r>
              <a:rPr lang="zh-CN" altLang="en-US" sz="2000" dirty="0" smtClean="0"/>
              <a:t>，每个候选区至少保留多少个检测结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                     </a:t>
            </a:r>
            <a:r>
              <a:rPr lang="zh-CN" altLang="en-US" sz="2000" dirty="0" smtClean="0"/>
              <a:t>果才可以判定为人脸。该值越大，分析的误差越</a:t>
            </a:r>
            <a:endParaRPr lang="zh-CN" altLang="en-US" sz="2000" dirty="0" smtClean="0"/>
          </a:p>
          <a:p>
            <a:pPr>
              <a:spcBef>
                <a:spcPct val="50000"/>
              </a:spcBef>
            </a:pPr>
            <a:r>
              <a:rPr lang="zh-CN" altLang="en-US" sz="2000" dirty="0" smtClean="0"/>
              <a:t> </a:t>
            </a:r>
            <a:r>
              <a:rPr lang="en-US" altLang="zh-CN" sz="2000" dirty="0" smtClean="0"/>
              <a:t>                                              </a:t>
            </a:r>
            <a:r>
              <a:rPr lang="zh-CN" altLang="en-US" sz="2000" dirty="0" smtClean="0"/>
              <a:t>小。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flags</a:t>
            </a:r>
            <a:r>
              <a:rPr lang="zh-CN" altLang="en-US" sz="2000" dirty="0" smtClean="0"/>
              <a:t>：可选参数，建设使用默认值。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</a:t>
            </a:r>
            <a:r>
              <a:rPr lang="en-US" altLang="zh-CN" sz="2000" dirty="0" err="1" smtClean="0"/>
              <a:t>minSize</a:t>
            </a:r>
            <a:r>
              <a:rPr lang="zh-CN" altLang="en-US" sz="2000" dirty="0" smtClean="0"/>
              <a:t>：可选参数，最小的目标尺寸。</a:t>
            </a:r>
            <a:r>
              <a:rPr lang="en-US" altLang="zh-CN" sz="2000" dirty="0" smtClean="0"/>
              <a:t> 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</a:t>
            </a:r>
            <a:r>
              <a:rPr lang="en-US" altLang="zh-CN" sz="2000" dirty="0" err="1" smtClean="0"/>
              <a:t>maxSize</a:t>
            </a:r>
            <a:r>
              <a:rPr lang="zh-CN" altLang="en-US" sz="2000" dirty="0" smtClean="0"/>
              <a:t>：可选参数，</a:t>
            </a:r>
            <a:r>
              <a:rPr lang="zh-CN" altLang="en-US" sz="2000" dirty="0" smtClean="0"/>
              <a:t>最</a:t>
            </a:r>
            <a:r>
              <a:rPr lang="zh-CN" altLang="en-US" sz="2000" dirty="0" smtClean="0"/>
              <a:t>大</a:t>
            </a:r>
            <a:r>
              <a:rPr lang="zh-CN" altLang="en-US" sz="2000" dirty="0" smtClean="0"/>
              <a:t>的</a:t>
            </a:r>
            <a:r>
              <a:rPr lang="zh-CN" altLang="en-US" sz="2000" dirty="0" smtClean="0"/>
              <a:t>目标尺寸。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63860"/>
            <a:ext cx="8929718" cy="50321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、</a:t>
            </a:r>
            <a:r>
              <a:rPr lang="zh-CN" altLang="en-US" sz="2400" dirty="0" smtClean="0"/>
              <a:t>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import cv2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 </a:t>
            </a:r>
            <a:r>
              <a:rPr lang="en-US" altLang="zh-CN" dirty="0" smtClean="0"/>
              <a:t>= cv2.imread("model.png</a:t>
            </a:r>
            <a:r>
              <a:rPr lang="en-US" altLang="zh-CN" dirty="0" smtClean="0"/>
              <a:t>")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cv2.imshow</a:t>
            </a:r>
            <a:r>
              <a:rPr lang="en-US" altLang="zh-CN" dirty="0" smtClean="0"/>
              <a:t>("model",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</a:t>
            </a:r>
            <a:r>
              <a:rPr lang="en-US" altLang="zh-CN" dirty="0" err="1" smtClean="0"/>
              <a:t>faceCascade</a:t>
            </a:r>
            <a:r>
              <a:rPr lang="en-US" altLang="zh-CN" dirty="0" smtClean="0"/>
              <a:t> </a:t>
            </a:r>
            <a:r>
              <a:rPr lang="en-US" altLang="zh-CN" dirty="0" smtClean="0"/>
              <a:t>= </a:t>
            </a:r>
            <a:r>
              <a:rPr lang="en-US" altLang="zh-CN" dirty="0" smtClean="0"/>
              <a:t>              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</a:t>
            </a:r>
            <a:r>
              <a:rPr lang="en-US" altLang="zh-CN" dirty="0" smtClean="0"/>
              <a:t>                    cv2.CascadeClassifier</a:t>
            </a:r>
            <a:r>
              <a:rPr lang="en-US" altLang="zh-CN" dirty="0" smtClean="0"/>
              <a:t>("cascades\\haarcascade_frontalface_default.xml")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faces </a:t>
            </a:r>
            <a:r>
              <a:rPr lang="en-US" altLang="zh-CN" dirty="0" smtClean="0"/>
              <a:t>= </a:t>
            </a:r>
            <a:r>
              <a:rPr lang="en-US" altLang="zh-CN" dirty="0" err="1" smtClean="0"/>
              <a:t>faceCascade.detectMultiScale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, 1.3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for </a:t>
            </a:r>
            <a:r>
              <a:rPr lang="en-US" altLang="zh-CN" dirty="0" smtClean="0"/>
              <a:t>(x, y, w, h) in faces</a:t>
            </a:r>
            <a:r>
              <a:rPr lang="en-US" altLang="zh-CN" dirty="0" smtClean="0"/>
              <a:t>: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zh-CN" altLang="en-US" dirty="0" smtClean="0"/>
              <a:t>    </a:t>
            </a:r>
            <a:r>
              <a:rPr lang="zh-CN" altLang="en-US" dirty="0" smtClean="0"/>
              <a:t>                  </a:t>
            </a:r>
            <a:r>
              <a:rPr lang="en-US" altLang="zh-CN" dirty="0" smtClean="0"/>
              <a:t>cv2.rectangle(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, (x, y), (x + w, y + h), (0, 0, 255), 5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cv2.imshow</a:t>
            </a:r>
            <a:r>
              <a:rPr lang="en-US" altLang="zh-CN" dirty="0" smtClean="0"/>
              <a:t>("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",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)                 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cv2.waitKey</a:t>
            </a:r>
            <a:r>
              <a:rPr lang="en-US" altLang="zh-CN" dirty="0" smtClean="0"/>
              <a:t>()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cv2.destroyAllWindows()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643042" y="214290"/>
            <a:ext cx="57245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500438"/>
            <a:ext cx="57245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0"/>
            <a:ext cx="521497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二</a:t>
            </a:r>
            <a:r>
              <a:rPr lang="zh-CN" altLang="en-US" sz="3600" b="1" dirty="0" smtClean="0"/>
              <a:t>、</a:t>
            </a:r>
            <a:r>
              <a:rPr lang="zh-CN" altLang="en-US" sz="3600" b="1" dirty="0" smtClean="0"/>
              <a:t>人</a:t>
            </a:r>
            <a:r>
              <a:rPr lang="zh-CN" altLang="en-US" sz="3600" b="1" dirty="0" smtClean="0"/>
              <a:t>脸识别</a:t>
            </a:r>
            <a:endParaRPr lang="zh-CN" altLang="en-US" sz="3600" b="1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406" y="714356"/>
            <a:ext cx="9072594" cy="41541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、三种人脸识别方法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zh-CN" altLang="en-US" sz="2400" dirty="0" smtClean="0"/>
              <a:t>        </a:t>
            </a:r>
            <a:r>
              <a:rPr lang="en-US" altLang="zh-CN" sz="2400" dirty="0" err="1" smtClean="0"/>
              <a:t>Eigenfaces</a:t>
            </a:r>
            <a:r>
              <a:rPr lang="zh-CN" altLang="en-US" sz="2400" dirty="0" smtClean="0"/>
              <a:t>（特征脸）：通过</a:t>
            </a:r>
            <a:r>
              <a:rPr lang="en-US" altLang="zh-CN" sz="2400" dirty="0" smtClean="0"/>
              <a:t>PCA</a:t>
            </a:r>
            <a:r>
              <a:rPr lang="zh-CN" altLang="en-US" sz="2400" dirty="0" smtClean="0"/>
              <a:t>方法将人脸数据转换到另外一个空间维度进行相似度计算。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</a:t>
            </a:r>
            <a:r>
              <a:rPr lang="en-US" altLang="zh-CN" sz="2400" dirty="0" err="1" smtClean="0"/>
              <a:t>Fisherfaces</a:t>
            </a:r>
            <a:r>
              <a:rPr lang="zh-CN" altLang="en-US" sz="2400" dirty="0" smtClean="0"/>
              <a:t>：通过</a:t>
            </a:r>
            <a:r>
              <a:rPr lang="en-US" altLang="zh-CN" sz="2400" dirty="0" smtClean="0"/>
              <a:t>LDA</a:t>
            </a:r>
            <a:r>
              <a:rPr lang="zh-CN" altLang="en-US" sz="2400" dirty="0" smtClean="0"/>
              <a:t>方法将人脸数据转换到一维空间进行投影计算，最后根据不同人脸数据的投影距离来判断其相似度。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     LBPH</a:t>
            </a:r>
            <a:r>
              <a:rPr lang="zh-CN" altLang="en-US" sz="2400" dirty="0" smtClean="0"/>
              <a:t>（局部二值模式直方图）</a:t>
            </a:r>
            <a:r>
              <a:rPr lang="zh-CN" altLang="en-US" sz="2400" dirty="0" smtClean="0"/>
              <a:t>：基于局部二值模式</a:t>
            </a:r>
            <a:r>
              <a:rPr lang="zh-CN" altLang="en-US" sz="2400" dirty="0" smtClean="0"/>
              <a:t>直方图算法，善于捕获局部纹理特征。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</a:t>
            </a:r>
            <a:r>
              <a:rPr lang="en-US" altLang="zh-CN" sz="2400" dirty="0" err="1" smtClean="0"/>
              <a:t>OpenCV</a:t>
            </a:r>
            <a:r>
              <a:rPr lang="zh-CN" altLang="en-US" sz="2400" dirty="0" smtClean="0"/>
              <a:t>为每一种人脸识别方法创建识别器、训练识别器和识别这三个方法。</a:t>
            </a:r>
            <a:endParaRPr lang="en-US" altLang="zh-C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406" y="0"/>
            <a:ext cx="9072594" cy="35086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Eigenfaces</a:t>
            </a:r>
            <a:r>
              <a:rPr lang="zh-CN" altLang="en-US" sz="2400" dirty="0" smtClean="0"/>
              <a:t>人脸识别器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）创建识别器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recognizer </a:t>
            </a:r>
            <a:r>
              <a:rPr lang="en-US" altLang="zh-CN" sz="2000" dirty="0" smtClean="0"/>
              <a:t>= </a:t>
            </a:r>
            <a:r>
              <a:rPr lang="en-US" altLang="zh-CN" sz="2000" dirty="0" smtClean="0"/>
              <a:t>cv2.face.EigenfaceRecognizer_creat(</a:t>
            </a:r>
            <a:r>
              <a:rPr lang="en-US" altLang="zh-CN" sz="2000" dirty="0" err="1" smtClean="0"/>
              <a:t>num_component</a:t>
            </a:r>
            <a:r>
              <a:rPr lang="en-US" altLang="zh-CN" sz="2000" dirty="0" smtClean="0"/>
              <a:t>, threshold</a:t>
            </a:r>
            <a:r>
              <a:rPr lang="en-US" altLang="zh-CN" sz="2000" dirty="0" smtClean="0"/>
              <a:t>)</a:t>
            </a:r>
            <a:r>
              <a:rPr lang="en-US" altLang="zh-CN" sz="2400" dirty="0" smtClean="0"/>
              <a:t>             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err="1" smtClean="0"/>
              <a:t>num_component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可选参数，</a:t>
            </a:r>
            <a:r>
              <a:rPr lang="en-US" altLang="zh-CN" sz="2000" dirty="0" smtClean="0"/>
              <a:t>PCA</a:t>
            </a:r>
            <a:r>
              <a:rPr lang="zh-CN" altLang="en-US" sz="2000" dirty="0" smtClean="0"/>
              <a:t>方法中保留的分量个数，建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                               </a:t>
            </a:r>
            <a:r>
              <a:rPr lang="zh-CN" altLang="en-US" sz="2000" dirty="0" smtClean="0"/>
              <a:t>议使用默认值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smtClean="0"/>
              <a:t>threshold </a:t>
            </a:r>
            <a:r>
              <a:rPr lang="zh-CN" altLang="en-US" sz="2000" dirty="0" smtClean="0"/>
              <a:t>：可选参数，人脸识别时的阈值，建议使用默认值。</a:t>
            </a:r>
            <a:endParaRPr lang="en-US" altLang="zh-CN" sz="2000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1406" y="3571876"/>
            <a:ext cx="9072594" cy="29546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）训练识别器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  </a:t>
            </a:r>
            <a:r>
              <a:rPr lang="en-US" altLang="zh-CN" sz="2000" dirty="0" err="1" smtClean="0"/>
              <a:t>recognizer</a:t>
            </a:r>
            <a:r>
              <a:rPr lang="en-US" altLang="zh-CN" sz="2000" dirty="0" err="1" smtClean="0"/>
              <a:t>.train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src</a:t>
            </a:r>
            <a:r>
              <a:rPr lang="en-US" altLang="zh-CN" sz="2000" dirty="0" smtClean="0"/>
              <a:t>, labels</a:t>
            </a:r>
            <a:r>
              <a:rPr lang="en-US" altLang="zh-CN" sz="2000" dirty="0" smtClean="0"/>
              <a:t>)</a:t>
            </a:r>
            <a:r>
              <a:rPr lang="en-US" altLang="zh-CN" sz="2400" dirty="0" smtClean="0"/>
              <a:t>             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</a:t>
            </a:r>
            <a:r>
              <a:rPr lang="en-US" altLang="zh-CN" sz="2000" dirty="0" err="1" smtClean="0"/>
              <a:t>src</a:t>
            </a:r>
            <a:r>
              <a:rPr lang="zh-CN" altLang="en-US" sz="2000" dirty="0" smtClean="0"/>
              <a:t>：用来训练的人脸图像样本列表，格式为</a:t>
            </a:r>
            <a:r>
              <a:rPr lang="en-US" altLang="zh-CN" sz="2000" dirty="0" smtClean="0"/>
              <a:t>list</a:t>
            </a:r>
            <a:r>
              <a:rPr lang="zh-CN" altLang="en-US" sz="2000" dirty="0" smtClean="0"/>
              <a:t>。样本图像必须 宽高一致。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labels</a:t>
            </a:r>
            <a:r>
              <a:rPr lang="en-US" altLang="zh-CN" sz="2000" dirty="0" smtClean="0"/>
              <a:t> </a:t>
            </a:r>
            <a:r>
              <a:rPr lang="zh-CN" altLang="en-US" sz="2000" dirty="0" smtClean="0"/>
              <a:t>：样本对应的标签，格式为数组，元素类型为整数。数组长度必须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</a:t>
            </a:r>
            <a:r>
              <a:rPr lang="zh-CN" altLang="en-US" sz="2000" dirty="0" smtClean="0"/>
              <a:t>与样本列表长度相同。样本与标签按照插入顺序一一对应。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1406" y="571480"/>
            <a:ext cx="9072594" cy="29546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（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）识别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  label, confidence = </a:t>
            </a:r>
            <a:r>
              <a:rPr lang="en-US" altLang="zh-CN" sz="2000" dirty="0" err="1" smtClean="0"/>
              <a:t>recognizer</a:t>
            </a:r>
            <a:r>
              <a:rPr lang="en-US" altLang="zh-CN" sz="2000" dirty="0" err="1" smtClean="0"/>
              <a:t>.predict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src</a:t>
            </a:r>
            <a:r>
              <a:rPr lang="en-US" altLang="zh-CN" sz="2000" dirty="0" smtClean="0"/>
              <a:t>)</a:t>
            </a:r>
            <a:r>
              <a:rPr lang="en-US" altLang="zh-CN" sz="2400" dirty="0" smtClean="0"/>
              <a:t>             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</a:t>
            </a:r>
            <a:r>
              <a:rPr lang="zh-CN" altLang="en-US" sz="2400" dirty="0" smtClean="0"/>
              <a:t>：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</a:t>
            </a:r>
            <a:r>
              <a:rPr lang="en-US" altLang="zh-CN" sz="2000" dirty="0" smtClean="0"/>
              <a:t>label</a:t>
            </a:r>
            <a:r>
              <a:rPr lang="en-US" altLang="zh-CN" sz="2000" dirty="0" smtClean="0"/>
              <a:t> 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与</a:t>
            </a:r>
            <a:r>
              <a:rPr lang="zh-CN" altLang="en-US" sz="2000" dirty="0" smtClean="0"/>
              <a:t>样本匹配度最高的标签值。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confidence</a:t>
            </a:r>
            <a:r>
              <a:rPr lang="zh-CN" altLang="en-US" sz="2000" dirty="0" smtClean="0"/>
              <a:t>：匹配程度最高的信用度评分。评分小于</a:t>
            </a:r>
            <a:r>
              <a:rPr lang="en-US" altLang="zh-CN" sz="2000" dirty="0" smtClean="0"/>
              <a:t>5000</a:t>
            </a:r>
            <a:r>
              <a:rPr lang="zh-CN" altLang="en-US" sz="2000" dirty="0" smtClean="0"/>
              <a:t>就可以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                    </a:t>
            </a:r>
            <a:r>
              <a:rPr lang="zh-CN" altLang="en-US" sz="2000" dirty="0" smtClean="0"/>
              <a:t>认为匹配程度较高，</a:t>
            </a:r>
            <a:r>
              <a:rPr lang="en-US" altLang="zh-CN" sz="2000" dirty="0" smtClean="0"/>
              <a:t>0</a:t>
            </a:r>
            <a:r>
              <a:rPr lang="zh-CN" altLang="en-US" sz="2000" dirty="0" smtClean="0"/>
              <a:t>分表示两幅图像完全一样。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4516</Words>
  <Application>WPS 演示</Application>
  <PresentationFormat>全屏显示(4:3)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方正舒体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飘飘</dc:creator>
  <cp:lastModifiedBy>何家峰</cp:lastModifiedBy>
  <cp:revision>518</cp:revision>
  <dcterms:created xsi:type="dcterms:W3CDTF">2005-07-27T04:45:00Z</dcterms:created>
  <dcterms:modified xsi:type="dcterms:W3CDTF">2021-10-26T12:49:57Z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KSOSaveFontToCloudKey">
    <vt:lpwstr>796664170_btnclosed</vt:lpwstr>
  </property>
  <property fmtid="{D5CDD505-2E9C-101B-9397-08002B2CF9AE}" pid="4" name="ICV">
    <vt:lpwstr>7DCF10D195D3457EA92FA97612EE2DDF</vt:lpwstr>
  </property>
</Properties>
</file>