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310" r:id="rId2"/>
    <p:sldId id="355" r:id="rId3"/>
    <p:sldId id="342" r:id="rId4"/>
    <p:sldId id="333" r:id="rId5"/>
    <p:sldId id="347" r:id="rId6"/>
    <p:sldId id="348" r:id="rId7"/>
    <p:sldId id="343" r:id="rId8"/>
    <p:sldId id="349" r:id="rId9"/>
    <p:sldId id="346" r:id="rId10"/>
    <p:sldId id="350" r:id="rId11"/>
    <p:sldId id="351" r:id="rId12"/>
    <p:sldId id="353" r:id="rId13"/>
    <p:sldId id="354" r:id="rId14"/>
    <p:sldId id="292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0CB4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380" autoAdjust="0"/>
  </p:normalViewPr>
  <p:slideViewPr>
    <p:cSldViewPr>
      <p:cViewPr varScale="1">
        <p:scale>
          <a:sx n="119" d="100"/>
          <a:sy n="119" d="100"/>
        </p:scale>
        <p:origin x="-816" y="-90"/>
      </p:cViewPr>
      <p:guideLst>
        <p:guide orient="horz" pos="2160"/>
        <p:guide pos="28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4D1033C-F8C6-43F9-BCC7-2986345CB83E}" type="datetimeFigureOut">
              <a:rPr lang="zh-CN" altLang="en-US"/>
              <a:pPr>
                <a:defRPr/>
              </a:pPr>
              <a:t>2021/10/16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C2E0807-3CDC-4B5E-A7BF-31E760E6DAF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D0BF3-1017-4DE0-84DD-ABD03E2E671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D752A-EE32-4742-8446-BBCC5F57D00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053F5-3BBE-40C5-BE8C-45DD5133F7B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D1CF9-EF01-4B67-B40F-88C7F0922E5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D8627-830D-438C-9B21-2FBFED08B3C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E402E-8755-4A84-B7A4-2E9AE581E8E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84E6A-F5F9-480C-B2A1-A1A57BD56A7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2E002-B86D-4607-9ACE-E08F18B150A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45B17-F363-4775-9988-B4FF792BA10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43E3C-3B0F-4648-9330-02B30A484C5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443B9-A814-43E7-B973-16DDC4E756C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099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F2FE66-8186-4E37-B969-BF2B6EB19BC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357290" y="2285992"/>
            <a:ext cx="6143668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dirty="0" err="1" smtClean="0"/>
              <a:t>Python+OpenCV</a:t>
            </a:r>
            <a:r>
              <a:rPr lang="zh-CN" altLang="en-US" sz="4000" dirty="0" smtClean="0"/>
              <a:t>图像编程</a:t>
            </a:r>
            <a:endParaRPr lang="zh-CN" altLang="en-US" sz="4000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785918" y="3500438"/>
            <a:ext cx="5000660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 smtClean="0">
                <a:solidFill>
                  <a:srgbClr val="7030A0"/>
                </a:solidFill>
              </a:rPr>
              <a:t>11 </a:t>
            </a:r>
            <a:r>
              <a:rPr lang="zh-CN" altLang="en-US" sz="2800" dirty="0" smtClean="0">
                <a:solidFill>
                  <a:srgbClr val="7030A0"/>
                </a:solidFill>
              </a:rPr>
              <a:t>图像矩特征提取及形状匹配</a:t>
            </a:r>
            <a:endParaRPr lang="zh-CN" altLang="en-US" sz="2800" dirty="0">
              <a:solidFill>
                <a:srgbClr val="7030A0"/>
              </a:solidFill>
            </a:endParaRPr>
          </a:p>
        </p:txBody>
      </p:sp>
      <p:pic>
        <p:nvPicPr>
          <p:cNvPr id="5125" name="图片 5" descr="148117034013160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63" y="214313"/>
            <a:ext cx="2143125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14282" y="142852"/>
            <a:ext cx="8929718" cy="45243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 smtClean="0"/>
              <a:t>cnt1 = contours1[0]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cnt2 = contours2[0]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cnt3 = contours3[0]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ret0 = cv2.matchShapes(cnt1, cnt1, 1, 0.0)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ret1 = cv2.matchShapes(cnt1, cnt2, 1, 0.0)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ret2 = cv2.matchShapes(cnt1, cnt3, 1, 0.0)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print("</a:t>
            </a:r>
            <a:r>
              <a:rPr lang="zh-CN" altLang="en-US" dirty="0" smtClean="0"/>
              <a:t>相同图像的</a:t>
            </a:r>
            <a:r>
              <a:rPr lang="en-US" altLang="zh-CN" dirty="0" err="1" smtClean="0"/>
              <a:t>matchShapes</a:t>
            </a:r>
            <a:r>
              <a:rPr lang="en-US" altLang="zh-CN" dirty="0" smtClean="0"/>
              <a:t>=", ret0)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print("</a:t>
            </a:r>
            <a:r>
              <a:rPr lang="zh-CN" altLang="en-US" dirty="0" smtClean="0"/>
              <a:t>不相似图像的</a:t>
            </a:r>
            <a:r>
              <a:rPr lang="en-US" altLang="zh-CN" dirty="0" err="1" smtClean="0"/>
              <a:t>matchShapes</a:t>
            </a:r>
            <a:r>
              <a:rPr lang="en-US" altLang="zh-CN" dirty="0" smtClean="0"/>
              <a:t>=", ret1)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print("</a:t>
            </a:r>
            <a:r>
              <a:rPr lang="zh-CN" altLang="en-US" dirty="0" smtClean="0"/>
              <a:t>相似图像的</a:t>
            </a:r>
            <a:r>
              <a:rPr lang="en-US" altLang="zh-CN" dirty="0" err="1" smtClean="0"/>
              <a:t>matchShapes</a:t>
            </a:r>
            <a:r>
              <a:rPr lang="en-US" altLang="zh-CN" dirty="0" smtClean="0"/>
              <a:t>=", ret2)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cv2.waitKey()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cv2.destroyAllWindows()</a:t>
            </a:r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4786322"/>
            <a:ext cx="471490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14282" y="500042"/>
            <a:ext cx="8929718" cy="50783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 smtClean="0"/>
              <a:t>       </a:t>
            </a:r>
            <a:r>
              <a:rPr lang="en-US" altLang="zh-CN" sz="2400" dirty="0" smtClean="0"/>
              <a:t>3</a:t>
            </a:r>
            <a:r>
              <a:rPr lang="zh-CN" altLang="en-US" sz="2400" dirty="0" smtClean="0"/>
              <a:t>、利用形状场景算法比较轮廓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</a:t>
            </a:r>
            <a:r>
              <a:rPr lang="en-US" altLang="zh-CN" dirty="0" err="1" smtClean="0"/>
              <a:t>retval</a:t>
            </a:r>
            <a:r>
              <a:rPr lang="en-US" altLang="zh-CN" dirty="0" smtClean="0"/>
              <a:t> = cv2.createShapeContextDistanceExtractor(</a:t>
            </a:r>
            <a:r>
              <a:rPr lang="en-US" altLang="zh-CN" dirty="0" err="1" smtClean="0"/>
              <a:t>nAngularBins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nRadialBins</a:t>
            </a:r>
            <a:r>
              <a:rPr lang="en-US" altLang="zh-CN" dirty="0" smtClean="0"/>
              <a:t>, 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                          </a:t>
            </a:r>
            <a:r>
              <a:rPr lang="en-US" altLang="zh-CN" dirty="0" err="1" smtClean="0"/>
              <a:t>innerRadius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outerRadius</a:t>
            </a:r>
            <a:r>
              <a:rPr lang="en-US" altLang="zh-CN" dirty="0" smtClean="0"/>
              <a:t>, iterations, comparer, transformer)</a:t>
            </a:r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</a:t>
            </a:r>
            <a:r>
              <a:rPr lang="zh-CN" altLang="en-US" sz="2400" dirty="0" smtClean="0"/>
              <a:t>参数说明：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      </a:t>
            </a:r>
            <a:r>
              <a:rPr lang="en-US" altLang="zh-CN" sz="2000" dirty="0" err="1" smtClean="0"/>
              <a:t>nAngularBins</a:t>
            </a:r>
            <a:r>
              <a:rPr lang="zh-CN" altLang="en-US" sz="2000" dirty="0" smtClean="0"/>
              <a:t>：角容器的数量。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      </a:t>
            </a:r>
            <a:r>
              <a:rPr lang="en-US" altLang="zh-CN" sz="2000" dirty="0" err="1" smtClean="0"/>
              <a:t>nRadialBins</a:t>
            </a:r>
            <a:r>
              <a:rPr lang="en-US" altLang="zh-CN" sz="2000" dirty="0" smtClean="0"/>
              <a:t> </a:t>
            </a:r>
            <a:r>
              <a:rPr lang="zh-CN" altLang="en-US" sz="2000" dirty="0" smtClean="0"/>
              <a:t>：径向容器的数量。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      </a:t>
            </a:r>
            <a:r>
              <a:rPr lang="en-US" altLang="zh-CN" sz="2000" dirty="0" err="1" smtClean="0"/>
              <a:t>innerRadius</a:t>
            </a:r>
            <a:r>
              <a:rPr lang="en-US" altLang="zh-CN" sz="2000" dirty="0" smtClean="0"/>
              <a:t> </a:t>
            </a:r>
            <a:r>
              <a:rPr lang="zh-CN" altLang="en-US" sz="2000" dirty="0" smtClean="0"/>
              <a:t>：内半径。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      </a:t>
            </a:r>
            <a:r>
              <a:rPr lang="en-US" altLang="zh-CN" sz="2000" dirty="0" err="1" smtClean="0"/>
              <a:t>outerRadius</a:t>
            </a:r>
            <a:r>
              <a:rPr lang="zh-CN" altLang="en-US" sz="2000" dirty="0" smtClean="0"/>
              <a:t>：外半径。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      iterations</a:t>
            </a:r>
            <a:r>
              <a:rPr lang="zh-CN" altLang="en-US" sz="2000" dirty="0" smtClean="0"/>
              <a:t>：迭代次数。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      comparer</a:t>
            </a:r>
            <a:r>
              <a:rPr lang="zh-CN" altLang="en-US" sz="2000" dirty="0" smtClean="0"/>
              <a:t>：直方图代价提取算子。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      transformer</a:t>
            </a:r>
            <a:r>
              <a:rPr lang="zh-CN" altLang="en-US" sz="2000" dirty="0" smtClean="0"/>
              <a:t>：形状变换参数。</a:t>
            </a:r>
            <a:endParaRPr lang="en-US" altLang="zh-CN" sz="2000" dirty="0" smtClean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00034" y="6000768"/>
            <a:ext cx="8358246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 err="1" smtClean="0"/>
              <a:t>retval</a:t>
            </a:r>
            <a:r>
              <a:rPr lang="en-US" altLang="zh-CN" dirty="0" smtClean="0"/>
              <a:t> = cv2. </a:t>
            </a:r>
            <a:r>
              <a:rPr lang="en-US" altLang="zh-CN" dirty="0" err="1" smtClean="0"/>
              <a:t>ShapeDistanceExtractor.computeDistance</a:t>
            </a:r>
            <a:r>
              <a:rPr lang="en-US" altLang="zh-CN" dirty="0" smtClean="0"/>
              <a:t>(contour1, contour2)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14282" y="0"/>
            <a:ext cx="8929718" cy="66941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 smtClean="0"/>
              <a:t>       </a:t>
            </a:r>
            <a:r>
              <a:rPr lang="en-US" altLang="zh-CN" sz="2400" dirty="0" smtClean="0"/>
              <a:t>4</a:t>
            </a:r>
            <a:r>
              <a:rPr lang="zh-CN" altLang="en-US" sz="2400" dirty="0" smtClean="0"/>
              <a:t>、实例：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dirty="0" smtClean="0"/>
              <a:t>import cv2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o1 = cv2.imread('ruirui1.png')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o2 = cv2.imread('lxe1.png')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o3 = cv2.imread('ruirui4.png')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gray1 = cv2.cvtColor(o1, cv2.COLOR_BGR2GRAY)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gray2 = cv2.cvtColor(o2, cv2.COLOR_BGR2GRAY)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gray3 = cv2.cvtColor(o3, cv2.COLOR_BGR2GRAY)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ret, binary1 = cv2.threshold(gray1, 127, 255, cv2.THRESH_BINARY)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ret, binary2 = cv2.threshold(gray2, 127, 255, cv2.THRESH_BINARY)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ret, binary3 = cv2.threshold(gray3, 127, 255, cv2.THRESH_BINARY)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contours1, hierarchy = cv2.findContours(binary1, cv2.RETR_LIST, cv2.CHAIN_APPROX_SIMPLE)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contours2, hierarchy = cv2.findContours(binary2, cv2.RETR_LIST, cv2.CHAIN_APPROX_SIMPLE)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contours3, hierarchy = cv2.findContours(binary3, cv2.RETR_LIST, cv2.CHAIN_APPROX_SIMPLE)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14282" y="142852"/>
            <a:ext cx="8929718" cy="45243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 smtClean="0"/>
              <a:t>cnt1 = contours1[0]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cnt2 = contours2[0]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cnt3 = contours3[0]</a:t>
            </a:r>
          </a:p>
          <a:p>
            <a:pPr>
              <a:spcBef>
                <a:spcPct val="50000"/>
              </a:spcBef>
            </a:pPr>
            <a:r>
              <a:rPr lang="en-US" altLang="zh-CN" dirty="0" err="1" smtClean="0"/>
              <a:t>sd</a:t>
            </a:r>
            <a:r>
              <a:rPr lang="en-US" altLang="zh-CN" dirty="0" smtClean="0"/>
              <a:t> = cv2.createShapeContextDistanceExtractor()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d1 = </a:t>
            </a:r>
            <a:r>
              <a:rPr lang="en-US" altLang="zh-CN" dirty="0" err="1" smtClean="0"/>
              <a:t>sd.computeDistance</a:t>
            </a:r>
            <a:r>
              <a:rPr lang="en-US" altLang="zh-CN" dirty="0" smtClean="0"/>
              <a:t>(cnt1, cnt1)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d2 = </a:t>
            </a:r>
            <a:r>
              <a:rPr lang="en-US" altLang="zh-CN" dirty="0" err="1" smtClean="0"/>
              <a:t>sd.computeDistance</a:t>
            </a:r>
            <a:r>
              <a:rPr lang="en-US" altLang="zh-CN" dirty="0" smtClean="0"/>
              <a:t>(cnt1, cnt2)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d3 = </a:t>
            </a:r>
            <a:r>
              <a:rPr lang="en-US" altLang="zh-CN" dirty="0" err="1" smtClean="0"/>
              <a:t>sd.computeDistance</a:t>
            </a:r>
            <a:r>
              <a:rPr lang="en-US" altLang="zh-CN" dirty="0" smtClean="0"/>
              <a:t>(cnt1, cnt3)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print("</a:t>
            </a:r>
            <a:r>
              <a:rPr lang="zh-CN" altLang="en-US" dirty="0" smtClean="0"/>
              <a:t>与自身的距离</a:t>
            </a:r>
            <a:r>
              <a:rPr lang="en-US" altLang="zh-CN" dirty="0" smtClean="0"/>
              <a:t>d1=", d1)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print(“</a:t>
            </a:r>
            <a:r>
              <a:rPr lang="zh-CN" altLang="en-US" dirty="0" smtClean="0"/>
              <a:t>与不相似对象的距离</a:t>
            </a:r>
            <a:r>
              <a:rPr lang="en-US" altLang="zh-CN" dirty="0" smtClean="0"/>
              <a:t>d2=", d2)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print("</a:t>
            </a:r>
            <a:r>
              <a:rPr lang="zh-CN" altLang="en-US" dirty="0" smtClean="0"/>
              <a:t>与相似对象的距离</a:t>
            </a:r>
            <a:r>
              <a:rPr lang="en-US" altLang="zh-CN" dirty="0" smtClean="0"/>
              <a:t>d3=", d3)cv2.waitKey()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cv2.destroyAllWindows()</a:t>
            </a:r>
            <a:endParaRPr lang="zh-CN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5000636"/>
            <a:ext cx="744696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14400" y="685800"/>
            <a:ext cx="7391400" cy="20574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zh-CN" altLang="en-US" sz="8000" b="1" kern="0" dirty="0">
                <a:solidFill>
                  <a:srgbClr val="FF00FF"/>
                </a:solidFill>
                <a:latin typeface="方正舒体" panose="02010601030101010101" pitchFamily="2" charset="-122"/>
                <a:ea typeface="方正舒体" panose="02010601030101010101" pitchFamily="2" charset="-122"/>
                <a:cs typeface="+mj-cs"/>
              </a:rPr>
              <a:t>休 息 一 下</a:t>
            </a:r>
          </a:p>
        </p:txBody>
      </p:sp>
      <p:pic>
        <p:nvPicPr>
          <p:cNvPr id="48131" name="Picture 3" descr="http://www.cqcyxx.com/scjpw/gif2/105/gif33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124200"/>
            <a:ext cx="2408238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85720" y="285728"/>
            <a:ext cx="5715040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/>
              <a:t> </a:t>
            </a:r>
            <a:r>
              <a:rPr lang="zh-CN" altLang="en-US" sz="3600" b="1" dirty="0" smtClean="0"/>
              <a:t>一、矩计算</a:t>
            </a:r>
            <a:endParaRPr lang="zh-CN" altLang="en-US" sz="3600" b="1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14282" y="1214422"/>
            <a:ext cx="8929718" cy="32778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 smtClean="0"/>
              <a:t>       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、语法结构：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              </a:t>
            </a:r>
            <a:r>
              <a:rPr lang="en-US" altLang="zh-CN" dirty="0" err="1" smtClean="0"/>
              <a:t>retval</a:t>
            </a:r>
            <a:r>
              <a:rPr lang="en-US" altLang="zh-CN" dirty="0" smtClean="0"/>
              <a:t> </a:t>
            </a:r>
            <a:r>
              <a:rPr lang="en-US" altLang="zh-CN" dirty="0" smtClean="0"/>
              <a:t>= </a:t>
            </a:r>
            <a:r>
              <a:rPr lang="en-US" altLang="zh-CN" dirty="0" smtClean="0"/>
              <a:t>cv2.moments(array, </a:t>
            </a:r>
            <a:r>
              <a:rPr lang="en-US" altLang="zh-CN" dirty="0" err="1" smtClean="0"/>
              <a:t>binaryImage</a:t>
            </a:r>
            <a:r>
              <a:rPr lang="en-US" altLang="zh-CN" dirty="0" smtClean="0"/>
              <a:t>)</a:t>
            </a:r>
            <a:endParaRPr lang="en-US" altLang="zh-CN" dirty="0" smtClean="0"/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</a:t>
            </a:r>
            <a:r>
              <a:rPr lang="zh-CN" altLang="en-US" sz="2400" dirty="0" smtClean="0"/>
              <a:t>参数说明：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      </a:t>
            </a:r>
            <a:r>
              <a:rPr lang="en-US" altLang="zh-CN" sz="2000" dirty="0" smtClean="0"/>
              <a:t>moments</a:t>
            </a:r>
            <a:r>
              <a:rPr lang="zh-CN" altLang="en-US" sz="2000" dirty="0" smtClean="0"/>
              <a:t>：</a:t>
            </a:r>
            <a:r>
              <a:rPr lang="zh-CN" altLang="en-US" sz="2000" dirty="0" smtClean="0"/>
              <a:t>可以</a:t>
            </a:r>
            <a:r>
              <a:rPr lang="zh-CN" altLang="en-US" sz="2000" dirty="0" smtClean="0"/>
              <a:t>是点集，也可以是灰度图像或二值图像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      </a:t>
            </a:r>
            <a:r>
              <a:rPr lang="en-US" altLang="zh-CN" sz="2000" dirty="0" err="1" smtClean="0"/>
              <a:t>binaryImage</a:t>
            </a:r>
            <a:r>
              <a:rPr lang="zh-CN" altLang="en-US" sz="2000" dirty="0" smtClean="0"/>
              <a:t>：</a:t>
            </a:r>
            <a:r>
              <a:rPr lang="en-US" altLang="zh-CN" sz="2000" dirty="0" smtClean="0"/>
              <a:t>True</a:t>
            </a:r>
            <a:r>
              <a:rPr lang="zh-CN" altLang="en-US" sz="2000" dirty="0" smtClean="0"/>
              <a:t>时，</a:t>
            </a:r>
            <a:r>
              <a:rPr lang="en-US" altLang="zh-CN" sz="2000" dirty="0" smtClean="0"/>
              <a:t>array</a:t>
            </a:r>
            <a:r>
              <a:rPr lang="zh-CN" altLang="en-US" sz="2000" dirty="0" smtClean="0"/>
              <a:t>内所有的非零值都被处理为</a:t>
            </a:r>
            <a:r>
              <a:rPr lang="en-US" altLang="zh-CN" sz="2000" dirty="0" smtClean="0"/>
              <a:t>1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smtClean="0"/>
              <a:t> </a:t>
            </a:r>
            <a:r>
              <a:rPr lang="en-US" altLang="zh-CN" sz="2000" smtClean="0"/>
              <a:t>                                                 </a:t>
            </a:r>
            <a:r>
              <a:rPr lang="zh-CN" altLang="en-US" sz="2000" smtClean="0"/>
              <a:t>该</a:t>
            </a:r>
            <a:r>
              <a:rPr lang="zh-CN" altLang="en-US" sz="2000" dirty="0" smtClean="0"/>
              <a:t>参数仅在参数</a:t>
            </a:r>
            <a:r>
              <a:rPr lang="en-US" altLang="zh-CN" sz="2000" dirty="0" smtClean="0"/>
              <a:t>array</a:t>
            </a:r>
            <a:r>
              <a:rPr lang="zh-CN" altLang="en-US" sz="2000" dirty="0" smtClean="0"/>
              <a:t>为图像时有效。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1406" y="714356"/>
            <a:ext cx="9072594" cy="29546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 smtClean="0"/>
              <a:t>       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、计算轮廓面积：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    </a:t>
            </a:r>
            <a:r>
              <a:rPr lang="en-US" altLang="zh-CN" sz="2000" dirty="0" err="1" smtClean="0"/>
              <a:t>retval</a:t>
            </a:r>
            <a:r>
              <a:rPr lang="en-US" altLang="zh-CN" sz="2000" dirty="0" smtClean="0"/>
              <a:t> = cv2.contourArea(contour, oriented)</a:t>
            </a:r>
            <a:r>
              <a:rPr lang="en-US" altLang="zh-CN" sz="2400" dirty="0" smtClean="0"/>
              <a:t>             </a:t>
            </a:r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</a:t>
            </a:r>
            <a:r>
              <a:rPr lang="zh-CN" altLang="en-US" sz="2400" dirty="0" smtClean="0"/>
              <a:t>参数说明：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      oriented</a:t>
            </a:r>
            <a:r>
              <a:rPr lang="zh-CN" altLang="en-US" sz="2000" dirty="0" smtClean="0"/>
              <a:t>：可选参数，布尔型。</a:t>
            </a:r>
            <a:r>
              <a:rPr lang="en-US" altLang="zh-CN" sz="2000" dirty="0" smtClean="0"/>
              <a:t>True</a:t>
            </a:r>
            <a:r>
              <a:rPr lang="zh-CN" altLang="en-US" sz="2000" dirty="0" smtClean="0"/>
              <a:t>时，返回的值包含正</a:t>
            </a:r>
            <a:r>
              <a:rPr lang="en-US" altLang="zh-CN" sz="2000" dirty="0" smtClean="0"/>
              <a:t>/</a:t>
            </a:r>
            <a:r>
              <a:rPr lang="zh-CN" altLang="en-US" sz="2000" dirty="0" smtClean="0"/>
              <a:t>负号，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                       </a:t>
            </a:r>
            <a:r>
              <a:rPr lang="zh-CN" altLang="en-US" sz="2000" dirty="0" smtClean="0"/>
              <a:t>表示轮廓是顺时针还是逆时针的。</a:t>
            </a:r>
            <a:r>
              <a:rPr lang="en-US" altLang="zh-CN" sz="2000" dirty="0" smtClean="0"/>
              <a:t>False</a:t>
            </a:r>
            <a:r>
              <a:rPr lang="zh-CN" altLang="en-US" sz="2000" dirty="0" smtClean="0"/>
              <a:t>，表示返回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                       </a:t>
            </a:r>
            <a:r>
              <a:rPr lang="zh-CN" altLang="en-US" sz="2000" dirty="0" smtClean="0"/>
              <a:t>的是一个绝对值。</a:t>
            </a:r>
            <a:endParaRPr lang="en-US" altLang="zh-CN" sz="2000" dirty="0" smtClean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406" y="4000504"/>
            <a:ext cx="9072594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 smtClean="0"/>
              <a:t>       </a:t>
            </a:r>
            <a:r>
              <a:rPr lang="en-US" altLang="zh-CN" sz="2400" dirty="0" smtClean="0"/>
              <a:t>3</a:t>
            </a:r>
            <a:r>
              <a:rPr lang="zh-CN" altLang="en-US" sz="2400" dirty="0" smtClean="0"/>
              <a:t>、计算轮廓长度：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    </a:t>
            </a:r>
            <a:r>
              <a:rPr lang="en-US" altLang="zh-CN" sz="2000" dirty="0" err="1" smtClean="0"/>
              <a:t>retval</a:t>
            </a:r>
            <a:r>
              <a:rPr lang="en-US" altLang="zh-CN" sz="2000" dirty="0" smtClean="0"/>
              <a:t> = cv2.arcLenghth(curve, closed)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1406" y="714356"/>
            <a:ext cx="9072594" cy="193899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 smtClean="0"/>
              <a:t>       </a:t>
            </a:r>
            <a:r>
              <a:rPr lang="en-US" altLang="zh-CN" sz="2400" dirty="0" smtClean="0"/>
              <a:t>4</a:t>
            </a:r>
            <a:r>
              <a:rPr lang="zh-CN" altLang="en-US" sz="2400" dirty="0" smtClean="0"/>
              <a:t>、</a:t>
            </a:r>
            <a:r>
              <a:rPr lang="en-US" altLang="zh-CN" sz="2400" dirty="0" err="1" smtClean="0"/>
              <a:t>Hu</a:t>
            </a:r>
            <a:r>
              <a:rPr lang="zh-CN" altLang="en-US" sz="2400" dirty="0" smtClean="0"/>
              <a:t>矩：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     </a:t>
            </a:r>
            <a:r>
              <a:rPr lang="en-US" altLang="zh-CN" sz="2000" dirty="0" err="1" smtClean="0"/>
              <a:t>hu</a:t>
            </a:r>
            <a:r>
              <a:rPr lang="en-US" altLang="zh-CN" sz="2000" dirty="0" smtClean="0"/>
              <a:t> = cv2.HuMoments(m)</a:t>
            </a:r>
            <a:endParaRPr lang="en-US" altLang="zh-CN" dirty="0" smtClean="0"/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</a:t>
            </a:r>
            <a:r>
              <a:rPr lang="zh-CN" altLang="en-US" sz="2400" dirty="0" smtClean="0"/>
              <a:t>参数说明：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      m</a:t>
            </a:r>
            <a:r>
              <a:rPr lang="zh-CN" altLang="en-US" sz="2000" dirty="0" smtClean="0"/>
              <a:t>：由函数</a:t>
            </a:r>
            <a:r>
              <a:rPr lang="en-US" altLang="zh-CN" sz="2000" dirty="0" smtClean="0"/>
              <a:t>cv2.moments()</a:t>
            </a:r>
            <a:r>
              <a:rPr lang="zh-CN" altLang="en-US" sz="2000" dirty="0" smtClean="0"/>
              <a:t>计算得到矩特征值。</a:t>
            </a:r>
            <a:endParaRPr lang="en-US" altLang="zh-CN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14282" y="0"/>
            <a:ext cx="8929718" cy="674030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 smtClean="0"/>
              <a:t>       </a:t>
            </a:r>
            <a:r>
              <a:rPr lang="en-US" altLang="zh-CN" sz="2400" dirty="0" smtClean="0"/>
              <a:t>5</a:t>
            </a:r>
            <a:r>
              <a:rPr lang="zh-CN" altLang="en-US" sz="2400" dirty="0" smtClean="0"/>
              <a:t>、实例：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</a:t>
            </a:r>
            <a:r>
              <a:rPr lang="en-US" altLang="zh-CN" dirty="0" smtClean="0"/>
              <a:t>import cv2  </a:t>
            </a:r>
          </a:p>
          <a:p>
            <a:pPr>
              <a:spcBef>
                <a:spcPct val="50000"/>
              </a:spcBef>
            </a:pPr>
            <a:endParaRPr lang="en-US" altLang="zh-CN" dirty="0" smtClean="0"/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 o1 = cv2.imread('lxe1.png')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 gray1 = cv2.cvtColor(o1, cv2.COLOR_BGR2GRAY)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 HuM1 = cv2.HuMoments(cv2.moments(gray1)).flatten()</a:t>
            </a:r>
          </a:p>
          <a:p>
            <a:pPr>
              <a:spcBef>
                <a:spcPct val="50000"/>
              </a:spcBef>
            </a:pPr>
            <a:endParaRPr lang="en-US" altLang="zh-CN" dirty="0" smtClean="0"/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 o2 = cv2.imread('ruirui1.png')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 gray2 = cv2.cvtColor(o2, cv2.COLOR_BGR2GRAY)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 HuM2 = cv2.HuMoments(cv2.moments(gray2)).flatten()</a:t>
            </a:r>
          </a:p>
          <a:p>
            <a:pPr>
              <a:spcBef>
                <a:spcPct val="50000"/>
              </a:spcBef>
            </a:pPr>
            <a:endParaRPr lang="en-US" altLang="zh-CN" dirty="0" smtClean="0"/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o3 = cv2.imread('ruirui4.png')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gray3 = cv2.cvtColor(o3, cv2.COLOR_BGR2GRAY)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HuM3 = cv2.HuMoments(cv2.moments(gray3)).flatten()</a:t>
            </a:r>
          </a:p>
          <a:p>
            <a:pPr>
              <a:spcBef>
                <a:spcPct val="50000"/>
              </a:spcBef>
            </a:pPr>
            <a:endParaRPr lang="en-US" altLang="zh-CN" dirty="0" smtClean="0"/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14282" y="0"/>
            <a:ext cx="8929718" cy="701730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 smtClean="0"/>
              <a:t>             print("o1.shape=", o1.shape)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print("o2.shape=", o2.shape)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print("o3.shape=", o3.shape)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print("cv2.moments(gray1)=\n", cv2.moments(gray1))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print("cv2.moments(gray2)=\n", cv2.moments(gray2))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print("cv2.moments(gray3)=\n", cv2.moments(gray3))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print("\nHuM1=\n", HuM1)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print("\nHuM2=\n", HuM2)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print("\nHuM3=\n", HuM3)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print("\nHuM1-HuM2=", HuM1-HuM2)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print("\nHuM1-HuM3=", HuM1-HuM3)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print("\nHuM2-HuM3=", HuM2-HuM3)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cv2.imshow("original1", o1)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cv2.imshow("original2", o2)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cv2.imshow("original3", o3)              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cv2.waitKey()</a:t>
            </a:r>
            <a:endParaRPr lang="zh-CN" altLang="en-US" dirty="0" smtClean="0"/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cv2.destroyAllWindows()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42852"/>
            <a:ext cx="5153025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214686"/>
            <a:ext cx="268605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3214686"/>
            <a:ext cx="2676525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12" y="3214686"/>
            <a:ext cx="2667000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85720" y="285728"/>
            <a:ext cx="5715040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/>
              <a:t> </a:t>
            </a:r>
            <a:r>
              <a:rPr lang="zh-CN" altLang="en-US" sz="3600" b="1" dirty="0" smtClean="0"/>
              <a:t>二、形状匹配</a:t>
            </a:r>
            <a:endParaRPr lang="zh-CN" altLang="en-US" sz="3600" b="1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14282" y="1214422"/>
            <a:ext cx="8929718" cy="37394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 smtClean="0"/>
              <a:t>       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、</a:t>
            </a:r>
            <a:r>
              <a:rPr lang="en-US" altLang="zh-CN" sz="2400" dirty="0" err="1" smtClean="0"/>
              <a:t>Hu</a:t>
            </a:r>
            <a:r>
              <a:rPr lang="zh-CN" altLang="en-US" sz="2400" dirty="0" smtClean="0"/>
              <a:t>矩匹配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              </a:t>
            </a:r>
            <a:r>
              <a:rPr lang="en-US" altLang="zh-CN" dirty="0" err="1" smtClean="0"/>
              <a:t>retval</a:t>
            </a:r>
            <a:r>
              <a:rPr lang="en-US" altLang="zh-CN" dirty="0" smtClean="0"/>
              <a:t> = cv2.matchShapes(contour1, contour2, method, parameter)</a:t>
            </a:r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</a:t>
            </a:r>
            <a:r>
              <a:rPr lang="zh-CN" altLang="en-US" sz="2400" dirty="0" smtClean="0"/>
              <a:t>参数说明：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      contour </a:t>
            </a:r>
            <a:r>
              <a:rPr lang="zh-CN" altLang="en-US" sz="2000" dirty="0" smtClean="0"/>
              <a:t>：轮廓或灰度图像。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      method </a:t>
            </a:r>
            <a:r>
              <a:rPr lang="zh-CN" altLang="en-US" sz="2000" dirty="0" smtClean="0"/>
              <a:t>：比较两个对象</a:t>
            </a:r>
            <a:r>
              <a:rPr lang="en-US" altLang="zh-CN" sz="2000" dirty="0" err="1" smtClean="0"/>
              <a:t>Hu</a:t>
            </a:r>
            <a:r>
              <a:rPr lang="zh-CN" altLang="en-US" sz="2000" dirty="0" smtClean="0"/>
              <a:t>矩的方法。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      parameter</a:t>
            </a:r>
            <a:r>
              <a:rPr lang="zh-CN" altLang="en-US" sz="2000" dirty="0" smtClean="0"/>
              <a:t>：应用于</a:t>
            </a:r>
            <a:r>
              <a:rPr lang="en-US" altLang="zh-CN" sz="2000" dirty="0" smtClean="0"/>
              <a:t>method</a:t>
            </a:r>
            <a:r>
              <a:rPr lang="zh-CN" altLang="en-US" sz="2000" dirty="0" smtClean="0"/>
              <a:t>的特定参数，目前暂不支持此参数，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                          </a:t>
            </a:r>
            <a:r>
              <a:rPr lang="zh-CN" altLang="en-US" sz="2000" dirty="0" smtClean="0"/>
              <a:t>设置为</a:t>
            </a:r>
            <a:r>
              <a:rPr lang="en-US" altLang="zh-CN" sz="2000" dirty="0" smtClean="0"/>
              <a:t>0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1406" y="714356"/>
            <a:ext cx="907259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 smtClean="0"/>
              <a:t>       </a:t>
            </a:r>
            <a:r>
              <a:rPr lang="en-US" altLang="zh-CN" sz="2400" dirty="0" smtClean="0"/>
              <a:t>method</a:t>
            </a:r>
            <a:r>
              <a:rPr lang="zh-CN" altLang="en-US" sz="2400" dirty="0" smtClean="0"/>
              <a:t>参数：</a:t>
            </a:r>
            <a:endParaRPr lang="en-US" altLang="zh-CN" sz="2400" dirty="0" smtClean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14282" y="1285860"/>
            <a:ext cx="785818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</a:t>
            </a:r>
            <a:r>
              <a:rPr lang="en-US" altLang="zh-CN" sz="2000" dirty="0" smtClean="0"/>
              <a:t>cv2.CONTOURS_MATCH_I1</a:t>
            </a: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5000628" y="1071546"/>
          <a:ext cx="1691550" cy="928694"/>
        </p:xfrm>
        <a:graphic>
          <a:graphicData uri="http://schemas.openxmlformats.org/presentationml/2006/ole">
            <p:oleObj spid="_x0000_s2050" name="公式" r:id="rId3" imgW="647640" imgH="355320" progId="Equation.3">
              <p:embed/>
            </p:oleObj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14282" y="2571744"/>
            <a:ext cx="785818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</a:t>
            </a:r>
            <a:r>
              <a:rPr lang="en-US" altLang="zh-CN" sz="2000" dirty="0" smtClean="0"/>
              <a:t>cv2.CONTOURS_MATCH_I2</a:t>
            </a: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137150" y="2424113"/>
          <a:ext cx="1560513" cy="795337"/>
        </p:xfrm>
        <a:graphic>
          <a:graphicData uri="http://schemas.openxmlformats.org/presentationml/2006/ole">
            <p:oleObj spid="_x0000_s2051" name="公式" r:id="rId4" imgW="596880" imgH="304560" progId="Equation.3">
              <p:embed/>
            </p:oleObj>
          </a:graphicData>
        </a:graphic>
      </p:graphicFrame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14282" y="3929066"/>
            <a:ext cx="785818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</a:t>
            </a:r>
            <a:r>
              <a:rPr lang="en-US" altLang="zh-CN" sz="2000" dirty="0" smtClean="0"/>
              <a:t>cv2.CONTOURS_MATCH_I3</a:t>
            </a: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5181600" y="3616325"/>
          <a:ext cx="1627188" cy="993775"/>
        </p:xfrm>
        <a:graphic>
          <a:graphicData uri="http://schemas.openxmlformats.org/presentationml/2006/ole">
            <p:oleObj spid="_x0000_s2052" name="公式" r:id="rId5" imgW="622080" imgH="380880" progId="Equation.3">
              <p:embed/>
            </p:oleObj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3071801" y="5072074"/>
          <a:ext cx="2214579" cy="859389"/>
        </p:xfrm>
        <a:graphic>
          <a:graphicData uri="http://schemas.openxmlformats.org/presentationml/2006/ole">
            <p:oleObj spid="_x0000_s2053" name="公式" r:id="rId6" imgW="850680" imgH="330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14282" y="0"/>
            <a:ext cx="8929718" cy="66941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 smtClean="0"/>
              <a:t>       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、实例：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dirty="0" smtClean="0"/>
              <a:t>import cv2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o1 = cv2.imread('ruirui1.png')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o2 = cv2.imread('lxe1.png')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o3 = cv2.imread('ruirui4.png')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gray1 = cv2.cvtColor(o1, cv2.COLOR_BGR2GRAY)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gray2 = cv2.cvtColor(o2, cv2.COLOR_BGR2GRAY)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gray3 = cv2.cvtColor(o3, cv2.COLOR_BGR2GRAY)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binary1 = cv2.threshold(gray1, 127, 255, cv2.THRESH_BINARY)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binary2 = cv2.threshold(gray2, 127, 255, cv2.THRESH_BINARY)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binary3 = cv2.threshold(gray3, 127, 255, cv2.THRESH_BINARY)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contours1, hierarchy = cv2.findContours(binary1, cv2.RETR_LIST, cv2.CHAIN_APPROX_SIMPLE)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contours2, hierarchy = cv2.findContours(binary2, cv2.RETR_LIST, cv2.CHAIN_APPROX_SIMPLE)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contours3, hierarchy = cv2.findContours(binary3, cv2.RETR_LIST, cv2.CHAIN_APPROX_SIMPLE)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1392</TotalTime>
  <Words>901</Words>
  <Application>WPS 演示</Application>
  <PresentationFormat>全屏显示(4:3)</PresentationFormat>
  <Paragraphs>131</Paragraphs>
  <Slides>14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6" baseType="lpstr">
      <vt:lpstr>Office 主题</vt:lpstr>
      <vt:lpstr>公式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飘飘</dc:creator>
  <cp:lastModifiedBy>jfhe</cp:lastModifiedBy>
  <cp:revision>504</cp:revision>
  <dcterms:created xsi:type="dcterms:W3CDTF">2005-07-27T04:45:00Z</dcterms:created>
  <dcterms:modified xsi:type="dcterms:W3CDTF">2021-10-16T08:28:54Z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2052-11.1.0.10700</vt:lpwstr>
  </property>
  <property fmtid="{D5CDD505-2E9C-101B-9397-08002B2CF9AE}" pid="3" name="KSOSaveFontToCloudKey">
    <vt:lpwstr>796664170_btnclosed</vt:lpwstr>
  </property>
  <property fmtid="{D5CDD505-2E9C-101B-9397-08002B2CF9AE}" pid="4" name="ICV">
    <vt:lpwstr>7DCF10D195D3457EA92FA97612EE2DDF</vt:lpwstr>
  </property>
</Properties>
</file>