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10" r:id="rId2"/>
    <p:sldId id="355" r:id="rId3"/>
    <p:sldId id="342" r:id="rId4"/>
    <p:sldId id="333" r:id="rId5"/>
    <p:sldId id="347" r:id="rId6"/>
    <p:sldId id="348" r:id="rId7"/>
    <p:sldId id="343" r:id="rId8"/>
    <p:sldId id="349" r:id="rId9"/>
    <p:sldId id="346" r:id="rId10"/>
    <p:sldId id="350" r:id="rId11"/>
    <p:sldId id="351" r:id="rId12"/>
    <p:sldId id="353" r:id="rId13"/>
    <p:sldId id="354" r:id="rId14"/>
    <p:sldId id="292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816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85918" y="3500438"/>
            <a:ext cx="500066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11 </a:t>
            </a:r>
            <a:r>
              <a:rPr lang="zh-CN" altLang="en-US" sz="2800" dirty="0" smtClean="0">
                <a:solidFill>
                  <a:srgbClr val="7030A0"/>
                </a:solidFill>
              </a:rPr>
              <a:t>图像矩特征提取及形状匹配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42852"/>
            <a:ext cx="8929718" cy="45243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cnt1 = contours1[0]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cnt2 = contours2[0]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cnt3 = contours3[0]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ret0 = cv2.matchShapes(cnt1, cnt1, 1, 0.0)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ret1 = cv2.matchShapes(cnt1, cnt2, 1, 0.0)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ret2 = cv2.matchShapes(cnt1, cnt3, 1, 0.0)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</a:t>
            </a:r>
            <a:r>
              <a:rPr lang="zh-CN" altLang="en-US" dirty="0" smtClean="0"/>
              <a:t>相同图像的</a:t>
            </a:r>
            <a:r>
              <a:rPr lang="en-US" altLang="zh-CN" dirty="0" err="1" smtClean="0"/>
              <a:t>matchShapes</a:t>
            </a:r>
            <a:r>
              <a:rPr lang="en-US" altLang="zh-CN" dirty="0" smtClean="0"/>
              <a:t>=", ret0)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</a:t>
            </a:r>
            <a:r>
              <a:rPr lang="zh-CN" altLang="en-US" dirty="0" smtClean="0"/>
              <a:t>不相似图像的</a:t>
            </a:r>
            <a:r>
              <a:rPr lang="en-US" altLang="zh-CN" dirty="0" err="1" smtClean="0"/>
              <a:t>matchShapes</a:t>
            </a:r>
            <a:r>
              <a:rPr lang="en-US" altLang="zh-CN" dirty="0" smtClean="0"/>
              <a:t>=", ret1)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</a:t>
            </a:r>
            <a:r>
              <a:rPr lang="zh-CN" altLang="en-US" dirty="0" smtClean="0"/>
              <a:t>相似图像的</a:t>
            </a:r>
            <a:r>
              <a:rPr lang="en-US" altLang="zh-CN" dirty="0" err="1" smtClean="0"/>
              <a:t>matchShapes</a:t>
            </a:r>
            <a:r>
              <a:rPr lang="en-US" altLang="zh-CN" dirty="0" smtClean="0"/>
              <a:t>=", ret2)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cv2.waitKey()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cv2.destroyAllWindows()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786322"/>
            <a:ext cx="47149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00042"/>
            <a:ext cx="8929718" cy="50783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、利用形状场景算法比较轮廓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</a:t>
            </a:r>
            <a:r>
              <a:rPr lang="en-US" altLang="zh-CN" dirty="0" err="1" smtClean="0"/>
              <a:t>retval</a:t>
            </a:r>
            <a:r>
              <a:rPr lang="en-US" altLang="zh-CN" dirty="0" smtClean="0"/>
              <a:t> = cv2.createShapeContextDistanceExtractor(</a:t>
            </a:r>
            <a:r>
              <a:rPr lang="en-US" altLang="zh-CN" dirty="0" err="1" smtClean="0"/>
              <a:t>nAngularBins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nRadialBins</a:t>
            </a:r>
            <a:r>
              <a:rPr lang="en-US" altLang="zh-CN" dirty="0" smtClean="0"/>
              <a:t>,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            </a:t>
            </a:r>
            <a:r>
              <a:rPr lang="en-US" altLang="zh-CN" dirty="0" err="1" smtClean="0"/>
              <a:t>innerRadius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outerRadius</a:t>
            </a:r>
            <a:r>
              <a:rPr lang="en-US" altLang="zh-CN" dirty="0" smtClean="0"/>
              <a:t>, iterations, comparer, transformer)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nAngularBins</a:t>
            </a:r>
            <a:r>
              <a:rPr lang="zh-CN" altLang="en-US" sz="2000" dirty="0" smtClean="0"/>
              <a:t>：角容器的数量。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nRadialBins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：径向容器的数量。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innerRadius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：内半径。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outerRadius</a:t>
            </a:r>
            <a:r>
              <a:rPr lang="zh-CN" altLang="en-US" sz="2000" dirty="0" smtClean="0"/>
              <a:t>：外半径。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iterations</a:t>
            </a:r>
            <a:r>
              <a:rPr lang="zh-CN" altLang="en-US" sz="2000" dirty="0" smtClean="0"/>
              <a:t>：迭代次数。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comparer</a:t>
            </a:r>
            <a:r>
              <a:rPr lang="zh-CN" altLang="en-US" sz="2000" dirty="0" smtClean="0"/>
              <a:t>：直方图代价提取算子。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transformer</a:t>
            </a:r>
            <a:r>
              <a:rPr lang="zh-CN" altLang="en-US" sz="2000" dirty="0" smtClean="0"/>
              <a:t>：形状变换参数。</a:t>
            </a:r>
            <a:endParaRPr lang="en-US" altLang="zh-CN" sz="2000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00034" y="6000768"/>
            <a:ext cx="8358246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/>
              <a:t>retval</a:t>
            </a:r>
            <a:r>
              <a:rPr lang="en-US" altLang="zh-CN" dirty="0" smtClean="0"/>
              <a:t> = cv2. </a:t>
            </a:r>
            <a:r>
              <a:rPr lang="en-US" altLang="zh-CN" dirty="0" err="1" smtClean="0"/>
              <a:t>ShapeDistanceExtractor.computeDistance</a:t>
            </a:r>
            <a:r>
              <a:rPr lang="en-US" altLang="zh-CN" dirty="0" smtClean="0"/>
              <a:t>(contour1, contour2)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66941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import cv2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o1 = cv2.imread('ruirui1.png')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o2 = cv2.imread('lxe1.png')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o3 = cv2.imread('ruirui4.png')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gray1 = cv2.cvtColor(o1,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gray2 = cv2.cvtColor(o2,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gray3 = cv2.cvtColor(o3,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ret, binary1 = cv2.threshold(gray1,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ret, binary2 = cv2.threshold(gray2,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ret, binary3 = cv2.threshold(gray3,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contours1, hierarchy = cv2.findContours(binary1, cv2.RETR_LIST, cv2.CHAIN_APPROX_SIMPLE)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contours2, hierarchy = cv2.findContours(binary2, cv2.RETR_LIST, cv2.CHAIN_APPROX_SIMPLE)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contours3, hierarchy = cv2.findContours(binary3, cv2.RETR_LIST, cv2.CHAIN_APPROX_SIMPLE)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42852"/>
            <a:ext cx="8929718" cy="45243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cnt1 = contours1[0]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cnt2 = contours2[0]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cnt3 = contours3[0]</a:t>
            </a:r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sd</a:t>
            </a:r>
            <a:r>
              <a:rPr lang="en-US" altLang="zh-CN" dirty="0" smtClean="0"/>
              <a:t> = cv2.createShapeContextDistanceExtractor()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d1 = </a:t>
            </a:r>
            <a:r>
              <a:rPr lang="en-US" altLang="zh-CN" dirty="0" err="1" smtClean="0"/>
              <a:t>sd.computeDistance</a:t>
            </a:r>
            <a:r>
              <a:rPr lang="en-US" altLang="zh-CN" dirty="0" smtClean="0"/>
              <a:t>(cnt1, cnt1)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d2 = </a:t>
            </a:r>
            <a:r>
              <a:rPr lang="en-US" altLang="zh-CN" dirty="0" err="1" smtClean="0"/>
              <a:t>sd.computeDistance</a:t>
            </a:r>
            <a:r>
              <a:rPr lang="en-US" altLang="zh-CN" dirty="0" smtClean="0"/>
              <a:t>(cnt1, cnt2)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d3 = </a:t>
            </a:r>
            <a:r>
              <a:rPr lang="en-US" altLang="zh-CN" dirty="0" err="1" smtClean="0"/>
              <a:t>sd.computeDistance</a:t>
            </a:r>
            <a:r>
              <a:rPr lang="en-US" altLang="zh-CN" dirty="0" smtClean="0"/>
              <a:t>(cnt1, cnt3)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</a:t>
            </a:r>
            <a:r>
              <a:rPr lang="zh-CN" altLang="en-US" dirty="0" smtClean="0"/>
              <a:t>与自身的距离</a:t>
            </a:r>
            <a:r>
              <a:rPr lang="en-US" altLang="zh-CN" dirty="0" smtClean="0"/>
              <a:t>d1=", d1)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print(“</a:t>
            </a:r>
            <a:r>
              <a:rPr lang="zh-CN" altLang="en-US" dirty="0" smtClean="0"/>
              <a:t>与不相似对象的距离</a:t>
            </a:r>
            <a:r>
              <a:rPr lang="en-US" altLang="zh-CN" dirty="0" smtClean="0"/>
              <a:t>d2=", d2)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</a:t>
            </a:r>
            <a:r>
              <a:rPr lang="zh-CN" altLang="en-US" dirty="0" smtClean="0"/>
              <a:t>与相似对象的距离</a:t>
            </a:r>
            <a:r>
              <a:rPr lang="en-US" altLang="zh-CN" dirty="0" smtClean="0"/>
              <a:t>d3=", d3)cv2.waitKey()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cv2.destroyAllWindows()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636"/>
            <a:ext cx="74469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一、矩计算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2778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、语法结构：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</a:t>
            </a:r>
            <a:r>
              <a:rPr lang="en-US" altLang="zh-CN" dirty="0" err="1" smtClean="0"/>
              <a:t>retval</a:t>
            </a:r>
            <a:r>
              <a:rPr lang="en-US" altLang="zh-CN" dirty="0" smtClean="0"/>
              <a:t> </a:t>
            </a:r>
            <a:r>
              <a:rPr lang="en-US" altLang="zh-CN" dirty="0" smtClean="0"/>
              <a:t>= </a:t>
            </a:r>
            <a:r>
              <a:rPr lang="en-US" altLang="zh-CN" dirty="0" smtClean="0"/>
              <a:t>cv2.moments(array, </a:t>
            </a:r>
            <a:r>
              <a:rPr lang="en-US" altLang="zh-CN" dirty="0" err="1" smtClean="0"/>
              <a:t>binaryImage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moments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可以</a:t>
            </a:r>
            <a:r>
              <a:rPr lang="zh-CN" altLang="en-US" sz="2000" dirty="0" smtClean="0"/>
              <a:t>是点集，也可以是灰度图像或二值图像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binaryImage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True</a:t>
            </a:r>
            <a:r>
              <a:rPr lang="zh-CN" altLang="en-US" sz="2000" dirty="0" smtClean="0"/>
              <a:t>时，</a:t>
            </a:r>
            <a:r>
              <a:rPr lang="en-US" altLang="zh-CN" sz="2000" dirty="0" smtClean="0"/>
              <a:t>array</a:t>
            </a:r>
            <a:r>
              <a:rPr lang="zh-CN" altLang="en-US" sz="2000" dirty="0" smtClean="0"/>
              <a:t>内所有的非零值都被处理为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smtClean="0"/>
              <a:t> </a:t>
            </a:r>
            <a:r>
              <a:rPr lang="en-US" altLang="zh-CN" sz="2000" smtClean="0"/>
              <a:t>                                                 </a:t>
            </a:r>
            <a:r>
              <a:rPr lang="zh-CN" altLang="en-US" sz="2000" smtClean="0"/>
              <a:t>该</a:t>
            </a:r>
            <a:r>
              <a:rPr lang="zh-CN" altLang="en-US" sz="2000" dirty="0" smtClean="0"/>
              <a:t>参数仅在参数</a:t>
            </a:r>
            <a:r>
              <a:rPr lang="en-US" altLang="zh-CN" sz="2000" dirty="0" smtClean="0"/>
              <a:t>array</a:t>
            </a:r>
            <a:r>
              <a:rPr lang="zh-CN" altLang="en-US" sz="2000" dirty="0" smtClean="0"/>
              <a:t>为图像时有效。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295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、计算轮廓面积：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</a:t>
            </a:r>
            <a:r>
              <a:rPr lang="en-US" altLang="zh-CN" sz="2000" dirty="0" err="1" smtClean="0"/>
              <a:t>retval</a:t>
            </a:r>
            <a:r>
              <a:rPr lang="en-US" altLang="zh-CN" sz="2000" dirty="0" smtClean="0"/>
              <a:t> = cv2.contourArea(contour, oriented)</a:t>
            </a:r>
            <a:r>
              <a:rPr lang="en-US" altLang="zh-CN" sz="2400" dirty="0" smtClean="0"/>
              <a:t>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oriented</a:t>
            </a:r>
            <a:r>
              <a:rPr lang="zh-CN" altLang="en-US" sz="2000" dirty="0" smtClean="0"/>
              <a:t>：可选参数，布尔型。</a:t>
            </a:r>
            <a:r>
              <a:rPr lang="en-US" altLang="zh-CN" sz="2000" dirty="0" smtClean="0"/>
              <a:t>True</a:t>
            </a:r>
            <a:r>
              <a:rPr lang="zh-CN" altLang="en-US" sz="2000" dirty="0" smtClean="0"/>
              <a:t>时，返回的值包含正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负号，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    </a:t>
            </a:r>
            <a:r>
              <a:rPr lang="zh-CN" altLang="en-US" sz="2000" dirty="0" smtClean="0"/>
              <a:t>表示轮廓是顺时针还是逆时针的。</a:t>
            </a:r>
            <a:r>
              <a:rPr lang="en-US" altLang="zh-CN" sz="2000" dirty="0" smtClean="0"/>
              <a:t>False</a:t>
            </a:r>
            <a:r>
              <a:rPr lang="zh-CN" altLang="en-US" sz="2000" dirty="0" smtClean="0"/>
              <a:t>，表示返回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    </a:t>
            </a:r>
            <a:r>
              <a:rPr lang="zh-CN" altLang="en-US" sz="2000" dirty="0" smtClean="0"/>
              <a:t>的是一个绝对值。</a:t>
            </a:r>
            <a:endParaRPr lang="en-US" altLang="zh-CN" sz="2000" dirty="0" smtClean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406" y="4000504"/>
            <a:ext cx="9072594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、计算轮廓长度：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</a:t>
            </a:r>
            <a:r>
              <a:rPr lang="en-US" altLang="zh-CN" sz="2000" dirty="0" err="1" smtClean="0"/>
              <a:t>retval</a:t>
            </a:r>
            <a:r>
              <a:rPr lang="en-US" altLang="zh-CN" sz="2000" dirty="0" smtClean="0"/>
              <a:t> = cv2.arcLenghth(curve, closed)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19389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Hu</a:t>
            </a:r>
            <a:r>
              <a:rPr lang="zh-CN" altLang="en-US" sz="2400" dirty="0" smtClean="0"/>
              <a:t>矩：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</a:t>
            </a:r>
            <a:r>
              <a:rPr lang="en-US" altLang="zh-CN" sz="2000" dirty="0" err="1" smtClean="0"/>
              <a:t>hu</a:t>
            </a:r>
            <a:r>
              <a:rPr lang="en-US" altLang="zh-CN" sz="2000" dirty="0" smtClean="0"/>
              <a:t> = cv2.HuMoments(m)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m</a:t>
            </a:r>
            <a:r>
              <a:rPr lang="zh-CN" altLang="en-US" sz="2000" dirty="0" smtClean="0"/>
              <a:t>：由函数</a:t>
            </a:r>
            <a:r>
              <a:rPr lang="en-US" altLang="zh-CN" sz="2000" dirty="0" smtClean="0"/>
              <a:t>cv2.moments()</a:t>
            </a:r>
            <a:r>
              <a:rPr lang="zh-CN" altLang="en-US" sz="2000" dirty="0" smtClean="0"/>
              <a:t>计算得到矩特征值。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67403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</a:t>
            </a:r>
            <a:r>
              <a:rPr lang="en-US" altLang="zh-CN" dirty="0" smtClean="0"/>
              <a:t>import cv2  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o1 = cv2.imread('lxe1.png')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gray1 = cv2.cvtColor(o1,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HuM1 = cv2.HuMoments(cv2.moments(gray1)).flatten()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o2 = cv2.imread('ruirui1.png')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gray2 = cv2.cvtColor(o2,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HuM2 = cv2.HuMoments(cv2.moments(gray2)).flatten()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o3 = cv2.imread('ruirui4.png')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gray3 = cv2.cvtColor(o3,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HuM3 = cv2.HuMoments(cv2.moments(gray3)).flatten()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70173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print("o1.shape=", o1.shape)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print("o2.shape=", o2.shape)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print("o3.shape=", o3.shape)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print("cv2.moments(gray1)=\n", cv2.moments(gray1))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print("cv2.moments(gray2)=\n", cv2.moments(gray2))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print("cv2.moments(gray3)=\n", cv2.moments(gray3))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print("\nHuM1=\n", HuM1)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print("\nHuM2=\n", HuM2)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print("\nHuM3=\n", HuM3)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print("\nHuM1-HuM2=", HuM1-HuM2)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print("\nHuM1-HuM3=", HuM1-HuM3)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print("\nHuM2-HuM3=", HuM2-HuM3)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cv2.imshow("original1", o1)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cv2.imshow("original2", o2)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cv2.imshow("original3", o3)             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cv2.waitKey()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cv2.destroyAllWindows()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52"/>
            <a:ext cx="51530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214686"/>
            <a:ext cx="26860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214686"/>
            <a:ext cx="26765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214686"/>
            <a:ext cx="26670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二、形状匹配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7394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Hu</a:t>
            </a:r>
            <a:r>
              <a:rPr lang="zh-CN" altLang="en-US" sz="2400" dirty="0" smtClean="0"/>
              <a:t>矩匹配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</a:t>
            </a:r>
            <a:r>
              <a:rPr lang="en-US" altLang="zh-CN" dirty="0" err="1" smtClean="0"/>
              <a:t>retval</a:t>
            </a:r>
            <a:r>
              <a:rPr lang="en-US" altLang="zh-CN" dirty="0" smtClean="0"/>
              <a:t> = cv2.matchShapes(contour1, contour2, method, parameter)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contour </a:t>
            </a:r>
            <a:r>
              <a:rPr lang="zh-CN" altLang="en-US" sz="2000" dirty="0" smtClean="0"/>
              <a:t>：轮廓或灰度图像。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method </a:t>
            </a:r>
            <a:r>
              <a:rPr lang="zh-CN" altLang="en-US" sz="2000" dirty="0" smtClean="0"/>
              <a:t>：比较两个对象</a:t>
            </a:r>
            <a:r>
              <a:rPr lang="en-US" altLang="zh-CN" sz="2000" dirty="0" err="1" smtClean="0"/>
              <a:t>Hu</a:t>
            </a:r>
            <a:r>
              <a:rPr lang="zh-CN" altLang="en-US" sz="2000" dirty="0" smtClean="0"/>
              <a:t>矩的方法。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parameter</a:t>
            </a:r>
            <a:r>
              <a:rPr lang="zh-CN" altLang="en-US" sz="2000" dirty="0" smtClean="0"/>
              <a:t>：应用于</a:t>
            </a:r>
            <a:r>
              <a:rPr lang="en-US" altLang="zh-CN" sz="2000" dirty="0" smtClean="0"/>
              <a:t>method</a:t>
            </a:r>
            <a:r>
              <a:rPr lang="zh-CN" altLang="en-US" sz="2000" dirty="0" smtClean="0"/>
              <a:t>的特定参数，目前暂不支持此参数，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       </a:t>
            </a:r>
            <a:r>
              <a:rPr lang="zh-CN" altLang="en-US" sz="2000" dirty="0" smtClean="0"/>
              <a:t>设置为</a:t>
            </a:r>
            <a:r>
              <a:rPr lang="en-US" altLang="zh-CN" sz="2000" dirty="0" smtClean="0"/>
              <a:t>0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method</a:t>
            </a:r>
            <a:r>
              <a:rPr lang="zh-CN" altLang="en-US" sz="2400" dirty="0" smtClean="0"/>
              <a:t>参数：</a:t>
            </a:r>
            <a:endParaRPr lang="en-US" altLang="zh-CN" sz="2400" dirty="0" smtClean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14282" y="1285860"/>
            <a:ext cx="785818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</a:t>
            </a:r>
            <a:r>
              <a:rPr lang="en-US" altLang="zh-CN" sz="2000" dirty="0" smtClean="0"/>
              <a:t>cv2.CONTOURS_MATCH_I1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00628" y="1071546"/>
          <a:ext cx="1691550" cy="928694"/>
        </p:xfrm>
        <a:graphic>
          <a:graphicData uri="http://schemas.openxmlformats.org/presentationml/2006/ole">
            <p:oleObj spid="_x0000_s2050" name="公式" r:id="rId3" imgW="647640" imgH="355320" progId="Equation.3">
              <p:embed/>
            </p:oleObj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4282" y="2571744"/>
            <a:ext cx="785818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</a:t>
            </a:r>
            <a:r>
              <a:rPr lang="en-US" altLang="zh-CN" sz="2000" dirty="0" smtClean="0"/>
              <a:t>cv2.CONTOURS_MATCH_I2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37150" y="2424113"/>
          <a:ext cx="1560513" cy="795337"/>
        </p:xfrm>
        <a:graphic>
          <a:graphicData uri="http://schemas.openxmlformats.org/presentationml/2006/ole">
            <p:oleObj spid="_x0000_s2051" name="公式" r:id="rId4" imgW="596880" imgH="304560" progId="Equation.3">
              <p:embed/>
            </p:oleObj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14282" y="3929066"/>
            <a:ext cx="785818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</a:t>
            </a:r>
            <a:r>
              <a:rPr lang="en-US" altLang="zh-CN" sz="2000" dirty="0" smtClean="0"/>
              <a:t>cv2.CONTOURS_MATCH_I3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181600" y="3616325"/>
          <a:ext cx="1627188" cy="993775"/>
        </p:xfrm>
        <a:graphic>
          <a:graphicData uri="http://schemas.openxmlformats.org/presentationml/2006/ole">
            <p:oleObj spid="_x0000_s2052" name="公式" r:id="rId5" imgW="622080" imgH="380880" progId="Equation.3">
              <p:embed/>
            </p:oleObj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3071801" y="5072074"/>
          <a:ext cx="2214579" cy="859389"/>
        </p:xfrm>
        <a:graphic>
          <a:graphicData uri="http://schemas.openxmlformats.org/presentationml/2006/ole">
            <p:oleObj spid="_x0000_s2053" name="公式" r:id="rId6" imgW="85068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66941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import cv2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o1 = cv2.imread('ruirui1.png')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o2 = cv2.imread('lxe1.png')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o3 = cv2.imread('ruirui4.png')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gray1 = cv2.cvtColor(o1,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gray2 = cv2.cvtColor(o2,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gray3 = cv2.cvtColor(o3, cv2.COLOR_BGR2GRAY)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binary1 = cv2.threshold(gray1,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binary2 = cv2.threshold(gray2,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binary3 = cv2.threshold(gray3, 127, 255, cv2.THRESH_BINARY)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contours1, hierarchy = cv2.findContours(binary1, cv2.RETR_LIST, cv2.CHAIN_APPROX_SIMPLE)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contours2, hierarchy = cv2.findContours(binary2, cv2.RETR_LIST, cv2.CHAIN_APPROX_SIMPLE)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contours3, hierarchy = cv2.findContours(binary3, cv2.RETR_LIST, cv2.CHAIN_APPROX_SIMPLE)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901</Words>
  <Application>WPS 演示</Application>
  <PresentationFormat>全屏显示(4:3)</PresentationFormat>
  <Paragraphs>131</Paragraphs>
  <Slides>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</vt:lpstr>
      <vt:lpstr>公式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504</cp:revision>
  <dcterms:created xsi:type="dcterms:W3CDTF">2005-07-27T04:45:00Z</dcterms:created>
  <dcterms:modified xsi:type="dcterms:W3CDTF">2021-10-16T08:28:54Z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