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10" r:id="rId2"/>
    <p:sldId id="312" r:id="rId3"/>
    <p:sldId id="315" r:id="rId4"/>
    <p:sldId id="320" r:id="rId5"/>
    <p:sldId id="321" r:id="rId6"/>
    <p:sldId id="322" r:id="rId7"/>
    <p:sldId id="323" r:id="rId8"/>
    <p:sldId id="292" r:id="rId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0CB4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380" autoAdjust="0"/>
  </p:normalViewPr>
  <p:slideViewPr>
    <p:cSldViewPr>
      <p:cViewPr varScale="1">
        <p:scale>
          <a:sx n="119" d="100"/>
          <a:sy n="119" d="100"/>
        </p:scale>
        <p:origin x="-1404" y="-90"/>
      </p:cViewPr>
      <p:guideLst>
        <p:guide orient="horz" pos="2160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4D1033C-F8C6-43F9-BCC7-2986345CB83E}" type="datetimeFigureOut">
              <a:rPr lang="zh-CN" altLang="en-US"/>
              <a:pPr>
                <a:defRPr/>
              </a:pPr>
              <a:t>2021/10/10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C2E0807-3CDC-4B5E-A7BF-31E760E6DAF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2E0807-3CDC-4B5E-A7BF-31E760E6DAF9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2E0807-3CDC-4B5E-A7BF-31E760E6DAF9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2E0807-3CDC-4B5E-A7BF-31E760E6DAF9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D0BF3-1017-4DE0-84DD-ABD03E2E67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D752A-EE32-4742-8446-BBCC5F57D00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053F5-3BBE-40C5-BE8C-45DD5133F7B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1CF9-EF01-4B67-B40F-88C7F0922E5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D8627-830D-438C-9B21-2FBFED08B3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E402E-8755-4A84-B7A4-2E9AE581E8E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84E6A-F5F9-480C-B2A1-A1A57BD56A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2E002-B86D-4607-9ACE-E08F18B150A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45B17-F363-4775-9988-B4FF792BA1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43E3C-3B0F-4648-9330-02B30A484C5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443B9-A814-43E7-B973-16DDC4E756C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09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F2FE66-8186-4E37-B969-BF2B6EB19BC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357290" y="2285992"/>
            <a:ext cx="6143668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dirty="0" err="1" smtClean="0"/>
              <a:t>Python+OpenCV</a:t>
            </a:r>
            <a:r>
              <a:rPr lang="zh-CN" altLang="en-US" sz="4000" dirty="0" smtClean="0"/>
              <a:t>图像编程</a:t>
            </a:r>
            <a:endParaRPr lang="zh-CN" altLang="en-US" sz="4000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571604" y="3500438"/>
            <a:ext cx="5715040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 smtClean="0">
                <a:solidFill>
                  <a:srgbClr val="7030A0"/>
                </a:solidFill>
              </a:rPr>
              <a:t>1 anaconda</a:t>
            </a:r>
            <a:r>
              <a:rPr lang="zh-CN" altLang="en-US" sz="2800" dirty="0" smtClean="0">
                <a:solidFill>
                  <a:srgbClr val="7030A0"/>
                </a:solidFill>
              </a:rPr>
              <a:t>和</a:t>
            </a:r>
            <a:r>
              <a:rPr lang="en-US" altLang="zh-CN" sz="2800" dirty="0" err="1" smtClean="0">
                <a:solidFill>
                  <a:srgbClr val="7030A0"/>
                </a:solidFill>
              </a:rPr>
              <a:t>OpenCV</a:t>
            </a:r>
            <a:r>
              <a:rPr lang="zh-CN" altLang="en-US" sz="2800" dirty="0" smtClean="0">
                <a:solidFill>
                  <a:srgbClr val="7030A0"/>
                </a:solidFill>
              </a:rPr>
              <a:t>安装及使用</a:t>
            </a:r>
            <a:endParaRPr lang="zh-CN" altLang="en-US" sz="2800" dirty="0">
              <a:solidFill>
                <a:srgbClr val="7030A0"/>
              </a:solidFill>
            </a:endParaRPr>
          </a:p>
        </p:txBody>
      </p:sp>
      <p:pic>
        <p:nvPicPr>
          <p:cNvPr id="5125" name="图片 5" descr="148117034013160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63" y="214313"/>
            <a:ext cx="2143125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5720" y="285728"/>
            <a:ext cx="4956186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/>
              <a:t> </a:t>
            </a:r>
            <a:r>
              <a:rPr lang="zh-CN" altLang="en-US" sz="3600" b="1" dirty="0" smtClean="0"/>
              <a:t>一、主要参考书</a:t>
            </a:r>
            <a:endParaRPr lang="zh-CN" altLang="en-US" sz="3600" b="1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58775" y="1142984"/>
            <a:ext cx="8785225" cy="36009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1  </a:t>
            </a:r>
            <a:r>
              <a:rPr lang="zh-CN" altLang="en-US" sz="2400" dirty="0" smtClean="0"/>
              <a:t>埃里克</a:t>
            </a:r>
            <a:r>
              <a:rPr lang="en-US" altLang="zh-CN" sz="2400" dirty="0" smtClean="0"/>
              <a:t>· </a:t>
            </a:r>
            <a:r>
              <a:rPr lang="zh-CN" altLang="en-US" sz="2400" dirty="0" smtClean="0"/>
              <a:t>马瑟斯。</a:t>
            </a:r>
            <a:r>
              <a:rPr lang="en-US" altLang="zh-CN" sz="2400" dirty="0" smtClean="0"/>
              <a:t>Python</a:t>
            </a:r>
            <a:r>
              <a:rPr lang="zh-CN" altLang="en-US" sz="2400" dirty="0" smtClean="0"/>
              <a:t>编程：从入门到实践（第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版）。人民邮电出版社</a:t>
            </a:r>
            <a:r>
              <a:rPr lang="zh-CN" altLang="en-US" sz="2400" dirty="0"/>
              <a:t>，</a:t>
            </a:r>
            <a:r>
              <a:rPr lang="en-US" altLang="zh-CN" sz="2400" dirty="0" smtClean="0"/>
              <a:t>2021</a:t>
            </a:r>
            <a:r>
              <a:rPr lang="zh-CN" altLang="en-US" sz="2400" dirty="0" smtClean="0"/>
              <a:t>。 </a:t>
            </a:r>
            <a:endParaRPr lang="zh-CN" altLang="en-US" sz="2400" dirty="0"/>
          </a:p>
          <a:p>
            <a:pPr>
              <a:spcBef>
                <a:spcPct val="50000"/>
              </a:spcBef>
            </a:pPr>
            <a:r>
              <a:rPr lang="zh-CN" altLang="en-US" sz="2400" dirty="0"/>
              <a:t>      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2  </a:t>
            </a:r>
            <a:r>
              <a:rPr lang="zh-CN" altLang="en-US" sz="2400" dirty="0" smtClean="0"/>
              <a:t>明日科技。</a:t>
            </a:r>
            <a:r>
              <a:rPr lang="en-US" altLang="zh-CN" sz="2400" dirty="0" smtClean="0"/>
              <a:t> Python </a:t>
            </a:r>
            <a:r>
              <a:rPr lang="en-US" altLang="zh-CN" sz="2400" dirty="0" err="1" smtClean="0"/>
              <a:t>OpenCV</a:t>
            </a:r>
            <a:r>
              <a:rPr lang="en-US" altLang="zh-CN" sz="2400" dirty="0" smtClean="0"/>
              <a:t> </a:t>
            </a:r>
            <a:r>
              <a:rPr lang="zh-CN" altLang="en-US" sz="2400" dirty="0" smtClean="0"/>
              <a:t>从入门到实践。吉林大学出版社</a:t>
            </a:r>
            <a:r>
              <a:rPr lang="zh-CN" altLang="en-US" sz="2400" dirty="0"/>
              <a:t>，</a:t>
            </a:r>
            <a:r>
              <a:rPr lang="en-US" altLang="zh-CN" sz="2400" dirty="0" smtClean="0"/>
              <a:t>2021</a:t>
            </a:r>
            <a:r>
              <a:rPr lang="zh-CN" altLang="en-US" sz="2400" dirty="0" smtClean="0"/>
              <a:t>。</a:t>
            </a:r>
            <a:endParaRPr lang="zh-CN" altLang="en-US" sz="2400" dirty="0"/>
          </a:p>
          <a:p>
            <a:pPr>
              <a:spcBef>
                <a:spcPct val="50000"/>
              </a:spcBef>
            </a:pPr>
            <a:r>
              <a:rPr lang="zh-CN" altLang="en-US" sz="2400" dirty="0"/>
              <a:t>      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3  </a:t>
            </a:r>
            <a:r>
              <a:rPr lang="zh-CN" altLang="en-US" sz="2400" dirty="0" smtClean="0"/>
              <a:t>李立宗。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/>
              <a:t>OpenCV</a:t>
            </a:r>
            <a:r>
              <a:rPr lang="en-US" altLang="zh-CN" sz="2400" dirty="0" smtClean="0"/>
              <a:t> </a:t>
            </a:r>
            <a:r>
              <a:rPr lang="zh-CN" altLang="en-US" sz="2400" dirty="0" smtClean="0"/>
              <a:t>轻松入门：面向</a:t>
            </a:r>
            <a:r>
              <a:rPr lang="en-US" altLang="zh-CN" sz="2400" dirty="0" smtClean="0"/>
              <a:t>Python </a:t>
            </a:r>
            <a:r>
              <a:rPr lang="zh-CN" altLang="en-US" sz="2400" dirty="0" smtClean="0"/>
              <a:t>。</a:t>
            </a:r>
            <a:r>
              <a:rPr lang="zh-CN" altLang="en-US" sz="2400" dirty="0"/>
              <a:t>电子工业出版社，</a:t>
            </a:r>
            <a:r>
              <a:rPr lang="en-US" altLang="zh-CN" sz="2400" dirty="0" smtClean="0"/>
              <a:t>2021</a:t>
            </a:r>
            <a:r>
              <a:rPr lang="zh-CN" altLang="en-US" sz="2400" dirty="0" smtClean="0"/>
              <a:t>。</a:t>
            </a:r>
            <a:endParaRPr lang="zh-CN" altLang="en-US" sz="2400" dirty="0"/>
          </a:p>
          <a:p>
            <a:pPr>
              <a:spcBef>
                <a:spcPct val="50000"/>
              </a:spcBef>
            </a:pPr>
            <a:r>
              <a:rPr lang="en-US" altLang="zh-CN" sz="2400" dirty="0"/>
              <a:t>      </a:t>
            </a:r>
            <a:r>
              <a:rPr lang="en-US" altLang="zh-CN" sz="2400" dirty="0" smtClean="0"/>
              <a:t> 4  </a:t>
            </a:r>
            <a:r>
              <a:rPr lang="zh-CN" altLang="en-US" sz="2400" dirty="0" smtClean="0"/>
              <a:t>大卫</a:t>
            </a:r>
            <a:r>
              <a:rPr lang="en-US" altLang="zh-CN" sz="2400" dirty="0" smtClean="0"/>
              <a:t>· </a:t>
            </a:r>
            <a:r>
              <a:rPr lang="zh-CN" altLang="en-US" sz="2400" dirty="0" smtClean="0"/>
              <a:t>米兰</a:t>
            </a:r>
            <a:r>
              <a:rPr lang="en-US" altLang="zh-CN" sz="2400" dirty="0" smtClean="0"/>
              <a:t>· </a:t>
            </a:r>
            <a:r>
              <a:rPr lang="zh-CN" altLang="en-US" sz="2400" dirty="0" smtClean="0"/>
              <a:t>埃斯克里瓦。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/>
              <a:t>OpenCV</a:t>
            </a:r>
            <a:r>
              <a:rPr lang="en-US" altLang="zh-CN" sz="2400" dirty="0" smtClean="0"/>
              <a:t> 4 </a:t>
            </a:r>
            <a:r>
              <a:rPr lang="zh-CN" altLang="en-US" sz="2400" dirty="0" smtClean="0"/>
              <a:t>计算机视觉项目实战。机械工业</a:t>
            </a:r>
            <a:r>
              <a:rPr lang="zh-CN" altLang="en-US" sz="2400" dirty="0"/>
              <a:t>出版社，</a:t>
            </a:r>
            <a:r>
              <a:rPr lang="en-US" altLang="zh-CN" sz="2400" dirty="0" smtClean="0"/>
              <a:t>2019</a:t>
            </a:r>
            <a:r>
              <a:rPr lang="zh-CN" altLang="en-US" sz="2400" dirty="0" smtClean="0"/>
              <a:t>。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5720" y="285728"/>
            <a:ext cx="6286544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/>
              <a:t> </a:t>
            </a:r>
            <a:r>
              <a:rPr lang="zh-CN" altLang="en-US" sz="3600" b="1" dirty="0" smtClean="0"/>
              <a:t>二、</a:t>
            </a:r>
            <a:r>
              <a:rPr lang="en-US" altLang="zh-CN" sz="3600" b="1" dirty="0" smtClean="0"/>
              <a:t>Python</a:t>
            </a:r>
            <a:r>
              <a:rPr lang="zh-CN" altLang="en-US" sz="3600" b="1" dirty="0" smtClean="0"/>
              <a:t>语言的特点</a:t>
            </a:r>
            <a:endParaRPr lang="zh-CN" altLang="en-US" sz="3600" b="1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58775" y="2428868"/>
            <a:ext cx="8785225" cy="57458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 dirty="0" smtClean="0"/>
              <a:t>        2</a:t>
            </a:r>
            <a:r>
              <a:rPr lang="zh-CN" altLang="en-US" sz="2400" b="1" dirty="0" smtClean="0"/>
              <a:t>、设计哲学为优雅、明确、</a:t>
            </a:r>
            <a:r>
              <a:rPr lang="zh-CN" altLang="en-US" sz="2400" b="1" dirty="0" smtClean="0">
                <a:solidFill>
                  <a:srgbClr val="2C0CB4"/>
                </a:solidFill>
              </a:rPr>
              <a:t>简单</a:t>
            </a:r>
            <a:r>
              <a:rPr lang="zh-CN" altLang="en-US" sz="2400" b="1" dirty="0" smtClean="0"/>
              <a:t>。</a:t>
            </a:r>
            <a:endParaRPr lang="zh-CN" altLang="en-US" sz="2000" b="1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43174" y="3143248"/>
            <a:ext cx="2857520" cy="571504"/>
          </a:xfrm>
          <a:prstGeom prst="rect">
            <a:avLst/>
          </a:prstGeom>
          <a:solidFill>
            <a:srgbClr val="FF0000"/>
          </a:solidFill>
          <a:ln w="15875">
            <a:solidFill>
              <a:schemeClr val="tx1"/>
            </a:solidFill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000" b="1" dirty="0" smtClean="0">
                <a:solidFill>
                  <a:srgbClr val="FFFF00"/>
                </a:solidFill>
              </a:rPr>
              <a:t>人生苦短，我用</a:t>
            </a:r>
            <a:r>
              <a:rPr lang="en-US" altLang="zh-CN" sz="2000" b="1" dirty="0" smtClean="0">
                <a:solidFill>
                  <a:srgbClr val="FFFF00"/>
                </a:solidFill>
              </a:rPr>
              <a:t>Python</a:t>
            </a:r>
            <a:endParaRPr lang="zh-CN" altLang="en-US" sz="2000" b="1" dirty="0">
              <a:solidFill>
                <a:srgbClr val="FFFF00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58775" y="3786190"/>
            <a:ext cx="8785225" cy="112857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 dirty="0" smtClean="0"/>
              <a:t>        3</a:t>
            </a:r>
            <a:r>
              <a:rPr lang="zh-CN" altLang="en-US" sz="2400" b="1" dirty="0" smtClean="0"/>
              <a:t>、具有极强的扩充性，能把使用其他语言制作制作的各种模块（库）很轻松地连接在一起。</a:t>
            </a:r>
            <a:endParaRPr lang="zh-CN" altLang="en-US" sz="2000" b="1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000364" y="5072074"/>
            <a:ext cx="1428760" cy="553998"/>
          </a:xfrm>
          <a:prstGeom prst="rect">
            <a:avLst/>
          </a:prstGeom>
          <a:solidFill>
            <a:srgbClr val="FF0000"/>
          </a:solidFill>
          <a:ln w="15875">
            <a:solidFill>
              <a:schemeClr val="tx1"/>
            </a:solidFill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000" b="1" dirty="0" smtClean="0">
                <a:solidFill>
                  <a:srgbClr val="FFFF00"/>
                </a:solidFill>
              </a:rPr>
              <a:t>胶水语言</a:t>
            </a:r>
            <a:endParaRPr lang="zh-CN" altLang="en-US" sz="2000" b="1" dirty="0">
              <a:solidFill>
                <a:srgbClr val="FFFF00"/>
              </a:solidFill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58775" y="5572140"/>
            <a:ext cx="8785225" cy="110799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 dirty="0" smtClean="0"/>
              <a:t>        4</a:t>
            </a:r>
            <a:r>
              <a:rPr lang="zh-CN" altLang="en-US" sz="2400" b="1" dirty="0" smtClean="0"/>
              <a:t>、应用广泛，如大数据处理、人工智能、</a:t>
            </a:r>
            <a:r>
              <a:rPr lang="en-US" altLang="zh-CN" sz="2000" b="1" dirty="0" smtClean="0"/>
              <a:t> </a:t>
            </a:r>
            <a:r>
              <a:rPr lang="zh-CN" altLang="en-US" sz="2000" b="1" dirty="0" smtClean="0"/>
              <a:t>云计算、爬虫开发、</a:t>
            </a:r>
            <a:r>
              <a:rPr lang="en-US" altLang="zh-CN" sz="2000" b="1" dirty="0" smtClean="0"/>
              <a:t> Web</a:t>
            </a:r>
            <a:r>
              <a:rPr lang="zh-CN" altLang="en-US" sz="2000" b="1" dirty="0" smtClean="0"/>
              <a:t>开发、自动化运维开发、游戏开发等。</a:t>
            </a:r>
            <a:endParaRPr lang="zh-CN" altLang="en-US" sz="2000" b="1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28596" y="1071546"/>
            <a:ext cx="8642381" cy="57458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 dirty="0" smtClean="0"/>
              <a:t>       1</a:t>
            </a:r>
            <a:r>
              <a:rPr lang="zh-CN" altLang="en-US" sz="2400" b="1" dirty="0" smtClean="0"/>
              <a:t>、是一种命令解释语言。</a:t>
            </a:r>
            <a:endParaRPr lang="zh-CN" altLang="en-US" sz="2000" b="1" dirty="0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071670" y="1785926"/>
            <a:ext cx="4572032" cy="553998"/>
          </a:xfrm>
          <a:prstGeom prst="rect">
            <a:avLst/>
          </a:prstGeom>
          <a:solidFill>
            <a:srgbClr val="FF0000"/>
          </a:solidFill>
          <a:ln w="15875">
            <a:solidFill>
              <a:schemeClr val="tx1"/>
            </a:solidFill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000" b="1" dirty="0" smtClean="0">
                <a:solidFill>
                  <a:srgbClr val="FFFF00"/>
                </a:solidFill>
              </a:rPr>
              <a:t>安装</a:t>
            </a:r>
            <a:r>
              <a:rPr lang="en-US" altLang="zh-CN" sz="2000" b="1" dirty="0" err="1" smtClean="0">
                <a:solidFill>
                  <a:srgbClr val="FFFF00"/>
                </a:solidFill>
              </a:rPr>
              <a:t>Pyinstaller</a:t>
            </a:r>
            <a:r>
              <a:rPr lang="zh-CN" altLang="en-US" sz="2000" b="1" dirty="0" smtClean="0">
                <a:solidFill>
                  <a:srgbClr val="FFFF00"/>
                </a:solidFill>
              </a:rPr>
              <a:t>，能生成可执行程序。</a:t>
            </a:r>
            <a:endParaRPr lang="zh-CN" altLang="en-US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5720" y="285728"/>
            <a:ext cx="6286544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/>
              <a:t> </a:t>
            </a:r>
            <a:r>
              <a:rPr lang="zh-CN" altLang="en-US" sz="3600" b="1" dirty="0" smtClean="0"/>
              <a:t>三、</a:t>
            </a:r>
            <a:r>
              <a:rPr lang="en-US" altLang="zh-CN" sz="3600" b="1" dirty="0" err="1" smtClean="0"/>
              <a:t>OpenCV</a:t>
            </a:r>
            <a:r>
              <a:rPr lang="en-US" altLang="zh-CN" sz="3600" b="1" dirty="0" smtClean="0"/>
              <a:t> </a:t>
            </a:r>
            <a:r>
              <a:rPr lang="zh-CN" altLang="en-US" sz="3600" b="1" dirty="0" smtClean="0"/>
              <a:t>简介</a:t>
            </a:r>
            <a:endParaRPr lang="zh-CN" altLang="en-US" sz="3600" b="1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58775" y="1071546"/>
            <a:ext cx="8785225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 dirty="0" smtClean="0"/>
              <a:t>        </a:t>
            </a:r>
            <a:r>
              <a:rPr lang="en-US" altLang="zh-CN" sz="2400" b="1" dirty="0" err="1" smtClean="0"/>
              <a:t>OpenCV</a:t>
            </a:r>
            <a:r>
              <a:rPr lang="en-US" altLang="zh-CN" sz="2400" b="1" dirty="0" smtClean="0"/>
              <a:t> </a:t>
            </a:r>
            <a:r>
              <a:rPr lang="zh-CN" altLang="en-US" sz="2400" b="1" dirty="0" smtClean="0"/>
              <a:t>是一个开源的计算机视觉库，并以为计算机视觉提供通用接口为目标，功能强大。</a:t>
            </a:r>
            <a:endParaRPr lang="zh-CN" altLang="en-US" sz="2000" b="1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00034" y="2500306"/>
            <a:ext cx="8785225" cy="57458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 dirty="0" smtClean="0"/>
              <a:t>        anaconda</a:t>
            </a:r>
            <a:r>
              <a:rPr lang="zh-CN" altLang="en-US" sz="2400" b="1" dirty="0" smtClean="0"/>
              <a:t>自带的图像处理库</a:t>
            </a:r>
            <a:r>
              <a:rPr lang="en-US" altLang="zh-CN" sz="2400" b="1" dirty="0" smtClean="0"/>
              <a:t>PIL</a:t>
            </a:r>
            <a:r>
              <a:rPr lang="zh-CN" altLang="en-US" sz="2400" b="1" dirty="0" smtClean="0"/>
              <a:t>，功能有限。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5720" y="285728"/>
            <a:ext cx="8572560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/>
              <a:t> </a:t>
            </a:r>
            <a:r>
              <a:rPr lang="zh-CN" altLang="en-US" sz="3600" b="1" dirty="0" smtClean="0"/>
              <a:t>四、</a:t>
            </a:r>
            <a:r>
              <a:rPr lang="en-US" altLang="zh-CN" sz="3600" b="1" dirty="0" smtClean="0"/>
              <a:t> Python </a:t>
            </a:r>
            <a:r>
              <a:rPr lang="zh-CN" altLang="en-US" sz="3600" b="1" dirty="0" smtClean="0"/>
              <a:t>集成开发环境及</a:t>
            </a:r>
            <a:r>
              <a:rPr lang="en-US" altLang="zh-CN" sz="3600" b="1" dirty="0" smtClean="0"/>
              <a:t>anaconda</a:t>
            </a:r>
            <a:endParaRPr lang="zh-CN" altLang="en-US" sz="3600" b="1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58775" y="1071546"/>
            <a:ext cx="8785225" cy="5778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 dirty="0" smtClean="0"/>
              <a:t>        1</a:t>
            </a:r>
            <a:r>
              <a:rPr lang="zh-CN" altLang="en-US" sz="2400" b="1" dirty="0" smtClean="0"/>
              <a:t>、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Pydev</a:t>
            </a:r>
            <a:r>
              <a:rPr lang="en-US" sz="2000" b="1" dirty="0" smtClean="0"/>
              <a:t> + Eclipse </a:t>
            </a:r>
            <a:r>
              <a:rPr lang="zh-CN" altLang="en-US" sz="2000" b="1" dirty="0" smtClean="0"/>
              <a:t>：最好的免费</a:t>
            </a:r>
            <a:r>
              <a:rPr lang="en-US" sz="2000" b="1" dirty="0" smtClean="0"/>
              <a:t>python IDE</a:t>
            </a:r>
            <a:endParaRPr lang="zh-CN" altLang="en-US" sz="2000" b="1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58775" y="1643050"/>
            <a:ext cx="8785225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 dirty="0" smtClean="0"/>
              <a:t>        2</a:t>
            </a:r>
            <a:r>
              <a:rPr lang="zh-CN" altLang="en-US" sz="2400" b="1" dirty="0" smtClean="0"/>
              <a:t>、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PyCharm</a:t>
            </a:r>
            <a:r>
              <a:rPr lang="en-US" sz="2000" b="1" dirty="0" smtClean="0"/>
              <a:t> </a:t>
            </a:r>
            <a:r>
              <a:rPr lang="zh-CN" altLang="en-US" sz="2000" b="1" dirty="0" smtClean="0"/>
              <a:t>：最好的商业</a:t>
            </a:r>
            <a:r>
              <a:rPr lang="en-US" sz="2000" b="1" dirty="0" smtClean="0"/>
              <a:t>python IDE</a:t>
            </a:r>
            <a:endParaRPr lang="zh-CN" altLang="en-US" sz="2000" b="1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58775" y="2214554"/>
            <a:ext cx="8785225" cy="57458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 dirty="0" smtClean="0"/>
              <a:t>        3</a:t>
            </a:r>
            <a:r>
              <a:rPr lang="zh-CN" altLang="en-US" sz="2400" b="1" dirty="0" smtClean="0"/>
              <a:t>、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Spyder</a:t>
            </a:r>
            <a:r>
              <a:rPr lang="zh-CN" altLang="en-US" sz="2000" b="1" dirty="0" smtClean="0"/>
              <a:t>：非常适合科学计算方面。</a:t>
            </a:r>
            <a:endParaRPr lang="zh-CN" altLang="en-US" sz="2000" b="1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58775" y="2857496"/>
            <a:ext cx="8785225" cy="104823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 dirty="0" smtClean="0"/>
              <a:t>        4</a:t>
            </a:r>
            <a:r>
              <a:rPr lang="zh-CN" altLang="en-US" sz="2400" b="1" dirty="0" smtClean="0"/>
              <a:t>、</a:t>
            </a:r>
            <a:r>
              <a:rPr lang="en-US" sz="2000" b="1" dirty="0" smtClean="0"/>
              <a:t> Sublime Text</a:t>
            </a:r>
            <a:r>
              <a:rPr lang="zh-CN" altLang="en-US" sz="2000" b="1" dirty="0" smtClean="0"/>
              <a:t>：</a:t>
            </a:r>
            <a:r>
              <a:rPr lang="en-US" altLang="zh-CN" sz="2000" b="1" dirty="0" smtClean="0"/>
              <a:t>Sublime Text 3</a:t>
            </a:r>
            <a:r>
              <a:rPr lang="zh-CN" altLang="en-US" sz="2000" b="1" dirty="0" smtClean="0"/>
              <a:t>是目前为止功能最强大的跨平台的、轻量级的代码编辑器。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58775" y="4286256"/>
            <a:ext cx="8785225" cy="147732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 dirty="0" smtClean="0"/>
              <a:t>        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anaconda</a:t>
            </a:r>
            <a:r>
              <a:rPr lang="zh-CN" altLang="en-US" sz="2000" b="1" dirty="0" smtClean="0"/>
              <a:t>：</a:t>
            </a:r>
            <a:r>
              <a:rPr lang="en-US" altLang="zh-CN" sz="2000" b="1" dirty="0" smtClean="0"/>
              <a:t>Python </a:t>
            </a:r>
            <a:r>
              <a:rPr lang="zh-CN" altLang="en-US" sz="2000" b="1" dirty="0" smtClean="0"/>
              <a:t>发行版，集成了</a:t>
            </a:r>
            <a:r>
              <a:rPr lang="en-US" altLang="zh-CN" sz="2000" b="1" dirty="0" smtClean="0"/>
              <a:t>Python</a:t>
            </a:r>
            <a:r>
              <a:rPr lang="zh-CN" altLang="en-US" sz="2000" b="1" dirty="0" smtClean="0"/>
              <a:t>、一些库、</a:t>
            </a:r>
            <a:r>
              <a:rPr lang="en-US" altLang="zh-CN" sz="2000" b="1" dirty="0" err="1" smtClean="0"/>
              <a:t>Spyder</a:t>
            </a:r>
            <a:r>
              <a:rPr lang="zh-CN" altLang="en-US" sz="2000" b="1" dirty="0" smtClean="0"/>
              <a:t>、</a:t>
            </a:r>
            <a:r>
              <a:rPr lang="en-US" altLang="zh-CN" sz="2000" b="1" dirty="0" err="1" smtClean="0"/>
              <a:t>Jupyter</a:t>
            </a:r>
            <a:r>
              <a:rPr lang="en-US" altLang="zh-CN" sz="2000" b="1" dirty="0" smtClean="0"/>
              <a:t> Notebook</a:t>
            </a:r>
            <a:r>
              <a:rPr lang="zh-CN" altLang="en-US" sz="2000" b="1" dirty="0" smtClean="0"/>
              <a:t>等。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5720" y="285728"/>
            <a:ext cx="8572560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/>
              <a:t> </a:t>
            </a:r>
            <a:r>
              <a:rPr lang="zh-CN" altLang="en-US" sz="3600" b="1" dirty="0" smtClean="0"/>
              <a:t>五、</a:t>
            </a:r>
            <a:r>
              <a:rPr lang="en-US" altLang="zh-CN" sz="3600" b="1" dirty="0" smtClean="0"/>
              <a:t> anaconda</a:t>
            </a:r>
            <a:r>
              <a:rPr lang="zh-CN" altLang="en-US" sz="3600" b="1" dirty="0" smtClean="0"/>
              <a:t>及</a:t>
            </a:r>
            <a:r>
              <a:rPr lang="en-US" altLang="zh-CN" sz="3600" b="1" dirty="0" err="1" smtClean="0"/>
              <a:t>OpenCV</a:t>
            </a:r>
            <a:r>
              <a:rPr lang="zh-CN" altLang="en-US" sz="3600" b="1" dirty="0" smtClean="0"/>
              <a:t>的安装及使用</a:t>
            </a:r>
            <a:endParaRPr lang="zh-CN" altLang="en-US" sz="3600" b="1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58775" y="1071546"/>
            <a:ext cx="7928001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 dirty="0" smtClean="0"/>
              <a:t>        1</a:t>
            </a:r>
            <a:r>
              <a:rPr lang="zh-CN" altLang="en-US" sz="2400" b="1" dirty="0" smtClean="0"/>
              <a:t>、</a:t>
            </a:r>
            <a:r>
              <a:rPr lang="en-US" sz="2000" b="1" dirty="0" smtClean="0"/>
              <a:t> </a:t>
            </a:r>
            <a:r>
              <a:rPr lang="zh-CN" altLang="en-US" sz="2000" b="1" dirty="0" smtClean="0"/>
              <a:t>官网上下载 </a:t>
            </a:r>
            <a:r>
              <a:rPr lang="en-US" altLang="zh-CN" sz="2000" b="1" dirty="0" smtClean="0"/>
              <a:t>anaconda Individual </a:t>
            </a:r>
            <a:r>
              <a:rPr lang="zh-CN" altLang="en-US" sz="2000" b="1" dirty="0" smtClean="0"/>
              <a:t>版本并安装。</a:t>
            </a:r>
            <a:endParaRPr lang="zh-CN" altLang="en-US" sz="2000" b="1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58775" y="1643050"/>
            <a:ext cx="8785225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 dirty="0" smtClean="0"/>
              <a:t>        2</a:t>
            </a:r>
            <a:r>
              <a:rPr lang="zh-CN" altLang="en-US" sz="2400" b="1" dirty="0" smtClean="0"/>
              <a:t>、</a:t>
            </a:r>
            <a:r>
              <a:rPr lang="en-US" sz="2000" b="1" dirty="0" smtClean="0"/>
              <a:t> </a:t>
            </a:r>
            <a:r>
              <a:rPr lang="zh-CN" altLang="en-US" sz="2000" b="1" dirty="0" smtClean="0"/>
              <a:t>进入 </a:t>
            </a:r>
            <a:r>
              <a:rPr lang="en-US" altLang="zh-CN" sz="2000" b="1" dirty="0" smtClean="0"/>
              <a:t>anaconda Prompt </a:t>
            </a:r>
            <a:r>
              <a:rPr lang="zh-CN" altLang="en-US" sz="2000" b="1" dirty="0" smtClean="0"/>
              <a:t>命令窗口。</a:t>
            </a:r>
            <a:r>
              <a:rPr lang="en-US" altLang="zh-CN" sz="2000" b="1" dirty="0" smtClean="0"/>
              <a:t> </a:t>
            </a:r>
            <a:endParaRPr lang="zh-CN" altLang="en-US" sz="2000" b="1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58775" y="2214554"/>
            <a:ext cx="8785225" cy="110799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 dirty="0" smtClean="0"/>
              <a:t>        3</a:t>
            </a:r>
            <a:r>
              <a:rPr lang="zh-CN" altLang="en-US" sz="2400" b="1" dirty="0" smtClean="0"/>
              <a:t>、</a:t>
            </a:r>
            <a:r>
              <a:rPr lang="en-US" sz="2000" b="1" dirty="0" smtClean="0"/>
              <a:t> </a:t>
            </a:r>
            <a:r>
              <a:rPr lang="zh-CN" altLang="en-US" sz="2000" b="1" dirty="0" smtClean="0"/>
              <a:t>输入“</a:t>
            </a:r>
            <a:r>
              <a:rPr lang="en-US" altLang="zh-CN" sz="2000" b="1" dirty="0" smtClean="0"/>
              <a:t>pip install -</a:t>
            </a:r>
            <a:r>
              <a:rPr lang="en-US" altLang="zh-CN" sz="2000" b="1" dirty="0" err="1" smtClean="0"/>
              <a:t>i</a:t>
            </a:r>
            <a:r>
              <a:rPr lang="en-US" altLang="zh-CN" sz="2000" b="1" dirty="0" smtClean="0"/>
              <a:t> https://pypi.tuna.tsinghua.edu.cn/simple </a:t>
            </a:r>
            <a:r>
              <a:rPr lang="en-US" altLang="zh-CN" sz="2000" b="1" dirty="0" err="1" smtClean="0"/>
              <a:t>opencv</a:t>
            </a:r>
            <a:r>
              <a:rPr lang="en-US" altLang="zh-CN" sz="2000" b="1" dirty="0" smtClean="0"/>
              <a:t>-</a:t>
            </a:r>
            <a:r>
              <a:rPr lang="en-US" altLang="zh-CN" sz="2000" b="1" dirty="0" err="1" smtClean="0"/>
              <a:t>contrib</a:t>
            </a:r>
            <a:r>
              <a:rPr lang="en-US" altLang="zh-CN" sz="2000" b="1" dirty="0" smtClean="0"/>
              <a:t>-python</a:t>
            </a:r>
            <a:r>
              <a:rPr lang="zh-CN" altLang="en-US" sz="2000" b="1" dirty="0" smtClean="0"/>
              <a:t>”，并回车，安装</a:t>
            </a:r>
            <a:r>
              <a:rPr lang="en-US" altLang="zh-CN" sz="2000" b="1" dirty="0" err="1" smtClean="0"/>
              <a:t>OpenCV</a:t>
            </a:r>
            <a:r>
              <a:rPr lang="zh-CN" altLang="en-US" sz="2000" b="1" dirty="0" smtClean="0"/>
              <a:t>。</a:t>
            </a:r>
            <a:endParaRPr lang="zh-CN" altLang="en-US" sz="2000" b="1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58775" y="3357562"/>
            <a:ext cx="8785225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 dirty="0" smtClean="0"/>
              <a:t>        4</a:t>
            </a:r>
            <a:r>
              <a:rPr lang="zh-CN" altLang="en-US" sz="2400" b="1" dirty="0" smtClean="0"/>
              <a:t>、使用：一个简单程序。</a:t>
            </a:r>
            <a:endParaRPr lang="zh-CN" altLang="en-US" sz="2000" b="1" dirty="0" smtClean="0"/>
          </a:p>
        </p:txBody>
      </p:sp>
      <p:sp>
        <p:nvSpPr>
          <p:cNvPr id="9" name="矩形 8"/>
          <p:cNvSpPr/>
          <p:nvPr/>
        </p:nvSpPr>
        <p:spPr>
          <a:xfrm>
            <a:off x="1928794" y="421481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smtClean="0"/>
              <a:t>import cv2</a:t>
            </a:r>
          </a:p>
          <a:p>
            <a:r>
              <a:rPr lang="en-US" altLang="zh-CN" dirty="0" smtClean="0"/>
              <a:t>image=cv2.imread("timg.jpg")</a:t>
            </a:r>
          </a:p>
          <a:p>
            <a:r>
              <a:rPr lang="en-US" altLang="zh-CN" dirty="0" smtClean="0"/>
              <a:t>cv2.imshow("</a:t>
            </a:r>
            <a:r>
              <a:rPr lang="en-US" altLang="zh-CN" dirty="0" err="1" smtClean="0"/>
              <a:t>timg",image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cv2.waitKey()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5720" y="285728"/>
            <a:ext cx="8572560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/>
              <a:t> </a:t>
            </a:r>
            <a:r>
              <a:rPr lang="zh-CN" altLang="en-US" sz="3600" b="1" dirty="0" smtClean="0"/>
              <a:t>六、</a:t>
            </a:r>
            <a:r>
              <a:rPr lang="en-US" altLang="zh-CN" sz="3600" b="1" dirty="0" smtClean="0"/>
              <a:t> python</a:t>
            </a:r>
            <a:r>
              <a:rPr lang="zh-CN" altLang="en-US" sz="3600" b="1" dirty="0" smtClean="0"/>
              <a:t>及</a:t>
            </a:r>
            <a:r>
              <a:rPr lang="en-US" altLang="zh-CN" sz="3600" b="1" dirty="0" err="1" smtClean="0"/>
              <a:t>OpenCV</a:t>
            </a:r>
            <a:r>
              <a:rPr lang="zh-CN" altLang="en-US" sz="3600" b="1" dirty="0" smtClean="0"/>
              <a:t>的学习方法</a:t>
            </a:r>
            <a:endParaRPr lang="zh-CN" altLang="en-US" sz="3600" b="1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58775" y="1071546"/>
            <a:ext cx="7928001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 dirty="0" smtClean="0"/>
              <a:t>        1</a:t>
            </a:r>
            <a:r>
              <a:rPr lang="zh-CN" altLang="en-US" sz="2400" b="1" dirty="0" smtClean="0"/>
              <a:t>、</a:t>
            </a:r>
            <a:r>
              <a:rPr lang="en-US" sz="2400" b="1" dirty="0" smtClean="0"/>
              <a:t> </a:t>
            </a:r>
            <a:r>
              <a:rPr lang="zh-CN" altLang="en-US" sz="2400" b="1" dirty="0" smtClean="0"/>
              <a:t>对比学习：与已学习过的编程语言、数据结构进行对比，比较他们的相同与不同之处。</a:t>
            </a:r>
            <a:endParaRPr lang="zh-CN" altLang="en-US" sz="2400" b="1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58775" y="2428868"/>
            <a:ext cx="8785225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 dirty="0" smtClean="0"/>
              <a:t>        2</a:t>
            </a:r>
            <a:r>
              <a:rPr lang="zh-CN" altLang="en-US" sz="2400" b="1" dirty="0" smtClean="0"/>
              <a:t>、</a:t>
            </a:r>
            <a:r>
              <a:rPr lang="en-US" sz="2000" b="1" dirty="0" smtClean="0"/>
              <a:t> </a:t>
            </a:r>
            <a:r>
              <a:rPr lang="zh-CN" altLang="en-US" sz="2000" b="1" dirty="0" smtClean="0"/>
              <a:t>实践：先基本，后综合。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14400" y="685800"/>
            <a:ext cx="7391400" cy="20574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zh-CN" altLang="en-US" sz="8000" b="1" kern="0" dirty="0">
                <a:solidFill>
                  <a:srgbClr val="FF00FF"/>
                </a:solidFill>
                <a:latin typeface="方正舒体" panose="02010601030101010101" pitchFamily="2" charset="-122"/>
                <a:ea typeface="方正舒体" panose="02010601030101010101" pitchFamily="2" charset="-122"/>
                <a:cs typeface="+mj-cs"/>
              </a:rPr>
              <a:t>休 息 一 下</a:t>
            </a:r>
          </a:p>
        </p:txBody>
      </p:sp>
      <p:pic>
        <p:nvPicPr>
          <p:cNvPr id="48131" name="Picture 3" descr="http://www.cqcyxx.com/scjpw/gif2/105/gif33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124200"/>
            <a:ext cx="2408238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457</Words>
  <Application>WPS 演示</Application>
  <PresentationFormat>全屏显示(4:3)</PresentationFormat>
  <Paragraphs>40</Paragraphs>
  <Slides>8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飘飘</dc:creator>
  <cp:lastModifiedBy>jfhe</cp:lastModifiedBy>
  <cp:revision>323</cp:revision>
  <dcterms:created xsi:type="dcterms:W3CDTF">2005-07-27T04:45:00Z</dcterms:created>
  <dcterms:modified xsi:type="dcterms:W3CDTF">2021-10-10T01:43:36Z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KSOSaveFontToCloudKey">
    <vt:lpwstr>796664170_btnclosed</vt:lpwstr>
  </property>
  <property fmtid="{D5CDD505-2E9C-101B-9397-08002B2CF9AE}" pid="4" name="ICV">
    <vt:lpwstr>7DCF10D195D3457EA92FA97612EE2DDF</vt:lpwstr>
  </property>
</Properties>
</file>