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71" r:id="rId10"/>
    <p:sldId id="264" r:id="rId11"/>
    <p:sldId id="265" r:id="rId12"/>
    <p:sldId id="267" r:id="rId13"/>
    <p:sldId id="268"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566" y="-2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zh-CN" altLang="en-US"/>
              <a:t>单击此处编辑母版标题样式</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zh-CN" altLang="en-US"/>
              <a:t>单击图标添加图片</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18C79C5D-2A6F-F04D-97DA-BEF2467B64E4}"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zh-CN" altLang="en-US"/>
              <a:t>编辑母版文本样式</a:t>
            </a:r>
          </a:p>
        </p:txBody>
      </p:sp>
      <p:sp>
        <p:nvSpPr>
          <p:cNvPr id="4" name="Date Placeholder 3"/>
          <p:cNvSpPr>
            <a:spLocks noGrp="1"/>
          </p:cNvSpPr>
          <p:nvPr>
            <p:ph type="dt" sz="half" idx="10"/>
          </p:nvPr>
        </p:nvSpPr>
        <p:spPr/>
        <p:txBody>
          <a:bodyPr/>
          <a:lstStyle/>
          <a:p>
            <a:fld id="{8DFA1846-DA80-1C48-A609-854EA85C59AD}"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zh-CN" altLang="en-US"/>
              <a:t>单击此处编辑母版标题样式</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zh-CN" altLang="en-US"/>
              <a:t>编辑母版文本样式</a:t>
            </a:r>
          </a:p>
        </p:txBody>
      </p:sp>
      <p:sp>
        <p:nvSpPr>
          <p:cNvPr id="2" name="Date Placeholder 1"/>
          <p:cNvSpPr>
            <a:spLocks noGrp="1"/>
          </p:cNvSpPr>
          <p:nvPr>
            <p:ph type="dt" sz="half" idx="10"/>
          </p:nvPr>
        </p:nvSpPr>
        <p:spPr/>
        <p:txBody>
          <a:bodyPr/>
          <a:lstStyle/>
          <a:p>
            <a:fld id="{FBF54567-0DE4-3F47-BF90-CB84690072F9}" type="datetimeFigureOut">
              <a:rPr lang="en-US" dirty="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1" name="Freeform 6"/>
          <p:cNvSpPr/>
          <p:nvPr/>
        </p:nvSpPr>
        <p:spPr bwMode="auto">
          <a:xfrm>
            <a:off x="0" y="0"/>
            <a:ext cx="12192000" cy="1708727"/>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8DFA1846-DA80-1C48-A609-854EA85C59AD}"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zh-CN" altLang="en-US"/>
              <a:t>单击此处编辑母版标题样式</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0DF5E60-9974-AC48-9591-99C2BB44B7CF}"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zh-CN" altLang="en-US"/>
              <a:t>单击此处编辑母版标题样式</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zh-CN" altLang="en-US"/>
              <a:t>单击图标添加图片</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11/6/2017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11/6/2017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71C365-87E6-440B-B611-4B6FAABA8498}"/>
              </a:ext>
            </a:extLst>
          </p:cNvPr>
          <p:cNvSpPr>
            <a:spLocks noGrp="1"/>
          </p:cNvSpPr>
          <p:nvPr>
            <p:ph type="ctrTitle"/>
          </p:nvPr>
        </p:nvSpPr>
        <p:spPr/>
        <p:txBody>
          <a:bodyPr/>
          <a:lstStyle/>
          <a:p>
            <a:r>
              <a:rPr lang="en-US" altLang="zh-CN" dirty="0"/>
              <a:t>How to evaluate a generalization</a:t>
            </a:r>
            <a:endParaRPr lang="zh-CN" altLang="en-US" dirty="0"/>
          </a:p>
        </p:txBody>
      </p:sp>
      <p:sp>
        <p:nvSpPr>
          <p:cNvPr id="3" name="副标题 2">
            <a:extLst>
              <a:ext uri="{FF2B5EF4-FFF2-40B4-BE49-F238E27FC236}">
                <a16:creationId xmlns:a16="http://schemas.microsoft.com/office/drawing/2014/main" id="{7CB8FCC8-2546-4407-A09D-BDFCFE0D2E55}"/>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340370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8CB91E-270F-48F1-A934-EFE522776E08}"/>
              </a:ext>
            </a:extLst>
          </p:cNvPr>
          <p:cNvSpPr>
            <a:spLocks noGrp="1"/>
          </p:cNvSpPr>
          <p:nvPr>
            <p:ph type="title"/>
          </p:nvPr>
        </p:nvSpPr>
        <p:spPr/>
        <p:txBody>
          <a:bodyPr/>
          <a:lstStyle/>
          <a:p>
            <a:r>
              <a:rPr lang="en-US" altLang="zh-CN" dirty="0">
                <a:solidFill>
                  <a:srgbClr val="FFFF00"/>
                </a:solidFill>
              </a:rPr>
              <a:t>1 </a:t>
            </a:r>
            <a:r>
              <a:rPr lang="en-US" altLang="zh-CN" dirty="0" err="1">
                <a:solidFill>
                  <a:srgbClr val="FFFF00"/>
                </a:solidFill>
              </a:rPr>
              <a:t>Dicto</a:t>
            </a:r>
            <a:r>
              <a:rPr lang="en-US" altLang="zh-CN" dirty="0">
                <a:solidFill>
                  <a:srgbClr val="FFFF00"/>
                </a:solidFill>
              </a:rPr>
              <a:t> Simpliciter</a:t>
            </a:r>
            <a:endParaRPr lang="zh-CN" altLang="en-US" dirty="0"/>
          </a:p>
        </p:txBody>
      </p:sp>
      <p:sp>
        <p:nvSpPr>
          <p:cNvPr id="3" name="内容占位符 2">
            <a:extLst>
              <a:ext uri="{FF2B5EF4-FFF2-40B4-BE49-F238E27FC236}">
                <a16:creationId xmlns:a16="http://schemas.microsoft.com/office/drawing/2014/main" id="{107D7366-75C6-43FE-8FA1-B759B8D7267F}"/>
              </a:ext>
            </a:extLst>
          </p:cNvPr>
          <p:cNvSpPr>
            <a:spLocks noGrp="1"/>
          </p:cNvSpPr>
          <p:nvPr>
            <p:ph idx="1"/>
          </p:nvPr>
        </p:nvSpPr>
        <p:spPr/>
        <p:txBody>
          <a:bodyPr>
            <a:normAutofit/>
          </a:bodyPr>
          <a:lstStyle/>
          <a:p>
            <a:pPr marL="0" indent="0">
              <a:buNone/>
            </a:pPr>
            <a:r>
              <a:rPr lang="en-US" altLang="zh-CN" sz="3600" dirty="0"/>
              <a:t>a fallacy in which a general rule is treated as universally true regardless of the circumstances. </a:t>
            </a:r>
            <a:endParaRPr lang="zh-CN" altLang="en-US" sz="3600" dirty="0"/>
          </a:p>
        </p:txBody>
      </p:sp>
    </p:spTree>
    <p:extLst>
      <p:ext uri="{BB962C8B-B14F-4D97-AF65-F5344CB8AC3E}">
        <p14:creationId xmlns:p14="http://schemas.microsoft.com/office/powerpoint/2010/main" val="958696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E58054-FD5A-4064-B489-176C484A9022}"/>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BF7F3850-6C86-4385-8D71-A86C1EE1144E}"/>
              </a:ext>
            </a:extLst>
          </p:cNvPr>
          <p:cNvSpPr>
            <a:spLocks noGrp="1"/>
          </p:cNvSpPr>
          <p:nvPr>
            <p:ph idx="1"/>
          </p:nvPr>
        </p:nvSpPr>
        <p:spPr/>
        <p:txBody>
          <a:bodyPr>
            <a:normAutofit/>
          </a:bodyPr>
          <a:lstStyle/>
          <a:p>
            <a:r>
              <a:rPr lang="en-US" altLang="zh-CN" sz="3600" dirty="0"/>
              <a:t>Exercise is good. Therefore, everyone should exercise.</a:t>
            </a:r>
            <a:endParaRPr lang="zh-CN" altLang="en-US" sz="3600" dirty="0"/>
          </a:p>
        </p:txBody>
      </p:sp>
    </p:spTree>
    <p:extLst>
      <p:ext uri="{BB962C8B-B14F-4D97-AF65-F5344CB8AC3E}">
        <p14:creationId xmlns:p14="http://schemas.microsoft.com/office/powerpoint/2010/main" val="13270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6261D2-A674-47A6-996F-5D3E96BE7E22}"/>
              </a:ext>
            </a:extLst>
          </p:cNvPr>
          <p:cNvSpPr>
            <a:spLocks noGrp="1"/>
          </p:cNvSpPr>
          <p:nvPr>
            <p:ph type="title"/>
          </p:nvPr>
        </p:nvSpPr>
        <p:spPr/>
        <p:txBody>
          <a:bodyPr/>
          <a:lstStyle/>
          <a:p>
            <a:r>
              <a:rPr lang="en-US" altLang="zh-CN" dirty="0">
                <a:solidFill>
                  <a:srgbClr val="FFFF00"/>
                </a:solidFill>
              </a:rPr>
              <a:t>2 Hasty generalization</a:t>
            </a:r>
            <a:endParaRPr lang="zh-CN" altLang="en-US" dirty="0"/>
          </a:p>
        </p:txBody>
      </p:sp>
      <p:sp>
        <p:nvSpPr>
          <p:cNvPr id="3" name="内容占位符 2">
            <a:extLst>
              <a:ext uri="{FF2B5EF4-FFF2-40B4-BE49-F238E27FC236}">
                <a16:creationId xmlns:a16="http://schemas.microsoft.com/office/drawing/2014/main" id="{86E4E3EE-95C9-4F63-BE20-D12F62C35932}"/>
              </a:ext>
            </a:extLst>
          </p:cNvPr>
          <p:cNvSpPr>
            <a:spLocks noGrp="1"/>
          </p:cNvSpPr>
          <p:nvPr>
            <p:ph idx="1"/>
          </p:nvPr>
        </p:nvSpPr>
        <p:spPr/>
        <p:txBody>
          <a:bodyPr>
            <a:normAutofit/>
          </a:bodyPr>
          <a:lstStyle/>
          <a:p>
            <a:pPr marL="0" indent="0">
              <a:buNone/>
            </a:pPr>
            <a:r>
              <a:rPr lang="en-US" altLang="zh-CN" sz="3600" dirty="0"/>
              <a:t>a fallacy in which a conclusion is not logically justified by sufficient or unbiased evidence.</a:t>
            </a:r>
            <a:endParaRPr lang="zh-CN" altLang="en-US" sz="3600" dirty="0"/>
          </a:p>
        </p:txBody>
      </p:sp>
    </p:spTree>
    <p:extLst>
      <p:ext uri="{BB962C8B-B14F-4D97-AF65-F5344CB8AC3E}">
        <p14:creationId xmlns:p14="http://schemas.microsoft.com/office/powerpoint/2010/main" val="322559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342695-3589-4858-9A26-5DDEB4EC7C7B}"/>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4561288D-7F74-4088-A2AA-E9966A5F49A8}"/>
              </a:ext>
            </a:extLst>
          </p:cNvPr>
          <p:cNvSpPr>
            <a:spLocks noGrp="1"/>
          </p:cNvSpPr>
          <p:nvPr>
            <p:ph idx="1"/>
          </p:nvPr>
        </p:nvSpPr>
        <p:spPr/>
        <p:txBody>
          <a:bodyPr>
            <a:normAutofit/>
          </a:bodyPr>
          <a:lstStyle/>
          <a:p>
            <a:r>
              <a:rPr lang="en-US" altLang="zh-CN" sz="3600" dirty="0"/>
              <a:t>You can’t speak French. I can’t speak French. He can’t speak French. Therefore nobody in this university can speak French.</a:t>
            </a:r>
            <a:endParaRPr lang="zh-CN" altLang="en-US" sz="3600" dirty="0"/>
          </a:p>
        </p:txBody>
      </p:sp>
    </p:spTree>
    <p:extLst>
      <p:ext uri="{BB962C8B-B14F-4D97-AF65-F5344CB8AC3E}">
        <p14:creationId xmlns:p14="http://schemas.microsoft.com/office/powerpoint/2010/main" val="111448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BC01B-5424-417A-AC39-125A9E64DECE}"/>
              </a:ext>
            </a:extLst>
          </p:cNvPr>
          <p:cNvSpPr>
            <a:spLocks noGrp="1"/>
          </p:cNvSpPr>
          <p:nvPr>
            <p:ph type="title"/>
          </p:nvPr>
        </p:nvSpPr>
        <p:spPr/>
        <p:txBody>
          <a:bodyPr/>
          <a:lstStyle/>
          <a:p>
            <a:r>
              <a:rPr lang="en-US" altLang="zh-CN" dirty="0">
                <a:solidFill>
                  <a:srgbClr val="FFFF00"/>
                </a:solidFill>
              </a:rPr>
              <a:t>3 Post Hoc</a:t>
            </a:r>
            <a:endParaRPr lang="zh-CN" altLang="en-US" dirty="0">
              <a:solidFill>
                <a:srgbClr val="FFFF00"/>
              </a:solidFill>
            </a:endParaRPr>
          </a:p>
        </p:txBody>
      </p:sp>
      <p:sp>
        <p:nvSpPr>
          <p:cNvPr id="3" name="内容占位符 2">
            <a:extLst>
              <a:ext uri="{FF2B5EF4-FFF2-40B4-BE49-F238E27FC236}">
                <a16:creationId xmlns:a16="http://schemas.microsoft.com/office/drawing/2014/main" id="{A74A61E2-CC7C-47CB-BFEF-0D066BC92A4F}"/>
              </a:ext>
            </a:extLst>
          </p:cNvPr>
          <p:cNvSpPr>
            <a:spLocks noGrp="1"/>
          </p:cNvSpPr>
          <p:nvPr>
            <p:ph idx="1"/>
          </p:nvPr>
        </p:nvSpPr>
        <p:spPr/>
        <p:txBody>
          <a:bodyPr>
            <a:normAutofit/>
          </a:bodyPr>
          <a:lstStyle/>
          <a:p>
            <a:pPr marL="0" indent="0">
              <a:buNone/>
            </a:pPr>
            <a:r>
              <a:rPr lang="en-US" altLang="zh-CN" sz="3200" dirty="0"/>
              <a:t>a fallacy within which one event is alleged to be the reason for a later event just because it occurred earlier. </a:t>
            </a:r>
            <a:endParaRPr lang="zh-CN" altLang="en-US" sz="3200" dirty="0"/>
          </a:p>
        </p:txBody>
      </p:sp>
    </p:spTree>
    <p:extLst>
      <p:ext uri="{BB962C8B-B14F-4D97-AF65-F5344CB8AC3E}">
        <p14:creationId xmlns:p14="http://schemas.microsoft.com/office/powerpoint/2010/main" val="1643572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849DB6-2D57-4C2A-8CBD-2EE352152EFA}"/>
              </a:ext>
            </a:extLst>
          </p:cNvPr>
          <p:cNvSpPr>
            <a:spLocks noGrp="1"/>
          </p:cNvSpPr>
          <p:nvPr>
            <p:ph type="title"/>
          </p:nvPr>
        </p:nvSpPr>
        <p:spPr/>
        <p:txBody>
          <a:bodyPr/>
          <a:lstStyle/>
          <a:p>
            <a:r>
              <a:rPr lang="en-US" altLang="zh-CN" dirty="0"/>
              <a:t>Exampl3</a:t>
            </a:r>
            <a:endParaRPr lang="zh-CN" altLang="en-US" dirty="0"/>
          </a:p>
        </p:txBody>
      </p:sp>
      <p:sp>
        <p:nvSpPr>
          <p:cNvPr id="3" name="内容占位符 2">
            <a:extLst>
              <a:ext uri="{FF2B5EF4-FFF2-40B4-BE49-F238E27FC236}">
                <a16:creationId xmlns:a16="http://schemas.microsoft.com/office/drawing/2014/main" id="{69714E7F-9220-48EB-A213-60FB9BF3CA06}"/>
              </a:ext>
            </a:extLst>
          </p:cNvPr>
          <p:cNvSpPr>
            <a:spLocks noGrp="1"/>
          </p:cNvSpPr>
          <p:nvPr>
            <p:ph idx="1"/>
          </p:nvPr>
        </p:nvSpPr>
        <p:spPr/>
        <p:txBody>
          <a:bodyPr>
            <a:normAutofit/>
          </a:bodyPr>
          <a:lstStyle/>
          <a:p>
            <a:r>
              <a:rPr lang="en-US" altLang="zh-CN" sz="2800" dirty="0"/>
              <a:t>Most young criminals watch violent movies before they commit their crimes; obviously, violent movies lead to juvenile delinquency. </a:t>
            </a:r>
            <a:endParaRPr lang="zh-CN" altLang="en-US" sz="2800" dirty="0"/>
          </a:p>
        </p:txBody>
      </p:sp>
    </p:spTree>
    <p:extLst>
      <p:ext uri="{BB962C8B-B14F-4D97-AF65-F5344CB8AC3E}">
        <p14:creationId xmlns:p14="http://schemas.microsoft.com/office/powerpoint/2010/main" val="4167396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0C36F8-D260-4649-BF66-8632AB77CA9B}"/>
              </a:ext>
            </a:extLst>
          </p:cNvPr>
          <p:cNvSpPr>
            <a:spLocks noGrp="1"/>
          </p:cNvSpPr>
          <p:nvPr>
            <p:ph type="title"/>
          </p:nvPr>
        </p:nvSpPr>
        <p:spPr/>
        <p:txBody>
          <a:bodyPr/>
          <a:lstStyle/>
          <a:p>
            <a:r>
              <a:rPr lang="en-US" altLang="zh-CN" dirty="0">
                <a:solidFill>
                  <a:srgbClr val="FFFF00"/>
                </a:solidFill>
              </a:rPr>
              <a:t>4 Contradictory Premises</a:t>
            </a:r>
            <a:endParaRPr lang="zh-CN" altLang="en-US" dirty="0">
              <a:solidFill>
                <a:srgbClr val="FFFF00"/>
              </a:solidFill>
            </a:endParaRPr>
          </a:p>
        </p:txBody>
      </p:sp>
      <p:sp>
        <p:nvSpPr>
          <p:cNvPr id="3" name="内容占位符 2">
            <a:extLst>
              <a:ext uri="{FF2B5EF4-FFF2-40B4-BE49-F238E27FC236}">
                <a16:creationId xmlns:a16="http://schemas.microsoft.com/office/drawing/2014/main" id="{64439BE8-35E4-47C8-8B00-197E6E4350E5}"/>
              </a:ext>
            </a:extLst>
          </p:cNvPr>
          <p:cNvSpPr>
            <a:spLocks noGrp="1"/>
          </p:cNvSpPr>
          <p:nvPr>
            <p:ph idx="1"/>
          </p:nvPr>
        </p:nvSpPr>
        <p:spPr/>
        <p:txBody>
          <a:bodyPr>
            <a:normAutofit/>
          </a:bodyPr>
          <a:lstStyle/>
          <a:p>
            <a:r>
              <a:rPr lang="en-US" altLang="zh-CN" sz="3200" dirty="0"/>
              <a:t>Contradictory premises involve an argument that draw a conclusion from inconsistent or incompatible premises.</a:t>
            </a:r>
            <a:endParaRPr lang="zh-CN" altLang="en-US" sz="3200" dirty="0"/>
          </a:p>
        </p:txBody>
      </p:sp>
    </p:spTree>
    <p:extLst>
      <p:ext uri="{BB962C8B-B14F-4D97-AF65-F5344CB8AC3E}">
        <p14:creationId xmlns:p14="http://schemas.microsoft.com/office/powerpoint/2010/main" val="3540093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DF0C80-94D9-4E48-9F08-A4F50C22E0C0}"/>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6476CB95-6149-4B2E-B7C3-184E8874B711}"/>
              </a:ext>
            </a:extLst>
          </p:cNvPr>
          <p:cNvSpPr>
            <a:spLocks noGrp="1"/>
          </p:cNvSpPr>
          <p:nvPr>
            <p:ph idx="1"/>
          </p:nvPr>
        </p:nvSpPr>
        <p:spPr/>
        <p:txBody>
          <a:bodyPr>
            <a:normAutofit/>
          </a:bodyPr>
          <a:lstStyle/>
          <a:p>
            <a:r>
              <a:rPr lang="en-US" altLang="zh-CN" sz="3200" dirty="0"/>
              <a:t>If God can do everything, can he make a stone so heavy that he can't carry? </a:t>
            </a:r>
            <a:endParaRPr lang="zh-CN" altLang="en-US" sz="3200" dirty="0"/>
          </a:p>
        </p:txBody>
      </p:sp>
    </p:spTree>
    <p:extLst>
      <p:ext uri="{BB962C8B-B14F-4D97-AF65-F5344CB8AC3E}">
        <p14:creationId xmlns:p14="http://schemas.microsoft.com/office/powerpoint/2010/main" val="4110126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D18D97-1BC3-4BB5-9790-143992EAFDC4}"/>
              </a:ext>
            </a:extLst>
          </p:cNvPr>
          <p:cNvSpPr>
            <a:spLocks noGrp="1"/>
          </p:cNvSpPr>
          <p:nvPr>
            <p:ph type="title"/>
          </p:nvPr>
        </p:nvSpPr>
        <p:spPr/>
        <p:txBody>
          <a:bodyPr/>
          <a:lstStyle/>
          <a:p>
            <a:r>
              <a:rPr lang="en-US" altLang="zh-CN" dirty="0">
                <a:solidFill>
                  <a:srgbClr val="FFFF00"/>
                </a:solidFill>
              </a:rPr>
              <a:t>5 Ad </a:t>
            </a:r>
            <a:r>
              <a:rPr lang="en-US" altLang="zh-CN" dirty="0" err="1">
                <a:solidFill>
                  <a:srgbClr val="FFFF00"/>
                </a:solidFill>
              </a:rPr>
              <a:t>Misericordiam</a:t>
            </a:r>
            <a:endParaRPr lang="zh-CN" altLang="en-US" dirty="0">
              <a:solidFill>
                <a:srgbClr val="FFFF00"/>
              </a:solidFill>
            </a:endParaRPr>
          </a:p>
        </p:txBody>
      </p:sp>
      <p:sp>
        <p:nvSpPr>
          <p:cNvPr id="3" name="内容占位符 2">
            <a:extLst>
              <a:ext uri="{FF2B5EF4-FFF2-40B4-BE49-F238E27FC236}">
                <a16:creationId xmlns:a16="http://schemas.microsoft.com/office/drawing/2014/main" id="{C22B1A50-3C5D-4DE3-ADD2-D16B8CFB5055}"/>
              </a:ext>
            </a:extLst>
          </p:cNvPr>
          <p:cNvSpPr>
            <a:spLocks noGrp="1"/>
          </p:cNvSpPr>
          <p:nvPr>
            <p:ph idx="1"/>
          </p:nvPr>
        </p:nvSpPr>
        <p:spPr/>
        <p:txBody>
          <a:bodyPr>
            <a:normAutofit/>
          </a:bodyPr>
          <a:lstStyle/>
          <a:p>
            <a:pPr marL="0" indent="0">
              <a:buNone/>
            </a:pPr>
            <a:r>
              <a:rPr lang="en-US" altLang="zh-CN" sz="3200" dirty="0"/>
              <a:t>a fallacy in which someone tries to win support for an argument or idea by exploiting his or her opponent's feelings of pity or guilt. </a:t>
            </a:r>
            <a:endParaRPr lang="zh-CN" altLang="en-US" sz="3200" dirty="0"/>
          </a:p>
        </p:txBody>
      </p:sp>
    </p:spTree>
    <p:extLst>
      <p:ext uri="{BB962C8B-B14F-4D97-AF65-F5344CB8AC3E}">
        <p14:creationId xmlns:p14="http://schemas.microsoft.com/office/powerpoint/2010/main" val="2753917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A50B2D-C72F-439D-9304-4A141C16D41A}"/>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5F2EAEF8-98DE-4738-B29F-E3873C5C23A2}"/>
              </a:ext>
            </a:extLst>
          </p:cNvPr>
          <p:cNvSpPr>
            <a:spLocks noGrp="1"/>
          </p:cNvSpPr>
          <p:nvPr>
            <p:ph idx="1"/>
          </p:nvPr>
        </p:nvSpPr>
        <p:spPr/>
        <p:txBody>
          <a:bodyPr>
            <a:normAutofit/>
          </a:bodyPr>
          <a:lstStyle/>
          <a:p>
            <a:r>
              <a:rPr lang="en-US" altLang="zh-CN" sz="3200" dirty="0"/>
              <a:t>Think of all the poor, starving African children. How could rich countries be so cruel as not to help them?</a:t>
            </a:r>
            <a:endParaRPr lang="zh-CN" altLang="en-US" sz="3200" dirty="0"/>
          </a:p>
        </p:txBody>
      </p:sp>
    </p:spTree>
    <p:extLst>
      <p:ext uri="{BB962C8B-B14F-4D97-AF65-F5344CB8AC3E}">
        <p14:creationId xmlns:p14="http://schemas.microsoft.com/office/powerpoint/2010/main" val="114393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01FA1B-D0B9-47EB-AE80-DB57B6E5D3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3D0B14B-307A-4096-B252-9846AC78B0B8}"/>
              </a:ext>
            </a:extLst>
          </p:cNvPr>
          <p:cNvSpPr>
            <a:spLocks noGrp="1"/>
          </p:cNvSpPr>
          <p:nvPr>
            <p:ph idx="1"/>
          </p:nvPr>
        </p:nvSpPr>
        <p:spPr>
          <a:xfrm>
            <a:off x="439947" y="2222287"/>
            <a:ext cx="11119449" cy="3636511"/>
          </a:xfrm>
        </p:spPr>
        <p:txBody>
          <a:bodyPr>
            <a:normAutofit/>
          </a:bodyPr>
          <a:lstStyle/>
          <a:p>
            <a:r>
              <a:rPr lang="en-US" altLang="zh-CN" sz="3200" dirty="0"/>
              <a:t>Some generalizations are valid or true, but  some are faulty  or invalid.</a:t>
            </a:r>
            <a:endParaRPr lang="zh-CN" altLang="en-US" sz="3200" dirty="0"/>
          </a:p>
        </p:txBody>
      </p:sp>
    </p:spTree>
    <p:extLst>
      <p:ext uri="{BB962C8B-B14F-4D97-AF65-F5344CB8AC3E}">
        <p14:creationId xmlns:p14="http://schemas.microsoft.com/office/powerpoint/2010/main" val="2402864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BA14D4-E41D-46D0-BFE7-C0F6EC80A8FB}"/>
              </a:ext>
            </a:extLst>
          </p:cNvPr>
          <p:cNvSpPr>
            <a:spLocks noGrp="1"/>
          </p:cNvSpPr>
          <p:nvPr>
            <p:ph type="title"/>
          </p:nvPr>
        </p:nvSpPr>
        <p:spPr/>
        <p:txBody>
          <a:bodyPr/>
          <a:lstStyle/>
          <a:p>
            <a:r>
              <a:rPr lang="en-US" altLang="zh-CN" dirty="0">
                <a:solidFill>
                  <a:srgbClr val="FFFF00"/>
                </a:solidFill>
              </a:rPr>
              <a:t>6 False Analogy</a:t>
            </a:r>
            <a:endParaRPr lang="zh-CN" altLang="en-US" dirty="0">
              <a:solidFill>
                <a:srgbClr val="FFFF00"/>
              </a:solidFill>
            </a:endParaRPr>
          </a:p>
        </p:txBody>
      </p:sp>
      <p:sp>
        <p:nvSpPr>
          <p:cNvPr id="3" name="内容占位符 2">
            <a:extLst>
              <a:ext uri="{FF2B5EF4-FFF2-40B4-BE49-F238E27FC236}">
                <a16:creationId xmlns:a16="http://schemas.microsoft.com/office/drawing/2014/main" id="{6B5E0EAF-9C30-407C-8DCC-2D77E8D57FE6}"/>
              </a:ext>
            </a:extLst>
          </p:cNvPr>
          <p:cNvSpPr>
            <a:spLocks noGrp="1"/>
          </p:cNvSpPr>
          <p:nvPr>
            <p:ph idx="1"/>
          </p:nvPr>
        </p:nvSpPr>
        <p:spPr/>
        <p:txBody>
          <a:bodyPr>
            <a:normAutofit/>
          </a:bodyPr>
          <a:lstStyle/>
          <a:p>
            <a:pPr marL="0" indent="0">
              <a:buNone/>
            </a:pPr>
            <a:r>
              <a:rPr lang="en-US" altLang="zh-CN" sz="3200" dirty="0"/>
              <a:t>a faulty instance of the argument from analogy.</a:t>
            </a:r>
            <a:endParaRPr lang="zh-CN" altLang="en-US" sz="3200" dirty="0"/>
          </a:p>
        </p:txBody>
      </p:sp>
    </p:spTree>
    <p:extLst>
      <p:ext uri="{BB962C8B-B14F-4D97-AF65-F5344CB8AC3E}">
        <p14:creationId xmlns:p14="http://schemas.microsoft.com/office/powerpoint/2010/main" val="428443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4910F0-2CFD-408C-8431-1B3F7CCF5C7A}"/>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49F85B07-55FE-4CDA-B14D-AFCBF2999B79}"/>
              </a:ext>
            </a:extLst>
          </p:cNvPr>
          <p:cNvSpPr>
            <a:spLocks noGrp="1"/>
          </p:cNvSpPr>
          <p:nvPr>
            <p:ph idx="1"/>
          </p:nvPr>
        </p:nvSpPr>
        <p:spPr/>
        <p:txBody>
          <a:bodyPr>
            <a:normAutofit/>
          </a:bodyPr>
          <a:lstStyle/>
          <a:p>
            <a:r>
              <a:rPr lang="en-US" altLang="zh-CN" sz="3200" dirty="0"/>
              <a:t>Young children are like flowers – flowers should stay away from terrible weather to grow, so children need to get rid of everything negative.</a:t>
            </a:r>
            <a:endParaRPr lang="zh-CN" altLang="en-US" sz="3200" dirty="0"/>
          </a:p>
        </p:txBody>
      </p:sp>
    </p:spTree>
    <p:extLst>
      <p:ext uri="{BB962C8B-B14F-4D97-AF65-F5344CB8AC3E}">
        <p14:creationId xmlns:p14="http://schemas.microsoft.com/office/powerpoint/2010/main" val="139683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4CD7B0-9B45-4C3B-8D3A-298F9D30D9C9}"/>
              </a:ext>
            </a:extLst>
          </p:cNvPr>
          <p:cNvSpPr>
            <a:spLocks noGrp="1"/>
          </p:cNvSpPr>
          <p:nvPr>
            <p:ph type="title"/>
          </p:nvPr>
        </p:nvSpPr>
        <p:spPr/>
        <p:txBody>
          <a:bodyPr/>
          <a:lstStyle/>
          <a:p>
            <a:r>
              <a:rPr lang="en-US" altLang="zh-CN" dirty="0">
                <a:solidFill>
                  <a:srgbClr val="FFFF00"/>
                </a:solidFill>
              </a:rPr>
              <a:t>7 Hypothesis Contrary to Fact</a:t>
            </a:r>
            <a:endParaRPr lang="zh-CN" altLang="en-US" dirty="0">
              <a:solidFill>
                <a:srgbClr val="FFFF00"/>
              </a:solidFill>
            </a:endParaRPr>
          </a:p>
        </p:txBody>
      </p:sp>
      <p:sp>
        <p:nvSpPr>
          <p:cNvPr id="3" name="内容占位符 2">
            <a:extLst>
              <a:ext uri="{FF2B5EF4-FFF2-40B4-BE49-F238E27FC236}">
                <a16:creationId xmlns:a16="http://schemas.microsoft.com/office/drawing/2014/main" id="{71CBAEC8-243A-4020-B35D-D3D00EB6805C}"/>
              </a:ext>
            </a:extLst>
          </p:cNvPr>
          <p:cNvSpPr>
            <a:spLocks noGrp="1"/>
          </p:cNvSpPr>
          <p:nvPr>
            <p:ph idx="1"/>
          </p:nvPr>
        </p:nvSpPr>
        <p:spPr/>
        <p:txBody>
          <a:bodyPr>
            <a:normAutofit/>
          </a:bodyPr>
          <a:lstStyle/>
          <a:p>
            <a:pPr marL="0" indent="0">
              <a:buNone/>
            </a:pPr>
            <a:r>
              <a:rPr lang="en-US" altLang="zh-CN" sz="3200" dirty="0"/>
              <a:t>A generalization drawn from a hypothesis that is not true.</a:t>
            </a:r>
            <a:endParaRPr lang="zh-CN" altLang="en-US" sz="3200" dirty="0"/>
          </a:p>
        </p:txBody>
      </p:sp>
    </p:spTree>
    <p:extLst>
      <p:ext uri="{BB962C8B-B14F-4D97-AF65-F5344CB8AC3E}">
        <p14:creationId xmlns:p14="http://schemas.microsoft.com/office/powerpoint/2010/main" val="3268096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201CA4-16D3-4297-87E7-D6F8940F1262}"/>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DA7C7A2F-8AC3-4B3D-B692-4003775E65D4}"/>
              </a:ext>
            </a:extLst>
          </p:cNvPr>
          <p:cNvSpPr>
            <a:spLocks noGrp="1"/>
          </p:cNvSpPr>
          <p:nvPr>
            <p:ph idx="1"/>
          </p:nvPr>
        </p:nvSpPr>
        <p:spPr/>
        <p:txBody>
          <a:bodyPr>
            <a:normAutofit/>
          </a:bodyPr>
          <a:lstStyle/>
          <a:p>
            <a:r>
              <a:rPr lang="en-US" altLang="zh-CN" sz="2800" dirty="0"/>
              <a:t>If TV were not invented, today people would never have such wonderful entertainment brought by TV.</a:t>
            </a:r>
            <a:endParaRPr lang="zh-CN" altLang="en-US" sz="2800" dirty="0"/>
          </a:p>
        </p:txBody>
      </p:sp>
    </p:spTree>
    <p:extLst>
      <p:ext uri="{BB962C8B-B14F-4D97-AF65-F5344CB8AC3E}">
        <p14:creationId xmlns:p14="http://schemas.microsoft.com/office/powerpoint/2010/main" val="1687766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FB696F-04BE-4034-807D-04C64315C33E}"/>
              </a:ext>
            </a:extLst>
          </p:cNvPr>
          <p:cNvSpPr>
            <a:spLocks noGrp="1"/>
          </p:cNvSpPr>
          <p:nvPr>
            <p:ph type="title"/>
          </p:nvPr>
        </p:nvSpPr>
        <p:spPr/>
        <p:txBody>
          <a:bodyPr/>
          <a:lstStyle/>
          <a:p>
            <a:r>
              <a:rPr lang="en-US" altLang="zh-CN" dirty="0">
                <a:solidFill>
                  <a:srgbClr val="FFFF00"/>
                </a:solidFill>
              </a:rPr>
              <a:t>8 Red Herring</a:t>
            </a:r>
            <a:endParaRPr lang="zh-CN" altLang="en-US" dirty="0">
              <a:solidFill>
                <a:srgbClr val="FFFF00"/>
              </a:solidFill>
            </a:endParaRPr>
          </a:p>
        </p:txBody>
      </p:sp>
      <p:sp>
        <p:nvSpPr>
          <p:cNvPr id="3" name="内容占位符 2">
            <a:extLst>
              <a:ext uri="{FF2B5EF4-FFF2-40B4-BE49-F238E27FC236}">
                <a16:creationId xmlns:a16="http://schemas.microsoft.com/office/drawing/2014/main" id="{F3CF8ED5-D485-4D65-895E-47C7B764F964}"/>
              </a:ext>
            </a:extLst>
          </p:cNvPr>
          <p:cNvSpPr>
            <a:spLocks noGrp="1"/>
          </p:cNvSpPr>
          <p:nvPr>
            <p:ph idx="1"/>
          </p:nvPr>
        </p:nvSpPr>
        <p:spPr/>
        <p:txBody>
          <a:bodyPr>
            <a:normAutofit/>
          </a:bodyPr>
          <a:lstStyle/>
          <a:p>
            <a:pPr marL="0" indent="0">
              <a:buNone/>
            </a:pPr>
            <a:r>
              <a:rPr lang="en-US" altLang="zh-CN" sz="3200" dirty="0"/>
              <a:t>A fallacy in which a clue or piece of information is intended to be misleading, or distracting from the actual question.</a:t>
            </a:r>
            <a:endParaRPr lang="zh-CN" altLang="en-US" sz="3200" dirty="0"/>
          </a:p>
        </p:txBody>
      </p:sp>
    </p:spTree>
    <p:extLst>
      <p:ext uri="{BB962C8B-B14F-4D97-AF65-F5344CB8AC3E}">
        <p14:creationId xmlns:p14="http://schemas.microsoft.com/office/powerpoint/2010/main" val="2310129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81723C-B5B9-4335-BC7E-BA5F18B0695B}"/>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C7110322-8906-4984-BA9F-A2DDF8A3B6C1}"/>
              </a:ext>
            </a:extLst>
          </p:cNvPr>
          <p:cNvSpPr>
            <a:spLocks noGrp="1"/>
          </p:cNvSpPr>
          <p:nvPr>
            <p:ph idx="1"/>
          </p:nvPr>
        </p:nvSpPr>
        <p:spPr/>
        <p:txBody>
          <a:bodyPr>
            <a:normAutofit/>
          </a:bodyPr>
          <a:lstStyle/>
          <a:p>
            <a:r>
              <a:rPr lang="en-US" altLang="zh-CN" sz="2800" dirty="0"/>
              <a:t>Many people say we need to exploit outer space, a point which I believe is wrong, because there are so many poor people on Earth who hardly make ends meet.</a:t>
            </a:r>
            <a:endParaRPr lang="zh-CN" altLang="en-US" sz="2800" dirty="0"/>
          </a:p>
        </p:txBody>
      </p:sp>
    </p:spTree>
    <p:extLst>
      <p:ext uri="{BB962C8B-B14F-4D97-AF65-F5344CB8AC3E}">
        <p14:creationId xmlns:p14="http://schemas.microsoft.com/office/powerpoint/2010/main" val="3472072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A8387B-399E-44AF-9C39-93ECBCC9C0A4}"/>
              </a:ext>
            </a:extLst>
          </p:cNvPr>
          <p:cNvSpPr>
            <a:spLocks noGrp="1"/>
          </p:cNvSpPr>
          <p:nvPr>
            <p:ph type="title"/>
          </p:nvPr>
        </p:nvSpPr>
        <p:spPr/>
        <p:txBody>
          <a:bodyPr/>
          <a:lstStyle/>
          <a:p>
            <a:r>
              <a:rPr lang="en-US" altLang="zh-CN" dirty="0">
                <a:solidFill>
                  <a:srgbClr val="FFFF00"/>
                </a:solidFill>
              </a:rPr>
              <a:t>9 Bandwagon </a:t>
            </a:r>
            <a:endParaRPr lang="zh-CN" altLang="en-US" dirty="0">
              <a:solidFill>
                <a:srgbClr val="FFFF00"/>
              </a:solidFill>
            </a:endParaRPr>
          </a:p>
        </p:txBody>
      </p:sp>
      <p:sp>
        <p:nvSpPr>
          <p:cNvPr id="3" name="内容占位符 2">
            <a:extLst>
              <a:ext uri="{FF2B5EF4-FFF2-40B4-BE49-F238E27FC236}">
                <a16:creationId xmlns:a16="http://schemas.microsoft.com/office/drawing/2014/main" id="{13A4C067-A0DF-4292-982D-3813986FE1CE}"/>
              </a:ext>
            </a:extLst>
          </p:cNvPr>
          <p:cNvSpPr>
            <a:spLocks noGrp="1"/>
          </p:cNvSpPr>
          <p:nvPr>
            <p:ph idx="1"/>
          </p:nvPr>
        </p:nvSpPr>
        <p:spPr/>
        <p:txBody>
          <a:bodyPr>
            <a:normAutofit/>
          </a:bodyPr>
          <a:lstStyle/>
          <a:p>
            <a:pPr marL="0" indent="0">
              <a:buNone/>
            </a:pPr>
            <a:r>
              <a:rPr lang="en-US" altLang="zh-CN" sz="2800" dirty="0"/>
              <a:t>a fallacy in which a threat of rejection by one's peers (or peer pressure) is substituted for evidence in an "argument." </a:t>
            </a:r>
            <a:endParaRPr lang="zh-CN" altLang="en-US" sz="2800" dirty="0"/>
          </a:p>
        </p:txBody>
      </p:sp>
    </p:spTree>
    <p:extLst>
      <p:ext uri="{BB962C8B-B14F-4D97-AF65-F5344CB8AC3E}">
        <p14:creationId xmlns:p14="http://schemas.microsoft.com/office/powerpoint/2010/main" val="269728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23E6A4-F60F-42EC-BF40-D63D9AC03372}"/>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8D9811B0-243D-40CF-AFAA-F733D95227B8}"/>
              </a:ext>
            </a:extLst>
          </p:cNvPr>
          <p:cNvSpPr>
            <a:spLocks noGrp="1"/>
          </p:cNvSpPr>
          <p:nvPr>
            <p:ph idx="1"/>
          </p:nvPr>
        </p:nvSpPr>
        <p:spPr/>
        <p:txBody>
          <a:bodyPr>
            <a:normAutofit/>
          </a:bodyPr>
          <a:lstStyle/>
          <a:p>
            <a:r>
              <a:rPr lang="en-US" altLang="zh-CN" sz="2800" dirty="0"/>
              <a:t>Everyone says it is justified to learn a second language, so we must learn one.</a:t>
            </a:r>
            <a:endParaRPr lang="zh-CN" altLang="en-US" sz="2800" dirty="0"/>
          </a:p>
        </p:txBody>
      </p:sp>
    </p:spTree>
    <p:extLst>
      <p:ext uri="{BB962C8B-B14F-4D97-AF65-F5344CB8AC3E}">
        <p14:creationId xmlns:p14="http://schemas.microsoft.com/office/powerpoint/2010/main" val="1721973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330F03-319B-4410-B5F7-5A5249978D20}"/>
              </a:ext>
            </a:extLst>
          </p:cNvPr>
          <p:cNvSpPr>
            <a:spLocks noGrp="1"/>
          </p:cNvSpPr>
          <p:nvPr>
            <p:ph type="title"/>
          </p:nvPr>
        </p:nvSpPr>
        <p:spPr/>
        <p:txBody>
          <a:bodyPr/>
          <a:lstStyle/>
          <a:p>
            <a:r>
              <a:rPr lang="en-US" altLang="zh-CN" dirty="0">
                <a:solidFill>
                  <a:srgbClr val="FFFF00"/>
                </a:solidFill>
              </a:rPr>
              <a:t>10 Slippery slope</a:t>
            </a:r>
            <a:endParaRPr lang="zh-CN" altLang="en-US" dirty="0">
              <a:solidFill>
                <a:srgbClr val="FFFF00"/>
              </a:solidFill>
            </a:endParaRPr>
          </a:p>
        </p:txBody>
      </p:sp>
      <p:sp>
        <p:nvSpPr>
          <p:cNvPr id="3" name="内容占位符 2">
            <a:extLst>
              <a:ext uri="{FF2B5EF4-FFF2-40B4-BE49-F238E27FC236}">
                <a16:creationId xmlns:a16="http://schemas.microsoft.com/office/drawing/2014/main" id="{BF575EE7-9020-4012-A079-A072D2C68D3E}"/>
              </a:ext>
            </a:extLst>
          </p:cNvPr>
          <p:cNvSpPr>
            <a:spLocks noGrp="1"/>
          </p:cNvSpPr>
          <p:nvPr>
            <p:ph idx="1"/>
          </p:nvPr>
        </p:nvSpPr>
        <p:spPr/>
        <p:txBody>
          <a:bodyPr>
            <a:normAutofit/>
          </a:bodyPr>
          <a:lstStyle/>
          <a:p>
            <a:pPr marL="0" indent="0">
              <a:buNone/>
            </a:pPr>
            <a:r>
              <a:rPr lang="en-US" altLang="zh-CN" sz="3200" dirty="0"/>
              <a:t>a fallacy in which a person asserts that some event must inevitably follow from another without any argument for the inevitability of the event in question. </a:t>
            </a:r>
            <a:endParaRPr lang="zh-CN" altLang="en-US" sz="3200" dirty="0"/>
          </a:p>
        </p:txBody>
      </p:sp>
    </p:spTree>
    <p:extLst>
      <p:ext uri="{BB962C8B-B14F-4D97-AF65-F5344CB8AC3E}">
        <p14:creationId xmlns:p14="http://schemas.microsoft.com/office/powerpoint/2010/main" val="4006535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230B21-CEBE-44B3-A63C-D509C2CCBAAB}"/>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E36731F2-D94C-4163-A239-FE27F396F9CD}"/>
              </a:ext>
            </a:extLst>
          </p:cNvPr>
          <p:cNvSpPr>
            <a:spLocks noGrp="1"/>
          </p:cNvSpPr>
          <p:nvPr>
            <p:ph idx="1"/>
          </p:nvPr>
        </p:nvSpPr>
        <p:spPr/>
        <p:txBody>
          <a:bodyPr>
            <a:normAutofit/>
          </a:bodyPr>
          <a:lstStyle/>
          <a:p>
            <a:r>
              <a:rPr lang="en-US" altLang="zh-CN" sz="2800" dirty="0"/>
              <a:t>If we don’t care about the environment, the world will die in 50 years.</a:t>
            </a:r>
            <a:endParaRPr lang="zh-CN" altLang="en-US" sz="2800" dirty="0"/>
          </a:p>
        </p:txBody>
      </p:sp>
    </p:spTree>
    <p:extLst>
      <p:ext uri="{BB962C8B-B14F-4D97-AF65-F5344CB8AC3E}">
        <p14:creationId xmlns:p14="http://schemas.microsoft.com/office/powerpoint/2010/main" val="111691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4EB45E-C05E-4BFA-BE9A-790740213A82}"/>
              </a:ext>
            </a:extLst>
          </p:cNvPr>
          <p:cNvSpPr>
            <a:spLocks noGrp="1"/>
          </p:cNvSpPr>
          <p:nvPr>
            <p:ph type="title"/>
          </p:nvPr>
        </p:nvSpPr>
        <p:spPr/>
        <p:txBody>
          <a:bodyPr/>
          <a:lstStyle/>
          <a:p>
            <a:r>
              <a:rPr lang="en-US" altLang="zh-CN" dirty="0"/>
              <a:t>1 Valid Generalizations </a:t>
            </a:r>
            <a:br>
              <a:rPr lang="en-US" altLang="zh-CN" dirty="0"/>
            </a:br>
            <a:endParaRPr lang="zh-CN" altLang="en-US" dirty="0"/>
          </a:p>
        </p:txBody>
      </p:sp>
      <p:sp>
        <p:nvSpPr>
          <p:cNvPr id="3" name="内容占位符 2">
            <a:extLst>
              <a:ext uri="{FF2B5EF4-FFF2-40B4-BE49-F238E27FC236}">
                <a16:creationId xmlns:a16="http://schemas.microsoft.com/office/drawing/2014/main" id="{60AAC515-195C-458A-9C5A-BB7A18790EDC}"/>
              </a:ext>
            </a:extLst>
          </p:cNvPr>
          <p:cNvSpPr>
            <a:spLocks noGrp="1"/>
          </p:cNvSpPr>
          <p:nvPr>
            <p:ph idx="1"/>
          </p:nvPr>
        </p:nvSpPr>
        <p:spPr/>
        <p:txBody>
          <a:bodyPr>
            <a:normAutofit/>
          </a:bodyPr>
          <a:lstStyle/>
          <a:p>
            <a:r>
              <a:rPr lang="en-US" altLang="zh-CN" sz="2800" dirty="0"/>
              <a:t>Supported by facts  </a:t>
            </a:r>
          </a:p>
          <a:p>
            <a:r>
              <a:rPr lang="en-US" altLang="zh-CN" sz="2800" dirty="0"/>
              <a:t>Agrees with what you know about the topic  </a:t>
            </a:r>
          </a:p>
          <a:p>
            <a:r>
              <a:rPr lang="en-US" altLang="zh-CN" sz="2800" dirty="0"/>
              <a:t>Uses logic and reasoning  </a:t>
            </a:r>
          </a:p>
          <a:p>
            <a:r>
              <a:rPr lang="en-US" altLang="zh-CN" sz="2800" dirty="0"/>
              <a:t>Proven with several examples</a:t>
            </a:r>
            <a:endParaRPr lang="zh-CN" altLang="en-US" sz="2800" dirty="0"/>
          </a:p>
        </p:txBody>
      </p:sp>
    </p:spTree>
    <p:extLst>
      <p:ext uri="{BB962C8B-B14F-4D97-AF65-F5344CB8AC3E}">
        <p14:creationId xmlns:p14="http://schemas.microsoft.com/office/powerpoint/2010/main" val="1992909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6C0CEA-2951-4464-B420-D30EB23FC343}"/>
              </a:ext>
            </a:extLst>
          </p:cNvPr>
          <p:cNvSpPr>
            <a:spLocks noGrp="1"/>
          </p:cNvSpPr>
          <p:nvPr>
            <p:ph type="title"/>
          </p:nvPr>
        </p:nvSpPr>
        <p:spPr/>
        <p:txBody>
          <a:bodyPr/>
          <a:lstStyle/>
          <a:p>
            <a:r>
              <a:rPr lang="en-US" altLang="zh-CN" dirty="0"/>
              <a:t>Exercise</a:t>
            </a:r>
            <a:endParaRPr lang="zh-CN" altLang="en-US" dirty="0"/>
          </a:p>
        </p:txBody>
      </p:sp>
      <p:sp>
        <p:nvSpPr>
          <p:cNvPr id="3" name="内容占位符 2">
            <a:extLst>
              <a:ext uri="{FF2B5EF4-FFF2-40B4-BE49-F238E27FC236}">
                <a16:creationId xmlns:a16="http://schemas.microsoft.com/office/drawing/2014/main" id="{72E7161D-9172-452D-AFE7-4DFBEA6BD7B5}"/>
              </a:ext>
            </a:extLst>
          </p:cNvPr>
          <p:cNvSpPr>
            <a:spLocks noGrp="1"/>
          </p:cNvSpPr>
          <p:nvPr>
            <p:ph idx="1"/>
          </p:nvPr>
        </p:nvSpPr>
        <p:spPr>
          <a:xfrm>
            <a:off x="0" y="2591519"/>
            <a:ext cx="10554574" cy="3636511"/>
          </a:xfrm>
        </p:spPr>
        <p:txBody>
          <a:bodyPr>
            <a:noAutofit/>
          </a:bodyPr>
          <a:lstStyle/>
          <a:p>
            <a:r>
              <a:rPr lang="en-US" altLang="zh-CN" sz="2000" dirty="0">
                <a:latin typeface="Times New Roman" panose="02020603050405020304" pitchFamily="18" charset="0"/>
                <a:cs typeface="Times New Roman" panose="02020603050405020304" pitchFamily="18" charset="0"/>
              </a:rPr>
              <a:t>The majority of people believe advertisers should spend more money on billboards, so billboards are objectively the best form of advertisement.</a:t>
            </a:r>
          </a:p>
          <a:p>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We can either agree with Barbara's plan, or just let the project fail. There is no other option.</a:t>
            </a:r>
          </a:p>
          <a:p>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Two members of my team have become more engaged employees after taking public speaking classes. That proves we should have mandatory public speaking classes for the whole company to improve employee engagement.</a:t>
            </a:r>
          </a:p>
          <a:p>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Our blog views were down in April. We also changed the color of our blog header in April. This means that changing the color of the blog header led to less views in April.</a:t>
            </a:r>
          </a:p>
          <a:p>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If Hitler had not invaded Russia and opened up two military fronts, the Nazis would surely have won the war.</a:t>
            </a:r>
            <a:endParaRPr lang="zh-CN" altLang="en-US" sz="2000" dirty="0">
              <a:latin typeface="Times New Roman" panose="02020603050405020304" pitchFamily="18" charset="0"/>
              <a:cs typeface="Times New Roman" panose="02020603050405020304" pitchFamily="18" charset="0"/>
            </a:endParaRPr>
          </a:p>
          <a:p>
            <a:endParaRPr lang="zh-CN" altLang="en-US" sz="2000" dirty="0">
              <a:latin typeface="Times New Roman" panose="02020603050405020304" pitchFamily="18" charset="0"/>
              <a:cs typeface="Times New Roman" panose="02020603050405020304" pitchFamily="18" charset="0"/>
            </a:endParaRPr>
          </a:p>
        </p:txBody>
      </p:sp>
      <p:sp>
        <p:nvSpPr>
          <p:cNvPr id="4" name="矩形 3">
            <a:extLst>
              <a:ext uri="{FF2B5EF4-FFF2-40B4-BE49-F238E27FC236}">
                <a16:creationId xmlns:a16="http://schemas.microsoft.com/office/drawing/2014/main" id="{BDCBCB2E-55F8-456D-86A2-DBED33BD4CCA}"/>
              </a:ext>
            </a:extLst>
          </p:cNvPr>
          <p:cNvSpPr/>
          <p:nvPr/>
        </p:nvSpPr>
        <p:spPr>
          <a:xfrm>
            <a:off x="9961978" y="2742258"/>
            <a:ext cx="1565878" cy="369332"/>
          </a:xfrm>
          <a:prstGeom prst="rect">
            <a:avLst/>
          </a:prstGeom>
          <a:solidFill>
            <a:schemeClr val="accent1"/>
          </a:solidFill>
        </p:spPr>
        <p:txBody>
          <a:bodyPr wrap="none">
            <a:spAutoFit/>
          </a:bodyPr>
          <a:lstStyle/>
          <a:p>
            <a:r>
              <a:rPr lang="en-US" altLang="zh-CN" b="1" dirty="0">
                <a:latin typeface="apple-system;BlinkMacSystemFont"/>
                <a:cs typeface="apple-system;BlinkMacSystemFont"/>
              </a:rPr>
              <a:t>slippery slope.</a:t>
            </a:r>
            <a:endParaRPr lang="zh-CN" altLang="en-US" b="1" dirty="0"/>
          </a:p>
        </p:txBody>
      </p:sp>
      <p:sp>
        <p:nvSpPr>
          <p:cNvPr id="8" name="矩形 7">
            <a:extLst>
              <a:ext uri="{FF2B5EF4-FFF2-40B4-BE49-F238E27FC236}">
                <a16:creationId xmlns:a16="http://schemas.microsoft.com/office/drawing/2014/main" id="{0C003FA9-77A1-4FF3-A356-B3249C416E44}"/>
              </a:ext>
            </a:extLst>
          </p:cNvPr>
          <p:cNvSpPr/>
          <p:nvPr/>
        </p:nvSpPr>
        <p:spPr>
          <a:xfrm>
            <a:off x="10349005" y="5176259"/>
            <a:ext cx="986809" cy="369332"/>
          </a:xfrm>
          <a:prstGeom prst="rect">
            <a:avLst/>
          </a:prstGeom>
          <a:solidFill>
            <a:schemeClr val="accent1"/>
          </a:solidFill>
        </p:spPr>
        <p:txBody>
          <a:bodyPr wrap="none">
            <a:spAutoFit/>
          </a:bodyPr>
          <a:lstStyle/>
          <a:p>
            <a:r>
              <a:rPr lang="en-US" altLang="zh-CN" b="1" dirty="0">
                <a:latin typeface="apple-system;BlinkMacSystemFont"/>
                <a:cs typeface="apple-system;BlinkMacSystemFont"/>
              </a:rPr>
              <a:t>post hoc</a:t>
            </a:r>
            <a:endParaRPr lang="zh-CN" altLang="en-US" b="1" dirty="0"/>
          </a:p>
        </p:txBody>
      </p:sp>
      <p:sp>
        <p:nvSpPr>
          <p:cNvPr id="9" name="矩形 8">
            <a:extLst>
              <a:ext uri="{FF2B5EF4-FFF2-40B4-BE49-F238E27FC236}">
                <a16:creationId xmlns:a16="http://schemas.microsoft.com/office/drawing/2014/main" id="{00499F08-8BC5-4786-9EF9-6220574E5205}"/>
              </a:ext>
            </a:extLst>
          </p:cNvPr>
          <p:cNvSpPr/>
          <p:nvPr/>
        </p:nvSpPr>
        <p:spPr>
          <a:xfrm>
            <a:off x="10412582" y="1553265"/>
            <a:ext cx="1305229" cy="369332"/>
          </a:xfrm>
          <a:prstGeom prst="rect">
            <a:avLst/>
          </a:prstGeom>
          <a:solidFill>
            <a:schemeClr val="accent1"/>
          </a:solidFill>
        </p:spPr>
        <p:txBody>
          <a:bodyPr wrap="none">
            <a:spAutoFit/>
          </a:bodyPr>
          <a:lstStyle/>
          <a:p>
            <a:r>
              <a:rPr lang="en-US" altLang="zh-CN" b="1" dirty="0">
                <a:latin typeface="apple-system;BlinkMacSystemFont"/>
                <a:cs typeface="apple-system;BlinkMacSystemFont"/>
              </a:rPr>
              <a:t>bandwagon</a:t>
            </a:r>
            <a:endParaRPr lang="zh-CN" altLang="en-US" b="1" dirty="0"/>
          </a:p>
        </p:txBody>
      </p:sp>
      <p:sp>
        <p:nvSpPr>
          <p:cNvPr id="11" name="矩形 10">
            <a:extLst>
              <a:ext uri="{FF2B5EF4-FFF2-40B4-BE49-F238E27FC236}">
                <a16:creationId xmlns:a16="http://schemas.microsoft.com/office/drawing/2014/main" id="{C6268A08-9AE7-43BC-A332-441689A3DFB5}"/>
              </a:ext>
            </a:extLst>
          </p:cNvPr>
          <p:cNvSpPr/>
          <p:nvPr/>
        </p:nvSpPr>
        <p:spPr>
          <a:xfrm>
            <a:off x="9912558" y="4300584"/>
            <a:ext cx="2099486" cy="369332"/>
          </a:xfrm>
          <a:prstGeom prst="rect">
            <a:avLst/>
          </a:prstGeom>
          <a:solidFill>
            <a:schemeClr val="accent1"/>
          </a:solidFill>
        </p:spPr>
        <p:txBody>
          <a:bodyPr wrap="none">
            <a:spAutoFit/>
          </a:bodyPr>
          <a:lstStyle/>
          <a:p>
            <a:r>
              <a:rPr lang="en-US" altLang="zh-CN" b="1" dirty="0">
                <a:latin typeface="apple-system;BlinkMacSystemFont"/>
                <a:cs typeface="apple-system;BlinkMacSystemFont"/>
              </a:rPr>
              <a:t>hasty generalization</a:t>
            </a:r>
            <a:endParaRPr lang="zh-CN" altLang="en-US" b="1" dirty="0"/>
          </a:p>
        </p:txBody>
      </p:sp>
      <p:sp>
        <p:nvSpPr>
          <p:cNvPr id="12" name="矩形 11">
            <a:extLst>
              <a:ext uri="{FF2B5EF4-FFF2-40B4-BE49-F238E27FC236}">
                <a16:creationId xmlns:a16="http://schemas.microsoft.com/office/drawing/2014/main" id="{22AD4C61-C743-4D39-AF1C-9CFBB69A0ED6}"/>
              </a:ext>
            </a:extLst>
          </p:cNvPr>
          <p:cNvSpPr/>
          <p:nvPr/>
        </p:nvSpPr>
        <p:spPr>
          <a:xfrm>
            <a:off x="9374895" y="5880052"/>
            <a:ext cx="2740045" cy="369332"/>
          </a:xfrm>
          <a:prstGeom prst="rect">
            <a:avLst/>
          </a:prstGeom>
          <a:solidFill>
            <a:schemeClr val="accent1"/>
          </a:solidFill>
        </p:spPr>
        <p:txBody>
          <a:bodyPr wrap="none">
            <a:spAutoFit/>
          </a:bodyPr>
          <a:lstStyle/>
          <a:p>
            <a:r>
              <a:rPr lang="en-US" altLang="zh-CN" b="1" dirty="0">
                <a:latin typeface="apple-system;BlinkMacSystemFont"/>
              </a:rPr>
              <a:t>hypothesis contrary to fact</a:t>
            </a:r>
            <a:endParaRPr lang="zh-CN" altLang="en-US" dirty="0">
              <a:latin typeface="apple-system;BlinkMacSystemFont"/>
            </a:endParaRPr>
          </a:p>
        </p:txBody>
      </p:sp>
    </p:spTree>
    <p:extLst>
      <p:ext uri="{BB962C8B-B14F-4D97-AF65-F5344CB8AC3E}">
        <p14:creationId xmlns:p14="http://schemas.microsoft.com/office/powerpoint/2010/main" val="188899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3D9C7F-34CB-4F6D-A9E3-5C3254DD30B7}"/>
              </a:ext>
            </a:extLst>
          </p:cNvPr>
          <p:cNvSpPr>
            <a:spLocks noGrp="1"/>
          </p:cNvSpPr>
          <p:nvPr>
            <p:ph type="title"/>
          </p:nvPr>
        </p:nvSpPr>
        <p:spPr/>
        <p:txBody>
          <a:bodyPr/>
          <a:lstStyle/>
          <a:p>
            <a:r>
              <a:rPr lang="en-US" altLang="zh-CN"/>
              <a:t>The End</a:t>
            </a:r>
            <a:endParaRPr lang="zh-CN" altLang="en-US"/>
          </a:p>
        </p:txBody>
      </p:sp>
      <p:sp>
        <p:nvSpPr>
          <p:cNvPr id="3" name="文本占位符 2">
            <a:extLst>
              <a:ext uri="{FF2B5EF4-FFF2-40B4-BE49-F238E27FC236}">
                <a16:creationId xmlns:a16="http://schemas.microsoft.com/office/drawing/2014/main" id="{050BBAF0-855A-484C-B9B1-D50673EE83E2}"/>
              </a:ext>
            </a:extLst>
          </p:cNvPr>
          <p:cNvSpPr>
            <a:spLocks noGrp="1"/>
          </p:cNvSpPr>
          <p:nvPr>
            <p:ph type="body" sz="quarter" idx="16"/>
          </p:nvPr>
        </p:nvSpPr>
        <p:spPr/>
        <p:txBody>
          <a:bodyPr/>
          <a:lstStyle/>
          <a:p>
            <a:endParaRPr lang="zh-CN" altLang="en-US"/>
          </a:p>
        </p:txBody>
      </p:sp>
    </p:spTree>
    <p:extLst>
      <p:ext uri="{BB962C8B-B14F-4D97-AF65-F5344CB8AC3E}">
        <p14:creationId xmlns:p14="http://schemas.microsoft.com/office/powerpoint/2010/main" val="349837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DD9801-FC14-4DA5-B55E-B9C4198DE52A}"/>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4F6CA4B2-2A38-417D-B4E2-B2938A445732}"/>
              </a:ext>
            </a:extLst>
          </p:cNvPr>
          <p:cNvSpPr>
            <a:spLocks noGrp="1"/>
          </p:cNvSpPr>
          <p:nvPr>
            <p:ph idx="1"/>
          </p:nvPr>
        </p:nvSpPr>
        <p:spPr/>
        <p:txBody>
          <a:bodyPr>
            <a:normAutofit/>
          </a:bodyPr>
          <a:lstStyle/>
          <a:p>
            <a:r>
              <a:rPr lang="en-US" altLang="zh-CN" sz="3200" dirty="0"/>
              <a:t>All birds have wings – </a:t>
            </a:r>
            <a:r>
              <a:rPr lang="en-US" altLang="zh-CN" sz="3200" dirty="0">
                <a:solidFill>
                  <a:srgbClr val="FFFF00"/>
                </a:solidFill>
              </a:rPr>
              <a:t>valid</a:t>
            </a:r>
            <a:endParaRPr lang="zh-CN" altLang="en-US" sz="3200" dirty="0"/>
          </a:p>
        </p:txBody>
      </p:sp>
    </p:spTree>
    <p:extLst>
      <p:ext uri="{BB962C8B-B14F-4D97-AF65-F5344CB8AC3E}">
        <p14:creationId xmlns:p14="http://schemas.microsoft.com/office/powerpoint/2010/main" val="375907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3CA72C-1442-4436-BA08-07EC037FD3B0}"/>
              </a:ext>
            </a:extLst>
          </p:cNvPr>
          <p:cNvSpPr>
            <a:spLocks noGrp="1"/>
          </p:cNvSpPr>
          <p:nvPr>
            <p:ph type="title"/>
          </p:nvPr>
        </p:nvSpPr>
        <p:spPr/>
        <p:txBody>
          <a:bodyPr/>
          <a:lstStyle/>
          <a:p>
            <a:r>
              <a:rPr lang="en-US" altLang="zh-CN" dirty="0"/>
              <a:t>2 Faulty Generalizations</a:t>
            </a:r>
            <a:endParaRPr lang="zh-CN" altLang="en-US" dirty="0"/>
          </a:p>
        </p:txBody>
      </p:sp>
      <p:sp>
        <p:nvSpPr>
          <p:cNvPr id="3" name="内容占位符 2">
            <a:extLst>
              <a:ext uri="{FF2B5EF4-FFF2-40B4-BE49-F238E27FC236}">
                <a16:creationId xmlns:a16="http://schemas.microsoft.com/office/drawing/2014/main" id="{46968166-CAA0-48ED-B67B-3119CBC18866}"/>
              </a:ext>
            </a:extLst>
          </p:cNvPr>
          <p:cNvSpPr>
            <a:spLocks noGrp="1"/>
          </p:cNvSpPr>
          <p:nvPr>
            <p:ph idx="1"/>
          </p:nvPr>
        </p:nvSpPr>
        <p:spPr/>
        <p:txBody>
          <a:bodyPr>
            <a:normAutofit/>
          </a:bodyPr>
          <a:lstStyle/>
          <a:p>
            <a:r>
              <a:rPr lang="en-US" altLang="zh-CN" sz="3200" dirty="0"/>
              <a:t>Not supported by facts  </a:t>
            </a:r>
          </a:p>
          <a:p>
            <a:r>
              <a:rPr lang="en-US" altLang="zh-CN" sz="3200" dirty="0"/>
              <a:t>Words of absoluteness : none, all, always, never,  everyone, nobody </a:t>
            </a:r>
          </a:p>
          <a:p>
            <a:endParaRPr lang="zh-CN" altLang="en-US" sz="3200" dirty="0"/>
          </a:p>
        </p:txBody>
      </p:sp>
    </p:spTree>
    <p:extLst>
      <p:ext uri="{BB962C8B-B14F-4D97-AF65-F5344CB8AC3E}">
        <p14:creationId xmlns:p14="http://schemas.microsoft.com/office/powerpoint/2010/main" val="3301720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8A7C15-6F92-44EA-9AF8-5DDA989F2A37}"/>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FDBFD8BA-F216-4775-8CF6-B38C6E3E7CA3}"/>
              </a:ext>
            </a:extLst>
          </p:cNvPr>
          <p:cNvSpPr>
            <a:spLocks noGrp="1"/>
          </p:cNvSpPr>
          <p:nvPr>
            <p:ph idx="1"/>
          </p:nvPr>
        </p:nvSpPr>
        <p:spPr/>
        <p:txBody>
          <a:bodyPr>
            <a:normAutofit/>
          </a:bodyPr>
          <a:lstStyle/>
          <a:p>
            <a:r>
              <a:rPr lang="en-US" altLang="zh-CN" sz="3200" dirty="0">
                <a:solidFill>
                  <a:srgbClr val="FFFF00"/>
                </a:solidFill>
              </a:rPr>
              <a:t>Everyone</a:t>
            </a:r>
            <a:r>
              <a:rPr lang="en-US" altLang="zh-CN" sz="3200" dirty="0"/>
              <a:t> in Tennessee goes to the beach in the summer. – </a:t>
            </a:r>
            <a:r>
              <a:rPr lang="en-US" altLang="zh-CN" sz="3200" dirty="0">
                <a:solidFill>
                  <a:srgbClr val="FF0000"/>
                </a:solidFill>
              </a:rPr>
              <a:t>FAULTY</a:t>
            </a:r>
            <a:endParaRPr lang="zh-CN" altLang="en-US" sz="3200" dirty="0">
              <a:solidFill>
                <a:srgbClr val="FF0000"/>
              </a:solidFill>
            </a:endParaRPr>
          </a:p>
        </p:txBody>
      </p:sp>
    </p:spTree>
    <p:extLst>
      <p:ext uri="{BB962C8B-B14F-4D97-AF65-F5344CB8AC3E}">
        <p14:creationId xmlns:p14="http://schemas.microsoft.com/office/powerpoint/2010/main" val="232100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0DB911-7FCF-4C1A-AD2F-A55988EF549B}"/>
              </a:ext>
            </a:extLst>
          </p:cNvPr>
          <p:cNvSpPr>
            <a:spLocks noGrp="1"/>
          </p:cNvSpPr>
          <p:nvPr>
            <p:ph type="title"/>
          </p:nvPr>
        </p:nvSpPr>
        <p:spPr/>
        <p:txBody>
          <a:bodyPr/>
          <a:lstStyle/>
          <a:p>
            <a:r>
              <a:rPr lang="en-US" altLang="zh-CN" dirty="0"/>
              <a:t>What’s wrong with this generalization?</a:t>
            </a:r>
            <a:endParaRPr lang="zh-CN" altLang="en-US" dirty="0"/>
          </a:p>
        </p:txBody>
      </p:sp>
      <p:sp>
        <p:nvSpPr>
          <p:cNvPr id="3" name="内容占位符 2">
            <a:extLst>
              <a:ext uri="{FF2B5EF4-FFF2-40B4-BE49-F238E27FC236}">
                <a16:creationId xmlns:a16="http://schemas.microsoft.com/office/drawing/2014/main" id="{62E8D801-1E2E-46B6-96E6-1B6A4DFE38A7}"/>
              </a:ext>
            </a:extLst>
          </p:cNvPr>
          <p:cNvSpPr>
            <a:spLocks noGrp="1"/>
          </p:cNvSpPr>
          <p:nvPr>
            <p:ph idx="1"/>
          </p:nvPr>
        </p:nvSpPr>
        <p:spPr/>
        <p:txBody>
          <a:bodyPr>
            <a:normAutofit/>
          </a:bodyPr>
          <a:lstStyle/>
          <a:p>
            <a:r>
              <a:rPr lang="en-US" altLang="zh-CN" sz="3600" dirty="0"/>
              <a:t>Chocolate is everyone’s favorite dessert.</a:t>
            </a:r>
            <a:endParaRPr lang="zh-CN" altLang="en-US" sz="3600" dirty="0"/>
          </a:p>
        </p:txBody>
      </p:sp>
    </p:spTree>
    <p:extLst>
      <p:ext uri="{BB962C8B-B14F-4D97-AF65-F5344CB8AC3E}">
        <p14:creationId xmlns:p14="http://schemas.microsoft.com/office/powerpoint/2010/main" val="181447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44F1AE-50FD-440B-8344-7198C1C5A0D9}"/>
              </a:ext>
            </a:extLst>
          </p:cNvPr>
          <p:cNvSpPr>
            <a:spLocks noGrp="1"/>
          </p:cNvSpPr>
          <p:nvPr>
            <p:ph type="title"/>
          </p:nvPr>
        </p:nvSpPr>
        <p:spPr/>
        <p:txBody>
          <a:bodyPr/>
          <a:lstStyle/>
          <a:p>
            <a:r>
              <a:rPr lang="en-US" altLang="zh-CN" dirty="0"/>
              <a:t>What’s wrong with this generalization?</a:t>
            </a:r>
            <a:endParaRPr lang="zh-CN" altLang="en-US" dirty="0"/>
          </a:p>
        </p:txBody>
      </p:sp>
      <p:sp>
        <p:nvSpPr>
          <p:cNvPr id="3" name="内容占位符 2">
            <a:extLst>
              <a:ext uri="{FF2B5EF4-FFF2-40B4-BE49-F238E27FC236}">
                <a16:creationId xmlns:a16="http://schemas.microsoft.com/office/drawing/2014/main" id="{A8562C71-EBCF-43E4-9D29-AA1A01DFEBF2}"/>
              </a:ext>
            </a:extLst>
          </p:cNvPr>
          <p:cNvSpPr>
            <a:spLocks noGrp="1"/>
          </p:cNvSpPr>
          <p:nvPr>
            <p:ph idx="1"/>
          </p:nvPr>
        </p:nvSpPr>
        <p:spPr/>
        <p:txBody>
          <a:bodyPr>
            <a:normAutofit/>
          </a:bodyPr>
          <a:lstStyle/>
          <a:p>
            <a:endParaRPr lang="en-US" altLang="zh-CN" sz="3600" dirty="0"/>
          </a:p>
          <a:p>
            <a:endParaRPr lang="en-US" altLang="zh-CN" sz="3600" dirty="0"/>
          </a:p>
          <a:p>
            <a:r>
              <a:rPr lang="en-US" altLang="zh-CN" sz="3600" dirty="0"/>
              <a:t>Chocolate is </a:t>
            </a:r>
            <a:r>
              <a:rPr lang="en-US" altLang="zh-CN" sz="3600" dirty="0">
                <a:solidFill>
                  <a:srgbClr val="FF0000"/>
                </a:solidFill>
              </a:rPr>
              <a:t>everyone</a:t>
            </a:r>
            <a:r>
              <a:rPr lang="en-US" altLang="zh-CN" sz="3600" dirty="0"/>
              <a:t>’s favorite dessert.</a:t>
            </a:r>
          </a:p>
          <a:p>
            <a:endParaRPr lang="zh-CN" altLang="en-US" sz="3600" dirty="0"/>
          </a:p>
          <a:p>
            <a:endParaRPr lang="zh-CN" altLang="en-US" sz="3600" dirty="0"/>
          </a:p>
        </p:txBody>
      </p:sp>
    </p:spTree>
    <p:extLst>
      <p:ext uri="{BB962C8B-B14F-4D97-AF65-F5344CB8AC3E}">
        <p14:creationId xmlns:p14="http://schemas.microsoft.com/office/powerpoint/2010/main" val="3722676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62FB5A-2B3A-42C5-8449-135957B44E05}"/>
              </a:ext>
            </a:extLst>
          </p:cNvPr>
          <p:cNvSpPr>
            <a:spLocks noGrp="1"/>
          </p:cNvSpPr>
          <p:nvPr>
            <p:ph type="title"/>
          </p:nvPr>
        </p:nvSpPr>
        <p:spPr/>
        <p:txBody>
          <a:bodyPr/>
          <a:lstStyle/>
          <a:p>
            <a:r>
              <a:rPr lang="en-US" altLang="zh-CN"/>
              <a:t>3 Categories </a:t>
            </a:r>
            <a:r>
              <a:rPr lang="en-US" altLang="zh-CN" dirty="0"/>
              <a:t>of invalid generalizations</a:t>
            </a:r>
            <a:endParaRPr lang="zh-CN" altLang="en-US" dirty="0"/>
          </a:p>
        </p:txBody>
      </p:sp>
      <p:sp>
        <p:nvSpPr>
          <p:cNvPr id="3" name="内容占位符 2">
            <a:extLst>
              <a:ext uri="{FF2B5EF4-FFF2-40B4-BE49-F238E27FC236}">
                <a16:creationId xmlns:a16="http://schemas.microsoft.com/office/drawing/2014/main" id="{DBD07872-98C6-489B-BB98-9CC1C19A6C4E}"/>
              </a:ext>
            </a:extLst>
          </p:cNvPr>
          <p:cNvSpPr>
            <a:spLocks noGrp="1"/>
          </p:cNvSpPr>
          <p:nvPr>
            <p:ph idx="1"/>
          </p:nvPr>
        </p:nvSpPr>
        <p:spPr>
          <a:xfrm>
            <a:off x="810000" y="1782619"/>
            <a:ext cx="10554574" cy="4909127"/>
          </a:xfrm>
        </p:spPr>
        <p:txBody>
          <a:bodyPr>
            <a:noAutofit/>
          </a:bodyPr>
          <a:lstStyle/>
          <a:p>
            <a:pPr marL="457200" indent="-457200">
              <a:buFont typeface="+mj-lt"/>
              <a:buAutoNum type="arabicPeriod"/>
            </a:pPr>
            <a:r>
              <a:rPr lang="en-US" altLang="zh-CN" sz="2400" dirty="0" err="1"/>
              <a:t>Dicto</a:t>
            </a:r>
            <a:r>
              <a:rPr lang="en-US" altLang="zh-CN" sz="2400" dirty="0"/>
              <a:t> simpliciter</a:t>
            </a:r>
          </a:p>
          <a:p>
            <a:pPr marL="457200" indent="-457200">
              <a:buFont typeface="+mj-lt"/>
              <a:buAutoNum type="arabicPeriod"/>
            </a:pPr>
            <a:r>
              <a:rPr lang="en-US" altLang="zh-CN" sz="2400" dirty="0"/>
              <a:t>Hasty generalization</a:t>
            </a:r>
          </a:p>
          <a:p>
            <a:pPr marL="457200" indent="-457200">
              <a:buFont typeface="+mj-lt"/>
              <a:buAutoNum type="arabicPeriod"/>
            </a:pPr>
            <a:r>
              <a:rPr lang="en-US" altLang="zh-CN" sz="2400" dirty="0"/>
              <a:t>Post Hoc</a:t>
            </a:r>
          </a:p>
          <a:p>
            <a:pPr marL="457200" indent="-457200">
              <a:buFont typeface="+mj-lt"/>
              <a:buAutoNum type="arabicPeriod"/>
            </a:pPr>
            <a:r>
              <a:rPr lang="en-US" altLang="zh-CN" sz="2400" dirty="0"/>
              <a:t>Contradictory premises</a:t>
            </a:r>
          </a:p>
          <a:p>
            <a:pPr marL="457200" indent="-457200">
              <a:buFont typeface="+mj-lt"/>
              <a:buAutoNum type="arabicPeriod"/>
            </a:pPr>
            <a:r>
              <a:rPr lang="en-US" altLang="zh-CN" sz="2400" dirty="0"/>
              <a:t>Ad </a:t>
            </a:r>
            <a:r>
              <a:rPr lang="en-US" altLang="zh-CN" sz="2400" dirty="0" err="1"/>
              <a:t>misericordia</a:t>
            </a:r>
            <a:endParaRPr lang="en-US" altLang="zh-CN" sz="2400" dirty="0"/>
          </a:p>
          <a:p>
            <a:pPr marL="457200" indent="-457200">
              <a:buFont typeface="+mj-lt"/>
              <a:buAutoNum type="arabicPeriod"/>
            </a:pPr>
            <a:r>
              <a:rPr lang="en-US" altLang="zh-CN" sz="2400" dirty="0"/>
              <a:t>False analogy</a:t>
            </a:r>
          </a:p>
          <a:p>
            <a:pPr marL="457200" indent="-457200">
              <a:buFont typeface="+mj-lt"/>
              <a:buAutoNum type="arabicPeriod"/>
            </a:pPr>
            <a:r>
              <a:rPr lang="en-US" altLang="zh-CN" sz="2400" dirty="0"/>
              <a:t>Hypothesis contrary to fact</a:t>
            </a:r>
          </a:p>
          <a:p>
            <a:pPr marL="457200" indent="-457200">
              <a:buFont typeface="+mj-lt"/>
              <a:buAutoNum type="arabicPeriod"/>
            </a:pPr>
            <a:r>
              <a:rPr lang="en-US" altLang="zh-CN" sz="2400" dirty="0"/>
              <a:t>Red herring</a:t>
            </a:r>
          </a:p>
          <a:p>
            <a:pPr marL="457200" indent="-457200">
              <a:buFont typeface="+mj-lt"/>
              <a:buAutoNum type="arabicPeriod"/>
            </a:pPr>
            <a:r>
              <a:rPr lang="en-US" altLang="zh-CN" sz="2400" dirty="0"/>
              <a:t>Bandwagon</a:t>
            </a:r>
          </a:p>
          <a:p>
            <a:pPr marL="457200" indent="-457200">
              <a:buFont typeface="+mj-lt"/>
              <a:buAutoNum type="arabicPeriod"/>
            </a:pPr>
            <a:r>
              <a:rPr lang="en-US" altLang="zh-CN" sz="2400" dirty="0"/>
              <a:t>Slippery slope</a:t>
            </a:r>
            <a:endParaRPr lang="zh-CN" altLang="en-US" sz="2400" dirty="0"/>
          </a:p>
        </p:txBody>
      </p:sp>
    </p:spTree>
    <p:extLst>
      <p:ext uri="{BB962C8B-B14F-4D97-AF65-F5344CB8AC3E}">
        <p14:creationId xmlns:p14="http://schemas.microsoft.com/office/powerpoint/2010/main" val="3319900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引用">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TM03457503[[fn=引用]]</Template>
  <TotalTime>420</TotalTime>
  <Words>568</Words>
  <Application>Microsoft Office PowerPoint</Application>
  <PresentationFormat>宽屏</PresentationFormat>
  <Paragraphs>87</Paragraphs>
  <Slides>31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31</vt:i4>
      </vt:variant>
    </vt:vector>
  </HeadingPairs>
  <TitlesOfParts>
    <vt:vector size="37" baseType="lpstr">
      <vt:lpstr>apple-system;BlinkMacSystemFont</vt:lpstr>
      <vt:lpstr>宋体</vt:lpstr>
      <vt:lpstr>Century Gothic</vt:lpstr>
      <vt:lpstr>Times New Roman</vt:lpstr>
      <vt:lpstr>Wingdings 2</vt:lpstr>
      <vt:lpstr>引用</vt:lpstr>
      <vt:lpstr>How to evaluate a generalization</vt:lpstr>
      <vt:lpstr>PowerPoint 演示文稿</vt:lpstr>
      <vt:lpstr>1 Valid Generalizations  </vt:lpstr>
      <vt:lpstr>Example</vt:lpstr>
      <vt:lpstr>2 Faulty Generalizations</vt:lpstr>
      <vt:lpstr>Example</vt:lpstr>
      <vt:lpstr>What’s wrong with this generalization?</vt:lpstr>
      <vt:lpstr>What’s wrong with this generalization?</vt:lpstr>
      <vt:lpstr>3 Categories of invalid generalizations</vt:lpstr>
      <vt:lpstr>1 Dicto Simpliciter</vt:lpstr>
      <vt:lpstr>Example</vt:lpstr>
      <vt:lpstr>2 Hasty generalization</vt:lpstr>
      <vt:lpstr>Example</vt:lpstr>
      <vt:lpstr>3 Post Hoc</vt:lpstr>
      <vt:lpstr>Exampl3</vt:lpstr>
      <vt:lpstr>4 Contradictory Premises</vt:lpstr>
      <vt:lpstr>Example</vt:lpstr>
      <vt:lpstr>5 Ad Misericordiam</vt:lpstr>
      <vt:lpstr>Example</vt:lpstr>
      <vt:lpstr>6 False Analogy</vt:lpstr>
      <vt:lpstr>Example</vt:lpstr>
      <vt:lpstr>7 Hypothesis Contrary to Fact</vt:lpstr>
      <vt:lpstr>Example</vt:lpstr>
      <vt:lpstr>8 Red Herring</vt:lpstr>
      <vt:lpstr>Example</vt:lpstr>
      <vt:lpstr>9 Bandwagon </vt:lpstr>
      <vt:lpstr>Example</vt:lpstr>
      <vt:lpstr>10 Slippery slope</vt:lpstr>
      <vt:lpstr>Example</vt:lpstr>
      <vt:lpstr>Exercise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evaluate a generalization</dc:title>
  <dc:creator>sarah_leo@126.com</dc:creator>
  <cp:lastModifiedBy>sarah_leo@126.com</cp:lastModifiedBy>
  <cp:revision>30</cp:revision>
  <dcterms:created xsi:type="dcterms:W3CDTF">2017-06-29T07:18:17Z</dcterms:created>
  <dcterms:modified xsi:type="dcterms:W3CDTF">2017-11-06T07:23:01Z</dcterms:modified>
</cp:coreProperties>
</file>