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mf" ContentType="image/x-w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625" r:id="rId3"/>
    <p:sldId id="629" r:id="rId4"/>
    <p:sldId id="630" r:id="rId5"/>
    <p:sldId id="631" r:id="rId6"/>
    <p:sldId id="626" r:id="rId7"/>
    <p:sldId id="639" r:id="rId8"/>
    <p:sldId id="640" r:id="rId9"/>
    <p:sldId id="628" r:id="rId10"/>
    <p:sldId id="632" r:id="rId11"/>
    <p:sldId id="633" r:id="rId12"/>
    <p:sldId id="648" r:id="rId13"/>
    <p:sldId id="634" r:id="rId14"/>
    <p:sldId id="635" r:id="rId15"/>
    <p:sldId id="514" r:id="rId16"/>
  </p:sldIdLst>
  <p:sldSz cx="9144000" cy="6858000" type="screen4x3"/>
  <p:notesSz cx="6858000" cy="9144000"/>
  <p:defaultTextStyle>
    <a:defPPr>
      <a:defRPr lang="zh-CN"/>
    </a:defPPr>
    <a:lvl1pPr algn="l" rtl="0" fontAlgn="base">
      <a:spcBef>
        <a:spcPct val="0"/>
      </a:spcBef>
      <a:spcAft>
        <a:spcPct val="0"/>
      </a:spcAft>
      <a:defRPr kumimoji="1" sz="3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3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3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3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3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32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32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32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3200" kern="120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2FDB2607-1784-4EEB-B798-7EB5836EED8A}">
        <p14:showMediaCtrls xmlns:p14="http://schemas.microsoft.com/office/powerpoint/2010/main" val="1"/>
      </p:ext>
    </p:extLst>
  </p:showPr>
  <p:clrMru>
    <a:srgbClr val="FF0066"/>
    <a:srgbClr val="FF9900"/>
    <a:srgbClr val="000099"/>
    <a:srgbClr val="000066"/>
    <a:srgbClr val="FF3300"/>
    <a:srgbClr val="FF00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4975" autoAdjust="0"/>
    <p:restoredTop sz="97176" autoAdjust="0"/>
  </p:normalViewPr>
  <p:slideViewPr>
    <p:cSldViewPr>
      <p:cViewPr varScale="1">
        <p:scale>
          <a:sx n="125" d="100"/>
          <a:sy n="125" d="100"/>
        </p:scale>
        <p:origin x="-5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32"/>
    </p:cViewPr>
  </p:sorterViewPr>
  <p:notesViewPr>
    <p:cSldViewPr>
      <p:cViewPr varScale="1">
        <p:scale>
          <a:sx n="46" d="100"/>
          <a:sy n="46" d="100"/>
        </p:scale>
        <p:origin x="-136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vl1pPr>
          </a:lstStyle>
          <a:p>
            <a:endParaRPr lang="en-US" altLang="zh-CN"/>
          </a:p>
        </p:txBody>
      </p:sp>
      <p:sp>
        <p:nvSpPr>
          <p:cNvPr id="28675"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vl1pPr>
          </a:lstStyle>
          <a:p>
            <a:endParaRPr lang="en-US" altLang="zh-CN"/>
          </a:p>
        </p:txBody>
      </p:sp>
      <p:sp>
        <p:nvSpPr>
          <p:cNvPr id="28676"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vl1pPr>
          </a:lstStyle>
          <a:p>
            <a:r>
              <a:rPr lang="zh-CN" altLang="en-US"/>
              <a:t>微观经济学讲稿</a:t>
            </a:r>
            <a:endParaRPr lang="zh-CN" altLang="en-US"/>
          </a:p>
        </p:txBody>
      </p:sp>
      <p:sp>
        <p:nvSpPr>
          <p:cNvPr id="28677"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fld id="{9CCA15B0-1A34-42B4-85FA-00239FE8E5DC}" type="slidenum">
              <a:rPr lang="en-US" altLang="zh-CN"/>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latinLnBrk="1">
              <a:defRPr sz="1200"/>
            </a:lvl1pPr>
          </a:lstStyle>
          <a:p>
            <a:endParaRPr lang="en-US" altLang="zh-CN"/>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latinLnBrk="1">
              <a:defRPr sz="1200"/>
            </a:lvl1pPr>
          </a:lstStyle>
          <a:p>
            <a:endParaRPr lang="en-US" altLang="zh-CN"/>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p:spPr>
      </p:sp>
      <p:sp>
        <p:nvSpPr>
          <p:cNvPr id="27653" name="Rectangle 5"/>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latinLnBrk="1">
              <a:defRPr sz="1200"/>
            </a:lvl1pPr>
          </a:lstStyle>
          <a:p>
            <a:endParaRPr lang="en-US" altLang="zh-CN"/>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latinLnBrk="1">
              <a:defRPr sz="1200"/>
            </a:lvl1pPr>
          </a:lstStyle>
          <a:p>
            <a:fld id="{9E12C2E5-2CE1-4C4B-84D3-C7687473C89B}"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098"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endParaRPr lang="zh-CN" altLang="en-US"/>
          </a:p>
        </p:txBody>
      </p:sp>
      <p:sp>
        <p:nvSpPr>
          <p:cNvPr id="4099" name="Arc 3"/>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lang="zh-CN" altLang="zh-CN" sz="2400"/>
          </a:p>
        </p:txBody>
      </p:sp>
      <p:sp>
        <p:nvSpPr>
          <p:cNvPr id="4100" name="Rectangle 4"/>
          <p:cNvSpPr>
            <a:spLocks noGrp="1" noChangeArrowheads="1"/>
          </p:cNvSpPr>
          <p:nvPr>
            <p:ph type="ctrTitle" sz="quarter"/>
          </p:nvPr>
        </p:nvSpPr>
        <p:spPr>
          <a:xfrm>
            <a:off x="2743200" y="427038"/>
            <a:ext cx="6399213" cy="1524000"/>
          </a:xfrm>
        </p:spPr>
        <p:txBody>
          <a:bodyPr anchor="b"/>
          <a:lstStyle>
            <a:lvl1pPr>
              <a:lnSpc>
                <a:spcPct val="80000"/>
              </a:lnSpc>
              <a:defRPr sz="5400"/>
            </a:lvl1pPr>
          </a:lstStyle>
          <a:p>
            <a:r>
              <a:rPr lang="zh-CN" altLang="en-US"/>
              <a:t>单击此处编辑母版标题样式</a:t>
            </a:r>
            <a:endParaRPr lang="zh-CN" altLang="en-US"/>
          </a:p>
        </p:txBody>
      </p:sp>
      <p:sp>
        <p:nvSpPr>
          <p:cNvPr id="4101" name="Rectangle 5"/>
          <p:cNvSpPr>
            <a:spLocks noGrp="1" noChangeArrowheads="1"/>
          </p:cNvSpPr>
          <p:nvPr>
            <p:ph type="subTitle" sz="quarter" idx="1"/>
          </p:nvPr>
        </p:nvSpPr>
        <p:spPr>
          <a:xfrm>
            <a:off x="4191000" y="1828800"/>
            <a:ext cx="4572000" cy="1752600"/>
          </a:xfrm>
        </p:spPr>
        <p:txBody>
          <a:bodyPr/>
          <a:lstStyle>
            <a:lvl1pPr marL="0" indent="0">
              <a:buFont typeface="Wingdings" panose="05000000000000000000" pitchFamily="2" charset="2"/>
              <a:buNone/>
              <a:defRPr sz="2400">
                <a:ea typeface="宋体" panose="02010600030101010101" pitchFamily="2" charset="-122"/>
              </a:defRPr>
            </a:lvl1pPr>
          </a:lstStyle>
          <a:p>
            <a:r>
              <a:rPr lang="zh-CN" altLang="en-US"/>
              <a:t>单击此处编辑母版副标题样式</a:t>
            </a:r>
            <a:endParaRPr lang="zh-CN" altLang="en-US"/>
          </a:p>
        </p:txBody>
      </p:sp>
      <p:sp>
        <p:nvSpPr>
          <p:cNvPr id="4102" name="Rectangle 6"/>
          <p:cNvSpPr>
            <a:spLocks noGrp="1" noChangeArrowheads="1"/>
          </p:cNvSpPr>
          <p:nvPr>
            <p:ph type="dt" sz="quarter" idx="2"/>
          </p:nvPr>
        </p:nvSpPr>
        <p:spPr/>
        <p:txBody>
          <a:bodyPr/>
          <a:lstStyle>
            <a:lvl1pPr>
              <a:defRPr/>
            </a:lvl1pPr>
          </a:lstStyle>
          <a:p>
            <a:fld id="{863B0CB1-8E32-41AF-93BA-CAED9CC9ECC7}" type="datetime1">
              <a:rPr lang="zh-CN" altLang="en-US"/>
            </a:fld>
            <a:endParaRPr lang="en-US" altLang="zh-CN"/>
          </a:p>
        </p:txBody>
      </p:sp>
      <p:sp>
        <p:nvSpPr>
          <p:cNvPr id="4103" name="Rectangle 7"/>
          <p:cNvSpPr>
            <a:spLocks noGrp="1" noChangeArrowheads="1"/>
          </p:cNvSpPr>
          <p:nvPr>
            <p:ph type="ftr" sz="quarter" idx="3"/>
          </p:nvPr>
        </p:nvSpPr>
        <p:spPr/>
        <p:txBody>
          <a:bodyPr/>
          <a:lstStyle>
            <a:lvl1pPr>
              <a:defRPr/>
            </a:lvl1pPr>
          </a:lstStyle>
          <a:p>
            <a:endParaRPr lang="en-US" altLang="zh-CN"/>
          </a:p>
        </p:txBody>
      </p:sp>
      <p:sp>
        <p:nvSpPr>
          <p:cNvPr id="4104" name="Rectangle 8"/>
          <p:cNvSpPr>
            <a:spLocks noGrp="1" noChangeArrowheads="1"/>
          </p:cNvSpPr>
          <p:nvPr>
            <p:ph type="sldNum" sz="quarter" idx="4"/>
          </p:nvPr>
        </p:nvSpPr>
        <p:spPr/>
        <p:txBody>
          <a:bodyPr/>
          <a:lstStyle>
            <a:lvl1pPr>
              <a:defRPr/>
            </a:lvl1pPr>
          </a:lstStyle>
          <a:p>
            <a:fld id="{3923922A-02B0-49F9-A8FC-65CDF3331541}" type="slidenum">
              <a:rPr lang="en-US" altLang="zh-CN"/>
            </a:fld>
            <a:endParaRPr lang="en-US" altLang="zh-CN"/>
          </a:p>
        </p:txBody>
      </p:sp>
    </p:spTree>
  </p:cSld>
  <p:clrMapOvr>
    <a:masterClrMapping/>
  </p:clrMapOvr>
  <p:transition spd="med" advTm="147500">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93635093-9283-450C-89FD-35C22D8A13DB}"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60141A2-EDA5-4AE9-B7F7-CD4F43B0E336}" type="slidenum">
              <a:rPr lang="en-US" altLang="zh-CN"/>
            </a:fld>
            <a:endParaRPr lang="en-US" altLang="zh-CN"/>
          </a:p>
        </p:txBody>
      </p:sp>
    </p:spTree>
  </p:cSld>
  <p:clrMapOvr>
    <a:masterClrMapping/>
  </p:clrMapOvr>
  <p:transition spd="med" advTm="147500">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391400" y="609600"/>
            <a:ext cx="15240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819400" y="609600"/>
            <a:ext cx="4419600"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D6FC4F8F-3E30-4CE0-92AE-9ED0714F545B}"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EB05D7E-B37C-43FC-8898-2C2ACCB85C1A}" type="slidenum">
              <a:rPr lang="en-US" altLang="zh-CN"/>
            </a:fld>
            <a:endParaRPr lang="en-US" altLang="zh-CN"/>
          </a:p>
        </p:txBody>
      </p:sp>
    </p:spTree>
  </p:cSld>
  <p:clrMapOvr>
    <a:masterClrMapping/>
  </p:clrMapOvr>
  <p:transition spd="med" advTm="147500">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17E1BB61-16FA-49BF-9185-171E02E8AE60}"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3533C5D-65E9-4310-9042-9C41335D3496}" type="slidenum">
              <a:rPr lang="en-US" altLang="zh-CN"/>
            </a:fld>
            <a:endParaRPr lang="en-US" altLang="zh-CN"/>
          </a:p>
        </p:txBody>
      </p:sp>
    </p:spTree>
  </p:cSld>
  <p:clrMapOvr>
    <a:masterClrMapping/>
  </p:clrMapOvr>
  <p:transition spd="med" advTm="147500">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BCF7AFFE-1244-4E8F-9296-60D34188D3B0}" type="datetime1">
              <a:rPr lang="zh-CN" altLang="en-US"/>
            </a:fld>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BC018305-FE7D-4212-9D1B-7A942B09E29B}" type="slidenum">
              <a:rPr lang="en-US" altLang="zh-CN"/>
            </a:fld>
            <a:endParaRPr lang="en-US" altLang="zh-CN"/>
          </a:p>
        </p:txBody>
      </p:sp>
    </p:spTree>
  </p:cSld>
  <p:clrMapOvr>
    <a:masterClrMapping/>
  </p:clrMapOvr>
  <p:transition spd="med" advTm="147500">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D23B86B1-9681-4902-A6FC-C96D11C1EB7C}" type="datetime1">
              <a:rPr lang="zh-CN" altLang="en-US"/>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7DC60828-E0C2-4FD0-8313-7037D19778AA}" type="slidenum">
              <a:rPr lang="en-US" altLang="zh-CN"/>
            </a:fld>
            <a:endParaRPr lang="en-US" altLang="zh-CN"/>
          </a:p>
        </p:txBody>
      </p:sp>
    </p:spTree>
  </p:cSld>
  <p:clrMapOvr>
    <a:masterClrMapping/>
  </p:clrMapOvr>
  <p:transition spd="med" advTm="147500">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993FB756-3464-4ECF-8706-E22E227AA6F4}" type="datetime1">
              <a:rPr lang="zh-CN" altLang="en-US"/>
            </a:fld>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8DCC7D81-3B6D-42BD-BDD5-F099256C11AE}" type="slidenum">
              <a:rPr lang="en-US" altLang="zh-CN"/>
            </a:fld>
            <a:endParaRPr lang="en-US" altLang="zh-CN"/>
          </a:p>
        </p:txBody>
      </p:sp>
    </p:spTree>
  </p:cSld>
  <p:clrMapOvr>
    <a:masterClrMapping/>
  </p:clrMapOvr>
  <p:transition spd="med" advTm="147500">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84FCBD53-60DA-486D-A007-2A695BB8BC2F}" type="datetime1">
              <a:rPr lang="zh-CN" altLang="en-US"/>
            </a:fld>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9BD40017-5D2E-4038-82E4-479727865F3E}" type="slidenum">
              <a:rPr lang="en-US" altLang="zh-CN"/>
            </a:fld>
            <a:endParaRPr lang="en-US" altLang="zh-CN"/>
          </a:p>
        </p:txBody>
      </p:sp>
    </p:spTree>
  </p:cSld>
  <p:clrMapOvr>
    <a:masterClrMapping/>
  </p:clrMapOvr>
  <p:transition spd="med" advTm="147500">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AB2AADE1-B59A-4FCB-8F71-8A56B1490480}" type="datetime1">
              <a:rPr lang="zh-CN" altLang="en-US"/>
            </a:fld>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9576CE01-E230-4021-BE53-87CB8D57B581}" type="slidenum">
              <a:rPr lang="en-US" altLang="zh-CN"/>
            </a:fld>
            <a:endParaRPr lang="en-US" altLang="zh-CN"/>
          </a:p>
        </p:txBody>
      </p:sp>
    </p:spTree>
  </p:cSld>
  <p:clrMapOvr>
    <a:masterClrMapping/>
  </p:clrMapOvr>
  <p:transition spd="med" advTm="147500">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89C30CDF-A823-4A17-946A-3E4F8D17A4EC}" type="datetime1">
              <a:rPr lang="zh-CN" altLang="en-US"/>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5D978F96-A85B-4D0D-AC26-BF0B695B0243}" type="slidenum">
              <a:rPr lang="en-US" altLang="zh-CN"/>
            </a:fld>
            <a:endParaRPr lang="en-US" altLang="zh-CN"/>
          </a:p>
        </p:txBody>
      </p:sp>
    </p:spTree>
  </p:cSld>
  <p:clrMapOvr>
    <a:masterClrMapping/>
  </p:clrMapOvr>
  <p:transition spd="med" advTm="147500">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3E86AFBF-FD08-41F5-87DB-C6F807CC8F4F}" type="datetime1">
              <a:rPr lang="zh-CN" altLang="en-US"/>
            </a:fld>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A4B29AD0-EE3B-4394-8FDB-B3E372506932}" type="slidenum">
              <a:rPr lang="en-US" altLang="zh-CN"/>
            </a:fld>
            <a:endParaRPr lang="en-US" altLang="zh-CN"/>
          </a:p>
        </p:txBody>
      </p:sp>
    </p:spTree>
  </p:cSld>
  <p:clrMapOvr>
    <a:masterClrMapping/>
  </p:clrMapOvr>
  <p:transition spd="med" advTm="147500">
    <p:spli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74" name="Arc 2"/>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a:effectLst/>
        </p:spPr>
        <p:txBody>
          <a:bodyPr/>
          <a:lstStyle/>
          <a:p>
            <a:endParaRPr lang="zh-CN" altLang="zh-CN" sz="2400"/>
          </a:p>
        </p:txBody>
      </p:sp>
      <p:sp>
        <p:nvSpPr>
          <p:cNvPr id="3075" name="Rectangle 3"/>
          <p:cNvSpPr>
            <a:spLocks noGrp="1" noChangeArrowheads="1"/>
          </p:cNvSpPr>
          <p:nvPr>
            <p:ph type="title"/>
          </p:nvPr>
        </p:nvSpPr>
        <p:spPr bwMode="auto">
          <a:xfrm>
            <a:off x="2819400" y="609600"/>
            <a:ext cx="6096000" cy="1143000"/>
          </a:xfrm>
          <a:prstGeom prst="rect">
            <a:avLst/>
          </a:prstGeom>
          <a:noFill/>
          <a:ln w="9525">
            <a:noFill/>
            <a:miter lim="800000"/>
          </a:ln>
          <a:effectLst/>
        </p:spPr>
        <p:txBody>
          <a:bodyPr vert="horz" wrap="square" lIns="92075" tIns="46038" rIns="92075" bIns="46038" numCol="1" anchor="ctr" anchorCtr="0" compatLnSpc="1"/>
          <a:lstStyle/>
          <a:p>
            <a:pPr lvl="0"/>
            <a:r>
              <a:rPr lang="zh-CN" altLang="en-US" smtClean="0"/>
              <a:t>单击此处编辑母版标题样式</a:t>
            </a:r>
            <a:endParaRPr lang="zh-CN" altLang="en-US" smtClean="0"/>
          </a:p>
        </p:txBody>
      </p:sp>
      <p:sp>
        <p:nvSpPr>
          <p:cNvPr id="3076" name="Rectangle 4"/>
          <p:cNvSpPr>
            <a:spLocks noGrp="1" noChangeArrowheads="1"/>
          </p:cNvSpPr>
          <p:nvPr>
            <p:ph type="body" idx="1"/>
          </p:nvPr>
        </p:nvSpPr>
        <p:spPr bwMode="auto">
          <a:xfrm>
            <a:off x="2819400" y="1981200"/>
            <a:ext cx="6096000" cy="4114800"/>
          </a:xfrm>
          <a:prstGeom prst="rect">
            <a:avLst/>
          </a:prstGeom>
          <a:noFill/>
          <a:ln w="9525">
            <a:noFill/>
            <a:miter lim="800000"/>
          </a:ln>
          <a:effectLst/>
        </p:spPr>
        <p:txBody>
          <a:bodyPr vert="horz" wrap="square" lIns="92075" tIns="46038" rIns="92075" bIns="46038" numCol="1" anchor="t" anchorCtr="0" compatLnSpc="1"/>
          <a:lstStyle/>
          <a:p>
            <a:pPr lvl="0"/>
            <a:r>
              <a:rPr lang="zh-CN" altLang="en-US" smtClean="0"/>
              <a:t>单击此处编辑母版文本样式</a:t>
            </a:r>
            <a:endParaRPr lang="zh-CN" altLang="en-US" smtClean="0"/>
          </a:p>
          <a:p>
            <a:pPr lvl="1"/>
            <a:r>
              <a:rPr lang="zh-CN" altLang="en-US" smtClean="0"/>
              <a:t>第二层</a:t>
            </a:r>
            <a:endParaRPr lang="zh-CN" altLang="en-US" smtClean="0"/>
          </a:p>
          <a:p>
            <a:pPr lvl="2"/>
            <a:r>
              <a:rPr lang="zh-CN" altLang="en-US" smtClean="0"/>
              <a:t>第三层</a:t>
            </a:r>
            <a:endParaRPr lang="zh-CN" altLang="en-US" smtClean="0"/>
          </a:p>
          <a:p>
            <a:pPr lvl="3"/>
            <a:r>
              <a:rPr lang="zh-CN" altLang="en-US" smtClean="0"/>
              <a:t>第四层</a:t>
            </a:r>
            <a:endParaRPr lang="zh-CN" altLang="en-US" smtClean="0"/>
          </a:p>
          <a:p>
            <a:pPr lvl="4"/>
            <a:r>
              <a:rPr lang="zh-CN" altLang="en-US" smtClean="0"/>
              <a:t>第五层</a:t>
            </a:r>
            <a:endParaRPr lang="zh-CN" altLang="en-US" smtClean="0"/>
          </a:p>
        </p:txBody>
      </p:sp>
      <p:sp>
        <p:nvSpPr>
          <p:cNvPr id="3077" name="Rectangle 5"/>
          <p:cNvSpPr>
            <a:spLocks noGrp="1" noChangeArrowheads="1"/>
          </p:cNvSpPr>
          <p:nvPr>
            <p:ph type="dt" sz="half" idx="2"/>
          </p:nvPr>
        </p:nvSpPr>
        <p:spPr bwMode="auto">
          <a:xfrm>
            <a:off x="304800" y="6248400"/>
            <a:ext cx="1905000" cy="457200"/>
          </a:xfrm>
          <a:prstGeom prst="rect">
            <a:avLst/>
          </a:prstGeom>
          <a:noFill/>
          <a:ln w="9525">
            <a:noFill/>
            <a:miter lim="800000"/>
          </a:ln>
          <a:effectLst/>
        </p:spPr>
        <p:txBody>
          <a:bodyPr vert="horz" wrap="square" lIns="92075" tIns="46038" rIns="92075" bIns="46038" numCol="1" anchor="ctr" anchorCtr="0" compatLnSpc="1"/>
          <a:lstStyle>
            <a:lvl1pPr>
              <a:defRPr sz="1400">
                <a:latin typeface="+mn-lt"/>
              </a:defRPr>
            </a:lvl1pPr>
          </a:lstStyle>
          <a:p>
            <a:fld id="{9DAAE9FF-1735-47C9-8894-FBEB28FACA34}" type="datetime1">
              <a:rPr lang="zh-CN" altLang="en-US"/>
            </a:fld>
            <a:endParaRPr lang="en-US" altLang="zh-CN"/>
          </a:p>
        </p:txBody>
      </p:sp>
      <p:sp>
        <p:nvSpPr>
          <p:cNvPr id="3078" name="Rectangle 6"/>
          <p:cNvSpPr>
            <a:spLocks noGrp="1" noChangeArrowheads="1"/>
          </p:cNvSpPr>
          <p:nvPr>
            <p:ph type="ftr" sz="quarter" idx="3"/>
          </p:nvPr>
        </p:nvSpPr>
        <p:spPr bwMode="auto">
          <a:xfrm>
            <a:off x="3581400" y="6248400"/>
            <a:ext cx="2895600" cy="457200"/>
          </a:xfrm>
          <a:prstGeom prst="rect">
            <a:avLst/>
          </a:prstGeom>
          <a:noFill/>
          <a:ln w="9525">
            <a:noFill/>
            <a:miter lim="800000"/>
          </a:ln>
          <a:effectLst/>
        </p:spPr>
        <p:txBody>
          <a:bodyPr vert="horz" wrap="square" lIns="92075" tIns="46038" rIns="92075" bIns="46038" numCol="1" anchor="ctr" anchorCtr="0" compatLnSpc="1"/>
          <a:lstStyle>
            <a:lvl1pPr algn="ctr">
              <a:defRPr sz="1400">
                <a:latin typeface="+mn-lt"/>
              </a:defRPr>
            </a:lvl1pPr>
          </a:lstStyle>
          <a:p>
            <a:endParaRPr lang="en-US" altLang="zh-CN"/>
          </a:p>
        </p:txBody>
      </p:sp>
      <p:sp>
        <p:nvSpPr>
          <p:cNvPr id="3079" name="Rectangle 7"/>
          <p:cNvSpPr>
            <a:spLocks noGrp="1" noChangeArrowheads="1"/>
          </p:cNvSpPr>
          <p:nvPr>
            <p:ph type="sldNum" sz="quarter" idx="4"/>
          </p:nvPr>
        </p:nvSpPr>
        <p:spPr bwMode="auto">
          <a:xfrm>
            <a:off x="7010400" y="6248400"/>
            <a:ext cx="1905000" cy="457200"/>
          </a:xfrm>
          <a:prstGeom prst="rect">
            <a:avLst/>
          </a:prstGeom>
          <a:noFill/>
          <a:ln w="9525">
            <a:noFill/>
            <a:miter lim="800000"/>
          </a:ln>
          <a:effectLst/>
        </p:spPr>
        <p:txBody>
          <a:bodyPr vert="horz" wrap="none" lIns="92075" tIns="46038" rIns="92075" bIns="46038" numCol="1" anchor="ctr" anchorCtr="0" compatLnSpc="1"/>
          <a:lstStyle>
            <a:lvl1pPr algn="r">
              <a:defRPr sz="1400">
                <a:latin typeface="+mn-lt"/>
              </a:defRPr>
            </a:lvl1pPr>
          </a:lstStyle>
          <a:p>
            <a:fld id="{9C1D6756-1741-4094-A335-C608173E2D78}" type="slidenum">
              <a:rPr lang="en-US" altLang="zh-CN"/>
            </a:fld>
            <a:endParaRPr lang="en-US" altLang="zh-CN"/>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Tm="147500">
    <p:split/>
  </p:transition>
  <p:hf hdr="0" ftr="0"/>
  <p:txStyles>
    <p:titleStyle>
      <a:lvl1pPr algn="l" rtl="0" fontAlgn="base">
        <a:lnSpc>
          <a:spcPct val="70000"/>
        </a:lnSpc>
        <a:spcBef>
          <a:spcPct val="0"/>
        </a:spcBef>
        <a:spcAft>
          <a:spcPct val="0"/>
        </a:spcAft>
        <a:defRPr kumimoji="1" sz="4800">
          <a:solidFill>
            <a:schemeClr val="tx2"/>
          </a:solidFill>
          <a:latin typeface="+mj-lt"/>
          <a:ea typeface="+mj-ea"/>
          <a:cs typeface="+mj-cs"/>
        </a:defRPr>
      </a:lvl1pPr>
      <a:lvl2pPr algn="l" rtl="0" fontAlgn="base">
        <a:lnSpc>
          <a:spcPct val="70000"/>
        </a:lnSpc>
        <a:spcBef>
          <a:spcPct val="0"/>
        </a:spcBef>
        <a:spcAft>
          <a:spcPct val="0"/>
        </a:spcAft>
        <a:defRPr kumimoji="1" sz="4800">
          <a:solidFill>
            <a:schemeClr val="tx2"/>
          </a:solidFill>
          <a:latin typeface="Arial Narrow" panose="020B0606020202030204" pitchFamily="34" charset="0"/>
        </a:defRPr>
      </a:lvl2pPr>
      <a:lvl3pPr algn="l" rtl="0" fontAlgn="base">
        <a:lnSpc>
          <a:spcPct val="70000"/>
        </a:lnSpc>
        <a:spcBef>
          <a:spcPct val="0"/>
        </a:spcBef>
        <a:spcAft>
          <a:spcPct val="0"/>
        </a:spcAft>
        <a:defRPr kumimoji="1" sz="4800">
          <a:solidFill>
            <a:schemeClr val="tx2"/>
          </a:solidFill>
          <a:latin typeface="Arial Narrow" panose="020B0606020202030204" pitchFamily="34" charset="0"/>
        </a:defRPr>
      </a:lvl3pPr>
      <a:lvl4pPr algn="l" rtl="0" fontAlgn="base">
        <a:lnSpc>
          <a:spcPct val="70000"/>
        </a:lnSpc>
        <a:spcBef>
          <a:spcPct val="0"/>
        </a:spcBef>
        <a:spcAft>
          <a:spcPct val="0"/>
        </a:spcAft>
        <a:defRPr kumimoji="1" sz="4800">
          <a:solidFill>
            <a:schemeClr val="tx2"/>
          </a:solidFill>
          <a:latin typeface="Arial Narrow" panose="020B0606020202030204" pitchFamily="34" charset="0"/>
        </a:defRPr>
      </a:lvl4pPr>
      <a:lvl5pPr algn="l" rtl="0" fontAlgn="base">
        <a:lnSpc>
          <a:spcPct val="70000"/>
        </a:lnSpc>
        <a:spcBef>
          <a:spcPct val="0"/>
        </a:spcBef>
        <a:spcAft>
          <a:spcPct val="0"/>
        </a:spcAft>
        <a:defRPr kumimoji="1" sz="4800">
          <a:solidFill>
            <a:schemeClr val="tx2"/>
          </a:solidFill>
          <a:latin typeface="Arial Narrow" panose="020B0606020202030204" pitchFamily="34" charset="0"/>
        </a:defRPr>
      </a:lvl5pPr>
      <a:lvl6pPr marL="457200" algn="l" rtl="0" fontAlgn="base">
        <a:lnSpc>
          <a:spcPct val="70000"/>
        </a:lnSpc>
        <a:spcBef>
          <a:spcPct val="0"/>
        </a:spcBef>
        <a:spcAft>
          <a:spcPct val="0"/>
        </a:spcAft>
        <a:defRPr kumimoji="1" sz="4800">
          <a:solidFill>
            <a:schemeClr val="tx2"/>
          </a:solidFill>
          <a:latin typeface="Arial Narrow" panose="020B0606020202030204" pitchFamily="34" charset="0"/>
        </a:defRPr>
      </a:lvl6pPr>
      <a:lvl7pPr marL="914400" algn="l" rtl="0" fontAlgn="base">
        <a:lnSpc>
          <a:spcPct val="70000"/>
        </a:lnSpc>
        <a:spcBef>
          <a:spcPct val="0"/>
        </a:spcBef>
        <a:spcAft>
          <a:spcPct val="0"/>
        </a:spcAft>
        <a:defRPr kumimoji="1" sz="4800">
          <a:solidFill>
            <a:schemeClr val="tx2"/>
          </a:solidFill>
          <a:latin typeface="Arial Narrow" panose="020B0606020202030204" pitchFamily="34" charset="0"/>
        </a:defRPr>
      </a:lvl7pPr>
      <a:lvl8pPr marL="1371600" algn="l" rtl="0" fontAlgn="base">
        <a:lnSpc>
          <a:spcPct val="70000"/>
        </a:lnSpc>
        <a:spcBef>
          <a:spcPct val="0"/>
        </a:spcBef>
        <a:spcAft>
          <a:spcPct val="0"/>
        </a:spcAft>
        <a:defRPr kumimoji="1" sz="4800">
          <a:solidFill>
            <a:schemeClr val="tx2"/>
          </a:solidFill>
          <a:latin typeface="Arial Narrow" panose="020B0606020202030204" pitchFamily="34" charset="0"/>
        </a:defRPr>
      </a:lvl8pPr>
      <a:lvl9pPr marL="1828800" algn="l" rtl="0" fontAlgn="base">
        <a:lnSpc>
          <a:spcPct val="70000"/>
        </a:lnSpc>
        <a:spcBef>
          <a:spcPct val="0"/>
        </a:spcBef>
        <a:spcAft>
          <a:spcPct val="0"/>
        </a:spcAft>
        <a:defRPr kumimoji="1" sz="4800">
          <a:solidFill>
            <a:schemeClr val="tx2"/>
          </a:solidFill>
          <a:latin typeface="Arial Narrow" panose="020B0606020202030204" pitchFamily="34"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kumimoji="1"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anose="05000000000000000000" pitchFamily="2" charset="2"/>
        <a:buChar char="u"/>
        <a:defRPr kumimoji="1" sz="2600">
          <a:solidFill>
            <a:schemeClr val="tx1"/>
          </a:solidFill>
          <a:latin typeface="+mn-lt"/>
          <a:ea typeface="宋体" panose="02010600030101010101" pitchFamily="2" charset="-122"/>
        </a:defRPr>
      </a:lvl2pPr>
      <a:lvl3pPr marL="1143000" indent="-228600" algn="l" rtl="0" fontAlgn="base">
        <a:spcBef>
          <a:spcPct val="20000"/>
        </a:spcBef>
        <a:spcAft>
          <a:spcPct val="0"/>
        </a:spcAft>
        <a:buClr>
          <a:schemeClr val="hlink"/>
        </a:buClr>
        <a:buSzPct val="65000"/>
        <a:buFont typeface="Wingdings" panose="05000000000000000000" pitchFamily="2" charset="2"/>
        <a:buChar char="«"/>
        <a:defRPr kumimoji="1" sz="2400">
          <a:solidFill>
            <a:schemeClr val="tx1"/>
          </a:solidFill>
          <a:latin typeface="+mn-lt"/>
          <a:ea typeface="宋体" panose="02010600030101010101" pitchFamily="2" charset="-122"/>
        </a:defRPr>
      </a:lvl3pPr>
      <a:lvl4pPr marL="1600200" indent="-228600" algn="l" rtl="0" fontAlgn="base">
        <a:spcBef>
          <a:spcPct val="20000"/>
        </a:spcBef>
        <a:spcAft>
          <a:spcPct val="0"/>
        </a:spcAft>
        <a:buClr>
          <a:schemeClr val="tx2"/>
        </a:buClr>
        <a:buSzPct val="100000"/>
        <a:buChar char="•"/>
        <a:defRPr kumimoji="1" sz="2000">
          <a:solidFill>
            <a:schemeClr val="tx1"/>
          </a:solidFill>
          <a:latin typeface="+mn-lt"/>
          <a:ea typeface="宋体" panose="02010600030101010101" pitchFamily="2" charset="-122"/>
        </a:defRPr>
      </a:lvl4pPr>
      <a:lvl5pPr marL="2057400" indent="-228600" algn="l" rtl="0" fontAlgn="base">
        <a:spcBef>
          <a:spcPct val="20000"/>
        </a:spcBef>
        <a:spcAft>
          <a:spcPct val="0"/>
        </a:spcAft>
        <a:buClr>
          <a:schemeClr val="hlink"/>
        </a:buClr>
        <a:buSzPct val="100000"/>
        <a:buChar char="–"/>
        <a:defRPr kumimoji="1" sz="2000">
          <a:solidFill>
            <a:schemeClr val="tx1"/>
          </a:solidFill>
          <a:latin typeface="+mn-lt"/>
          <a:ea typeface="宋体" panose="02010600030101010101" pitchFamily="2" charset="-122"/>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宋体" panose="02010600030101010101" pitchFamily="2" charset="-122"/>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宋体" panose="02010600030101010101" pitchFamily="2" charset="-122"/>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宋体" panose="02010600030101010101" pitchFamily="2" charset="-122"/>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wmf"/><Relationship Id="rId1"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slideLayout" Target="../slideLayouts/slideLayout2.xml"/><Relationship Id="rId3"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6755170-6116-4EE3-A8CF-D26A6FE091FF}" type="datetime1">
              <a:rPr lang="zh-CN" altLang="en-US"/>
            </a:fld>
            <a:endParaRPr lang="en-US" altLang="zh-CN"/>
          </a:p>
        </p:txBody>
      </p:sp>
      <p:sp>
        <p:nvSpPr>
          <p:cNvPr id="5" name="灯片编号占位符 5"/>
          <p:cNvSpPr>
            <a:spLocks noGrp="1"/>
          </p:cNvSpPr>
          <p:nvPr>
            <p:ph type="sldNum" sz="quarter" idx="12"/>
          </p:nvPr>
        </p:nvSpPr>
        <p:spPr/>
        <p:txBody>
          <a:bodyPr/>
          <a:lstStyle/>
          <a:p>
            <a:fld id="{2B7CF777-23B8-4FE2-9F0E-BBE20E3DF244}" type="slidenum">
              <a:rPr lang="en-US" altLang="zh-CN"/>
            </a:fld>
            <a:endParaRPr lang="en-US" altLang="zh-CN"/>
          </a:p>
        </p:txBody>
      </p:sp>
      <p:sp>
        <p:nvSpPr>
          <p:cNvPr id="540674" name="Rectangle 2"/>
          <p:cNvSpPr>
            <a:spLocks noGrp="1" noChangeArrowheads="1"/>
          </p:cNvSpPr>
          <p:nvPr>
            <p:ph type="title"/>
          </p:nvPr>
        </p:nvSpPr>
        <p:spPr>
          <a:xfrm>
            <a:off x="0" y="188913"/>
            <a:ext cx="8153400" cy="1066800"/>
          </a:xfrm>
        </p:spPr>
        <p:txBody>
          <a:bodyPr/>
          <a:lstStyle/>
          <a:p>
            <a:pPr algn="ctr"/>
            <a:r>
              <a:rPr lang="zh-CN" altLang="en-US" sz="3600" b="1" dirty="0">
                <a:latin typeface="Times New Roman" panose="02020603050405020304" pitchFamily="18" charset="0"/>
                <a:ea typeface="黑体" panose="02010609060101010101" pitchFamily="2" charset="-122"/>
              </a:rPr>
              <a:t>补充：传感器信号选择方式</a:t>
            </a:r>
            <a:r>
              <a:rPr lang="zh-CN" altLang="en-US" sz="3600" dirty="0">
                <a:latin typeface="Times New Roman" panose="02020603050405020304" pitchFamily="18" charset="0"/>
                <a:ea typeface="宋体" panose="02010600030101010101" pitchFamily="2" charset="-122"/>
              </a:rPr>
              <a:t> </a:t>
            </a:r>
            <a:endParaRPr lang="zh-CN" altLang="en-US" sz="3600" dirty="0">
              <a:latin typeface="Times New Roman" panose="02020603050405020304" pitchFamily="18" charset="0"/>
              <a:ea typeface="宋体" panose="02010600030101010101" pitchFamily="2" charset="-122"/>
            </a:endParaRPr>
          </a:p>
        </p:txBody>
      </p:sp>
      <p:sp>
        <p:nvSpPr>
          <p:cNvPr id="540675" name="Text Box 3"/>
          <p:cNvSpPr txBox="1">
            <a:spLocks noChangeArrowheads="1"/>
          </p:cNvSpPr>
          <p:nvPr/>
        </p:nvSpPr>
        <p:spPr bwMode="auto">
          <a:xfrm>
            <a:off x="500034" y="2214554"/>
            <a:ext cx="8305800" cy="683264"/>
          </a:xfrm>
          <a:prstGeom prst="rect">
            <a:avLst/>
          </a:prstGeom>
          <a:noFill/>
          <a:ln w="9525">
            <a:noFill/>
            <a:miter lim="800000"/>
          </a:ln>
          <a:effectLst/>
        </p:spPr>
        <p:txBody>
          <a:bodyPr>
            <a:spAutoFit/>
          </a:bodyPr>
          <a:lstStyle/>
          <a:p>
            <a:pPr>
              <a:lnSpc>
                <a:spcPct val="120000"/>
              </a:lnSpc>
              <a:spcBef>
                <a:spcPct val="50000"/>
              </a:spcBef>
            </a:pPr>
            <a:r>
              <a:rPr lang="zh-CN" altLang="en-US" b="1" dirty="0" smtClean="0"/>
              <a:t>一</a:t>
            </a:r>
            <a:r>
              <a:rPr lang="zh-CN" altLang="en-US" b="1" dirty="0" smtClean="0"/>
              <a:t>、什么是传感器信号</a:t>
            </a:r>
            <a:r>
              <a:rPr lang="zh-CN" altLang="en-US" b="1" dirty="0" smtClean="0"/>
              <a:t>选择</a:t>
            </a:r>
            <a:r>
              <a:rPr lang="zh-CN" altLang="en-US" b="1" dirty="0" smtClean="0"/>
              <a:t>方式</a:t>
            </a:r>
            <a:endParaRPr lang="zh-CN" altLang="en-US" b="1" dirty="0" smtClean="0"/>
          </a:p>
        </p:txBody>
      </p:sp>
      <p:sp>
        <p:nvSpPr>
          <p:cNvPr id="6" name="矩形 5"/>
          <p:cNvSpPr/>
          <p:nvPr/>
        </p:nvSpPr>
        <p:spPr>
          <a:xfrm>
            <a:off x="642910" y="2857496"/>
            <a:ext cx="7072362" cy="631711"/>
          </a:xfrm>
          <a:prstGeom prst="rect">
            <a:avLst/>
          </a:prstGeom>
        </p:spPr>
        <p:txBody>
          <a:bodyPr wrap="square">
            <a:spAutoFit/>
          </a:bodyPr>
          <a:lstStyle/>
          <a:p>
            <a:pPr>
              <a:lnSpc>
                <a:spcPct val="120000"/>
              </a:lnSpc>
              <a:spcBef>
                <a:spcPct val="50000"/>
              </a:spcBef>
            </a:pPr>
            <a:r>
              <a:rPr lang="en-US" altLang="zh-CN" b="1" dirty="0" smtClean="0"/>
              <a:t> </a:t>
            </a:r>
            <a:r>
              <a:rPr lang="en-US" altLang="zh-CN" b="1" dirty="0" smtClean="0"/>
              <a:t>     </a:t>
            </a:r>
            <a:r>
              <a:rPr lang="en-US" altLang="zh-CN" sz="2400" b="1" dirty="0" smtClean="0">
                <a:solidFill>
                  <a:srgbClr val="FF0000"/>
                </a:solidFill>
              </a:rPr>
              <a:t>1</a:t>
            </a:r>
            <a:r>
              <a:rPr lang="zh-CN" altLang="en-US" sz="2400" b="1" dirty="0" smtClean="0">
                <a:solidFill>
                  <a:srgbClr val="FF0000"/>
                </a:solidFill>
              </a:rPr>
              <a:t>、传感器数学模型</a:t>
            </a:r>
            <a:endParaRPr lang="zh-CN" altLang="en-US" sz="2400" b="1" dirty="0" smtClean="0">
              <a:solidFill>
                <a:srgbClr val="FF0000"/>
              </a:solidFill>
            </a:endParaRPr>
          </a:p>
        </p:txBody>
      </p:sp>
      <p:graphicFrame>
        <p:nvGraphicFramePr>
          <p:cNvPr id="7" name="对象 6"/>
          <p:cNvGraphicFramePr>
            <a:graphicFrameLocks noChangeAspect="1"/>
          </p:cNvGraphicFramePr>
          <p:nvPr/>
        </p:nvGraphicFramePr>
        <p:xfrm>
          <a:off x="2214546" y="3786190"/>
          <a:ext cx="3747747" cy="785818"/>
        </p:xfrm>
        <a:graphic>
          <a:graphicData uri="http://schemas.openxmlformats.org/presentationml/2006/ole">
            <mc:AlternateContent xmlns:mc="http://schemas.openxmlformats.org/markup-compatibility/2006">
              <mc:Choice xmlns:v="urn:schemas-microsoft-com:vml" Requires="v">
                <p:oleObj spid="_x0000_s1025" name="公式" r:id="rId1" imgW="18897600" imgH="3962400" progId="Equation.3">
                  <p:embed/>
                </p:oleObj>
              </mc:Choice>
              <mc:Fallback>
                <p:oleObj name="公式" r:id="rId1" imgW="18897600" imgH="3962400" progId="Equation.3">
                  <p:embed/>
                  <p:pic>
                    <p:nvPicPr>
                      <p:cNvPr id="0" name="图片 1024"/>
                      <p:cNvPicPr>
                        <a:picLocks noChangeAspect="1"/>
                      </p:cNvPicPr>
                      <p:nvPr/>
                    </p:nvPicPr>
                    <p:blipFill>
                      <a:blip r:embed="rId2"/>
                      <a:stretch>
                        <a:fillRect/>
                      </a:stretch>
                    </p:blipFill>
                    <p:spPr>
                      <a:xfrm>
                        <a:off x="2214546" y="3786190"/>
                        <a:ext cx="3747747" cy="785818"/>
                      </a:xfrm>
                      <a:prstGeom prst="rect">
                        <a:avLst/>
                      </a:prstGeom>
                      <a:solidFill>
                        <a:srgbClr val="FFFFFF"/>
                      </a:solidFill>
                      <a:ln w="9525">
                        <a:noFill/>
                      </a:ln>
                    </p:spPr>
                  </p:pic>
                </p:oleObj>
              </mc:Fallback>
            </mc:AlternateContent>
          </a:graphicData>
        </a:graphic>
      </p:graphicFrame>
      <p:sp>
        <p:nvSpPr>
          <p:cNvPr id="8" name="矩形 7"/>
          <p:cNvSpPr/>
          <p:nvPr/>
        </p:nvSpPr>
        <p:spPr>
          <a:xfrm>
            <a:off x="642910" y="4857760"/>
            <a:ext cx="7072362" cy="683264"/>
          </a:xfrm>
          <a:prstGeom prst="rect">
            <a:avLst/>
          </a:prstGeom>
        </p:spPr>
        <p:txBody>
          <a:bodyPr wrap="square">
            <a:spAutoFit/>
          </a:bodyPr>
          <a:lstStyle/>
          <a:p>
            <a:pPr>
              <a:lnSpc>
                <a:spcPct val="120000"/>
              </a:lnSpc>
              <a:spcBef>
                <a:spcPct val="50000"/>
              </a:spcBef>
            </a:pPr>
            <a:r>
              <a:rPr lang="en-US" altLang="zh-CN" b="1" dirty="0" smtClean="0"/>
              <a:t> </a:t>
            </a:r>
            <a:r>
              <a:rPr lang="en-US" altLang="zh-CN" b="1" dirty="0" smtClean="0"/>
              <a:t>     </a:t>
            </a:r>
            <a:r>
              <a:rPr lang="en-US" altLang="zh-CN" sz="2400" b="1" dirty="0" smtClean="0">
                <a:solidFill>
                  <a:srgbClr val="FF0000"/>
                </a:solidFill>
              </a:rPr>
              <a:t>2</a:t>
            </a:r>
            <a:r>
              <a:rPr lang="zh-CN" altLang="en-US" sz="2400" b="1" dirty="0" smtClean="0">
                <a:solidFill>
                  <a:srgbClr val="FF0000"/>
                </a:solidFill>
              </a:rPr>
              <a:t>、传感器信号选择方式的定义</a:t>
            </a:r>
            <a:endParaRPr lang="zh-CN" altLang="en-US" sz="2400" b="1" dirty="0" smtClean="0">
              <a:solidFill>
                <a:srgbClr val="FF0000"/>
              </a:solidFill>
            </a:endParaRPr>
          </a:p>
        </p:txBody>
      </p:sp>
      <p:sp>
        <p:nvSpPr>
          <p:cNvPr id="10" name="Text Box 3"/>
          <p:cNvSpPr txBox="1">
            <a:spLocks noChangeArrowheads="1"/>
          </p:cNvSpPr>
          <p:nvPr/>
        </p:nvSpPr>
        <p:spPr bwMode="auto">
          <a:xfrm>
            <a:off x="1071538" y="5643578"/>
            <a:ext cx="7500990" cy="535531"/>
          </a:xfrm>
          <a:prstGeom prst="rect">
            <a:avLst/>
          </a:prstGeom>
          <a:noFill/>
          <a:ln w="9525">
            <a:noFill/>
            <a:miter lim="800000"/>
          </a:ln>
          <a:effectLst/>
        </p:spPr>
        <p:txBody>
          <a:bodyPr wrap="square">
            <a:spAutoFit/>
          </a:bodyPr>
          <a:lstStyle/>
          <a:p>
            <a:pPr>
              <a:lnSpc>
                <a:spcPct val="120000"/>
              </a:lnSpc>
              <a:spcBef>
                <a:spcPct val="50000"/>
              </a:spcBef>
            </a:pPr>
            <a:r>
              <a:rPr lang="zh-CN" altLang="en-US" sz="2400" b="1" dirty="0" smtClean="0"/>
              <a:t> </a:t>
            </a:r>
            <a:r>
              <a:rPr lang="zh-CN" altLang="en-US" sz="2400" b="1" dirty="0" smtClean="0"/>
              <a:t>       在传感器中所采取的抑制干扰的方式。</a:t>
            </a:r>
            <a:endParaRPr lang="zh-CN" altLang="en-US" sz="2400" b="1" dirty="0"/>
          </a:p>
        </p:txBody>
      </p:sp>
      <p:sp>
        <p:nvSpPr>
          <p:cNvPr id="11" name="Text Box 3"/>
          <p:cNvSpPr txBox="1">
            <a:spLocks noChangeArrowheads="1"/>
          </p:cNvSpPr>
          <p:nvPr/>
        </p:nvSpPr>
        <p:spPr bwMode="auto">
          <a:xfrm>
            <a:off x="428596" y="1285860"/>
            <a:ext cx="8429684" cy="426335"/>
          </a:xfrm>
          <a:prstGeom prst="rect">
            <a:avLst/>
          </a:prstGeom>
          <a:noFill/>
          <a:ln w="9525">
            <a:noFill/>
            <a:miter lim="800000"/>
          </a:ln>
          <a:effectLst/>
        </p:spPr>
        <p:txBody>
          <a:bodyPr wrap="square">
            <a:spAutoFit/>
          </a:bodyPr>
          <a:lstStyle/>
          <a:p>
            <a:pPr>
              <a:lnSpc>
                <a:spcPct val="120000"/>
              </a:lnSpc>
              <a:spcBef>
                <a:spcPct val="50000"/>
              </a:spcBef>
            </a:pPr>
            <a:r>
              <a:rPr lang="zh-CN" altLang="en-US" sz="2000" b="1" dirty="0" smtClean="0"/>
              <a:t>参考：村树正直、山崎弘郎，传感器工程学，大连工学院出版社，</a:t>
            </a:r>
            <a:r>
              <a:rPr lang="en-US" altLang="zh-CN" sz="2000" b="1" dirty="0" smtClean="0"/>
              <a:t>1988</a:t>
            </a:r>
            <a:endParaRPr lang="zh-CN" altLang="en-US" sz="2000" b="1" dirty="0"/>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0675"/>
                                        </p:tgtEl>
                                        <p:attrNameLst>
                                          <p:attrName>style.visibility</p:attrName>
                                        </p:attrNameLst>
                                      </p:cBhvr>
                                      <p:to>
                                        <p:strVal val="visible"/>
                                      </p:to>
                                    </p:set>
                                    <p:animEffect transition="in" filter="blinds(horizontal)">
                                      <p:cBhvr>
                                        <p:cTn id="12" dur="500"/>
                                        <p:tgtEl>
                                          <p:spTgt spid="54067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p:bldP spid="6" grpId="0"/>
      <p:bldP spid="8"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CB049E02-2DA5-4DA4-A867-9141CC904666}" type="datetime1">
              <a:rPr lang="zh-CN" altLang="en-US"/>
            </a:fld>
            <a:endParaRPr lang="en-US" altLang="zh-CN"/>
          </a:p>
        </p:txBody>
      </p:sp>
      <p:sp>
        <p:nvSpPr>
          <p:cNvPr id="4" name="灯片编号占位符 5"/>
          <p:cNvSpPr>
            <a:spLocks noGrp="1"/>
          </p:cNvSpPr>
          <p:nvPr>
            <p:ph type="sldNum" sz="quarter" idx="12"/>
          </p:nvPr>
        </p:nvSpPr>
        <p:spPr/>
        <p:txBody>
          <a:bodyPr/>
          <a:lstStyle/>
          <a:p>
            <a:fld id="{523914E4-011D-40BA-9B91-663F291DE016}" type="slidenum">
              <a:rPr lang="en-US" altLang="zh-CN"/>
            </a:fld>
            <a:endParaRPr lang="en-US" altLang="zh-CN"/>
          </a:p>
        </p:txBody>
      </p:sp>
      <p:sp>
        <p:nvSpPr>
          <p:cNvPr id="541699" name="Text Box 3"/>
          <p:cNvSpPr txBox="1">
            <a:spLocks noChangeArrowheads="1"/>
          </p:cNvSpPr>
          <p:nvPr/>
        </p:nvSpPr>
        <p:spPr bwMode="auto">
          <a:xfrm>
            <a:off x="323850" y="260350"/>
            <a:ext cx="8305800" cy="534035"/>
          </a:xfrm>
          <a:prstGeom prst="rect">
            <a:avLst/>
          </a:prstGeom>
          <a:noFill/>
          <a:ln w="9525">
            <a:noFill/>
            <a:miter lim="800000"/>
          </a:ln>
          <a:effectLst/>
        </p:spPr>
        <p:txBody>
          <a:bodyPr>
            <a:spAutoFit/>
          </a:bodyPr>
          <a:lstStyle/>
          <a:p>
            <a:pPr>
              <a:lnSpc>
                <a:spcPct val="120000"/>
              </a:lnSpc>
              <a:spcBef>
                <a:spcPct val="50000"/>
              </a:spcBef>
            </a:pPr>
            <a:r>
              <a:rPr lang="en-US" altLang="zh-CN" sz="2400" b="1" dirty="0" smtClean="0"/>
              <a:t>         </a:t>
            </a:r>
            <a:r>
              <a:rPr lang="en-US" altLang="zh-CN" sz="2400" b="1" dirty="0" smtClean="0">
                <a:solidFill>
                  <a:srgbClr val="FF0066"/>
                </a:solidFill>
              </a:rPr>
              <a:t>3</a:t>
            </a:r>
            <a:r>
              <a:rPr lang="zh-CN" altLang="en-US" sz="2400" b="1" dirty="0" smtClean="0">
                <a:solidFill>
                  <a:srgbClr val="FF0066"/>
                </a:solidFill>
              </a:rPr>
              <a:t>、时频域信号选择</a:t>
            </a:r>
            <a:endParaRPr lang="zh-CN" altLang="en-US" sz="2400" b="1" dirty="0" smtClean="0">
              <a:solidFill>
                <a:srgbClr val="FF0066"/>
              </a:solidFill>
            </a:endParaRPr>
          </a:p>
        </p:txBody>
      </p:sp>
      <p:pic>
        <p:nvPicPr>
          <p:cNvPr id="5" name="Picture 2"/>
          <p:cNvPicPr>
            <a:picLocks noChangeAspect="1" noChangeArrowheads="1"/>
          </p:cNvPicPr>
          <p:nvPr/>
        </p:nvPicPr>
        <p:blipFill>
          <a:blip r:embed="rId1"/>
          <a:srcRect/>
          <a:stretch>
            <a:fillRect/>
          </a:stretch>
        </p:blipFill>
        <p:spPr bwMode="auto">
          <a:xfrm>
            <a:off x="1571604" y="2214554"/>
            <a:ext cx="3267410" cy="4429156"/>
          </a:xfrm>
          <a:prstGeom prst="rect">
            <a:avLst/>
          </a:prstGeom>
          <a:noFill/>
          <a:ln w="9525">
            <a:noFill/>
            <a:miter lim="800000"/>
            <a:headEnd/>
            <a:tailEnd/>
          </a:ln>
        </p:spPr>
      </p:pic>
      <p:sp>
        <p:nvSpPr>
          <p:cNvPr id="6" name="矩形 5"/>
          <p:cNvSpPr/>
          <p:nvPr/>
        </p:nvSpPr>
        <p:spPr>
          <a:xfrm>
            <a:off x="5072066" y="3071810"/>
            <a:ext cx="4071934" cy="1766637"/>
          </a:xfrm>
          <a:prstGeom prst="rect">
            <a:avLst/>
          </a:prstGeom>
        </p:spPr>
        <p:txBody>
          <a:bodyPr wrap="square">
            <a:spAutoFit/>
          </a:bodyPr>
          <a:lstStyle/>
          <a:p>
            <a:pPr marL="342900" indent="-342900" eaLnBrk="0" hangingPunct="0">
              <a:spcBef>
                <a:spcPct val="20000"/>
              </a:spcBef>
              <a:buFont typeface="Wingdings" panose="05000000000000000000" pitchFamily="2" charset="2"/>
              <a:buNone/>
              <a:defRPr/>
            </a:pPr>
            <a:r>
              <a:rPr lang="zh-CN" altLang="en-US" sz="2400" kern="0" dirty="0" smtClean="0"/>
              <a:t>有用信号</a:t>
            </a:r>
            <a:r>
              <a:rPr lang="zh-CN" altLang="en-US" sz="2400" kern="0" dirty="0" smtClean="0"/>
              <a:t>为高斯</a:t>
            </a:r>
            <a:r>
              <a:rPr lang="zh-CN" altLang="en-US" sz="2400" kern="0" dirty="0" smtClean="0"/>
              <a:t>信号</a:t>
            </a:r>
            <a:r>
              <a:rPr lang="en-US" altLang="zh-CN" kern="0" dirty="0" smtClean="0"/>
              <a:t>e</a:t>
            </a:r>
            <a:r>
              <a:rPr lang="en-US" altLang="zh-CN" kern="0" baseline="30000" dirty="0" smtClean="0"/>
              <a:t>-</a:t>
            </a:r>
            <a:r>
              <a:rPr lang="en-US" altLang="zh-CN" kern="0" baseline="30000" dirty="0" smtClean="0">
                <a:sym typeface="Symbol" panose="05050102010706020507" pitchFamily="18" charset="2"/>
              </a:rPr>
              <a:t></a:t>
            </a:r>
            <a:r>
              <a:rPr lang="en-US" altLang="zh-CN" kern="0" baseline="30000" dirty="0" smtClean="0"/>
              <a:t>(t-4)</a:t>
            </a:r>
            <a:r>
              <a:rPr lang="en-US" altLang="zh-CN" kern="0" baseline="68000" dirty="0" smtClean="0"/>
              <a:t>2</a:t>
            </a:r>
            <a:endParaRPr lang="en-US" altLang="zh-CN" kern="0" dirty="0" smtClean="0"/>
          </a:p>
          <a:p>
            <a:pPr marL="342900" indent="-342900" eaLnBrk="0" hangingPunct="0">
              <a:spcBef>
                <a:spcPct val="20000"/>
              </a:spcBef>
              <a:buFont typeface="Wingdings" panose="05000000000000000000" pitchFamily="2" charset="2"/>
              <a:buNone/>
              <a:defRPr/>
            </a:pPr>
            <a:endParaRPr lang="en-US" altLang="zh-CN" kern="0" dirty="0" smtClean="0"/>
          </a:p>
          <a:p>
            <a:pPr marL="342900" indent="-342900" eaLnBrk="0" hangingPunct="0">
              <a:spcBef>
                <a:spcPct val="20000"/>
              </a:spcBef>
              <a:buFont typeface="Wingdings" panose="05000000000000000000" pitchFamily="2" charset="2"/>
              <a:buNone/>
              <a:defRPr/>
            </a:pPr>
            <a:r>
              <a:rPr lang="zh-CN" altLang="en-US" sz="2400" kern="0" dirty="0" smtClean="0"/>
              <a:t>干扰</a:t>
            </a:r>
            <a:r>
              <a:rPr lang="zh-CN" altLang="en-US" sz="2400" kern="0" dirty="0" smtClean="0"/>
              <a:t>为线性</a:t>
            </a:r>
            <a:r>
              <a:rPr lang="zh-CN" altLang="en-US" sz="2400" kern="0" dirty="0" smtClean="0"/>
              <a:t>调频信号</a:t>
            </a:r>
            <a:r>
              <a:rPr lang="en-US" altLang="zh-CN" kern="0" dirty="0" smtClean="0"/>
              <a:t>e</a:t>
            </a:r>
            <a:r>
              <a:rPr lang="en-US" altLang="zh-CN" kern="0" baseline="30000" dirty="0" smtClean="0"/>
              <a:t>-j</a:t>
            </a:r>
            <a:r>
              <a:rPr lang="en-US" altLang="zh-CN" kern="0" baseline="30000" dirty="0" smtClean="0">
                <a:sym typeface="Symbol" panose="05050102010706020507" pitchFamily="18" charset="2"/>
              </a:rPr>
              <a:t></a:t>
            </a:r>
            <a:r>
              <a:rPr lang="en-US" altLang="zh-CN" kern="0" baseline="30000" dirty="0" smtClean="0"/>
              <a:t>t</a:t>
            </a:r>
            <a:r>
              <a:rPr lang="en-US" altLang="zh-CN" kern="0" baseline="68000" dirty="0" smtClean="0"/>
              <a:t>2</a:t>
            </a:r>
            <a:endParaRPr lang="en-US" altLang="zh-CN" kern="0" dirty="0"/>
          </a:p>
        </p:txBody>
      </p:sp>
      <p:sp>
        <p:nvSpPr>
          <p:cNvPr id="8" name="Text Box 3"/>
          <p:cNvSpPr txBox="1">
            <a:spLocks noChangeArrowheads="1"/>
          </p:cNvSpPr>
          <p:nvPr/>
        </p:nvSpPr>
        <p:spPr bwMode="auto">
          <a:xfrm>
            <a:off x="285720" y="857232"/>
            <a:ext cx="8305800" cy="978729"/>
          </a:xfrm>
          <a:prstGeom prst="rect">
            <a:avLst/>
          </a:prstGeom>
          <a:noFill/>
          <a:ln w="9525">
            <a:noFill/>
            <a:miter lim="800000"/>
          </a:ln>
          <a:effectLst/>
        </p:spPr>
        <p:txBody>
          <a:bodyPr>
            <a:spAutoFit/>
          </a:bodyPr>
          <a:lstStyle/>
          <a:p>
            <a:pPr>
              <a:lnSpc>
                <a:spcPct val="120000"/>
              </a:lnSpc>
              <a:spcBef>
                <a:spcPct val="50000"/>
              </a:spcBef>
            </a:pPr>
            <a:r>
              <a:rPr lang="zh-CN" altLang="en-US" sz="2400" b="1" dirty="0" smtClean="0"/>
              <a:t>        短时傅里叶变换、分数阶傅里叶变换、</a:t>
            </a:r>
            <a:r>
              <a:rPr lang="en-US" altLang="zh-CN" sz="2400" b="1" dirty="0" smtClean="0"/>
              <a:t>Gabor</a:t>
            </a:r>
            <a:r>
              <a:rPr lang="zh-CN" altLang="en-US" sz="2400" b="1" dirty="0" smtClean="0"/>
              <a:t>变换、小波变换、经验模态分解等。</a:t>
            </a:r>
            <a:endParaRPr lang="en-US" altLang="zh-CN" sz="2400" b="1" dirty="0" smtClean="0"/>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D8952220-1327-4A36-B4AC-88606F488345}" type="datetime1">
              <a:rPr lang="zh-CN" altLang="en-US"/>
            </a:fld>
            <a:endParaRPr lang="en-US" altLang="zh-CN"/>
          </a:p>
        </p:txBody>
      </p:sp>
      <p:sp>
        <p:nvSpPr>
          <p:cNvPr id="4" name="灯片编号占位符 5"/>
          <p:cNvSpPr>
            <a:spLocks noGrp="1"/>
          </p:cNvSpPr>
          <p:nvPr>
            <p:ph type="sldNum" sz="quarter" idx="12"/>
          </p:nvPr>
        </p:nvSpPr>
        <p:spPr/>
        <p:txBody>
          <a:bodyPr/>
          <a:lstStyle/>
          <a:p>
            <a:fld id="{CB917D36-76D6-4C99-9AFE-34F92DC71A80}" type="slidenum">
              <a:rPr lang="en-US" altLang="zh-CN"/>
            </a:fld>
            <a:endParaRPr lang="en-US" altLang="zh-CN"/>
          </a:p>
        </p:txBody>
      </p:sp>
      <p:pic>
        <p:nvPicPr>
          <p:cNvPr id="5122" name="Picture 2"/>
          <p:cNvPicPr>
            <a:picLocks noChangeAspect="1" noChangeArrowheads="1"/>
          </p:cNvPicPr>
          <p:nvPr/>
        </p:nvPicPr>
        <p:blipFill>
          <a:blip r:embed="rId1"/>
          <a:srcRect/>
          <a:stretch>
            <a:fillRect/>
          </a:stretch>
        </p:blipFill>
        <p:spPr bwMode="auto">
          <a:xfrm>
            <a:off x="755650" y="1268730"/>
            <a:ext cx="7960995" cy="4493895"/>
          </a:xfrm>
          <a:prstGeom prst="rect">
            <a:avLst/>
          </a:prstGeom>
          <a:noFill/>
          <a:ln w="9525">
            <a:noFill/>
            <a:miter lim="800000"/>
            <a:headEnd/>
            <a:tailEnd/>
          </a:ln>
          <a:effectLst/>
        </p:spPr>
      </p:pic>
      <p:sp>
        <p:nvSpPr>
          <p:cNvPr id="7" name="Text Box 2"/>
          <p:cNvSpPr txBox="1">
            <a:spLocks noChangeArrowheads="1"/>
          </p:cNvSpPr>
          <p:nvPr/>
        </p:nvSpPr>
        <p:spPr bwMode="auto">
          <a:xfrm>
            <a:off x="914691" y="548654"/>
            <a:ext cx="8001056" cy="534035"/>
          </a:xfrm>
          <a:prstGeom prst="rect">
            <a:avLst/>
          </a:prstGeom>
          <a:noFill/>
          <a:ln w="9525">
            <a:noFill/>
            <a:miter lim="800000"/>
          </a:ln>
          <a:effectLst/>
        </p:spPr>
        <p:txBody>
          <a:bodyPr wrap="square">
            <a:spAutoFit/>
          </a:bodyPr>
          <a:lstStyle/>
          <a:p>
            <a:pPr>
              <a:lnSpc>
                <a:spcPct val="120000"/>
              </a:lnSpc>
              <a:spcBef>
                <a:spcPct val="50000"/>
              </a:spcBef>
            </a:pPr>
            <a:r>
              <a:rPr lang="zh-CN" altLang="en-US" sz="2400" b="1" dirty="0">
                <a:sym typeface="+mn-ea"/>
              </a:rPr>
              <a:t>判断属于哪种动</a:t>
            </a:r>
            <a:r>
              <a:rPr lang="zh-CN" altLang="en-US" sz="2400" b="1" dirty="0" smtClean="0">
                <a:sym typeface="+mn-ea"/>
              </a:rPr>
              <a:t>态特性信号选择方式，并说明理由。</a:t>
            </a:r>
            <a:endParaRPr lang="zh-CN" altLang="en-US" sz="2400" b="1" dirty="0"/>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D8952220-1327-4A36-B4AC-88606F488345}" type="datetime1">
              <a:rPr lang="zh-CN" altLang="en-US"/>
            </a:fld>
            <a:endParaRPr lang="en-US" altLang="zh-CN"/>
          </a:p>
        </p:txBody>
      </p:sp>
      <p:sp>
        <p:nvSpPr>
          <p:cNvPr id="4" name="灯片编号占位符 5"/>
          <p:cNvSpPr>
            <a:spLocks noGrp="1"/>
          </p:cNvSpPr>
          <p:nvPr>
            <p:ph type="sldNum" sz="quarter" idx="12"/>
          </p:nvPr>
        </p:nvSpPr>
        <p:spPr/>
        <p:txBody>
          <a:bodyPr/>
          <a:lstStyle/>
          <a:p>
            <a:fld id="{CB917D36-76D6-4C99-9AFE-34F92DC71A80}" type="slidenum">
              <a:rPr lang="en-US" altLang="zh-CN"/>
            </a:fld>
            <a:endParaRPr lang="en-US" altLang="zh-CN"/>
          </a:p>
        </p:txBody>
      </p:sp>
      <p:sp>
        <p:nvSpPr>
          <p:cNvPr id="542722" name="Text Box 2"/>
          <p:cNvSpPr txBox="1">
            <a:spLocks noChangeArrowheads="1"/>
          </p:cNvSpPr>
          <p:nvPr/>
        </p:nvSpPr>
        <p:spPr bwMode="auto">
          <a:xfrm>
            <a:off x="214250" y="428604"/>
            <a:ext cx="8929750" cy="626710"/>
          </a:xfrm>
          <a:prstGeom prst="rect">
            <a:avLst/>
          </a:prstGeom>
          <a:noFill/>
          <a:ln w="9525">
            <a:noFill/>
            <a:miter lim="800000"/>
          </a:ln>
          <a:effectLst/>
        </p:spPr>
        <p:txBody>
          <a:bodyPr wrap="square">
            <a:spAutoFit/>
          </a:bodyPr>
          <a:lstStyle/>
          <a:p>
            <a:pPr>
              <a:lnSpc>
                <a:spcPct val="120000"/>
              </a:lnSpc>
              <a:spcBef>
                <a:spcPct val="50000"/>
              </a:spcBef>
            </a:pPr>
            <a:r>
              <a:rPr lang="zh-CN" altLang="en-US" b="1" dirty="0" smtClean="0"/>
              <a:t>四、</a:t>
            </a:r>
            <a:r>
              <a:rPr lang="zh-CN" altLang="en-US" b="1" dirty="0"/>
              <a:t>埋在噪声中的</a:t>
            </a:r>
            <a:r>
              <a:rPr lang="zh-CN" altLang="en-US" b="1" dirty="0" smtClean="0"/>
              <a:t>信号选择方式（</a:t>
            </a:r>
            <a:r>
              <a:rPr lang="zh-CN" altLang="en-US" b="1" dirty="0"/>
              <a:t>微弱信号检测</a:t>
            </a:r>
            <a:r>
              <a:rPr lang="zh-CN" altLang="en-US" b="1" dirty="0" smtClean="0"/>
              <a:t>）</a:t>
            </a:r>
            <a:endParaRPr lang="zh-CN" altLang="en-US" b="1" dirty="0"/>
          </a:p>
        </p:txBody>
      </p:sp>
      <p:sp>
        <p:nvSpPr>
          <p:cNvPr id="5" name="矩形 4"/>
          <p:cNvSpPr/>
          <p:nvPr/>
        </p:nvSpPr>
        <p:spPr>
          <a:xfrm>
            <a:off x="1071538" y="1142984"/>
            <a:ext cx="2552302" cy="584775"/>
          </a:xfrm>
          <a:prstGeom prst="rect">
            <a:avLst/>
          </a:prstGeom>
        </p:spPr>
        <p:txBody>
          <a:bodyPr wrap="none">
            <a:spAutoFit/>
          </a:bodyPr>
          <a:lstStyle/>
          <a:p>
            <a:r>
              <a:rPr lang="zh-CN" altLang="en-US" b="1" dirty="0" smtClean="0"/>
              <a:t> </a:t>
            </a:r>
            <a:r>
              <a:rPr lang="en-US" altLang="zh-CN" b="1" dirty="0" smtClean="0">
                <a:solidFill>
                  <a:srgbClr val="FF0066"/>
                </a:solidFill>
              </a:rPr>
              <a:t>1</a:t>
            </a:r>
            <a:r>
              <a:rPr lang="zh-CN" altLang="en-US" b="1" dirty="0" smtClean="0">
                <a:solidFill>
                  <a:srgbClr val="FF0066"/>
                </a:solidFill>
              </a:rPr>
              <a:t>、</a:t>
            </a:r>
            <a:r>
              <a:rPr lang="zh-CN" altLang="en-US" b="1" dirty="0" smtClean="0">
                <a:solidFill>
                  <a:srgbClr val="FF0000"/>
                </a:solidFill>
              </a:rPr>
              <a:t>同步检波</a:t>
            </a:r>
            <a:endParaRPr lang="zh-CN" altLang="en-US" dirty="0"/>
          </a:p>
        </p:txBody>
      </p:sp>
      <p:pic>
        <p:nvPicPr>
          <p:cNvPr id="5122" name="Picture 2"/>
          <p:cNvPicPr>
            <a:picLocks noChangeAspect="1" noChangeArrowheads="1"/>
          </p:cNvPicPr>
          <p:nvPr/>
        </p:nvPicPr>
        <p:blipFill>
          <a:blip r:embed="rId1"/>
          <a:srcRect/>
          <a:stretch>
            <a:fillRect/>
          </a:stretch>
        </p:blipFill>
        <p:spPr bwMode="auto">
          <a:xfrm>
            <a:off x="1785918" y="1857364"/>
            <a:ext cx="6072230" cy="3427872"/>
          </a:xfrm>
          <a:prstGeom prst="rect">
            <a:avLst/>
          </a:prstGeom>
          <a:noFill/>
          <a:ln w="9525">
            <a:noFill/>
            <a:miter lim="800000"/>
            <a:headEnd/>
            <a:tailEnd/>
          </a:ln>
          <a:effectLst/>
        </p:spPr>
      </p:pic>
      <p:sp>
        <p:nvSpPr>
          <p:cNvPr id="7" name="Text Box 2"/>
          <p:cNvSpPr txBox="1">
            <a:spLocks noChangeArrowheads="1"/>
          </p:cNvSpPr>
          <p:nvPr/>
        </p:nvSpPr>
        <p:spPr bwMode="auto">
          <a:xfrm>
            <a:off x="785786" y="5429264"/>
            <a:ext cx="8001056" cy="977265"/>
          </a:xfrm>
          <a:prstGeom prst="rect">
            <a:avLst/>
          </a:prstGeom>
          <a:noFill/>
          <a:ln w="9525">
            <a:noFill/>
            <a:miter lim="800000"/>
          </a:ln>
          <a:effectLst/>
        </p:spPr>
        <p:txBody>
          <a:bodyPr wrap="square">
            <a:spAutoFit/>
          </a:bodyPr>
          <a:lstStyle/>
          <a:p>
            <a:pPr>
              <a:lnSpc>
                <a:spcPct val="120000"/>
              </a:lnSpc>
              <a:spcBef>
                <a:spcPct val="50000"/>
              </a:spcBef>
            </a:pPr>
            <a:r>
              <a:rPr lang="zh-CN" altLang="en-US" sz="2400" b="1" dirty="0" smtClean="0"/>
              <a:t>        扫描电子显微镜、原子力显微镜、近场光学显微镜等的距离控制</a:t>
            </a:r>
            <a:r>
              <a:rPr lang="zh-CN" altLang="en-US" sz="2400" b="1" dirty="0" smtClean="0"/>
              <a:t>方法采用的是同步检波。</a:t>
            </a:r>
            <a:endParaRPr lang="zh-CN" altLang="en-US" sz="2400" b="1" dirty="0"/>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D8952220-1327-4A36-B4AC-88606F488345}" type="datetime1">
              <a:rPr lang="zh-CN" altLang="en-US"/>
            </a:fld>
            <a:endParaRPr lang="en-US" altLang="zh-CN"/>
          </a:p>
        </p:txBody>
      </p:sp>
      <p:sp>
        <p:nvSpPr>
          <p:cNvPr id="4" name="灯片编号占位符 5"/>
          <p:cNvSpPr>
            <a:spLocks noGrp="1"/>
          </p:cNvSpPr>
          <p:nvPr>
            <p:ph type="sldNum" sz="quarter" idx="12"/>
          </p:nvPr>
        </p:nvSpPr>
        <p:spPr/>
        <p:txBody>
          <a:bodyPr/>
          <a:lstStyle/>
          <a:p>
            <a:fld id="{CB917D36-76D6-4C99-9AFE-34F92DC71A80}" type="slidenum">
              <a:rPr lang="en-US" altLang="zh-CN"/>
            </a:fld>
            <a:endParaRPr lang="en-US" altLang="zh-CN"/>
          </a:p>
        </p:txBody>
      </p:sp>
      <p:sp>
        <p:nvSpPr>
          <p:cNvPr id="542722" name="Text Box 2"/>
          <p:cNvSpPr txBox="1">
            <a:spLocks noChangeArrowheads="1"/>
          </p:cNvSpPr>
          <p:nvPr/>
        </p:nvSpPr>
        <p:spPr bwMode="auto">
          <a:xfrm>
            <a:off x="214250" y="1357298"/>
            <a:ext cx="8929750" cy="493148"/>
          </a:xfrm>
          <a:prstGeom prst="rect">
            <a:avLst/>
          </a:prstGeom>
          <a:noFill/>
          <a:ln w="9525">
            <a:noFill/>
            <a:miter lim="800000"/>
          </a:ln>
          <a:effectLst/>
        </p:spPr>
        <p:txBody>
          <a:bodyPr wrap="square">
            <a:spAutoFit/>
          </a:bodyPr>
          <a:lstStyle/>
          <a:p>
            <a:pPr>
              <a:lnSpc>
                <a:spcPct val="120000"/>
              </a:lnSpc>
              <a:spcBef>
                <a:spcPct val="50000"/>
              </a:spcBef>
            </a:pPr>
            <a:r>
              <a:rPr lang="zh-CN" altLang="en-US" sz="2400" b="1" dirty="0" smtClean="0"/>
              <a:t>        又</a:t>
            </a:r>
            <a:r>
              <a:rPr lang="zh-CN" altLang="en-US" sz="2400" b="1" dirty="0"/>
              <a:t>称平均响应法，适用于规则信号，并且信号的周期已知</a:t>
            </a:r>
            <a:r>
              <a:rPr lang="zh-CN" altLang="en-US" sz="2400" b="1" dirty="0" smtClean="0"/>
              <a:t>。</a:t>
            </a:r>
            <a:endParaRPr lang="zh-CN" altLang="en-US" sz="2400" b="1" dirty="0"/>
          </a:p>
        </p:txBody>
      </p:sp>
      <p:sp>
        <p:nvSpPr>
          <p:cNvPr id="5" name="矩形 4"/>
          <p:cNvSpPr/>
          <p:nvPr/>
        </p:nvSpPr>
        <p:spPr>
          <a:xfrm>
            <a:off x="785786" y="571480"/>
            <a:ext cx="2552302" cy="584775"/>
          </a:xfrm>
          <a:prstGeom prst="rect">
            <a:avLst/>
          </a:prstGeom>
        </p:spPr>
        <p:txBody>
          <a:bodyPr wrap="none">
            <a:spAutoFit/>
          </a:bodyPr>
          <a:lstStyle/>
          <a:p>
            <a:r>
              <a:rPr lang="zh-CN" altLang="en-US" b="1" dirty="0" smtClean="0"/>
              <a:t> </a:t>
            </a:r>
            <a:r>
              <a:rPr lang="en-US" altLang="zh-CN" b="1" dirty="0" smtClean="0">
                <a:solidFill>
                  <a:srgbClr val="FF0066"/>
                </a:solidFill>
              </a:rPr>
              <a:t>2</a:t>
            </a:r>
            <a:r>
              <a:rPr lang="zh-CN" altLang="en-US" b="1" dirty="0" smtClean="0">
                <a:solidFill>
                  <a:srgbClr val="FF0066"/>
                </a:solidFill>
              </a:rPr>
              <a:t>、</a:t>
            </a:r>
            <a:r>
              <a:rPr lang="zh-CN" altLang="en-US" b="1" dirty="0" smtClean="0">
                <a:solidFill>
                  <a:srgbClr val="FF0000"/>
                </a:solidFill>
              </a:rPr>
              <a:t>同步加法</a:t>
            </a:r>
            <a:endParaRPr lang="zh-CN" altLang="en-US" dirty="0"/>
          </a:p>
        </p:txBody>
      </p:sp>
      <p:pic>
        <p:nvPicPr>
          <p:cNvPr id="6146" name="Picture 2"/>
          <p:cNvPicPr>
            <a:picLocks noChangeAspect="1" noChangeArrowheads="1"/>
          </p:cNvPicPr>
          <p:nvPr/>
        </p:nvPicPr>
        <p:blipFill>
          <a:blip r:embed="rId1"/>
          <a:srcRect/>
          <a:stretch>
            <a:fillRect/>
          </a:stretch>
        </p:blipFill>
        <p:spPr bwMode="auto">
          <a:xfrm>
            <a:off x="2214546" y="2214554"/>
            <a:ext cx="3124200" cy="3686175"/>
          </a:xfrm>
          <a:prstGeom prst="rect">
            <a:avLst/>
          </a:prstGeom>
          <a:noFill/>
          <a:ln w="9525">
            <a:noFill/>
            <a:miter lim="800000"/>
            <a:headEnd/>
            <a:tailEnd/>
          </a:ln>
          <a:effectLst/>
        </p:spPr>
      </p:pic>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22"/>
                                        </p:tgtEl>
                                        <p:attrNameLst>
                                          <p:attrName>style.visibility</p:attrName>
                                        </p:attrNameLst>
                                      </p:cBhvr>
                                      <p:to>
                                        <p:strVal val="visible"/>
                                      </p:to>
                                    </p:set>
                                    <p:animEffect transition="in" filter="blinds(horizontal)">
                                      <p:cBhvr>
                                        <p:cTn id="7" dur="500"/>
                                        <p:tgtEl>
                                          <p:spTgt spid="5427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horizontal)">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B9E616-8812-49DC-B397-E1B49BBB6C9E}" type="datetime1">
              <a:rPr lang="zh-CN" altLang="en-US"/>
            </a:fld>
            <a:endParaRPr lang="en-US" altLang="zh-CN"/>
          </a:p>
        </p:txBody>
      </p:sp>
      <p:sp>
        <p:nvSpPr>
          <p:cNvPr id="5" name="灯片编号占位符 5"/>
          <p:cNvSpPr>
            <a:spLocks noGrp="1"/>
          </p:cNvSpPr>
          <p:nvPr>
            <p:ph type="sldNum" sz="quarter" idx="12"/>
          </p:nvPr>
        </p:nvSpPr>
        <p:spPr/>
        <p:txBody>
          <a:bodyPr/>
          <a:lstStyle/>
          <a:p>
            <a:fld id="{A0743997-AE12-4F65-A218-DF495BC951C2}" type="slidenum">
              <a:rPr lang="en-US" altLang="zh-CN"/>
            </a:fld>
            <a:endParaRPr lang="en-US" altLang="zh-CN"/>
          </a:p>
        </p:txBody>
      </p:sp>
      <p:sp>
        <p:nvSpPr>
          <p:cNvPr id="419842" name="Rectangle 2"/>
          <p:cNvSpPr>
            <a:spLocks noGrp="1" noChangeArrowheads="1"/>
          </p:cNvSpPr>
          <p:nvPr>
            <p:ph type="title"/>
          </p:nvPr>
        </p:nvSpPr>
        <p:spPr>
          <a:xfrm>
            <a:off x="609600" y="609600"/>
            <a:ext cx="8153400" cy="1600200"/>
          </a:xfrm>
        </p:spPr>
        <p:txBody>
          <a:bodyPr/>
          <a:lstStyle/>
          <a:p>
            <a:pPr algn="ctr"/>
            <a:r>
              <a:rPr lang="zh-CN" altLang="en-US" sz="8000" b="1">
                <a:solidFill>
                  <a:srgbClr val="FF00FF"/>
                </a:solidFill>
                <a:ea typeface="华文行楷" panose="02010800040101010101" pitchFamily="2" charset="-122"/>
              </a:rPr>
              <a:t>休 息 一 下</a:t>
            </a:r>
            <a:endParaRPr lang="zh-CN" altLang="en-US" sz="8000" b="1">
              <a:solidFill>
                <a:srgbClr val="FF00FF"/>
              </a:solidFill>
              <a:ea typeface="华文行楷" panose="02010800040101010101" pitchFamily="2" charset="-122"/>
            </a:endParaRPr>
          </a:p>
        </p:txBody>
      </p:sp>
      <p:pic>
        <p:nvPicPr>
          <p:cNvPr id="419844" name="Picture 4" descr="玫瑰花"/>
          <p:cNvPicPr>
            <a:picLocks noChangeAspect="1" noChangeArrowheads="1" noCrop="1"/>
          </p:cNvPicPr>
          <p:nvPr/>
        </p:nvPicPr>
        <p:blipFill>
          <a:blip r:embed="rId1"/>
          <a:srcRect/>
          <a:stretch>
            <a:fillRect/>
          </a:stretch>
        </p:blipFill>
        <p:spPr bwMode="auto">
          <a:xfrm>
            <a:off x="2438400" y="2286000"/>
            <a:ext cx="4267200" cy="3201988"/>
          </a:xfrm>
          <a:prstGeom prst="rect">
            <a:avLst/>
          </a:prstGeom>
          <a:noFill/>
        </p:spPr>
      </p:pic>
    </p:spTree>
  </p:cSld>
  <p:clrMapOvr>
    <a:masterClrMapping/>
  </p:clrMapOvr>
  <p:transition spd="med" advTm="147500">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6755170-6116-4EE3-A8CF-D26A6FE091FF}" type="datetime1">
              <a:rPr lang="zh-CN" altLang="en-US"/>
            </a:fld>
            <a:endParaRPr lang="en-US" altLang="zh-CN"/>
          </a:p>
        </p:txBody>
      </p:sp>
      <p:sp>
        <p:nvSpPr>
          <p:cNvPr id="5" name="灯片编号占位符 5"/>
          <p:cNvSpPr>
            <a:spLocks noGrp="1"/>
          </p:cNvSpPr>
          <p:nvPr>
            <p:ph type="sldNum" sz="quarter" idx="12"/>
          </p:nvPr>
        </p:nvSpPr>
        <p:spPr/>
        <p:txBody>
          <a:bodyPr/>
          <a:lstStyle/>
          <a:p>
            <a:fld id="{2B7CF777-23B8-4FE2-9F0E-BBE20E3DF244}" type="slidenum">
              <a:rPr lang="en-US" altLang="zh-CN"/>
            </a:fld>
            <a:endParaRPr lang="en-US" altLang="zh-CN"/>
          </a:p>
        </p:txBody>
      </p:sp>
      <p:sp>
        <p:nvSpPr>
          <p:cNvPr id="540675" name="Text Box 3"/>
          <p:cNvSpPr txBox="1">
            <a:spLocks noChangeArrowheads="1"/>
          </p:cNvSpPr>
          <p:nvPr/>
        </p:nvSpPr>
        <p:spPr bwMode="auto">
          <a:xfrm>
            <a:off x="500034" y="4357694"/>
            <a:ext cx="8305800" cy="1421928"/>
          </a:xfrm>
          <a:prstGeom prst="rect">
            <a:avLst/>
          </a:prstGeom>
          <a:noFill/>
          <a:ln w="9525">
            <a:noFill/>
            <a:miter lim="800000"/>
          </a:ln>
          <a:effectLst/>
        </p:spPr>
        <p:txBody>
          <a:bodyPr>
            <a:spAutoFit/>
          </a:bodyPr>
          <a:lstStyle/>
          <a:p>
            <a:pPr>
              <a:lnSpc>
                <a:spcPct val="120000"/>
              </a:lnSpc>
              <a:spcBef>
                <a:spcPct val="50000"/>
              </a:spcBef>
            </a:pPr>
            <a:r>
              <a:rPr lang="zh-CN" altLang="en-US" sz="2400" b="1" dirty="0" smtClean="0"/>
              <a:t>         在特定应用场景中，如果干扰量影响较小，或测量精度要求不高，甚或是定性测量，那么在传感器设计时可以不考虑传感器信号选择方式。</a:t>
            </a:r>
            <a:endParaRPr lang="zh-CN" altLang="en-US" sz="2400" b="1" dirty="0"/>
          </a:p>
        </p:txBody>
      </p:sp>
      <p:pic>
        <p:nvPicPr>
          <p:cNvPr id="7" name="Picture 5" descr="精品1-4"/>
          <p:cNvPicPr>
            <a:picLocks noChangeAspect="1"/>
          </p:cNvPicPr>
          <p:nvPr/>
        </p:nvPicPr>
        <p:blipFill>
          <a:blip r:embed="rId1"/>
          <a:stretch>
            <a:fillRect/>
          </a:stretch>
        </p:blipFill>
        <p:spPr>
          <a:xfrm>
            <a:off x="1428728" y="285728"/>
            <a:ext cx="6400800" cy="2697163"/>
          </a:xfrm>
          <a:prstGeom prst="rect">
            <a:avLst/>
          </a:prstGeom>
          <a:noFill/>
          <a:ln w="9525">
            <a:noFill/>
          </a:ln>
        </p:spPr>
      </p:pic>
      <p:sp>
        <p:nvSpPr>
          <p:cNvPr id="8" name="Text Box 6"/>
          <p:cNvSpPr txBox="1"/>
          <p:nvPr/>
        </p:nvSpPr>
        <p:spPr>
          <a:xfrm>
            <a:off x="2214546" y="2571744"/>
            <a:ext cx="2643206" cy="369332"/>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50000"/>
              </a:spcBef>
            </a:pPr>
            <a:r>
              <a:rPr lang="en-US" altLang="zh-CN" b="1" dirty="0">
                <a:solidFill>
                  <a:srgbClr val="000000"/>
                </a:solidFill>
                <a:latin typeface="Times New Roman" panose="02020603050405020304" pitchFamily="18" charset="0"/>
              </a:rPr>
              <a:t>1-</a:t>
            </a:r>
            <a:r>
              <a:rPr lang="zh-CN" altLang="en-US" b="1" dirty="0">
                <a:solidFill>
                  <a:srgbClr val="000000"/>
                </a:solidFill>
                <a:latin typeface="Times New Roman" panose="02020603050405020304" pitchFamily="18" charset="0"/>
              </a:rPr>
              <a:t>弹簧管  </a:t>
            </a:r>
            <a:r>
              <a:rPr lang="en-US" altLang="zh-CN" b="1" dirty="0">
                <a:solidFill>
                  <a:srgbClr val="000000"/>
                </a:solidFill>
                <a:latin typeface="Times New Roman" panose="02020603050405020304" pitchFamily="18" charset="0"/>
              </a:rPr>
              <a:t>2-</a:t>
            </a:r>
            <a:r>
              <a:rPr lang="zh-CN" altLang="en-US" b="1" dirty="0">
                <a:solidFill>
                  <a:srgbClr val="000000"/>
                </a:solidFill>
                <a:latin typeface="Times New Roman" panose="02020603050405020304" pitchFamily="18" charset="0"/>
              </a:rPr>
              <a:t>电位器</a:t>
            </a:r>
            <a:endParaRPr lang="zh-CN" altLang="en-US" b="1" dirty="0">
              <a:solidFill>
                <a:srgbClr val="000000"/>
              </a:solidFill>
              <a:latin typeface="Times New Roman" panose="02020603050405020304" pitchFamily="18" charset="0"/>
            </a:endParaRPr>
          </a:p>
        </p:txBody>
      </p:sp>
      <p:sp>
        <p:nvSpPr>
          <p:cNvPr id="9" name="Rectangle 3"/>
          <p:cNvSpPr>
            <a:spLocks noGrp="1"/>
          </p:cNvSpPr>
          <p:nvPr/>
        </p:nvSpPr>
        <p:spPr>
          <a:xfrm>
            <a:off x="2071670" y="3143248"/>
            <a:ext cx="4562476" cy="461962"/>
          </a:xfrm>
          <a:prstGeom prst="rect">
            <a:avLst/>
          </a:prstGeom>
          <a:noFill/>
          <a:ln w="9525">
            <a:noFill/>
          </a:ln>
        </p:spPr>
        <p:txBody>
          <a:bodyPr vert="horz" wrap="square" lIns="92075" tIns="46038" rIns="92075" bIns="46038" anchor="t"/>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kumimoji="1" sz="2400">
                <a:solidFill>
                  <a:schemeClr val="tx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kumimoji="1" sz="20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lr>
                <a:schemeClr val="tx2"/>
              </a:buClr>
              <a:buSzPct val="100000"/>
              <a:buChar char="•"/>
              <a:defRPr kumimoji="1" sz="18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5pPr>
            <a:lvl6pPr marL="25146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6pPr>
            <a:lvl7pPr marL="29718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7pPr>
            <a:lvl8pPr marL="34290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8pPr>
            <a:lvl9pPr marL="38862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9pPr>
          </a:lstStyle>
          <a:p>
            <a:pPr eaLnBrk="1" hangingPunct="1">
              <a:lnSpc>
                <a:spcPct val="90000"/>
              </a:lnSpc>
              <a:buSzPct val="60000"/>
              <a:buNone/>
            </a:pP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测量</a:t>
            </a:r>
            <a:r>
              <a:rPr kumimoji="1" lang="zh-CN" altLang="en-US" sz="2400" b="1" dirty="0">
                <a:solidFill>
                  <a:srgbClr val="FF0000"/>
                </a:solidFill>
                <a:latin typeface="Times New Roman" panose="02020603050405020304" pitchFamily="18" charset="0"/>
                <a:ea typeface="宋体" panose="02010600030101010101" pitchFamily="2" charset="-122"/>
                <a:cs typeface="+mn-cs"/>
              </a:rPr>
              <a:t>压力的电位器式</a:t>
            </a: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压力传感器</a:t>
            </a:r>
            <a:r>
              <a:rPr kumimoji="1" lang="zh-CN" altLang="en-US" sz="2400" b="1" dirty="0" smtClean="0">
                <a:solidFill>
                  <a:srgbClr val="FF0000"/>
                </a:solidFill>
                <a:latin typeface="Times New Roman" panose="02020603050405020304" pitchFamily="18" charset="0"/>
                <a:ea typeface="黑体" panose="02010609060101010101" pitchFamily="2" charset="-122"/>
                <a:cs typeface="+mn-cs"/>
              </a:rPr>
              <a:t> </a:t>
            </a: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 </a:t>
            </a:r>
            <a:endParaRPr kumimoji="1" lang="zh-CN" altLang="en-US" sz="2400" b="1" dirty="0">
              <a:solidFill>
                <a:srgbClr val="FF0000"/>
              </a:solidFill>
              <a:latin typeface="Times New Roman" panose="02020603050405020304" pitchFamily="18" charset="0"/>
              <a:ea typeface="宋体" panose="02010600030101010101" pitchFamily="2" charset="-122"/>
              <a:cs typeface="+mn-cs"/>
            </a:endParaRPr>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0675"/>
                                        </p:tgtEl>
                                        <p:attrNameLst>
                                          <p:attrName>style.visibility</p:attrName>
                                        </p:attrNameLst>
                                      </p:cBhvr>
                                      <p:to>
                                        <p:strVal val="visible"/>
                                      </p:to>
                                    </p:set>
                                    <p:animEffect transition="in" filter="blinds(horizontal)">
                                      <p:cBhvr>
                                        <p:cTn id="7" dur="500"/>
                                        <p:tgtEl>
                                          <p:spTgt spid="540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0675"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6755170-6116-4EE3-A8CF-D26A6FE091FF}" type="datetime1">
              <a:rPr lang="zh-CN" altLang="en-US"/>
            </a:fld>
            <a:endParaRPr lang="en-US" altLang="zh-CN"/>
          </a:p>
        </p:txBody>
      </p:sp>
      <p:sp>
        <p:nvSpPr>
          <p:cNvPr id="5" name="灯片编号占位符 5"/>
          <p:cNvSpPr>
            <a:spLocks noGrp="1"/>
          </p:cNvSpPr>
          <p:nvPr>
            <p:ph type="sldNum" sz="quarter" idx="12"/>
          </p:nvPr>
        </p:nvSpPr>
        <p:spPr/>
        <p:txBody>
          <a:bodyPr/>
          <a:lstStyle/>
          <a:p>
            <a:fld id="{2B7CF777-23B8-4FE2-9F0E-BBE20E3DF244}" type="slidenum">
              <a:rPr lang="en-US" altLang="zh-CN"/>
            </a:fld>
            <a:endParaRPr lang="en-US" altLang="zh-CN"/>
          </a:p>
        </p:txBody>
      </p:sp>
      <p:sp>
        <p:nvSpPr>
          <p:cNvPr id="540675" name="Text Box 3"/>
          <p:cNvSpPr txBox="1">
            <a:spLocks noChangeArrowheads="1"/>
          </p:cNvSpPr>
          <p:nvPr/>
        </p:nvSpPr>
        <p:spPr bwMode="auto">
          <a:xfrm>
            <a:off x="428596" y="142852"/>
            <a:ext cx="8305800" cy="609398"/>
          </a:xfrm>
          <a:prstGeom prst="rect">
            <a:avLst/>
          </a:prstGeom>
          <a:noFill/>
          <a:ln w="9525">
            <a:noFill/>
            <a:miter lim="800000"/>
          </a:ln>
          <a:effectLst/>
        </p:spPr>
        <p:txBody>
          <a:bodyPr>
            <a:spAutoFit/>
          </a:bodyPr>
          <a:lstStyle/>
          <a:p>
            <a:pPr>
              <a:lnSpc>
                <a:spcPct val="120000"/>
              </a:lnSpc>
              <a:spcBef>
                <a:spcPct val="50000"/>
              </a:spcBef>
            </a:pPr>
            <a:r>
              <a:rPr lang="zh-CN" altLang="en-US" sz="2800" b="1" dirty="0" smtClean="0"/>
              <a:t>二、静态特性信号</a:t>
            </a:r>
            <a:r>
              <a:rPr lang="zh-CN" altLang="en-US" sz="2800" b="1" dirty="0" smtClean="0"/>
              <a:t>选择</a:t>
            </a:r>
            <a:r>
              <a:rPr lang="zh-CN" altLang="en-US" sz="2800" b="1" dirty="0" smtClean="0"/>
              <a:t>方式</a:t>
            </a:r>
            <a:endParaRPr lang="zh-CN" altLang="en-US" sz="2800" b="1" dirty="0" smtClean="0"/>
          </a:p>
        </p:txBody>
      </p:sp>
      <p:sp>
        <p:nvSpPr>
          <p:cNvPr id="8" name="矩形 7"/>
          <p:cNvSpPr/>
          <p:nvPr/>
        </p:nvSpPr>
        <p:spPr>
          <a:xfrm>
            <a:off x="928662" y="1714488"/>
            <a:ext cx="7072362" cy="683264"/>
          </a:xfrm>
          <a:prstGeom prst="rect">
            <a:avLst/>
          </a:prstGeom>
        </p:spPr>
        <p:txBody>
          <a:bodyPr wrap="square">
            <a:spAutoFit/>
          </a:bodyPr>
          <a:lstStyle/>
          <a:p>
            <a:pPr>
              <a:lnSpc>
                <a:spcPct val="120000"/>
              </a:lnSpc>
              <a:spcBef>
                <a:spcPct val="50000"/>
              </a:spcBef>
            </a:pPr>
            <a:r>
              <a:rPr lang="en-US" altLang="zh-CN" b="1" dirty="0" smtClean="0"/>
              <a:t> </a:t>
            </a:r>
            <a:r>
              <a:rPr lang="en-US" altLang="zh-CN" b="1" dirty="0" smtClean="0"/>
              <a:t>     </a:t>
            </a:r>
            <a:r>
              <a:rPr lang="en-US" altLang="zh-CN" sz="2400" b="1" dirty="0" smtClean="0">
                <a:solidFill>
                  <a:srgbClr val="FF0000"/>
                </a:solidFill>
              </a:rPr>
              <a:t>1</a:t>
            </a:r>
            <a:r>
              <a:rPr lang="zh-CN" altLang="en-US" sz="2400" b="1" dirty="0" smtClean="0">
                <a:solidFill>
                  <a:srgbClr val="FF0000"/>
                </a:solidFill>
              </a:rPr>
              <a:t>、固定方式</a:t>
            </a:r>
            <a:endParaRPr lang="zh-CN" altLang="en-US" sz="2400" b="1" dirty="0" smtClean="0">
              <a:solidFill>
                <a:srgbClr val="FF0000"/>
              </a:solidFill>
            </a:endParaRPr>
          </a:p>
        </p:txBody>
      </p:sp>
      <p:sp>
        <p:nvSpPr>
          <p:cNvPr id="10" name="Text Box 3"/>
          <p:cNvSpPr txBox="1">
            <a:spLocks noChangeArrowheads="1"/>
          </p:cNvSpPr>
          <p:nvPr/>
        </p:nvSpPr>
        <p:spPr bwMode="auto">
          <a:xfrm>
            <a:off x="857224" y="2500306"/>
            <a:ext cx="7500990" cy="978729"/>
          </a:xfrm>
          <a:prstGeom prst="rect">
            <a:avLst/>
          </a:prstGeom>
          <a:noFill/>
          <a:ln w="9525">
            <a:noFill/>
            <a:miter lim="800000"/>
          </a:ln>
          <a:effectLst/>
        </p:spPr>
        <p:txBody>
          <a:bodyPr wrap="square">
            <a:spAutoFit/>
          </a:bodyPr>
          <a:lstStyle/>
          <a:p>
            <a:pPr>
              <a:lnSpc>
                <a:spcPct val="120000"/>
              </a:lnSpc>
              <a:spcBef>
                <a:spcPct val="50000"/>
              </a:spcBef>
            </a:pPr>
            <a:r>
              <a:rPr lang="zh-CN" altLang="en-US" sz="2400" b="1" dirty="0" smtClean="0"/>
              <a:t> </a:t>
            </a:r>
            <a:r>
              <a:rPr lang="zh-CN" altLang="en-US" sz="2400" b="1" dirty="0" smtClean="0"/>
              <a:t>       把被测量以外的变量固定为一定值，或者采用某种手段使其为固定。</a:t>
            </a:r>
            <a:endParaRPr lang="zh-CN" altLang="en-US" sz="2400" b="1" dirty="0"/>
          </a:p>
        </p:txBody>
      </p:sp>
      <p:pic>
        <p:nvPicPr>
          <p:cNvPr id="12" name="Picture 5" descr="冰浴法接线图"/>
          <p:cNvPicPr>
            <a:picLocks noChangeAspect="1"/>
          </p:cNvPicPr>
          <p:nvPr/>
        </p:nvPicPr>
        <p:blipFill>
          <a:blip r:embed="rId1"/>
          <a:stretch>
            <a:fillRect/>
          </a:stretch>
        </p:blipFill>
        <p:spPr>
          <a:xfrm>
            <a:off x="4214810" y="3617164"/>
            <a:ext cx="4286280" cy="2822459"/>
          </a:xfrm>
          <a:prstGeom prst="rect">
            <a:avLst/>
          </a:prstGeom>
          <a:noFill/>
          <a:ln w="9525">
            <a:noFill/>
          </a:ln>
        </p:spPr>
      </p:pic>
      <p:sp>
        <p:nvSpPr>
          <p:cNvPr id="13" name="Rectangle 3"/>
          <p:cNvSpPr>
            <a:spLocks noGrp="1"/>
          </p:cNvSpPr>
          <p:nvPr/>
        </p:nvSpPr>
        <p:spPr>
          <a:xfrm>
            <a:off x="5436530" y="3627767"/>
            <a:ext cx="2786082" cy="500066"/>
          </a:xfrm>
          <a:prstGeom prst="rect">
            <a:avLst/>
          </a:prstGeom>
          <a:noFill/>
          <a:ln w="9525">
            <a:noFill/>
          </a:ln>
        </p:spPr>
        <p:txBody>
          <a:bodyPr vert="horz" wrap="square" lIns="92075" tIns="46038" rIns="92075" bIns="46038" anchor="t"/>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kumimoji="1" sz="2400">
                <a:solidFill>
                  <a:schemeClr val="tx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kumimoji="1" sz="20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lr>
                <a:schemeClr val="tx2"/>
              </a:buClr>
              <a:buSzPct val="100000"/>
              <a:buChar char="•"/>
              <a:defRPr kumimoji="1" sz="18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5pPr>
            <a:lvl6pPr marL="25146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6pPr>
            <a:lvl7pPr marL="29718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7pPr>
            <a:lvl8pPr marL="34290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8pPr>
            <a:lvl9pPr marL="38862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9pPr>
          </a:lstStyle>
          <a:p>
            <a:pPr eaLnBrk="1" hangingPunct="1">
              <a:lnSpc>
                <a:spcPct val="90000"/>
              </a:lnSpc>
              <a:buSzPct val="60000"/>
              <a:buNone/>
            </a:pP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热电偶冷端恒温法</a:t>
            </a:r>
            <a:endParaRPr kumimoji="1" lang="zh-CN" altLang="en-US" sz="2400" b="1" dirty="0">
              <a:solidFill>
                <a:srgbClr val="FF0000"/>
              </a:solidFill>
              <a:latin typeface="Times New Roman" panose="02020603050405020304" pitchFamily="18" charset="0"/>
              <a:ea typeface="宋体" panose="02010600030101010101" pitchFamily="2" charset="-122"/>
              <a:cs typeface="+mn-cs"/>
            </a:endParaRPr>
          </a:p>
        </p:txBody>
      </p:sp>
      <p:sp>
        <p:nvSpPr>
          <p:cNvPr id="14" name="Text Box 3"/>
          <p:cNvSpPr txBox="1">
            <a:spLocks noChangeArrowheads="1"/>
          </p:cNvSpPr>
          <p:nvPr/>
        </p:nvSpPr>
        <p:spPr bwMode="auto">
          <a:xfrm>
            <a:off x="857224" y="785794"/>
            <a:ext cx="7500990" cy="978729"/>
          </a:xfrm>
          <a:prstGeom prst="rect">
            <a:avLst/>
          </a:prstGeom>
          <a:noFill/>
          <a:ln w="9525">
            <a:noFill/>
            <a:miter lim="800000"/>
          </a:ln>
          <a:effectLst/>
        </p:spPr>
        <p:txBody>
          <a:bodyPr wrap="square">
            <a:spAutoFit/>
          </a:bodyPr>
          <a:lstStyle/>
          <a:p>
            <a:pPr>
              <a:lnSpc>
                <a:spcPct val="120000"/>
              </a:lnSpc>
              <a:spcBef>
                <a:spcPct val="50000"/>
              </a:spcBef>
            </a:pPr>
            <a:r>
              <a:rPr lang="zh-CN" altLang="en-US" sz="2400" b="1" dirty="0" smtClean="0"/>
              <a:t>         </a:t>
            </a:r>
            <a:r>
              <a:rPr lang="zh-CN" altLang="en-US" sz="2400" b="1" dirty="0" smtClean="0">
                <a:solidFill>
                  <a:srgbClr val="FF0000"/>
                </a:solidFill>
              </a:rPr>
              <a:t>基本原理</a:t>
            </a:r>
            <a:r>
              <a:rPr lang="zh-CN" altLang="en-US" sz="2400" b="1" dirty="0" smtClean="0"/>
              <a:t>：利用传感器静态状态下被测量与干扰量的差别，对信号与干扰进行分离的手段。</a:t>
            </a:r>
            <a:endParaRPr lang="zh-CN" altLang="en-US" sz="2400" b="1" dirty="0"/>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par>
                                <p:cTn id="23" presetID="3" presetClass="entr" presetSubtype="1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CB049E02-2DA5-4DA4-A867-9141CC904666}" type="datetime1">
              <a:rPr lang="zh-CN" altLang="en-US"/>
            </a:fld>
            <a:endParaRPr lang="en-US" altLang="zh-CN"/>
          </a:p>
        </p:txBody>
      </p:sp>
      <p:sp>
        <p:nvSpPr>
          <p:cNvPr id="4" name="灯片编号占位符 5"/>
          <p:cNvSpPr>
            <a:spLocks noGrp="1"/>
          </p:cNvSpPr>
          <p:nvPr>
            <p:ph type="sldNum" sz="quarter" idx="12"/>
          </p:nvPr>
        </p:nvSpPr>
        <p:spPr/>
        <p:txBody>
          <a:bodyPr/>
          <a:lstStyle/>
          <a:p>
            <a:fld id="{523914E4-011D-40BA-9B91-663F291DE016}" type="slidenum">
              <a:rPr lang="en-US" altLang="zh-CN"/>
            </a:fld>
            <a:endParaRPr lang="en-US" altLang="zh-CN"/>
          </a:p>
        </p:txBody>
      </p:sp>
      <p:sp>
        <p:nvSpPr>
          <p:cNvPr id="541699" name="Text Box 3"/>
          <p:cNvSpPr txBox="1">
            <a:spLocks noChangeArrowheads="1"/>
          </p:cNvSpPr>
          <p:nvPr/>
        </p:nvSpPr>
        <p:spPr bwMode="auto">
          <a:xfrm>
            <a:off x="285720" y="71414"/>
            <a:ext cx="8305800" cy="2492990"/>
          </a:xfrm>
          <a:prstGeom prst="rect">
            <a:avLst/>
          </a:prstGeom>
          <a:noFill/>
          <a:ln w="9525">
            <a:noFill/>
            <a:miter lim="800000"/>
          </a:ln>
          <a:effectLst/>
        </p:spPr>
        <p:txBody>
          <a:bodyPr>
            <a:spAutoFit/>
          </a:bodyPr>
          <a:lstStyle/>
          <a:p>
            <a:pPr>
              <a:lnSpc>
                <a:spcPct val="120000"/>
              </a:lnSpc>
              <a:spcBef>
                <a:spcPct val="50000"/>
              </a:spcBef>
            </a:pPr>
            <a:r>
              <a:rPr lang="en-US" altLang="zh-CN" sz="2400" b="1" dirty="0"/>
              <a:t>        </a:t>
            </a:r>
            <a:r>
              <a:rPr lang="en-US" altLang="zh-CN" sz="2400" b="1" dirty="0" smtClean="0">
                <a:solidFill>
                  <a:srgbClr val="FF0000"/>
                </a:solidFill>
              </a:rPr>
              <a:t>2</a:t>
            </a:r>
            <a:r>
              <a:rPr lang="zh-CN" altLang="en-US" sz="2400" b="1" dirty="0" smtClean="0">
                <a:solidFill>
                  <a:srgbClr val="FF0000"/>
                </a:solidFill>
              </a:rPr>
              <a:t>、</a:t>
            </a:r>
            <a:r>
              <a:rPr lang="zh-CN" altLang="en-US" sz="2400" b="1" dirty="0" smtClean="0">
                <a:solidFill>
                  <a:srgbClr val="FF0000"/>
                </a:solidFill>
              </a:rPr>
              <a:t>补偿方式</a:t>
            </a:r>
            <a:endParaRPr lang="zh-CN" altLang="en-US" sz="2400" b="1" dirty="0">
              <a:solidFill>
                <a:srgbClr val="FF0000"/>
              </a:solidFill>
            </a:endParaRPr>
          </a:p>
          <a:p>
            <a:pPr>
              <a:lnSpc>
                <a:spcPct val="120000"/>
              </a:lnSpc>
              <a:spcBef>
                <a:spcPct val="50000"/>
              </a:spcBef>
            </a:pPr>
            <a:r>
              <a:rPr lang="zh-CN" altLang="en-US" sz="2400" b="1" dirty="0"/>
              <a:t>        </a:t>
            </a:r>
            <a:r>
              <a:rPr lang="zh-CN" altLang="en-US" sz="2400" b="1" dirty="0" smtClean="0"/>
              <a:t>把</a:t>
            </a:r>
            <a:r>
              <a:rPr lang="zh-CN" altLang="en-US" sz="2400" b="1" dirty="0" smtClean="0"/>
              <a:t>被测量和干扰变量共同作用的函数量称为第一函数量，把只有干扰量作用的函数称为第二函数量。补偿方式就是指利用第一函数量和第二函数量之差或之比来消除干扰变量影响的一种方式。</a:t>
            </a:r>
            <a:endParaRPr lang="en-US" altLang="zh-CN" sz="2400" b="1" dirty="0" smtClean="0"/>
          </a:p>
        </p:txBody>
      </p:sp>
      <p:pic>
        <p:nvPicPr>
          <p:cNvPr id="3074" name="Picture 2"/>
          <p:cNvPicPr>
            <a:picLocks noChangeAspect="1" noChangeArrowheads="1"/>
          </p:cNvPicPr>
          <p:nvPr/>
        </p:nvPicPr>
        <p:blipFill>
          <a:blip r:embed="rId1"/>
          <a:srcRect/>
          <a:stretch>
            <a:fillRect/>
          </a:stretch>
        </p:blipFill>
        <p:spPr bwMode="auto">
          <a:xfrm>
            <a:off x="3428992" y="2357430"/>
            <a:ext cx="1857388" cy="2949969"/>
          </a:xfrm>
          <a:prstGeom prst="rect">
            <a:avLst/>
          </a:prstGeom>
          <a:noFill/>
          <a:ln w="9525">
            <a:noFill/>
            <a:miter lim="800000"/>
            <a:headEnd/>
            <a:tailEnd/>
          </a:ln>
          <a:effectLst/>
        </p:spPr>
      </p:pic>
      <p:sp>
        <p:nvSpPr>
          <p:cNvPr id="6" name="Rectangle 3"/>
          <p:cNvSpPr>
            <a:spLocks noGrp="1"/>
          </p:cNvSpPr>
          <p:nvPr/>
        </p:nvSpPr>
        <p:spPr>
          <a:xfrm>
            <a:off x="2428860" y="5500702"/>
            <a:ext cx="4562476" cy="461962"/>
          </a:xfrm>
          <a:prstGeom prst="rect">
            <a:avLst/>
          </a:prstGeom>
          <a:noFill/>
          <a:ln w="9525">
            <a:noFill/>
          </a:ln>
        </p:spPr>
        <p:txBody>
          <a:bodyPr vert="horz" wrap="square" lIns="92075" tIns="46038" rIns="92075" bIns="46038" anchor="t"/>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kumimoji="1" sz="2400">
                <a:solidFill>
                  <a:schemeClr val="tx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kumimoji="1" sz="20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lr>
                <a:schemeClr val="tx2"/>
              </a:buClr>
              <a:buSzPct val="100000"/>
              <a:buChar char="•"/>
              <a:defRPr kumimoji="1" sz="18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5pPr>
            <a:lvl6pPr marL="25146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6pPr>
            <a:lvl7pPr marL="29718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7pPr>
            <a:lvl8pPr marL="34290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8pPr>
            <a:lvl9pPr marL="38862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9pPr>
          </a:lstStyle>
          <a:p>
            <a:pPr eaLnBrk="1" hangingPunct="1">
              <a:lnSpc>
                <a:spcPct val="90000"/>
              </a:lnSpc>
              <a:buSzPct val="60000"/>
              <a:buNone/>
            </a:pPr>
            <a:r>
              <a:rPr kumimoji="1" lang="en-US" altLang="zh-CN" sz="2400" b="1" dirty="0" smtClean="0">
                <a:solidFill>
                  <a:srgbClr val="FF0000"/>
                </a:solidFill>
                <a:latin typeface="Times New Roman" panose="02020603050405020304" pitchFamily="18" charset="0"/>
                <a:ea typeface="宋体" panose="02010600030101010101" pitchFamily="2" charset="-122"/>
                <a:cs typeface="+mn-cs"/>
              </a:rPr>
              <a:t>TiO</a:t>
            </a:r>
            <a:r>
              <a:rPr kumimoji="1" lang="en-US" altLang="zh-CN" sz="2400" b="1" baseline="-25000" dirty="0" smtClean="0">
                <a:solidFill>
                  <a:srgbClr val="FF0000"/>
                </a:solidFill>
                <a:latin typeface="Times New Roman" panose="02020603050405020304" pitchFamily="18" charset="0"/>
                <a:ea typeface="宋体" panose="02010600030101010101" pitchFamily="2" charset="-122"/>
                <a:cs typeface="+mn-cs"/>
              </a:rPr>
              <a:t>2</a:t>
            </a: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氧浓度传感器测量转换电路</a:t>
            </a:r>
            <a:r>
              <a:rPr kumimoji="1" lang="zh-CN" altLang="en-US" sz="2400" b="1" dirty="0" smtClean="0">
                <a:solidFill>
                  <a:srgbClr val="FF0000"/>
                </a:solidFill>
                <a:latin typeface="Times New Roman" panose="02020603050405020304" pitchFamily="18" charset="0"/>
                <a:ea typeface="黑体" panose="02010609060101010101" pitchFamily="2" charset="-122"/>
                <a:cs typeface="+mn-cs"/>
              </a:rPr>
              <a:t> </a:t>
            </a: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 </a:t>
            </a:r>
            <a:endParaRPr kumimoji="1" lang="zh-CN" altLang="en-US" sz="2400" b="1" dirty="0">
              <a:solidFill>
                <a:srgbClr val="FF0000"/>
              </a:solidFill>
              <a:latin typeface="Times New Roman" panose="02020603050405020304" pitchFamily="18" charset="0"/>
              <a:ea typeface="宋体" panose="02010600030101010101" pitchFamily="2" charset="-122"/>
              <a:cs typeface="+mn-cs"/>
            </a:endParaRPr>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CB049E02-2DA5-4DA4-A867-9141CC904666}" type="datetime1">
              <a:rPr lang="zh-CN" altLang="en-US"/>
            </a:fld>
            <a:endParaRPr lang="en-US" altLang="zh-CN"/>
          </a:p>
        </p:txBody>
      </p:sp>
      <p:sp>
        <p:nvSpPr>
          <p:cNvPr id="4" name="灯片编号占位符 5"/>
          <p:cNvSpPr>
            <a:spLocks noGrp="1"/>
          </p:cNvSpPr>
          <p:nvPr>
            <p:ph type="sldNum" sz="quarter" idx="12"/>
          </p:nvPr>
        </p:nvSpPr>
        <p:spPr/>
        <p:txBody>
          <a:bodyPr/>
          <a:lstStyle/>
          <a:p>
            <a:fld id="{523914E4-011D-40BA-9B91-663F291DE016}" type="slidenum">
              <a:rPr lang="en-US" altLang="zh-CN"/>
            </a:fld>
            <a:endParaRPr lang="en-US" altLang="zh-CN"/>
          </a:p>
        </p:txBody>
      </p:sp>
      <p:sp>
        <p:nvSpPr>
          <p:cNvPr id="541699" name="Text Box 3"/>
          <p:cNvSpPr txBox="1">
            <a:spLocks noChangeArrowheads="1"/>
          </p:cNvSpPr>
          <p:nvPr/>
        </p:nvSpPr>
        <p:spPr bwMode="auto">
          <a:xfrm>
            <a:off x="323850" y="260350"/>
            <a:ext cx="8305800" cy="2049792"/>
          </a:xfrm>
          <a:prstGeom prst="rect">
            <a:avLst/>
          </a:prstGeom>
          <a:noFill/>
          <a:ln w="9525">
            <a:noFill/>
            <a:miter lim="800000"/>
          </a:ln>
          <a:effectLst/>
        </p:spPr>
        <p:txBody>
          <a:bodyPr>
            <a:spAutoFit/>
          </a:bodyPr>
          <a:lstStyle/>
          <a:p>
            <a:pPr>
              <a:lnSpc>
                <a:spcPct val="120000"/>
              </a:lnSpc>
              <a:spcBef>
                <a:spcPct val="50000"/>
              </a:spcBef>
            </a:pPr>
            <a:r>
              <a:rPr lang="en-US" altLang="zh-CN" sz="2400" b="1" dirty="0"/>
              <a:t>        </a:t>
            </a:r>
            <a:r>
              <a:rPr lang="en-US" altLang="zh-CN" sz="2400" b="1" dirty="0">
                <a:solidFill>
                  <a:srgbClr val="FF0000"/>
                </a:solidFill>
              </a:rPr>
              <a:t>3</a:t>
            </a:r>
            <a:r>
              <a:rPr lang="zh-CN" altLang="en-US" sz="2400" b="1" dirty="0">
                <a:solidFill>
                  <a:srgbClr val="FF0000"/>
                </a:solidFill>
              </a:rPr>
              <a:t>、差动</a:t>
            </a:r>
            <a:r>
              <a:rPr lang="zh-CN" altLang="en-US" sz="2400" b="1" dirty="0" smtClean="0">
                <a:solidFill>
                  <a:srgbClr val="FF0000"/>
                </a:solidFill>
              </a:rPr>
              <a:t>方式</a:t>
            </a:r>
            <a:endParaRPr lang="zh-CN" altLang="en-US" sz="2400" b="1" dirty="0">
              <a:solidFill>
                <a:srgbClr val="FF0000"/>
              </a:solidFill>
            </a:endParaRPr>
          </a:p>
          <a:p>
            <a:pPr>
              <a:lnSpc>
                <a:spcPct val="120000"/>
              </a:lnSpc>
              <a:spcBef>
                <a:spcPct val="50000"/>
              </a:spcBef>
            </a:pPr>
            <a:r>
              <a:rPr lang="zh-CN" altLang="en-US" sz="2400" b="1" dirty="0"/>
              <a:t>        将被测量在反对称方向上作用，干扰量在对称方向上作用，以此构成的两个状态量取其差，从而选择被测量的一种方式</a:t>
            </a:r>
            <a:r>
              <a:rPr lang="zh-CN" altLang="en-US" sz="2400" b="1" dirty="0" smtClean="0"/>
              <a:t>。</a:t>
            </a:r>
            <a:endParaRPr lang="en-US" altLang="zh-CN" sz="2400" b="1" dirty="0" smtClean="0"/>
          </a:p>
        </p:txBody>
      </p:sp>
      <p:pic>
        <p:nvPicPr>
          <p:cNvPr id="5" name="Picture 4" descr="双臂电桥"/>
          <p:cNvPicPr>
            <a:picLocks noChangeAspect="1"/>
          </p:cNvPicPr>
          <p:nvPr/>
        </p:nvPicPr>
        <p:blipFill>
          <a:blip r:embed="rId1"/>
          <a:stretch>
            <a:fillRect/>
          </a:stretch>
        </p:blipFill>
        <p:spPr>
          <a:xfrm>
            <a:off x="714348" y="2214554"/>
            <a:ext cx="3240887" cy="3367155"/>
          </a:xfrm>
          <a:prstGeom prst="rect">
            <a:avLst/>
          </a:prstGeom>
          <a:noFill/>
          <a:ln w="9525">
            <a:noFill/>
          </a:ln>
        </p:spPr>
      </p:pic>
      <p:sp>
        <p:nvSpPr>
          <p:cNvPr id="6" name="Rectangle 3"/>
          <p:cNvSpPr>
            <a:spLocks noGrp="1"/>
          </p:cNvSpPr>
          <p:nvPr/>
        </p:nvSpPr>
        <p:spPr>
          <a:xfrm>
            <a:off x="142844" y="5715016"/>
            <a:ext cx="5857916" cy="461962"/>
          </a:xfrm>
          <a:prstGeom prst="rect">
            <a:avLst/>
          </a:prstGeom>
          <a:noFill/>
          <a:ln w="9525">
            <a:noFill/>
          </a:ln>
        </p:spPr>
        <p:txBody>
          <a:bodyPr vert="horz" wrap="square" lIns="92075" tIns="46038" rIns="92075" bIns="46038" anchor="t"/>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kumimoji="1" sz="2400">
                <a:solidFill>
                  <a:schemeClr val="tx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kumimoji="1" sz="20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lr>
                <a:schemeClr val="tx2"/>
              </a:buClr>
              <a:buSzPct val="100000"/>
              <a:buChar char="•"/>
              <a:defRPr kumimoji="1" sz="18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5pPr>
            <a:lvl6pPr marL="25146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6pPr>
            <a:lvl7pPr marL="29718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7pPr>
            <a:lvl8pPr marL="34290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8pPr>
            <a:lvl9pPr marL="38862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9pPr>
          </a:lstStyle>
          <a:p>
            <a:pPr eaLnBrk="1" hangingPunct="1">
              <a:lnSpc>
                <a:spcPct val="90000"/>
              </a:lnSpc>
              <a:buSzPct val="60000"/>
              <a:buNone/>
            </a:pP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应变电阻传感器双臂电桥测量转换电路</a:t>
            </a:r>
            <a:r>
              <a:rPr kumimoji="1" lang="zh-CN" altLang="en-US" sz="2400" b="1" dirty="0" smtClean="0">
                <a:solidFill>
                  <a:srgbClr val="FF0000"/>
                </a:solidFill>
                <a:latin typeface="Times New Roman" panose="02020603050405020304" pitchFamily="18" charset="0"/>
                <a:ea typeface="黑体" panose="02010609060101010101" pitchFamily="2" charset="-122"/>
                <a:cs typeface="+mn-cs"/>
              </a:rPr>
              <a:t> </a:t>
            </a: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 </a:t>
            </a:r>
            <a:endParaRPr kumimoji="1" lang="zh-CN" altLang="en-US" sz="2400" b="1" dirty="0">
              <a:solidFill>
                <a:srgbClr val="FF0000"/>
              </a:solidFill>
              <a:latin typeface="Times New Roman" panose="02020603050405020304" pitchFamily="18" charset="0"/>
              <a:ea typeface="宋体" panose="02010600030101010101" pitchFamily="2" charset="-122"/>
              <a:cs typeface="+mn-cs"/>
            </a:endParaRPr>
          </a:p>
        </p:txBody>
      </p:sp>
      <p:graphicFrame>
        <p:nvGraphicFramePr>
          <p:cNvPr id="9" name="对象 8"/>
          <p:cNvGraphicFramePr>
            <a:graphicFrameLocks noChangeAspect="1"/>
          </p:cNvGraphicFramePr>
          <p:nvPr/>
        </p:nvGraphicFramePr>
        <p:xfrm>
          <a:off x="4857752" y="3714752"/>
          <a:ext cx="3758260" cy="785818"/>
        </p:xfrm>
        <a:graphic>
          <a:graphicData uri="http://schemas.openxmlformats.org/presentationml/2006/ole">
            <mc:AlternateContent xmlns:mc="http://schemas.openxmlformats.org/markup-compatibility/2006">
              <mc:Choice xmlns:v="urn:schemas-microsoft-com:vml" Requires="v">
                <p:oleObj spid="_x0000_s2049" name="公式" r:id="rId2" imgW="33528000" imgH="7010400" progId="Equation.3">
                  <p:embed/>
                </p:oleObj>
              </mc:Choice>
              <mc:Fallback>
                <p:oleObj name="公式" r:id="rId2" imgW="33528000" imgH="7010400" progId="Equation.3">
                  <p:embed/>
                  <p:pic>
                    <p:nvPicPr>
                      <p:cNvPr id="0" name="图片 2048"/>
                      <p:cNvPicPr>
                        <a:picLocks noChangeAspect="1"/>
                      </p:cNvPicPr>
                      <p:nvPr/>
                    </p:nvPicPr>
                    <p:blipFill>
                      <a:blip r:embed="rId3"/>
                      <a:stretch>
                        <a:fillRect/>
                      </a:stretch>
                    </p:blipFill>
                    <p:spPr>
                      <a:xfrm>
                        <a:off x="4857752" y="3714752"/>
                        <a:ext cx="3758260" cy="785818"/>
                      </a:xfrm>
                      <a:prstGeom prst="rect">
                        <a:avLst/>
                      </a:prstGeom>
                      <a:solidFill>
                        <a:srgbClr val="FFFFFF"/>
                      </a:solidFill>
                      <a:ln w="9525">
                        <a:noFill/>
                      </a:ln>
                    </p:spPr>
                  </p:pic>
                </p:oleObj>
              </mc:Fallback>
            </mc:AlternateContent>
          </a:graphicData>
        </a:graphic>
      </p:graphicFrame>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CB049E02-2DA5-4DA4-A867-9141CC904666}" type="datetime1">
              <a:rPr lang="zh-CN" altLang="en-US"/>
            </a:fld>
            <a:endParaRPr lang="en-US" altLang="zh-CN"/>
          </a:p>
        </p:txBody>
      </p:sp>
      <p:sp>
        <p:nvSpPr>
          <p:cNvPr id="4" name="灯片编号占位符 5"/>
          <p:cNvSpPr>
            <a:spLocks noGrp="1"/>
          </p:cNvSpPr>
          <p:nvPr>
            <p:ph type="sldNum" sz="quarter" idx="12"/>
          </p:nvPr>
        </p:nvSpPr>
        <p:spPr/>
        <p:txBody>
          <a:bodyPr/>
          <a:lstStyle/>
          <a:p>
            <a:fld id="{523914E4-011D-40BA-9B91-663F291DE016}" type="slidenum">
              <a:rPr lang="en-US" altLang="zh-CN"/>
            </a:fld>
            <a:endParaRPr lang="en-US" altLang="zh-CN"/>
          </a:p>
        </p:txBody>
      </p:sp>
      <p:sp>
        <p:nvSpPr>
          <p:cNvPr id="541699" name="Text Box 3"/>
          <p:cNvSpPr txBox="1">
            <a:spLocks noChangeArrowheads="1"/>
          </p:cNvSpPr>
          <p:nvPr/>
        </p:nvSpPr>
        <p:spPr bwMode="auto">
          <a:xfrm>
            <a:off x="323850" y="260350"/>
            <a:ext cx="8305800" cy="534035"/>
          </a:xfrm>
          <a:prstGeom prst="rect">
            <a:avLst/>
          </a:prstGeom>
          <a:noFill/>
          <a:ln w="9525">
            <a:noFill/>
            <a:miter lim="800000"/>
          </a:ln>
          <a:effectLst/>
        </p:spPr>
        <p:txBody>
          <a:bodyPr>
            <a:spAutoFit/>
          </a:bodyPr>
          <a:lstStyle/>
          <a:p>
            <a:pPr>
              <a:lnSpc>
                <a:spcPct val="120000"/>
              </a:lnSpc>
              <a:spcBef>
                <a:spcPct val="50000"/>
              </a:spcBef>
            </a:pPr>
            <a:r>
              <a:rPr lang="en-US" altLang="zh-CN" sz="2400" b="1" dirty="0"/>
              <a:t>  </a:t>
            </a:r>
            <a:r>
              <a:rPr lang="zh-CN" altLang="en-US" sz="2400" b="1" dirty="0"/>
              <a:t>判断属于哪种</a:t>
            </a:r>
            <a:r>
              <a:rPr lang="zh-CN" altLang="en-US" sz="2400" b="1" dirty="0" smtClean="0">
                <a:sym typeface="+mn-ea"/>
              </a:rPr>
              <a:t>静态特性信号选择方式，并说明</a:t>
            </a:r>
            <a:r>
              <a:rPr lang="zh-CN" altLang="en-US" sz="2400" b="1" dirty="0" smtClean="0">
                <a:sym typeface="+mn-ea"/>
              </a:rPr>
              <a:t>理由。</a:t>
            </a:r>
            <a:endParaRPr lang="zh-CN" altLang="en-US" sz="2400" b="1" dirty="0" smtClean="0">
              <a:sym typeface="+mn-ea"/>
            </a:endParaRPr>
          </a:p>
        </p:txBody>
      </p:sp>
      <p:pic>
        <p:nvPicPr>
          <p:cNvPr id="2" name="图片 1"/>
          <p:cNvPicPr>
            <a:picLocks noChangeAspect="1"/>
          </p:cNvPicPr>
          <p:nvPr/>
        </p:nvPicPr>
        <p:blipFill>
          <a:blip r:embed="rId1"/>
          <a:stretch>
            <a:fillRect/>
          </a:stretch>
        </p:blipFill>
        <p:spPr>
          <a:xfrm>
            <a:off x="1238250" y="1196340"/>
            <a:ext cx="6477000" cy="2009775"/>
          </a:xfrm>
          <a:prstGeom prst="rect">
            <a:avLst/>
          </a:prstGeom>
        </p:spPr>
      </p:pic>
      <p:pic>
        <p:nvPicPr>
          <p:cNvPr id="5" name="图片 4"/>
          <p:cNvPicPr>
            <a:picLocks noChangeAspect="1"/>
          </p:cNvPicPr>
          <p:nvPr/>
        </p:nvPicPr>
        <p:blipFill>
          <a:blip r:embed="rId2"/>
          <a:stretch>
            <a:fillRect/>
          </a:stretch>
        </p:blipFill>
        <p:spPr>
          <a:xfrm>
            <a:off x="2209800" y="3284855"/>
            <a:ext cx="4457700" cy="3219450"/>
          </a:xfrm>
          <a:prstGeom prst="rect">
            <a:avLst/>
          </a:prstGeom>
        </p:spPr>
      </p:pic>
    </p:spTree>
  </p:cSld>
  <p:clrMapOvr>
    <a:masterClrMapping/>
  </p:clrMapOvr>
  <p:transition spd="med" advTm="147500">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CB049E02-2DA5-4DA4-A867-9141CC904666}" type="datetime1">
              <a:rPr lang="zh-CN" altLang="en-US"/>
            </a:fld>
            <a:endParaRPr lang="en-US" altLang="zh-CN"/>
          </a:p>
        </p:txBody>
      </p:sp>
      <p:sp>
        <p:nvSpPr>
          <p:cNvPr id="4" name="灯片编号占位符 5"/>
          <p:cNvSpPr>
            <a:spLocks noGrp="1"/>
          </p:cNvSpPr>
          <p:nvPr>
            <p:ph type="sldNum" sz="quarter" idx="12"/>
          </p:nvPr>
        </p:nvSpPr>
        <p:spPr/>
        <p:txBody>
          <a:bodyPr/>
          <a:lstStyle/>
          <a:p>
            <a:fld id="{523914E4-011D-40BA-9B91-663F291DE016}" type="slidenum">
              <a:rPr lang="en-US" altLang="zh-CN"/>
            </a:fld>
            <a:endParaRPr lang="en-US" altLang="zh-CN"/>
          </a:p>
        </p:txBody>
      </p:sp>
      <p:pic>
        <p:nvPicPr>
          <p:cNvPr id="5" name="图片 4"/>
          <p:cNvPicPr>
            <a:picLocks noChangeAspect="1"/>
          </p:cNvPicPr>
          <p:nvPr/>
        </p:nvPicPr>
        <p:blipFill>
          <a:blip r:embed="rId1"/>
          <a:stretch>
            <a:fillRect/>
          </a:stretch>
        </p:blipFill>
        <p:spPr>
          <a:xfrm>
            <a:off x="1979930" y="3284855"/>
            <a:ext cx="5553075" cy="2876550"/>
          </a:xfrm>
          <a:prstGeom prst="rect">
            <a:avLst/>
          </a:prstGeom>
        </p:spPr>
      </p:pic>
      <p:pic>
        <p:nvPicPr>
          <p:cNvPr id="33798" name="Picture 4" descr="D:\h盘\梁森\机工社检测（04.2.17）\检测电子读物\多媒体光盘\检测课件\图（课件用）\10第十章\精品10-29.jpg"/>
          <p:cNvPicPr>
            <a:picLocks noChangeAspect="1"/>
          </p:cNvPicPr>
          <p:nvPr/>
        </p:nvPicPr>
        <p:blipFill>
          <a:blip r:embed="rId2"/>
          <a:stretch>
            <a:fillRect/>
          </a:stretch>
        </p:blipFill>
        <p:spPr>
          <a:xfrm>
            <a:off x="539750" y="116205"/>
            <a:ext cx="7772400" cy="2819400"/>
          </a:xfrm>
          <a:prstGeom prst="rect">
            <a:avLst/>
          </a:prstGeom>
          <a:noFill/>
          <a:ln w="9525">
            <a:noFill/>
          </a:ln>
        </p:spPr>
      </p:pic>
    </p:spTree>
  </p:cSld>
  <p:clrMapOvr>
    <a:masterClrMapping/>
  </p:clrMapOvr>
  <p:transition spd="med" advTm="147500">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CB049E02-2DA5-4DA4-A867-9141CC904666}" type="datetime1">
              <a:rPr lang="zh-CN" altLang="en-US"/>
            </a:fld>
            <a:endParaRPr lang="en-US" altLang="zh-CN" dirty="0"/>
          </a:p>
        </p:txBody>
      </p:sp>
      <p:sp>
        <p:nvSpPr>
          <p:cNvPr id="4" name="灯片编号占位符 5"/>
          <p:cNvSpPr>
            <a:spLocks noGrp="1"/>
          </p:cNvSpPr>
          <p:nvPr>
            <p:ph type="sldNum" sz="quarter" idx="12"/>
          </p:nvPr>
        </p:nvSpPr>
        <p:spPr/>
        <p:txBody>
          <a:bodyPr/>
          <a:lstStyle/>
          <a:p>
            <a:fld id="{523914E4-011D-40BA-9B91-663F291DE016}" type="slidenum">
              <a:rPr lang="en-US" altLang="zh-CN"/>
            </a:fld>
            <a:endParaRPr lang="en-US" altLang="zh-CN"/>
          </a:p>
        </p:txBody>
      </p:sp>
      <p:sp>
        <p:nvSpPr>
          <p:cNvPr id="541699" name="Text Box 3"/>
          <p:cNvSpPr txBox="1">
            <a:spLocks noChangeArrowheads="1"/>
          </p:cNvSpPr>
          <p:nvPr/>
        </p:nvSpPr>
        <p:spPr bwMode="auto">
          <a:xfrm>
            <a:off x="323850" y="260350"/>
            <a:ext cx="8305800" cy="683264"/>
          </a:xfrm>
          <a:prstGeom prst="rect">
            <a:avLst/>
          </a:prstGeom>
          <a:noFill/>
          <a:ln w="9525">
            <a:noFill/>
            <a:miter lim="800000"/>
          </a:ln>
          <a:effectLst/>
        </p:spPr>
        <p:txBody>
          <a:bodyPr>
            <a:spAutoFit/>
          </a:bodyPr>
          <a:lstStyle/>
          <a:p>
            <a:pPr>
              <a:lnSpc>
                <a:spcPct val="120000"/>
              </a:lnSpc>
              <a:spcBef>
                <a:spcPct val="50000"/>
              </a:spcBef>
            </a:pPr>
            <a:r>
              <a:rPr lang="zh-CN" altLang="en-US" b="1" dirty="0" smtClean="0"/>
              <a:t>三</a:t>
            </a:r>
            <a:r>
              <a:rPr lang="zh-CN" altLang="en-US" b="1" dirty="0" smtClean="0"/>
              <a:t>、动态特性信号选择方式 </a:t>
            </a:r>
            <a:endParaRPr lang="en-US" altLang="zh-CN" b="1" dirty="0" smtClean="0"/>
          </a:p>
        </p:txBody>
      </p:sp>
      <p:sp>
        <p:nvSpPr>
          <p:cNvPr id="5" name="Text Box 3"/>
          <p:cNvSpPr txBox="1">
            <a:spLocks noChangeArrowheads="1"/>
          </p:cNvSpPr>
          <p:nvPr/>
        </p:nvSpPr>
        <p:spPr bwMode="auto">
          <a:xfrm>
            <a:off x="857224" y="1000108"/>
            <a:ext cx="7500990" cy="1421928"/>
          </a:xfrm>
          <a:prstGeom prst="rect">
            <a:avLst/>
          </a:prstGeom>
          <a:noFill/>
          <a:ln w="9525">
            <a:noFill/>
            <a:miter lim="800000"/>
          </a:ln>
          <a:effectLst/>
        </p:spPr>
        <p:txBody>
          <a:bodyPr wrap="square">
            <a:spAutoFit/>
          </a:bodyPr>
          <a:lstStyle/>
          <a:p>
            <a:pPr>
              <a:lnSpc>
                <a:spcPct val="120000"/>
              </a:lnSpc>
              <a:spcBef>
                <a:spcPct val="50000"/>
              </a:spcBef>
            </a:pPr>
            <a:r>
              <a:rPr lang="zh-CN" altLang="en-US" sz="2400" b="1" dirty="0" smtClean="0"/>
              <a:t>         </a:t>
            </a:r>
            <a:r>
              <a:rPr lang="zh-CN" altLang="en-US" sz="2400" b="1" dirty="0" smtClean="0">
                <a:solidFill>
                  <a:srgbClr val="FF0000"/>
                </a:solidFill>
              </a:rPr>
              <a:t>基本原理</a:t>
            </a:r>
            <a:r>
              <a:rPr lang="zh-CN" altLang="en-US" sz="2400" b="1" dirty="0" smtClean="0"/>
              <a:t>：利用传感器动态状态下被测量与干扰量的差别，在时域、频率域或时频域对信号与干扰进行分离的手段。</a:t>
            </a:r>
            <a:endParaRPr lang="zh-CN" altLang="en-US" sz="2400" b="1" dirty="0"/>
          </a:p>
        </p:txBody>
      </p:sp>
      <p:sp>
        <p:nvSpPr>
          <p:cNvPr id="6" name="Text Box 3"/>
          <p:cNvSpPr txBox="1">
            <a:spLocks noChangeArrowheads="1"/>
          </p:cNvSpPr>
          <p:nvPr/>
        </p:nvSpPr>
        <p:spPr bwMode="auto">
          <a:xfrm>
            <a:off x="857224" y="2428868"/>
            <a:ext cx="7286676" cy="936347"/>
          </a:xfrm>
          <a:prstGeom prst="rect">
            <a:avLst/>
          </a:prstGeom>
          <a:noFill/>
          <a:ln w="9525">
            <a:noFill/>
            <a:miter lim="800000"/>
          </a:ln>
          <a:effectLst/>
        </p:spPr>
        <p:txBody>
          <a:bodyPr wrap="square">
            <a:spAutoFit/>
          </a:bodyPr>
          <a:lstStyle/>
          <a:p>
            <a:pPr>
              <a:lnSpc>
                <a:spcPct val="120000"/>
              </a:lnSpc>
              <a:spcBef>
                <a:spcPct val="50000"/>
              </a:spcBef>
            </a:pPr>
            <a:r>
              <a:rPr lang="zh-CN" altLang="en-US" sz="2400" b="1" dirty="0" smtClean="0"/>
              <a:t>       </a:t>
            </a:r>
            <a:r>
              <a:rPr lang="en-US" altLang="zh-CN" sz="2400" b="1" dirty="0" smtClean="0">
                <a:solidFill>
                  <a:srgbClr val="FF0000"/>
                </a:solidFill>
              </a:rPr>
              <a:t>1</a:t>
            </a:r>
            <a:r>
              <a:rPr lang="zh-CN" altLang="en-US" sz="2400" b="1" dirty="0" smtClean="0">
                <a:solidFill>
                  <a:srgbClr val="FF0000"/>
                </a:solidFill>
              </a:rPr>
              <a:t>、如果</a:t>
            </a:r>
            <a:r>
              <a:rPr lang="zh-CN" altLang="en-US" sz="2400" b="1" dirty="0" smtClean="0">
                <a:solidFill>
                  <a:srgbClr val="FF0000"/>
                </a:solidFill>
              </a:rPr>
              <a:t>被测量和干扰量的频带不同，可采用滤波器或调谐电路进行分离</a:t>
            </a:r>
            <a:r>
              <a:rPr lang="zh-CN" altLang="en-US" sz="2400" b="1" dirty="0" smtClean="0">
                <a:solidFill>
                  <a:srgbClr val="FF0000"/>
                </a:solidFill>
              </a:rPr>
              <a:t>。</a:t>
            </a:r>
            <a:endParaRPr lang="zh-CN" altLang="en-US" sz="2400" b="1" dirty="0" smtClean="0">
              <a:solidFill>
                <a:srgbClr val="FF0000"/>
              </a:solidFill>
            </a:endParaRPr>
          </a:p>
        </p:txBody>
      </p:sp>
      <p:pic>
        <p:nvPicPr>
          <p:cNvPr id="7" name="Picture 7" descr="(x)精品7-16"/>
          <p:cNvPicPr>
            <a:picLocks noChangeAspect="1"/>
          </p:cNvPicPr>
          <p:nvPr/>
        </p:nvPicPr>
        <p:blipFill>
          <a:blip r:embed="rId1"/>
          <a:stretch>
            <a:fillRect/>
          </a:stretch>
        </p:blipFill>
        <p:spPr>
          <a:xfrm>
            <a:off x="714348" y="3571876"/>
            <a:ext cx="7572428" cy="2344674"/>
          </a:xfrm>
          <a:prstGeom prst="rect">
            <a:avLst/>
          </a:prstGeom>
          <a:noFill/>
          <a:ln w="9525">
            <a:noFill/>
          </a:ln>
        </p:spPr>
      </p:pic>
      <p:sp>
        <p:nvSpPr>
          <p:cNvPr id="8" name="Rectangle 3"/>
          <p:cNvSpPr>
            <a:spLocks noGrp="1"/>
          </p:cNvSpPr>
          <p:nvPr/>
        </p:nvSpPr>
        <p:spPr>
          <a:xfrm>
            <a:off x="2143108" y="6000768"/>
            <a:ext cx="4214842" cy="461962"/>
          </a:xfrm>
          <a:prstGeom prst="rect">
            <a:avLst/>
          </a:prstGeom>
          <a:noFill/>
          <a:ln w="9525">
            <a:noFill/>
          </a:ln>
        </p:spPr>
        <p:txBody>
          <a:bodyPr vert="horz" wrap="square" lIns="92075" tIns="46038" rIns="92075" bIns="46038" anchor="t"/>
          <a:lst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kumimoji="1" sz="2400">
                <a:solidFill>
                  <a:schemeClr val="tx1"/>
                </a:solidFill>
                <a:latin typeface="+mn-lt"/>
                <a:ea typeface="宋体" panose="02010600030101010101" pitchFamily="2" charset="-122"/>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kumimoji="1" sz="20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lr>
                <a:schemeClr val="tx2"/>
              </a:buClr>
              <a:buSzPct val="100000"/>
              <a:buChar char="•"/>
              <a:defRPr kumimoji="1" sz="18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5pPr>
            <a:lvl6pPr marL="25146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6pPr>
            <a:lvl7pPr marL="29718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7pPr>
            <a:lvl8pPr marL="34290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8pPr>
            <a:lvl9pPr marL="3886200" indent="-228600" algn="l" rtl="0" fontAlgn="base">
              <a:spcBef>
                <a:spcPct val="20000"/>
              </a:spcBef>
              <a:spcAft>
                <a:spcPct val="0"/>
              </a:spcAft>
              <a:buClr>
                <a:schemeClr val="hlink"/>
              </a:buClr>
              <a:buSzPct val="100000"/>
              <a:buChar char="–"/>
              <a:defRPr kumimoji="1" sz="1800">
                <a:solidFill>
                  <a:schemeClr val="tx1"/>
                </a:solidFill>
                <a:latin typeface="+mn-lt"/>
                <a:ea typeface="宋体" panose="02010600030101010101" pitchFamily="2" charset="-122"/>
              </a:defRPr>
            </a:lvl9pPr>
          </a:lstStyle>
          <a:p>
            <a:pPr eaLnBrk="1" hangingPunct="1">
              <a:lnSpc>
                <a:spcPct val="90000"/>
              </a:lnSpc>
              <a:buSzPct val="60000"/>
              <a:buNone/>
            </a:pP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超声</a:t>
            </a:r>
            <a:r>
              <a:rPr kumimoji="1" lang="zh-CN" altLang="en-US" sz="2400" b="1" dirty="0" smtClean="0">
                <a:solidFill>
                  <a:srgbClr val="FF0000"/>
                </a:solidFill>
                <a:latin typeface="Times New Roman" panose="02020603050405020304" pitchFamily="18" charset="0"/>
                <a:ea typeface="宋体" panose="02010600030101010101" pitchFamily="2" charset="-122"/>
                <a:cs typeface="+mn-cs"/>
              </a:rPr>
              <a:t>防盗报警器测量转换电路</a:t>
            </a:r>
            <a:endParaRPr kumimoji="1" lang="zh-CN" altLang="en-US" sz="2400" b="1" dirty="0">
              <a:solidFill>
                <a:srgbClr val="FF0000"/>
              </a:solidFill>
              <a:latin typeface="Times New Roman" panose="02020603050405020304" pitchFamily="18" charset="0"/>
              <a:ea typeface="宋体" panose="02010600030101010101" pitchFamily="2" charset="-122"/>
              <a:cs typeface="+mn-cs"/>
            </a:endParaRPr>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half" idx="10"/>
          </p:nvPr>
        </p:nvSpPr>
        <p:spPr/>
        <p:txBody>
          <a:bodyPr/>
          <a:lstStyle/>
          <a:p>
            <a:fld id="{CB049E02-2DA5-4DA4-A867-9141CC904666}" type="datetime1">
              <a:rPr lang="zh-CN" altLang="en-US"/>
            </a:fld>
            <a:endParaRPr lang="en-US" altLang="zh-CN"/>
          </a:p>
        </p:txBody>
      </p:sp>
      <p:sp>
        <p:nvSpPr>
          <p:cNvPr id="4" name="灯片编号占位符 5"/>
          <p:cNvSpPr>
            <a:spLocks noGrp="1"/>
          </p:cNvSpPr>
          <p:nvPr>
            <p:ph type="sldNum" sz="quarter" idx="12"/>
          </p:nvPr>
        </p:nvSpPr>
        <p:spPr/>
        <p:txBody>
          <a:bodyPr/>
          <a:lstStyle/>
          <a:p>
            <a:fld id="{523914E4-011D-40BA-9B91-663F291DE016}" type="slidenum">
              <a:rPr lang="en-US" altLang="zh-CN"/>
            </a:fld>
            <a:endParaRPr lang="en-US" altLang="zh-CN"/>
          </a:p>
        </p:txBody>
      </p:sp>
      <p:sp>
        <p:nvSpPr>
          <p:cNvPr id="541699" name="Text Box 3"/>
          <p:cNvSpPr txBox="1">
            <a:spLocks noChangeArrowheads="1"/>
          </p:cNvSpPr>
          <p:nvPr/>
        </p:nvSpPr>
        <p:spPr bwMode="auto">
          <a:xfrm>
            <a:off x="285720" y="571480"/>
            <a:ext cx="8305800" cy="936347"/>
          </a:xfrm>
          <a:prstGeom prst="rect">
            <a:avLst/>
          </a:prstGeom>
          <a:noFill/>
          <a:ln w="9525">
            <a:noFill/>
            <a:miter lim="800000"/>
          </a:ln>
          <a:effectLst/>
        </p:spPr>
        <p:txBody>
          <a:bodyPr>
            <a:spAutoFit/>
          </a:bodyPr>
          <a:lstStyle/>
          <a:p>
            <a:pPr>
              <a:lnSpc>
                <a:spcPct val="120000"/>
              </a:lnSpc>
              <a:spcBef>
                <a:spcPct val="50000"/>
              </a:spcBef>
            </a:pPr>
            <a:r>
              <a:rPr lang="en-US" altLang="zh-CN" sz="2400" b="1" dirty="0" smtClean="0"/>
              <a:t>         </a:t>
            </a:r>
            <a:r>
              <a:rPr lang="en-US" altLang="zh-CN" sz="2400" b="1" dirty="0" smtClean="0">
                <a:solidFill>
                  <a:srgbClr val="FF0000"/>
                </a:solidFill>
              </a:rPr>
              <a:t>2</a:t>
            </a:r>
            <a:r>
              <a:rPr lang="zh-CN" altLang="en-US" sz="2400" b="1" dirty="0" smtClean="0">
                <a:solidFill>
                  <a:srgbClr val="FF0000"/>
                </a:solidFill>
              </a:rPr>
              <a:t>、如果被测量和干扰量的频带重叠，采用频带调频进行分离</a:t>
            </a:r>
            <a:r>
              <a:rPr lang="zh-CN" altLang="en-US" sz="2400" b="1" dirty="0" smtClean="0">
                <a:solidFill>
                  <a:srgbClr val="FF0000"/>
                </a:solidFill>
              </a:rPr>
              <a:t>。</a:t>
            </a:r>
            <a:endParaRPr lang="en-US" altLang="zh-CN" sz="2400" b="1" dirty="0" smtClean="0">
              <a:solidFill>
                <a:srgbClr val="FF0000"/>
              </a:solidFill>
            </a:endParaRPr>
          </a:p>
        </p:txBody>
      </p:sp>
      <p:sp>
        <p:nvSpPr>
          <p:cNvPr id="5" name="TextBox 4"/>
          <p:cNvSpPr txBox="1"/>
          <p:nvPr/>
        </p:nvSpPr>
        <p:spPr>
          <a:xfrm>
            <a:off x="2357422" y="2928934"/>
            <a:ext cx="857256" cy="461665"/>
          </a:xfrm>
          <a:prstGeom prst="rect">
            <a:avLst/>
          </a:prstGeom>
          <a:solidFill>
            <a:schemeClr val="tx1"/>
          </a:solidFill>
        </p:spPr>
        <p:txBody>
          <a:bodyPr wrap="square" rtlCol="0">
            <a:spAutoFit/>
          </a:bodyPr>
          <a:lstStyle/>
          <a:p>
            <a:r>
              <a:rPr lang="zh-CN" altLang="en-US" sz="2400" dirty="0" smtClean="0">
                <a:solidFill>
                  <a:schemeClr val="accent2"/>
                </a:solidFill>
              </a:rPr>
              <a:t>信号</a:t>
            </a:r>
            <a:endParaRPr lang="zh-CN" altLang="en-US" sz="2400" dirty="0">
              <a:solidFill>
                <a:schemeClr val="accent2"/>
              </a:solidFill>
            </a:endParaRPr>
          </a:p>
        </p:txBody>
      </p:sp>
      <p:sp>
        <p:nvSpPr>
          <p:cNvPr id="6" name="TextBox 5"/>
          <p:cNvSpPr txBox="1"/>
          <p:nvPr/>
        </p:nvSpPr>
        <p:spPr>
          <a:xfrm>
            <a:off x="3929058" y="1928802"/>
            <a:ext cx="857256" cy="461665"/>
          </a:xfrm>
          <a:prstGeom prst="rect">
            <a:avLst/>
          </a:prstGeom>
          <a:solidFill>
            <a:schemeClr val="tx1"/>
          </a:solidFill>
        </p:spPr>
        <p:txBody>
          <a:bodyPr wrap="square" rtlCol="0">
            <a:spAutoFit/>
          </a:bodyPr>
          <a:lstStyle/>
          <a:p>
            <a:r>
              <a:rPr lang="zh-CN" altLang="en-US" sz="2400" dirty="0" smtClean="0">
                <a:solidFill>
                  <a:schemeClr val="accent2"/>
                </a:solidFill>
              </a:rPr>
              <a:t>干扰</a:t>
            </a:r>
            <a:endParaRPr lang="zh-CN" altLang="en-US" sz="2400" dirty="0">
              <a:solidFill>
                <a:schemeClr val="accent2"/>
              </a:solidFill>
            </a:endParaRPr>
          </a:p>
        </p:txBody>
      </p:sp>
      <p:sp>
        <p:nvSpPr>
          <p:cNvPr id="7" name="下箭头 6"/>
          <p:cNvSpPr/>
          <p:nvPr/>
        </p:nvSpPr>
        <p:spPr bwMode="auto">
          <a:xfrm>
            <a:off x="4286248" y="2357430"/>
            <a:ext cx="142876" cy="357190"/>
          </a:xfrm>
          <a:prstGeom prst="downArrow">
            <a:avLst/>
          </a:prstGeom>
          <a:solidFill>
            <a:schemeClr val="tx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3200" b="0" i="0" u="none" strike="noStrike" cap="none" normalizeH="0" baseline="0" dirty="0" smtClean="0">
              <a:ln>
                <a:noFill/>
              </a:ln>
              <a:effectLst/>
              <a:latin typeface="Times New Roman" panose="02020603050405020304" pitchFamily="18" charset="0"/>
              <a:ea typeface="宋体" panose="02010600030101010101" pitchFamily="2" charset="-122"/>
            </a:endParaRPr>
          </a:p>
        </p:txBody>
      </p:sp>
      <p:sp>
        <p:nvSpPr>
          <p:cNvPr id="8" name="右箭头 7"/>
          <p:cNvSpPr/>
          <p:nvPr/>
        </p:nvSpPr>
        <p:spPr bwMode="auto">
          <a:xfrm>
            <a:off x="3214678" y="3071810"/>
            <a:ext cx="357190" cy="142876"/>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9" name="椭圆 8"/>
          <p:cNvSpPr/>
          <p:nvPr/>
        </p:nvSpPr>
        <p:spPr bwMode="auto">
          <a:xfrm>
            <a:off x="3571868" y="2714620"/>
            <a:ext cx="1500198" cy="857256"/>
          </a:xfrm>
          <a:prstGeom prst="ellipse">
            <a:avLst/>
          </a:prstGeom>
          <a:solidFill>
            <a:schemeClr val="accent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0" name="TextBox 9"/>
          <p:cNvSpPr txBox="1"/>
          <p:nvPr/>
        </p:nvSpPr>
        <p:spPr>
          <a:xfrm>
            <a:off x="3786182" y="2928934"/>
            <a:ext cx="1071570" cy="400110"/>
          </a:xfrm>
          <a:prstGeom prst="rect">
            <a:avLst/>
          </a:prstGeom>
          <a:solidFill>
            <a:schemeClr val="tx1"/>
          </a:solidFill>
        </p:spPr>
        <p:txBody>
          <a:bodyPr wrap="square" rtlCol="0">
            <a:spAutoFit/>
          </a:bodyPr>
          <a:lstStyle/>
          <a:p>
            <a:r>
              <a:rPr lang="zh-CN" altLang="en-US" sz="2000" dirty="0" smtClean="0">
                <a:solidFill>
                  <a:schemeClr val="accent2"/>
                </a:solidFill>
              </a:rPr>
              <a:t>传感器</a:t>
            </a:r>
            <a:endParaRPr lang="zh-CN" altLang="en-US" sz="2000" dirty="0">
              <a:solidFill>
                <a:schemeClr val="accent2"/>
              </a:solidFill>
            </a:endParaRPr>
          </a:p>
        </p:txBody>
      </p:sp>
      <p:sp>
        <p:nvSpPr>
          <p:cNvPr id="11" name="右箭头 10"/>
          <p:cNvSpPr/>
          <p:nvPr/>
        </p:nvSpPr>
        <p:spPr bwMode="auto">
          <a:xfrm>
            <a:off x="5072066" y="3071810"/>
            <a:ext cx="357190" cy="142876"/>
          </a:xfrm>
          <a:prstGeom prst="rightArrow">
            <a:avLst/>
          </a:prstGeom>
          <a:solidFill>
            <a:schemeClr val="tx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2" name="TextBox 11"/>
          <p:cNvSpPr txBox="1"/>
          <p:nvPr/>
        </p:nvSpPr>
        <p:spPr>
          <a:xfrm>
            <a:off x="5429256" y="2928934"/>
            <a:ext cx="857256" cy="461665"/>
          </a:xfrm>
          <a:prstGeom prst="rect">
            <a:avLst/>
          </a:prstGeom>
          <a:solidFill>
            <a:schemeClr val="tx1"/>
          </a:solidFill>
        </p:spPr>
        <p:txBody>
          <a:bodyPr wrap="square" rtlCol="0">
            <a:spAutoFit/>
          </a:bodyPr>
          <a:lstStyle/>
          <a:p>
            <a:r>
              <a:rPr lang="zh-CN" altLang="en-US" sz="2400" dirty="0" smtClean="0">
                <a:solidFill>
                  <a:schemeClr val="accent2"/>
                </a:solidFill>
              </a:rPr>
              <a:t>测量</a:t>
            </a:r>
            <a:endParaRPr lang="zh-CN" altLang="en-US" sz="2400" dirty="0">
              <a:solidFill>
                <a:schemeClr val="accent2"/>
              </a:solidFill>
            </a:endParaRPr>
          </a:p>
        </p:txBody>
      </p:sp>
      <p:sp>
        <p:nvSpPr>
          <p:cNvPr id="13" name="上箭头 12"/>
          <p:cNvSpPr/>
          <p:nvPr/>
        </p:nvSpPr>
        <p:spPr bwMode="auto">
          <a:xfrm>
            <a:off x="2643174" y="3429000"/>
            <a:ext cx="142876" cy="500066"/>
          </a:xfrm>
          <a:prstGeom prst="upArrow">
            <a:avLst/>
          </a:prstGeom>
          <a:solidFill>
            <a:schemeClr val="tx1"/>
          </a:solidFill>
          <a:ln w="9525" cap="flat" cmpd="sng" algn="ctr">
            <a:solidFill>
              <a:schemeClr val="tx1"/>
            </a:solidFill>
            <a:prstDash val="solid"/>
            <a:round/>
            <a:headEnd type="none" w="med" len="med"/>
            <a:tailEnd type="none" w="med" len="med"/>
          </a:ln>
        </p:spPr>
        <p:txBody>
          <a:bodyPr vert="horz" wrap="non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1"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4" name="TextBox 13"/>
          <p:cNvSpPr txBox="1"/>
          <p:nvPr/>
        </p:nvSpPr>
        <p:spPr>
          <a:xfrm>
            <a:off x="2285984" y="4000504"/>
            <a:ext cx="1000132" cy="461665"/>
          </a:xfrm>
          <a:prstGeom prst="rect">
            <a:avLst/>
          </a:prstGeom>
          <a:noFill/>
        </p:spPr>
        <p:txBody>
          <a:bodyPr wrap="square" rtlCol="0">
            <a:spAutoFit/>
          </a:bodyPr>
          <a:lstStyle/>
          <a:p>
            <a:r>
              <a:rPr lang="zh-CN" altLang="en-US" sz="2400" dirty="0" smtClean="0"/>
              <a:t>调频</a:t>
            </a:r>
            <a:endParaRPr lang="zh-CN" altLang="en-US" sz="2400" dirty="0"/>
          </a:p>
        </p:txBody>
      </p:sp>
    </p:spTree>
  </p:cSld>
  <p:clrMapOvr>
    <a:masterClrMapping/>
  </p:clrMapOvr>
  <p:transition spd="med" advTm="147500">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linds(horizontal)">
                                      <p:cBhvr>
                                        <p:cTn id="25" dur="500"/>
                                        <p:tgtEl>
                                          <p:spTgt spid="1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linds(horizontal)">
                                      <p:cBhvr>
                                        <p:cTn id="28" dur="500"/>
                                        <p:tgtEl>
                                          <p:spTgt spid="1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p:bldLst>
  </p:timing>
</p:sld>
</file>

<file path=ppt/theme/theme1.xml><?xml version="1.0" encoding="utf-8"?>
<a:theme xmlns:a="http://schemas.openxmlformats.org/drawingml/2006/main" name="通用信息">
  <a:themeElements>
    <a:clrScheme name="">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通用信息">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32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通用信息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通用信息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Designs\Ricepaper.pot</Template>
  <TotalTime>0</TotalTime>
  <Words>1026</Words>
  <Application>WPS 演示</Application>
  <PresentationFormat>全屏显示(4:3)</PresentationFormat>
  <Paragraphs>138</Paragraphs>
  <Slides>14</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2</vt:i4>
      </vt:variant>
      <vt:variant>
        <vt:lpstr>幻灯片标题</vt:lpstr>
      </vt:variant>
      <vt:variant>
        <vt:i4>14</vt:i4>
      </vt:variant>
    </vt:vector>
  </HeadingPairs>
  <TitlesOfParts>
    <vt:vector size="27" baseType="lpstr">
      <vt:lpstr>Arial</vt:lpstr>
      <vt:lpstr>宋体</vt:lpstr>
      <vt:lpstr>Wingdings</vt:lpstr>
      <vt:lpstr>Times New Roman</vt:lpstr>
      <vt:lpstr>Arial Narrow</vt:lpstr>
      <vt:lpstr>黑体</vt:lpstr>
      <vt:lpstr>Symbol</vt:lpstr>
      <vt:lpstr>华文行楷</vt:lpstr>
      <vt:lpstr>微软雅黑</vt:lpstr>
      <vt:lpstr>Arial Unicode MS</vt:lpstr>
      <vt:lpstr>通用信息</vt:lpstr>
      <vt:lpstr>Equation.3</vt:lpstr>
      <vt:lpstr>Equation.3</vt:lpstr>
      <vt:lpstr>补充：传感器信号选择方式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休 息 一 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MIN XU</dc:creator>
  <cp:lastModifiedBy>何家峰</cp:lastModifiedBy>
  <cp:revision>539</cp:revision>
  <cp:lastPrinted>2113-01-01T00:00:00Z</cp:lastPrinted>
  <dcterms:created xsi:type="dcterms:W3CDTF">2113-01-01T00:00:00Z</dcterms:created>
  <dcterms:modified xsi:type="dcterms:W3CDTF">2022-04-12T01:48:01Z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66D902A45F564DD597BEA3C361C914A8</vt:lpwstr>
  </property>
</Properties>
</file>