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09" r:id="rId3"/>
    <p:sldId id="410" r:id="rId4"/>
    <p:sldId id="411" r:id="rId5"/>
    <p:sldId id="421" r:id="rId6"/>
    <p:sldId id="412" r:id="rId7"/>
    <p:sldId id="417" r:id="rId8"/>
    <p:sldId id="418" r:id="rId9"/>
    <p:sldId id="419" r:id="rId10"/>
    <p:sldId id="420" r:id="rId11"/>
    <p:sldId id="414" r:id="rId12"/>
    <p:sldId id="423" r:id="rId13"/>
    <p:sldId id="425" r:id="rId14"/>
    <p:sldId id="426" r:id="rId15"/>
    <p:sldId id="427" r:id="rId16"/>
    <p:sldId id="428" r:id="rId17"/>
    <p:sldId id="429" r:id="rId18"/>
    <p:sldId id="430"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8"/>
        <p:guide pos="3763"/>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solidFill>
                  <a:schemeClr val="tx1">
                    <a:lumMod val="85000"/>
                    <a:lumOff val="15000"/>
                  </a:schemeClr>
                </a:solidFill>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8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buFont typeface="Wingdings" panose="05000000000000000000" charset="0"/>
              <a:buChar char=""/>
              <a:defRPr sz="14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solidFill>
                  <a:schemeClr val="tx1">
                    <a:lumMod val="65000"/>
                    <a:lumOff val="3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None/>
              <a:tabLst>
                <a:tab pos="1609725" algn="l"/>
                <a:tab pos="1609725" algn="l"/>
                <a:tab pos="1609725" algn="l"/>
                <a:tab pos="1609725" algn="l"/>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7"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5.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8.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9.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0.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9.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0.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2159000" y="1478915"/>
            <a:ext cx="8625840" cy="1625600"/>
          </a:xfrm>
        </p:spPr>
        <p:txBody>
          <a:bodyPr>
            <a:normAutofit fontScale="90000"/>
          </a:bodyPr>
          <a:p>
            <a:pPr algn="ctr"/>
            <a:r>
              <a:rPr lang="zh-CN" altLang="en-US"/>
              <a:t>中国对外直接投资研究：</a:t>
            </a:r>
            <a:br>
              <a:rPr lang="zh-CN" altLang="en-US"/>
            </a:br>
            <a:r>
              <a:rPr lang="zh-CN" altLang="en-US"/>
              <a:t>理论整合与建议</a:t>
            </a:r>
            <a:endParaRPr lang="zh-CN" altLang="en-US"/>
          </a:p>
        </p:txBody>
      </p:sp>
      <p:sp>
        <p:nvSpPr>
          <p:cNvPr id="3" name="副标题 2"/>
          <p:cNvSpPr>
            <a:spLocks noGrp="1"/>
          </p:cNvSpPr>
          <p:nvPr>
            <p:ph type="subTitle" idx="1"/>
            <p:custDataLst>
              <p:tags r:id="rId2"/>
            </p:custDataLst>
          </p:nvPr>
        </p:nvSpPr>
        <p:spPr>
          <a:xfrm>
            <a:off x="1283970" y="3200400"/>
            <a:ext cx="9799320" cy="1365885"/>
          </a:xfrm>
        </p:spPr>
        <p:txBody>
          <a:bodyPr>
            <a:normAutofit/>
          </a:bodyPr>
          <a:p>
            <a:r>
              <a:rPr lang="zh-CN" altLang="en-US" b="1">
                <a:sym typeface="+mn-ea"/>
              </a:rPr>
              <a:t>作者：邓平</a:t>
            </a:r>
            <a:endParaRPr lang="en-US" altLang="zh-CN" b="1">
              <a:sym typeface="+mn-ea"/>
            </a:endParaRPr>
          </a:p>
          <a:p>
            <a:r>
              <a:rPr lang="en-US" altLang="zh-CN">
                <a:sym typeface="+mn-ea"/>
              </a:rPr>
              <a:t>F</a:t>
            </a:r>
            <a:r>
              <a:rPr lang="zh-CN" altLang="en-US">
                <a:sym typeface="+mn-ea"/>
              </a:rPr>
              <a:t>组文献综述</a:t>
            </a:r>
            <a:endParaRPr lang="zh-CN" altLang="en-US"/>
          </a:p>
          <a:p>
            <a:endParaRPr lang="zh-CN" altLang="en-US"/>
          </a:p>
        </p:txBody>
      </p:sp>
      <p:sp>
        <p:nvSpPr>
          <p:cNvPr id="5" name="文本框 4"/>
          <p:cNvSpPr txBox="1"/>
          <p:nvPr/>
        </p:nvSpPr>
        <p:spPr>
          <a:xfrm>
            <a:off x="2265045" y="6334760"/>
            <a:ext cx="8202930" cy="368300"/>
          </a:xfrm>
          <a:prstGeom prst="rect">
            <a:avLst/>
          </a:prstGeom>
          <a:noFill/>
        </p:spPr>
        <p:txBody>
          <a:bodyPr wrap="square" rtlCol="0">
            <a:spAutoFit/>
          </a:bodyPr>
          <a:p>
            <a:r>
              <a:rPr lang="zh-CN" altLang="en-US"/>
              <a:t>组员：陈依婷、陈玉兴、韩思琪、郭银加、李鹏腾、黄军豪、林思佳、徐浩</a:t>
            </a:r>
            <a:endParaRPr lang="zh-CN" altLang="en-US"/>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2" name="直接箭头连接符 1"/>
          <p:cNvCxnSpPr/>
          <p:nvPr/>
        </p:nvCxnSpPr>
        <p:spPr>
          <a:xfrm>
            <a:off x="5937250" y="462915"/>
            <a:ext cx="14605" cy="34359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2818130" y="4399280"/>
            <a:ext cx="7218680" cy="829945"/>
          </a:xfrm>
          <a:prstGeom prst="rect">
            <a:avLst/>
          </a:prstGeom>
          <a:noFill/>
        </p:spPr>
        <p:txBody>
          <a:bodyPr wrap="square" rtlCol="0">
            <a:spAutoFit/>
          </a:bodyPr>
          <a:p>
            <a:r>
              <a:rPr lang="zh-CN" altLang="en-US" sz="4800">
                <a:solidFill>
                  <a:schemeClr val="accent1">
                    <a:lumMod val="75000"/>
                  </a:schemeClr>
                </a:solidFill>
              </a:rPr>
              <a:t>指出未来五个新研究方向</a:t>
            </a:r>
            <a:endParaRPr lang="zh-CN" altLang="en-US" sz="4800">
              <a:solidFill>
                <a:schemeClr val="accent1">
                  <a:lumMod val="75000"/>
                </a:schemeClr>
              </a:solidFill>
            </a:endParaRP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641600" y="897255"/>
            <a:ext cx="7298690" cy="521970"/>
          </a:xfrm>
          <a:prstGeom prst="rect">
            <a:avLst/>
          </a:prstGeom>
          <a:noFill/>
        </p:spPr>
        <p:txBody>
          <a:bodyPr wrap="square" rtlCol="0">
            <a:spAutoFit/>
          </a:bodyPr>
          <a:p>
            <a:r>
              <a:rPr lang="zh-CN" altLang="en-US" sz="2800">
                <a:solidFill>
                  <a:srgbClr val="FF0000"/>
                </a:solidFill>
              </a:rPr>
              <a:t>一、对现有四大领域的研究进行交叉探索</a:t>
            </a:r>
            <a:endParaRPr lang="zh-CN" altLang="en-US" sz="2800">
              <a:solidFill>
                <a:srgbClr val="FF0000"/>
              </a:solidFill>
            </a:endParaRPr>
          </a:p>
        </p:txBody>
      </p:sp>
      <p:sp>
        <p:nvSpPr>
          <p:cNvPr id="3" name="文本框 2"/>
          <p:cNvSpPr txBox="1"/>
          <p:nvPr/>
        </p:nvSpPr>
        <p:spPr>
          <a:xfrm>
            <a:off x="1699260" y="1595755"/>
            <a:ext cx="8549640" cy="4246245"/>
          </a:xfrm>
          <a:prstGeom prst="rect">
            <a:avLst/>
          </a:prstGeom>
          <a:noFill/>
        </p:spPr>
        <p:txBody>
          <a:bodyPr wrap="square" rtlCol="0">
            <a:spAutoFit/>
          </a:bodyPr>
          <a:p>
            <a:pPr marL="285750" indent="-285750">
              <a:buFont typeface="Arial" panose="020B0604020202020204" pitchFamily="34" charset="0"/>
              <a:buChar char="•"/>
            </a:pPr>
            <a:r>
              <a:rPr lang="zh-CN" altLang="en-US">
                <a:solidFill>
                  <a:schemeClr val="tx1"/>
                </a:solidFill>
              </a:rPr>
              <a:t>追赶战略和外来者劣势（两者的核心问题是，能力有限或受限的中国企业是否或如何构建其企业特有的资产，以降低在海外开展业务的成本，并赶上老牌跨国公司</a:t>
            </a:r>
            <a:endParaRPr lang="zh-CN" altLang="en-US">
              <a:solidFill>
                <a:schemeClr val="tx1"/>
              </a:solidFill>
            </a:endParaRPr>
          </a:p>
          <a:p>
            <a:pPr indent="0">
              <a:buFont typeface="Arial" panose="020B0604020202020204" pitchFamily="34" charset="0"/>
              <a:buNone/>
            </a:pPr>
            <a:endParaRPr lang="zh-CN" altLang="en-US">
              <a:solidFill>
                <a:schemeClr val="tx1"/>
              </a:solidFill>
            </a:endParaRPr>
          </a:p>
          <a:p>
            <a:pPr marL="285750" indent="-285750">
              <a:buFont typeface="Arial" panose="020B0604020202020204" pitchFamily="34" charset="0"/>
              <a:buChar char="•"/>
            </a:pPr>
            <a:r>
              <a:rPr lang="zh-CN" altLang="en-US">
                <a:solidFill>
                  <a:schemeClr val="tx1"/>
                </a:solidFill>
              </a:rPr>
              <a:t>外来劣势的研究也可以从政府角色的动态考量中获益</a:t>
            </a:r>
            <a:endParaRPr lang="zh-CN" altLang="en-US">
              <a:solidFill>
                <a:schemeClr val="tx1"/>
              </a:solidFill>
            </a:endParaRPr>
          </a:p>
          <a:p>
            <a:pPr indent="0">
              <a:buFont typeface="Arial" panose="020B0604020202020204" pitchFamily="34" charset="0"/>
              <a:buNone/>
            </a:pPr>
            <a:endParaRPr lang="zh-CN" altLang="en-US">
              <a:solidFill>
                <a:schemeClr val="tx1"/>
              </a:solidFill>
            </a:endParaRPr>
          </a:p>
          <a:p>
            <a:pPr marL="285750" indent="-285750">
              <a:buFont typeface="Arial" panose="020B0604020202020204" pitchFamily="34" charset="0"/>
              <a:buChar char="•"/>
            </a:pPr>
            <a:r>
              <a:rPr lang="zh-CN" altLang="en-US">
                <a:solidFill>
                  <a:schemeClr val="tx1"/>
                </a:solidFill>
              </a:rPr>
              <a:t>由于中国国有企业处于国际贸易理论和政治经济学之间的十字路口，可以受益于研究这两个跨领域理论的交集，以增强我们对与国家指导的OFDI相关的复杂性的理解</a:t>
            </a:r>
            <a:endParaRPr lang="zh-CN" altLang="en-US">
              <a:solidFill>
                <a:schemeClr val="tx1"/>
              </a:solidFill>
            </a:endParaRPr>
          </a:p>
          <a:p>
            <a:pPr indent="0">
              <a:buFont typeface="Arial" panose="020B0604020202020204" pitchFamily="34" charset="0"/>
              <a:buNone/>
            </a:pPr>
            <a:endParaRPr lang="zh-CN" altLang="en-US">
              <a:solidFill>
                <a:schemeClr val="tx1"/>
              </a:solidFill>
            </a:endParaRPr>
          </a:p>
          <a:p>
            <a:pPr marL="285750" indent="-285750">
              <a:buFont typeface="Arial" panose="020B0604020202020204" pitchFamily="34" charset="0"/>
              <a:buChar char="•"/>
            </a:pPr>
            <a:r>
              <a:rPr lang="zh-CN" altLang="en-US">
                <a:solidFill>
                  <a:schemeClr val="tx1"/>
                </a:solidFill>
              </a:rPr>
              <a:t>随着中国不断进步的国家系统地探索海外投资的机会，中国的对外投资提供了一个独特的机会，挑战和扩展跨国公司的现有理论，沿着跨学科的路线。</a:t>
            </a:r>
            <a:endParaRPr lang="zh-CN" altLang="en-US">
              <a:solidFill>
                <a:schemeClr val="tx1"/>
              </a:solidFill>
            </a:endParaRPr>
          </a:p>
          <a:p>
            <a:pPr indent="0">
              <a:buFont typeface="Arial" panose="020B0604020202020204" pitchFamily="34" charset="0"/>
              <a:buNone/>
            </a:pPr>
            <a:endParaRPr lang="zh-CN" altLang="en-US">
              <a:solidFill>
                <a:schemeClr val="tx1"/>
              </a:solidFill>
            </a:endParaRPr>
          </a:p>
          <a:p>
            <a:pPr marL="285750" indent="-285750">
              <a:buFont typeface="Arial" panose="020B0604020202020204" pitchFamily="34" charset="0"/>
              <a:buChar char="•"/>
            </a:pPr>
            <a:r>
              <a:rPr lang="zh-CN" altLang="en-US">
                <a:solidFill>
                  <a:schemeClr val="tx1"/>
                </a:solidFill>
              </a:rPr>
              <a:t>中国对外直接投资是一个多方面的现象。跨学科调查将揭示多层次的因果动态及其相互关系</a:t>
            </a:r>
            <a:endParaRPr lang="zh-CN" altLang="en-US">
              <a:solidFill>
                <a:schemeClr val="tx1"/>
              </a:solidFill>
            </a:endParaRP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641600" y="897255"/>
            <a:ext cx="7298690" cy="521970"/>
          </a:xfrm>
          <a:prstGeom prst="rect">
            <a:avLst/>
          </a:prstGeom>
          <a:noFill/>
        </p:spPr>
        <p:txBody>
          <a:bodyPr wrap="square" rtlCol="0">
            <a:spAutoFit/>
          </a:bodyPr>
          <a:p>
            <a:r>
              <a:rPr lang="zh-CN" altLang="en-US" sz="2800">
                <a:solidFill>
                  <a:srgbClr val="FF0000"/>
                </a:solidFill>
                <a:sym typeface="+mn-ea"/>
              </a:rPr>
              <a:t>二、把资源和制度理论与其他理论有机结合</a:t>
            </a:r>
            <a:endParaRPr lang="zh-CN" altLang="en-US" sz="2800">
              <a:solidFill>
                <a:srgbClr val="FF0000"/>
              </a:solidFill>
            </a:endParaRPr>
          </a:p>
        </p:txBody>
      </p:sp>
      <p:sp>
        <p:nvSpPr>
          <p:cNvPr id="3" name="文本框 2"/>
          <p:cNvSpPr txBox="1"/>
          <p:nvPr/>
        </p:nvSpPr>
        <p:spPr>
          <a:xfrm>
            <a:off x="1699260" y="1595755"/>
            <a:ext cx="8549640" cy="3969385"/>
          </a:xfrm>
          <a:prstGeom prst="rect">
            <a:avLst/>
          </a:prstGeom>
          <a:noFill/>
        </p:spPr>
        <p:txBody>
          <a:bodyPr wrap="square" rtlCol="0">
            <a:spAutoFit/>
          </a:bodyPr>
          <a:p>
            <a:pPr marL="285750" indent="-285750">
              <a:buFont typeface="Arial" panose="020B0604020202020204" pitchFamily="34" charset="0"/>
              <a:buChar char="•"/>
            </a:pPr>
            <a:r>
              <a:rPr lang="zh-CN" altLang="en-US">
                <a:solidFill>
                  <a:schemeClr val="tx1"/>
                </a:solidFill>
              </a:rPr>
              <a:t>资源基础理论与制度理论结合</a:t>
            </a:r>
            <a:endParaRPr lang="zh-CN" altLang="en-US">
              <a:solidFill>
                <a:schemeClr val="tx1"/>
              </a:solidFill>
            </a:endParaRPr>
          </a:p>
          <a:p>
            <a:pPr marL="285750" indent="-285750">
              <a:buFont typeface="Arial" panose="020B0604020202020204" pitchFamily="34" charset="0"/>
              <a:buChar char="•"/>
            </a:pPr>
            <a:endParaRPr lang="zh-CN" altLang="en-US">
              <a:solidFill>
                <a:schemeClr val="tx1"/>
              </a:solidFill>
            </a:endParaRPr>
          </a:p>
          <a:p>
            <a:pPr marL="285750" indent="-285750">
              <a:buFont typeface="Arial" panose="020B0604020202020204" pitchFamily="34" charset="0"/>
              <a:buChar char="•"/>
            </a:pPr>
            <a:r>
              <a:rPr lang="zh-CN" altLang="en-US">
                <a:sym typeface="+mn-ea"/>
              </a:rPr>
              <a:t>RDT与制度理论的结合，由于分析层次的不同，可能具有同样的启示意义</a:t>
            </a:r>
            <a:endParaRPr lang="zh-CN" altLang="en-US">
              <a:solidFill>
                <a:schemeClr val="tx1"/>
              </a:solidFill>
            </a:endParaRPr>
          </a:p>
          <a:p>
            <a:pPr indent="0">
              <a:buFont typeface="Arial" panose="020B0604020202020204" pitchFamily="34" charset="0"/>
              <a:buNone/>
            </a:pPr>
            <a:endParaRPr lang="zh-CN" altLang="en-US">
              <a:solidFill>
                <a:schemeClr val="tx1"/>
              </a:solidFill>
            </a:endParaRPr>
          </a:p>
          <a:p>
            <a:pPr marL="285750" indent="-285750">
              <a:buFont typeface="Arial" panose="020B0604020202020204" pitchFamily="34" charset="0"/>
              <a:buChar char="•"/>
            </a:pPr>
            <a:r>
              <a:rPr lang="zh-CN" altLang="en-US">
                <a:solidFill>
                  <a:schemeClr val="tx1"/>
                </a:solidFill>
              </a:rPr>
              <a:t>关于中国国家和政府的作用，研究者倾向于采用政治经济学的视角来拓宽制度理论的应用</a:t>
            </a:r>
            <a:endParaRPr lang="zh-CN" altLang="en-US">
              <a:solidFill>
                <a:schemeClr val="tx1"/>
              </a:solidFill>
            </a:endParaRPr>
          </a:p>
          <a:p>
            <a:pPr indent="0">
              <a:buFont typeface="Arial" panose="020B0604020202020204" pitchFamily="34" charset="0"/>
              <a:buNone/>
            </a:pPr>
            <a:endParaRPr lang="zh-CN" altLang="en-US">
              <a:solidFill>
                <a:schemeClr val="tx1"/>
              </a:solidFill>
            </a:endParaRPr>
          </a:p>
          <a:p>
            <a:pPr marL="285750" indent="-285750">
              <a:buFont typeface="Arial" panose="020B0604020202020204" pitchFamily="34" charset="0"/>
              <a:buChar char="•"/>
            </a:pPr>
            <a:r>
              <a:rPr lang="zh-CN" altLang="en-US">
                <a:solidFill>
                  <a:schemeClr val="tx1"/>
                </a:solidFill>
              </a:rPr>
              <a:t>研究如何克服外来者劣势时，将网络理论与RBT相结合</a:t>
            </a:r>
            <a:endParaRPr lang="zh-CN" altLang="en-US">
              <a:solidFill>
                <a:schemeClr val="tx1"/>
              </a:solidFill>
            </a:endParaRPr>
          </a:p>
          <a:p>
            <a:pPr indent="0">
              <a:buFont typeface="Arial" panose="020B0604020202020204" pitchFamily="34" charset="0"/>
              <a:buNone/>
            </a:pPr>
            <a:endParaRPr lang="zh-CN" altLang="en-US">
              <a:solidFill>
                <a:schemeClr val="tx1"/>
              </a:solidFill>
            </a:endParaRPr>
          </a:p>
          <a:p>
            <a:pPr marL="285750" indent="-285750">
              <a:buFont typeface="Arial" panose="020B0604020202020204" pitchFamily="34" charset="0"/>
              <a:buChar char="•"/>
            </a:pPr>
            <a:r>
              <a:rPr lang="zh-CN" altLang="en-US">
                <a:solidFill>
                  <a:schemeClr val="tx1"/>
                </a:solidFill>
              </a:rPr>
              <a:t>考虑到中国海外投资的主导国有制，将资源依赖理论(RDT)与RBT相结合具有较高的生产率。（这两种理论显示了对资源的互补关注）</a:t>
            </a:r>
            <a:endParaRPr lang="zh-CN" altLang="en-US">
              <a:solidFill>
                <a:schemeClr val="tx1"/>
              </a:solidFill>
            </a:endParaRPr>
          </a:p>
          <a:p>
            <a:pPr indent="0">
              <a:buFont typeface="Arial" panose="020B0604020202020204" pitchFamily="34" charset="0"/>
              <a:buNone/>
            </a:pPr>
            <a:endParaRPr lang="zh-CN" altLang="en-US">
              <a:solidFill>
                <a:schemeClr val="tx1"/>
              </a:solidFill>
            </a:endParaRPr>
          </a:p>
          <a:p>
            <a:pPr marL="285750" indent="-285750">
              <a:buFont typeface="Arial" panose="020B0604020202020204" pitchFamily="34" charset="0"/>
              <a:buChar char="•"/>
            </a:pPr>
            <a:r>
              <a:rPr lang="zh-CN" altLang="en-US">
                <a:solidFill>
                  <a:schemeClr val="tx1"/>
                </a:solidFill>
              </a:rPr>
              <a:t>整合的另一个潜在的理论视角是制度理论和利益相关者理论，因为两者的侧重点相似。（都承认企业依赖于外部环境(制度)和内部突发事件(利益相关者)）</a:t>
            </a:r>
            <a:endParaRPr lang="zh-CN" altLang="en-US">
              <a:solidFill>
                <a:schemeClr val="tx1"/>
              </a:solidFill>
            </a:endParaRP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174240" y="869950"/>
            <a:ext cx="8655050" cy="521970"/>
          </a:xfrm>
          <a:prstGeom prst="rect">
            <a:avLst/>
          </a:prstGeom>
          <a:noFill/>
        </p:spPr>
        <p:txBody>
          <a:bodyPr wrap="square" rtlCol="0">
            <a:spAutoFit/>
          </a:bodyPr>
          <a:p>
            <a:r>
              <a:rPr lang="zh-CN" altLang="en-US" sz="2800">
                <a:solidFill>
                  <a:srgbClr val="FF0000"/>
                </a:solidFill>
                <a:sym typeface="+mn-ea"/>
              </a:rPr>
              <a:t>三、运用跟踪纵向法对国际化过程进行更多的探究</a:t>
            </a:r>
            <a:endParaRPr lang="zh-CN" altLang="en-US" sz="2800">
              <a:solidFill>
                <a:srgbClr val="FF0000"/>
              </a:solidFill>
              <a:sym typeface="+mn-ea"/>
            </a:endParaRPr>
          </a:p>
        </p:txBody>
      </p:sp>
      <p:sp>
        <p:nvSpPr>
          <p:cNvPr id="3" name="文本框 2"/>
          <p:cNvSpPr txBox="1"/>
          <p:nvPr/>
        </p:nvSpPr>
        <p:spPr>
          <a:xfrm>
            <a:off x="1699260" y="1595755"/>
            <a:ext cx="8549640" cy="2861310"/>
          </a:xfrm>
          <a:prstGeom prst="rect">
            <a:avLst/>
          </a:prstGeom>
          <a:noFill/>
        </p:spPr>
        <p:txBody>
          <a:bodyPr wrap="square" rtlCol="0">
            <a:spAutoFit/>
          </a:bodyPr>
          <a:p>
            <a:pPr marL="285750" indent="-285750">
              <a:buFont typeface="Arial" panose="020B0604020202020204" pitchFamily="34" charset="0"/>
              <a:buChar char="•"/>
            </a:pPr>
            <a:r>
              <a:rPr lang="zh-CN" altLang="en-US">
                <a:solidFill>
                  <a:schemeClr val="tx1"/>
                </a:solidFill>
              </a:rPr>
              <a:t>中国对外直接投资的动因和决定因素研究在这一领域占主导地位;研究中国投资过程的人员明显不足，另一个有前途的研究方向可能</a:t>
            </a:r>
            <a:r>
              <a:rPr lang="zh-CN" altLang="en-US">
                <a:solidFill>
                  <a:srgbClr val="FF0000"/>
                </a:solidFill>
              </a:rPr>
              <a:t>是开发一个将中国海外投资视为一个过程的综合模型。</a:t>
            </a:r>
            <a:endParaRPr lang="zh-CN" altLang="en-US">
              <a:solidFill>
                <a:srgbClr val="FF0000"/>
              </a:solidFill>
            </a:endParaRPr>
          </a:p>
          <a:p>
            <a:pPr marL="285750" indent="-285750">
              <a:buFont typeface="Arial" panose="020B0604020202020204" pitchFamily="34" charset="0"/>
              <a:buChar char="•"/>
            </a:pPr>
            <a:r>
              <a:rPr lang="zh-CN" altLang="en-US">
                <a:solidFill>
                  <a:schemeClr val="tx1"/>
                </a:solidFill>
              </a:rPr>
              <a:t>中国的政治网络如何被纳入中国的跨国公司?研究可以深入探究中国企业在对外直接投资之前和之后为什么以及如何利用与中国政府的政治网络。一旦中国企业国际化，政治关系会消退吗?它们是否因为东道国的误解、因为不再需要它们或由于其他原因而退缩?中国企业是否利用了另类政治网络?如何利用?</a:t>
            </a:r>
            <a:endParaRPr lang="zh-CN" altLang="en-US">
              <a:solidFill>
                <a:schemeClr val="tx1"/>
              </a:solidFill>
            </a:endParaRPr>
          </a:p>
          <a:p>
            <a:pPr marL="285750" indent="-285750">
              <a:buFont typeface="Arial" panose="020B0604020202020204" pitchFamily="34" charset="0"/>
              <a:buChar char="•"/>
            </a:pPr>
            <a:r>
              <a:rPr lang="zh-CN" altLang="en-US">
                <a:solidFill>
                  <a:schemeClr val="tx1"/>
                </a:solidFill>
              </a:rPr>
              <a:t>这些问题绝不是容易处理的，</a:t>
            </a:r>
            <a:r>
              <a:rPr lang="zh-CN" altLang="en-US">
                <a:solidFill>
                  <a:srgbClr val="FF0000"/>
                </a:solidFill>
              </a:rPr>
              <a:t>需要纵向的方法来记录连续性</a:t>
            </a:r>
            <a:r>
              <a:rPr lang="zh-CN" altLang="en-US">
                <a:solidFill>
                  <a:schemeClr val="tx1"/>
                </a:solidFill>
              </a:rPr>
              <a:t>，而不是一个特定时间点的快照</a:t>
            </a:r>
            <a:endParaRPr lang="zh-CN" altLang="en-US">
              <a:solidFill>
                <a:schemeClr val="tx1"/>
              </a:solidFill>
            </a:endParaRPr>
          </a:p>
          <a:p>
            <a:pPr marL="285750" indent="-285750">
              <a:buFont typeface="Arial" panose="020B0604020202020204" pitchFamily="34" charset="0"/>
              <a:buChar char="•"/>
            </a:pPr>
            <a:r>
              <a:rPr lang="zh-CN" altLang="en-US">
                <a:solidFill>
                  <a:srgbClr val="FF0000"/>
                </a:solidFill>
              </a:rPr>
              <a:t>纵向方法使我们对中国对外直接投资的内容-过程框架有了更全面、完整的认识。</a:t>
            </a:r>
            <a:endParaRPr lang="zh-CN" altLang="en-US">
              <a:solidFill>
                <a:srgbClr val="FF0000"/>
              </a:solidFill>
            </a:endParaRP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621405" y="879475"/>
            <a:ext cx="4350385" cy="521970"/>
          </a:xfrm>
          <a:prstGeom prst="rect">
            <a:avLst/>
          </a:prstGeom>
          <a:noFill/>
        </p:spPr>
        <p:txBody>
          <a:bodyPr wrap="square" rtlCol="0">
            <a:spAutoFit/>
          </a:bodyPr>
          <a:p>
            <a:r>
              <a:rPr lang="zh-CN" altLang="en-US" sz="2800">
                <a:solidFill>
                  <a:srgbClr val="FF0000"/>
                </a:solidFill>
                <a:sym typeface="+mn-ea"/>
              </a:rPr>
              <a:t>四、采用多层次分析方法</a:t>
            </a:r>
            <a:endParaRPr lang="zh-CN" altLang="en-US" sz="2800">
              <a:solidFill>
                <a:srgbClr val="FF0000"/>
              </a:solidFill>
              <a:sym typeface="+mn-ea"/>
            </a:endParaRPr>
          </a:p>
        </p:txBody>
      </p:sp>
      <p:sp>
        <p:nvSpPr>
          <p:cNvPr id="3" name="文本框 2"/>
          <p:cNvSpPr txBox="1"/>
          <p:nvPr/>
        </p:nvSpPr>
        <p:spPr>
          <a:xfrm>
            <a:off x="1699260" y="1595755"/>
            <a:ext cx="8549640" cy="4246245"/>
          </a:xfrm>
          <a:prstGeom prst="rect">
            <a:avLst/>
          </a:prstGeom>
          <a:noFill/>
        </p:spPr>
        <p:txBody>
          <a:bodyPr wrap="square" rtlCol="0">
            <a:spAutoFit/>
          </a:bodyPr>
          <a:p>
            <a:pPr marL="285750" indent="-285750">
              <a:buFont typeface="Arial" panose="020B0604020202020204" pitchFamily="34" charset="0"/>
              <a:buChar char="•"/>
            </a:pPr>
            <a:r>
              <a:rPr lang="zh-CN" altLang="en-US">
                <a:solidFill>
                  <a:schemeClr val="tx1"/>
                </a:solidFill>
              </a:rPr>
              <a:t>实际情况上，宏观环境力量和微观企业动力等多层次因素共同推动中国对外投资，然而，大多数实证研究倾向于从一个单一的层面来检验它，产生不完整的解释，有时还会得出相互矛盾的结论。</a:t>
            </a:r>
            <a:endParaRPr lang="zh-CN" altLang="en-US">
              <a:solidFill>
                <a:schemeClr val="tx1"/>
              </a:solidFill>
            </a:endParaRPr>
          </a:p>
          <a:p>
            <a:pPr marL="285750" indent="-285750">
              <a:buFont typeface="Arial" panose="020B0604020202020204" pitchFamily="34" charset="0"/>
              <a:buChar char="•"/>
            </a:pPr>
            <a:r>
              <a:rPr lang="zh-CN" altLang="en-US">
                <a:solidFill>
                  <a:schemeClr val="tx1"/>
                </a:solidFill>
              </a:rPr>
              <a:t>本文认为，在解释中国对外投资的不同层次和阶段时，应更多地关注中国管理者的特点，特别是高层管理团队(如企业家精神、管理专业精神)如何与宏观层面的因素相结合。</a:t>
            </a:r>
            <a:endParaRPr lang="zh-CN" altLang="en-US">
              <a:solidFill>
                <a:schemeClr val="tx1"/>
              </a:solidFill>
            </a:endParaRPr>
          </a:p>
          <a:p>
            <a:pPr marL="285750" indent="-285750">
              <a:buFont typeface="Arial" panose="020B0604020202020204" pitchFamily="34" charset="0"/>
              <a:buChar char="•"/>
            </a:pPr>
            <a:r>
              <a:rPr lang="zh-CN" altLang="en-US">
                <a:solidFill>
                  <a:schemeClr val="tx1"/>
                </a:solidFill>
              </a:rPr>
              <a:t>中国的对外直接投资最好被认为是一个跨层次、随时间演进的过程，在每个层次上产生离散的、连续的结果或表现。</a:t>
            </a:r>
            <a:endParaRPr lang="zh-CN" altLang="en-US">
              <a:solidFill>
                <a:schemeClr val="tx1"/>
              </a:solidFill>
            </a:endParaRPr>
          </a:p>
          <a:p>
            <a:pPr marL="285750" indent="-285750">
              <a:buFont typeface="Arial" panose="020B0604020202020204" pitchFamily="34" charset="0"/>
              <a:buChar char="•"/>
            </a:pPr>
            <a:r>
              <a:rPr lang="zh-CN" altLang="en-US">
                <a:solidFill>
                  <a:schemeClr val="tx1"/>
                </a:solidFill>
              </a:rPr>
              <a:t>从理论上讲，多层面的研究可以通过宏观(如制度理论)和微观(如RDT)的理论整合来实现。</a:t>
            </a:r>
            <a:endParaRPr lang="zh-CN" altLang="en-US">
              <a:solidFill>
                <a:schemeClr val="tx1"/>
              </a:solidFill>
            </a:endParaRPr>
          </a:p>
          <a:p>
            <a:pPr marL="285750" indent="-285750">
              <a:buFont typeface="Arial" panose="020B0604020202020204" pitchFamily="34" charset="0"/>
              <a:buChar char="•"/>
            </a:pPr>
            <a:r>
              <a:rPr lang="zh-CN" altLang="en-US">
                <a:solidFill>
                  <a:schemeClr val="tx1"/>
                </a:solidFill>
              </a:rPr>
              <a:t>更高层次分析的结构、社会、经济和政治因素可以在较低的个人和心理层面上促进或限制中国的对外直接投资。</a:t>
            </a:r>
            <a:endParaRPr lang="zh-CN" altLang="en-US">
              <a:solidFill>
                <a:schemeClr val="tx1"/>
              </a:solidFill>
            </a:endParaRPr>
          </a:p>
          <a:p>
            <a:pPr marL="285750" indent="-285750">
              <a:buFont typeface="Arial" panose="020B0604020202020204" pitchFamily="34" charset="0"/>
              <a:buChar char="•"/>
            </a:pPr>
            <a:r>
              <a:rPr lang="zh-CN" altLang="en-US">
                <a:solidFill>
                  <a:schemeClr val="tx1"/>
                </a:solidFill>
              </a:rPr>
              <a:t>研究应该包括企业内部因素和外部影响，或许可以利用OLI范式的内部资产利用性质和LLI模型的外部资产探索特性。综合两者，可以为内部能力和外部资源对中国投资者绩效的共同影响提供一个丰富的视角。</a:t>
            </a:r>
            <a:endParaRPr lang="zh-CN" altLang="en-US">
              <a:solidFill>
                <a:schemeClr val="tx1"/>
              </a:solidFill>
            </a:endParaRP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297430" y="824230"/>
            <a:ext cx="7353935" cy="521970"/>
          </a:xfrm>
          <a:prstGeom prst="rect">
            <a:avLst/>
          </a:prstGeom>
          <a:noFill/>
        </p:spPr>
        <p:txBody>
          <a:bodyPr wrap="square" rtlCol="0">
            <a:spAutoFit/>
          </a:bodyPr>
          <a:p>
            <a:r>
              <a:rPr lang="zh-CN" altLang="en-US" sz="2800">
                <a:solidFill>
                  <a:srgbClr val="FF0000"/>
                </a:solidFill>
                <a:sym typeface="+mn-ea"/>
              </a:rPr>
              <a:t>五、更加重视与其他新兴市场体的比较研究</a:t>
            </a:r>
            <a:endParaRPr lang="zh-CN" altLang="en-US" sz="2800">
              <a:solidFill>
                <a:srgbClr val="FF0000"/>
              </a:solidFill>
              <a:sym typeface="+mn-ea"/>
            </a:endParaRPr>
          </a:p>
        </p:txBody>
      </p:sp>
      <p:sp>
        <p:nvSpPr>
          <p:cNvPr id="3" name="文本框 2"/>
          <p:cNvSpPr txBox="1"/>
          <p:nvPr/>
        </p:nvSpPr>
        <p:spPr>
          <a:xfrm>
            <a:off x="1699260" y="1595755"/>
            <a:ext cx="8549640" cy="3692525"/>
          </a:xfrm>
          <a:prstGeom prst="rect">
            <a:avLst/>
          </a:prstGeom>
          <a:noFill/>
        </p:spPr>
        <p:txBody>
          <a:bodyPr wrap="square" rtlCol="0">
            <a:spAutoFit/>
          </a:bodyPr>
          <a:p>
            <a:pPr marL="285750" indent="-285750">
              <a:buFont typeface="Arial" panose="020B0604020202020204" pitchFamily="34" charset="0"/>
              <a:buChar char="•"/>
            </a:pPr>
            <a:r>
              <a:rPr lang="zh-CN" altLang="en-US">
                <a:solidFill>
                  <a:schemeClr val="tx1"/>
                </a:solidFill>
              </a:rPr>
              <a:t>尽管在政治和经济上存在着巨大的差异，但从全球化的角度来看，新兴市场国家有很多共同之处</a:t>
            </a:r>
            <a:endParaRPr lang="zh-CN" altLang="en-US">
              <a:solidFill>
                <a:schemeClr val="tx1"/>
              </a:solidFill>
            </a:endParaRPr>
          </a:p>
          <a:p>
            <a:pPr marL="285750" indent="-285750">
              <a:buFont typeface="Arial" panose="020B0604020202020204" pitchFamily="34" charset="0"/>
              <a:buChar char="•"/>
            </a:pPr>
            <a:endParaRPr lang="zh-CN" altLang="en-US">
              <a:solidFill>
                <a:schemeClr val="tx1"/>
              </a:solidFill>
            </a:endParaRPr>
          </a:p>
          <a:p>
            <a:pPr marL="285750" indent="-285750">
              <a:buFont typeface="Arial" panose="020B0604020202020204" pitchFamily="34" charset="0"/>
              <a:buChar char="•"/>
            </a:pPr>
            <a:r>
              <a:rPr lang="zh-CN" altLang="en-US">
                <a:solidFill>
                  <a:schemeClr val="tx1"/>
                </a:solidFill>
              </a:rPr>
              <a:t>研究中国和其它新兴经济体如何利用其独特的特征，塑造和利用其新兴市场国家的国别资产(CSAs)和企业特定资产(FSAs)，可能会取得丰硕成果。</a:t>
            </a:r>
            <a:endParaRPr lang="zh-CN" altLang="en-US">
              <a:solidFill>
                <a:schemeClr val="tx1"/>
              </a:solidFill>
            </a:endParaRPr>
          </a:p>
          <a:p>
            <a:pPr indent="0">
              <a:buFont typeface="Arial" panose="020B0604020202020204" pitchFamily="34" charset="0"/>
              <a:buNone/>
            </a:pPr>
            <a:endParaRPr lang="zh-CN" altLang="en-US">
              <a:solidFill>
                <a:schemeClr val="tx1"/>
              </a:solidFill>
            </a:endParaRPr>
          </a:p>
          <a:p>
            <a:pPr marL="285750" indent="-285750">
              <a:buFont typeface="Arial" panose="020B0604020202020204" pitchFamily="34" charset="0"/>
              <a:buChar char="•"/>
            </a:pPr>
            <a:r>
              <a:rPr lang="zh-CN" altLang="en-US">
                <a:solidFill>
                  <a:schemeClr val="tx1"/>
                </a:solidFill>
              </a:rPr>
              <a:t>也可以考虑将中国企业与处于相似经济发展阶段的韩国和日本企业进行比较</a:t>
            </a:r>
            <a:endParaRPr lang="zh-CN" altLang="en-US">
              <a:solidFill>
                <a:schemeClr val="tx1"/>
              </a:solidFill>
            </a:endParaRPr>
          </a:p>
          <a:p>
            <a:pPr marL="285750" indent="-285750">
              <a:buFont typeface="Arial" panose="020B0604020202020204" pitchFamily="34" charset="0"/>
              <a:buChar char="•"/>
            </a:pPr>
            <a:endParaRPr lang="zh-CN" altLang="en-US">
              <a:solidFill>
                <a:schemeClr val="tx1"/>
              </a:solidFill>
            </a:endParaRPr>
          </a:p>
          <a:p>
            <a:pPr marL="285750" indent="-285750">
              <a:buFont typeface="Arial" panose="020B0604020202020204" pitchFamily="34" charset="0"/>
              <a:buChar char="•"/>
            </a:pPr>
            <a:r>
              <a:rPr lang="zh-CN" altLang="en-US">
                <a:solidFill>
                  <a:schemeClr val="tx1"/>
                </a:solidFill>
              </a:rPr>
              <a:t>它们的投资战略受到许多共同的体制环境和战略因素的影响，其中包括国内体制的限制、有利的政府政策和后来者的地位。这些比较将有助于我们更好地理解中国的跨国公司是否真的落后，以及它们是否正在追随日本和韩国跨国公司发展的后尘。</a:t>
            </a:r>
            <a:endParaRPr lang="zh-CN" altLang="en-US">
              <a:solidFill>
                <a:schemeClr val="tx1"/>
              </a:solidFill>
            </a:endParaRPr>
          </a:p>
          <a:p>
            <a:pPr marL="285750" indent="-285750">
              <a:buFont typeface="Arial" panose="020B0604020202020204" pitchFamily="34" charset="0"/>
              <a:buChar char="•"/>
            </a:pPr>
            <a:endParaRPr lang="zh-CN" altLang="en-US">
              <a:solidFill>
                <a:schemeClr val="tx1"/>
              </a:solidFill>
            </a:endParaRP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5596255" y="717550"/>
            <a:ext cx="1237615" cy="645160"/>
          </a:xfrm>
          <a:prstGeom prst="rect">
            <a:avLst/>
          </a:prstGeom>
          <a:noFill/>
        </p:spPr>
        <p:txBody>
          <a:bodyPr wrap="square" rtlCol="0">
            <a:spAutoFit/>
          </a:bodyPr>
          <a:p>
            <a:r>
              <a:rPr lang="zh-CN" altLang="en-US" sz="3600"/>
              <a:t>结论</a:t>
            </a:r>
            <a:endParaRPr lang="zh-CN" altLang="en-US" sz="3600"/>
          </a:p>
        </p:txBody>
      </p:sp>
      <p:sp>
        <p:nvSpPr>
          <p:cNvPr id="3" name="文本框 2"/>
          <p:cNvSpPr txBox="1"/>
          <p:nvPr/>
        </p:nvSpPr>
        <p:spPr>
          <a:xfrm>
            <a:off x="1498600" y="1985645"/>
            <a:ext cx="9707880" cy="2676525"/>
          </a:xfrm>
          <a:prstGeom prst="rect">
            <a:avLst/>
          </a:prstGeom>
          <a:noFill/>
        </p:spPr>
        <p:txBody>
          <a:bodyPr wrap="square" rtlCol="0">
            <a:spAutoFit/>
          </a:bodyPr>
          <a:p>
            <a:r>
              <a:rPr lang="en-US" altLang="zh-CN" sz="2800"/>
              <a:t>       </a:t>
            </a:r>
            <a:r>
              <a:rPr lang="zh-CN" altLang="en-US" sz="2800"/>
              <a:t>这篇综述指出，研究需要在跨学科知识和多层次的分析中更综合、更注重过程、更动态的视角，以开辟理论研究的新途径。具体而言，将</a:t>
            </a:r>
            <a:r>
              <a:rPr lang="zh-CN" altLang="en-US" sz="2800">
                <a:sym typeface="+mn-ea"/>
              </a:rPr>
              <a:t>资源理论和制度理论与政治经济学相结合</a:t>
            </a:r>
            <a:r>
              <a:rPr lang="zh-CN" altLang="en-US" sz="2800"/>
              <a:t>，解释中国政府和国家作为跨境投资者的强大作用，是最有希望的。</a:t>
            </a:r>
            <a:endParaRPr lang="zh-CN" altLang="en-US" sz="2800"/>
          </a:p>
          <a:p>
            <a:endParaRPr lang="zh-CN" altLang="en-US" sz="2800"/>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4057650" y="2829560"/>
            <a:ext cx="4735195" cy="1198880"/>
          </a:xfrm>
          <a:prstGeom prst="rect">
            <a:avLst/>
          </a:prstGeom>
          <a:noFill/>
        </p:spPr>
        <p:txBody>
          <a:bodyPr wrap="square" rtlCol="0">
            <a:spAutoFit/>
          </a:bodyPr>
          <a:p>
            <a:r>
              <a:rPr lang="zh-CN" altLang="en-US" sz="7200"/>
              <a:t>谢谢大家</a:t>
            </a:r>
            <a:endParaRPr lang="zh-CN" altLang="en-US" sz="720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5380990" y="652145"/>
            <a:ext cx="1097280" cy="645160"/>
          </a:xfrm>
          <a:prstGeom prst="rect">
            <a:avLst/>
          </a:prstGeom>
          <a:noFill/>
        </p:spPr>
        <p:txBody>
          <a:bodyPr wrap="none" rtlCol="0">
            <a:spAutoFit/>
          </a:bodyPr>
          <a:p>
            <a:pPr indent="0" algn="l">
              <a:buFont typeface="Arial" panose="020B0604020202020204" pitchFamily="34" charset="0"/>
              <a:buNone/>
            </a:pPr>
            <a:r>
              <a:rPr lang="zh-CN" altLang="en-US" sz="3600">
                <a:solidFill>
                  <a:schemeClr val="tx1"/>
                </a:solidFill>
              </a:rPr>
              <a:t>概要</a:t>
            </a:r>
            <a:endParaRPr lang="zh-CN" altLang="en-US" sz="3600">
              <a:solidFill>
                <a:schemeClr val="tx1"/>
              </a:solidFill>
            </a:endParaRPr>
          </a:p>
        </p:txBody>
      </p:sp>
      <p:sp>
        <p:nvSpPr>
          <p:cNvPr id="3" name="文本框 2"/>
          <p:cNvSpPr txBox="1"/>
          <p:nvPr/>
        </p:nvSpPr>
        <p:spPr>
          <a:xfrm>
            <a:off x="1405890" y="1677035"/>
            <a:ext cx="9380220" cy="3046095"/>
          </a:xfrm>
          <a:prstGeom prst="rect">
            <a:avLst/>
          </a:prstGeom>
          <a:noFill/>
        </p:spPr>
        <p:txBody>
          <a:bodyPr wrap="square" rtlCol="0">
            <a:spAutoFit/>
          </a:bodyPr>
          <a:p>
            <a:r>
              <a:rPr lang="en-US" altLang="zh-CN" sz="2400"/>
              <a:t>       </a:t>
            </a:r>
            <a:r>
              <a:rPr lang="zh-CN" altLang="en-US" sz="2400"/>
              <a:t>作者认为研究中国跨国企业国际扩展, 为四大领域的理论延伸和发展提供了独特的机会: </a:t>
            </a:r>
            <a:r>
              <a:rPr lang="zh-CN" altLang="en-US" sz="2400">
                <a:solidFill>
                  <a:srgbClr val="FF0000"/>
                </a:solidFill>
              </a:rPr>
              <a:t>迟来者观点、中国国家和政府的影响、创业者与制度的动态关系、以及外来者的不利条件</a:t>
            </a:r>
            <a:r>
              <a:rPr lang="zh-CN" altLang="en-US" sz="2400"/>
              <a:t>。基于综合回顾与分析, 并以理论延伸和拓展为宗旨, 本文指出了未来五个研究方向可为深入进行理论探讨开辟新的路径: </a:t>
            </a:r>
            <a:r>
              <a:rPr lang="zh-CN" altLang="en-US" sz="2400">
                <a:solidFill>
                  <a:srgbClr val="FF0000"/>
                </a:solidFill>
              </a:rPr>
              <a:t>(1) 对现有四大领域的研究进行交叉探索, (2) 把资源和制度理论与其他理论有机结合, (3) 运用跟踪纵向法对国际化过程进行更多的探究, (4) 采用多层次分析方法, (5) 更加重视与其他新兴市场体的比较研究。</a:t>
            </a:r>
            <a:endParaRPr lang="zh-CN" altLang="en-US" sz="2400">
              <a:solidFill>
                <a:srgbClr val="FF0000"/>
              </a:solidFill>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1381125" y="1501775"/>
            <a:ext cx="7909560" cy="1198880"/>
          </a:xfrm>
          <a:prstGeom prst="rect">
            <a:avLst/>
          </a:prstGeom>
          <a:noFill/>
        </p:spPr>
        <p:txBody>
          <a:bodyPr wrap="square" rtlCol="0">
            <a:spAutoFit/>
          </a:bodyPr>
          <a:p>
            <a:r>
              <a:rPr lang="zh-CN" altLang="en-US"/>
              <a:t>中国现在是世界上最大的投资者之一，到2012年累计外国直接投资超过5000亿美元(MOC, 2012;联合国贸易和发展会议,2013)。随着中国逐渐成为全球经济的中心，对中国跨国公司国际化的研究变得越来越重要。中国提供了“一个特别好的外国直接投资一般理论的测试案例。</a:t>
            </a:r>
            <a:endParaRPr lang="zh-CN" altLang="en-US"/>
          </a:p>
        </p:txBody>
      </p:sp>
      <p:sp>
        <p:nvSpPr>
          <p:cNvPr id="4" name="文本框 3"/>
          <p:cNvSpPr txBox="1"/>
          <p:nvPr/>
        </p:nvSpPr>
        <p:spPr>
          <a:xfrm>
            <a:off x="1088390" y="1007110"/>
            <a:ext cx="4142740" cy="398780"/>
          </a:xfrm>
          <a:prstGeom prst="rect">
            <a:avLst/>
          </a:prstGeom>
          <a:noFill/>
        </p:spPr>
        <p:txBody>
          <a:bodyPr wrap="square" rtlCol="0">
            <a:spAutoFit/>
          </a:bodyPr>
          <a:p>
            <a:pPr marL="285750" indent="-285750">
              <a:buFont typeface="Arial" panose="020B0604020202020204" pitchFamily="34" charset="0"/>
              <a:buChar char="•"/>
            </a:pPr>
            <a:r>
              <a:rPr lang="zh-CN" altLang="en-US" sz="2000">
                <a:solidFill>
                  <a:srgbClr val="FF0000"/>
                </a:solidFill>
              </a:rPr>
              <a:t>以中国为研究对象的原因</a:t>
            </a:r>
            <a:r>
              <a:rPr lang="zh-CN" altLang="en-US">
                <a:solidFill>
                  <a:srgbClr val="FF0000"/>
                </a:solidFill>
              </a:rPr>
              <a:t>：</a:t>
            </a:r>
            <a:endParaRPr lang="zh-CN" altLang="en-US">
              <a:solidFill>
                <a:srgbClr val="FF0000"/>
              </a:solidFill>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2" name="直接箭头连接符 1"/>
          <p:cNvCxnSpPr/>
          <p:nvPr/>
        </p:nvCxnSpPr>
        <p:spPr>
          <a:xfrm>
            <a:off x="5937250" y="462915"/>
            <a:ext cx="14605" cy="34359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2818130" y="4399280"/>
            <a:ext cx="6864985" cy="829945"/>
          </a:xfrm>
          <a:prstGeom prst="rect">
            <a:avLst/>
          </a:prstGeom>
          <a:noFill/>
        </p:spPr>
        <p:txBody>
          <a:bodyPr wrap="square" rtlCol="0">
            <a:spAutoFit/>
          </a:bodyPr>
          <a:p>
            <a:r>
              <a:rPr lang="zh-CN" altLang="en-US" sz="4800">
                <a:solidFill>
                  <a:schemeClr val="accent1">
                    <a:lumMod val="75000"/>
                  </a:schemeClr>
                </a:solidFill>
              </a:rPr>
              <a:t>现有理论的总结与分析</a:t>
            </a:r>
            <a:endParaRPr lang="zh-CN" altLang="en-US" sz="4800">
              <a:solidFill>
                <a:schemeClr val="accent1">
                  <a:lumMod val="75000"/>
                </a:schemeClr>
              </a:solidFill>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945890" y="907415"/>
            <a:ext cx="4462145" cy="521970"/>
          </a:xfrm>
          <a:prstGeom prst="rect">
            <a:avLst/>
          </a:prstGeom>
          <a:noFill/>
        </p:spPr>
        <p:txBody>
          <a:bodyPr wrap="square" rtlCol="0">
            <a:spAutoFit/>
          </a:bodyPr>
          <a:p>
            <a:r>
              <a:rPr lang="zh-CN" altLang="en-US" sz="2800"/>
              <a:t>中国</a:t>
            </a:r>
            <a:r>
              <a:rPr lang="en-US" altLang="zh-CN" sz="2800"/>
              <a:t>OFDI</a:t>
            </a:r>
            <a:r>
              <a:rPr lang="zh-CN" altLang="en-US" sz="2800"/>
              <a:t>与后来者观点</a:t>
            </a:r>
            <a:endParaRPr lang="zh-CN" altLang="en-US" sz="2800"/>
          </a:p>
        </p:txBody>
      </p:sp>
      <p:sp>
        <p:nvSpPr>
          <p:cNvPr id="3" name="文本框 2"/>
          <p:cNvSpPr txBox="1"/>
          <p:nvPr/>
        </p:nvSpPr>
        <p:spPr>
          <a:xfrm>
            <a:off x="1699260" y="1595755"/>
            <a:ext cx="8549640" cy="4523105"/>
          </a:xfrm>
          <a:prstGeom prst="rect">
            <a:avLst/>
          </a:prstGeom>
          <a:noFill/>
        </p:spPr>
        <p:txBody>
          <a:bodyPr wrap="square" rtlCol="0">
            <a:spAutoFit/>
          </a:bodyPr>
          <a:p>
            <a:pPr marL="285750" indent="-285750">
              <a:buFont typeface="Arial" panose="020B0604020202020204" pitchFamily="34" charset="0"/>
              <a:buChar char="•"/>
            </a:pPr>
            <a:r>
              <a:rPr lang="zh-CN" altLang="en-US"/>
              <a:t>已有研究</a:t>
            </a:r>
            <a:r>
              <a:rPr lang="zh-CN" altLang="en-US">
                <a:sym typeface="+mn-ea"/>
              </a:rPr>
              <a:t>基于资源基础理论(RBT)</a:t>
            </a:r>
            <a:r>
              <a:rPr lang="en-US" altLang="zh-CN" baseline="30000">
                <a:sym typeface="+mn-ea"/>
              </a:rPr>
              <a:t>1</a:t>
            </a:r>
            <a:r>
              <a:rPr lang="zh-CN" altLang="en-US"/>
              <a:t>探讨了中国企业为何采用追赶战略，该理论为中国企业如何应对竞争劣势及其所采用的战略提供了一个外部视角。</a:t>
            </a:r>
            <a:endParaRPr lang="zh-CN" altLang="en-US"/>
          </a:p>
          <a:p>
            <a:pPr marL="285750" indent="-285750">
              <a:buFont typeface="Arial" panose="020B0604020202020204" pitchFamily="34" charset="0"/>
              <a:buChar char="•"/>
            </a:pPr>
            <a:r>
              <a:rPr lang="zh-CN" altLang="en-US"/>
              <a:t>中国跨国公司的目标是通过积极收购“成熟跨国公司的关键资产以弥补其竞争劣势”来克服后发劣势</a:t>
            </a:r>
            <a:endParaRPr lang="zh-CN" altLang="en-US"/>
          </a:p>
          <a:p>
            <a:pPr marL="285750" indent="-285750">
              <a:buFont typeface="Arial" panose="020B0604020202020204" pitchFamily="34" charset="0"/>
              <a:buChar char="•"/>
            </a:pPr>
            <a:r>
              <a:rPr lang="zh-CN" altLang="en-US"/>
              <a:t>中国跨国公司在发达国家设立了研发中心，以帮助开发中国制造的技术先进、知识密集型产品</a:t>
            </a:r>
            <a:endParaRPr lang="zh-CN" altLang="en-US"/>
          </a:p>
          <a:p>
            <a:pPr marL="285750" indent="-285750">
              <a:buFont typeface="Arial" panose="020B0604020202020204" pitchFamily="34" charset="0"/>
              <a:buChar char="•"/>
            </a:pPr>
            <a:r>
              <a:rPr lang="zh-CN" altLang="en-US">
                <a:sym typeface="+mn-ea"/>
              </a:rPr>
              <a:t>中国跨国公司</a:t>
            </a:r>
            <a:r>
              <a:rPr lang="zh-CN" altLang="en-US"/>
              <a:t>通过寻找中国公司缺乏的品牌、分销网络、技术、管理和战略技能，利用本国特有的优势(CSAs)来建立基于知识的企业特有优势。</a:t>
            </a:r>
            <a:endParaRPr lang="zh-CN" altLang="en-US"/>
          </a:p>
          <a:p>
            <a:pPr marL="285750" indent="-285750">
              <a:buFont typeface="Arial" panose="020B0604020202020204" pitchFamily="34" charset="0"/>
              <a:buChar char="•"/>
            </a:pPr>
            <a:r>
              <a:rPr lang="zh-CN" altLang="en-US">
                <a:solidFill>
                  <a:schemeClr val="tx1"/>
                </a:solidFill>
              </a:rPr>
              <a:t>其它研究表明，资产收购并非中国海外并购的唯一决定因素，这削弱了对RBT追赶战略预测的支持。其他重要的考虑因素包括公司的历史背景,国内市场开发,行业环境,现行制度规范,企业多元化,创业方向,和吸收能力</a:t>
            </a:r>
            <a:endParaRPr lang="zh-CN" altLang="en-US">
              <a:solidFill>
                <a:schemeClr val="tx1"/>
              </a:solidFill>
            </a:endParaRPr>
          </a:p>
          <a:p>
            <a:pPr marL="285750" indent="-285750">
              <a:buFont typeface="Arial" panose="020B0604020202020204" pitchFamily="34" charset="0"/>
              <a:buChar char="•"/>
            </a:pPr>
            <a:r>
              <a:rPr lang="zh-CN" altLang="en-US">
                <a:solidFill>
                  <a:schemeClr val="tx1"/>
                </a:solidFill>
              </a:rPr>
              <a:t>RBT的预测能力可能取决于中国投资者在国内的比较资源禀赋以及他们在东道国环境中的适应能力，因此一些研究人员对边界进行了实证检验，使得RBT能够预测追赶战略</a:t>
            </a:r>
            <a:endParaRPr lang="zh-CN" altLang="en-US">
              <a:solidFill>
                <a:schemeClr val="tx1"/>
              </a:solidFill>
            </a:endParaRPr>
          </a:p>
          <a:p>
            <a:pPr marL="285750" indent="-285750">
              <a:buFont typeface="Arial" panose="020B0604020202020204" pitchFamily="34" charset="0"/>
              <a:buChar char="•"/>
            </a:pPr>
            <a:r>
              <a:rPr lang="zh-CN" altLang="en-US">
                <a:solidFill>
                  <a:srgbClr val="FF0000"/>
                </a:solidFill>
                <a:sym typeface="+mn-ea"/>
              </a:rPr>
              <a:t>未来的研究可能会指定和测试一个综合的经验模型，考虑所有可能的结构和周期因素来解释中国OFDI流动的差异</a:t>
            </a:r>
            <a:endParaRPr lang="zh-CN" altLang="en-US">
              <a:solidFill>
                <a:srgbClr val="FF0000"/>
              </a:solidFill>
            </a:endParaRPr>
          </a:p>
        </p:txBody>
      </p:sp>
      <p:sp>
        <p:nvSpPr>
          <p:cNvPr id="4" name="文本框 3"/>
          <p:cNvSpPr txBox="1"/>
          <p:nvPr/>
        </p:nvSpPr>
        <p:spPr>
          <a:xfrm>
            <a:off x="758825" y="6416040"/>
            <a:ext cx="10534015" cy="275590"/>
          </a:xfrm>
          <a:prstGeom prst="rect">
            <a:avLst/>
          </a:prstGeom>
          <a:noFill/>
        </p:spPr>
        <p:txBody>
          <a:bodyPr wrap="square" rtlCol="0">
            <a:spAutoFit/>
          </a:bodyPr>
          <a:p>
            <a:r>
              <a:rPr lang="en-US" altLang="zh-CN" sz="1200"/>
              <a:t>1</a:t>
            </a:r>
            <a:r>
              <a:rPr lang="zh-CN" altLang="en-US" sz="1200"/>
              <a:t>、</a:t>
            </a:r>
            <a:r>
              <a:rPr lang="zh-CN" altLang="en-US" sz="1200"/>
              <a:t>资源基础论的核心思想：把企业看成是资源的集合体将目标集中在资源的特性和战略要素市场上，并以此来解释企业的可持续的优势和相互间的差异。</a:t>
            </a:r>
            <a:endParaRPr lang="zh-CN" altLang="en-US" sz="120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50210" y="941070"/>
            <a:ext cx="7298690" cy="521970"/>
          </a:xfrm>
          <a:prstGeom prst="rect">
            <a:avLst/>
          </a:prstGeom>
          <a:noFill/>
        </p:spPr>
        <p:txBody>
          <a:bodyPr wrap="square" rtlCol="0">
            <a:spAutoFit/>
          </a:bodyPr>
          <a:p>
            <a:r>
              <a:rPr lang="zh-CN" altLang="en-US" sz="2800"/>
              <a:t>中国</a:t>
            </a:r>
            <a:r>
              <a:rPr lang="en-US" altLang="zh-CN" sz="2800"/>
              <a:t>OFDI</a:t>
            </a:r>
            <a:r>
              <a:rPr lang="zh-CN" altLang="en-US" sz="2800"/>
              <a:t>与中国国家和政府的影响</a:t>
            </a:r>
            <a:endParaRPr lang="zh-CN" altLang="en-US" sz="2800"/>
          </a:p>
        </p:txBody>
      </p:sp>
      <p:sp>
        <p:nvSpPr>
          <p:cNvPr id="3" name="文本框 2"/>
          <p:cNvSpPr txBox="1"/>
          <p:nvPr/>
        </p:nvSpPr>
        <p:spPr>
          <a:xfrm>
            <a:off x="1699260" y="1595755"/>
            <a:ext cx="8549640" cy="3969385"/>
          </a:xfrm>
          <a:prstGeom prst="rect">
            <a:avLst/>
          </a:prstGeom>
          <a:noFill/>
        </p:spPr>
        <p:txBody>
          <a:bodyPr wrap="square" rtlCol="0">
            <a:spAutoFit/>
          </a:bodyPr>
          <a:p>
            <a:pPr marL="285750" indent="-285750">
              <a:buFont typeface="Arial" panose="020B0604020202020204" pitchFamily="34" charset="0"/>
              <a:buChar char="•"/>
            </a:pPr>
            <a:r>
              <a:rPr lang="zh-CN" altLang="en-US">
                <a:solidFill>
                  <a:schemeClr val="tx1"/>
                </a:solidFill>
              </a:rPr>
              <a:t>中国企业国际化的过程强烈地表明，国际商业理论需要更充分地考虑国内制度因素的潜在相关性</a:t>
            </a:r>
            <a:endParaRPr lang="zh-CN" altLang="en-US">
              <a:solidFill>
                <a:schemeClr val="tx1"/>
              </a:solidFill>
            </a:endParaRPr>
          </a:p>
          <a:p>
            <a:pPr marL="285750" indent="-285750">
              <a:buFont typeface="Arial" panose="020B0604020202020204" pitchFamily="34" charset="0"/>
              <a:buChar char="•"/>
            </a:pPr>
            <a:r>
              <a:rPr lang="zh-CN" altLang="en-US">
                <a:solidFill>
                  <a:schemeClr val="tx1"/>
                </a:solidFill>
              </a:rPr>
              <a:t>过去12年发表的文章将</a:t>
            </a:r>
            <a:r>
              <a:rPr lang="zh-CN" altLang="en-US">
                <a:solidFill>
                  <a:srgbClr val="FF0000"/>
                </a:solidFill>
              </a:rPr>
              <a:t>政府支持</a:t>
            </a:r>
            <a:r>
              <a:rPr lang="zh-CN" altLang="en-US">
                <a:solidFill>
                  <a:schemeClr val="tx1"/>
                </a:solidFill>
              </a:rPr>
              <a:t>视为中国对外直接投资的</a:t>
            </a:r>
            <a:r>
              <a:rPr lang="zh-CN" altLang="en-US">
                <a:solidFill>
                  <a:srgbClr val="FF0000"/>
                </a:solidFill>
              </a:rPr>
              <a:t>主要驱动力</a:t>
            </a:r>
            <a:r>
              <a:rPr lang="zh-CN" altLang="en-US">
                <a:solidFill>
                  <a:schemeClr val="tx1"/>
                </a:solidFill>
              </a:rPr>
              <a:t>（</a:t>
            </a:r>
            <a:r>
              <a:rPr lang="en-US" altLang="zh-CN">
                <a:solidFill>
                  <a:schemeClr val="tx1"/>
                </a:solidFill>
              </a:rPr>
              <a:t>2001-2012</a:t>
            </a:r>
            <a:r>
              <a:rPr lang="zh-CN" altLang="en-US">
                <a:solidFill>
                  <a:schemeClr val="tx1"/>
                </a:solidFill>
              </a:rPr>
              <a:t>）</a:t>
            </a:r>
            <a:endParaRPr lang="zh-CN" altLang="en-US">
              <a:solidFill>
                <a:schemeClr val="tx1"/>
              </a:solidFill>
            </a:endParaRPr>
          </a:p>
          <a:p>
            <a:pPr marL="285750" indent="-285750">
              <a:buFont typeface="Arial" panose="020B0604020202020204" pitchFamily="34" charset="0"/>
              <a:buChar char="•"/>
            </a:pPr>
            <a:r>
              <a:rPr lang="zh-CN" altLang="en-US">
                <a:solidFill>
                  <a:schemeClr val="tx1"/>
                </a:solidFill>
              </a:rPr>
              <a:t>有学者认为对外直接投资促进政策可以弥补中国跨国公司在全球竞争中的竞争劣势</a:t>
            </a:r>
            <a:endParaRPr lang="zh-CN" altLang="en-US">
              <a:solidFill>
                <a:schemeClr val="tx1"/>
              </a:solidFill>
            </a:endParaRPr>
          </a:p>
          <a:p>
            <a:pPr marL="285750" indent="-285750">
              <a:buFont typeface="Arial" panose="020B0604020202020204" pitchFamily="34" charset="0"/>
              <a:buChar char="•"/>
            </a:pPr>
            <a:r>
              <a:rPr lang="zh-CN" altLang="en-US">
                <a:solidFill>
                  <a:schemeClr val="tx1"/>
                </a:solidFill>
              </a:rPr>
              <a:t>中国的对外直接投资大部分由国有企业进行，约占中国累计投资存量的80%，国家主导意味着，政治和商业利益的混合支配着中国的投资决策</a:t>
            </a:r>
            <a:endParaRPr lang="zh-CN" altLang="en-US">
              <a:solidFill>
                <a:schemeClr val="tx1"/>
              </a:solidFill>
            </a:endParaRPr>
          </a:p>
          <a:p>
            <a:pPr marL="285750" indent="-285750">
              <a:buFont typeface="Arial" panose="020B0604020202020204" pitchFamily="34" charset="0"/>
              <a:buChar char="•"/>
            </a:pPr>
            <a:r>
              <a:rPr lang="zh-CN" altLang="en-US">
                <a:sym typeface="+mn-ea"/>
              </a:rPr>
              <a:t>中国政府倾向于利用其投资作为商业和政治互动的主要渠道，在各国之间建立外交桥梁，并为其他可能符合中国国家利益的项目争取善意</a:t>
            </a:r>
            <a:endParaRPr lang="zh-CN" altLang="en-US">
              <a:solidFill>
                <a:schemeClr val="tx1"/>
              </a:solidFill>
            </a:endParaRPr>
          </a:p>
          <a:p>
            <a:pPr marL="285750" indent="-285750">
              <a:buFont typeface="Arial" panose="020B0604020202020204" pitchFamily="34" charset="0"/>
              <a:buChar char="•"/>
            </a:pPr>
            <a:r>
              <a:rPr lang="zh-CN" altLang="en-US">
                <a:solidFill>
                  <a:schemeClr val="tx1"/>
                </a:solidFill>
              </a:rPr>
              <a:t>国有制造成了中国跨国公司与母国政府之间的政治从属关系，这增加了企业对母国机构的资源依赖，同时也影响了它们在东道国机构选民眼中的形象。这种资源依赖和政治认知可能从根本上塑造中国国有企业的投资模式和动机。</a:t>
            </a:r>
            <a:endParaRPr lang="zh-CN" altLang="en-US">
              <a:solidFill>
                <a:schemeClr val="tx1"/>
              </a:solidFill>
            </a:endParaRPr>
          </a:p>
          <a:p>
            <a:pPr indent="0">
              <a:buFont typeface="Arial" panose="020B0604020202020204" pitchFamily="34" charset="0"/>
              <a:buNone/>
            </a:pPr>
            <a:endParaRPr lang="zh-CN" altLang="en-US">
              <a:solidFill>
                <a:schemeClr val="tx1"/>
              </a:solidFill>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950210" y="882650"/>
            <a:ext cx="7298690" cy="521970"/>
          </a:xfrm>
          <a:prstGeom prst="rect">
            <a:avLst/>
          </a:prstGeom>
          <a:noFill/>
        </p:spPr>
        <p:txBody>
          <a:bodyPr wrap="square" rtlCol="0">
            <a:spAutoFit/>
          </a:bodyPr>
          <a:p>
            <a:r>
              <a:rPr lang="zh-CN" altLang="en-US" sz="2800"/>
              <a:t>中国</a:t>
            </a:r>
            <a:r>
              <a:rPr lang="en-US" altLang="zh-CN" sz="2800"/>
              <a:t>OFDI</a:t>
            </a:r>
            <a:r>
              <a:rPr lang="zh-CN" altLang="en-US" sz="2800"/>
              <a:t>与创业者与制度的动态关系</a:t>
            </a:r>
            <a:endParaRPr lang="zh-CN" altLang="en-US" sz="2800"/>
          </a:p>
        </p:txBody>
      </p:sp>
      <p:sp>
        <p:nvSpPr>
          <p:cNvPr id="3" name="文本框 2"/>
          <p:cNvSpPr txBox="1"/>
          <p:nvPr/>
        </p:nvSpPr>
        <p:spPr>
          <a:xfrm>
            <a:off x="1699260" y="1595755"/>
            <a:ext cx="8549640" cy="3907790"/>
          </a:xfrm>
          <a:prstGeom prst="rect">
            <a:avLst/>
          </a:prstGeom>
          <a:noFill/>
        </p:spPr>
        <p:txBody>
          <a:bodyPr wrap="square" rtlCol="0">
            <a:spAutoFit/>
          </a:bodyPr>
          <a:p>
            <a:pPr marL="285750" indent="-285750">
              <a:buFont typeface="Arial" panose="020B0604020202020204" pitchFamily="34" charset="0"/>
              <a:buChar char="•"/>
            </a:pPr>
            <a:r>
              <a:rPr lang="zh-CN" altLang="en-US">
                <a:solidFill>
                  <a:schemeClr val="tx1"/>
                </a:solidFill>
              </a:rPr>
              <a:t>学者们在考察企业与机构之间推动中国对外直接投资的动态互动时，采用了“战略三角”框架，认为中国跨国公司的战略选择是机构与组织相互作用的结果。</a:t>
            </a:r>
            <a:endParaRPr lang="zh-CN" altLang="en-US">
              <a:solidFill>
                <a:schemeClr val="tx1"/>
              </a:solidFill>
            </a:endParaRPr>
          </a:p>
          <a:p>
            <a:pPr marL="285750" indent="-285750">
              <a:buFont typeface="Arial" panose="020B0604020202020204" pitchFamily="34" charset="0"/>
              <a:buChar char="•"/>
            </a:pPr>
            <a:r>
              <a:rPr lang="zh-CN" altLang="en-US">
                <a:solidFill>
                  <a:schemeClr val="tx1"/>
                </a:solidFill>
              </a:rPr>
              <a:t>战略三脚架的一个主要优点是，研究人员可以考虑不同的分析层次——</a:t>
            </a:r>
            <a:r>
              <a:rPr lang="zh-CN" altLang="en-US">
                <a:solidFill>
                  <a:srgbClr val="FF0000"/>
                </a:solidFill>
              </a:rPr>
              <a:t>公司、行业和国家</a:t>
            </a:r>
            <a:r>
              <a:rPr lang="zh-CN" altLang="en-US">
                <a:solidFill>
                  <a:schemeClr val="tx1"/>
                </a:solidFill>
              </a:rPr>
              <a:t>——并区分不同的来源。（</a:t>
            </a:r>
            <a:r>
              <a:rPr lang="zh-CN" altLang="en-US" sz="1400">
                <a:solidFill>
                  <a:schemeClr val="bg2">
                    <a:lumMod val="50000"/>
                  </a:schemeClr>
                </a:solidFill>
              </a:rPr>
              <a:t>往往过分强调制度因素</a:t>
            </a:r>
            <a:r>
              <a:rPr lang="zh-CN" altLang="en-US">
                <a:solidFill>
                  <a:schemeClr val="tx1"/>
                </a:solidFill>
              </a:rPr>
              <a:t>）（</a:t>
            </a:r>
            <a:r>
              <a:rPr lang="zh-CN" altLang="en-US" sz="1400">
                <a:solidFill>
                  <a:schemeClr val="bg2">
                    <a:lumMod val="50000"/>
                  </a:schemeClr>
                </a:solidFill>
              </a:rPr>
              <a:t>制度理论的另一个版本</a:t>
            </a:r>
            <a:r>
              <a:rPr lang="zh-CN" altLang="en-US">
                <a:solidFill>
                  <a:schemeClr val="tx1"/>
                </a:solidFill>
              </a:rPr>
              <a:t>）</a:t>
            </a:r>
            <a:endParaRPr lang="zh-CN" altLang="en-US">
              <a:solidFill>
                <a:schemeClr val="tx1"/>
              </a:solidFill>
            </a:endParaRPr>
          </a:p>
          <a:p>
            <a:pPr marL="285750" indent="-285750">
              <a:buFont typeface="Arial" panose="020B0604020202020204" pitchFamily="34" charset="0"/>
              <a:buChar char="•"/>
            </a:pPr>
            <a:r>
              <a:rPr lang="zh-CN" altLang="en-US">
                <a:solidFill>
                  <a:schemeClr val="tx1"/>
                </a:solidFill>
              </a:rPr>
              <a:t>中国的对外直接投资可能来自于企业需求与母国制度和市场条件的不一致（</a:t>
            </a:r>
            <a:r>
              <a:rPr lang="zh-CN" altLang="en-US" sz="1400">
                <a:solidFill>
                  <a:schemeClr val="bg2">
                    <a:lumMod val="50000"/>
                  </a:schemeClr>
                </a:solidFill>
              </a:rPr>
              <a:t>如薄弱的知识产权(IPR)和低效的法律框架阻碍了中国企业在中国进行研发和创新。由于无法在国内开发技术，他们将对外直接投资作为获取在中国不易开发的战略资源的替代选择</a:t>
            </a:r>
            <a:r>
              <a:rPr lang="zh-CN" altLang="en-US">
                <a:solidFill>
                  <a:schemeClr val="tx1"/>
                </a:solidFill>
              </a:rPr>
              <a:t>）</a:t>
            </a:r>
            <a:endParaRPr lang="zh-CN" altLang="en-US">
              <a:solidFill>
                <a:schemeClr val="tx1"/>
              </a:solidFill>
            </a:endParaRPr>
          </a:p>
          <a:p>
            <a:pPr marL="285750" indent="-285750">
              <a:buFont typeface="Arial" panose="020B0604020202020204" pitchFamily="34" charset="0"/>
              <a:buChar char="•"/>
            </a:pPr>
            <a:r>
              <a:rPr lang="zh-CN" altLang="en-US">
                <a:solidFill>
                  <a:schemeClr val="tx1"/>
                </a:solidFill>
              </a:rPr>
              <a:t>中国经济在省市层次上的分散化给国内企业带来了巨大的成本，因此，如果跨越地方边界开展业务的成本高于走出国门的成本，国内企业就更愿意进行海外投资</a:t>
            </a:r>
            <a:endParaRPr lang="zh-CN" altLang="en-US">
              <a:solidFill>
                <a:schemeClr val="tx1"/>
              </a:solidFill>
            </a:endParaRPr>
          </a:p>
          <a:p>
            <a:pPr marL="285750" indent="-285750">
              <a:buFont typeface="Arial" panose="020B0604020202020204" pitchFamily="34" charset="0"/>
              <a:buChar char="•"/>
            </a:pPr>
            <a:r>
              <a:rPr lang="zh-CN" altLang="en-US">
                <a:solidFill>
                  <a:schemeClr val="tx1"/>
                </a:solidFill>
              </a:rPr>
              <a:t>国际扩张可能意味着更多的中国跨国公司决心摆脱国内限制和只在国内经营带来的竞争劣势（</a:t>
            </a:r>
            <a:r>
              <a:rPr lang="zh-CN" altLang="en-US" sz="1400">
                <a:solidFill>
                  <a:schemeClr val="bg2">
                    <a:lumMod val="50000"/>
                  </a:schemeClr>
                </a:solidFill>
              </a:rPr>
              <a:t>大型、人脉广泛的中国企业从制度优势中获益最大，较小的企业似乎更严重地依赖海外网络</a:t>
            </a:r>
            <a:r>
              <a:rPr lang="zh-CN" altLang="en-US">
                <a:solidFill>
                  <a:schemeClr val="tx1"/>
                </a:solidFill>
              </a:rPr>
              <a:t>）</a:t>
            </a:r>
            <a:endParaRPr lang="zh-CN" altLang="en-US">
              <a:solidFill>
                <a:schemeClr val="tx1"/>
              </a:solidFill>
            </a:endParaRPr>
          </a:p>
          <a:p>
            <a:pPr marL="285750" indent="-285750">
              <a:buFont typeface="Arial" panose="020B0604020202020204" pitchFamily="34" charset="0"/>
              <a:buChar char="•"/>
            </a:pPr>
            <a:r>
              <a:rPr lang="zh-CN" altLang="en-US">
                <a:solidFill>
                  <a:schemeClr val="tx1"/>
                </a:solidFill>
              </a:rPr>
              <a:t>学者们可能会</a:t>
            </a:r>
            <a:r>
              <a:rPr lang="zh-CN" altLang="en-US">
                <a:solidFill>
                  <a:srgbClr val="FF0000"/>
                </a:solidFill>
              </a:rPr>
              <a:t>使用共同进化的视角作为分析中国跨境收购</a:t>
            </a:r>
            <a:r>
              <a:rPr lang="zh-CN" altLang="en-US">
                <a:solidFill>
                  <a:schemeClr val="tx1"/>
                </a:solidFill>
              </a:rPr>
              <a:t>的有效框架，因为它允许在不断变化的环境和公司的政策谈判中的创业主动性。</a:t>
            </a:r>
            <a:endParaRPr lang="zh-CN" altLang="en-US">
              <a:solidFill>
                <a:schemeClr val="tx1"/>
              </a:solidFill>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391410" y="882650"/>
            <a:ext cx="7298690" cy="521970"/>
          </a:xfrm>
          <a:prstGeom prst="rect">
            <a:avLst/>
          </a:prstGeom>
          <a:noFill/>
        </p:spPr>
        <p:txBody>
          <a:bodyPr wrap="square" rtlCol="0">
            <a:spAutoFit/>
          </a:bodyPr>
          <a:p>
            <a:r>
              <a:rPr lang="zh-CN" altLang="en-US" sz="2800"/>
              <a:t>中国对外直接投资与外来者的不利条件</a:t>
            </a:r>
            <a:endParaRPr lang="zh-CN" altLang="en-US" sz="2800"/>
          </a:p>
        </p:txBody>
      </p:sp>
      <p:sp>
        <p:nvSpPr>
          <p:cNvPr id="3" name="文本框 2"/>
          <p:cNvSpPr txBox="1"/>
          <p:nvPr/>
        </p:nvSpPr>
        <p:spPr>
          <a:xfrm>
            <a:off x="1699260" y="1595755"/>
            <a:ext cx="8549640" cy="2861310"/>
          </a:xfrm>
          <a:prstGeom prst="rect">
            <a:avLst/>
          </a:prstGeom>
          <a:noFill/>
        </p:spPr>
        <p:txBody>
          <a:bodyPr wrap="square" rtlCol="0">
            <a:spAutoFit/>
          </a:bodyPr>
          <a:p>
            <a:pPr marL="285750" indent="-285750">
              <a:buFont typeface="Arial" panose="020B0604020202020204" pitchFamily="34" charset="0"/>
              <a:buChar char="•"/>
            </a:pPr>
            <a:r>
              <a:rPr lang="zh-CN" altLang="en-US">
                <a:solidFill>
                  <a:schemeClr val="tx1"/>
                </a:solidFill>
              </a:rPr>
              <a:t>由于中国的对外直接投资需要适应不断扩大的地理范围和快速发展的技术和公司治理变革的战略和结构调整，中国的跨国公司在管理其海外业务时面临着巨大的外来劣势</a:t>
            </a:r>
            <a:endParaRPr lang="zh-CN" altLang="en-US">
              <a:solidFill>
                <a:schemeClr val="tx1"/>
              </a:solidFill>
            </a:endParaRPr>
          </a:p>
          <a:p>
            <a:pPr marL="285750" indent="-285750">
              <a:buFont typeface="Arial" panose="020B0604020202020204" pitchFamily="34" charset="0"/>
              <a:buChar char="•"/>
            </a:pPr>
            <a:r>
              <a:rPr lang="zh-CN" altLang="en-US">
                <a:sym typeface="+mn-ea"/>
              </a:rPr>
              <a:t>这一研究流提出了新的问题，关于</a:t>
            </a:r>
            <a:r>
              <a:rPr lang="zh-CN" altLang="en-US">
                <a:gradFill>
                  <a:gsLst>
                    <a:gs pos="0">
                      <a:srgbClr val="FE4444"/>
                    </a:gs>
                    <a:gs pos="100000">
                      <a:srgbClr val="832B2B"/>
                    </a:gs>
                  </a:gsLst>
                  <a:lin scaled="0"/>
                </a:gradFill>
                <a:sym typeface="+mn-ea"/>
              </a:rPr>
              <a:t>中国企业如何努力克服由于制度和社会衍生的外来者劣势。</a:t>
            </a:r>
            <a:endParaRPr lang="zh-CN" altLang="en-US">
              <a:gradFill>
                <a:gsLst>
                  <a:gs pos="0">
                    <a:srgbClr val="FE4444"/>
                  </a:gs>
                  <a:gs pos="100000">
                    <a:srgbClr val="832B2B"/>
                  </a:gs>
                </a:gsLst>
                <a:lin scaled="0"/>
              </a:gradFill>
            </a:endParaRPr>
          </a:p>
          <a:p>
            <a:pPr marL="285750" indent="-285750">
              <a:buFont typeface="Arial" panose="020B0604020202020204" pitchFamily="34" charset="0"/>
              <a:buChar char="•"/>
            </a:pPr>
            <a:r>
              <a:rPr lang="zh-CN" altLang="en-US">
                <a:solidFill>
                  <a:schemeClr val="tx1"/>
                </a:solidFill>
              </a:rPr>
              <a:t>企业集团可以帮助中国企业发展跨国优势，既可以在发展中国家进行资产开发，也可以在发达国家进行资产增值</a:t>
            </a:r>
            <a:r>
              <a:rPr lang="en-US" altLang="zh-CN">
                <a:solidFill>
                  <a:schemeClr val="tx1"/>
                </a:solidFill>
              </a:rPr>
              <a:t>,</a:t>
            </a:r>
            <a:r>
              <a:rPr lang="zh-CN" altLang="en-US">
                <a:solidFill>
                  <a:schemeClr val="tx1"/>
                </a:solidFill>
              </a:rPr>
              <a:t>为了刺激理论的扩展，</a:t>
            </a:r>
            <a:r>
              <a:rPr lang="zh-CN" altLang="en-US">
                <a:solidFill>
                  <a:srgbClr val="FF0000"/>
                </a:solidFill>
              </a:rPr>
              <a:t>未来对外来者劣势的研究可以结合RBT和其他理论来考虑资源赤字和社会网络的动态本质。</a:t>
            </a:r>
            <a:endParaRPr lang="zh-CN" altLang="en-US">
              <a:solidFill>
                <a:schemeClr val="tx1"/>
              </a:solidFill>
            </a:endParaRPr>
          </a:p>
          <a:p>
            <a:pPr marL="285750" indent="-285750">
              <a:buFont typeface="Arial" panose="020B0604020202020204" pitchFamily="34" charset="0"/>
              <a:buChar char="•"/>
            </a:pPr>
            <a:r>
              <a:rPr lang="zh-CN" altLang="en-US">
                <a:gradFill>
                  <a:gsLst>
                    <a:gs pos="0">
                      <a:srgbClr val="FE4444"/>
                    </a:gs>
                    <a:gs pos="100000">
                      <a:srgbClr val="832B2B"/>
                    </a:gs>
                  </a:gsLst>
                  <a:lin scaled="0"/>
                </a:gradFill>
              </a:rPr>
              <a:t>未来的分析可以将不利条件按其原因分开，并将需要克服中国跨国公司在不同情况下所面临的外来劣势的能力或网络分开。</a:t>
            </a:r>
            <a:endParaRPr lang="zh-CN" altLang="en-US">
              <a:gradFill>
                <a:gsLst>
                  <a:gs pos="0">
                    <a:srgbClr val="FE4444"/>
                  </a:gs>
                  <a:gs pos="100000">
                    <a:srgbClr val="832B2B"/>
                  </a:gs>
                </a:gsLst>
                <a:lin scaled="0"/>
              </a:gradFill>
            </a:endParaRP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5327015" y="853440"/>
            <a:ext cx="911860" cy="521970"/>
          </a:xfrm>
          <a:prstGeom prst="rect">
            <a:avLst/>
          </a:prstGeom>
          <a:noFill/>
        </p:spPr>
        <p:txBody>
          <a:bodyPr wrap="square" rtlCol="0">
            <a:spAutoFit/>
          </a:bodyPr>
          <a:p>
            <a:r>
              <a:rPr lang="zh-CN" altLang="en-US" sz="2800"/>
              <a:t>总结</a:t>
            </a:r>
            <a:endParaRPr lang="zh-CN" altLang="en-US" sz="2800"/>
          </a:p>
        </p:txBody>
      </p:sp>
      <p:sp>
        <p:nvSpPr>
          <p:cNvPr id="3" name="文本框 2"/>
          <p:cNvSpPr txBox="1"/>
          <p:nvPr/>
        </p:nvSpPr>
        <p:spPr>
          <a:xfrm>
            <a:off x="1604010" y="2169795"/>
            <a:ext cx="9123045" cy="1198880"/>
          </a:xfrm>
          <a:prstGeom prst="rect">
            <a:avLst/>
          </a:prstGeom>
          <a:noFill/>
        </p:spPr>
        <p:txBody>
          <a:bodyPr wrap="square" rtlCol="0">
            <a:spAutoFit/>
          </a:bodyPr>
          <a:p>
            <a:pPr indent="0">
              <a:buFont typeface="Arial" panose="020B0604020202020204" pitchFamily="34" charset="0"/>
              <a:buNone/>
            </a:pPr>
            <a:r>
              <a:rPr lang="zh-CN" altLang="en-US" sz="3600">
                <a:gradFill>
                  <a:gsLst>
                    <a:gs pos="0">
                      <a:srgbClr val="FE4444"/>
                    </a:gs>
                    <a:gs pos="100000">
                      <a:srgbClr val="832B2B"/>
                    </a:gs>
                  </a:gsLst>
                  <a:lin scaled="0"/>
                </a:gradFill>
              </a:rPr>
              <a:t>超过50%的研究没有详细说明它们的理论概念，也没有提出明确的理论模型。</a:t>
            </a:r>
            <a:endParaRPr lang="zh-CN" altLang="en-US" sz="3600">
              <a:gradFill>
                <a:gsLst>
                  <a:gs pos="0">
                    <a:srgbClr val="FE4444"/>
                  </a:gs>
                  <a:gs pos="100000">
                    <a:srgbClr val="832B2B"/>
                  </a:gs>
                </a:gsLst>
                <a:lin scaled="0"/>
              </a:gradFill>
            </a:endParaRPr>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64.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176_1*b*1"/>
  <p:tag name="KSO_WM_TEMPLATE_CATEGORY" val="custom"/>
  <p:tag name="KSO_WM_TEMPLATE_INDEX" val="20205176"/>
  <p:tag name="KSO_WM_UNIT_LAYERLEVEL" val="1"/>
  <p:tag name="KSO_WM_TAG_VERSION" val="1.0"/>
  <p:tag name="KSO_WM_BEAUTIFY_FLAG" val="#wm#"/>
</p:tagLst>
</file>

<file path=ppt/tags/tag65.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6.xml><?xml version="1.0" encoding="utf-8"?>
<p:tagLst xmlns:p="http://schemas.openxmlformats.org/presentationml/2006/main">
  <p:tag name="KSO_WM_BEAUTIFY_FLAG" val="#wm#"/>
  <p:tag name="KSO_WM_TEMPLATE_CATEGORY" val="custom"/>
  <p:tag name="KSO_WM_TEMPLATE_INDEX" val="20205176"/>
</p:tagLst>
</file>

<file path=ppt/tags/tag67.xml><?xml version="1.0" encoding="utf-8"?>
<p:tagLst xmlns:p="http://schemas.openxmlformats.org/presentationml/2006/main">
  <p:tag name="KSO_WM_BEAUTIFY_FLAG" val="#wm#"/>
  <p:tag name="KSO_WM_TEMPLATE_CATEGORY" val="custom"/>
  <p:tag name="KSO_WM_TEMPLATE_INDEX" val="20205176"/>
</p:tagLst>
</file>

<file path=ppt/tags/tag68.xml><?xml version="1.0" encoding="utf-8"?>
<p:tagLst xmlns:p="http://schemas.openxmlformats.org/presentationml/2006/main">
  <p:tag name="KSO_WM_BEAUTIFY_FLAG" val="#wm#"/>
  <p:tag name="KSO_WM_TEMPLATE_CATEGORY" val="custom"/>
  <p:tag name="KSO_WM_TEMPLATE_INDEX" val="20205176"/>
</p:tagLst>
</file>

<file path=ppt/tags/tag69.xml><?xml version="1.0" encoding="utf-8"?>
<p:tagLst xmlns:p="http://schemas.openxmlformats.org/presentationml/2006/main">
  <p:tag name="KSO_WM_BEAUTIFY_FLAG" val="#wm#"/>
  <p:tag name="KSO_WM_TEMPLATE_CATEGORY" val="custom"/>
  <p:tag name="KSO_WM_TEMPLATE_INDEX" val="20205176"/>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205176"/>
</p:tagLst>
</file>

<file path=ppt/tags/tag71.xml><?xml version="1.0" encoding="utf-8"?>
<p:tagLst xmlns:p="http://schemas.openxmlformats.org/presentationml/2006/main">
  <p:tag name="KSO_WM_BEAUTIFY_FLAG" val="#wm#"/>
  <p:tag name="KSO_WM_TEMPLATE_CATEGORY" val="custom"/>
  <p:tag name="KSO_WM_TEMPLATE_INDEX" val="20205176"/>
</p:tagLst>
</file>

<file path=ppt/tags/tag72.xml><?xml version="1.0" encoding="utf-8"?>
<p:tagLst xmlns:p="http://schemas.openxmlformats.org/presentationml/2006/main">
  <p:tag name="KSO_WM_BEAUTIFY_FLAG" val="#wm#"/>
  <p:tag name="KSO_WM_TEMPLATE_CATEGORY" val="custom"/>
  <p:tag name="KSO_WM_TEMPLATE_INDEX" val="20205176"/>
</p:tagLst>
</file>

<file path=ppt/tags/tag73.xml><?xml version="1.0" encoding="utf-8"?>
<p:tagLst xmlns:p="http://schemas.openxmlformats.org/presentationml/2006/main">
  <p:tag name="KSO_WM_BEAUTIFY_FLAG" val="#wm#"/>
  <p:tag name="KSO_WM_TEMPLATE_CATEGORY" val="custom"/>
  <p:tag name="KSO_WM_TEMPLATE_INDEX" val="20205176"/>
</p:tagLst>
</file>

<file path=ppt/tags/tag74.xml><?xml version="1.0" encoding="utf-8"?>
<p:tagLst xmlns:p="http://schemas.openxmlformats.org/presentationml/2006/main">
  <p:tag name="KSO_WM_BEAUTIFY_FLAG" val="#wm#"/>
  <p:tag name="KSO_WM_TEMPLATE_CATEGORY" val="custom"/>
  <p:tag name="KSO_WM_TEMPLATE_INDEX" val="20205176"/>
</p:tagLst>
</file>

<file path=ppt/tags/tag75.xml><?xml version="1.0" encoding="utf-8"?>
<p:tagLst xmlns:p="http://schemas.openxmlformats.org/presentationml/2006/main">
  <p:tag name="KSO_WM_BEAUTIFY_FLAG" val="#wm#"/>
  <p:tag name="KSO_WM_TEMPLATE_CATEGORY" val="custom"/>
  <p:tag name="KSO_WM_TEMPLATE_INDEX" val="20205176"/>
</p:tagLst>
</file>

<file path=ppt/tags/tag76.xml><?xml version="1.0" encoding="utf-8"?>
<p:tagLst xmlns:p="http://schemas.openxmlformats.org/presentationml/2006/main">
  <p:tag name="KSO_WM_BEAUTIFY_FLAG" val="#wm#"/>
  <p:tag name="KSO_WM_TEMPLATE_CATEGORY" val="custom"/>
  <p:tag name="KSO_WM_TEMPLATE_INDEX" val="20205176"/>
</p:tagLst>
</file>

<file path=ppt/tags/tag77.xml><?xml version="1.0" encoding="utf-8"?>
<p:tagLst xmlns:p="http://schemas.openxmlformats.org/presentationml/2006/main">
  <p:tag name="KSO_WM_BEAUTIFY_FLAG" val="#wm#"/>
  <p:tag name="KSO_WM_TEMPLATE_CATEGORY" val="custom"/>
  <p:tag name="KSO_WM_TEMPLATE_INDEX" val="20205176"/>
</p:tagLst>
</file>

<file path=ppt/tags/tag78.xml><?xml version="1.0" encoding="utf-8"?>
<p:tagLst xmlns:p="http://schemas.openxmlformats.org/presentationml/2006/main">
  <p:tag name="KSO_WM_BEAUTIFY_FLAG" val="#wm#"/>
  <p:tag name="KSO_WM_TEMPLATE_CATEGORY" val="custom"/>
  <p:tag name="KSO_WM_TEMPLATE_INDEX" val="20205176"/>
</p:tagLst>
</file>

<file path=ppt/tags/tag79.xml><?xml version="1.0" encoding="utf-8"?>
<p:tagLst xmlns:p="http://schemas.openxmlformats.org/presentationml/2006/main">
  <p:tag name="KSO_WM_BEAUTIFY_FLAG" val="#wm#"/>
  <p:tag name="KSO_WM_TEMPLATE_CATEGORY" val="custom"/>
  <p:tag name="KSO_WM_TEMPLATE_INDEX" val="20205176"/>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BEAUTIFY_FLAG" val="#wm#"/>
  <p:tag name="KSO_WM_TEMPLATE_CATEGORY" val="custom"/>
  <p:tag name="KSO_WM_TEMPLATE_INDEX" val="20205176"/>
</p:tagLst>
</file>

<file path=ppt/tags/tag81.xml><?xml version="1.0" encoding="utf-8"?>
<p:tagLst xmlns:p="http://schemas.openxmlformats.org/presentationml/2006/main">
  <p:tag name="KSO_WM_BEAUTIFY_FLAG" val="#wm#"/>
  <p:tag name="KSO_WM_TEMPLATE_CATEGORY" val="custom"/>
  <p:tag name="KSO_WM_TEMPLATE_INDEX" val="20205176"/>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3853</Words>
  <Application>WPS 演示</Application>
  <PresentationFormat>宽屏</PresentationFormat>
  <Paragraphs>122</Paragraphs>
  <Slides>17</Slides>
  <Notes>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17</vt:i4>
      </vt:variant>
    </vt:vector>
  </HeadingPairs>
  <TitlesOfParts>
    <vt:vector size="25" baseType="lpstr">
      <vt:lpstr>Arial</vt:lpstr>
      <vt:lpstr>宋体</vt:lpstr>
      <vt:lpstr>Wingdings</vt:lpstr>
      <vt:lpstr>微软雅黑</vt:lpstr>
      <vt:lpstr>Wingdings</vt:lpstr>
      <vt:lpstr>Arial Unicode MS</vt:lpstr>
      <vt:lpstr>Calibri</vt:lpstr>
      <vt:lpstr>Office 主题​​</vt:lpstr>
      <vt:lpstr>空白演示</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Ne</cp:lastModifiedBy>
  <cp:revision>173</cp:revision>
  <dcterms:created xsi:type="dcterms:W3CDTF">2019-06-19T02:08:00Z</dcterms:created>
  <dcterms:modified xsi:type="dcterms:W3CDTF">2020-05-07T18:18:40Z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