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80" r:id="rId3"/>
    <p:sldId id="287" r:id="rId4"/>
    <p:sldId id="311" r:id="rId5"/>
    <p:sldId id="312" r:id="rId6"/>
    <p:sldId id="288" r:id="rId7"/>
    <p:sldId id="313" r:id="rId8"/>
    <p:sldId id="314" r:id="rId9"/>
    <p:sldId id="315" r:id="rId10"/>
    <p:sldId id="298" r:id="rId11"/>
    <p:sldId id="316" r:id="rId12"/>
    <p:sldId id="317" r:id="rId13"/>
    <p:sldId id="318" r:id="rId14"/>
    <p:sldId id="299" r:id="rId15"/>
    <p:sldId id="319" r:id="rId16"/>
    <p:sldId id="305" r:id="rId17"/>
    <p:sldId id="320" r:id="rId18"/>
    <p:sldId id="321" r:id="rId19"/>
    <p:sldId id="322" r:id="rId20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"/>
      </a:defRPr>
    </a:lvl1pPr>
    <a:lvl2pPr marL="0" marR="0" indent="3429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"/>
      </a:defRPr>
    </a:lvl2pPr>
    <a:lvl3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"/>
      </a:defRPr>
    </a:lvl3pPr>
    <a:lvl4pPr marL="0" marR="0" indent="10287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"/>
      </a:defRPr>
    </a:lvl4pPr>
    <a:lvl5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"/>
      </a:defRPr>
    </a:lvl5pPr>
    <a:lvl6pPr marL="0" marR="0" indent="17145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"/>
      </a:defRPr>
    </a:lvl6pPr>
    <a:lvl7pPr marL="0" marR="0" indent="2057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"/>
      </a:defRPr>
    </a:lvl7pPr>
    <a:lvl8pPr marL="0" marR="0" indent="24003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"/>
      </a:defRPr>
    </a:lvl8pPr>
    <a:lvl9pPr marL="0" marR="0" indent="2743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"/>
      </a:defRPr>
    </a:lvl9pPr>
  </p:defaultTextStyle>
  <p:extLst>
    <p:ext uri="{EFAFB233-063F-42B5-8137-9DF3F51BA10A}">
      <p15:sldGuideLst xmlns:p15="http://schemas.microsoft.com/office/powerpoint/2012/main">
        <p15:guide id="1" orient="horz" pos="3072">
          <p15:clr>
            <a:srgbClr val="A4A3A4"/>
          </p15:clr>
        </p15:guide>
        <p15:guide id="2" pos="409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4227A"/>
    <a:srgbClr val="0270C0"/>
    <a:srgbClr val="4CA6B6"/>
    <a:srgbClr val="E8EBF4"/>
    <a:srgbClr val="12237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浅色样式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B301B821-A1FF-4177-AEE7-76D212191A09}" styleName="中度样式 1 - 强调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浅色样式 2 - 强调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016" autoAdjust="0"/>
    <p:restoredTop sz="94561"/>
  </p:normalViewPr>
  <p:slideViewPr>
    <p:cSldViewPr snapToGrid="0" snapToObjects="1">
      <p:cViewPr varScale="1">
        <p:scale>
          <a:sx n="67" d="100"/>
          <a:sy n="67" d="100"/>
        </p:scale>
        <p:origin x="208" y="2968"/>
      </p:cViewPr>
      <p:guideLst>
        <p:guide orient="horz" pos="3072"/>
        <p:guide pos="409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notesMaster" Target="notesMasters/notesMaster1.xml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26" Type="http://schemas.microsoft.com/office/2015/10/relationships/revisionInfo" Target="revisionInfo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9" name="Shape 549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550" name="Shape 550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95982911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584200" latinLnBrk="0">
      <a:defRPr sz="2200">
        <a:latin typeface="Lucida Grande"/>
        <a:ea typeface="Lucida Grande"/>
        <a:cs typeface="Lucida Grande"/>
        <a:sym typeface="Lucida Grande"/>
      </a:defRPr>
    </a:lvl1pPr>
    <a:lvl2pPr indent="228600" defTabSz="584200" latinLnBrk="0">
      <a:defRPr sz="2200">
        <a:latin typeface="Lucida Grande"/>
        <a:ea typeface="Lucida Grande"/>
        <a:cs typeface="Lucida Grande"/>
        <a:sym typeface="Lucida Grande"/>
      </a:defRPr>
    </a:lvl2pPr>
    <a:lvl3pPr indent="457200" defTabSz="584200" latinLnBrk="0">
      <a:defRPr sz="2200">
        <a:latin typeface="Lucida Grande"/>
        <a:ea typeface="Lucida Grande"/>
        <a:cs typeface="Lucida Grande"/>
        <a:sym typeface="Lucida Grande"/>
      </a:defRPr>
    </a:lvl3pPr>
    <a:lvl4pPr indent="685800" defTabSz="584200" latinLnBrk="0">
      <a:defRPr sz="2200">
        <a:latin typeface="Lucida Grande"/>
        <a:ea typeface="Lucida Grande"/>
        <a:cs typeface="Lucida Grande"/>
        <a:sym typeface="Lucida Grande"/>
      </a:defRPr>
    </a:lvl4pPr>
    <a:lvl5pPr indent="914400" defTabSz="584200" latinLnBrk="0">
      <a:defRPr sz="2200">
        <a:latin typeface="Lucida Grande"/>
        <a:ea typeface="Lucida Grande"/>
        <a:cs typeface="Lucida Grande"/>
        <a:sym typeface="Lucida Grande"/>
      </a:defRPr>
    </a:lvl5pPr>
    <a:lvl6pPr indent="1143000" defTabSz="584200" latinLnBrk="0">
      <a:defRPr sz="2200">
        <a:latin typeface="Lucida Grande"/>
        <a:ea typeface="Lucida Grande"/>
        <a:cs typeface="Lucida Grande"/>
        <a:sym typeface="Lucida Grande"/>
      </a:defRPr>
    </a:lvl6pPr>
    <a:lvl7pPr indent="1371600" defTabSz="584200" latinLnBrk="0">
      <a:defRPr sz="2200">
        <a:latin typeface="Lucida Grande"/>
        <a:ea typeface="Lucida Grande"/>
        <a:cs typeface="Lucida Grande"/>
        <a:sym typeface="Lucida Grande"/>
      </a:defRPr>
    </a:lvl7pPr>
    <a:lvl8pPr indent="1600200" defTabSz="584200" latinLnBrk="0">
      <a:defRPr sz="2200">
        <a:latin typeface="Lucida Grande"/>
        <a:ea typeface="Lucida Grande"/>
        <a:cs typeface="Lucida Grande"/>
        <a:sym typeface="Lucida Grande"/>
      </a:defRPr>
    </a:lvl8pPr>
    <a:lvl9pPr indent="1828800" defTabSz="584200" latinLnBrk="0">
      <a:defRPr sz="2200">
        <a:latin typeface="Lucida Grande"/>
        <a:ea typeface="Lucida Grande"/>
        <a:cs typeface="Lucida Grande"/>
        <a:sym typeface="Lucida Grand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>
            <a:spLocks noGrp="1"/>
          </p:cNvSpPr>
          <p:nvPr>
            <p:ph type="pic" idx="13"/>
          </p:nvPr>
        </p:nvSpPr>
        <p:spPr>
          <a:xfrm>
            <a:off x="7616378" y="0"/>
            <a:ext cx="5388422" cy="9753601"/>
          </a:xfrm>
          <a:prstGeom prst="rect">
            <a:avLst/>
          </a:prstGeom>
        </p:spPr>
        <p:txBody>
          <a:bodyPr lIns="91439" tIns="45719" rIns="91439" bIns="45719"/>
          <a:lstStyle/>
          <a:p>
            <a:r>
              <a:rPr lang="zh-CN" altLang="en-US"/>
              <a:t>将图片拖动到占位符，或单击添加图标</a:t>
            </a:r>
            <a:endParaRPr/>
          </a:p>
        </p:txBody>
      </p:sp>
      <p:sp>
        <p:nvSpPr>
          <p:cNvPr id="12" name="Shape 12"/>
          <p:cNvSpPr>
            <a:spLocks noGrp="1"/>
          </p:cNvSpPr>
          <p:nvPr>
            <p:ph type="body" sz="quarter" idx="14"/>
          </p:nvPr>
        </p:nvSpPr>
        <p:spPr>
          <a:xfrm>
            <a:off x="1758553" y="1171872"/>
            <a:ext cx="5243017" cy="1472035"/>
          </a:xfrm>
          <a:prstGeom prst="rect">
            <a:avLst/>
          </a:prstGeom>
        </p:spPr>
        <p:txBody>
          <a:bodyPr anchor="ctr"/>
          <a:lstStyle/>
          <a:p>
            <a:pPr lvl="0" algn="l">
              <a:lnSpc>
                <a:spcPct val="70000"/>
              </a:lnSpc>
              <a:defRPr sz="5100" cap="all">
                <a:solidFill>
                  <a:srgbClr val="53585F"/>
                </a:solidFill>
                <a:latin typeface="Avenir Next Condensed"/>
                <a:ea typeface="Avenir Next Condensed"/>
                <a:cs typeface="Avenir Next Condensed"/>
                <a:sym typeface="Avenir Next Condensed"/>
              </a:defRPr>
            </a:pPr>
            <a:r>
              <a:rPr lang="zh-CN" altLang="en-US">
                <a:solidFill>
                  <a:srgbClr val="4CA6B6"/>
                </a:solidFill>
                <a:latin typeface="Avenir Next Condensed Demi Bold"/>
                <a:ea typeface="Avenir Next Condensed Demi Bold"/>
                <a:cs typeface="Avenir Next Condensed Demi Bold"/>
                <a:sym typeface="Avenir Next Condensed Demi Bold"/>
              </a:rPr>
              <a:t>单击此处编辑母版文本样式</a:t>
            </a:r>
          </a:p>
        </p:txBody>
      </p:sp>
      <p:sp>
        <p:nvSpPr>
          <p:cNvPr id="13" name="Shape 13"/>
          <p:cNvSpPr>
            <a:spLocks noGrp="1"/>
          </p:cNvSpPr>
          <p:nvPr>
            <p:ph type="body" sz="quarter" idx="15" hasCustomPrompt="1"/>
          </p:nvPr>
        </p:nvSpPr>
        <p:spPr>
          <a:xfrm>
            <a:off x="1295400" y="1262372"/>
            <a:ext cx="57448" cy="1930401"/>
          </a:xfrm>
          <a:prstGeom prst="rect">
            <a:avLst/>
          </a:prstGeom>
          <a:solidFill>
            <a:srgbClr val="303841"/>
          </a:solidFill>
        </p:spPr>
        <p:txBody>
          <a:bodyPr anchor="ctr"/>
          <a:lstStyle/>
          <a:p>
            <a:pPr>
              <a:defRPr sz="4200"/>
            </a:pPr>
            <a:r>
              <a:rPr lang="en-US"/>
              <a:t> </a:t>
            </a:r>
            <a:endParaRPr/>
          </a:p>
        </p:txBody>
      </p:sp>
      <p:sp>
        <p:nvSpPr>
          <p:cNvPr id="14" name="Shape 14"/>
          <p:cNvSpPr>
            <a:spLocks noGrp="1"/>
          </p:cNvSpPr>
          <p:nvPr>
            <p:ph type="body" sz="quarter" idx="16"/>
          </p:nvPr>
        </p:nvSpPr>
        <p:spPr>
          <a:xfrm>
            <a:off x="1733153" y="2633712"/>
            <a:ext cx="3604816" cy="568151"/>
          </a:xfrm>
          <a:prstGeom prst="rect">
            <a:avLst/>
          </a:prstGeom>
        </p:spPr>
        <p:txBody>
          <a:bodyPr anchor="ctr"/>
          <a:lstStyle>
            <a:lvl1pPr algn="l" defTabSz="457200">
              <a:defRPr sz="1500">
                <a:solidFill>
                  <a:srgbClr val="53585F"/>
                </a:solidFill>
                <a:latin typeface="Avenir Next Condensed"/>
                <a:ea typeface="Avenir Next Condensed"/>
                <a:cs typeface="Avenir Next Condensed"/>
                <a:sym typeface="Avenir Next Condensed"/>
              </a:defRPr>
            </a:lvl1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15" name="Shape 15"/>
          <p:cNvSpPr>
            <a:spLocks noGrp="1"/>
          </p:cNvSpPr>
          <p:nvPr>
            <p:ph type="body" sz="quarter" idx="17" hasCustomPrompt="1"/>
          </p:nvPr>
        </p:nvSpPr>
        <p:spPr>
          <a:xfrm>
            <a:off x="1295400" y="4481692"/>
            <a:ext cx="57448" cy="1270001"/>
          </a:xfrm>
          <a:prstGeom prst="rect">
            <a:avLst/>
          </a:prstGeom>
          <a:solidFill>
            <a:srgbClr val="303841"/>
          </a:solidFill>
        </p:spPr>
        <p:txBody>
          <a:bodyPr anchor="ctr"/>
          <a:lstStyle/>
          <a:p>
            <a:pPr>
              <a:defRPr sz="4200"/>
            </a:pPr>
            <a:r>
              <a:rPr lang="en-US"/>
              <a:t> </a:t>
            </a:r>
            <a:endParaRPr/>
          </a:p>
        </p:txBody>
      </p:sp>
      <p:sp>
        <p:nvSpPr>
          <p:cNvPr id="16" name="Shape 16"/>
          <p:cNvSpPr>
            <a:spLocks noGrp="1"/>
          </p:cNvSpPr>
          <p:nvPr>
            <p:ph type="body" sz="quarter" idx="18"/>
          </p:nvPr>
        </p:nvSpPr>
        <p:spPr>
          <a:xfrm>
            <a:off x="1720453" y="4481692"/>
            <a:ext cx="5094784" cy="1270001"/>
          </a:xfrm>
          <a:prstGeom prst="rect">
            <a:avLst/>
          </a:prstGeom>
        </p:spPr>
        <p:txBody>
          <a:bodyPr anchor="ctr"/>
          <a:lstStyle>
            <a:lvl1pPr algn="l" defTabSz="457200">
              <a:defRPr sz="1500">
                <a:solidFill>
                  <a:srgbClr val="53585F"/>
                </a:solidFill>
                <a:latin typeface="Avenir Next Condensed"/>
                <a:ea typeface="Avenir Next Condensed"/>
                <a:cs typeface="Avenir Next Condensed"/>
                <a:sym typeface="Avenir Next Condensed"/>
              </a:defRPr>
            </a:lvl1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17" name="Shape 17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Collage &amp;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>
            <a:spLocks noGrp="1"/>
          </p:cNvSpPr>
          <p:nvPr>
            <p:ph type="body" sz="quarter" idx="13"/>
          </p:nvPr>
        </p:nvSpPr>
        <p:spPr>
          <a:xfrm>
            <a:off x="1720453" y="1273472"/>
            <a:ext cx="5610225" cy="969740"/>
          </a:xfrm>
          <a:prstGeom prst="rect">
            <a:avLst/>
          </a:prstGeom>
        </p:spPr>
        <p:txBody>
          <a:bodyPr anchor="ctr"/>
          <a:lstStyle/>
          <a:p>
            <a:pPr lvl="0" algn="l">
              <a:lnSpc>
                <a:spcPct val="80000"/>
              </a:lnSpc>
              <a:defRPr sz="5100" cap="all">
                <a:solidFill>
                  <a:srgbClr val="53585F"/>
                </a:solidFill>
                <a:latin typeface="Avenir Next Condensed"/>
                <a:ea typeface="Avenir Next Condensed"/>
                <a:cs typeface="Avenir Next Condensed"/>
                <a:sym typeface="Avenir Next Condensed"/>
              </a:defRPr>
            </a:pPr>
            <a:r>
              <a:rPr lang="zh-CN" altLang="en-US">
                <a:solidFill>
                  <a:srgbClr val="4CA6B6"/>
                </a:solidFill>
                <a:latin typeface="Avenir Next Condensed Demi Bold"/>
                <a:ea typeface="Avenir Next Condensed Demi Bold"/>
                <a:cs typeface="Avenir Next Condensed Demi Bold"/>
                <a:sym typeface="Avenir Next Condensed Demi Bold"/>
              </a:rPr>
              <a:t>单击此处编辑母版文本样式</a:t>
            </a:r>
          </a:p>
        </p:txBody>
      </p:sp>
      <p:sp>
        <p:nvSpPr>
          <p:cNvPr id="43" name="Shape 43"/>
          <p:cNvSpPr>
            <a:spLocks noGrp="1"/>
          </p:cNvSpPr>
          <p:nvPr>
            <p:ph type="body" sz="quarter" idx="14" hasCustomPrompt="1"/>
          </p:nvPr>
        </p:nvSpPr>
        <p:spPr>
          <a:xfrm>
            <a:off x="1295400" y="1262372"/>
            <a:ext cx="57448" cy="1270001"/>
          </a:xfrm>
          <a:prstGeom prst="rect">
            <a:avLst/>
          </a:prstGeom>
          <a:solidFill>
            <a:srgbClr val="303841"/>
          </a:solidFill>
        </p:spPr>
        <p:txBody>
          <a:bodyPr anchor="ctr"/>
          <a:lstStyle/>
          <a:p>
            <a:pPr>
              <a:defRPr sz="4200"/>
            </a:pPr>
            <a:r>
              <a:rPr lang="en-US"/>
              <a:t> </a:t>
            </a:r>
            <a:endParaRPr/>
          </a:p>
        </p:txBody>
      </p:sp>
      <p:sp>
        <p:nvSpPr>
          <p:cNvPr id="44" name="Shape 44"/>
          <p:cNvSpPr>
            <a:spLocks noGrp="1"/>
          </p:cNvSpPr>
          <p:nvPr>
            <p:ph type="body" sz="quarter" idx="15"/>
          </p:nvPr>
        </p:nvSpPr>
        <p:spPr>
          <a:xfrm>
            <a:off x="1720453" y="2062212"/>
            <a:ext cx="5610226" cy="389260"/>
          </a:xfrm>
          <a:prstGeom prst="rect">
            <a:avLst/>
          </a:prstGeom>
        </p:spPr>
        <p:txBody>
          <a:bodyPr anchor="ctr"/>
          <a:lstStyle>
            <a:lvl1pPr algn="l" defTabSz="457200">
              <a:defRPr sz="1500">
                <a:solidFill>
                  <a:srgbClr val="53585F"/>
                </a:solidFill>
                <a:latin typeface="Avenir Next Condensed"/>
                <a:ea typeface="Avenir Next Condensed"/>
                <a:cs typeface="Avenir Next Condensed"/>
                <a:sym typeface="Avenir Next Condensed"/>
              </a:defRPr>
            </a:lvl1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5" name="Shape 45"/>
          <p:cNvSpPr>
            <a:spLocks noGrp="1"/>
          </p:cNvSpPr>
          <p:nvPr>
            <p:ph type="pic" sz="quarter" idx="16"/>
          </p:nvPr>
        </p:nvSpPr>
        <p:spPr>
          <a:xfrm>
            <a:off x="7947962" y="4669"/>
            <a:ext cx="2485511" cy="2385764"/>
          </a:xfrm>
          <a:prstGeom prst="rect">
            <a:avLst/>
          </a:prstGeom>
        </p:spPr>
        <p:txBody>
          <a:bodyPr lIns="91439" tIns="45719" rIns="91439" bIns="45719"/>
          <a:lstStyle>
            <a:lvl1pPr>
              <a:defRPr sz="1800"/>
            </a:lvl1pPr>
          </a:lstStyle>
          <a:p>
            <a:r>
              <a:rPr lang="zh-CN" altLang="en-US"/>
              <a:t>将图片拖动到占位符，或单击添加图标</a:t>
            </a:r>
            <a:endParaRPr/>
          </a:p>
        </p:txBody>
      </p:sp>
      <p:sp>
        <p:nvSpPr>
          <p:cNvPr id="46" name="Shape 46"/>
          <p:cNvSpPr>
            <a:spLocks noGrp="1"/>
          </p:cNvSpPr>
          <p:nvPr>
            <p:ph type="pic" sz="quarter" idx="17"/>
          </p:nvPr>
        </p:nvSpPr>
        <p:spPr>
          <a:xfrm>
            <a:off x="7947962" y="2457502"/>
            <a:ext cx="2485511" cy="2385763"/>
          </a:xfrm>
          <a:prstGeom prst="rect">
            <a:avLst/>
          </a:prstGeom>
        </p:spPr>
        <p:txBody>
          <a:bodyPr lIns="91439" tIns="45719" rIns="91439" bIns="45719"/>
          <a:lstStyle>
            <a:lvl1pPr>
              <a:defRPr sz="1800"/>
            </a:lvl1pPr>
          </a:lstStyle>
          <a:p>
            <a:r>
              <a:rPr lang="zh-CN" altLang="en-US"/>
              <a:t>将图片拖动到占位符，或单击添加图标</a:t>
            </a:r>
            <a:endParaRPr/>
          </a:p>
        </p:txBody>
      </p:sp>
      <p:sp>
        <p:nvSpPr>
          <p:cNvPr id="47" name="Shape 47"/>
          <p:cNvSpPr>
            <a:spLocks noGrp="1"/>
          </p:cNvSpPr>
          <p:nvPr>
            <p:ph type="pic" sz="quarter" idx="18"/>
          </p:nvPr>
        </p:nvSpPr>
        <p:spPr>
          <a:xfrm>
            <a:off x="10519289" y="4669"/>
            <a:ext cx="2485512" cy="2385764"/>
          </a:xfrm>
          <a:prstGeom prst="rect">
            <a:avLst/>
          </a:prstGeom>
        </p:spPr>
        <p:txBody>
          <a:bodyPr lIns="91439" tIns="45719" rIns="91439" bIns="45719"/>
          <a:lstStyle>
            <a:lvl1pPr>
              <a:defRPr sz="1800"/>
            </a:lvl1pPr>
          </a:lstStyle>
          <a:p>
            <a:r>
              <a:rPr lang="zh-CN" altLang="en-US"/>
              <a:t>将图片拖动到占位符，或单击添加图标</a:t>
            </a:r>
            <a:endParaRPr/>
          </a:p>
        </p:txBody>
      </p:sp>
      <p:sp>
        <p:nvSpPr>
          <p:cNvPr id="48" name="Shape 48"/>
          <p:cNvSpPr>
            <a:spLocks noGrp="1"/>
          </p:cNvSpPr>
          <p:nvPr>
            <p:ph type="pic" sz="quarter" idx="19"/>
          </p:nvPr>
        </p:nvSpPr>
        <p:spPr>
          <a:xfrm>
            <a:off x="10519289" y="2457502"/>
            <a:ext cx="2485512" cy="2385763"/>
          </a:xfrm>
          <a:prstGeom prst="rect">
            <a:avLst/>
          </a:prstGeom>
        </p:spPr>
        <p:txBody>
          <a:bodyPr lIns="91439" tIns="45719" rIns="91439" bIns="45719"/>
          <a:lstStyle>
            <a:lvl1pPr>
              <a:defRPr sz="1800"/>
            </a:lvl1pPr>
          </a:lstStyle>
          <a:p>
            <a:r>
              <a:rPr lang="zh-CN" altLang="en-US"/>
              <a:t>将图片拖动到占位符，或单击添加图标</a:t>
            </a:r>
            <a:endParaRPr/>
          </a:p>
        </p:txBody>
      </p:sp>
      <p:sp>
        <p:nvSpPr>
          <p:cNvPr id="49" name="Shape 49"/>
          <p:cNvSpPr>
            <a:spLocks noGrp="1"/>
          </p:cNvSpPr>
          <p:nvPr>
            <p:ph type="body" sz="quarter" idx="20"/>
          </p:nvPr>
        </p:nvSpPr>
        <p:spPr>
          <a:xfrm>
            <a:off x="1758553" y="4406900"/>
            <a:ext cx="5094784" cy="1270000"/>
          </a:xfrm>
          <a:prstGeom prst="rect">
            <a:avLst/>
          </a:prstGeom>
        </p:spPr>
        <p:txBody>
          <a:bodyPr anchor="ctr"/>
          <a:lstStyle>
            <a:lvl1pPr algn="l" defTabSz="457200">
              <a:defRPr sz="1500">
                <a:solidFill>
                  <a:srgbClr val="53585F"/>
                </a:solidFill>
                <a:latin typeface="Avenir Next Condensed"/>
                <a:ea typeface="Avenir Next Condensed"/>
                <a:cs typeface="Avenir Next Condensed"/>
                <a:sym typeface="Avenir Next Condensed"/>
              </a:defRPr>
            </a:lvl1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0" name="Shape 50"/>
          <p:cNvSpPr>
            <a:spLocks noGrp="1"/>
          </p:cNvSpPr>
          <p:nvPr>
            <p:ph type="body" sz="quarter" idx="21" hasCustomPrompt="1"/>
          </p:nvPr>
        </p:nvSpPr>
        <p:spPr>
          <a:xfrm>
            <a:off x="1295400" y="4241800"/>
            <a:ext cx="57448" cy="2540000"/>
          </a:xfrm>
          <a:prstGeom prst="rect">
            <a:avLst/>
          </a:prstGeom>
          <a:solidFill>
            <a:srgbClr val="303841"/>
          </a:solidFill>
        </p:spPr>
        <p:txBody>
          <a:bodyPr anchor="ctr"/>
          <a:lstStyle/>
          <a:p>
            <a:pPr>
              <a:defRPr sz="4200"/>
            </a:pPr>
            <a:r>
              <a:rPr lang="en-US"/>
              <a:t> </a:t>
            </a:r>
            <a:endParaRPr/>
          </a:p>
        </p:txBody>
      </p:sp>
      <p:sp>
        <p:nvSpPr>
          <p:cNvPr id="51" name="Shape 51"/>
          <p:cNvSpPr>
            <a:spLocks noGrp="1"/>
          </p:cNvSpPr>
          <p:nvPr>
            <p:ph type="pic" sz="quarter" idx="22"/>
          </p:nvPr>
        </p:nvSpPr>
        <p:spPr>
          <a:xfrm>
            <a:off x="7947962" y="4910334"/>
            <a:ext cx="2485511" cy="2385764"/>
          </a:xfrm>
          <a:prstGeom prst="rect">
            <a:avLst/>
          </a:prstGeom>
        </p:spPr>
        <p:txBody>
          <a:bodyPr lIns="91439" tIns="45719" rIns="91439" bIns="45719"/>
          <a:lstStyle>
            <a:lvl1pPr>
              <a:defRPr sz="1800"/>
            </a:lvl1pPr>
          </a:lstStyle>
          <a:p>
            <a:r>
              <a:rPr lang="zh-CN" altLang="en-US"/>
              <a:t>将图片拖动到占位符，或单击添加图标</a:t>
            </a:r>
            <a:endParaRPr/>
          </a:p>
        </p:txBody>
      </p:sp>
      <p:sp>
        <p:nvSpPr>
          <p:cNvPr id="52" name="Shape 52"/>
          <p:cNvSpPr>
            <a:spLocks noGrp="1"/>
          </p:cNvSpPr>
          <p:nvPr>
            <p:ph type="pic" sz="quarter" idx="23"/>
          </p:nvPr>
        </p:nvSpPr>
        <p:spPr>
          <a:xfrm>
            <a:off x="7947962" y="7363167"/>
            <a:ext cx="2485511" cy="2385763"/>
          </a:xfrm>
          <a:prstGeom prst="rect">
            <a:avLst/>
          </a:prstGeom>
        </p:spPr>
        <p:txBody>
          <a:bodyPr lIns="91439" tIns="45719" rIns="91439" bIns="45719"/>
          <a:lstStyle>
            <a:lvl1pPr>
              <a:defRPr sz="1800"/>
            </a:lvl1pPr>
          </a:lstStyle>
          <a:p>
            <a:r>
              <a:rPr lang="zh-CN" altLang="en-US"/>
              <a:t>将图片拖动到占位符，或单击添加图标</a:t>
            </a:r>
            <a:endParaRPr/>
          </a:p>
        </p:txBody>
      </p:sp>
      <p:sp>
        <p:nvSpPr>
          <p:cNvPr id="53" name="Shape 53"/>
          <p:cNvSpPr>
            <a:spLocks noGrp="1"/>
          </p:cNvSpPr>
          <p:nvPr>
            <p:ph type="pic" sz="quarter" idx="24"/>
          </p:nvPr>
        </p:nvSpPr>
        <p:spPr>
          <a:xfrm>
            <a:off x="10519289" y="4910334"/>
            <a:ext cx="2485512" cy="2385764"/>
          </a:xfrm>
          <a:prstGeom prst="rect">
            <a:avLst/>
          </a:prstGeom>
        </p:spPr>
        <p:txBody>
          <a:bodyPr lIns="91439" tIns="45719" rIns="91439" bIns="45719"/>
          <a:lstStyle>
            <a:lvl1pPr>
              <a:defRPr sz="1800"/>
            </a:lvl1pPr>
          </a:lstStyle>
          <a:p>
            <a:r>
              <a:rPr lang="zh-CN" altLang="en-US"/>
              <a:t>将图片拖动到占位符，或单击添加图标</a:t>
            </a:r>
            <a:endParaRPr/>
          </a:p>
        </p:txBody>
      </p:sp>
      <p:sp>
        <p:nvSpPr>
          <p:cNvPr id="54" name="Shape 54"/>
          <p:cNvSpPr>
            <a:spLocks noGrp="1"/>
          </p:cNvSpPr>
          <p:nvPr>
            <p:ph type="pic" sz="quarter" idx="25"/>
          </p:nvPr>
        </p:nvSpPr>
        <p:spPr>
          <a:xfrm>
            <a:off x="10519289" y="7363167"/>
            <a:ext cx="2485512" cy="2385763"/>
          </a:xfrm>
          <a:prstGeom prst="rect">
            <a:avLst/>
          </a:prstGeom>
        </p:spPr>
        <p:txBody>
          <a:bodyPr lIns="91439" tIns="45719" rIns="91439" bIns="45719"/>
          <a:lstStyle>
            <a:lvl1pPr>
              <a:defRPr sz="1800"/>
            </a:lvl1pPr>
          </a:lstStyle>
          <a:p>
            <a:r>
              <a:rPr lang="zh-CN" altLang="en-US"/>
              <a:t>将图片拖动到占位符，或单击添加图标</a:t>
            </a:r>
            <a:endParaRPr/>
          </a:p>
        </p:txBody>
      </p:sp>
      <p:sp>
        <p:nvSpPr>
          <p:cNvPr id="55" name="Shape 55"/>
          <p:cNvSpPr>
            <a:spLocks noGrp="1"/>
          </p:cNvSpPr>
          <p:nvPr>
            <p:ph type="body" sz="quarter" idx="26" hasCustomPrompt="1"/>
          </p:nvPr>
        </p:nvSpPr>
        <p:spPr>
          <a:xfrm>
            <a:off x="7947962" y="2457502"/>
            <a:ext cx="2485629" cy="2385616"/>
          </a:xfrm>
          <a:prstGeom prst="rect">
            <a:avLst/>
          </a:prstGeom>
          <a:solidFill>
            <a:srgbClr val="03ADB5">
              <a:alpha val="80000"/>
            </a:srgbClr>
          </a:solidFill>
        </p:spPr>
        <p:txBody>
          <a:bodyPr anchor="ctr"/>
          <a:lstStyle/>
          <a:p>
            <a:pPr>
              <a:defRPr sz="4200"/>
            </a:pPr>
            <a:r>
              <a:rPr lang="en-US"/>
              <a:t> </a:t>
            </a:r>
            <a:endParaRPr/>
          </a:p>
        </p:txBody>
      </p:sp>
      <p:sp>
        <p:nvSpPr>
          <p:cNvPr id="56" name="Shape 56"/>
          <p:cNvSpPr>
            <a:spLocks noGrp="1"/>
          </p:cNvSpPr>
          <p:nvPr>
            <p:ph type="body" sz="quarter" idx="27" hasCustomPrompt="1"/>
          </p:nvPr>
        </p:nvSpPr>
        <p:spPr>
          <a:xfrm>
            <a:off x="10519288" y="4910334"/>
            <a:ext cx="2485630" cy="2392165"/>
          </a:xfrm>
          <a:prstGeom prst="rect">
            <a:avLst/>
          </a:prstGeom>
          <a:solidFill>
            <a:srgbClr val="303841">
              <a:alpha val="80000"/>
            </a:srgbClr>
          </a:solidFill>
        </p:spPr>
        <p:txBody>
          <a:bodyPr anchor="ctr"/>
          <a:lstStyle/>
          <a:p>
            <a:pPr>
              <a:defRPr sz="4200"/>
            </a:pPr>
            <a:r>
              <a:rPr lang="en-US"/>
              <a:t> </a:t>
            </a:r>
            <a:endParaRPr/>
          </a:p>
        </p:txBody>
      </p:sp>
      <p:sp>
        <p:nvSpPr>
          <p:cNvPr id="57" name="Shape 57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b"/>
          <a:lstStyle/>
          <a:p>
            <a:r>
              <a:t>Title Text</a:t>
            </a:r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hape 4"/>
          <p:cNvSpPr>
            <a:spLocks noGrp="1"/>
          </p:cNvSpPr>
          <p:nvPr>
            <p:ph type="sldNum" sz="quarter" idx="2"/>
          </p:nvPr>
        </p:nvSpPr>
        <p:spPr>
          <a:xfrm>
            <a:off x="6375400" y="9258300"/>
            <a:ext cx="241301" cy="266700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>
            <a:lvl1pPr>
              <a:defRPr sz="18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</p:sldLayoutIdLst>
  <p:transition spd="med"/>
  <p:txStyles>
    <p:titleStyle>
      <a:lvl1pPr marL="0" marR="0" indent="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1pPr>
      <a:lvl2pPr marL="0" marR="0" indent="22860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2pPr>
      <a:lvl3pPr marL="0" marR="0" indent="45720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3pPr>
      <a:lvl4pPr marL="0" marR="0" indent="68580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4pPr>
      <a:lvl5pPr marL="0" marR="0" indent="91440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5pPr>
      <a:lvl6pPr marL="0" marR="0" indent="114300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6pPr>
      <a:lvl7pPr marL="0" marR="0" indent="137160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7pPr>
      <a:lvl8pPr marL="0" marR="0" indent="160020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8pPr>
      <a:lvl9pPr marL="0" marR="0" indent="1828800" algn="ctr" defTabSz="5842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9pPr>
    </p:titleStyle>
    <p:bodyStyle>
      <a:lvl1pPr marL="0" marR="0" indent="0" algn="ctr" defTabSz="58420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1pPr>
      <a:lvl2pPr marL="0" marR="0" indent="0" algn="ctr" defTabSz="58420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2pPr>
      <a:lvl3pPr marL="0" marR="0" indent="0" algn="ctr" defTabSz="58420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3pPr>
      <a:lvl4pPr marL="0" marR="0" indent="0" algn="ctr" defTabSz="58420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4pPr>
      <a:lvl5pPr marL="0" marR="0" indent="0" algn="ctr" defTabSz="58420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5pPr>
      <a:lvl6pPr marL="0" marR="0" indent="355600" algn="ctr" defTabSz="58420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6pPr>
      <a:lvl7pPr marL="0" marR="0" indent="711200" algn="ctr" defTabSz="58420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7pPr>
      <a:lvl8pPr marL="0" marR="0" indent="1066800" algn="ctr" defTabSz="58420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8pPr>
      <a:lvl9pPr marL="0" marR="0" indent="1422400" algn="ctr" defTabSz="58420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9pPr>
    </p:bodyStyle>
    <p:otherStyle>
      <a:lvl1pPr marL="0" marR="0" indent="0" algn="ctr" defTabSz="58420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1pPr>
      <a:lvl2pPr marL="0" marR="0" indent="228600" algn="ctr" defTabSz="58420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2pPr>
      <a:lvl3pPr marL="0" marR="0" indent="457200" algn="ctr" defTabSz="58420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3pPr>
      <a:lvl4pPr marL="0" marR="0" indent="685800" algn="ctr" defTabSz="58420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4pPr>
      <a:lvl5pPr marL="0" marR="0" indent="914400" algn="ctr" defTabSz="58420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5pPr>
      <a:lvl6pPr marL="0" marR="0" indent="1143000" algn="ctr" defTabSz="58420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6pPr>
      <a:lvl7pPr marL="0" marR="0" indent="1371600" algn="ctr" defTabSz="58420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7pPr>
      <a:lvl8pPr marL="0" marR="0" indent="1600200" algn="ctr" defTabSz="58420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8pPr>
      <a:lvl9pPr marL="0" marR="0" indent="1828800" algn="ctr" defTabSz="58420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" name="Shape 553"/>
          <p:cNvSpPr>
            <a:spLocks noGrp="1"/>
          </p:cNvSpPr>
          <p:nvPr>
            <p:ph type="body" idx="14"/>
          </p:nvPr>
        </p:nvSpPr>
        <p:spPr>
          <a:xfrm>
            <a:off x="1758552" y="1171872"/>
            <a:ext cx="11116199" cy="1472035"/>
          </a:xfrm>
          <a:prstGeom prst="rect">
            <a:avLst/>
          </a:prstGeom>
        </p:spPr>
        <p:txBody>
          <a:bodyPr/>
          <a:lstStyle/>
          <a:p>
            <a:pPr algn="l">
              <a:lnSpc>
                <a:spcPct val="70000"/>
              </a:lnSpc>
              <a:defRPr sz="5100" cap="all">
                <a:solidFill>
                  <a:srgbClr val="53585F"/>
                </a:solidFill>
                <a:latin typeface="Avenir Next Condensed"/>
                <a:ea typeface="Avenir Next Condensed"/>
                <a:cs typeface="Avenir Next Condensed"/>
                <a:sym typeface="Avenir Next Condensed"/>
              </a:defRPr>
            </a:pPr>
            <a:r>
              <a:rPr lang="en-US" altLang="zh-CN" cap="small">
                <a:solidFill>
                  <a:srgbClr val="4CA6B6"/>
                </a:solidFill>
                <a:latin typeface="Book Antiqua" charset="0"/>
                <a:ea typeface="Book Antiqua" charset="0"/>
                <a:cs typeface="Book Antiqua" charset="0"/>
                <a:sym typeface="Avenir Next Condensed Demi Bold"/>
              </a:rPr>
              <a:t>Unit </a:t>
            </a:r>
            <a:r>
              <a:rPr lang="en-US" altLang="zh-CN" cap="small" dirty="0">
                <a:solidFill>
                  <a:srgbClr val="4CA6B6"/>
                </a:solidFill>
                <a:latin typeface="Book Antiqua" charset="0"/>
                <a:ea typeface="Book Antiqua" charset="0"/>
                <a:cs typeface="Book Antiqua" charset="0"/>
                <a:sym typeface="Avenir Next Condensed Demi Bold"/>
              </a:rPr>
              <a:t>8</a:t>
            </a:r>
          </a:p>
          <a:p>
            <a:pPr algn="l">
              <a:lnSpc>
                <a:spcPct val="70000"/>
              </a:lnSpc>
              <a:defRPr sz="5100" cap="all">
                <a:solidFill>
                  <a:srgbClr val="53585F"/>
                </a:solidFill>
                <a:latin typeface="Avenir Next Condensed"/>
                <a:ea typeface="Avenir Next Condensed"/>
                <a:cs typeface="Avenir Next Condensed"/>
                <a:sym typeface="Avenir Next Condensed"/>
              </a:defRPr>
            </a:pPr>
            <a:r>
              <a:rPr lang="en-US" altLang="zh-CN" cap="small" dirty="0" smtClean="0">
                <a:solidFill>
                  <a:srgbClr val="4CA6B6"/>
                </a:solidFill>
                <a:latin typeface="Book Antiqua" charset="0"/>
                <a:ea typeface="Book Antiqua" charset="0"/>
                <a:cs typeface="Book Antiqua" charset="0"/>
                <a:sym typeface="Avenir Next Condensed Demi Bold"/>
              </a:rPr>
              <a:t>Understanding </a:t>
            </a:r>
            <a:r>
              <a:rPr lang="en-US" altLang="zh-CN" cap="small" dirty="0">
                <a:solidFill>
                  <a:srgbClr val="4CA6B6"/>
                </a:solidFill>
                <a:latin typeface="Book Antiqua" charset="0"/>
                <a:ea typeface="Book Antiqua" charset="0"/>
                <a:cs typeface="Book Antiqua" charset="0"/>
                <a:sym typeface="Avenir Next Condensed Demi Bold"/>
              </a:rPr>
              <a:t>the Text Structure </a:t>
            </a:r>
            <a:endParaRPr lang="en-GB" cap="small" dirty="0">
              <a:solidFill>
                <a:srgbClr val="4CA6B6"/>
              </a:solidFill>
              <a:latin typeface="Book Antiqua" charset="0"/>
              <a:ea typeface="Book Antiqua" charset="0"/>
              <a:cs typeface="Book Antiqua" charset="0"/>
              <a:sym typeface="Avenir Next Condensed Demi Bold"/>
            </a:endParaRPr>
          </a:p>
        </p:txBody>
      </p:sp>
      <p:sp>
        <p:nvSpPr>
          <p:cNvPr id="554" name="Shape 554"/>
          <p:cNvSpPr>
            <a:spLocks noGrp="1"/>
          </p:cNvSpPr>
          <p:nvPr>
            <p:ph type="body" idx="15"/>
          </p:nvPr>
        </p:nvSpPr>
        <p:spPr>
          <a:xfrm>
            <a:off x="1317088" y="1274096"/>
            <a:ext cx="51035" cy="941566"/>
          </a:xfrm>
          <a:prstGeom prst="rect">
            <a:avLst/>
          </a:prstGeom>
        </p:spPr>
        <p:txBody>
          <a:bodyPr/>
          <a:lstStyle/>
          <a:p>
            <a:pPr>
              <a:defRPr sz="4200"/>
            </a:pPr>
            <a:endParaRPr>
              <a:latin typeface="Book Antiqua" charset="0"/>
              <a:ea typeface="Book Antiqua" charset="0"/>
              <a:cs typeface="Book Antiqua" charset="0"/>
            </a:endParaRPr>
          </a:p>
        </p:txBody>
      </p:sp>
      <p:sp>
        <p:nvSpPr>
          <p:cNvPr id="556" name="Shape 556"/>
          <p:cNvSpPr>
            <a:spLocks noGrp="1"/>
          </p:cNvSpPr>
          <p:nvPr>
            <p:ph type="body" idx="17"/>
          </p:nvPr>
        </p:nvSpPr>
        <p:spPr>
          <a:xfrm>
            <a:off x="1311224" y="2643906"/>
            <a:ext cx="64128" cy="1270001"/>
          </a:xfrm>
          <a:prstGeom prst="rect">
            <a:avLst/>
          </a:prstGeom>
        </p:spPr>
        <p:txBody>
          <a:bodyPr/>
          <a:lstStyle/>
          <a:p>
            <a:pPr>
              <a:defRPr sz="4200"/>
            </a:pPr>
            <a:endParaRPr>
              <a:latin typeface="Book Antiqua" charset="0"/>
              <a:ea typeface="Book Antiqua" charset="0"/>
              <a:cs typeface="Book Antiqua" charset="0"/>
            </a:endParaRPr>
          </a:p>
        </p:txBody>
      </p:sp>
      <p:sp>
        <p:nvSpPr>
          <p:cNvPr id="557" name="Shape 557"/>
          <p:cNvSpPr>
            <a:spLocks noGrp="1"/>
          </p:cNvSpPr>
          <p:nvPr>
            <p:ph type="body" idx="18"/>
          </p:nvPr>
        </p:nvSpPr>
        <p:spPr>
          <a:xfrm>
            <a:off x="1758551" y="2660258"/>
            <a:ext cx="11116199" cy="1270001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70000"/>
              </a:lnSpc>
              <a:defRPr sz="5100" cap="all">
                <a:solidFill>
                  <a:srgbClr val="53585F"/>
                </a:solidFill>
                <a:latin typeface="Avenir Next Condensed"/>
                <a:ea typeface="Avenir Next Condensed"/>
                <a:cs typeface="Avenir Next Condensed"/>
                <a:sym typeface="Avenir Next Condensed"/>
              </a:defRPr>
            </a:pPr>
            <a:r>
              <a:rPr lang="zh-CN" altLang="en-US" sz="3600" cap="small" dirty="0">
                <a:latin typeface="Book Antiqua" charset="0"/>
                <a:ea typeface="Book Antiqua" charset="0"/>
                <a:cs typeface="Book Antiqua" charset="0"/>
              </a:rPr>
              <a:t>视频 </a:t>
            </a:r>
            <a:r>
              <a:rPr lang="en-GB" altLang="zh-CN" sz="3600" cap="small" dirty="0">
                <a:latin typeface="Book Antiqua" charset="0"/>
                <a:ea typeface="Book Antiqua" charset="0"/>
                <a:cs typeface="Book Antiqua" charset="0"/>
              </a:rPr>
              <a:t>6</a:t>
            </a:r>
            <a:r>
              <a:rPr lang="zh-CN" altLang="en-US" sz="3600" cap="small" dirty="0" smtClean="0">
                <a:latin typeface="Book Antiqua" charset="0"/>
                <a:ea typeface="Book Antiqua" charset="0"/>
                <a:cs typeface="Book Antiqua" charset="0"/>
              </a:rPr>
              <a:t> </a:t>
            </a:r>
            <a:r>
              <a:rPr lang="en-US" altLang="zh-CN" sz="3600" cap="small" dirty="0" smtClean="0">
                <a:latin typeface="Book Antiqua" charset="0"/>
                <a:ea typeface="Book Antiqua" charset="0"/>
                <a:cs typeface="Book Antiqua" charset="0"/>
              </a:rPr>
              <a:t>Understanding </a:t>
            </a:r>
            <a:r>
              <a:rPr lang="en-US" altLang="zh-CN" sz="3600" cap="small" dirty="0" smtClean="0">
                <a:latin typeface="Book Antiqua" charset="0"/>
                <a:ea typeface="Book Antiqua" charset="0"/>
                <a:cs typeface="Book Antiqua" charset="0"/>
              </a:rPr>
              <a:t>the Structure of </a:t>
            </a:r>
            <a:r>
              <a:rPr lang="en-US" altLang="zh-CN" sz="3600" cap="small" dirty="0" smtClean="0">
                <a:latin typeface="Book Antiqua" charset="0"/>
                <a:ea typeface="Book Antiqua" charset="0"/>
                <a:cs typeface="Book Antiqua" charset="0"/>
              </a:rPr>
              <a:t>a Discussion Text</a:t>
            </a:r>
            <a:endParaRPr lang="en-GB" altLang="zh-CN" sz="3600" cap="small" dirty="0">
              <a:latin typeface="Book Antiqua" charset="0"/>
              <a:ea typeface="Book Antiqua" charset="0"/>
              <a:cs typeface="Book Antiqua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4"/>
          </p:nvPr>
        </p:nvSpPr>
        <p:spPr>
          <a:xfrm>
            <a:off x="462640" y="436712"/>
            <a:ext cx="57448" cy="1270001"/>
          </a:xfrm>
        </p:spPr>
        <p:txBody>
          <a:bodyPr/>
          <a:lstStyle/>
          <a:p>
            <a:endParaRPr kumimoji="1" lang="zh-CN" altLang="en-US">
              <a:latin typeface="Book Antiqua" charset="0"/>
              <a:ea typeface="Book Antiqua" charset="0"/>
              <a:cs typeface="Book Antiqua" charset="0"/>
            </a:endParaRPr>
          </a:p>
        </p:txBody>
      </p:sp>
      <p:sp>
        <p:nvSpPr>
          <p:cNvPr id="6" name="Shape 553"/>
          <p:cNvSpPr>
            <a:spLocks noGrp="1"/>
          </p:cNvSpPr>
          <p:nvPr>
            <p:ph type="body" idx="14"/>
          </p:nvPr>
        </p:nvSpPr>
        <p:spPr>
          <a:xfrm>
            <a:off x="900209" y="335694"/>
            <a:ext cx="9581485" cy="1472035"/>
          </a:xfrm>
          <a:prstGeom prst="rect">
            <a:avLst/>
          </a:prstGeom>
          <a:noFill/>
        </p:spPr>
        <p:txBody>
          <a:bodyPr/>
          <a:lstStyle/>
          <a:p>
            <a:pPr algn="l">
              <a:lnSpc>
                <a:spcPct val="70000"/>
              </a:lnSpc>
              <a:defRPr sz="5100" cap="all">
                <a:solidFill>
                  <a:srgbClr val="53585F"/>
                </a:solidFill>
                <a:latin typeface="Avenir Next Condensed"/>
                <a:ea typeface="Avenir Next Condensed"/>
                <a:cs typeface="Avenir Next Condensed"/>
                <a:sym typeface="Avenir Next Condensed"/>
              </a:defRPr>
            </a:pPr>
            <a:r>
              <a:rPr lang="en-US" altLang="zh-CN" sz="4400" b="1" cap="small" dirty="0">
                <a:solidFill>
                  <a:srgbClr val="4CA6B6"/>
                </a:solidFill>
                <a:latin typeface="Book Antiqua" charset="0"/>
                <a:ea typeface="Book Antiqua" charset="0"/>
                <a:cs typeface="Book Antiqua" charset="0"/>
                <a:sym typeface="Avenir Next Condensed Demi Bold"/>
              </a:rPr>
              <a:t>Structure</a:t>
            </a:r>
            <a:r>
              <a:rPr lang="en-US" altLang="zh-CN" sz="4400" b="1" cap="small" dirty="0" smtClean="0">
                <a:solidFill>
                  <a:srgbClr val="4CA6B6"/>
                </a:solidFill>
                <a:latin typeface="Book Antiqua" charset="0"/>
                <a:ea typeface="Book Antiqua" charset="0"/>
                <a:cs typeface="Book Antiqua" charset="0"/>
                <a:sym typeface="Avenir Next Condensed Demi Bold"/>
              </a:rPr>
              <a:t> of </a:t>
            </a:r>
            <a:r>
              <a:rPr lang="en-US" altLang="zh-CN" sz="4400" b="1" cap="small" dirty="0" smtClean="0">
                <a:solidFill>
                  <a:srgbClr val="4CA6B6"/>
                </a:solidFill>
                <a:latin typeface="Book Antiqua" charset="0"/>
                <a:ea typeface="Book Antiqua" charset="0"/>
                <a:cs typeface="Book Antiqua" charset="0"/>
                <a:sym typeface="Avenir Next Condensed Demi Bold"/>
              </a:rPr>
              <a:t>a Discussion Text</a:t>
            </a:r>
            <a:endParaRPr lang="en-GB" sz="4400" b="1" cap="small" dirty="0">
              <a:solidFill>
                <a:srgbClr val="4CA6B6"/>
              </a:solidFill>
              <a:latin typeface="Book Antiqua" charset="0"/>
              <a:ea typeface="Book Antiqua" charset="0"/>
              <a:cs typeface="Book Antiqua" charset="0"/>
              <a:sym typeface="Avenir Next Condensed Demi Bold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481545"/>
              </p:ext>
            </p:extLst>
          </p:nvPr>
        </p:nvGraphicFramePr>
        <p:xfrm>
          <a:off x="1251844" y="2282291"/>
          <a:ext cx="10612206" cy="5773689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2706697"/>
                <a:gridCol w="2951545"/>
                <a:gridCol w="4953964"/>
              </a:tblGrid>
              <a:tr h="1478111">
                <a:tc>
                  <a:txBody>
                    <a:bodyPr/>
                    <a:lstStyle/>
                    <a:p>
                      <a:pPr marL="44450" indent="0" algn="ctr">
                        <a:tabLst/>
                      </a:pPr>
                      <a:r>
                        <a:rPr lang="en-GB" altLang="zh-CN" sz="2000" b="1" cap="small" baseline="0" dirty="0" smtClean="0">
                          <a:latin typeface="Book Antiqua" charset="0"/>
                          <a:ea typeface="Book Antiqua" charset="0"/>
                          <a:cs typeface="Book Antiqua" charset="0"/>
                        </a:rPr>
                        <a:t>Parts of a Discussion Text</a:t>
                      </a:r>
                      <a:endParaRPr lang="zh-CN" altLang="en-US" sz="2000" b="1" cap="small" baseline="0" dirty="0">
                        <a:latin typeface="Book Antiqua" charset="0"/>
                        <a:ea typeface="Book Antiqua" charset="0"/>
                        <a:cs typeface="Book Antiqua" charset="0"/>
                      </a:endParaRPr>
                    </a:p>
                  </a:txBody>
                  <a:tcPr anchor="ctr">
                    <a:solidFill>
                      <a:srgbClr val="4CA6B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altLang="zh-CN" sz="2000" b="1" cap="small" baseline="0" dirty="0" smtClean="0">
                          <a:latin typeface="Book Antiqua" charset="0"/>
                          <a:ea typeface="Book Antiqua" charset="0"/>
                          <a:cs typeface="Book Antiqua" charset="0"/>
                        </a:rPr>
                        <a:t>Purpose of Each Part</a:t>
                      </a:r>
                      <a:endParaRPr lang="zh-CN" altLang="en-US" sz="2000" b="1" cap="small" baseline="0" dirty="0">
                        <a:latin typeface="Book Antiqua" charset="0"/>
                        <a:ea typeface="Book Antiqua" charset="0"/>
                        <a:cs typeface="Book Antiqua" charset="0"/>
                      </a:endParaRPr>
                    </a:p>
                  </a:txBody>
                  <a:tcPr anchor="ctr">
                    <a:solidFill>
                      <a:srgbClr val="4CA6B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zh-CN" altLang="en-US" dirty="0">
                        <a:latin typeface="Book Antiqua" charset="0"/>
                        <a:ea typeface="Book Antiqua" charset="0"/>
                        <a:cs typeface="Book Antiqua" charset="0"/>
                      </a:endParaRPr>
                    </a:p>
                  </a:txBody>
                  <a:tcPr anchor="ctr"/>
                </a:tc>
              </a:tr>
              <a:tr h="2147789">
                <a:tc rowSpan="2">
                  <a:txBody>
                    <a:bodyPr/>
                    <a:lstStyle/>
                    <a:p>
                      <a:pPr marL="11113" indent="0" algn="ctr">
                        <a:tabLst/>
                      </a:pPr>
                      <a:r>
                        <a:rPr lang="en-US" altLang="zh-CN" sz="2400" b="1" cap="small" baseline="0" dirty="0" smtClean="0">
                          <a:latin typeface="Book Antiqua" charset="0"/>
                          <a:ea typeface="Book Antiqua" charset="0"/>
                          <a:cs typeface="Book Antiqua" charset="0"/>
                        </a:rPr>
                        <a:t>(2) </a:t>
                      </a:r>
                      <a:r>
                        <a:rPr lang="en-US" altLang="zh-CN" sz="2400" b="1" cap="small" baseline="0" dirty="0" smtClean="0">
                          <a:latin typeface="Book Antiqua" charset="0"/>
                          <a:ea typeface="Book Antiqua" charset="0"/>
                          <a:cs typeface="Book Antiqua" charset="0"/>
                        </a:rPr>
                        <a:t>Body</a:t>
                      </a:r>
                    </a:p>
                    <a:p>
                      <a:pPr marL="11113" indent="0" algn="ctr">
                        <a:tabLst/>
                      </a:pPr>
                      <a:endParaRPr lang="en-US" altLang="zh-CN" sz="2400" b="1" cap="small" baseline="0" dirty="0" smtClean="0">
                        <a:latin typeface="Book Antiqua" charset="0"/>
                        <a:ea typeface="Book Antiqua" charset="0"/>
                        <a:cs typeface="Book Antiqua" charset="0"/>
                      </a:endParaRPr>
                    </a:p>
                    <a:p>
                      <a:pPr marL="354013" indent="-342900" algn="l">
                        <a:buFont typeface="Arial" charset="0"/>
                        <a:buChar char="•"/>
                        <a:tabLst/>
                      </a:pPr>
                      <a:r>
                        <a:rPr lang="en-US" altLang="zh-CN" sz="1600" dirty="0" smtClean="0">
                          <a:latin typeface="Book Antiqua" charset="0"/>
                          <a:ea typeface="Book Antiqua" charset="0"/>
                          <a:cs typeface="Book Antiqua" charset="0"/>
                        </a:rPr>
                        <a:t>Typically following a compare-and-contrast structural</a:t>
                      </a:r>
                      <a:r>
                        <a:rPr lang="en-US" altLang="zh-CN" sz="1600" baseline="0" dirty="0" smtClean="0">
                          <a:latin typeface="Book Antiqua" charset="0"/>
                          <a:ea typeface="Book Antiqua" charset="0"/>
                          <a:cs typeface="Book Antiqua" charset="0"/>
                        </a:rPr>
                        <a:t> pattern, but also employing other types of text structure, such as a problem-and-solution structure.</a:t>
                      </a:r>
                      <a:endParaRPr lang="en-US" altLang="zh-CN" sz="1600" b="1" cap="small" baseline="0" dirty="0" smtClean="0">
                        <a:latin typeface="Book Antiqua" charset="0"/>
                        <a:ea typeface="Book Antiqua" charset="0"/>
                        <a:cs typeface="Book Antiqua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altLang="zh-CN" sz="2000" b="1" dirty="0" smtClean="0">
                          <a:solidFill>
                            <a:srgbClr val="D4227A"/>
                          </a:solidFill>
                          <a:latin typeface="Book Antiqua" charset="0"/>
                          <a:ea typeface="Book Antiqua" charset="0"/>
                          <a:cs typeface="Book Antiqua" charset="0"/>
                        </a:rPr>
                        <a:t>Arguments for</a:t>
                      </a:r>
                      <a:endParaRPr lang="en-GB" altLang="zh-CN" sz="2000" b="1" dirty="0" smtClean="0">
                        <a:solidFill>
                          <a:srgbClr val="D4227A"/>
                        </a:solidFill>
                        <a:latin typeface="Book Antiqua" charset="0"/>
                        <a:ea typeface="Book Antiqua" charset="0"/>
                        <a:cs typeface="Book Antiqua" charset="0"/>
                      </a:endParaRPr>
                    </a:p>
                    <a:p>
                      <a:pPr algn="l"/>
                      <a:endParaRPr lang="en-GB" altLang="zh-CN" b="1" dirty="0" smtClean="0">
                        <a:solidFill>
                          <a:srgbClr val="D4227A"/>
                        </a:solidFill>
                        <a:latin typeface="Book Antiqua" charset="0"/>
                        <a:ea typeface="Book Antiqua" charset="0"/>
                        <a:cs typeface="Book Antiqua" charset="0"/>
                      </a:endParaRPr>
                    </a:p>
                  </a:txBody>
                  <a:tcPr anchor="ctr">
                    <a:lnB w="3175" cap="flat" cmpd="sng" algn="ctr">
                      <a:solidFill>
                        <a:srgbClr val="02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charset="0"/>
                        <a:buChar char="•"/>
                      </a:pPr>
                      <a:r>
                        <a:rPr lang="en-GB" altLang="zh-CN" b="1" dirty="0" smtClean="0">
                          <a:solidFill>
                            <a:srgbClr val="D4227A"/>
                          </a:solidFill>
                          <a:latin typeface="Book Antiqua" charset="0"/>
                          <a:ea typeface="Book Antiqua" charset="0"/>
                          <a:cs typeface="Book Antiqua" charset="0"/>
                        </a:rPr>
                        <a:t>To explain to the reader the evidence for the positive side</a:t>
                      </a:r>
                      <a:r>
                        <a:rPr lang="en-GB" altLang="zh-CN" b="1" baseline="0" dirty="0" smtClean="0">
                          <a:solidFill>
                            <a:srgbClr val="D4227A"/>
                          </a:solidFill>
                          <a:latin typeface="Book Antiqua" charset="0"/>
                          <a:ea typeface="Book Antiqua" charset="0"/>
                          <a:cs typeface="Book Antiqua" charset="0"/>
                        </a:rPr>
                        <a:t> of the issue, with support </a:t>
                      </a:r>
                      <a:endParaRPr lang="en-GB" altLang="zh-CN" b="1" baseline="0" dirty="0" smtClean="0">
                        <a:solidFill>
                          <a:srgbClr val="D4227A"/>
                        </a:solidFill>
                        <a:latin typeface="Book Antiqua" charset="0"/>
                        <a:ea typeface="Book Antiqua" charset="0"/>
                        <a:cs typeface="Book Antiqua" charset="0"/>
                      </a:endParaRPr>
                    </a:p>
                    <a:p>
                      <a:pPr marL="285750" indent="-285750" algn="l">
                        <a:buFont typeface="Arial" charset="0"/>
                        <a:buChar char="•"/>
                      </a:pPr>
                      <a:endParaRPr lang="en-GB" altLang="zh-CN" b="1" baseline="0" dirty="0" smtClean="0">
                        <a:solidFill>
                          <a:srgbClr val="D4227A"/>
                        </a:solidFill>
                        <a:latin typeface="Book Antiqua" charset="0"/>
                        <a:ea typeface="Book Antiqua" charset="0"/>
                        <a:cs typeface="Book Antiqua" charset="0"/>
                      </a:endParaRPr>
                    </a:p>
                  </a:txBody>
                  <a:tcPr anchor="ctr">
                    <a:lnB w="3175" cap="flat" cmpd="sng" algn="ctr">
                      <a:solidFill>
                        <a:srgbClr val="02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BF4"/>
                    </a:solidFill>
                  </a:tcPr>
                </a:tc>
              </a:tr>
              <a:tr h="2147789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altLang="zh-CN" b="1" dirty="0" smtClean="0">
                          <a:solidFill>
                            <a:schemeClr val="tx1"/>
                          </a:solidFill>
                          <a:latin typeface="Book Antiqua" charset="0"/>
                          <a:ea typeface="Book Antiqua" charset="0"/>
                          <a:cs typeface="Book Antiqua" charset="0"/>
                        </a:rPr>
                        <a:t>Arguments against</a:t>
                      </a:r>
                      <a:r>
                        <a:rPr lang="en-GB" altLang="zh-CN" b="1" baseline="0" dirty="0" smtClean="0">
                          <a:solidFill>
                            <a:schemeClr val="tx1"/>
                          </a:solidFill>
                          <a:latin typeface="Book Antiqua" charset="0"/>
                          <a:ea typeface="Book Antiqua" charset="0"/>
                          <a:cs typeface="Book Antiqua" charset="0"/>
                        </a:rPr>
                        <a:t> </a:t>
                      </a:r>
                      <a:endParaRPr lang="en-GB" altLang="zh-CN" b="1" dirty="0" smtClean="0">
                        <a:solidFill>
                          <a:schemeClr val="tx1"/>
                        </a:solidFill>
                        <a:latin typeface="Book Antiqua" charset="0"/>
                        <a:ea typeface="Book Antiqua" charset="0"/>
                        <a:cs typeface="Book Antiqua" charset="0"/>
                      </a:endParaRPr>
                    </a:p>
                  </a:txBody>
                  <a:tcPr anchor="ctr">
                    <a:lnT w="3175" cap="flat" cmpd="sng" algn="ctr">
                      <a:solidFill>
                        <a:srgbClr val="02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charset="0"/>
                        <a:buChar char="•"/>
                      </a:pPr>
                      <a:r>
                        <a:rPr lang="en-GB" altLang="zh-CN" b="1" dirty="0" smtClean="0">
                          <a:solidFill>
                            <a:schemeClr val="tx1"/>
                          </a:solidFill>
                          <a:latin typeface="Book Antiqua" charset="0"/>
                          <a:ea typeface="Book Antiqua" charset="0"/>
                          <a:cs typeface="Book Antiqua" charset="0"/>
                        </a:rPr>
                        <a:t>To explain to the reader the evidence</a:t>
                      </a:r>
                      <a:r>
                        <a:rPr lang="en-GB" altLang="zh-CN" b="1" baseline="0" dirty="0" smtClean="0">
                          <a:solidFill>
                            <a:schemeClr val="tx1"/>
                          </a:solidFill>
                          <a:latin typeface="Book Antiqua" charset="0"/>
                          <a:ea typeface="Book Antiqua" charset="0"/>
                          <a:cs typeface="Book Antiqua" charset="0"/>
                        </a:rPr>
                        <a:t> for the negative side of the issue, with support</a:t>
                      </a:r>
                      <a:endParaRPr lang="en-GB" altLang="zh-CN" b="1" dirty="0" smtClean="0">
                        <a:solidFill>
                          <a:schemeClr val="tx1"/>
                        </a:solidFill>
                        <a:latin typeface="Book Antiqua" charset="0"/>
                        <a:ea typeface="Book Antiqua" charset="0"/>
                        <a:cs typeface="Book Antiqua" charset="0"/>
                      </a:endParaRPr>
                    </a:p>
                  </a:txBody>
                  <a:tcPr anchor="ctr">
                    <a:lnT w="3175" cap="flat" cmpd="sng" algn="ctr">
                      <a:solidFill>
                        <a:srgbClr val="02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E8EBF4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7735376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4"/>
          </p:nvPr>
        </p:nvSpPr>
        <p:spPr>
          <a:xfrm>
            <a:off x="462640" y="436712"/>
            <a:ext cx="57448" cy="1270001"/>
          </a:xfrm>
        </p:spPr>
        <p:txBody>
          <a:bodyPr/>
          <a:lstStyle/>
          <a:p>
            <a:endParaRPr kumimoji="1" lang="zh-CN" altLang="en-US">
              <a:latin typeface="Book Antiqua" charset="0"/>
              <a:ea typeface="Book Antiqua" charset="0"/>
              <a:cs typeface="Book Antiqua" charset="0"/>
            </a:endParaRPr>
          </a:p>
        </p:txBody>
      </p:sp>
      <p:sp>
        <p:nvSpPr>
          <p:cNvPr id="6" name="Shape 553"/>
          <p:cNvSpPr>
            <a:spLocks noGrp="1"/>
          </p:cNvSpPr>
          <p:nvPr>
            <p:ph type="body" idx="14"/>
          </p:nvPr>
        </p:nvSpPr>
        <p:spPr>
          <a:xfrm>
            <a:off x="900209" y="335694"/>
            <a:ext cx="9581485" cy="1472035"/>
          </a:xfrm>
          <a:prstGeom prst="rect">
            <a:avLst/>
          </a:prstGeom>
          <a:noFill/>
        </p:spPr>
        <p:txBody>
          <a:bodyPr/>
          <a:lstStyle/>
          <a:p>
            <a:pPr algn="l">
              <a:lnSpc>
                <a:spcPct val="70000"/>
              </a:lnSpc>
              <a:defRPr sz="5100" cap="all">
                <a:solidFill>
                  <a:srgbClr val="53585F"/>
                </a:solidFill>
                <a:latin typeface="Avenir Next Condensed"/>
                <a:ea typeface="Avenir Next Condensed"/>
                <a:cs typeface="Avenir Next Condensed"/>
                <a:sym typeface="Avenir Next Condensed"/>
              </a:defRPr>
            </a:pPr>
            <a:r>
              <a:rPr lang="en-US" altLang="zh-CN" sz="4400" b="1" cap="small" dirty="0">
                <a:solidFill>
                  <a:srgbClr val="4CA6B6"/>
                </a:solidFill>
                <a:latin typeface="Book Antiqua" charset="0"/>
                <a:ea typeface="Book Antiqua" charset="0"/>
                <a:cs typeface="Book Antiqua" charset="0"/>
                <a:sym typeface="Avenir Next Condensed Demi Bold"/>
              </a:rPr>
              <a:t>Structure</a:t>
            </a:r>
            <a:r>
              <a:rPr lang="en-US" altLang="zh-CN" sz="4400" b="1" cap="small" dirty="0" smtClean="0">
                <a:solidFill>
                  <a:srgbClr val="4CA6B6"/>
                </a:solidFill>
                <a:latin typeface="Book Antiqua" charset="0"/>
                <a:ea typeface="Book Antiqua" charset="0"/>
                <a:cs typeface="Book Antiqua" charset="0"/>
                <a:sym typeface="Avenir Next Condensed Demi Bold"/>
              </a:rPr>
              <a:t> of </a:t>
            </a:r>
            <a:r>
              <a:rPr lang="en-US" altLang="zh-CN" sz="4400" b="1" cap="small" dirty="0" smtClean="0">
                <a:solidFill>
                  <a:srgbClr val="4CA6B6"/>
                </a:solidFill>
                <a:latin typeface="Book Antiqua" charset="0"/>
                <a:ea typeface="Book Antiqua" charset="0"/>
                <a:cs typeface="Book Antiqua" charset="0"/>
                <a:sym typeface="Avenir Next Condensed Demi Bold"/>
              </a:rPr>
              <a:t>a Discussion Text</a:t>
            </a:r>
            <a:endParaRPr lang="en-GB" sz="4400" b="1" cap="small" dirty="0">
              <a:solidFill>
                <a:srgbClr val="4CA6B6"/>
              </a:solidFill>
              <a:latin typeface="Book Antiqua" charset="0"/>
              <a:ea typeface="Book Antiqua" charset="0"/>
              <a:cs typeface="Book Antiqua" charset="0"/>
              <a:sym typeface="Avenir Next Condensed Demi Bold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765752"/>
              </p:ext>
            </p:extLst>
          </p:nvPr>
        </p:nvGraphicFramePr>
        <p:xfrm>
          <a:off x="1251844" y="2282291"/>
          <a:ext cx="10612206" cy="5773689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2706697"/>
                <a:gridCol w="2951545"/>
                <a:gridCol w="4953964"/>
              </a:tblGrid>
              <a:tr h="1478111">
                <a:tc>
                  <a:txBody>
                    <a:bodyPr/>
                    <a:lstStyle/>
                    <a:p>
                      <a:pPr marL="44450" indent="0" algn="ctr">
                        <a:tabLst/>
                      </a:pPr>
                      <a:r>
                        <a:rPr lang="en-GB" altLang="zh-CN" sz="2000" b="1" cap="small" baseline="0" dirty="0" smtClean="0">
                          <a:latin typeface="Book Antiqua" charset="0"/>
                          <a:ea typeface="Book Antiqua" charset="0"/>
                          <a:cs typeface="Book Antiqua" charset="0"/>
                        </a:rPr>
                        <a:t>Parts of a Discussion Text</a:t>
                      </a:r>
                      <a:endParaRPr lang="zh-CN" altLang="en-US" sz="2000" b="1" cap="small" baseline="0" dirty="0">
                        <a:latin typeface="Book Antiqua" charset="0"/>
                        <a:ea typeface="Book Antiqua" charset="0"/>
                        <a:cs typeface="Book Antiqua" charset="0"/>
                      </a:endParaRPr>
                    </a:p>
                  </a:txBody>
                  <a:tcPr anchor="ctr">
                    <a:solidFill>
                      <a:srgbClr val="4CA6B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altLang="zh-CN" sz="2000" b="1" cap="small" baseline="0" dirty="0" smtClean="0">
                          <a:latin typeface="Book Antiqua" charset="0"/>
                          <a:ea typeface="Book Antiqua" charset="0"/>
                          <a:cs typeface="Book Antiqua" charset="0"/>
                        </a:rPr>
                        <a:t>Purpose of Each Part</a:t>
                      </a:r>
                      <a:endParaRPr lang="zh-CN" altLang="en-US" sz="2000" b="1" cap="small" baseline="0" dirty="0">
                        <a:latin typeface="Book Antiqua" charset="0"/>
                        <a:ea typeface="Book Antiqua" charset="0"/>
                        <a:cs typeface="Book Antiqua" charset="0"/>
                      </a:endParaRPr>
                    </a:p>
                  </a:txBody>
                  <a:tcPr anchor="ctr">
                    <a:solidFill>
                      <a:srgbClr val="4CA6B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zh-CN" altLang="en-US" dirty="0">
                        <a:latin typeface="Book Antiqua" charset="0"/>
                        <a:ea typeface="Book Antiqua" charset="0"/>
                        <a:cs typeface="Book Antiqua" charset="0"/>
                      </a:endParaRPr>
                    </a:p>
                  </a:txBody>
                  <a:tcPr anchor="ctr"/>
                </a:tc>
              </a:tr>
              <a:tr h="2147789">
                <a:tc rowSpan="2">
                  <a:txBody>
                    <a:bodyPr/>
                    <a:lstStyle/>
                    <a:p>
                      <a:pPr marL="11113" indent="0" algn="ctr">
                        <a:tabLst/>
                      </a:pPr>
                      <a:r>
                        <a:rPr lang="en-US" altLang="zh-CN" sz="2400" b="1" cap="small" baseline="0" dirty="0" smtClean="0">
                          <a:latin typeface="Book Antiqua" charset="0"/>
                          <a:ea typeface="Book Antiqua" charset="0"/>
                          <a:cs typeface="Book Antiqua" charset="0"/>
                        </a:rPr>
                        <a:t>(2) </a:t>
                      </a:r>
                      <a:r>
                        <a:rPr lang="en-US" altLang="zh-CN" sz="2400" b="1" cap="small" baseline="0" dirty="0" smtClean="0">
                          <a:latin typeface="Book Antiqua" charset="0"/>
                          <a:ea typeface="Book Antiqua" charset="0"/>
                          <a:cs typeface="Book Antiqua" charset="0"/>
                        </a:rPr>
                        <a:t>Body</a:t>
                      </a:r>
                    </a:p>
                    <a:p>
                      <a:pPr marL="11113" indent="0" algn="ctr">
                        <a:tabLst/>
                      </a:pPr>
                      <a:endParaRPr lang="en-US" altLang="zh-CN" sz="2400" b="1" cap="small" baseline="0" dirty="0" smtClean="0">
                        <a:latin typeface="Book Antiqua" charset="0"/>
                        <a:ea typeface="Book Antiqua" charset="0"/>
                        <a:cs typeface="Book Antiqua" charset="0"/>
                      </a:endParaRPr>
                    </a:p>
                    <a:p>
                      <a:pPr marL="354013" indent="-342900" algn="l">
                        <a:buFont typeface="Arial" charset="0"/>
                        <a:buChar char="•"/>
                        <a:tabLst/>
                      </a:pPr>
                      <a:r>
                        <a:rPr lang="en-US" altLang="zh-CN" sz="1600" dirty="0" smtClean="0">
                          <a:latin typeface="Book Antiqua" charset="0"/>
                          <a:ea typeface="Book Antiqua" charset="0"/>
                          <a:cs typeface="Book Antiqua" charset="0"/>
                        </a:rPr>
                        <a:t>Typically following a compare-and-contrast structural</a:t>
                      </a:r>
                      <a:r>
                        <a:rPr lang="en-US" altLang="zh-CN" sz="1600" baseline="0" dirty="0" smtClean="0">
                          <a:latin typeface="Book Antiqua" charset="0"/>
                          <a:ea typeface="Book Antiqua" charset="0"/>
                          <a:cs typeface="Book Antiqua" charset="0"/>
                        </a:rPr>
                        <a:t> pattern,</a:t>
                      </a:r>
                    </a:p>
                    <a:p>
                      <a:pPr marL="354013" indent="-342900" algn="l">
                        <a:buFont typeface="Arial" charset="0"/>
                        <a:buChar char="•"/>
                        <a:tabLst/>
                      </a:pPr>
                      <a:endParaRPr lang="en-US" altLang="zh-CN" sz="1600" baseline="0" dirty="0" smtClean="0">
                        <a:latin typeface="Book Antiqua" charset="0"/>
                        <a:ea typeface="Book Antiqua" charset="0"/>
                        <a:cs typeface="Book Antiqua" charset="0"/>
                      </a:endParaRPr>
                    </a:p>
                    <a:p>
                      <a:pPr marL="354013" indent="-342900" algn="l">
                        <a:buFont typeface="Arial" charset="0"/>
                        <a:buChar char="•"/>
                        <a:tabLst/>
                      </a:pPr>
                      <a:r>
                        <a:rPr lang="en-US" altLang="zh-CN" sz="1600" baseline="0" dirty="0" smtClean="0">
                          <a:latin typeface="Book Antiqua" charset="0"/>
                          <a:ea typeface="Book Antiqua" charset="0"/>
                          <a:cs typeface="Book Antiqua" charset="0"/>
                        </a:rPr>
                        <a:t>Also typically employing other types of text structure, such as a problem-and-solution structure.</a:t>
                      </a:r>
                      <a:endParaRPr lang="en-US" altLang="zh-CN" sz="1600" b="1" cap="small" baseline="0" dirty="0" smtClean="0">
                        <a:latin typeface="Book Antiqua" charset="0"/>
                        <a:ea typeface="Book Antiqua" charset="0"/>
                        <a:cs typeface="Book Antiqua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altLang="zh-CN" sz="2000" b="1" dirty="0" smtClean="0">
                          <a:solidFill>
                            <a:schemeClr val="tx1"/>
                          </a:solidFill>
                          <a:latin typeface="Book Antiqua" charset="0"/>
                          <a:ea typeface="Book Antiqua" charset="0"/>
                          <a:cs typeface="Book Antiqua" charset="0"/>
                        </a:rPr>
                        <a:t>Arguments for</a:t>
                      </a:r>
                      <a:endParaRPr lang="en-GB" altLang="zh-CN" sz="2000" b="1" dirty="0" smtClean="0">
                        <a:solidFill>
                          <a:schemeClr val="tx1"/>
                        </a:solidFill>
                        <a:latin typeface="Book Antiqua" charset="0"/>
                        <a:ea typeface="Book Antiqua" charset="0"/>
                        <a:cs typeface="Book Antiqua" charset="0"/>
                      </a:endParaRPr>
                    </a:p>
                    <a:p>
                      <a:pPr algn="l"/>
                      <a:endParaRPr lang="en-GB" altLang="zh-CN" b="1" dirty="0" smtClean="0">
                        <a:solidFill>
                          <a:schemeClr val="tx1"/>
                        </a:solidFill>
                        <a:latin typeface="Book Antiqua" charset="0"/>
                        <a:ea typeface="Book Antiqua" charset="0"/>
                        <a:cs typeface="Book Antiqua" charset="0"/>
                      </a:endParaRPr>
                    </a:p>
                  </a:txBody>
                  <a:tcPr anchor="ctr">
                    <a:lnB w="3175" cap="flat" cmpd="sng" algn="ctr">
                      <a:solidFill>
                        <a:srgbClr val="02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charset="0"/>
                        <a:buChar char="•"/>
                      </a:pPr>
                      <a:r>
                        <a:rPr lang="en-GB" altLang="zh-CN" b="1" dirty="0" smtClean="0">
                          <a:solidFill>
                            <a:schemeClr val="tx1"/>
                          </a:solidFill>
                          <a:latin typeface="Book Antiqua" charset="0"/>
                          <a:ea typeface="Book Antiqua" charset="0"/>
                          <a:cs typeface="Book Antiqua" charset="0"/>
                        </a:rPr>
                        <a:t>To explain to the reader the evidence for the positive side</a:t>
                      </a:r>
                      <a:r>
                        <a:rPr lang="en-GB" altLang="zh-CN" b="1" baseline="0" dirty="0" smtClean="0">
                          <a:solidFill>
                            <a:schemeClr val="tx1"/>
                          </a:solidFill>
                          <a:latin typeface="Book Antiqua" charset="0"/>
                          <a:ea typeface="Book Antiqua" charset="0"/>
                          <a:cs typeface="Book Antiqua" charset="0"/>
                        </a:rPr>
                        <a:t> of the issue, with support </a:t>
                      </a:r>
                      <a:endParaRPr lang="en-GB" altLang="zh-CN" b="1" baseline="0" dirty="0" smtClean="0">
                        <a:solidFill>
                          <a:schemeClr val="tx1"/>
                        </a:solidFill>
                        <a:latin typeface="Book Antiqua" charset="0"/>
                        <a:ea typeface="Book Antiqua" charset="0"/>
                        <a:cs typeface="Book Antiqua" charset="0"/>
                      </a:endParaRPr>
                    </a:p>
                    <a:p>
                      <a:pPr marL="285750" indent="-285750" algn="l">
                        <a:buFont typeface="Arial" charset="0"/>
                        <a:buChar char="•"/>
                      </a:pPr>
                      <a:endParaRPr lang="en-GB" altLang="zh-CN" b="1" baseline="0" dirty="0" smtClean="0">
                        <a:solidFill>
                          <a:schemeClr val="tx1"/>
                        </a:solidFill>
                        <a:latin typeface="Book Antiqua" charset="0"/>
                        <a:ea typeface="Book Antiqua" charset="0"/>
                        <a:cs typeface="Book Antiqua" charset="0"/>
                      </a:endParaRPr>
                    </a:p>
                  </a:txBody>
                  <a:tcPr anchor="ctr">
                    <a:lnB w="3175" cap="flat" cmpd="sng" algn="ctr">
                      <a:solidFill>
                        <a:srgbClr val="02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BF4"/>
                    </a:solidFill>
                  </a:tcPr>
                </a:tc>
              </a:tr>
              <a:tr h="2147789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altLang="zh-CN" b="1" dirty="0" smtClean="0">
                          <a:solidFill>
                            <a:srgbClr val="D4227A"/>
                          </a:solidFill>
                          <a:latin typeface="Book Antiqua" charset="0"/>
                          <a:ea typeface="Book Antiqua" charset="0"/>
                          <a:cs typeface="Book Antiqua" charset="0"/>
                        </a:rPr>
                        <a:t>Arguments against</a:t>
                      </a:r>
                      <a:r>
                        <a:rPr lang="en-GB" altLang="zh-CN" b="1" baseline="0" dirty="0" smtClean="0">
                          <a:solidFill>
                            <a:srgbClr val="D4227A"/>
                          </a:solidFill>
                          <a:latin typeface="Book Antiqua" charset="0"/>
                          <a:ea typeface="Book Antiqua" charset="0"/>
                          <a:cs typeface="Book Antiqua" charset="0"/>
                        </a:rPr>
                        <a:t> </a:t>
                      </a:r>
                      <a:endParaRPr lang="en-GB" altLang="zh-CN" b="1" dirty="0" smtClean="0">
                        <a:solidFill>
                          <a:srgbClr val="D4227A"/>
                        </a:solidFill>
                        <a:latin typeface="Book Antiqua" charset="0"/>
                        <a:ea typeface="Book Antiqua" charset="0"/>
                        <a:cs typeface="Book Antiqua" charset="0"/>
                      </a:endParaRPr>
                    </a:p>
                  </a:txBody>
                  <a:tcPr anchor="ctr">
                    <a:lnT w="3175" cap="flat" cmpd="sng" algn="ctr">
                      <a:solidFill>
                        <a:srgbClr val="02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charset="0"/>
                        <a:buChar char="•"/>
                      </a:pPr>
                      <a:r>
                        <a:rPr lang="en-GB" altLang="zh-CN" b="1" dirty="0" smtClean="0">
                          <a:solidFill>
                            <a:srgbClr val="D4227A"/>
                          </a:solidFill>
                          <a:latin typeface="Book Antiqua" charset="0"/>
                          <a:ea typeface="Book Antiqua" charset="0"/>
                          <a:cs typeface="Book Antiqua" charset="0"/>
                        </a:rPr>
                        <a:t>To explain to the reader the evidence</a:t>
                      </a:r>
                      <a:r>
                        <a:rPr lang="en-GB" altLang="zh-CN" b="1" baseline="0" dirty="0" smtClean="0">
                          <a:solidFill>
                            <a:srgbClr val="D4227A"/>
                          </a:solidFill>
                          <a:latin typeface="Book Antiqua" charset="0"/>
                          <a:ea typeface="Book Antiqua" charset="0"/>
                          <a:cs typeface="Book Antiqua" charset="0"/>
                        </a:rPr>
                        <a:t> for the negative side of the issue, with support</a:t>
                      </a:r>
                      <a:endParaRPr lang="en-GB" altLang="zh-CN" b="1" dirty="0" smtClean="0">
                        <a:solidFill>
                          <a:srgbClr val="D4227A"/>
                        </a:solidFill>
                        <a:latin typeface="Book Antiqua" charset="0"/>
                        <a:ea typeface="Book Antiqua" charset="0"/>
                        <a:cs typeface="Book Antiqua" charset="0"/>
                      </a:endParaRPr>
                    </a:p>
                  </a:txBody>
                  <a:tcPr anchor="ctr">
                    <a:lnT w="3175" cap="flat" cmpd="sng" algn="ctr">
                      <a:solidFill>
                        <a:srgbClr val="02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E8EBF4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7509875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4"/>
          </p:nvPr>
        </p:nvSpPr>
        <p:spPr>
          <a:xfrm>
            <a:off x="462640" y="436712"/>
            <a:ext cx="57448" cy="1270001"/>
          </a:xfrm>
        </p:spPr>
        <p:txBody>
          <a:bodyPr/>
          <a:lstStyle/>
          <a:p>
            <a:endParaRPr kumimoji="1" lang="zh-CN" altLang="en-US">
              <a:latin typeface="Book Antiqua" charset="0"/>
              <a:ea typeface="Book Antiqua" charset="0"/>
              <a:cs typeface="Book Antiqua" charset="0"/>
            </a:endParaRPr>
          </a:p>
        </p:txBody>
      </p:sp>
      <p:sp>
        <p:nvSpPr>
          <p:cNvPr id="6" name="Shape 553"/>
          <p:cNvSpPr>
            <a:spLocks noGrp="1"/>
          </p:cNvSpPr>
          <p:nvPr>
            <p:ph type="body" idx="14"/>
          </p:nvPr>
        </p:nvSpPr>
        <p:spPr>
          <a:xfrm>
            <a:off x="900209" y="335694"/>
            <a:ext cx="9581485" cy="1472035"/>
          </a:xfrm>
          <a:prstGeom prst="rect">
            <a:avLst/>
          </a:prstGeom>
          <a:noFill/>
        </p:spPr>
        <p:txBody>
          <a:bodyPr/>
          <a:lstStyle/>
          <a:p>
            <a:pPr algn="l">
              <a:lnSpc>
                <a:spcPct val="70000"/>
              </a:lnSpc>
              <a:defRPr sz="5100" cap="all">
                <a:solidFill>
                  <a:srgbClr val="53585F"/>
                </a:solidFill>
                <a:latin typeface="Avenir Next Condensed"/>
                <a:ea typeface="Avenir Next Condensed"/>
                <a:cs typeface="Avenir Next Condensed"/>
                <a:sym typeface="Avenir Next Condensed"/>
              </a:defRPr>
            </a:pPr>
            <a:r>
              <a:rPr lang="en-US" altLang="zh-CN" sz="4400" b="1" cap="small" dirty="0">
                <a:solidFill>
                  <a:srgbClr val="4CA6B6"/>
                </a:solidFill>
                <a:latin typeface="Book Antiqua" charset="0"/>
                <a:ea typeface="Book Antiqua" charset="0"/>
                <a:cs typeface="Book Antiqua" charset="0"/>
                <a:sym typeface="Avenir Next Condensed Demi Bold"/>
              </a:rPr>
              <a:t>Structure</a:t>
            </a:r>
            <a:r>
              <a:rPr lang="en-US" altLang="zh-CN" sz="4400" b="1" cap="small" dirty="0" smtClean="0">
                <a:solidFill>
                  <a:srgbClr val="4CA6B6"/>
                </a:solidFill>
                <a:latin typeface="Book Antiqua" charset="0"/>
                <a:ea typeface="Book Antiqua" charset="0"/>
                <a:cs typeface="Book Antiqua" charset="0"/>
                <a:sym typeface="Avenir Next Condensed Demi Bold"/>
              </a:rPr>
              <a:t> of </a:t>
            </a:r>
            <a:r>
              <a:rPr lang="en-US" altLang="zh-CN" sz="4400" b="1" cap="small" dirty="0" smtClean="0">
                <a:solidFill>
                  <a:srgbClr val="4CA6B6"/>
                </a:solidFill>
                <a:latin typeface="Book Antiqua" charset="0"/>
                <a:ea typeface="Book Antiqua" charset="0"/>
                <a:cs typeface="Book Antiqua" charset="0"/>
                <a:sym typeface="Avenir Next Condensed Demi Bold"/>
              </a:rPr>
              <a:t>a Discussion Text</a:t>
            </a:r>
            <a:endParaRPr lang="en-GB" sz="4400" b="1" cap="small" dirty="0">
              <a:solidFill>
                <a:srgbClr val="4CA6B6"/>
              </a:solidFill>
              <a:latin typeface="Book Antiqua" charset="0"/>
              <a:ea typeface="Book Antiqua" charset="0"/>
              <a:cs typeface="Book Antiqua" charset="0"/>
              <a:sym typeface="Avenir Next Condensed Demi Bold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004854"/>
              </p:ext>
            </p:extLst>
          </p:nvPr>
        </p:nvGraphicFramePr>
        <p:xfrm>
          <a:off x="1251844" y="2282291"/>
          <a:ext cx="10612206" cy="5773689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2706697"/>
                <a:gridCol w="2951545"/>
                <a:gridCol w="4953964"/>
              </a:tblGrid>
              <a:tr h="1478111">
                <a:tc>
                  <a:txBody>
                    <a:bodyPr/>
                    <a:lstStyle/>
                    <a:p>
                      <a:pPr marL="44450" indent="0" algn="ctr">
                        <a:tabLst/>
                      </a:pPr>
                      <a:r>
                        <a:rPr lang="en-GB" altLang="zh-CN" sz="2000" b="1" cap="small" baseline="0" dirty="0" smtClean="0">
                          <a:latin typeface="Book Antiqua" charset="0"/>
                          <a:ea typeface="Book Antiqua" charset="0"/>
                          <a:cs typeface="Book Antiqua" charset="0"/>
                        </a:rPr>
                        <a:t>Parts of a Discussion Text</a:t>
                      </a:r>
                      <a:endParaRPr lang="zh-CN" altLang="en-US" sz="2000" b="1" cap="small" baseline="0" dirty="0">
                        <a:latin typeface="Book Antiqua" charset="0"/>
                        <a:ea typeface="Book Antiqua" charset="0"/>
                        <a:cs typeface="Book Antiqua" charset="0"/>
                      </a:endParaRPr>
                    </a:p>
                  </a:txBody>
                  <a:tcPr anchor="ctr">
                    <a:solidFill>
                      <a:srgbClr val="4CA6B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altLang="zh-CN" sz="2000" b="1" cap="small" baseline="0" dirty="0" smtClean="0">
                          <a:latin typeface="Book Antiqua" charset="0"/>
                          <a:ea typeface="Book Antiqua" charset="0"/>
                          <a:cs typeface="Book Antiqua" charset="0"/>
                        </a:rPr>
                        <a:t>Purpose of Each Part</a:t>
                      </a:r>
                      <a:endParaRPr lang="zh-CN" altLang="en-US" sz="2000" b="1" cap="small" baseline="0" dirty="0">
                        <a:latin typeface="Book Antiqua" charset="0"/>
                        <a:ea typeface="Book Antiqua" charset="0"/>
                        <a:cs typeface="Book Antiqua" charset="0"/>
                      </a:endParaRPr>
                    </a:p>
                  </a:txBody>
                  <a:tcPr anchor="ctr">
                    <a:solidFill>
                      <a:srgbClr val="4CA6B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zh-CN" altLang="en-US" dirty="0">
                        <a:latin typeface="Book Antiqua" charset="0"/>
                        <a:ea typeface="Book Antiqua" charset="0"/>
                        <a:cs typeface="Book Antiqua" charset="0"/>
                      </a:endParaRPr>
                    </a:p>
                  </a:txBody>
                  <a:tcPr anchor="ctr"/>
                </a:tc>
              </a:tr>
              <a:tr h="2147789">
                <a:tc rowSpan="2">
                  <a:txBody>
                    <a:bodyPr/>
                    <a:lstStyle/>
                    <a:p>
                      <a:pPr marL="11113" indent="0" algn="ctr">
                        <a:tabLst/>
                      </a:pPr>
                      <a:r>
                        <a:rPr lang="en-US" altLang="zh-CN" sz="2400" b="1" cap="small" baseline="0" dirty="0" smtClean="0">
                          <a:latin typeface="Book Antiqua" charset="0"/>
                          <a:ea typeface="Book Antiqua" charset="0"/>
                          <a:cs typeface="Book Antiqua" charset="0"/>
                        </a:rPr>
                        <a:t>(2) </a:t>
                      </a:r>
                      <a:r>
                        <a:rPr lang="en-US" altLang="zh-CN" sz="2400" b="1" cap="small" baseline="0" dirty="0" smtClean="0">
                          <a:latin typeface="Book Antiqua" charset="0"/>
                          <a:ea typeface="Book Antiqua" charset="0"/>
                          <a:cs typeface="Book Antiqua" charset="0"/>
                        </a:rPr>
                        <a:t>Body</a:t>
                      </a:r>
                    </a:p>
                    <a:p>
                      <a:pPr marL="11113" indent="0" algn="ctr">
                        <a:tabLst/>
                      </a:pPr>
                      <a:endParaRPr lang="en-US" altLang="zh-CN" sz="2400" b="1" cap="small" baseline="0" dirty="0" smtClean="0">
                        <a:latin typeface="Book Antiqua" charset="0"/>
                        <a:ea typeface="Book Antiqua" charset="0"/>
                        <a:cs typeface="Book Antiqua" charset="0"/>
                      </a:endParaRPr>
                    </a:p>
                    <a:p>
                      <a:pPr marL="354013" indent="-342900" algn="l">
                        <a:buFont typeface="Arial" charset="0"/>
                        <a:buChar char="•"/>
                        <a:tabLst/>
                      </a:pPr>
                      <a:r>
                        <a:rPr lang="en-US" altLang="zh-CN" sz="1600" dirty="0" smtClean="0">
                          <a:solidFill>
                            <a:srgbClr val="D4227A"/>
                          </a:solidFill>
                          <a:latin typeface="Book Antiqua" charset="0"/>
                          <a:ea typeface="Book Antiqua" charset="0"/>
                          <a:cs typeface="Book Antiqua" charset="0"/>
                        </a:rPr>
                        <a:t>Typically following a compare-and-contrast structural</a:t>
                      </a:r>
                      <a:r>
                        <a:rPr lang="en-US" altLang="zh-CN" sz="1600" baseline="0" dirty="0" smtClean="0">
                          <a:solidFill>
                            <a:srgbClr val="D4227A"/>
                          </a:solidFill>
                          <a:latin typeface="Book Antiqua" charset="0"/>
                          <a:ea typeface="Book Antiqua" charset="0"/>
                          <a:cs typeface="Book Antiqua" charset="0"/>
                        </a:rPr>
                        <a:t> pattern</a:t>
                      </a:r>
                    </a:p>
                    <a:p>
                      <a:pPr marL="354013" indent="-342900" algn="l">
                        <a:buFont typeface="Arial" charset="0"/>
                        <a:buChar char="•"/>
                        <a:tabLst/>
                      </a:pPr>
                      <a:endParaRPr lang="en-US" altLang="zh-CN" sz="1600" baseline="0" dirty="0" smtClean="0">
                        <a:solidFill>
                          <a:srgbClr val="D4227A"/>
                        </a:solidFill>
                        <a:latin typeface="Book Antiqua" charset="0"/>
                        <a:ea typeface="Book Antiqua" charset="0"/>
                        <a:cs typeface="Book Antiqua" charset="0"/>
                      </a:endParaRPr>
                    </a:p>
                    <a:p>
                      <a:pPr marL="354013" indent="-342900" algn="l">
                        <a:buFont typeface="Arial" charset="0"/>
                        <a:buChar char="•"/>
                        <a:tabLst/>
                      </a:pPr>
                      <a:r>
                        <a:rPr lang="en-US" altLang="zh-CN" sz="1600" baseline="0" dirty="0" smtClean="0">
                          <a:solidFill>
                            <a:srgbClr val="D4227A"/>
                          </a:solidFill>
                          <a:latin typeface="Book Antiqua" charset="0"/>
                          <a:ea typeface="Book Antiqua" charset="0"/>
                          <a:cs typeface="Book Antiqua" charset="0"/>
                        </a:rPr>
                        <a:t>Also typically employing other types of text structure, such as a problem-and-solution structure.</a:t>
                      </a:r>
                      <a:endParaRPr lang="en-US" altLang="zh-CN" sz="1600" b="1" cap="small" baseline="0" dirty="0" smtClean="0">
                        <a:solidFill>
                          <a:srgbClr val="D4227A"/>
                        </a:solidFill>
                        <a:latin typeface="Book Antiqua" charset="0"/>
                        <a:ea typeface="Book Antiqua" charset="0"/>
                        <a:cs typeface="Book Antiqua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altLang="zh-CN" sz="2000" b="1" dirty="0" smtClean="0">
                          <a:solidFill>
                            <a:schemeClr val="tx1"/>
                          </a:solidFill>
                          <a:latin typeface="Book Antiqua" charset="0"/>
                          <a:ea typeface="Book Antiqua" charset="0"/>
                          <a:cs typeface="Book Antiqua" charset="0"/>
                        </a:rPr>
                        <a:t>Arguments for</a:t>
                      </a:r>
                      <a:endParaRPr lang="en-GB" altLang="zh-CN" sz="2000" b="1" dirty="0" smtClean="0">
                        <a:solidFill>
                          <a:schemeClr val="tx1"/>
                        </a:solidFill>
                        <a:latin typeface="Book Antiqua" charset="0"/>
                        <a:ea typeface="Book Antiqua" charset="0"/>
                        <a:cs typeface="Book Antiqua" charset="0"/>
                      </a:endParaRPr>
                    </a:p>
                    <a:p>
                      <a:pPr algn="l"/>
                      <a:endParaRPr lang="en-GB" altLang="zh-CN" b="1" dirty="0" smtClean="0">
                        <a:solidFill>
                          <a:schemeClr val="tx1"/>
                        </a:solidFill>
                        <a:latin typeface="Book Antiqua" charset="0"/>
                        <a:ea typeface="Book Antiqua" charset="0"/>
                        <a:cs typeface="Book Antiqua" charset="0"/>
                      </a:endParaRPr>
                    </a:p>
                  </a:txBody>
                  <a:tcPr anchor="ctr">
                    <a:lnB w="3175" cap="flat" cmpd="sng" algn="ctr">
                      <a:solidFill>
                        <a:srgbClr val="02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charset="0"/>
                        <a:buChar char="•"/>
                      </a:pPr>
                      <a:r>
                        <a:rPr lang="en-GB" altLang="zh-CN" b="1" dirty="0" smtClean="0">
                          <a:solidFill>
                            <a:schemeClr val="tx1"/>
                          </a:solidFill>
                          <a:latin typeface="Book Antiqua" charset="0"/>
                          <a:ea typeface="Book Antiqua" charset="0"/>
                          <a:cs typeface="Book Antiqua" charset="0"/>
                        </a:rPr>
                        <a:t>To explain to the reader the evidence for the positive side</a:t>
                      </a:r>
                      <a:r>
                        <a:rPr lang="en-GB" altLang="zh-CN" b="1" baseline="0" dirty="0" smtClean="0">
                          <a:solidFill>
                            <a:schemeClr val="tx1"/>
                          </a:solidFill>
                          <a:latin typeface="Book Antiqua" charset="0"/>
                          <a:ea typeface="Book Antiqua" charset="0"/>
                          <a:cs typeface="Book Antiqua" charset="0"/>
                        </a:rPr>
                        <a:t> of the issue, with support </a:t>
                      </a:r>
                      <a:endParaRPr lang="en-GB" altLang="zh-CN" b="1" baseline="0" dirty="0" smtClean="0">
                        <a:solidFill>
                          <a:schemeClr val="tx1"/>
                        </a:solidFill>
                        <a:latin typeface="Book Antiqua" charset="0"/>
                        <a:ea typeface="Book Antiqua" charset="0"/>
                        <a:cs typeface="Book Antiqua" charset="0"/>
                      </a:endParaRPr>
                    </a:p>
                    <a:p>
                      <a:pPr marL="285750" indent="-285750" algn="l">
                        <a:buFont typeface="Arial" charset="0"/>
                        <a:buChar char="•"/>
                      </a:pPr>
                      <a:endParaRPr lang="en-GB" altLang="zh-CN" b="1" baseline="0" dirty="0" smtClean="0">
                        <a:solidFill>
                          <a:schemeClr val="tx1"/>
                        </a:solidFill>
                        <a:latin typeface="Book Antiqua" charset="0"/>
                        <a:ea typeface="Book Antiqua" charset="0"/>
                        <a:cs typeface="Book Antiqua" charset="0"/>
                      </a:endParaRPr>
                    </a:p>
                  </a:txBody>
                  <a:tcPr anchor="ctr">
                    <a:lnB w="3175" cap="flat" cmpd="sng" algn="ctr">
                      <a:solidFill>
                        <a:srgbClr val="02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EBF4"/>
                    </a:solidFill>
                  </a:tcPr>
                </a:tc>
              </a:tr>
              <a:tr h="2147789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altLang="zh-CN" b="1" dirty="0" smtClean="0">
                          <a:solidFill>
                            <a:schemeClr val="tx1"/>
                          </a:solidFill>
                          <a:latin typeface="Book Antiqua" charset="0"/>
                          <a:ea typeface="Book Antiqua" charset="0"/>
                          <a:cs typeface="Book Antiqua" charset="0"/>
                        </a:rPr>
                        <a:t>Arguments against</a:t>
                      </a:r>
                      <a:r>
                        <a:rPr lang="en-GB" altLang="zh-CN" b="1" baseline="0" dirty="0" smtClean="0">
                          <a:solidFill>
                            <a:schemeClr val="tx1"/>
                          </a:solidFill>
                          <a:latin typeface="Book Antiqua" charset="0"/>
                          <a:ea typeface="Book Antiqua" charset="0"/>
                          <a:cs typeface="Book Antiqua" charset="0"/>
                        </a:rPr>
                        <a:t> </a:t>
                      </a:r>
                      <a:endParaRPr lang="en-GB" altLang="zh-CN" b="1" dirty="0" smtClean="0">
                        <a:solidFill>
                          <a:schemeClr val="tx1"/>
                        </a:solidFill>
                        <a:latin typeface="Book Antiqua" charset="0"/>
                        <a:ea typeface="Book Antiqua" charset="0"/>
                        <a:cs typeface="Book Antiqua" charset="0"/>
                      </a:endParaRPr>
                    </a:p>
                  </a:txBody>
                  <a:tcPr anchor="ctr">
                    <a:lnT w="3175" cap="flat" cmpd="sng" algn="ctr">
                      <a:solidFill>
                        <a:srgbClr val="02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charset="0"/>
                        <a:buChar char="•"/>
                      </a:pPr>
                      <a:r>
                        <a:rPr lang="en-GB" altLang="zh-CN" b="1" dirty="0" smtClean="0">
                          <a:solidFill>
                            <a:schemeClr val="tx1"/>
                          </a:solidFill>
                          <a:latin typeface="Book Antiqua" charset="0"/>
                          <a:ea typeface="Book Antiqua" charset="0"/>
                          <a:cs typeface="Book Antiqua" charset="0"/>
                        </a:rPr>
                        <a:t>To explain to the reader the evidence</a:t>
                      </a:r>
                      <a:r>
                        <a:rPr lang="en-GB" altLang="zh-CN" b="1" baseline="0" dirty="0" smtClean="0">
                          <a:solidFill>
                            <a:schemeClr val="tx1"/>
                          </a:solidFill>
                          <a:latin typeface="Book Antiqua" charset="0"/>
                          <a:ea typeface="Book Antiqua" charset="0"/>
                          <a:cs typeface="Book Antiqua" charset="0"/>
                        </a:rPr>
                        <a:t> for the negative side of the issue, with support</a:t>
                      </a:r>
                      <a:endParaRPr lang="en-GB" altLang="zh-CN" b="1" dirty="0" smtClean="0">
                        <a:solidFill>
                          <a:schemeClr val="tx1"/>
                        </a:solidFill>
                        <a:latin typeface="Book Antiqua" charset="0"/>
                        <a:ea typeface="Book Antiqua" charset="0"/>
                        <a:cs typeface="Book Antiqua" charset="0"/>
                      </a:endParaRPr>
                    </a:p>
                  </a:txBody>
                  <a:tcPr anchor="ctr">
                    <a:lnT w="3175" cap="flat" cmpd="sng" algn="ctr">
                      <a:solidFill>
                        <a:srgbClr val="02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E8EBF4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701109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578"/>
          <p:cNvSpPr>
            <a:spLocks noGrp="1"/>
          </p:cNvSpPr>
          <p:nvPr>
            <p:ph type="body" idx="20"/>
          </p:nvPr>
        </p:nvSpPr>
        <p:spPr>
          <a:xfrm>
            <a:off x="1849333" y="3088752"/>
            <a:ext cx="10476017" cy="5369447"/>
          </a:xfrm>
          <a:prstGeom prst="rect">
            <a:avLst/>
          </a:prstGeom>
        </p:spPr>
        <p:txBody>
          <a:bodyPr anchor="t" anchorCtr="0">
            <a:noAutofit/>
          </a:bodyPr>
          <a:lstStyle/>
          <a:p>
            <a:pPr marL="757238" indent="-442913">
              <a:spcBef>
                <a:spcPts val="1800"/>
              </a:spcBef>
              <a:buClr>
                <a:srgbClr val="0070C0"/>
              </a:buClr>
              <a:buFont typeface="Arial" charset="0"/>
              <a:buChar char="•"/>
            </a:pPr>
            <a:r>
              <a:rPr lang="en-US" altLang="zh-CN" sz="3600" i="1" dirty="0" smtClean="0">
                <a:latin typeface="Book Antiqua" charset="0"/>
                <a:ea typeface="Book Antiqua" charset="0"/>
                <a:cs typeface="Book Antiqua" charset="0"/>
              </a:rPr>
              <a:t>The author states a problem and then makes a list of possible solutions.</a:t>
            </a:r>
          </a:p>
          <a:p>
            <a:pPr marL="757238" indent="-442913">
              <a:spcBef>
                <a:spcPts val="1800"/>
              </a:spcBef>
              <a:buClr>
                <a:srgbClr val="0070C0"/>
              </a:buClr>
              <a:buFont typeface="Arial" charset="0"/>
              <a:buChar char="•"/>
            </a:pPr>
            <a:r>
              <a:rPr lang="en-US" altLang="zh-CN" sz="3600" i="1" dirty="0" smtClean="0">
                <a:latin typeface="Book Antiqua" charset="0"/>
                <a:ea typeface="Book Antiqua" charset="0"/>
                <a:cs typeface="Book Antiqua" charset="0"/>
              </a:rPr>
              <a:t>The author may also include the pros and cons for the solutions, comparing and contrasting these solutions before deciding the best decision to take.</a:t>
            </a:r>
            <a:endParaRPr lang="en-US" altLang="zh-CN" sz="3600" i="1" dirty="0" smtClean="0">
              <a:latin typeface="Book Antiqua" charset="0"/>
              <a:ea typeface="Book Antiqua" charset="0"/>
              <a:cs typeface="Book Antiqua" charset="0"/>
            </a:endParaRPr>
          </a:p>
          <a:p>
            <a:pPr marL="1338263" indent="-446088">
              <a:spcBef>
                <a:spcPts val="1800"/>
              </a:spcBef>
              <a:buClr>
                <a:srgbClr val="0070C0"/>
              </a:buClr>
              <a:buFont typeface="Arial" charset="0"/>
              <a:buChar char="•"/>
            </a:pPr>
            <a:r>
              <a:rPr lang="en-US" altLang="zh-CN" sz="3200" b="1" i="1" cap="small" dirty="0" smtClean="0">
                <a:solidFill>
                  <a:srgbClr val="4CA6B6"/>
                </a:solidFill>
                <a:latin typeface="Book Antiqua" charset="0"/>
                <a:ea typeface="Book Antiqua" charset="0"/>
                <a:cs typeface="Book Antiqua" charset="0"/>
              </a:rPr>
              <a:t>Signal </a:t>
            </a:r>
            <a:r>
              <a:rPr lang="en-US" altLang="zh-CN" sz="3200" b="1" i="1" cap="small" dirty="0">
                <a:solidFill>
                  <a:srgbClr val="4CA6B6"/>
                </a:solidFill>
                <a:latin typeface="Book Antiqua" charset="0"/>
                <a:ea typeface="Book Antiqua" charset="0"/>
                <a:cs typeface="Book Antiqua" charset="0"/>
              </a:rPr>
              <a:t>words: </a:t>
            </a:r>
            <a:r>
              <a:rPr lang="en-US" altLang="zh-CN" sz="3200" i="1" dirty="0" smtClean="0">
                <a:latin typeface="Book Antiqua" charset="0"/>
                <a:ea typeface="Book Antiqua" charset="0"/>
                <a:cs typeface="Book Antiqua" charset="0"/>
              </a:rPr>
              <a:t>problem is </a:t>
            </a:r>
            <a:r>
              <a:rPr lang="mr-IN" altLang="zh-CN" sz="3200" i="1" dirty="0" smtClean="0">
                <a:latin typeface="Book Antiqua" charset="0"/>
                <a:ea typeface="Book Antiqua" charset="0"/>
                <a:cs typeface="Book Antiqua" charset="0"/>
              </a:rPr>
              <a:t>…</a:t>
            </a:r>
            <a:r>
              <a:rPr lang="en-GB" altLang="zh-CN" sz="3200" i="1" dirty="0" smtClean="0">
                <a:latin typeface="Book Antiqua" charset="0"/>
                <a:ea typeface="Book Antiqua" charset="0"/>
                <a:cs typeface="Book Antiqua" charset="0"/>
              </a:rPr>
              <a:t>, dilemma is </a:t>
            </a:r>
            <a:r>
              <a:rPr lang="mr-IN" altLang="zh-CN" sz="3200" i="1" dirty="0" smtClean="0">
                <a:latin typeface="Book Antiqua" charset="0"/>
                <a:ea typeface="Book Antiqua" charset="0"/>
                <a:cs typeface="Book Antiqua" charset="0"/>
              </a:rPr>
              <a:t>…</a:t>
            </a:r>
            <a:r>
              <a:rPr lang="en-GB" altLang="zh-CN" sz="3200" i="1" dirty="0" smtClean="0">
                <a:latin typeface="Book Antiqua" charset="0"/>
                <a:ea typeface="Book Antiqua" charset="0"/>
                <a:cs typeface="Book Antiqua" charset="0"/>
              </a:rPr>
              <a:t>, question, solved, answer, because, this led to, the main difficulty, one possible solution is </a:t>
            </a:r>
            <a:r>
              <a:rPr lang="mr-IN" altLang="zh-CN" sz="3200" i="1" dirty="0" smtClean="0">
                <a:latin typeface="Book Antiqua" charset="0"/>
                <a:ea typeface="Book Antiqua" charset="0"/>
                <a:cs typeface="Book Antiqua" charset="0"/>
              </a:rPr>
              <a:t>…</a:t>
            </a:r>
            <a:r>
              <a:rPr lang="en-GB" altLang="zh-CN" sz="3200" i="1" dirty="0" smtClean="0">
                <a:latin typeface="Book Antiqua" charset="0"/>
                <a:ea typeface="Book Antiqua" charset="0"/>
                <a:cs typeface="Book Antiqua" charset="0"/>
              </a:rPr>
              <a:t>, one challenge is </a:t>
            </a:r>
            <a:r>
              <a:rPr lang="mr-IN" altLang="zh-CN" sz="3200" i="1" dirty="0" smtClean="0">
                <a:latin typeface="Book Antiqua" charset="0"/>
                <a:ea typeface="Book Antiqua" charset="0"/>
                <a:cs typeface="Book Antiqua" charset="0"/>
              </a:rPr>
              <a:t>…</a:t>
            </a:r>
            <a:r>
              <a:rPr lang="en-GB" altLang="zh-CN" sz="3200" i="1" dirty="0" smtClean="0">
                <a:latin typeface="Book Antiqua" charset="0"/>
                <a:ea typeface="Book Antiqua" charset="0"/>
                <a:cs typeface="Book Antiqua" charset="0"/>
              </a:rPr>
              <a:t>, etc.</a:t>
            </a:r>
            <a:endParaRPr lang="en-US" altLang="zh-CN" sz="4400" i="1" dirty="0">
              <a:solidFill>
                <a:srgbClr val="53585F"/>
              </a:solidFill>
              <a:latin typeface="Book Antiqua" charset="0"/>
              <a:ea typeface="Book Antiqua" charset="0"/>
              <a:cs typeface="Book Antiqua" charset="0"/>
              <a:sym typeface="Avenir Next Condensed"/>
            </a:endParaRPr>
          </a:p>
        </p:txBody>
      </p:sp>
      <p:sp>
        <p:nvSpPr>
          <p:cNvPr id="2" name="文本占位符 1"/>
          <p:cNvSpPr>
            <a:spLocks noGrp="1"/>
          </p:cNvSpPr>
          <p:nvPr>
            <p:ph type="body" sz="quarter" idx="14"/>
          </p:nvPr>
        </p:nvSpPr>
        <p:spPr>
          <a:xfrm>
            <a:off x="1388615" y="1131193"/>
            <a:ext cx="57448" cy="1270001"/>
          </a:xfrm>
        </p:spPr>
        <p:txBody>
          <a:bodyPr/>
          <a:lstStyle/>
          <a:p>
            <a:endParaRPr kumimoji="1" lang="zh-CN" altLang="en-US" dirty="0">
              <a:latin typeface="Book Antiqua" charset="0"/>
              <a:ea typeface="Book Antiqua" charset="0"/>
              <a:cs typeface="Book Antiqua" charset="0"/>
            </a:endParaRPr>
          </a:p>
        </p:txBody>
      </p:sp>
      <p:sp>
        <p:nvSpPr>
          <p:cNvPr id="6" name="Shape 553"/>
          <p:cNvSpPr>
            <a:spLocks noGrp="1"/>
          </p:cNvSpPr>
          <p:nvPr>
            <p:ph type="body" idx="14"/>
          </p:nvPr>
        </p:nvSpPr>
        <p:spPr>
          <a:xfrm>
            <a:off x="1849333" y="1131193"/>
            <a:ext cx="11428517" cy="1472035"/>
          </a:xfrm>
          <a:prstGeom prst="rect">
            <a:avLst/>
          </a:prstGeom>
          <a:noFill/>
        </p:spPr>
        <p:txBody>
          <a:bodyPr/>
          <a:lstStyle/>
          <a:p>
            <a:pPr algn="l">
              <a:lnSpc>
                <a:spcPct val="70000"/>
              </a:lnSpc>
              <a:defRPr sz="5100" cap="all">
                <a:solidFill>
                  <a:srgbClr val="53585F"/>
                </a:solidFill>
                <a:latin typeface="Avenir Next Condensed"/>
                <a:ea typeface="Avenir Next Condensed"/>
                <a:cs typeface="Avenir Next Condensed"/>
                <a:sym typeface="Avenir Next Condensed"/>
              </a:defRPr>
            </a:pPr>
            <a:r>
              <a:rPr lang="en-GB" altLang="zh-CN" sz="4400" b="1" cap="small" dirty="0" smtClean="0">
                <a:solidFill>
                  <a:srgbClr val="0270C0"/>
                </a:solidFill>
                <a:latin typeface="Book Antiqua" charset="0"/>
                <a:ea typeface="Book Antiqua" charset="0"/>
                <a:cs typeface="Book Antiqua" charset="0"/>
                <a:sym typeface="Avenir Next Condensed Demi Bold"/>
              </a:rPr>
              <a:t>A </a:t>
            </a:r>
            <a:r>
              <a:rPr lang="en-US" altLang="zh-CN" sz="4400" b="1" cap="small" dirty="0" smtClean="0">
                <a:solidFill>
                  <a:srgbClr val="0270C0"/>
                </a:solidFill>
                <a:latin typeface="Book Antiqua" charset="0"/>
                <a:ea typeface="Book Antiqua" charset="0"/>
                <a:cs typeface="Book Antiqua" charset="0"/>
                <a:sym typeface="Avenir Next Condensed Demi Bold"/>
              </a:rPr>
              <a:t>Problem-and-Solution </a:t>
            </a:r>
            <a:r>
              <a:rPr lang="en-GB" altLang="zh-CN" sz="4400" b="1" cap="small" dirty="0" smtClean="0">
                <a:solidFill>
                  <a:srgbClr val="0270C0"/>
                </a:solidFill>
                <a:latin typeface="Book Antiqua" charset="0"/>
                <a:ea typeface="Book Antiqua" charset="0"/>
                <a:cs typeface="Book Antiqua" charset="0"/>
                <a:sym typeface="Avenir Next Condensed Demi Bold"/>
              </a:rPr>
              <a:t>Structure</a:t>
            </a:r>
            <a:endParaRPr lang="en-GB" sz="4400" b="1" cap="small" dirty="0">
              <a:solidFill>
                <a:srgbClr val="0270C0"/>
              </a:solidFill>
              <a:latin typeface="Book Antiqua" charset="0"/>
              <a:ea typeface="Book Antiqua" charset="0"/>
              <a:cs typeface="Book Antiqua" charset="0"/>
              <a:sym typeface="Avenir Next Condensed Demi Bold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-1738" y="8314298"/>
            <a:ext cx="4326087" cy="629424"/>
          </a:xfrm>
          <a:prstGeom prst="rect">
            <a:avLst/>
          </a:prstGeom>
          <a:solidFill>
            <a:srgbClr val="D4227A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0" tIns="0" rIns="0" bIns="0" numCol="1" spcCol="38100" rtlCol="0" anchor="ctr">
            <a:noAutofit/>
          </a:bodyPr>
          <a:lstStyle/>
          <a:p>
            <a:pPr marL="0" marR="0" indent="0" algn="ctr" defTabSz="584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altLang="zh-CN" sz="3600" b="0" i="0" u="none" strike="noStrike" cap="small" spc="0" normalizeH="0" dirty="0" smtClean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Book Antiqua" charset="0"/>
                <a:ea typeface="Book Antiqua" charset="0"/>
                <a:cs typeface="Book Antiqua" charset="0"/>
                <a:sym typeface="Gill Sans"/>
              </a:rPr>
              <a:t>Text Structure</a:t>
            </a:r>
            <a:r>
              <a:rPr kumimoji="0" lang="en-US" altLang="zh-CN" sz="3600" b="0" i="0" u="none" strike="noStrike" cap="none" spc="0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Book Antiqua" charset="0"/>
                <a:ea typeface="Book Antiqua" charset="0"/>
                <a:cs typeface="Book Antiqua" charset="0"/>
                <a:sym typeface="Gill Sans"/>
              </a:rPr>
              <a:t> </a:t>
            </a:r>
            <a:r>
              <a:rPr kumimoji="0" lang="zh-CN" altLang="en-US" sz="2800" b="0" i="0" u="none" strike="noStrike" cap="none" spc="0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Book Antiqua" charset="0"/>
                <a:ea typeface="Book Antiqua" charset="0"/>
                <a:cs typeface="Book Antiqua" charset="0"/>
                <a:sym typeface="Gill Sans"/>
              </a:rPr>
              <a:t>⑤</a:t>
            </a:r>
            <a:endParaRPr kumimoji="0" lang="zh-CN" altLang="en-US" sz="2800" b="0" i="0" u="none" strike="noStrike" cap="none" spc="0" normalizeH="0" baseline="0" dirty="0">
              <a:ln>
                <a:noFill/>
              </a:ln>
              <a:solidFill>
                <a:schemeClr val="bg1"/>
              </a:solidFill>
              <a:effectLst/>
              <a:uFillTx/>
              <a:latin typeface="Book Antiqua" charset="0"/>
              <a:ea typeface="Book Antiqua" charset="0"/>
              <a:cs typeface="Book Antiqua" charset="0"/>
              <a:sym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val="301465811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4"/>
          </p:nvPr>
        </p:nvSpPr>
        <p:spPr>
          <a:xfrm>
            <a:off x="479892" y="1351112"/>
            <a:ext cx="57448" cy="1270001"/>
          </a:xfrm>
        </p:spPr>
        <p:txBody>
          <a:bodyPr/>
          <a:lstStyle/>
          <a:p>
            <a:endParaRPr kumimoji="1" lang="zh-CN" altLang="en-US">
              <a:latin typeface="Book Antiqua" charset="0"/>
              <a:ea typeface="Book Antiqua" charset="0"/>
              <a:cs typeface="Book Antiqua" charset="0"/>
            </a:endParaRPr>
          </a:p>
        </p:txBody>
      </p:sp>
      <p:sp>
        <p:nvSpPr>
          <p:cNvPr id="6" name="Shape 553"/>
          <p:cNvSpPr>
            <a:spLocks noGrp="1"/>
          </p:cNvSpPr>
          <p:nvPr>
            <p:ph type="body" idx="14"/>
          </p:nvPr>
        </p:nvSpPr>
        <p:spPr>
          <a:xfrm>
            <a:off x="917461" y="1250094"/>
            <a:ext cx="9581485" cy="1472035"/>
          </a:xfrm>
          <a:prstGeom prst="rect">
            <a:avLst/>
          </a:prstGeom>
          <a:noFill/>
        </p:spPr>
        <p:txBody>
          <a:bodyPr/>
          <a:lstStyle/>
          <a:p>
            <a:pPr algn="l">
              <a:lnSpc>
                <a:spcPct val="70000"/>
              </a:lnSpc>
              <a:defRPr sz="5100" cap="all">
                <a:solidFill>
                  <a:srgbClr val="53585F"/>
                </a:solidFill>
                <a:latin typeface="Avenir Next Condensed"/>
                <a:ea typeface="Avenir Next Condensed"/>
                <a:cs typeface="Avenir Next Condensed"/>
                <a:sym typeface="Avenir Next Condensed"/>
              </a:defRPr>
            </a:pPr>
            <a:r>
              <a:rPr lang="en-US" altLang="zh-CN" sz="4400" b="1" cap="small" dirty="0">
                <a:solidFill>
                  <a:srgbClr val="4CA6B6"/>
                </a:solidFill>
                <a:latin typeface="Book Antiqua" charset="0"/>
                <a:ea typeface="Book Antiqua" charset="0"/>
                <a:cs typeface="Book Antiqua" charset="0"/>
                <a:sym typeface="Avenir Next Condensed Demi Bold"/>
              </a:rPr>
              <a:t>Structure</a:t>
            </a:r>
            <a:r>
              <a:rPr lang="en-US" altLang="zh-CN" sz="4400" b="1" cap="small" dirty="0" smtClean="0">
                <a:solidFill>
                  <a:srgbClr val="4CA6B6"/>
                </a:solidFill>
                <a:latin typeface="Book Antiqua" charset="0"/>
                <a:ea typeface="Book Antiqua" charset="0"/>
                <a:cs typeface="Book Antiqua" charset="0"/>
                <a:sym typeface="Avenir Next Condensed Demi Bold"/>
              </a:rPr>
              <a:t> of </a:t>
            </a:r>
            <a:r>
              <a:rPr lang="en-US" altLang="zh-CN" sz="4400" b="1" cap="small" dirty="0" smtClean="0">
                <a:solidFill>
                  <a:srgbClr val="4CA6B6"/>
                </a:solidFill>
                <a:latin typeface="Book Antiqua" charset="0"/>
                <a:ea typeface="Book Antiqua" charset="0"/>
                <a:cs typeface="Book Antiqua" charset="0"/>
                <a:sym typeface="Avenir Next Condensed Demi Bold"/>
              </a:rPr>
              <a:t>a Discussion Text</a:t>
            </a:r>
            <a:endParaRPr lang="en-GB" sz="4400" b="1" cap="small" dirty="0">
              <a:solidFill>
                <a:srgbClr val="4CA6B6"/>
              </a:solidFill>
              <a:latin typeface="Book Antiqua" charset="0"/>
              <a:ea typeface="Book Antiqua" charset="0"/>
              <a:cs typeface="Book Antiqua" charset="0"/>
              <a:sym typeface="Avenir Next Condensed Demi Bold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1772484"/>
              </p:ext>
            </p:extLst>
          </p:nvPr>
        </p:nvGraphicFramePr>
        <p:xfrm>
          <a:off x="1268280" y="2895601"/>
          <a:ext cx="10612206" cy="5824601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2706697"/>
                <a:gridCol w="2951545"/>
                <a:gridCol w="4953964"/>
              </a:tblGrid>
              <a:tr h="1056409">
                <a:tc>
                  <a:txBody>
                    <a:bodyPr/>
                    <a:lstStyle/>
                    <a:p>
                      <a:pPr marL="44450" indent="0" algn="ctr">
                        <a:tabLst/>
                      </a:pPr>
                      <a:r>
                        <a:rPr lang="en-GB" altLang="zh-CN" sz="2000" cap="small" baseline="0" dirty="0" smtClean="0">
                          <a:latin typeface="Book Antiqua" charset="0"/>
                          <a:ea typeface="Book Antiqua" charset="0"/>
                          <a:cs typeface="Book Antiqua" charset="0"/>
                        </a:rPr>
                        <a:t>Parts of a Discussion Text</a:t>
                      </a:r>
                      <a:endParaRPr lang="zh-CN" altLang="en-US" sz="2000" cap="small" baseline="0" dirty="0">
                        <a:latin typeface="Book Antiqua" charset="0"/>
                        <a:ea typeface="Book Antiqua" charset="0"/>
                        <a:cs typeface="Book Antiqua" charset="0"/>
                      </a:endParaRPr>
                    </a:p>
                  </a:txBody>
                  <a:tcPr anchor="ctr">
                    <a:solidFill>
                      <a:srgbClr val="4CA6B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altLang="zh-CN" sz="2000" b="1" cap="small" baseline="0" dirty="0" smtClean="0">
                          <a:latin typeface="Book Antiqua" charset="0"/>
                          <a:ea typeface="Book Antiqua" charset="0"/>
                          <a:cs typeface="Book Antiqua" charset="0"/>
                        </a:rPr>
                        <a:t>Purpose of Each Part</a:t>
                      </a:r>
                      <a:endParaRPr lang="zh-CN" altLang="en-US" sz="2000" b="1" cap="small" baseline="0" dirty="0">
                        <a:latin typeface="Book Antiqua" charset="0"/>
                        <a:ea typeface="Book Antiqua" charset="0"/>
                        <a:cs typeface="Book Antiqua" charset="0"/>
                      </a:endParaRPr>
                    </a:p>
                  </a:txBody>
                  <a:tcPr anchor="ctr">
                    <a:solidFill>
                      <a:srgbClr val="4CA6B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zh-CN" altLang="en-US" dirty="0">
                        <a:latin typeface="Book Antiqua" charset="0"/>
                        <a:ea typeface="Book Antiqua" charset="0"/>
                        <a:cs typeface="Book Antiqua" charset="0"/>
                      </a:endParaRPr>
                    </a:p>
                  </a:txBody>
                  <a:tcPr anchor="ctr"/>
                </a:tc>
              </a:tr>
              <a:tr h="2384096">
                <a:tc rowSpan="2">
                  <a:txBody>
                    <a:bodyPr/>
                    <a:lstStyle/>
                    <a:p>
                      <a:pPr marL="11113" indent="0" algn="ctr">
                        <a:tabLst/>
                      </a:pPr>
                      <a:r>
                        <a:rPr lang="en-US" altLang="zh-CN" sz="2400" b="1" cap="small" baseline="0" dirty="0" smtClean="0">
                          <a:latin typeface="Book Antiqua" charset="0"/>
                          <a:ea typeface="Book Antiqua" charset="0"/>
                          <a:cs typeface="Book Antiqua" charset="0"/>
                        </a:rPr>
                        <a:t>(3) Conclusion</a:t>
                      </a:r>
                      <a:endParaRPr lang="zh-CN" altLang="en-US" sz="2400" b="1" cap="small" baseline="0" dirty="0">
                        <a:latin typeface="Book Antiqua" charset="0"/>
                        <a:ea typeface="Book Antiqua" charset="0"/>
                        <a:cs typeface="Book Antiqua" charset="0"/>
                      </a:endParaRPr>
                    </a:p>
                    <a:p>
                      <a:pPr marL="11113" indent="0" algn="ctr">
                        <a:tabLst/>
                      </a:pPr>
                      <a:endParaRPr lang="en-US" altLang="zh-CN" sz="2400" b="1" cap="none" baseline="0" dirty="0" smtClean="0">
                        <a:latin typeface="Book Antiqua" charset="0"/>
                        <a:ea typeface="Book Antiqua" charset="0"/>
                        <a:cs typeface="Book Antiqua" charset="0"/>
                      </a:endParaRPr>
                    </a:p>
                    <a:p>
                      <a:pPr marL="284163" indent="-266700" algn="l">
                        <a:buFont typeface="Arial" charset="0"/>
                        <a:buChar char="•"/>
                        <a:tabLst/>
                      </a:pPr>
                      <a:r>
                        <a:rPr lang="en-GB" altLang="zh-CN" sz="1600" b="0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Book Antiqua" charset="0"/>
                          <a:ea typeface="Book Antiqua" charset="0"/>
                          <a:cs typeface="Book Antiqua" charset="0"/>
                          <a:sym typeface="Gill Sans"/>
                        </a:rPr>
                        <a:t>To </a:t>
                      </a:r>
                      <a:r>
                        <a:rPr lang="en-GB" altLang="zh-CN" sz="1600" b="0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Book Antiqua" charset="0"/>
                          <a:ea typeface="Book Antiqua" charset="0"/>
                          <a:cs typeface="Book Antiqua" charset="0"/>
                          <a:sym typeface="Gill Sans"/>
                        </a:rPr>
                        <a:t>relate the argument to real world action</a:t>
                      </a:r>
                    </a:p>
                    <a:p>
                      <a:pPr marL="284163" indent="-266700" algn="l">
                        <a:buFont typeface="Arial" charset="0"/>
                        <a:buChar char="•"/>
                        <a:tabLst/>
                      </a:pPr>
                      <a:endParaRPr lang="en-GB" altLang="zh-CN" sz="1600" b="0" i="0" u="none" strike="noStrike" cap="none" spc="0" baseline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uFillTx/>
                        <a:latin typeface="Book Antiqua" charset="0"/>
                        <a:ea typeface="Book Antiqua" charset="0"/>
                        <a:cs typeface="Book Antiqua" charset="0"/>
                        <a:sym typeface="Gill Sans"/>
                      </a:endParaRPr>
                    </a:p>
                    <a:p>
                      <a:pPr marL="284163" indent="-266700" algn="l">
                        <a:buFont typeface="Arial" charset="0"/>
                        <a:buChar char="•"/>
                        <a:tabLst/>
                      </a:pPr>
                      <a:r>
                        <a:rPr lang="en-GB" altLang="zh-CN" sz="1600" b="0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Book Antiqua" charset="0"/>
                          <a:ea typeface="Book Antiqua" charset="0"/>
                          <a:cs typeface="Book Antiqua" charset="0"/>
                          <a:sym typeface="Gill Sans"/>
                        </a:rPr>
                        <a:t>No </a:t>
                      </a:r>
                      <a:r>
                        <a:rPr lang="en-GB" altLang="zh-CN" sz="1600" b="0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Book Antiqua" charset="0"/>
                          <a:ea typeface="Book Antiqua" charset="0"/>
                          <a:cs typeface="Book Antiqua" charset="0"/>
                          <a:sym typeface="Gill Sans"/>
                        </a:rPr>
                        <a:t>new evidence is given in the conclusion</a:t>
                      </a:r>
                      <a:endParaRPr lang="zh-CN" altLang="en-US" sz="1600" b="0" i="0" u="none" strike="noStrike" cap="none" spc="0" baseline="0" dirty="0">
                        <a:ln>
                          <a:noFill/>
                        </a:ln>
                        <a:solidFill>
                          <a:schemeClr val="dk1"/>
                        </a:solidFill>
                        <a:uFillTx/>
                        <a:latin typeface="Book Antiqua" charset="0"/>
                        <a:ea typeface="Book Antiqua" charset="0"/>
                        <a:cs typeface="Book Antiqua" charset="0"/>
                        <a:sym typeface="Gill San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altLang="zh-CN" sz="2000" b="1" dirty="0" smtClean="0">
                          <a:solidFill>
                            <a:srgbClr val="D4227A"/>
                          </a:solidFill>
                          <a:latin typeface="Book Antiqua" charset="0"/>
                          <a:ea typeface="Book Antiqua" charset="0"/>
                          <a:cs typeface="Book Antiqua" charset="0"/>
                        </a:rPr>
                        <a:t>Summary</a:t>
                      </a:r>
                    </a:p>
                    <a:p>
                      <a:pPr algn="l"/>
                      <a:endParaRPr lang="en-GB" altLang="zh-CN" b="1" dirty="0" smtClean="0">
                        <a:solidFill>
                          <a:srgbClr val="D4227A"/>
                        </a:solidFill>
                        <a:latin typeface="Book Antiqua" charset="0"/>
                        <a:ea typeface="Book Antiqua" charset="0"/>
                        <a:cs typeface="Book Antiqua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charset="0"/>
                        <a:buChar char="•"/>
                      </a:pPr>
                      <a:r>
                        <a:rPr lang="en-GB" altLang="zh-CN" b="1" dirty="0" smtClean="0">
                          <a:solidFill>
                            <a:srgbClr val="D4227A"/>
                          </a:solidFill>
                          <a:latin typeface="Book Antiqua" charset="0"/>
                          <a:ea typeface="Book Antiqua" charset="0"/>
                          <a:cs typeface="Book Antiqua" charset="0"/>
                        </a:rPr>
                        <a:t>To</a:t>
                      </a:r>
                      <a:r>
                        <a:rPr lang="en-GB" altLang="zh-CN" b="1" baseline="0" dirty="0" smtClean="0">
                          <a:solidFill>
                            <a:srgbClr val="D4227A"/>
                          </a:solidFill>
                          <a:latin typeface="Book Antiqua" charset="0"/>
                          <a:ea typeface="Book Antiqua" charset="0"/>
                          <a:cs typeface="Book Antiqua" charset="0"/>
                        </a:rPr>
                        <a:t> </a:t>
                      </a:r>
                      <a:r>
                        <a:rPr lang="en-GB" altLang="zh-CN" b="1" baseline="0" dirty="0" smtClean="0">
                          <a:solidFill>
                            <a:srgbClr val="D4227A"/>
                          </a:solidFill>
                          <a:latin typeface="Book Antiqua" charset="0"/>
                          <a:ea typeface="Book Antiqua" charset="0"/>
                          <a:cs typeface="Book Antiqua" charset="0"/>
                        </a:rPr>
                        <a:t>give the reader a brief reminder of the main ideas, while restating the </a:t>
                      </a:r>
                      <a:r>
                        <a:rPr lang="en-GB" altLang="zh-CN" b="1" baseline="0" dirty="0" smtClean="0">
                          <a:solidFill>
                            <a:srgbClr val="D4227A"/>
                          </a:solidFill>
                          <a:latin typeface="Book Antiqua" charset="0"/>
                          <a:ea typeface="Book Antiqua" charset="0"/>
                          <a:cs typeface="Book Antiqua" charset="0"/>
                        </a:rPr>
                        <a:t>thesis</a:t>
                      </a:r>
                    </a:p>
                    <a:p>
                      <a:pPr marL="285750" indent="-285750" algn="l">
                        <a:buFont typeface="Arial" charset="0"/>
                        <a:buChar char="•"/>
                      </a:pPr>
                      <a:endParaRPr lang="en-GB" altLang="zh-CN" b="1" baseline="0" dirty="0" smtClean="0">
                        <a:solidFill>
                          <a:srgbClr val="D4227A"/>
                        </a:solidFill>
                        <a:latin typeface="Book Antiqua" charset="0"/>
                        <a:ea typeface="Book Antiqua" charset="0"/>
                        <a:cs typeface="Book Antiqua" charset="0"/>
                      </a:endParaRPr>
                    </a:p>
                    <a:p>
                      <a:pPr marL="285750" indent="-285750" algn="l">
                        <a:buFont typeface="Arial" charset="0"/>
                        <a:buChar char="•"/>
                      </a:pPr>
                      <a:r>
                        <a:rPr lang="en-GB" altLang="zh-CN" b="1" baseline="0" dirty="0" smtClean="0">
                          <a:solidFill>
                            <a:srgbClr val="D4227A"/>
                          </a:solidFill>
                          <a:latin typeface="Book Antiqua" charset="0"/>
                          <a:ea typeface="Book Antiqua" charset="0"/>
                          <a:cs typeface="Book Antiqua" charset="0"/>
                        </a:rPr>
                        <a:t>Sometimes also says which ideas the writer believes have the strongest evidence</a:t>
                      </a:r>
                      <a:endParaRPr lang="zh-CN" altLang="en-US" b="1" dirty="0">
                        <a:solidFill>
                          <a:srgbClr val="D4227A"/>
                        </a:solidFill>
                        <a:latin typeface="Book Antiqua" charset="0"/>
                        <a:ea typeface="Book Antiqua" charset="0"/>
                        <a:cs typeface="Book Antiqua" charset="0"/>
                      </a:endParaRPr>
                    </a:p>
                  </a:txBody>
                  <a:tcPr anchor="ctr"/>
                </a:tc>
              </a:tr>
              <a:tr h="2384096">
                <a:tc vMerge="1">
                  <a:txBody>
                    <a:bodyPr/>
                    <a:lstStyle/>
                    <a:p>
                      <a:pPr marL="11113" indent="0" algn="ctr">
                        <a:tabLst/>
                      </a:pPr>
                      <a:endParaRPr lang="zh-CN" altLang="en-US" sz="2400" b="1" cap="small" baseline="0" dirty="0">
                        <a:latin typeface="Book Antiqua" charset="0"/>
                        <a:ea typeface="Book Antiqua" charset="0"/>
                        <a:cs typeface="Book Antiqua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altLang="zh-CN" b="1" dirty="0" smtClean="0">
                          <a:latin typeface="Book Antiqua" charset="0"/>
                          <a:ea typeface="Book Antiqua" charset="0"/>
                          <a:cs typeface="Book Antiqua" charset="0"/>
                        </a:rPr>
                        <a:t>Recommendation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charset="0"/>
                        <a:buChar char="•"/>
                      </a:pPr>
                      <a:r>
                        <a:rPr lang="en-GB" altLang="zh-CN" sz="1800" b="1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Book Antiqua" charset="0"/>
                          <a:ea typeface="Book Antiqua" charset="0"/>
                          <a:cs typeface="Book Antiqua" charset="0"/>
                          <a:sym typeface="Gill Sans"/>
                        </a:rPr>
                        <a:t>To </a:t>
                      </a:r>
                      <a:r>
                        <a:rPr lang="en-GB" altLang="zh-CN" sz="1800" b="1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Book Antiqua" charset="0"/>
                          <a:ea typeface="Book Antiqua" charset="0"/>
                          <a:cs typeface="Book Antiqua" charset="0"/>
                          <a:sym typeface="Gill Sans"/>
                        </a:rPr>
                        <a:t>tell the reader what the writer believes is the best action to take, considering all the evidence presented in the essay</a:t>
                      </a:r>
                      <a:endParaRPr lang="zh-CN" altLang="en-US" sz="1800" b="1" i="0" u="none" strike="noStrike" cap="none" spc="0" baseline="0" dirty="0">
                        <a:ln>
                          <a:noFill/>
                        </a:ln>
                        <a:solidFill>
                          <a:schemeClr val="dk1"/>
                        </a:solidFill>
                        <a:uFillTx/>
                        <a:latin typeface="Book Antiqua" charset="0"/>
                        <a:ea typeface="Book Antiqua" charset="0"/>
                        <a:cs typeface="Book Antiqua" charset="0"/>
                        <a:sym typeface="Gill Sans"/>
                      </a:endParaRPr>
                    </a:p>
                  </a:txBody>
                  <a:tcPr anchor="ctr">
                    <a:solidFill>
                      <a:srgbClr val="E8EBF4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528756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4"/>
          </p:nvPr>
        </p:nvSpPr>
        <p:spPr>
          <a:xfrm>
            <a:off x="479892" y="1351112"/>
            <a:ext cx="57448" cy="1270001"/>
          </a:xfrm>
        </p:spPr>
        <p:txBody>
          <a:bodyPr/>
          <a:lstStyle/>
          <a:p>
            <a:endParaRPr kumimoji="1" lang="zh-CN" altLang="en-US">
              <a:latin typeface="Book Antiqua" charset="0"/>
              <a:ea typeface="Book Antiqua" charset="0"/>
              <a:cs typeface="Book Antiqua" charset="0"/>
            </a:endParaRPr>
          </a:p>
        </p:txBody>
      </p:sp>
      <p:sp>
        <p:nvSpPr>
          <p:cNvPr id="6" name="Shape 553"/>
          <p:cNvSpPr>
            <a:spLocks noGrp="1"/>
          </p:cNvSpPr>
          <p:nvPr>
            <p:ph type="body" idx="14"/>
          </p:nvPr>
        </p:nvSpPr>
        <p:spPr>
          <a:xfrm>
            <a:off x="917461" y="1250094"/>
            <a:ext cx="9581485" cy="1472035"/>
          </a:xfrm>
          <a:prstGeom prst="rect">
            <a:avLst/>
          </a:prstGeom>
          <a:noFill/>
        </p:spPr>
        <p:txBody>
          <a:bodyPr/>
          <a:lstStyle/>
          <a:p>
            <a:pPr algn="l">
              <a:lnSpc>
                <a:spcPct val="70000"/>
              </a:lnSpc>
              <a:defRPr sz="5100" cap="all">
                <a:solidFill>
                  <a:srgbClr val="53585F"/>
                </a:solidFill>
                <a:latin typeface="Avenir Next Condensed"/>
                <a:ea typeface="Avenir Next Condensed"/>
                <a:cs typeface="Avenir Next Condensed"/>
                <a:sym typeface="Avenir Next Condensed"/>
              </a:defRPr>
            </a:pPr>
            <a:r>
              <a:rPr lang="en-US" altLang="zh-CN" sz="4400" b="1" cap="small" dirty="0">
                <a:solidFill>
                  <a:srgbClr val="4CA6B6"/>
                </a:solidFill>
                <a:latin typeface="Book Antiqua" charset="0"/>
                <a:ea typeface="Book Antiqua" charset="0"/>
                <a:cs typeface="Book Antiqua" charset="0"/>
                <a:sym typeface="Avenir Next Condensed Demi Bold"/>
              </a:rPr>
              <a:t>Structure</a:t>
            </a:r>
            <a:r>
              <a:rPr lang="en-US" altLang="zh-CN" sz="4400" b="1" cap="small" dirty="0" smtClean="0">
                <a:solidFill>
                  <a:srgbClr val="4CA6B6"/>
                </a:solidFill>
                <a:latin typeface="Book Antiqua" charset="0"/>
                <a:ea typeface="Book Antiqua" charset="0"/>
                <a:cs typeface="Book Antiqua" charset="0"/>
                <a:sym typeface="Avenir Next Condensed Demi Bold"/>
              </a:rPr>
              <a:t> of </a:t>
            </a:r>
            <a:r>
              <a:rPr lang="en-US" altLang="zh-CN" sz="4400" b="1" cap="small" dirty="0" smtClean="0">
                <a:solidFill>
                  <a:srgbClr val="4CA6B6"/>
                </a:solidFill>
                <a:latin typeface="Book Antiqua" charset="0"/>
                <a:ea typeface="Book Antiqua" charset="0"/>
                <a:cs typeface="Book Antiqua" charset="0"/>
                <a:sym typeface="Avenir Next Condensed Demi Bold"/>
              </a:rPr>
              <a:t>a Discussion Text</a:t>
            </a:r>
            <a:endParaRPr lang="en-GB" sz="4400" b="1" cap="small" dirty="0">
              <a:solidFill>
                <a:srgbClr val="4CA6B6"/>
              </a:solidFill>
              <a:latin typeface="Book Antiqua" charset="0"/>
              <a:ea typeface="Book Antiqua" charset="0"/>
              <a:cs typeface="Book Antiqua" charset="0"/>
              <a:sym typeface="Avenir Next Condensed Demi Bold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3122240"/>
              </p:ext>
            </p:extLst>
          </p:nvPr>
        </p:nvGraphicFramePr>
        <p:xfrm>
          <a:off x="1268280" y="2895601"/>
          <a:ext cx="10612206" cy="5824601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2706697"/>
                <a:gridCol w="2951545"/>
                <a:gridCol w="4953964"/>
              </a:tblGrid>
              <a:tr h="1056409">
                <a:tc>
                  <a:txBody>
                    <a:bodyPr/>
                    <a:lstStyle/>
                    <a:p>
                      <a:pPr marL="44450" indent="0" algn="ctr">
                        <a:tabLst/>
                      </a:pPr>
                      <a:r>
                        <a:rPr lang="en-GB" altLang="zh-CN" sz="2000" cap="small" baseline="0" dirty="0" smtClean="0">
                          <a:latin typeface="Book Antiqua" charset="0"/>
                          <a:ea typeface="Book Antiqua" charset="0"/>
                          <a:cs typeface="Book Antiqua" charset="0"/>
                        </a:rPr>
                        <a:t>Parts of a Discussion Text</a:t>
                      </a:r>
                      <a:endParaRPr lang="zh-CN" altLang="en-US" sz="2000" cap="small" baseline="0" dirty="0">
                        <a:latin typeface="Book Antiqua" charset="0"/>
                        <a:ea typeface="Book Antiqua" charset="0"/>
                        <a:cs typeface="Book Antiqua" charset="0"/>
                      </a:endParaRPr>
                    </a:p>
                  </a:txBody>
                  <a:tcPr anchor="ctr">
                    <a:solidFill>
                      <a:srgbClr val="4CA6B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altLang="zh-CN" sz="2000" b="1" cap="small" baseline="0" dirty="0" smtClean="0">
                          <a:latin typeface="Book Antiqua" charset="0"/>
                          <a:ea typeface="Book Antiqua" charset="0"/>
                          <a:cs typeface="Book Antiqua" charset="0"/>
                        </a:rPr>
                        <a:t>Purpose of Each Part</a:t>
                      </a:r>
                      <a:endParaRPr lang="zh-CN" altLang="en-US" sz="2000" b="1" cap="small" baseline="0" dirty="0">
                        <a:latin typeface="Book Antiqua" charset="0"/>
                        <a:ea typeface="Book Antiqua" charset="0"/>
                        <a:cs typeface="Book Antiqua" charset="0"/>
                      </a:endParaRPr>
                    </a:p>
                  </a:txBody>
                  <a:tcPr anchor="ctr">
                    <a:solidFill>
                      <a:srgbClr val="4CA6B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zh-CN" altLang="en-US" dirty="0">
                        <a:latin typeface="Book Antiqua" charset="0"/>
                        <a:ea typeface="Book Antiqua" charset="0"/>
                        <a:cs typeface="Book Antiqua" charset="0"/>
                      </a:endParaRPr>
                    </a:p>
                  </a:txBody>
                  <a:tcPr anchor="ctr"/>
                </a:tc>
              </a:tr>
              <a:tr h="2384096">
                <a:tc rowSpan="2">
                  <a:txBody>
                    <a:bodyPr/>
                    <a:lstStyle/>
                    <a:p>
                      <a:pPr marL="11113" indent="0" algn="ctr">
                        <a:tabLst/>
                      </a:pPr>
                      <a:r>
                        <a:rPr lang="en-US" altLang="zh-CN" sz="2400" b="1" cap="small" baseline="0" dirty="0" smtClean="0">
                          <a:latin typeface="Book Antiqua" charset="0"/>
                          <a:ea typeface="Book Antiqua" charset="0"/>
                          <a:cs typeface="Book Antiqua" charset="0"/>
                        </a:rPr>
                        <a:t>(3) Conclusion</a:t>
                      </a:r>
                      <a:endParaRPr lang="zh-CN" altLang="en-US" sz="2400" b="1" cap="small" baseline="0" dirty="0">
                        <a:latin typeface="Book Antiqua" charset="0"/>
                        <a:ea typeface="Book Antiqua" charset="0"/>
                        <a:cs typeface="Book Antiqua" charset="0"/>
                      </a:endParaRPr>
                    </a:p>
                    <a:p>
                      <a:pPr marL="11113" indent="0" algn="ctr">
                        <a:tabLst/>
                      </a:pPr>
                      <a:endParaRPr lang="en-US" altLang="zh-CN" sz="2400" b="1" cap="none" baseline="0" dirty="0" smtClean="0">
                        <a:latin typeface="Book Antiqua" charset="0"/>
                        <a:ea typeface="Book Antiqua" charset="0"/>
                        <a:cs typeface="Book Antiqua" charset="0"/>
                      </a:endParaRPr>
                    </a:p>
                    <a:p>
                      <a:pPr marL="284163" indent="-266700" algn="l">
                        <a:buFont typeface="Arial" charset="0"/>
                        <a:buChar char="•"/>
                        <a:tabLst/>
                      </a:pPr>
                      <a:r>
                        <a:rPr lang="en-GB" altLang="zh-CN" sz="1600" b="0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Book Antiqua" charset="0"/>
                          <a:ea typeface="Book Antiqua" charset="0"/>
                          <a:cs typeface="Book Antiqua" charset="0"/>
                          <a:sym typeface="Gill Sans"/>
                        </a:rPr>
                        <a:t>To relate the argument to real world action</a:t>
                      </a:r>
                    </a:p>
                    <a:p>
                      <a:pPr marL="284163" indent="-266700" algn="l">
                        <a:buFont typeface="Arial" charset="0"/>
                        <a:buChar char="•"/>
                        <a:tabLst/>
                      </a:pPr>
                      <a:endParaRPr lang="en-GB" altLang="zh-CN" sz="1600" b="0" i="0" u="none" strike="noStrike" cap="none" spc="0" baseline="0" dirty="0" smtClean="0">
                        <a:ln>
                          <a:noFill/>
                        </a:ln>
                        <a:solidFill>
                          <a:schemeClr val="dk1"/>
                        </a:solidFill>
                        <a:uFillTx/>
                        <a:latin typeface="Book Antiqua" charset="0"/>
                        <a:ea typeface="Book Antiqua" charset="0"/>
                        <a:cs typeface="Book Antiqua" charset="0"/>
                        <a:sym typeface="Gill Sans"/>
                      </a:endParaRPr>
                    </a:p>
                    <a:p>
                      <a:pPr marL="284163" indent="-266700" algn="l">
                        <a:buFont typeface="Arial" charset="0"/>
                        <a:buChar char="•"/>
                        <a:tabLst/>
                      </a:pPr>
                      <a:r>
                        <a:rPr lang="en-GB" altLang="zh-CN" sz="1600" b="0" i="0" u="none" strike="noStrike" cap="none" spc="0" baseline="0" dirty="0" smtClean="0">
                          <a:ln>
                            <a:noFill/>
                          </a:ln>
                          <a:solidFill>
                            <a:schemeClr val="dk1"/>
                          </a:solidFill>
                          <a:uFillTx/>
                          <a:latin typeface="Book Antiqua" charset="0"/>
                          <a:ea typeface="Book Antiqua" charset="0"/>
                          <a:cs typeface="Book Antiqua" charset="0"/>
                          <a:sym typeface="Gill Sans"/>
                        </a:rPr>
                        <a:t>No new evidence is given in the conclusion</a:t>
                      </a:r>
                      <a:endParaRPr lang="zh-CN" altLang="en-US" sz="1600" b="0" i="0" u="none" strike="noStrike" cap="none" spc="0" baseline="0" dirty="0">
                        <a:ln>
                          <a:noFill/>
                        </a:ln>
                        <a:solidFill>
                          <a:schemeClr val="dk1"/>
                        </a:solidFill>
                        <a:uFillTx/>
                        <a:latin typeface="Book Antiqua" charset="0"/>
                        <a:ea typeface="Book Antiqua" charset="0"/>
                        <a:cs typeface="Book Antiqua" charset="0"/>
                        <a:sym typeface="Gill San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altLang="zh-CN" sz="2000" b="1" dirty="0" smtClean="0">
                          <a:latin typeface="Book Antiqua" charset="0"/>
                          <a:ea typeface="Book Antiqua" charset="0"/>
                          <a:cs typeface="Book Antiqua" charset="0"/>
                        </a:rPr>
                        <a:t>Summary</a:t>
                      </a:r>
                    </a:p>
                    <a:p>
                      <a:pPr algn="l"/>
                      <a:endParaRPr lang="en-GB" altLang="zh-CN" b="1" dirty="0" smtClean="0">
                        <a:latin typeface="Book Antiqua" charset="0"/>
                        <a:ea typeface="Book Antiqua" charset="0"/>
                        <a:cs typeface="Book Antiqua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charset="0"/>
                        <a:buChar char="•"/>
                      </a:pPr>
                      <a:r>
                        <a:rPr lang="en-GB" altLang="zh-CN" b="1" dirty="0" smtClean="0">
                          <a:latin typeface="Book Antiqua" charset="0"/>
                          <a:ea typeface="Book Antiqua" charset="0"/>
                          <a:cs typeface="Book Antiqua" charset="0"/>
                        </a:rPr>
                        <a:t>To</a:t>
                      </a:r>
                      <a:r>
                        <a:rPr lang="en-GB" altLang="zh-CN" b="1" baseline="0" dirty="0" smtClean="0">
                          <a:latin typeface="Book Antiqua" charset="0"/>
                          <a:ea typeface="Book Antiqua" charset="0"/>
                          <a:cs typeface="Book Antiqua" charset="0"/>
                        </a:rPr>
                        <a:t> </a:t>
                      </a:r>
                      <a:r>
                        <a:rPr lang="en-GB" altLang="zh-CN" b="1" baseline="0" dirty="0" smtClean="0">
                          <a:latin typeface="Book Antiqua" charset="0"/>
                          <a:ea typeface="Book Antiqua" charset="0"/>
                          <a:cs typeface="Book Antiqua" charset="0"/>
                        </a:rPr>
                        <a:t>give the reader a brief reminder of the main ideas, while restating the </a:t>
                      </a:r>
                      <a:r>
                        <a:rPr lang="en-GB" altLang="zh-CN" b="1" baseline="0" dirty="0" smtClean="0">
                          <a:latin typeface="Book Antiqua" charset="0"/>
                          <a:ea typeface="Book Antiqua" charset="0"/>
                          <a:cs typeface="Book Antiqua" charset="0"/>
                        </a:rPr>
                        <a:t>thesis</a:t>
                      </a:r>
                    </a:p>
                    <a:p>
                      <a:pPr marL="285750" indent="-285750" algn="l">
                        <a:buFont typeface="Arial" charset="0"/>
                        <a:buChar char="•"/>
                      </a:pPr>
                      <a:endParaRPr lang="en-GB" altLang="zh-CN" b="1" baseline="0" dirty="0" smtClean="0">
                        <a:latin typeface="Book Antiqua" charset="0"/>
                        <a:ea typeface="Book Antiqua" charset="0"/>
                        <a:cs typeface="Book Antiqua" charset="0"/>
                      </a:endParaRPr>
                    </a:p>
                    <a:p>
                      <a:pPr marL="285750" indent="-285750" algn="l">
                        <a:buFont typeface="Arial" charset="0"/>
                        <a:buChar char="•"/>
                      </a:pPr>
                      <a:r>
                        <a:rPr lang="en-GB" altLang="zh-CN" b="1" baseline="0" dirty="0" smtClean="0">
                          <a:latin typeface="Book Antiqua" charset="0"/>
                          <a:ea typeface="Book Antiqua" charset="0"/>
                          <a:cs typeface="Book Antiqua" charset="0"/>
                        </a:rPr>
                        <a:t>Sometimes also says which ideas the writer believes have the strongest evidence</a:t>
                      </a:r>
                      <a:endParaRPr lang="zh-CN" altLang="en-US" b="1" dirty="0">
                        <a:latin typeface="Book Antiqua" charset="0"/>
                        <a:ea typeface="Book Antiqua" charset="0"/>
                        <a:cs typeface="Book Antiqua" charset="0"/>
                      </a:endParaRPr>
                    </a:p>
                  </a:txBody>
                  <a:tcPr anchor="ctr"/>
                </a:tc>
              </a:tr>
              <a:tr h="2384096">
                <a:tc vMerge="1">
                  <a:txBody>
                    <a:bodyPr/>
                    <a:lstStyle/>
                    <a:p>
                      <a:pPr marL="11113" indent="0" algn="ctr">
                        <a:tabLst/>
                      </a:pPr>
                      <a:endParaRPr lang="zh-CN" altLang="en-US" sz="2400" b="1" cap="small" baseline="0" dirty="0">
                        <a:latin typeface="Book Antiqua" charset="0"/>
                        <a:ea typeface="Book Antiqua" charset="0"/>
                        <a:cs typeface="Book Antiqua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altLang="zh-CN" b="1" dirty="0" smtClean="0">
                          <a:solidFill>
                            <a:srgbClr val="D4227A"/>
                          </a:solidFill>
                          <a:latin typeface="Book Antiqua" charset="0"/>
                          <a:ea typeface="Book Antiqua" charset="0"/>
                          <a:cs typeface="Book Antiqua" charset="0"/>
                        </a:rPr>
                        <a:t>Recommendation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charset="0"/>
                        <a:buChar char="•"/>
                      </a:pPr>
                      <a:r>
                        <a:rPr lang="en-GB" altLang="zh-CN" sz="1800" b="1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D4227A"/>
                          </a:solidFill>
                          <a:uFillTx/>
                          <a:latin typeface="Book Antiqua" charset="0"/>
                          <a:ea typeface="Book Antiqua" charset="0"/>
                          <a:cs typeface="Book Antiqua" charset="0"/>
                          <a:sym typeface="Gill Sans"/>
                        </a:rPr>
                        <a:t>To </a:t>
                      </a:r>
                      <a:r>
                        <a:rPr lang="en-GB" altLang="zh-CN" sz="1800" b="1" i="0" u="none" strike="noStrike" cap="none" spc="0" baseline="0" dirty="0" smtClean="0">
                          <a:ln>
                            <a:noFill/>
                          </a:ln>
                          <a:solidFill>
                            <a:srgbClr val="D4227A"/>
                          </a:solidFill>
                          <a:uFillTx/>
                          <a:latin typeface="Book Antiqua" charset="0"/>
                          <a:ea typeface="Book Antiqua" charset="0"/>
                          <a:cs typeface="Book Antiqua" charset="0"/>
                          <a:sym typeface="Gill Sans"/>
                        </a:rPr>
                        <a:t>tell the reader what the writer believes is the best action to take, considering all the evidence presented in the essay</a:t>
                      </a:r>
                      <a:endParaRPr lang="zh-CN" altLang="en-US" sz="1800" b="1" i="0" u="none" strike="noStrike" cap="none" spc="0" baseline="0" dirty="0">
                        <a:ln>
                          <a:noFill/>
                        </a:ln>
                        <a:solidFill>
                          <a:srgbClr val="D4227A"/>
                        </a:solidFill>
                        <a:uFillTx/>
                        <a:latin typeface="Book Antiqua" charset="0"/>
                        <a:ea typeface="Book Antiqua" charset="0"/>
                        <a:cs typeface="Book Antiqua" charset="0"/>
                        <a:sym typeface="Gill Sans"/>
                      </a:endParaRPr>
                    </a:p>
                  </a:txBody>
                  <a:tcPr anchor="ctr">
                    <a:solidFill>
                      <a:srgbClr val="E8EBF4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097822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44486">
            <a:off x="3425746" y="6794174"/>
            <a:ext cx="7760229" cy="4352902"/>
          </a:xfrm>
          <a:prstGeom prst="rect">
            <a:avLst/>
          </a:prstGeom>
        </p:spPr>
      </p:pic>
      <p:sp>
        <p:nvSpPr>
          <p:cNvPr id="7" name="Shape 578"/>
          <p:cNvSpPr>
            <a:spLocks noGrp="1"/>
          </p:cNvSpPr>
          <p:nvPr>
            <p:ph type="body" idx="20"/>
          </p:nvPr>
        </p:nvSpPr>
        <p:spPr>
          <a:xfrm>
            <a:off x="3004456" y="3500544"/>
            <a:ext cx="8749393" cy="3109428"/>
          </a:xfrm>
          <a:prstGeom prst="rect">
            <a:avLst/>
          </a:prstGeom>
        </p:spPr>
        <p:txBody>
          <a:bodyPr>
            <a:noAutofit/>
          </a:bodyPr>
          <a:lstStyle/>
          <a:p>
            <a:pPr marL="457200" indent="-457200">
              <a:spcBef>
                <a:spcPts val="1200"/>
              </a:spcBef>
              <a:buFont typeface="Arial" charset="0"/>
              <a:buChar char="•"/>
            </a:pPr>
            <a:r>
              <a:rPr lang="en-GB" altLang="zh-CN" sz="3000" i="1" dirty="0">
                <a:solidFill>
                  <a:schemeClr val="accent1">
                    <a:lumMod val="75000"/>
                  </a:schemeClr>
                </a:solidFill>
                <a:latin typeface="Book Antiqua" charset="0"/>
                <a:ea typeface="Book Antiqua" charset="0"/>
                <a:cs typeface="Book Antiqua" charset="0"/>
              </a:rPr>
              <a:t>Please download and read the essay entitled </a:t>
            </a:r>
            <a:r>
              <a:rPr lang="en-GB" altLang="zh-CN" sz="3000" i="1" dirty="0" smtClean="0">
                <a:solidFill>
                  <a:schemeClr val="accent1">
                    <a:lumMod val="75000"/>
                  </a:schemeClr>
                </a:solidFill>
                <a:latin typeface="Book Antiqua" charset="0"/>
                <a:ea typeface="Book Antiqua" charset="0"/>
                <a:cs typeface="Book Antiqua" charset="0"/>
              </a:rPr>
              <a:t>‘</a:t>
            </a:r>
            <a:r>
              <a:rPr lang="en-GB" altLang="zh-CN" sz="3000" i="1" dirty="0" err="1" smtClean="0">
                <a:solidFill>
                  <a:schemeClr val="accent1">
                    <a:lumMod val="75000"/>
                  </a:schemeClr>
                </a:solidFill>
                <a:latin typeface="Book Antiqua" charset="0"/>
                <a:ea typeface="Book Antiqua" charset="0"/>
                <a:cs typeface="Book Antiqua" charset="0"/>
              </a:rPr>
              <a:t>Hyperpolyglots</a:t>
            </a:r>
            <a:r>
              <a:rPr lang="en-GB" altLang="zh-CN" sz="3000" i="1" dirty="0" smtClean="0">
                <a:solidFill>
                  <a:schemeClr val="accent1">
                    <a:lumMod val="75000"/>
                  </a:schemeClr>
                </a:solidFill>
                <a:latin typeface="Book Antiqua" charset="0"/>
                <a:ea typeface="Book Antiqua" charset="0"/>
                <a:cs typeface="Book Antiqua" charset="0"/>
              </a:rPr>
              <a:t> – A Case of Brain or Hard Work?’.</a:t>
            </a:r>
          </a:p>
          <a:p>
            <a:pPr marL="457200" indent="-457200">
              <a:spcBef>
                <a:spcPts val="1200"/>
              </a:spcBef>
              <a:buFont typeface="Arial" charset="0"/>
              <a:buChar char="•"/>
            </a:pPr>
            <a:r>
              <a:rPr lang="en-GB" altLang="zh-CN" sz="3000" i="1" dirty="0" smtClean="0">
                <a:solidFill>
                  <a:schemeClr val="accent1">
                    <a:lumMod val="75000"/>
                  </a:schemeClr>
                </a:solidFill>
                <a:latin typeface="Book Antiqua" charset="0"/>
                <a:ea typeface="Book Antiqua" charset="0"/>
                <a:cs typeface="Book Antiqua" charset="0"/>
              </a:rPr>
              <a:t>Also download and try to answer a list of questions, which will guide you through this discussion text.</a:t>
            </a:r>
            <a:endParaRPr lang="en-GB" altLang="zh-CN" sz="3000" i="1" dirty="0" smtClean="0">
              <a:solidFill>
                <a:schemeClr val="accent1">
                  <a:lumMod val="75000"/>
                </a:schemeClr>
              </a:solidFill>
              <a:latin typeface="Book Antiqua" charset="0"/>
              <a:ea typeface="Book Antiqua" charset="0"/>
              <a:cs typeface="Book Antiqua" charset="0"/>
            </a:endParaRPr>
          </a:p>
        </p:txBody>
      </p:sp>
      <p:grpSp>
        <p:nvGrpSpPr>
          <p:cNvPr id="6" name="组 5"/>
          <p:cNvGrpSpPr/>
          <p:nvPr/>
        </p:nvGrpSpPr>
        <p:grpSpPr>
          <a:xfrm>
            <a:off x="1919768" y="4481221"/>
            <a:ext cx="592428" cy="574037"/>
            <a:chOff x="1670386" y="4854812"/>
            <a:chExt cx="592428" cy="574037"/>
          </a:xfrm>
        </p:grpSpPr>
        <p:sp>
          <p:nvSpPr>
            <p:cNvPr id="12" name="文本框 11"/>
            <p:cNvSpPr txBox="1"/>
            <p:nvPr/>
          </p:nvSpPr>
          <p:spPr>
            <a:xfrm>
              <a:off x="1670386" y="4854812"/>
              <a:ext cx="592428" cy="574037"/>
            </a:xfrm>
            <a:prstGeom prst="rect">
              <a:avLst/>
            </a:prstGeom>
            <a:solidFill>
              <a:srgbClr val="0270C0"/>
            </a:solidFill>
            <a:ln w="12700" cap="flat">
              <a:noFill/>
              <a:miter lim="400000"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noAutofit/>
            </a:bodyPr>
            <a:lstStyle/>
            <a:p>
              <a:pPr marL="0" marR="0" indent="0" algn="ctr" defTabSz="5842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zh-CN" altLang="en-US" sz="4200" b="0" i="0" u="none" strike="noStrike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Book Antiqua" panose="02040602050305030304" pitchFamily="18" charset="0"/>
                <a:sym typeface="Gill Sans"/>
              </a:endParaRPr>
            </a:p>
          </p:txBody>
        </p:sp>
        <p:pic>
          <p:nvPicPr>
            <p:cNvPr id="4" name="图片 3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14020" y="4891930"/>
              <a:ext cx="513169" cy="513169"/>
            </a:xfrm>
            <a:prstGeom prst="rect">
              <a:avLst/>
            </a:prstGeom>
          </p:spPr>
        </p:pic>
      </p:grpSp>
      <p:sp>
        <p:nvSpPr>
          <p:cNvPr id="9" name="Shape 578"/>
          <p:cNvSpPr>
            <a:spLocks noGrp="1"/>
          </p:cNvSpPr>
          <p:nvPr>
            <p:ph type="body" idx="20"/>
          </p:nvPr>
        </p:nvSpPr>
        <p:spPr>
          <a:xfrm>
            <a:off x="1885263" y="2077786"/>
            <a:ext cx="10525057" cy="1087368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spcBef>
                <a:spcPts val="1800"/>
              </a:spcBef>
              <a:spcAft>
                <a:spcPts val="3000"/>
              </a:spcAft>
              <a:buClr>
                <a:srgbClr val="0070C0"/>
              </a:buClr>
            </a:pPr>
            <a:r>
              <a:rPr lang="en-US" altLang="zh-CN" sz="4800" b="1" cap="small" dirty="0" smtClean="0">
                <a:solidFill>
                  <a:srgbClr val="4CA6B6"/>
                </a:solidFill>
                <a:latin typeface="Book Antiqua" charset="0"/>
                <a:ea typeface="Book Antiqua" charset="0"/>
                <a:cs typeface="Book Antiqua" charset="0"/>
              </a:rPr>
              <a:t>Your Last Assignment</a:t>
            </a:r>
            <a:endParaRPr lang="en-GB" altLang="zh-CN" sz="4800" b="1" cap="small" dirty="0">
              <a:solidFill>
                <a:srgbClr val="4CA6B6"/>
              </a:solidFill>
              <a:latin typeface="Book Antiqua" charset="0"/>
              <a:ea typeface="Book Antiqua" charset="0"/>
              <a:cs typeface="Book Antiqua" charset="0"/>
            </a:endParaRPr>
          </a:p>
        </p:txBody>
      </p:sp>
      <p:sp>
        <p:nvSpPr>
          <p:cNvPr id="10" name="文本占位符 3"/>
          <p:cNvSpPr>
            <a:spLocks noGrp="1"/>
          </p:cNvSpPr>
          <p:nvPr>
            <p:ph type="body" sz="quarter" idx="14"/>
          </p:nvPr>
        </p:nvSpPr>
        <p:spPr>
          <a:xfrm>
            <a:off x="1319757" y="1946912"/>
            <a:ext cx="57448" cy="1270001"/>
          </a:xfrm>
        </p:spPr>
        <p:txBody>
          <a:bodyPr/>
          <a:lstStyle/>
          <a:p>
            <a:endParaRPr kumimoji="1" lang="zh-CN" altLang="en-US">
              <a:solidFill>
                <a:srgbClr val="4CA6B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765129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9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37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900" decel="1000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37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37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900" decel="100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nimBg="1"/>
      <p:bldP spid="7" grpId="1" uiExpand="1" build="p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553"/>
          <p:cNvSpPr>
            <a:spLocks noGrp="1"/>
          </p:cNvSpPr>
          <p:nvPr>
            <p:ph type="body" idx="14"/>
          </p:nvPr>
        </p:nvSpPr>
        <p:spPr>
          <a:xfrm>
            <a:off x="3150948" y="4089085"/>
            <a:ext cx="6869352" cy="1472035"/>
          </a:xfrm>
          <a:prstGeom prst="rect">
            <a:avLst/>
          </a:prstGeom>
          <a:noFill/>
        </p:spPr>
        <p:txBody>
          <a:bodyPr/>
          <a:lstStyle/>
          <a:p>
            <a:pPr>
              <a:lnSpc>
                <a:spcPct val="70000"/>
              </a:lnSpc>
              <a:defRPr sz="5100" cap="all">
                <a:solidFill>
                  <a:srgbClr val="53585F"/>
                </a:solidFill>
                <a:latin typeface="Avenir Next Condensed"/>
                <a:ea typeface="Avenir Next Condensed"/>
                <a:cs typeface="Avenir Next Condensed"/>
                <a:sym typeface="Avenir Next Condensed"/>
              </a:defRPr>
            </a:pPr>
            <a:r>
              <a:rPr lang="en-GB" sz="4800" b="1" cap="small" dirty="0">
                <a:solidFill>
                  <a:srgbClr val="4CA6B6"/>
                </a:solidFill>
                <a:latin typeface="Book Antiqua" panose="02040602050305030304" pitchFamily="18" charset="0"/>
                <a:ea typeface="Avenir Next Condensed Demi Bold"/>
                <a:cs typeface="Avenir Next Condensed Demi Bold"/>
                <a:sym typeface="Avenir Next Condensed Demi Bold"/>
              </a:rPr>
              <a:t>A </a:t>
            </a:r>
            <a:r>
              <a:rPr lang="en-GB" sz="4800" b="1" cap="small" dirty="0" smtClean="0">
                <a:solidFill>
                  <a:srgbClr val="4CA6B6"/>
                </a:solidFill>
                <a:latin typeface="Book Antiqua" panose="02040602050305030304" pitchFamily="18" charset="0"/>
                <a:ea typeface="Avenir Next Condensed Demi Bold"/>
                <a:cs typeface="Avenir Next Condensed Demi Bold"/>
                <a:sym typeface="Avenir Next Condensed Demi Bold"/>
              </a:rPr>
              <a:t>Quick Re-cap</a:t>
            </a:r>
            <a:endParaRPr lang="en-GB" sz="4800" b="1" cap="small" dirty="0">
              <a:solidFill>
                <a:srgbClr val="4CA6B6"/>
              </a:solidFill>
              <a:latin typeface="Book Antiqua" panose="02040602050305030304" pitchFamily="18" charset="0"/>
              <a:ea typeface="Avenir Next Condensed Demi Bold"/>
              <a:cs typeface="Avenir Next Condensed Demi Bold"/>
              <a:sym typeface="Avenir Next Condensed Demi Bold"/>
            </a:endParaRPr>
          </a:p>
        </p:txBody>
      </p:sp>
    </p:spTree>
    <p:extLst>
      <p:ext uri="{BB962C8B-B14F-4D97-AF65-F5344CB8AC3E}">
        <p14:creationId xmlns:p14="http://schemas.microsoft.com/office/powerpoint/2010/main" val="202756549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578"/>
          <p:cNvSpPr>
            <a:spLocks noGrp="1"/>
          </p:cNvSpPr>
          <p:nvPr>
            <p:ph type="body" idx="20"/>
          </p:nvPr>
        </p:nvSpPr>
        <p:spPr>
          <a:xfrm>
            <a:off x="2200470" y="3518719"/>
            <a:ext cx="9859107" cy="1270000"/>
          </a:xfrm>
          <a:prstGeom prst="rect">
            <a:avLst/>
          </a:prstGeom>
        </p:spPr>
        <p:txBody>
          <a:bodyPr/>
          <a:lstStyle/>
          <a:p>
            <a:r>
              <a:rPr lang="en-US" altLang="zh-CN" sz="3600" b="1" cap="small" dirty="0" smtClean="0">
                <a:latin typeface="Book Antiqua" panose="02040602050305030304" pitchFamily="18" charset="0"/>
              </a:rPr>
              <a:t>Three types of academic text</a:t>
            </a:r>
            <a:endParaRPr sz="3600" b="1" cap="small" dirty="0">
              <a:latin typeface="Book Antiqua" panose="02040602050305030304" pitchFamily="18" charset="0"/>
            </a:endParaRPr>
          </a:p>
        </p:txBody>
      </p:sp>
      <p:sp>
        <p:nvSpPr>
          <p:cNvPr id="34" name="Shape 553"/>
          <p:cNvSpPr>
            <a:spLocks noGrp="1"/>
          </p:cNvSpPr>
          <p:nvPr>
            <p:ph type="body" idx="14"/>
          </p:nvPr>
        </p:nvSpPr>
        <p:spPr>
          <a:xfrm>
            <a:off x="1307122" y="1886797"/>
            <a:ext cx="9343705" cy="1472035"/>
          </a:xfrm>
          <a:prstGeom prst="rect">
            <a:avLst/>
          </a:prstGeom>
          <a:noFill/>
        </p:spPr>
        <p:txBody>
          <a:bodyPr/>
          <a:lstStyle/>
          <a:p>
            <a:pPr algn="l">
              <a:lnSpc>
                <a:spcPct val="70000"/>
              </a:lnSpc>
              <a:defRPr sz="5100" cap="all">
                <a:solidFill>
                  <a:srgbClr val="53585F"/>
                </a:solidFill>
                <a:latin typeface="Avenir Next Condensed"/>
                <a:ea typeface="Avenir Next Condensed"/>
                <a:cs typeface="Avenir Next Condensed"/>
                <a:sym typeface="Avenir Next Condensed"/>
              </a:defRPr>
            </a:pPr>
            <a:r>
              <a:rPr lang="en-US" altLang="zh-CN" sz="4000" cap="small" dirty="0" smtClean="0">
                <a:solidFill>
                  <a:srgbClr val="4CA6B6"/>
                </a:solidFill>
                <a:latin typeface="Book Antiqua" panose="02040602050305030304" pitchFamily="18" charset="0"/>
                <a:ea typeface="Avenir Next Condensed Demi Bold"/>
                <a:cs typeface="Avenir Next Condensed Demi Bold"/>
                <a:sym typeface="Avenir Next Condensed Demi Bold"/>
              </a:rPr>
              <a:t>Unit </a:t>
            </a:r>
            <a:r>
              <a:rPr lang="en-GB" sz="4000" cap="small" dirty="0" smtClean="0">
                <a:solidFill>
                  <a:srgbClr val="4CA6B6"/>
                </a:solidFill>
                <a:latin typeface="Book Antiqua" panose="02040602050305030304" pitchFamily="18" charset="0"/>
                <a:ea typeface="Avenir Next Condensed Demi Bold"/>
                <a:cs typeface="Avenir Next Condensed Demi Bold"/>
                <a:sym typeface="Avenir Next Condensed Demi Bold"/>
              </a:rPr>
              <a:t>Re-cap</a:t>
            </a:r>
            <a:endParaRPr lang="en-GB" sz="4000" cap="small" dirty="0">
              <a:solidFill>
                <a:srgbClr val="4CA6B6"/>
              </a:solidFill>
              <a:latin typeface="Book Antiqua" panose="02040602050305030304" pitchFamily="18" charset="0"/>
              <a:ea typeface="Avenir Next Condensed Demi Bold"/>
              <a:cs typeface="Avenir Next Condensed Demi Bold"/>
              <a:sym typeface="Avenir Next Condensed Demi Bold"/>
            </a:endParaRPr>
          </a:p>
        </p:txBody>
      </p:sp>
      <p:sp>
        <p:nvSpPr>
          <p:cNvPr id="2" name="文本占位符 1"/>
          <p:cNvSpPr>
            <a:spLocks noGrp="1"/>
          </p:cNvSpPr>
          <p:nvPr>
            <p:ph type="body" sz="quarter" idx="14"/>
          </p:nvPr>
        </p:nvSpPr>
        <p:spPr>
          <a:xfrm>
            <a:off x="1694644" y="3490417"/>
            <a:ext cx="57448" cy="1270001"/>
          </a:xfrm>
        </p:spPr>
        <p:txBody>
          <a:bodyPr/>
          <a:lstStyle/>
          <a:p>
            <a:endParaRPr kumimoji="1" lang="zh-CN" altLang="en-US">
              <a:latin typeface="Book Antiqua" panose="02040602050305030304" pitchFamily="18" charset="0"/>
            </a:endParaRPr>
          </a:p>
        </p:txBody>
      </p:sp>
      <p:sp>
        <p:nvSpPr>
          <p:cNvPr id="8" name="Shape 578"/>
          <p:cNvSpPr>
            <a:spLocks noGrp="1"/>
          </p:cNvSpPr>
          <p:nvPr>
            <p:ph type="body" idx="20"/>
          </p:nvPr>
        </p:nvSpPr>
        <p:spPr>
          <a:xfrm>
            <a:off x="4442798" y="5092472"/>
            <a:ext cx="5374452" cy="2815156"/>
          </a:xfrm>
          <a:prstGeom prst="rect">
            <a:avLst/>
          </a:prstGeom>
        </p:spPr>
        <p:txBody>
          <a:bodyPr/>
          <a:lstStyle/>
          <a:p>
            <a:r>
              <a:rPr lang="en-GB" sz="3200" b="1" i="1" cap="small" dirty="0" smtClean="0">
                <a:solidFill>
                  <a:srgbClr val="03ADB5"/>
                </a:solidFill>
                <a:latin typeface="Book Antiqua" panose="02040602050305030304" pitchFamily="18" charset="0"/>
              </a:rPr>
              <a:t>Explanation</a:t>
            </a:r>
          </a:p>
          <a:p>
            <a:r>
              <a:rPr lang="en-GB" sz="3200" b="1" i="1" cap="small" dirty="0" smtClean="0">
                <a:solidFill>
                  <a:srgbClr val="03ADB5"/>
                </a:solidFill>
                <a:latin typeface="Book Antiqua" panose="02040602050305030304" pitchFamily="18" charset="0"/>
              </a:rPr>
              <a:t>Argument</a:t>
            </a:r>
          </a:p>
          <a:p>
            <a:r>
              <a:rPr lang="en-GB" sz="3200" b="1" i="1" cap="small" dirty="0" smtClean="0">
                <a:solidFill>
                  <a:srgbClr val="03ADB5"/>
                </a:solidFill>
                <a:latin typeface="Book Antiqua" panose="02040602050305030304" pitchFamily="18" charset="0"/>
              </a:rPr>
              <a:t>Discussion</a:t>
            </a:r>
            <a:endParaRPr lang="en-GB" sz="3200" b="1" i="1" cap="small" dirty="0">
              <a:solidFill>
                <a:srgbClr val="03ADB5"/>
              </a:solidFill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2713448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578"/>
          <p:cNvSpPr>
            <a:spLocks noGrp="1"/>
          </p:cNvSpPr>
          <p:nvPr>
            <p:ph type="body" idx="20"/>
          </p:nvPr>
        </p:nvSpPr>
        <p:spPr>
          <a:xfrm>
            <a:off x="2200470" y="3575869"/>
            <a:ext cx="9859107" cy="1270000"/>
          </a:xfrm>
          <a:prstGeom prst="rect">
            <a:avLst/>
          </a:prstGeom>
        </p:spPr>
        <p:txBody>
          <a:bodyPr/>
          <a:lstStyle/>
          <a:p>
            <a:r>
              <a:rPr lang="en-US" altLang="zh-CN" sz="3600" b="1" cap="small" dirty="0" smtClean="0">
                <a:latin typeface="Book Antiqua" panose="02040602050305030304" pitchFamily="18" charset="0"/>
              </a:rPr>
              <a:t>Five ways of </a:t>
            </a:r>
            <a:r>
              <a:rPr lang="en-US" altLang="zh-CN" sz="3600" b="1" cap="small" dirty="0" err="1" smtClean="0">
                <a:latin typeface="Book Antiqua" panose="02040602050305030304" pitchFamily="18" charset="0"/>
              </a:rPr>
              <a:t>organising</a:t>
            </a:r>
            <a:r>
              <a:rPr lang="en-US" altLang="zh-CN" sz="3600" b="1" cap="small" dirty="0" smtClean="0">
                <a:latin typeface="Book Antiqua" panose="02040602050305030304" pitchFamily="18" charset="0"/>
              </a:rPr>
              <a:t> ideas, or five types of text structure:</a:t>
            </a:r>
            <a:endParaRPr sz="3600" b="1" cap="small" dirty="0">
              <a:latin typeface="Book Antiqua" panose="02040602050305030304" pitchFamily="18" charset="0"/>
            </a:endParaRPr>
          </a:p>
        </p:txBody>
      </p:sp>
      <p:sp>
        <p:nvSpPr>
          <p:cNvPr id="34" name="Shape 553"/>
          <p:cNvSpPr>
            <a:spLocks noGrp="1"/>
          </p:cNvSpPr>
          <p:nvPr>
            <p:ph type="body" idx="14"/>
          </p:nvPr>
        </p:nvSpPr>
        <p:spPr>
          <a:xfrm>
            <a:off x="1307122" y="1886797"/>
            <a:ext cx="9343705" cy="1472035"/>
          </a:xfrm>
          <a:prstGeom prst="rect">
            <a:avLst/>
          </a:prstGeom>
          <a:noFill/>
        </p:spPr>
        <p:txBody>
          <a:bodyPr/>
          <a:lstStyle/>
          <a:p>
            <a:pPr algn="l">
              <a:lnSpc>
                <a:spcPct val="70000"/>
              </a:lnSpc>
              <a:defRPr sz="5100" cap="all">
                <a:solidFill>
                  <a:srgbClr val="53585F"/>
                </a:solidFill>
                <a:latin typeface="Avenir Next Condensed"/>
                <a:ea typeface="Avenir Next Condensed"/>
                <a:cs typeface="Avenir Next Condensed"/>
                <a:sym typeface="Avenir Next Condensed"/>
              </a:defRPr>
            </a:pPr>
            <a:r>
              <a:rPr lang="en-GB" sz="4000" cap="small" dirty="0" smtClean="0">
                <a:solidFill>
                  <a:srgbClr val="4CA6B6"/>
                </a:solidFill>
                <a:latin typeface="Book Antiqua" panose="02040602050305030304" pitchFamily="18" charset="0"/>
                <a:ea typeface="Avenir Next Condensed Demi Bold"/>
                <a:cs typeface="Avenir Next Condensed Demi Bold"/>
                <a:sym typeface="Avenir Next Condensed Demi Bold"/>
              </a:rPr>
              <a:t>Unit Re-cap</a:t>
            </a:r>
            <a:endParaRPr lang="en-GB" sz="4000" cap="small" dirty="0">
              <a:solidFill>
                <a:srgbClr val="4CA6B6"/>
              </a:solidFill>
              <a:latin typeface="Book Antiqua" panose="02040602050305030304" pitchFamily="18" charset="0"/>
              <a:ea typeface="Avenir Next Condensed Demi Bold"/>
              <a:cs typeface="Avenir Next Condensed Demi Bold"/>
              <a:sym typeface="Avenir Next Condensed Demi Bold"/>
            </a:endParaRPr>
          </a:p>
        </p:txBody>
      </p:sp>
      <p:sp>
        <p:nvSpPr>
          <p:cNvPr id="2" name="文本占位符 1"/>
          <p:cNvSpPr>
            <a:spLocks noGrp="1"/>
          </p:cNvSpPr>
          <p:nvPr>
            <p:ph type="body" sz="quarter" idx="14"/>
          </p:nvPr>
        </p:nvSpPr>
        <p:spPr>
          <a:xfrm>
            <a:off x="1694644" y="3490417"/>
            <a:ext cx="57448" cy="1270001"/>
          </a:xfrm>
        </p:spPr>
        <p:txBody>
          <a:bodyPr/>
          <a:lstStyle/>
          <a:p>
            <a:endParaRPr kumimoji="1" lang="zh-CN" altLang="en-US">
              <a:latin typeface="Book Antiqua" panose="02040602050305030304" pitchFamily="18" charset="0"/>
            </a:endParaRPr>
          </a:p>
        </p:txBody>
      </p:sp>
      <p:sp>
        <p:nvSpPr>
          <p:cNvPr id="8" name="Shape 578"/>
          <p:cNvSpPr>
            <a:spLocks noGrp="1"/>
          </p:cNvSpPr>
          <p:nvPr>
            <p:ph type="body" idx="20"/>
          </p:nvPr>
        </p:nvSpPr>
        <p:spPr>
          <a:xfrm>
            <a:off x="4442798" y="5092472"/>
            <a:ext cx="5374452" cy="2815156"/>
          </a:xfrm>
          <a:prstGeom prst="rect">
            <a:avLst/>
          </a:prstGeom>
        </p:spPr>
        <p:txBody>
          <a:bodyPr/>
          <a:lstStyle/>
          <a:p>
            <a:r>
              <a:rPr lang="en-GB" sz="3200" b="1" i="1" cap="small" dirty="0" smtClean="0">
                <a:solidFill>
                  <a:srgbClr val="03ADB5"/>
                </a:solidFill>
                <a:latin typeface="Book Antiqua" panose="02040602050305030304" pitchFamily="18" charset="0"/>
              </a:rPr>
              <a:t>Description</a:t>
            </a:r>
          </a:p>
          <a:p>
            <a:r>
              <a:rPr lang="en-GB" sz="3200" b="1" i="1" cap="small" dirty="0" smtClean="0">
                <a:solidFill>
                  <a:srgbClr val="03ADB5"/>
                </a:solidFill>
                <a:latin typeface="Book Antiqua" panose="02040602050305030304" pitchFamily="18" charset="0"/>
              </a:rPr>
              <a:t>Sequence</a:t>
            </a:r>
          </a:p>
          <a:p>
            <a:r>
              <a:rPr lang="en-GB" sz="3200" b="1" i="1" cap="small" dirty="0" smtClean="0">
                <a:solidFill>
                  <a:srgbClr val="03ADB5"/>
                </a:solidFill>
                <a:latin typeface="Book Antiqua" panose="02040602050305030304" pitchFamily="18" charset="0"/>
              </a:rPr>
              <a:t>Cause-and-effect</a:t>
            </a:r>
          </a:p>
          <a:p>
            <a:r>
              <a:rPr lang="en-GB" sz="3200" b="1" i="1" cap="small" dirty="0" smtClean="0">
                <a:solidFill>
                  <a:srgbClr val="03ADB5"/>
                </a:solidFill>
                <a:latin typeface="Book Antiqua" panose="02040602050305030304" pitchFamily="18" charset="0"/>
              </a:rPr>
              <a:t>Compare-and-contrast</a:t>
            </a:r>
          </a:p>
          <a:p>
            <a:r>
              <a:rPr lang="en-GB" sz="3200" b="1" i="1" cap="small" dirty="0" smtClean="0">
                <a:solidFill>
                  <a:srgbClr val="03ADB5"/>
                </a:solidFill>
                <a:latin typeface="Book Antiqua" panose="02040602050305030304" pitchFamily="18" charset="0"/>
              </a:rPr>
              <a:t>Problem-and-solution</a:t>
            </a:r>
          </a:p>
        </p:txBody>
      </p:sp>
    </p:spTree>
    <p:extLst>
      <p:ext uri="{BB962C8B-B14F-4D97-AF65-F5344CB8AC3E}">
        <p14:creationId xmlns:p14="http://schemas.microsoft.com/office/powerpoint/2010/main" val="1386061487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578"/>
          <p:cNvSpPr>
            <a:spLocks noGrp="1"/>
          </p:cNvSpPr>
          <p:nvPr>
            <p:ph type="body" idx="20"/>
          </p:nvPr>
        </p:nvSpPr>
        <p:spPr>
          <a:xfrm>
            <a:off x="1860907" y="3393018"/>
            <a:ext cx="10525057" cy="4398476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spcBef>
                <a:spcPts val="1800"/>
              </a:spcBef>
              <a:spcAft>
                <a:spcPts val="3000"/>
              </a:spcAft>
              <a:buClr>
                <a:srgbClr val="0070C0"/>
              </a:buClr>
            </a:pPr>
            <a:r>
              <a:rPr lang="en-GB" altLang="zh-CN" sz="3400" dirty="0" smtClean="0">
                <a:solidFill>
                  <a:srgbClr val="0070C0"/>
                </a:solidFill>
                <a:latin typeface="Book Antiqua" charset="0"/>
                <a:ea typeface="Book Antiqua" charset="0"/>
                <a:cs typeface="Book Antiqua" charset="0"/>
              </a:rPr>
              <a:t>We are going to look at:</a:t>
            </a:r>
            <a:endParaRPr lang="en-GB" altLang="zh-CN" sz="3400" dirty="0">
              <a:solidFill>
                <a:srgbClr val="0070C0"/>
              </a:solidFill>
              <a:latin typeface="Book Antiqua" charset="0"/>
              <a:ea typeface="Book Antiqua" charset="0"/>
              <a:cs typeface="Book Antiqua" charset="0"/>
            </a:endParaRPr>
          </a:p>
          <a:p>
            <a:pPr marL="757238" indent="-442913">
              <a:spcBef>
                <a:spcPts val="1800"/>
              </a:spcBef>
              <a:buClr>
                <a:srgbClr val="0070C0"/>
              </a:buClr>
              <a:buFont typeface="Arial" charset="0"/>
              <a:buChar char="•"/>
            </a:pPr>
            <a:r>
              <a:rPr lang="en-GB" altLang="zh-CN" sz="3600" i="1" dirty="0" smtClean="0">
                <a:latin typeface="Book Antiqua" charset="0"/>
                <a:ea typeface="Book Antiqua" charset="0"/>
                <a:cs typeface="Book Antiqua" charset="0"/>
              </a:rPr>
              <a:t>The different parts of a typical </a:t>
            </a:r>
            <a:r>
              <a:rPr lang="en-US" altLang="zh-CN" sz="3600" i="1" dirty="0" smtClean="0">
                <a:latin typeface="Book Antiqua" charset="0"/>
                <a:ea typeface="Book Antiqua" charset="0"/>
                <a:cs typeface="Book Antiqua" charset="0"/>
              </a:rPr>
              <a:t>discussion </a:t>
            </a:r>
            <a:r>
              <a:rPr lang="en-GB" altLang="zh-CN" sz="3600" i="1" dirty="0" smtClean="0">
                <a:latin typeface="Book Antiqua" charset="0"/>
                <a:ea typeface="Book Antiqua" charset="0"/>
                <a:cs typeface="Book Antiqua" charset="0"/>
              </a:rPr>
              <a:t>text</a:t>
            </a:r>
            <a:endParaRPr lang="en-GB" altLang="zh-CN" sz="3600" i="1" dirty="0" smtClean="0">
              <a:latin typeface="Book Antiqua" charset="0"/>
              <a:ea typeface="Book Antiqua" charset="0"/>
              <a:cs typeface="Book Antiqua" charset="0"/>
            </a:endParaRPr>
          </a:p>
          <a:p>
            <a:pPr marL="757238" indent="-442913">
              <a:spcBef>
                <a:spcPts val="1800"/>
              </a:spcBef>
              <a:buClr>
                <a:srgbClr val="0070C0"/>
              </a:buClr>
              <a:buFont typeface="Arial" charset="0"/>
              <a:buChar char="•"/>
            </a:pPr>
            <a:r>
              <a:rPr lang="en-GB" altLang="zh-CN" sz="3600" i="1" dirty="0" smtClean="0">
                <a:latin typeface="Book Antiqua" charset="0"/>
                <a:ea typeface="Book Antiqua" charset="0"/>
                <a:cs typeface="Book Antiqua" charset="0"/>
              </a:rPr>
              <a:t>The purpose of each part</a:t>
            </a:r>
          </a:p>
          <a:p>
            <a:pPr marL="757238" indent="-442913">
              <a:spcBef>
                <a:spcPts val="1800"/>
              </a:spcBef>
              <a:buClr>
                <a:srgbClr val="0070C0"/>
              </a:buClr>
              <a:buFont typeface="Arial" charset="0"/>
              <a:buChar char="•"/>
            </a:pPr>
            <a:r>
              <a:rPr lang="en-GB" altLang="zh-CN" sz="3600" i="1" dirty="0" smtClean="0">
                <a:latin typeface="Book Antiqua" charset="0"/>
                <a:ea typeface="Book Antiqua" charset="0"/>
                <a:cs typeface="Book Antiqua" charset="0"/>
              </a:rPr>
              <a:t>The structural pattern followed by a typical </a:t>
            </a:r>
            <a:r>
              <a:rPr lang="en-GB" altLang="zh-CN" sz="3600" i="1" dirty="0" smtClean="0">
                <a:latin typeface="Book Antiqua" charset="0"/>
                <a:ea typeface="Book Antiqua" charset="0"/>
                <a:cs typeface="Book Antiqua" charset="0"/>
              </a:rPr>
              <a:t>discussion text</a:t>
            </a:r>
            <a:endParaRPr lang="en-US" altLang="zh-CN" sz="3400" i="1" dirty="0">
              <a:latin typeface="Book Antiqua" charset="0"/>
              <a:ea typeface="Book Antiqua" charset="0"/>
              <a:cs typeface="Book Antiqua" charset="0"/>
            </a:endParaRPr>
          </a:p>
        </p:txBody>
      </p:sp>
      <p:sp>
        <p:nvSpPr>
          <p:cNvPr id="2" name="文本占位符 1"/>
          <p:cNvSpPr>
            <a:spLocks noGrp="1"/>
          </p:cNvSpPr>
          <p:nvPr>
            <p:ph type="body" sz="quarter" idx="14"/>
          </p:nvPr>
        </p:nvSpPr>
        <p:spPr>
          <a:xfrm>
            <a:off x="1307592" y="1871972"/>
            <a:ext cx="57448" cy="1270001"/>
          </a:xfrm>
        </p:spPr>
        <p:txBody>
          <a:bodyPr/>
          <a:lstStyle/>
          <a:p>
            <a:endParaRPr kumimoji="1" lang="zh-CN" altLang="en-US">
              <a:latin typeface="Book Antiqua" charset="0"/>
              <a:ea typeface="Book Antiqua" charset="0"/>
              <a:cs typeface="Book Antiqua" charset="0"/>
            </a:endParaRPr>
          </a:p>
        </p:txBody>
      </p:sp>
      <p:sp>
        <p:nvSpPr>
          <p:cNvPr id="6" name="Shape 553"/>
          <p:cNvSpPr>
            <a:spLocks noGrp="1"/>
          </p:cNvSpPr>
          <p:nvPr>
            <p:ph type="body" idx="14"/>
          </p:nvPr>
        </p:nvSpPr>
        <p:spPr>
          <a:xfrm>
            <a:off x="1860907" y="1796237"/>
            <a:ext cx="9581485" cy="1472035"/>
          </a:xfrm>
          <a:prstGeom prst="rect">
            <a:avLst/>
          </a:prstGeom>
          <a:noFill/>
        </p:spPr>
        <p:txBody>
          <a:bodyPr/>
          <a:lstStyle/>
          <a:p>
            <a:pPr algn="l">
              <a:lnSpc>
                <a:spcPct val="70000"/>
              </a:lnSpc>
              <a:defRPr sz="5100" cap="all">
                <a:solidFill>
                  <a:srgbClr val="53585F"/>
                </a:solidFill>
                <a:latin typeface="Avenir Next Condensed"/>
                <a:ea typeface="Avenir Next Condensed"/>
                <a:cs typeface="Avenir Next Condensed"/>
                <a:sym typeface="Avenir Next Condensed"/>
              </a:defRPr>
            </a:pPr>
            <a:r>
              <a:rPr lang="en-GB" sz="4400" b="1" cap="small" dirty="0" smtClean="0">
                <a:solidFill>
                  <a:srgbClr val="4CA6B6"/>
                </a:solidFill>
                <a:latin typeface="Book Antiqua" charset="0"/>
                <a:ea typeface="Book Antiqua" charset="0"/>
                <a:cs typeface="Book Antiqua" charset="0"/>
                <a:sym typeface="Avenir Next Condensed Demi Bold"/>
              </a:rPr>
              <a:t>Understanding the structure of </a:t>
            </a:r>
            <a:r>
              <a:rPr lang="en-GB" sz="4400" b="1" cap="small" dirty="0" smtClean="0">
                <a:solidFill>
                  <a:srgbClr val="4CA6B6"/>
                </a:solidFill>
                <a:latin typeface="Book Antiqua" charset="0"/>
                <a:ea typeface="Book Antiqua" charset="0"/>
                <a:cs typeface="Book Antiqua" charset="0"/>
                <a:sym typeface="Avenir Next Condensed Demi Bold"/>
              </a:rPr>
              <a:t>a Discussion </a:t>
            </a:r>
            <a:r>
              <a:rPr lang="en-GB" sz="4400" b="1" cap="small" dirty="0" smtClean="0">
                <a:solidFill>
                  <a:srgbClr val="4CA6B6"/>
                </a:solidFill>
                <a:latin typeface="Book Antiqua" charset="0"/>
                <a:ea typeface="Book Antiqua" charset="0"/>
                <a:cs typeface="Book Antiqua" charset="0"/>
                <a:sym typeface="Avenir Next Condensed Demi Bold"/>
              </a:rPr>
              <a:t>Text</a:t>
            </a:r>
            <a:endParaRPr lang="en-GB" sz="4400" b="1" cap="small" dirty="0">
              <a:solidFill>
                <a:srgbClr val="4CA6B6"/>
              </a:solidFill>
              <a:latin typeface="Book Antiqua" charset="0"/>
              <a:ea typeface="Book Antiqua" charset="0"/>
              <a:cs typeface="Book Antiqua" charset="0"/>
              <a:sym typeface="Avenir Next Condensed Demi Bold"/>
            </a:endParaRPr>
          </a:p>
        </p:txBody>
      </p:sp>
    </p:spTree>
    <p:extLst>
      <p:ext uri="{BB962C8B-B14F-4D97-AF65-F5344CB8AC3E}">
        <p14:creationId xmlns:p14="http://schemas.microsoft.com/office/powerpoint/2010/main" val="1230768607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578"/>
          <p:cNvSpPr>
            <a:spLocks noGrp="1"/>
          </p:cNvSpPr>
          <p:nvPr>
            <p:ph type="body" idx="20"/>
          </p:nvPr>
        </p:nvSpPr>
        <p:spPr>
          <a:xfrm>
            <a:off x="2407024" y="3730553"/>
            <a:ext cx="9978940" cy="1880601"/>
          </a:xfrm>
          <a:prstGeom prst="rect">
            <a:avLst/>
          </a:prstGeom>
        </p:spPr>
        <p:txBody>
          <a:bodyPr>
            <a:noAutofit/>
          </a:bodyPr>
          <a:lstStyle/>
          <a:p>
            <a:pPr marL="757238" indent="-442913">
              <a:spcBef>
                <a:spcPts val="1800"/>
              </a:spcBef>
              <a:buClr>
                <a:srgbClr val="0070C0"/>
              </a:buClr>
              <a:buFont typeface="Arial" charset="0"/>
              <a:buChar char="•"/>
            </a:pPr>
            <a:r>
              <a:rPr lang="en-GB" altLang="zh-CN" sz="3600" i="1" dirty="0" smtClean="0">
                <a:latin typeface="Book Antiqua" charset="0"/>
                <a:ea typeface="Book Antiqua" charset="0"/>
                <a:cs typeface="Book Antiqua" charset="0"/>
              </a:rPr>
              <a:t>A discussion text considers different points of view around an issue or </a:t>
            </a:r>
            <a:r>
              <a:rPr lang="en-GB" altLang="zh-CN" sz="3600" i="1" smtClean="0">
                <a:latin typeface="Book Antiqua" charset="0"/>
                <a:ea typeface="Book Antiqua" charset="0"/>
                <a:cs typeface="Book Antiqua" charset="0"/>
              </a:rPr>
              <a:t>opinion.</a:t>
            </a:r>
            <a:endParaRPr lang="en-GB" altLang="zh-CN" sz="3600" i="1" dirty="0" smtClean="0">
              <a:latin typeface="Book Antiqua" charset="0"/>
              <a:ea typeface="Book Antiqua" charset="0"/>
              <a:cs typeface="Book Antiqua" charset="0"/>
            </a:endParaRPr>
          </a:p>
        </p:txBody>
      </p:sp>
      <p:sp>
        <p:nvSpPr>
          <p:cNvPr id="2" name="文本占位符 1"/>
          <p:cNvSpPr>
            <a:spLocks noGrp="1"/>
          </p:cNvSpPr>
          <p:nvPr>
            <p:ph type="body" sz="quarter" idx="14"/>
          </p:nvPr>
        </p:nvSpPr>
        <p:spPr>
          <a:xfrm>
            <a:off x="1307592" y="1871972"/>
            <a:ext cx="57448" cy="1270001"/>
          </a:xfrm>
        </p:spPr>
        <p:txBody>
          <a:bodyPr/>
          <a:lstStyle/>
          <a:p>
            <a:endParaRPr kumimoji="1" lang="zh-CN" altLang="en-US">
              <a:latin typeface="Book Antiqua" charset="0"/>
              <a:ea typeface="Book Antiqua" charset="0"/>
              <a:cs typeface="Book Antiqua" charset="0"/>
            </a:endParaRPr>
          </a:p>
        </p:txBody>
      </p:sp>
      <p:sp>
        <p:nvSpPr>
          <p:cNvPr id="6" name="Shape 553"/>
          <p:cNvSpPr>
            <a:spLocks noGrp="1"/>
          </p:cNvSpPr>
          <p:nvPr>
            <p:ph type="body" idx="14"/>
          </p:nvPr>
        </p:nvSpPr>
        <p:spPr>
          <a:xfrm>
            <a:off x="1860907" y="1796237"/>
            <a:ext cx="9581485" cy="1472035"/>
          </a:xfrm>
          <a:prstGeom prst="rect">
            <a:avLst/>
          </a:prstGeom>
          <a:noFill/>
        </p:spPr>
        <p:txBody>
          <a:bodyPr/>
          <a:lstStyle/>
          <a:p>
            <a:pPr algn="l">
              <a:lnSpc>
                <a:spcPct val="70000"/>
              </a:lnSpc>
              <a:defRPr sz="5100" cap="all">
                <a:solidFill>
                  <a:srgbClr val="53585F"/>
                </a:solidFill>
                <a:latin typeface="Avenir Next Condensed"/>
                <a:ea typeface="Avenir Next Condensed"/>
                <a:cs typeface="Avenir Next Condensed"/>
                <a:sym typeface="Avenir Next Condensed"/>
              </a:defRPr>
            </a:pPr>
            <a:r>
              <a:rPr lang="en-US" sz="4400" b="1" cap="small" dirty="0" smtClean="0">
                <a:solidFill>
                  <a:srgbClr val="0270C0"/>
                </a:solidFill>
                <a:latin typeface="Book Antiqua" charset="0"/>
                <a:ea typeface="Book Antiqua" charset="0"/>
                <a:cs typeface="Book Antiqua" charset="0"/>
                <a:sym typeface="Avenir Next Condensed Demi Bold"/>
              </a:rPr>
              <a:t>What is an </a:t>
            </a:r>
            <a:r>
              <a:rPr lang="en-US" sz="4400" b="1" cap="small" dirty="0" smtClean="0">
                <a:solidFill>
                  <a:srgbClr val="0270C0"/>
                </a:solidFill>
                <a:latin typeface="Book Antiqua" charset="0"/>
                <a:ea typeface="Book Antiqua" charset="0"/>
                <a:cs typeface="Book Antiqua" charset="0"/>
                <a:sym typeface="Avenir Next Condensed Demi Bold"/>
              </a:rPr>
              <a:t>discussion text</a:t>
            </a:r>
            <a:r>
              <a:rPr lang="en-US" sz="4400" b="1" cap="small" dirty="0" smtClean="0">
                <a:solidFill>
                  <a:srgbClr val="0270C0"/>
                </a:solidFill>
                <a:latin typeface="Book Antiqua" charset="0"/>
                <a:ea typeface="Book Antiqua" charset="0"/>
                <a:cs typeface="Book Antiqua" charset="0"/>
                <a:sym typeface="Avenir Next Condensed Demi Bold"/>
              </a:rPr>
              <a:t>?</a:t>
            </a:r>
            <a:endParaRPr lang="en-GB" sz="4400" b="1" cap="small" dirty="0">
              <a:solidFill>
                <a:srgbClr val="0270C0"/>
              </a:solidFill>
              <a:latin typeface="Book Antiqua" charset="0"/>
              <a:ea typeface="Book Antiqua" charset="0"/>
              <a:cs typeface="Book Antiqua" charset="0"/>
              <a:sym typeface="Avenir Next Condensed Demi Bold"/>
            </a:endParaRPr>
          </a:p>
        </p:txBody>
      </p:sp>
    </p:spTree>
    <p:extLst>
      <p:ext uri="{BB962C8B-B14F-4D97-AF65-F5344CB8AC3E}">
        <p14:creationId xmlns:p14="http://schemas.microsoft.com/office/powerpoint/2010/main" val="1237401514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4"/>
          </p:nvPr>
        </p:nvSpPr>
        <p:spPr>
          <a:xfrm>
            <a:off x="1307592" y="1871972"/>
            <a:ext cx="57448" cy="1270001"/>
          </a:xfrm>
        </p:spPr>
        <p:txBody>
          <a:bodyPr/>
          <a:lstStyle/>
          <a:p>
            <a:endParaRPr kumimoji="1" lang="zh-CN" altLang="en-US">
              <a:latin typeface="Book Antiqua" charset="0"/>
              <a:ea typeface="Book Antiqua" charset="0"/>
              <a:cs typeface="Book Antiqua" charset="0"/>
            </a:endParaRPr>
          </a:p>
        </p:txBody>
      </p:sp>
      <p:sp>
        <p:nvSpPr>
          <p:cNvPr id="6" name="Shape 553"/>
          <p:cNvSpPr>
            <a:spLocks noGrp="1"/>
          </p:cNvSpPr>
          <p:nvPr>
            <p:ph type="body" idx="14"/>
          </p:nvPr>
        </p:nvSpPr>
        <p:spPr>
          <a:xfrm>
            <a:off x="1860907" y="1796237"/>
            <a:ext cx="9581485" cy="1472035"/>
          </a:xfrm>
          <a:prstGeom prst="rect">
            <a:avLst/>
          </a:prstGeom>
          <a:noFill/>
        </p:spPr>
        <p:txBody>
          <a:bodyPr/>
          <a:lstStyle/>
          <a:p>
            <a:pPr algn="l">
              <a:lnSpc>
                <a:spcPct val="70000"/>
              </a:lnSpc>
              <a:defRPr sz="5100" cap="all">
                <a:solidFill>
                  <a:srgbClr val="53585F"/>
                </a:solidFill>
                <a:latin typeface="Avenir Next Condensed"/>
                <a:ea typeface="Avenir Next Condensed"/>
                <a:cs typeface="Avenir Next Condensed"/>
                <a:sym typeface="Avenir Next Condensed"/>
              </a:defRPr>
            </a:pPr>
            <a:r>
              <a:rPr lang="en-US" altLang="zh-CN" sz="4000" i="1" cap="small" dirty="0" smtClean="0">
                <a:solidFill>
                  <a:srgbClr val="0270C0"/>
                </a:solidFill>
                <a:latin typeface="Book Antiqua" charset="0"/>
                <a:ea typeface="Book Antiqua" charset="0"/>
                <a:cs typeface="Book Antiqua" charset="0"/>
                <a:sym typeface="Avenir Next Condensed Demi Bold"/>
              </a:rPr>
              <a:t>Difference between </a:t>
            </a:r>
          </a:p>
          <a:p>
            <a:pPr algn="l">
              <a:lnSpc>
                <a:spcPct val="70000"/>
              </a:lnSpc>
              <a:defRPr sz="5100" cap="all">
                <a:solidFill>
                  <a:srgbClr val="53585F"/>
                </a:solidFill>
                <a:latin typeface="Avenir Next Condensed"/>
                <a:ea typeface="Avenir Next Condensed"/>
                <a:cs typeface="Avenir Next Condensed"/>
                <a:sym typeface="Avenir Next Condensed"/>
              </a:defRPr>
            </a:pPr>
            <a:r>
              <a:rPr lang="en-US" altLang="zh-CN" sz="4000" i="1" cap="small" dirty="0" smtClean="0">
                <a:solidFill>
                  <a:srgbClr val="0270C0"/>
                </a:solidFill>
                <a:latin typeface="Book Antiqua" charset="0"/>
                <a:ea typeface="Book Antiqua" charset="0"/>
                <a:cs typeface="Book Antiqua" charset="0"/>
                <a:sym typeface="Avenir Next Condensed Demi Bold"/>
              </a:rPr>
              <a:t>an argument essay &amp; a discussion essay</a:t>
            </a:r>
            <a:endParaRPr lang="en-GB" sz="4000" i="1" cap="small" dirty="0">
              <a:solidFill>
                <a:srgbClr val="0270C0"/>
              </a:solidFill>
              <a:latin typeface="Book Antiqua" charset="0"/>
              <a:ea typeface="Book Antiqua" charset="0"/>
              <a:cs typeface="Book Antiqua" charset="0"/>
              <a:sym typeface="Avenir Next Condensed Demi Bold"/>
            </a:endParaRPr>
          </a:p>
        </p:txBody>
      </p:sp>
      <p:graphicFrame>
        <p:nvGraphicFramePr>
          <p:cNvPr id="3" name="表格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0753399"/>
              </p:ext>
            </p:extLst>
          </p:nvPr>
        </p:nvGraphicFramePr>
        <p:xfrm>
          <a:off x="2188971" y="3559124"/>
          <a:ext cx="8669868" cy="4629713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4334934"/>
                <a:gridCol w="4334934"/>
              </a:tblGrid>
              <a:tr h="1012610">
                <a:tc>
                  <a:txBody>
                    <a:bodyPr/>
                    <a:lstStyle/>
                    <a:p>
                      <a:r>
                        <a:rPr lang="en-GB" altLang="zh-CN" sz="2800" dirty="0" smtClean="0">
                          <a:latin typeface="Book Antiqua" charset="0"/>
                          <a:ea typeface="Book Antiqua" charset="0"/>
                          <a:cs typeface="Book Antiqua" charset="0"/>
                        </a:rPr>
                        <a:t>An Argument Essay</a:t>
                      </a:r>
                      <a:endParaRPr lang="zh-CN" altLang="en-US" sz="2800" dirty="0">
                        <a:latin typeface="Book Antiqua" charset="0"/>
                        <a:ea typeface="Book Antiqua" charset="0"/>
                        <a:cs typeface="Book Antiqua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CA6B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altLang="zh-CN" sz="2800" dirty="0" smtClean="0">
                          <a:latin typeface="Book Antiqua" charset="0"/>
                          <a:ea typeface="Book Antiqua" charset="0"/>
                          <a:cs typeface="Book Antiqua" charset="0"/>
                        </a:rPr>
                        <a:t>A Discussion</a:t>
                      </a:r>
                      <a:r>
                        <a:rPr lang="en-GB" altLang="zh-CN" sz="2800" baseline="0" dirty="0" smtClean="0">
                          <a:latin typeface="Book Antiqua" charset="0"/>
                          <a:ea typeface="Book Antiqua" charset="0"/>
                          <a:cs typeface="Book Antiqua" charset="0"/>
                        </a:rPr>
                        <a:t> Essay</a:t>
                      </a:r>
                      <a:endParaRPr lang="zh-CN" altLang="en-US" sz="2800" dirty="0">
                        <a:latin typeface="Book Antiqua" charset="0"/>
                        <a:ea typeface="Book Antiqua" charset="0"/>
                        <a:cs typeface="Book Antiqua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CA6B6"/>
                    </a:solidFill>
                  </a:tcPr>
                </a:tc>
              </a:tr>
              <a:tr h="2011945">
                <a:tc>
                  <a:txBody>
                    <a:bodyPr/>
                    <a:lstStyle/>
                    <a:p>
                      <a:pPr marL="285750" indent="-285750" algn="l">
                        <a:buFont typeface="Arial" charset="0"/>
                        <a:buChar char="•"/>
                      </a:pPr>
                      <a:r>
                        <a:rPr lang="en-GB" altLang="zh-CN" sz="1800" b="1" dirty="0" smtClean="0">
                          <a:solidFill>
                            <a:srgbClr val="D4227A"/>
                          </a:solidFill>
                          <a:latin typeface="Book Antiqua" charset="0"/>
                          <a:ea typeface="Book Antiqua" charset="0"/>
                          <a:cs typeface="Book Antiqua" charset="0"/>
                        </a:rPr>
                        <a:t>States the</a:t>
                      </a:r>
                      <a:r>
                        <a:rPr lang="en-GB" altLang="zh-CN" sz="1800" b="1" baseline="0" dirty="0" smtClean="0">
                          <a:solidFill>
                            <a:srgbClr val="D4227A"/>
                          </a:solidFill>
                          <a:latin typeface="Book Antiqua" charset="0"/>
                          <a:ea typeface="Book Antiqua" charset="0"/>
                          <a:cs typeface="Book Antiqua" charset="0"/>
                        </a:rPr>
                        <a:t> author’s opinion at the beginning (thesis) before supporting it with evidence.</a:t>
                      </a:r>
                    </a:p>
                    <a:p>
                      <a:pPr algn="l"/>
                      <a:endParaRPr lang="zh-CN" altLang="en-US" sz="1800" b="1" dirty="0">
                        <a:solidFill>
                          <a:srgbClr val="D4227A"/>
                        </a:solidFill>
                        <a:latin typeface="Book Antiqua" charset="0"/>
                        <a:ea typeface="Book Antiqua" charset="0"/>
                        <a:cs typeface="Book Antiqua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charset="0"/>
                        <a:buChar char="•"/>
                      </a:pPr>
                      <a:r>
                        <a:rPr lang="en-GB" altLang="zh-CN" dirty="0" smtClean="0">
                          <a:latin typeface="Book Antiqua" charset="0"/>
                          <a:ea typeface="Book Antiqua" charset="0"/>
                          <a:cs typeface="Book Antiqua" charset="0"/>
                        </a:rPr>
                        <a:t>Considers</a:t>
                      </a:r>
                      <a:r>
                        <a:rPr lang="en-GB" altLang="zh-CN" baseline="0" dirty="0" smtClean="0">
                          <a:latin typeface="Book Antiqua" charset="0"/>
                          <a:ea typeface="Book Antiqua" charset="0"/>
                          <a:cs typeface="Book Antiqua" charset="0"/>
                        </a:rPr>
                        <a:t> and analyses the opinions of others, from both positive and negative sides of the issue.</a:t>
                      </a:r>
                    </a:p>
                    <a:p>
                      <a:pPr marL="285750" indent="-285750" algn="l">
                        <a:buFont typeface="Arial" charset="0"/>
                        <a:buChar char="•"/>
                      </a:pPr>
                      <a:r>
                        <a:rPr lang="en-GB" altLang="zh-CN" baseline="0" dirty="0" smtClean="0">
                          <a:latin typeface="Book Antiqua" charset="0"/>
                          <a:ea typeface="Book Antiqua" charset="0"/>
                          <a:cs typeface="Book Antiqua" charset="0"/>
                        </a:rPr>
                        <a:t>Gives the author’s opinion at the end of the writing</a:t>
                      </a:r>
                      <a:endParaRPr lang="zh-CN" altLang="en-US" dirty="0">
                        <a:latin typeface="Book Antiqua" charset="0"/>
                        <a:ea typeface="Book Antiqua" charset="0"/>
                        <a:cs typeface="Book Antiqua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05158">
                <a:tc>
                  <a:txBody>
                    <a:bodyPr/>
                    <a:lstStyle/>
                    <a:p>
                      <a:pPr marL="285750" indent="-285750" algn="l">
                        <a:buFont typeface="Arial" charset="0"/>
                        <a:buChar char="•"/>
                      </a:pPr>
                      <a:r>
                        <a:rPr lang="en-US" altLang="zh-CN" sz="1800" b="1" dirty="0" smtClean="0">
                          <a:solidFill>
                            <a:srgbClr val="D4227A"/>
                          </a:solidFill>
                          <a:latin typeface="Book Antiqua" charset="0"/>
                          <a:ea typeface="Book Antiqua" charset="0"/>
                          <a:cs typeface="Book Antiqua" charset="0"/>
                        </a:rPr>
                        <a:t> The purpose:</a:t>
                      </a:r>
                      <a:r>
                        <a:rPr lang="en-US" altLang="zh-CN" sz="1800" b="1" baseline="0" dirty="0" smtClean="0">
                          <a:solidFill>
                            <a:srgbClr val="D4227A"/>
                          </a:solidFill>
                          <a:latin typeface="Book Antiqua" charset="0"/>
                          <a:ea typeface="Book Antiqua" charset="0"/>
                          <a:cs typeface="Book Antiqua" charset="0"/>
                        </a:rPr>
                        <a:t> to persuade the reader to agree with the author, or to show reasons for a particular opinion of the author</a:t>
                      </a:r>
                      <a:endParaRPr lang="zh-CN" altLang="en-US" sz="1800" b="1" dirty="0">
                        <a:solidFill>
                          <a:srgbClr val="D4227A"/>
                        </a:solidFill>
                        <a:latin typeface="Book Antiqua" charset="0"/>
                        <a:ea typeface="Book Antiqua" charset="0"/>
                        <a:cs typeface="Book Antiqua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charset="0"/>
                        <a:buChar char="•"/>
                      </a:pPr>
                      <a:r>
                        <a:rPr lang="en-GB" altLang="zh-CN" dirty="0" smtClean="0">
                          <a:latin typeface="Book Antiqua" charset="0"/>
                          <a:ea typeface="Book Antiqua" charset="0"/>
                          <a:cs typeface="Book Antiqua" charset="0"/>
                        </a:rPr>
                        <a:t>The purpose: to present</a:t>
                      </a:r>
                      <a:r>
                        <a:rPr lang="en-GB" altLang="zh-CN" baseline="0" dirty="0" smtClean="0">
                          <a:latin typeface="Book Antiqua" charset="0"/>
                          <a:ea typeface="Book Antiqua" charset="0"/>
                          <a:cs typeface="Book Antiqua" charset="0"/>
                        </a:rPr>
                        <a:t> a balanced views of the two sides, for further discussion or better understanding</a:t>
                      </a:r>
                      <a:endParaRPr lang="zh-CN" altLang="en-US" dirty="0">
                        <a:latin typeface="Book Antiqua" charset="0"/>
                        <a:ea typeface="Book Antiqua" charset="0"/>
                        <a:cs typeface="Book Antiqua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091872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4"/>
          </p:nvPr>
        </p:nvSpPr>
        <p:spPr>
          <a:xfrm>
            <a:off x="1307592" y="1871972"/>
            <a:ext cx="57448" cy="1270001"/>
          </a:xfrm>
        </p:spPr>
        <p:txBody>
          <a:bodyPr/>
          <a:lstStyle/>
          <a:p>
            <a:endParaRPr kumimoji="1" lang="zh-CN" altLang="en-US">
              <a:latin typeface="Book Antiqua" charset="0"/>
              <a:ea typeface="Book Antiqua" charset="0"/>
              <a:cs typeface="Book Antiqua" charset="0"/>
            </a:endParaRPr>
          </a:p>
        </p:txBody>
      </p:sp>
      <p:sp>
        <p:nvSpPr>
          <p:cNvPr id="6" name="Shape 553"/>
          <p:cNvSpPr>
            <a:spLocks noGrp="1"/>
          </p:cNvSpPr>
          <p:nvPr>
            <p:ph type="body" idx="14"/>
          </p:nvPr>
        </p:nvSpPr>
        <p:spPr>
          <a:xfrm>
            <a:off x="1860907" y="1796237"/>
            <a:ext cx="9581485" cy="1472035"/>
          </a:xfrm>
          <a:prstGeom prst="rect">
            <a:avLst/>
          </a:prstGeom>
          <a:noFill/>
        </p:spPr>
        <p:txBody>
          <a:bodyPr/>
          <a:lstStyle/>
          <a:p>
            <a:pPr algn="l">
              <a:lnSpc>
                <a:spcPct val="70000"/>
              </a:lnSpc>
              <a:defRPr sz="5100" cap="all">
                <a:solidFill>
                  <a:srgbClr val="53585F"/>
                </a:solidFill>
                <a:latin typeface="Avenir Next Condensed"/>
                <a:ea typeface="Avenir Next Condensed"/>
                <a:cs typeface="Avenir Next Condensed"/>
                <a:sym typeface="Avenir Next Condensed"/>
              </a:defRPr>
            </a:pPr>
            <a:r>
              <a:rPr lang="en-US" altLang="zh-CN" sz="4000" i="1" cap="small" dirty="0" smtClean="0">
                <a:solidFill>
                  <a:srgbClr val="0270C0"/>
                </a:solidFill>
                <a:latin typeface="Book Antiqua" charset="0"/>
                <a:ea typeface="Book Antiqua" charset="0"/>
                <a:cs typeface="Book Antiqua" charset="0"/>
                <a:sym typeface="Avenir Next Condensed Demi Bold"/>
              </a:rPr>
              <a:t>Difference between </a:t>
            </a:r>
          </a:p>
          <a:p>
            <a:pPr algn="l">
              <a:lnSpc>
                <a:spcPct val="70000"/>
              </a:lnSpc>
              <a:defRPr sz="5100" cap="all">
                <a:solidFill>
                  <a:srgbClr val="53585F"/>
                </a:solidFill>
                <a:latin typeface="Avenir Next Condensed"/>
                <a:ea typeface="Avenir Next Condensed"/>
                <a:cs typeface="Avenir Next Condensed"/>
                <a:sym typeface="Avenir Next Condensed"/>
              </a:defRPr>
            </a:pPr>
            <a:r>
              <a:rPr lang="en-US" altLang="zh-CN" sz="4000" i="1" cap="small" dirty="0" smtClean="0">
                <a:solidFill>
                  <a:srgbClr val="0270C0"/>
                </a:solidFill>
                <a:latin typeface="Book Antiqua" charset="0"/>
                <a:ea typeface="Book Antiqua" charset="0"/>
                <a:cs typeface="Book Antiqua" charset="0"/>
                <a:sym typeface="Avenir Next Condensed Demi Bold"/>
              </a:rPr>
              <a:t>an argument essay &amp; a discussion essay</a:t>
            </a:r>
            <a:endParaRPr lang="en-GB" sz="4000" i="1" cap="small" dirty="0">
              <a:solidFill>
                <a:srgbClr val="0270C0"/>
              </a:solidFill>
              <a:latin typeface="Book Antiqua" charset="0"/>
              <a:ea typeface="Book Antiqua" charset="0"/>
              <a:cs typeface="Book Antiqua" charset="0"/>
              <a:sym typeface="Avenir Next Condensed Demi Bold"/>
            </a:endParaRPr>
          </a:p>
        </p:txBody>
      </p:sp>
      <p:graphicFrame>
        <p:nvGraphicFramePr>
          <p:cNvPr id="3" name="表格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9020090"/>
              </p:ext>
            </p:extLst>
          </p:nvPr>
        </p:nvGraphicFramePr>
        <p:xfrm>
          <a:off x="2188971" y="3559124"/>
          <a:ext cx="8669868" cy="4629713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4334934"/>
                <a:gridCol w="4334934"/>
              </a:tblGrid>
              <a:tr h="1012610">
                <a:tc>
                  <a:txBody>
                    <a:bodyPr/>
                    <a:lstStyle/>
                    <a:p>
                      <a:r>
                        <a:rPr lang="en-GB" altLang="zh-CN" sz="2800" dirty="0" smtClean="0">
                          <a:latin typeface="Book Antiqua" charset="0"/>
                          <a:ea typeface="Book Antiqua" charset="0"/>
                          <a:cs typeface="Book Antiqua" charset="0"/>
                        </a:rPr>
                        <a:t>An Argument Essay</a:t>
                      </a:r>
                      <a:endParaRPr lang="zh-CN" altLang="en-US" sz="2800" dirty="0">
                        <a:latin typeface="Book Antiqua" charset="0"/>
                        <a:ea typeface="Book Antiqua" charset="0"/>
                        <a:cs typeface="Book Antiqua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CA6B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altLang="zh-CN" sz="2800" dirty="0" smtClean="0">
                          <a:latin typeface="Book Antiqua" charset="0"/>
                          <a:ea typeface="Book Antiqua" charset="0"/>
                          <a:cs typeface="Book Antiqua" charset="0"/>
                        </a:rPr>
                        <a:t>A Discussion</a:t>
                      </a:r>
                      <a:r>
                        <a:rPr lang="en-GB" altLang="zh-CN" sz="2800" baseline="0" dirty="0" smtClean="0">
                          <a:latin typeface="Book Antiqua" charset="0"/>
                          <a:ea typeface="Book Antiqua" charset="0"/>
                          <a:cs typeface="Book Antiqua" charset="0"/>
                        </a:rPr>
                        <a:t> Essay</a:t>
                      </a:r>
                      <a:endParaRPr lang="zh-CN" altLang="en-US" sz="2800" dirty="0">
                        <a:latin typeface="Book Antiqua" charset="0"/>
                        <a:ea typeface="Book Antiqua" charset="0"/>
                        <a:cs typeface="Book Antiqua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CA6B6"/>
                    </a:solidFill>
                  </a:tcPr>
                </a:tc>
              </a:tr>
              <a:tr h="2011945">
                <a:tc>
                  <a:txBody>
                    <a:bodyPr/>
                    <a:lstStyle/>
                    <a:p>
                      <a:pPr marL="285750" indent="-285750" algn="l">
                        <a:buFont typeface="Arial" charset="0"/>
                        <a:buChar char="•"/>
                      </a:pPr>
                      <a:r>
                        <a:rPr lang="en-GB" altLang="zh-CN" sz="1800" b="0" dirty="0" smtClean="0">
                          <a:solidFill>
                            <a:schemeClr val="tx1"/>
                          </a:solidFill>
                          <a:latin typeface="Book Antiqua" charset="0"/>
                          <a:ea typeface="Book Antiqua" charset="0"/>
                          <a:cs typeface="Book Antiqua" charset="0"/>
                        </a:rPr>
                        <a:t>States the</a:t>
                      </a:r>
                      <a:r>
                        <a:rPr lang="en-GB" altLang="zh-CN" sz="1800" b="0" baseline="0" dirty="0" smtClean="0">
                          <a:solidFill>
                            <a:schemeClr val="tx1"/>
                          </a:solidFill>
                          <a:latin typeface="Book Antiqua" charset="0"/>
                          <a:ea typeface="Book Antiqua" charset="0"/>
                          <a:cs typeface="Book Antiqua" charset="0"/>
                        </a:rPr>
                        <a:t> author’s opinion at the beginning (thesis) before supporting it with evidence.</a:t>
                      </a:r>
                    </a:p>
                    <a:p>
                      <a:pPr algn="l"/>
                      <a:endParaRPr lang="zh-CN" altLang="en-US" sz="1800" b="0" dirty="0">
                        <a:solidFill>
                          <a:schemeClr val="tx1"/>
                        </a:solidFill>
                        <a:latin typeface="Book Antiqua" charset="0"/>
                        <a:ea typeface="Book Antiqua" charset="0"/>
                        <a:cs typeface="Book Antiqua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charset="0"/>
                        <a:buChar char="•"/>
                      </a:pPr>
                      <a:r>
                        <a:rPr lang="en-GB" altLang="zh-CN" b="1" dirty="0" smtClean="0">
                          <a:solidFill>
                            <a:srgbClr val="D4227A"/>
                          </a:solidFill>
                          <a:latin typeface="Book Antiqua" charset="0"/>
                          <a:ea typeface="Book Antiqua" charset="0"/>
                          <a:cs typeface="Book Antiqua" charset="0"/>
                        </a:rPr>
                        <a:t>Considers</a:t>
                      </a:r>
                      <a:r>
                        <a:rPr lang="en-GB" altLang="zh-CN" b="1" baseline="0" dirty="0" smtClean="0">
                          <a:solidFill>
                            <a:srgbClr val="D4227A"/>
                          </a:solidFill>
                          <a:latin typeface="Book Antiqua" charset="0"/>
                          <a:ea typeface="Book Antiqua" charset="0"/>
                          <a:cs typeface="Book Antiqua" charset="0"/>
                        </a:rPr>
                        <a:t> and analyses the opinions of others, from both positive and negative sides of the issue.</a:t>
                      </a:r>
                    </a:p>
                    <a:p>
                      <a:pPr marL="285750" indent="-285750" algn="l">
                        <a:buFont typeface="Arial" charset="0"/>
                        <a:buChar char="•"/>
                      </a:pPr>
                      <a:r>
                        <a:rPr lang="en-GB" altLang="zh-CN" b="1" baseline="0" dirty="0" smtClean="0">
                          <a:solidFill>
                            <a:srgbClr val="D4227A"/>
                          </a:solidFill>
                          <a:latin typeface="Book Antiqua" charset="0"/>
                          <a:ea typeface="Book Antiqua" charset="0"/>
                          <a:cs typeface="Book Antiqua" charset="0"/>
                        </a:rPr>
                        <a:t>Gives the author’s opinion at the end of the writing</a:t>
                      </a:r>
                      <a:endParaRPr lang="zh-CN" altLang="en-US" b="1" dirty="0">
                        <a:solidFill>
                          <a:srgbClr val="D4227A"/>
                        </a:solidFill>
                        <a:latin typeface="Book Antiqua" charset="0"/>
                        <a:ea typeface="Book Antiqua" charset="0"/>
                        <a:cs typeface="Book Antiqua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05158">
                <a:tc>
                  <a:txBody>
                    <a:bodyPr/>
                    <a:lstStyle/>
                    <a:p>
                      <a:pPr marL="285750" indent="-285750" algn="l">
                        <a:buFont typeface="Arial" charset="0"/>
                        <a:buChar char="•"/>
                      </a:pPr>
                      <a:r>
                        <a:rPr lang="en-US" altLang="zh-CN" sz="1800" b="0" dirty="0" smtClean="0">
                          <a:solidFill>
                            <a:schemeClr val="tx1"/>
                          </a:solidFill>
                          <a:latin typeface="Book Antiqua" charset="0"/>
                          <a:ea typeface="Book Antiqua" charset="0"/>
                          <a:cs typeface="Book Antiqua" charset="0"/>
                        </a:rPr>
                        <a:t> The purpose:</a:t>
                      </a:r>
                      <a:r>
                        <a:rPr lang="en-US" altLang="zh-CN" sz="1800" b="0" baseline="0" dirty="0" smtClean="0">
                          <a:solidFill>
                            <a:schemeClr val="tx1"/>
                          </a:solidFill>
                          <a:latin typeface="Book Antiqua" charset="0"/>
                          <a:ea typeface="Book Antiqua" charset="0"/>
                          <a:cs typeface="Book Antiqua" charset="0"/>
                        </a:rPr>
                        <a:t> to persuade the reader to agree with the author, or to show reasons for a particular opinion of the author</a:t>
                      </a:r>
                      <a:endParaRPr lang="zh-CN" altLang="en-US" sz="1800" b="0" dirty="0">
                        <a:solidFill>
                          <a:schemeClr val="tx1"/>
                        </a:solidFill>
                        <a:latin typeface="Book Antiqua" charset="0"/>
                        <a:ea typeface="Book Antiqua" charset="0"/>
                        <a:cs typeface="Book Antiqua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charset="0"/>
                        <a:buChar char="•"/>
                      </a:pPr>
                      <a:r>
                        <a:rPr lang="en-GB" altLang="zh-CN" b="1" dirty="0" smtClean="0">
                          <a:solidFill>
                            <a:srgbClr val="D4227A"/>
                          </a:solidFill>
                          <a:latin typeface="Book Antiqua" charset="0"/>
                          <a:ea typeface="Book Antiqua" charset="0"/>
                          <a:cs typeface="Book Antiqua" charset="0"/>
                        </a:rPr>
                        <a:t>The purpose: to present</a:t>
                      </a:r>
                      <a:r>
                        <a:rPr lang="en-GB" altLang="zh-CN" b="1" baseline="0" dirty="0" smtClean="0">
                          <a:solidFill>
                            <a:srgbClr val="D4227A"/>
                          </a:solidFill>
                          <a:latin typeface="Book Antiqua" charset="0"/>
                          <a:ea typeface="Book Antiqua" charset="0"/>
                          <a:cs typeface="Book Antiqua" charset="0"/>
                        </a:rPr>
                        <a:t> a balanced views of the two sides, for further discussion or better understanding</a:t>
                      </a:r>
                      <a:endParaRPr lang="zh-CN" altLang="en-US" b="1" dirty="0">
                        <a:solidFill>
                          <a:srgbClr val="D4227A"/>
                        </a:solidFill>
                        <a:latin typeface="Book Antiqua" charset="0"/>
                        <a:ea typeface="Book Antiqua" charset="0"/>
                        <a:cs typeface="Book Antiqua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5919971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4"/>
          </p:nvPr>
        </p:nvSpPr>
        <p:spPr>
          <a:xfrm>
            <a:off x="462640" y="436712"/>
            <a:ext cx="57448" cy="1270001"/>
          </a:xfrm>
        </p:spPr>
        <p:txBody>
          <a:bodyPr/>
          <a:lstStyle/>
          <a:p>
            <a:endParaRPr kumimoji="1" lang="zh-CN" altLang="en-US">
              <a:latin typeface="Book Antiqua" charset="0"/>
              <a:ea typeface="Book Antiqua" charset="0"/>
              <a:cs typeface="Book Antiqua" charset="0"/>
            </a:endParaRPr>
          </a:p>
        </p:txBody>
      </p:sp>
      <p:sp>
        <p:nvSpPr>
          <p:cNvPr id="6" name="Shape 553"/>
          <p:cNvSpPr>
            <a:spLocks noGrp="1"/>
          </p:cNvSpPr>
          <p:nvPr>
            <p:ph type="body" idx="14"/>
          </p:nvPr>
        </p:nvSpPr>
        <p:spPr>
          <a:xfrm>
            <a:off x="900209" y="335694"/>
            <a:ext cx="9581485" cy="1472035"/>
          </a:xfrm>
          <a:prstGeom prst="rect">
            <a:avLst/>
          </a:prstGeom>
          <a:noFill/>
        </p:spPr>
        <p:txBody>
          <a:bodyPr/>
          <a:lstStyle/>
          <a:p>
            <a:pPr algn="l">
              <a:lnSpc>
                <a:spcPct val="70000"/>
              </a:lnSpc>
              <a:defRPr sz="5100" cap="all">
                <a:solidFill>
                  <a:srgbClr val="53585F"/>
                </a:solidFill>
                <a:latin typeface="Avenir Next Condensed"/>
                <a:ea typeface="Avenir Next Condensed"/>
                <a:cs typeface="Avenir Next Condensed"/>
                <a:sym typeface="Avenir Next Condensed"/>
              </a:defRPr>
            </a:pPr>
            <a:r>
              <a:rPr lang="en-US" altLang="zh-CN" sz="4400" b="1" cap="small" dirty="0">
                <a:solidFill>
                  <a:srgbClr val="4CA6B6"/>
                </a:solidFill>
                <a:latin typeface="Book Antiqua" charset="0"/>
                <a:ea typeface="Book Antiqua" charset="0"/>
                <a:cs typeface="Book Antiqua" charset="0"/>
                <a:sym typeface="Avenir Next Condensed Demi Bold"/>
              </a:rPr>
              <a:t>Structure</a:t>
            </a:r>
            <a:r>
              <a:rPr lang="en-US" altLang="zh-CN" sz="4400" b="1" cap="small" dirty="0" smtClean="0">
                <a:solidFill>
                  <a:srgbClr val="4CA6B6"/>
                </a:solidFill>
                <a:latin typeface="Book Antiqua" charset="0"/>
                <a:ea typeface="Book Antiqua" charset="0"/>
                <a:cs typeface="Book Antiqua" charset="0"/>
                <a:sym typeface="Avenir Next Condensed Demi Bold"/>
              </a:rPr>
              <a:t> of </a:t>
            </a:r>
            <a:r>
              <a:rPr lang="en-US" altLang="zh-CN" sz="4400" b="1" cap="small" dirty="0" smtClean="0">
                <a:solidFill>
                  <a:srgbClr val="4CA6B6"/>
                </a:solidFill>
                <a:latin typeface="Book Antiqua" charset="0"/>
                <a:ea typeface="Book Antiqua" charset="0"/>
                <a:cs typeface="Book Antiqua" charset="0"/>
                <a:sym typeface="Avenir Next Condensed Demi Bold"/>
              </a:rPr>
              <a:t>a Discussion Text</a:t>
            </a:r>
            <a:endParaRPr lang="en-GB" sz="4400" b="1" cap="small" dirty="0">
              <a:solidFill>
                <a:srgbClr val="4CA6B6"/>
              </a:solidFill>
              <a:latin typeface="Book Antiqua" charset="0"/>
              <a:ea typeface="Book Antiqua" charset="0"/>
              <a:cs typeface="Book Antiqua" charset="0"/>
              <a:sym typeface="Avenir Next Condensed Demi Bold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8618397"/>
              </p:ext>
            </p:extLst>
          </p:nvPr>
        </p:nvGraphicFramePr>
        <p:xfrm>
          <a:off x="1251844" y="2282291"/>
          <a:ext cx="10612206" cy="6041069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2706697"/>
                <a:gridCol w="2951545"/>
                <a:gridCol w="4953964"/>
              </a:tblGrid>
              <a:tr h="1299109">
                <a:tc>
                  <a:txBody>
                    <a:bodyPr/>
                    <a:lstStyle/>
                    <a:p>
                      <a:pPr marL="44450" indent="0" algn="ctr">
                        <a:tabLst/>
                      </a:pPr>
                      <a:r>
                        <a:rPr lang="en-GB" altLang="zh-CN" sz="2000" cap="small" baseline="0" dirty="0" smtClean="0">
                          <a:latin typeface="Book Antiqua" charset="0"/>
                          <a:ea typeface="Book Antiqua" charset="0"/>
                          <a:cs typeface="Book Antiqua" charset="0"/>
                        </a:rPr>
                        <a:t>Parts of </a:t>
                      </a:r>
                      <a:r>
                        <a:rPr lang="en-GB" altLang="zh-CN" sz="2000" cap="small" baseline="0" dirty="0" smtClean="0">
                          <a:latin typeface="Book Antiqua" charset="0"/>
                          <a:ea typeface="Book Antiqua" charset="0"/>
                          <a:cs typeface="Book Antiqua" charset="0"/>
                        </a:rPr>
                        <a:t>a Discussion Text</a:t>
                      </a:r>
                      <a:endParaRPr lang="zh-CN" altLang="en-US" sz="2000" cap="small" baseline="0" dirty="0">
                        <a:latin typeface="Book Antiqua" charset="0"/>
                        <a:ea typeface="Book Antiqua" charset="0"/>
                        <a:cs typeface="Book Antiqua" charset="0"/>
                      </a:endParaRPr>
                    </a:p>
                  </a:txBody>
                  <a:tcPr anchor="ctr">
                    <a:solidFill>
                      <a:srgbClr val="4CA6B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altLang="zh-CN" sz="2000" cap="small" baseline="0" dirty="0" smtClean="0">
                          <a:latin typeface="Book Antiqua" charset="0"/>
                          <a:ea typeface="Book Antiqua" charset="0"/>
                          <a:cs typeface="Book Antiqua" charset="0"/>
                        </a:rPr>
                        <a:t>Purpose of Each Part</a:t>
                      </a:r>
                      <a:endParaRPr lang="zh-CN" altLang="en-US" sz="2000" cap="small" baseline="0" dirty="0">
                        <a:latin typeface="Book Antiqua" charset="0"/>
                        <a:ea typeface="Book Antiqua" charset="0"/>
                        <a:cs typeface="Book Antiqua" charset="0"/>
                      </a:endParaRPr>
                    </a:p>
                  </a:txBody>
                  <a:tcPr anchor="ctr">
                    <a:solidFill>
                      <a:srgbClr val="4CA6B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zh-CN" altLang="en-US" dirty="0">
                        <a:latin typeface="Book Antiqua" charset="0"/>
                        <a:ea typeface="Book Antiqua" charset="0"/>
                        <a:cs typeface="Book Antiqua" charset="0"/>
                      </a:endParaRPr>
                    </a:p>
                  </a:txBody>
                  <a:tcPr anchor="ctr"/>
                </a:tc>
              </a:tr>
              <a:tr h="1149969">
                <a:tc rowSpan="4">
                  <a:txBody>
                    <a:bodyPr/>
                    <a:lstStyle/>
                    <a:p>
                      <a:pPr marL="11113" indent="0" algn="ctr">
                        <a:tabLst/>
                      </a:pPr>
                      <a:r>
                        <a:rPr lang="en-GB" altLang="zh-CN" sz="2400" b="1" cap="small" baseline="0" dirty="0" smtClean="0">
                          <a:latin typeface="Book Antiqua" charset="0"/>
                          <a:ea typeface="Book Antiqua" charset="0"/>
                          <a:cs typeface="Book Antiqua" charset="0"/>
                        </a:rPr>
                        <a:t>(1) Introduction</a:t>
                      </a:r>
                      <a:endParaRPr lang="zh-CN" altLang="en-US" sz="2400" b="1" cap="small" baseline="0" dirty="0">
                        <a:latin typeface="Book Antiqua" charset="0"/>
                        <a:ea typeface="Book Antiqua" charset="0"/>
                        <a:cs typeface="Book Antiqua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altLang="zh-CN" sz="2000" b="1" dirty="0" smtClean="0">
                          <a:solidFill>
                            <a:srgbClr val="D4227A"/>
                          </a:solidFill>
                          <a:latin typeface="Book Antiqua" charset="0"/>
                          <a:ea typeface="Book Antiqua" charset="0"/>
                          <a:cs typeface="Book Antiqua" charset="0"/>
                        </a:rPr>
                        <a:t>General Statement</a:t>
                      </a:r>
                      <a:endParaRPr lang="zh-CN" altLang="en-US" sz="2000" b="1" dirty="0">
                        <a:solidFill>
                          <a:srgbClr val="D4227A"/>
                        </a:solidFill>
                        <a:latin typeface="Book Antiqua" charset="0"/>
                        <a:ea typeface="Book Antiqua" charset="0"/>
                        <a:cs typeface="Book Antiqua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charset="0"/>
                        <a:buChar char="•"/>
                      </a:pPr>
                      <a:r>
                        <a:rPr lang="en-GB" altLang="zh-CN" dirty="0" smtClean="0">
                          <a:solidFill>
                            <a:srgbClr val="D4227A"/>
                          </a:solidFill>
                          <a:latin typeface="Book Antiqua" charset="0"/>
                          <a:ea typeface="Book Antiqua" charset="0"/>
                          <a:cs typeface="Book Antiqua" charset="0"/>
                        </a:rPr>
                        <a:t>To </a:t>
                      </a:r>
                      <a:r>
                        <a:rPr lang="en-GB" altLang="zh-CN" dirty="0" smtClean="0">
                          <a:solidFill>
                            <a:srgbClr val="D4227A"/>
                          </a:solidFill>
                          <a:latin typeface="Book Antiqua" charset="0"/>
                          <a:ea typeface="Book Antiqua" charset="0"/>
                          <a:cs typeface="Book Antiqua" charset="0"/>
                        </a:rPr>
                        <a:t>introduce </a:t>
                      </a:r>
                      <a:r>
                        <a:rPr lang="en-GB" altLang="zh-CN" dirty="0" smtClean="0">
                          <a:solidFill>
                            <a:srgbClr val="D4227A"/>
                          </a:solidFill>
                          <a:latin typeface="Book Antiqua" charset="0"/>
                          <a:ea typeface="Book Antiqua" charset="0"/>
                          <a:cs typeface="Book Antiqua" charset="0"/>
                        </a:rPr>
                        <a:t>the reader to the topic of the essay: an issue, a controversy, a problem, an idea over which people hold different</a:t>
                      </a:r>
                      <a:r>
                        <a:rPr lang="en-GB" altLang="zh-CN" baseline="0" dirty="0" smtClean="0">
                          <a:solidFill>
                            <a:srgbClr val="D4227A"/>
                          </a:solidFill>
                          <a:latin typeface="Book Antiqua" charset="0"/>
                          <a:ea typeface="Book Antiqua" charset="0"/>
                          <a:cs typeface="Book Antiqua" charset="0"/>
                        </a:rPr>
                        <a:t> points of view</a:t>
                      </a:r>
                      <a:endParaRPr lang="zh-CN" altLang="en-US" dirty="0">
                        <a:solidFill>
                          <a:srgbClr val="D4227A"/>
                        </a:solidFill>
                        <a:latin typeface="Book Antiqua" charset="0"/>
                        <a:ea typeface="Book Antiqua" charset="0"/>
                        <a:cs typeface="Book Antiqua" charset="0"/>
                      </a:endParaRPr>
                    </a:p>
                  </a:txBody>
                  <a:tcPr anchor="ctr"/>
                </a:tc>
              </a:tr>
              <a:tr h="1149969">
                <a:tc vMerge="1">
                  <a:txBody>
                    <a:bodyPr/>
                    <a:lstStyle/>
                    <a:p>
                      <a:pPr algn="l"/>
                      <a:endParaRPr lang="zh-CN" altLang="en-US" dirty="0">
                        <a:latin typeface="Book Antiqua" charset="0"/>
                        <a:ea typeface="Book Antiqua" charset="0"/>
                        <a:cs typeface="Book Antiqua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altLang="zh-CN" sz="2000" b="1" dirty="0" smtClean="0">
                          <a:latin typeface="Book Antiqua" charset="0"/>
                          <a:ea typeface="Book Antiqua" charset="0"/>
                          <a:cs typeface="Book Antiqua" charset="0"/>
                        </a:rPr>
                        <a:t>Position (sometimes not possible)</a:t>
                      </a:r>
                      <a:endParaRPr lang="zh-CN" altLang="en-US" sz="2000" b="1" dirty="0">
                        <a:latin typeface="Book Antiqua" charset="0"/>
                        <a:ea typeface="Book Antiqua" charset="0"/>
                        <a:cs typeface="Book Antiqua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charset="0"/>
                        <a:buChar char="•"/>
                      </a:pPr>
                      <a:r>
                        <a:rPr lang="en-GB" altLang="zh-CN" dirty="0" smtClean="0">
                          <a:latin typeface="Book Antiqua" charset="0"/>
                          <a:ea typeface="Book Antiqua" charset="0"/>
                          <a:cs typeface="Book Antiqua" charset="0"/>
                        </a:rPr>
                        <a:t>To give the opinion of the writer</a:t>
                      </a:r>
                      <a:endParaRPr lang="zh-CN" altLang="en-US" dirty="0">
                        <a:latin typeface="Book Antiqua" charset="0"/>
                        <a:ea typeface="Book Antiqua" charset="0"/>
                        <a:cs typeface="Book Antiqua" charset="0"/>
                      </a:endParaRPr>
                    </a:p>
                  </a:txBody>
                  <a:tcPr anchor="ctr"/>
                </a:tc>
              </a:tr>
              <a:tr h="1149969">
                <a:tc vMerge="1">
                  <a:txBody>
                    <a:bodyPr/>
                    <a:lstStyle/>
                    <a:p>
                      <a:pPr algn="l"/>
                      <a:endParaRPr lang="zh-CN" altLang="en-US" dirty="0">
                        <a:latin typeface="Book Antiqua" charset="0"/>
                        <a:ea typeface="Book Antiqua" charset="0"/>
                        <a:cs typeface="Book Antiqua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altLang="zh-CN" sz="2000" b="1" dirty="0" smtClean="0">
                          <a:latin typeface="Book Antiqua" charset="0"/>
                          <a:ea typeface="Book Antiqua" charset="0"/>
                          <a:cs typeface="Book Antiqua" charset="0"/>
                        </a:rPr>
                        <a:t>Definition (optional)</a:t>
                      </a:r>
                      <a:endParaRPr lang="zh-CN" altLang="en-US" sz="2000" b="1" dirty="0">
                        <a:latin typeface="Book Antiqua" charset="0"/>
                        <a:ea typeface="Book Antiqua" charset="0"/>
                        <a:cs typeface="Book Antiqua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charset="0"/>
                        <a:buChar char="•"/>
                      </a:pPr>
                      <a:r>
                        <a:rPr lang="en-GB" altLang="zh-CN" dirty="0" smtClean="0">
                          <a:solidFill>
                            <a:schemeClr val="tx1"/>
                          </a:solidFill>
                          <a:latin typeface="Book Antiqua" charset="0"/>
                          <a:ea typeface="Book Antiqua" charset="0"/>
                          <a:cs typeface="Book Antiqua" charset="0"/>
                        </a:rPr>
                        <a:t>To explain important technical words, if need</a:t>
                      </a:r>
                      <a:r>
                        <a:rPr lang="en-GB" altLang="zh-CN" baseline="0" dirty="0" smtClean="0">
                          <a:solidFill>
                            <a:schemeClr val="tx1"/>
                          </a:solidFill>
                          <a:latin typeface="Book Antiqua" charset="0"/>
                          <a:ea typeface="Book Antiqua" charset="0"/>
                          <a:cs typeface="Book Antiqua" charset="0"/>
                        </a:rPr>
                        <a:t> be</a:t>
                      </a:r>
                      <a:endParaRPr lang="zh-CN" altLang="en-US" dirty="0">
                        <a:solidFill>
                          <a:schemeClr val="tx1"/>
                        </a:solidFill>
                        <a:latin typeface="Book Antiqua" charset="0"/>
                        <a:ea typeface="Book Antiqua" charset="0"/>
                        <a:cs typeface="Book Antiqua" charset="0"/>
                      </a:endParaRPr>
                    </a:p>
                  </a:txBody>
                  <a:tcPr anchor="ctr"/>
                </a:tc>
              </a:tr>
              <a:tr h="1253302">
                <a:tc vMerge="1">
                  <a:txBody>
                    <a:bodyPr/>
                    <a:lstStyle/>
                    <a:p>
                      <a:pPr algn="l"/>
                      <a:endParaRPr lang="zh-CN" altLang="en-US" dirty="0">
                        <a:latin typeface="Book Antiqua" charset="0"/>
                        <a:ea typeface="Book Antiqua" charset="0"/>
                        <a:cs typeface="Book Antiqua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altLang="zh-CN" sz="2000" b="1" dirty="0" smtClean="0">
                          <a:latin typeface="Book Antiqua" charset="0"/>
                          <a:ea typeface="Book Antiqua" charset="0"/>
                          <a:cs typeface="Book Antiqua" charset="0"/>
                        </a:rPr>
                        <a:t>Preview</a:t>
                      </a:r>
                      <a:endParaRPr lang="zh-CN" altLang="en-US" sz="2000" b="1" dirty="0">
                        <a:latin typeface="Book Antiqua" charset="0"/>
                        <a:ea typeface="Book Antiqua" charset="0"/>
                        <a:cs typeface="Book Antiqua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charset="0"/>
                        <a:buChar char="•"/>
                      </a:pPr>
                      <a:r>
                        <a:rPr lang="en-GB" altLang="zh-CN" dirty="0" smtClean="0">
                          <a:latin typeface="Book Antiqua" charset="0"/>
                          <a:ea typeface="Book Antiqua" charset="0"/>
                          <a:cs typeface="Book Antiqua" charset="0"/>
                        </a:rPr>
                        <a:t>To </a:t>
                      </a:r>
                      <a:r>
                        <a:rPr lang="en-GB" altLang="zh-CN" dirty="0" smtClean="0">
                          <a:latin typeface="Book Antiqua" charset="0"/>
                          <a:ea typeface="Book Antiqua" charset="0"/>
                          <a:cs typeface="Book Antiqua" charset="0"/>
                        </a:rPr>
                        <a:t>tell the reader what parts of the topic will be included in the essay</a:t>
                      </a:r>
                    </a:p>
                    <a:p>
                      <a:pPr marL="285750" indent="-285750" algn="l">
                        <a:buFont typeface="Arial" charset="0"/>
                        <a:buChar char="•"/>
                      </a:pPr>
                      <a:r>
                        <a:rPr lang="en-GB" altLang="zh-CN" dirty="0" smtClean="0">
                          <a:latin typeface="Book Antiqua" charset="0"/>
                          <a:ea typeface="Book Antiqua" charset="0"/>
                          <a:cs typeface="Book Antiqua" charset="0"/>
                        </a:rPr>
                        <a:t>To provide an essay map for both</a:t>
                      </a:r>
                      <a:r>
                        <a:rPr lang="en-GB" altLang="zh-CN" baseline="0" dirty="0" smtClean="0">
                          <a:latin typeface="Book Antiqua" charset="0"/>
                          <a:ea typeface="Book Antiqua" charset="0"/>
                          <a:cs typeface="Book Antiqua" charset="0"/>
                        </a:rPr>
                        <a:t> the content </a:t>
                      </a:r>
                      <a:r>
                        <a:rPr lang="en-GB" altLang="zh-CN" baseline="0" dirty="0" smtClean="0">
                          <a:latin typeface="Book Antiqua" charset="0"/>
                          <a:ea typeface="Book Antiqua" charset="0"/>
                          <a:cs typeface="Book Antiqua" charset="0"/>
                        </a:rPr>
                        <a:t>and </a:t>
                      </a:r>
                      <a:r>
                        <a:rPr lang="en-GB" altLang="zh-CN" baseline="0" dirty="0" smtClean="0">
                          <a:latin typeface="Book Antiqua" charset="0"/>
                          <a:ea typeface="Book Antiqua" charset="0"/>
                          <a:cs typeface="Book Antiqua" charset="0"/>
                        </a:rPr>
                        <a:t>the structure of the essay</a:t>
                      </a:r>
                      <a:endParaRPr lang="zh-CN" altLang="en-US" dirty="0">
                        <a:latin typeface="Book Antiqua" charset="0"/>
                        <a:ea typeface="Book Antiqua" charset="0"/>
                        <a:cs typeface="Book Antiqua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456249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4"/>
          </p:nvPr>
        </p:nvSpPr>
        <p:spPr>
          <a:xfrm>
            <a:off x="462640" y="436712"/>
            <a:ext cx="57448" cy="1270001"/>
          </a:xfrm>
        </p:spPr>
        <p:txBody>
          <a:bodyPr/>
          <a:lstStyle/>
          <a:p>
            <a:endParaRPr kumimoji="1" lang="zh-CN" altLang="en-US">
              <a:latin typeface="Book Antiqua" charset="0"/>
              <a:ea typeface="Book Antiqua" charset="0"/>
              <a:cs typeface="Book Antiqua" charset="0"/>
            </a:endParaRPr>
          </a:p>
        </p:txBody>
      </p:sp>
      <p:sp>
        <p:nvSpPr>
          <p:cNvPr id="6" name="Shape 553"/>
          <p:cNvSpPr>
            <a:spLocks noGrp="1"/>
          </p:cNvSpPr>
          <p:nvPr>
            <p:ph type="body" idx="14"/>
          </p:nvPr>
        </p:nvSpPr>
        <p:spPr>
          <a:xfrm>
            <a:off x="900209" y="335694"/>
            <a:ext cx="9581485" cy="1472035"/>
          </a:xfrm>
          <a:prstGeom prst="rect">
            <a:avLst/>
          </a:prstGeom>
          <a:noFill/>
        </p:spPr>
        <p:txBody>
          <a:bodyPr/>
          <a:lstStyle/>
          <a:p>
            <a:pPr algn="l">
              <a:lnSpc>
                <a:spcPct val="70000"/>
              </a:lnSpc>
              <a:defRPr sz="5100" cap="all">
                <a:solidFill>
                  <a:srgbClr val="53585F"/>
                </a:solidFill>
                <a:latin typeface="Avenir Next Condensed"/>
                <a:ea typeface="Avenir Next Condensed"/>
                <a:cs typeface="Avenir Next Condensed"/>
                <a:sym typeface="Avenir Next Condensed"/>
              </a:defRPr>
            </a:pPr>
            <a:r>
              <a:rPr lang="en-US" altLang="zh-CN" sz="4400" b="1" cap="small" dirty="0">
                <a:solidFill>
                  <a:srgbClr val="4CA6B6"/>
                </a:solidFill>
                <a:latin typeface="Book Antiqua" charset="0"/>
                <a:ea typeface="Book Antiqua" charset="0"/>
                <a:cs typeface="Book Antiqua" charset="0"/>
                <a:sym typeface="Avenir Next Condensed Demi Bold"/>
              </a:rPr>
              <a:t>Structure</a:t>
            </a:r>
            <a:r>
              <a:rPr lang="en-US" altLang="zh-CN" sz="4400" b="1" cap="small" dirty="0" smtClean="0">
                <a:solidFill>
                  <a:srgbClr val="4CA6B6"/>
                </a:solidFill>
                <a:latin typeface="Book Antiqua" charset="0"/>
                <a:ea typeface="Book Antiqua" charset="0"/>
                <a:cs typeface="Book Antiqua" charset="0"/>
                <a:sym typeface="Avenir Next Condensed Demi Bold"/>
              </a:rPr>
              <a:t> of </a:t>
            </a:r>
            <a:r>
              <a:rPr lang="en-US" altLang="zh-CN" sz="4400" b="1" cap="small" dirty="0" smtClean="0">
                <a:solidFill>
                  <a:srgbClr val="4CA6B6"/>
                </a:solidFill>
                <a:latin typeface="Book Antiqua" charset="0"/>
                <a:ea typeface="Book Antiqua" charset="0"/>
                <a:cs typeface="Book Antiqua" charset="0"/>
                <a:sym typeface="Avenir Next Condensed Demi Bold"/>
              </a:rPr>
              <a:t>a Discussion Text</a:t>
            </a:r>
            <a:endParaRPr lang="en-GB" sz="4400" b="1" cap="small" dirty="0">
              <a:solidFill>
                <a:srgbClr val="4CA6B6"/>
              </a:solidFill>
              <a:latin typeface="Book Antiqua" charset="0"/>
              <a:ea typeface="Book Antiqua" charset="0"/>
              <a:cs typeface="Book Antiqua" charset="0"/>
              <a:sym typeface="Avenir Next Condensed Demi Bold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8296597"/>
              </p:ext>
            </p:extLst>
          </p:nvPr>
        </p:nvGraphicFramePr>
        <p:xfrm>
          <a:off x="1251844" y="2282291"/>
          <a:ext cx="10612206" cy="6041069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2706697"/>
                <a:gridCol w="2951545"/>
                <a:gridCol w="4953964"/>
              </a:tblGrid>
              <a:tr h="1299109">
                <a:tc>
                  <a:txBody>
                    <a:bodyPr/>
                    <a:lstStyle/>
                    <a:p>
                      <a:pPr marL="44450" indent="0" algn="ctr">
                        <a:tabLst/>
                      </a:pPr>
                      <a:r>
                        <a:rPr lang="en-GB" altLang="zh-CN" sz="2000" cap="small" baseline="0" dirty="0" smtClean="0">
                          <a:latin typeface="Book Antiqua" charset="0"/>
                          <a:ea typeface="Book Antiqua" charset="0"/>
                          <a:cs typeface="Book Antiqua" charset="0"/>
                        </a:rPr>
                        <a:t>Parts of </a:t>
                      </a:r>
                      <a:r>
                        <a:rPr lang="en-GB" altLang="zh-CN" sz="2000" cap="small" baseline="0" dirty="0" smtClean="0">
                          <a:latin typeface="Book Antiqua" charset="0"/>
                          <a:ea typeface="Book Antiqua" charset="0"/>
                          <a:cs typeface="Book Antiqua" charset="0"/>
                        </a:rPr>
                        <a:t>a Discussion Text</a:t>
                      </a:r>
                      <a:endParaRPr lang="zh-CN" altLang="en-US" sz="2000" cap="small" baseline="0" dirty="0">
                        <a:latin typeface="Book Antiqua" charset="0"/>
                        <a:ea typeface="Book Antiqua" charset="0"/>
                        <a:cs typeface="Book Antiqua" charset="0"/>
                      </a:endParaRPr>
                    </a:p>
                  </a:txBody>
                  <a:tcPr anchor="ctr">
                    <a:solidFill>
                      <a:srgbClr val="4CA6B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altLang="zh-CN" sz="2000" cap="small" baseline="0" dirty="0" smtClean="0">
                          <a:latin typeface="Book Antiqua" charset="0"/>
                          <a:ea typeface="Book Antiqua" charset="0"/>
                          <a:cs typeface="Book Antiqua" charset="0"/>
                        </a:rPr>
                        <a:t>Purpose of Each Part</a:t>
                      </a:r>
                      <a:endParaRPr lang="zh-CN" altLang="en-US" sz="2000" cap="small" baseline="0" dirty="0">
                        <a:latin typeface="Book Antiqua" charset="0"/>
                        <a:ea typeface="Book Antiqua" charset="0"/>
                        <a:cs typeface="Book Antiqua" charset="0"/>
                      </a:endParaRPr>
                    </a:p>
                  </a:txBody>
                  <a:tcPr anchor="ctr">
                    <a:solidFill>
                      <a:srgbClr val="4CA6B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zh-CN" altLang="en-US" dirty="0">
                        <a:latin typeface="Book Antiqua" charset="0"/>
                        <a:ea typeface="Book Antiqua" charset="0"/>
                        <a:cs typeface="Book Antiqua" charset="0"/>
                      </a:endParaRPr>
                    </a:p>
                  </a:txBody>
                  <a:tcPr anchor="ctr"/>
                </a:tc>
              </a:tr>
              <a:tr h="1149969">
                <a:tc rowSpan="4">
                  <a:txBody>
                    <a:bodyPr/>
                    <a:lstStyle/>
                    <a:p>
                      <a:pPr marL="11113" indent="0" algn="ctr">
                        <a:tabLst/>
                      </a:pPr>
                      <a:r>
                        <a:rPr lang="en-GB" altLang="zh-CN" sz="2400" b="1" cap="small" baseline="0" dirty="0" smtClean="0">
                          <a:latin typeface="Book Antiqua" charset="0"/>
                          <a:ea typeface="Book Antiqua" charset="0"/>
                          <a:cs typeface="Book Antiqua" charset="0"/>
                        </a:rPr>
                        <a:t>(1) Introduction</a:t>
                      </a:r>
                      <a:endParaRPr lang="zh-CN" altLang="en-US" sz="2400" b="1" cap="small" baseline="0" dirty="0">
                        <a:latin typeface="Book Antiqua" charset="0"/>
                        <a:ea typeface="Book Antiqua" charset="0"/>
                        <a:cs typeface="Book Antiqua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altLang="zh-CN" sz="2000" b="1" dirty="0" smtClean="0">
                          <a:solidFill>
                            <a:schemeClr val="tx1"/>
                          </a:solidFill>
                          <a:latin typeface="Book Antiqua" charset="0"/>
                          <a:ea typeface="Book Antiqua" charset="0"/>
                          <a:cs typeface="Book Antiqua" charset="0"/>
                        </a:rPr>
                        <a:t>General Statement</a:t>
                      </a:r>
                      <a:endParaRPr lang="zh-CN" altLang="en-US" sz="2000" b="1" dirty="0">
                        <a:solidFill>
                          <a:schemeClr val="tx1"/>
                        </a:solidFill>
                        <a:latin typeface="Book Antiqua" charset="0"/>
                        <a:ea typeface="Book Antiqua" charset="0"/>
                        <a:cs typeface="Book Antiqua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charset="0"/>
                        <a:buChar char="•"/>
                      </a:pPr>
                      <a:r>
                        <a:rPr lang="en-GB" altLang="zh-CN" dirty="0" smtClean="0">
                          <a:solidFill>
                            <a:schemeClr val="tx1"/>
                          </a:solidFill>
                          <a:latin typeface="Book Antiqua" charset="0"/>
                          <a:ea typeface="Book Antiqua" charset="0"/>
                          <a:cs typeface="Book Antiqua" charset="0"/>
                        </a:rPr>
                        <a:t>To </a:t>
                      </a:r>
                      <a:r>
                        <a:rPr lang="en-GB" altLang="zh-CN" dirty="0" smtClean="0">
                          <a:solidFill>
                            <a:schemeClr val="tx1"/>
                          </a:solidFill>
                          <a:latin typeface="Book Antiqua" charset="0"/>
                          <a:ea typeface="Book Antiqua" charset="0"/>
                          <a:cs typeface="Book Antiqua" charset="0"/>
                        </a:rPr>
                        <a:t>introduce </a:t>
                      </a:r>
                      <a:r>
                        <a:rPr lang="en-GB" altLang="zh-CN" dirty="0" smtClean="0">
                          <a:solidFill>
                            <a:schemeClr val="tx1"/>
                          </a:solidFill>
                          <a:latin typeface="Book Antiqua" charset="0"/>
                          <a:ea typeface="Book Antiqua" charset="0"/>
                          <a:cs typeface="Book Antiqua" charset="0"/>
                        </a:rPr>
                        <a:t>the reader to the topic of the essay: an issue, a controversy, a problem, an idea over which people hold different</a:t>
                      </a:r>
                      <a:r>
                        <a:rPr lang="en-GB" altLang="zh-CN" baseline="0" dirty="0" smtClean="0">
                          <a:solidFill>
                            <a:schemeClr val="tx1"/>
                          </a:solidFill>
                          <a:latin typeface="Book Antiqua" charset="0"/>
                          <a:ea typeface="Book Antiqua" charset="0"/>
                          <a:cs typeface="Book Antiqua" charset="0"/>
                        </a:rPr>
                        <a:t> points of view</a:t>
                      </a:r>
                      <a:endParaRPr lang="zh-CN" altLang="en-US" dirty="0">
                        <a:solidFill>
                          <a:schemeClr val="tx1"/>
                        </a:solidFill>
                        <a:latin typeface="Book Antiqua" charset="0"/>
                        <a:ea typeface="Book Antiqua" charset="0"/>
                        <a:cs typeface="Book Antiqua" charset="0"/>
                      </a:endParaRPr>
                    </a:p>
                  </a:txBody>
                  <a:tcPr anchor="ctr"/>
                </a:tc>
              </a:tr>
              <a:tr h="1149969">
                <a:tc vMerge="1">
                  <a:txBody>
                    <a:bodyPr/>
                    <a:lstStyle/>
                    <a:p>
                      <a:pPr algn="l"/>
                      <a:endParaRPr lang="zh-CN" altLang="en-US" dirty="0">
                        <a:latin typeface="Book Antiqua" charset="0"/>
                        <a:ea typeface="Book Antiqua" charset="0"/>
                        <a:cs typeface="Book Antiqua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altLang="zh-CN" sz="2000" b="1" dirty="0" smtClean="0">
                          <a:solidFill>
                            <a:srgbClr val="D4227A"/>
                          </a:solidFill>
                          <a:latin typeface="Book Antiqua" charset="0"/>
                          <a:ea typeface="Book Antiqua" charset="0"/>
                          <a:cs typeface="Book Antiqua" charset="0"/>
                        </a:rPr>
                        <a:t>Position (sometimes not possible)</a:t>
                      </a:r>
                      <a:endParaRPr lang="zh-CN" altLang="en-US" sz="2000" b="1" dirty="0">
                        <a:solidFill>
                          <a:srgbClr val="D4227A"/>
                        </a:solidFill>
                        <a:latin typeface="Book Antiqua" charset="0"/>
                        <a:ea typeface="Book Antiqua" charset="0"/>
                        <a:cs typeface="Book Antiqua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charset="0"/>
                        <a:buChar char="•"/>
                      </a:pPr>
                      <a:r>
                        <a:rPr lang="en-GB" altLang="zh-CN" dirty="0" smtClean="0">
                          <a:solidFill>
                            <a:srgbClr val="D4227A"/>
                          </a:solidFill>
                          <a:latin typeface="Book Antiqua" charset="0"/>
                          <a:ea typeface="Book Antiqua" charset="0"/>
                          <a:cs typeface="Book Antiqua" charset="0"/>
                        </a:rPr>
                        <a:t>To give the opinion of the writer</a:t>
                      </a:r>
                      <a:endParaRPr lang="zh-CN" altLang="en-US" dirty="0">
                        <a:solidFill>
                          <a:srgbClr val="D4227A"/>
                        </a:solidFill>
                        <a:latin typeface="Book Antiqua" charset="0"/>
                        <a:ea typeface="Book Antiqua" charset="0"/>
                        <a:cs typeface="Book Antiqua" charset="0"/>
                      </a:endParaRPr>
                    </a:p>
                  </a:txBody>
                  <a:tcPr anchor="ctr"/>
                </a:tc>
              </a:tr>
              <a:tr h="1149969">
                <a:tc vMerge="1">
                  <a:txBody>
                    <a:bodyPr/>
                    <a:lstStyle/>
                    <a:p>
                      <a:pPr algn="l"/>
                      <a:endParaRPr lang="zh-CN" altLang="en-US" dirty="0">
                        <a:latin typeface="Book Antiqua" charset="0"/>
                        <a:ea typeface="Book Antiqua" charset="0"/>
                        <a:cs typeface="Book Antiqua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altLang="zh-CN" sz="2000" b="1" dirty="0" smtClean="0">
                          <a:latin typeface="Book Antiqua" charset="0"/>
                          <a:ea typeface="Book Antiqua" charset="0"/>
                          <a:cs typeface="Book Antiqua" charset="0"/>
                        </a:rPr>
                        <a:t>Definition (optional)</a:t>
                      </a:r>
                      <a:endParaRPr lang="zh-CN" altLang="en-US" sz="2000" b="1" dirty="0">
                        <a:latin typeface="Book Antiqua" charset="0"/>
                        <a:ea typeface="Book Antiqua" charset="0"/>
                        <a:cs typeface="Book Antiqua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charset="0"/>
                        <a:buChar char="•"/>
                      </a:pPr>
                      <a:r>
                        <a:rPr lang="en-GB" altLang="zh-CN" dirty="0" smtClean="0">
                          <a:solidFill>
                            <a:schemeClr val="tx1"/>
                          </a:solidFill>
                          <a:latin typeface="Book Antiqua" charset="0"/>
                          <a:ea typeface="Book Antiqua" charset="0"/>
                          <a:cs typeface="Book Antiqua" charset="0"/>
                        </a:rPr>
                        <a:t>To explain important technical words, if need</a:t>
                      </a:r>
                      <a:r>
                        <a:rPr lang="en-GB" altLang="zh-CN" baseline="0" dirty="0" smtClean="0">
                          <a:solidFill>
                            <a:schemeClr val="tx1"/>
                          </a:solidFill>
                          <a:latin typeface="Book Antiqua" charset="0"/>
                          <a:ea typeface="Book Antiqua" charset="0"/>
                          <a:cs typeface="Book Antiqua" charset="0"/>
                        </a:rPr>
                        <a:t> be</a:t>
                      </a:r>
                      <a:endParaRPr lang="zh-CN" altLang="en-US" dirty="0">
                        <a:solidFill>
                          <a:schemeClr val="tx1"/>
                        </a:solidFill>
                        <a:latin typeface="Book Antiqua" charset="0"/>
                        <a:ea typeface="Book Antiqua" charset="0"/>
                        <a:cs typeface="Book Antiqua" charset="0"/>
                      </a:endParaRPr>
                    </a:p>
                  </a:txBody>
                  <a:tcPr anchor="ctr"/>
                </a:tc>
              </a:tr>
              <a:tr h="1253302">
                <a:tc vMerge="1">
                  <a:txBody>
                    <a:bodyPr/>
                    <a:lstStyle/>
                    <a:p>
                      <a:pPr algn="l"/>
                      <a:endParaRPr lang="zh-CN" altLang="en-US" dirty="0">
                        <a:latin typeface="Book Antiqua" charset="0"/>
                        <a:ea typeface="Book Antiqua" charset="0"/>
                        <a:cs typeface="Book Antiqua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altLang="zh-CN" sz="2000" b="1" dirty="0" smtClean="0">
                          <a:latin typeface="Book Antiqua" charset="0"/>
                          <a:ea typeface="Book Antiqua" charset="0"/>
                          <a:cs typeface="Book Antiqua" charset="0"/>
                        </a:rPr>
                        <a:t>Preview</a:t>
                      </a:r>
                      <a:endParaRPr lang="zh-CN" altLang="en-US" sz="2000" b="1" dirty="0">
                        <a:latin typeface="Book Antiqua" charset="0"/>
                        <a:ea typeface="Book Antiqua" charset="0"/>
                        <a:cs typeface="Book Antiqua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charset="0"/>
                        <a:buChar char="•"/>
                      </a:pPr>
                      <a:r>
                        <a:rPr lang="en-GB" altLang="zh-CN" dirty="0" smtClean="0">
                          <a:latin typeface="Book Antiqua" charset="0"/>
                          <a:ea typeface="Book Antiqua" charset="0"/>
                          <a:cs typeface="Book Antiqua" charset="0"/>
                        </a:rPr>
                        <a:t>To </a:t>
                      </a:r>
                      <a:r>
                        <a:rPr lang="en-GB" altLang="zh-CN" dirty="0" smtClean="0">
                          <a:latin typeface="Book Antiqua" charset="0"/>
                          <a:ea typeface="Book Antiqua" charset="0"/>
                          <a:cs typeface="Book Antiqua" charset="0"/>
                        </a:rPr>
                        <a:t>tell the reader what parts of the topic will be included in the essay</a:t>
                      </a:r>
                    </a:p>
                    <a:p>
                      <a:pPr marL="285750" indent="-285750" algn="l">
                        <a:buFont typeface="Arial" charset="0"/>
                        <a:buChar char="•"/>
                      </a:pPr>
                      <a:r>
                        <a:rPr lang="en-GB" altLang="zh-CN" dirty="0" smtClean="0">
                          <a:latin typeface="Book Antiqua" charset="0"/>
                          <a:ea typeface="Book Antiqua" charset="0"/>
                          <a:cs typeface="Book Antiqua" charset="0"/>
                        </a:rPr>
                        <a:t>To provide an essay map for both</a:t>
                      </a:r>
                      <a:r>
                        <a:rPr lang="en-GB" altLang="zh-CN" baseline="0" dirty="0" smtClean="0">
                          <a:latin typeface="Book Antiqua" charset="0"/>
                          <a:ea typeface="Book Antiqua" charset="0"/>
                          <a:cs typeface="Book Antiqua" charset="0"/>
                        </a:rPr>
                        <a:t> the content </a:t>
                      </a:r>
                      <a:r>
                        <a:rPr lang="en-GB" altLang="zh-CN" baseline="0" dirty="0" smtClean="0">
                          <a:latin typeface="Book Antiqua" charset="0"/>
                          <a:ea typeface="Book Antiqua" charset="0"/>
                          <a:cs typeface="Book Antiqua" charset="0"/>
                        </a:rPr>
                        <a:t>and </a:t>
                      </a:r>
                      <a:r>
                        <a:rPr lang="en-GB" altLang="zh-CN" baseline="0" dirty="0" smtClean="0">
                          <a:latin typeface="Book Antiqua" charset="0"/>
                          <a:ea typeface="Book Antiqua" charset="0"/>
                          <a:cs typeface="Book Antiqua" charset="0"/>
                        </a:rPr>
                        <a:t>the structure of the essay</a:t>
                      </a:r>
                      <a:endParaRPr lang="zh-CN" altLang="en-US" dirty="0">
                        <a:latin typeface="Book Antiqua" charset="0"/>
                        <a:ea typeface="Book Antiqua" charset="0"/>
                        <a:cs typeface="Book Antiqua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281959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4"/>
          </p:nvPr>
        </p:nvSpPr>
        <p:spPr>
          <a:xfrm>
            <a:off x="462640" y="436712"/>
            <a:ext cx="57448" cy="1270001"/>
          </a:xfrm>
        </p:spPr>
        <p:txBody>
          <a:bodyPr/>
          <a:lstStyle/>
          <a:p>
            <a:endParaRPr kumimoji="1" lang="zh-CN" altLang="en-US">
              <a:latin typeface="Book Antiqua" charset="0"/>
              <a:ea typeface="Book Antiqua" charset="0"/>
              <a:cs typeface="Book Antiqua" charset="0"/>
            </a:endParaRPr>
          </a:p>
        </p:txBody>
      </p:sp>
      <p:sp>
        <p:nvSpPr>
          <p:cNvPr id="6" name="Shape 553"/>
          <p:cNvSpPr>
            <a:spLocks noGrp="1"/>
          </p:cNvSpPr>
          <p:nvPr>
            <p:ph type="body" idx="14"/>
          </p:nvPr>
        </p:nvSpPr>
        <p:spPr>
          <a:xfrm>
            <a:off x="900209" y="335694"/>
            <a:ext cx="9581485" cy="1472035"/>
          </a:xfrm>
          <a:prstGeom prst="rect">
            <a:avLst/>
          </a:prstGeom>
          <a:noFill/>
        </p:spPr>
        <p:txBody>
          <a:bodyPr/>
          <a:lstStyle/>
          <a:p>
            <a:pPr algn="l">
              <a:lnSpc>
                <a:spcPct val="70000"/>
              </a:lnSpc>
              <a:defRPr sz="5100" cap="all">
                <a:solidFill>
                  <a:srgbClr val="53585F"/>
                </a:solidFill>
                <a:latin typeface="Avenir Next Condensed"/>
                <a:ea typeface="Avenir Next Condensed"/>
                <a:cs typeface="Avenir Next Condensed"/>
                <a:sym typeface="Avenir Next Condensed"/>
              </a:defRPr>
            </a:pPr>
            <a:r>
              <a:rPr lang="en-US" altLang="zh-CN" sz="4400" b="1" cap="small" dirty="0">
                <a:solidFill>
                  <a:srgbClr val="4CA6B6"/>
                </a:solidFill>
                <a:latin typeface="Book Antiqua" charset="0"/>
                <a:ea typeface="Book Antiqua" charset="0"/>
                <a:cs typeface="Book Antiqua" charset="0"/>
                <a:sym typeface="Avenir Next Condensed Demi Bold"/>
              </a:rPr>
              <a:t>Structure</a:t>
            </a:r>
            <a:r>
              <a:rPr lang="en-US" altLang="zh-CN" sz="4400" b="1" cap="small" dirty="0" smtClean="0">
                <a:solidFill>
                  <a:srgbClr val="4CA6B6"/>
                </a:solidFill>
                <a:latin typeface="Book Antiqua" charset="0"/>
                <a:ea typeface="Book Antiqua" charset="0"/>
                <a:cs typeface="Book Antiqua" charset="0"/>
                <a:sym typeface="Avenir Next Condensed Demi Bold"/>
              </a:rPr>
              <a:t> of </a:t>
            </a:r>
            <a:r>
              <a:rPr lang="en-US" altLang="zh-CN" sz="4400" b="1" cap="small" dirty="0" smtClean="0">
                <a:solidFill>
                  <a:srgbClr val="4CA6B6"/>
                </a:solidFill>
                <a:latin typeface="Book Antiqua" charset="0"/>
                <a:ea typeface="Book Antiqua" charset="0"/>
                <a:cs typeface="Book Antiqua" charset="0"/>
                <a:sym typeface="Avenir Next Condensed Demi Bold"/>
              </a:rPr>
              <a:t>a Discussion Text</a:t>
            </a:r>
            <a:endParaRPr lang="en-GB" sz="4400" b="1" cap="small" dirty="0">
              <a:solidFill>
                <a:srgbClr val="4CA6B6"/>
              </a:solidFill>
              <a:latin typeface="Book Antiqua" charset="0"/>
              <a:ea typeface="Book Antiqua" charset="0"/>
              <a:cs typeface="Book Antiqua" charset="0"/>
              <a:sym typeface="Avenir Next Condensed Demi Bold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9860364"/>
              </p:ext>
            </p:extLst>
          </p:nvPr>
        </p:nvGraphicFramePr>
        <p:xfrm>
          <a:off x="1251844" y="2282291"/>
          <a:ext cx="10612206" cy="6041069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2706697"/>
                <a:gridCol w="2951545"/>
                <a:gridCol w="4953964"/>
              </a:tblGrid>
              <a:tr h="1299109">
                <a:tc>
                  <a:txBody>
                    <a:bodyPr/>
                    <a:lstStyle/>
                    <a:p>
                      <a:pPr marL="44450" indent="0" algn="ctr">
                        <a:tabLst/>
                      </a:pPr>
                      <a:r>
                        <a:rPr lang="en-GB" altLang="zh-CN" sz="2000" cap="small" baseline="0" dirty="0" smtClean="0">
                          <a:latin typeface="Book Antiqua" charset="0"/>
                          <a:ea typeface="Book Antiqua" charset="0"/>
                          <a:cs typeface="Book Antiqua" charset="0"/>
                        </a:rPr>
                        <a:t>Parts of </a:t>
                      </a:r>
                      <a:r>
                        <a:rPr lang="en-GB" altLang="zh-CN" sz="2000" cap="small" baseline="0" dirty="0" smtClean="0">
                          <a:latin typeface="Book Antiqua" charset="0"/>
                          <a:ea typeface="Book Antiqua" charset="0"/>
                          <a:cs typeface="Book Antiqua" charset="0"/>
                        </a:rPr>
                        <a:t>a Discussion Text</a:t>
                      </a:r>
                      <a:endParaRPr lang="zh-CN" altLang="en-US" sz="2000" cap="small" baseline="0" dirty="0">
                        <a:latin typeface="Book Antiqua" charset="0"/>
                        <a:ea typeface="Book Antiqua" charset="0"/>
                        <a:cs typeface="Book Antiqua" charset="0"/>
                      </a:endParaRPr>
                    </a:p>
                  </a:txBody>
                  <a:tcPr anchor="ctr">
                    <a:solidFill>
                      <a:srgbClr val="4CA6B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altLang="zh-CN" sz="2000" cap="small" baseline="0" dirty="0" smtClean="0">
                          <a:latin typeface="Book Antiqua" charset="0"/>
                          <a:ea typeface="Book Antiqua" charset="0"/>
                          <a:cs typeface="Book Antiqua" charset="0"/>
                        </a:rPr>
                        <a:t>Purpose of Each Part</a:t>
                      </a:r>
                      <a:endParaRPr lang="zh-CN" altLang="en-US" sz="2000" cap="small" baseline="0" dirty="0">
                        <a:latin typeface="Book Antiqua" charset="0"/>
                        <a:ea typeface="Book Antiqua" charset="0"/>
                        <a:cs typeface="Book Antiqua" charset="0"/>
                      </a:endParaRPr>
                    </a:p>
                  </a:txBody>
                  <a:tcPr anchor="ctr">
                    <a:solidFill>
                      <a:srgbClr val="4CA6B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zh-CN" altLang="en-US" dirty="0">
                        <a:latin typeface="Book Antiqua" charset="0"/>
                        <a:ea typeface="Book Antiqua" charset="0"/>
                        <a:cs typeface="Book Antiqua" charset="0"/>
                      </a:endParaRPr>
                    </a:p>
                  </a:txBody>
                  <a:tcPr anchor="ctr"/>
                </a:tc>
              </a:tr>
              <a:tr h="1149969">
                <a:tc rowSpan="4">
                  <a:txBody>
                    <a:bodyPr/>
                    <a:lstStyle/>
                    <a:p>
                      <a:pPr marL="11113" indent="0" algn="ctr">
                        <a:tabLst/>
                      </a:pPr>
                      <a:r>
                        <a:rPr lang="en-GB" altLang="zh-CN" sz="2400" b="1" cap="small" baseline="0" dirty="0" smtClean="0">
                          <a:latin typeface="Book Antiqua" charset="0"/>
                          <a:ea typeface="Book Antiqua" charset="0"/>
                          <a:cs typeface="Book Antiqua" charset="0"/>
                        </a:rPr>
                        <a:t>(1) Introduction</a:t>
                      </a:r>
                      <a:endParaRPr lang="zh-CN" altLang="en-US" sz="2400" b="1" cap="small" baseline="0" dirty="0">
                        <a:latin typeface="Book Antiqua" charset="0"/>
                        <a:ea typeface="Book Antiqua" charset="0"/>
                        <a:cs typeface="Book Antiqua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altLang="zh-CN" sz="2000" b="1" dirty="0" smtClean="0">
                          <a:solidFill>
                            <a:schemeClr val="tx1"/>
                          </a:solidFill>
                          <a:latin typeface="Book Antiqua" charset="0"/>
                          <a:ea typeface="Book Antiqua" charset="0"/>
                          <a:cs typeface="Book Antiqua" charset="0"/>
                        </a:rPr>
                        <a:t>General Statement</a:t>
                      </a:r>
                      <a:endParaRPr lang="zh-CN" altLang="en-US" sz="2000" b="1" dirty="0">
                        <a:solidFill>
                          <a:schemeClr val="tx1"/>
                        </a:solidFill>
                        <a:latin typeface="Book Antiqua" charset="0"/>
                        <a:ea typeface="Book Antiqua" charset="0"/>
                        <a:cs typeface="Book Antiqua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charset="0"/>
                        <a:buChar char="•"/>
                      </a:pPr>
                      <a:r>
                        <a:rPr lang="en-GB" altLang="zh-CN" dirty="0" smtClean="0">
                          <a:solidFill>
                            <a:schemeClr val="tx1"/>
                          </a:solidFill>
                          <a:latin typeface="Book Antiqua" charset="0"/>
                          <a:ea typeface="Book Antiqua" charset="0"/>
                          <a:cs typeface="Book Antiqua" charset="0"/>
                        </a:rPr>
                        <a:t>To </a:t>
                      </a:r>
                      <a:r>
                        <a:rPr lang="en-GB" altLang="zh-CN" dirty="0" smtClean="0">
                          <a:solidFill>
                            <a:schemeClr val="tx1"/>
                          </a:solidFill>
                          <a:latin typeface="Book Antiqua" charset="0"/>
                          <a:ea typeface="Book Antiqua" charset="0"/>
                          <a:cs typeface="Book Antiqua" charset="0"/>
                        </a:rPr>
                        <a:t>introduce </a:t>
                      </a:r>
                      <a:r>
                        <a:rPr lang="en-GB" altLang="zh-CN" dirty="0" smtClean="0">
                          <a:solidFill>
                            <a:schemeClr val="tx1"/>
                          </a:solidFill>
                          <a:latin typeface="Book Antiqua" charset="0"/>
                          <a:ea typeface="Book Antiqua" charset="0"/>
                          <a:cs typeface="Book Antiqua" charset="0"/>
                        </a:rPr>
                        <a:t>the reader to the topic of the essay: an issue, a controversy, a problem, an idea over which people hold different</a:t>
                      </a:r>
                      <a:r>
                        <a:rPr lang="en-GB" altLang="zh-CN" baseline="0" dirty="0" smtClean="0">
                          <a:solidFill>
                            <a:schemeClr val="tx1"/>
                          </a:solidFill>
                          <a:latin typeface="Book Antiqua" charset="0"/>
                          <a:ea typeface="Book Antiqua" charset="0"/>
                          <a:cs typeface="Book Antiqua" charset="0"/>
                        </a:rPr>
                        <a:t> points of view</a:t>
                      </a:r>
                      <a:endParaRPr lang="zh-CN" altLang="en-US" dirty="0">
                        <a:solidFill>
                          <a:schemeClr val="tx1"/>
                        </a:solidFill>
                        <a:latin typeface="Book Antiqua" charset="0"/>
                        <a:ea typeface="Book Antiqua" charset="0"/>
                        <a:cs typeface="Book Antiqua" charset="0"/>
                      </a:endParaRPr>
                    </a:p>
                  </a:txBody>
                  <a:tcPr anchor="ctr"/>
                </a:tc>
              </a:tr>
              <a:tr h="1149969">
                <a:tc vMerge="1">
                  <a:txBody>
                    <a:bodyPr/>
                    <a:lstStyle/>
                    <a:p>
                      <a:pPr algn="l"/>
                      <a:endParaRPr lang="zh-CN" altLang="en-US" dirty="0">
                        <a:latin typeface="Book Antiqua" charset="0"/>
                        <a:ea typeface="Book Antiqua" charset="0"/>
                        <a:cs typeface="Book Antiqua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altLang="zh-CN" sz="2000" b="1" dirty="0" smtClean="0">
                          <a:solidFill>
                            <a:schemeClr val="tx1"/>
                          </a:solidFill>
                          <a:latin typeface="Book Antiqua" charset="0"/>
                          <a:ea typeface="Book Antiqua" charset="0"/>
                          <a:cs typeface="Book Antiqua" charset="0"/>
                        </a:rPr>
                        <a:t>Position (sometimes not possible)</a:t>
                      </a:r>
                      <a:endParaRPr lang="zh-CN" altLang="en-US" sz="2000" b="1" dirty="0">
                        <a:solidFill>
                          <a:schemeClr val="tx1"/>
                        </a:solidFill>
                        <a:latin typeface="Book Antiqua" charset="0"/>
                        <a:ea typeface="Book Antiqua" charset="0"/>
                        <a:cs typeface="Book Antiqua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charset="0"/>
                        <a:buChar char="•"/>
                      </a:pPr>
                      <a:r>
                        <a:rPr lang="en-GB" altLang="zh-CN" dirty="0" smtClean="0">
                          <a:solidFill>
                            <a:schemeClr val="tx1"/>
                          </a:solidFill>
                          <a:latin typeface="Book Antiqua" charset="0"/>
                          <a:ea typeface="Book Antiqua" charset="0"/>
                          <a:cs typeface="Book Antiqua" charset="0"/>
                        </a:rPr>
                        <a:t>To give the opinion of the writer</a:t>
                      </a:r>
                      <a:endParaRPr lang="zh-CN" altLang="en-US" dirty="0">
                        <a:solidFill>
                          <a:schemeClr val="tx1"/>
                        </a:solidFill>
                        <a:latin typeface="Book Antiqua" charset="0"/>
                        <a:ea typeface="Book Antiqua" charset="0"/>
                        <a:cs typeface="Book Antiqua" charset="0"/>
                      </a:endParaRPr>
                    </a:p>
                  </a:txBody>
                  <a:tcPr anchor="ctr"/>
                </a:tc>
              </a:tr>
              <a:tr h="1149969">
                <a:tc vMerge="1">
                  <a:txBody>
                    <a:bodyPr/>
                    <a:lstStyle/>
                    <a:p>
                      <a:pPr algn="l"/>
                      <a:endParaRPr lang="zh-CN" altLang="en-US" dirty="0">
                        <a:latin typeface="Book Antiqua" charset="0"/>
                        <a:ea typeface="Book Antiqua" charset="0"/>
                        <a:cs typeface="Book Antiqua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altLang="zh-CN" sz="2000" b="1" dirty="0" smtClean="0">
                          <a:solidFill>
                            <a:srgbClr val="D4227A"/>
                          </a:solidFill>
                          <a:latin typeface="Book Antiqua" charset="0"/>
                          <a:ea typeface="Book Antiqua" charset="0"/>
                          <a:cs typeface="Book Antiqua" charset="0"/>
                        </a:rPr>
                        <a:t>Definition (optional)</a:t>
                      </a:r>
                      <a:endParaRPr lang="zh-CN" altLang="en-US" sz="2000" b="1" dirty="0">
                        <a:solidFill>
                          <a:srgbClr val="D4227A"/>
                        </a:solidFill>
                        <a:latin typeface="Book Antiqua" charset="0"/>
                        <a:ea typeface="Book Antiqua" charset="0"/>
                        <a:cs typeface="Book Antiqua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charset="0"/>
                        <a:buChar char="•"/>
                      </a:pPr>
                      <a:r>
                        <a:rPr lang="en-GB" altLang="zh-CN" dirty="0" smtClean="0">
                          <a:solidFill>
                            <a:srgbClr val="D4227A"/>
                          </a:solidFill>
                          <a:latin typeface="Book Antiqua" charset="0"/>
                          <a:ea typeface="Book Antiqua" charset="0"/>
                          <a:cs typeface="Book Antiqua" charset="0"/>
                        </a:rPr>
                        <a:t>To explain important technical words, if need</a:t>
                      </a:r>
                      <a:r>
                        <a:rPr lang="en-GB" altLang="zh-CN" baseline="0" dirty="0" smtClean="0">
                          <a:solidFill>
                            <a:srgbClr val="D4227A"/>
                          </a:solidFill>
                          <a:latin typeface="Book Antiqua" charset="0"/>
                          <a:ea typeface="Book Antiqua" charset="0"/>
                          <a:cs typeface="Book Antiqua" charset="0"/>
                        </a:rPr>
                        <a:t> be</a:t>
                      </a:r>
                      <a:endParaRPr lang="zh-CN" altLang="en-US" dirty="0">
                        <a:solidFill>
                          <a:srgbClr val="D4227A"/>
                        </a:solidFill>
                        <a:latin typeface="Book Antiqua" charset="0"/>
                        <a:ea typeface="Book Antiqua" charset="0"/>
                        <a:cs typeface="Book Antiqua" charset="0"/>
                      </a:endParaRPr>
                    </a:p>
                  </a:txBody>
                  <a:tcPr anchor="ctr"/>
                </a:tc>
              </a:tr>
              <a:tr h="1253302">
                <a:tc vMerge="1">
                  <a:txBody>
                    <a:bodyPr/>
                    <a:lstStyle/>
                    <a:p>
                      <a:pPr algn="l"/>
                      <a:endParaRPr lang="zh-CN" altLang="en-US" dirty="0">
                        <a:latin typeface="Book Antiqua" charset="0"/>
                        <a:ea typeface="Book Antiqua" charset="0"/>
                        <a:cs typeface="Book Antiqua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altLang="zh-CN" sz="2000" b="1" dirty="0" smtClean="0">
                          <a:latin typeface="Book Antiqua" charset="0"/>
                          <a:ea typeface="Book Antiqua" charset="0"/>
                          <a:cs typeface="Book Antiqua" charset="0"/>
                        </a:rPr>
                        <a:t>Preview</a:t>
                      </a:r>
                      <a:endParaRPr lang="zh-CN" altLang="en-US" sz="2000" b="1" dirty="0">
                        <a:latin typeface="Book Antiqua" charset="0"/>
                        <a:ea typeface="Book Antiqua" charset="0"/>
                        <a:cs typeface="Book Antiqua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 charset="0"/>
                        <a:buChar char="•"/>
                      </a:pPr>
                      <a:r>
                        <a:rPr lang="en-GB" altLang="zh-CN" dirty="0" smtClean="0">
                          <a:latin typeface="Book Antiqua" charset="0"/>
                          <a:ea typeface="Book Antiqua" charset="0"/>
                          <a:cs typeface="Book Antiqua" charset="0"/>
                        </a:rPr>
                        <a:t>To </a:t>
                      </a:r>
                      <a:r>
                        <a:rPr lang="en-GB" altLang="zh-CN" dirty="0" smtClean="0">
                          <a:latin typeface="Book Antiqua" charset="0"/>
                          <a:ea typeface="Book Antiqua" charset="0"/>
                          <a:cs typeface="Book Antiqua" charset="0"/>
                        </a:rPr>
                        <a:t>tell the reader what parts of the topic will be included in the essay</a:t>
                      </a:r>
                    </a:p>
                    <a:p>
                      <a:pPr marL="285750" indent="-285750" algn="l">
                        <a:buFont typeface="Arial" charset="0"/>
                        <a:buChar char="•"/>
                      </a:pPr>
                      <a:r>
                        <a:rPr lang="en-GB" altLang="zh-CN" dirty="0" smtClean="0">
                          <a:latin typeface="Book Antiqua" charset="0"/>
                          <a:ea typeface="Book Antiqua" charset="0"/>
                          <a:cs typeface="Book Antiqua" charset="0"/>
                        </a:rPr>
                        <a:t>To provide an essay map for both</a:t>
                      </a:r>
                      <a:r>
                        <a:rPr lang="en-GB" altLang="zh-CN" baseline="0" dirty="0" smtClean="0">
                          <a:latin typeface="Book Antiqua" charset="0"/>
                          <a:ea typeface="Book Antiqua" charset="0"/>
                          <a:cs typeface="Book Antiqua" charset="0"/>
                        </a:rPr>
                        <a:t> the content </a:t>
                      </a:r>
                      <a:r>
                        <a:rPr lang="en-GB" altLang="zh-CN" baseline="0" dirty="0" smtClean="0">
                          <a:latin typeface="Book Antiqua" charset="0"/>
                          <a:ea typeface="Book Antiqua" charset="0"/>
                          <a:cs typeface="Book Antiqua" charset="0"/>
                        </a:rPr>
                        <a:t>and </a:t>
                      </a:r>
                      <a:r>
                        <a:rPr lang="en-GB" altLang="zh-CN" baseline="0" dirty="0" smtClean="0">
                          <a:latin typeface="Book Antiqua" charset="0"/>
                          <a:ea typeface="Book Antiqua" charset="0"/>
                          <a:cs typeface="Book Antiqua" charset="0"/>
                        </a:rPr>
                        <a:t>the structure of the essay</a:t>
                      </a:r>
                      <a:endParaRPr lang="zh-CN" altLang="en-US" dirty="0">
                        <a:latin typeface="Book Antiqua" charset="0"/>
                        <a:ea typeface="Book Antiqua" charset="0"/>
                        <a:cs typeface="Book Antiqua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5897120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4"/>
          </p:nvPr>
        </p:nvSpPr>
        <p:spPr>
          <a:xfrm>
            <a:off x="462640" y="436712"/>
            <a:ext cx="57448" cy="1270001"/>
          </a:xfrm>
        </p:spPr>
        <p:txBody>
          <a:bodyPr/>
          <a:lstStyle/>
          <a:p>
            <a:endParaRPr kumimoji="1" lang="zh-CN" altLang="en-US">
              <a:latin typeface="Book Antiqua" charset="0"/>
              <a:ea typeface="Book Antiqua" charset="0"/>
              <a:cs typeface="Book Antiqua" charset="0"/>
            </a:endParaRPr>
          </a:p>
        </p:txBody>
      </p:sp>
      <p:sp>
        <p:nvSpPr>
          <p:cNvPr id="6" name="Shape 553"/>
          <p:cNvSpPr>
            <a:spLocks noGrp="1"/>
          </p:cNvSpPr>
          <p:nvPr>
            <p:ph type="body" idx="14"/>
          </p:nvPr>
        </p:nvSpPr>
        <p:spPr>
          <a:xfrm>
            <a:off x="900209" y="335694"/>
            <a:ext cx="9581485" cy="1472035"/>
          </a:xfrm>
          <a:prstGeom prst="rect">
            <a:avLst/>
          </a:prstGeom>
          <a:noFill/>
        </p:spPr>
        <p:txBody>
          <a:bodyPr/>
          <a:lstStyle/>
          <a:p>
            <a:pPr algn="l">
              <a:lnSpc>
                <a:spcPct val="70000"/>
              </a:lnSpc>
              <a:defRPr sz="5100" cap="all">
                <a:solidFill>
                  <a:srgbClr val="53585F"/>
                </a:solidFill>
                <a:latin typeface="Avenir Next Condensed"/>
                <a:ea typeface="Avenir Next Condensed"/>
                <a:cs typeface="Avenir Next Condensed"/>
                <a:sym typeface="Avenir Next Condensed"/>
              </a:defRPr>
            </a:pPr>
            <a:r>
              <a:rPr lang="en-US" altLang="zh-CN" sz="4400" b="1" cap="small" dirty="0">
                <a:solidFill>
                  <a:srgbClr val="4CA6B6"/>
                </a:solidFill>
                <a:latin typeface="Book Antiqua" charset="0"/>
                <a:ea typeface="Book Antiqua" charset="0"/>
                <a:cs typeface="Book Antiqua" charset="0"/>
                <a:sym typeface="Avenir Next Condensed Demi Bold"/>
              </a:rPr>
              <a:t>Structure</a:t>
            </a:r>
            <a:r>
              <a:rPr lang="en-US" altLang="zh-CN" sz="4400" b="1" cap="small" dirty="0" smtClean="0">
                <a:solidFill>
                  <a:srgbClr val="4CA6B6"/>
                </a:solidFill>
                <a:latin typeface="Book Antiqua" charset="0"/>
                <a:ea typeface="Book Antiqua" charset="0"/>
                <a:cs typeface="Book Antiqua" charset="0"/>
                <a:sym typeface="Avenir Next Condensed Demi Bold"/>
              </a:rPr>
              <a:t> of </a:t>
            </a:r>
            <a:r>
              <a:rPr lang="en-US" altLang="zh-CN" sz="4400" b="1" cap="small" dirty="0" smtClean="0">
                <a:solidFill>
                  <a:srgbClr val="4CA6B6"/>
                </a:solidFill>
                <a:latin typeface="Book Antiqua" charset="0"/>
                <a:ea typeface="Book Antiqua" charset="0"/>
                <a:cs typeface="Book Antiqua" charset="0"/>
                <a:sym typeface="Avenir Next Condensed Demi Bold"/>
              </a:rPr>
              <a:t>a Discussion Text</a:t>
            </a:r>
            <a:endParaRPr lang="en-GB" sz="4400" b="1" cap="small" dirty="0">
              <a:solidFill>
                <a:srgbClr val="4CA6B6"/>
              </a:solidFill>
              <a:latin typeface="Book Antiqua" charset="0"/>
              <a:ea typeface="Book Antiqua" charset="0"/>
              <a:cs typeface="Book Antiqua" charset="0"/>
              <a:sym typeface="Avenir Next Condensed Demi Bold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5193549"/>
              </p:ext>
            </p:extLst>
          </p:nvPr>
        </p:nvGraphicFramePr>
        <p:xfrm>
          <a:off x="1251844" y="2282291"/>
          <a:ext cx="10612206" cy="6041069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2706697"/>
                <a:gridCol w="2951545"/>
                <a:gridCol w="4953964"/>
              </a:tblGrid>
              <a:tr h="1299109">
                <a:tc>
                  <a:txBody>
                    <a:bodyPr/>
                    <a:lstStyle/>
                    <a:p>
                      <a:pPr marL="44450" indent="0" algn="ctr">
                        <a:tabLst/>
                      </a:pPr>
                      <a:r>
                        <a:rPr lang="en-GB" altLang="zh-CN" sz="2000" cap="small" baseline="0" dirty="0" smtClean="0">
                          <a:latin typeface="Book Antiqua" charset="0"/>
                          <a:ea typeface="Book Antiqua" charset="0"/>
                          <a:cs typeface="Book Antiqua" charset="0"/>
                        </a:rPr>
                        <a:t>Parts of </a:t>
                      </a:r>
                      <a:r>
                        <a:rPr lang="en-GB" altLang="zh-CN" sz="2000" cap="small" baseline="0" dirty="0" smtClean="0">
                          <a:latin typeface="Book Antiqua" charset="0"/>
                          <a:ea typeface="Book Antiqua" charset="0"/>
                          <a:cs typeface="Book Antiqua" charset="0"/>
                        </a:rPr>
                        <a:t>a Discussion Text</a:t>
                      </a:r>
                      <a:endParaRPr lang="zh-CN" altLang="en-US" sz="2000" cap="small" baseline="0" dirty="0">
                        <a:latin typeface="Book Antiqua" charset="0"/>
                        <a:ea typeface="Book Antiqua" charset="0"/>
                        <a:cs typeface="Book Antiqua" charset="0"/>
                      </a:endParaRPr>
                    </a:p>
                  </a:txBody>
                  <a:tcPr anchor="ctr">
                    <a:solidFill>
                      <a:srgbClr val="4CA6B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altLang="zh-CN" sz="2000" cap="small" baseline="0" dirty="0" smtClean="0">
                          <a:latin typeface="Book Antiqua" charset="0"/>
                          <a:ea typeface="Book Antiqua" charset="0"/>
                          <a:cs typeface="Book Antiqua" charset="0"/>
                        </a:rPr>
                        <a:t>Purpose of Each Part</a:t>
                      </a:r>
                      <a:endParaRPr lang="zh-CN" altLang="en-US" sz="2000" cap="small" baseline="0" dirty="0">
                        <a:latin typeface="Book Antiqua" charset="0"/>
                        <a:ea typeface="Book Antiqua" charset="0"/>
                        <a:cs typeface="Book Antiqua" charset="0"/>
                      </a:endParaRPr>
                    </a:p>
                  </a:txBody>
                  <a:tcPr anchor="ctr">
                    <a:solidFill>
                      <a:srgbClr val="4CA6B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zh-CN" altLang="en-US" dirty="0">
                        <a:latin typeface="Book Antiqua" charset="0"/>
                        <a:ea typeface="Book Antiqua" charset="0"/>
                        <a:cs typeface="Book Antiqua" charset="0"/>
                      </a:endParaRPr>
                    </a:p>
                  </a:txBody>
                  <a:tcPr anchor="ctr"/>
                </a:tc>
              </a:tr>
              <a:tr h="1149969">
                <a:tc rowSpan="4">
                  <a:txBody>
                    <a:bodyPr/>
                    <a:lstStyle/>
                    <a:p>
                      <a:pPr marL="11113" indent="0" algn="ctr">
                        <a:tabLst/>
                      </a:pPr>
                      <a:r>
                        <a:rPr lang="en-GB" altLang="zh-CN" sz="2400" b="1" cap="small" baseline="0" dirty="0" smtClean="0">
                          <a:latin typeface="Book Antiqua" charset="0"/>
                          <a:ea typeface="Book Antiqua" charset="0"/>
                          <a:cs typeface="Book Antiqua" charset="0"/>
                        </a:rPr>
                        <a:t>(1) Introduction</a:t>
                      </a:r>
                      <a:endParaRPr lang="zh-CN" altLang="en-US" sz="2400" b="1" cap="small" baseline="0" dirty="0">
                        <a:latin typeface="Book Antiqua" charset="0"/>
                        <a:ea typeface="Book Antiqua" charset="0"/>
                        <a:cs typeface="Book Antiqua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altLang="zh-CN" sz="2000" b="1" dirty="0" smtClean="0">
                          <a:solidFill>
                            <a:schemeClr val="tx1"/>
                          </a:solidFill>
                          <a:latin typeface="Book Antiqua" charset="0"/>
                          <a:ea typeface="Book Antiqua" charset="0"/>
                          <a:cs typeface="Book Antiqua" charset="0"/>
                        </a:rPr>
                        <a:t>General Statement</a:t>
                      </a:r>
                      <a:endParaRPr lang="zh-CN" altLang="en-US" sz="2000" b="1" dirty="0">
                        <a:solidFill>
                          <a:schemeClr val="tx1"/>
                        </a:solidFill>
                        <a:latin typeface="Book Antiqua" charset="0"/>
                        <a:ea typeface="Book Antiqua" charset="0"/>
                        <a:cs typeface="Book Antiqua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altLang="zh-CN" dirty="0" smtClean="0">
                          <a:solidFill>
                            <a:schemeClr val="tx1"/>
                          </a:solidFill>
                          <a:latin typeface="Book Antiqua" charset="0"/>
                          <a:ea typeface="Book Antiqua" charset="0"/>
                          <a:cs typeface="Book Antiqua" charset="0"/>
                        </a:rPr>
                        <a:t>• To introduce </a:t>
                      </a:r>
                      <a:r>
                        <a:rPr lang="en-GB" altLang="zh-CN" dirty="0" smtClean="0">
                          <a:solidFill>
                            <a:schemeClr val="tx1"/>
                          </a:solidFill>
                          <a:latin typeface="Book Antiqua" charset="0"/>
                          <a:ea typeface="Book Antiqua" charset="0"/>
                          <a:cs typeface="Book Antiqua" charset="0"/>
                        </a:rPr>
                        <a:t>the reader to the topic of the essay: an issue, a controversy, a problem, an idea over which people hold different</a:t>
                      </a:r>
                      <a:r>
                        <a:rPr lang="en-GB" altLang="zh-CN" baseline="0" dirty="0" smtClean="0">
                          <a:solidFill>
                            <a:schemeClr val="tx1"/>
                          </a:solidFill>
                          <a:latin typeface="Book Antiqua" charset="0"/>
                          <a:ea typeface="Book Antiqua" charset="0"/>
                          <a:cs typeface="Book Antiqua" charset="0"/>
                        </a:rPr>
                        <a:t> points of view</a:t>
                      </a:r>
                      <a:endParaRPr lang="zh-CN" altLang="en-US" dirty="0">
                        <a:solidFill>
                          <a:schemeClr val="tx1"/>
                        </a:solidFill>
                        <a:latin typeface="Book Antiqua" charset="0"/>
                        <a:ea typeface="Book Antiqua" charset="0"/>
                        <a:cs typeface="Book Antiqua" charset="0"/>
                      </a:endParaRPr>
                    </a:p>
                  </a:txBody>
                  <a:tcPr anchor="ctr"/>
                </a:tc>
              </a:tr>
              <a:tr h="1149969">
                <a:tc vMerge="1">
                  <a:txBody>
                    <a:bodyPr/>
                    <a:lstStyle/>
                    <a:p>
                      <a:pPr algn="l"/>
                      <a:endParaRPr lang="zh-CN" altLang="en-US" dirty="0">
                        <a:latin typeface="Book Antiqua" charset="0"/>
                        <a:ea typeface="Book Antiqua" charset="0"/>
                        <a:cs typeface="Book Antiqua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altLang="zh-CN" sz="2000" b="1" dirty="0" smtClean="0">
                          <a:solidFill>
                            <a:schemeClr val="tx1"/>
                          </a:solidFill>
                          <a:latin typeface="Book Antiqua" charset="0"/>
                          <a:ea typeface="Book Antiqua" charset="0"/>
                          <a:cs typeface="Book Antiqua" charset="0"/>
                        </a:rPr>
                        <a:t>Position (sometimes not possible)</a:t>
                      </a:r>
                      <a:endParaRPr lang="zh-CN" altLang="en-US" sz="2000" b="1" dirty="0">
                        <a:solidFill>
                          <a:schemeClr val="tx1"/>
                        </a:solidFill>
                        <a:latin typeface="Book Antiqua" charset="0"/>
                        <a:ea typeface="Book Antiqua" charset="0"/>
                        <a:cs typeface="Book Antiqua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altLang="zh-CN" dirty="0" smtClean="0">
                          <a:solidFill>
                            <a:schemeClr val="tx1"/>
                          </a:solidFill>
                          <a:latin typeface="Book Antiqua" charset="0"/>
                          <a:ea typeface="Book Antiqua" charset="0"/>
                          <a:cs typeface="Book Antiqua" charset="0"/>
                        </a:rPr>
                        <a:t>• </a:t>
                      </a:r>
                      <a:r>
                        <a:rPr lang="en-GB" altLang="zh-CN" dirty="0" smtClean="0">
                          <a:solidFill>
                            <a:schemeClr val="tx1"/>
                          </a:solidFill>
                          <a:latin typeface="Book Antiqua" charset="0"/>
                          <a:ea typeface="Book Antiqua" charset="0"/>
                          <a:cs typeface="Book Antiqua" charset="0"/>
                        </a:rPr>
                        <a:t>To give the opinion of the writer</a:t>
                      </a:r>
                      <a:endParaRPr lang="zh-CN" altLang="en-US" dirty="0">
                        <a:solidFill>
                          <a:schemeClr val="tx1"/>
                        </a:solidFill>
                        <a:latin typeface="Book Antiqua" charset="0"/>
                        <a:ea typeface="Book Antiqua" charset="0"/>
                        <a:cs typeface="Book Antiqua" charset="0"/>
                      </a:endParaRPr>
                    </a:p>
                  </a:txBody>
                  <a:tcPr anchor="ctr"/>
                </a:tc>
              </a:tr>
              <a:tr h="1149969">
                <a:tc vMerge="1">
                  <a:txBody>
                    <a:bodyPr/>
                    <a:lstStyle/>
                    <a:p>
                      <a:pPr algn="l"/>
                      <a:endParaRPr lang="zh-CN" altLang="en-US" dirty="0">
                        <a:latin typeface="Book Antiqua" charset="0"/>
                        <a:ea typeface="Book Antiqua" charset="0"/>
                        <a:cs typeface="Book Antiqua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altLang="zh-CN" sz="2000" b="1" dirty="0" smtClean="0">
                          <a:solidFill>
                            <a:schemeClr val="tx1"/>
                          </a:solidFill>
                          <a:latin typeface="Book Antiqua" charset="0"/>
                          <a:ea typeface="Book Antiqua" charset="0"/>
                          <a:cs typeface="Book Antiqua" charset="0"/>
                        </a:rPr>
                        <a:t>Definition (optional)</a:t>
                      </a:r>
                      <a:endParaRPr lang="zh-CN" altLang="en-US" sz="2000" b="1" dirty="0">
                        <a:solidFill>
                          <a:schemeClr val="tx1"/>
                        </a:solidFill>
                        <a:latin typeface="Book Antiqua" charset="0"/>
                        <a:ea typeface="Book Antiqua" charset="0"/>
                        <a:cs typeface="Book Antiqua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altLang="zh-CN" dirty="0" smtClean="0">
                          <a:solidFill>
                            <a:schemeClr val="tx1"/>
                          </a:solidFill>
                          <a:latin typeface="Book Antiqua" charset="0"/>
                          <a:ea typeface="Book Antiqua" charset="0"/>
                          <a:cs typeface="Book Antiqua" charset="0"/>
                        </a:rPr>
                        <a:t>• To explain important technical words, if need</a:t>
                      </a:r>
                      <a:r>
                        <a:rPr lang="en-GB" altLang="zh-CN" baseline="0" dirty="0" smtClean="0">
                          <a:solidFill>
                            <a:schemeClr val="tx1"/>
                          </a:solidFill>
                          <a:latin typeface="Book Antiqua" charset="0"/>
                          <a:ea typeface="Book Antiqua" charset="0"/>
                          <a:cs typeface="Book Antiqua" charset="0"/>
                        </a:rPr>
                        <a:t> be</a:t>
                      </a:r>
                      <a:endParaRPr lang="zh-CN" altLang="en-US" dirty="0">
                        <a:solidFill>
                          <a:schemeClr val="tx1"/>
                        </a:solidFill>
                        <a:latin typeface="Book Antiqua" charset="0"/>
                        <a:ea typeface="Book Antiqua" charset="0"/>
                        <a:cs typeface="Book Antiqua" charset="0"/>
                      </a:endParaRPr>
                    </a:p>
                  </a:txBody>
                  <a:tcPr anchor="ctr"/>
                </a:tc>
              </a:tr>
              <a:tr h="1253302">
                <a:tc vMerge="1">
                  <a:txBody>
                    <a:bodyPr/>
                    <a:lstStyle/>
                    <a:p>
                      <a:pPr algn="l"/>
                      <a:endParaRPr lang="zh-CN" altLang="en-US" dirty="0">
                        <a:latin typeface="Book Antiqua" charset="0"/>
                        <a:ea typeface="Book Antiqua" charset="0"/>
                        <a:cs typeface="Book Antiqua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altLang="zh-CN" sz="2000" b="1" dirty="0" smtClean="0">
                          <a:solidFill>
                            <a:srgbClr val="D4227A"/>
                          </a:solidFill>
                          <a:latin typeface="Book Antiqua" charset="0"/>
                          <a:ea typeface="Book Antiqua" charset="0"/>
                          <a:cs typeface="Book Antiqua" charset="0"/>
                        </a:rPr>
                        <a:t>Preview</a:t>
                      </a:r>
                      <a:endParaRPr lang="zh-CN" altLang="en-US" sz="2000" b="1" dirty="0">
                        <a:solidFill>
                          <a:srgbClr val="D4227A"/>
                        </a:solidFill>
                        <a:latin typeface="Book Antiqua" charset="0"/>
                        <a:ea typeface="Book Antiqua" charset="0"/>
                        <a:cs typeface="Book Antiqua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altLang="zh-CN" dirty="0" smtClean="0">
                          <a:solidFill>
                            <a:srgbClr val="D4227A"/>
                          </a:solidFill>
                          <a:latin typeface="Book Antiqua" charset="0"/>
                          <a:ea typeface="Book Antiqua" charset="0"/>
                          <a:cs typeface="Book Antiqua" charset="0"/>
                        </a:rPr>
                        <a:t>• To tell the reader what parts of the topic will be included in the essay</a:t>
                      </a:r>
                    </a:p>
                    <a:p>
                      <a:pPr algn="l"/>
                      <a:r>
                        <a:rPr lang="en-GB" altLang="zh-CN" dirty="0" smtClean="0">
                          <a:solidFill>
                            <a:srgbClr val="D4227A"/>
                          </a:solidFill>
                          <a:latin typeface="Book Antiqua" charset="0"/>
                          <a:ea typeface="Book Antiqua" charset="0"/>
                          <a:cs typeface="Book Antiqua" charset="0"/>
                        </a:rPr>
                        <a:t>• </a:t>
                      </a:r>
                      <a:r>
                        <a:rPr lang="en-GB" altLang="zh-CN" dirty="0" smtClean="0">
                          <a:solidFill>
                            <a:srgbClr val="D4227A"/>
                          </a:solidFill>
                          <a:latin typeface="Book Antiqua" charset="0"/>
                          <a:ea typeface="Book Antiqua" charset="0"/>
                          <a:cs typeface="Book Antiqua" charset="0"/>
                        </a:rPr>
                        <a:t>To provide an essay map for both</a:t>
                      </a:r>
                      <a:r>
                        <a:rPr lang="en-GB" altLang="zh-CN" baseline="0" dirty="0" smtClean="0">
                          <a:solidFill>
                            <a:srgbClr val="D4227A"/>
                          </a:solidFill>
                          <a:latin typeface="Book Antiqua" charset="0"/>
                          <a:ea typeface="Book Antiqua" charset="0"/>
                          <a:cs typeface="Book Antiqua" charset="0"/>
                        </a:rPr>
                        <a:t> the content </a:t>
                      </a:r>
                      <a:r>
                        <a:rPr lang="en-GB" altLang="zh-CN" baseline="0" dirty="0" smtClean="0">
                          <a:solidFill>
                            <a:srgbClr val="D4227A"/>
                          </a:solidFill>
                          <a:latin typeface="Book Antiqua" charset="0"/>
                          <a:ea typeface="Book Antiqua" charset="0"/>
                          <a:cs typeface="Book Antiqua" charset="0"/>
                        </a:rPr>
                        <a:t>and </a:t>
                      </a:r>
                      <a:r>
                        <a:rPr lang="en-GB" altLang="zh-CN" baseline="0" dirty="0" smtClean="0">
                          <a:solidFill>
                            <a:srgbClr val="D4227A"/>
                          </a:solidFill>
                          <a:latin typeface="Book Antiqua" charset="0"/>
                          <a:ea typeface="Book Antiqua" charset="0"/>
                          <a:cs typeface="Book Antiqua" charset="0"/>
                        </a:rPr>
                        <a:t>the structure of the essay</a:t>
                      </a:r>
                      <a:endParaRPr lang="zh-CN" altLang="en-US" dirty="0">
                        <a:solidFill>
                          <a:srgbClr val="D4227A"/>
                        </a:solidFill>
                        <a:latin typeface="Book Antiqua" charset="0"/>
                        <a:ea typeface="Book Antiqua" charset="0"/>
                        <a:cs typeface="Book Antiqua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3903161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Gill Sans"/>
        <a:ea typeface="Gill Sans"/>
        <a:cs typeface="Gill Sans"/>
      </a:majorFont>
      <a:minorFont>
        <a:latin typeface="Gill Sans"/>
        <a:ea typeface="Gill Sans"/>
        <a:cs typeface="Gill Sans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30384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4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4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Gill Sans"/>
        <a:ea typeface="Gill Sans"/>
        <a:cs typeface="Gill Sans"/>
      </a:majorFont>
      <a:minorFont>
        <a:latin typeface="Gill Sans"/>
        <a:ea typeface="Gill Sans"/>
        <a:cs typeface="Gill Sans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30384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4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4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Memories in Verdigris</Template>
  <TotalTime>584</TotalTime>
  <Words>1277</Words>
  <Application>Microsoft Macintosh PowerPoint</Application>
  <PresentationFormat>自定义</PresentationFormat>
  <Paragraphs>163</Paragraphs>
  <Slides>19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19</vt:i4>
      </vt:variant>
    </vt:vector>
  </HeadingPairs>
  <TitlesOfParts>
    <vt:vector size="26" baseType="lpstr">
      <vt:lpstr>Avenir Next Condensed</vt:lpstr>
      <vt:lpstr>Avenir Next Condensed Demi Bold</vt:lpstr>
      <vt:lpstr>Book Antiqua</vt:lpstr>
      <vt:lpstr>Gill Sans</vt:lpstr>
      <vt:lpstr>Lucida Grande</vt:lpstr>
      <vt:lpstr>Arial</vt:lpstr>
      <vt:lpstr>White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15.0040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杨小京</dc:creator>
  <cp:lastModifiedBy>杨小京</cp:lastModifiedBy>
  <cp:revision>79</cp:revision>
  <dcterms:created xsi:type="dcterms:W3CDTF">2017-12-03T16:40:49Z</dcterms:created>
  <dcterms:modified xsi:type="dcterms:W3CDTF">2017-12-11T15:47:55Z</dcterms:modified>
</cp:coreProperties>
</file>