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8" r:id="rId3"/>
    <p:sldId id="268" r:id="rId4"/>
    <p:sldId id="259" r:id="rId5"/>
    <p:sldId id="260" r:id="rId6"/>
    <p:sldId id="352" r:id="rId7"/>
    <p:sldId id="283" r:id="rId8"/>
    <p:sldId id="354" r:id="rId9"/>
    <p:sldId id="353" r:id="rId10"/>
    <p:sldId id="355" r:id="rId11"/>
    <p:sldId id="356" r:id="rId12"/>
    <p:sldId id="286" r:id="rId13"/>
    <p:sldId id="342" r:id="rId14"/>
    <p:sldId id="343" r:id="rId15"/>
    <p:sldId id="344" r:id="rId16"/>
    <p:sldId id="285" r:id="rId17"/>
    <p:sldId id="357" r:id="rId18"/>
    <p:sldId id="293" r:id="rId19"/>
    <p:sldId id="348" r:id="rId20"/>
    <p:sldId id="346" r:id="rId21"/>
    <p:sldId id="347" r:id="rId22"/>
    <p:sldId id="349" r:id="rId23"/>
    <p:sldId id="350" r:id="rId24"/>
    <p:sldId id="351" r:id="rId25"/>
    <p:sldId id="289" r:id="rId26"/>
    <p:sldId id="290" r:id="rId27"/>
    <p:sldId id="358" r:id="rId28"/>
    <p:sldId id="360" r:id="rId29"/>
    <p:sldId id="310" r:id="rId30"/>
    <p:sldId id="336" r:id="rId31"/>
    <p:sldId id="335" r:id="rId32"/>
    <p:sldId id="311" r:id="rId33"/>
    <p:sldId id="337" r:id="rId34"/>
    <p:sldId id="315" r:id="rId35"/>
    <p:sldId id="338" r:id="rId36"/>
    <p:sldId id="316" r:id="rId37"/>
    <p:sldId id="317" r:id="rId38"/>
    <p:sldId id="318" r:id="rId39"/>
    <p:sldId id="319" r:id="rId40"/>
    <p:sldId id="339" r:id="rId41"/>
    <p:sldId id="312" r:id="rId42"/>
    <p:sldId id="341" r:id="rId43"/>
    <p:sldId id="313" r:id="rId44"/>
    <p:sldId id="361" r:id="rId45"/>
    <p:sldId id="362" r:id="rId46"/>
    <p:sldId id="363" r:id="rId47"/>
    <p:sldId id="322" r:id="rId48"/>
    <p:sldId id="320" r:id="rId49"/>
    <p:sldId id="327" r:id="rId50"/>
    <p:sldId id="328" r:id="rId51"/>
    <p:sldId id="329" r:id="rId52"/>
    <p:sldId id="330" r:id="rId53"/>
    <p:sldId id="324" r:id="rId54"/>
    <p:sldId id="334" r:id="rId55"/>
    <p:sldId id="331" r:id="rId56"/>
    <p:sldId id="332" r:id="rId57"/>
    <p:sldId id="326" r:id="rId58"/>
  </p:sldIdLst>
  <p:sldSz cx="12192000" cy="6858000"/>
  <p:notesSz cx="6858000" cy="9144000"/>
  <p:custDataLst>
    <p:tags r:id="rId6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F97"/>
    <a:srgbClr val="0DC5C9"/>
    <a:srgbClr val="2CAA89"/>
    <a:srgbClr val="0CCAC5"/>
    <a:srgbClr val="F2C88A"/>
    <a:srgbClr val="C88017"/>
    <a:srgbClr val="089DE8"/>
    <a:srgbClr val="E6A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2" y="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39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15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646248-1FCF-4857-8C8D-F79964079B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8436CB-7AD0-4D17-B908-5AA7310432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5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8.xml"/><Relationship Id="rId4" Type="http://schemas.openxmlformats.org/officeDocument/2006/relationships/slide" Target="slide32.xml"/><Relationship Id="rId9" Type="http://schemas.openxmlformats.org/officeDocument/2006/relationships/slide" Target="slide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slide" Target="slide3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>
            <a:hlinkClick r:id="" action="ppaction://noaction"/>
          </p:cNvPr>
          <p:cNvSpPr txBox="1"/>
          <p:nvPr/>
        </p:nvSpPr>
        <p:spPr>
          <a:xfrm>
            <a:off x="889853" y="1174573"/>
            <a:ext cx="5800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棱柱表面上的点和线</a:t>
            </a:r>
            <a:r>
              <a:rPr lang="en-US" altLang="zh-CN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8631" y="1781685"/>
            <a:ext cx="116992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7-1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已知五棱柱的主视图和俯视图，求作棱柱的左视图，并求其表面上的点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BF2147A-6CF3-4F64-A66E-791EE162C33C}"/>
              </a:ext>
            </a:extLst>
          </p:cNvPr>
          <p:cNvSpPr txBox="1"/>
          <p:nvPr/>
        </p:nvSpPr>
        <p:spPr>
          <a:xfrm>
            <a:off x="712700" y="2839881"/>
            <a:ext cx="3453977" cy="3587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</a:t>
            </a:r>
            <a:r>
              <a:rPr lang="zh-CN" altLang="en-US" sz="2200" kern="10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棱柱表面点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的其余两面投影。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因为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可见，可知点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在棱柱左前表面上，由此可确定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的位置，再确定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43C57B8-EFBF-4FA3-9506-129C17207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828" y="2482885"/>
            <a:ext cx="4549534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>
            <a:hlinkClick r:id="" action="ppaction://noaction"/>
          </p:cNvPr>
          <p:cNvSpPr txBox="1"/>
          <p:nvPr/>
        </p:nvSpPr>
        <p:spPr>
          <a:xfrm>
            <a:off x="889853" y="1174573"/>
            <a:ext cx="5800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棱柱表面上的点和线</a:t>
            </a:r>
            <a:r>
              <a:rPr lang="en-US" altLang="zh-CN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8631" y="1781685"/>
            <a:ext cx="116992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7-1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已知五棱柱的主视图和俯视图，求作棱柱的左视图，并求其表面上的点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BF2147A-6CF3-4F64-A66E-791EE162C33C}"/>
              </a:ext>
            </a:extLst>
          </p:cNvPr>
          <p:cNvSpPr txBox="1"/>
          <p:nvPr/>
        </p:nvSpPr>
        <p:spPr>
          <a:xfrm>
            <a:off x="540131" y="2648736"/>
            <a:ext cx="379174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</a:t>
            </a:r>
            <a:r>
              <a:rPr lang="zh-CN" altLang="en-US" sz="2200" kern="10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棱柱表面点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的其余两面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因为</a:t>
            </a:r>
            <a:r>
              <a:rPr lang="en-US" altLang="zh-CN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b’)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可见，可知点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在棱柱右后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上。</a:t>
            </a:r>
            <a:endParaRPr lang="en-US" altLang="zh-CN" sz="2200" kern="1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根据积聚性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确定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再根据投影关系确定</a:t>
            </a:r>
            <a:r>
              <a:rPr lang="en-US" altLang="zh-CN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，并判断可见性。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91E7F4-5AE5-4843-95BE-877062B61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871" y="2469354"/>
            <a:ext cx="4557155" cy="40541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86452" y="3429000"/>
            <a:ext cx="230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lang="en-US" altLang="zh-CN" sz="2000" kern="10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b”</a:t>
            </a: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所在表面的侧面投影不可见，因此</a:t>
            </a:r>
            <a:r>
              <a:rPr lang="en-US" altLang="zh-CN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b”</a:t>
            </a: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不可见</a:t>
            </a: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标记为（</a:t>
            </a:r>
            <a:r>
              <a:rPr lang="en-US" altLang="zh-CN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5399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58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518160"/>
            <a:ext cx="520700" cy="49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39959" y="1231607"/>
            <a:ext cx="110485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五棱柱的三视图，以及棱柱表面折线ABCD的水平投影，求作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折线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正面投影和侧面投影。</a:t>
            </a: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731773" y="3999220"/>
            <a:ext cx="8549681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棱柱表面上的点和线</a:t>
            </a:r>
            <a:r>
              <a:rPr lang="en-US" altLang="zh-CN" sz="260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600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019785F-4989-49B4-AFF6-BDB01ACE2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407" y="1845460"/>
            <a:ext cx="5359161" cy="4307520"/>
          </a:xfrm>
          <a:prstGeom prst="rect">
            <a:avLst/>
          </a:prstGeom>
        </p:spPr>
      </p:pic>
      <p:sp>
        <p:nvSpPr>
          <p:cNvPr id="13" name="矩形: 剪去对角 9">
            <a:hlinkClick r:id="rId6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63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518160"/>
            <a:ext cx="520700" cy="49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687379" y="984071"/>
            <a:ext cx="750108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例7-2，已知五棱柱的三视图，以及棱柱表面折线ABCD的水平投影，求作折线的正面投影和侧面投影。</a:t>
            </a: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442524" y="1063783"/>
            <a:ext cx="8549681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棱柱表面上的点和线</a:t>
            </a:r>
            <a:r>
              <a:rPr lang="en-US" altLang="zh-CN" sz="260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600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442524" y="2224616"/>
            <a:ext cx="414383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200" kern="10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俯、左视图的对应关系，在左视图中求出折线上各点的投影。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折线的侧面投影，重叠在棱柱的侧面积聚投影上。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33FD4A1-7988-42CD-A364-C996400E5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091" y="1737820"/>
            <a:ext cx="5652283" cy="4429715"/>
          </a:xfrm>
          <a:prstGeom prst="rect">
            <a:avLst/>
          </a:prstGeom>
        </p:spPr>
      </p:pic>
      <p:sp>
        <p:nvSpPr>
          <p:cNvPr id="13" name="矩形: 剪去对角 9">
            <a:hlinkClick r:id="rId6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297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518160"/>
            <a:ext cx="520700" cy="496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642349" y="2348436"/>
            <a:ext cx="4153586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</a:t>
            </a:r>
            <a:r>
              <a:rPr lang="zh-CN" altLang="en-US" sz="2200" kern="10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根据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投影对应关系，在主视图中求出折线上各点的投影。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其中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位于棱柱后侧面，因此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可见，标记（</a:t>
            </a:r>
            <a:r>
              <a:rPr lang="en-US" altLang="zh-CN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CE418AB-F9B1-4722-B5C9-94B9E022D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996" y="1648558"/>
            <a:ext cx="5663282" cy="4539079"/>
          </a:xfrm>
          <a:prstGeom prst="rect">
            <a:avLst/>
          </a:prstGeom>
        </p:spPr>
      </p:pic>
      <p:sp>
        <p:nvSpPr>
          <p:cNvPr id="13" name="矩形: 剪去对角 9">
            <a:hlinkClick r:id="rId6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9959" y="1231607"/>
            <a:ext cx="110485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五棱柱的三视图，以及棱柱表面折线ABCD的水平投影，求作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折线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正面投影和侧面投影。</a:t>
            </a:r>
          </a:p>
        </p:txBody>
      </p:sp>
    </p:spTree>
    <p:extLst>
      <p:ext uri="{BB962C8B-B14F-4D97-AF65-F5344CB8AC3E}">
        <p14:creationId xmlns:p14="http://schemas.microsoft.com/office/powerpoint/2010/main" val="30953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518160"/>
            <a:ext cx="520700" cy="496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540131" y="2648736"/>
            <a:ext cx="280420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</a:t>
            </a:r>
            <a:r>
              <a:rPr lang="zh-CN" altLang="en-US" sz="2200" kern="10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主视图中画出折线的投影，其中</a:t>
            </a:r>
            <a:r>
              <a:rPr lang="en-US" sz="22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a’b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段在棱柱后侧面，不可见，用虚线画出。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BD9485D-2359-452A-9C98-FF6602971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119" y="1691430"/>
            <a:ext cx="5639580" cy="4392848"/>
          </a:xfrm>
          <a:prstGeom prst="rect">
            <a:avLst/>
          </a:prstGeom>
        </p:spPr>
      </p:pic>
      <p:sp>
        <p:nvSpPr>
          <p:cNvPr id="13" name="矩形: 剪去对角 9">
            <a:hlinkClick r:id="rId6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9959" y="1231607"/>
            <a:ext cx="110485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五棱柱的三视图，以及棱柱表面折线ABCD的水平投影，求作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折线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正面投影和侧面投影。</a:t>
            </a:r>
          </a:p>
        </p:txBody>
      </p:sp>
    </p:spTree>
    <p:extLst>
      <p:ext uri="{BB962C8B-B14F-4D97-AF65-F5344CB8AC3E}">
        <p14:creationId xmlns:p14="http://schemas.microsoft.com/office/powerpoint/2010/main" val="36123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10902" y="1348224"/>
            <a:ext cx="3175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7.1.2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棱锥</a:t>
            </a:r>
          </a:p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1.  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棱锥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的形成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40C92C2-648C-4BBB-BD9F-22FF2DCE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86" y="3220106"/>
            <a:ext cx="6347740" cy="31116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0079A16-DE29-40AD-9728-40A8BEA83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23" y="3019532"/>
            <a:ext cx="2810464" cy="2867127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文本框 3"/>
          <p:cNvSpPr txBox="1"/>
          <p:nvPr/>
        </p:nvSpPr>
        <p:spPr>
          <a:xfrm>
            <a:off x="3856844" y="1499801"/>
            <a:ext cx="8151006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在几何学上，棱锥又称角锥，是三维多面体的一种，由多边形各个顶点向它所在的平面外一点依次连直线段而构成。多边形称为棱锥的底面，多边形外的点称为锥顶点，锥顶点和多边形各个顶点的连线称为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棱</a:t>
            </a:r>
            <a:r>
              <a:rPr lang="zh-CN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边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10902" y="1348224"/>
            <a:ext cx="31759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7.1.2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棱锥</a:t>
            </a:r>
          </a:p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  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棱锥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的形成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1012502" y="2861473"/>
            <a:ext cx="10688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32000">
              <a:lnSpc>
                <a:spcPct val="150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棱锥分类的主要依据为底面多边形，例如底面为三角形的棱锥称为</a:t>
            </a:r>
            <a:r>
              <a:rPr lang="zh-CN" altLang="en-US" sz="24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三棱锥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，底面为五边形的棱锥称为</a:t>
            </a:r>
            <a:r>
              <a:rPr lang="zh-CN" altLang="en-US" sz="24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五棱锥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F8105CA-7627-4EEB-82EA-E43F08AFD704}"/>
              </a:ext>
            </a:extLst>
          </p:cNvPr>
          <p:cNvSpPr txBox="1"/>
          <p:nvPr/>
        </p:nvSpPr>
        <p:spPr>
          <a:xfrm>
            <a:off x="1012502" y="4259571"/>
            <a:ext cx="106703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32000">
              <a:lnSpc>
                <a:spcPct val="150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如果底面为正多边形，且锥顶在底面上的投影是底面的中心，这样的棱锥称为</a:t>
            </a:r>
            <a:r>
              <a:rPr lang="zh-CN" altLang="en-US" sz="24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正棱锥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，例如正三棱锥、正四棱锥等。正四棱锥工程应用中常称为方锥。</a:t>
            </a:r>
            <a:endParaRPr lang="en-US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7" y="2012473"/>
            <a:ext cx="8012634" cy="39359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910903" y="1348224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棱锥的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三视图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0FE6B86-49B6-4C0B-B4D0-24EFF4109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66" y="1621095"/>
            <a:ext cx="5077834" cy="483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39DDC85-3B1C-4566-AAA0-846E89BEF147}"/>
              </a:ext>
            </a:extLst>
          </p:cNvPr>
          <p:cNvSpPr txBox="1"/>
          <p:nvPr/>
        </p:nvSpPr>
        <p:spPr>
          <a:xfrm>
            <a:off x="471056" y="1413194"/>
            <a:ext cx="844203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25000"/>
              </a:lnSpc>
            </a:pPr>
            <a:r>
              <a:rPr lang="zh-CN" altLang="en-US" sz="2400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400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棱锥表面</a:t>
            </a:r>
            <a:r>
              <a:rPr lang="zh-CN" altLang="en-US" sz="2400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400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点和线</a:t>
            </a:r>
            <a:endParaRPr lang="en-US" altLang="zh-CN" sz="24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E916470-3B69-46B4-A5CE-5AA83D668F48}"/>
              </a:ext>
            </a:extLst>
          </p:cNvPr>
          <p:cNvSpPr txBox="1"/>
          <p:nvPr/>
        </p:nvSpPr>
        <p:spPr>
          <a:xfrm>
            <a:off x="1201744" y="1967192"/>
            <a:ext cx="9788511" cy="515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25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已知三棱锥表面上的点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的正面投影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，求其水平投影和侧面投影。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7585D22-502D-4C21-8FA4-80EDAD9AA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592" y="2530236"/>
            <a:ext cx="4366638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97125" y="1347788"/>
            <a:ext cx="274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制图的基本知识 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4588" y="1751013"/>
            <a:ext cx="29035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4588" y="2549525"/>
            <a:ext cx="2049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4588" y="2943225"/>
            <a:ext cx="22113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6338" y="3294063"/>
            <a:ext cx="1979613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    基本立体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6338" y="367665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113" y="4460875"/>
            <a:ext cx="18843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4113" y="4846638"/>
            <a:ext cx="1816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46338" y="6026150"/>
            <a:ext cx="2044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标高投影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kumimoji="0" lang="zh-CN" altLang="en-US" sz="1800" b="0" i="0" u="none" strike="noStrike" kern="1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70138" y="973138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kumimoji="0" lang="en-US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kumimoji="0" lang="zh-CN" altLang="zh-CN" sz="18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9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88" y="1406525"/>
            <a:ext cx="339725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8" y="1011238"/>
            <a:ext cx="396875" cy="32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375" y="3338513"/>
            <a:ext cx="319088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100" y="4833938"/>
            <a:ext cx="3873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925" y="1787525"/>
            <a:ext cx="357188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375" y="6451600"/>
            <a:ext cx="312738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100" y="2563813"/>
            <a:ext cx="360363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3750" y="4430713"/>
            <a:ext cx="40005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375" y="6069013"/>
            <a:ext cx="331788" cy="31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01" name="组合 36"/>
          <p:cNvGrpSpPr/>
          <p:nvPr/>
        </p:nvGrpSpPr>
        <p:grpSpPr>
          <a:xfrm>
            <a:off x="2135188" y="4070355"/>
            <a:ext cx="2510784" cy="369332"/>
            <a:chOff x="2134768" y="4070210"/>
            <a:chExt cx="2511861" cy="368776"/>
          </a:xfrm>
        </p:grpSpPr>
        <p:sp>
          <p:nvSpPr>
            <p:cNvPr id="10" name="矩形 9"/>
            <p:cNvSpPr/>
            <p:nvPr/>
          </p:nvSpPr>
          <p:spPr>
            <a:xfrm>
              <a:off x="2434819" y="4070210"/>
              <a:ext cx="2211810" cy="368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00" cap="none" spc="0" normalizeH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kumimoji="0" lang="en-US" altLang="zh-CN" sz="1800" b="0" i="0" u="none" strike="noStrike" kern="100" cap="none" spc="0" normalizeH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kumimoji="0" lang="zh-CN" altLang="zh-CN" sz="1800" b="0" i="0" u="none" strike="noStrike" kern="100" cap="none" spc="0" normalizeH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  </a:t>
              </a:r>
              <a:r>
                <a:rPr kumimoji="0" lang="en-US" altLang="zh-CN" sz="1800" b="0" i="0" u="none" strike="noStrike" kern="100" cap="none" spc="0" normalizeH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kern="100" noProof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kumimoji="0" lang="zh-CN" altLang="en-US" sz="1800" b="0" i="0" u="none" strike="noStrike" kern="100" cap="none" spc="0" normalizeH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4768" y="4113019"/>
              <a:ext cx="280048" cy="2669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02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9313" y="3722688"/>
            <a:ext cx="311150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3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200" y="2957513"/>
            <a:ext cx="355600" cy="28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6450" y="2146300"/>
            <a:ext cx="338455" cy="3289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6610" y="5273040"/>
            <a:ext cx="360680" cy="2806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8200" y="5635625"/>
            <a:ext cx="349250" cy="32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E916470-3B69-46B4-A5CE-5AA83D668F48}"/>
              </a:ext>
            </a:extLst>
          </p:cNvPr>
          <p:cNvSpPr txBox="1"/>
          <p:nvPr/>
        </p:nvSpPr>
        <p:spPr>
          <a:xfrm>
            <a:off x="788380" y="1280502"/>
            <a:ext cx="107545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25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利用“</a:t>
            </a: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点在平面内，点一定在平面内的一条直线上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”的几何条件，求棱锥表面上点的投影。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F1EA1D8-246B-4A24-BC67-1F43B6A4433F}"/>
              </a:ext>
            </a:extLst>
          </p:cNvPr>
          <p:cNvGrpSpPr/>
          <p:nvPr/>
        </p:nvGrpSpPr>
        <p:grpSpPr>
          <a:xfrm>
            <a:off x="898353" y="2296165"/>
            <a:ext cx="4651570" cy="4501975"/>
            <a:chOff x="1892469" y="2092170"/>
            <a:chExt cx="3871201" cy="407199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0F69534-1AB3-4FC2-B9DD-23046ED4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2469" y="2092170"/>
              <a:ext cx="3871201" cy="365538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D290D53D-F6B2-41C5-B93E-C97EC1B611E1}"/>
                </a:ext>
              </a:extLst>
            </p:cNvPr>
            <p:cNvSpPr txBox="1"/>
            <p:nvPr/>
          </p:nvSpPr>
          <p:spPr>
            <a:xfrm>
              <a:off x="2596996" y="5830108"/>
              <a:ext cx="1707137" cy="3340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kern="100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作图方法一</a:t>
              </a:r>
              <a:endParaRPr lang="en-US" altLang="zh-CN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63A3D19-1EF3-4D38-9E1A-1A3B58CC4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247" y="2057924"/>
            <a:ext cx="4733156" cy="448918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72329EE-CBD2-43A4-9F50-20BFBBD4552B}"/>
              </a:ext>
            </a:extLst>
          </p:cNvPr>
          <p:cNvSpPr txBox="1"/>
          <p:nvPr/>
        </p:nvSpPr>
        <p:spPr>
          <a:xfrm>
            <a:off x="6936653" y="6488668"/>
            <a:ext cx="1934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作图</a:t>
            </a:r>
            <a:r>
              <a:rPr lang="zh-CN" altLang="en-US" b="1" kern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方法二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8150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2336" y="1194335"/>
            <a:ext cx="110642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7-3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三棱锥的主视图和俯视图，求作其左视图，并求其表面上折线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KLM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7C61AA6-EDA5-44D4-A2EB-A30DE007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45" y="1581840"/>
            <a:ext cx="2607968" cy="5240833"/>
          </a:xfrm>
          <a:prstGeom prst="rect">
            <a:avLst/>
          </a:prstGeom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8456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2336" y="1194335"/>
            <a:ext cx="110642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7-3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三棱锥的主视图和俯视图，求作其左视图，并求其表面上折线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KLM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7C61AA6-EDA5-44D4-A2EB-A30DE007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90" y="1609833"/>
            <a:ext cx="2479028" cy="52408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547104" y="2199028"/>
            <a:ext cx="409804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2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2200" kern="10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三棱锥的左视图。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按投影规律求作锥底面三角形各顶点、锥顶点的侧面投影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，正确连接各点，得到三棱锥的左视图。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50000"/>
              </a:lnSpc>
            </a:pPr>
            <a:r>
              <a:rPr lang="zh-CN" altLang="en-US" sz="22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注意：三棱锥的后侧面</a:t>
            </a:r>
            <a:r>
              <a:rPr lang="en-US" sz="22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SAC</a:t>
            </a:r>
            <a:r>
              <a:rPr lang="zh-CN" altLang="en-US" sz="22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为侧垂面，有积聚性。</a:t>
            </a:r>
            <a:endParaRPr lang="en-US" altLang="zh-CN" sz="22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82280B-BDDC-475B-A872-CD873DC14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51" y="1586415"/>
            <a:ext cx="5561491" cy="5254920"/>
          </a:xfrm>
          <a:prstGeom prst="rect">
            <a:avLst/>
          </a:prstGeom>
        </p:spPr>
      </p:pic>
      <p:sp>
        <p:nvSpPr>
          <p:cNvPr id="10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1259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2336" y="1194335"/>
            <a:ext cx="110642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7-3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三棱锥的主视图和俯视图，求作其左视图，并求其表面上折线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KLM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547104" y="2199028"/>
            <a:ext cx="4098048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200" kern="1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求线段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KL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的其余两面投影 。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400">
              <a:lnSpc>
                <a:spcPct val="125000"/>
              </a:lnSpc>
              <a:spcBef>
                <a:spcPts val="6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在棱边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SB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上，利用点在直线上的投影特性，求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l”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400">
              <a:lnSpc>
                <a:spcPct val="125000"/>
              </a:lnSpc>
              <a:spcBef>
                <a:spcPts val="6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利用前述方法一，求点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的水平投影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和侧面投影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k”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400">
              <a:lnSpc>
                <a:spcPct val="125000"/>
              </a:lnSpc>
              <a:spcBef>
                <a:spcPts val="600"/>
              </a:spcBef>
            </a:pPr>
            <a:r>
              <a:rPr lang="en-US" altLang="zh-CN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</a:t>
            </a:r>
            <a:r>
              <a:rPr lang="zh-CN" altLang="en-US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所在的表面朝左、上，所以</a:t>
            </a:r>
            <a:r>
              <a:rPr lang="en-US" altLang="zh-CN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</a:t>
            </a:r>
            <a:r>
              <a:rPr lang="zh-CN" altLang="en-US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k”l”</a:t>
            </a:r>
            <a:r>
              <a:rPr lang="zh-CN" altLang="en-US" sz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可见，用粗实线绘制</a:t>
            </a:r>
            <a:r>
              <a:rPr lang="zh-CN" altLang="en-US" sz="2200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5625575-E046-458D-9D24-0B75BA03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17" y="1649088"/>
            <a:ext cx="5067108" cy="5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2336" y="1194335"/>
            <a:ext cx="110642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7-3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三棱锥的主视图和俯视图，求作其左视图，并求其表面上折线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KLM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9EE5E49-C09B-49F9-8354-F0B981947752}"/>
              </a:ext>
            </a:extLst>
          </p:cNvPr>
          <p:cNvSpPr txBox="1"/>
          <p:nvPr/>
        </p:nvSpPr>
        <p:spPr>
          <a:xfrm>
            <a:off x="547104" y="2199028"/>
            <a:ext cx="4098048" cy="37164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50000"/>
              </a:lnSpc>
            </a:pP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200" kern="1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2200" kern="100" smtClean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步：</a:t>
            </a:r>
            <a:endParaRPr lang="en-US" altLang="zh-CN" sz="2200" kern="100" smtClean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求线段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LM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的两面投影。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400">
              <a:lnSpc>
                <a:spcPct val="125000"/>
              </a:lnSpc>
              <a:spcBef>
                <a:spcPts val="6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利用前述方法二，求点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的水平投影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和侧面投影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</a:rPr>
              <a:t>m”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400">
              <a:lnSpc>
                <a:spcPct val="125000"/>
              </a:lnSpc>
              <a:spcBef>
                <a:spcPts val="600"/>
              </a:spcBef>
            </a:pPr>
            <a:r>
              <a:rPr lang="en-US" altLang="zh-CN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LM</a:t>
            </a:r>
            <a:r>
              <a:rPr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所在的表面朝右、上，所以</a:t>
            </a:r>
            <a:r>
              <a:rPr lang="en-US" altLang="zh-CN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lm</a:t>
            </a:r>
            <a:r>
              <a:rPr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可见，用粗实线绘制；</a:t>
            </a:r>
            <a:r>
              <a:rPr lang="en-US" altLang="zh-CN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l”m”</a:t>
            </a:r>
            <a:r>
              <a:rPr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不可见，用细虚线绘制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DE2E8FE-20FA-4C27-BABC-8A6C228E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2" y="1602432"/>
            <a:ext cx="5189383" cy="5236905"/>
          </a:xfrm>
          <a:prstGeom prst="rect">
            <a:avLst/>
          </a:prstGeom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7088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68327" y="2110095"/>
            <a:ext cx="110120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表面由曲面和平面围成、或完全由曲面围成的立体，称为曲面立体。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2867184"/>
            <a:ext cx="10478770" cy="346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06625" y="6311463"/>
            <a:ext cx="9801225" cy="46037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常见的回转面有圆柱面、圆锥面、球面和圆环面。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8327" y="2630445"/>
            <a:ext cx="52781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最常见的曲面立体为回转体。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628432" y="483176"/>
            <a:ext cx="6500812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39" y="2046588"/>
            <a:ext cx="8415875" cy="4811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94860" y="1102935"/>
            <a:ext cx="961864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7.2.1 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/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17071" y="1272211"/>
            <a:ext cx="793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圆柱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由顶面、底面和圆柱面围成，圆柱面上任意一条平行于回转轴线的直线称为素线。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D5180AF-BFED-42A9-89B4-19216ECD7799}"/>
              </a:ext>
            </a:extLst>
          </p:cNvPr>
          <p:cNvSpPr txBox="1"/>
          <p:nvPr/>
        </p:nvSpPr>
        <p:spPr>
          <a:xfrm>
            <a:off x="331597" y="1291313"/>
            <a:ext cx="10542778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圆柱的主视图和左视图均为矩形，矩形的上、下两条直线为圆柱顶面和底面的积聚投影；俯视图为圆，圆周是圆柱面的积聚投影。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1895883-24D7-4680-9070-920633CE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22" y="2230032"/>
            <a:ext cx="4541914" cy="43056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3D24ED4-9DFB-4A72-9BFD-5B5A8CDD35E8}"/>
              </a:ext>
            </a:extLst>
          </p:cNvPr>
          <p:cNvSpPr txBox="1"/>
          <p:nvPr/>
        </p:nvSpPr>
        <p:spPr>
          <a:xfrm>
            <a:off x="333078" y="2598972"/>
            <a:ext cx="4861162" cy="1361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主视图矩形竖直方向两条直线是前半、后半圆柱面的转向轮廓线的投影。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9866BC4-1F18-4089-A375-343ADECE6B3E}"/>
              </a:ext>
            </a:extLst>
          </p:cNvPr>
          <p:cNvSpPr txBox="1"/>
          <p:nvPr/>
        </p:nvSpPr>
        <p:spPr>
          <a:xfrm>
            <a:off x="375817" y="4111858"/>
            <a:ext cx="4818423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前后转向轮廓线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，即圆柱面上最左和最右的两条素线；它把圆柱面分为前、后两个半圆柱面，其中前半圆柱面可见。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cxnSp>
        <p:nvCxnSpPr>
          <p:cNvPr id="5" name="直接箭头连接符 4"/>
          <p:cNvCxnSpPr>
            <a:stCxn id="11" idx="3"/>
          </p:cNvCxnSpPr>
          <p:nvPr/>
        </p:nvCxnSpPr>
        <p:spPr>
          <a:xfrm flipV="1">
            <a:off x="5194240" y="3279927"/>
            <a:ext cx="12345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1" idx="3"/>
          </p:cNvCxnSpPr>
          <p:nvPr/>
        </p:nvCxnSpPr>
        <p:spPr>
          <a:xfrm>
            <a:off x="5194240" y="3279928"/>
            <a:ext cx="2624301" cy="452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D5180AF-BFED-42A9-89B4-19216ECD7799}"/>
              </a:ext>
            </a:extLst>
          </p:cNvPr>
          <p:cNvSpPr txBox="1"/>
          <p:nvPr/>
        </p:nvSpPr>
        <p:spPr>
          <a:xfrm>
            <a:off x="331597" y="1165360"/>
            <a:ext cx="10542778" cy="973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圆柱的主视图和左视图均为矩形，矩形的上、下两条直线为圆柱顶面和底面的积聚投影；俯视图为圆，圆周是圆柱面的积聚投影。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1895883-24D7-4680-9070-920633CE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54" y="2271371"/>
            <a:ext cx="4541914" cy="4305673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3D24ED4-9DFB-4A72-9BFD-5B5A8CDD35E8}"/>
              </a:ext>
            </a:extLst>
          </p:cNvPr>
          <p:cNvSpPr txBox="1"/>
          <p:nvPr/>
        </p:nvSpPr>
        <p:spPr>
          <a:xfrm>
            <a:off x="6095999" y="2645322"/>
            <a:ext cx="4409394" cy="1361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左视图矩形竖直方向两条直线是</a:t>
            </a:r>
            <a:r>
              <a:rPr lang="zh-CN" altLang="en-US" sz="2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左、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右半圆柱面的转向轮廓线的投影。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9866BC4-1F18-4089-A375-343ADECE6B3E}"/>
              </a:ext>
            </a:extLst>
          </p:cNvPr>
          <p:cNvSpPr txBox="1"/>
          <p:nvPr/>
        </p:nvSpPr>
        <p:spPr>
          <a:xfrm>
            <a:off x="6095999" y="4201733"/>
            <a:ext cx="4480537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左右转向轮廓线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，即圆柱面上最前和最后的两条素线；它把圆柱面分为左、右两个半圆柱面，其中左半圆柱面可见。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4857189" y="2948635"/>
            <a:ext cx="1238810" cy="864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452327" y="2939143"/>
            <a:ext cx="2643672" cy="6904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980907" y="1218565"/>
            <a:ext cx="820755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7-4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D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的一个投影，求这些点的其余两面投影。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7" y="2321500"/>
            <a:ext cx="4554220" cy="4091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017" y="2190242"/>
            <a:ext cx="4534825" cy="45260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9589" y="1557007"/>
            <a:ext cx="266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endParaRPr lang="zh-CN" altLang="en-US" sz="2400"/>
          </a:p>
        </p:txBody>
      </p:sp>
      <p:sp>
        <p:nvSpPr>
          <p:cNvPr id="11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65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839812" y="235588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7.1 平面立体   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4530" y="1177940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3200" b="1" kern="1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第7章   基本立体</a:t>
            </a:r>
          </a:p>
        </p:txBody>
      </p:sp>
      <p:sp>
        <p:nvSpPr>
          <p:cNvPr id="13" name="TextBox 2">
            <a:hlinkClick r:id="" action="ppaction://noaction"/>
          </p:cNvPr>
          <p:cNvSpPr txBox="1"/>
          <p:nvPr/>
        </p:nvSpPr>
        <p:spPr>
          <a:xfrm>
            <a:off x="4404105" y="235588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7.2 曲面立体 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9004" y="3049027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3" action="ppaction://hlinksldjump"/>
              </a:rPr>
              <a:t>7.1.1 </a:t>
            </a:r>
            <a:r>
              <a:rPr lang="zh-CN" altLang="en-US" sz="2800" b="1" smtClean="0">
                <a:solidFill>
                  <a:srgbClr val="0070C0"/>
                </a:solidFill>
                <a:hlinkClick r:id="rId3" action="ppaction://hlinksldjump"/>
              </a:rPr>
              <a:t>棱柱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9004" y="3780043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5" action="ppaction://hlinksldjump"/>
              </a:rPr>
              <a:t>7.1.2 </a:t>
            </a:r>
            <a:r>
              <a:rPr lang="zh-CN" altLang="en-US" sz="2800" b="1" smtClean="0">
                <a:solidFill>
                  <a:srgbClr val="0070C0"/>
                </a:solidFill>
                <a:hlinkClick r:id="rId5" action="ppaction://hlinksldjump"/>
              </a:rPr>
              <a:t>棱锥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01208" y="3017973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6" action="ppaction://hlinksldjump"/>
              </a:rPr>
              <a:t>7.2.1 </a:t>
            </a:r>
            <a:r>
              <a:rPr lang="zh-CN" altLang="en-US" sz="2800" b="1" smtClean="0">
                <a:solidFill>
                  <a:srgbClr val="0070C0"/>
                </a:solidFill>
                <a:hlinkClick r:id="rId6" action="ppaction://hlinksldjump"/>
              </a:rPr>
              <a:t>圆柱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1208" y="3748989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7" action="ppaction://hlinksldjump"/>
              </a:rPr>
              <a:t>7.2.2 </a:t>
            </a:r>
            <a:r>
              <a:rPr lang="zh-CN" altLang="en-US" sz="2800" b="1" smtClean="0">
                <a:solidFill>
                  <a:srgbClr val="0070C0"/>
                </a:solidFill>
                <a:hlinkClick r:id="rId7" action="ppaction://hlinksldjump"/>
              </a:rPr>
              <a:t>圆锥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1208" y="4565519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8" action="ppaction://hlinksldjump"/>
              </a:rPr>
              <a:t>7.2.3 </a:t>
            </a:r>
            <a:r>
              <a:rPr lang="zh-CN" altLang="en-US" sz="2800" b="1" smtClean="0">
                <a:solidFill>
                  <a:srgbClr val="0070C0"/>
                </a:solidFill>
                <a:hlinkClick r:id="rId8" action="ppaction://hlinksldjump"/>
              </a:rPr>
              <a:t>球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01208" y="5296535"/>
            <a:ext cx="19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hlinkClick r:id="rId9" action="ppaction://hlinksldjump"/>
              </a:rPr>
              <a:t>7.2.4 </a:t>
            </a:r>
            <a:r>
              <a:rPr lang="zh-CN" altLang="en-US" sz="2800" b="1" smtClean="0">
                <a:solidFill>
                  <a:srgbClr val="0070C0"/>
                </a:solidFill>
                <a:hlinkClick r:id="rId9" action="ppaction://hlinksldjump"/>
              </a:rPr>
              <a:t>圆环</a:t>
            </a:r>
            <a:endParaRPr lang="en-US" altLang="zh-CN" sz="28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6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980907" y="1218565"/>
            <a:ext cx="820755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7-4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D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的一个投影，求这些点的其余两面投影。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63" y="1836258"/>
            <a:ext cx="5012564" cy="4579303"/>
          </a:xfrm>
          <a:prstGeom prst="rect">
            <a:avLst/>
          </a:prstGeom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85586E9-E046-4AF1-B2F8-2FCCB08BCE71}"/>
              </a:ext>
            </a:extLst>
          </p:cNvPr>
          <p:cNvSpPr txBox="1"/>
          <p:nvPr/>
        </p:nvSpPr>
        <p:spPr>
          <a:xfrm>
            <a:off x="379833" y="2141576"/>
            <a:ext cx="5202147" cy="1438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的正面投影和水平投影。</a:t>
            </a:r>
            <a:endParaRPr lang="en-US" altLang="zh-CN" sz="2200" kern="100" dirty="0"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  <a:spcBef>
                <a:spcPts val="600"/>
              </a:spcBef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在最前的素线上，因此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在圆周最前点，按投影规律可求出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3AF1D75-870E-4069-8F01-2BD299921C88}"/>
              </a:ext>
            </a:extLst>
          </p:cNvPr>
          <p:cNvSpPr txBox="1"/>
          <p:nvPr/>
        </p:nvSpPr>
        <p:spPr>
          <a:xfrm>
            <a:off x="459450" y="4231521"/>
            <a:ext cx="5202147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2. </a:t>
            </a:r>
            <a:r>
              <a:rPr 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的正面投影和</a:t>
            </a: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投影。</a:t>
            </a:r>
            <a:endParaRPr lang="en-US" altLang="zh-CN" sz="2200" kern="100" dirty="0"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不在圆周上，并且不可见，所以点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不在圆柱面上，而是在底面上。根据投影规律求出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2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589" y="1557007"/>
            <a:ext cx="266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688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6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980907" y="1218565"/>
            <a:ext cx="820755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7-4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D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的一个投影，求这些点的其余两面投影。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97" y="1836255"/>
            <a:ext cx="5012564" cy="4579303"/>
          </a:xfrm>
          <a:prstGeom prst="rect">
            <a:avLst/>
          </a:prstGeom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85586E9-E046-4AF1-B2F8-2FCCB08BCE71}"/>
              </a:ext>
            </a:extLst>
          </p:cNvPr>
          <p:cNvSpPr txBox="1"/>
          <p:nvPr/>
        </p:nvSpPr>
        <p:spPr>
          <a:xfrm>
            <a:off x="526211" y="2391703"/>
            <a:ext cx="4996986" cy="2285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投影。</a:t>
            </a:r>
            <a:endParaRPr lang="en-US" altLang="zh-CN" sz="2200" kern="100" dirty="0"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  <a:spcBef>
                <a:spcPts val="600"/>
              </a:spcBef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的位置和标记可知：点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在前半圆柱面内，点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在后半圆柱面内。点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的水平投影在圆周上，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在前半圆弧上，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在后半圆弧上。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3AF1D75-870E-4069-8F01-2BD299921C88}"/>
              </a:ext>
            </a:extLst>
          </p:cNvPr>
          <p:cNvSpPr txBox="1"/>
          <p:nvPr/>
        </p:nvSpPr>
        <p:spPr>
          <a:xfrm>
            <a:off x="436989" y="4969833"/>
            <a:ext cx="4844138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sz="2200" kern="100" smtClean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</a:t>
            </a:r>
            <a:r>
              <a:rPr lang="zh-CN" sz="2200" kern="10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投影。</a:t>
            </a:r>
            <a:endParaRPr lang="en-US" altLang="zh-CN" sz="2200" kern="100" dirty="0"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根据投影规律求出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589" y="1557007"/>
            <a:ext cx="266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圆柱面上的点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8771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41020" y="1344930"/>
            <a:ext cx="10734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7-5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已知圆柱的三视图，及圆柱面上线段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的正面投影，求作该线段的水平投影。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EB155E5-BDBE-469E-93E7-72DADB4B0E98}"/>
              </a:ext>
            </a:extLst>
          </p:cNvPr>
          <p:cNvSpPr txBox="1"/>
          <p:nvPr/>
        </p:nvSpPr>
        <p:spPr>
          <a:xfrm>
            <a:off x="665411" y="2271510"/>
            <a:ext cx="4345128" cy="2053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分析：</a:t>
            </a:r>
            <a:endParaRPr lang="en-US" altLang="zh-CN" sz="20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圆柱面上倾斜于回转轴的线段是曲线，曲线</a:t>
            </a:r>
            <a:r>
              <a:rPr 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在主视图上之所以为一段直线，是因为该曲线为平面曲线，且曲线所在的平面为正垂面。</a:t>
            </a: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6E723FA-C6CF-431C-8D04-9AEFBA24394D}"/>
              </a:ext>
            </a:extLst>
          </p:cNvPr>
          <p:cNvSpPr txBox="1"/>
          <p:nvPr/>
        </p:nvSpPr>
        <p:spPr>
          <a:xfrm>
            <a:off x="541020" y="4640579"/>
            <a:ext cx="4419773" cy="1253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ct val="1300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求作曲线的投影，应先求出曲线上一定数量的点的投影，然后按顺序光滑连接这些点，完成曲线绘制。</a:t>
            </a:r>
            <a:endParaRPr lang="en-US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1E54A45-5C6E-4B99-8885-3FD22988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18" y="1936134"/>
            <a:ext cx="5702311" cy="4459191"/>
          </a:xfrm>
          <a:prstGeom prst="rect">
            <a:avLst/>
          </a:prstGeom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942" y="1891692"/>
            <a:ext cx="6299071" cy="465261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020" y="1344930"/>
            <a:ext cx="10734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7-5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已知圆柱的三视图，及圆柱面上线段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的正面投影，求作该线段的水平投影。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947D191-E42D-4D13-94FE-D6863481CE2C}"/>
              </a:ext>
            </a:extLst>
          </p:cNvPr>
          <p:cNvSpPr txBox="1"/>
          <p:nvPr/>
        </p:nvSpPr>
        <p:spPr>
          <a:xfrm>
            <a:off x="341746" y="2364858"/>
            <a:ext cx="3810376" cy="3079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求曲线上的已知点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的侧面投影和水平投影。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以及求曲线上位于上下半圆柱面转向轮廓线上的点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的侧面投影和水平投影。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5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41020" y="1344930"/>
            <a:ext cx="10734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7-5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已知圆柱的三视图，及圆柱面上线段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的正面投影，求作该线段的水平投影。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56" y="1834547"/>
            <a:ext cx="5877626" cy="4721963"/>
          </a:xfrm>
          <a:prstGeom prst="rect">
            <a:avLst/>
          </a:prstGeom>
        </p:spPr>
      </p:pic>
      <p:sp>
        <p:nvSpPr>
          <p:cNvPr id="9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947D191-E42D-4D13-94FE-D6863481CE2C}"/>
              </a:ext>
            </a:extLst>
          </p:cNvPr>
          <p:cNvSpPr txBox="1"/>
          <p:nvPr/>
        </p:nvSpPr>
        <p:spPr>
          <a:xfrm>
            <a:off x="605996" y="2663622"/>
            <a:ext cx="3623764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求曲线上的位于点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与点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之间的一般位置点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的侧面投影和水平投影。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41020" y="1344930"/>
            <a:ext cx="10734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7-5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已知圆柱的三视图，及圆柱面上线段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的正面投影，求作该线段的水平投影。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66" y="1883115"/>
            <a:ext cx="5560016" cy="4508354"/>
          </a:xfrm>
          <a:prstGeom prst="rect">
            <a:avLst/>
          </a:prstGeom>
        </p:spPr>
      </p:pic>
      <p:sp>
        <p:nvSpPr>
          <p:cNvPr id="9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947D191-E42D-4D13-94FE-D6863481CE2C}"/>
              </a:ext>
            </a:extLst>
          </p:cNvPr>
          <p:cNvSpPr txBox="1"/>
          <p:nvPr/>
        </p:nvSpPr>
        <p:spPr>
          <a:xfrm>
            <a:off x="613916" y="2330643"/>
            <a:ext cx="4291861" cy="3173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在俯视图中，画出曲线的水平投影。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位于上半圆柱面的曲线可见，用粗实线光滑连接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；位于下半圆柱面的曲线不可见，用虚线绘制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段和</a:t>
            </a:r>
            <a:r>
              <a:rPr lang="en-US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ec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0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321581"/>
            <a:ext cx="10179685" cy="45364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84860" y="1156970"/>
            <a:ext cx="10458450" cy="184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     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7.2.2 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由底面和圆锥面围成，圆锥面是由母线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绕与其倾斜相交的回转轴线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SO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旋转而形成。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63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97230" y="1229048"/>
            <a:ext cx="7674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圆锥面上的通过锥顶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的任一直线称为素线。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429" y="2951946"/>
            <a:ext cx="465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素线法</a:t>
            </a:r>
            <a:endParaRPr lang="en-US" altLang="zh-CN" sz="2800" smtClean="0">
              <a:solidFill>
                <a:srgbClr val="FF0000"/>
              </a:solidFill>
            </a:endParaRPr>
          </a:p>
          <a:p>
            <a:r>
              <a:rPr lang="zh-CN" altLang="en-US" sz="2800" smtClean="0">
                <a:solidFill>
                  <a:srgbClr val="FF0000"/>
                </a:solidFill>
              </a:rPr>
              <a:t>求圆锥面上的点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DF6E10F-5C56-4BD0-9D22-323CF6D43355}"/>
              </a:ext>
            </a:extLst>
          </p:cNvPr>
          <p:cNvSpPr txBox="1"/>
          <p:nvPr/>
        </p:nvSpPr>
        <p:spPr>
          <a:xfrm>
            <a:off x="8288994" y="1606370"/>
            <a:ext cx="330633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素线法原理：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圆锥面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上的点，一定有一</a:t>
            </a:r>
            <a:r>
              <a:rPr lang="zh-CN" altLang="en-US" sz="24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条且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仅有一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条素线经过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498653E-6F59-443D-8C68-E906092CC41C}"/>
              </a:ext>
            </a:extLst>
          </p:cNvPr>
          <p:cNvSpPr txBox="1"/>
          <p:nvPr/>
        </p:nvSpPr>
        <p:spPr>
          <a:xfrm>
            <a:off x="8238194" y="3992770"/>
            <a:ext cx="340793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如图所示，点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在素线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上，则点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的三面投影（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m”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的同面投影上。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62" y="1649430"/>
            <a:ext cx="5012961" cy="513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97230" y="1288081"/>
            <a:ext cx="7674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圆锥面上通过水平面切割得到的截交线称为纬圆。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52" y="3121025"/>
            <a:ext cx="7364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纬圆</a:t>
            </a:r>
            <a:r>
              <a:rPr lang="zh-CN" altLang="en-US" sz="2800" smtClean="0">
                <a:solidFill>
                  <a:srgbClr val="FF0000"/>
                </a:solidFill>
              </a:rPr>
              <a:t>法</a:t>
            </a:r>
            <a:endParaRPr lang="en-US" altLang="zh-CN" sz="2800" smtClean="0">
              <a:solidFill>
                <a:srgbClr val="FF0000"/>
              </a:solidFill>
            </a:endParaRPr>
          </a:p>
          <a:p>
            <a:r>
              <a:rPr lang="zh-CN" altLang="en-US" sz="2800" smtClean="0">
                <a:solidFill>
                  <a:srgbClr val="FF0000"/>
                </a:solidFill>
              </a:rPr>
              <a:t>求圆锥面上的点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463" y="1780092"/>
            <a:ext cx="5034113" cy="51967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DF6E10F-5C56-4BD0-9D22-323CF6D43355}"/>
              </a:ext>
            </a:extLst>
          </p:cNvPr>
          <p:cNvSpPr txBox="1"/>
          <p:nvPr/>
        </p:nvSpPr>
        <p:spPr>
          <a:xfrm>
            <a:off x="7810576" y="1867328"/>
            <a:ext cx="40309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纬圆法原理：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圆锥面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上的点，一定有一</a:t>
            </a:r>
            <a:r>
              <a:rPr lang="zh-CN" altLang="en-US" sz="24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个且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仅有一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个纬圆经过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498653E-6F59-443D-8C68-E906092CC41C}"/>
              </a:ext>
            </a:extLst>
          </p:cNvPr>
          <p:cNvSpPr txBox="1"/>
          <p:nvPr/>
        </p:nvSpPr>
        <p:spPr>
          <a:xfrm>
            <a:off x="7819235" y="3797811"/>
            <a:ext cx="426913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如图所示，点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纬</a:t>
            </a:r>
            <a:r>
              <a:rPr lang="zh-CN" altLang="en-US" sz="24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，则点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的三面投影（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m”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）在该纬圆的同面投影上。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95" y="2016933"/>
            <a:ext cx="4550035" cy="48410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05508" y="1300480"/>
            <a:ext cx="8147961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7-6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圆锥的三视图即圆锥面上曲线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的正面投影，求作曲线的其余两面投影。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219" y="1460882"/>
            <a:ext cx="299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圆锥面上曲线投影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4CF43EC-C05B-48D9-9A75-8BF90B55CCB2}"/>
              </a:ext>
            </a:extLst>
          </p:cNvPr>
          <p:cNvSpPr txBox="1"/>
          <p:nvPr/>
        </p:nvSpPr>
        <p:spPr>
          <a:xfrm>
            <a:off x="563610" y="2390964"/>
            <a:ext cx="4568227" cy="18099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该圆锥按轴线铅垂的位置摆放，底面圆为水平面，圆锥面的纬圆都是水平圆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EBF29CF-F365-469A-9CC4-E0AE92DF1B40}"/>
              </a:ext>
            </a:extLst>
          </p:cNvPr>
          <p:cNvSpPr txBox="1"/>
          <p:nvPr/>
        </p:nvSpPr>
        <p:spPr>
          <a:xfrm>
            <a:off x="563608" y="4357638"/>
            <a:ext cx="4502914" cy="929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ct val="13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曲线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 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为平面曲线，所在平面为正垂面。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96F6736-4325-4039-B9E7-48DE73841C4E}"/>
              </a:ext>
            </a:extLst>
          </p:cNvPr>
          <p:cNvSpPr txBox="1"/>
          <p:nvPr/>
        </p:nvSpPr>
        <p:spPr>
          <a:xfrm>
            <a:off x="563610" y="5284026"/>
            <a:ext cx="4428268" cy="929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ct val="13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求曲线的投影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，应先求曲线上点的投影。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39813" y="1381363"/>
            <a:ext cx="953643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zh-CN" sz="2800" b="1" kern="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【知识目标】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400" b="1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1．掌握基本立体（平面体和回转体）的投影特点。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2．能够正确绘制基本立体的三面投影。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3．明确基本立体表面取点的原理和作图方法。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zh-CN" sz="2800" b="1" kern="0" cap="none" spc="0" normalizeH="0" baseline="0" noProof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【能力目标】</a:t>
            </a:r>
            <a:r>
              <a:rPr kumimoji="0" lang="en-US" altLang="zh-CN" sz="2800" b="1" kern="0" cap="none" spc="0" normalizeH="0" baseline="0" noProof="0" dirty="0">
                <a:solidFill>
                  <a:srgbClr val="0DC5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/>
            </a:r>
            <a:br>
              <a:rPr kumimoji="0" lang="en-US" altLang="zh-CN" sz="2800" b="1" kern="0" cap="none" spc="0" normalizeH="0" baseline="0" noProof="0" dirty="0">
                <a:solidFill>
                  <a:srgbClr val="0DC5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kumimoji="0" lang="en-US" altLang="zh-CN" sz="2800" b="1" kern="0" cap="none" spc="0" normalizeH="0" baseline="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 能够描述基本立体的形成方式和结构特点；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2. 能够熟练应用表面取点法求解基本立体表面的点和线的投影，为后续求立体的截交线和相贯线打下基础。</a:t>
            </a:r>
            <a:b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kumimoji="0" lang="en-US" altLang="zh-CN" sz="2400" b="1" kern="0" cap="none" spc="0" normalizeH="0" baseline="0" noProof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</a:t>
            </a:r>
            <a:r>
              <a:rPr kumimoji="0" lang="en-US" altLang="zh-CN" sz="2800" b="1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0" lang="en-US" altLang="zh-CN" sz="2800" b="1" kern="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en-US" altLang="zh-CN" sz="2800" b="1" kern="0" cap="none" spc="0" normalizeH="0" baseline="0" noProof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0666" y="430211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第7章   基本立体</a:t>
            </a:r>
            <a:endParaRPr kumimoji="0" lang="zh-CN" altLang="en-US" sz="32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03" y="1767288"/>
            <a:ext cx="5079194" cy="5072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05508" y="1300480"/>
            <a:ext cx="8557757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7-6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圆锥的三视图即圆锥面上曲线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的正面投影，求作曲线的其余两面投影。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219" y="1460882"/>
            <a:ext cx="299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圆锥面上曲线投影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4CF43EC-C05B-48D9-9A75-8BF90B55CCB2}"/>
              </a:ext>
            </a:extLst>
          </p:cNvPr>
          <p:cNvSpPr txBox="1"/>
          <p:nvPr/>
        </p:nvSpPr>
        <p:spPr>
          <a:xfrm>
            <a:off x="563610" y="2390964"/>
            <a:ext cx="4642872" cy="1369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求位于转向轮廓线上的点</a:t>
            </a:r>
            <a:r>
              <a:rPr lang="en-US" alt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的其余两面投影。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4CF43EC-C05B-48D9-9A75-8BF90B55CCB2}"/>
              </a:ext>
            </a:extLst>
          </p:cNvPr>
          <p:cNvSpPr txBox="1"/>
          <p:nvPr/>
        </p:nvSpPr>
        <p:spPr>
          <a:xfrm>
            <a:off x="563610" y="4483898"/>
            <a:ext cx="4742255" cy="1369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利用素线法，求圆锥面上的点</a:t>
            </a:r>
            <a:r>
              <a:rPr lang="en-US" alt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的其余两面投影。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333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0219" y="1460882"/>
            <a:ext cx="299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圆锥面上曲线投影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4CF43EC-C05B-48D9-9A75-8BF90B55CCB2}"/>
              </a:ext>
            </a:extLst>
          </p:cNvPr>
          <p:cNvSpPr txBox="1"/>
          <p:nvPr/>
        </p:nvSpPr>
        <p:spPr>
          <a:xfrm>
            <a:off x="370219" y="2273117"/>
            <a:ext cx="4556344" cy="2733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第三步</a:t>
            </a: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求曲线上的中间点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之间、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之间任意确定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2’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，过这两点作水平纬圆，用纬圆法求出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 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768" y="1930257"/>
            <a:ext cx="4954174" cy="4897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105507" y="1300480"/>
            <a:ext cx="86697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7-6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圆锥的三视图即圆锥面上曲线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，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求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作曲线的其余两面投影。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5" y="-88265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97" y="2028019"/>
            <a:ext cx="4548861" cy="482064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0219" y="1460882"/>
            <a:ext cx="299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圆锥面上曲线投影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4CF43EC-C05B-48D9-9A75-8BF90B55CCB2}"/>
              </a:ext>
            </a:extLst>
          </p:cNvPr>
          <p:cNvSpPr txBox="1"/>
          <p:nvPr/>
        </p:nvSpPr>
        <p:spPr>
          <a:xfrm>
            <a:off x="370219" y="2280494"/>
            <a:ext cx="4735523" cy="229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第四步：</a:t>
            </a:r>
            <a:endParaRPr lang="en-US" altLang="zh-CN" sz="2200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30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顺次光滑连接各点</a:t>
            </a:r>
            <a:r>
              <a:rPr 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绘制曲线</a:t>
            </a: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，并判断可见性</a:t>
            </a:r>
            <a:r>
              <a:rPr 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圆锥面水平投影完全可见，因此，曲线的水平投影也全部可见，用粗实线顺序光滑连接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各点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9667509-B6D0-4A9F-A6A0-AE64226FAF0B}"/>
              </a:ext>
            </a:extLst>
          </p:cNvPr>
          <p:cNvSpPr txBox="1"/>
          <p:nvPr/>
        </p:nvSpPr>
        <p:spPr>
          <a:xfrm>
            <a:off x="406687" y="4781307"/>
            <a:ext cx="4876872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ct val="130000"/>
              </a:lnSpc>
            </a:pPr>
            <a:r>
              <a:rPr 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投影中，位于左半部的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曲线可见，用粗实</a:t>
            </a:r>
            <a:r>
              <a:rPr lang="zh-CN" sz="22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</a:t>
            </a:r>
            <a:r>
              <a:rPr 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</a:t>
            </a:r>
            <a:r>
              <a:rPr lang="en-US" altLang="zh-CN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en-US" alt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段</a:t>
            </a: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位于右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半部</a:t>
            </a:r>
            <a:r>
              <a:rPr lang="zh-CN" sz="22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b”</a:t>
            </a:r>
            <a:r>
              <a:rPr lang="en-US" altLang="zh-CN" sz="22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可见，用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虚线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05508" y="1300480"/>
            <a:ext cx="85950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7-6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圆锥的三视图即圆锥面上曲线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，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求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作曲线的其余两面投影。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39165" y="1339850"/>
            <a:ext cx="1141456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7.2.3 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   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球面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由半圆母线绕经过母线圆心的轴线旋转一周而形成。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22" y="2025863"/>
            <a:ext cx="4778154" cy="4541914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60" y="2092185"/>
            <a:ext cx="4339002" cy="4409271"/>
          </a:xfrm>
          <a:prstGeom prst="rect">
            <a:avLst/>
          </a:prstGeom>
        </p:spPr>
      </p:pic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5" y="2054863"/>
            <a:ext cx="4643953" cy="4719161"/>
          </a:xfrm>
          <a:prstGeom prst="rect">
            <a:avLst/>
          </a:prstGeom>
        </p:spPr>
      </p:pic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7B11F37-2A67-4457-9FA0-B839D676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59" y="2376007"/>
            <a:ext cx="4562660" cy="42615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90DE5B0-F234-4764-9209-502E86FE44E5}"/>
              </a:ext>
            </a:extLst>
          </p:cNvPr>
          <p:cNvSpPr txBox="1"/>
          <p:nvPr/>
        </p:nvSpPr>
        <p:spPr>
          <a:xfrm>
            <a:off x="426815" y="1500865"/>
            <a:ext cx="115531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主视图中的圆，是球表面上正平圆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的正面投影</a:t>
            </a:r>
            <a:r>
              <a:rPr lang="en-US" sz="24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zh-CN" sz="24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球面的</a:t>
            </a:r>
            <a:r>
              <a:rPr lang="zh-CN" sz="2400" b="1" kern="10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前后转向</a:t>
            </a:r>
            <a:r>
              <a:rPr lang="zh-CN" sz="24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轮廓线</a:t>
            </a:r>
            <a:r>
              <a:rPr lang="zh-CN" alt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6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5" y="2054863"/>
            <a:ext cx="4643953" cy="4719161"/>
          </a:xfrm>
          <a:prstGeom prst="rect">
            <a:avLst/>
          </a:prstGeom>
        </p:spPr>
      </p:pic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90DE5B0-F234-4764-9209-502E86FE44E5}"/>
              </a:ext>
            </a:extLst>
          </p:cNvPr>
          <p:cNvSpPr txBox="1"/>
          <p:nvPr/>
        </p:nvSpPr>
        <p:spPr>
          <a:xfrm>
            <a:off x="426815" y="1500865"/>
            <a:ext cx="115531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俯视图中的圆，是球表面上水平圆</a:t>
            </a:r>
            <a:r>
              <a:rPr lang="en-US" altLang="zh-CN" sz="2400" i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的水平投影</a:t>
            </a:r>
            <a:r>
              <a:rPr lang="en-US" altLang="zh-CN" sz="2400" i="1" kern="1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球面的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上下转向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轮廓线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B50B1C-7FF3-482E-8B98-E91B6F539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768" y="2413079"/>
            <a:ext cx="4534018" cy="42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5" y="2054863"/>
            <a:ext cx="4643953" cy="4719161"/>
          </a:xfrm>
          <a:prstGeom prst="rect">
            <a:avLst/>
          </a:prstGeom>
        </p:spPr>
      </p:pic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90DE5B0-F234-4764-9209-502E86FE44E5}"/>
              </a:ext>
            </a:extLst>
          </p:cNvPr>
          <p:cNvSpPr txBox="1"/>
          <p:nvPr/>
        </p:nvSpPr>
        <p:spPr>
          <a:xfrm>
            <a:off x="426815" y="1500865"/>
            <a:ext cx="115531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altLang="en-US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r>
              <a:rPr lang="zh-CN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视图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中的圆，是球表面上</a:t>
            </a:r>
            <a:r>
              <a:rPr lang="zh-CN" altLang="en-US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平圆</a:t>
            </a: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的水平投影</a:t>
            </a:r>
            <a:r>
              <a:rPr lang="en-US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c”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球面</a:t>
            </a:r>
            <a:r>
              <a:rPr lang="zh-CN" altLang="en-US" sz="2400" b="1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zh-CN" altLang="zh-CN" sz="2400" b="1" kern="1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转向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轮廓</a:t>
            </a:r>
            <a:r>
              <a:rPr lang="zh-CN" alt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kern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3BEC1B2-F3B2-4A3C-B060-AAA26A988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775" y="2387515"/>
            <a:ext cx="4564462" cy="42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-71021"/>
            <a:ext cx="139274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>
            <a:hlinkClick r:id="" action="ppaction://noaction"/>
          </p:cNvPr>
          <p:cNvSpPr txBox="1"/>
          <p:nvPr/>
        </p:nvSpPr>
        <p:spPr>
          <a:xfrm>
            <a:off x="977047" y="1545048"/>
            <a:ext cx="5366535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球面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上一些特殊位置点的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endParaRPr lang="zh-CN" altLang="en-US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82" y="1137440"/>
            <a:ext cx="5622094" cy="56047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0060" y="2460091"/>
            <a:ext cx="145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最</a:t>
            </a:r>
            <a:r>
              <a:rPr lang="zh-CN" altLang="en-US" sz="2400" b="1"/>
              <a:t>左</a:t>
            </a:r>
            <a:r>
              <a:rPr lang="zh-CN" altLang="en-US" sz="2400" b="1" smtClean="0"/>
              <a:t>点</a:t>
            </a:r>
            <a:r>
              <a:rPr lang="en-US" altLang="zh-CN" sz="2400" b="1" smtClean="0"/>
              <a:t>A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130060" y="3044279"/>
            <a:ext cx="145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最高点</a:t>
            </a:r>
            <a:r>
              <a:rPr lang="en-US" altLang="zh-CN" sz="2400" b="1" smtClean="0"/>
              <a:t>B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1116666" y="3619840"/>
            <a:ext cx="145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最前点</a:t>
            </a:r>
            <a:r>
              <a:rPr lang="en-US" altLang="zh-CN" sz="2400" b="1" smtClean="0"/>
              <a:t>C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1116666" y="4280960"/>
            <a:ext cx="354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前后转向轮廓线上的点</a:t>
            </a:r>
            <a:r>
              <a:rPr lang="en-US" altLang="zh-CN" sz="2400" b="1" smtClean="0"/>
              <a:t>D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1116665" y="4908360"/>
            <a:ext cx="354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上下转向轮廓线上的点</a:t>
            </a:r>
            <a:r>
              <a:rPr lang="en-US" altLang="zh-CN" sz="2400" b="1" smtClean="0"/>
              <a:t>E</a:t>
            </a:r>
            <a:endParaRPr lang="zh-CN" altLang="en-US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1116665" y="5513778"/>
            <a:ext cx="354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左右转向轮廓线上的点</a:t>
            </a:r>
            <a:r>
              <a:rPr lang="en-US" altLang="zh-CN" sz="2400" b="1" smtClean="0"/>
              <a:t>F</a:t>
            </a:r>
            <a:endParaRPr lang="zh-CN" altLang="en-US" sz="2400" b="1"/>
          </a:p>
        </p:txBody>
      </p:sp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0" y="2227779"/>
            <a:ext cx="9300845" cy="4617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11602" y="1411208"/>
            <a:ext cx="103797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球面上包含有正平纬圆、水平纬圆和侧平纬圆。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670" y="1411208"/>
            <a:ext cx="2617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球面纬圆法求点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4473731"/>
            <a:ext cx="19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水平纬圆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7137918" y="2337237"/>
            <a:ext cx="188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正平纬圆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88833" y="3084493"/>
            <a:ext cx="1222310" cy="119825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446245" y="5141730"/>
            <a:ext cx="1082351" cy="105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0" y="1260921"/>
            <a:ext cx="12007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半球的三视图，以及球面上曲线ABC的正面投影，求曲线的其余两面投影。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0119" y="3336185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球面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曲线投影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5434" y="6475830"/>
            <a:ext cx="112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(a)</a:t>
            </a:r>
            <a:r>
              <a:rPr lang="zh-CN" altLang="en-US" smtClean="0"/>
              <a:t>题目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083" y="1722586"/>
            <a:ext cx="5585944" cy="4595258"/>
          </a:xfrm>
          <a:prstGeom prst="rect">
            <a:avLst/>
          </a:prstGeom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0296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-21474825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82762"/>
              </p:ext>
            </p:extLst>
          </p:nvPr>
        </p:nvGraphicFramePr>
        <p:xfrm>
          <a:off x="2921136" y="3506763"/>
          <a:ext cx="6250803" cy="25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r:id="rId4" imgW="2713990" imgH="1099820" progId="Visio.Drawing.11">
                  <p:embed/>
                </p:oleObj>
              </mc:Choice>
              <mc:Fallback>
                <p:oleObj r:id="rId4" imgW="2713990" imgH="109982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1136" y="3506763"/>
                        <a:ext cx="6250803" cy="2509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75887" y="2379798"/>
            <a:ext cx="112713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、棱柱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的形成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棱柱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由一个平面多边形，沿着与其不平行的矢量扫描而成。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6079" y="6248304"/>
            <a:ext cx="237490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(a) 上下扫描</a:t>
            </a:r>
          </a:p>
        </p:txBody>
      </p:sp>
      <p:sp>
        <p:nvSpPr>
          <p:cNvPr id="13" name="矩形: 剪去对角 9">
            <a:hlinkClick r:id="rId6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4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06836" y="1577704"/>
            <a:ext cx="1705916" cy="736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7.1.1</a:t>
            </a:r>
            <a:r>
              <a:rPr lang="zh-CN" altLang="zh-CN" sz="2800" kern="100">
                <a:latin typeface="微软雅黑" panose="020B0503020204020204" pitchFamily="34" charset="-122"/>
                <a:ea typeface="微软雅黑" panose="020B0503020204020204" pitchFamily="34" charset="-122"/>
              </a:rPr>
              <a:t>棱柱</a:t>
            </a:r>
            <a:endParaRPr lang="zh-CN" altLang="zh-CN" sz="2800" kern="10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3105" y="1253062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7.1 平面立体</a:t>
            </a:r>
            <a:endParaRPr lang="zh-CN" altLang="en-US" sz="2800"/>
          </a:p>
        </p:txBody>
      </p:sp>
      <p:sp>
        <p:nvSpPr>
          <p:cNvPr id="17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92931" y="6161289"/>
            <a:ext cx="190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(b)</a:t>
            </a:r>
            <a:r>
              <a:rPr lang="zh-CN" altLang="en-US" smtClean="0"/>
              <a:t>求特殊点</a:t>
            </a:r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4D812B5-1718-445C-BF50-510EEF91F979}"/>
              </a:ext>
            </a:extLst>
          </p:cNvPr>
          <p:cNvSpPr txBox="1"/>
          <p:nvPr/>
        </p:nvSpPr>
        <p:spPr>
          <a:xfrm>
            <a:off x="447160" y="1958220"/>
            <a:ext cx="4554049" cy="51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第一步</a:t>
            </a:r>
            <a:r>
              <a:rPr lang="zh-CN" alt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求特殊点</a:t>
            </a:r>
            <a:r>
              <a:rPr 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400" b="1" kern="1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400" b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sz="2400" b="1" i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400" b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sz="2400" b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kern="1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9A2C69B-A9A5-4A66-AE78-EFB25FE5497C}"/>
              </a:ext>
            </a:extLst>
          </p:cNvPr>
          <p:cNvSpPr txBox="1"/>
          <p:nvPr/>
        </p:nvSpPr>
        <p:spPr>
          <a:xfrm>
            <a:off x="362564" y="2531446"/>
            <a:ext cx="463864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的正面投影在主视图的转向轮廓线上，可知其侧面投影和水平投影都在前后对称轴线上。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3E6A8AE-0A0B-413C-A44F-B3C46967403F}"/>
              </a:ext>
            </a:extLst>
          </p:cNvPr>
          <p:cNvSpPr txBox="1"/>
          <p:nvPr/>
        </p:nvSpPr>
        <p:spPr>
          <a:xfrm>
            <a:off x="362564" y="4591629"/>
            <a:ext cx="471328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正面投影位于左右对称线上，因此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b”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在左视图的转向轮廓线上，画出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b”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，再根据投影关系画出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173" y="1611764"/>
            <a:ext cx="5639289" cy="480863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0" y="1260921"/>
            <a:ext cx="12007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半球的三视图，以及球面上曲线ABC的正面投影，求曲线的其余两面投影。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26151" y="51816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球面曲线投影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9A2C69B-A9A5-4A66-AE78-EFB25FE5497C}"/>
              </a:ext>
            </a:extLst>
          </p:cNvPr>
          <p:cNvSpPr txBox="1"/>
          <p:nvPr/>
        </p:nvSpPr>
        <p:spPr>
          <a:xfrm>
            <a:off x="354563" y="3108351"/>
            <a:ext cx="42081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a’</a:t>
            </a:r>
            <a:r>
              <a:rPr lang="zh-CN" altLang="en-US" sz="2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b’</a:t>
            </a:r>
            <a:r>
              <a:rPr lang="zh-CN" altLang="en-US" sz="2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之间任意确定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，作过这两点的水平纬圆，用纬圆法求出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2’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54D812B5-1718-445C-BF50-510EEF91F979}"/>
              </a:ext>
            </a:extLst>
          </p:cNvPr>
          <p:cNvSpPr txBox="1"/>
          <p:nvPr/>
        </p:nvSpPr>
        <p:spPr>
          <a:xfrm>
            <a:off x="287277" y="2293940"/>
            <a:ext cx="5545354" cy="51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：求圆弧上的中间点</a:t>
            </a:r>
            <a:r>
              <a:rPr 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 kern="1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sz="2400" b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endParaRPr lang="en-US" altLang="zh-CN" sz="2400" b="1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98" y="1528763"/>
            <a:ext cx="6012701" cy="49000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1260921"/>
            <a:ext cx="12007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半球的三视图，以及球面上曲线ABC的正面投影，求曲线的其余两面投影。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26151" y="51816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球面曲线投影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98" y="1528763"/>
            <a:ext cx="6012701" cy="49000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1260921"/>
            <a:ext cx="12007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26670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例7-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7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已知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半球的三视图，以及球面上曲线ABC的正面投影，求曲线的其余两面投影。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26151" y="51816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球面曲线投影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9A2C69B-A9A5-4A66-AE78-EFB25FE5497C}"/>
              </a:ext>
            </a:extLst>
          </p:cNvPr>
          <p:cNvSpPr txBox="1"/>
          <p:nvPr/>
        </p:nvSpPr>
        <p:spPr>
          <a:xfrm>
            <a:off x="293412" y="2415885"/>
            <a:ext cx="4530515" cy="973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曲线位于上半球面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，其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水平投影都可见，用粗实线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</a:t>
            </a:r>
            <a:r>
              <a:rPr lang="zh-CN" altLang="en-US" sz="24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3E6A8AE-0A0B-413C-A44F-B3C46967403F}"/>
              </a:ext>
            </a:extLst>
          </p:cNvPr>
          <p:cNvSpPr txBox="1"/>
          <p:nvPr/>
        </p:nvSpPr>
        <p:spPr>
          <a:xfrm>
            <a:off x="293412" y="3566526"/>
            <a:ext cx="451825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AIB</a:t>
            </a:r>
            <a:r>
              <a:rPr lang="en-US" sz="2400" i="1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段位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于左半球，其侧面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</a:t>
            </a:r>
            <a:r>
              <a:rPr 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a”1</a:t>
            </a:r>
            <a:r>
              <a:rPr lang="zh-CN" alt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‘’</a:t>
            </a:r>
            <a:r>
              <a:rPr 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b’’</a:t>
            </a:r>
            <a:r>
              <a:rPr lang="zh-CN" alt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都可见，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粗实线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smtClean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60000" algn="just">
              <a:lnSpc>
                <a:spcPct val="125000"/>
              </a:lnSpc>
            </a:pPr>
            <a:r>
              <a:rPr lang="en-US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BIIC 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段位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于右半球，其侧面投影不可见，</a:t>
            </a:r>
            <a:r>
              <a:rPr lang="zh-CN" sz="2400" i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b”2”c”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用虚线绘制。</a:t>
            </a:r>
            <a:endParaRPr lang="en-US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4D812B5-1718-445C-BF50-510EEF91F979}"/>
              </a:ext>
            </a:extLst>
          </p:cNvPr>
          <p:cNvSpPr txBox="1"/>
          <p:nvPr/>
        </p:nvSpPr>
        <p:spPr>
          <a:xfrm>
            <a:off x="293412" y="1864430"/>
            <a:ext cx="3532441" cy="51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400" b="1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kern="1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连接</a:t>
            </a:r>
            <a:r>
              <a:rPr lang="zh-CN" altLang="en-US" sz="2400" b="1" kern="10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endParaRPr lang="en-US" altLang="zh-CN" sz="2400" b="1" kern="1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0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18459" y="1274317"/>
            <a:ext cx="3060440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    7.2.4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圆环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4AEA1FD-1362-4B61-8903-ED95F4BA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5" y="2588519"/>
            <a:ext cx="4839180" cy="3783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E239C77-A2D5-499A-A2F3-E20BE6D10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765" y="2469455"/>
            <a:ext cx="6652837" cy="4412362"/>
          </a:xfrm>
          <a:prstGeom prst="rect">
            <a:avLst/>
          </a:prstGeom>
        </p:spPr>
      </p:pic>
      <p:sp>
        <p:nvSpPr>
          <p:cNvPr id="9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29683" y="1274317"/>
            <a:ext cx="783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圆环面的母线是圆，回转轴与母线圆共面但不经过圆心，母线绕回转轴旋转一周形成圆环面。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05" y="-10263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4AEA1FD-1362-4B61-8903-ED95F4BA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7" y="2347089"/>
            <a:ext cx="3012158" cy="23548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E239C77-A2D5-499A-A2F3-E20BE6D10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45" y="2318309"/>
            <a:ext cx="6652837" cy="4412362"/>
          </a:xfrm>
          <a:prstGeom prst="rect">
            <a:avLst/>
          </a:prstGeom>
        </p:spPr>
      </p:pic>
      <p:sp>
        <p:nvSpPr>
          <p:cNvPr id="9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4893909-25A4-47DC-86BD-1A40E054A98C}"/>
              </a:ext>
            </a:extLst>
          </p:cNvPr>
          <p:cNvSpPr txBox="1"/>
          <p:nvPr/>
        </p:nvSpPr>
        <p:spPr>
          <a:xfrm>
            <a:off x="8371840" y="4347245"/>
            <a:ext cx="3173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是外环面上的点；</a:t>
            </a:r>
            <a:endParaRPr lang="en-US" altLang="zh-CN" sz="2200" kern="10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200" kern="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2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是内环面上的点。</a:t>
            </a:r>
            <a:endParaRPr lang="en-US" sz="2200" kern="10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CD7F168-C410-49B0-ABC2-54D8C42FA1D0}"/>
              </a:ext>
            </a:extLst>
          </p:cNvPr>
          <p:cNvSpPr txBox="1"/>
          <p:nvPr/>
        </p:nvSpPr>
        <p:spPr>
          <a:xfrm>
            <a:off x="-154305" y="1194264"/>
            <a:ext cx="116402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圆环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分为内环面和外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环面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。由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靠近回转轴的半圆母线回转形成内</a:t>
            </a:r>
            <a:r>
              <a:rPr lang="zh-CN" sz="24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环面</a:t>
            </a: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smtClean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</a:pPr>
            <a:r>
              <a:rPr lang="zh-CN" sz="24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远离回转轴的半圆母线回转形成外环面。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198F64-B7D9-44C3-8831-DEA095DD3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304" y="4701932"/>
            <a:ext cx="2585638" cy="17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17782" y="1829435"/>
            <a:ext cx="10877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7-8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立体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由四分之一圆环面和平面构成，已知圆环面上点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的水平投影，点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的正面投影，求两点的其它两面投影。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9796" y="133798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表面点的投影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D1128B4-6BBD-406F-ACBF-18CDB60E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02" y="2640718"/>
            <a:ext cx="7770124" cy="3514696"/>
          </a:xfrm>
          <a:prstGeom prst="rect">
            <a:avLst/>
          </a:prstGeom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5909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17782" y="1829435"/>
            <a:ext cx="10877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7-8 </a:t>
            </a:r>
            <a:r>
              <a:rPr 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立体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由四分之一圆环面和平面构成，已知圆环面上点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的水平投影，点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的正面投影，求两点的其它两面投影。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2335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表面点的投影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4565E5E-2BA3-4AD3-B568-E2505F7C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02" y="2724697"/>
            <a:ext cx="5128704" cy="34521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FC4751D-44A2-4A76-B6FA-06F66C1D61DD}"/>
              </a:ext>
            </a:extLst>
          </p:cNvPr>
          <p:cNvSpPr txBox="1"/>
          <p:nvPr/>
        </p:nvSpPr>
        <p:spPr>
          <a:xfrm>
            <a:off x="829120" y="2936604"/>
            <a:ext cx="3637544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利用纬圆法求作点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sz="22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</a:t>
            </a:r>
            <a:r>
              <a:rPr lang="zh-CN" altLang="en-US" sz="22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他</a:t>
            </a:r>
            <a:r>
              <a:rPr lang="zh-CN" sz="2200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两面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投影</a:t>
            </a:r>
            <a:r>
              <a:rPr lang="zh-CN" alt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5D16F32-B5CD-4B8B-9639-92446251AE22}"/>
              </a:ext>
            </a:extLst>
          </p:cNvPr>
          <p:cNvSpPr txBox="1"/>
          <p:nvPr/>
        </p:nvSpPr>
        <p:spPr>
          <a:xfrm>
            <a:off x="829120" y="3953039"/>
            <a:ext cx="3637543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的位置可知，点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在立体左、后侧，因此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不可见，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可见。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25DB7E4-2550-4737-B89C-7A6A834EFBA4}"/>
              </a:ext>
            </a:extLst>
          </p:cNvPr>
          <p:cNvSpPr txBox="1"/>
          <p:nvPr/>
        </p:nvSpPr>
        <p:spPr>
          <a:xfrm>
            <a:off x="829120" y="5496089"/>
            <a:ext cx="3637543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b’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的位置可知，点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在立体的右侧，因此</a:t>
            </a:r>
            <a:r>
              <a:rPr lang="en-US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b”</a:t>
            </a:r>
            <a:r>
              <a:rPr lang="zh-CN" sz="2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不可见。</a:t>
            </a:r>
            <a:endParaRPr lang="en-US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0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14" y="1035698"/>
            <a:ext cx="6205182" cy="5838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3597" y="1958196"/>
            <a:ext cx="238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常见的曲面立体的三视图</a:t>
            </a: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面立体   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DA598BA-F60A-4AA0-B564-70062F89D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407" y="5229891"/>
            <a:ext cx="1159977" cy="11828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5354B4E-F043-4A83-949E-26F430CCD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44" y="5369850"/>
            <a:ext cx="1090280" cy="12770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B54E130-2995-45F7-8C7F-3CC3C57CB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668" y="2437213"/>
            <a:ext cx="1477664" cy="10990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88E6285-DA52-45FD-AC95-0EDF57B22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270" y="2437213"/>
            <a:ext cx="1392316" cy="101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对象 -21474825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47633"/>
              </p:ext>
            </p:extLst>
          </p:nvPr>
        </p:nvGraphicFramePr>
        <p:xfrm>
          <a:off x="459912" y="2953484"/>
          <a:ext cx="5332454" cy="214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r:id="rId4" imgW="2772410" imgH="1116965" progId="Visio.Drawing.11">
                  <p:embed/>
                </p:oleObj>
              </mc:Choice>
              <mc:Fallback>
                <p:oleObj r:id="rId4" imgW="2772410" imgH="111696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912" y="2953484"/>
                        <a:ext cx="5332454" cy="21440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6417"/>
              </p:ext>
            </p:extLst>
          </p:nvPr>
        </p:nvGraphicFramePr>
        <p:xfrm>
          <a:off x="6554207" y="3090890"/>
          <a:ext cx="5453643" cy="218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6" imgW="2731770" imgH="1105535" progId="Visio.Drawing.11">
                  <p:embed/>
                </p:oleObj>
              </mc:Choice>
              <mc:Fallback>
                <p:oleObj r:id="rId6" imgW="2731770" imgH="11055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4207" y="3090890"/>
                        <a:ext cx="5453643" cy="21821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767858" y="5556250"/>
            <a:ext cx="2374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 左右扫描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80430" y="5556249"/>
            <a:ext cx="2374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 前后扫描</a:t>
            </a:r>
          </a:p>
        </p:txBody>
      </p:sp>
      <p:sp>
        <p:nvSpPr>
          <p:cNvPr id="13" name="矩形: 剪去对角 9">
            <a:hlinkClick r:id="rId8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4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6648" y="1689119"/>
            <a:ext cx="113199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棱柱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的形成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棱柱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由一个平面多边形，沿着与其不平行的矢量扫描而成。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5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8" y="1634394"/>
            <a:ext cx="3938047" cy="379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176" y="1391155"/>
            <a:ext cx="5301586" cy="40503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右箭头 12"/>
          <p:cNvSpPr/>
          <p:nvPr/>
        </p:nvSpPr>
        <p:spPr>
          <a:xfrm>
            <a:off x="4762341" y="3350760"/>
            <a:ext cx="1351588" cy="405451"/>
          </a:xfrm>
          <a:prstGeom prst="rightArrow">
            <a:avLst/>
          </a:prstGeom>
          <a:solidFill>
            <a:schemeClr val="accent5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36661" y="5406707"/>
            <a:ext cx="101243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前后端面平行于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V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面，上、下侧面平行于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H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面，左、右侧面平行于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W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矩形: 剪去对角 9">
            <a:hlinkClick r:id="rId5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3" name="矩形 2"/>
          <p:cNvSpPr/>
          <p:nvPr/>
        </p:nvSpPr>
        <p:spPr>
          <a:xfrm>
            <a:off x="500300" y="1292905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棱柱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的三视图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>
            <a:hlinkClick r:id="" action="ppaction://noaction"/>
          </p:cNvPr>
          <p:cNvSpPr txBox="1"/>
          <p:nvPr/>
        </p:nvSpPr>
        <p:spPr>
          <a:xfrm>
            <a:off x="889853" y="1174573"/>
            <a:ext cx="5800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棱柱表面上的点和线</a:t>
            </a:r>
            <a:r>
              <a:rPr lang="en-US" altLang="zh-CN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8631" y="1781685"/>
            <a:ext cx="116992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7-1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已知五棱柱的主视图和俯视图，求作棱柱的左视图，并求其表面上的点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9959E15-8B26-4AEA-88A7-EA992BF4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93" y="2451191"/>
            <a:ext cx="1966130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2">
            <a:hlinkClick r:id="" action="ppaction://noaction"/>
          </p:cNvPr>
          <p:cNvSpPr txBox="1"/>
          <p:nvPr/>
        </p:nvSpPr>
        <p:spPr>
          <a:xfrm>
            <a:off x="889853" y="1174573"/>
            <a:ext cx="5800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棱柱表面上的点和线</a:t>
            </a:r>
            <a:r>
              <a:rPr lang="en-US" altLang="zh-CN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8631" y="1781685"/>
            <a:ext cx="116992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7-1 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已知五棱柱的主视图和俯视图，求作棱柱的左视图，并求其表面上的点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的其余两面投影。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TextBox 2">
            <a:hlinkClick r:id="" action="ppaction://noaction"/>
          </p:cNvPr>
          <p:cNvSpPr txBox="1"/>
          <p:nvPr/>
        </p:nvSpPr>
        <p:spPr>
          <a:xfrm>
            <a:off x="1871028" y="518160"/>
            <a:ext cx="650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基本立体 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平面立体 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1" y="474692"/>
            <a:ext cx="528309" cy="583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2FB6EF4-39F3-49F9-B970-9FAF73DE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773" y="2473067"/>
            <a:ext cx="4694327" cy="409991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BF2147A-6CF3-4F64-A66E-791EE162C33C}"/>
              </a:ext>
            </a:extLst>
          </p:cNvPr>
          <p:cNvSpPr txBox="1"/>
          <p:nvPr/>
        </p:nvSpPr>
        <p:spPr>
          <a:xfrm>
            <a:off x="706653" y="3346336"/>
            <a:ext cx="326321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6400">
              <a:lnSpc>
                <a:spcPct val="125000"/>
              </a:lnSpc>
            </a:pPr>
            <a:r>
              <a:rPr lang="zh-CN" altLang="en-US" sz="2000" kern="10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000" kern="10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</a:t>
            </a:r>
            <a:r>
              <a:rPr lang="zh-CN" altLang="en-US" sz="2000" kern="100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kern="100" smtClean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r>
              <a:rPr lang="zh-CN" sz="2000" kern="1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五棱柱的左视图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endParaRPr lang="en-US" altLang="zh-CN" sz="2000" kern="10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69056" y="3291432"/>
            <a:ext cx="262883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400">
              <a:lnSpc>
                <a:spcPct val="125000"/>
              </a:lnSpc>
            </a:pPr>
            <a:r>
              <a:rPr lang="zh-CN" altLang="en-US" kern="1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lang="en-US" altLang="zh-CN" kern="1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45°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辅线助可绘制在任意适当位置。</a:t>
            </a:r>
            <a:endParaRPr lang="en-US" altLang="zh-CN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400">
              <a:lnSpc>
                <a:spcPct val="125000"/>
              </a:lnSpc>
            </a:pP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）位于五棱柱右侧的两条棱边被遮挡，在左视图中不可见，画虚线。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cwNTkxZDYwZGY1MWE2NjVmOTdiZjU3ZmQ5NjMzMD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3927</Words>
  <Application>Microsoft Office PowerPoint</Application>
  <PresentationFormat>宽屏</PresentationFormat>
  <Paragraphs>339</Paragraphs>
  <Slides>57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7" baseType="lpstr">
      <vt:lpstr>等线</vt:lpstr>
      <vt:lpstr>等线 Light</vt:lpstr>
      <vt:lpstr>仿宋</vt:lpstr>
      <vt:lpstr>宋体</vt:lpstr>
      <vt:lpstr>微软雅黑</vt:lpstr>
      <vt:lpstr>Arial</vt:lpstr>
      <vt:lpstr>Calibri</vt:lpstr>
      <vt:lpstr>Times New Roman</vt:lpstr>
      <vt:lpstr>Office 主题​​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174</cp:revision>
  <dcterms:created xsi:type="dcterms:W3CDTF">2021-02-24T01:22:00Z</dcterms:created>
  <dcterms:modified xsi:type="dcterms:W3CDTF">2022-08-07T14:47:48Z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7E98B56969C1428C8569591B695FEA07</vt:lpwstr>
  </property>
</Properties>
</file>