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80" r:id="rId2"/>
    <p:sldId id="278" r:id="rId3"/>
    <p:sldId id="281" r:id="rId4"/>
    <p:sldId id="282" r:id="rId5"/>
    <p:sldId id="283" r:id="rId6"/>
    <p:sldId id="285" r:id="rId7"/>
    <p:sldId id="286" r:id="rId8"/>
    <p:sldId id="289" r:id="rId9"/>
    <p:sldId id="287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1pPr>
    <a:lvl2pPr marL="0" marR="0" indent="3429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2pPr>
    <a:lvl3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3pPr>
    <a:lvl4pPr marL="0" marR="0" indent="10287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4pPr>
    <a:lvl5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5pPr>
    <a:lvl6pPr marL="0" marR="0" indent="17145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6pPr>
    <a:lvl7pPr marL="0" marR="0" indent="2057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7pPr>
    <a:lvl8pPr marL="0" marR="0" indent="24003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8pPr>
    <a:lvl9pPr marL="0" marR="0" indent="2743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ADB5"/>
    <a:srgbClr val="12237A"/>
    <a:srgbClr val="D422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03"/>
    <p:restoredTop sz="94444"/>
  </p:normalViewPr>
  <p:slideViewPr>
    <p:cSldViewPr snapToGrid="0" snapToObjects="1">
      <p:cViewPr varScale="1">
        <p:scale>
          <a:sx n="73" d="100"/>
          <a:sy n="73" d="100"/>
        </p:scale>
        <p:origin x="1590" y="78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Shape 54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50" name="Shape 55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5982911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584200" latinLnBrk="0">
      <a:defRPr sz="2200">
        <a:latin typeface="Lucida Grande"/>
        <a:ea typeface="Lucida Grande"/>
        <a:cs typeface="Lucida Grande"/>
        <a:sym typeface="Lucida Grande"/>
      </a:defRPr>
    </a:lvl1pPr>
    <a:lvl2pPr indent="228600" defTabSz="584200" latinLnBrk="0">
      <a:defRPr sz="2200">
        <a:latin typeface="Lucida Grande"/>
        <a:ea typeface="Lucida Grande"/>
        <a:cs typeface="Lucida Grande"/>
        <a:sym typeface="Lucida Grande"/>
      </a:defRPr>
    </a:lvl2pPr>
    <a:lvl3pPr indent="457200" defTabSz="584200" latinLnBrk="0">
      <a:defRPr sz="2200">
        <a:latin typeface="Lucida Grande"/>
        <a:ea typeface="Lucida Grande"/>
        <a:cs typeface="Lucida Grande"/>
        <a:sym typeface="Lucida Grande"/>
      </a:defRPr>
    </a:lvl3pPr>
    <a:lvl4pPr indent="685800" defTabSz="584200" latinLnBrk="0">
      <a:defRPr sz="2200">
        <a:latin typeface="Lucida Grande"/>
        <a:ea typeface="Lucida Grande"/>
        <a:cs typeface="Lucida Grande"/>
        <a:sym typeface="Lucida Grande"/>
      </a:defRPr>
    </a:lvl4pPr>
    <a:lvl5pPr indent="914400" defTabSz="584200" latinLnBrk="0">
      <a:defRPr sz="2200">
        <a:latin typeface="Lucida Grande"/>
        <a:ea typeface="Lucida Grande"/>
        <a:cs typeface="Lucida Grande"/>
        <a:sym typeface="Lucida Grande"/>
      </a:defRPr>
    </a:lvl5pPr>
    <a:lvl6pPr indent="1143000" defTabSz="584200" latinLnBrk="0">
      <a:defRPr sz="2200">
        <a:latin typeface="Lucida Grande"/>
        <a:ea typeface="Lucida Grande"/>
        <a:cs typeface="Lucida Grande"/>
        <a:sym typeface="Lucida Grande"/>
      </a:defRPr>
    </a:lvl6pPr>
    <a:lvl7pPr indent="1371600" defTabSz="584200" latinLnBrk="0">
      <a:defRPr sz="2200">
        <a:latin typeface="Lucida Grande"/>
        <a:ea typeface="Lucida Grande"/>
        <a:cs typeface="Lucida Grande"/>
        <a:sym typeface="Lucida Grande"/>
      </a:defRPr>
    </a:lvl7pPr>
    <a:lvl8pPr indent="1600200" defTabSz="584200" latinLnBrk="0">
      <a:defRPr sz="2200">
        <a:latin typeface="Lucida Grande"/>
        <a:ea typeface="Lucida Grande"/>
        <a:cs typeface="Lucida Grande"/>
        <a:sym typeface="Lucida Grande"/>
      </a:defRPr>
    </a:lvl8pPr>
    <a:lvl9pPr indent="1828800" defTabSz="584200" latinLnBrk="0">
      <a:defRPr sz="2200">
        <a:latin typeface="Lucida Grande"/>
        <a:ea typeface="Lucida Grande"/>
        <a:cs typeface="Lucida Grande"/>
        <a:sym typeface="Lucida Grand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387528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pic" idx="13"/>
          </p:nvPr>
        </p:nvSpPr>
        <p:spPr>
          <a:xfrm>
            <a:off x="7616378" y="0"/>
            <a:ext cx="5388422" cy="9753601"/>
          </a:xfrm>
          <a:prstGeom prst="rect">
            <a:avLst/>
          </a:prstGeom>
        </p:spPr>
        <p:txBody>
          <a:bodyPr lIns="91439" tIns="45719" rIns="91439" bIns="45719"/>
          <a:lstStyle/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12" name="Shape 12"/>
          <p:cNvSpPr>
            <a:spLocks noGrp="1"/>
          </p:cNvSpPr>
          <p:nvPr>
            <p:ph type="body" sz="quarter" idx="14"/>
          </p:nvPr>
        </p:nvSpPr>
        <p:spPr>
          <a:xfrm>
            <a:off x="1758553" y="1171872"/>
            <a:ext cx="5243017" cy="1472035"/>
          </a:xfrm>
          <a:prstGeom prst="rect">
            <a:avLst/>
          </a:prstGeom>
        </p:spPr>
        <p:txBody>
          <a:bodyPr anchor="ctr"/>
          <a:lstStyle/>
          <a:p>
            <a:pPr lvl="0"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zh-CN" altLang="en-US">
                <a:solidFill>
                  <a:srgbClr val="4CA6B6"/>
                </a:solidFill>
                <a:latin typeface="Avenir Next Condensed Demi Bold"/>
                <a:ea typeface="Avenir Next Condensed Demi Bold"/>
                <a:cs typeface="Avenir Next Condensed Demi Bold"/>
                <a:sym typeface="Avenir Next Condensed Demi Bold"/>
              </a:rPr>
              <a:t>单击此处编辑母版文本样式</a:t>
            </a:r>
          </a:p>
        </p:txBody>
      </p:sp>
      <p:sp>
        <p:nvSpPr>
          <p:cNvPr id="13" name="Shape 13"/>
          <p:cNvSpPr>
            <a:spLocks noGrp="1"/>
          </p:cNvSpPr>
          <p:nvPr>
            <p:ph type="body" sz="quarter" idx="15" hasCustomPrompt="1"/>
          </p:nvPr>
        </p:nvSpPr>
        <p:spPr>
          <a:xfrm>
            <a:off x="1295400" y="1262372"/>
            <a:ext cx="57448" cy="1930401"/>
          </a:xfrm>
          <a:prstGeom prst="rect">
            <a:avLst/>
          </a:prstGeom>
          <a:solidFill>
            <a:srgbClr val="303841"/>
          </a:solidFill>
        </p:spPr>
        <p:txBody>
          <a:bodyPr anchor="ctr"/>
          <a:lstStyle/>
          <a:p>
            <a:pPr>
              <a:defRPr sz="4200"/>
            </a:pPr>
            <a:r>
              <a:rPr lang="en-US"/>
              <a:t> </a:t>
            </a:r>
            <a:endParaRPr/>
          </a:p>
        </p:txBody>
      </p:sp>
      <p:sp>
        <p:nvSpPr>
          <p:cNvPr id="14" name="Shape 14"/>
          <p:cNvSpPr>
            <a:spLocks noGrp="1"/>
          </p:cNvSpPr>
          <p:nvPr>
            <p:ph type="body" sz="quarter" idx="16"/>
          </p:nvPr>
        </p:nvSpPr>
        <p:spPr>
          <a:xfrm>
            <a:off x="1733153" y="2633712"/>
            <a:ext cx="3604816" cy="568151"/>
          </a:xfrm>
          <a:prstGeom prst="rect">
            <a:avLst/>
          </a:prstGeom>
        </p:spPr>
        <p:txBody>
          <a:bodyPr anchor="ctr"/>
          <a:lstStyle>
            <a:lvl1pPr algn="l" defTabSz="457200">
              <a:defRPr sz="1500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5" name="Shape 15"/>
          <p:cNvSpPr>
            <a:spLocks noGrp="1"/>
          </p:cNvSpPr>
          <p:nvPr>
            <p:ph type="body" sz="quarter" idx="17" hasCustomPrompt="1"/>
          </p:nvPr>
        </p:nvSpPr>
        <p:spPr>
          <a:xfrm>
            <a:off x="1295400" y="4481692"/>
            <a:ext cx="57448" cy="1270001"/>
          </a:xfrm>
          <a:prstGeom prst="rect">
            <a:avLst/>
          </a:prstGeom>
          <a:solidFill>
            <a:srgbClr val="303841"/>
          </a:solidFill>
        </p:spPr>
        <p:txBody>
          <a:bodyPr anchor="ctr"/>
          <a:lstStyle/>
          <a:p>
            <a:pPr>
              <a:defRPr sz="4200"/>
            </a:pPr>
            <a:r>
              <a:rPr lang="en-US"/>
              <a:t> </a:t>
            </a:r>
            <a:endParaRPr/>
          </a:p>
        </p:txBody>
      </p:sp>
      <p:sp>
        <p:nvSpPr>
          <p:cNvPr id="16" name="Shape 16"/>
          <p:cNvSpPr>
            <a:spLocks noGrp="1"/>
          </p:cNvSpPr>
          <p:nvPr>
            <p:ph type="body" sz="quarter" idx="18"/>
          </p:nvPr>
        </p:nvSpPr>
        <p:spPr>
          <a:xfrm>
            <a:off x="1720453" y="4481692"/>
            <a:ext cx="5094784" cy="1270001"/>
          </a:xfrm>
          <a:prstGeom prst="rect">
            <a:avLst/>
          </a:prstGeom>
        </p:spPr>
        <p:txBody>
          <a:bodyPr anchor="ctr"/>
          <a:lstStyle>
            <a:lvl1pPr algn="l" defTabSz="457200">
              <a:defRPr sz="1500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7" name="Shape 1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Collage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>
            <a:spLocks noGrp="1"/>
          </p:cNvSpPr>
          <p:nvPr>
            <p:ph type="body" sz="quarter" idx="13"/>
          </p:nvPr>
        </p:nvSpPr>
        <p:spPr>
          <a:xfrm>
            <a:off x="1720453" y="1273472"/>
            <a:ext cx="5610225" cy="969740"/>
          </a:xfrm>
          <a:prstGeom prst="rect">
            <a:avLst/>
          </a:prstGeom>
        </p:spPr>
        <p:txBody>
          <a:bodyPr anchor="ctr"/>
          <a:lstStyle/>
          <a:p>
            <a:pPr lvl="0" algn="l">
              <a:lnSpc>
                <a:spcPct val="8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zh-CN" altLang="en-US">
                <a:solidFill>
                  <a:srgbClr val="4CA6B6"/>
                </a:solidFill>
                <a:latin typeface="Avenir Next Condensed Demi Bold"/>
                <a:ea typeface="Avenir Next Condensed Demi Bold"/>
                <a:cs typeface="Avenir Next Condensed Demi Bold"/>
                <a:sym typeface="Avenir Next Condensed Demi Bold"/>
              </a:rPr>
              <a:t>单击此处编辑母版文本样式</a:t>
            </a:r>
          </a:p>
        </p:txBody>
      </p:sp>
      <p:sp>
        <p:nvSpPr>
          <p:cNvPr id="43" name="Shape 43"/>
          <p:cNvSpPr>
            <a:spLocks noGrp="1"/>
          </p:cNvSpPr>
          <p:nvPr>
            <p:ph type="body" sz="quarter" idx="14" hasCustomPrompt="1"/>
          </p:nvPr>
        </p:nvSpPr>
        <p:spPr>
          <a:xfrm>
            <a:off x="1295400" y="1262372"/>
            <a:ext cx="57448" cy="1270001"/>
          </a:xfrm>
          <a:prstGeom prst="rect">
            <a:avLst/>
          </a:prstGeom>
          <a:solidFill>
            <a:srgbClr val="303841"/>
          </a:solidFill>
        </p:spPr>
        <p:txBody>
          <a:bodyPr anchor="ctr"/>
          <a:lstStyle/>
          <a:p>
            <a:pPr>
              <a:defRPr sz="4200"/>
            </a:pPr>
            <a:r>
              <a:rPr lang="en-US"/>
              <a:t> </a:t>
            </a:r>
            <a:endParaRPr/>
          </a:p>
        </p:txBody>
      </p:sp>
      <p:sp>
        <p:nvSpPr>
          <p:cNvPr id="44" name="Shape 44"/>
          <p:cNvSpPr>
            <a:spLocks noGrp="1"/>
          </p:cNvSpPr>
          <p:nvPr>
            <p:ph type="body" sz="quarter" idx="15"/>
          </p:nvPr>
        </p:nvSpPr>
        <p:spPr>
          <a:xfrm>
            <a:off x="1720453" y="2062212"/>
            <a:ext cx="5610226" cy="389260"/>
          </a:xfrm>
          <a:prstGeom prst="rect">
            <a:avLst/>
          </a:prstGeom>
        </p:spPr>
        <p:txBody>
          <a:bodyPr anchor="ctr"/>
          <a:lstStyle>
            <a:lvl1pPr algn="l" defTabSz="457200">
              <a:defRPr sz="1500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5" name="Shape 45"/>
          <p:cNvSpPr>
            <a:spLocks noGrp="1"/>
          </p:cNvSpPr>
          <p:nvPr>
            <p:ph type="pic" sz="quarter" idx="16"/>
          </p:nvPr>
        </p:nvSpPr>
        <p:spPr>
          <a:xfrm>
            <a:off x="7947962" y="4669"/>
            <a:ext cx="2485511" cy="2385764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46" name="Shape 46"/>
          <p:cNvSpPr>
            <a:spLocks noGrp="1"/>
          </p:cNvSpPr>
          <p:nvPr>
            <p:ph type="pic" sz="quarter" idx="17"/>
          </p:nvPr>
        </p:nvSpPr>
        <p:spPr>
          <a:xfrm>
            <a:off x="7947962" y="2457502"/>
            <a:ext cx="2485511" cy="2385763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47" name="Shape 47"/>
          <p:cNvSpPr>
            <a:spLocks noGrp="1"/>
          </p:cNvSpPr>
          <p:nvPr>
            <p:ph type="pic" sz="quarter" idx="18"/>
          </p:nvPr>
        </p:nvSpPr>
        <p:spPr>
          <a:xfrm>
            <a:off x="10519289" y="4669"/>
            <a:ext cx="2485512" cy="2385764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48" name="Shape 48"/>
          <p:cNvSpPr>
            <a:spLocks noGrp="1"/>
          </p:cNvSpPr>
          <p:nvPr>
            <p:ph type="pic" sz="quarter" idx="19"/>
          </p:nvPr>
        </p:nvSpPr>
        <p:spPr>
          <a:xfrm>
            <a:off x="10519289" y="2457502"/>
            <a:ext cx="2485512" cy="2385763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49" name="Shape 49"/>
          <p:cNvSpPr>
            <a:spLocks noGrp="1"/>
          </p:cNvSpPr>
          <p:nvPr>
            <p:ph type="body" sz="quarter" idx="20"/>
          </p:nvPr>
        </p:nvSpPr>
        <p:spPr>
          <a:xfrm>
            <a:off x="1758553" y="4406900"/>
            <a:ext cx="5094784" cy="1270000"/>
          </a:xfrm>
          <a:prstGeom prst="rect">
            <a:avLst/>
          </a:prstGeom>
        </p:spPr>
        <p:txBody>
          <a:bodyPr anchor="ctr"/>
          <a:lstStyle>
            <a:lvl1pPr algn="l" defTabSz="457200">
              <a:defRPr sz="1500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0" name="Shape 50"/>
          <p:cNvSpPr>
            <a:spLocks noGrp="1"/>
          </p:cNvSpPr>
          <p:nvPr>
            <p:ph type="body" sz="quarter" idx="21" hasCustomPrompt="1"/>
          </p:nvPr>
        </p:nvSpPr>
        <p:spPr>
          <a:xfrm>
            <a:off x="1295400" y="4241800"/>
            <a:ext cx="57448" cy="2540000"/>
          </a:xfrm>
          <a:prstGeom prst="rect">
            <a:avLst/>
          </a:prstGeom>
          <a:solidFill>
            <a:srgbClr val="303841"/>
          </a:solidFill>
        </p:spPr>
        <p:txBody>
          <a:bodyPr anchor="ctr"/>
          <a:lstStyle/>
          <a:p>
            <a:pPr>
              <a:defRPr sz="4200"/>
            </a:pPr>
            <a:r>
              <a:rPr lang="en-US"/>
              <a:t> </a:t>
            </a:r>
            <a:endParaRPr/>
          </a:p>
        </p:txBody>
      </p:sp>
      <p:sp>
        <p:nvSpPr>
          <p:cNvPr id="51" name="Shape 51"/>
          <p:cNvSpPr>
            <a:spLocks noGrp="1"/>
          </p:cNvSpPr>
          <p:nvPr>
            <p:ph type="pic" sz="quarter" idx="22"/>
          </p:nvPr>
        </p:nvSpPr>
        <p:spPr>
          <a:xfrm>
            <a:off x="7947962" y="4910334"/>
            <a:ext cx="2485511" cy="2385764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52" name="Shape 52"/>
          <p:cNvSpPr>
            <a:spLocks noGrp="1"/>
          </p:cNvSpPr>
          <p:nvPr>
            <p:ph type="pic" sz="quarter" idx="23"/>
          </p:nvPr>
        </p:nvSpPr>
        <p:spPr>
          <a:xfrm>
            <a:off x="7947962" y="7363167"/>
            <a:ext cx="2485511" cy="2385763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53" name="Shape 53"/>
          <p:cNvSpPr>
            <a:spLocks noGrp="1"/>
          </p:cNvSpPr>
          <p:nvPr>
            <p:ph type="pic" sz="quarter" idx="24"/>
          </p:nvPr>
        </p:nvSpPr>
        <p:spPr>
          <a:xfrm>
            <a:off x="10519289" y="4910334"/>
            <a:ext cx="2485512" cy="2385764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54" name="Shape 54"/>
          <p:cNvSpPr>
            <a:spLocks noGrp="1"/>
          </p:cNvSpPr>
          <p:nvPr>
            <p:ph type="pic" sz="quarter" idx="25"/>
          </p:nvPr>
        </p:nvSpPr>
        <p:spPr>
          <a:xfrm>
            <a:off x="10519289" y="7363167"/>
            <a:ext cx="2485512" cy="2385763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55" name="Shape 55"/>
          <p:cNvSpPr>
            <a:spLocks noGrp="1"/>
          </p:cNvSpPr>
          <p:nvPr>
            <p:ph type="body" sz="quarter" idx="26" hasCustomPrompt="1"/>
          </p:nvPr>
        </p:nvSpPr>
        <p:spPr>
          <a:xfrm>
            <a:off x="7947962" y="2457502"/>
            <a:ext cx="2485629" cy="2385616"/>
          </a:xfrm>
          <a:prstGeom prst="rect">
            <a:avLst/>
          </a:prstGeom>
          <a:solidFill>
            <a:srgbClr val="03ADB5">
              <a:alpha val="80000"/>
            </a:srgbClr>
          </a:solidFill>
        </p:spPr>
        <p:txBody>
          <a:bodyPr anchor="ctr"/>
          <a:lstStyle/>
          <a:p>
            <a:pPr>
              <a:defRPr sz="4200"/>
            </a:pPr>
            <a:r>
              <a:rPr lang="en-US"/>
              <a:t> </a:t>
            </a:r>
            <a:endParaRPr/>
          </a:p>
        </p:txBody>
      </p:sp>
      <p:sp>
        <p:nvSpPr>
          <p:cNvPr id="56" name="Shape 56"/>
          <p:cNvSpPr>
            <a:spLocks noGrp="1"/>
          </p:cNvSpPr>
          <p:nvPr>
            <p:ph type="body" sz="quarter" idx="27" hasCustomPrompt="1"/>
          </p:nvPr>
        </p:nvSpPr>
        <p:spPr>
          <a:xfrm>
            <a:off x="10519288" y="4910334"/>
            <a:ext cx="2485630" cy="2392165"/>
          </a:xfrm>
          <a:prstGeom prst="rect">
            <a:avLst/>
          </a:prstGeom>
          <a:solidFill>
            <a:srgbClr val="303841">
              <a:alpha val="80000"/>
            </a:srgbClr>
          </a:solidFill>
        </p:spPr>
        <p:txBody>
          <a:bodyPr anchor="ctr"/>
          <a:lstStyle/>
          <a:p>
            <a:pPr>
              <a:defRPr sz="4200"/>
            </a:pPr>
            <a:r>
              <a:rPr lang="en-US"/>
              <a:t> </a:t>
            </a:r>
            <a:endParaRPr/>
          </a:p>
        </p:txBody>
      </p:sp>
      <p:sp>
        <p:nvSpPr>
          <p:cNvPr id="57" name="Shape 5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b"/>
          <a:lstStyle/>
          <a:p>
            <a:r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6375400" y="9258300"/>
            <a:ext cx="241301" cy="266700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>
              <a:defRPr sz="18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transition spd="med"/>
  <p:txStyles>
    <p:titleStyle>
      <a:lvl1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1pPr>
      <a:lvl2pPr marL="0" marR="0" indent="2286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2pPr>
      <a:lvl3pPr marL="0" marR="0" indent="4572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3pPr>
      <a:lvl4pPr marL="0" marR="0" indent="6858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4pPr>
      <a:lvl5pPr marL="0" marR="0" indent="9144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5pPr>
      <a:lvl6pPr marL="0" marR="0" indent="11430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6pPr>
      <a:lvl7pPr marL="0" marR="0" indent="13716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7pPr>
      <a:lvl8pPr marL="0" marR="0" indent="16002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8pPr>
      <a:lvl9pPr marL="0" marR="0" indent="18288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9pPr>
    </p:titleStyle>
    <p:bodyStyle>
      <a:lvl1pPr marL="0" marR="0" indent="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1pPr>
      <a:lvl2pPr marL="0" marR="0" indent="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2pPr>
      <a:lvl3pPr marL="0" marR="0" indent="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3pPr>
      <a:lvl4pPr marL="0" marR="0" indent="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4pPr>
      <a:lvl5pPr marL="0" marR="0" indent="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5pPr>
      <a:lvl6pPr marL="0" marR="0" indent="3556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6pPr>
      <a:lvl7pPr marL="0" marR="0" indent="7112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7pPr>
      <a:lvl8pPr marL="0" marR="0" indent="10668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8pPr>
      <a:lvl9pPr marL="0" marR="0" indent="14224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9pPr>
    </p:bodyStyle>
    <p:otherStyle>
      <a:lvl1pPr marL="0" marR="0" indent="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1pPr>
      <a:lvl2pPr marL="0" marR="0" indent="2286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2pPr>
      <a:lvl3pPr marL="0" marR="0" indent="4572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3pPr>
      <a:lvl4pPr marL="0" marR="0" indent="6858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4pPr>
      <a:lvl5pPr marL="0" marR="0" indent="9144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5pPr>
      <a:lvl6pPr marL="0" marR="0" indent="11430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6pPr>
      <a:lvl7pPr marL="0" marR="0" indent="13716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7pPr>
      <a:lvl8pPr marL="0" marR="0" indent="16002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8pPr>
      <a:lvl9pPr marL="0" marR="0" indent="18288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Shape 553"/>
          <p:cNvSpPr>
            <a:spLocks noGrp="1"/>
          </p:cNvSpPr>
          <p:nvPr>
            <p:ph type="body" idx="14"/>
          </p:nvPr>
        </p:nvSpPr>
        <p:spPr>
          <a:xfrm>
            <a:off x="1758552" y="1171872"/>
            <a:ext cx="10882792" cy="1472035"/>
          </a:xfrm>
          <a:prstGeom prst="rect">
            <a:avLst/>
          </a:prstGeom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cap="small" dirty="0">
                <a:solidFill>
                  <a:srgbClr val="4CA6B6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Unit 2</a:t>
            </a:r>
            <a:r>
              <a:rPr lang="zh-CN" altLang="en-US" cap="small" dirty="0">
                <a:solidFill>
                  <a:srgbClr val="4CA6B6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 </a:t>
            </a:r>
            <a:endParaRPr lang="en-GB" altLang="zh-CN" cap="small" dirty="0">
              <a:solidFill>
                <a:srgbClr val="4CA6B6"/>
              </a:solidFill>
              <a:latin typeface="Book Antiqua" panose="02040602050305030304" pitchFamily="18" charset="0"/>
              <a:ea typeface="Avenir Next Condensed Demi Bold"/>
              <a:cs typeface="Avenir Next Condensed Demi Bold"/>
              <a:sym typeface="Avenir Next Condensed Demi Bold"/>
            </a:endParaRPr>
          </a:p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cap="small" dirty="0">
                <a:solidFill>
                  <a:srgbClr val="4CA6B6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Deducing Meaning from Context</a:t>
            </a:r>
            <a:endParaRPr lang="en-GB" cap="small" dirty="0">
              <a:solidFill>
                <a:srgbClr val="4CA6B6"/>
              </a:solidFill>
              <a:latin typeface="Book Antiqua" panose="02040602050305030304" pitchFamily="18" charset="0"/>
              <a:ea typeface="Avenir Next Condensed Demi Bold"/>
              <a:cs typeface="Avenir Next Condensed Demi Bold"/>
              <a:sym typeface="Avenir Next Condensed Demi Bold"/>
            </a:endParaRPr>
          </a:p>
        </p:txBody>
      </p:sp>
      <p:sp>
        <p:nvSpPr>
          <p:cNvPr id="554" name="Shape 554"/>
          <p:cNvSpPr>
            <a:spLocks noGrp="1"/>
          </p:cNvSpPr>
          <p:nvPr>
            <p:ph type="body" idx="15"/>
          </p:nvPr>
        </p:nvSpPr>
        <p:spPr>
          <a:xfrm>
            <a:off x="1317088" y="1274096"/>
            <a:ext cx="45719" cy="941566"/>
          </a:xfrm>
          <a:prstGeom prst="rect">
            <a:avLst/>
          </a:prstGeom>
        </p:spPr>
        <p:txBody>
          <a:bodyPr/>
          <a:lstStyle/>
          <a:p>
            <a:pPr>
              <a:defRPr sz="4200"/>
            </a:pPr>
            <a:endParaRPr dirty="0">
              <a:latin typeface="Book Antiqua" panose="02040602050305030304" pitchFamily="18" charset="0"/>
            </a:endParaRPr>
          </a:p>
        </p:txBody>
      </p:sp>
      <p:sp>
        <p:nvSpPr>
          <p:cNvPr id="556" name="Shape 556"/>
          <p:cNvSpPr>
            <a:spLocks noGrp="1"/>
          </p:cNvSpPr>
          <p:nvPr>
            <p:ph type="body" idx="17"/>
          </p:nvPr>
        </p:nvSpPr>
        <p:spPr>
          <a:xfrm>
            <a:off x="1311224" y="2643906"/>
            <a:ext cx="57448" cy="1270001"/>
          </a:xfrm>
          <a:prstGeom prst="rect">
            <a:avLst/>
          </a:prstGeom>
        </p:spPr>
        <p:txBody>
          <a:bodyPr/>
          <a:lstStyle/>
          <a:p>
            <a:pPr>
              <a:defRPr sz="4200"/>
            </a:pPr>
            <a:endParaRPr>
              <a:latin typeface="Book Antiqua" panose="02040602050305030304" pitchFamily="18" charset="0"/>
            </a:endParaRPr>
          </a:p>
        </p:txBody>
      </p:sp>
      <p:sp>
        <p:nvSpPr>
          <p:cNvPr id="557" name="Shape 557"/>
          <p:cNvSpPr>
            <a:spLocks noGrp="1"/>
          </p:cNvSpPr>
          <p:nvPr>
            <p:ph type="body" idx="18"/>
          </p:nvPr>
        </p:nvSpPr>
        <p:spPr>
          <a:xfrm>
            <a:off x="1758551" y="2761138"/>
            <a:ext cx="10260623" cy="1270001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zh-CN" altLang="en-US" sz="3600" cap="small" dirty="0">
                <a:latin typeface="Book Antiqua" panose="02040602050305030304" pitchFamily="18" charset="0"/>
              </a:rPr>
              <a:t>视频 </a:t>
            </a:r>
            <a:r>
              <a:rPr lang="en-US" altLang="zh-CN" sz="3600" cap="small" dirty="0">
                <a:latin typeface="Book Antiqua" panose="02040602050305030304" pitchFamily="18" charset="0"/>
              </a:rPr>
              <a:t>2</a:t>
            </a:r>
            <a:r>
              <a:rPr lang="zh-CN" altLang="en-US" sz="3600" cap="small" dirty="0">
                <a:latin typeface="Book Antiqua" panose="02040602050305030304" pitchFamily="18" charset="0"/>
              </a:rPr>
              <a:t> </a:t>
            </a:r>
            <a:r>
              <a:rPr lang="en-US" altLang="zh-CN" sz="3600" cap="small" dirty="0">
                <a:latin typeface="Book Antiqua" panose="02040602050305030304" pitchFamily="18" charset="0"/>
              </a:rPr>
              <a:t>Using Definitions as Context Clues (1)</a:t>
            </a:r>
            <a:endParaRPr lang="en-GB" altLang="zh-CN" sz="3600" cap="small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1237459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Shape 579"/>
          <p:cNvSpPr>
            <a:spLocks noGrp="1"/>
          </p:cNvSpPr>
          <p:nvPr>
            <p:ph type="body" idx="21"/>
          </p:nvPr>
        </p:nvSpPr>
        <p:spPr>
          <a:xfrm>
            <a:off x="1669382" y="4105807"/>
            <a:ext cx="52754" cy="2031023"/>
          </a:xfrm>
          <a:prstGeom prst="rect">
            <a:avLst/>
          </a:prstGeom>
        </p:spPr>
        <p:txBody>
          <a:bodyPr/>
          <a:lstStyle/>
          <a:p>
            <a:pPr>
              <a:defRPr sz="4200"/>
            </a:pPr>
            <a:endParaRPr dirty="0">
              <a:latin typeface="Book Antiqua" panose="02040602050305030304" pitchFamily="18" charset="0"/>
            </a:endParaRPr>
          </a:p>
        </p:txBody>
      </p:sp>
      <p:sp>
        <p:nvSpPr>
          <p:cNvPr id="34" name="Shape 553"/>
          <p:cNvSpPr>
            <a:spLocks noGrp="1"/>
          </p:cNvSpPr>
          <p:nvPr>
            <p:ph type="body" idx="14"/>
          </p:nvPr>
        </p:nvSpPr>
        <p:spPr>
          <a:xfrm>
            <a:off x="2620769" y="4385300"/>
            <a:ext cx="9343705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4000" cap="small" dirty="0">
                <a:solidFill>
                  <a:srgbClr val="4CA6B6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Look for a definition signalled by “or” or “that is”</a:t>
            </a:r>
          </a:p>
        </p:txBody>
      </p:sp>
    </p:spTree>
    <p:extLst>
      <p:ext uri="{BB962C8B-B14F-4D97-AF65-F5344CB8AC3E}">
        <p14:creationId xmlns:p14="http://schemas.microsoft.com/office/powerpoint/2010/main" val="764654415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1579229" y="2772831"/>
            <a:ext cx="10359485" cy="6096837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GB" altLang="zh-CN" sz="3200" dirty="0">
                <a:latin typeface="Book Antiqua" panose="02040602050305030304" pitchFamily="18" charset="0"/>
              </a:rPr>
              <a:t>There was a </a:t>
            </a:r>
            <a:r>
              <a:rPr lang="en-GB" altLang="zh-CN" sz="3200" b="1" dirty="0">
                <a:latin typeface="Book Antiqua" panose="02040602050305030304" pitchFamily="18" charset="0"/>
              </a:rPr>
              <a:t>consensus</a:t>
            </a:r>
            <a:r>
              <a:rPr lang="en-GB" altLang="zh-CN" sz="3200" dirty="0">
                <a:latin typeface="Book Antiqua" panose="02040602050305030304" pitchFamily="18" charset="0"/>
              </a:rPr>
              <a:t>, or unified opinion, among the students that exam was difficulty</a:t>
            </a:r>
            <a:endParaRPr lang="zh-CN" altLang="zh-CN" sz="3200" dirty="0">
              <a:latin typeface="Book Antiqua" panose="02040602050305030304" pitchFamily="18" charset="0"/>
            </a:endParaRPr>
          </a:p>
        </p:txBody>
      </p:sp>
      <p:sp>
        <p:nvSpPr>
          <p:cNvPr id="34" name="Shape 553"/>
          <p:cNvSpPr>
            <a:spLocks noGrp="1"/>
          </p:cNvSpPr>
          <p:nvPr>
            <p:ph type="body" idx="14"/>
          </p:nvPr>
        </p:nvSpPr>
        <p:spPr>
          <a:xfrm>
            <a:off x="1579229" y="1190410"/>
            <a:ext cx="8563708" cy="1301698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Example</a:t>
            </a:r>
            <a:r>
              <a:rPr lang="zh-CN" altLang="en-US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 </a:t>
            </a: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3</a:t>
            </a:r>
            <a:endParaRPr lang="en-GB" sz="3800" cap="small" dirty="0">
              <a:solidFill>
                <a:srgbClr val="0070C0"/>
              </a:solidFill>
              <a:latin typeface="Book Antiqua" panose="02040602050305030304" pitchFamily="18" charset="0"/>
              <a:ea typeface="Avenir Next Condensed Demi Bold"/>
              <a:cs typeface="Avenir Next Condensed Demi Bold"/>
              <a:sym typeface="Avenir Next Condensed Demi Bold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8353" y="1177921"/>
            <a:ext cx="45719" cy="1127735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9589147" y="3327171"/>
            <a:ext cx="3681152" cy="4542238"/>
          </a:xfrm>
          <a:prstGeom prst="rect">
            <a:avLst/>
          </a:prstGeom>
        </p:spPr>
      </p:pic>
      <p:sp>
        <p:nvSpPr>
          <p:cNvPr id="10" name="Shape 553"/>
          <p:cNvSpPr>
            <a:spLocks noGrp="1"/>
          </p:cNvSpPr>
          <p:nvPr>
            <p:ph type="body" idx="14"/>
          </p:nvPr>
        </p:nvSpPr>
        <p:spPr>
          <a:xfrm>
            <a:off x="5473520" y="367598"/>
            <a:ext cx="7531279" cy="535263"/>
          </a:xfrm>
          <a:prstGeom prst="rect">
            <a:avLst/>
          </a:prstGeom>
          <a:solidFill>
            <a:srgbClr val="03ADB5"/>
          </a:solidFill>
        </p:spPr>
        <p:txBody>
          <a:bodyPr wrap="none" anchor="ctr" anchorCtr="1">
            <a:noAutofit/>
          </a:bodyPr>
          <a:lstStyle/>
          <a:p>
            <a:pPr>
              <a:lnSpc>
                <a:spcPct val="70000"/>
              </a:lnSpc>
              <a:spcBef>
                <a:spcPts val="3000"/>
              </a:spcBef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2400" cap="small" dirty="0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Look for </a:t>
            </a:r>
            <a:r>
              <a:rPr lang="en-GB" sz="2400" cap="small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a definition signalled by ‘or’ or ‘that is’</a:t>
            </a:r>
            <a:endParaRPr lang="en-GB" sz="2400" cap="small" dirty="0">
              <a:solidFill>
                <a:schemeClr val="bg1"/>
              </a:solidFill>
              <a:latin typeface="Book Antiqua" panose="02040602050305030304" pitchFamily="18" charset="0"/>
              <a:ea typeface="Baskerville" charset="0"/>
              <a:cs typeface="Baskerville" charset="0"/>
              <a:sym typeface="Avenir Next Condensed Demi Bold"/>
            </a:endParaRPr>
          </a:p>
        </p:txBody>
      </p:sp>
    </p:spTree>
    <p:extLst>
      <p:ext uri="{BB962C8B-B14F-4D97-AF65-F5344CB8AC3E}">
        <p14:creationId xmlns:p14="http://schemas.microsoft.com/office/powerpoint/2010/main" val="1248590076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1579229" y="2772831"/>
            <a:ext cx="10359485" cy="6096837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GB" altLang="zh-CN" sz="3200" dirty="0">
                <a:latin typeface="Book Antiqua" panose="02040602050305030304" pitchFamily="18" charset="0"/>
              </a:rPr>
              <a:t>There was a </a:t>
            </a:r>
            <a:r>
              <a:rPr lang="en-GB" altLang="zh-CN" sz="3200" b="1" dirty="0">
                <a:latin typeface="Book Antiqua" panose="02040602050305030304" pitchFamily="18" charset="0"/>
              </a:rPr>
              <a:t>consensus</a:t>
            </a:r>
            <a:r>
              <a:rPr lang="en-GB" altLang="zh-CN" sz="3200" dirty="0">
                <a:latin typeface="Book Antiqua" panose="02040602050305030304" pitchFamily="18" charset="0"/>
              </a:rPr>
              <a:t>, </a:t>
            </a:r>
            <a:r>
              <a:rPr lang="en-GB" altLang="zh-CN" sz="3200" dirty="0">
                <a:solidFill>
                  <a:srgbClr val="FF0000"/>
                </a:solidFill>
                <a:latin typeface="Book Antiqua" panose="02040602050305030304" pitchFamily="18" charset="0"/>
              </a:rPr>
              <a:t>or</a:t>
            </a:r>
            <a:r>
              <a:rPr lang="en-GB" altLang="zh-CN" sz="3200" dirty="0">
                <a:solidFill>
                  <a:srgbClr val="03ADB5"/>
                </a:solidFill>
                <a:latin typeface="Book Antiqua" panose="02040602050305030304" pitchFamily="18" charset="0"/>
              </a:rPr>
              <a:t> unified opinion</a:t>
            </a:r>
            <a:r>
              <a:rPr lang="en-GB" altLang="zh-CN" sz="3200" dirty="0">
                <a:latin typeface="Book Antiqua" panose="02040602050305030304" pitchFamily="18" charset="0"/>
              </a:rPr>
              <a:t>, among the students that exam was difficulty</a:t>
            </a:r>
            <a:endParaRPr lang="zh-CN" altLang="zh-CN" sz="3200" dirty="0">
              <a:latin typeface="Book Antiqua" panose="02040602050305030304" pitchFamily="18" charset="0"/>
            </a:endParaRPr>
          </a:p>
        </p:txBody>
      </p:sp>
      <p:sp>
        <p:nvSpPr>
          <p:cNvPr id="34" name="Shape 553"/>
          <p:cNvSpPr>
            <a:spLocks noGrp="1"/>
          </p:cNvSpPr>
          <p:nvPr>
            <p:ph type="body" idx="14"/>
          </p:nvPr>
        </p:nvSpPr>
        <p:spPr>
          <a:xfrm>
            <a:off x="1579229" y="2338249"/>
            <a:ext cx="8563708" cy="1301698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Example</a:t>
            </a:r>
            <a:r>
              <a:rPr lang="zh-CN" altLang="en-US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 </a:t>
            </a: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3</a:t>
            </a:r>
            <a:endParaRPr lang="en-GB" sz="3800" cap="small" dirty="0">
              <a:solidFill>
                <a:srgbClr val="0070C0"/>
              </a:solidFill>
              <a:latin typeface="Book Antiqua" panose="02040602050305030304" pitchFamily="18" charset="0"/>
              <a:ea typeface="Avenir Next Condensed Demi Bold"/>
              <a:cs typeface="Avenir Next Condensed Demi Bold"/>
              <a:sym typeface="Avenir Next Condensed Demi Bold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8353" y="2325760"/>
            <a:ext cx="45719" cy="1127735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9589147" y="3327171"/>
            <a:ext cx="3681152" cy="4542238"/>
          </a:xfrm>
          <a:prstGeom prst="rect">
            <a:avLst/>
          </a:prstGeom>
        </p:spPr>
      </p:pic>
      <p:sp>
        <p:nvSpPr>
          <p:cNvPr id="9" name="Shape 553"/>
          <p:cNvSpPr>
            <a:spLocks noGrp="1"/>
          </p:cNvSpPr>
          <p:nvPr>
            <p:ph type="body" idx="14"/>
          </p:nvPr>
        </p:nvSpPr>
        <p:spPr>
          <a:xfrm>
            <a:off x="5473520" y="367598"/>
            <a:ext cx="7531279" cy="535263"/>
          </a:xfrm>
          <a:prstGeom prst="rect">
            <a:avLst/>
          </a:prstGeom>
          <a:solidFill>
            <a:srgbClr val="03ADB5"/>
          </a:solidFill>
        </p:spPr>
        <p:txBody>
          <a:bodyPr wrap="none" anchor="ctr" anchorCtr="1">
            <a:noAutofit/>
          </a:bodyPr>
          <a:lstStyle/>
          <a:p>
            <a:pPr>
              <a:lnSpc>
                <a:spcPct val="70000"/>
              </a:lnSpc>
              <a:spcBef>
                <a:spcPts val="3000"/>
              </a:spcBef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2400" cap="small" dirty="0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Look for </a:t>
            </a:r>
            <a:r>
              <a:rPr lang="en-GB" sz="2400" cap="small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a definition signalled by ‘or’ or ‘that is’</a:t>
            </a:r>
            <a:endParaRPr lang="en-GB" sz="2400" cap="small" dirty="0">
              <a:solidFill>
                <a:schemeClr val="bg1"/>
              </a:solidFill>
              <a:latin typeface="Book Antiqua" panose="02040602050305030304" pitchFamily="18" charset="0"/>
              <a:ea typeface="Baskerville" charset="0"/>
              <a:cs typeface="Baskerville" charset="0"/>
              <a:sym typeface="Avenir Next Condensed Demi Bold"/>
            </a:endParaRPr>
          </a:p>
        </p:txBody>
      </p:sp>
    </p:spTree>
    <p:extLst>
      <p:ext uri="{BB962C8B-B14F-4D97-AF65-F5344CB8AC3E}">
        <p14:creationId xmlns:p14="http://schemas.microsoft.com/office/powerpoint/2010/main" val="2103284253"/>
      </p:ext>
    </p:extLst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1579229" y="1860629"/>
            <a:ext cx="10359485" cy="6096837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GB" altLang="zh-CN" sz="3200" dirty="0">
                <a:latin typeface="Book Antiqua" panose="02040602050305030304" pitchFamily="18" charset="0"/>
              </a:rPr>
              <a:t>Some plastics are derived from natural sources, some are semi-synthetic (the result of chemical action on a natural substance), and some are entirely </a:t>
            </a:r>
            <a:r>
              <a:rPr lang="en-GB" altLang="zh-CN" sz="3200" b="1" dirty="0">
                <a:latin typeface="Book Antiqua" panose="02040602050305030304" pitchFamily="18" charset="0"/>
              </a:rPr>
              <a:t>synthetic</a:t>
            </a:r>
            <a:r>
              <a:rPr lang="en-GB" altLang="zh-CN" sz="3200" dirty="0">
                <a:latin typeface="Book Antiqua" panose="02040602050305030304" pitchFamily="18" charset="0"/>
              </a:rPr>
              <a:t>, that is, chemically engineered from the constituents of coal or oil.</a:t>
            </a:r>
            <a:endParaRPr lang="zh-CN" altLang="zh-CN" sz="3200" dirty="0">
              <a:latin typeface="Book Antiqua" panose="02040602050305030304" pitchFamily="18" charset="0"/>
            </a:endParaRPr>
          </a:p>
        </p:txBody>
      </p:sp>
      <p:sp>
        <p:nvSpPr>
          <p:cNvPr id="34" name="Shape 553"/>
          <p:cNvSpPr>
            <a:spLocks noGrp="1"/>
          </p:cNvSpPr>
          <p:nvPr>
            <p:ph type="body" idx="14"/>
          </p:nvPr>
        </p:nvSpPr>
        <p:spPr>
          <a:xfrm>
            <a:off x="1579229" y="915772"/>
            <a:ext cx="8563708" cy="1301698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Example</a:t>
            </a:r>
            <a:r>
              <a:rPr lang="zh-CN" altLang="en-US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 </a:t>
            </a: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4</a:t>
            </a:r>
            <a:endParaRPr lang="en-GB" sz="3800" cap="small" dirty="0">
              <a:solidFill>
                <a:srgbClr val="0070C0"/>
              </a:solidFill>
              <a:latin typeface="Book Antiqua" panose="02040602050305030304" pitchFamily="18" charset="0"/>
              <a:ea typeface="Avenir Next Condensed Demi Bold"/>
              <a:cs typeface="Avenir Next Condensed Demi Bold"/>
              <a:sym typeface="Avenir Next Condensed Demi Bold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8353" y="1177921"/>
            <a:ext cx="45719" cy="1127735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9705056" y="3421378"/>
            <a:ext cx="3681152" cy="4542238"/>
          </a:xfrm>
          <a:prstGeom prst="rect">
            <a:avLst/>
          </a:prstGeom>
        </p:spPr>
      </p:pic>
      <p:sp>
        <p:nvSpPr>
          <p:cNvPr id="10" name="Shape 553"/>
          <p:cNvSpPr>
            <a:spLocks noGrp="1"/>
          </p:cNvSpPr>
          <p:nvPr>
            <p:ph type="body" idx="14"/>
          </p:nvPr>
        </p:nvSpPr>
        <p:spPr>
          <a:xfrm>
            <a:off x="5473520" y="367598"/>
            <a:ext cx="7531279" cy="535263"/>
          </a:xfrm>
          <a:prstGeom prst="rect">
            <a:avLst/>
          </a:prstGeom>
          <a:solidFill>
            <a:srgbClr val="03ADB5"/>
          </a:solidFill>
        </p:spPr>
        <p:txBody>
          <a:bodyPr wrap="none" anchor="ctr" anchorCtr="1">
            <a:noAutofit/>
          </a:bodyPr>
          <a:lstStyle/>
          <a:p>
            <a:pPr>
              <a:lnSpc>
                <a:spcPct val="70000"/>
              </a:lnSpc>
              <a:spcBef>
                <a:spcPts val="3000"/>
              </a:spcBef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2400" cap="small" dirty="0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Look for </a:t>
            </a:r>
            <a:r>
              <a:rPr lang="en-GB" sz="2400" cap="small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a definition signalled by ‘or’ or ‘that is’</a:t>
            </a:r>
            <a:endParaRPr lang="en-GB" sz="2400" cap="small" dirty="0">
              <a:solidFill>
                <a:schemeClr val="bg1"/>
              </a:solidFill>
              <a:latin typeface="Book Antiqua" panose="02040602050305030304" pitchFamily="18" charset="0"/>
              <a:ea typeface="Baskerville" charset="0"/>
              <a:cs typeface="Baskerville" charset="0"/>
              <a:sym typeface="Avenir Next Condensed Demi Bold"/>
            </a:endParaRPr>
          </a:p>
        </p:txBody>
      </p:sp>
      <p:sp>
        <p:nvSpPr>
          <p:cNvPr id="7" name="Shape 578"/>
          <p:cNvSpPr>
            <a:spLocks noGrp="1"/>
          </p:cNvSpPr>
          <p:nvPr>
            <p:ph type="body" idx="20"/>
          </p:nvPr>
        </p:nvSpPr>
        <p:spPr>
          <a:xfrm>
            <a:off x="1579230" y="1809113"/>
            <a:ext cx="8878415" cy="706013"/>
          </a:xfrm>
          <a:prstGeom prst="rect">
            <a:avLst/>
          </a:prstGeom>
        </p:spPr>
        <p:txBody>
          <a:bodyPr/>
          <a:lstStyle/>
          <a:p>
            <a:r>
              <a:rPr lang="en-GB" sz="1800" b="1" i="1" dirty="0">
                <a:latin typeface="Book Antiqua" panose="02040602050305030304" pitchFamily="18" charset="0"/>
              </a:rPr>
              <a:t>Can you deduce the meaning of ‘synthetic’?</a:t>
            </a:r>
            <a:endParaRPr sz="1800" b="1" i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8734556"/>
      </p:ext>
    </p:extLst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1579229" y="1860629"/>
            <a:ext cx="10359485" cy="6096837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GB" altLang="zh-CN" sz="3200" dirty="0">
                <a:latin typeface="Book Antiqua" panose="02040602050305030304" pitchFamily="18" charset="0"/>
              </a:rPr>
              <a:t>Some plastics are derived from natural sources, some are semi-synthetic (the result of chemical action on a natural substance), and some are entirely </a:t>
            </a:r>
            <a:r>
              <a:rPr lang="en-GB" altLang="zh-CN" sz="3200" b="1" dirty="0">
                <a:latin typeface="Book Antiqua" panose="02040602050305030304" pitchFamily="18" charset="0"/>
              </a:rPr>
              <a:t>synthetic</a:t>
            </a:r>
            <a:r>
              <a:rPr lang="en-GB" altLang="zh-CN" sz="3200" dirty="0">
                <a:latin typeface="Book Antiqua" panose="02040602050305030304" pitchFamily="18" charset="0"/>
              </a:rPr>
              <a:t>, </a:t>
            </a:r>
            <a:r>
              <a:rPr lang="en-GB" altLang="zh-CN" sz="3200" dirty="0">
                <a:solidFill>
                  <a:srgbClr val="FF0000"/>
                </a:solidFill>
                <a:latin typeface="Book Antiqua" panose="02040602050305030304" pitchFamily="18" charset="0"/>
              </a:rPr>
              <a:t>that is</a:t>
            </a:r>
            <a:r>
              <a:rPr lang="en-GB" altLang="zh-CN" sz="3200" dirty="0">
                <a:latin typeface="Book Antiqua" panose="02040602050305030304" pitchFamily="18" charset="0"/>
              </a:rPr>
              <a:t>, </a:t>
            </a:r>
            <a:r>
              <a:rPr lang="en-GB" altLang="zh-CN" sz="3200" dirty="0">
                <a:solidFill>
                  <a:srgbClr val="03ADB5"/>
                </a:solidFill>
                <a:latin typeface="Book Antiqua" panose="02040602050305030304" pitchFamily="18" charset="0"/>
              </a:rPr>
              <a:t>chemically engineered from the constituents of coal or oil.</a:t>
            </a:r>
            <a:endParaRPr lang="zh-CN" altLang="zh-CN" sz="3200" dirty="0">
              <a:solidFill>
                <a:srgbClr val="03ADB5"/>
              </a:solidFill>
              <a:latin typeface="Book Antiqua" panose="02040602050305030304" pitchFamily="18" charset="0"/>
            </a:endParaRPr>
          </a:p>
        </p:txBody>
      </p:sp>
      <p:sp>
        <p:nvSpPr>
          <p:cNvPr id="34" name="Shape 553"/>
          <p:cNvSpPr>
            <a:spLocks noGrp="1"/>
          </p:cNvSpPr>
          <p:nvPr>
            <p:ph type="body" idx="14"/>
          </p:nvPr>
        </p:nvSpPr>
        <p:spPr>
          <a:xfrm>
            <a:off x="1579229" y="915772"/>
            <a:ext cx="8563708" cy="1301698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Example</a:t>
            </a:r>
            <a:r>
              <a:rPr lang="zh-CN" altLang="en-US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 </a:t>
            </a: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4</a:t>
            </a:r>
            <a:endParaRPr lang="en-GB" sz="3800" cap="small" dirty="0">
              <a:solidFill>
                <a:srgbClr val="0070C0"/>
              </a:solidFill>
              <a:latin typeface="Book Antiqua" panose="02040602050305030304" pitchFamily="18" charset="0"/>
              <a:ea typeface="Avenir Next Condensed Demi Bold"/>
              <a:cs typeface="Avenir Next Condensed Demi Bold"/>
              <a:sym typeface="Avenir Next Condensed Demi Bold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8353" y="1177921"/>
            <a:ext cx="45719" cy="1127735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9705056" y="3350733"/>
            <a:ext cx="3681152" cy="4542238"/>
          </a:xfrm>
          <a:prstGeom prst="rect">
            <a:avLst/>
          </a:prstGeom>
        </p:spPr>
      </p:pic>
      <p:sp>
        <p:nvSpPr>
          <p:cNvPr id="10" name="Shape 553"/>
          <p:cNvSpPr>
            <a:spLocks noGrp="1"/>
          </p:cNvSpPr>
          <p:nvPr>
            <p:ph type="body" idx="14"/>
          </p:nvPr>
        </p:nvSpPr>
        <p:spPr>
          <a:xfrm>
            <a:off x="5473520" y="367598"/>
            <a:ext cx="7531279" cy="535263"/>
          </a:xfrm>
          <a:prstGeom prst="rect">
            <a:avLst/>
          </a:prstGeom>
          <a:solidFill>
            <a:srgbClr val="03ADB5"/>
          </a:solidFill>
        </p:spPr>
        <p:txBody>
          <a:bodyPr wrap="none" anchor="ctr" anchorCtr="1">
            <a:noAutofit/>
          </a:bodyPr>
          <a:lstStyle/>
          <a:p>
            <a:pPr>
              <a:lnSpc>
                <a:spcPct val="70000"/>
              </a:lnSpc>
              <a:spcBef>
                <a:spcPts val="3000"/>
              </a:spcBef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2400" cap="small" dirty="0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Look for </a:t>
            </a:r>
            <a:r>
              <a:rPr lang="en-GB" sz="2400" cap="small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a definition signalled by ‘or’ or ‘that is’</a:t>
            </a:r>
            <a:endParaRPr lang="en-GB" sz="2400" cap="small" dirty="0">
              <a:solidFill>
                <a:schemeClr val="bg1"/>
              </a:solidFill>
              <a:latin typeface="Book Antiqua" panose="02040602050305030304" pitchFamily="18" charset="0"/>
              <a:ea typeface="Baskerville" charset="0"/>
              <a:cs typeface="Baskerville" charset="0"/>
              <a:sym typeface="Avenir Next Condensed Demi Bold"/>
            </a:endParaRPr>
          </a:p>
        </p:txBody>
      </p:sp>
      <p:sp>
        <p:nvSpPr>
          <p:cNvPr id="7" name="Shape 578"/>
          <p:cNvSpPr>
            <a:spLocks noGrp="1"/>
          </p:cNvSpPr>
          <p:nvPr>
            <p:ph type="body" idx="20"/>
          </p:nvPr>
        </p:nvSpPr>
        <p:spPr>
          <a:xfrm>
            <a:off x="1579230" y="1809113"/>
            <a:ext cx="8878415" cy="706013"/>
          </a:xfrm>
          <a:prstGeom prst="rect">
            <a:avLst/>
          </a:prstGeom>
        </p:spPr>
        <p:txBody>
          <a:bodyPr/>
          <a:lstStyle/>
          <a:p>
            <a:r>
              <a:rPr lang="en-GB" sz="1800" b="1" i="1" dirty="0">
                <a:latin typeface="Book Antiqua" panose="02040602050305030304" pitchFamily="18" charset="0"/>
              </a:rPr>
              <a:t>Can you deduce the meaning of ‘synthetic’?</a:t>
            </a:r>
            <a:endParaRPr sz="1800" b="1" i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422996"/>
      </p:ext>
    </p:extLst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Shape 579"/>
          <p:cNvSpPr>
            <a:spLocks noGrp="1"/>
          </p:cNvSpPr>
          <p:nvPr>
            <p:ph type="body" idx="21"/>
          </p:nvPr>
        </p:nvSpPr>
        <p:spPr>
          <a:xfrm>
            <a:off x="1669382" y="4105807"/>
            <a:ext cx="52754" cy="2031023"/>
          </a:xfrm>
          <a:prstGeom prst="rect">
            <a:avLst/>
          </a:prstGeom>
        </p:spPr>
        <p:txBody>
          <a:bodyPr/>
          <a:lstStyle/>
          <a:p>
            <a:pPr>
              <a:defRPr sz="4200"/>
            </a:pPr>
            <a:endParaRPr dirty="0">
              <a:latin typeface="Book Antiqua" panose="02040602050305030304" pitchFamily="18" charset="0"/>
            </a:endParaRPr>
          </a:p>
        </p:txBody>
      </p:sp>
      <p:sp>
        <p:nvSpPr>
          <p:cNvPr id="34" name="Shape 553"/>
          <p:cNvSpPr>
            <a:spLocks noGrp="1"/>
          </p:cNvSpPr>
          <p:nvPr>
            <p:ph type="body" idx="14"/>
          </p:nvPr>
        </p:nvSpPr>
        <p:spPr>
          <a:xfrm>
            <a:off x="2620769" y="4385300"/>
            <a:ext cx="9343705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4000" cap="small" dirty="0">
                <a:solidFill>
                  <a:srgbClr val="4CA6B6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Look for a definition signalled by </a:t>
            </a:r>
            <a:r>
              <a:rPr lang="en-US" altLang="zh-CN" sz="4000" cap="small" dirty="0">
                <a:solidFill>
                  <a:srgbClr val="4CA6B6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a which-clause</a:t>
            </a:r>
            <a:endParaRPr lang="en-GB" sz="4000" cap="small" dirty="0">
              <a:solidFill>
                <a:srgbClr val="4CA6B6"/>
              </a:solidFill>
              <a:latin typeface="Book Antiqua" panose="02040602050305030304" pitchFamily="18" charset="0"/>
              <a:ea typeface="Avenir Next Condensed Demi Bold"/>
              <a:cs typeface="Avenir Next Condensed Demi Bold"/>
              <a:sym typeface="Avenir Next Condensed Demi Bold"/>
            </a:endParaRPr>
          </a:p>
        </p:txBody>
      </p:sp>
    </p:spTree>
    <p:extLst>
      <p:ext uri="{BB962C8B-B14F-4D97-AF65-F5344CB8AC3E}">
        <p14:creationId xmlns:p14="http://schemas.microsoft.com/office/powerpoint/2010/main" val="2060704692"/>
      </p:ext>
    </p:extLst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1579229" y="1860629"/>
            <a:ext cx="10359485" cy="6096837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GB" altLang="zh-CN" sz="3200" dirty="0">
                <a:latin typeface="Book Antiqua" panose="02040602050305030304" pitchFamily="18" charset="0"/>
              </a:rPr>
              <a:t>These crystals can exist in two forms: a dense form called </a:t>
            </a:r>
            <a:r>
              <a:rPr lang="en-GB" altLang="zh-CN" sz="3200" b="1" dirty="0">
                <a:latin typeface="Book Antiqua" panose="02040602050305030304" pitchFamily="18" charset="0"/>
              </a:rPr>
              <a:t>the alpha phase</a:t>
            </a:r>
            <a:r>
              <a:rPr lang="en-GB" altLang="zh-CN" sz="3200" dirty="0">
                <a:latin typeface="Book Antiqua" panose="02040602050305030304" pitchFamily="18" charset="0"/>
              </a:rPr>
              <a:t>, which is stable at high temperatures. and a less dense form called </a:t>
            </a:r>
            <a:r>
              <a:rPr lang="en-GB" altLang="zh-CN" sz="3200" b="1" dirty="0">
                <a:latin typeface="Book Antiqua" panose="02040602050305030304" pitchFamily="18" charset="0"/>
              </a:rPr>
              <a:t>the beta phase</a:t>
            </a:r>
            <a:r>
              <a:rPr lang="en-GB" altLang="zh-CN" sz="3200" dirty="0">
                <a:latin typeface="Book Antiqua" panose="02040602050305030304" pitchFamily="18" charset="0"/>
              </a:rPr>
              <a:t>, which is stable at room temperatures.</a:t>
            </a:r>
            <a:endParaRPr lang="zh-CN" altLang="zh-CN" sz="3200" dirty="0">
              <a:latin typeface="Book Antiqua" panose="02040602050305030304" pitchFamily="18" charset="0"/>
            </a:endParaRPr>
          </a:p>
        </p:txBody>
      </p:sp>
      <p:sp>
        <p:nvSpPr>
          <p:cNvPr id="34" name="Shape 553"/>
          <p:cNvSpPr>
            <a:spLocks noGrp="1"/>
          </p:cNvSpPr>
          <p:nvPr>
            <p:ph type="body" idx="14"/>
          </p:nvPr>
        </p:nvSpPr>
        <p:spPr>
          <a:xfrm>
            <a:off x="1579229" y="915772"/>
            <a:ext cx="8563708" cy="1301698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Example</a:t>
            </a:r>
            <a:r>
              <a:rPr lang="zh-CN" altLang="en-US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 </a:t>
            </a: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5</a:t>
            </a:r>
            <a:endParaRPr lang="en-GB" sz="3800" cap="small" dirty="0">
              <a:solidFill>
                <a:srgbClr val="0070C0"/>
              </a:solidFill>
              <a:latin typeface="Book Antiqua" panose="02040602050305030304" pitchFamily="18" charset="0"/>
              <a:ea typeface="Avenir Next Condensed Demi Bold"/>
              <a:cs typeface="Avenir Next Condensed Demi Bold"/>
              <a:sym typeface="Avenir Next Condensed Demi Bold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8353" y="1177921"/>
            <a:ext cx="45719" cy="1127735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9705056" y="2965177"/>
            <a:ext cx="3681152" cy="4542238"/>
          </a:xfrm>
          <a:prstGeom prst="rect">
            <a:avLst/>
          </a:prstGeom>
        </p:spPr>
      </p:pic>
      <p:sp>
        <p:nvSpPr>
          <p:cNvPr id="10" name="Shape 553"/>
          <p:cNvSpPr>
            <a:spLocks noGrp="1"/>
          </p:cNvSpPr>
          <p:nvPr>
            <p:ph type="body" idx="14"/>
          </p:nvPr>
        </p:nvSpPr>
        <p:spPr>
          <a:xfrm>
            <a:off x="5473520" y="367598"/>
            <a:ext cx="7531279" cy="535263"/>
          </a:xfrm>
          <a:prstGeom prst="rect">
            <a:avLst/>
          </a:prstGeom>
          <a:solidFill>
            <a:srgbClr val="03ADB5"/>
          </a:solidFill>
        </p:spPr>
        <p:txBody>
          <a:bodyPr wrap="none" anchor="ctr" anchorCtr="1">
            <a:noAutofit/>
          </a:bodyPr>
          <a:lstStyle/>
          <a:p>
            <a:pPr>
              <a:lnSpc>
                <a:spcPct val="70000"/>
              </a:lnSpc>
              <a:spcBef>
                <a:spcPts val="3000"/>
              </a:spcBef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2400" cap="small" dirty="0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Look for a definition signalled by a which-clause</a:t>
            </a:r>
          </a:p>
        </p:txBody>
      </p:sp>
      <p:sp>
        <p:nvSpPr>
          <p:cNvPr id="7" name="Shape 578"/>
          <p:cNvSpPr>
            <a:spLocks noGrp="1"/>
          </p:cNvSpPr>
          <p:nvPr>
            <p:ph type="body" idx="20"/>
          </p:nvPr>
        </p:nvSpPr>
        <p:spPr>
          <a:xfrm>
            <a:off x="1579230" y="1809113"/>
            <a:ext cx="8878415" cy="706013"/>
          </a:xfrm>
          <a:prstGeom prst="rect">
            <a:avLst/>
          </a:prstGeom>
        </p:spPr>
        <p:txBody>
          <a:bodyPr/>
          <a:lstStyle/>
          <a:p>
            <a:r>
              <a:rPr lang="en-GB" sz="1800" b="1" i="1" dirty="0">
                <a:latin typeface="Book Antiqua" panose="02040602050305030304" pitchFamily="18" charset="0"/>
              </a:rPr>
              <a:t>Can you figure out the meaning of the words in bold?</a:t>
            </a:r>
            <a:endParaRPr sz="1800" b="1" i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2031250"/>
      </p:ext>
    </p:extLst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1579229" y="1860629"/>
            <a:ext cx="10359485" cy="6096837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GB" altLang="zh-CN" sz="3200" dirty="0">
                <a:latin typeface="Book Antiqua" panose="02040602050305030304" pitchFamily="18" charset="0"/>
              </a:rPr>
              <a:t>These crystals can exist in two forms: a dense form called </a:t>
            </a:r>
            <a:r>
              <a:rPr lang="en-GB" altLang="zh-CN" sz="3200" b="1" dirty="0">
                <a:latin typeface="Book Antiqua" panose="02040602050305030304" pitchFamily="18" charset="0"/>
              </a:rPr>
              <a:t>the alpha phase</a:t>
            </a:r>
            <a:r>
              <a:rPr lang="en-GB" altLang="zh-CN" sz="3200" dirty="0">
                <a:latin typeface="Book Antiqua" panose="02040602050305030304" pitchFamily="18" charset="0"/>
              </a:rPr>
              <a:t>, </a:t>
            </a:r>
            <a:r>
              <a:rPr lang="en-GB" altLang="zh-CN" sz="3200" dirty="0">
                <a:solidFill>
                  <a:srgbClr val="FF0000"/>
                </a:solidFill>
                <a:latin typeface="Book Antiqua" panose="02040602050305030304" pitchFamily="18" charset="0"/>
              </a:rPr>
              <a:t>which is </a:t>
            </a:r>
            <a:r>
              <a:rPr lang="en-GB" altLang="zh-CN" sz="3200" dirty="0">
                <a:solidFill>
                  <a:srgbClr val="03ADB5"/>
                </a:solidFill>
                <a:latin typeface="Book Antiqua" panose="02040602050305030304" pitchFamily="18" charset="0"/>
              </a:rPr>
              <a:t>stable at high temperatures</a:t>
            </a:r>
            <a:r>
              <a:rPr lang="en-GB" altLang="zh-CN" sz="3200" dirty="0">
                <a:latin typeface="Book Antiqua" panose="02040602050305030304" pitchFamily="18" charset="0"/>
              </a:rPr>
              <a:t>. and a less dense form </a:t>
            </a:r>
            <a:r>
              <a:rPr lang="en-GB" altLang="zh-CN" sz="3200" dirty="0">
                <a:solidFill>
                  <a:srgbClr val="FF0000"/>
                </a:solidFill>
                <a:latin typeface="Book Antiqua" panose="02040602050305030304" pitchFamily="18" charset="0"/>
              </a:rPr>
              <a:t>called</a:t>
            </a:r>
            <a:r>
              <a:rPr lang="en-GB" altLang="zh-CN" sz="3200" dirty="0">
                <a:solidFill>
                  <a:srgbClr val="03ADB5"/>
                </a:solidFill>
                <a:latin typeface="Book Antiqua" panose="02040602050305030304" pitchFamily="18" charset="0"/>
              </a:rPr>
              <a:t> </a:t>
            </a:r>
            <a:r>
              <a:rPr lang="en-GB" altLang="zh-CN" sz="3200" b="1" dirty="0">
                <a:latin typeface="Book Antiqua" panose="02040602050305030304" pitchFamily="18" charset="0"/>
              </a:rPr>
              <a:t>the beta phase</a:t>
            </a:r>
            <a:r>
              <a:rPr lang="en-GB" altLang="zh-CN" sz="3200" dirty="0">
                <a:latin typeface="Book Antiqua" panose="02040602050305030304" pitchFamily="18" charset="0"/>
              </a:rPr>
              <a:t>, </a:t>
            </a:r>
            <a:r>
              <a:rPr lang="en-GB" altLang="zh-CN" sz="3200" dirty="0">
                <a:solidFill>
                  <a:srgbClr val="FF0000"/>
                </a:solidFill>
                <a:latin typeface="Book Antiqua" panose="02040602050305030304" pitchFamily="18" charset="0"/>
              </a:rPr>
              <a:t>which is </a:t>
            </a:r>
            <a:r>
              <a:rPr lang="en-GB" altLang="zh-CN" sz="3200" dirty="0">
                <a:solidFill>
                  <a:srgbClr val="03ADB5"/>
                </a:solidFill>
                <a:latin typeface="Book Antiqua" panose="02040602050305030304" pitchFamily="18" charset="0"/>
              </a:rPr>
              <a:t>stable at room temperatures</a:t>
            </a:r>
            <a:r>
              <a:rPr lang="en-GB" altLang="zh-CN" sz="3200" dirty="0">
                <a:latin typeface="Book Antiqua" panose="02040602050305030304" pitchFamily="18" charset="0"/>
              </a:rPr>
              <a:t>.</a:t>
            </a:r>
            <a:endParaRPr lang="zh-CN" altLang="zh-CN" sz="3200" dirty="0">
              <a:latin typeface="Book Antiqua" panose="02040602050305030304" pitchFamily="18" charset="0"/>
            </a:endParaRPr>
          </a:p>
        </p:txBody>
      </p:sp>
      <p:sp>
        <p:nvSpPr>
          <p:cNvPr id="34" name="Shape 553"/>
          <p:cNvSpPr>
            <a:spLocks noGrp="1"/>
          </p:cNvSpPr>
          <p:nvPr>
            <p:ph type="body" idx="14"/>
          </p:nvPr>
        </p:nvSpPr>
        <p:spPr>
          <a:xfrm>
            <a:off x="1579229" y="915772"/>
            <a:ext cx="8563708" cy="1301698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Example</a:t>
            </a:r>
            <a:r>
              <a:rPr lang="zh-CN" altLang="en-US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 </a:t>
            </a: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5</a:t>
            </a:r>
            <a:endParaRPr lang="en-GB" sz="3800" cap="small" dirty="0">
              <a:solidFill>
                <a:srgbClr val="0070C0"/>
              </a:solidFill>
              <a:latin typeface="Book Antiqua" panose="02040602050305030304" pitchFamily="18" charset="0"/>
              <a:ea typeface="Avenir Next Condensed Demi Bold"/>
              <a:cs typeface="Avenir Next Condensed Demi Bold"/>
              <a:sym typeface="Avenir Next Condensed Demi Bold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8353" y="1177921"/>
            <a:ext cx="45719" cy="1127735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9705056" y="2965177"/>
            <a:ext cx="3681152" cy="4542238"/>
          </a:xfrm>
          <a:prstGeom prst="rect">
            <a:avLst/>
          </a:prstGeom>
        </p:spPr>
      </p:pic>
      <p:sp>
        <p:nvSpPr>
          <p:cNvPr id="10" name="Shape 553"/>
          <p:cNvSpPr>
            <a:spLocks noGrp="1"/>
          </p:cNvSpPr>
          <p:nvPr>
            <p:ph type="body" idx="14"/>
          </p:nvPr>
        </p:nvSpPr>
        <p:spPr>
          <a:xfrm>
            <a:off x="5473520" y="367598"/>
            <a:ext cx="7531279" cy="535263"/>
          </a:xfrm>
          <a:prstGeom prst="rect">
            <a:avLst/>
          </a:prstGeom>
          <a:solidFill>
            <a:srgbClr val="03ADB5"/>
          </a:solidFill>
        </p:spPr>
        <p:txBody>
          <a:bodyPr wrap="none" anchor="ctr" anchorCtr="1">
            <a:noAutofit/>
          </a:bodyPr>
          <a:lstStyle/>
          <a:p>
            <a:pPr>
              <a:lnSpc>
                <a:spcPct val="70000"/>
              </a:lnSpc>
              <a:spcBef>
                <a:spcPts val="3000"/>
              </a:spcBef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2400" cap="small" dirty="0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Look for a definition signalled by a which-clause</a:t>
            </a:r>
          </a:p>
        </p:txBody>
      </p:sp>
      <p:sp>
        <p:nvSpPr>
          <p:cNvPr id="7" name="Shape 578"/>
          <p:cNvSpPr>
            <a:spLocks noGrp="1"/>
          </p:cNvSpPr>
          <p:nvPr>
            <p:ph type="body" idx="20"/>
          </p:nvPr>
        </p:nvSpPr>
        <p:spPr>
          <a:xfrm>
            <a:off x="1579230" y="1809113"/>
            <a:ext cx="8878415" cy="706013"/>
          </a:xfrm>
          <a:prstGeom prst="rect">
            <a:avLst/>
          </a:prstGeom>
        </p:spPr>
        <p:txBody>
          <a:bodyPr/>
          <a:lstStyle/>
          <a:p>
            <a:r>
              <a:rPr lang="en-GB" sz="1800" b="1" i="1" dirty="0">
                <a:latin typeface="Book Antiqua" panose="02040602050305030304" pitchFamily="18" charset="0"/>
              </a:rPr>
              <a:t>Can you figure out the meaning of the word</a:t>
            </a:r>
            <a:r>
              <a:rPr lang="en-US" altLang="zh-CN" sz="1800" b="1" i="1" dirty="0">
                <a:latin typeface="Book Antiqua" panose="02040602050305030304" pitchFamily="18" charset="0"/>
              </a:rPr>
              <a:t>s</a:t>
            </a:r>
            <a:r>
              <a:rPr lang="en-GB" sz="1800" b="1" i="1" dirty="0">
                <a:latin typeface="Book Antiqua" panose="02040602050305030304" pitchFamily="18" charset="0"/>
              </a:rPr>
              <a:t> in bold?</a:t>
            </a:r>
            <a:endParaRPr sz="1800" b="1" i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426301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3185153" y="3370008"/>
            <a:ext cx="5108841" cy="4398476"/>
          </a:xfrm>
          <a:prstGeom prst="rect">
            <a:avLst/>
          </a:prstGeom>
        </p:spPr>
        <p:txBody>
          <a:bodyPr>
            <a:noAutofit/>
          </a:bodyPr>
          <a:lstStyle/>
          <a:p>
            <a:pPr marL="1057275" indent="-742950">
              <a:spcBef>
                <a:spcPts val="1800"/>
              </a:spcBef>
              <a:buClr>
                <a:srgbClr val="0070C0"/>
              </a:buClr>
              <a:buAutoNum type="arabicPeriod"/>
            </a:pPr>
            <a:r>
              <a:rPr lang="en-GB" altLang="zh-CN" sz="3600" i="1" dirty="0">
                <a:latin typeface="Book Antiqua" panose="02040602050305030304" pitchFamily="18" charset="0"/>
              </a:rPr>
              <a:t>definition</a:t>
            </a:r>
            <a:endParaRPr lang="en-GB" altLang="zh-CN" sz="3600" dirty="0">
              <a:latin typeface="Book Antiqua" panose="02040602050305030304" pitchFamily="18" charset="0"/>
            </a:endParaRPr>
          </a:p>
          <a:p>
            <a:pPr marL="1057275" indent="-742950">
              <a:spcBef>
                <a:spcPts val="1800"/>
              </a:spcBef>
              <a:buClr>
                <a:srgbClr val="0070C0"/>
              </a:buClr>
              <a:buAutoNum type="arabicPeriod"/>
            </a:pPr>
            <a:r>
              <a:rPr lang="en-GB" altLang="zh-CN" sz="3600" i="1" dirty="0">
                <a:latin typeface="Book Antiqua" panose="02040602050305030304" pitchFamily="18" charset="0"/>
              </a:rPr>
              <a:t>example</a:t>
            </a:r>
            <a:endParaRPr lang="en-US" altLang="zh-CN" sz="3400" dirty="0">
              <a:latin typeface="Book Antiqua" panose="02040602050305030304" pitchFamily="18" charset="0"/>
            </a:endParaRPr>
          </a:p>
          <a:p>
            <a:pPr marL="1057275" indent="-742950">
              <a:spcBef>
                <a:spcPts val="1800"/>
              </a:spcBef>
              <a:buClr>
                <a:srgbClr val="0070C0"/>
              </a:buClr>
              <a:buAutoNum type="arabicPeriod"/>
            </a:pPr>
            <a:r>
              <a:rPr lang="en-US" altLang="zh-CN" sz="3400" i="1" dirty="0">
                <a:latin typeface="Book Antiqua" panose="02040602050305030304" pitchFamily="18" charset="0"/>
              </a:rPr>
              <a:t>synonym</a:t>
            </a:r>
          </a:p>
          <a:p>
            <a:pPr marL="1057275" indent="-742950">
              <a:spcBef>
                <a:spcPts val="1800"/>
              </a:spcBef>
              <a:buClr>
                <a:srgbClr val="0070C0"/>
              </a:buClr>
              <a:buAutoNum type="arabicPeriod"/>
            </a:pPr>
            <a:r>
              <a:rPr lang="en-US" altLang="zh-CN" sz="3400" i="1" dirty="0">
                <a:latin typeface="Book Antiqua" panose="02040602050305030304" pitchFamily="18" charset="0"/>
              </a:rPr>
              <a:t>antonym</a:t>
            </a:r>
          </a:p>
          <a:p>
            <a:pPr marL="1057275" indent="-742950">
              <a:spcBef>
                <a:spcPts val="1800"/>
              </a:spcBef>
              <a:buClr>
                <a:srgbClr val="0070C0"/>
              </a:buClr>
              <a:buAutoNum type="arabicPeriod"/>
            </a:pPr>
            <a:r>
              <a:rPr lang="en-US" altLang="zh-CN" sz="3400" i="1" dirty="0">
                <a:latin typeface="Book Antiqua" panose="02040602050305030304" pitchFamily="18" charset="0"/>
              </a:rPr>
              <a:t>inference</a:t>
            </a:r>
            <a:endParaRPr lang="en-US" altLang="zh-CN" sz="3600" i="1" dirty="0">
              <a:latin typeface="Book Antiqua" panose="02040602050305030304" pitchFamily="18" charset="0"/>
            </a:endParaRPr>
          </a:p>
        </p:txBody>
      </p:sp>
      <p:sp>
        <p:nvSpPr>
          <p:cNvPr id="34" name="Shape 553"/>
          <p:cNvSpPr>
            <a:spLocks noGrp="1"/>
          </p:cNvSpPr>
          <p:nvPr>
            <p:ph type="body" idx="14"/>
          </p:nvPr>
        </p:nvSpPr>
        <p:spPr>
          <a:xfrm>
            <a:off x="1682260" y="1880406"/>
            <a:ext cx="9493739" cy="1301698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Five types of context clues</a:t>
            </a: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3671" y="1880406"/>
            <a:ext cx="45719" cy="1127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9124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Shape 579"/>
          <p:cNvSpPr>
            <a:spLocks noGrp="1"/>
          </p:cNvSpPr>
          <p:nvPr>
            <p:ph type="body" idx="21"/>
          </p:nvPr>
        </p:nvSpPr>
        <p:spPr>
          <a:xfrm>
            <a:off x="1669382" y="4105807"/>
            <a:ext cx="52754" cy="2031023"/>
          </a:xfrm>
          <a:prstGeom prst="rect">
            <a:avLst/>
          </a:prstGeom>
        </p:spPr>
        <p:txBody>
          <a:bodyPr/>
          <a:lstStyle/>
          <a:p>
            <a:pPr>
              <a:defRPr sz="4200"/>
            </a:pPr>
            <a:endParaRPr dirty="0">
              <a:latin typeface="Book Antiqua" panose="02040602050305030304" pitchFamily="18" charset="0"/>
            </a:endParaRPr>
          </a:p>
        </p:txBody>
      </p:sp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2226229" y="4486318"/>
            <a:ext cx="9859107" cy="1270000"/>
          </a:xfrm>
          <a:prstGeom prst="rect">
            <a:avLst/>
          </a:prstGeom>
        </p:spPr>
        <p:txBody>
          <a:bodyPr/>
          <a:lstStyle/>
          <a:p>
            <a:r>
              <a:rPr lang="en-GB" sz="3600" i="1" dirty="0">
                <a:latin typeface="Book Antiqua" panose="02040602050305030304" pitchFamily="18" charset="0"/>
              </a:rPr>
              <a:t>1. How do definitions serve as important context clues?</a:t>
            </a:r>
          </a:p>
          <a:p>
            <a:endParaRPr lang="en-GB" sz="3600" i="1" dirty="0">
              <a:latin typeface="Book Antiqua" panose="02040602050305030304" pitchFamily="18" charset="0"/>
            </a:endParaRPr>
          </a:p>
          <a:p>
            <a:r>
              <a:rPr lang="en-GB" sz="3600" i="1" dirty="0">
                <a:latin typeface="Book Antiqua" panose="02040602050305030304" pitchFamily="18" charset="0"/>
              </a:rPr>
              <a:t>2. How can we find them out?</a:t>
            </a:r>
            <a:endParaRPr sz="3600" i="1" dirty="0">
              <a:latin typeface="Book Antiqua" panose="02040602050305030304" pitchFamily="18" charset="0"/>
            </a:endParaRPr>
          </a:p>
        </p:txBody>
      </p:sp>
      <p:sp>
        <p:nvSpPr>
          <p:cNvPr id="34" name="Shape 553"/>
          <p:cNvSpPr>
            <a:spLocks noGrp="1"/>
          </p:cNvSpPr>
          <p:nvPr>
            <p:ph type="body" idx="14"/>
          </p:nvPr>
        </p:nvSpPr>
        <p:spPr>
          <a:xfrm>
            <a:off x="1281365" y="2401952"/>
            <a:ext cx="9343705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4000" cap="small" dirty="0">
                <a:solidFill>
                  <a:srgbClr val="4CA6B6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Let’s look at </a:t>
            </a:r>
            <a:r>
              <a:rPr lang="en-GB" sz="4000" cap="small">
                <a:solidFill>
                  <a:srgbClr val="4CA6B6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definition context clues and try to find out:</a:t>
            </a:r>
            <a:endParaRPr lang="en-GB" sz="4000" cap="small" dirty="0">
              <a:solidFill>
                <a:srgbClr val="4CA6B6"/>
              </a:solidFill>
              <a:latin typeface="Book Antiqua" panose="02040602050305030304" pitchFamily="18" charset="0"/>
              <a:ea typeface="Avenir Next Condensed Demi Bold"/>
              <a:cs typeface="Avenir Next Condensed Demi Bold"/>
              <a:sym typeface="Avenir Next Condensed Demi Bold"/>
            </a:endParaRPr>
          </a:p>
        </p:txBody>
      </p:sp>
    </p:spTree>
    <p:extLst>
      <p:ext uri="{BB962C8B-B14F-4D97-AF65-F5344CB8AC3E}">
        <p14:creationId xmlns:p14="http://schemas.microsoft.com/office/powerpoint/2010/main" val="45653479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Shape 579"/>
          <p:cNvSpPr>
            <a:spLocks noGrp="1"/>
          </p:cNvSpPr>
          <p:nvPr>
            <p:ph type="body" idx="21"/>
          </p:nvPr>
        </p:nvSpPr>
        <p:spPr>
          <a:xfrm>
            <a:off x="1669382" y="4105807"/>
            <a:ext cx="52754" cy="2031023"/>
          </a:xfrm>
          <a:prstGeom prst="rect">
            <a:avLst/>
          </a:prstGeom>
        </p:spPr>
        <p:txBody>
          <a:bodyPr/>
          <a:lstStyle/>
          <a:p>
            <a:pPr>
              <a:defRPr sz="4200"/>
            </a:pPr>
            <a:endParaRPr dirty="0">
              <a:latin typeface="Book Antiqua" panose="02040602050305030304" pitchFamily="18" charset="0"/>
            </a:endParaRPr>
          </a:p>
        </p:txBody>
      </p:sp>
      <p:sp>
        <p:nvSpPr>
          <p:cNvPr id="34" name="Shape 553"/>
          <p:cNvSpPr>
            <a:spLocks noGrp="1"/>
          </p:cNvSpPr>
          <p:nvPr>
            <p:ph type="body" idx="14"/>
          </p:nvPr>
        </p:nvSpPr>
        <p:spPr>
          <a:xfrm>
            <a:off x="2710921" y="4385300"/>
            <a:ext cx="9343705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4000" cap="small" dirty="0">
                <a:solidFill>
                  <a:srgbClr val="4CA6B6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Look for a formal definition</a:t>
            </a:r>
          </a:p>
        </p:txBody>
      </p:sp>
    </p:spTree>
    <p:extLst>
      <p:ext uri="{BB962C8B-B14F-4D97-AF65-F5344CB8AC3E}">
        <p14:creationId xmlns:p14="http://schemas.microsoft.com/office/powerpoint/2010/main" val="1029554838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2493630" y="3307317"/>
            <a:ext cx="9859107" cy="41881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indent="-457200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GB" altLang="zh-CN" sz="3400" i="1" dirty="0" err="1">
                <a:latin typeface="Book Antiqua" panose="02040602050305030304" pitchFamily="18" charset="0"/>
              </a:rPr>
              <a:t>Sth</a:t>
            </a:r>
            <a:r>
              <a:rPr lang="en-GB" altLang="zh-CN" sz="3400" i="1" dirty="0">
                <a:latin typeface="Book Antiqua" panose="02040602050305030304" pitchFamily="18" charset="0"/>
              </a:rPr>
              <a:t> is </a:t>
            </a:r>
            <a:r>
              <a:rPr lang="mr-IN" altLang="zh-CN" sz="3400" i="1" dirty="0">
                <a:latin typeface="Book Antiqua" panose="02040602050305030304" pitchFamily="18" charset="0"/>
              </a:rPr>
              <a:t>…</a:t>
            </a:r>
            <a:endParaRPr lang="en-GB" altLang="zh-CN" sz="3400" i="1" dirty="0">
              <a:latin typeface="Book Antiqua" panose="02040602050305030304" pitchFamily="18" charset="0"/>
            </a:endParaRPr>
          </a:p>
          <a:p>
            <a:pPr marL="457200" indent="-457200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GB" altLang="zh-CN" sz="3400" i="1" dirty="0" err="1">
                <a:latin typeface="Book Antiqua" panose="02040602050305030304" pitchFamily="18" charset="0"/>
              </a:rPr>
              <a:t>Sth</a:t>
            </a:r>
            <a:r>
              <a:rPr lang="en-GB" altLang="zh-CN" sz="3400" i="1" dirty="0">
                <a:latin typeface="Book Antiqua" panose="02040602050305030304" pitchFamily="18" charset="0"/>
              </a:rPr>
              <a:t> means that </a:t>
            </a:r>
            <a:r>
              <a:rPr lang="mr-IN" altLang="zh-CN" sz="3400" i="1" dirty="0">
                <a:latin typeface="Book Antiqua" panose="02040602050305030304" pitchFamily="18" charset="0"/>
              </a:rPr>
              <a:t>…</a:t>
            </a:r>
            <a:endParaRPr lang="en-GB" altLang="zh-CN" sz="3400" i="1" dirty="0">
              <a:latin typeface="Book Antiqua" panose="02040602050305030304" pitchFamily="18" charset="0"/>
            </a:endParaRPr>
          </a:p>
          <a:p>
            <a:pPr marL="457200" indent="-457200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GB" altLang="zh-CN" sz="3400" i="1" dirty="0" err="1">
                <a:latin typeface="Book Antiqua" panose="02040602050305030304" pitchFamily="18" charset="0"/>
              </a:rPr>
              <a:t>Sth</a:t>
            </a:r>
            <a:r>
              <a:rPr lang="en-GB" altLang="zh-CN" sz="3400" i="1" dirty="0">
                <a:latin typeface="Book Antiqua" panose="02040602050305030304" pitchFamily="18" charset="0"/>
              </a:rPr>
              <a:t> is called </a:t>
            </a:r>
            <a:r>
              <a:rPr lang="mr-IN" altLang="zh-CN" sz="3400" i="1" dirty="0">
                <a:latin typeface="Book Antiqua" panose="02040602050305030304" pitchFamily="18" charset="0"/>
              </a:rPr>
              <a:t>…</a:t>
            </a:r>
            <a:endParaRPr lang="en-GB" altLang="zh-CN" sz="3400" i="1" dirty="0">
              <a:latin typeface="Book Antiqua" panose="02040602050305030304" pitchFamily="18" charset="0"/>
            </a:endParaRPr>
          </a:p>
          <a:p>
            <a:pPr marL="457200" indent="-457200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GB" altLang="zh-CN" sz="3400" i="1" dirty="0" err="1">
                <a:latin typeface="Book Antiqua" panose="02040602050305030304" pitchFamily="18" charset="0"/>
              </a:rPr>
              <a:t>Sth</a:t>
            </a:r>
            <a:r>
              <a:rPr lang="en-GB" altLang="zh-CN" sz="3400" i="1" dirty="0">
                <a:latin typeface="Book Antiqua" panose="02040602050305030304" pitchFamily="18" charset="0"/>
              </a:rPr>
              <a:t> is defined as </a:t>
            </a:r>
            <a:r>
              <a:rPr lang="mr-IN" altLang="zh-CN" sz="3400" i="1" dirty="0">
                <a:latin typeface="Book Antiqua" panose="02040602050305030304" pitchFamily="18" charset="0"/>
              </a:rPr>
              <a:t>…</a:t>
            </a:r>
            <a:endParaRPr lang="en-GB" altLang="zh-CN" sz="3400" i="1" dirty="0">
              <a:latin typeface="Book Antiqua" panose="02040602050305030304" pitchFamily="18" charset="0"/>
            </a:endParaRPr>
          </a:p>
          <a:p>
            <a:pPr marL="457200" indent="-457200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GB" altLang="zh-CN" sz="3400" i="1" dirty="0" err="1">
                <a:latin typeface="Book Antiqua" panose="02040602050305030304" pitchFamily="18" charset="0"/>
              </a:rPr>
              <a:t>Sth</a:t>
            </a:r>
            <a:r>
              <a:rPr lang="en-GB" altLang="zh-CN" sz="3400" i="1" dirty="0">
                <a:latin typeface="Book Antiqua" panose="02040602050305030304" pitchFamily="18" charset="0"/>
              </a:rPr>
              <a:t> is known as </a:t>
            </a:r>
            <a:r>
              <a:rPr lang="mr-IN" altLang="zh-CN" sz="3400" i="1" dirty="0">
                <a:latin typeface="Book Antiqua" panose="02040602050305030304" pitchFamily="18" charset="0"/>
              </a:rPr>
              <a:t>…</a:t>
            </a:r>
            <a:endParaRPr lang="en-GB" altLang="zh-CN" sz="3400" i="1" dirty="0">
              <a:latin typeface="Book Antiqua" panose="02040602050305030304" pitchFamily="18" charset="0"/>
            </a:endParaRPr>
          </a:p>
          <a:p>
            <a:pPr marL="457200" indent="-457200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GB" altLang="zh-CN" sz="3400" i="1" dirty="0" err="1">
                <a:latin typeface="Book Antiqua" panose="02040602050305030304" pitchFamily="18" charset="0"/>
              </a:rPr>
              <a:t>Ect</a:t>
            </a:r>
            <a:endParaRPr lang="en-GB" altLang="zh-CN" sz="3400" i="1" dirty="0">
              <a:latin typeface="Book Antiqua" panose="02040602050305030304" pitchFamily="18" charset="0"/>
            </a:endParaRPr>
          </a:p>
        </p:txBody>
      </p:sp>
      <p:sp>
        <p:nvSpPr>
          <p:cNvPr id="34" name="Shape 553"/>
          <p:cNvSpPr>
            <a:spLocks noGrp="1"/>
          </p:cNvSpPr>
          <p:nvPr>
            <p:ph type="body" idx="14"/>
          </p:nvPr>
        </p:nvSpPr>
        <p:spPr>
          <a:xfrm>
            <a:off x="1708019" y="1641560"/>
            <a:ext cx="8563708" cy="1301698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Look for a formal definition</a:t>
            </a: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7142" y="1641560"/>
            <a:ext cx="45719" cy="1127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68933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1881029" y="2978765"/>
            <a:ext cx="10058421" cy="4188188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zh-CN" altLang="zh-CN" sz="3600" dirty="0">
              <a:latin typeface="Book Antiqua" panose="02040602050305030304" pitchFamily="18" charset="0"/>
            </a:endParaRPr>
          </a:p>
          <a:p>
            <a:r>
              <a:rPr lang="en-US" altLang="zh-CN" sz="3600" dirty="0">
                <a:latin typeface="Book Antiqua" panose="02040602050305030304" pitchFamily="18" charset="0"/>
              </a:rPr>
              <a:t>The seasonal impact of day length on physiological responses is called </a:t>
            </a:r>
            <a:r>
              <a:rPr lang="en-US" altLang="zh-CN" sz="3600" b="1" i="1" dirty="0" err="1">
                <a:latin typeface="Book Antiqua" panose="02040602050305030304" pitchFamily="18" charset="0"/>
              </a:rPr>
              <a:t>photoperiodism</a:t>
            </a:r>
            <a:r>
              <a:rPr lang="en-US" altLang="zh-CN" sz="3600" dirty="0">
                <a:latin typeface="Book Antiqua" panose="02040602050305030304" pitchFamily="18" charset="0"/>
              </a:rPr>
              <a:t>, and the amount of experimental evidence for this phenomenon is considerable.</a:t>
            </a:r>
            <a:endParaRPr lang="zh-CN" altLang="zh-CN" sz="3600" dirty="0">
              <a:latin typeface="Book Antiqua" panose="02040602050305030304" pitchFamily="18" charset="0"/>
            </a:endParaRPr>
          </a:p>
        </p:txBody>
      </p:sp>
      <p:sp>
        <p:nvSpPr>
          <p:cNvPr id="34" name="Shape 553"/>
          <p:cNvSpPr>
            <a:spLocks noGrp="1"/>
          </p:cNvSpPr>
          <p:nvPr>
            <p:ph type="body" idx="14"/>
          </p:nvPr>
        </p:nvSpPr>
        <p:spPr>
          <a:xfrm>
            <a:off x="1708019" y="1352133"/>
            <a:ext cx="8563708" cy="1301698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Example</a:t>
            </a:r>
            <a:r>
              <a:rPr lang="zh-CN" altLang="en-US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 </a:t>
            </a: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1</a:t>
            </a:r>
            <a:endParaRPr lang="en-GB" sz="3800" cap="small" dirty="0">
              <a:solidFill>
                <a:srgbClr val="0070C0"/>
              </a:solidFill>
              <a:latin typeface="Book Antiqua" panose="02040602050305030304" pitchFamily="18" charset="0"/>
              <a:ea typeface="Avenir Next Condensed Demi Bold"/>
              <a:cs typeface="Avenir Next Condensed Demi Bold"/>
              <a:sym typeface="Avenir Next Condensed Demi Bold"/>
            </a:endParaRPr>
          </a:p>
        </p:txBody>
      </p:sp>
      <p:sp>
        <p:nvSpPr>
          <p:cNvPr id="5" name="Shape 578"/>
          <p:cNvSpPr>
            <a:spLocks noGrp="1"/>
          </p:cNvSpPr>
          <p:nvPr>
            <p:ph type="body" idx="20"/>
          </p:nvPr>
        </p:nvSpPr>
        <p:spPr>
          <a:xfrm>
            <a:off x="1708019" y="2272752"/>
            <a:ext cx="8878415" cy="706013"/>
          </a:xfrm>
          <a:prstGeom prst="rect">
            <a:avLst/>
          </a:prstGeom>
        </p:spPr>
        <p:txBody>
          <a:bodyPr/>
          <a:lstStyle/>
          <a:p>
            <a:r>
              <a:rPr lang="en-GB" sz="1800" b="1" i="1" dirty="0">
                <a:latin typeface="Book Antiqua" panose="02040602050305030304" pitchFamily="18" charset="0"/>
              </a:rPr>
              <a:t>Can you work out the meaning of the word ‘</a:t>
            </a:r>
            <a:r>
              <a:rPr lang="en-GB" sz="1800" b="1" i="1" dirty="0" err="1">
                <a:latin typeface="Book Antiqua" panose="02040602050305030304" pitchFamily="18" charset="0"/>
              </a:rPr>
              <a:t>photoperiodism</a:t>
            </a:r>
            <a:r>
              <a:rPr lang="en-GB" sz="1800" b="1" i="1" dirty="0">
                <a:latin typeface="Book Antiqua" panose="02040602050305030304" pitchFamily="18" charset="0"/>
              </a:rPr>
              <a:t>’?</a:t>
            </a:r>
            <a:endParaRPr sz="1800" b="1" i="1" dirty="0">
              <a:latin typeface="Book Antiqua" panose="02040602050305030304" pitchFamily="18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9558079" y="4533363"/>
            <a:ext cx="3681152" cy="4542238"/>
          </a:xfrm>
          <a:prstGeom prst="rect">
            <a:avLst/>
          </a:prstGeom>
        </p:spPr>
      </p:pic>
      <p:sp>
        <p:nvSpPr>
          <p:cNvPr id="3" name="文本占位符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11" name="Shape 553"/>
          <p:cNvSpPr>
            <a:spLocks noGrp="1"/>
          </p:cNvSpPr>
          <p:nvPr>
            <p:ph type="body" idx="14"/>
          </p:nvPr>
        </p:nvSpPr>
        <p:spPr>
          <a:xfrm>
            <a:off x="8229600" y="367598"/>
            <a:ext cx="4775200" cy="535263"/>
          </a:xfrm>
          <a:prstGeom prst="rect">
            <a:avLst/>
          </a:prstGeom>
          <a:solidFill>
            <a:srgbClr val="03ADB5"/>
          </a:solidFill>
        </p:spPr>
        <p:txBody>
          <a:bodyPr wrap="none" anchor="ctr" anchorCtr="1">
            <a:noAutofit/>
          </a:bodyPr>
          <a:lstStyle/>
          <a:p>
            <a:pPr>
              <a:lnSpc>
                <a:spcPct val="70000"/>
              </a:lnSpc>
              <a:spcBef>
                <a:spcPts val="3000"/>
              </a:spcBef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2400" cap="small" dirty="0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Look for a formal definition</a:t>
            </a:r>
          </a:p>
        </p:txBody>
      </p:sp>
    </p:spTree>
    <p:extLst>
      <p:ext uri="{BB962C8B-B14F-4D97-AF65-F5344CB8AC3E}">
        <p14:creationId xmlns:p14="http://schemas.microsoft.com/office/powerpoint/2010/main" val="1986072554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1932544" y="2978765"/>
            <a:ext cx="10033033" cy="4783873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zh-CN" altLang="zh-CN" sz="3600" dirty="0">
              <a:latin typeface="Book Antiqua" panose="02040602050305030304" pitchFamily="18" charset="0"/>
            </a:endParaRPr>
          </a:p>
          <a:p>
            <a:r>
              <a:rPr lang="en-US" altLang="zh-CN" sz="3600" dirty="0">
                <a:solidFill>
                  <a:srgbClr val="03ADB5"/>
                </a:solidFill>
                <a:latin typeface="Book Antiqua" panose="02040602050305030304" pitchFamily="18" charset="0"/>
              </a:rPr>
              <a:t>The seasonal impact of day length on physiological responses </a:t>
            </a:r>
            <a:r>
              <a:rPr lang="en-US" altLang="zh-CN" sz="3600" dirty="0">
                <a:solidFill>
                  <a:srgbClr val="FF0000"/>
                </a:solidFill>
                <a:latin typeface="Book Antiqua" panose="02040602050305030304" pitchFamily="18" charset="0"/>
              </a:rPr>
              <a:t>is called </a:t>
            </a:r>
            <a:r>
              <a:rPr lang="en-US" altLang="zh-CN" sz="3600" b="1" i="1" dirty="0" err="1">
                <a:solidFill>
                  <a:srgbClr val="FF0000"/>
                </a:solidFill>
                <a:latin typeface="Book Antiqua" panose="02040602050305030304" pitchFamily="18" charset="0"/>
              </a:rPr>
              <a:t>photoperiodism</a:t>
            </a:r>
            <a:r>
              <a:rPr lang="en-US" altLang="zh-CN" sz="3600" dirty="0">
                <a:latin typeface="Book Antiqua" panose="02040602050305030304" pitchFamily="18" charset="0"/>
              </a:rPr>
              <a:t>, and the amount of experimental evidence for this phenomenon is considerable.</a:t>
            </a:r>
            <a:endParaRPr lang="zh-CN" altLang="zh-CN" sz="3600" dirty="0">
              <a:latin typeface="Book Antiqua" panose="02040602050305030304" pitchFamily="18" charset="0"/>
            </a:endParaRPr>
          </a:p>
        </p:txBody>
      </p:sp>
      <p:sp>
        <p:nvSpPr>
          <p:cNvPr id="5" name="Shape 578"/>
          <p:cNvSpPr>
            <a:spLocks noGrp="1"/>
          </p:cNvSpPr>
          <p:nvPr>
            <p:ph type="body" idx="20"/>
          </p:nvPr>
        </p:nvSpPr>
        <p:spPr>
          <a:xfrm>
            <a:off x="1708019" y="2272752"/>
            <a:ext cx="8878415" cy="706013"/>
          </a:xfrm>
          <a:prstGeom prst="rect">
            <a:avLst/>
          </a:prstGeom>
        </p:spPr>
        <p:txBody>
          <a:bodyPr/>
          <a:lstStyle/>
          <a:p>
            <a:r>
              <a:rPr lang="en-GB" sz="1800" b="1" i="1" dirty="0">
                <a:latin typeface="Book Antiqua" panose="02040602050305030304" pitchFamily="18" charset="0"/>
              </a:rPr>
              <a:t>Can you work out the meaning of the word ‘</a:t>
            </a:r>
            <a:r>
              <a:rPr lang="en-GB" sz="1800" b="1" i="1" dirty="0" err="1">
                <a:latin typeface="Book Antiqua" panose="02040602050305030304" pitchFamily="18" charset="0"/>
              </a:rPr>
              <a:t>photoperiodism</a:t>
            </a:r>
            <a:r>
              <a:rPr lang="en-GB" sz="1800" b="1" i="1" dirty="0">
                <a:latin typeface="Book Antiqua" panose="02040602050305030304" pitchFamily="18" charset="0"/>
              </a:rPr>
              <a:t>’?</a:t>
            </a:r>
            <a:endParaRPr sz="1800" b="1" i="1" dirty="0">
              <a:latin typeface="Book Antiqua" panose="02040602050305030304" pitchFamily="18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9410859" y="4348656"/>
            <a:ext cx="3681152" cy="4542238"/>
          </a:xfrm>
          <a:prstGeom prst="rect">
            <a:avLst/>
          </a:prstGeom>
        </p:spPr>
      </p:pic>
      <p:sp>
        <p:nvSpPr>
          <p:cNvPr id="12" name="Shape 553"/>
          <p:cNvSpPr>
            <a:spLocks noGrp="1"/>
          </p:cNvSpPr>
          <p:nvPr>
            <p:ph type="body" idx="14"/>
          </p:nvPr>
        </p:nvSpPr>
        <p:spPr>
          <a:xfrm>
            <a:off x="1708019" y="1352133"/>
            <a:ext cx="8563708" cy="1301698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Example</a:t>
            </a:r>
            <a:r>
              <a:rPr lang="zh-CN" altLang="en-US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 </a:t>
            </a: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1</a:t>
            </a:r>
            <a:endParaRPr lang="en-GB" sz="3800" cap="small" dirty="0">
              <a:solidFill>
                <a:srgbClr val="0070C0"/>
              </a:solidFill>
              <a:latin typeface="Book Antiqua" panose="02040602050305030304" pitchFamily="18" charset="0"/>
              <a:ea typeface="Avenir Next Condensed Demi Bold"/>
              <a:cs typeface="Avenir Next Condensed Demi Bold"/>
              <a:sym typeface="Avenir Next Condensed Demi Bold"/>
            </a:endParaRPr>
          </a:p>
        </p:txBody>
      </p:sp>
      <p:sp>
        <p:nvSpPr>
          <p:cNvPr id="10" name="文本占位符 9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16" name="Shape 553"/>
          <p:cNvSpPr>
            <a:spLocks noGrp="1"/>
          </p:cNvSpPr>
          <p:nvPr>
            <p:ph type="body" idx="14"/>
          </p:nvPr>
        </p:nvSpPr>
        <p:spPr>
          <a:xfrm>
            <a:off x="8229600" y="367598"/>
            <a:ext cx="4775200" cy="535263"/>
          </a:xfrm>
          <a:prstGeom prst="rect">
            <a:avLst/>
          </a:prstGeom>
          <a:solidFill>
            <a:srgbClr val="03ADB5"/>
          </a:solidFill>
        </p:spPr>
        <p:txBody>
          <a:bodyPr wrap="none" anchor="ctr" anchorCtr="1">
            <a:noAutofit/>
          </a:bodyPr>
          <a:lstStyle/>
          <a:p>
            <a:pPr>
              <a:lnSpc>
                <a:spcPct val="70000"/>
              </a:lnSpc>
              <a:spcBef>
                <a:spcPts val="3000"/>
              </a:spcBef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2400" cap="small" dirty="0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Look for a formal definition</a:t>
            </a:r>
          </a:p>
        </p:txBody>
      </p:sp>
    </p:spTree>
    <p:extLst>
      <p:ext uri="{BB962C8B-B14F-4D97-AF65-F5344CB8AC3E}">
        <p14:creationId xmlns:p14="http://schemas.microsoft.com/office/powerpoint/2010/main" val="222748013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1579229" y="2713839"/>
            <a:ext cx="10359485" cy="6096837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altLang="zh-CN" sz="3200" dirty="0">
                <a:latin typeface="Book Antiqua" panose="02040602050305030304" pitchFamily="18" charset="0"/>
              </a:rPr>
              <a:t>The term 'plastic' comes from the Greek </a:t>
            </a:r>
            <a:r>
              <a:rPr lang="en-US" altLang="zh-CN" sz="3200" i="1" dirty="0" err="1">
                <a:latin typeface="Book Antiqua" panose="02040602050305030304" pitchFamily="18" charset="0"/>
              </a:rPr>
              <a:t>plassein</a:t>
            </a:r>
            <a:r>
              <a:rPr lang="en-US" altLang="zh-CN" sz="3200" dirty="0">
                <a:latin typeface="Book Antiqua" panose="02040602050305030304" pitchFamily="18" charset="0"/>
              </a:rPr>
              <a:t>, meaning 'to </a:t>
            </a:r>
            <a:r>
              <a:rPr lang="en-US" altLang="zh-CN" sz="3200" dirty="0" err="1">
                <a:latin typeface="Book Antiqua" panose="02040602050305030304" pitchFamily="18" charset="0"/>
              </a:rPr>
              <a:t>mould</a:t>
            </a:r>
            <a:r>
              <a:rPr lang="en-US" altLang="zh-CN" sz="3200" dirty="0">
                <a:latin typeface="Book Antiqua" panose="02040602050305030304" pitchFamily="18" charset="0"/>
              </a:rPr>
              <a:t>'. Some plastics are derived from natural sources, some are semi-synthetic (the result of chemical action on a natural substance), and some are entirely synthetic, that is, chemically engineered from the constituents of coal or oil. Some are </a:t>
            </a:r>
            <a:r>
              <a:rPr lang="en-US" altLang="zh-CN" sz="3200" b="1" i="1" dirty="0">
                <a:latin typeface="Book Antiqua" panose="02040602050305030304" pitchFamily="18" charset="0"/>
              </a:rPr>
              <a:t>'thermoplastic'</a:t>
            </a:r>
            <a:r>
              <a:rPr lang="en-US" altLang="zh-CN" sz="3200" dirty="0">
                <a:latin typeface="Book Antiqua" panose="02040602050305030304" pitchFamily="18" charset="0"/>
              </a:rPr>
              <a:t>, which means that, like candlewax, they melt when heated and can then be reshaped. Others are </a:t>
            </a:r>
            <a:r>
              <a:rPr lang="en-US" altLang="zh-CN" sz="3200" b="1" i="1" dirty="0">
                <a:latin typeface="Book Antiqua" panose="02040602050305030304" pitchFamily="18" charset="0"/>
              </a:rPr>
              <a:t>'thermosetting</a:t>
            </a:r>
            <a:r>
              <a:rPr lang="en-US" altLang="zh-CN" sz="3200" b="1" dirty="0">
                <a:latin typeface="Book Antiqua" panose="02040602050305030304" pitchFamily="18" charset="0"/>
              </a:rPr>
              <a:t>'</a:t>
            </a:r>
            <a:r>
              <a:rPr lang="en-US" altLang="zh-CN" sz="3200" dirty="0">
                <a:latin typeface="Book Antiqua" panose="02040602050305030304" pitchFamily="18" charset="0"/>
              </a:rPr>
              <a:t>: like eggs, they cannot revert to their original viscous state, and their shape is thus fixed forever. Bakelite had the distinction of being the first totally synthetic thermosetting plastic. </a:t>
            </a:r>
            <a:r>
              <a:rPr lang="zh-CN" altLang="zh-CN" sz="3200" dirty="0">
                <a:latin typeface="Book Antiqua" panose="02040602050305030304" pitchFamily="18" charset="0"/>
              </a:rPr>
              <a:t> </a:t>
            </a:r>
            <a:r>
              <a:rPr lang="en-US" altLang="zh-CN" sz="3200" dirty="0">
                <a:latin typeface="Book Antiqua" panose="02040602050305030304" pitchFamily="18" charset="0"/>
              </a:rPr>
              <a:t> </a:t>
            </a:r>
            <a:endParaRPr lang="zh-CN" altLang="zh-CN" sz="3200" dirty="0">
              <a:latin typeface="Book Antiqua" panose="02040602050305030304" pitchFamily="18" charset="0"/>
            </a:endParaRPr>
          </a:p>
        </p:txBody>
      </p:sp>
      <p:sp>
        <p:nvSpPr>
          <p:cNvPr id="34" name="Shape 553"/>
          <p:cNvSpPr>
            <a:spLocks noGrp="1"/>
          </p:cNvSpPr>
          <p:nvPr>
            <p:ph type="body" idx="14"/>
          </p:nvPr>
        </p:nvSpPr>
        <p:spPr>
          <a:xfrm>
            <a:off x="1579230" y="888494"/>
            <a:ext cx="8563708" cy="1301698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Example</a:t>
            </a:r>
            <a:r>
              <a:rPr lang="zh-CN" altLang="en-US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 </a:t>
            </a: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2</a:t>
            </a:r>
            <a:endParaRPr lang="en-GB" sz="3800" cap="small" dirty="0">
              <a:solidFill>
                <a:srgbClr val="0070C0"/>
              </a:solidFill>
              <a:latin typeface="Book Antiqua" panose="02040602050305030304" pitchFamily="18" charset="0"/>
              <a:ea typeface="Avenir Next Condensed Demi Bold"/>
              <a:cs typeface="Avenir Next Condensed Demi Bold"/>
              <a:sym typeface="Avenir Next Condensed Demi Bold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8353" y="1177921"/>
            <a:ext cx="45719" cy="1127735"/>
          </a:xfrm>
          <a:prstGeom prst="rect">
            <a:avLst/>
          </a:prstGeom>
        </p:spPr>
      </p:pic>
      <p:sp>
        <p:nvSpPr>
          <p:cNvPr id="5" name="Shape 578"/>
          <p:cNvSpPr>
            <a:spLocks noGrp="1"/>
          </p:cNvSpPr>
          <p:nvPr>
            <p:ph type="body" idx="20"/>
          </p:nvPr>
        </p:nvSpPr>
        <p:spPr>
          <a:xfrm>
            <a:off x="1579230" y="1809113"/>
            <a:ext cx="8878415" cy="706013"/>
          </a:xfrm>
          <a:prstGeom prst="rect">
            <a:avLst/>
          </a:prstGeom>
        </p:spPr>
        <p:txBody>
          <a:bodyPr/>
          <a:lstStyle/>
          <a:p>
            <a:r>
              <a:rPr lang="en-GB" sz="1800" b="1" i="1" dirty="0">
                <a:latin typeface="Book Antiqua" panose="02040602050305030304" pitchFamily="18" charset="0"/>
              </a:rPr>
              <a:t>Can you figure out the meaning of two technical terms: ’thermoplastic’ and ‘thermosetting’?</a:t>
            </a:r>
            <a:endParaRPr sz="1800" b="1" i="1" dirty="0">
              <a:latin typeface="Book Antiqua" panose="02040602050305030304" pitchFamily="18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10001271" y="5259002"/>
            <a:ext cx="3681152" cy="4542238"/>
          </a:xfrm>
          <a:prstGeom prst="rect">
            <a:avLst/>
          </a:prstGeom>
        </p:spPr>
      </p:pic>
      <p:sp>
        <p:nvSpPr>
          <p:cNvPr id="10" name="Shape 553"/>
          <p:cNvSpPr>
            <a:spLocks noGrp="1"/>
          </p:cNvSpPr>
          <p:nvPr>
            <p:ph type="body" idx="14"/>
          </p:nvPr>
        </p:nvSpPr>
        <p:spPr>
          <a:xfrm>
            <a:off x="8229600" y="367598"/>
            <a:ext cx="4775200" cy="535263"/>
          </a:xfrm>
          <a:prstGeom prst="rect">
            <a:avLst/>
          </a:prstGeom>
          <a:solidFill>
            <a:srgbClr val="03ADB5"/>
          </a:solidFill>
        </p:spPr>
        <p:txBody>
          <a:bodyPr wrap="none" anchor="ctr" anchorCtr="1">
            <a:noAutofit/>
          </a:bodyPr>
          <a:lstStyle/>
          <a:p>
            <a:pPr>
              <a:lnSpc>
                <a:spcPct val="70000"/>
              </a:lnSpc>
              <a:spcBef>
                <a:spcPts val="3000"/>
              </a:spcBef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2400" cap="small" dirty="0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Look for a formal definition</a:t>
            </a:r>
          </a:p>
        </p:txBody>
      </p:sp>
    </p:spTree>
    <p:extLst>
      <p:ext uri="{BB962C8B-B14F-4D97-AF65-F5344CB8AC3E}">
        <p14:creationId xmlns:p14="http://schemas.microsoft.com/office/powerpoint/2010/main" val="2015590347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1579229" y="2640098"/>
            <a:ext cx="10359485" cy="6096837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altLang="zh-CN" sz="3200" dirty="0">
                <a:latin typeface="Book Antiqua" panose="02040602050305030304" pitchFamily="18" charset="0"/>
              </a:rPr>
              <a:t>The term 'plastic' comes from the Greek </a:t>
            </a:r>
            <a:r>
              <a:rPr lang="en-US" altLang="zh-CN" sz="3200" i="1" dirty="0" err="1">
                <a:latin typeface="Book Antiqua" panose="02040602050305030304" pitchFamily="18" charset="0"/>
              </a:rPr>
              <a:t>plassein</a:t>
            </a:r>
            <a:r>
              <a:rPr lang="en-US" altLang="zh-CN" sz="3200" dirty="0">
                <a:latin typeface="Book Antiqua" panose="02040602050305030304" pitchFamily="18" charset="0"/>
              </a:rPr>
              <a:t>, meaning 'to </a:t>
            </a:r>
            <a:r>
              <a:rPr lang="en-US" altLang="zh-CN" sz="3200" dirty="0" err="1">
                <a:latin typeface="Book Antiqua" panose="02040602050305030304" pitchFamily="18" charset="0"/>
              </a:rPr>
              <a:t>mould</a:t>
            </a:r>
            <a:r>
              <a:rPr lang="en-US" altLang="zh-CN" sz="3200" dirty="0">
                <a:latin typeface="Book Antiqua" panose="02040602050305030304" pitchFamily="18" charset="0"/>
              </a:rPr>
              <a:t>'. Some plastics are derived from natural sources, some are semi-synthetic (the result of chemical action on a natural substance), and some are entirely synthetic, that is, chemically engineered from the constituents of coal or oil. Some are '</a:t>
            </a:r>
            <a:r>
              <a:rPr lang="en-US" altLang="zh-CN" sz="3200" b="1" i="1" dirty="0">
                <a:latin typeface="Book Antiqua" panose="02040602050305030304" pitchFamily="18" charset="0"/>
              </a:rPr>
              <a:t>thermoplastic</a:t>
            </a:r>
            <a:r>
              <a:rPr lang="en-US" altLang="zh-CN" sz="3200" dirty="0">
                <a:latin typeface="Book Antiqua" panose="02040602050305030304" pitchFamily="18" charset="0"/>
              </a:rPr>
              <a:t>', </a:t>
            </a:r>
            <a:r>
              <a:rPr lang="en-US" altLang="zh-CN" sz="3200" dirty="0">
                <a:solidFill>
                  <a:srgbClr val="FF0000"/>
                </a:solidFill>
                <a:latin typeface="Book Antiqua" panose="02040602050305030304" pitchFamily="18" charset="0"/>
              </a:rPr>
              <a:t>which means that</a:t>
            </a:r>
            <a:r>
              <a:rPr lang="en-US" altLang="zh-CN" sz="3200" dirty="0">
                <a:latin typeface="Book Antiqua" panose="02040602050305030304" pitchFamily="18" charset="0"/>
              </a:rPr>
              <a:t>, </a:t>
            </a:r>
            <a:r>
              <a:rPr lang="en-US" altLang="zh-CN" sz="3200" dirty="0">
                <a:solidFill>
                  <a:srgbClr val="03ADB5"/>
                </a:solidFill>
                <a:latin typeface="Book Antiqua" panose="02040602050305030304" pitchFamily="18" charset="0"/>
              </a:rPr>
              <a:t>like candlewax, they melt when heated and can then be reshaped</a:t>
            </a:r>
            <a:r>
              <a:rPr lang="en-US" altLang="zh-CN" sz="3200" dirty="0">
                <a:latin typeface="Book Antiqua" panose="02040602050305030304" pitchFamily="18" charset="0"/>
              </a:rPr>
              <a:t>. Others are '</a:t>
            </a:r>
            <a:r>
              <a:rPr lang="en-US" altLang="zh-CN" sz="3200" b="1" i="1" dirty="0">
                <a:latin typeface="Book Antiqua" panose="02040602050305030304" pitchFamily="18" charset="0"/>
              </a:rPr>
              <a:t>thermosetting</a:t>
            </a:r>
            <a:r>
              <a:rPr lang="en-US" altLang="zh-CN" sz="3200" dirty="0">
                <a:latin typeface="Book Antiqua" panose="02040602050305030304" pitchFamily="18" charset="0"/>
              </a:rPr>
              <a:t>'</a:t>
            </a:r>
            <a:r>
              <a:rPr lang="en-US" altLang="zh-CN" sz="3200" dirty="0">
                <a:solidFill>
                  <a:srgbClr val="FF0000"/>
                </a:solidFill>
                <a:latin typeface="Book Antiqua" panose="02040602050305030304" pitchFamily="18" charset="0"/>
              </a:rPr>
              <a:t>: </a:t>
            </a:r>
            <a:r>
              <a:rPr lang="en-US" altLang="zh-CN" sz="3200" dirty="0">
                <a:solidFill>
                  <a:srgbClr val="03ADB5"/>
                </a:solidFill>
                <a:latin typeface="Book Antiqua" panose="02040602050305030304" pitchFamily="18" charset="0"/>
              </a:rPr>
              <a:t>like eggs, they cannot revert to their original viscous state, and their shape is thus fixed forever. </a:t>
            </a:r>
            <a:r>
              <a:rPr lang="en-US" altLang="zh-CN" sz="3200" dirty="0">
                <a:latin typeface="Book Antiqua" panose="02040602050305030304" pitchFamily="18" charset="0"/>
              </a:rPr>
              <a:t>Bakelite had the distinction of being the first totally synthetic thermosetting plastic. </a:t>
            </a:r>
            <a:r>
              <a:rPr lang="zh-CN" altLang="zh-CN" sz="3200" dirty="0">
                <a:latin typeface="Book Antiqua" panose="02040602050305030304" pitchFamily="18" charset="0"/>
              </a:rPr>
              <a:t> </a:t>
            </a:r>
            <a:r>
              <a:rPr lang="en-US" altLang="zh-CN" sz="3200" dirty="0">
                <a:latin typeface="Book Antiqua" panose="02040602050305030304" pitchFamily="18" charset="0"/>
              </a:rPr>
              <a:t> </a:t>
            </a:r>
            <a:endParaRPr lang="zh-CN" altLang="zh-CN" sz="3200" dirty="0">
              <a:latin typeface="Book Antiqua" panose="02040602050305030304" pitchFamily="18" charset="0"/>
            </a:endParaRPr>
          </a:p>
        </p:txBody>
      </p:sp>
      <p:sp>
        <p:nvSpPr>
          <p:cNvPr id="34" name="Shape 553"/>
          <p:cNvSpPr>
            <a:spLocks noGrp="1"/>
          </p:cNvSpPr>
          <p:nvPr>
            <p:ph type="body" idx="14"/>
          </p:nvPr>
        </p:nvSpPr>
        <p:spPr>
          <a:xfrm>
            <a:off x="1579230" y="888494"/>
            <a:ext cx="8563708" cy="1301698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Example</a:t>
            </a:r>
            <a:r>
              <a:rPr lang="zh-CN" altLang="en-US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 </a:t>
            </a: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2</a:t>
            </a:r>
            <a:endParaRPr lang="en-GB" sz="3800" cap="small" dirty="0">
              <a:solidFill>
                <a:srgbClr val="0070C0"/>
              </a:solidFill>
              <a:latin typeface="Book Antiqua" panose="02040602050305030304" pitchFamily="18" charset="0"/>
              <a:ea typeface="Avenir Next Condensed Demi Bold"/>
              <a:cs typeface="Avenir Next Condensed Demi Bold"/>
              <a:sym typeface="Avenir Next Condensed Demi Bold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8353" y="1177921"/>
            <a:ext cx="45719" cy="1127735"/>
          </a:xfrm>
          <a:prstGeom prst="rect">
            <a:avLst/>
          </a:prstGeom>
        </p:spPr>
      </p:pic>
      <p:sp>
        <p:nvSpPr>
          <p:cNvPr id="5" name="Shape 578"/>
          <p:cNvSpPr>
            <a:spLocks noGrp="1"/>
          </p:cNvSpPr>
          <p:nvPr>
            <p:ph type="body" idx="20"/>
          </p:nvPr>
        </p:nvSpPr>
        <p:spPr>
          <a:xfrm>
            <a:off x="1579230" y="1809113"/>
            <a:ext cx="8878415" cy="706013"/>
          </a:xfrm>
          <a:prstGeom prst="rect">
            <a:avLst/>
          </a:prstGeom>
        </p:spPr>
        <p:txBody>
          <a:bodyPr/>
          <a:lstStyle/>
          <a:p>
            <a:r>
              <a:rPr lang="en-GB" sz="1800" b="1" i="1" dirty="0">
                <a:latin typeface="Book Antiqua" panose="02040602050305030304" pitchFamily="18" charset="0"/>
              </a:rPr>
              <a:t>Can you figure out the meaning of two technical terms: ’thermoplastic’ and ‘thermosetting’?</a:t>
            </a:r>
            <a:endParaRPr sz="1800" b="1" i="1" dirty="0">
              <a:latin typeface="Book Antiqua" panose="02040602050305030304" pitchFamily="18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>
            <a:off x="10001271" y="5259002"/>
            <a:ext cx="3681152" cy="4542238"/>
          </a:xfrm>
          <a:prstGeom prst="rect">
            <a:avLst/>
          </a:prstGeom>
        </p:spPr>
      </p:pic>
      <p:sp>
        <p:nvSpPr>
          <p:cNvPr id="22" name="Shape 553"/>
          <p:cNvSpPr>
            <a:spLocks noGrp="1"/>
          </p:cNvSpPr>
          <p:nvPr>
            <p:ph type="body" idx="14"/>
          </p:nvPr>
        </p:nvSpPr>
        <p:spPr>
          <a:xfrm>
            <a:off x="8229600" y="367598"/>
            <a:ext cx="4775200" cy="535263"/>
          </a:xfrm>
          <a:prstGeom prst="rect">
            <a:avLst/>
          </a:prstGeom>
          <a:solidFill>
            <a:srgbClr val="03ADB5"/>
          </a:solidFill>
        </p:spPr>
        <p:txBody>
          <a:bodyPr wrap="none" anchor="ctr" anchorCtr="1">
            <a:noAutofit/>
          </a:bodyPr>
          <a:lstStyle/>
          <a:p>
            <a:pPr>
              <a:lnSpc>
                <a:spcPct val="70000"/>
              </a:lnSpc>
              <a:spcBef>
                <a:spcPts val="3000"/>
              </a:spcBef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2400" cap="small" dirty="0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Look for a formal definition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2602787" y="10731073"/>
            <a:ext cx="102657" cy="74892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CN" altLang="en-US" sz="4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Book Antiqua" panose="02040602050305030304" pitchFamily="18" charset="0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132095809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Gill Sans"/>
        <a:ea typeface="Gill Sans"/>
        <a:cs typeface="Gill Sans"/>
      </a:majorFont>
      <a:minorFont>
        <a:latin typeface="Gill Sans"/>
        <a:ea typeface="Gill Sans"/>
        <a:cs typeface="Gill Sans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0384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Gill Sans"/>
        <a:ea typeface="Gill Sans"/>
        <a:cs typeface="Gill Sans"/>
      </a:majorFont>
      <a:minorFont>
        <a:latin typeface="Gill Sans"/>
        <a:ea typeface="Gill Sans"/>
        <a:cs typeface="Gill Sans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0384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Memories in Verdigris</Template>
  <TotalTime>1439</TotalTime>
  <Words>795</Words>
  <Application>Microsoft Office PowerPoint</Application>
  <PresentationFormat>自定义</PresentationFormat>
  <Paragraphs>63</Paragraphs>
  <Slides>17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5" baseType="lpstr">
      <vt:lpstr>Avenir Next Condensed</vt:lpstr>
      <vt:lpstr>Avenir Next Condensed Demi Bold</vt:lpstr>
      <vt:lpstr>Baskerville</vt:lpstr>
      <vt:lpstr>Gill Sans</vt:lpstr>
      <vt:lpstr>Lucida Grande</vt:lpstr>
      <vt:lpstr>Arial</vt:lpstr>
      <vt:lpstr>Book Antiqua</vt:lpstr>
      <vt:lpstr>White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杨小京</dc:creator>
  <cp:lastModifiedBy>wadeching@outlook.com</cp:lastModifiedBy>
  <cp:revision>28</cp:revision>
  <dcterms:created xsi:type="dcterms:W3CDTF">2017-12-03T16:40:49Z</dcterms:created>
  <dcterms:modified xsi:type="dcterms:W3CDTF">2017-12-07T16:37:11Z</dcterms:modified>
</cp:coreProperties>
</file>