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35"/>
  </p:sldMasterIdLst>
  <p:notesMasterIdLst>
    <p:notesMasterId r:id="rId54"/>
  </p:notesMasterIdLst>
  <p:sldIdLst>
    <p:sldId id="256" r:id="rId36"/>
    <p:sldId id="683" r:id="rId37"/>
    <p:sldId id="558" r:id="rId38"/>
    <p:sldId id="691" r:id="rId39"/>
    <p:sldId id="688" r:id="rId40"/>
    <p:sldId id="692" r:id="rId41"/>
    <p:sldId id="778" r:id="rId42"/>
    <p:sldId id="693" r:id="rId43"/>
    <p:sldId id="694" r:id="rId44"/>
    <p:sldId id="782" r:id="rId45"/>
    <p:sldId id="779" r:id="rId46"/>
    <p:sldId id="781" r:id="rId47"/>
    <p:sldId id="780" r:id="rId48"/>
    <p:sldId id="786" r:id="rId49"/>
    <p:sldId id="698" r:id="rId50"/>
    <p:sldId id="699" r:id="rId51"/>
    <p:sldId id="704" r:id="rId52"/>
    <p:sldId id="702" r:id="rId53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  <a:srgbClr val="0000FF"/>
    <a:srgbClr val="0B050F"/>
    <a:srgbClr val="00FF00"/>
    <a:srgbClr val="FFFF99"/>
    <a:srgbClr val="FFFFFF"/>
    <a:srgbClr val="F3F1F2"/>
    <a:srgbClr val="FFFF00"/>
    <a:srgbClr val="33C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01" autoAdjust="0"/>
  </p:normalViewPr>
  <p:slideViewPr>
    <p:cSldViewPr>
      <p:cViewPr>
        <p:scale>
          <a:sx n="100" d="100"/>
          <a:sy n="100" d="100"/>
        </p:scale>
        <p:origin x="-510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4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slide" Target="slides/slide7.xml"/><Relationship Id="rId47" Type="http://schemas.openxmlformats.org/officeDocument/2006/relationships/slide" Target="slides/slide12.xml"/><Relationship Id="rId50" Type="http://schemas.openxmlformats.org/officeDocument/2006/relationships/slide" Target="slides/slide15.xml"/><Relationship Id="rId55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slide" Target="slides/slide3.xml"/><Relationship Id="rId46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slide" Target="slides/slide6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slide" Target="slides/slide2.xml"/><Relationship Id="rId40" Type="http://schemas.openxmlformats.org/officeDocument/2006/relationships/slide" Target="slides/slide5.xml"/><Relationship Id="rId45" Type="http://schemas.openxmlformats.org/officeDocument/2006/relationships/slide" Target="slides/slide10.xml"/><Relationship Id="rId53" Type="http://schemas.openxmlformats.org/officeDocument/2006/relationships/slide" Target="slides/slide18.xml"/><Relationship Id="rId58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1.xml"/><Relationship Id="rId49" Type="http://schemas.openxmlformats.org/officeDocument/2006/relationships/slide" Target="slides/slide14.xml"/><Relationship Id="rId57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" Target="slides/slide9.xml"/><Relationship Id="rId52" Type="http://schemas.openxmlformats.org/officeDocument/2006/relationships/slide" Target="slides/slide17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Master" Target="slideMasters/slideMaster1.xml"/><Relationship Id="rId43" Type="http://schemas.openxmlformats.org/officeDocument/2006/relationships/slide" Target="slides/slide8.xml"/><Relationship Id="rId48" Type="http://schemas.openxmlformats.org/officeDocument/2006/relationships/slide" Target="slides/slide13.xml"/><Relationship Id="rId56" Type="http://schemas.openxmlformats.org/officeDocument/2006/relationships/viewProps" Target="view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16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C12F9A-D982-4653-8CF5-416442DC15B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7827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DC3F0-E7A7-4C0E-85C5-20F065AB9C81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同学们，这个学期，我们一起学习专业基础课程</a:t>
            </a:r>
            <a:r>
              <a:rPr lang="en-US" altLang="zh-CN" dirty="0" smtClean="0"/>
              <a:t>《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给排水科学与工程概论</a:t>
            </a:r>
            <a:r>
              <a:rPr lang="en-US" altLang="zh-CN" dirty="0" smtClean="0"/>
              <a:t>》</a:t>
            </a:r>
            <a:r>
              <a:rPr lang="zh-CN" altLang="en-US" dirty="0" smtClean="0"/>
              <a:t>。这门课程是给排水科学与工和专业的核心课程。选用的教材是：</a:t>
            </a:r>
            <a:r>
              <a:rPr lang="en-US" altLang="zh-CN" dirty="0" smtClean="0"/>
              <a:t>《</a:t>
            </a:r>
            <a:r>
              <a:rPr lang="zh-CN" altLang="en-US" sz="1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给排水科学与工程概论</a:t>
            </a:r>
            <a:r>
              <a:rPr lang="en-US" altLang="zh-CN" dirty="0" smtClean="0"/>
              <a:t>》</a:t>
            </a:r>
            <a:r>
              <a:rPr lang="zh-CN" altLang="en-US" dirty="0" smtClean="0"/>
              <a:t>。这门课由以下</a:t>
            </a:r>
            <a:r>
              <a:rPr lang="en-US" altLang="zh-CN" dirty="0" smtClean="0"/>
              <a:t>5</a:t>
            </a:r>
            <a:r>
              <a:rPr lang="zh-CN" altLang="en-US" dirty="0" smtClean="0"/>
              <a:t>位老师承担：</a:t>
            </a:r>
            <a:r>
              <a:rPr lang="zh-CN" altLang="en-US" sz="1200" b="1" kern="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李冬梅、李斌、王琦、秦雯、冯力</a:t>
            </a:r>
            <a:r>
              <a:rPr lang="zh-CN" altLang="en-US" dirty="0" smtClean="0"/>
              <a:t>。</a:t>
            </a:r>
            <a:endParaRPr lang="zh-CN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承压水</a:t>
            </a:r>
            <a:r>
              <a:rPr lang="zh-CN" altLang="en-US" sz="120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（不易污染），是最优质的水资源。而</a:t>
            </a:r>
            <a:r>
              <a:rPr lang="zh-CN" altLang="en-US" dirty="0" smtClean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上层滞水与潜水，</a:t>
            </a:r>
            <a:r>
              <a:rPr lang="zh-CN" altLang="zh-CN" dirty="0" smtClean="0">
                <a:solidFill>
                  <a:srgbClr val="FF0000"/>
                </a:solidFill>
              </a:rPr>
              <a:t>靠近地表，直接靠大气降水或地表水补给，水量不稳定，水质差，易受污染。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2F9A-D982-4653-8CF5-416442DC15B7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9562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5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2. </a:t>
            </a:r>
            <a:r>
              <a:rPr lang="zh-CN" altLang="en-US" sz="1100" kern="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地表水与地下水取水构筑物</a:t>
            </a:r>
            <a:r>
              <a:rPr lang="zh-CN" altLang="en-US" sz="1100" kern="120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：</a:t>
            </a:r>
            <a:r>
              <a:rPr lang="zh-CN" altLang="en-US" sz="110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地表水：</a:t>
            </a:r>
            <a:r>
              <a:rPr lang="zh-CN" altLang="en-US" sz="1100" dirty="0" smtClean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固定式</a:t>
            </a:r>
            <a:r>
              <a:rPr lang="zh-CN" altLang="en-US" sz="110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、移动式与</a:t>
            </a:r>
            <a:r>
              <a:rPr lang="zh-CN" altLang="en-US" sz="1100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山区浅水河流浅水构筑物</a:t>
            </a:r>
            <a:r>
              <a:rPr lang="zh-CN" altLang="en-US" sz="110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。取水构筑物宜建在水质条件与地质条件均较好的位置，需要满足一定的水深，靠近用水地区。地下水：</a:t>
            </a:r>
            <a:r>
              <a:rPr lang="zh-CN" altLang="en-US" sz="1100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管井、大口井、水平集水管、渗渠、复合井等</a:t>
            </a:r>
            <a:r>
              <a:rPr lang="zh-CN" altLang="en-US" sz="1100" b="1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。</a:t>
            </a:r>
            <a:endParaRPr lang="en-US" altLang="zh-CN" sz="1100" b="1" dirty="0" smtClean="0">
              <a:solidFill>
                <a:srgbClr val="0B050F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2F9A-D982-4653-8CF5-416442DC15B7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1128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地表水取水的固定式取水构筑物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岸边式取水方式。首先，请看地表水取水构筑物。其中，</a:t>
            </a:r>
            <a:r>
              <a:rPr lang="zh-CN" altLang="en-US" sz="120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固定式取水构筑物应用最广，有岸边式：当河岸较陡、水较深，取水口设在岸边。由</a:t>
            </a:r>
            <a:r>
              <a:rPr lang="en-US" altLang="zh-CN" sz="120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1</a:t>
            </a:r>
            <a:r>
              <a:rPr lang="zh-CN" altLang="en-US" sz="120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集水井（进水间）和</a:t>
            </a:r>
            <a:r>
              <a:rPr lang="en-US" altLang="zh-CN" sz="120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120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泵房组成。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地表水</a:t>
            </a:r>
            <a:r>
              <a:rPr lang="zh-CN" altLang="en-US" sz="120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固定式取水构筑物</a:t>
            </a:r>
            <a:r>
              <a:rPr lang="en-US" altLang="zh-CN" sz="120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-</a:t>
            </a:r>
            <a:r>
              <a:rPr lang="zh-CN" altLang="en-US" sz="120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河床式：河岸较浅、主流在河床中心，</a:t>
            </a:r>
            <a:r>
              <a:rPr lang="zh-CN" altLang="en-US" b="0" dirty="0" smtClean="0">
                <a:latin typeface="Times New Roman" pitchFamily="18" charset="0"/>
                <a:ea typeface="宋体" pitchFamily="2" charset="-122"/>
              </a:rPr>
              <a:t>取水头部设在河心。由取水头</a:t>
            </a:r>
            <a:r>
              <a:rPr lang="en-US" altLang="zh-CN" b="0" dirty="0" smtClean="0">
                <a:latin typeface="Times New Roman" pitchFamily="18" charset="0"/>
                <a:ea typeface="宋体" pitchFamily="2" charset="-122"/>
              </a:rPr>
              <a:t>4</a:t>
            </a:r>
            <a:r>
              <a:rPr lang="zh-CN" altLang="en-US" b="0" dirty="0" smtClean="0">
                <a:latin typeface="Times New Roman" pitchFamily="18" charset="0"/>
                <a:ea typeface="宋体" pitchFamily="2" charset="-122"/>
              </a:rPr>
              <a:t>、进水管渠</a:t>
            </a:r>
            <a:r>
              <a:rPr lang="en-US" altLang="zh-CN" b="0" dirty="0" smtClean="0">
                <a:latin typeface="Times New Roman" pitchFamily="18" charset="0"/>
                <a:ea typeface="宋体" pitchFamily="2" charset="-122"/>
              </a:rPr>
              <a:t>5</a:t>
            </a:r>
            <a:r>
              <a:rPr lang="zh-CN" altLang="en-US" b="0" dirty="0" smtClean="0">
                <a:latin typeface="Times New Roman" pitchFamily="18" charset="0"/>
                <a:ea typeface="宋体" pitchFamily="2" charset="-122"/>
              </a:rPr>
              <a:t>、集水井</a:t>
            </a:r>
            <a:r>
              <a:rPr lang="en-US" altLang="zh-CN" b="0" dirty="0" smtClean="0">
                <a:latin typeface="Times New Roman" pitchFamily="18" charset="0"/>
                <a:ea typeface="宋体" pitchFamily="2" charset="-122"/>
              </a:rPr>
              <a:t>6</a:t>
            </a:r>
            <a:r>
              <a:rPr lang="zh-CN" altLang="en-US" b="0" dirty="0" smtClean="0">
                <a:latin typeface="Times New Roman" pitchFamily="18" charset="0"/>
                <a:ea typeface="宋体" pitchFamily="2" charset="-122"/>
              </a:rPr>
              <a:t>及泵站</a:t>
            </a:r>
            <a:r>
              <a:rPr lang="en-US" altLang="zh-CN" b="0" dirty="0" smtClean="0">
                <a:latin typeface="Times New Roman" pitchFamily="18" charset="0"/>
                <a:ea typeface="宋体" pitchFamily="2" charset="-122"/>
              </a:rPr>
              <a:t>7</a:t>
            </a:r>
            <a:r>
              <a:rPr lang="zh-CN" altLang="en-US" b="0" dirty="0" smtClean="0">
                <a:latin typeface="Times New Roman" pitchFamily="18" charset="0"/>
                <a:ea typeface="宋体" pitchFamily="2" charset="-122"/>
              </a:rPr>
              <a:t>组成。</a:t>
            </a:r>
            <a:endParaRPr lang="zh-CN" altLang="en-US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地表水</a:t>
            </a:r>
            <a:r>
              <a:rPr lang="zh-CN" altLang="en-US" sz="120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固定式取水构筑物</a:t>
            </a:r>
            <a:r>
              <a:rPr lang="en-US" altLang="zh-CN" sz="120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-</a:t>
            </a:r>
            <a:r>
              <a:rPr lang="en-US" altLang="zh-CN" sz="1200" baseline="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120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斗槽式：在取水口附近修建堤坝，形成斗槽，以加深取水深度，也有预沉淀作用。由岸边式取水构筑物和斗槽组成。</a:t>
            </a:r>
            <a:endParaRPr lang="zh-CN" altLang="en-US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3. 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地下水取水构筑物：</a:t>
            </a:r>
            <a:r>
              <a:rPr lang="zh-CN" altLang="en-US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管井、大口井、水平集水管、复合井等</a:t>
            </a: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。</a:t>
            </a:r>
            <a:r>
              <a:rPr lang="zh-CN" altLang="zh-CN" dirty="0" smtClean="0"/>
              <a:t>在地下水取水构筑物中用得最多的是管井。</a:t>
            </a:r>
            <a:r>
              <a:rPr lang="en-US" altLang="zh-CN" dirty="0" smtClean="0"/>
              <a:t> </a:t>
            </a:r>
            <a:r>
              <a:rPr lang="zh-CN" altLang="zh-CN" dirty="0" smtClean="0"/>
              <a:t>管井的口径一般为</a:t>
            </a:r>
            <a:r>
              <a:rPr lang="en-US" altLang="zh-CN" dirty="0" smtClean="0"/>
              <a:t>150</a:t>
            </a:r>
            <a:r>
              <a:rPr lang="zh-CN" altLang="zh-CN" dirty="0" smtClean="0"/>
              <a:t>～</a:t>
            </a:r>
            <a:r>
              <a:rPr lang="en-US" altLang="zh-CN" dirty="0" smtClean="0"/>
              <a:t>1000mm</a:t>
            </a:r>
            <a:r>
              <a:rPr lang="zh-CN" altLang="zh-CN" dirty="0" smtClean="0"/>
              <a:t>，深度为</a:t>
            </a:r>
            <a:r>
              <a:rPr lang="en-US" altLang="zh-CN" dirty="0" smtClean="0"/>
              <a:t>10</a:t>
            </a:r>
            <a:r>
              <a:rPr lang="zh-CN" altLang="zh-CN" dirty="0" smtClean="0"/>
              <a:t>～</a:t>
            </a:r>
            <a:r>
              <a:rPr lang="en-US" altLang="zh-CN" dirty="0" smtClean="0"/>
              <a:t>1000m</a:t>
            </a:r>
            <a:r>
              <a:rPr lang="zh-CN" altLang="zh-CN" dirty="0" smtClean="0"/>
              <a:t>。由于管井便于施工，因此被广泛用于各种类型的含水层，但习惯上</a:t>
            </a:r>
            <a:r>
              <a:rPr lang="zh-CN" altLang="zh-CN" dirty="0" smtClean="0">
                <a:solidFill>
                  <a:srgbClr val="FF0000"/>
                </a:solidFill>
              </a:rPr>
              <a:t>多半用于采取深层地下水</a:t>
            </a:r>
            <a:r>
              <a:rPr lang="zh-CN" altLang="zh-CN" dirty="0" smtClean="0"/>
              <a:t>。</a:t>
            </a:r>
            <a:r>
              <a:rPr lang="zh-CN" altLang="en-US" dirty="0" smtClean="0"/>
              <a:t>请同学思考：</a:t>
            </a:r>
            <a:r>
              <a:rPr lang="zh-CN" altLang="en-US" sz="1200" b="1" kern="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开采地下水成本低，可以大量开采吗？</a:t>
            </a:r>
            <a:endParaRPr lang="en-US" altLang="zh-CN" sz="1200" b="1" kern="0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4. </a:t>
            </a:r>
            <a:r>
              <a:rPr lang="zh-CN" altLang="en-US" sz="1200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水源开发。由于</a:t>
            </a:r>
            <a:r>
              <a:rPr lang="zh-CN" altLang="zh-CN" dirty="0" smtClean="0"/>
              <a:t>我国水资源相当紧缺，</a:t>
            </a:r>
            <a:r>
              <a:rPr lang="zh-CN" altLang="en-US" dirty="0" smtClean="0"/>
              <a:t>主要</a:t>
            </a:r>
            <a:r>
              <a:rPr lang="zh-CN" altLang="zh-CN" dirty="0" smtClean="0"/>
              <a:t>是由于资源型缺水、水质型缺水和管理型缺水</a:t>
            </a:r>
            <a:r>
              <a:rPr lang="zh-CN" altLang="en-US" dirty="0" smtClean="0"/>
              <a:t>和工程型缺水这几种</a:t>
            </a:r>
            <a:r>
              <a:rPr lang="zh-CN" altLang="zh-CN" dirty="0" smtClean="0"/>
              <a:t>情况形成的。“节流优先，治污为本，多渠道开源”已成为新时期水资源、特别是城市水资源可持续利用的基本策略。</a:t>
            </a:r>
            <a:r>
              <a:rPr lang="zh-CN" altLang="en-US" dirty="0" smtClean="0"/>
              <a:t>由于水资源自然分配的不均匀，出现了许多</a:t>
            </a: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远距离输水、跨流域调水的工程，如南水北调战略性工程，广州的西江引水工程。</a:t>
            </a:r>
            <a:r>
              <a:rPr lang="zh-CN" altLang="en-US" dirty="0" smtClean="0"/>
              <a:t>除了科学合理地开采和调配地表水与地下水资源外，还应该大力提倡开发利用处理后的污水、雨水、</a:t>
            </a: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海水和苦咸水等非传统水源。请大家思考，对于这些水源开发方式，</a:t>
            </a:r>
            <a:r>
              <a:rPr lang="zh-CN" altLang="en-US" sz="1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你建议采用哪种呢，它有怎样的优缺点？</a:t>
            </a:r>
            <a:endParaRPr lang="en-US" altLang="zh-CN" sz="12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2F9A-D982-4653-8CF5-416442DC15B7}" type="slidenum">
              <a:rPr lang="en-US" altLang="zh-CN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4071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下面进入第</a:t>
            </a:r>
            <a:r>
              <a:rPr lang="en-US" altLang="zh-CN" sz="1200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4</a:t>
            </a:r>
            <a:r>
              <a:rPr lang="zh-CN" altLang="en-US" sz="1200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节，水资源的保护和管理。</a:t>
            </a:r>
            <a:r>
              <a:rPr lang="zh-CN" altLang="zh-CN" dirty="0" smtClean="0"/>
              <a:t>水资源保护的内涵是采取法律、行政、经济、技术等综合措施，对水资源实行积极的保护与科学管理：</a:t>
            </a:r>
            <a:r>
              <a:rPr lang="zh-CN" altLang="zh-CN" b="1" dirty="0" smtClean="0"/>
              <a:t>一方面是</a:t>
            </a:r>
            <a:r>
              <a:rPr lang="zh-CN" altLang="zh-CN" b="1" dirty="0" smtClean="0">
                <a:solidFill>
                  <a:srgbClr val="FF0000"/>
                </a:solidFill>
              </a:rPr>
              <a:t>对水量的合理取用及对其补给源的保护</a:t>
            </a:r>
            <a:r>
              <a:rPr lang="zh-CN" altLang="zh-CN" b="1" dirty="0" smtClean="0"/>
              <a:t>，包括对水资源开发利用的统筹规划、涵养及保护水源、科学合理用水、节约用水、提高用水效率等；另一方面是</a:t>
            </a:r>
            <a:r>
              <a:rPr lang="zh-CN" altLang="zh-CN" b="1" dirty="0" smtClean="0">
                <a:solidFill>
                  <a:srgbClr val="FF0000"/>
                </a:solidFill>
              </a:rPr>
              <a:t>对水质的保护</a:t>
            </a:r>
            <a:r>
              <a:rPr lang="zh-CN" altLang="zh-CN" b="1" dirty="0" smtClean="0"/>
              <a:t>，包括制订有关法规和标准、进行水质调查、监测和评价、制订水质规划、水污染防治、治理污染源等。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2F9A-D982-4653-8CF5-416442DC15B7}" type="slidenum">
              <a:rPr lang="en-US" altLang="zh-CN" smtClean="0"/>
              <a:pPr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2184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189C55-7C97-4155-A3DC-CBBFEE4C2FFF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en-US" dirty="0" smtClean="0"/>
              <a:t>讲到这里，第</a:t>
            </a:r>
            <a:r>
              <a:rPr lang="en-US" altLang="zh-CN" dirty="0" smtClean="0"/>
              <a:t>2</a:t>
            </a:r>
            <a:r>
              <a:rPr lang="zh-CN" altLang="en-US" dirty="0" smtClean="0"/>
              <a:t>章关于水的利用与水源保护介绍完毕。请大家思考以下</a:t>
            </a:r>
            <a:r>
              <a:rPr lang="en-US" altLang="zh-CN" dirty="0" smtClean="0"/>
              <a:t>5</a:t>
            </a:r>
            <a:r>
              <a:rPr lang="zh-CN" altLang="en-US" dirty="0" smtClean="0"/>
              <a:t>方面的问题。</a:t>
            </a:r>
            <a:endParaRPr lang="zh-CN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kern="0" dirty="0" smtClean="0">
                <a:solidFill>
                  <a:srgbClr val="7030A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现在，我们学习第</a:t>
            </a:r>
            <a:r>
              <a:rPr lang="en-US" altLang="zh-CN" sz="1200" b="1" kern="0" dirty="0" smtClean="0">
                <a:solidFill>
                  <a:srgbClr val="7030A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</a:t>
            </a:r>
            <a:r>
              <a:rPr lang="zh-CN" altLang="en-US" sz="1200" b="1" kern="0" dirty="0" smtClean="0">
                <a:solidFill>
                  <a:srgbClr val="7030A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章 水的利用与水源保护</a:t>
            </a:r>
            <a:endParaRPr lang="zh-CN" altLang="en-US" sz="1200" b="1" dirty="0" smtClean="0">
              <a:solidFill>
                <a:srgbClr val="7030A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2F9A-D982-4653-8CF5-416442DC15B7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867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首先，水资源部分。我们主要学习水的特性、水资源定义、</a:t>
            </a:r>
            <a:r>
              <a:rPr lang="zh-CN" altLang="en-US" sz="1200" dirty="0" smtClean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地球上的水资源以及可用的淡水资源等方面。首先，我们来学习水的特性。</a:t>
            </a:r>
            <a:r>
              <a:rPr lang="zh-CN" altLang="en-US" dirty="0" smtClean="0"/>
              <a:t>液态</a:t>
            </a:r>
            <a:r>
              <a:rPr lang="zh-CN" altLang="en-US" i="1" dirty="0" smtClean="0"/>
              <a:t>水的</a:t>
            </a:r>
            <a:r>
              <a:rPr lang="zh-CN" altLang="en-US" dirty="0" smtClean="0"/>
              <a:t>存在使得我们的星球显得很特别。水是生命的根本</a:t>
            </a:r>
            <a:r>
              <a:rPr lang="en-US" altLang="zh-CN" dirty="0" smtClean="0"/>
              <a:t>,</a:t>
            </a:r>
            <a:r>
              <a:rPr lang="zh-CN" altLang="en-US" dirty="0" smtClean="0"/>
              <a:t>没有它每一个生命都会死亡。它覆盖了地球表面约</a:t>
            </a:r>
            <a:r>
              <a:rPr lang="en-US" altLang="zh-CN" dirty="0" smtClean="0"/>
              <a:t>70%</a:t>
            </a:r>
            <a:r>
              <a:rPr lang="zh-CN" altLang="en-US" dirty="0" smtClean="0"/>
              <a:t>，占我们身体的</a:t>
            </a:r>
            <a:r>
              <a:rPr lang="en-US" altLang="zh-CN" dirty="0" smtClean="0"/>
              <a:t>65%-75%</a:t>
            </a:r>
            <a:r>
              <a:rPr lang="zh-CN" altLang="en-US" dirty="0" smtClean="0"/>
              <a:t>（我们血液中</a:t>
            </a:r>
            <a:r>
              <a:rPr lang="en-US" altLang="zh-CN" dirty="0" smtClean="0"/>
              <a:t>82%</a:t>
            </a:r>
            <a:r>
              <a:rPr lang="zh-CN" altLang="en-US" dirty="0" smtClean="0"/>
              <a:t>是水），水（</a:t>
            </a:r>
            <a:r>
              <a:rPr lang="en-US" altLang="zh-CN" dirty="0" smtClean="0"/>
              <a:t>H2O</a:t>
            </a:r>
            <a:r>
              <a:rPr lang="zh-CN" altLang="en-US" dirty="0" smtClean="0"/>
              <a:t>）在室温下是无味的液体，略带淡蓝色，是一种极性的无机化合物。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2F9A-D982-4653-8CF5-416442DC15B7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1579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2.</a:t>
            </a:r>
            <a:r>
              <a:rPr lang="zh-CN" altLang="en-US" sz="1200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水资源定义：</a:t>
            </a: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1</a:t>
            </a: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）广义地：地球上所有的水；（</a:t>
            </a:r>
            <a:r>
              <a:rPr lang="en-US" altLang="zh-CN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）狭义地：在</a:t>
            </a:r>
            <a:r>
              <a:rPr lang="zh-CN" altLang="en-US" b="1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现有社会条件</a:t>
            </a: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下</a:t>
            </a:r>
            <a:r>
              <a:rPr lang="zh-CN" altLang="en-US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可被</a:t>
            </a: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人类直接开发</a:t>
            </a:r>
            <a:r>
              <a:rPr lang="zh-CN" altLang="en-US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与利用</a:t>
            </a: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的水（不影响地球生态）。</a:t>
            </a:r>
            <a:r>
              <a:rPr lang="zh-CN" altLang="en-US" sz="1200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现有社会条件：</a:t>
            </a:r>
            <a:r>
              <a:rPr lang="zh-CN" altLang="en-US" sz="1200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指利用现有技术、经济条件，能将不合格的水质处理达标后使用、能取到需用的水资源、能将水资源合理使用到不同领域等等）</a:t>
            </a:r>
            <a:endParaRPr lang="en-US" altLang="zh-CN" sz="1200" dirty="0" smtClean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2F9A-D982-4653-8CF5-416442DC15B7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7882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现在我们学习第二部分：</a:t>
            </a:r>
            <a:r>
              <a:rPr lang="zh-CN" altLang="en-US" sz="1200" b="1" kern="0" dirty="0" smtClean="0">
                <a:solidFill>
                  <a:srgbClr val="7030A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水资源状况</a:t>
            </a:r>
            <a:r>
              <a:rPr lang="zh-CN" altLang="en-US" sz="1200" b="0" kern="120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。为了清晰表示人类可以利用到的水资源量，我们用三个圆来表示总水量、淡水量以及地表水与地下水加和的水量。从第一个圆表示的结果，可以看到，</a:t>
            </a:r>
            <a:r>
              <a:rPr lang="zh-CN" altLang="en-US" sz="1400" b="1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地球上的水资源很多。总体水量达到</a:t>
            </a:r>
            <a:r>
              <a:rPr lang="en-US" altLang="zh-CN" sz="1400" b="1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1.36</a:t>
            </a:r>
            <a:r>
              <a:rPr lang="zh-CN" altLang="en-US" sz="1400" b="1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乘以</a:t>
            </a:r>
            <a:r>
              <a:rPr lang="en-US" altLang="zh-CN" sz="1400" b="1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10</a:t>
            </a:r>
            <a:r>
              <a:rPr lang="zh-CN" altLang="en-US" sz="1400" b="1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的</a:t>
            </a:r>
            <a:r>
              <a:rPr lang="en-US" altLang="zh-CN" sz="1400" b="1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16</a:t>
            </a:r>
            <a:r>
              <a:rPr lang="zh-CN" altLang="en-US" sz="1400" b="1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次方立方米（是</a:t>
            </a:r>
            <a:r>
              <a:rPr lang="en-US" altLang="zh-CN" sz="1400" dirty="0" smtClean="0"/>
              <a:t>13.6</a:t>
            </a:r>
            <a:r>
              <a:rPr lang="zh-CN" altLang="en-US" sz="1400" dirty="0" smtClean="0"/>
              <a:t>亿立方</a:t>
            </a:r>
            <a:r>
              <a:rPr lang="zh-CN" altLang="en-US" sz="1400" i="0" dirty="0" smtClean="0"/>
              <a:t>公里</a:t>
            </a:r>
            <a:r>
              <a:rPr lang="zh-CN" altLang="en-US" sz="1400" b="1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）。如果将这些水平均分布于地球表面，相当于地球整个表面覆盖着一层平均深度为</a:t>
            </a:r>
            <a:r>
              <a:rPr lang="en-US" altLang="zh-CN" sz="1400" b="1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2600</a:t>
            </a:r>
            <a:r>
              <a:rPr lang="zh-CN" altLang="en-US" sz="1400" b="1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米的水。但是，</a:t>
            </a:r>
            <a:r>
              <a:rPr lang="en-US" altLang="zh-CN" sz="1400" b="1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97.2%</a:t>
            </a:r>
            <a:r>
              <a:rPr lang="zh-CN" altLang="en-US" sz="1400" b="1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的水是咸水，主要分布在海洋中，淡水只占地球水总量的</a:t>
            </a:r>
            <a:r>
              <a:rPr lang="en-US" altLang="zh-CN" sz="1400" b="1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2.8%</a:t>
            </a:r>
            <a:r>
              <a:rPr lang="zh-CN" altLang="en-US" sz="1400" b="1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。而这</a:t>
            </a:r>
            <a:r>
              <a:rPr lang="en-US" altLang="zh-CN" sz="1400" b="1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2.8</a:t>
            </a:r>
            <a:r>
              <a:rPr lang="zh-CN" altLang="en-US" sz="1400" b="1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％的淡水也不能全为人类所应用，因为它的</a:t>
            </a:r>
            <a:r>
              <a:rPr lang="en-US" altLang="zh-CN" sz="1400" b="1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78</a:t>
            </a:r>
            <a:r>
              <a:rPr lang="zh-CN" altLang="en-US" sz="1400" b="1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％被锁在两极的冰川、土壤、岩层和水蒸汽中，剩下的</a:t>
            </a:r>
            <a:r>
              <a:rPr lang="en-US" altLang="zh-CN" sz="1400" b="1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22</a:t>
            </a:r>
            <a:r>
              <a:rPr lang="zh-CN" altLang="en-US" sz="1400" b="1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％即河流、湖泊和地下水才可为人类应用，而储存在地下水中的水，不开采不能应用，可直接应用的是河流湖泊中的水。但是，由于河流湖泊遭受了较严重的污染。在现有社会条件下，真正可以获得的淡水资源只占</a:t>
            </a:r>
            <a:r>
              <a:rPr lang="en-US" altLang="zh-CN" sz="1400" b="1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0.6</a:t>
            </a:r>
            <a:r>
              <a:rPr lang="zh-CN" altLang="en-US" sz="1400" b="1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％。即使在南方广州这样的城市，</a:t>
            </a:r>
            <a:r>
              <a:rPr lang="zh-CN" altLang="en-US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水资源短缺、水污染严重同样是我们关注的焦点。</a:t>
            </a:r>
            <a:endParaRPr lang="en-US" altLang="zh-CN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b="1" dirty="0" smtClean="0">
              <a:solidFill>
                <a:srgbClr val="7030A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水资源紧缺的主要类型有</a:t>
            </a:r>
            <a:r>
              <a:rPr lang="en-US" altLang="zh-CN" sz="1200" dirty="0" smtClean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3</a:t>
            </a:r>
            <a:r>
              <a:rPr lang="zh-CN" altLang="en-US" sz="1200" dirty="0" smtClean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种，</a:t>
            </a:r>
            <a:r>
              <a:rPr lang="zh-CN" altLang="en-US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资源型缺水</a:t>
            </a:r>
            <a:r>
              <a:rPr lang="zh-CN" altLang="en-US" dirty="0" smtClean="0">
                <a:solidFill>
                  <a:srgbClr val="7030A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，</a:t>
            </a:r>
            <a:r>
              <a:rPr lang="zh-CN" altLang="en-US" dirty="0" smtClean="0"/>
              <a:t>是指当地水资源总量少</a:t>
            </a:r>
            <a:r>
              <a:rPr lang="en-US" altLang="zh-CN" dirty="0" smtClean="0"/>
              <a:t>,</a:t>
            </a:r>
            <a:r>
              <a:rPr lang="zh-CN" altLang="en-US" dirty="0" smtClean="0"/>
              <a:t>不能适应经济发展的需要</a:t>
            </a:r>
            <a:r>
              <a:rPr lang="en-US" altLang="zh-CN" dirty="0" smtClean="0"/>
              <a:t>,</a:t>
            </a:r>
            <a:r>
              <a:rPr lang="zh-CN" altLang="en-US" dirty="0" smtClean="0"/>
              <a:t>形成供水紧张</a:t>
            </a:r>
            <a:r>
              <a:rPr lang="en-US" altLang="zh-CN" dirty="0" smtClean="0"/>
              <a:t>,</a:t>
            </a:r>
            <a:r>
              <a:rPr lang="zh-CN" altLang="en-US" dirty="0" smtClean="0"/>
              <a:t>如京津华 北地区、西北地区、辽河流域等</a:t>
            </a:r>
            <a:r>
              <a:rPr lang="zh-CN" altLang="en-US" dirty="0" smtClean="0">
                <a:solidFill>
                  <a:srgbClr val="7030A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；</a:t>
            </a:r>
            <a:r>
              <a:rPr lang="zh-CN" altLang="en-US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工程型缺水</a:t>
            </a: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，即供水工程的供水能力有限，不能满足城市用水需要，在西北地区，由于经济条件的限制，供水工程规模与工艺技术都不能满足城市用水的需要；</a:t>
            </a:r>
            <a:r>
              <a:rPr lang="zh-CN" altLang="en-US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水质型缺水</a:t>
            </a:r>
            <a:r>
              <a:rPr lang="zh-CN" altLang="en-US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，即水资源受到污染不符合城市用水的水质要求，比如南方地区，降雨量相对较大，但因为污染导致水质变差甚至恶化，不能满足城市用水的水质要求。还有管理型缺水：</a:t>
            </a:r>
            <a:r>
              <a:rPr lang="zh-CN" altLang="en-US" dirty="0" smtClean="0"/>
              <a:t>总供水量可以基本满足需求，只是由于各种原因使该地区出现暂时性缺水，一般可以通过节水挖潜，资源合源合理配置等措施解决的，称为管理型缺水地区。</a:t>
            </a:r>
            <a:endParaRPr lang="zh-CN" altLang="en-US" dirty="0" smtClean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2F9A-D982-4653-8CF5-416442DC15B7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4565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水资源紧缺的社会因素：基于</a:t>
            </a:r>
            <a:r>
              <a:rPr lang="zh-CN" altLang="en-US" sz="1200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现有技术、经济条件，以下</a:t>
            </a:r>
            <a:r>
              <a:rPr lang="en-US" altLang="zh-CN" sz="1200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5</a:t>
            </a:r>
            <a:r>
              <a:rPr lang="zh-CN" altLang="en-US" sz="1200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方面引起水</a:t>
            </a:r>
            <a:r>
              <a:rPr lang="zh-CN" altLang="en-US" sz="1200" dirty="0" smtClean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资源紧缺，</a:t>
            </a:r>
            <a:r>
              <a:rPr lang="en-US" altLang="zh-CN" sz="1200" dirty="0" smtClean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1. </a:t>
            </a:r>
            <a:r>
              <a:rPr lang="zh-CN" altLang="en-US" dirty="0" smtClean="0">
                <a:solidFill>
                  <a:srgbClr val="7030A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人口增加，引起用水需求量上升；随着人们生活水平的提高，用水标准也提高了，比如很多家庭安装饮水机，可用的合乎标准的水资源相对就减少了；</a:t>
            </a:r>
            <a:r>
              <a:rPr lang="en-US" altLang="zh-CN" dirty="0" smtClean="0">
                <a:solidFill>
                  <a:srgbClr val="7030A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2. </a:t>
            </a: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农田需水量大，工业用水量增长。虽然政府非常重视水处理技术研发、水资源开发以及研发各种节水技术和节水设备，但农田和工业用水量仍然高；</a:t>
            </a:r>
            <a:r>
              <a:rPr lang="en-US" altLang="zh-CN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3.</a:t>
            </a:r>
            <a:r>
              <a:rPr lang="zh-CN" altLang="en-US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水浪费严重、重复使用率低。不仅浪费水资源，还污染水体。</a:t>
            </a:r>
            <a:r>
              <a:rPr lang="en-US" altLang="zh-CN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4.</a:t>
            </a:r>
            <a:r>
              <a:rPr lang="en-US" altLang="zh-CN" baseline="0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baseline="0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水污染严重。污废水未达标排放造成，无好水可用，造成水质性缺水，加剧了水资源紧张。 </a:t>
            </a:r>
            <a:r>
              <a:rPr lang="en-US" altLang="zh-CN" baseline="0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5. </a:t>
            </a:r>
            <a:r>
              <a:rPr lang="zh-CN" altLang="en-US" baseline="0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用水方式落后，水资源浪费惊人。比如农业灌溉用水方式落后、城市供水管网渗漏损失量大，管理薄弱，浪费水资源。这里提一个新名词：管理型缺水，这是由于用水过程管理不善，浪费水资源而造成的缺水。</a:t>
            </a:r>
            <a:endParaRPr lang="en-US" altLang="zh-CN" dirty="0" smtClean="0">
              <a:solidFill>
                <a:srgbClr val="0B050F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>
              <a:solidFill>
                <a:srgbClr val="7030A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2F9A-D982-4653-8CF5-416442DC15B7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5184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1" hangingPunct="0">
              <a:lnSpc>
                <a:spcPct val="150000"/>
              </a:lnSpc>
              <a:spcBef>
                <a:spcPts val="154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现在我们学习第三部分：</a:t>
            </a:r>
            <a:r>
              <a:rPr lang="zh-CN" altLang="en-US" sz="1200" b="1" kern="0" dirty="0" smtClean="0">
                <a:solidFill>
                  <a:srgbClr val="7030A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水的利用与给水水源工程。</a:t>
            </a:r>
            <a:r>
              <a:rPr lang="zh-CN" altLang="zh-CN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各种用水水源可分为两大类：</a:t>
            </a:r>
            <a:r>
              <a:rPr lang="zh-CN" altLang="zh-CN" dirty="0" smtClean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地下水源</a:t>
            </a:r>
            <a:r>
              <a:rPr lang="zh-CN" altLang="zh-CN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和</a:t>
            </a:r>
            <a:r>
              <a:rPr lang="zh-CN" altLang="zh-CN" dirty="0" smtClean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地表水源</a:t>
            </a:r>
            <a:r>
              <a:rPr lang="zh-CN" altLang="zh-CN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。</a:t>
            </a:r>
            <a:r>
              <a:rPr lang="zh-CN" altLang="en-US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地</a:t>
            </a:r>
            <a:r>
              <a:rPr lang="zh-CN" altLang="zh-CN" sz="1200" dirty="0" smtClean="0"/>
              <a:t>表水按水体的存在形式有江河、湖泊、蓄水库和海洋。与地下水相比，地表水一般具有水量较充沛、分布较广泛的特点，因此，许多城市和工业企业常常取用地表水作为给水水源。下水源按水文地质条件和地下水的分类，包括潜水（无压地下水）、自流水（承压地下水）和泉水</a:t>
            </a:r>
            <a:r>
              <a:rPr lang="zh-CN" altLang="en-US" sz="1200" dirty="0" smtClean="0"/>
              <a:t>，是埋藏在地表以下各种形式的水资源。</a:t>
            </a:r>
            <a:endParaRPr lang="en-US" altLang="zh-CN" sz="1200" b="1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 </a:t>
            </a:r>
            <a:r>
              <a:rPr lang="zh-CN" altLang="en-US" sz="1200" kern="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地表水源与地下水源特点：</a:t>
            </a: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地表水：</a:t>
            </a:r>
            <a:r>
              <a:rPr lang="zh-CN" altLang="en-US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存在于</a:t>
            </a:r>
            <a:r>
              <a:rPr lang="zh-CN" altLang="zh-CN" dirty="0" smtClean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江河、湖泊、蓄水库和海洋</a:t>
            </a:r>
            <a:r>
              <a:rPr lang="zh-CN" altLang="en-US" dirty="0" smtClean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等</a:t>
            </a: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水体中</a:t>
            </a:r>
            <a:r>
              <a:rPr lang="zh-CN" altLang="en-US" sz="110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（无压，易污染）。</a:t>
            </a:r>
            <a:r>
              <a:rPr lang="zh-CN" altLang="en-US" sz="110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地下水：按埋藏条件，包括</a:t>
            </a:r>
            <a:r>
              <a:rPr lang="zh-CN" altLang="en-US" sz="1100" dirty="0" smtClean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上层滞水</a:t>
            </a:r>
            <a:r>
              <a:rPr lang="zh-CN" altLang="en-US" sz="105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（无压、易污染）</a:t>
            </a:r>
            <a:r>
              <a:rPr lang="zh-CN" altLang="en-US" sz="110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、</a:t>
            </a:r>
            <a:r>
              <a:rPr lang="zh-CN" altLang="en-US" sz="1100" dirty="0" smtClean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潜水</a:t>
            </a:r>
            <a:r>
              <a:rPr lang="zh-CN" altLang="en-US" sz="105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（无压、易污染）</a:t>
            </a:r>
            <a:r>
              <a:rPr lang="zh-CN" altLang="en-US" sz="110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、</a:t>
            </a:r>
            <a:r>
              <a:rPr lang="zh-CN" altLang="en-US" sz="1100" dirty="0" smtClean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承压水</a:t>
            </a:r>
            <a:r>
              <a:rPr lang="zh-CN" altLang="en-US" sz="105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（不易污染）。</a:t>
            </a:r>
            <a:endParaRPr lang="en-US" altLang="zh-CN" sz="1100" b="1" dirty="0" smtClean="0">
              <a:solidFill>
                <a:srgbClr val="0B050F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2F9A-D982-4653-8CF5-416442DC15B7}" type="slidenum">
              <a:rPr lang="en-US" altLang="zh-CN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1128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98D8-43E7-4AB3-8350-26A3F3C2DB0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676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820A-7909-4EEF-930B-833DF18DB8FA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519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1E10-3D04-4F8A-BFAB-8DD25B992BD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2279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705075" y="627534"/>
            <a:ext cx="8438927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5884-3955-4CE4-9342-B5BE9912689F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067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A2D3-E3E2-45AD-BE4E-A827E85D8EEF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711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8412-7796-4702-BC14-DBE0AF43BE1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694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B415-F9FB-497B-8737-27733BAC29A0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417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AA5C-9B41-402A-A54A-431194DEBBFA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506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C361-B595-4B1D-A574-1AAC7F3FCE5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2784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CD69-251E-4466-A8EE-88F81F2F7D26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3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48E3E-846D-4490-9E56-171DF066E21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621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50B87-AF6F-416A-8EA6-E2C47E07B77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453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0.xml"/><Relationship Id="rId5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0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13293" y="685982"/>
            <a:ext cx="6627006" cy="949664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给排水科学与工程概论</a:t>
            </a:r>
            <a:r>
              <a:rPr lang="en-US" altLang="zh-CN" sz="3600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            </a:t>
            </a:r>
            <a:endParaRPr lang="zh-CN" altLang="en-US" sz="3600" dirty="0">
              <a:solidFill>
                <a:srgbClr val="FF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AFAA69E9-4747-449A-B268-901E08916B6A}" type="slidenum">
              <a:rPr lang="en-US" altLang="zh-CN" smtClean="0"/>
              <a:pPr/>
              <a:t>1</a:t>
            </a:fld>
            <a:endParaRPr lang="en-US" altLang="zh-CN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470" y="2447967"/>
            <a:ext cx="9144000" cy="18466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宋体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宋体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宋体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altLang="zh-CN" sz="36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楷体_GB2312" pitchFamily="49" charset="-122"/>
              </a:rPr>
              <a:t>   </a:t>
            </a:r>
            <a:r>
              <a:rPr lang="zh-CN" altLang="en-US" sz="2400" b="1" kern="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主讲：李冬梅、李斌、王琦、秦雯、冯力</a:t>
            </a:r>
            <a:endParaRPr lang="en-US" altLang="zh-CN" sz="2400" b="1" kern="0" dirty="0" smtClean="0">
              <a:solidFill>
                <a:srgbClr val="0B050F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algn="ctr">
              <a:lnSpc>
                <a:spcPct val="125000"/>
              </a:lnSpc>
              <a:spcBef>
                <a:spcPts val="600"/>
              </a:spcBef>
            </a:pPr>
            <a:r>
              <a:rPr lang="zh-CN" altLang="en-US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教材：给排水科学与工程概</a:t>
            </a:r>
            <a:r>
              <a:rPr lang="zh-CN" altLang="en-US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论</a:t>
            </a:r>
            <a:r>
              <a:rPr lang="en-US" altLang="zh-CN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建工出版社</a:t>
            </a:r>
            <a:r>
              <a:rPr lang="en-US" altLang="zh-CN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)</a:t>
            </a:r>
            <a:endParaRPr lang="zh-CN" altLang="en-US" sz="20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algn="ctr">
              <a:lnSpc>
                <a:spcPct val="125000"/>
              </a:lnSpc>
              <a:spcBef>
                <a:spcPts val="600"/>
              </a:spcBef>
            </a:pPr>
            <a:r>
              <a:rPr lang="zh-CN" altLang="en-US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_GB2312" pitchFamily="49" charset="-122"/>
              </a:rPr>
              <a:t>Major</a:t>
            </a:r>
            <a:r>
              <a:rPr lang="en-US" altLang="zh-CN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_GB2312" pitchFamily="49" charset="-122"/>
              </a:rPr>
              <a:t>: </a:t>
            </a:r>
            <a:r>
              <a:rPr lang="en-US" altLang="zh-CN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_GB2312" pitchFamily="49" charset="-122"/>
              </a:rPr>
              <a:t>Water Science Engineering</a:t>
            </a:r>
            <a:r>
              <a:rPr lang="en-US" altLang="zh-CN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 </a:t>
            </a:r>
            <a:endParaRPr lang="zh-CN" altLang="en-US" sz="36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8" name="图片 33" descr="jpgc_psgc_clip_image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7818"/>
            <a:ext cx="9144000" cy="48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20" descr="1402543799_12_cv7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4" y="4488962"/>
            <a:ext cx="9153004" cy="243027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11"/>
          <p:cNvGrpSpPr>
            <a:grpSpLocks noChangeAspect="1"/>
          </p:cNvGrpSpPr>
          <p:nvPr/>
        </p:nvGrpSpPr>
        <p:grpSpPr bwMode="auto">
          <a:xfrm>
            <a:off x="5811282" y="65625"/>
            <a:ext cx="3217863" cy="756047"/>
            <a:chOff x="0" y="0"/>
            <a:chExt cx="3074572" cy="916597"/>
          </a:xfrm>
        </p:grpSpPr>
        <p:pic>
          <p:nvPicPr>
            <p:cNvPr id="11" name="图片 12" descr="院徽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24553" cy="916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3" descr="广工校名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120" y="127742"/>
              <a:ext cx="1080120" cy="273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4" descr="土木交通学院院名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348" y="450193"/>
              <a:ext cx="2016224" cy="30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2690" name="Picture 2" descr="https://ss2.baidu.com/-vo3dSag_xI4khGko9WTAnF6hhy/zhidao/wh%3D680%2C800/sign=aa4cfd82b399a9013b60533025a52643/a5c27d1ed21b0ef4aea9b9c8d6c451da80cb3ee6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5" b="4217"/>
          <a:stretch/>
        </p:blipFill>
        <p:spPr bwMode="auto">
          <a:xfrm>
            <a:off x="13470" y="1635646"/>
            <a:ext cx="9139932" cy="101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6682544" y="4770224"/>
            <a:ext cx="2367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latinLnBrk="1" hangingPunct="0">
              <a:spcBef>
                <a:spcPts val="154"/>
              </a:spcBef>
            </a:pPr>
            <a:r>
              <a:rPr lang="zh-CN" altLang="en-US" sz="1400" b="1" kern="0" dirty="0" smtClean="0">
                <a:solidFill>
                  <a:srgbClr val="0B050F"/>
                </a:solidFill>
                <a:latin typeface="Times New Roman" pitchFamily="65" charset="-122"/>
                <a:ea typeface="宋体" pitchFamily="65" charset="-122"/>
              </a:rPr>
              <a:t>注：图片来自百度图库</a:t>
            </a:r>
            <a:endParaRPr lang="zh-CN" altLang="en-US" sz="1400" b="1" dirty="0">
              <a:solidFill>
                <a:srgbClr val="0B050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899592" y="123478"/>
            <a:ext cx="7128792" cy="74286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>
              <a:buClrTx/>
              <a:buSzTx/>
              <a:buFontTx/>
            </a:pP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地下</a:t>
            </a:r>
            <a:r>
              <a:rPr lang="zh-CN" altLang="en-US" dirty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水：</a:t>
            </a: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按埋</a:t>
            </a:r>
            <a:r>
              <a:rPr lang="zh-CN" altLang="en-US" dirty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藏条</a:t>
            </a: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件，</a:t>
            </a:r>
            <a:r>
              <a:rPr lang="zh-CN" altLang="en-US" dirty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包括</a:t>
            </a:r>
            <a:r>
              <a:rPr lang="zh-CN" altLang="en-US" dirty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上层滞水</a:t>
            </a:r>
            <a:r>
              <a:rPr lang="zh-CN" altLang="en-US" sz="200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（</a:t>
            </a:r>
            <a:r>
              <a:rPr lang="zh-CN" altLang="en-US" sz="2000" dirty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无</a:t>
            </a:r>
            <a:r>
              <a:rPr lang="zh-CN" altLang="en-US" sz="200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压、易污染）</a:t>
            </a: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、</a:t>
            </a:r>
            <a:r>
              <a:rPr lang="zh-CN" altLang="en-US" dirty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潜水</a:t>
            </a:r>
            <a:r>
              <a:rPr lang="zh-CN" altLang="en-US" sz="2000" dirty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（无压、易污染）</a:t>
            </a: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、</a:t>
            </a:r>
            <a:r>
              <a:rPr lang="zh-CN" altLang="en-US" dirty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承压水</a:t>
            </a:r>
            <a:r>
              <a:rPr lang="zh-CN" altLang="en-US" sz="2000" dirty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（不易污染</a:t>
            </a:r>
            <a:r>
              <a:rPr lang="zh-CN" altLang="en-US" sz="200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）。</a:t>
            </a:r>
            <a:endParaRPr lang="en-US" altLang="zh-CN" dirty="0">
              <a:solidFill>
                <a:srgbClr val="0B050F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243716" name="Picture 4" descr="https://gimg2.baidu.com/image_search/src=http%3A%2F%2Fp8.itc.cn%2Fq_70%2Fimages03%2F20200603%2F92f9566a5a8049f9854a3e2067c1108f.jpeg&amp;refer=http%3A%2F%2Fp8.itc.cn&amp;app=2002&amp;size=f9999,10000&amp;q=a80&amp;n=0&amp;g=0n&amp;fmt=jpeg?sec=1617163371&amp;t=4656d80ef5efa510158599560dfc324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9" y="951570"/>
            <a:ext cx="5807992" cy="246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gimg2.baidu.com/image_search/src=http%3A%2F%2Fimg2.goepe.com%2F2017013%2F2_1484040114_9308.jpg&amp;refer=http%3A%2F%2Fimg2.goepe.com&amp;app=2002&amp;size=f9999,10000&amp;q=a80&amp;n=0&amp;g=0n&amp;fmt=jpeg?sec=1617163351&amp;t=d065cfb8d30b0f101dc4fc67a225d66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3090370"/>
            <a:ext cx="4477179" cy="190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395536" y="4672245"/>
            <a:ext cx="236713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latinLnBrk="1" hangingPunct="0">
              <a:spcBef>
                <a:spcPts val="154"/>
              </a:spcBef>
            </a:pPr>
            <a:r>
              <a:rPr lang="zh-CN" altLang="en-US" sz="1400" b="1" kern="0" dirty="0" smtClean="0">
                <a:solidFill>
                  <a:srgbClr val="0B050F"/>
                </a:solidFill>
                <a:latin typeface="Times New Roman" pitchFamily="65" charset="-122"/>
                <a:ea typeface="宋体" pitchFamily="65" charset="-122"/>
              </a:rPr>
              <a:t>注：图片来自网络</a:t>
            </a:r>
            <a:endParaRPr lang="zh-CN" altLang="en-US" sz="1400" b="1" dirty="0">
              <a:solidFill>
                <a:srgbClr val="0B05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8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31542" y="51829"/>
            <a:ext cx="71590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3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取水构筑物</a:t>
            </a:r>
            <a:endParaRPr lang="zh-CN" altLang="zh-CN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KSO_Shape"/>
          <p:cNvSpPr/>
          <p:nvPr/>
        </p:nvSpPr>
        <p:spPr>
          <a:xfrm>
            <a:off x="509067" y="198023"/>
            <a:ext cx="604591" cy="438581"/>
          </a:xfrm>
          <a:custGeom>
            <a:avLst/>
            <a:gdLst>
              <a:gd name="connsiteX0" fmla="*/ 422617 w 720080"/>
              <a:gd name="connsiteY0" fmla="*/ 167125 h 720080"/>
              <a:gd name="connsiteX1" fmla="*/ 392320 w 720080"/>
              <a:gd name="connsiteY1" fmla="*/ 179675 h 720080"/>
              <a:gd name="connsiteX2" fmla="*/ 392320 w 720080"/>
              <a:gd name="connsiteY2" fmla="*/ 240270 h 720080"/>
              <a:gd name="connsiteX3" fmla="*/ 470117 w 720080"/>
              <a:gd name="connsiteY3" fmla="*/ 318067 h 720080"/>
              <a:gd name="connsiteX4" fmla="*/ 151276 w 720080"/>
              <a:gd name="connsiteY4" fmla="*/ 318067 h 720080"/>
              <a:gd name="connsiteX5" fmla="*/ 108429 w 720080"/>
              <a:gd name="connsiteY5" fmla="*/ 360915 h 720080"/>
              <a:gd name="connsiteX6" fmla="*/ 151276 w 720080"/>
              <a:gd name="connsiteY6" fmla="*/ 403762 h 720080"/>
              <a:gd name="connsiteX7" fmla="*/ 467182 w 720080"/>
              <a:gd name="connsiteY7" fmla="*/ 403762 h 720080"/>
              <a:gd name="connsiteX8" fmla="*/ 391132 w 720080"/>
              <a:gd name="connsiteY8" fmla="*/ 479811 h 720080"/>
              <a:gd name="connsiteX9" fmla="*/ 391132 w 720080"/>
              <a:gd name="connsiteY9" fmla="*/ 540406 h 720080"/>
              <a:gd name="connsiteX10" fmla="*/ 451727 w 720080"/>
              <a:gd name="connsiteY10" fmla="*/ 540406 h 720080"/>
              <a:gd name="connsiteX11" fmla="*/ 597086 w 720080"/>
              <a:gd name="connsiteY11" fmla="*/ 395048 h 720080"/>
              <a:gd name="connsiteX12" fmla="*/ 603450 w 720080"/>
              <a:gd name="connsiteY12" fmla="*/ 388459 h 720080"/>
              <a:gd name="connsiteX13" fmla="*/ 605656 w 720080"/>
              <a:gd name="connsiteY13" fmla="*/ 385654 h 720080"/>
              <a:gd name="connsiteX14" fmla="*/ 607314 w 720080"/>
              <a:gd name="connsiteY14" fmla="*/ 381802 h 720080"/>
              <a:gd name="connsiteX15" fmla="*/ 611651 w 720080"/>
              <a:gd name="connsiteY15" fmla="*/ 359975 h 720080"/>
              <a:gd name="connsiteX16" fmla="*/ 607314 w 720080"/>
              <a:gd name="connsiteY16" fmla="*/ 338148 h 720080"/>
              <a:gd name="connsiteX17" fmla="*/ 604581 w 720080"/>
              <a:gd name="connsiteY17" fmla="*/ 333055 h 720080"/>
              <a:gd name="connsiteX18" fmla="*/ 603896 w 720080"/>
              <a:gd name="connsiteY18" fmla="*/ 331821 h 720080"/>
              <a:gd name="connsiteX19" fmla="*/ 598273 w 720080"/>
              <a:gd name="connsiteY19" fmla="*/ 325033 h 720080"/>
              <a:gd name="connsiteX20" fmla="*/ 452915 w 720080"/>
              <a:gd name="connsiteY20" fmla="*/ 179675 h 720080"/>
              <a:gd name="connsiteX21" fmla="*/ 422617 w 720080"/>
              <a:gd name="connsiteY21" fmla="*/ 167125 h 720080"/>
              <a:gd name="connsiteX22" fmla="*/ 360040 w 720080"/>
              <a:gd name="connsiteY22" fmla="*/ 0 h 720080"/>
              <a:gd name="connsiteX23" fmla="*/ 720080 w 720080"/>
              <a:gd name="connsiteY23" fmla="*/ 360040 h 720080"/>
              <a:gd name="connsiteX24" fmla="*/ 360040 w 720080"/>
              <a:gd name="connsiteY24" fmla="*/ 720080 h 720080"/>
              <a:gd name="connsiteX25" fmla="*/ 0 w 720080"/>
              <a:gd name="connsiteY25" fmla="*/ 360040 h 720080"/>
              <a:gd name="connsiteX26" fmla="*/ 360040 w 720080"/>
              <a:gd name="connsiteY26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876932" y="2629272"/>
            <a:ext cx="3256583" cy="1526654"/>
          </a:xfrm>
          <a:prstGeom prst="round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>
              <a:lnSpc>
                <a:spcPct val="150000"/>
              </a:lnSpc>
              <a:buClrTx/>
              <a:buSzTx/>
              <a:buFontTx/>
            </a:pP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地表水：</a:t>
            </a:r>
            <a:r>
              <a:rPr lang="zh-CN" altLang="en-US" dirty="0" smtClean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固定式</a:t>
            </a: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、移动式与</a:t>
            </a:r>
            <a:r>
              <a:rPr lang="zh-CN" altLang="en-US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山区浅水河流浅水构筑物</a:t>
            </a: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。</a:t>
            </a:r>
            <a:endParaRPr lang="en-US" altLang="zh-CN" b="1" dirty="0" smtClean="0">
              <a:solidFill>
                <a:srgbClr val="0B050F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4260170" y="1599642"/>
            <a:ext cx="477637" cy="756084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978909" y="2601080"/>
            <a:ext cx="3318339" cy="1554845"/>
          </a:xfrm>
          <a:prstGeom prst="round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>
              <a:lnSpc>
                <a:spcPct val="150000"/>
              </a:lnSpc>
              <a:buClrTx/>
              <a:buSzTx/>
              <a:buFontTx/>
            </a:pP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地下</a:t>
            </a:r>
            <a:r>
              <a:rPr lang="zh-CN" altLang="en-US" dirty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水</a:t>
            </a: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：</a:t>
            </a:r>
            <a:r>
              <a:rPr lang="zh-CN" altLang="en-US" dirty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管井、大口井、水平集水管、渗</a:t>
            </a:r>
            <a:r>
              <a:rPr lang="zh-CN" altLang="en-US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渠、复合井等</a:t>
            </a:r>
            <a:endParaRPr lang="en-US" altLang="zh-CN" b="1" dirty="0">
              <a:solidFill>
                <a:srgbClr val="0B050F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AutoShape 2"/>
          <p:cNvSpPr txBox="1">
            <a:spLocks noChangeArrowheads="1"/>
          </p:cNvSpPr>
          <p:nvPr/>
        </p:nvSpPr>
        <p:spPr>
          <a:xfrm>
            <a:off x="1196404" y="843558"/>
            <a:ext cx="7408044" cy="486054"/>
          </a:xfrm>
          <a:prstGeom prst="cloudCallout">
            <a:avLst>
              <a:gd name="adj1" fmla="val -84"/>
              <a:gd name="adj2" fmla="val 199703"/>
            </a:avLst>
          </a:prstGeom>
          <a:gradFill rotWithShape="0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/>
          <a:extLst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宋体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宋体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宋体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宋体" pitchFamily="2" charset="-122"/>
              </a:defRPr>
            </a:lvl9pPr>
          </a:lstStyle>
          <a:p>
            <a:r>
              <a:rPr lang="zh-CN" altLang="en-US" sz="2800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地表水与地下水取水构筑物</a:t>
            </a:r>
            <a:endParaRPr lang="en-US" altLang="zh-CN" sz="2800" kern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378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03648" y="252391"/>
            <a:ext cx="45113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54"/>
              </a:spcBef>
            </a:pP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① 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地表水取水构筑物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" y="5143837"/>
            <a:ext cx="9155113" cy="80963"/>
            <a:chOff x="0" y="6840986"/>
            <a:chExt cx="9155113" cy="107675"/>
          </a:xfrm>
        </p:grpSpPr>
        <p:sp>
          <p:nvSpPr>
            <p:cNvPr id="8" name="矩形 7"/>
            <p:cNvSpPr>
              <a:spLocks noChangeArrowheads="1"/>
            </p:cNvSpPr>
            <p:nvPr/>
          </p:nvSpPr>
          <p:spPr bwMode="auto">
            <a:xfrm>
              <a:off x="0" y="6840986"/>
              <a:ext cx="3240088" cy="107675"/>
            </a:xfrm>
            <a:prstGeom prst="rect">
              <a:avLst/>
            </a:prstGeom>
            <a:solidFill>
              <a:srgbClr val="009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charset="-122"/>
                <a:ea typeface="宋体" charset="-122"/>
                <a:sym typeface="宋体" charset="-122"/>
              </a:endParaRP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2957514" y="6840986"/>
              <a:ext cx="3240087" cy="107675"/>
            </a:xfrm>
            <a:prstGeom prst="rect">
              <a:avLst/>
            </a:prstGeom>
            <a:solidFill>
              <a:srgbClr val="FFCC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charset="-122"/>
                <a:ea typeface="宋体" charset="-122"/>
                <a:sym typeface="宋体" charset="-122"/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5915025" y="6840986"/>
              <a:ext cx="3240088" cy="107675"/>
            </a:xfrm>
            <a:prstGeom prst="rect">
              <a:avLst/>
            </a:prstGeom>
            <a:solidFill>
              <a:srgbClr val="009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charset="-122"/>
                <a:ea typeface="宋体" charset="-122"/>
                <a:sym typeface="宋体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6318448" y="228718"/>
            <a:ext cx="4734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latinLnBrk="1" hangingPunct="0">
              <a:spcBef>
                <a:spcPts val="154"/>
              </a:spcBef>
            </a:pPr>
            <a:r>
              <a:rPr lang="zh-CN" altLang="en-US" sz="140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第</a:t>
            </a:r>
            <a:r>
              <a:rPr lang="en-US" altLang="zh-CN" sz="140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</a:t>
            </a:r>
            <a:r>
              <a:rPr lang="zh-CN" altLang="en-US" sz="140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章    水的利用与水源保护</a:t>
            </a:r>
            <a:endParaRPr lang="zh-CN" altLang="en-US" sz="1400" dirty="0"/>
          </a:p>
        </p:txBody>
      </p:sp>
      <p:pic>
        <p:nvPicPr>
          <p:cNvPr id="248834" name="Picture 2" descr="https://ss1.bdstatic.com/70cFvXSh_Q1YnxGkpoWK1HF6hhy/it/u=2566963412,151083503&amp;fm=26&amp;gp=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7" t="10611" r="2196" b="8807"/>
          <a:stretch/>
        </p:blipFill>
        <p:spPr bwMode="auto">
          <a:xfrm>
            <a:off x="899592" y="863962"/>
            <a:ext cx="6946620" cy="35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2"/>
          <p:cNvSpPr txBox="1"/>
          <p:nvPr/>
        </p:nvSpPr>
        <p:spPr>
          <a:xfrm>
            <a:off x="269253" y="974641"/>
            <a:ext cx="6068415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54"/>
              </a:spcBef>
            </a:pPr>
            <a:r>
              <a:rPr lang="zh-CN" altLang="en-US" b="1" dirty="0" smtClean="0">
                <a:latin typeface="黑体"/>
                <a:ea typeface="黑体"/>
              </a:rPr>
              <a:t>★ 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固定式地表水取水构筑物 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 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岸边式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" name="图片 3" descr="textimage26.jpeg"/>
          <p:cNvPicPr>
            <a:picLocks noChangeAspect="1"/>
          </p:cNvPicPr>
          <p:nvPr/>
        </p:nvPicPr>
        <p:blipFill rotWithShape="1">
          <a:blip r:embed="rId5"/>
          <a:srcRect b="50000"/>
          <a:stretch/>
        </p:blipFill>
        <p:spPr>
          <a:xfrm>
            <a:off x="352398" y="1558499"/>
            <a:ext cx="8450322" cy="344883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508104" y="3954605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河岸较陡、水较深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55671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38563" y="114009"/>
            <a:ext cx="301741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54"/>
              </a:spcBef>
            </a:pP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① 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地表水取水构筑物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" y="5143837"/>
            <a:ext cx="9155113" cy="80963"/>
            <a:chOff x="0" y="6840986"/>
            <a:chExt cx="9155113" cy="107675"/>
          </a:xfrm>
        </p:grpSpPr>
        <p:sp>
          <p:nvSpPr>
            <p:cNvPr id="8" name="矩形 7"/>
            <p:cNvSpPr>
              <a:spLocks noChangeArrowheads="1"/>
            </p:cNvSpPr>
            <p:nvPr/>
          </p:nvSpPr>
          <p:spPr bwMode="auto">
            <a:xfrm>
              <a:off x="0" y="6840986"/>
              <a:ext cx="3240088" cy="107675"/>
            </a:xfrm>
            <a:prstGeom prst="rect">
              <a:avLst/>
            </a:prstGeom>
            <a:solidFill>
              <a:srgbClr val="009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charset="-122"/>
                <a:ea typeface="宋体" charset="-122"/>
                <a:sym typeface="宋体" charset="-122"/>
              </a:endParaRP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2957514" y="6840986"/>
              <a:ext cx="3240087" cy="107675"/>
            </a:xfrm>
            <a:prstGeom prst="rect">
              <a:avLst/>
            </a:prstGeom>
            <a:solidFill>
              <a:srgbClr val="FFCC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charset="-122"/>
                <a:ea typeface="宋体" charset="-122"/>
                <a:sym typeface="宋体" charset="-122"/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5915025" y="6840986"/>
              <a:ext cx="3240088" cy="107675"/>
            </a:xfrm>
            <a:prstGeom prst="rect">
              <a:avLst/>
            </a:prstGeom>
            <a:solidFill>
              <a:srgbClr val="009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charset="-122"/>
                <a:ea typeface="宋体" charset="-122"/>
                <a:sym typeface="宋体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6318448" y="228718"/>
            <a:ext cx="4734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latinLnBrk="1" hangingPunct="0">
              <a:spcBef>
                <a:spcPts val="154"/>
              </a:spcBef>
            </a:pPr>
            <a:r>
              <a:rPr lang="zh-CN" altLang="en-US" sz="140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第</a:t>
            </a:r>
            <a:r>
              <a:rPr lang="en-US" altLang="zh-CN" sz="140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</a:t>
            </a:r>
            <a:r>
              <a:rPr lang="zh-CN" altLang="en-US" sz="140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章    水的利用与水源保护</a:t>
            </a:r>
            <a:endParaRPr lang="zh-CN" altLang="en-US" sz="1400" dirty="0"/>
          </a:p>
        </p:txBody>
      </p:sp>
      <p:pic>
        <p:nvPicPr>
          <p:cNvPr id="11" name="Picture 5" descr="金町厂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78" y="1113589"/>
            <a:ext cx="6840760" cy="367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2"/>
          <p:cNvSpPr txBox="1"/>
          <p:nvPr/>
        </p:nvSpPr>
        <p:spPr>
          <a:xfrm>
            <a:off x="951857" y="667889"/>
            <a:ext cx="6068415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54"/>
              </a:spcBef>
            </a:pPr>
            <a:r>
              <a:rPr lang="zh-CN" altLang="en-US" b="1" dirty="0" smtClean="0">
                <a:latin typeface="黑体"/>
                <a:ea typeface="黑体"/>
              </a:rPr>
              <a:t>★ 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固定式地表水取水构筑物 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– 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河床式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图片 3" descr="textimage26.jpeg"/>
          <p:cNvPicPr>
            <a:picLocks noChangeAspect="1"/>
          </p:cNvPicPr>
          <p:nvPr/>
        </p:nvPicPr>
        <p:blipFill rotWithShape="1">
          <a:blip r:embed="rId5"/>
          <a:srcRect t="46392"/>
          <a:stretch/>
        </p:blipFill>
        <p:spPr>
          <a:xfrm>
            <a:off x="332669" y="1249512"/>
            <a:ext cx="8828608" cy="367067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81279" y="4475963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河岸较浅、主流在河床中心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58625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2408" y="113891"/>
            <a:ext cx="301741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54"/>
              </a:spcBef>
            </a:pP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① 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地表水取水构筑物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" y="5143837"/>
            <a:ext cx="9155113" cy="80963"/>
            <a:chOff x="0" y="6840986"/>
            <a:chExt cx="9155113" cy="107675"/>
          </a:xfrm>
        </p:grpSpPr>
        <p:sp>
          <p:nvSpPr>
            <p:cNvPr id="8" name="矩形 7"/>
            <p:cNvSpPr>
              <a:spLocks noChangeArrowheads="1"/>
            </p:cNvSpPr>
            <p:nvPr/>
          </p:nvSpPr>
          <p:spPr bwMode="auto">
            <a:xfrm>
              <a:off x="0" y="6840986"/>
              <a:ext cx="3240088" cy="107675"/>
            </a:xfrm>
            <a:prstGeom prst="rect">
              <a:avLst/>
            </a:prstGeom>
            <a:solidFill>
              <a:srgbClr val="009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charset="-122"/>
                <a:ea typeface="宋体" charset="-122"/>
                <a:sym typeface="宋体" charset="-122"/>
              </a:endParaRP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2957514" y="6840986"/>
              <a:ext cx="3240087" cy="107675"/>
            </a:xfrm>
            <a:prstGeom prst="rect">
              <a:avLst/>
            </a:prstGeom>
            <a:solidFill>
              <a:srgbClr val="FFCC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charset="-122"/>
                <a:ea typeface="宋体" charset="-122"/>
                <a:sym typeface="宋体" charset="-122"/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5915025" y="6840986"/>
              <a:ext cx="3240088" cy="107675"/>
            </a:xfrm>
            <a:prstGeom prst="rect">
              <a:avLst/>
            </a:prstGeom>
            <a:solidFill>
              <a:srgbClr val="009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charset="-122"/>
                <a:ea typeface="宋体" charset="-122"/>
                <a:sym typeface="宋体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6318448" y="228718"/>
            <a:ext cx="4734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latinLnBrk="1" hangingPunct="0">
              <a:spcBef>
                <a:spcPts val="154"/>
              </a:spcBef>
            </a:pPr>
            <a:r>
              <a:rPr lang="zh-CN" altLang="en-US" sz="140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第</a:t>
            </a:r>
            <a:r>
              <a:rPr lang="en-US" altLang="zh-CN" sz="140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</a:t>
            </a:r>
            <a:r>
              <a:rPr lang="zh-CN" altLang="en-US" sz="140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章    水的利用与水源保护</a:t>
            </a:r>
            <a:endParaRPr lang="zh-CN" altLang="en-US" sz="1400" dirty="0"/>
          </a:p>
        </p:txBody>
      </p:sp>
      <p:sp>
        <p:nvSpPr>
          <p:cNvPr id="13" name="TextBox 2"/>
          <p:cNvSpPr txBox="1"/>
          <p:nvPr/>
        </p:nvSpPr>
        <p:spPr>
          <a:xfrm>
            <a:off x="951857" y="667889"/>
            <a:ext cx="6068415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54"/>
              </a:spcBef>
            </a:pPr>
            <a:r>
              <a:rPr lang="zh-CN" altLang="en-US" b="1" dirty="0" smtClean="0">
                <a:latin typeface="黑体"/>
                <a:ea typeface="黑体"/>
              </a:rPr>
              <a:t>★ 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固定式地表水取水构筑物 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– 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斗槽式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图片 3" descr="textimage2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857" y="1491630"/>
            <a:ext cx="7076527" cy="32403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55576" y="4531935"/>
            <a:ext cx="807402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在取水口附近修建堤坝，形成斗</a:t>
            </a:r>
            <a:r>
              <a:rPr lang="zh-CN" altLang="en-US" sz="2000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槽，加</a:t>
            </a:r>
            <a:r>
              <a:rPr lang="zh-CN" altLang="en-US" sz="20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深取水深度，也有预沉淀作用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42444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1520" y="282105"/>
            <a:ext cx="854895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54"/>
              </a:spcBef>
            </a:pP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② 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地下水取水构筑物：</a:t>
            </a:r>
            <a:r>
              <a:rPr lang="zh-CN" altLang="en-US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管</a:t>
            </a:r>
            <a:r>
              <a:rPr lang="zh-CN" altLang="en-US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井</a:t>
            </a:r>
            <a:r>
              <a:rPr lang="zh-CN" altLang="en-US" dirty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、大口井、水平集水管</a:t>
            </a:r>
            <a:r>
              <a:rPr lang="zh-CN" altLang="en-US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、复</a:t>
            </a:r>
            <a:r>
              <a:rPr lang="zh-CN" altLang="en-US" dirty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合井等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" y="5143837"/>
            <a:ext cx="9155113" cy="80963"/>
            <a:chOff x="0" y="6840986"/>
            <a:chExt cx="9155113" cy="107675"/>
          </a:xfrm>
        </p:grpSpPr>
        <p:sp>
          <p:nvSpPr>
            <p:cNvPr id="8" name="矩形 7"/>
            <p:cNvSpPr>
              <a:spLocks noChangeArrowheads="1"/>
            </p:cNvSpPr>
            <p:nvPr/>
          </p:nvSpPr>
          <p:spPr bwMode="auto">
            <a:xfrm>
              <a:off x="0" y="6840986"/>
              <a:ext cx="3240088" cy="107675"/>
            </a:xfrm>
            <a:prstGeom prst="rect">
              <a:avLst/>
            </a:prstGeom>
            <a:solidFill>
              <a:srgbClr val="009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charset="-122"/>
                <a:ea typeface="宋体" charset="-122"/>
                <a:sym typeface="宋体" charset="-122"/>
              </a:endParaRP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2957514" y="6840986"/>
              <a:ext cx="3240087" cy="107675"/>
            </a:xfrm>
            <a:prstGeom prst="rect">
              <a:avLst/>
            </a:prstGeom>
            <a:solidFill>
              <a:srgbClr val="FFCC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charset="-122"/>
                <a:ea typeface="宋体" charset="-122"/>
                <a:sym typeface="宋体" charset="-122"/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5915025" y="6840986"/>
              <a:ext cx="3240088" cy="107675"/>
            </a:xfrm>
            <a:prstGeom prst="rect">
              <a:avLst/>
            </a:prstGeom>
            <a:solidFill>
              <a:srgbClr val="009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charset="-122"/>
                <a:ea typeface="宋体" charset="-122"/>
                <a:sym typeface="宋体" charset="-122"/>
              </a:endParaRPr>
            </a:p>
          </p:txBody>
        </p:sp>
      </p:grpSp>
      <p:pic>
        <p:nvPicPr>
          <p:cNvPr id="244738" name="Picture 2" descr="https://gimg2.baidu.com/image_search/src=http%3A%2F%2F5b0988e595225.cdn.sohucs.com%2Fimages%2F20180716%2Fa3a0a847e1c148aaa9af91f2f782b2ff.jpeg&amp;refer=http%3A%2F%2F5b0988e595225.cdn.sohucs.com&amp;app=2002&amp;size=f9999,10000&amp;q=a80&amp;n=0&amp;g=0n&amp;fmt=jpeg?sec=1617163668&amp;t=9abf3460fd0daef1a1a02823866a9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48" y="1203598"/>
            <a:ext cx="8445827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6682544" y="4803998"/>
            <a:ext cx="236713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latinLnBrk="1" hangingPunct="0">
              <a:spcBef>
                <a:spcPts val="154"/>
              </a:spcBef>
            </a:pPr>
            <a:r>
              <a:rPr lang="zh-CN" altLang="en-US" sz="1400" b="1" kern="0" dirty="0" smtClean="0">
                <a:solidFill>
                  <a:srgbClr val="0B050F"/>
                </a:solidFill>
                <a:latin typeface="Times New Roman" pitchFamily="65" charset="-122"/>
                <a:ea typeface="宋体" pitchFamily="65" charset="-122"/>
              </a:rPr>
              <a:t>注：图片来自网络</a:t>
            </a:r>
            <a:endParaRPr lang="zh-CN" altLang="en-US" sz="1400" b="1" dirty="0">
              <a:solidFill>
                <a:srgbClr val="0B050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77175" y="4123892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管</a:t>
            </a:r>
            <a:r>
              <a:rPr lang="zh-CN" altLang="zh-CN" sz="2000" dirty="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井被</a:t>
            </a:r>
            <a:r>
              <a:rPr lang="zh-CN" altLang="zh-CN" sz="2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广泛用于各种类型的含水层</a:t>
            </a:r>
            <a:r>
              <a:rPr lang="zh-CN" altLang="zh-CN" sz="2000" dirty="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，</a:t>
            </a:r>
            <a:r>
              <a:rPr lang="zh-CN" altLang="zh-CN" sz="2000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多</a:t>
            </a:r>
            <a:r>
              <a:rPr lang="zh-CN" altLang="zh-CN" sz="20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半用于采取深层地下水</a:t>
            </a:r>
            <a:endParaRPr lang="zh-CN" altLang="en-US" sz="20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13794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372075" y="195485"/>
            <a:ext cx="7920879" cy="102611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zh-CN" altLang="en-US" sz="2800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（</a:t>
            </a:r>
            <a:r>
              <a:rPr lang="en-US" altLang="zh-CN" sz="2800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3</a:t>
            </a:r>
            <a:r>
              <a:rPr lang="zh-CN" altLang="en-US" sz="2800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）水源开发</a:t>
            </a:r>
            <a:r>
              <a:rPr lang="en-US" altLang="zh-CN" sz="2800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/>
            </a:r>
            <a:br>
              <a:rPr lang="en-US" altLang="zh-CN" sz="2800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</a:br>
            <a:r>
              <a:rPr lang="zh-CN" altLang="zh-CN" sz="2400" dirty="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“</a:t>
            </a:r>
            <a:r>
              <a:rPr lang="zh-CN" altLang="zh-CN" sz="24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节流优先，治污为本，多渠道开源</a:t>
            </a:r>
            <a:r>
              <a:rPr lang="zh-CN" altLang="zh-CN" sz="2400" dirty="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”</a:t>
            </a:r>
            <a:endParaRPr lang="zh-CN" altLang="en-US" sz="2400" b="1" dirty="0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39553" y="2009424"/>
            <a:ext cx="4555345" cy="566401"/>
          </a:xfrm>
          <a:prstGeom prst="round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>
              <a:buClrTx/>
              <a:buSzTx/>
              <a:buFontTx/>
            </a:pP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远距离输水、跨流域调水</a:t>
            </a:r>
            <a:endParaRPr lang="en-US" altLang="zh-CN" dirty="0" smtClean="0">
              <a:solidFill>
                <a:srgbClr val="0B050F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9" name="下箭头 8"/>
          <p:cNvSpPr/>
          <p:nvPr/>
        </p:nvSpPr>
        <p:spPr>
          <a:xfrm>
            <a:off x="4589332" y="1300340"/>
            <a:ext cx="288290" cy="591128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136270" y="2787775"/>
            <a:ext cx="4392488" cy="486917"/>
          </a:xfrm>
          <a:prstGeom prst="round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>
              <a:buClrTx/>
              <a:buSzTx/>
              <a:buFontTx/>
            </a:pP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污水再生回用、污水资源化</a:t>
            </a:r>
            <a:endParaRPr lang="en-US" altLang="zh-CN" dirty="0">
              <a:solidFill>
                <a:srgbClr val="0B050F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6228185" y="1517165"/>
            <a:ext cx="2232247" cy="748606"/>
          </a:xfrm>
          <a:prstGeom prst="wedgeRoundRectCallout">
            <a:avLst>
              <a:gd name="adj1" fmla="val -54953"/>
              <a:gd name="adj2" fmla="val 11199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你建议采用哪种水源开发方式呢</a:t>
            </a:r>
            <a:endParaRPr lang="en-US" altLang="zh-CN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932040" y="3487701"/>
            <a:ext cx="2041308" cy="467443"/>
          </a:xfrm>
          <a:prstGeom prst="round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雨水</a:t>
            </a:r>
            <a:endParaRPr lang="en-US" altLang="zh-CN" dirty="0">
              <a:solidFill>
                <a:srgbClr val="0B050F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687190" y="4083918"/>
            <a:ext cx="2274416" cy="513699"/>
          </a:xfrm>
          <a:prstGeom prst="round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>
              <a:buClrTx/>
              <a:buSzTx/>
              <a:buFontTx/>
            </a:pP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海水、苦咸水</a:t>
            </a:r>
            <a:endParaRPr lang="en-US" altLang="zh-CN" dirty="0">
              <a:solidFill>
                <a:srgbClr val="0B050F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582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755576" y="267494"/>
            <a:ext cx="6480720" cy="72008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800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2.4 </a:t>
            </a:r>
            <a:r>
              <a:rPr lang="zh-CN" altLang="en-US" sz="2800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水</a:t>
            </a:r>
            <a:r>
              <a:rPr lang="zh-CN" altLang="en-US" sz="2800" dirty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资</a:t>
            </a:r>
            <a:r>
              <a:rPr lang="zh-CN" altLang="en-US" sz="2800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源的保护和管理</a:t>
            </a:r>
            <a:endParaRPr lang="zh-CN" altLang="en-US" sz="2400" b="1" dirty="0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04057" y="2643759"/>
            <a:ext cx="3816424" cy="1800199"/>
          </a:xfrm>
          <a:prstGeom prst="round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>
              <a:buClrTx/>
              <a:buSzTx/>
              <a:buFontTx/>
            </a:pPr>
            <a:r>
              <a:rPr lang="zh-CN" altLang="en-US" sz="22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对</a:t>
            </a:r>
            <a:r>
              <a:rPr lang="zh-CN" altLang="en-US" sz="2200" dirty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水量</a:t>
            </a:r>
            <a:r>
              <a:rPr lang="zh-CN" altLang="en-US" sz="22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的合理取用及对其补给源的保</a:t>
            </a:r>
            <a:r>
              <a:rPr lang="zh-CN" altLang="en-US" sz="2200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护：</a:t>
            </a:r>
            <a:r>
              <a:rPr lang="zh-CN" altLang="en-US" sz="220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包</a:t>
            </a:r>
            <a:r>
              <a:rPr lang="zh-CN" altLang="en-US" sz="2200" dirty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括对水资源开发利用的统筹规划、涵养及保护水源、科学合理用水、节约用水、提高用水效率</a:t>
            </a:r>
            <a:r>
              <a:rPr lang="zh-CN" altLang="en-US" sz="220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等。</a:t>
            </a:r>
            <a:endParaRPr lang="en-US" altLang="zh-CN" sz="2200" dirty="0" smtClean="0">
              <a:solidFill>
                <a:srgbClr val="0B050F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9" name="下箭头 8"/>
          <p:cNvSpPr/>
          <p:nvPr/>
        </p:nvSpPr>
        <p:spPr>
          <a:xfrm>
            <a:off x="4012978" y="1275606"/>
            <a:ext cx="415006" cy="1188132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标注 10"/>
          <p:cNvSpPr/>
          <p:nvPr/>
        </p:nvSpPr>
        <p:spPr>
          <a:xfrm>
            <a:off x="5089759" y="1275606"/>
            <a:ext cx="3600401" cy="690511"/>
          </a:xfrm>
          <a:prstGeom prst="wedgeRoundRectCallout">
            <a:avLst>
              <a:gd name="adj1" fmla="val -67850"/>
              <a:gd name="adj2" fmla="val 5287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>
              <a:buClrTx/>
              <a:buSzTx/>
              <a:buFontTx/>
            </a:pPr>
            <a:r>
              <a:rPr lang="zh-CN" altLang="en-US" sz="22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水资源管理措施</a:t>
            </a:r>
            <a:r>
              <a:rPr lang="zh-CN" altLang="en-US" sz="2200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：</a:t>
            </a:r>
            <a:r>
              <a:rPr lang="zh-CN" altLang="en-US" sz="2200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法</a:t>
            </a:r>
            <a:r>
              <a:rPr lang="zh-CN" altLang="en-US" sz="2200" dirty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律、行政、经济、技术等措施</a:t>
            </a:r>
            <a:endParaRPr lang="en-US" altLang="zh-CN" sz="2200" dirty="0">
              <a:solidFill>
                <a:srgbClr val="0000FF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659550" y="2818371"/>
            <a:ext cx="4032448" cy="1445566"/>
          </a:xfrm>
          <a:prstGeom prst="round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2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对</a:t>
            </a:r>
            <a:r>
              <a:rPr lang="zh-CN" altLang="en-US" sz="2200" dirty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水质</a:t>
            </a:r>
            <a:r>
              <a:rPr lang="zh-CN" altLang="en-US" sz="22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的保</a:t>
            </a:r>
            <a:r>
              <a:rPr lang="zh-CN" altLang="en-US" sz="2200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护：</a:t>
            </a:r>
            <a:r>
              <a:rPr lang="zh-CN" altLang="en-US" sz="220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包</a:t>
            </a:r>
            <a:r>
              <a:rPr lang="zh-CN" altLang="en-US" sz="2200" dirty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括制订有关法规和标准、进行水质调查、监测和评价、制订水质规划、水污染防治、治理污染源等。</a:t>
            </a:r>
            <a:endParaRPr lang="en-US" altLang="zh-CN" sz="2200" dirty="0">
              <a:solidFill>
                <a:srgbClr val="0B050F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6735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61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4743450"/>
            <a:ext cx="1905000" cy="342900"/>
          </a:xfrm>
          <a:prstGeom prst="rect">
            <a:avLst/>
          </a:prstGeom>
        </p:spPr>
        <p:txBody>
          <a:bodyPr/>
          <a:lstStyle/>
          <a:p>
            <a:fld id="{56E497EA-84B3-43E1-8BAF-2B11399CE779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1981825" y="1635646"/>
            <a:ext cx="590465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>
                <a:solidFill>
                  <a:srgbClr val="99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1.</a:t>
            </a:r>
            <a:r>
              <a:rPr lang="zh-CN" altLang="en-US" dirty="0" smtClean="0">
                <a:solidFill>
                  <a:srgbClr val="0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如</a:t>
            </a:r>
            <a:r>
              <a:rPr lang="zh-CN" altLang="en-US" dirty="0">
                <a:solidFill>
                  <a:srgbClr val="0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何理解“水资源”概念</a:t>
            </a:r>
            <a:r>
              <a:rPr lang="zh-CN" altLang="en-US" dirty="0" smtClean="0">
                <a:solidFill>
                  <a:srgbClr val="0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？</a:t>
            </a:r>
            <a:endParaRPr lang="en-US" altLang="zh-CN" dirty="0" smtClean="0">
              <a:solidFill>
                <a:srgbClr val="00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2. </a:t>
            </a:r>
            <a:r>
              <a:rPr lang="zh-CN" altLang="en-US" dirty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水资</a:t>
            </a:r>
            <a:r>
              <a:rPr lang="zh-CN" altLang="en-US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源类型？</a:t>
            </a:r>
            <a:r>
              <a:rPr lang="zh-CN" altLang="en-US" dirty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最常用与最优质的水资源分别是</a:t>
            </a:r>
            <a:r>
              <a:rPr lang="zh-CN" altLang="en-US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？ 它</a:t>
            </a:r>
            <a:r>
              <a:rPr lang="zh-CN" altLang="en-US" dirty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们的特点是？</a:t>
            </a:r>
          </a:p>
          <a:p>
            <a:pPr>
              <a:spcBef>
                <a:spcPct val="50000"/>
              </a:spcBef>
            </a:pPr>
            <a:r>
              <a:rPr lang="en-US" altLang="zh-CN" dirty="0" smtClean="0">
                <a:solidFill>
                  <a:srgbClr val="0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3. </a:t>
            </a:r>
            <a:r>
              <a:rPr lang="zh-CN" altLang="zh-CN" dirty="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水</a:t>
            </a:r>
            <a:r>
              <a:rPr lang="zh-CN" altLang="zh-CN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资源状</a:t>
            </a:r>
            <a:r>
              <a:rPr lang="zh-CN" altLang="zh-CN" dirty="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况</a:t>
            </a:r>
            <a:r>
              <a:rPr lang="zh-CN" altLang="en-US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及其</a:t>
            </a:r>
            <a:r>
              <a:rPr lang="zh-CN" altLang="zh-CN" dirty="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缓解</a:t>
            </a:r>
            <a:r>
              <a:rPr lang="zh-CN" altLang="en-US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短</a:t>
            </a:r>
            <a:r>
              <a:rPr lang="zh-CN" altLang="en-US" dirty="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缺的</a:t>
            </a:r>
            <a:r>
              <a:rPr lang="zh-CN" altLang="zh-CN" dirty="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措施</a:t>
            </a:r>
            <a:r>
              <a:rPr lang="zh-CN" altLang="en-US" dirty="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。</a:t>
            </a:r>
            <a:endParaRPr lang="en-US" altLang="zh-CN" dirty="0" smtClean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4. </a:t>
            </a:r>
            <a:r>
              <a:rPr lang="zh-CN" altLang="en-US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地表水与地下水取水构筑物类型。</a:t>
            </a:r>
            <a:endParaRPr lang="en-US" altLang="zh-CN" dirty="0" smtClean="0">
              <a:solidFill>
                <a:srgbClr val="0000FF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dirty="0" smtClean="0">
                <a:solidFill>
                  <a:srgbClr val="0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5.</a:t>
            </a:r>
            <a:r>
              <a:rPr lang="zh-CN" altLang="en-US" dirty="0" smtClean="0">
                <a:solidFill>
                  <a:srgbClr val="0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水资源保护与管理措施。</a:t>
            </a:r>
            <a:endParaRPr lang="zh-CN" altLang="en-US" dirty="0">
              <a:solidFill>
                <a:srgbClr val="00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3149221" y="411510"/>
            <a:ext cx="28803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回顾</a:t>
            </a:r>
            <a:r>
              <a:rPr lang="zh-CN" altLang="en-US" sz="4000" b="1" dirty="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与作业</a:t>
            </a:r>
            <a:endParaRPr lang="zh-CN" altLang="en-US" sz="4000" b="1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4698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AutoShape 2"/>
          <p:cNvSpPr>
            <a:spLocks noGrp="1" noChangeArrowheads="1"/>
          </p:cNvSpPr>
          <p:nvPr>
            <p:ph type="title"/>
          </p:nvPr>
        </p:nvSpPr>
        <p:spPr>
          <a:xfrm>
            <a:off x="1174762" y="1257300"/>
            <a:ext cx="5053422" cy="1080120"/>
          </a:xfrm>
          <a:prstGeom prst="cloudCallout">
            <a:avLst>
              <a:gd name="adj1" fmla="val 21447"/>
              <a:gd name="adj2" fmla="val 96066"/>
            </a:avLst>
          </a:prstGeom>
          <a:gradFill rotWithShape="0">
            <a:gsLst>
              <a:gs pos="0">
                <a:srgbClr val="00FF00"/>
              </a:gs>
              <a:gs pos="100000">
                <a:srgbClr val="FFFF00"/>
              </a:gs>
            </a:gsLst>
            <a:lin ang="5400000" scaled="1"/>
          </a:gra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zh-CN" alt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彩云" pitchFamily="2" charset="-122"/>
              </a:rPr>
              <a:t>第</a:t>
            </a:r>
            <a:r>
              <a:rPr lang="en-US" altLang="zh-CN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彩云" pitchFamily="2" charset="-122"/>
              </a:rPr>
              <a:t>2</a:t>
            </a:r>
            <a:r>
              <a:rPr lang="zh-CN" alt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彩云" pitchFamily="2" charset="-122"/>
              </a:rPr>
              <a:t>章</a:t>
            </a:r>
            <a:endParaRPr lang="en-US" altLang="zh-CN" sz="48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华文彩云" pitchFamily="2" charset="-122"/>
            </a:endParaRP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9B5B-1A3B-4527-9046-533B2109F1CC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533400" y="3314700"/>
            <a:ext cx="1295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zh-CN" altLang="zh-CN" sz="1800">
              <a:latin typeface="Arial" charset="0"/>
              <a:ea typeface="楷体_GB2312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87824" y="3095410"/>
            <a:ext cx="3892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latinLnBrk="1" hangingPunct="0">
              <a:spcBef>
                <a:spcPts val="154"/>
              </a:spcBef>
            </a:pPr>
            <a:r>
              <a:rPr lang="zh-CN" altLang="en-US" sz="3200" b="1" kern="0" dirty="0" smtClean="0">
                <a:solidFill>
                  <a:srgbClr val="7030A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水</a:t>
            </a:r>
            <a:r>
              <a:rPr lang="zh-CN" altLang="en-US" sz="3200" b="1" kern="0" dirty="0">
                <a:solidFill>
                  <a:srgbClr val="7030A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的利用与水源保护</a:t>
            </a:r>
            <a:endParaRPr lang="zh-CN" altLang="en-US" sz="3200" b="1" dirty="0">
              <a:solidFill>
                <a:srgbClr val="7030A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31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334194" y="555526"/>
            <a:ext cx="8208912" cy="151216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2.1 </a:t>
            </a:r>
            <a:r>
              <a:rPr lang="zh-CN" altLang="en-US" sz="2800" b="1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水资源</a:t>
            </a:r>
            <a:r>
              <a:rPr lang="en-US" altLang="zh-CN" sz="2800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/>
            </a:r>
            <a:br>
              <a:rPr lang="en-US" altLang="zh-CN" sz="2800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</a:br>
            <a:r>
              <a:rPr lang="zh-CN" altLang="en-US" sz="2400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水的特性；水资源定义；</a:t>
            </a:r>
            <a:r>
              <a:rPr lang="zh-CN" altLang="en-US" sz="2400" dirty="0" smtClean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地球上有哪些水资源？可用的淡水资源？</a:t>
            </a:r>
            <a:endParaRPr lang="zh-CN" altLang="en-US" sz="2400" b="1" dirty="0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062868" y="2339973"/>
            <a:ext cx="2712720" cy="563404"/>
          </a:xfrm>
          <a:prstGeom prst="round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</a:rPr>
              <a:t>(1) </a:t>
            </a:r>
            <a:r>
              <a:rPr lang="zh-CN" altLang="en-US" sz="2800" dirty="0" smtClean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</a:rPr>
              <a:t>水的特性</a:t>
            </a:r>
            <a:endParaRPr lang="en-US" altLang="zh-CN" sz="2800" dirty="0">
              <a:solidFill>
                <a:srgbClr val="C0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331640" y="3723878"/>
            <a:ext cx="6264696" cy="1242112"/>
          </a:xfrm>
          <a:prstGeom prst="round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在</a:t>
            </a:r>
            <a:r>
              <a:rPr lang="zh-CN" altLang="en-US" dirty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室温</a:t>
            </a: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下，无味、略</a:t>
            </a:r>
            <a:r>
              <a:rPr lang="zh-CN" altLang="en-US" dirty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带淡蓝</a:t>
            </a: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色、极性无</a:t>
            </a:r>
            <a:r>
              <a:rPr lang="zh-CN" altLang="en-US" dirty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机化合物</a:t>
            </a: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。覆盖地</a:t>
            </a:r>
            <a:r>
              <a:rPr lang="zh-CN" altLang="en-US" dirty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球表面约</a:t>
            </a:r>
            <a:r>
              <a:rPr lang="en-US" altLang="zh-CN" dirty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70%</a:t>
            </a:r>
            <a:r>
              <a:rPr lang="zh-CN" altLang="en-US" dirty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，占我们身体的</a:t>
            </a:r>
            <a:r>
              <a:rPr lang="en-US" altLang="zh-CN" dirty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65%-75%</a:t>
            </a: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（血</a:t>
            </a:r>
            <a:r>
              <a:rPr lang="zh-CN" altLang="en-US" dirty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液中</a:t>
            </a:r>
            <a:r>
              <a:rPr lang="en-US" altLang="zh-CN" dirty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82%</a:t>
            </a:r>
            <a:r>
              <a:rPr lang="zh-CN" altLang="en-US" dirty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是水</a:t>
            </a: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）。</a:t>
            </a:r>
            <a:endParaRPr lang="en-US" altLang="zh-CN" sz="32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9" name="下箭头 8"/>
          <p:cNvSpPr/>
          <p:nvPr/>
        </p:nvSpPr>
        <p:spPr>
          <a:xfrm>
            <a:off x="4319843" y="3030926"/>
            <a:ext cx="288290" cy="486251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7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1475656" y="483518"/>
            <a:ext cx="4608512" cy="86409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3200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(2) </a:t>
            </a:r>
            <a:r>
              <a:rPr lang="zh-CN" altLang="en-US" sz="3200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水资源定义</a:t>
            </a:r>
            <a:endParaRPr lang="zh-CN" altLang="en-US" sz="3200" b="1" dirty="0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55576" y="3138713"/>
            <a:ext cx="2952458" cy="756285"/>
          </a:xfrm>
          <a:prstGeom prst="round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>
              <a:buClrTx/>
              <a:buSzTx/>
              <a:buFontTx/>
            </a:pP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① 广义地：地球上所有的水</a:t>
            </a:r>
            <a:endParaRPr lang="en-US" altLang="zh-CN" dirty="0" smtClean="0">
              <a:solidFill>
                <a:srgbClr val="0B050F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9" name="下箭头 8"/>
          <p:cNvSpPr/>
          <p:nvPr/>
        </p:nvSpPr>
        <p:spPr>
          <a:xfrm>
            <a:off x="3669566" y="1707654"/>
            <a:ext cx="288290" cy="1026114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4211960" y="2895786"/>
            <a:ext cx="4057402" cy="1242138"/>
          </a:xfrm>
          <a:prstGeom prst="round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>
              <a:buClrTx/>
              <a:buSzTx/>
              <a:buFontTx/>
            </a:pP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② 狭义地：在现有社会条件下</a:t>
            </a:r>
            <a:r>
              <a:rPr lang="zh-CN" altLang="en-US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可被</a:t>
            </a: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人类直接开发</a:t>
            </a:r>
            <a:r>
              <a:rPr lang="zh-CN" altLang="en-US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与</a:t>
            </a:r>
            <a:r>
              <a:rPr lang="zh-CN" altLang="en-US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利用</a:t>
            </a: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的水（不影响地球生态）</a:t>
            </a:r>
            <a:endParaRPr lang="en-US" altLang="zh-CN" dirty="0">
              <a:solidFill>
                <a:srgbClr val="0B050F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5724128" y="1241502"/>
            <a:ext cx="3062069" cy="932303"/>
          </a:xfrm>
          <a:prstGeom prst="wedgeRoundRectCallout">
            <a:avLst>
              <a:gd name="adj1" fmla="val -49571"/>
              <a:gd name="adj2" fmla="val 12683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0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现有社会条</a:t>
            </a:r>
            <a:r>
              <a:rPr lang="zh-CN" altLang="en-US" sz="2000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件：</a:t>
            </a:r>
            <a:r>
              <a:rPr lang="zh-CN" altLang="en-US" sz="2000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指现有技术、经济条件（能处理、能获得、能使用</a:t>
            </a:r>
            <a:r>
              <a:rPr lang="en-US" altLang="zh-CN" sz="2000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...</a:t>
            </a:r>
            <a:r>
              <a:rPr lang="zh-CN" altLang="en-US" sz="2000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）</a:t>
            </a:r>
            <a:endParaRPr lang="en-US" altLang="zh-CN" sz="20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5009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1296" y="228718"/>
            <a:ext cx="8419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latinLnBrk="1" hangingPunct="0">
              <a:spcBef>
                <a:spcPts val="154"/>
              </a:spcBef>
            </a:pPr>
            <a:r>
              <a:rPr lang="en-US" altLang="zh-CN" sz="3200" b="1" kern="0" dirty="0" smtClean="0">
                <a:solidFill>
                  <a:srgbClr val="7030A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2.2</a:t>
            </a:r>
            <a:r>
              <a:rPr lang="zh-CN" altLang="en-US" sz="3200" b="1" kern="0" dirty="0">
                <a:solidFill>
                  <a:srgbClr val="7030A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　</a:t>
            </a:r>
            <a:r>
              <a:rPr lang="zh-CN" altLang="en-US" sz="3200" b="1" kern="0" dirty="0" smtClean="0">
                <a:solidFill>
                  <a:srgbClr val="7030A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水资源状况</a:t>
            </a:r>
            <a:endParaRPr lang="zh-CN" altLang="en-US" sz="3200" b="1" dirty="0">
              <a:solidFill>
                <a:srgbClr val="7030A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" y="5143837"/>
            <a:ext cx="9155113" cy="80963"/>
            <a:chOff x="0" y="6840986"/>
            <a:chExt cx="9155113" cy="107675"/>
          </a:xfrm>
        </p:grpSpPr>
        <p:sp>
          <p:nvSpPr>
            <p:cNvPr id="8" name="矩形 7"/>
            <p:cNvSpPr>
              <a:spLocks noChangeArrowheads="1"/>
            </p:cNvSpPr>
            <p:nvPr/>
          </p:nvSpPr>
          <p:spPr bwMode="auto">
            <a:xfrm>
              <a:off x="0" y="6840986"/>
              <a:ext cx="3240088" cy="107675"/>
            </a:xfrm>
            <a:prstGeom prst="rect">
              <a:avLst/>
            </a:prstGeom>
            <a:solidFill>
              <a:srgbClr val="009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charset="-122"/>
                <a:ea typeface="宋体" charset="-122"/>
                <a:sym typeface="宋体" charset="-122"/>
              </a:endParaRP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2957514" y="6840986"/>
              <a:ext cx="3240087" cy="107675"/>
            </a:xfrm>
            <a:prstGeom prst="rect">
              <a:avLst/>
            </a:prstGeom>
            <a:solidFill>
              <a:srgbClr val="FFCC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charset="-122"/>
                <a:ea typeface="宋体" charset="-122"/>
                <a:sym typeface="宋体" charset="-122"/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5915025" y="6840986"/>
              <a:ext cx="3240088" cy="107675"/>
            </a:xfrm>
            <a:prstGeom prst="rect">
              <a:avLst/>
            </a:prstGeom>
            <a:solidFill>
              <a:srgbClr val="009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charset="-122"/>
                <a:ea typeface="宋体" charset="-122"/>
                <a:sym typeface="宋体" charset="-122"/>
              </a:endParaRPr>
            </a:p>
          </p:txBody>
        </p:sp>
      </p:grpSp>
      <p:pic>
        <p:nvPicPr>
          <p:cNvPr id="14" name="Picture 4" descr="E:\国际合作\Xi'an Course\Figures\Fig 1-4.JPG"/>
          <p:cNvPicPr>
            <a:picLocks noChangeAspect="1" noChangeArrowheads="1"/>
          </p:cNvPicPr>
          <p:nvPr/>
        </p:nvPicPr>
        <p:blipFill>
          <a:blip r:embed="rId4" cstate="print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767" y="785002"/>
            <a:ext cx="7772401" cy="38055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671768" y="4461960"/>
            <a:ext cx="7772400" cy="573189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</a:t>
            </a:r>
            <a:r>
              <a:rPr lang="zh-CN" altLang="en-US" sz="2800" b="1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地</a:t>
            </a:r>
            <a:r>
              <a:rPr lang="zh-CN" altLang="en-US" sz="2800" b="1" dirty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球上的水资</a:t>
            </a:r>
            <a:r>
              <a:rPr lang="zh-CN" altLang="en-US" sz="2800" b="1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源：</a:t>
            </a:r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水资源短缺与水污染严重</a:t>
            </a:r>
            <a:endParaRPr lang="en-US" altLang="zh-CN" sz="2400" b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1" name="AutoShape 2"/>
          <p:cNvSpPr txBox="1">
            <a:spLocks noChangeArrowheads="1"/>
          </p:cNvSpPr>
          <p:nvPr/>
        </p:nvSpPr>
        <p:spPr>
          <a:xfrm>
            <a:off x="3779913" y="558495"/>
            <a:ext cx="5040559" cy="509995"/>
          </a:xfrm>
          <a:prstGeom prst="cloudCallout">
            <a:avLst>
              <a:gd name="adj1" fmla="val 13304"/>
              <a:gd name="adj2" fmla="val 259035"/>
            </a:avLst>
          </a:prstGeom>
          <a:gradFill rotWithShape="0">
            <a:gsLst>
              <a:gs pos="0">
                <a:srgbClr val="00FF00"/>
              </a:gs>
              <a:gs pos="100000">
                <a:srgbClr val="FFFF00"/>
              </a:gs>
            </a:gsLst>
            <a:lin ang="5400000" scaled="1"/>
          </a:gra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宋体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宋体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宋体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宋体" pitchFamily="2" charset="-122"/>
              </a:defRPr>
            </a:lvl9pPr>
          </a:lstStyle>
          <a:p>
            <a:r>
              <a:rPr lang="zh-CN" altLang="en-US" sz="2000" kern="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水质性缺水（或污染型缺水）</a:t>
            </a:r>
            <a:endParaRPr lang="en-US" altLang="zh-CN" sz="2000" kern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5935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1465120" y="519522"/>
            <a:ext cx="6851296" cy="75608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(1) </a:t>
            </a:r>
            <a:r>
              <a:rPr lang="zh-CN" altLang="en-US" sz="2800" dirty="0" smtClean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水资源紧缺的主要类型</a:t>
            </a:r>
            <a:endParaRPr lang="zh-CN" altLang="en-US" sz="2400" b="1" dirty="0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39608" y="2193708"/>
            <a:ext cx="3393494" cy="1188333"/>
          </a:xfrm>
          <a:prstGeom prst="round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>
              <a:buClrTx/>
              <a:buSzTx/>
              <a:buFontTx/>
            </a:pPr>
            <a:r>
              <a:rPr lang="zh-CN" altLang="en-US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资源型缺水</a:t>
            </a:r>
            <a:r>
              <a:rPr lang="zh-CN" altLang="en-US" dirty="0" smtClean="0">
                <a:solidFill>
                  <a:srgbClr val="7030A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，水资源总量少，水</a:t>
            </a:r>
            <a:r>
              <a:rPr lang="zh-CN" altLang="en-US" dirty="0">
                <a:solidFill>
                  <a:srgbClr val="7030A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资源可利用量小于需求</a:t>
            </a:r>
            <a:r>
              <a:rPr lang="zh-CN" altLang="en-US" dirty="0" smtClean="0">
                <a:solidFill>
                  <a:srgbClr val="7030A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量</a:t>
            </a:r>
            <a:r>
              <a:rPr lang="zh-CN" altLang="en-US" dirty="0">
                <a:solidFill>
                  <a:srgbClr val="7030A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。</a:t>
            </a:r>
          </a:p>
        </p:txBody>
      </p:sp>
      <p:sp>
        <p:nvSpPr>
          <p:cNvPr id="9" name="下箭头 8"/>
          <p:cNvSpPr/>
          <p:nvPr/>
        </p:nvSpPr>
        <p:spPr>
          <a:xfrm>
            <a:off x="4499992" y="1406812"/>
            <a:ext cx="288290" cy="1110932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5436096" y="2085696"/>
            <a:ext cx="3456384" cy="1188333"/>
          </a:xfrm>
          <a:prstGeom prst="round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>
              <a:buClrTx/>
              <a:buSzTx/>
              <a:buFontTx/>
            </a:pPr>
            <a:r>
              <a:rPr lang="zh-CN" altLang="en-US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工程型缺水</a:t>
            </a:r>
            <a:r>
              <a:rPr lang="zh-CN" altLang="en-US" dirty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，即供水工程的供水能力有限，不能满足城市用水需要。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2285982" y="3827770"/>
            <a:ext cx="4590275" cy="904220"/>
          </a:xfrm>
          <a:prstGeom prst="wedgeRoundRectCallout">
            <a:avLst>
              <a:gd name="adj1" fmla="val 410"/>
              <a:gd name="adj2" fmla="val -14641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水质型缺水</a:t>
            </a:r>
            <a:r>
              <a:rPr lang="zh-CN" altLang="en-US" dirty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，即水资源受到污染不符合城市用水的水质要</a:t>
            </a:r>
            <a:r>
              <a:rPr lang="zh-CN" altLang="en-US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求。</a:t>
            </a:r>
            <a:endParaRPr lang="zh-CN" altLang="en-US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25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1403648" y="226839"/>
            <a:ext cx="6840760" cy="832743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(2) </a:t>
            </a:r>
            <a:r>
              <a:rPr lang="zh-CN" altLang="en-US" sz="2800" dirty="0" smtClean="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水资源紧缺的社会因素</a:t>
            </a:r>
            <a:endParaRPr lang="zh-CN" altLang="en-US" sz="2400" b="1" dirty="0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832495" y="1434303"/>
            <a:ext cx="3235449" cy="561384"/>
          </a:xfrm>
          <a:prstGeom prst="round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>
              <a:buClrTx/>
              <a:buSzTx/>
              <a:buFontTx/>
            </a:pPr>
            <a:r>
              <a:rPr lang="zh-CN" altLang="en-US" sz="2000" dirty="0" smtClean="0">
                <a:solidFill>
                  <a:srgbClr val="7030A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人口增加、用水标准提高</a:t>
            </a:r>
            <a:endParaRPr lang="en-US" altLang="zh-CN" sz="2000" dirty="0" smtClean="0">
              <a:solidFill>
                <a:srgbClr val="7030A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9" name="下箭头 8"/>
          <p:cNvSpPr/>
          <p:nvPr/>
        </p:nvSpPr>
        <p:spPr>
          <a:xfrm>
            <a:off x="4312087" y="1100442"/>
            <a:ext cx="288290" cy="712003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701275" y="2067694"/>
            <a:ext cx="2736304" cy="756084"/>
          </a:xfrm>
          <a:prstGeom prst="round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>
              <a:buClrTx/>
              <a:buSzTx/>
              <a:buFontTx/>
            </a:pPr>
            <a:r>
              <a:rPr lang="zh-CN" altLang="en-US" sz="200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农田需水量大、工业用水量增长</a:t>
            </a:r>
            <a:endParaRPr lang="en-US" altLang="zh-CN" sz="2000" dirty="0">
              <a:solidFill>
                <a:srgbClr val="0B050F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5508105" y="1275606"/>
            <a:ext cx="3062069" cy="1004311"/>
          </a:xfrm>
          <a:prstGeom prst="wedgeRoundRectCallout">
            <a:avLst>
              <a:gd name="adj1" fmla="val -14813"/>
              <a:gd name="adj2" fmla="val 5124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0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现有社会条</a:t>
            </a:r>
            <a:r>
              <a:rPr lang="zh-CN" altLang="en-US" sz="2000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件：指现有技术、经济条件（能处理、能获得、能使用</a:t>
            </a:r>
            <a:r>
              <a:rPr lang="en-US" altLang="zh-CN" sz="2000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...</a:t>
            </a:r>
            <a:r>
              <a:rPr lang="zh-CN" altLang="en-US" sz="2000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）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648744" y="2931790"/>
            <a:ext cx="3633954" cy="628724"/>
          </a:xfrm>
          <a:prstGeom prst="round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>
              <a:buClrTx/>
              <a:buSzTx/>
              <a:buFontTx/>
            </a:pPr>
            <a:r>
              <a:rPr lang="zh-CN" altLang="en-US" sz="2000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水浪费严重、重复使用率低</a:t>
            </a:r>
            <a:endParaRPr lang="en-US" altLang="zh-CN" sz="2000" dirty="0">
              <a:solidFill>
                <a:srgbClr val="0000FF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716016" y="3633868"/>
            <a:ext cx="2016223" cy="594066"/>
          </a:xfrm>
          <a:prstGeom prst="round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>
              <a:buClrTx/>
              <a:buSzTx/>
              <a:buFontTx/>
            </a:pPr>
            <a:r>
              <a:rPr lang="zh-CN" altLang="en-US" sz="2000" dirty="0" smtClean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水污染严重</a:t>
            </a:r>
            <a:endParaRPr lang="en-US" altLang="zh-CN" sz="2000" dirty="0">
              <a:solidFill>
                <a:srgbClr val="FF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364088" y="4362400"/>
            <a:ext cx="3206086" cy="576064"/>
          </a:xfrm>
          <a:prstGeom prst="round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>
              <a:buClrTx/>
              <a:buSzTx/>
              <a:buFontTx/>
            </a:pPr>
            <a:r>
              <a:rPr lang="zh-CN" altLang="en-US" sz="200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用水方式落后、管理不善</a:t>
            </a:r>
            <a:endParaRPr lang="en-US" altLang="zh-CN" sz="2000" dirty="0">
              <a:solidFill>
                <a:srgbClr val="0B050F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2325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9552" y="3866"/>
            <a:ext cx="8280920" cy="24776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54"/>
              </a:spcBef>
              <a:buNone/>
            </a:pPr>
            <a:r>
              <a:rPr lang="zh-CN" altLang="en-US" sz="3200" b="1" kern="0" dirty="0" smtClean="0">
                <a:solidFill>
                  <a:srgbClr val="7030A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2.3　水的利用与给水水源工程</a:t>
            </a:r>
            <a:endParaRPr lang="zh-CN" altLang="en-US" sz="3200" b="1" dirty="0">
              <a:solidFill>
                <a:srgbClr val="7030A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54"/>
              </a:spcBef>
              <a:buNone/>
            </a:pPr>
            <a:r>
              <a:rPr lang="zh-CN" altLang="en-US" sz="2800" b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     （1）水 源 及 其 特 点</a:t>
            </a:r>
            <a:endParaRPr lang="zh-CN" altLang="en-US" sz="2800" b="1" dirty="0"/>
          </a:p>
          <a:p>
            <a:pPr eaLnBrk="0" latinLnBrk="1" hangingPunct="0">
              <a:lnSpc>
                <a:spcPct val="150000"/>
              </a:lnSpc>
              <a:spcBef>
                <a:spcPts val="154"/>
              </a:spcBef>
            </a:pPr>
            <a:r>
              <a:rPr lang="en-US" altLang="zh-CN" sz="2800" dirty="0" smtClean="0"/>
              <a:t>          </a:t>
            </a:r>
            <a:r>
              <a:rPr lang="zh-CN" altLang="zh-CN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各种</a:t>
            </a:r>
            <a:r>
              <a:rPr lang="zh-CN" altLang="zh-CN" dirty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用水水源可分为两大类：</a:t>
            </a:r>
            <a:r>
              <a:rPr lang="zh-CN" altLang="zh-CN" dirty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地下水源</a:t>
            </a:r>
            <a:r>
              <a:rPr lang="zh-CN" altLang="zh-CN" dirty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和</a:t>
            </a:r>
            <a:r>
              <a:rPr lang="zh-CN" altLang="zh-CN" dirty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地表水源</a:t>
            </a:r>
            <a:r>
              <a:rPr lang="zh-CN" altLang="zh-CN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。</a:t>
            </a:r>
            <a:endParaRPr lang="en-US" altLang="zh-CN" dirty="0" smtClean="0">
              <a:solidFill>
                <a:srgbClr val="0000FF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54"/>
              </a:spcBef>
            </a:pPr>
            <a:endParaRPr lang="zh-CN" altLang="en-US" sz="1600" b="1" dirty="0"/>
          </a:p>
        </p:txBody>
      </p:sp>
      <p:grpSp>
        <p:nvGrpSpPr>
          <p:cNvPr id="7" name="组合 6"/>
          <p:cNvGrpSpPr/>
          <p:nvPr/>
        </p:nvGrpSpPr>
        <p:grpSpPr>
          <a:xfrm>
            <a:off x="2" y="5143837"/>
            <a:ext cx="9155113" cy="80963"/>
            <a:chOff x="0" y="6840986"/>
            <a:chExt cx="9155113" cy="107675"/>
          </a:xfrm>
        </p:grpSpPr>
        <p:sp>
          <p:nvSpPr>
            <p:cNvPr id="8" name="矩形 7"/>
            <p:cNvSpPr>
              <a:spLocks noChangeArrowheads="1"/>
            </p:cNvSpPr>
            <p:nvPr/>
          </p:nvSpPr>
          <p:spPr bwMode="auto">
            <a:xfrm>
              <a:off x="0" y="6840986"/>
              <a:ext cx="3240088" cy="107675"/>
            </a:xfrm>
            <a:prstGeom prst="rect">
              <a:avLst/>
            </a:prstGeom>
            <a:solidFill>
              <a:srgbClr val="009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charset="-122"/>
                <a:ea typeface="宋体" charset="-122"/>
                <a:sym typeface="宋体" charset="-122"/>
              </a:endParaRP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2957514" y="6840986"/>
              <a:ext cx="3240087" cy="107675"/>
            </a:xfrm>
            <a:prstGeom prst="rect">
              <a:avLst/>
            </a:prstGeom>
            <a:solidFill>
              <a:srgbClr val="FFCC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charset="-122"/>
                <a:ea typeface="宋体" charset="-122"/>
                <a:sym typeface="宋体" charset="-122"/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5915025" y="6840986"/>
              <a:ext cx="3240088" cy="107675"/>
            </a:xfrm>
            <a:prstGeom prst="rect">
              <a:avLst/>
            </a:prstGeom>
            <a:solidFill>
              <a:srgbClr val="009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charset="-122"/>
                <a:ea typeface="宋体" charset="-122"/>
                <a:sym typeface="宋体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6318448" y="228718"/>
            <a:ext cx="4734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latinLnBrk="1" hangingPunct="0">
              <a:spcBef>
                <a:spcPts val="154"/>
              </a:spcBef>
            </a:pPr>
            <a:r>
              <a:rPr lang="zh-CN" altLang="en-US" sz="140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第</a:t>
            </a:r>
            <a:r>
              <a:rPr lang="en-US" altLang="zh-CN" sz="140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</a:t>
            </a:r>
            <a:r>
              <a:rPr lang="zh-CN" altLang="en-US" sz="140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章    水的利用与水源保护</a:t>
            </a:r>
            <a:endParaRPr lang="zh-CN" altLang="en-US" sz="1400" dirty="0"/>
          </a:p>
        </p:txBody>
      </p:sp>
      <p:pic>
        <p:nvPicPr>
          <p:cNvPr id="246786" name="Picture 2" descr="https://ss1.bdstatic.com/70cFvXSh_Q1YnxGkpoWK1HF6hhy/it/u=3159793269,3087651962&amp;fm=26&amp;gp=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406" y="2053777"/>
            <a:ext cx="5976665" cy="308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6435275" y="4803998"/>
            <a:ext cx="236713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latinLnBrk="1" hangingPunct="0">
              <a:spcBef>
                <a:spcPts val="154"/>
              </a:spcBef>
            </a:pPr>
            <a:r>
              <a:rPr lang="zh-CN" altLang="en-US" sz="1400" b="1" kern="0" dirty="0" smtClean="0">
                <a:solidFill>
                  <a:srgbClr val="0B050F"/>
                </a:solidFill>
                <a:latin typeface="Times New Roman" pitchFamily="65" charset="-122"/>
                <a:ea typeface="宋体" pitchFamily="65" charset="-122"/>
              </a:rPr>
              <a:t>注：图片来自网络</a:t>
            </a:r>
            <a:endParaRPr lang="zh-CN" altLang="en-US" sz="1400" b="1" dirty="0">
              <a:solidFill>
                <a:srgbClr val="0B050F"/>
              </a:solidFill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36126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13658" y="124925"/>
            <a:ext cx="71590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）各种用水水源类型</a:t>
            </a:r>
            <a:endParaRPr lang="zh-CN" altLang="zh-CN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KSO_Shape"/>
          <p:cNvSpPr/>
          <p:nvPr/>
        </p:nvSpPr>
        <p:spPr>
          <a:xfrm>
            <a:off x="509067" y="198022"/>
            <a:ext cx="604591" cy="438581"/>
          </a:xfrm>
          <a:custGeom>
            <a:avLst/>
            <a:gdLst>
              <a:gd name="connsiteX0" fmla="*/ 422617 w 720080"/>
              <a:gd name="connsiteY0" fmla="*/ 167125 h 720080"/>
              <a:gd name="connsiteX1" fmla="*/ 392320 w 720080"/>
              <a:gd name="connsiteY1" fmla="*/ 179675 h 720080"/>
              <a:gd name="connsiteX2" fmla="*/ 392320 w 720080"/>
              <a:gd name="connsiteY2" fmla="*/ 240270 h 720080"/>
              <a:gd name="connsiteX3" fmla="*/ 470117 w 720080"/>
              <a:gd name="connsiteY3" fmla="*/ 318067 h 720080"/>
              <a:gd name="connsiteX4" fmla="*/ 151276 w 720080"/>
              <a:gd name="connsiteY4" fmla="*/ 318067 h 720080"/>
              <a:gd name="connsiteX5" fmla="*/ 108429 w 720080"/>
              <a:gd name="connsiteY5" fmla="*/ 360915 h 720080"/>
              <a:gd name="connsiteX6" fmla="*/ 151276 w 720080"/>
              <a:gd name="connsiteY6" fmla="*/ 403762 h 720080"/>
              <a:gd name="connsiteX7" fmla="*/ 467182 w 720080"/>
              <a:gd name="connsiteY7" fmla="*/ 403762 h 720080"/>
              <a:gd name="connsiteX8" fmla="*/ 391132 w 720080"/>
              <a:gd name="connsiteY8" fmla="*/ 479811 h 720080"/>
              <a:gd name="connsiteX9" fmla="*/ 391132 w 720080"/>
              <a:gd name="connsiteY9" fmla="*/ 540406 h 720080"/>
              <a:gd name="connsiteX10" fmla="*/ 451727 w 720080"/>
              <a:gd name="connsiteY10" fmla="*/ 540406 h 720080"/>
              <a:gd name="connsiteX11" fmla="*/ 597086 w 720080"/>
              <a:gd name="connsiteY11" fmla="*/ 395048 h 720080"/>
              <a:gd name="connsiteX12" fmla="*/ 603450 w 720080"/>
              <a:gd name="connsiteY12" fmla="*/ 388459 h 720080"/>
              <a:gd name="connsiteX13" fmla="*/ 605656 w 720080"/>
              <a:gd name="connsiteY13" fmla="*/ 385654 h 720080"/>
              <a:gd name="connsiteX14" fmla="*/ 607314 w 720080"/>
              <a:gd name="connsiteY14" fmla="*/ 381802 h 720080"/>
              <a:gd name="connsiteX15" fmla="*/ 611651 w 720080"/>
              <a:gd name="connsiteY15" fmla="*/ 359975 h 720080"/>
              <a:gd name="connsiteX16" fmla="*/ 607314 w 720080"/>
              <a:gd name="connsiteY16" fmla="*/ 338148 h 720080"/>
              <a:gd name="connsiteX17" fmla="*/ 604581 w 720080"/>
              <a:gd name="connsiteY17" fmla="*/ 333055 h 720080"/>
              <a:gd name="connsiteX18" fmla="*/ 603896 w 720080"/>
              <a:gd name="connsiteY18" fmla="*/ 331821 h 720080"/>
              <a:gd name="connsiteX19" fmla="*/ 598273 w 720080"/>
              <a:gd name="connsiteY19" fmla="*/ 325033 h 720080"/>
              <a:gd name="connsiteX20" fmla="*/ 452915 w 720080"/>
              <a:gd name="connsiteY20" fmla="*/ 179675 h 720080"/>
              <a:gd name="connsiteX21" fmla="*/ 422617 w 720080"/>
              <a:gd name="connsiteY21" fmla="*/ 167125 h 720080"/>
              <a:gd name="connsiteX22" fmla="*/ 360040 w 720080"/>
              <a:gd name="connsiteY22" fmla="*/ 0 h 720080"/>
              <a:gd name="connsiteX23" fmla="*/ 720080 w 720080"/>
              <a:gd name="connsiteY23" fmla="*/ 360040 h 720080"/>
              <a:gd name="connsiteX24" fmla="*/ 360040 w 720080"/>
              <a:gd name="connsiteY24" fmla="*/ 720080 h 720080"/>
              <a:gd name="connsiteX25" fmla="*/ 0 w 720080"/>
              <a:gd name="connsiteY25" fmla="*/ 360040 h 720080"/>
              <a:gd name="connsiteX26" fmla="*/ 360040 w 720080"/>
              <a:gd name="connsiteY26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5580112" y="417313"/>
            <a:ext cx="3312368" cy="804287"/>
          </a:xfrm>
          <a:prstGeom prst="cloudCallout">
            <a:avLst>
              <a:gd name="adj1" fmla="val -94888"/>
              <a:gd name="adj2" fmla="val 12501"/>
            </a:avLst>
          </a:prstGeom>
          <a:gradFill rotWithShape="0">
            <a:gsLst>
              <a:gs pos="0">
                <a:srgbClr val="00FF00"/>
              </a:gs>
              <a:gs pos="100000">
                <a:srgbClr val="FFFF00"/>
              </a:gs>
            </a:gsLst>
            <a:lin ang="5400000" scaled="1"/>
          </a:gra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宋体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宋体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宋体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 Black" pitchFamily="34" charset="0"/>
                <a:ea typeface="宋体" pitchFamily="2" charset="-122"/>
              </a:defRPr>
            </a:lvl9pPr>
          </a:lstStyle>
          <a:p>
            <a:r>
              <a:rPr lang="zh-CN" altLang="en-US" sz="2000" kern="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地表水源与地下水源特点</a:t>
            </a:r>
            <a:endParaRPr lang="en-US" altLang="zh-CN" sz="2000" kern="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35969" y="1329611"/>
            <a:ext cx="3417591" cy="1151887"/>
          </a:xfrm>
          <a:prstGeom prst="round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>
              <a:buClrTx/>
              <a:buSzTx/>
              <a:buFontTx/>
            </a:pP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地表水：</a:t>
            </a:r>
            <a:r>
              <a:rPr lang="zh-CN" altLang="en-US" dirty="0" smtClean="0">
                <a:solidFill>
                  <a:srgbClr val="0000F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存在于</a:t>
            </a:r>
            <a:r>
              <a:rPr lang="zh-CN" altLang="zh-CN" dirty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江河、湖泊、蓄水库和海</a:t>
            </a:r>
            <a:r>
              <a:rPr lang="zh-CN" altLang="zh-CN" dirty="0" smtClean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洋</a:t>
            </a:r>
            <a:r>
              <a:rPr lang="zh-CN" altLang="en-US" dirty="0" smtClean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等</a:t>
            </a: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水体中</a:t>
            </a:r>
            <a:r>
              <a:rPr lang="zh-CN" altLang="en-US" sz="200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（无压，易污染）。</a:t>
            </a:r>
            <a:endParaRPr lang="en-US" altLang="zh-CN" sz="2000" dirty="0" smtClean="0">
              <a:solidFill>
                <a:srgbClr val="0B050F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3953560" y="797934"/>
            <a:ext cx="253030" cy="531678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4249564" y="1329612"/>
            <a:ext cx="4642916" cy="1151886"/>
          </a:xfrm>
          <a:prstGeom prst="round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>
              <a:buClrTx/>
              <a:buSzTx/>
              <a:buFontTx/>
            </a:pP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地下</a:t>
            </a:r>
            <a:r>
              <a:rPr lang="zh-CN" altLang="en-US" dirty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水：</a:t>
            </a: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按埋</a:t>
            </a:r>
            <a:r>
              <a:rPr lang="zh-CN" altLang="en-US" dirty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藏条</a:t>
            </a: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件，</a:t>
            </a:r>
            <a:r>
              <a:rPr lang="zh-CN" altLang="en-US" dirty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包括</a:t>
            </a:r>
            <a:r>
              <a:rPr lang="zh-CN" altLang="en-US" dirty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上层滞水</a:t>
            </a:r>
            <a:r>
              <a:rPr lang="zh-CN" altLang="en-US" sz="200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（</a:t>
            </a:r>
            <a:r>
              <a:rPr lang="zh-CN" altLang="en-US" sz="2000" dirty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无</a:t>
            </a:r>
            <a:r>
              <a:rPr lang="zh-CN" altLang="en-US" sz="200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压、易污染）</a:t>
            </a: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、</a:t>
            </a:r>
            <a:r>
              <a:rPr lang="zh-CN" altLang="en-US" dirty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潜水</a:t>
            </a:r>
            <a:r>
              <a:rPr lang="zh-CN" altLang="en-US" sz="2000" dirty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（无压、易污染）</a:t>
            </a:r>
            <a:r>
              <a:rPr lang="zh-CN" altLang="en-US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、</a:t>
            </a:r>
            <a:r>
              <a:rPr lang="zh-CN" altLang="en-US" dirty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承压水</a:t>
            </a:r>
            <a:r>
              <a:rPr lang="zh-CN" altLang="en-US" sz="2000" dirty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（不易污染</a:t>
            </a:r>
            <a:r>
              <a:rPr lang="zh-CN" altLang="en-US" sz="2000" dirty="0" smtClean="0">
                <a:solidFill>
                  <a:srgbClr val="0B050F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Times New Roman" panose="02020603050405020304" charset="0"/>
                <a:sym typeface="+mn-ea"/>
              </a:rPr>
              <a:t>）。</a:t>
            </a:r>
            <a:endParaRPr lang="en-US" altLang="zh-CN" dirty="0">
              <a:solidFill>
                <a:srgbClr val="0B050F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" name="AutoShape 2" descr="https://gimg2.baidu.com/image_search/src=http%3A%2F%2Fimg.jj20.com%2Fup%2Fallimg%2Ftp01%2F1ZZH300242939-0-lp.jpg&amp;refer=http%3A%2F%2Fimg.jj20.com&amp;app=2002&amp;size=f9999,10000&amp;q=a80&amp;n=0&amp;g=0n&amp;fmt=jpeg?sec=1617544583&amp;t=9dd16e863a133a16f0aa766e989d6637"/>
          <p:cNvSpPr>
            <a:spLocks noChangeAspect="1" noChangeArrowheads="1"/>
          </p:cNvSpPr>
          <p:nvPr/>
        </p:nvSpPr>
        <p:spPr bwMode="auto">
          <a:xfrm>
            <a:off x="155576" y="-1125141"/>
            <a:ext cx="4581525" cy="23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75460" name="Picture 4" descr="河流大瀑布景观图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97" y="2841780"/>
            <a:ext cx="3438203" cy="176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462" name="Picture 6" descr="https://ss1.bdstatic.com/70cFuXSh_Q1YnxGkpoWK1HF6hhy/it/u=1002660543,95852792&amp;fm=26&amp;gp=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564" y="2481499"/>
            <a:ext cx="4608982" cy="259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811362" y="4764307"/>
            <a:ext cx="236713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latinLnBrk="1" hangingPunct="0">
              <a:spcBef>
                <a:spcPts val="154"/>
              </a:spcBef>
            </a:pPr>
            <a:r>
              <a:rPr lang="zh-CN" altLang="en-US" sz="1400" b="1" kern="0" dirty="0" smtClean="0">
                <a:solidFill>
                  <a:srgbClr val="0B050F"/>
                </a:solidFill>
                <a:latin typeface="Times New Roman" pitchFamily="65" charset="-122"/>
                <a:ea typeface="宋体" pitchFamily="65" charset="-122"/>
              </a:rPr>
              <a:t>注：图片来自网络</a:t>
            </a:r>
            <a:endParaRPr lang="zh-CN" altLang="en-US" sz="1400" b="1" dirty="0">
              <a:solidFill>
                <a:srgbClr val="0B05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1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ustomerInfo>
  <UserName>123</UserName>
  <CompanyName/>
  <MachineID>WEIPENG1</MachineID>
  <ToolID>lyMoAAAAGgo=</ToolID>
  <Data><![CDATA[bHlNb0FBQUFHZ289]]></Data>
</CustomerInfo>
</file>

<file path=customXml/item10.xml><?xml version="1.0" encoding="utf-8"?>
<CustomerInfo>
  <UserName>123</UserName>
  <CompanyName/>
  <MachineID>WEIPENG1</MachineID>
  <ToolID>lyMoAAAAGgo=</ToolID>
  <Data><![CDATA[bHlNb0FBQUFHZ289]]></Data>
</CustomerInfo>
</file>

<file path=customXml/item11.xml><?xml version="1.0" encoding="utf-8"?>
<CustomerInfo>
  <UserName>123</UserName>
  <CompanyName/>
  <MachineID>WEIPENG1</MachineID>
  <ToolID>lyMoAAAAGgo=</ToolID>
  <Data><![CDATA[bHlNb0FBQUFHZ289]]></Data>
</CustomerInfo>
</file>

<file path=customXml/item12.xml><?xml version="1.0" encoding="utf-8"?>
<CustomerInfo>
  <UserName>123</UserName>
  <CompanyName/>
  <MachineID>WEIPENG1</MachineID>
  <ToolID>lyMoAAAAGgo=</ToolID>
  <Data><![CDATA[bHlNb0FBQUFHZ289]]></Data>
</CustomerInfo>
</file>

<file path=customXml/item13.xml><?xml version="1.0" encoding="utf-8"?>
<CustomerInfo>
  <UserName>123</UserName>
  <CompanyName/>
  <MachineID>WEIPENG1</MachineID>
  <ToolID>lyMoAAAAGgo=</ToolID>
  <Data><![CDATA[bHlNb0FBQUFHZ289]]></Data>
</CustomerInfo>
</file>

<file path=customXml/item14.xml><?xml version="1.0" encoding="utf-8"?>
<CustomerInfo>
  <UserName>123</UserName>
  <CompanyName/>
  <MachineID>WEIPENG1</MachineID>
  <ToolID>lyMoAAAAGgo=</ToolID>
  <Data><![CDATA[bHlNb0FBQUFHZ289]]></Data>
</CustomerInfo>
</file>

<file path=customXml/item15.xml><?xml version="1.0" encoding="utf-8"?>
<CustomerInfo>
  <UserName>123</UserName>
  <CompanyName/>
  <MachineID>WEIPENG1</MachineID>
  <ToolID>lyMoAAAAGgo=</ToolID>
  <Data><![CDATA[bHlNb0FBQUFHZ289]]></Data>
</CustomerInfo>
</file>

<file path=customXml/item16.xml><?xml version="1.0" encoding="utf-8"?>
<CustomerInfo>
  <UserName>123</UserName>
  <CompanyName/>
  <MachineID>WEIPENG1</MachineID>
  <ToolID>lyMoAAAAGgo=</ToolID>
  <Data><![CDATA[bHlNb0FBQUFHZ289]]></Data>
</CustomerInfo>
</file>

<file path=customXml/item17.xml><?xml version="1.0" encoding="utf-8"?>
<CustomerInfo>
  <UserName>123</UserName>
  <CompanyName/>
  <MachineID>WEIPENG1</MachineID>
  <ToolID>lyMoAAAAGgo=</ToolID>
  <Data><![CDATA[bHlNb0FBQUFHZ289]]></Data>
</CustomerInfo>
</file>

<file path=customXml/item18.xml><?xml version="1.0" encoding="utf-8"?>
<CustomerInfo>
  <UserName>123</UserName>
  <CompanyName/>
  <MachineID>WEIPENG1</MachineID>
  <ToolID>lyMoAAAAGgo=</ToolID>
  <Data><![CDATA[bHlNb0FBQUFHZ289]]></Data>
</CustomerInfo>
</file>

<file path=customXml/item19.xml><?xml version="1.0" encoding="utf-8"?>
<CustomerInfo>
  <UserName>123</UserName>
  <CompanyName/>
  <MachineID>WEIPENG1</MachineID>
  <ToolID>lyMoAAAAGgo=</ToolID>
  <Data><![CDATA[bHlNb0FBQUFHZ289]]></Data>
</CustomerInfo>
</file>

<file path=customXml/item2.xml><?xml version="1.0" encoding="utf-8"?>
<CustomerInfo>
  <UserName>123</UserName>
  <CompanyName/>
  <MachineID>WEIPENG1</MachineID>
  <ToolID>lyMoAAAAGgo=</ToolID>
  <Data><![CDATA[bHlNb0FBQUFHZ289]]></Data>
</CustomerInfo>
</file>

<file path=customXml/item20.xml><?xml version="1.0" encoding="utf-8"?>
<CustomerInfo>
  <UserName>123</UserName>
  <CompanyName/>
  <MachineID>WEIPENG1</MachineID>
  <ToolID>lyMoAAAAGgo=</ToolID>
  <Data><![CDATA[bHlNb0FBQUFHZ289]]></Data>
</CustomerInfo>
</file>

<file path=customXml/item21.xml><?xml version="1.0" encoding="utf-8"?>
<CustomerInfo>
  <UserName>123</UserName>
  <CompanyName/>
  <MachineID>WEIPENG1</MachineID>
  <ToolID>lyMoAAAAGgo=</ToolID>
  <Data><![CDATA[bHlNb0FBQUFHZ289]]></Data>
</CustomerInfo>
</file>

<file path=customXml/item22.xml><?xml version="1.0" encoding="utf-8"?>
<CustomerInfo>
  <UserName>123</UserName>
  <CompanyName/>
  <MachineID>WEIPENG1</MachineID>
  <ToolID>lyMoAAAAGgo=</ToolID>
  <Data><![CDATA[bHlNb0FBQUFHZ289]]></Data>
</CustomerInfo>
</file>

<file path=customXml/item23.xml><?xml version="1.0" encoding="utf-8"?>
<CustomerInfo>
  <UserName>123</UserName>
  <CompanyName/>
  <MachineID>WEIPENG1</MachineID>
  <ToolID>lyMoAAAAGgo=</ToolID>
  <Data><![CDATA[bHlNb0FBQUFHZ289]]></Data>
</CustomerInfo>
</file>

<file path=customXml/item24.xml><?xml version="1.0" encoding="utf-8"?>
<CustomerInfo>
  <UserName>123</UserName>
  <CompanyName/>
  <MachineID>WEIPENG1</MachineID>
  <ToolID>lyMoAAAAGgo=</ToolID>
  <Data><![CDATA[bHlNb0FBQUFHZ289]]></Data>
</CustomerInfo>
</file>

<file path=customXml/item25.xml><?xml version="1.0" encoding="utf-8"?>
<CustomerInfo>
  <UserName>123</UserName>
  <CompanyName/>
  <MachineID>WEIPENG1</MachineID>
  <ToolID>lyMoAAAAGgo=</ToolID>
  <Data><![CDATA[bHlNb0FBQUFHZ289]]></Data>
</CustomerInfo>
</file>

<file path=customXml/item26.xml><?xml version="1.0" encoding="utf-8"?>
<CustomerInfo>
  <UserName>123</UserName>
  <CompanyName/>
  <MachineID>WEIPENG1</MachineID>
  <ToolID>lyMoAAAAGgo=</ToolID>
  <Data><![CDATA[bHlNb0FBQUFHZ289]]></Data>
</CustomerInfo>
</file>

<file path=customXml/item27.xml><?xml version="1.0" encoding="utf-8"?>
<CustomerInfo>
  <UserName>123</UserName>
  <CompanyName/>
  <MachineID>WEIPENG1</MachineID>
  <ToolID>lyMoAAAAGgo=</ToolID>
  <Data><![CDATA[bHlNb0FBQUFHZ289]]></Data>
</CustomerInfo>
</file>

<file path=customXml/item28.xml><?xml version="1.0" encoding="utf-8"?>
<CustomerInfo>
  <UserName>123</UserName>
  <CompanyName/>
  <MachineID>WEIPENG1</MachineID>
  <ToolID>lyMoAAAAGgo=</ToolID>
  <Data><![CDATA[bHlNb0FBQUFHZ289]]></Data>
</CustomerInfo>
</file>

<file path=customXml/item29.xml><?xml version="1.0" encoding="utf-8"?>
<CustomerInfo>
  <UserName>123</UserName>
  <CompanyName/>
  <MachineID>WEIPENG1</MachineID>
  <ToolID>lyMoAAAAGgo=</ToolID>
  <Data><![CDATA[bHlNb0FBQUFHZ289]]></Data>
</CustomerInfo>
</file>

<file path=customXml/item3.xml><?xml version="1.0" encoding="utf-8"?>
<CustomerInfo>
  <UserName>123</UserName>
  <CompanyName/>
  <MachineID>WEIPENG1</MachineID>
  <ToolID>lyMoAAAAGgo=</ToolID>
  <Data><![CDATA[bHlNb0FBQUFHZ289]]></Data>
</CustomerInfo>
</file>

<file path=customXml/item30.xml><?xml version="1.0" encoding="utf-8"?>
<CustomerInfo>
  <UserName>123</UserName>
  <CompanyName/>
  <MachineID>WEIPENG1</MachineID>
  <ToolID>lyMoAAAAGgo=</ToolID>
  <Data><![CDATA[bHlNb0FBQUFHZ289]]></Data>
</CustomerInfo>
</file>

<file path=customXml/item31.xml><?xml version="1.0" encoding="utf-8"?>
<CustomerInfo>
  <UserName>123</UserName>
  <CompanyName/>
  <MachineID>WEIPENG1</MachineID>
  <ToolID>lyMoAAAAGgo=</ToolID>
  <Data><![CDATA[bHlNb0FBQUFHZ289]]></Data>
</CustomerInfo>
</file>

<file path=customXml/item32.xml><?xml version="1.0" encoding="utf-8"?>
<CustomerInfo>
  <UserName>123</UserName>
  <CompanyName/>
  <MachineID>WEIPENG1</MachineID>
  <ToolID>lyMoAAAAGgo=</ToolID>
  <Data><![CDATA[bHlNb0FBQUFHZ289]]></Data>
</CustomerInfo>
</file>

<file path=customXml/item33.xml><?xml version="1.0" encoding="utf-8"?>
<CustomerInfo>
  <UserName>123</UserName>
  <CompanyName/>
  <MachineID>WEIPENG1</MachineID>
  <ToolID>lyMoAAAAGgo=</ToolID>
  <Data><![CDATA[bHlNb0FBQUFHZ289]]></Data>
</CustomerInfo>
</file>

<file path=customXml/item34.xml><?xml version="1.0" encoding="utf-8"?>
<CustomerInfo>
  <UserName>123</UserName>
  <CompanyName/>
  <MachineID>WEIPENG1</MachineID>
  <ToolID>lyMoAAAAGgo=</ToolID>
  <Data><![CDATA[bHlNb0FBQUFHZ289]]></Data>
</CustomerInfo>
</file>

<file path=customXml/item4.xml><?xml version="1.0" encoding="utf-8"?>
<CustomerInfo>
  <UserName>123</UserName>
  <CompanyName/>
  <MachineID>WEIPENG1</MachineID>
  <ToolID>lyMoAAAAGgo=</ToolID>
  <Data><![CDATA[bHlNb0FBQUFHZ289]]></Data>
</CustomerInfo>
</file>

<file path=customXml/item5.xml><?xml version="1.0" encoding="utf-8"?>
<CustomerInfo>
  <UserName>123</UserName>
  <CompanyName/>
  <MachineID>WEIPENG1</MachineID>
  <ToolID>lyMoAAAAGgo=</ToolID>
  <Data><![CDATA[bHlNb0FBQUFHZ289]]></Data>
</CustomerInfo>
</file>

<file path=customXml/item6.xml><?xml version="1.0" encoding="utf-8"?>
<CustomerInfo>
  <UserName>123</UserName>
  <CompanyName/>
  <MachineID>WEIPENG1</MachineID>
  <ToolID>lyMoAAAAGgo=</ToolID>
  <Data><![CDATA[bHlNb0FBQUFHZ289]]></Data>
</CustomerInfo>
</file>

<file path=customXml/item7.xml><?xml version="1.0" encoding="utf-8"?>
<CustomerInfo>
  <UserName>123</UserName>
  <CompanyName/>
  <MachineID>WEIPENG1</MachineID>
  <ToolID>lyMoAAAAGgo=</ToolID>
  <Data><![CDATA[bHlNb0FBQUFHZ289]]></Data>
</CustomerInfo>
</file>

<file path=customXml/item8.xml><?xml version="1.0" encoding="utf-8"?>
<CustomerInfo>
  <UserName>123</UserName>
  <CompanyName/>
  <MachineID>WEIPENG1</MachineID>
  <ToolID>lyMoAAAAGgo=</ToolID>
  <Data><![CDATA[bHlNb0FBQUFHZ289]]></Data>
</CustomerInfo>
</file>

<file path=customXml/item9.xml><?xml version="1.0" encoding="utf-8"?>
<CustomerInfo>
  <UserName>123</UserName>
  <CompanyName/>
  <MachineID>WEIPENG1</MachineID>
  <ToolID>lyMoAAAAGgo=</ToolID>
  <Data><![CDATA[bHlNb0FBQUFHZ289]]></Data>
</CustomerInfo>
</file>

<file path=customXml/itemProps1.xml><?xml version="1.0" encoding="utf-8"?>
<ds:datastoreItem xmlns:ds="http://schemas.openxmlformats.org/officeDocument/2006/customXml" ds:itemID="{26D55EF5-FFF8-4B36-AB6A-5D6F2805D547}">
  <ds:schemaRefs/>
</ds:datastoreItem>
</file>

<file path=customXml/itemProps10.xml><?xml version="1.0" encoding="utf-8"?>
<ds:datastoreItem xmlns:ds="http://schemas.openxmlformats.org/officeDocument/2006/customXml" ds:itemID="{D22E3AA2-1D02-4AB8-9FD8-163A1D033D80}">
  <ds:schemaRefs/>
</ds:datastoreItem>
</file>

<file path=customXml/itemProps11.xml><?xml version="1.0" encoding="utf-8"?>
<ds:datastoreItem xmlns:ds="http://schemas.openxmlformats.org/officeDocument/2006/customXml" ds:itemID="{92519DE0-3F21-414F-816D-F16099048508}">
  <ds:schemaRefs/>
</ds:datastoreItem>
</file>

<file path=customXml/itemProps12.xml><?xml version="1.0" encoding="utf-8"?>
<ds:datastoreItem xmlns:ds="http://schemas.openxmlformats.org/officeDocument/2006/customXml" ds:itemID="{5A7CF681-35E7-4F99-9CBA-CD6EEAE942C4}">
  <ds:schemaRefs/>
</ds:datastoreItem>
</file>

<file path=customXml/itemProps13.xml><?xml version="1.0" encoding="utf-8"?>
<ds:datastoreItem xmlns:ds="http://schemas.openxmlformats.org/officeDocument/2006/customXml" ds:itemID="{B63E1B60-AB21-4A16-8C79-E9731ABBE64F}">
  <ds:schemaRefs/>
</ds:datastoreItem>
</file>

<file path=customXml/itemProps14.xml><?xml version="1.0" encoding="utf-8"?>
<ds:datastoreItem xmlns:ds="http://schemas.openxmlformats.org/officeDocument/2006/customXml" ds:itemID="{C8FDF1D0-D0B5-4FC8-B273-C9CBA4F005AE}">
  <ds:schemaRefs/>
</ds:datastoreItem>
</file>

<file path=customXml/itemProps15.xml><?xml version="1.0" encoding="utf-8"?>
<ds:datastoreItem xmlns:ds="http://schemas.openxmlformats.org/officeDocument/2006/customXml" ds:itemID="{48E4DE97-CD34-4E7F-BD63-F98BDCA6E334}">
  <ds:schemaRefs/>
</ds:datastoreItem>
</file>

<file path=customXml/itemProps16.xml><?xml version="1.0" encoding="utf-8"?>
<ds:datastoreItem xmlns:ds="http://schemas.openxmlformats.org/officeDocument/2006/customXml" ds:itemID="{B28D7D11-F971-45B4-BA7D-5AE8FEB1920B}">
  <ds:schemaRefs/>
</ds:datastoreItem>
</file>

<file path=customXml/itemProps17.xml><?xml version="1.0" encoding="utf-8"?>
<ds:datastoreItem xmlns:ds="http://schemas.openxmlformats.org/officeDocument/2006/customXml" ds:itemID="{B6271783-E84A-423D-A6CD-0E7B6AD140A9}">
  <ds:schemaRefs/>
</ds:datastoreItem>
</file>

<file path=customXml/itemProps18.xml><?xml version="1.0" encoding="utf-8"?>
<ds:datastoreItem xmlns:ds="http://schemas.openxmlformats.org/officeDocument/2006/customXml" ds:itemID="{7BD0B89D-FE82-4E16-A673-0292332E44E8}">
  <ds:schemaRefs/>
</ds:datastoreItem>
</file>

<file path=customXml/itemProps19.xml><?xml version="1.0" encoding="utf-8"?>
<ds:datastoreItem xmlns:ds="http://schemas.openxmlformats.org/officeDocument/2006/customXml" ds:itemID="{5918AAB0-7638-4598-8FC7-01D4230B716B}">
  <ds:schemaRefs/>
</ds:datastoreItem>
</file>

<file path=customXml/itemProps2.xml><?xml version="1.0" encoding="utf-8"?>
<ds:datastoreItem xmlns:ds="http://schemas.openxmlformats.org/officeDocument/2006/customXml" ds:itemID="{9E5ABC63-8CA4-41F0-8141-5CA9005AF470}">
  <ds:schemaRefs/>
</ds:datastoreItem>
</file>

<file path=customXml/itemProps20.xml><?xml version="1.0" encoding="utf-8"?>
<ds:datastoreItem xmlns:ds="http://schemas.openxmlformats.org/officeDocument/2006/customXml" ds:itemID="{76011A97-F04F-49EC-83E1-8D629B7CC11E}">
  <ds:schemaRefs/>
</ds:datastoreItem>
</file>

<file path=customXml/itemProps21.xml><?xml version="1.0" encoding="utf-8"?>
<ds:datastoreItem xmlns:ds="http://schemas.openxmlformats.org/officeDocument/2006/customXml" ds:itemID="{BE3E41F8-96B7-40B3-8172-1BC82418893A}">
  <ds:schemaRefs/>
</ds:datastoreItem>
</file>

<file path=customXml/itemProps22.xml><?xml version="1.0" encoding="utf-8"?>
<ds:datastoreItem xmlns:ds="http://schemas.openxmlformats.org/officeDocument/2006/customXml" ds:itemID="{774A9EB3-C31E-4453-80C4-94B7A363A35A}">
  <ds:schemaRefs/>
</ds:datastoreItem>
</file>

<file path=customXml/itemProps23.xml><?xml version="1.0" encoding="utf-8"?>
<ds:datastoreItem xmlns:ds="http://schemas.openxmlformats.org/officeDocument/2006/customXml" ds:itemID="{E42A797B-20C9-48C1-81D1-899C59391011}">
  <ds:schemaRefs/>
</ds:datastoreItem>
</file>

<file path=customXml/itemProps24.xml><?xml version="1.0" encoding="utf-8"?>
<ds:datastoreItem xmlns:ds="http://schemas.openxmlformats.org/officeDocument/2006/customXml" ds:itemID="{75B73FF9-4D86-4030-B97D-1EB413066480}">
  <ds:schemaRefs/>
</ds:datastoreItem>
</file>

<file path=customXml/itemProps25.xml><?xml version="1.0" encoding="utf-8"?>
<ds:datastoreItem xmlns:ds="http://schemas.openxmlformats.org/officeDocument/2006/customXml" ds:itemID="{4D4F3F77-9DD4-420D-B084-44546048DD8A}">
  <ds:schemaRefs/>
</ds:datastoreItem>
</file>

<file path=customXml/itemProps26.xml><?xml version="1.0" encoding="utf-8"?>
<ds:datastoreItem xmlns:ds="http://schemas.openxmlformats.org/officeDocument/2006/customXml" ds:itemID="{1FCC0009-BD9B-4AAD-98FB-EC28E72B4DB8}">
  <ds:schemaRefs/>
</ds:datastoreItem>
</file>

<file path=customXml/itemProps27.xml><?xml version="1.0" encoding="utf-8"?>
<ds:datastoreItem xmlns:ds="http://schemas.openxmlformats.org/officeDocument/2006/customXml" ds:itemID="{B0998D86-3FFA-4860-B316-97594449A215}">
  <ds:schemaRefs/>
</ds:datastoreItem>
</file>

<file path=customXml/itemProps28.xml><?xml version="1.0" encoding="utf-8"?>
<ds:datastoreItem xmlns:ds="http://schemas.openxmlformats.org/officeDocument/2006/customXml" ds:itemID="{9E0A2862-0971-4E29-8D85-18440141EFF6}">
  <ds:schemaRefs/>
</ds:datastoreItem>
</file>

<file path=customXml/itemProps29.xml><?xml version="1.0" encoding="utf-8"?>
<ds:datastoreItem xmlns:ds="http://schemas.openxmlformats.org/officeDocument/2006/customXml" ds:itemID="{6AD1BE73-A2C8-4A6B-8534-F3F9226B5B14}">
  <ds:schemaRefs/>
</ds:datastoreItem>
</file>

<file path=customXml/itemProps3.xml><?xml version="1.0" encoding="utf-8"?>
<ds:datastoreItem xmlns:ds="http://schemas.openxmlformats.org/officeDocument/2006/customXml" ds:itemID="{E3045635-37C8-4B14-AF1D-85B1AE9E5CE5}">
  <ds:schemaRefs/>
</ds:datastoreItem>
</file>

<file path=customXml/itemProps30.xml><?xml version="1.0" encoding="utf-8"?>
<ds:datastoreItem xmlns:ds="http://schemas.openxmlformats.org/officeDocument/2006/customXml" ds:itemID="{879ACE48-0933-4376-A579-E8418B209075}">
  <ds:schemaRefs/>
</ds:datastoreItem>
</file>

<file path=customXml/itemProps31.xml><?xml version="1.0" encoding="utf-8"?>
<ds:datastoreItem xmlns:ds="http://schemas.openxmlformats.org/officeDocument/2006/customXml" ds:itemID="{95E9AD82-DCDD-454A-AAB3-AC84B0D47BA8}">
  <ds:schemaRefs/>
</ds:datastoreItem>
</file>

<file path=customXml/itemProps32.xml><?xml version="1.0" encoding="utf-8"?>
<ds:datastoreItem xmlns:ds="http://schemas.openxmlformats.org/officeDocument/2006/customXml" ds:itemID="{6F76A183-A617-442F-852A-E4405DF2CD26}">
  <ds:schemaRefs/>
</ds:datastoreItem>
</file>

<file path=customXml/itemProps33.xml><?xml version="1.0" encoding="utf-8"?>
<ds:datastoreItem xmlns:ds="http://schemas.openxmlformats.org/officeDocument/2006/customXml" ds:itemID="{57B3DFB5-F74C-4767-91F4-641AEEC5E8D9}">
  <ds:schemaRefs/>
</ds:datastoreItem>
</file>

<file path=customXml/itemProps34.xml><?xml version="1.0" encoding="utf-8"?>
<ds:datastoreItem xmlns:ds="http://schemas.openxmlformats.org/officeDocument/2006/customXml" ds:itemID="{10B58119-650A-4FC6-8AED-3A794273879F}">
  <ds:schemaRefs/>
</ds:datastoreItem>
</file>

<file path=customXml/itemProps4.xml><?xml version="1.0" encoding="utf-8"?>
<ds:datastoreItem xmlns:ds="http://schemas.openxmlformats.org/officeDocument/2006/customXml" ds:itemID="{F96DC641-C948-4FCB-A33F-E36852EFF4AB}">
  <ds:schemaRefs/>
</ds:datastoreItem>
</file>

<file path=customXml/itemProps5.xml><?xml version="1.0" encoding="utf-8"?>
<ds:datastoreItem xmlns:ds="http://schemas.openxmlformats.org/officeDocument/2006/customXml" ds:itemID="{3CB8EA00-68B0-4781-9FB0-333DF8219658}">
  <ds:schemaRefs/>
</ds:datastoreItem>
</file>

<file path=customXml/itemProps6.xml><?xml version="1.0" encoding="utf-8"?>
<ds:datastoreItem xmlns:ds="http://schemas.openxmlformats.org/officeDocument/2006/customXml" ds:itemID="{31AC408E-60C2-4F27-B1A7-C3599426C994}">
  <ds:schemaRefs/>
</ds:datastoreItem>
</file>

<file path=customXml/itemProps7.xml><?xml version="1.0" encoding="utf-8"?>
<ds:datastoreItem xmlns:ds="http://schemas.openxmlformats.org/officeDocument/2006/customXml" ds:itemID="{4E8596D6-2A42-4C7B-9C52-A0DE1BBFE4AF}">
  <ds:schemaRefs/>
</ds:datastoreItem>
</file>

<file path=customXml/itemProps8.xml><?xml version="1.0" encoding="utf-8"?>
<ds:datastoreItem xmlns:ds="http://schemas.openxmlformats.org/officeDocument/2006/customXml" ds:itemID="{FDFA1434-5433-42F8-B0A4-54F20414F0C3}">
  <ds:schemaRefs/>
</ds:datastoreItem>
</file>

<file path=customXml/itemProps9.xml><?xml version="1.0" encoding="utf-8"?>
<ds:datastoreItem xmlns:ds="http://schemas.openxmlformats.org/officeDocument/2006/customXml" ds:itemID="{42C44913-CAF1-40B6-8A8D-9C4E4A7128F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8560</TotalTime>
  <Words>3892</Words>
  <Application>Microsoft Office PowerPoint</Application>
  <PresentationFormat>全屏显示(16:9)</PresentationFormat>
  <Paragraphs>108</Paragraphs>
  <Slides>18</Slides>
  <Notes>18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主题​​</vt:lpstr>
      <vt:lpstr>给排水科学与工程概论             </vt:lpstr>
      <vt:lpstr>第2章</vt:lpstr>
      <vt:lpstr>2.1 水资源 水的特性；水资源定义；地球上有哪些水资源？可用的淡水资源？</vt:lpstr>
      <vt:lpstr>(2) 水资源定义</vt:lpstr>
      <vt:lpstr>PowerPoint 演示文稿</vt:lpstr>
      <vt:lpstr>(1) 水资源紧缺的主要类型</vt:lpstr>
      <vt:lpstr>(2) 水资源紧缺的社会因素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（3）水源开发 “节流优先，治污为本，多渠道开源”</vt:lpstr>
      <vt:lpstr>2.4 水资源的保护和管理</vt:lpstr>
      <vt:lpstr>PowerPoint 演示文稿</vt:lpstr>
    </vt:vector>
  </TitlesOfParts>
  <Company>MS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专业导论</dc:title>
  <dc:creator>MS User</dc:creator>
  <cp:lastModifiedBy>xb21cn</cp:lastModifiedBy>
  <cp:revision>341</cp:revision>
  <dcterms:created xsi:type="dcterms:W3CDTF">2001-06-11T20:48:53Z</dcterms:created>
  <dcterms:modified xsi:type="dcterms:W3CDTF">2021-12-23T14:20:53Z</dcterms:modified>
</cp:coreProperties>
</file>