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307" r:id="rId2"/>
    <p:sldId id="532" r:id="rId3"/>
    <p:sldId id="676" r:id="rId4"/>
    <p:sldId id="675" r:id="rId5"/>
    <p:sldId id="564" r:id="rId6"/>
    <p:sldId id="677" r:id="rId7"/>
    <p:sldId id="679" r:id="rId8"/>
    <p:sldId id="680" r:id="rId9"/>
    <p:sldId id="681" r:id="rId10"/>
    <p:sldId id="683" r:id="rId11"/>
    <p:sldId id="682" r:id="rId12"/>
    <p:sldId id="684" r:id="rId13"/>
    <p:sldId id="685" r:id="rId14"/>
    <p:sldId id="686" r:id="rId15"/>
    <p:sldId id="687" r:id="rId16"/>
    <p:sldId id="689" r:id="rId17"/>
    <p:sldId id="690" r:id="rId18"/>
    <p:sldId id="691" r:id="rId19"/>
    <p:sldId id="693" r:id="rId20"/>
    <p:sldId id="694" r:id="rId21"/>
    <p:sldId id="695" r:id="rId22"/>
    <p:sldId id="696" r:id="rId23"/>
    <p:sldId id="678" r:id="rId2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BE0E3"/>
    <a:srgbClr val="FFFFFF"/>
    <a:srgbClr val="FFFF99"/>
    <a:srgbClr val="FFF2DE"/>
    <a:srgbClr val="003366"/>
    <a:srgbClr val="89A4A7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280" autoAdjust="0"/>
  </p:normalViewPr>
  <p:slideViewPr>
    <p:cSldViewPr>
      <p:cViewPr varScale="1">
        <p:scale>
          <a:sx n="86" d="100"/>
          <a:sy n="86" d="100"/>
        </p:scale>
        <p:origin x="1243" y="-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567B2A4-9854-48DD-A10C-87653ED68C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EAA7F41-DAB2-42BE-8736-02EB166986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1231DE1-8ED1-4E24-9A89-5BD1838F6383}" type="datetimeFigureOut">
              <a:rPr lang="zh-CN" altLang="en-US"/>
              <a:pPr>
                <a:defRPr/>
              </a:pPr>
              <a:t>2020/2/17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5B354B06-C141-4B37-A0FE-7A060199DA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9A0DD3C8-81BD-41F2-A5D8-4D850CE3C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A3F4C83-49E3-45FA-9F17-5BBEA3E36B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A23C1C-07D7-43F9-9911-5996D31FB6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33EA7B-1DE8-4EEF-9E09-FB15F925AFA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43DB9D-2C89-4DA3-9B8C-7DEC7A6B3380}" type="slidenum">
              <a:rPr lang="zh-CN" altLang="en-US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E118FB-78CD-4C38-A312-C1C4D026D986}" type="slidenum">
              <a:rPr lang="zh-CN" altLang="en-US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9EAE901-0280-4AAB-BA55-98099C16A8F6}"/>
              </a:ext>
            </a:extLst>
          </p:cNvPr>
          <p:cNvSpPr/>
          <p:nvPr userDrawn="1"/>
        </p:nvSpPr>
        <p:spPr bwMode="auto">
          <a:xfrm>
            <a:off x="0" y="0"/>
            <a:ext cx="9144000" cy="6403975"/>
          </a:xfrm>
          <a:prstGeom prst="rect">
            <a:avLst/>
          </a:prstGeom>
          <a:gradFill flip="none" rotWithShape="1">
            <a:gsLst>
              <a:gs pos="0">
                <a:srgbClr val="003366">
                  <a:alpha val="30000"/>
                </a:srgbClr>
              </a:gs>
              <a:gs pos="100000">
                <a:schemeClr val="accent1">
                  <a:lumMod val="90000"/>
                  <a:tint val="44500"/>
                  <a:satMod val="160000"/>
                  <a:alpha val="30000"/>
                </a:schemeClr>
              </a:gs>
              <a:gs pos="100000">
                <a:schemeClr val="accent1">
                  <a:lumMod val="90000"/>
                  <a:tint val="23500"/>
                  <a:satMod val="160000"/>
                </a:schemeClr>
              </a:gs>
            </a:gsLst>
            <a:lin ang="3600000" scaled="0"/>
            <a:tileRect/>
          </a:gradFill>
          <a:ln w="9525">
            <a:solidFill>
              <a:srgbClr val="89A4A7">
                <a:alpha val="10000"/>
              </a:srgb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>
              <a:lnSpc>
                <a:spcPct val="120000"/>
              </a:lnSpc>
              <a:defRPr/>
            </a:pPr>
            <a:endParaRPr lang="zh-CN" altLang="en-US" sz="2200" b="0" kern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2326447-5450-42F0-B6FE-CEFB76F5D2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6354763"/>
            <a:ext cx="9144000" cy="152400"/>
          </a:xfrm>
          <a:prstGeom prst="rect">
            <a:avLst/>
          </a:prstGeom>
          <a:solidFill>
            <a:srgbClr val="00336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048BC67-A74A-4F36-A9C9-756BBDBC38D4}"/>
              </a:ext>
            </a:extLst>
          </p:cNvPr>
          <p:cNvSpPr/>
          <p:nvPr userDrawn="1"/>
        </p:nvSpPr>
        <p:spPr>
          <a:xfrm>
            <a:off x="0" y="6426200"/>
            <a:ext cx="9144000" cy="4318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5" name="文本框 9">
            <a:extLst>
              <a:ext uri="{FF2B5EF4-FFF2-40B4-BE49-F238E27FC236}">
                <a16:creationId xmlns:a16="http://schemas.microsoft.com/office/drawing/2014/main" id="{9F6C8F8D-ECD8-47ED-AF78-BD2C3D13A7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477000"/>
            <a:ext cx="7467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377">
              <a:defRPr/>
            </a:pPr>
            <a:r>
              <a:rPr lang="en-US" altLang="zh-CN" sz="1400" b="0" dirty="0">
                <a:solidFill>
                  <a:schemeClr val="bg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1400" b="0" dirty="0">
                <a:solidFill>
                  <a:schemeClr val="bg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土木工程制图</a:t>
            </a:r>
            <a:r>
              <a:rPr lang="en-US" altLang="zh-CN" sz="1400" b="0" dirty="0">
                <a:solidFill>
                  <a:schemeClr val="bg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endParaRPr lang="zh-CN" altLang="en-US" sz="1400" b="0" dirty="0">
              <a:solidFill>
                <a:schemeClr val="bg1">
                  <a:lumMod val="7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8D2A90E-33A8-4FDB-AA08-176357BA01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9600" y="6477000"/>
            <a:ext cx="476250" cy="335688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98CD33B-7692-45CC-A740-90A83322E936}"/>
              </a:ext>
            </a:extLst>
          </p:cNvPr>
          <p:cNvCxnSpPr/>
          <p:nvPr userDrawn="1"/>
        </p:nvCxnSpPr>
        <p:spPr>
          <a:xfrm>
            <a:off x="304800" y="533400"/>
            <a:ext cx="8534400" cy="0"/>
          </a:xfrm>
          <a:prstGeom prst="line">
            <a:avLst/>
          </a:prstGeom>
          <a:ln w="76200" cmpd="thinThick">
            <a:solidFill>
              <a:srgbClr val="003366">
                <a:alpha val="70000"/>
              </a:srgbClr>
            </a:solidFill>
            <a:prstDash val="solid"/>
          </a:ln>
          <a:effectLst>
            <a:outerShdw blurRad="38100" dist="254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B072453-5D6D-4D7C-A975-5A2B308831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0386B83-6974-4730-840A-8F2A2DE45A9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71EF665-B0B6-434D-809F-FE81A5B9FB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C00000"/>
                </a:solidFill>
              </a:defRPr>
            </a:lvl1pPr>
          </a:lstStyle>
          <a:p>
            <a:fld id="{6D191280-F492-4222-854D-21431A5F29C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ransition spd="slow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17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3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5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70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03D7EED2-5888-41E0-8249-879A5D322B58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3366">
                  <a:alpha val="50000"/>
                </a:srgbClr>
              </a:gs>
              <a:gs pos="100000">
                <a:schemeClr val="accent1">
                  <a:lumMod val="90000"/>
                  <a:tint val="44500"/>
                  <a:satMod val="160000"/>
                  <a:alpha val="30000"/>
                </a:schemeClr>
              </a:gs>
              <a:gs pos="100000">
                <a:schemeClr val="accent1">
                  <a:lumMod val="90000"/>
                  <a:tint val="23500"/>
                  <a:satMod val="160000"/>
                </a:schemeClr>
              </a:gs>
            </a:gsLst>
            <a:lin ang="3600000" scaled="0"/>
            <a:tileRect/>
          </a:gradFill>
          <a:ln w="9525">
            <a:solidFill>
              <a:srgbClr val="89A4A7">
                <a:alpha val="10000"/>
              </a:srgb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>
              <a:lnSpc>
                <a:spcPct val="120000"/>
              </a:lnSpc>
              <a:defRPr/>
            </a:pPr>
            <a:endParaRPr lang="zh-CN" altLang="en-US" sz="2200" b="0" kern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6F1C28-C3F6-4E1F-AB9D-AD3FE7354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192463"/>
            <a:ext cx="6477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3" tIns="45696" rIns="91393" bIns="45696">
            <a:spAutoFit/>
          </a:bodyPr>
          <a:lstStyle/>
          <a:p>
            <a:pPr algn="r" defTabSz="1068335" eaLnBrk="1" hangingPunct="1">
              <a:defRPr/>
            </a:pPr>
            <a:r>
              <a:rPr lang="zh-CN" altLang="en-US" sz="4400" dirty="0">
                <a:solidFill>
                  <a:srgbClr val="9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第</a:t>
            </a:r>
            <a:r>
              <a:rPr lang="en-US" altLang="zh-CN" sz="4400" dirty="0">
                <a:solidFill>
                  <a:srgbClr val="9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4</a:t>
            </a:r>
            <a:r>
              <a:rPr lang="zh-CN" altLang="en-US" sz="4400" dirty="0">
                <a:solidFill>
                  <a:srgbClr val="9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章  投影变换</a:t>
            </a:r>
          </a:p>
        </p:txBody>
      </p:sp>
      <p:grpSp>
        <p:nvGrpSpPr>
          <p:cNvPr id="4102" name="组合 1"/>
          <p:cNvGrpSpPr>
            <a:grpSpLocks/>
          </p:cNvGrpSpPr>
          <p:nvPr/>
        </p:nvGrpSpPr>
        <p:grpSpPr bwMode="auto">
          <a:xfrm>
            <a:off x="1006475" y="1514475"/>
            <a:ext cx="3794125" cy="1147763"/>
            <a:chOff x="2057400" y="1514475"/>
            <a:chExt cx="3794125" cy="114776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02CA00-0FA3-4A36-B041-B0DF78086B91}"/>
                </a:ext>
              </a:extLst>
            </p:cNvPr>
            <p:cNvSpPr txBox="1"/>
            <p:nvPr/>
          </p:nvSpPr>
          <p:spPr>
            <a:xfrm>
              <a:off x="2057400" y="1514475"/>
              <a:ext cx="3794125" cy="1147763"/>
            </a:xfrm>
            <a:custGeom>
              <a:avLst/>
              <a:gdLst>
                <a:gd name="connsiteX0" fmla="*/ 0 w 3638754"/>
                <a:gd name="connsiteY0" fmla="*/ 0 h 1247943"/>
                <a:gd name="connsiteX1" fmla="*/ 3638754 w 3638754"/>
                <a:gd name="connsiteY1" fmla="*/ 0 h 1247943"/>
                <a:gd name="connsiteX2" fmla="*/ 3638754 w 3638754"/>
                <a:gd name="connsiteY2" fmla="*/ 1247943 h 1247943"/>
                <a:gd name="connsiteX3" fmla="*/ 0 w 3638754"/>
                <a:gd name="connsiteY3" fmla="*/ 1247943 h 1247943"/>
                <a:gd name="connsiteX4" fmla="*/ 0 w 3638754"/>
                <a:gd name="connsiteY4" fmla="*/ 0 h 1247943"/>
                <a:gd name="connsiteX0-1" fmla="*/ 0 w 3638754"/>
                <a:gd name="connsiteY0-2" fmla="*/ 8409 h 1256352"/>
                <a:gd name="connsiteX1-3" fmla="*/ 111925 w 3638754"/>
                <a:gd name="connsiteY1-4" fmla="*/ 0 h 1256352"/>
                <a:gd name="connsiteX2-5" fmla="*/ 3638754 w 3638754"/>
                <a:gd name="connsiteY2-6" fmla="*/ 8409 h 1256352"/>
                <a:gd name="connsiteX3-7" fmla="*/ 3638754 w 3638754"/>
                <a:gd name="connsiteY3-8" fmla="*/ 1256352 h 1256352"/>
                <a:gd name="connsiteX4-9" fmla="*/ 0 w 3638754"/>
                <a:gd name="connsiteY4-10" fmla="*/ 1256352 h 1256352"/>
                <a:gd name="connsiteX5" fmla="*/ 0 w 3638754"/>
                <a:gd name="connsiteY5" fmla="*/ 8409 h 1256352"/>
                <a:gd name="connsiteX0-11" fmla="*/ 11900 w 3650654"/>
                <a:gd name="connsiteY0-12" fmla="*/ 8409 h 1256352"/>
                <a:gd name="connsiteX1-13" fmla="*/ 123825 w 3650654"/>
                <a:gd name="connsiteY1-14" fmla="*/ 0 h 1256352"/>
                <a:gd name="connsiteX2-15" fmla="*/ 3650654 w 3650654"/>
                <a:gd name="connsiteY2-16" fmla="*/ 8409 h 1256352"/>
                <a:gd name="connsiteX3-17" fmla="*/ 3650654 w 3650654"/>
                <a:gd name="connsiteY3-18" fmla="*/ 1256352 h 1256352"/>
                <a:gd name="connsiteX4-19" fmla="*/ 11900 w 3650654"/>
                <a:gd name="connsiteY4-20" fmla="*/ 1256352 h 1256352"/>
                <a:gd name="connsiteX5-21" fmla="*/ 0 w 3650654"/>
                <a:gd name="connsiteY5-22" fmla="*/ 76200 h 1256352"/>
                <a:gd name="connsiteX6" fmla="*/ 11900 w 3650654"/>
                <a:gd name="connsiteY6" fmla="*/ 8409 h 1256352"/>
                <a:gd name="connsiteX0-23" fmla="*/ 0 w 3650654"/>
                <a:gd name="connsiteY0-24" fmla="*/ 76200 h 1256352"/>
                <a:gd name="connsiteX1-25" fmla="*/ 123825 w 3650654"/>
                <a:gd name="connsiteY1-26" fmla="*/ 0 h 1256352"/>
                <a:gd name="connsiteX2-27" fmla="*/ 3650654 w 3650654"/>
                <a:gd name="connsiteY2-28" fmla="*/ 8409 h 1256352"/>
                <a:gd name="connsiteX3-29" fmla="*/ 3650654 w 3650654"/>
                <a:gd name="connsiteY3-30" fmla="*/ 1256352 h 1256352"/>
                <a:gd name="connsiteX4-31" fmla="*/ 11900 w 3650654"/>
                <a:gd name="connsiteY4-32" fmla="*/ 1256352 h 1256352"/>
                <a:gd name="connsiteX5-33" fmla="*/ 0 w 3650654"/>
                <a:gd name="connsiteY5-34" fmla="*/ 76200 h 12563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3650654" h="1256352">
                  <a:moveTo>
                    <a:pt x="0" y="76200"/>
                  </a:moveTo>
                  <a:lnTo>
                    <a:pt x="123825" y="0"/>
                  </a:lnTo>
                  <a:lnTo>
                    <a:pt x="3650654" y="8409"/>
                  </a:lnTo>
                  <a:lnTo>
                    <a:pt x="3650654" y="1256352"/>
                  </a:lnTo>
                  <a:lnTo>
                    <a:pt x="11900" y="1256352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ffectLst>
              <a:outerShdw blurRad="444500" dist="203200" dir="810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 sz="3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defTabSz="10692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500" b="0" dirty="0"/>
            </a:p>
          </p:txBody>
        </p:sp>
        <p:sp>
          <p:nvSpPr>
            <p:cNvPr id="4109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133600" y="1600200"/>
              <a:ext cx="3581400" cy="9144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3600" kern="10" spc="72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AAAAA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黑体"/>
                  <a:ea typeface="黑体"/>
                </a:rPr>
                <a:t>土木工程制图</a:t>
              </a:r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E244CE0-8976-460B-A9B0-254D5E017EFB}"/>
              </a:ext>
            </a:extLst>
          </p:cNvPr>
          <p:cNvCxnSpPr>
            <a:cxnSpLocks/>
          </p:cNvCxnSpPr>
          <p:nvPr/>
        </p:nvCxnSpPr>
        <p:spPr>
          <a:xfrm>
            <a:off x="609600" y="3049588"/>
            <a:ext cx="8077200" cy="0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1016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6324600" y="4648200"/>
            <a:ext cx="5111750" cy="1858963"/>
            <a:chOff x="4648200" y="5461001"/>
            <a:chExt cx="4044951" cy="1096966"/>
          </a:xfrm>
        </p:grpSpPr>
        <p:sp>
          <p:nvSpPr>
            <p:cNvPr id="15" name="TextBox 12"/>
            <p:cNvSpPr txBox="1">
              <a:spLocks noChangeArrowheads="1"/>
            </p:cNvSpPr>
            <p:nvPr/>
          </p:nvSpPr>
          <p:spPr bwMode="auto">
            <a:xfrm>
              <a:off x="4648200" y="5461001"/>
              <a:ext cx="4044951" cy="40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93" tIns="45696" rIns="91393" bIns="45696">
              <a:spAutoFit/>
            </a:bodyPr>
            <a:lstStyle/>
            <a:p>
              <a:pPr algn="r" defTabSz="1068388" eaLnBrk="1" hangingPunct="1"/>
              <a:endParaRPr lang="zh-CN" altLang="en-US" sz="2000" b="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6" name="图片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12773" y="5494342"/>
              <a:ext cx="1075918" cy="1063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图片 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68388" y="3198813"/>
            <a:ext cx="3035301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1749425" y="4352925"/>
            <a:ext cx="1570038" cy="1906588"/>
            <a:chOff x="1694" y="2083"/>
            <a:chExt cx="989" cy="1201"/>
          </a:xfrm>
        </p:grpSpPr>
        <p:sp>
          <p:nvSpPr>
            <p:cNvPr id="15419" name="Line 21"/>
            <p:cNvSpPr>
              <a:spLocks noChangeShapeType="1"/>
            </p:cNvSpPr>
            <p:nvPr/>
          </p:nvSpPr>
          <p:spPr bwMode="auto">
            <a:xfrm flipH="1">
              <a:off x="1920" y="2083"/>
              <a:ext cx="763" cy="96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20" name="Text Box 22"/>
            <p:cNvSpPr txBox="1">
              <a:spLocks noChangeArrowheads="1"/>
            </p:cNvSpPr>
            <p:nvPr/>
          </p:nvSpPr>
          <p:spPr bwMode="auto">
            <a:xfrm>
              <a:off x="1703" y="3051"/>
              <a:ext cx="25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b="0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1" lang="en-US" altLang="zh-CN" b="0" i="1" baseline="-20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1" lang="en-US" altLang="zh-CN" b="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421" name="Text Box 23"/>
            <p:cNvSpPr txBox="1">
              <a:spLocks noChangeArrowheads="1"/>
            </p:cNvSpPr>
            <p:nvPr/>
          </p:nvSpPr>
          <p:spPr bwMode="auto">
            <a:xfrm>
              <a:off x="1694" y="2783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b="0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15422" name="Text Box 24"/>
            <p:cNvSpPr txBox="1">
              <a:spLocks noChangeArrowheads="1"/>
            </p:cNvSpPr>
            <p:nvPr/>
          </p:nvSpPr>
          <p:spPr bwMode="auto">
            <a:xfrm>
              <a:off x="1981" y="2994"/>
              <a:ext cx="25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b="0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1" lang="en-US" altLang="zh-CN" b="0" i="1" baseline="-20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1" lang="en-US" altLang="zh-CN" b="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5"/>
          <p:cNvGrpSpPr>
            <a:grpSpLocks/>
          </p:cNvGrpSpPr>
          <p:nvPr/>
        </p:nvGrpSpPr>
        <p:grpSpPr bwMode="auto">
          <a:xfrm>
            <a:off x="4192588" y="4203700"/>
            <a:ext cx="1804987" cy="1966913"/>
            <a:chOff x="3225" y="1997"/>
            <a:chExt cx="1137" cy="1239"/>
          </a:xfrm>
        </p:grpSpPr>
        <p:sp>
          <p:nvSpPr>
            <p:cNvPr id="15415" name="Line 26"/>
            <p:cNvSpPr>
              <a:spLocks noChangeShapeType="1"/>
            </p:cNvSpPr>
            <p:nvPr/>
          </p:nvSpPr>
          <p:spPr bwMode="auto">
            <a:xfrm>
              <a:off x="3225" y="1997"/>
              <a:ext cx="888" cy="101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16" name="Text Box 27"/>
            <p:cNvSpPr txBox="1">
              <a:spLocks noChangeArrowheads="1"/>
            </p:cNvSpPr>
            <p:nvPr/>
          </p:nvSpPr>
          <p:spPr bwMode="auto">
            <a:xfrm>
              <a:off x="4055" y="3003"/>
              <a:ext cx="25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1" lang="en-US" altLang="zh-CN" b="0" i="1" baseline="-20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1" lang="en-US" altLang="zh-CN" b="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417" name="Text Box 28"/>
            <p:cNvSpPr txBox="1">
              <a:spLocks noChangeArrowheads="1"/>
            </p:cNvSpPr>
            <p:nvPr/>
          </p:nvSpPr>
          <p:spPr bwMode="auto">
            <a:xfrm>
              <a:off x="3823" y="2926"/>
              <a:ext cx="25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1" lang="en-US" altLang="zh-CN" b="0" i="1" baseline="-20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1" lang="en-US" altLang="zh-CN" b="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418" name="Text Box 29"/>
            <p:cNvSpPr txBox="1">
              <a:spLocks noChangeArrowheads="1"/>
            </p:cNvSpPr>
            <p:nvPr/>
          </p:nvSpPr>
          <p:spPr bwMode="auto">
            <a:xfrm>
              <a:off x="4089" y="2764"/>
              <a:ext cx="27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1" lang="en-US" altLang="zh-CN" b="0" i="1" baseline="-20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1" lang="en-US" altLang="zh-CN" b="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597275" y="5732463"/>
            <a:ext cx="434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kumimoji="1" lang="en-US" altLang="zh-CN" b="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1" lang="en-US" altLang="zh-CN" b="0" i="1" baseline="-2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1" lang="en-US" altLang="zh-CN" b="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</a:t>
            </a:r>
          </a:p>
        </p:txBody>
      </p:sp>
      <p:grpSp>
        <p:nvGrpSpPr>
          <p:cNvPr id="77" name="组合 76"/>
          <p:cNvGrpSpPr>
            <a:grpSpLocks/>
          </p:cNvGrpSpPr>
          <p:nvPr/>
        </p:nvGrpSpPr>
        <p:grpSpPr bwMode="auto">
          <a:xfrm>
            <a:off x="549275" y="1673225"/>
            <a:ext cx="2562225" cy="3124200"/>
            <a:chOff x="549275" y="1673225"/>
            <a:chExt cx="2562225" cy="3124200"/>
          </a:xfrm>
        </p:grpSpPr>
        <p:grpSp>
          <p:nvGrpSpPr>
            <p:cNvPr id="15404" name="组合 75"/>
            <p:cNvGrpSpPr>
              <a:grpSpLocks/>
            </p:cNvGrpSpPr>
            <p:nvPr/>
          </p:nvGrpSpPr>
          <p:grpSpPr bwMode="auto">
            <a:xfrm>
              <a:off x="549275" y="1673225"/>
              <a:ext cx="2562225" cy="3124200"/>
              <a:chOff x="549275" y="1673225"/>
              <a:chExt cx="2562225" cy="3124200"/>
            </a:xfrm>
          </p:grpSpPr>
          <p:sp>
            <p:nvSpPr>
              <p:cNvPr id="15406" name="Line 8"/>
              <p:cNvSpPr>
                <a:spLocks noChangeShapeType="1"/>
              </p:cNvSpPr>
              <p:nvPr/>
            </p:nvSpPr>
            <p:spPr bwMode="auto">
              <a:xfrm>
                <a:off x="901700" y="3197225"/>
                <a:ext cx="22098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407" name="Line 9"/>
              <p:cNvSpPr>
                <a:spLocks noChangeShapeType="1"/>
              </p:cNvSpPr>
              <p:nvPr/>
            </p:nvSpPr>
            <p:spPr bwMode="auto">
              <a:xfrm>
                <a:off x="1968500" y="2054225"/>
                <a:ext cx="1588" cy="2514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408" name="Rectangle 10"/>
              <p:cNvSpPr>
                <a:spLocks noChangeArrowheads="1"/>
              </p:cNvSpPr>
              <p:nvPr/>
            </p:nvSpPr>
            <p:spPr bwMode="auto">
              <a:xfrm>
                <a:off x="1793875" y="4395788"/>
                <a:ext cx="336550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sz="1600">
                    <a:latin typeface="Times New Roman" pitchFamily="18" charset="0"/>
                    <a:sym typeface="Wingdings" pitchFamily="2" charset="2"/>
                  </a:rPr>
                  <a:t></a:t>
                </a:r>
              </a:p>
            </p:txBody>
          </p:sp>
          <p:sp>
            <p:nvSpPr>
              <p:cNvPr id="15409" name="Text Box 11"/>
              <p:cNvSpPr txBox="1">
                <a:spLocks noChangeArrowheads="1"/>
              </p:cNvSpPr>
              <p:nvPr/>
            </p:nvSpPr>
            <p:spPr bwMode="auto">
              <a:xfrm>
                <a:off x="1589088" y="1673225"/>
                <a:ext cx="4445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sz="2400" b="0" i="1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</a:t>
                </a:r>
              </a:p>
            </p:txBody>
          </p:sp>
          <p:sp>
            <p:nvSpPr>
              <p:cNvPr id="15410" name="Text Box 12"/>
              <p:cNvSpPr txBox="1">
                <a:spLocks noChangeArrowheads="1"/>
              </p:cNvSpPr>
              <p:nvPr/>
            </p:nvSpPr>
            <p:spPr bwMode="auto">
              <a:xfrm>
                <a:off x="1587500" y="4430713"/>
                <a:ext cx="3111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15411" name="Text Box 13"/>
              <p:cNvSpPr txBox="1">
                <a:spLocks noChangeArrowheads="1"/>
              </p:cNvSpPr>
              <p:nvPr/>
            </p:nvSpPr>
            <p:spPr bwMode="auto">
              <a:xfrm>
                <a:off x="549275" y="3013075"/>
                <a:ext cx="3365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X</a:t>
                </a:r>
              </a:p>
            </p:txBody>
          </p:sp>
          <p:sp>
            <p:nvSpPr>
              <p:cNvPr id="15412" name="Text Box 14"/>
              <p:cNvSpPr txBox="1">
                <a:spLocks noChangeArrowheads="1"/>
              </p:cNvSpPr>
              <p:nvPr/>
            </p:nvSpPr>
            <p:spPr bwMode="auto">
              <a:xfrm>
                <a:off x="854075" y="2814638"/>
                <a:ext cx="3365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V</a:t>
                </a:r>
              </a:p>
            </p:txBody>
          </p:sp>
          <p:sp>
            <p:nvSpPr>
              <p:cNvPr id="15413" name="Text Box 15"/>
              <p:cNvSpPr txBox="1">
                <a:spLocks noChangeArrowheads="1"/>
              </p:cNvSpPr>
              <p:nvPr/>
            </p:nvSpPr>
            <p:spPr bwMode="auto">
              <a:xfrm>
                <a:off x="847725" y="3211513"/>
                <a:ext cx="3492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5414" name="Rectangle 16"/>
              <p:cNvSpPr>
                <a:spLocks noChangeArrowheads="1"/>
              </p:cNvSpPr>
              <p:nvPr/>
            </p:nvSpPr>
            <p:spPr bwMode="auto">
              <a:xfrm>
                <a:off x="1793875" y="1901825"/>
                <a:ext cx="336550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sz="1600">
                    <a:latin typeface="Times New Roman" pitchFamily="18" charset="0"/>
                    <a:sym typeface="Wingdings" pitchFamily="2" charset="2"/>
                  </a:rPr>
                  <a:t></a:t>
                </a:r>
              </a:p>
            </p:txBody>
          </p:sp>
        </p:grpSp>
        <p:sp>
          <p:nvSpPr>
            <p:cNvPr id="15405" name="Text Box 33"/>
            <p:cNvSpPr txBox="1">
              <a:spLocks noChangeArrowheads="1"/>
            </p:cNvSpPr>
            <p:nvPr/>
          </p:nvSpPr>
          <p:spPr bwMode="auto">
            <a:xfrm>
              <a:off x="1944688" y="2857500"/>
              <a:ext cx="3690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 b="0" i="1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1" lang="en-US" altLang="zh-CN" b="0" i="1" baseline="-25000">
                  <a:latin typeface="Times New Roman" pitchFamily="18" charset="0"/>
                  <a:cs typeface="Times New Roman" pitchFamily="18" charset="0"/>
                </a:rPr>
                <a:t>x</a:t>
              </a:r>
              <a:endParaRPr kumimoji="1" lang="en-US" altLang="zh-CN" b="0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Group 34"/>
          <p:cNvGrpSpPr>
            <a:grpSpLocks/>
          </p:cNvGrpSpPr>
          <p:nvPr/>
        </p:nvGrpSpPr>
        <p:grpSpPr bwMode="auto">
          <a:xfrm>
            <a:off x="1968500" y="4568825"/>
            <a:ext cx="1673225" cy="1184275"/>
            <a:chOff x="1824" y="2227"/>
            <a:chExt cx="1054" cy="746"/>
          </a:xfrm>
        </p:grpSpPr>
        <p:sp>
          <p:nvSpPr>
            <p:cNvPr id="15402" name="Line 35"/>
            <p:cNvSpPr>
              <a:spLocks noChangeAspect="1" noChangeShapeType="1"/>
            </p:cNvSpPr>
            <p:nvPr/>
          </p:nvSpPr>
          <p:spPr bwMode="auto">
            <a:xfrm>
              <a:off x="1824" y="2227"/>
              <a:ext cx="1054" cy="74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03" name="Text Box 36"/>
            <p:cNvSpPr txBox="1">
              <a:spLocks noChangeArrowheads="1"/>
            </p:cNvSpPr>
            <p:nvPr/>
          </p:nvSpPr>
          <p:spPr bwMode="auto">
            <a:xfrm>
              <a:off x="2004" y="2416"/>
              <a:ext cx="28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 b="0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1" lang="en-US" altLang="zh-CN" b="0" i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x1</a:t>
              </a:r>
              <a:endParaRPr kumimoji="1" lang="en-US" altLang="zh-CN" b="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368" name="矩形 14"/>
          <p:cNvSpPr>
            <a:spLocks noChangeArrowheads="1"/>
          </p:cNvSpPr>
          <p:nvPr/>
        </p:nvSpPr>
        <p:spPr bwMode="auto">
          <a:xfrm>
            <a:off x="304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二、换面法的基本规律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续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2800" b="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250825" y="576263"/>
            <a:ext cx="61214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="0">
                <a:latin typeface="黑体" pitchFamily="49" charset="-122"/>
                <a:ea typeface="黑体" pitchFamily="49" charset="-122"/>
              </a:rPr>
              <a:t>  2. 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点的二次换面</a:t>
            </a:r>
            <a:endParaRPr kumimoji="1" lang="en-US" altLang="zh-CN" sz="2400" b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 </a:t>
            </a:r>
            <a:r>
              <a:rPr kumimoji="1" lang="en-US" altLang="zh-CN" sz="2400" b="0">
                <a:latin typeface="黑体" pitchFamily="49" charset="-122"/>
                <a:ea typeface="黑体" pitchFamily="49" charset="-122"/>
              </a:rPr>
              <a:t>(3) 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作图过程</a:t>
            </a:r>
            <a:endParaRPr kumimoji="1" lang="en-US" altLang="zh-CN" sz="2400" b="0" i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3479800" y="5576888"/>
            <a:ext cx="33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kumimoji="1" lang="en-US" altLang="zh-CN" sz="160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</a:t>
            </a:r>
          </a:p>
        </p:txBody>
      </p:sp>
      <p:grpSp>
        <p:nvGrpSpPr>
          <p:cNvPr id="58" name="组合 57"/>
          <p:cNvGrpSpPr>
            <a:grpSpLocks/>
          </p:cNvGrpSpPr>
          <p:nvPr/>
        </p:nvGrpSpPr>
        <p:grpSpPr bwMode="auto">
          <a:xfrm rot="5400000">
            <a:off x="2766219" y="5028406"/>
            <a:ext cx="192088" cy="111125"/>
            <a:chOff x="2567905" y="4873489"/>
            <a:chExt cx="192808" cy="111310"/>
          </a:xfrm>
        </p:grpSpPr>
        <p:sp>
          <p:nvSpPr>
            <p:cNvPr id="15400" name="Line 21"/>
            <p:cNvSpPr>
              <a:spLocks noChangeAspect="1" noChangeShapeType="1"/>
            </p:cNvSpPr>
            <p:nvPr/>
          </p:nvSpPr>
          <p:spPr bwMode="auto">
            <a:xfrm flipH="1">
              <a:off x="2567905" y="4876799"/>
              <a:ext cx="85838" cy="1080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01" name="Line 21"/>
            <p:cNvSpPr>
              <a:spLocks noChangeAspect="1" noChangeShapeType="1"/>
            </p:cNvSpPr>
            <p:nvPr/>
          </p:nvSpPr>
          <p:spPr bwMode="auto">
            <a:xfrm rot="5400000" flipH="1">
              <a:off x="2663794" y="4862408"/>
              <a:ext cx="85838" cy="1080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5" name="组合 64"/>
          <p:cNvGrpSpPr>
            <a:grpSpLocks/>
          </p:cNvGrpSpPr>
          <p:nvPr/>
        </p:nvGrpSpPr>
        <p:grpSpPr bwMode="auto">
          <a:xfrm>
            <a:off x="1908175" y="2589213"/>
            <a:ext cx="1292225" cy="2900362"/>
            <a:chOff x="1907704" y="2589287"/>
            <a:chExt cx="1292770" cy="2900289"/>
          </a:xfrm>
        </p:grpSpPr>
        <p:grpSp>
          <p:nvGrpSpPr>
            <p:cNvPr id="15394" name="组合 60"/>
            <p:cNvGrpSpPr>
              <a:grpSpLocks/>
            </p:cNvGrpSpPr>
            <p:nvPr/>
          </p:nvGrpSpPr>
          <p:grpSpPr bwMode="auto">
            <a:xfrm>
              <a:off x="1907704" y="2589287"/>
              <a:ext cx="136525" cy="47625"/>
              <a:chOff x="4396458" y="4965551"/>
              <a:chExt cx="136525" cy="47625"/>
            </a:xfrm>
          </p:grpSpPr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id="{B944C4EF-E046-434E-AAC9-99421F36115D}"/>
                  </a:ext>
                </a:extLst>
              </p:cNvPr>
              <p:cNvCxnSpPr/>
              <p:nvPr/>
            </p:nvCxnSpPr>
            <p:spPr bwMode="auto">
              <a:xfrm>
                <a:off x="4396458" y="4965551"/>
                <a:ext cx="136583" cy="0"/>
              </a:xfrm>
              <a:prstGeom prst="line">
                <a:avLst/>
              </a:prstGeom>
              <a:ln w="2222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id="{B7F60729-4698-48FC-B0C7-4822C015EF4F}"/>
                  </a:ext>
                </a:extLst>
              </p:cNvPr>
              <p:cNvCxnSpPr/>
              <p:nvPr/>
            </p:nvCxnSpPr>
            <p:spPr bwMode="auto">
              <a:xfrm>
                <a:off x="4396458" y="5013175"/>
                <a:ext cx="136583" cy="0"/>
              </a:xfrm>
              <a:prstGeom prst="line">
                <a:avLst/>
              </a:prstGeom>
              <a:ln w="2222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95" name="组合 63"/>
            <p:cNvGrpSpPr>
              <a:grpSpLocks/>
            </p:cNvGrpSpPr>
            <p:nvPr/>
          </p:nvGrpSpPr>
          <p:grpSpPr bwMode="auto">
            <a:xfrm rot="-3000000">
              <a:off x="3108399" y="5397501"/>
              <a:ext cx="136525" cy="47625"/>
              <a:chOff x="4396458" y="4965551"/>
              <a:chExt cx="136525" cy="47625"/>
            </a:xfrm>
          </p:grpSpPr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id="{F4FF887A-01FA-4354-B4FC-2DF759FA3057}"/>
                  </a:ext>
                </a:extLst>
              </p:cNvPr>
              <p:cNvCxnSpPr/>
              <p:nvPr/>
            </p:nvCxnSpPr>
            <p:spPr bwMode="auto">
              <a:xfrm>
                <a:off x="4398561" y="4952341"/>
                <a:ext cx="136522" cy="0"/>
              </a:xfrm>
              <a:prstGeom prst="line">
                <a:avLst/>
              </a:prstGeom>
              <a:ln w="2222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977EBBBE-C010-4D0D-A66C-56CDDA2768D8}"/>
                  </a:ext>
                </a:extLst>
              </p:cNvPr>
              <p:cNvCxnSpPr/>
              <p:nvPr/>
            </p:nvCxnSpPr>
            <p:spPr bwMode="auto">
              <a:xfrm>
                <a:off x="4396102" y="5006237"/>
                <a:ext cx="136522" cy="0"/>
              </a:xfrm>
              <a:prstGeom prst="line">
                <a:avLst/>
              </a:prstGeom>
              <a:ln w="2222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5" name="图片 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300000">
            <a:off x="762794" y="6128544"/>
            <a:ext cx="3089275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Line 26"/>
          <p:cNvSpPr>
            <a:spLocks noChangeAspect="1" noChangeShapeType="1"/>
          </p:cNvSpPr>
          <p:nvPr/>
        </p:nvSpPr>
        <p:spPr bwMode="auto">
          <a:xfrm rot="5400000">
            <a:off x="3790951" y="3589337"/>
            <a:ext cx="2024062" cy="23034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1" name="组合 70"/>
          <p:cNvGrpSpPr>
            <a:grpSpLocks/>
          </p:cNvGrpSpPr>
          <p:nvPr/>
        </p:nvGrpSpPr>
        <p:grpSpPr bwMode="auto">
          <a:xfrm>
            <a:off x="5580063" y="3716338"/>
            <a:ext cx="647700" cy="369887"/>
            <a:chOff x="5580112" y="3717032"/>
            <a:chExt cx="648072" cy="369888"/>
          </a:xfrm>
        </p:grpSpPr>
        <p:sp>
          <p:nvSpPr>
            <p:cNvPr id="15392" name="Text Box 19"/>
            <p:cNvSpPr txBox="1">
              <a:spLocks noChangeArrowheads="1"/>
            </p:cNvSpPr>
            <p:nvPr/>
          </p:nvSpPr>
          <p:spPr bwMode="auto">
            <a:xfrm>
              <a:off x="5851946" y="3717032"/>
              <a:ext cx="3762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1" lang="en-US" altLang="zh-CN" b="0" i="1" baseline="-20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1" lang="en-US" altLang="zh-CN" b="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93" name="Rectangle 10"/>
            <p:cNvSpPr>
              <a:spLocks noChangeArrowheads="1"/>
            </p:cNvSpPr>
            <p:nvPr/>
          </p:nvSpPr>
          <p:spPr bwMode="auto">
            <a:xfrm>
              <a:off x="5580112" y="3740522"/>
              <a:ext cx="3365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sz="1600">
                  <a:solidFill>
                    <a:srgbClr val="FF0000"/>
                  </a:solidFill>
                  <a:latin typeface="Times New Roman" pitchFamily="18" charset="0"/>
                  <a:sym typeface="Wingdings" pitchFamily="2" charset="2"/>
                </a:rPr>
                <a:t></a:t>
              </a:r>
            </a:p>
          </p:txBody>
        </p:sp>
      </p:grpSp>
      <p:pic>
        <p:nvPicPr>
          <p:cNvPr id="70" name="图片 6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460000">
            <a:off x="3554413" y="1685925"/>
            <a:ext cx="13589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" name="组合 74"/>
          <p:cNvGrpSpPr>
            <a:grpSpLocks/>
          </p:cNvGrpSpPr>
          <p:nvPr/>
        </p:nvGrpSpPr>
        <p:grpSpPr bwMode="auto">
          <a:xfrm>
            <a:off x="4500563" y="4719638"/>
            <a:ext cx="446087" cy="438150"/>
            <a:chOff x="4499992" y="4720109"/>
            <a:chExt cx="446088" cy="437083"/>
          </a:xfrm>
        </p:grpSpPr>
        <p:sp>
          <p:nvSpPr>
            <p:cNvPr id="15388" name="Text Box 7"/>
            <p:cNvSpPr txBox="1">
              <a:spLocks noChangeArrowheads="1"/>
            </p:cNvSpPr>
            <p:nvPr/>
          </p:nvSpPr>
          <p:spPr bwMode="auto">
            <a:xfrm>
              <a:off x="4499992" y="4787304"/>
              <a:ext cx="4460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1" lang="en-US" altLang="zh-CN" b="0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x2</a:t>
              </a:r>
              <a:endParaRPr kumimoji="1" lang="en-US" altLang="zh-CN" b="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389" name="组合 73"/>
            <p:cNvGrpSpPr>
              <a:grpSpLocks/>
            </p:cNvGrpSpPr>
            <p:nvPr/>
          </p:nvGrpSpPr>
          <p:grpSpPr bwMode="auto">
            <a:xfrm>
              <a:off x="4818360" y="4720109"/>
              <a:ext cx="108000" cy="201835"/>
              <a:chOff x="3281873" y="4833365"/>
              <a:chExt cx="108000" cy="201835"/>
            </a:xfrm>
          </p:grpSpPr>
          <p:sp>
            <p:nvSpPr>
              <p:cNvPr id="15390" name="Line 26"/>
              <p:cNvSpPr>
                <a:spLocks noChangeAspect="1" noChangeShapeType="1"/>
              </p:cNvSpPr>
              <p:nvPr/>
            </p:nvSpPr>
            <p:spPr bwMode="auto">
              <a:xfrm rot="5400000">
                <a:off x="3288442" y="4933770"/>
                <a:ext cx="94861" cy="10800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391" name="Line 26"/>
              <p:cNvSpPr>
                <a:spLocks noChangeAspect="1" noChangeShapeType="1"/>
              </p:cNvSpPr>
              <p:nvPr/>
            </p:nvSpPr>
            <p:spPr bwMode="auto">
              <a:xfrm>
                <a:off x="3290011" y="4833365"/>
                <a:ext cx="94861" cy="10800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86" name="组合 85"/>
          <p:cNvGrpSpPr>
            <a:grpSpLocks/>
          </p:cNvGrpSpPr>
          <p:nvPr/>
        </p:nvGrpSpPr>
        <p:grpSpPr bwMode="auto">
          <a:xfrm>
            <a:off x="1909763" y="3729038"/>
            <a:ext cx="3470275" cy="646112"/>
            <a:chOff x="1909577" y="3729411"/>
            <a:chExt cx="3471071" cy="645134"/>
          </a:xfrm>
        </p:grpSpPr>
        <p:grpSp>
          <p:nvGrpSpPr>
            <p:cNvPr id="15380" name="组合 80"/>
            <p:cNvGrpSpPr>
              <a:grpSpLocks/>
            </p:cNvGrpSpPr>
            <p:nvPr/>
          </p:nvGrpSpPr>
          <p:grpSpPr bwMode="auto">
            <a:xfrm>
              <a:off x="1909577" y="3729411"/>
              <a:ext cx="136525" cy="131637"/>
              <a:chOff x="1909577" y="3729411"/>
              <a:chExt cx="136525" cy="131637"/>
            </a:xfrm>
          </p:grpSpPr>
          <p:cxnSp>
            <p:nvCxnSpPr>
              <p:cNvPr id="78" name="直接连接符 77">
                <a:extLst>
                  <a:ext uri="{FF2B5EF4-FFF2-40B4-BE49-F238E27FC236}">
                    <a16:creationId xmlns:a16="http://schemas.microsoft.com/office/drawing/2014/main" id="{7983CB1A-CC40-4141-8009-9EB5F2BC5259}"/>
                  </a:ext>
                </a:extLst>
              </p:cNvPr>
              <p:cNvCxnSpPr/>
              <p:nvPr/>
            </p:nvCxnSpPr>
            <p:spPr bwMode="auto">
              <a:xfrm>
                <a:off x="1909577" y="3729411"/>
                <a:ext cx="136556" cy="0"/>
              </a:xfrm>
              <a:prstGeom prst="line">
                <a:avLst/>
              </a:prstGeom>
              <a:ln w="22225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>
                <a:extLst>
                  <a:ext uri="{FF2B5EF4-FFF2-40B4-BE49-F238E27FC236}">
                    <a16:creationId xmlns:a16="http://schemas.microsoft.com/office/drawing/2014/main" id="{8AF11309-ED05-49F1-904D-572803DBA399}"/>
                  </a:ext>
                </a:extLst>
              </p:cNvPr>
              <p:cNvCxnSpPr/>
              <p:nvPr/>
            </p:nvCxnSpPr>
            <p:spPr bwMode="auto">
              <a:xfrm>
                <a:off x="1909577" y="3794399"/>
                <a:ext cx="136556" cy="0"/>
              </a:xfrm>
              <a:prstGeom prst="line">
                <a:avLst/>
              </a:prstGeom>
              <a:ln w="22225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>
                <a:extLst>
                  <a:ext uri="{FF2B5EF4-FFF2-40B4-BE49-F238E27FC236}">
                    <a16:creationId xmlns:a16="http://schemas.microsoft.com/office/drawing/2014/main" id="{31B419EC-F945-4855-9D65-14BB8903C045}"/>
                  </a:ext>
                </a:extLst>
              </p:cNvPr>
              <p:cNvCxnSpPr/>
              <p:nvPr/>
            </p:nvCxnSpPr>
            <p:spPr bwMode="auto">
              <a:xfrm>
                <a:off x="1909577" y="3860973"/>
                <a:ext cx="136556" cy="0"/>
              </a:xfrm>
              <a:prstGeom prst="line">
                <a:avLst/>
              </a:prstGeom>
              <a:ln w="22225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81" name="组合 81"/>
            <p:cNvGrpSpPr>
              <a:grpSpLocks/>
            </p:cNvGrpSpPr>
            <p:nvPr/>
          </p:nvGrpSpPr>
          <p:grpSpPr bwMode="auto">
            <a:xfrm rot="2768032">
              <a:off x="5246567" y="4240464"/>
              <a:ext cx="136525" cy="131637"/>
              <a:chOff x="1909577" y="3729411"/>
              <a:chExt cx="136525" cy="131637"/>
            </a:xfrm>
          </p:grpSpPr>
          <p:cxnSp>
            <p:nvCxnSpPr>
              <p:cNvPr id="83" name="直接连接符 82">
                <a:extLst>
                  <a:ext uri="{FF2B5EF4-FFF2-40B4-BE49-F238E27FC236}">
                    <a16:creationId xmlns:a16="http://schemas.microsoft.com/office/drawing/2014/main" id="{A0A43755-33AB-4858-9B56-CCB28589EEC7}"/>
                  </a:ext>
                </a:extLst>
              </p:cNvPr>
              <p:cNvCxnSpPr/>
              <p:nvPr/>
            </p:nvCxnSpPr>
            <p:spPr bwMode="auto">
              <a:xfrm>
                <a:off x="1909140" y="3715105"/>
                <a:ext cx="133148" cy="0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>
                <a:extLst>
                  <a:ext uri="{FF2B5EF4-FFF2-40B4-BE49-F238E27FC236}">
                    <a16:creationId xmlns:a16="http://schemas.microsoft.com/office/drawing/2014/main" id="{D8758135-AF25-48EE-9CF9-B25F63900830}"/>
                  </a:ext>
                </a:extLst>
              </p:cNvPr>
              <p:cNvCxnSpPr/>
              <p:nvPr/>
            </p:nvCxnSpPr>
            <p:spPr bwMode="auto">
              <a:xfrm>
                <a:off x="1909107" y="3793686"/>
                <a:ext cx="136318" cy="0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>
                <a:extLst>
                  <a:ext uri="{FF2B5EF4-FFF2-40B4-BE49-F238E27FC236}">
                    <a16:creationId xmlns:a16="http://schemas.microsoft.com/office/drawing/2014/main" id="{C28C93DE-CCFB-4FBB-9A4A-1A90E5843C93}"/>
                  </a:ext>
                </a:extLst>
              </p:cNvPr>
              <p:cNvCxnSpPr/>
              <p:nvPr/>
            </p:nvCxnSpPr>
            <p:spPr bwMode="auto">
              <a:xfrm>
                <a:off x="1909251" y="3857694"/>
                <a:ext cx="136318" cy="0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4" name="图片 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09663" y="2074863"/>
            <a:ext cx="3089276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3" grpId="0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2233613"/>
            <a:ext cx="5399088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矩形 14"/>
          <p:cNvSpPr>
            <a:spLocks noChangeArrowheads="1"/>
          </p:cNvSpPr>
          <p:nvPr/>
        </p:nvSpPr>
        <p:spPr bwMode="auto">
          <a:xfrm>
            <a:off x="304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0">
                <a:latin typeface="黑体" pitchFamily="49" charset="-122"/>
                <a:ea typeface="黑体" pitchFamily="49" charset="-122"/>
              </a:rPr>
              <a:t>三、基本作图问题</a:t>
            </a: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250825" y="576263"/>
            <a:ext cx="85883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="0">
                <a:latin typeface="黑体" pitchFamily="49" charset="-122"/>
                <a:ea typeface="黑体" pitchFamily="49" charset="-122"/>
              </a:rPr>
              <a:t>  1.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 一般位置直线变换为投影面平行线</a:t>
            </a:r>
            <a:endParaRPr kumimoji="1" lang="en-US" altLang="zh-CN" sz="2400" b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200" b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</a:rPr>
              <a:t>目的：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</a:rPr>
              <a:t>求一般位置直线的实长及其与投影面的倾角。</a:t>
            </a:r>
            <a:endParaRPr kumimoji="1" lang="en-US" altLang="zh-CN" sz="2200" b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分析：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</a:rPr>
              <a:t>要满足直线与新投影面平行，则</a:t>
            </a:r>
            <a:r>
              <a:rPr kumimoji="1" lang="zh-CN" altLang="en-US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新投影轴应与不动投影平行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</a:rPr>
              <a:t>。</a:t>
            </a:r>
            <a:endParaRPr kumimoji="1" lang="en-US" altLang="zh-CN" sz="2200" b="0" i="1">
              <a:solidFill>
                <a:srgbClr val="C0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2233613"/>
            <a:ext cx="5399088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800" y="2233613"/>
            <a:ext cx="5399088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BF09EFA-64BF-422D-8498-282D7CBA61FA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2854325" y="4762500"/>
            <a:ext cx="596900" cy="809625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6378575" y="3068638"/>
            <a:ext cx="22256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① </a:t>
            </a:r>
            <a:r>
              <a:rPr kumimoji="1" lang="en-US" altLang="zh-CN" sz="2200" b="0" i="1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O</a:t>
            </a:r>
            <a:r>
              <a:rPr kumimoji="1" lang="en-US" altLang="zh-CN" sz="2200" b="0" i="1" baseline="-2500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</a:t>
            </a:r>
            <a:r>
              <a:rPr kumimoji="1" lang="en-US" altLang="zh-CN" sz="2200" b="0" i="1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</a:t>
            </a:r>
            <a:r>
              <a:rPr kumimoji="1" lang="en-US" altLang="zh-CN" sz="2200" b="0" i="1" baseline="-2500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 </a:t>
            </a:r>
            <a:r>
              <a:rPr kumimoji="1" lang="zh-CN" altLang="en-US" sz="2200" b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∥</a:t>
            </a:r>
            <a:r>
              <a:rPr kumimoji="1" lang="en-US" altLang="zh-CN" sz="2200" b="0" i="1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ab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；</a:t>
            </a:r>
            <a:endParaRPr kumimoji="1" lang="en-US" altLang="zh-CN" sz="2200" b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② </a:t>
            </a:r>
            <a:r>
              <a:rPr kumimoji="1" lang="en-US" altLang="zh-CN" sz="2200" b="0" i="1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</a:t>
            </a:r>
            <a:r>
              <a:rPr kumimoji="1" lang="en-US" altLang="zh-CN" sz="2200" b="0" i="1" baseline="-2500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</a:t>
            </a:r>
            <a:r>
              <a:rPr kumimoji="1" lang="en-US" altLang="zh-CN" sz="2200" b="0" i="1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'b</a:t>
            </a:r>
            <a:r>
              <a:rPr kumimoji="1" lang="en-US" altLang="zh-CN" sz="2200" b="0" i="1" baseline="-2500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</a:t>
            </a:r>
            <a:r>
              <a:rPr kumimoji="1" lang="en-US" altLang="zh-CN" sz="2200" b="0" i="1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' </a:t>
            </a:r>
            <a:r>
              <a:rPr kumimoji="1" lang="en-US" altLang="zh-CN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=</a:t>
            </a:r>
            <a:r>
              <a:rPr kumimoji="1" lang="en-US" altLang="zh-CN" sz="2200" b="0" i="1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AB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；</a:t>
            </a:r>
            <a:endParaRPr kumimoji="1" lang="en-US" altLang="zh-CN" sz="2200" b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   </a:t>
            </a:r>
            <a:r>
              <a:rPr kumimoji="1" lang="zh-CN" altLang="en-US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倾角 </a:t>
            </a:r>
            <a:r>
              <a:rPr kumimoji="1" lang="en-US" altLang="zh-CN" sz="2200" b="0" i="1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α</a:t>
            </a:r>
            <a:endParaRPr lang="zh-CN" altLang="en-US" sz="2200">
              <a:ea typeface="黑体" pitchFamily="49" charset="-122"/>
              <a:cs typeface="Times New Roman" pitchFamily="18" charset="0"/>
            </a:endParaRPr>
          </a:p>
        </p:txBody>
      </p:sp>
      <p:grpSp>
        <p:nvGrpSpPr>
          <p:cNvPr id="74" name="组合 73"/>
          <p:cNvGrpSpPr>
            <a:grpSpLocks/>
          </p:cNvGrpSpPr>
          <p:nvPr/>
        </p:nvGrpSpPr>
        <p:grpSpPr bwMode="auto">
          <a:xfrm>
            <a:off x="3827463" y="3189288"/>
            <a:ext cx="647700" cy="1728787"/>
            <a:chOff x="3826800" y="3189600"/>
            <a:chExt cx="648072" cy="1728192"/>
          </a:xfrm>
        </p:grpSpPr>
        <p:sp>
          <p:nvSpPr>
            <p:cNvPr id="16394" name="任意多边形: 形状 70"/>
            <p:cNvSpPr>
              <a:spLocks/>
            </p:cNvSpPr>
            <p:nvPr/>
          </p:nvSpPr>
          <p:spPr bwMode="auto">
            <a:xfrm>
              <a:off x="4273210" y="4569424"/>
              <a:ext cx="46364" cy="123637"/>
            </a:xfrm>
            <a:custGeom>
              <a:avLst/>
              <a:gdLst>
                <a:gd name="T0" fmla="*/ 46364 w 46364"/>
                <a:gd name="T1" fmla="*/ 0 h 123637"/>
                <a:gd name="T2" fmla="*/ 20606 w 46364"/>
                <a:gd name="T3" fmla="*/ 43788 h 123637"/>
                <a:gd name="T4" fmla="*/ 0 w 46364"/>
                <a:gd name="T5" fmla="*/ 118486 h 123637"/>
                <a:gd name="T6" fmla="*/ 0 w 46364"/>
                <a:gd name="T7" fmla="*/ 118486 h 123637"/>
                <a:gd name="T8" fmla="*/ 0 w 46364"/>
                <a:gd name="T9" fmla="*/ 123637 h 1236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364" h="123637">
                  <a:moveTo>
                    <a:pt x="46364" y="0"/>
                  </a:moveTo>
                  <a:cubicBezTo>
                    <a:pt x="37348" y="12020"/>
                    <a:pt x="28333" y="24040"/>
                    <a:pt x="20606" y="43788"/>
                  </a:cubicBezTo>
                  <a:cubicBezTo>
                    <a:pt x="12879" y="63536"/>
                    <a:pt x="0" y="118486"/>
                    <a:pt x="0" y="118486"/>
                  </a:cubicBezTo>
                  <a:lnTo>
                    <a:pt x="0" y="123637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6395" name="组合 72"/>
            <p:cNvGrpSpPr>
              <a:grpSpLocks/>
            </p:cNvGrpSpPr>
            <p:nvPr/>
          </p:nvGrpSpPr>
          <p:grpSpPr bwMode="auto">
            <a:xfrm>
              <a:off x="3826800" y="3189600"/>
              <a:ext cx="648072" cy="1728192"/>
              <a:chOff x="3826800" y="3189600"/>
              <a:chExt cx="648072" cy="1728192"/>
            </a:xfrm>
          </p:grpSpPr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id="{B070ADFC-691F-4815-AB5A-38B2F5DEA196}"/>
                  </a:ext>
                </a:extLst>
              </p:cNvPr>
              <p:cNvCxnSpPr/>
              <p:nvPr/>
            </p:nvCxnSpPr>
            <p:spPr>
              <a:xfrm>
                <a:off x="3826800" y="3189600"/>
                <a:ext cx="648072" cy="1728192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>
                <a:extLst>
                  <a:ext uri="{FF2B5EF4-FFF2-40B4-BE49-F238E27FC236}">
                    <a16:creationId xmlns:a16="http://schemas.microsoft.com/office/drawing/2014/main" id="{F911F780-4904-48E8-A8A8-04A0AB5BC0E8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4047589" y="4413141"/>
                <a:ext cx="395515" cy="504651"/>
              </a:xfrm>
              <a:prstGeom prst="line">
                <a:avLst/>
              </a:prstGeom>
              <a:ln w="127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98" name="矩形 71"/>
              <p:cNvSpPr>
                <a:spLocks noChangeArrowheads="1"/>
              </p:cNvSpPr>
              <p:nvPr/>
            </p:nvSpPr>
            <p:spPr bwMode="auto">
              <a:xfrm>
                <a:off x="4085486" y="4319808"/>
                <a:ext cx="3064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en-US" altLang="zh-CN" b="0" i="1">
                    <a:solidFill>
                      <a:srgbClr val="FF0000"/>
                    </a:solidFill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α</a:t>
                </a:r>
                <a:endParaRPr lang="zh-CN" altLang="en-US" i="1">
                  <a:solidFill>
                    <a:srgbClr val="FF0000"/>
                  </a:solidFill>
                  <a:ea typeface="黑体" pitchFamily="49" charset="-122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1066 -0.0266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-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7"/>
          <p:cNvSpPr>
            <a:spLocks/>
          </p:cNvSpPr>
          <p:nvPr/>
        </p:nvSpPr>
        <p:spPr bwMode="auto">
          <a:xfrm>
            <a:off x="1978025" y="5397500"/>
            <a:ext cx="1836738" cy="46038"/>
          </a:xfrm>
          <a:custGeom>
            <a:avLst/>
            <a:gdLst>
              <a:gd name="T0" fmla="*/ 0 w 598"/>
              <a:gd name="T1" fmla="*/ 2147483646 h 63"/>
              <a:gd name="T2" fmla="*/ 2147483646 w 598"/>
              <a:gd name="T3" fmla="*/ 0 h 6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98" h="63">
                <a:moveTo>
                  <a:pt x="0" y="63"/>
                </a:moveTo>
                <a:lnTo>
                  <a:pt x="598" y="0"/>
                </a:lnTo>
              </a:path>
            </a:pathLst>
          </a:custGeom>
          <a:noFill/>
          <a:ln w="317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3" name="组合 52"/>
          <p:cNvGrpSpPr>
            <a:grpSpLocks/>
          </p:cNvGrpSpPr>
          <p:nvPr/>
        </p:nvGrpSpPr>
        <p:grpSpPr bwMode="auto">
          <a:xfrm>
            <a:off x="566738" y="1989138"/>
            <a:ext cx="3284537" cy="2771775"/>
            <a:chOff x="566230" y="1988840"/>
            <a:chExt cx="3285690" cy="2772308"/>
          </a:xfrm>
        </p:grpSpPr>
        <p:sp>
          <p:nvSpPr>
            <p:cNvPr id="17463" name="Line 51"/>
            <p:cNvSpPr>
              <a:spLocks noChangeShapeType="1"/>
            </p:cNvSpPr>
            <p:nvPr/>
          </p:nvSpPr>
          <p:spPr bwMode="auto">
            <a:xfrm>
              <a:off x="1550480" y="3037037"/>
              <a:ext cx="0" cy="1546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64" name="Line 52"/>
            <p:cNvSpPr>
              <a:spLocks noChangeShapeType="1"/>
            </p:cNvSpPr>
            <p:nvPr/>
          </p:nvSpPr>
          <p:spPr bwMode="auto">
            <a:xfrm>
              <a:off x="3047684" y="2294239"/>
              <a:ext cx="0" cy="1549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7465" name="组合 51"/>
            <p:cNvGrpSpPr>
              <a:grpSpLocks/>
            </p:cNvGrpSpPr>
            <p:nvPr/>
          </p:nvGrpSpPr>
          <p:grpSpPr bwMode="auto">
            <a:xfrm>
              <a:off x="566230" y="1988840"/>
              <a:ext cx="3285690" cy="2772308"/>
              <a:chOff x="566230" y="1988840"/>
              <a:chExt cx="3285690" cy="2772308"/>
            </a:xfrm>
          </p:grpSpPr>
          <p:sp>
            <p:nvSpPr>
              <p:cNvPr id="17466" name="Line 49"/>
              <p:cNvSpPr>
                <a:spLocks noChangeShapeType="1"/>
              </p:cNvSpPr>
              <p:nvPr/>
            </p:nvSpPr>
            <p:spPr bwMode="auto">
              <a:xfrm>
                <a:off x="940880" y="3570438"/>
                <a:ext cx="29110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67" name="Line 50"/>
              <p:cNvSpPr>
                <a:spLocks noChangeAspect="1" noChangeShapeType="1"/>
              </p:cNvSpPr>
              <p:nvPr/>
            </p:nvSpPr>
            <p:spPr bwMode="auto">
              <a:xfrm flipV="1">
                <a:off x="1542192" y="2284893"/>
                <a:ext cx="1512000" cy="7560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68" name="Freeform 53"/>
              <p:cNvSpPr>
                <a:spLocks noChangeAspect="1"/>
              </p:cNvSpPr>
              <p:nvPr/>
            </p:nvSpPr>
            <p:spPr bwMode="auto">
              <a:xfrm>
                <a:off x="1543806" y="3843484"/>
                <a:ext cx="1509994" cy="739839"/>
              </a:xfrm>
              <a:custGeom>
                <a:avLst/>
                <a:gdLst>
                  <a:gd name="T0" fmla="*/ 0 w 498"/>
                  <a:gd name="T1" fmla="*/ 2147483646 h 244"/>
                  <a:gd name="T2" fmla="*/ 2147483646 w 498"/>
                  <a:gd name="T3" fmla="*/ 0 h 24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98" h="244">
                    <a:moveTo>
                      <a:pt x="0" y="244"/>
                    </a:moveTo>
                    <a:lnTo>
                      <a:pt x="498" y="0"/>
                    </a:lnTo>
                  </a:path>
                </a:pathLst>
              </a:custGeom>
              <a:noFill/>
              <a:ln w="317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69" name="Text Box 54"/>
              <p:cNvSpPr txBox="1">
                <a:spLocks noChangeArrowheads="1"/>
              </p:cNvSpPr>
              <p:nvPr/>
            </p:nvSpPr>
            <p:spPr bwMode="auto">
              <a:xfrm>
                <a:off x="1211176" y="2708920"/>
                <a:ext cx="4445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sz="2400" b="0" i="1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</a:t>
                </a:r>
              </a:p>
            </p:txBody>
          </p:sp>
          <p:sp>
            <p:nvSpPr>
              <p:cNvPr id="17470" name="Text Box 55"/>
              <p:cNvSpPr txBox="1">
                <a:spLocks noChangeArrowheads="1"/>
              </p:cNvSpPr>
              <p:nvPr/>
            </p:nvSpPr>
            <p:spPr bwMode="auto">
              <a:xfrm>
                <a:off x="2939368" y="1988840"/>
                <a:ext cx="4445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sz="2400">
                    <a:latin typeface="Times New Roman" pitchFamily="18" charset="0"/>
                  </a:rPr>
                  <a:t> </a:t>
                </a:r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</a:t>
                </a:r>
              </a:p>
            </p:txBody>
          </p:sp>
          <p:sp>
            <p:nvSpPr>
              <p:cNvPr id="17471" name="Text Box 56"/>
              <p:cNvSpPr txBox="1">
                <a:spLocks noChangeArrowheads="1"/>
              </p:cNvSpPr>
              <p:nvPr/>
            </p:nvSpPr>
            <p:spPr bwMode="auto">
              <a:xfrm>
                <a:off x="1295636" y="4394435"/>
                <a:ext cx="3111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17472" name="Text Box 57"/>
              <p:cNvSpPr txBox="1">
                <a:spLocks noChangeArrowheads="1"/>
              </p:cNvSpPr>
              <p:nvPr/>
            </p:nvSpPr>
            <p:spPr bwMode="auto">
              <a:xfrm>
                <a:off x="3036714" y="3645024"/>
                <a:ext cx="3111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17473" name="Text Box 58"/>
              <p:cNvSpPr txBox="1">
                <a:spLocks noChangeArrowheads="1"/>
              </p:cNvSpPr>
              <p:nvPr/>
            </p:nvSpPr>
            <p:spPr bwMode="auto">
              <a:xfrm>
                <a:off x="566230" y="3341838"/>
                <a:ext cx="3365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X</a:t>
                </a:r>
              </a:p>
            </p:txBody>
          </p:sp>
          <p:sp>
            <p:nvSpPr>
              <p:cNvPr id="17474" name="Text Box 59"/>
              <p:cNvSpPr txBox="1">
                <a:spLocks noChangeArrowheads="1"/>
              </p:cNvSpPr>
              <p:nvPr/>
            </p:nvSpPr>
            <p:spPr bwMode="auto">
              <a:xfrm>
                <a:off x="902780" y="3189438"/>
                <a:ext cx="3365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V</a:t>
                </a:r>
              </a:p>
            </p:txBody>
          </p:sp>
          <p:sp>
            <p:nvSpPr>
              <p:cNvPr id="17475" name="Text Box 60"/>
              <p:cNvSpPr txBox="1">
                <a:spLocks noChangeArrowheads="1"/>
              </p:cNvSpPr>
              <p:nvPr/>
            </p:nvSpPr>
            <p:spPr bwMode="auto">
              <a:xfrm>
                <a:off x="896430" y="3584726"/>
                <a:ext cx="3492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</p:grpSp>
      </p:grpSp>
      <p:grpSp>
        <p:nvGrpSpPr>
          <p:cNvPr id="26" name="Group 64"/>
          <p:cNvGrpSpPr>
            <a:grpSpLocks/>
          </p:cNvGrpSpPr>
          <p:nvPr/>
        </p:nvGrpSpPr>
        <p:grpSpPr bwMode="auto">
          <a:xfrm>
            <a:off x="1655763" y="5321300"/>
            <a:ext cx="473075" cy="484188"/>
            <a:chOff x="4271" y="3002"/>
            <a:chExt cx="298" cy="305"/>
          </a:xfrm>
        </p:grpSpPr>
        <p:sp>
          <p:nvSpPr>
            <p:cNvPr id="17461" name="Text Box 65"/>
            <p:cNvSpPr txBox="1">
              <a:spLocks noChangeArrowheads="1"/>
            </p:cNvSpPr>
            <p:nvPr/>
          </p:nvSpPr>
          <p:spPr bwMode="auto">
            <a:xfrm>
              <a:off x="4271" y="3074"/>
              <a:ext cx="26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1" lang="en-US" altLang="zh-CN" b="0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1" lang="en-US" altLang="zh-CN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'</a:t>
              </a:r>
            </a:p>
          </p:txBody>
        </p:sp>
        <p:sp>
          <p:nvSpPr>
            <p:cNvPr id="17462" name="Text Box 66"/>
            <p:cNvSpPr txBox="1">
              <a:spLocks noChangeArrowheads="1"/>
            </p:cNvSpPr>
            <p:nvPr/>
          </p:nvSpPr>
          <p:spPr bwMode="auto">
            <a:xfrm>
              <a:off x="4372" y="3002"/>
              <a:ext cx="197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sz="1000">
                  <a:solidFill>
                    <a:srgbClr val="FF0000"/>
                  </a:solidFill>
                  <a:latin typeface="Times New Roman" pitchFamily="18" charset="0"/>
                </a:rPr>
                <a:t>●</a:t>
              </a:r>
            </a:p>
          </p:txBody>
        </p:sp>
      </p:grpSp>
      <p:grpSp>
        <p:nvGrpSpPr>
          <p:cNvPr id="32" name="Group 70"/>
          <p:cNvGrpSpPr>
            <a:grpSpLocks/>
          </p:cNvGrpSpPr>
          <p:nvPr/>
        </p:nvGrpSpPr>
        <p:grpSpPr bwMode="auto">
          <a:xfrm>
            <a:off x="3635375" y="5213350"/>
            <a:ext cx="628650" cy="369888"/>
            <a:chOff x="4372" y="2968"/>
            <a:chExt cx="396" cy="233"/>
          </a:xfrm>
        </p:grpSpPr>
        <p:sp>
          <p:nvSpPr>
            <p:cNvPr id="17459" name="Text Box 71"/>
            <p:cNvSpPr txBox="1">
              <a:spLocks noChangeArrowheads="1"/>
            </p:cNvSpPr>
            <p:nvPr/>
          </p:nvSpPr>
          <p:spPr bwMode="auto">
            <a:xfrm>
              <a:off x="4499" y="2968"/>
              <a:ext cx="26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kumimoji="1" lang="en-US" altLang="zh-CN" b="0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1" lang="en-US" altLang="zh-CN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'</a:t>
              </a:r>
            </a:p>
          </p:txBody>
        </p:sp>
        <p:sp>
          <p:nvSpPr>
            <p:cNvPr id="17460" name="Text Box 72"/>
            <p:cNvSpPr txBox="1">
              <a:spLocks noChangeArrowheads="1"/>
            </p:cNvSpPr>
            <p:nvPr/>
          </p:nvSpPr>
          <p:spPr bwMode="auto">
            <a:xfrm>
              <a:off x="4372" y="3002"/>
              <a:ext cx="197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sz="1000">
                  <a:solidFill>
                    <a:srgbClr val="FF0000"/>
                  </a:solidFill>
                  <a:latin typeface="Times New Roman" pitchFamily="18" charset="0"/>
                </a:rPr>
                <a:t>●</a:t>
              </a:r>
            </a:p>
          </p:txBody>
        </p:sp>
      </p:grpSp>
      <p:grpSp>
        <p:nvGrpSpPr>
          <p:cNvPr id="35" name="Group 74"/>
          <p:cNvGrpSpPr>
            <a:grpSpLocks/>
          </p:cNvGrpSpPr>
          <p:nvPr/>
        </p:nvGrpSpPr>
        <p:grpSpPr bwMode="auto">
          <a:xfrm>
            <a:off x="1993900" y="5076825"/>
            <a:ext cx="617538" cy="366713"/>
            <a:chOff x="4480" y="2852"/>
            <a:chExt cx="389" cy="231"/>
          </a:xfrm>
        </p:grpSpPr>
        <p:sp>
          <p:nvSpPr>
            <p:cNvPr id="17456" name="Line 75"/>
            <p:cNvSpPr>
              <a:spLocks noChangeShapeType="1"/>
            </p:cNvSpPr>
            <p:nvPr/>
          </p:nvSpPr>
          <p:spPr bwMode="auto">
            <a:xfrm flipV="1">
              <a:off x="4480" y="2914"/>
              <a:ext cx="319" cy="15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57" name="Text Box 76"/>
            <p:cNvSpPr txBox="1">
              <a:spLocks noChangeArrowheads="1"/>
            </p:cNvSpPr>
            <p:nvPr/>
          </p:nvSpPr>
          <p:spPr bwMode="auto">
            <a:xfrm>
              <a:off x="4662" y="2852"/>
              <a:ext cx="2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b="0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</a:t>
              </a:r>
              <a:endParaRPr kumimoji="1" lang="en-US" altLang="zh-CN" b="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58" name="Freeform 77"/>
            <p:cNvSpPr>
              <a:spLocks/>
            </p:cNvSpPr>
            <p:nvPr/>
          </p:nvSpPr>
          <p:spPr bwMode="auto">
            <a:xfrm>
              <a:off x="4646" y="2986"/>
              <a:ext cx="23" cy="91"/>
            </a:xfrm>
            <a:custGeom>
              <a:avLst/>
              <a:gdLst>
                <a:gd name="T0" fmla="*/ 0 w 23"/>
                <a:gd name="T1" fmla="*/ 0 h 91"/>
                <a:gd name="T2" fmla="*/ 20 w 23"/>
                <a:gd name="T3" fmla="*/ 38 h 91"/>
                <a:gd name="T4" fmla="*/ 20 w 23"/>
                <a:gd name="T5" fmla="*/ 91 h 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91">
                  <a:moveTo>
                    <a:pt x="0" y="0"/>
                  </a:moveTo>
                  <a:cubicBezTo>
                    <a:pt x="8" y="11"/>
                    <a:pt x="17" y="23"/>
                    <a:pt x="20" y="38"/>
                  </a:cubicBezTo>
                  <a:cubicBezTo>
                    <a:pt x="23" y="53"/>
                    <a:pt x="21" y="72"/>
                    <a:pt x="20" y="91"/>
                  </a:cubicBezTo>
                </a:path>
              </a:pathLst>
            </a:custGeom>
            <a:noFill/>
            <a:ln w="9525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42" name="Picture 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5450" y="1598613"/>
            <a:ext cx="4849813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矩形 14"/>
          <p:cNvSpPr>
            <a:spLocks noChangeArrowheads="1"/>
          </p:cNvSpPr>
          <p:nvPr/>
        </p:nvSpPr>
        <p:spPr bwMode="auto">
          <a:xfrm>
            <a:off x="304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三、基本作图问题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续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2800" b="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250825" y="576263"/>
            <a:ext cx="81375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="0">
                <a:latin typeface="黑体" pitchFamily="49" charset="-122"/>
                <a:ea typeface="黑体" pitchFamily="49" charset="-122"/>
              </a:rPr>
              <a:t>  1. 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一般位置直线变换为投影面平行线</a:t>
            </a:r>
            <a:endParaRPr kumimoji="1" lang="en-US" altLang="zh-CN" sz="2400" b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     作图过程：</a:t>
            </a:r>
            <a:endParaRPr kumimoji="1" lang="en-US" altLang="zh-CN" sz="2200" b="0">
              <a:solidFill>
                <a:srgbClr val="C0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grpSp>
        <p:nvGrpSpPr>
          <p:cNvPr id="46" name="组合 45"/>
          <p:cNvGrpSpPr>
            <a:grpSpLocks/>
          </p:cNvGrpSpPr>
          <p:nvPr/>
        </p:nvGrpSpPr>
        <p:grpSpPr bwMode="auto">
          <a:xfrm rot="-1557179">
            <a:off x="989013" y="4768850"/>
            <a:ext cx="693737" cy="779463"/>
            <a:chOff x="988500" y="4693580"/>
            <a:chExt cx="693738" cy="779463"/>
          </a:xfrm>
        </p:grpSpPr>
        <p:sp>
          <p:nvSpPr>
            <p:cNvPr id="17453" name="Text Box 30"/>
            <p:cNvSpPr txBox="1">
              <a:spLocks noChangeArrowheads="1"/>
            </p:cNvSpPr>
            <p:nvPr/>
          </p:nvSpPr>
          <p:spPr bwMode="auto">
            <a:xfrm>
              <a:off x="988500" y="4888843"/>
              <a:ext cx="4032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1" lang="en-US" altLang="zh-CN" b="0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7454" name="Text Box 31"/>
            <p:cNvSpPr txBox="1">
              <a:spLocks noChangeArrowheads="1"/>
            </p:cNvSpPr>
            <p:nvPr/>
          </p:nvSpPr>
          <p:spPr bwMode="auto">
            <a:xfrm>
              <a:off x="1296475" y="4693580"/>
              <a:ext cx="3492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17455" name="Text Box 32"/>
            <p:cNvSpPr txBox="1">
              <a:spLocks noChangeArrowheads="1"/>
            </p:cNvSpPr>
            <p:nvPr/>
          </p:nvSpPr>
          <p:spPr bwMode="auto">
            <a:xfrm>
              <a:off x="1279013" y="5103155"/>
              <a:ext cx="4032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1" lang="en-US" altLang="zh-CN" b="0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65" name="组合 64"/>
          <p:cNvGrpSpPr>
            <a:grpSpLocks/>
          </p:cNvGrpSpPr>
          <p:nvPr/>
        </p:nvGrpSpPr>
        <p:grpSpPr bwMode="auto">
          <a:xfrm>
            <a:off x="1552575" y="3841750"/>
            <a:ext cx="2425700" cy="1909763"/>
            <a:chOff x="1552694" y="3841137"/>
            <a:chExt cx="2425295" cy="1910360"/>
          </a:xfrm>
        </p:grpSpPr>
        <p:sp>
          <p:nvSpPr>
            <p:cNvPr id="17451" name="Freeform 53"/>
            <p:cNvSpPr>
              <a:spLocks noChangeAspect="1"/>
            </p:cNvSpPr>
            <p:nvPr/>
          </p:nvSpPr>
          <p:spPr bwMode="auto">
            <a:xfrm rot="5400000">
              <a:off x="1271627" y="4861956"/>
              <a:ext cx="1102134" cy="540000"/>
            </a:xfrm>
            <a:custGeom>
              <a:avLst/>
              <a:gdLst>
                <a:gd name="T0" fmla="*/ 0 w 498"/>
                <a:gd name="T1" fmla="*/ 2147483646 h 244"/>
                <a:gd name="T2" fmla="*/ 2147483646 w 498"/>
                <a:gd name="T3" fmla="*/ 0 h 2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98" h="244">
                  <a:moveTo>
                    <a:pt x="0" y="244"/>
                  </a:moveTo>
                  <a:lnTo>
                    <a:pt x="498" y="0"/>
                  </a:ln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52" name="Freeform 53"/>
            <p:cNvSpPr>
              <a:spLocks noChangeAspect="1"/>
            </p:cNvSpPr>
            <p:nvPr/>
          </p:nvSpPr>
          <p:spPr bwMode="auto">
            <a:xfrm rot="5400000">
              <a:off x="2554809" y="4328317"/>
              <a:ext cx="1910360" cy="936000"/>
            </a:xfrm>
            <a:custGeom>
              <a:avLst/>
              <a:gdLst>
                <a:gd name="T0" fmla="*/ 0 w 498"/>
                <a:gd name="T1" fmla="*/ 2147483646 h 244"/>
                <a:gd name="T2" fmla="*/ 2147483646 w 498"/>
                <a:gd name="T3" fmla="*/ 0 h 2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98" h="244">
                  <a:moveTo>
                    <a:pt x="0" y="244"/>
                  </a:moveTo>
                  <a:lnTo>
                    <a:pt x="498" y="0"/>
                  </a:ln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4" name="Freeform 53"/>
          <p:cNvSpPr>
            <a:spLocks noChangeAspect="1"/>
          </p:cNvSpPr>
          <p:nvPr/>
        </p:nvSpPr>
        <p:spPr bwMode="auto">
          <a:xfrm>
            <a:off x="1568450" y="3844925"/>
            <a:ext cx="1474788" cy="723900"/>
          </a:xfrm>
          <a:custGeom>
            <a:avLst/>
            <a:gdLst>
              <a:gd name="T0" fmla="*/ 0 w 498"/>
              <a:gd name="T1" fmla="*/ 2147483646 h 244"/>
              <a:gd name="T2" fmla="*/ 2147483646 w 498"/>
              <a:gd name="T3" fmla="*/ 0 h 24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98" h="244">
                <a:moveTo>
                  <a:pt x="0" y="244"/>
                </a:moveTo>
                <a:lnTo>
                  <a:pt x="498" y="0"/>
                </a:lnTo>
              </a:path>
            </a:pathLst>
          </a:custGeom>
          <a:noFill/>
          <a:ln w="63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4" name="组合 63"/>
          <p:cNvGrpSpPr>
            <a:grpSpLocks/>
          </p:cNvGrpSpPr>
          <p:nvPr/>
        </p:nvGrpSpPr>
        <p:grpSpPr bwMode="auto">
          <a:xfrm>
            <a:off x="1816100" y="4183063"/>
            <a:ext cx="1644650" cy="928687"/>
            <a:chOff x="1815555" y="4183851"/>
            <a:chExt cx="1644866" cy="928641"/>
          </a:xfrm>
        </p:grpSpPr>
        <p:grpSp>
          <p:nvGrpSpPr>
            <p:cNvPr id="17445" name="组合 57"/>
            <p:cNvGrpSpPr>
              <a:grpSpLocks/>
            </p:cNvGrpSpPr>
            <p:nvPr/>
          </p:nvGrpSpPr>
          <p:grpSpPr bwMode="auto">
            <a:xfrm rot="-5400000">
              <a:off x="3279862" y="4215895"/>
              <a:ext cx="212603" cy="148515"/>
              <a:chOff x="4006305" y="4946549"/>
              <a:chExt cx="212603" cy="148515"/>
            </a:xfrm>
          </p:grpSpPr>
          <p:sp>
            <p:nvSpPr>
              <p:cNvPr id="17449" name="Freeform 53"/>
              <p:cNvSpPr>
                <a:spLocks noChangeAspect="1"/>
              </p:cNvSpPr>
              <p:nvPr/>
            </p:nvSpPr>
            <p:spPr bwMode="auto">
              <a:xfrm rot="5400000">
                <a:off x="3968829" y="4984025"/>
                <a:ext cx="146951" cy="72000"/>
              </a:xfrm>
              <a:custGeom>
                <a:avLst/>
                <a:gdLst>
                  <a:gd name="T0" fmla="*/ 0 w 498"/>
                  <a:gd name="T1" fmla="*/ 2147483646 h 244"/>
                  <a:gd name="T2" fmla="*/ 2147483646 w 498"/>
                  <a:gd name="T3" fmla="*/ 0 h 24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98" h="244">
                    <a:moveTo>
                      <a:pt x="0" y="244"/>
                    </a:moveTo>
                    <a:lnTo>
                      <a:pt x="498" y="0"/>
                    </a:ln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50" name="Freeform 53"/>
              <p:cNvSpPr>
                <a:spLocks noChangeAspect="1"/>
              </p:cNvSpPr>
              <p:nvPr/>
            </p:nvSpPr>
            <p:spPr bwMode="auto">
              <a:xfrm>
                <a:off x="4071957" y="5023064"/>
                <a:ext cx="146951" cy="72000"/>
              </a:xfrm>
              <a:custGeom>
                <a:avLst/>
                <a:gdLst>
                  <a:gd name="T0" fmla="*/ 0 w 498"/>
                  <a:gd name="T1" fmla="*/ 2147483646 h 244"/>
                  <a:gd name="T2" fmla="*/ 2147483646 w 498"/>
                  <a:gd name="T3" fmla="*/ 0 h 24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98" h="244">
                    <a:moveTo>
                      <a:pt x="0" y="244"/>
                    </a:moveTo>
                    <a:lnTo>
                      <a:pt x="498" y="0"/>
                    </a:ln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7446" name="组合 60"/>
            <p:cNvGrpSpPr>
              <a:grpSpLocks/>
            </p:cNvGrpSpPr>
            <p:nvPr/>
          </p:nvGrpSpPr>
          <p:grpSpPr bwMode="auto">
            <a:xfrm rot="-5400000">
              <a:off x="1783511" y="4931933"/>
              <a:ext cx="212603" cy="148515"/>
              <a:chOff x="4006305" y="4946549"/>
              <a:chExt cx="212603" cy="148515"/>
            </a:xfrm>
          </p:grpSpPr>
          <p:sp>
            <p:nvSpPr>
              <p:cNvPr id="17447" name="Freeform 53"/>
              <p:cNvSpPr>
                <a:spLocks noChangeAspect="1"/>
              </p:cNvSpPr>
              <p:nvPr/>
            </p:nvSpPr>
            <p:spPr bwMode="auto">
              <a:xfrm rot="5400000">
                <a:off x="3968829" y="4984025"/>
                <a:ext cx="146951" cy="72000"/>
              </a:xfrm>
              <a:custGeom>
                <a:avLst/>
                <a:gdLst>
                  <a:gd name="T0" fmla="*/ 0 w 498"/>
                  <a:gd name="T1" fmla="*/ 2147483646 h 244"/>
                  <a:gd name="T2" fmla="*/ 2147483646 w 498"/>
                  <a:gd name="T3" fmla="*/ 0 h 24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98" h="244">
                    <a:moveTo>
                      <a:pt x="0" y="244"/>
                    </a:moveTo>
                    <a:lnTo>
                      <a:pt x="498" y="0"/>
                    </a:ln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48" name="Freeform 53"/>
              <p:cNvSpPr>
                <a:spLocks noChangeAspect="1"/>
              </p:cNvSpPr>
              <p:nvPr/>
            </p:nvSpPr>
            <p:spPr bwMode="auto">
              <a:xfrm>
                <a:off x="4071957" y="5023064"/>
                <a:ext cx="146951" cy="72000"/>
              </a:xfrm>
              <a:custGeom>
                <a:avLst/>
                <a:gdLst>
                  <a:gd name="T0" fmla="*/ 0 w 498"/>
                  <a:gd name="T1" fmla="*/ 2147483646 h 244"/>
                  <a:gd name="T2" fmla="*/ 2147483646 w 498"/>
                  <a:gd name="T3" fmla="*/ 0 h 24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98" h="244">
                    <a:moveTo>
                      <a:pt x="0" y="244"/>
                    </a:moveTo>
                    <a:lnTo>
                      <a:pt x="498" y="0"/>
                    </a:ln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pic>
        <p:nvPicPr>
          <p:cNvPr id="67" name="图片 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2287588"/>
            <a:ext cx="2865438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3" name="组合 82"/>
          <p:cNvGrpSpPr>
            <a:grpSpLocks/>
          </p:cNvGrpSpPr>
          <p:nvPr/>
        </p:nvGrpSpPr>
        <p:grpSpPr bwMode="auto">
          <a:xfrm>
            <a:off x="1430338" y="3260725"/>
            <a:ext cx="561975" cy="2047875"/>
            <a:chOff x="1431067" y="3261167"/>
            <a:chExt cx="561678" cy="2046657"/>
          </a:xfrm>
        </p:grpSpPr>
        <p:grpSp>
          <p:nvGrpSpPr>
            <p:cNvPr id="17439" name="组合 76"/>
            <p:cNvGrpSpPr>
              <a:grpSpLocks/>
            </p:cNvGrpSpPr>
            <p:nvPr/>
          </p:nvGrpSpPr>
          <p:grpSpPr bwMode="auto">
            <a:xfrm>
              <a:off x="1431067" y="3261167"/>
              <a:ext cx="222250" cy="72008"/>
              <a:chOff x="2939368" y="2852936"/>
              <a:chExt cx="222250" cy="72008"/>
            </a:xfrm>
          </p:grpSpPr>
          <p:cxnSp>
            <p:nvCxnSpPr>
              <p:cNvPr id="78" name="直接连接符 77">
                <a:extLst>
                  <a:ext uri="{FF2B5EF4-FFF2-40B4-BE49-F238E27FC236}">
                    <a16:creationId xmlns:a16="http://schemas.microsoft.com/office/drawing/2014/main" id="{A209A791-1D67-4E5B-AA5A-1A2395981CF3}"/>
                  </a:ext>
                </a:extLst>
              </p:cNvPr>
              <p:cNvCxnSpPr/>
              <p:nvPr/>
            </p:nvCxnSpPr>
            <p:spPr>
              <a:xfrm>
                <a:off x="2939368" y="2852936"/>
                <a:ext cx="222132" cy="0"/>
              </a:xfrm>
              <a:prstGeom prst="line">
                <a:avLst/>
              </a:prstGeom>
              <a:ln w="25400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>
                <a:extLst>
                  <a:ext uri="{FF2B5EF4-FFF2-40B4-BE49-F238E27FC236}">
                    <a16:creationId xmlns:a16="http://schemas.microsoft.com/office/drawing/2014/main" id="{0AEB9AAB-2000-4993-9B1A-5E2058D8CC47}"/>
                  </a:ext>
                </a:extLst>
              </p:cNvPr>
              <p:cNvCxnSpPr/>
              <p:nvPr/>
            </p:nvCxnSpPr>
            <p:spPr>
              <a:xfrm>
                <a:off x="2939368" y="2924331"/>
                <a:ext cx="222132" cy="0"/>
              </a:xfrm>
              <a:prstGeom prst="line">
                <a:avLst/>
              </a:prstGeom>
              <a:ln w="25400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40" name="组合 79"/>
            <p:cNvGrpSpPr>
              <a:grpSpLocks/>
            </p:cNvGrpSpPr>
            <p:nvPr/>
          </p:nvGrpSpPr>
          <p:grpSpPr bwMode="auto">
            <a:xfrm rot="-1662361">
              <a:off x="1770495" y="5235816"/>
              <a:ext cx="222250" cy="72008"/>
              <a:chOff x="2939368" y="2852936"/>
              <a:chExt cx="222250" cy="72008"/>
            </a:xfrm>
          </p:grpSpPr>
          <p:cxnSp>
            <p:nvCxnSpPr>
              <p:cNvPr id="81" name="直接连接符 80">
                <a:extLst>
                  <a:ext uri="{FF2B5EF4-FFF2-40B4-BE49-F238E27FC236}">
                    <a16:creationId xmlns:a16="http://schemas.microsoft.com/office/drawing/2014/main" id="{36312B6F-7413-488E-8ECD-23A17FD27315}"/>
                  </a:ext>
                </a:extLst>
              </p:cNvPr>
              <p:cNvCxnSpPr/>
              <p:nvPr/>
            </p:nvCxnSpPr>
            <p:spPr>
              <a:xfrm>
                <a:off x="2939007" y="2852330"/>
                <a:ext cx="222132" cy="0"/>
              </a:xfrm>
              <a:prstGeom prst="line">
                <a:avLst/>
              </a:prstGeom>
              <a:ln w="25400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>
                <a:extLst>
                  <a:ext uri="{FF2B5EF4-FFF2-40B4-BE49-F238E27FC236}">
                    <a16:creationId xmlns:a16="http://schemas.microsoft.com/office/drawing/2014/main" id="{049E0F42-F9B3-4C90-90C7-DE64E2B65790}"/>
                  </a:ext>
                </a:extLst>
              </p:cNvPr>
              <p:cNvCxnSpPr/>
              <p:nvPr/>
            </p:nvCxnSpPr>
            <p:spPr>
              <a:xfrm>
                <a:off x="2933521" y="2913962"/>
                <a:ext cx="222132" cy="0"/>
              </a:xfrm>
              <a:prstGeom prst="line">
                <a:avLst/>
              </a:prstGeom>
              <a:ln w="25400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组合 89"/>
          <p:cNvGrpSpPr>
            <a:grpSpLocks/>
          </p:cNvGrpSpPr>
          <p:nvPr/>
        </p:nvGrpSpPr>
        <p:grpSpPr bwMode="auto">
          <a:xfrm>
            <a:off x="2611438" y="5418138"/>
            <a:ext cx="1355725" cy="639762"/>
            <a:chOff x="2610904" y="5417638"/>
            <a:chExt cx="1355830" cy="639654"/>
          </a:xfrm>
        </p:grpSpPr>
        <p:grpSp>
          <p:nvGrpSpPr>
            <p:cNvPr id="17435" name="组合 87"/>
            <p:cNvGrpSpPr>
              <a:grpSpLocks/>
            </p:cNvGrpSpPr>
            <p:nvPr/>
          </p:nvGrpSpPr>
          <p:grpSpPr bwMode="auto">
            <a:xfrm>
              <a:off x="2610904" y="5417638"/>
              <a:ext cx="701003" cy="495638"/>
              <a:chOff x="2610904" y="5417638"/>
              <a:chExt cx="701003" cy="495638"/>
            </a:xfrm>
          </p:grpSpPr>
          <p:cxnSp>
            <p:nvCxnSpPr>
              <p:cNvPr id="85" name="直接连接符 84">
                <a:extLst>
                  <a:ext uri="{FF2B5EF4-FFF2-40B4-BE49-F238E27FC236}">
                    <a16:creationId xmlns:a16="http://schemas.microsoft.com/office/drawing/2014/main" id="{64270497-8C0F-4C93-86BE-21278666107E}"/>
                  </a:ext>
                </a:extLst>
              </p:cNvPr>
              <p:cNvCxnSpPr/>
              <p:nvPr/>
            </p:nvCxnSpPr>
            <p:spPr>
              <a:xfrm>
                <a:off x="2610904" y="5417638"/>
                <a:ext cx="328637" cy="495216"/>
              </a:xfrm>
              <a:prstGeom prst="line">
                <a:avLst/>
              </a:prstGeom>
              <a:ln w="952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>
                <a:extLst>
                  <a:ext uri="{FF2B5EF4-FFF2-40B4-BE49-F238E27FC236}">
                    <a16:creationId xmlns:a16="http://schemas.microsoft.com/office/drawing/2014/main" id="{3479BCC2-52C7-4063-A458-686145F5EC5E}"/>
                  </a:ext>
                </a:extLst>
              </p:cNvPr>
              <p:cNvCxnSpPr/>
              <p:nvPr/>
            </p:nvCxnSpPr>
            <p:spPr>
              <a:xfrm>
                <a:off x="2939541" y="5912854"/>
                <a:ext cx="373092" cy="0"/>
              </a:xfrm>
              <a:prstGeom prst="line">
                <a:avLst/>
              </a:prstGeom>
              <a:ln w="952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436" name="文本框 88"/>
            <p:cNvSpPr txBox="1">
              <a:spLocks noChangeArrowheads="1"/>
            </p:cNvSpPr>
            <p:nvPr/>
          </p:nvSpPr>
          <p:spPr bwMode="auto">
            <a:xfrm>
              <a:off x="3275856" y="5687960"/>
              <a:ext cx="6908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实长</a:t>
              </a:r>
            </a:p>
          </p:txBody>
        </p:sp>
      </p:grpSp>
      <p:grpSp>
        <p:nvGrpSpPr>
          <p:cNvPr id="95" name="组合 94"/>
          <p:cNvGrpSpPr>
            <a:grpSpLocks/>
          </p:cNvGrpSpPr>
          <p:nvPr/>
        </p:nvGrpSpPr>
        <p:grpSpPr bwMode="auto">
          <a:xfrm>
            <a:off x="2940050" y="2852738"/>
            <a:ext cx="711200" cy="2054225"/>
            <a:chOff x="2939368" y="2852936"/>
            <a:chExt cx="711646" cy="2054247"/>
          </a:xfrm>
        </p:grpSpPr>
        <p:grpSp>
          <p:nvGrpSpPr>
            <p:cNvPr id="17427" name="组合 91"/>
            <p:cNvGrpSpPr>
              <a:grpSpLocks/>
            </p:cNvGrpSpPr>
            <p:nvPr/>
          </p:nvGrpSpPr>
          <p:grpSpPr bwMode="auto">
            <a:xfrm>
              <a:off x="2939368" y="2852936"/>
              <a:ext cx="222250" cy="144016"/>
              <a:chOff x="2939368" y="2852936"/>
              <a:chExt cx="222250" cy="144016"/>
            </a:xfrm>
          </p:grpSpPr>
          <p:cxnSp>
            <p:nvCxnSpPr>
              <p:cNvPr id="70" name="直接连接符 69">
                <a:extLst>
                  <a:ext uri="{FF2B5EF4-FFF2-40B4-BE49-F238E27FC236}">
                    <a16:creationId xmlns:a16="http://schemas.microsoft.com/office/drawing/2014/main" id="{E5C50672-91A2-4703-A766-EEF85D6DFC8A}"/>
                  </a:ext>
                </a:extLst>
              </p:cNvPr>
              <p:cNvCxnSpPr/>
              <p:nvPr/>
            </p:nvCxnSpPr>
            <p:spPr>
              <a:xfrm>
                <a:off x="2939368" y="2852936"/>
                <a:ext cx="222389" cy="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>
                <a:extLst>
                  <a:ext uri="{FF2B5EF4-FFF2-40B4-BE49-F238E27FC236}">
                    <a16:creationId xmlns:a16="http://schemas.microsoft.com/office/drawing/2014/main" id="{ED898112-2688-4204-8AFE-B8C78BE2AAC7}"/>
                  </a:ext>
                </a:extLst>
              </p:cNvPr>
              <p:cNvCxnSpPr/>
              <p:nvPr/>
            </p:nvCxnSpPr>
            <p:spPr>
              <a:xfrm>
                <a:off x="2939368" y="2925962"/>
                <a:ext cx="222389" cy="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>
                <a:extLst>
                  <a:ext uri="{FF2B5EF4-FFF2-40B4-BE49-F238E27FC236}">
                    <a16:creationId xmlns:a16="http://schemas.microsoft.com/office/drawing/2014/main" id="{9F46ABA4-C94C-413C-8D3D-21B3AADC20FE}"/>
                  </a:ext>
                </a:extLst>
              </p:cNvPr>
              <p:cNvCxnSpPr/>
              <p:nvPr/>
            </p:nvCxnSpPr>
            <p:spPr>
              <a:xfrm>
                <a:off x="2939368" y="2997400"/>
                <a:ext cx="222389" cy="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28" name="组合 93"/>
            <p:cNvGrpSpPr>
              <a:grpSpLocks/>
            </p:cNvGrpSpPr>
            <p:nvPr/>
          </p:nvGrpSpPr>
          <p:grpSpPr bwMode="auto">
            <a:xfrm>
              <a:off x="3374356" y="4770128"/>
              <a:ext cx="276658" cy="137055"/>
              <a:chOff x="3374356" y="4770128"/>
              <a:chExt cx="276658" cy="137055"/>
            </a:xfrm>
          </p:grpSpPr>
          <p:cxnSp>
            <p:nvCxnSpPr>
              <p:cNvPr id="74" name="直接连接符 73">
                <a:extLst>
                  <a:ext uri="{FF2B5EF4-FFF2-40B4-BE49-F238E27FC236}">
                    <a16:creationId xmlns:a16="http://schemas.microsoft.com/office/drawing/2014/main" id="{045F25AA-1E8A-4593-AF6E-FEE7F609BF1F}"/>
                  </a:ext>
                </a:extLst>
              </p:cNvPr>
              <p:cNvCxnSpPr/>
              <p:nvPr/>
            </p:nvCxnSpPr>
            <p:spPr>
              <a:xfrm rot="20167273">
                <a:off x="3374616" y="4770657"/>
                <a:ext cx="222389" cy="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>
                <a:extLst>
                  <a:ext uri="{FF2B5EF4-FFF2-40B4-BE49-F238E27FC236}">
                    <a16:creationId xmlns:a16="http://schemas.microsoft.com/office/drawing/2014/main" id="{BC485F80-8DC4-4698-9863-426131A76809}"/>
                  </a:ext>
                </a:extLst>
              </p:cNvPr>
              <p:cNvCxnSpPr/>
              <p:nvPr/>
            </p:nvCxnSpPr>
            <p:spPr>
              <a:xfrm rot="20167273">
                <a:off x="3403209" y="4835744"/>
                <a:ext cx="222389" cy="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>
                <a:extLst>
                  <a:ext uri="{FF2B5EF4-FFF2-40B4-BE49-F238E27FC236}">
                    <a16:creationId xmlns:a16="http://schemas.microsoft.com/office/drawing/2014/main" id="{AC2BC4DB-6004-483D-9942-9C8AE22A433E}"/>
                  </a:ext>
                </a:extLst>
              </p:cNvPr>
              <p:cNvCxnSpPr/>
              <p:nvPr/>
            </p:nvCxnSpPr>
            <p:spPr>
              <a:xfrm rot="20167273">
                <a:off x="3428625" y="4907183"/>
                <a:ext cx="222389" cy="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8" name="图片 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960000">
            <a:off x="1597819" y="4020344"/>
            <a:ext cx="128270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02361 0.0562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4" grpId="0" animBg="1"/>
      <p:bldP spid="54" grpId="1" animBg="1"/>
      <p:bldP spid="54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4825" y="2528888"/>
            <a:ext cx="4686300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4825" y="2528888"/>
            <a:ext cx="4686300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4825" y="2528888"/>
            <a:ext cx="4686300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矩形 14"/>
          <p:cNvSpPr>
            <a:spLocks noChangeArrowheads="1"/>
          </p:cNvSpPr>
          <p:nvPr/>
        </p:nvSpPr>
        <p:spPr bwMode="auto">
          <a:xfrm>
            <a:off x="304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三、基本作图问题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续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2800" b="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250825" y="576263"/>
            <a:ext cx="8588375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="0" dirty="0">
                <a:latin typeface="黑体" pitchFamily="49" charset="-122"/>
                <a:ea typeface="黑体" pitchFamily="49" charset="-122"/>
              </a:rPr>
              <a:t>  2.</a:t>
            </a:r>
            <a:r>
              <a:rPr kumimoji="1" lang="zh-CN" altLang="en-US" sz="2400" b="0" dirty="0">
                <a:latin typeface="黑体" pitchFamily="49" charset="-122"/>
                <a:ea typeface="黑体" pitchFamily="49" charset="-122"/>
              </a:rPr>
              <a:t> 投影面平行线变换为投影面垂直线</a:t>
            </a:r>
            <a:endParaRPr kumimoji="1" lang="en-US" altLang="zh-CN" sz="2400" b="0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200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分析：</a:t>
            </a:r>
            <a:r>
              <a:rPr kumimoji="1" lang="zh-CN" altLang="en-US" sz="2200" b="0" dirty="0">
                <a:latin typeface="黑体" pitchFamily="49" charset="-122"/>
                <a:ea typeface="黑体" pitchFamily="49" charset="-122"/>
              </a:rPr>
              <a:t>应该选择哪一个投影面进行变换，要看给出的直线位置而定。给出的是</a:t>
            </a:r>
            <a:r>
              <a:rPr kumimoji="1" lang="zh-CN" altLang="en-US" sz="2200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正平线</a:t>
            </a:r>
            <a:r>
              <a:rPr kumimoji="1" lang="zh-CN" altLang="en-US" sz="2200" b="0" dirty="0">
                <a:latin typeface="黑体" pitchFamily="49" charset="-122"/>
                <a:ea typeface="黑体" pitchFamily="49" charset="-122"/>
              </a:rPr>
              <a:t>，则应变换</a:t>
            </a:r>
            <a:r>
              <a:rPr kumimoji="1" lang="en-US" altLang="zh-CN" sz="2200" b="0" i="1" dirty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</a:t>
            </a:r>
            <a:r>
              <a:rPr kumimoji="1" lang="zh-CN" altLang="en-US" sz="2200" b="0" dirty="0">
                <a:latin typeface="黑体" pitchFamily="49" charset="-122"/>
                <a:ea typeface="黑体" pitchFamily="49" charset="-122"/>
              </a:rPr>
              <a:t>面；给出的是</a:t>
            </a:r>
            <a:r>
              <a:rPr kumimoji="1" lang="zh-CN" altLang="en-US" sz="2200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水平线</a:t>
            </a:r>
            <a:r>
              <a:rPr kumimoji="1" lang="zh-CN" altLang="en-US" sz="2200" b="0" dirty="0">
                <a:latin typeface="黑体" pitchFamily="49" charset="-122"/>
                <a:ea typeface="黑体" pitchFamily="49" charset="-122"/>
              </a:rPr>
              <a:t>，则应变换</a:t>
            </a:r>
            <a:r>
              <a:rPr kumimoji="1" lang="en-US" altLang="zh-CN" sz="2200" b="0" i="1" dirty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</a:rPr>
              <a:t>V</a:t>
            </a:r>
            <a:r>
              <a:rPr kumimoji="1" lang="zh-CN" altLang="en-US" sz="2200" b="0" dirty="0">
                <a:latin typeface="黑体" pitchFamily="49" charset="-122"/>
                <a:ea typeface="黑体" pitchFamily="49" charset="-122"/>
              </a:rPr>
              <a:t>面。</a:t>
            </a:r>
            <a:endParaRPr kumimoji="1" lang="en-US" altLang="zh-CN" sz="2200" b="0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2200" b="0" dirty="0">
                <a:latin typeface="黑体" pitchFamily="49" charset="-122"/>
                <a:ea typeface="黑体" pitchFamily="49" charset="-122"/>
              </a:rPr>
              <a:t>     以正平线为例</a:t>
            </a:r>
            <a:endParaRPr kumimoji="1" lang="en-US" altLang="zh-CN" sz="2200" b="0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2200" b="0" dirty="0">
                <a:latin typeface="黑体" pitchFamily="49" charset="-122"/>
                <a:ea typeface="黑体" pitchFamily="49" charset="-122"/>
              </a:rPr>
              <a:t>     要满足直线与新投影面垂直，则须 </a:t>
            </a:r>
            <a:r>
              <a:rPr kumimoji="1" lang="en-US" altLang="zh-CN" sz="2200" b="0" i="1" dirty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</a:rPr>
              <a:t>O</a:t>
            </a:r>
            <a:r>
              <a:rPr kumimoji="1" lang="en-US" altLang="zh-CN" sz="2200" b="0" i="1" baseline="-25000" dirty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</a:rPr>
              <a:t>1</a:t>
            </a:r>
            <a:r>
              <a:rPr kumimoji="1" lang="en-US" altLang="zh-CN" sz="2200" b="0" i="1" dirty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</a:rPr>
              <a:t>X</a:t>
            </a:r>
            <a:r>
              <a:rPr kumimoji="1" lang="en-US" altLang="zh-CN" sz="2200" b="0" i="1" baseline="-25000" dirty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</a:rPr>
              <a:t>1 </a:t>
            </a:r>
            <a:r>
              <a:rPr kumimoji="1" lang="zh-CN" altLang="en-US" sz="2200" b="0" dirty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</a:rPr>
              <a:t>⊥ </a:t>
            </a:r>
            <a:r>
              <a:rPr kumimoji="1" lang="en-US" altLang="zh-CN" sz="2200" b="0" i="1" dirty="0" err="1">
                <a:solidFill>
                  <a:srgbClr val="C00000"/>
                </a:solidFill>
                <a:latin typeface="Times New Roman" pitchFamily="18" charset="0"/>
                <a:ea typeface="黑体" pitchFamily="49" charset="-122"/>
              </a:rPr>
              <a:t>a'b</a:t>
            </a:r>
            <a:r>
              <a:rPr kumimoji="1" lang="en-US" altLang="zh-CN" sz="2200" b="0" i="1" dirty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</a:rPr>
              <a:t>'</a:t>
            </a:r>
            <a:r>
              <a:rPr kumimoji="1" lang="zh-CN" altLang="en-US" sz="2200" b="0" dirty="0">
                <a:latin typeface="Times New Roman" pitchFamily="18" charset="0"/>
                <a:ea typeface="黑体" pitchFamily="49" charset="-122"/>
              </a:rPr>
              <a:t>。</a:t>
            </a:r>
            <a:endParaRPr kumimoji="1" lang="en-US" altLang="zh-CN" sz="2200" b="0" dirty="0">
              <a:latin typeface="Times New Roman" pitchFamily="18" charset="0"/>
              <a:ea typeface="黑体" pitchFamily="49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2200" b="0" dirty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</a:rPr>
              <a:t>作图过程：</a:t>
            </a:r>
            <a:endParaRPr kumimoji="1" lang="en-US" altLang="zh-CN" sz="2200" b="0" dirty="0">
              <a:solidFill>
                <a:srgbClr val="C00000"/>
              </a:solidFill>
              <a:latin typeface="Times New Roman" pitchFamily="18" charset="0"/>
              <a:ea typeface="黑体" pitchFamily="49" charset="-122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F9CC77E2-FF8D-4596-8017-D546CA7F8B9E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6821488" y="3635375"/>
            <a:ext cx="377825" cy="168275"/>
          </a:xfrm>
          <a:prstGeom prst="line">
            <a:avLst/>
          </a:prstGeom>
          <a:ln w="127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>
            <a:grpSpLocks/>
          </p:cNvGrpSpPr>
          <p:nvPr/>
        </p:nvGrpSpPr>
        <p:grpSpPr bwMode="auto">
          <a:xfrm>
            <a:off x="7092950" y="3536950"/>
            <a:ext cx="77788" cy="125413"/>
            <a:chOff x="7092280" y="3537012"/>
            <a:chExt cx="79026" cy="124634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E66DC050-6E1F-4381-BC59-C8F41500058F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7092280" y="3537012"/>
              <a:ext cx="79026" cy="34708"/>
            </a:xfrm>
            <a:prstGeom prst="line">
              <a:avLst/>
            </a:prstGeom>
            <a:ln w="127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80BA0557-B6E8-485E-A814-4D9C60FB7C5A}"/>
                </a:ext>
              </a:extLst>
            </p:cNvPr>
            <p:cNvCxnSpPr>
              <a:cxnSpLocks noChangeAspect="1"/>
            </p:cNvCxnSpPr>
            <p:nvPr/>
          </p:nvCxnSpPr>
          <p:spPr>
            <a:xfrm rot="5220000" flipV="1">
              <a:off x="7072193" y="3604465"/>
              <a:ext cx="78882" cy="35481"/>
            </a:xfrm>
            <a:prstGeom prst="line">
              <a:avLst/>
            </a:prstGeom>
            <a:ln w="127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68A0C201-DEE6-4E7F-B326-B9CEF55E3FE0}"/>
              </a:ext>
            </a:extLst>
          </p:cNvPr>
          <p:cNvCxnSpPr>
            <a:cxnSpLocks noChangeAspect="1"/>
          </p:cNvCxnSpPr>
          <p:nvPr/>
        </p:nvCxnSpPr>
        <p:spPr>
          <a:xfrm>
            <a:off x="6983413" y="3141663"/>
            <a:ext cx="722312" cy="1555750"/>
          </a:xfrm>
          <a:prstGeom prst="line">
            <a:avLst/>
          </a:prstGeom>
          <a:ln w="222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>
            <a:grpSpLocks/>
          </p:cNvGrpSpPr>
          <p:nvPr/>
        </p:nvGrpSpPr>
        <p:grpSpPr bwMode="auto">
          <a:xfrm>
            <a:off x="215900" y="3752850"/>
            <a:ext cx="3189288" cy="2635250"/>
            <a:chOff x="22982" y="3537012"/>
            <a:chExt cx="3190192" cy="2634965"/>
          </a:xfrm>
        </p:grpSpPr>
        <p:sp>
          <p:nvSpPr>
            <p:cNvPr id="18465" name="Line 49"/>
            <p:cNvSpPr>
              <a:spLocks noChangeShapeType="1"/>
            </p:cNvSpPr>
            <p:nvPr/>
          </p:nvSpPr>
          <p:spPr bwMode="auto">
            <a:xfrm>
              <a:off x="302134" y="5082606"/>
              <a:ext cx="2911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8466" name="组合 34"/>
            <p:cNvGrpSpPr>
              <a:grpSpLocks/>
            </p:cNvGrpSpPr>
            <p:nvPr/>
          </p:nvGrpSpPr>
          <p:grpSpPr bwMode="auto">
            <a:xfrm>
              <a:off x="22982" y="3537012"/>
              <a:ext cx="2686136" cy="2634965"/>
              <a:chOff x="22982" y="3537012"/>
              <a:chExt cx="2686136" cy="2634965"/>
            </a:xfrm>
          </p:grpSpPr>
          <p:sp>
            <p:nvSpPr>
              <p:cNvPr id="18468" name="Line 51"/>
              <p:cNvSpPr>
                <a:spLocks noChangeShapeType="1"/>
              </p:cNvSpPr>
              <p:nvPr/>
            </p:nvSpPr>
            <p:spPr bwMode="auto">
              <a:xfrm>
                <a:off x="911734" y="4733081"/>
                <a:ext cx="0" cy="121619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69" name="Line 52"/>
              <p:cNvSpPr>
                <a:spLocks noChangeShapeType="1"/>
              </p:cNvSpPr>
              <p:nvPr/>
            </p:nvSpPr>
            <p:spPr bwMode="auto">
              <a:xfrm>
                <a:off x="2408938" y="3977081"/>
                <a:ext cx="0" cy="197219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70" name="Line 50"/>
              <p:cNvSpPr>
                <a:spLocks noChangeAspect="1" noChangeShapeType="1"/>
              </p:cNvSpPr>
              <p:nvPr/>
            </p:nvSpPr>
            <p:spPr bwMode="auto">
              <a:xfrm flipV="1">
                <a:off x="903446" y="3977081"/>
                <a:ext cx="1512000" cy="7560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71" name="Text Box 54"/>
              <p:cNvSpPr txBox="1">
                <a:spLocks noChangeArrowheads="1"/>
              </p:cNvSpPr>
              <p:nvPr/>
            </p:nvSpPr>
            <p:spPr bwMode="auto">
              <a:xfrm>
                <a:off x="572430" y="4401108"/>
                <a:ext cx="4445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sz="2400" b="0" i="1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</a:t>
                </a:r>
              </a:p>
            </p:txBody>
          </p:sp>
          <p:sp>
            <p:nvSpPr>
              <p:cNvPr id="18472" name="Text Box 55"/>
              <p:cNvSpPr txBox="1">
                <a:spLocks noChangeArrowheads="1"/>
              </p:cNvSpPr>
              <p:nvPr/>
            </p:nvSpPr>
            <p:spPr bwMode="auto">
              <a:xfrm>
                <a:off x="2111214" y="3537012"/>
                <a:ext cx="4445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sz="2400">
                    <a:latin typeface="Times New Roman" pitchFamily="18" charset="0"/>
                  </a:rPr>
                  <a:t> </a:t>
                </a:r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</a:t>
                </a:r>
              </a:p>
            </p:txBody>
          </p:sp>
          <p:sp>
            <p:nvSpPr>
              <p:cNvPr id="18473" name="Text Box 56"/>
              <p:cNvSpPr txBox="1">
                <a:spLocks noChangeArrowheads="1"/>
              </p:cNvSpPr>
              <p:nvPr/>
            </p:nvSpPr>
            <p:spPr bwMode="auto">
              <a:xfrm>
                <a:off x="656890" y="5805264"/>
                <a:ext cx="3111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18474" name="Text Box 57"/>
              <p:cNvSpPr txBox="1">
                <a:spLocks noChangeArrowheads="1"/>
              </p:cNvSpPr>
              <p:nvPr/>
            </p:nvSpPr>
            <p:spPr bwMode="auto">
              <a:xfrm>
                <a:off x="2397968" y="5762588"/>
                <a:ext cx="3111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18475" name="Text Box 58"/>
              <p:cNvSpPr txBox="1">
                <a:spLocks noChangeArrowheads="1"/>
              </p:cNvSpPr>
              <p:nvPr/>
            </p:nvSpPr>
            <p:spPr bwMode="auto">
              <a:xfrm>
                <a:off x="22982" y="4869160"/>
                <a:ext cx="3365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X</a:t>
                </a:r>
              </a:p>
            </p:txBody>
          </p:sp>
          <p:sp>
            <p:nvSpPr>
              <p:cNvPr id="18476" name="Text Box 59"/>
              <p:cNvSpPr txBox="1">
                <a:spLocks noChangeArrowheads="1"/>
              </p:cNvSpPr>
              <p:nvPr/>
            </p:nvSpPr>
            <p:spPr bwMode="auto">
              <a:xfrm>
                <a:off x="376672" y="4701606"/>
                <a:ext cx="3365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V</a:t>
                </a:r>
              </a:p>
            </p:txBody>
          </p:sp>
          <p:sp>
            <p:nvSpPr>
              <p:cNvPr id="18477" name="Text Box 60"/>
              <p:cNvSpPr txBox="1">
                <a:spLocks noChangeArrowheads="1"/>
              </p:cNvSpPr>
              <p:nvPr/>
            </p:nvSpPr>
            <p:spPr bwMode="auto">
              <a:xfrm>
                <a:off x="370322" y="5096894"/>
                <a:ext cx="3492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</p:grpSp>
        <p:sp>
          <p:nvSpPr>
            <p:cNvPr id="18467" name="Line 49"/>
            <p:cNvSpPr>
              <a:spLocks noChangeShapeType="1"/>
            </p:cNvSpPr>
            <p:nvPr/>
          </p:nvSpPr>
          <p:spPr bwMode="auto">
            <a:xfrm>
              <a:off x="899592" y="5949280"/>
              <a:ext cx="151585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7" name="Line 50"/>
          <p:cNvSpPr>
            <a:spLocks noChangeAspect="1" noChangeShapeType="1"/>
          </p:cNvSpPr>
          <p:nvPr/>
        </p:nvSpPr>
        <p:spPr bwMode="auto">
          <a:xfrm flipV="1">
            <a:off x="2600325" y="3552825"/>
            <a:ext cx="1296988" cy="6477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2" name="组合 41"/>
          <p:cNvGrpSpPr>
            <a:grpSpLocks/>
          </p:cNvGrpSpPr>
          <p:nvPr/>
        </p:nvGrpSpPr>
        <p:grpSpPr bwMode="auto">
          <a:xfrm>
            <a:off x="2808288" y="3816350"/>
            <a:ext cx="228600" cy="152400"/>
            <a:chOff x="3468879" y="5033322"/>
            <a:chExt cx="229432" cy="152954"/>
          </a:xfrm>
        </p:grpSpPr>
        <p:sp>
          <p:nvSpPr>
            <p:cNvPr id="18463" name="Line 50"/>
            <p:cNvSpPr>
              <a:spLocks noChangeAspect="1" noChangeShapeType="1"/>
            </p:cNvSpPr>
            <p:nvPr/>
          </p:nvSpPr>
          <p:spPr bwMode="auto">
            <a:xfrm rot="5400000" flipV="1">
              <a:off x="3583596" y="5071560"/>
              <a:ext cx="152954" cy="7647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64" name="Line 50"/>
            <p:cNvSpPr>
              <a:spLocks noChangeAspect="1" noChangeShapeType="1"/>
            </p:cNvSpPr>
            <p:nvPr/>
          </p:nvSpPr>
          <p:spPr bwMode="auto">
            <a:xfrm flipV="1">
              <a:off x="3468879" y="5035812"/>
              <a:ext cx="152954" cy="7647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>
            <a:grpSpLocks/>
          </p:cNvGrpSpPr>
          <p:nvPr/>
        </p:nvGrpSpPr>
        <p:grpSpPr bwMode="auto">
          <a:xfrm>
            <a:off x="2345663" y="3113972"/>
            <a:ext cx="1053174" cy="1940629"/>
            <a:chOff x="2346097" y="3113577"/>
            <a:chExt cx="1052583" cy="1940960"/>
          </a:xfrm>
        </p:grpSpPr>
        <p:sp>
          <p:nvSpPr>
            <p:cNvPr id="18459" name="Line 50"/>
            <p:cNvSpPr>
              <a:spLocks noChangeAspect="1" noChangeShapeType="1"/>
            </p:cNvSpPr>
            <p:nvPr/>
          </p:nvSpPr>
          <p:spPr bwMode="auto">
            <a:xfrm rot="5400000" flipV="1">
              <a:off x="2264680" y="3920537"/>
              <a:ext cx="1512000" cy="756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60" name="Text Box 58"/>
            <p:cNvSpPr txBox="1">
              <a:spLocks noChangeArrowheads="1"/>
            </p:cNvSpPr>
            <p:nvPr/>
          </p:nvSpPr>
          <p:spPr bwMode="auto">
            <a:xfrm rot="21313493">
              <a:off x="2405932" y="3113577"/>
              <a:ext cx="523560" cy="369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kumimoji="1" lang="en-US" altLang="zh-CN" b="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1" lang="en-US" altLang="zh-CN" b="0" i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8461" name="Text Box 59"/>
            <p:cNvSpPr txBox="1">
              <a:spLocks noChangeArrowheads="1"/>
            </p:cNvSpPr>
            <p:nvPr/>
          </p:nvSpPr>
          <p:spPr bwMode="auto">
            <a:xfrm rot="21283884">
              <a:off x="2346097" y="3444160"/>
              <a:ext cx="336304" cy="366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b="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</a:p>
          </p:txBody>
        </p:sp>
        <p:sp>
          <p:nvSpPr>
            <p:cNvPr id="18462" name="Text Box 60"/>
            <p:cNvSpPr txBox="1">
              <a:spLocks noChangeArrowheads="1"/>
            </p:cNvSpPr>
            <p:nvPr/>
          </p:nvSpPr>
          <p:spPr bwMode="auto">
            <a:xfrm rot="21393855">
              <a:off x="2602995" y="3365191"/>
              <a:ext cx="428008" cy="369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b="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1" lang="en-US" altLang="zh-CN" b="0" i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9" name="Group 70"/>
          <p:cNvGrpSpPr>
            <a:grpSpLocks/>
          </p:cNvGrpSpPr>
          <p:nvPr/>
        </p:nvGrpSpPr>
        <p:grpSpPr bwMode="auto">
          <a:xfrm>
            <a:off x="3492500" y="3544888"/>
            <a:ext cx="831850" cy="425450"/>
            <a:chOff x="4372" y="3018"/>
            <a:chExt cx="524" cy="268"/>
          </a:xfrm>
        </p:grpSpPr>
        <p:sp>
          <p:nvSpPr>
            <p:cNvPr id="18457" name="Text Box 71"/>
            <p:cNvSpPr txBox="1">
              <a:spLocks noChangeArrowheads="1"/>
            </p:cNvSpPr>
            <p:nvPr/>
          </p:nvSpPr>
          <p:spPr bwMode="auto">
            <a:xfrm>
              <a:off x="4440" y="3053"/>
              <a:ext cx="4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1" lang="en-US" altLang="zh-CN" b="0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1" lang="en-US" altLang="zh-CN" b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1" lang="en-US" altLang="zh-CN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kumimoji="1" lang="en-US" altLang="zh-CN" b="0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1" lang="en-US" altLang="zh-CN" b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1" lang="en-US" altLang="zh-CN" b="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58" name="Text Box 72"/>
            <p:cNvSpPr txBox="1">
              <a:spLocks noChangeArrowheads="1"/>
            </p:cNvSpPr>
            <p:nvPr/>
          </p:nvSpPr>
          <p:spPr bwMode="auto">
            <a:xfrm>
              <a:off x="4372" y="3018"/>
              <a:ext cx="197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sz="1000">
                  <a:solidFill>
                    <a:srgbClr val="FF0000"/>
                  </a:solidFill>
                  <a:latin typeface="Times New Roman" pitchFamily="18" charset="0"/>
                </a:rPr>
                <a:t>●</a:t>
              </a:r>
            </a:p>
          </p:txBody>
        </p:sp>
      </p:grpSp>
      <p:grpSp>
        <p:nvGrpSpPr>
          <p:cNvPr id="61" name="组合 60"/>
          <p:cNvGrpSpPr>
            <a:grpSpLocks/>
          </p:cNvGrpSpPr>
          <p:nvPr/>
        </p:nvGrpSpPr>
        <p:grpSpPr bwMode="auto">
          <a:xfrm>
            <a:off x="1001713" y="3756025"/>
            <a:ext cx="2332037" cy="2085975"/>
            <a:chOff x="1001378" y="3756164"/>
            <a:chExt cx="2331795" cy="2085104"/>
          </a:xfrm>
        </p:grpSpPr>
        <p:grpSp>
          <p:nvGrpSpPr>
            <p:cNvPr id="18448" name="组合 53"/>
            <p:cNvGrpSpPr>
              <a:grpSpLocks/>
            </p:cNvGrpSpPr>
            <p:nvPr/>
          </p:nvGrpSpPr>
          <p:grpSpPr bwMode="auto">
            <a:xfrm>
              <a:off x="1001378" y="5769260"/>
              <a:ext cx="222250" cy="72008"/>
              <a:chOff x="1001378" y="5769260"/>
              <a:chExt cx="222250" cy="72008"/>
            </a:xfrm>
          </p:grpSpPr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C2573D16-7A06-446D-AA84-BC715EC18E55}"/>
                  </a:ext>
                </a:extLst>
              </p:cNvPr>
              <p:cNvCxnSpPr/>
              <p:nvPr/>
            </p:nvCxnSpPr>
            <p:spPr>
              <a:xfrm>
                <a:off x="1001378" y="5769861"/>
                <a:ext cx="222227" cy="0"/>
              </a:xfrm>
              <a:prstGeom prst="line">
                <a:avLst/>
              </a:prstGeom>
              <a:ln w="25400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id="{028138CE-8F75-44E2-BB50-D0C6C6B86DF9}"/>
                  </a:ext>
                </a:extLst>
              </p:cNvPr>
              <p:cNvCxnSpPr/>
              <p:nvPr/>
            </p:nvCxnSpPr>
            <p:spPr>
              <a:xfrm>
                <a:off x="1001378" y="5841268"/>
                <a:ext cx="222227" cy="0"/>
              </a:xfrm>
              <a:prstGeom prst="line">
                <a:avLst/>
              </a:prstGeom>
              <a:ln w="25400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49" name="组合 54"/>
            <p:cNvGrpSpPr>
              <a:grpSpLocks/>
            </p:cNvGrpSpPr>
            <p:nvPr/>
          </p:nvGrpSpPr>
          <p:grpSpPr bwMode="auto">
            <a:xfrm>
              <a:off x="2483768" y="5769260"/>
              <a:ext cx="222250" cy="72008"/>
              <a:chOff x="1001378" y="5769260"/>
              <a:chExt cx="222250" cy="72008"/>
            </a:xfrm>
          </p:grpSpPr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6A0ABEAA-FB85-40A8-B22F-CA8FFF57A032}"/>
                  </a:ext>
                </a:extLst>
              </p:cNvPr>
              <p:cNvCxnSpPr/>
              <p:nvPr/>
            </p:nvCxnSpPr>
            <p:spPr>
              <a:xfrm>
                <a:off x="1001559" y="5769861"/>
                <a:ext cx="222227" cy="0"/>
              </a:xfrm>
              <a:prstGeom prst="line">
                <a:avLst/>
              </a:prstGeom>
              <a:ln w="25400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ADE21B28-7FF4-460D-87A7-26E7598E983A}"/>
                  </a:ext>
                </a:extLst>
              </p:cNvPr>
              <p:cNvCxnSpPr/>
              <p:nvPr/>
            </p:nvCxnSpPr>
            <p:spPr>
              <a:xfrm>
                <a:off x="1001559" y="5841268"/>
                <a:ext cx="222227" cy="0"/>
              </a:xfrm>
              <a:prstGeom prst="line">
                <a:avLst/>
              </a:prstGeom>
              <a:ln w="25400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50" name="组合 57"/>
            <p:cNvGrpSpPr>
              <a:grpSpLocks/>
            </p:cNvGrpSpPr>
            <p:nvPr/>
          </p:nvGrpSpPr>
          <p:grpSpPr bwMode="auto">
            <a:xfrm rot="3601949">
              <a:off x="3186044" y="3831285"/>
              <a:ext cx="222250" cy="72008"/>
              <a:chOff x="1001378" y="5769260"/>
              <a:chExt cx="222250" cy="72008"/>
            </a:xfrm>
          </p:grpSpPr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id="{165A2C1F-740A-49D0-A27E-A2CEF7CD321C}"/>
                  </a:ext>
                </a:extLst>
              </p:cNvPr>
              <p:cNvCxnSpPr/>
              <p:nvPr/>
            </p:nvCxnSpPr>
            <p:spPr>
              <a:xfrm>
                <a:off x="995993" y="5760571"/>
                <a:ext cx="222157" cy="0"/>
              </a:xfrm>
              <a:prstGeom prst="line">
                <a:avLst/>
              </a:prstGeom>
              <a:ln w="25400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id="{7EE34F02-E6C7-4880-832E-D899711C3579}"/>
                  </a:ext>
                </a:extLst>
              </p:cNvPr>
              <p:cNvCxnSpPr/>
              <p:nvPr/>
            </p:nvCxnSpPr>
            <p:spPr>
              <a:xfrm>
                <a:off x="996538" y="5823184"/>
                <a:ext cx="222157" cy="0"/>
              </a:xfrm>
              <a:prstGeom prst="line">
                <a:avLst/>
              </a:prstGeom>
              <a:ln w="25400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2963" y="2565400"/>
            <a:ext cx="4560887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矩形 14"/>
          <p:cNvSpPr>
            <a:spLocks noChangeArrowheads="1"/>
          </p:cNvSpPr>
          <p:nvPr/>
        </p:nvSpPr>
        <p:spPr bwMode="auto">
          <a:xfrm>
            <a:off x="304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三、基本作图问题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续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2800" b="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250825" y="576263"/>
            <a:ext cx="8588375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="0">
                <a:latin typeface="黑体" pitchFamily="49" charset="-122"/>
                <a:ea typeface="黑体" pitchFamily="49" charset="-122"/>
              </a:rPr>
              <a:t>  3.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</a:rPr>
              <a:t> 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一般位置直线变换为投影面垂直线</a:t>
            </a:r>
            <a:endParaRPr kumimoji="1" lang="en-US" altLang="zh-CN" sz="2400" b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分析：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</a:rPr>
              <a:t>综合前述第一、二个问题，容易得出一般位置直线要变成新投影面垂直线，必须经过</a:t>
            </a:r>
            <a:r>
              <a:rPr kumimoji="1" lang="zh-CN" altLang="en-US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两次变换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</a:rPr>
              <a:t>。即：</a:t>
            </a:r>
            <a:endParaRPr kumimoji="1" lang="en-US" altLang="zh-CN" sz="2200" b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kumimoji="1" lang="en-US" altLang="zh-CN" sz="2200" b="0">
                <a:latin typeface="黑体" pitchFamily="49" charset="-122"/>
                <a:ea typeface="黑体" pitchFamily="49" charset="-122"/>
              </a:rPr>
              <a:t>  </a:t>
            </a:r>
            <a:r>
              <a:rPr kumimoji="1" lang="en-US" altLang="zh-CN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① </a:t>
            </a:r>
            <a:r>
              <a:rPr kumimoji="1" lang="zh-CN" altLang="en-US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一次换面把一般位置直线变成投影面平行线；</a:t>
            </a:r>
            <a:endParaRPr kumimoji="1" lang="en-US" altLang="zh-CN" sz="2200" b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kumimoji="1" lang="en-US" altLang="zh-CN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  ② </a:t>
            </a:r>
            <a:r>
              <a:rPr kumimoji="1" lang="zh-CN" altLang="en-US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再次换面把投影面平行线变成投影面垂直线。</a:t>
            </a:r>
          </a:p>
        </p:txBody>
      </p:sp>
      <p:pic>
        <p:nvPicPr>
          <p:cNvPr id="63" name="图片 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563813"/>
            <a:ext cx="4565650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图片 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6613" y="2563813"/>
            <a:ext cx="4567237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4"/>
          <p:cNvSpPr>
            <a:spLocks noChangeArrowheads="1"/>
          </p:cNvSpPr>
          <p:nvPr/>
        </p:nvSpPr>
        <p:spPr bwMode="auto">
          <a:xfrm>
            <a:off x="304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三、基本作图问题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续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2800" b="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250825" y="576263"/>
            <a:ext cx="8534400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="0">
                <a:latin typeface="黑体" pitchFamily="49" charset="-122"/>
                <a:ea typeface="黑体" pitchFamily="49" charset="-122"/>
              </a:rPr>
              <a:t>  3. 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一般位置直线变换为投影面垂直线</a:t>
            </a:r>
            <a:endParaRPr kumimoji="1" lang="en-US" altLang="zh-CN" sz="2400" b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     作图过程：</a:t>
            </a:r>
            <a:endParaRPr kumimoji="1" lang="en-US" altLang="zh-CN" sz="2200" b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kumimoji="1" lang="en-US" altLang="zh-CN" sz="2200" b="0">
                <a:latin typeface="黑体" pitchFamily="49" charset="-122"/>
                <a:ea typeface="黑体" pitchFamily="49" charset="-122"/>
              </a:rPr>
              <a:t>  ① 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</a:rPr>
              <a:t>一次换面把一般位置直线变成投影面平行线；</a:t>
            </a:r>
            <a:endParaRPr kumimoji="1" lang="en-US" altLang="zh-CN" sz="2200" b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kumimoji="1" lang="en-US" altLang="zh-CN" sz="2200" b="0">
                <a:latin typeface="黑体" pitchFamily="49" charset="-122"/>
                <a:ea typeface="黑体" pitchFamily="49" charset="-122"/>
              </a:rPr>
              <a:t>  ② 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</a:rPr>
              <a:t>再次换面把投影面平行线变成投影面垂直线。</a:t>
            </a:r>
            <a:endParaRPr kumimoji="1" lang="en-US" altLang="zh-CN" sz="2200" b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1584325" y="2312988"/>
            <a:ext cx="3190875" cy="3013075"/>
            <a:chOff x="22982" y="3763888"/>
            <a:chExt cx="3190192" cy="3013484"/>
          </a:xfrm>
        </p:grpSpPr>
        <p:sp>
          <p:nvSpPr>
            <p:cNvPr id="20536" name="Line 49"/>
            <p:cNvSpPr>
              <a:spLocks noChangeShapeType="1"/>
            </p:cNvSpPr>
            <p:nvPr/>
          </p:nvSpPr>
          <p:spPr bwMode="auto">
            <a:xfrm>
              <a:off x="302134" y="5082606"/>
              <a:ext cx="2911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0537" name="组合 7"/>
            <p:cNvGrpSpPr>
              <a:grpSpLocks/>
            </p:cNvGrpSpPr>
            <p:nvPr/>
          </p:nvGrpSpPr>
          <p:grpSpPr bwMode="auto">
            <a:xfrm>
              <a:off x="22982" y="3763888"/>
              <a:ext cx="2736304" cy="3013484"/>
              <a:chOff x="22982" y="3763888"/>
              <a:chExt cx="2736304" cy="3013484"/>
            </a:xfrm>
          </p:grpSpPr>
          <p:sp>
            <p:nvSpPr>
              <p:cNvPr id="20539" name="Line 51"/>
              <p:cNvSpPr>
                <a:spLocks noChangeShapeType="1"/>
              </p:cNvSpPr>
              <p:nvPr/>
            </p:nvSpPr>
            <p:spPr bwMode="auto">
              <a:xfrm>
                <a:off x="911734" y="4733080"/>
                <a:ext cx="0" cy="19002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540" name="Line 52"/>
              <p:cNvSpPr>
                <a:spLocks noChangeShapeType="1"/>
              </p:cNvSpPr>
              <p:nvPr/>
            </p:nvSpPr>
            <p:spPr bwMode="auto">
              <a:xfrm>
                <a:off x="2408938" y="3977081"/>
                <a:ext cx="0" cy="154683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541" name="Line 50"/>
              <p:cNvSpPr>
                <a:spLocks noChangeAspect="1" noChangeShapeType="1"/>
              </p:cNvSpPr>
              <p:nvPr/>
            </p:nvSpPr>
            <p:spPr bwMode="auto">
              <a:xfrm flipV="1">
                <a:off x="903446" y="3977081"/>
                <a:ext cx="1512000" cy="7560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542" name="Text Box 54"/>
              <p:cNvSpPr txBox="1">
                <a:spLocks noChangeArrowheads="1"/>
              </p:cNvSpPr>
              <p:nvPr/>
            </p:nvSpPr>
            <p:spPr bwMode="auto">
              <a:xfrm>
                <a:off x="572430" y="4401108"/>
                <a:ext cx="4445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sz="2400" b="0" i="1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</a:t>
                </a:r>
              </a:p>
            </p:txBody>
          </p:sp>
          <p:sp>
            <p:nvSpPr>
              <p:cNvPr id="20543" name="Text Box 55"/>
              <p:cNvSpPr txBox="1">
                <a:spLocks noChangeArrowheads="1"/>
              </p:cNvSpPr>
              <p:nvPr/>
            </p:nvSpPr>
            <p:spPr bwMode="auto">
              <a:xfrm>
                <a:off x="2314786" y="3763888"/>
                <a:ext cx="4445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sz="2400">
                    <a:latin typeface="Times New Roman" pitchFamily="18" charset="0"/>
                  </a:rPr>
                  <a:t> </a:t>
                </a:r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</a:t>
                </a:r>
              </a:p>
            </p:txBody>
          </p:sp>
          <p:sp>
            <p:nvSpPr>
              <p:cNvPr id="20544" name="Text Box 56"/>
              <p:cNvSpPr txBox="1">
                <a:spLocks noChangeArrowheads="1"/>
              </p:cNvSpPr>
              <p:nvPr/>
            </p:nvSpPr>
            <p:spPr bwMode="auto">
              <a:xfrm>
                <a:off x="656890" y="6410659"/>
                <a:ext cx="3111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20545" name="Text Box 57"/>
              <p:cNvSpPr txBox="1">
                <a:spLocks noChangeArrowheads="1"/>
              </p:cNvSpPr>
              <p:nvPr/>
            </p:nvSpPr>
            <p:spPr bwMode="auto">
              <a:xfrm>
                <a:off x="2397968" y="5301208"/>
                <a:ext cx="3111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20546" name="Text Box 58"/>
              <p:cNvSpPr txBox="1">
                <a:spLocks noChangeArrowheads="1"/>
              </p:cNvSpPr>
              <p:nvPr/>
            </p:nvSpPr>
            <p:spPr bwMode="auto">
              <a:xfrm>
                <a:off x="22982" y="4869160"/>
                <a:ext cx="3365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X</a:t>
                </a:r>
              </a:p>
            </p:txBody>
          </p:sp>
          <p:sp>
            <p:nvSpPr>
              <p:cNvPr id="20547" name="Text Box 59"/>
              <p:cNvSpPr txBox="1">
                <a:spLocks noChangeArrowheads="1"/>
              </p:cNvSpPr>
              <p:nvPr/>
            </p:nvSpPr>
            <p:spPr bwMode="auto">
              <a:xfrm>
                <a:off x="376672" y="4701606"/>
                <a:ext cx="3365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V</a:t>
                </a:r>
              </a:p>
            </p:txBody>
          </p:sp>
          <p:sp>
            <p:nvSpPr>
              <p:cNvPr id="20548" name="Text Box 60"/>
              <p:cNvSpPr txBox="1">
                <a:spLocks noChangeArrowheads="1"/>
              </p:cNvSpPr>
              <p:nvPr/>
            </p:nvSpPr>
            <p:spPr bwMode="auto">
              <a:xfrm>
                <a:off x="370322" y="5096894"/>
                <a:ext cx="3492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</p:grpSp>
        <p:sp>
          <p:nvSpPr>
            <p:cNvPr id="20538" name="Line 49"/>
            <p:cNvSpPr>
              <a:spLocks noChangeShapeType="1"/>
            </p:cNvSpPr>
            <p:nvPr/>
          </p:nvSpPr>
          <p:spPr bwMode="auto">
            <a:xfrm flipV="1">
              <a:off x="911733" y="5523920"/>
              <a:ext cx="1497131" cy="11094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>
            <a:grpSpLocks/>
          </p:cNvGrpSpPr>
          <p:nvPr/>
        </p:nvGrpSpPr>
        <p:grpSpPr bwMode="auto">
          <a:xfrm>
            <a:off x="2468563" y="4073525"/>
            <a:ext cx="2493962" cy="1911350"/>
            <a:chOff x="2468304" y="4072908"/>
            <a:chExt cx="2494608" cy="1911578"/>
          </a:xfrm>
        </p:grpSpPr>
        <p:sp>
          <p:nvSpPr>
            <p:cNvPr id="20534" name="Line 49"/>
            <p:cNvSpPr>
              <a:spLocks noChangeAspect="1" noChangeShapeType="1"/>
            </p:cNvSpPr>
            <p:nvPr/>
          </p:nvSpPr>
          <p:spPr bwMode="auto">
            <a:xfrm rot="16200000" flipV="1">
              <a:off x="3797111" y="4246307"/>
              <a:ext cx="1339200" cy="992402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535" name="Line 49"/>
            <p:cNvSpPr>
              <a:spLocks noChangeAspect="1" noChangeShapeType="1"/>
            </p:cNvSpPr>
            <p:nvPr/>
          </p:nvSpPr>
          <p:spPr bwMode="auto">
            <a:xfrm rot="16200000" flipV="1">
              <a:off x="2361096" y="5263694"/>
              <a:ext cx="828000" cy="613583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4" name="Group 70"/>
          <p:cNvGrpSpPr>
            <a:grpSpLocks/>
          </p:cNvGrpSpPr>
          <p:nvPr/>
        </p:nvGrpSpPr>
        <p:grpSpPr bwMode="auto">
          <a:xfrm>
            <a:off x="4749800" y="4894263"/>
            <a:ext cx="466725" cy="539750"/>
            <a:chOff x="4372" y="2832"/>
            <a:chExt cx="294" cy="340"/>
          </a:xfrm>
        </p:grpSpPr>
        <p:sp>
          <p:nvSpPr>
            <p:cNvPr id="20532" name="Text Box 71"/>
            <p:cNvSpPr txBox="1">
              <a:spLocks noChangeArrowheads="1"/>
            </p:cNvSpPr>
            <p:nvPr/>
          </p:nvSpPr>
          <p:spPr bwMode="auto">
            <a:xfrm>
              <a:off x="4397" y="2832"/>
              <a:ext cx="26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b="0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kumimoji="1" lang="en-US" altLang="zh-CN" b="0" i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1" lang="en-US" altLang="zh-CN" b="0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'</a:t>
              </a:r>
            </a:p>
          </p:txBody>
        </p:sp>
        <p:sp>
          <p:nvSpPr>
            <p:cNvPr id="20533" name="Text Box 72"/>
            <p:cNvSpPr txBox="1">
              <a:spLocks noChangeArrowheads="1"/>
            </p:cNvSpPr>
            <p:nvPr/>
          </p:nvSpPr>
          <p:spPr bwMode="auto">
            <a:xfrm>
              <a:off x="4372" y="3018"/>
              <a:ext cx="197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sz="1000">
                  <a:solidFill>
                    <a:srgbClr val="0000FF"/>
                  </a:solidFill>
                  <a:latin typeface="Times New Roman" pitchFamily="18" charset="0"/>
                </a:rPr>
                <a:t>●</a:t>
              </a:r>
            </a:p>
          </p:txBody>
        </p:sp>
      </p:grpSp>
      <p:grpSp>
        <p:nvGrpSpPr>
          <p:cNvPr id="28" name="Group 70"/>
          <p:cNvGrpSpPr>
            <a:grpSpLocks/>
          </p:cNvGrpSpPr>
          <p:nvPr/>
        </p:nvGrpSpPr>
        <p:grpSpPr bwMode="auto">
          <a:xfrm>
            <a:off x="2525713" y="5702300"/>
            <a:ext cx="606425" cy="388938"/>
            <a:chOff x="4187" y="3018"/>
            <a:chExt cx="382" cy="245"/>
          </a:xfrm>
        </p:grpSpPr>
        <p:sp>
          <p:nvSpPr>
            <p:cNvPr id="20530" name="Text Box 71"/>
            <p:cNvSpPr txBox="1">
              <a:spLocks noChangeArrowheads="1"/>
            </p:cNvSpPr>
            <p:nvPr/>
          </p:nvSpPr>
          <p:spPr bwMode="auto">
            <a:xfrm>
              <a:off x="4187" y="3030"/>
              <a:ext cx="26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b="0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1" lang="en-US" altLang="zh-CN" b="0" i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1" lang="en-US" altLang="zh-CN" b="0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'</a:t>
              </a:r>
            </a:p>
          </p:txBody>
        </p:sp>
        <p:sp>
          <p:nvSpPr>
            <p:cNvPr id="20531" name="Text Box 72"/>
            <p:cNvSpPr txBox="1">
              <a:spLocks noChangeArrowheads="1"/>
            </p:cNvSpPr>
            <p:nvPr/>
          </p:nvSpPr>
          <p:spPr bwMode="auto">
            <a:xfrm>
              <a:off x="4372" y="3018"/>
              <a:ext cx="197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sz="1000">
                  <a:solidFill>
                    <a:srgbClr val="0000FF"/>
                  </a:solidFill>
                  <a:latin typeface="Times New Roman" pitchFamily="18" charset="0"/>
                </a:rPr>
                <a:t>●</a:t>
              </a:r>
            </a:p>
          </p:txBody>
        </p:sp>
      </p:grp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477DC79C-6B31-488D-B0BB-895ACB64A34F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2978150" y="5318125"/>
            <a:ext cx="1906588" cy="504825"/>
          </a:xfrm>
          <a:prstGeom prst="line">
            <a:avLst/>
          </a:prstGeom>
          <a:ln w="31750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E21B6FC1-18BB-47F4-83B2-863FB12EF4FD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4903788" y="4970463"/>
            <a:ext cx="1295400" cy="342900"/>
          </a:xfrm>
          <a:prstGeom prst="line">
            <a:avLst/>
          </a:prstGeom>
          <a:ln w="127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516486E0-297E-4067-8226-F499413A58F8}"/>
              </a:ext>
            </a:extLst>
          </p:cNvPr>
          <p:cNvCxnSpPr>
            <a:cxnSpLocks noChangeAspect="1"/>
          </p:cNvCxnSpPr>
          <p:nvPr/>
        </p:nvCxnSpPr>
        <p:spPr>
          <a:xfrm rot="5400000" flipV="1">
            <a:off x="4575175" y="5013326"/>
            <a:ext cx="1895475" cy="501650"/>
          </a:xfrm>
          <a:prstGeom prst="line">
            <a:avLst/>
          </a:prstGeom>
          <a:ln w="127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>
            <a:grpSpLocks noChangeAspect="1"/>
          </p:cNvGrpSpPr>
          <p:nvPr/>
        </p:nvGrpSpPr>
        <p:grpSpPr bwMode="auto">
          <a:xfrm>
            <a:off x="5459413" y="4953000"/>
            <a:ext cx="193675" cy="157163"/>
            <a:chOff x="5135831" y="4997312"/>
            <a:chExt cx="273093" cy="220616"/>
          </a:xfrm>
        </p:grpSpPr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FE7C271C-2BBB-4C0D-8551-62AF8445EF0F}"/>
                </a:ext>
              </a:extLst>
            </p:cNvPr>
            <p:cNvCxnSpPr>
              <a:cxnSpLocks noChangeAspect="1"/>
            </p:cNvCxnSpPr>
            <p:nvPr/>
          </p:nvCxnSpPr>
          <p:spPr>
            <a:xfrm rot="5400000" flipV="1">
              <a:off x="5271745" y="5080748"/>
              <a:ext cx="216159" cy="58200"/>
            </a:xfrm>
            <a:prstGeom prst="line">
              <a:avLst/>
            </a:prstGeom>
            <a:ln w="127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7A86E843-E4D3-4E9D-9F74-0BF0884A250C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5135831" y="4997312"/>
              <a:ext cx="214893" cy="57939"/>
            </a:xfrm>
            <a:prstGeom prst="line">
              <a:avLst/>
            </a:prstGeom>
            <a:ln w="127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>
            <a:grpSpLocks noChangeAspect="1"/>
          </p:cNvGrpSpPr>
          <p:nvPr/>
        </p:nvGrpSpPr>
        <p:grpSpPr bwMode="auto">
          <a:xfrm>
            <a:off x="4340225" y="4346575"/>
            <a:ext cx="127000" cy="219075"/>
            <a:chOff x="4318262" y="4165386"/>
            <a:chExt cx="162000" cy="281895"/>
          </a:xfrm>
        </p:grpSpPr>
        <p:sp>
          <p:nvSpPr>
            <p:cNvPr id="20526" name="Line 49"/>
            <p:cNvSpPr>
              <a:spLocks noChangeAspect="1" noChangeShapeType="1"/>
            </p:cNvSpPr>
            <p:nvPr/>
          </p:nvSpPr>
          <p:spPr bwMode="auto">
            <a:xfrm rot="16200000" flipV="1">
              <a:off x="4333130" y="4186361"/>
              <a:ext cx="162000" cy="12004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527" name="Line 49"/>
            <p:cNvSpPr>
              <a:spLocks noChangeAspect="1" noChangeShapeType="1"/>
            </p:cNvSpPr>
            <p:nvPr/>
          </p:nvSpPr>
          <p:spPr bwMode="auto">
            <a:xfrm flipV="1">
              <a:off x="4318262" y="4327232"/>
              <a:ext cx="162000" cy="12004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5" name="Group 70"/>
          <p:cNvGrpSpPr>
            <a:grpSpLocks/>
          </p:cNvGrpSpPr>
          <p:nvPr/>
        </p:nvGrpSpPr>
        <p:grpSpPr bwMode="auto">
          <a:xfrm>
            <a:off x="5775325" y="4614863"/>
            <a:ext cx="763588" cy="539750"/>
            <a:chOff x="4372" y="2832"/>
            <a:chExt cx="481" cy="340"/>
          </a:xfrm>
        </p:grpSpPr>
        <p:sp>
          <p:nvSpPr>
            <p:cNvPr id="20524" name="Text Box 71"/>
            <p:cNvSpPr txBox="1">
              <a:spLocks noChangeArrowheads="1"/>
            </p:cNvSpPr>
            <p:nvPr/>
          </p:nvSpPr>
          <p:spPr bwMode="auto">
            <a:xfrm>
              <a:off x="4397" y="2832"/>
              <a:ext cx="4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1" lang="en-US" altLang="zh-CN" b="0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1" lang="en-US" altLang="zh-CN" b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1" lang="en-US" altLang="zh-CN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kumimoji="1" lang="en-US" altLang="zh-CN" b="0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1" lang="en-US" altLang="zh-CN" b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1" lang="en-US" altLang="zh-CN" b="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25" name="Text Box 72"/>
            <p:cNvSpPr txBox="1">
              <a:spLocks noChangeArrowheads="1"/>
            </p:cNvSpPr>
            <p:nvPr/>
          </p:nvSpPr>
          <p:spPr bwMode="auto">
            <a:xfrm>
              <a:off x="4372" y="3018"/>
              <a:ext cx="197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sz="1000">
                  <a:solidFill>
                    <a:srgbClr val="FF0000"/>
                  </a:solidFill>
                  <a:latin typeface="Times New Roman" pitchFamily="18" charset="0"/>
                </a:rPr>
                <a:t>●</a:t>
              </a:r>
            </a:p>
          </p:txBody>
        </p:sp>
      </p:grpSp>
      <p:sp>
        <p:nvSpPr>
          <p:cNvPr id="48" name="Line 49"/>
          <p:cNvSpPr>
            <a:spLocks noChangeAspect="1" noChangeShapeType="1"/>
          </p:cNvSpPr>
          <p:nvPr/>
        </p:nvSpPr>
        <p:spPr bwMode="auto">
          <a:xfrm flipV="1">
            <a:off x="2462213" y="4068763"/>
            <a:ext cx="1504950" cy="11144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9" name="组合 58"/>
          <p:cNvGrpSpPr>
            <a:grpSpLocks/>
          </p:cNvGrpSpPr>
          <p:nvPr/>
        </p:nvGrpSpPr>
        <p:grpSpPr bwMode="auto">
          <a:xfrm>
            <a:off x="2370138" y="3392488"/>
            <a:ext cx="587375" cy="2327275"/>
            <a:chOff x="2369530" y="3392996"/>
            <a:chExt cx="588613" cy="2326399"/>
          </a:xfrm>
        </p:grpSpPr>
        <p:grpSp>
          <p:nvGrpSpPr>
            <p:cNvPr id="20518" name="组合 51"/>
            <p:cNvGrpSpPr>
              <a:grpSpLocks/>
            </p:cNvGrpSpPr>
            <p:nvPr/>
          </p:nvGrpSpPr>
          <p:grpSpPr bwMode="auto">
            <a:xfrm rot="-2145088">
              <a:off x="2735887" y="5647385"/>
              <a:ext cx="222256" cy="72010"/>
              <a:chOff x="2495459" y="5999502"/>
              <a:chExt cx="222256" cy="72010"/>
            </a:xfrm>
          </p:grpSpPr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15774A8C-A6E0-46C3-B9B3-1BDD1E9ADB65}"/>
                  </a:ext>
                </a:extLst>
              </p:cNvPr>
              <p:cNvCxnSpPr/>
              <p:nvPr/>
            </p:nvCxnSpPr>
            <p:spPr>
              <a:xfrm>
                <a:off x="2481523" y="5987992"/>
                <a:ext cx="233854" cy="0"/>
              </a:xfrm>
              <a:prstGeom prst="line">
                <a:avLst/>
              </a:prstGeom>
              <a:ln w="25400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id="{B0F6CF83-835B-4432-B6A6-07475113CABB}"/>
                  </a:ext>
                </a:extLst>
              </p:cNvPr>
              <p:cNvCxnSpPr/>
              <p:nvPr/>
            </p:nvCxnSpPr>
            <p:spPr>
              <a:xfrm>
                <a:off x="2481444" y="6049035"/>
                <a:ext cx="224308" cy="0"/>
              </a:xfrm>
              <a:prstGeom prst="line">
                <a:avLst/>
              </a:prstGeom>
              <a:ln w="25400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19" name="组合 54"/>
            <p:cNvGrpSpPr>
              <a:grpSpLocks/>
            </p:cNvGrpSpPr>
            <p:nvPr/>
          </p:nvGrpSpPr>
          <p:grpSpPr bwMode="auto">
            <a:xfrm>
              <a:off x="2369530" y="3392996"/>
              <a:ext cx="222250" cy="72008"/>
              <a:chOff x="2483768" y="5769260"/>
              <a:chExt cx="222250" cy="72008"/>
            </a:xfrm>
          </p:grpSpPr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id="{4F1A933B-3EC7-4948-BE50-A76A3D0F3799}"/>
                  </a:ext>
                </a:extLst>
              </p:cNvPr>
              <p:cNvCxnSpPr/>
              <p:nvPr/>
            </p:nvCxnSpPr>
            <p:spPr>
              <a:xfrm>
                <a:off x="2483768" y="5769260"/>
                <a:ext cx="222718" cy="0"/>
              </a:xfrm>
              <a:prstGeom prst="line">
                <a:avLst/>
              </a:prstGeom>
              <a:ln w="25400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7D2B477E-F5FB-46FE-9520-D31A42C2C921}"/>
                  </a:ext>
                </a:extLst>
              </p:cNvPr>
              <p:cNvCxnSpPr/>
              <p:nvPr/>
            </p:nvCxnSpPr>
            <p:spPr>
              <a:xfrm>
                <a:off x="2483768" y="5840670"/>
                <a:ext cx="222718" cy="0"/>
              </a:xfrm>
              <a:prstGeom prst="line">
                <a:avLst/>
              </a:prstGeom>
              <a:ln w="25400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6" name="组合 65"/>
          <p:cNvGrpSpPr>
            <a:grpSpLocks/>
          </p:cNvGrpSpPr>
          <p:nvPr/>
        </p:nvGrpSpPr>
        <p:grpSpPr bwMode="auto">
          <a:xfrm>
            <a:off x="3851275" y="3033713"/>
            <a:ext cx="842963" cy="1943100"/>
            <a:chOff x="3851920" y="3032956"/>
            <a:chExt cx="843057" cy="1944216"/>
          </a:xfrm>
        </p:grpSpPr>
        <p:grpSp>
          <p:nvGrpSpPr>
            <p:cNvPr id="20510" name="组合 60"/>
            <p:cNvGrpSpPr>
              <a:grpSpLocks/>
            </p:cNvGrpSpPr>
            <p:nvPr/>
          </p:nvGrpSpPr>
          <p:grpSpPr bwMode="auto">
            <a:xfrm>
              <a:off x="3851920" y="3032956"/>
              <a:ext cx="222250" cy="144016"/>
              <a:chOff x="3851920" y="3032956"/>
              <a:chExt cx="222250" cy="144016"/>
            </a:xfrm>
          </p:grpSpPr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E531FC48-4496-484A-8674-40F841C839E6}"/>
                  </a:ext>
                </a:extLst>
              </p:cNvPr>
              <p:cNvCxnSpPr/>
              <p:nvPr/>
            </p:nvCxnSpPr>
            <p:spPr>
              <a:xfrm>
                <a:off x="3851920" y="3106023"/>
                <a:ext cx="222275" cy="0"/>
              </a:xfrm>
              <a:prstGeom prst="line">
                <a:avLst/>
              </a:prstGeom>
              <a:ln w="25400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FB095792-961D-4048-A880-A27773D2AFDC}"/>
                  </a:ext>
                </a:extLst>
              </p:cNvPr>
              <p:cNvCxnSpPr/>
              <p:nvPr/>
            </p:nvCxnSpPr>
            <p:spPr>
              <a:xfrm>
                <a:off x="3851920" y="3177501"/>
                <a:ext cx="222275" cy="0"/>
              </a:xfrm>
              <a:prstGeom prst="line">
                <a:avLst/>
              </a:prstGeom>
              <a:ln w="25400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id="{6881C938-A77D-4BBC-8DA8-D91E10B8A08A}"/>
                  </a:ext>
                </a:extLst>
              </p:cNvPr>
              <p:cNvCxnSpPr/>
              <p:nvPr/>
            </p:nvCxnSpPr>
            <p:spPr>
              <a:xfrm>
                <a:off x="3851920" y="3032956"/>
                <a:ext cx="222275" cy="0"/>
              </a:xfrm>
              <a:prstGeom prst="line">
                <a:avLst/>
              </a:prstGeom>
              <a:ln w="25400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11" name="组合 61"/>
            <p:cNvGrpSpPr>
              <a:grpSpLocks/>
            </p:cNvGrpSpPr>
            <p:nvPr/>
          </p:nvGrpSpPr>
          <p:grpSpPr bwMode="auto">
            <a:xfrm rot="-2188977">
              <a:off x="4472727" y="4833156"/>
              <a:ext cx="222250" cy="144016"/>
              <a:chOff x="3851920" y="3032956"/>
              <a:chExt cx="222250" cy="144016"/>
            </a:xfrm>
          </p:grpSpPr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9BBEB975-1AA3-4B58-AE03-BC2F6ACFE19B}"/>
                  </a:ext>
                </a:extLst>
              </p:cNvPr>
              <p:cNvCxnSpPr/>
              <p:nvPr/>
            </p:nvCxnSpPr>
            <p:spPr>
              <a:xfrm>
                <a:off x="3851583" y="3105382"/>
                <a:ext cx="222275" cy="0"/>
              </a:xfrm>
              <a:prstGeom prst="line">
                <a:avLst/>
              </a:prstGeom>
              <a:ln w="25400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>
                <a:extLst>
                  <a:ext uri="{FF2B5EF4-FFF2-40B4-BE49-F238E27FC236}">
                    <a16:creationId xmlns:a16="http://schemas.microsoft.com/office/drawing/2014/main" id="{95680A58-648F-4C42-ADB7-AC0B4ED1C1E2}"/>
                  </a:ext>
                </a:extLst>
              </p:cNvPr>
              <p:cNvCxnSpPr/>
              <p:nvPr/>
            </p:nvCxnSpPr>
            <p:spPr>
              <a:xfrm>
                <a:off x="3844353" y="3163250"/>
                <a:ext cx="222275" cy="0"/>
              </a:xfrm>
              <a:prstGeom prst="line">
                <a:avLst/>
              </a:prstGeom>
              <a:ln w="25400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>
                <a:extLst>
                  <a:ext uri="{FF2B5EF4-FFF2-40B4-BE49-F238E27FC236}">
                    <a16:creationId xmlns:a16="http://schemas.microsoft.com/office/drawing/2014/main" id="{B822DA86-CAD5-45C0-A722-97A92BF4FB41}"/>
                  </a:ext>
                </a:extLst>
              </p:cNvPr>
              <p:cNvCxnSpPr/>
              <p:nvPr/>
            </p:nvCxnSpPr>
            <p:spPr>
              <a:xfrm>
                <a:off x="3846219" y="3016465"/>
                <a:ext cx="222275" cy="0"/>
              </a:xfrm>
              <a:prstGeom prst="line">
                <a:avLst/>
              </a:prstGeom>
              <a:ln w="25400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组合 69"/>
          <p:cNvGrpSpPr>
            <a:grpSpLocks/>
          </p:cNvGrpSpPr>
          <p:nvPr/>
        </p:nvGrpSpPr>
        <p:grpSpPr bwMode="auto">
          <a:xfrm>
            <a:off x="2478088" y="4287838"/>
            <a:ext cx="3295650" cy="1057275"/>
            <a:chOff x="2477311" y="4287907"/>
            <a:chExt cx="3297003" cy="1057503"/>
          </a:xfrm>
        </p:grpSpPr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AD373E51-1913-40C7-A5BF-9DB195B0E16A}"/>
                </a:ext>
              </a:extLst>
            </p:cNvPr>
            <p:cNvCxnSpPr/>
            <p:nvPr/>
          </p:nvCxnSpPr>
          <p:spPr>
            <a:xfrm rot="19454912">
              <a:off x="4005113" y="4287907"/>
              <a:ext cx="222341" cy="0"/>
            </a:xfrm>
            <a:prstGeom prst="line">
              <a:avLst/>
            </a:prstGeom>
            <a:ln w="254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21DF82EA-78E9-46AF-BE8F-C40023366C69}"/>
                </a:ext>
              </a:extLst>
            </p:cNvPr>
            <p:cNvCxnSpPr/>
            <p:nvPr/>
          </p:nvCxnSpPr>
          <p:spPr>
            <a:xfrm rot="19454912">
              <a:off x="2477311" y="5345410"/>
              <a:ext cx="222341" cy="0"/>
            </a:xfrm>
            <a:prstGeom prst="line">
              <a:avLst/>
            </a:prstGeom>
            <a:ln w="254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489A15CA-1BAF-4E9E-A9C2-AC8E1BEBF012}"/>
                </a:ext>
              </a:extLst>
            </p:cNvPr>
            <p:cNvCxnSpPr>
              <a:cxnSpLocks/>
            </p:cNvCxnSpPr>
            <p:nvPr/>
          </p:nvCxnSpPr>
          <p:spPr>
            <a:xfrm rot="26040000">
              <a:off x="5663165" y="5097707"/>
              <a:ext cx="222298" cy="0"/>
            </a:xfrm>
            <a:prstGeom prst="line">
              <a:avLst/>
            </a:prstGeom>
            <a:ln w="254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组合 73"/>
          <p:cNvGrpSpPr>
            <a:grpSpLocks/>
          </p:cNvGrpSpPr>
          <p:nvPr/>
        </p:nvGrpSpPr>
        <p:grpSpPr bwMode="auto">
          <a:xfrm rot="1972346">
            <a:off x="1776456" y="5768980"/>
            <a:ext cx="732204" cy="644098"/>
            <a:chOff x="1893750" y="5764216"/>
            <a:chExt cx="732330" cy="643588"/>
          </a:xfrm>
        </p:grpSpPr>
        <p:sp>
          <p:nvSpPr>
            <p:cNvPr id="20504" name="Text Box 58"/>
            <p:cNvSpPr txBox="1">
              <a:spLocks noChangeArrowheads="1"/>
            </p:cNvSpPr>
            <p:nvPr/>
          </p:nvSpPr>
          <p:spPr bwMode="auto">
            <a:xfrm rot="19422623">
              <a:off x="1941542" y="6038472"/>
              <a:ext cx="4026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b="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1" lang="en-US" altLang="zh-CN" b="0" i="1" baseline="-25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0505" name="Text Box 59"/>
            <p:cNvSpPr txBox="1">
              <a:spLocks noChangeArrowheads="1"/>
            </p:cNvSpPr>
            <p:nvPr/>
          </p:nvSpPr>
          <p:spPr bwMode="auto">
            <a:xfrm rot="19422623">
              <a:off x="1893750" y="5764216"/>
              <a:ext cx="3513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b="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20506" name="Text Box 60"/>
            <p:cNvSpPr txBox="1">
              <a:spLocks noChangeArrowheads="1"/>
            </p:cNvSpPr>
            <p:nvPr/>
          </p:nvSpPr>
          <p:spPr bwMode="auto">
            <a:xfrm rot="19422623">
              <a:off x="2223406" y="5890294"/>
              <a:ext cx="4026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b="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1" lang="en-US" altLang="zh-CN" b="0" i="1" baseline="-25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75" name="组合 74"/>
          <p:cNvGrpSpPr>
            <a:grpSpLocks/>
          </p:cNvGrpSpPr>
          <p:nvPr/>
        </p:nvGrpSpPr>
        <p:grpSpPr bwMode="auto">
          <a:xfrm rot="6691459">
            <a:off x="4934744" y="3928269"/>
            <a:ext cx="801688" cy="673100"/>
            <a:chOff x="1791718" y="5551820"/>
            <a:chExt cx="801824" cy="674153"/>
          </a:xfrm>
        </p:grpSpPr>
        <p:sp>
          <p:nvSpPr>
            <p:cNvPr id="20501" name="Text Box 58"/>
            <p:cNvSpPr txBox="1">
              <a:spLocks noChangeArrowheads="1"/>
            </p:cNvSpPr>
            <p:nvPr/>
          </p:nvSpPr>
          <p:spPr bwMode="auto">
            <a:xfrm rot="-2177377">
              <a:off x="1791718" y="5788666"/>
              <a:ext cx="4026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1" lang="en-US" altLang="zh-CN" b="0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0502" name="Text Box 59"/>
            <p:cNvSpPr txBox="1">
              <a:spLocks noChangeArrowheads="1"/>
            </p:cNvSpPr>
            <p:nvPr/>
          </p:nvSpPr>
          <p:spPr bwMode="auto">
            <a:xfrm rot="-2177377">
              <a:off x="2013355" y="5551820"/>
              <a:ext cx="4283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1" lang="en-US" altLang="zh-CN" b="0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0503" name="Text Box 60"/>
            <p:cNvSpPr txBox="1">
              <a:spLocks noChangeArrowheads="1"/>
            </p:cNvSpPr>
            <p:nvPr/>
          </p:nvSpPr>
          <p:spPr bwMode="auto">
            <a:xfrm rot="-2177377">
              <a:off x="2190868" y="5856641"/>
              <a:ext cx="4026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1" lang="en-US" altLang="zh-CN" b="0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79" name="Line 49"/>
          <p:cNvSpPr>
            <a:spLocks noChangeAspect="1" noChangeShapeType="1"/>
          </p:cNvSpPr>
          <p:nvPr/>
        </p:nvSpPr>
        <p:spPr bwMode="auto">
          <a:xfrm flipV="1">
            <a:off x="2073505" y="4140200"/>
            <a:ext cx="2571520" cy="1903264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02986 0.05347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8" grpId="2" animBg="1"/>
      <p:bldP spid="7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250825" y="576263"/>
            <a:ext cx="8618538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="0">
                <a:latin typeface="黑体" pitchFamily="49" charset="-122"/>
                <a:ea typeface="黑体" pitchFamily="49" charset="-122"/>
              </a:rPr>
              <a:t>  4.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 一般位置平面变换为投影面垂直面</a:t>
            </a:r>
            <a:endParaRPr kumimoji="1" lang="en-US" altLang="zh-CN" sz="2400" b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200" b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</a:rPr>
              <a:t>目的：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</a:rPr>
              <a:t>求一般位置平面与投影面的倾角。</a:t>
            </a:r>
            <a:endParaRPr kumimoji="1" lang="en-US" altLang="zh-CN" sz="2200" b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分析：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</a:rPr>
              <a:t>在平面内</a:t>
            </a:r>
            <a:r>
              <a:rPr kumimoji="1" lang="zh-CN" altLang="en-US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取一条投影面平行线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</a:rPr>
              <a:t>，经一次换面后变换成新投影面的垂直线，则该平面变成新投影面的垂直面。</a:t>
            </a:r>
            <a:endParaRPr kumimoji="1" lang="en-US" altLang="zh-CN" sz="2200" b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3" name="思想气泡: 云 72">
            <a:extLst>
              <a:ext uri="{FF2B5EF4-FFF2-40B4-BE49-F238E27FC236}">
                <a16:creationId xmlns:a16="http://schemas.microsoft.com/office/drawing/2014/main" id="{0C52B388-C6F8-4D68-B4D6-05D05BA67822}"/>
              </a:ext>
            </a:extLst>
          </p:cNvPr>
          <p:cNvSpPr/>
          <p:nvPr/>
        </p:nvSpPr>
        <p:spPr bwMode="auto">
          <a:xfrm>
            <a:off x="4083050" y="1636713"/>
            <a:ext cx="4918075" cy="1792287"/>
          </a:xfrm>
          <a:prstGeom prst="cloudCallout">
            <a:avLst>
              <a:gd name="adj1" fmla="val 32091"/>
              <a:gd name="adj2" fmla="val 59888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>
              <a:lnSpc>
                <a:spcPct val="120000"/>
              </a:lnSpc>
              <a:defRPr/>
            </a:pPr>
            <a:r>
              <a:rPr kumimoji="1" lang="zh-CN" altLang="en-US" sz="2000" b="0" dirty="0">
                <a:latin typeface="黑体" panose="02010609060101010101" pitchFamily="49" charset="-122"/>
                <a:ea typeface="黑体" panose="02010609060101010101" pitchFamily="49" charset="-122"/>
              </a:rPr>
              <a:t> 如果把平面内的一条直线变换成新投影面的垂直线，那么该平面则变换成新投影面的垂直面。</a:t>
            </a:r>
            <a:endParaRPr lang="zh-CN" altLang="en-US" sz="2000" b="0" kern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思想气泡: 云 3">
            <a:extLst>
              <a:ext uri="{FF2B5EF4-FFF2-40B4-BE49-F238E27FC236}">
                <a16:creationId xmlns:a16="http://schemas.microsoft.com/office/drawing/2014/main" id="{FF11ABF5-E6A2-4E7D-9169-C16F2996FD51}"/>
              </a:ext>
            </a:extLst>
          </p:cNvPr>
          <p:cNvSpPr/>
          <p:nvPr/>
        </p:nvSpPr>
        <p:spPr bwMode="auto">
          <a:xfrm>
            <a:off x="5392738" y="1881188"/>
            <a:ext cx="3290887" cy="1454150"/>
          </a:xfrm>
          <a:prstGeom prst="cloudCallout">
            <a:avLst>
              <a:gd name="adj1" fmla="val 33869"/>
              <a:gd name="adj2" fmla="val 70492"/>
            </a:avLst>
          </a:prstGeom>
          <a:solidFill>
            <a:schemeClr val="accent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r>
              <a:rPr kumimoji="1" lang="zh-CN" altLang="en-US" sz="2000" b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两平面垂直需满足什么条件？</a:t>
            </a:r>
          </a:p>
        </p:txBody>
      </p:sp>
      <p:sp>
        <p:nvSpPr>
          <p:cNvPr id="70" name="思想气泡: 云 69">
            <a:extLst>
              <a:ext uri="{FF2B5EF4-FFF2-40B4-BE49-F238E27FC236}">
                <a16:creationId xmlns:a16="http://schemas.microsoft.com/office/drawing/2014/main" id="{5EF58770-E9FA-4508-A760-07A787B82986}"/>
              </a:ext>
            </a:extLst>
          </p:cNvPr>
          <p:cNvSpPr/>
          <p:nvPr/>
        </p:nvSpPr>
        <p:spPr bwMode="auto">
          <a:xfrm>
            <a:off x="4862513" y="1592263"/>
            <a:ext cx="4210050" cy="1938337"/>
          </a:xfrm>
          <a:prstGeom prst="cloudCallout">
            <a:avLst>
              <a:gd name="adj1" fmla="val 24101"/>
              <a:gd name="adj2" fmla="val 58541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>
              <a:lnSpc>
                <a:spcPct val="120000"/>
              </a:lnSpc>
              <a:defRPr/>
            </a:pPr>
            <a:r>
              <a:rPr kumimoji="1" lang="en-US" altLang="zh-CN" sz="2000" b="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1" lang="zh-CN" altLang="en-US" sz="2000" b="0" dirty="0">
                <a:latin typeface="黑体" panose="02010609060101010101" pitchFamily="49" charset="-122"/>
                <a:ea typeface="黑体" panose="02010609060101010101" pitchFamily="49" charset="-122"/>
              </a:rPr>
              <a:t>一般位置直线变换成投影面垂直线，需经几次变换？能否只进行一次变换？</a:t>
            </a:r>
            <a:endParaRPr lang="zh-CN" altLang="en-US" sz="2000" b="0" kern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10" name="矩形 14"/>
          <p:cNvSpPr>
            <a:spLocks noChangeArrowheads="1"/>
          </p:cNvSpPr>
          <p:nvPr/>
        </p:nvSpPr>
        <p:spPr bwMode="auto">
          <a:xfrm>
            <a:off x="304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三、基本作图问题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续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2800" b="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6" name="Group 157"/>
          <p:cNvGrpSpPr>
            <a:grpSpLocks/>
          </p:cNvGrpSpPr>
          <p:nvPr/>
        </p:nvGrpSpPr>
        <p:grpSpPr bwMode="auto">
          <a:xfrm>
            <a:off x="115888" y="2384425"/>
            <a:ext cx="5464175" cy="3902075"/>
            <a:chOff x="5" y="1632"/>
            <a:chExt cx="3442" cy="2458"/>
          </a:xfrm>
        </p:grpSpPr>
        <p:sp>
          <p:nvSpPr>
            <p:cNvPr id="21549" name="Text Box 158"/>
            <p:cNvSpPr txBox="1">
              <a:spLocks noChangeArrowheads="1"/>
            </p:cNvSpPr>
            <p:nvPr/>
          </p:nvSpPr>
          <p:spPr bwMode="auto">
            <a:xfrm>
              <a:off x="5" y="3284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b="0" i="1">
                  <a:latin typeface="Times New Roman" pitchFamily="18" charset="0"/>
                  <a:ea typeface="楷体_GB2312" pitchFamily="49" charset="-122"/>
                </a:rPr>
                <a:t>X</a:t>
              </a:r>
            </a:p>
          </p:txBody>
        </p:sp>
        <p:grpSp>
          <p:nvGrpSpPr>
            <p:cNvPr id="21550" name="Group 159"/>
            <p:cNvGrpSpPr>
              <a:grpSpLocks/>
            </p:cNvGrpSpPr>
            <p:nvPr/>
          </p:nvGrpSpPr>
          <p:grpSpPr bwMode="auto">
            <a:xfrm>
              <a:off x="187" y="1632"/>
              <a:ext cx="3260" cy="2458"/>
              <a:chOff x="187" y="1632"/>
              <a:chExt cx="3260" cy="2458"/>
            </a:xfrm>
          </p:grpSpPr>
          <p:sp>
            <p:nvSpPr>
              <p:cNvPr id="21551" name="Freeform 160"/>
              <p:cNvSpPr>
                <a:spLocks/>
              </p:cNvSpPr>
              <p:nvPr/>
            </p:nvSpPr>
            <p:spPr bwMode="auto">
              <a:xfrm>
                <a:off x="246" y="2844"/>
                <a:ext cx="3201" cy="1246"/>
              </a:xfrm>
              <a:custGeom>
                <a:avLst/>
                <a:gdLst>
                  <a:gd name="T0" fmla="*/ 0 w 3223"/>
                  <a:gd name="T1" fmla="*/ 537 h 1246"/>
                  <a:gd name="T2" fmla="*/ 1156 w 3223"/>
                  <a:gd name="T3" fmla="*/ 1246 h 1246"/>
                  <a:gd name="T4" fmla="*/ 3030 w 3223"/>
                  <a:gd name="T5" fmla="*/ 720 h 1246"/>
                  <a:gd name="T6" fmla="*/ 1881 w 3223"/>
                  <a:gd name="T7" fmla="*/ 0 h 12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223" h="1246">
                    <a:moveTo>
                      <a:pt x="0" y="537"/>
                    </a:moveTo>
                    <a:lnTo>
                      <a:pt x="1228" y="1246"/>
                    </a:lnTo>
                    <a:lnTo>
                      <a:pt x="3223" y="720"/>
                    </a:lnTo>
                    <a:lnTo>
                      <a:pt x="2000" y="0"/>
                    </a:lnTo>
                  </a:path>
                </a:pathLst>
              </a:custGeom>
              <a:solidFill>
                <a:srgbClr val="FFF2D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52" name="Freeform 161"/>
              <p:cNvSpPr>
                <a:spLocks/>
              </p:cNvSpPr>
              <p:nvPr/>
            </p:nvSpPr>
            <p:spPr bwMode="auto">
              <a:xfrm>
                <a:off x="234" y="1632"/>
                <a:ext cx="1999" cy="1744"/>
              </a:xfrm>
              <a:custGeom>
                <a:avLst/>
                <a:gdLst>
                  <a:gd name="T0" fmla="*/ 0 w 1999"/>
                  <a:gd name="T1" fmla="*/ 515 h 1744"/>
                  <a:gd name="T2" fmla="*/ 1999 w 1999"/>
                  <a:gd name="T3" fmla="*/ 0 h 1744"/>
                  <a:gd name="T4" fmla="*/ 1999 w 1999"/>
                  <a:gd name="T5" fmla="*/ 1211 h 1744"/>
                  <a:gd name="T6" fmla="*/ 11 w 1999"/>
                  <a:gd name="T7" fmla="*/ 1744 h 1744"/>
                  <a:gd name="T8" fmla="*/ 11 w 1999"/>
                  <a:gd name="T9" fmla="*/ 514 h 1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99" h="1744">
                    <a:moveTo>
                      <a:pt x="0" y="515"/>
                    </a:moveTo>
                    <a:lnTo>
                      <a:pt x="1999" y="0"/>
                    </a:lnTo>
                    <a:lnTo>
                      <a:pt x="1999" y="1211"/>
                    </a:lnTo>
                    <a:lnTo>
                      <a:pt x="11" y="1744"/>
                    </a:lnTo>
                    <a:lnTo>
                      <a:pt x="11" y="514"/>
                    </a:lnTo>
                  </a:path>
                </a:pathLst>
              </a:custGeom>
              <a:solidFill>
                <a:srgbClr val="FFF2D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53" name="Line 162"/>
              <p:cNvSpPr>
                <a:spLocks noChangeShapeType="1"/>
              </p:cNvSpPr>
              <p:nvPr/>
            </p:nvSpPr>
            <p:spPr bwMode="auto">
              <a:xfrm>
                <a:off x="2113" y="2434"/>
                <a:ext cx="0" cy="8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54" name="Line 163"/>
              <p:cNvSpPr>
                <a:spLocks noChangeShapeType="1"/>
              </p:cNvSpPr>
              <p:nvPr/>
            </p:nvSpPr>
            <p:spPr bwMode="auto">
              <a:xfrm flipH="1" flipV="1">
                <a:off x="1580" y="2125"/>
                <a:ext cx="534" cy="3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55" name="Text Box 164"/>
              <p:cNvSpPr txBox="1">
                <a:spLocks noChangeArrowheads="1"/>
              </p:cNvSpPr>
              <p:nvPr/>
            </p:nvSpPr>
            <p:spPr bwMode="auto">
              <a:xfrm>
                <a:off x="1421" y="1921"/>
                <a:ext cx="26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ea typeface="楷体_GB2312" pitchFamily="49" charset="-122"/>
                    <a:cs typeface="Times New Roman" pitchFamily="18" charset="0"/>
                  </a:rPr>
                  <a:t> c</a:t>
                </a:r>
                <a:r>
                  <a:rPr kumimoji="1" lang="en-US" altLang="zh-CN" b="0" i="1">
                    <a:latin typeface="Times New Roman" pitchFamily="18" charset="0"/>
                    <a:ea typeface="楷体_GB2312" pitchFamily="49" charset="-122"/>
                    <a:cs typeface="Times New Roman" pitchFamily="18" charset="0"/>
                    <a:sym typeface="Symbol" pitchFamily="18" charset="2"/>
                  </a:rPr>
                  <a:t></a:t>
                </a:r>
                <a:endParaRPr kumimoji="1" lang="en-US" altLang="zh-CN" b="0" i="1">
                  <a:latin typeface="Times New Roman" pitchFamily="18" charset="0"/>
                  <a:ea typeface="楷体_GB2312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1556" name="Text Box 165"/>
              <p:cNvSpPr txBox="1">
                <a:spLocks noChangeArrowheads="1"/>
              </p:cNvSpPr>
              <p:nvPr/>
            </p:nvSpPr>
            <p:spPr bwMode="auto">
              <a:xfrm>
                <a:off x="1375" y="3591"/>
                <a:ext cx="18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ea typeface="楷体_GB2312" pitchFamily="49" charset="-122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21557" name="Text Box 166"/>
              <p:cNvSpPr txBox="1">
                <a:spLocks noChangeArrowheads="1"/>
              </p:cNvSpPr>
              <p:nvPr/>
            </p:nvSpPr>
            <p:spPr bwMode="auto">
              <a:xfrm>
                <a:off x="2013" y="3236"/>
                <a:ext cx="18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ea typeface="楷体_GB2312" pitchFamily="49" charset="-122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21558" name="Text Box 168"/>
              <p:cNvSpPr txBox="1">
                <a:spLocks noChangeArrowheads="1"/>
              </p:cNvSpPr>
              <p:nvPr/>
            </p:nvSpPr>
            <p:spPr bwMode="auto">
              <a:xfrm>
                <a:off x="1337" y="3844"/>
                <a:ext cx="22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ea typeface="楷体_GB2312" pitchFamily="49" charset="-122"/>
                  </a:rPr>
                  <a:t>H</a:t>
                </a:r>
              </a:p>
            </p:txBody>
          </p:sp>
          <p:sp>
            <p:nvSpPr>
              <p:cNvPr id="21559" name="Text Box 169"/>
              <p:cNvSpPr txBox="1">
                <a:spLocks noChangeArrowheads="1"/>
              </p:cNvSpPr>
              <p:nvPr/>
            </p:nvSpPr>
            <p:spPr bwMode="auto">
              <a:xfrm>
                <a:off x="1292" y="3190"/>
                <a:ext cx="2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ea typeface="楷体_GB2312" pitchFamily="49" charset="-122"/>
                  </a:rPr>
                  <a:t>B</a:t>
                </a:r>
              </a:p>
            </p:txBody>
          </p:sp>
          <p:sp>
            <p:nvSpPr>
              <p:cNvPr id="21560" name="Text Box 170"/>
              <p:cNvSpPr txBox="1">
                <a:spLocks noChangeArrowheads="1"/>
              </p:cNvSpPr>
              <p:nvPr/>
            </p:nvSpPr>
            <p:spPr bwMode="auto">
              <a:xfrm>
                <a:off x="2030" y="2229"/>
                <a:ext cx="2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ea typeface="楷体_GB2312" pitchFamily="49" charset="-122"/>
                  </a:rPr>
                  <a:t>C</a:t>
                </a:r>
              </a:p>
            </p:txBody>
          </p:sp>
          <p:sp>
            <p:nvSpPr>
              <p:cNvPr id="21561" name="Freeform 174"/>
              <p:cNvSpPr>
                <a:spLocks/>
              </p:cNvSpPr>
              <p:nvPr/>
            </p:nvSpPr>
            <p:spPr bwMode="auto">
              <a:xfrm>
                <a:off x="807" y="3297"/>
                <a:ext cx="1300" cy="333"/>
              </a:xfrm>
              <a:custGeom>
                <a:avLst/>
                <a:gdLst>
                  <a:gd name="T0" fmla="*/ 0 w 1300"/>
                  <a:gd name="T1" fmla="*/ 224 h 333"/>
                  <a:gd name="T2" fmla="*/ 672 w 1300"/>
                  <a:gd name="T3" fmla="*/ 333 h 333"/>
                  <a:gd name="T4" fmla="*/ 1300 w 1300"/>
                  <a:gd name="T5" fmla="*/ 0 h 333"/>
                  <a:gd name="T6" fmla="*/ 0 w 1300"/>
                  <a:gd name="T7" fmla="*/ 224 h 3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00" h="333">
                    <a:moveTo>
                      <a:pt x="0" y="224"/>
                    </a:moveTo>
                    <a:lnTo>
                      <a:pt x="672" y="333"/>
                    </a:lnTo>
                    <a:lnTo>
                      <a:pt x="1300" y="0"/>
                    </a:lnTo>
                    <a:lnTo>
                      <a:pt x="0" y="224"/>
                    </a:lnTo>
                    <a:close/>
                  </a:path>
                </a:pathLst>
              </a:custGeom>
              <a:solidFill>
                <a:srgbClr val="BBE0E3"/>
              </a:solidFill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62" name="Line 176"/>
              <p:cNvSpPr>
                <a:spLocks noChangeShapeType="1"/>
              </p:cNvSpPr>
              <p:nvPr/>
            </p:nvSpPr>
            <p:spPr bwMode="auto">
              <a:xfrm>
                <a:off x="807" y="3035"/>
                <a:ext cx="0" cy="4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63" name="Line 178"/>
              <p:cNvSpPr>
                <a:spLocks noChangeShapeType="1"/>
              </p:cNvSpPr>
              <p:nvPr/>
            </p:nvSpPr>
            <p:spPr bwMode="auto">
              <a:xfrm flipH="1" flipV="1">
                <a:off x="452" y="3318"/>
                <a:ext cx="355" cy="2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64" name="Line 179"/>
              <p:cNvSpPr>
                <a:spLocks noChangeShapeType="1"/>
              </p:cNvSpPr>
              <p:nvPr/>
            </p:nvSpPr>
            <p:spPr bwMode="auto">
              <a:xfrm flipV="1">
                <a:off x="457" y="2825"/>
                <a:ext cx="0" cy="4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65" name="Line 180"/>
              <p:cNvSpPr>
                <a:spLocks noChangeShapeType="1"/>
              </p:cNvSpPr>
              <p:nvPr/>
            </p:nvSpPr>
            <p:spPr bwMode="auto">
              <a:xfrm flipH="1" flipV="1">
                <a:off x="457" y="2826"/>
                <a:ext cx="350" cy="2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66" name="Freeform 181"/>
              <p:cNvSpPr>
                <a:spLocks/>
              </p:cNvSpPr>
              <p:nvPr/>
            </p:nvSpPr>
            <p:spPr bwMode="auto">
              <a:xfrm>
                <a:off x="452" y="2119"/>
                <a:ext cx="1130" cy="749"/>
              </a:xfrm>
              <a:custGeom>
                <a:avLst/>
                <a:gdLst>
                  <a:gd name="T0" fmla="*/ 0 w 10144"/>
                  <a:gd name="T1" fmla="*/ 0 h 10000"/>
                  <a:gd name="T2" fmla="*/ 0 w 10144"/>
                  <a:gd name="T3" fmla="*/ 0 h 10000"/>
                  <a:gd name="T4" fmla="*/ 0 w 10144"/>
                  <a:gd name="T5" fmla="*/ 0 h 10000"/>
                  <a:gd name="T6" fmla="*/ 0 w 10144"/>
                  <a:gd name="T7" fmla="*/ 0 h 100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144" h="10000">
                    <a:moveTo>
                      <a:pt x="10144" y="0"/>
                    </a:moveTo>
                    <a:lnTo>
                      <a:pt x="0" y="9319"/>
                    </a:lnTo>
                    <a:lnTo>
                      <a:pt x="2899" y="10000"/>
                    </a:lnTo>
                    <a:lnTo>
                      <a:pt x="10144" y="0"/>
                    </a:lnTo>
                    <a:close/>
                  </a:path>
                </a:pathLst>
              </a:custGeom>
              <a:solidFill>
                <a:srgbClr val="BBE0E3"/>
              </a:solidFill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67" name="Line 184"/>
              <p:cNvSpPr>
                <a:spLocks noChangeShapeType="1"/>
              </p:cNvSpPr>
              <p:nvPr/>
            </p:nvSpPr>
            <p:spPr bwMode="auto">
              <a:xfrm flipV="1">
                <a:off x="783" y="2853"/>
                <a:ext cx="0" cy="3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68" name="Text Box 185"/>
              <p:cNvSpPr txBox="1">
                <a:spLocks noChangeArrowheads="1"/>
              </p:cNvSpPr>
              <p:nvPr/>
            </p:nvSpPr>
            <p:spPr bwMode="auto">
              <a:xfrm>
                <a:off x="187" y="2721"/>
                <a:ext cx="26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ea typeface="楷体_GB2312" pitchFamily="49" charset="-122"/>
                    <a:cs typeface="Times New Roman" pitchFamily="18" charset="0"/>
                  </a:rPr>
                  <a:t> a</a:t>
                </a:r>
                <a:r>
                  <a:rPr kumimoji="1" lang="en-US" altLang="zh-CN" b="0" i="1">
                    <a:latin typeface="Times New Roman" pitchFamily="18" charset="0"/>
                    <a:ea typeface="楷体_GB2312" pitchFamily="49" charset="-122"/>
                    <a:cs typeface="Times New Roman" pitchFamily="18" charset="0"/>
                    <a:sym typeface="Symbol" pitchFamily="18" charset="2"/>
                  </a:rPr>
                  <a:t></a:t>
                </a:r>
                <a:endParaRPr kumimoji="1" lang="en-US" altLang="zh-CN" b="0" i="1">
                  <a:latin typeface="Times New Roman" pitchFamily="18" charset="0"/>
                  <a:ea typeface="楷体_GB2312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1569" name="Text Box 186"/>
              <p:cNvSpPr txBox="1">
                <a:spLocks noChangeArrowheads="1"/>
              </p:cNvSpPr>
              <p:nvPr/>
            </p:nvSpPr>
            <p:spPr bwMode="auto">
              <a:xfrm>
                <a:off x="758" y="2730"/>
                <a:ext cx="26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ea typeface="楷体_GB2312" pitchFamily="49" charset="-122"/>
                    <a:cs typeface="Times New Roman" pitchFamily="18" charset="0"/>
                  </a:rPr>
                  <a:t> b</a:t>
                </a:r>
                <a:r>
                  <a:rPr kumimoji="1" lang="en-US" altLang="zh-CN" b="0" i="1">
                    <a:latin typeface="Times New Roman" pitchFamily="18" charset="0"/>
                    <a:ea typeface="楷体_GB2312" pitchFamily="49" charset="-122"/>
                    <a:cs typeface="Times New Roman" pitchFamily="18" charset="0"/>
                    <a:sym typeface="Symbol" pitchFamily="18" charset="2"/>
                  </a:rPr>
                  <a:t></a:t>
                </a:r>
                <a:endParaRPr kumimoji="1" lang="en-US" altLang="zh-CN" b="0" i="1">
                  <a:latin typeface="Times New Roman" pitchFamily="18" charset="0"/>
                  <a:ea typeface="楷体_GB2312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1570" name="Text Box 187"/>
              <p:cNvSpPr txBox="1">
                <a:spLocks noChangeArrowheads="1"/>
              </p:cNvSpPr>
              <p:nvPr/>
            </p:nvSpPr>
            <p:spPr bwMode="auto">
              <a:xfrm>
                <a:off x="672" y="3439"/>
                <a:ext cx="18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ea typeface="楷体_GB2312" pitchFamily="49" charset="-122"/>
                  </a:rPr>
                  <a:t>a</a:t>
                </a:r>
              </a:p>
            </p:txBody>
          </p:sp>
          <p:sp>
            <p:nvSpPr>
              <p:cNvPr id="21571" name="Text Box 188"/>
              <p:cNvSpPr txBox="1">
                <a:spLocks noChangeArrowheads="1"/>
              </p:cNvSpPr>
              <p:nvPr/>
            </p:nvSpPr>
            <p:spPr bwMode="auto">
              <a:xfrm>
                <a:off x="219" y="2145"/>
                <a:ext cx="21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ea typeface="楷体_GB2312" pitchFamily="49" charset="-122"/>
                  </a:rPr>
                  <a:t>V</a:t>
                </a:r>
                <a:endParaRPr kumimoji="1" lang="en-US" altLang="zh-CN" sz="1400" b="0" i="1">
                  <a:latin typeface="Times New Roman" pitchFamily="18" charset="0"/>
                  <a:ea typeface="楷体_GB2312" pitchFamily="49" charset="-122"/>
                </a:endParaRPr>
              </a:p>
            </p:txBody>
          </p:sp>
          <p:sp>
            <p:nvSpPr>
              <p:cNvPr id="21572" name="Text Box 189"/>
              <p:cNvSpPr txBox="1">
                <a:spLocks noChangeArrowheads="1"/>
              </p:cNvSpPr>
              <p:nvPr/>
            </p:nvSpPr>
            <p:spPr bwMode="auto">
              <a:xfrm>
                <a:off x="626" y="2981"/>
                <a:ext cx="2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ea typeface="楷体_GB2312" pitchFamily="49" charset="-122"/>
                  </a:rPr>
                  <a:t>A</a:t>
                </a:r>
              </a:p>
            </p:txBody>
          </p:sp>
          <p:sp>
            <p:nvSpPr>
              <p:cNvPr id="21573" name="Line 182"/>
              <p:cNvSpPr>
                <a:spLocks noChangeShapeType="1"/>
              </p:cNvSpPr>
              <p:nvPr/>
            </p:nvSpPr>
            <p:spPr bwMode="auto">
              <a:xfrm flipH="1" flipV="1">
                <a:off x="778" y="2865"/>
                <a:ext cx="695" cy="3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74" name="Line 194"/>
              <p:cNvSpPr>
                <a:spLocks noChangeShapeType="1"/>
              </p:cNvSpPr>
              <p:nvPr/>
            </p:nvSpPr>
            <p:spPr bwMode="auto">
              <a:xfrm>
                <a:off x="1473" y="3239"/>
                <a:ext cx="0" cy="3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75" name="Line 173"/>
              <p:cNvSpPr>
                <a:spLocks noChangeShapeType="1"/>
              </p:cNvSpPr>
              <p:nvPr/>
            </p:nvSpPr>
            <p:spPr bwMode="auto">
              <a:xfrm flipH="1" flipV="1">
                <a:off x="784" y="3231"/>
                <a:ext cx="680" cy="3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" name="Freeform 190">
                <a:extLst>
                  <a:ext uri="{FF2B5EF4-FFF2-40B4-BE49-F238E27FC236}">
                    <a16:creationId xmlns:a16="http://schemas.microsoft.com/office/drawing/2014/main" id="{8B2156F7-6EB8-47A1-B1CD-51711982A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" y="2427"/>
                <a:ext cx="1319" cy="825"/>
              </a:xfrm>
              <a:custGeom>
                <a:avLst/>
                <a:gdLst>
                  <a:gd name="T0" fmla="*/ 1319 w 1319"/>
                  <a:gd name="T1" fmla="*/ 0 h 825"/>
                  <a:gd name="T2" fmla="*/ 0 w 1319"/>
                  <a:gd name="T3" fmla="*/ 608 h 825"/>
                  <a:gd name="T4" fmla="*/ 666 w 1319"/>
                  <a:gd name="T5" fmla="*/ 825 h 825"/>
                  <a:gd name="T6" fmla="*/ 1319 w 1319"/>
                  <a:gd name="T7" fmla="*/ 0 h 8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19" h="825">
                    <a:moveTo>
                      <a:pt x="1319" y="0"/>
                    </a:moveTo>
                    <a:lnTo>
                      <a:pt x="0" y="608"/>
                    </a:lnTo>
                    <a:lnTo>
                      <a:pt x="666" y="825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54" name="Group 195"/>
          <p:cNvGrpSpPr>
            <a:grpSpLocks/>
          </p:cNvGrpSpPr>
          <p:nvPr/>
        </p:nvGrpSpPr>
        <p:grpSpPr bwMode="auto">
          <a:xfrm>
            <a:off x="3668713" y="2460625"/>
            <a:ext cx="1069975" cy="3594100"/>
            <a:chOff x="2257" y="1680"/>
            <a:chExt cx="674" cy="2264"/>
          </a:xfrm>
        </p:grpSpPr>
        <p:sp>
          <p:nvSpPr>
            <p:cNvPr id="21545" name="Freeform 196"/>
            <p:cNvSpPr>
              <a:spLocks/>
            </p:cNvSpPr>
            <p:nvPr/>
          </p:nvSpPr>
          <p:spPr bwMode="auto">
            <a:xfrm>
              <a:off x="2306" y="1680"/>
              <a:ext cx="448" cy="2081"/>
            </a:xfrm>
            <a:custGeom>
              <a:avLst/>
              <a:gdLst>
                <a:gd name="T0" fmla="*/ 0 w 448"/>
                <a:gd name="T1" fmla="*/ 696 h 2247"/>
                <a:gd name="T2" fmla="*/ 448 w 448"/>
                <a:gd name="T3" fmla="*/ 1126 h 2247"/>
                <a:gd name="T4" fmla="*/ 448 w 448"/>
                <a:gd name="T5" fmla="*/ 379 h 2247"/>
                <a:gd name="T6" fmla="*/ 0 w 448"/>
                <a:gd name="T7" fmla="*/ 0 h 2247"/>
                <a:gd name="T8" fmla="*/ 0 w 448"/>
                <a:gd name="T9" fmla="*/ 696 h 2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8" h="2247">
                  <a:moveTo>
                    <a:pt x="0" y="1389"/>
                  </a:moveTo>
                  <a:lnTo>
                    <a:pt x="448" y="2247"/>
                  </a:lnTo>
                  <a:lnTo>
                    <a:pt x="448" y="756"/>
                  </a:lnTo>
                  <a:lnTo>
                    <a:pt x="0" y="0"/>
                  </a:lnTo>
                  <a:lnTo>
                    <a:pt x="0" y="1389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46" name="Text Box 197"/>
            <p:cNvSpPr txBox="1">
              <a:spLocks noChangeArrowheads="1"/>
            </p:cNvSpPr>
            <p:nvPr/>
          </p:nvSpPr>
          <p:spPr bwMode="auto">
            <a:xfrm>
              <a:off x="2257" y="1833"/>
              <a:ext cx="25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b="0" i="1">
                  <a:latin typeface="Times New Roman" pitchFamily="18" charset="0"/>
                  <a:ea typeface="楷体_GB2312" pitchFamily="49" charset="-122"/>
                  <a:cs typeface="Times New Roman" pitchFamily="18" charset="0"/>
                </a:rPr>
                <a:t>V</a:t>
              </a:r>
              <a:r>
                <a:rPr kumimoji="1" lang="en-US" altLang="zh-CN" b="0" baseline="-20000">
                  <a:latin typeface="Times New Roman" pitchFamily="18" charset="0"/>
                  <a:ea typeface="楷体_GB2312" pitchFamily="49" charset="-122"/>
                  <a:cs typeface="Times New Roman" pitchFamily="18" charset="0"/>
                </a:rPr>
                <a:t>1</a:t>
              </a:r>
              <a:endParaRPr kumimoji="1" lang="en-US" altLang="zh-CN" b="0">
                <a:latin typeface="Times New Roman" pitchFamily="18" charset="0"/>
                <a:ea typeface="楷体_GB2312" pitchFamily="49" charset="-122"/>
                <a:cs typeface="Times New Roman" pitchFamily="18" charset="0"/>
              </a:endParaRPr>
            </a:p>
          </p:txBody>
        </p:sp>
        <p:sp>
          <p:nvSpPr>
            <p:cNvPr id="21547" name="Line 198"/>
            <p:cNvSpPr>
              <a:spLocks noChangeShapeType="1"/>
            </p:cNvSpPr>
            <p:nvPr/>
          </p:nvSpPr>
          <p:spPr bwMode="auto">
            <a:xfrm>
              <a:off x="2309" y="2968"/>
              <a:ext cx="444" cy="793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48" name="Text Box 199"/>
            <p:cNvSpPr txBox="1">
              <a:spLocks noChangeArrowheads="1"/>
            </p:cNvSpPr>
            <p:nvPr/>
          </p:nvSpPr>
          <p:spPr bwMode="auto">
            <a:xfrm>
              <a:off x="2677" y="3711"/>
              <a:ext cx="25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b="0" i="1">
                  <a:latin typeface="Times New Roman" pitchFamily="18" charset="0"/>
                  <a:ea typeface="楷体_GB2312" pitchFamily="49" charset="-122"/>
                  <a:cs typeface="Times New Roman" pitchFamily="18" charset="0"/>
                </a:rPr>
                <a:t>X</a:t>
              </a:r>
              <a:r>
                <a:rPr kumimoji="1" lang="en-US" altLang="zh-CN" b="0" i="1" baseline="-20000">
                  <a:latin typeface="Times New Roman" pitchFamily="18" charset="0"/>
                  <a:ea typeface="楷体_GB2312" pitchFamily="49" charset="-122"/>
                  <a:cs typeface="Times New Roman" pitchFamily="18" charset="0"/>
                </a:rPr>
                <a:t>1</a:t>
              </a:r>
              <a:endParaRPr kumimoji="1" lang="en-US" altLang="zh-CN" b="0" i="1">
                <a:latin typeface="Times New Roman" pitchFamily="18" charset="0"/>
                <a:ea typeface="楷体_GB2312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59" name="Group 200"/>
          <p:cNvGrpSpPr>
            <a:grpSpLocks/>
          </p:cNvGrpSpPr>
          <p:nvPr/>
        </p:nvGrpSpPr>
        <p:grpSpPr bwMode="auto">
          <a:xfrm>
            <a:off x="2446338" y="3298825"/>
            <a:ext cx="2619375" cy="2266950"/>
            <a:chOff x="2445" y="1348"/>
            <a:chExt cx="1650" cy="1428"/>
          </a:xfrm>
        </p:grpSpPr>
        <p:sp>
          <p:nvSpPr>
            <p:cNvPr id="21532" name="Line 201"/>
            <p:cNvSpPr>
              <a:spLocks noChangeShapeType="1"/>
            </p:cNvSpPr>
            <p:nvPr/>
          </p:nvSpPr>
          <p:spPr bwMode="auto">
            <a:xfrm>
              <a:off x="2630" y="2175"/>
              <a:ext cx="9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33" name="Line 202"/>
            <p:cNvSpPr>
              <a:spLocks noChangeShapeType="1"/>
            </p:cNvSpPr>
            <p:nvPr/>
          </p:nvSpPr>
          <p:spPr bwMode="auto">
            <a:xfrm>
              <a:off x="3091" y="1572"/>
              <a:ext cx="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34" name="Line 203"/>
            <p:cNvSpPr>
              <a:spLocks noChangeShapeType="1"/>
            </p:cNvSpPr>
            <p:nvPr/>
          </p:nvSpPr>
          <p:spPr bwMode="auto">
            <a:xfrm>
              <a:off x="2449" y="2391"/>
              <a:ext cx="11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35" name="Line 204"/>
            <p:cNvSpPr>
              <a:spLocks noChangeShapeType="1"/>
            </p:cNvSpPr>
            <p:nvPr/>
          </p:nvSpPr>
          <p:spPr bwMode="auto">
            <a:xfrm>
              <a:off x="2655" y="2661"/>
              <a:ext cx="9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36" name="Line 205"/>
            <p:cNvSpPr>
              <a:spLocks noChangeShapeType="1"/>
            </p:cNvSpPr>
            <p:nvPr/>
          </p:nvSpPr>
          <p:spPr bwMode="auto">
            <a:xfrm flipV="1">
              <a:off x="3577" y="2168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37" name="Line 206"/>
            <p:cNvSpPr>
              <a:spLocks noChangeShapeType="1"/>
            </p:cNvSpPr>
            <p:nvPr/>
          </p:nvSpPr>
          <p:spPr bwMode="auto">
            <a:xfrm>
              <a:off x="2445" y="2776"/>
              <a:ext cx="12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38" name="Line 207"/>
            <p:cNvSpPr>
              <a:spLocks noChangeShapeType="1"/>
            </p:cNvSpPr>
            <p:nvPr/>
          </p:nvSpPr>
          <p:spPr bwMode="auto">
            <a:xfrm flipV="1">
              <a:off x="3638" y="2376"/>
              <a:ext cx="0" cy="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39" name="Line 208"/>
            <p:cNvSpPr>
              <a:spLocks noChangeShapeType="1"/>
            </p:cNvSpPr>
            <p:nvPr/>
          </p:nvSpPr>
          <p:spPr bwMode="auto">
            <a:xfrm flipV="1">
              <a:off x="3449" y="1560"/>
              <a:ext cx="0" cy="8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40" name="Line 209"/>
            <p:cNvSpPr>
              <a:spLocks noChangeShapeType="1"/>
            </p:cNvSpPr>
            <p:nvPr/>
          </p:nvSpPr>
          <p:spPr bwMode="auto">
            <a:xfrm>
              <a:off x="3097" y="2437"/>
              <a:ext cx="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41" name="Text Box 210"/>
            <p:cNvSpPr txBox="1">
              <a:spLocks noChangeArrowheads="1"/>
            </p:cNvSpPr>
            <p:nvPr/>
          </p:nvSpPr>
          <p:spPr bwMode="auto">
            <a:xfrm>
              <a:off x="3241" y="1348"/>
              <a:ext cx="37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b="0" i="1">
                  <a:latin typeface="Times New Roman" pitchFamily="18" charset="0"/>
                  <a:ea typeface="楷体_GB2312" pitchFamily="49" charset="-122"/>
                  <a:cs typeface="Times New Roman" pitchFamily="18" charset="0"/>
                </a:rPr>
                <a:t>   c</a:t>
              </a:r>
              <a:r>
                <a:rPr kumimoji="1" lang="en-US" altLang="zh-CN" b="0" i="1" baseline="-25000">
                  <a:latin typeface="Times New Roman" pitchFamily="18" charset="0"/>
                  <a:ea typeface="楷体_GB2312" pitchFamily="49" charset="-122"/>
                  <a:cs typeface="Times New Roman" pitchFamily="18" charset="0"/>
                </a:rPr>
                <a:t>1</a:t>
              </a:r>
              <a:r>
                <a:rPr kumimoji="1" lang="en-US" altLang="zh-CN" b="0" i="1">
                  <a:latin typeface="Times New Roman" pitchFamily="18" charset="0"/>
                  <a:ea typeface="楷体_GB2312" pitchFamily="49" charset="-122"/>
                  <a:cs typeface="Times New Roman" pitchFamily="18" charset="0"/>
                </a:rPr>
                <a:t>'</a:t>
              </a:r>
            </a:p>
          </p:txBody>
        </p:sp>
        <p:sp>
          <p:nvSpPr>
            <p:cNvPr id="21542" name="Text Box 211"/>
            <p:cNvSpPr txBox="1">
              <a:spLocks noChangeArrowheads="1"/>
            </p:cNvSpPr>
            <p:nvPr/>
          </p:nvSpPr>
          <p:spPr bwMode="auto">
            <a:xfrm>
              <a:off x="3592" y="2323"/>
              <a:ext cx="26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b="0" i="1">
                  <a:latin typeface="Times New Roman" pitchFamily="18" charset="0"/>
                  <a:ea typeface="楷体_GB2312" pitchFamily="49" charset="-122"/>
                  <a:cs typeface="Times New Roman" pitchFamily="18" charset="0"/>
                </a:rPr>
                <a:t>b</a:t>
              </a:r>
              <a:r>
                <a:rPr kumimoji="1" lang="en-US" altLang="zh-CN" b="0" i="1" baseline="-20000">
                  <a:latin typeface="Times New Roman" pitchFamily="18" charset="0"/>
                  <a:ea typeface="楷体_GB2312" pitchFamily="49" charset="-122"/>
                  <a:cs typeface="Times New Roman" pitchFamily="18" charset="0"/>
                </a:rPr>
                <a:t>1</a:t>
              </a:r>
              <a:r>
                <a:rPr kumimoji="1" lang="en-US" altLang="zh-CN" b="0" i="1">
                  <a:latin typeface="Times New Roman" pitchFamily="18" charset="0"/>
                  <a:ea typeface="楷体_GB2312" pitchFamily="49" charset="-122"/>
                  <a:cs typeface="Times New Roman" pitchFamily="18" charset="0"/>
                </a:rPr>
                <a:t>'</a:t>
              </a:r>
            </a:p>
          </p:txBody>
        </p:sp>
        <p:sp>
          <p:nvSpPr>
            <p:cNvPr id="21543" name="Text Box 212"/>
            <p:cNvSpPr txBox="1">
              <a:spLocks noChangeArrowheads="1"/>
            </p:cNvSpPr>
            <p:nvPr/>
          </p:nvSpPr>
          <p:spPr bwMode="auto">
            <a:xfrm>
              <a:off x="3577" y="2028"/>
              <a:ext cx="51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b="0" i="1">
                  <a:latin typeface="Times New Roman" pitchFamily="18" charset="0"/>
                  <a:ea typeface="楷体_GB2312" pitchFamily="49" charset="-122"/>
                  <a:cs typeface="Times New Roman" pitchFamily="18" charset="0"/>
                </a:rPr>
                <a:t>a</a:t>
              </a:r>
              <a:r>
                <a:rPr kumimoji="1" lang="en-US" altLang="zh-CN" b="0" i="1" baseline="-20000">
                  <a:latin typeface="Times New Roman" pitchFamily="18" charset="0"/>
                  <a:ea typeface="楷体_GB2312" pitchFamily="49" charset="-122"/>
                  <a:cs typeface="Times New Roman" pitchFamily="18" charset="0"/>
                </a:rPr>
                <a:t>1</a:t>
              </a:r>
              <a:r>
                <a:rPr kumimoji="1" lang="en-US" altLang="zh-CN" b="0" i="1">
                  <a:latin typeface="Times New Roman" pitchFamily="18" charset="0"/>
                  <a:ea typeface="楷体_GB2312" pitchFamily="49" charset="-122"/>
                  <a:cs typeface="Times New Roman" pitchFamily="18" charset="0"/>
                </a:rPr>
                <a:t>'</a:t>
              </a:r>
              <a:r>
                <a:rPr kumimoji="1" lang="en-US" altLang="zh-CN" b="0" i="1">
                  <a:latin typeface="Times New Roman" pitchFamily="18" charset="0"/>
                  <a:ea typeface="楷体_GB2312" pitchFamily="49" charset="-122"/>
                  <a:cs typeface="Times New Roman" pitchFamily="18" charset="0"/>
                  <a:sym typeface="Symbol" pitchFamily="18" charset="2"/>
                </a:rPr>
                <a:t>(</a:t>
              </a:r>
              <a:r>
                <a:rPr kumimoji="1" lang="en-US" altLang="zh-CN" b="0" i="1">
                  <a:latin typeface="Times New Roman" pitchFamily="18" charset="0"/>
                  <a:ea typeface="楷体_GB2312" pitchFamily="49" charset="-122"/>
                  <a:cs typeface="Times New Roman" pitchFamily="18" charset="0"/>
                </a:rPr>
                <a:t>d</a:t>
              </a:r>
              <a:r>
                <a:rPr kumimoji="1" lang="en-US" altLang="zh-CN" b="0" i="1" baseline="-20000">
                  <a:latin typeface="Times New Roman" pitchFamily="18" charset="0"/>
                  <a:ea typeface="楷体_GB2312" pitchFamily="49" charset="-122"/>
                  <a:cs typeface="Times New Roman" pitchFamily="18" charset="0"/>
                </a:rPr>
                <a:t>1</a:t>
              </a:r>
              <a:r>
                <a:rPr kumimoji="1" lang="en-US" altLang="zh-CN" b="0" i="1">
                  <a:latin typeface="Times New Roman" pitchFamily="18" charset="0"/>
                  <a:ea typeface="楷体_GB2312" pitchFamily="49" charset="-122"/>
                  <a:cs typeface="Times New Roman" pitchFamily="18" charset="0"/>
                </a:rPr>
                <a:t>'</a:t>
              </a:r>
              <a:r>
                <a:rPr kumimoji="1" lang="en-US" altLang="zh-CN" b="0" i="1">
                  <a:latin typeface="Times New Roman" pitchFamily="18" charset="0"/>
                  <a:ea typeface="楷体_GB2312" pitchFamily="49" charset="-122"/>
                  <a:cs typeface="Times New Roman" pitchFamily="18" charset="0"/>
                  <a:sym typeface="Symbol" pitchFamily="18" charset="2"/>
                </a:rPr>
                <a:t>)</a:t>
              </a:r>
            </a:p>
          </p:txBody>
        </p:sp>
        <p:sp>
          <p:nvSpPr>
            <p:cNvPr id="21544" name="Line 213"/>
            <p:cNvSpPr>
              <a:spLocks noChangeShapeType="1"/>
            </p:cNvSpPr>
            <p:nvPr/>
          </p:nvSpPr>
          <p:spPr bwMode="auto">
            <a:xfrm>
              <a:off x="3452" y="1567"/>
              <a:ext cx="181" cy="824"/>
            </a:xfrm>
            <a:prstGeom prst="line">
              <a:avLst/>
            </a:prstGeom>
            <a:noFill/>
            <a:ln w="31750" cap="rnd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827088" y="3767138"/>
            <a:ext cx="2209800" cy="1892300"/>
            <a:chOff x="4356100" y="3527425"/>
            <a:chExt cx="2209800" cy="1892300"/>
          </a:xfrm>
        </p:grpSpPr>
        <p:sp>
          <p:nvSpPr>
            <p:cNvPr id="21522" name="Line 172"/>
            <p:cNvSpPr>
              <a:spLocks noChangeAspect="1" noChangeShapeType="1"/>
            </p:cNvSpPr>
            <p:nvPr/>
          </p:nvSpPr>
          <p:spPr bwMode="auto">
            <a:xfrm flipH="1" flipV="1">
              <a:off x="5233992" y="3778570"/>
              <a:ext cx="430963" cy="248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1523" name="组合 91"/>
            <p:cNvGrpSpPr>
              <a:grpSpLocks/>
            </p:cNvGrpSpPr>
            <p:nvPr/>
          </p:nvGrpSpPr>
          <p:grpSpPr bwMode="auto">
            <a:xfrm>
              <a:off x="4356100" y="3527425"/>
              <a:ext cx="2209800" cy="1892300"/>
              <a:chOff x="4356100" y="3527164"/>
              <a:chExt cx="2209800" cy="1891904"/>
            </a:xfrm>
          </p:grpSpPr>
          <p:grpSp>
            <p:nvGrpSpPr>
              <p:cNvPr id="21524" name="组合 92"/>
              <p:cNvGrpSpPr>
                <a:grpSpLocks/>
              </p:cNvGrpSpPr>
              <p:nvPr/>
            </p:nvGrpSpPr>
            <p:grpSpPr bwMode="auto">
              <a:xfrm>
                <a:off x="4356100" y="3527164"/>
                <a:ext cx="2155826" cy="1891904"/>
                <a:chOff x="4356100" y="3527164"/>
                <a:chExt cx="2155826" cy="1891904"/>
              </a:xfrm>
            </p:grpSpPr>
            <p:sp>
              <p:nvSpPr>
                <p:cNvPr id="21527" name="Text Box 167"/>
                <p:cNvSpPr txBox="1">
                  <a:spLocks noChangeArrowheads="1"/>
                </p:cNvSpPr>
                <p:nvPr/>
              </p:nvSpPr>
              <p:spPr bwMode="auto">
                <a:xfrm>
                  <a:off x="6211888" y="5049180"/>
                  <a:ext cx="300038" cy="369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r>
                    <a:rPr kumimoji="1" lang="en-US" altLang="zh-CN" b="0" i="1">
                      <a:latin typeface="Times New Roman" pitchFamily="18" charset="0"/>
                      <a:ea typeface="楷体_GB2312" pitchFamily="49" charset="-122"/>
                    </a:rPr>
                    <a:t>d</a:t>
                  </a:r>
                </a:p>
              </p:txBody>
            </p:sp>
            <p:sp>
              <p:nvSpPr>
                <p:cNvPr id="21528" name="Line 177"/>
                <p:cNvSpPr>
                  <a:spLocks noChangeShapeType="1"/>
                </p:cNvSpPr>
                <p:nvPr/>
              </p:nvSpPr>
              <p:spPr bwMode="auto">
                <a:xfrm>
                  <a:off x="4918075" y="5143501"/>
                  <a:ext cx="1371600" cy="0"/>
                </a:xfrm>
                <a:prstGeom prst="line">
                  <a:avLst/>
                </a:prstGeom>
                <a:noFill/>
                <a:ln w="31750" cap="rnd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529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4356100" y="3771901"/>
                  <a:ext cx="877888" cy="255585"/>
                </a:xfrm>
                <a:prstGeom prst="line">
                  <a:avLst/>
                </a:prstGeom>
                <a:noFill/>
                <a:ln w="31750" cap="rnd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530" name="Line 191"/>
                <p:cNvSpPr>
                  <a:spLocks noChangeShapeType="1"/>
                </p:cNvSpPr>
                <p:nvPr/>
              </p:nvSpPr>
              <p:spPr bwMode="auto">
                <a:xfrm>
                  <a:off x="4918075" y="4371976"/>
                  <a:ext cx="1330325" cy="0"/>
                </a:xfrm>
                <a:prstGeom prst="line">
                  <a:avLst/>
                </a:prstGeom>
                <a:noFill/>
                <a:ln w="31750" cap="rnd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531" name="Text Box 192"/>
                <p:cNvSpPr txBox="1">
                  <a:spLocks noChangeArrowheads="1"/>
                </p:cNvSpPr>
                <p:nvPr/>
              </p:nvSpPr>
              <p:spPr bwMode="auto">
                <a:xfrm>
                  <a:off x="5184068" y="3527164"/>
                  <a:ext cx="415925" cy="369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r>
                    <a:rPr kumimoji="1" lang="en-US" altLang="zh-CN" b="0" i="1">
                      <a:latin typeface="Times New Roman" pitchFamily="18" charset="0"/>
                      <a:ea typeface="楷体_GB2312" pitchFamily="49" charset="-122"/>
                      <a:cs typeface="Times New Roman" pitchFamily="18" charset="0"/>
                    </a:rPr>
                    <a:t> d</a:t>
                  </a:r>
                  <a:r>
                    <a:rPr kumimoji="1" lang="en-US" altLang="zh-CN" b="0" i="1">
                      <a:latin typeface="Times New Roman" pitchFamily="18" charset="0"/>
                      <a:ea typeface="楷体_GB2312" pitchFamily="49" charset="-122"/>
                      <a:cs typeface="Times New Roman" pitchFamily="18" charset="0"/>
                      <a:sym typeface="Symbol" pitchFamily="18" charset="2"/>
                    </a:rPr>
                    <a:t></a:t>
                  </a:r>
                  <a:endParaRPr kumimoji="1" lang="en-US" altLang="zh-CN" b="0" i="1">
                    <a:latin typeface="Times New Roman" pitchFamily="18" charset="0"/>
                    <a:ea typeface="楷体_GB2312" pitchFamily="49" charset="-122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1525" name="Text Box 171"/>
              <p:cNvSpPr txBox="1">
                <a:spLocks noChangeArrowheads="1"/>
              </p:cNvSpPr>
              <p:nvPr/>
            </p:nvSpPr>
            <p:spPr bwMode="auto">
              <a:xfrm>
                <a:off x="6216650" y="4283076"/>
                <a:ext cx="3492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ea typeface="楷体_GB2312" pitchFamily="49" charset="-122"/>
                  </a:rPr>
                  <a:t>D</a:t>
                </a:r>
              </a:p>
            </p:txBody>
          </p:sp>
          <p:sp>
            <p:nvSpPr>
              <p:cNvPr id="21526" name="Line 193"/>
              <p:cNvSpPr>
                <a:spLocks noChangeShapeType="1"/>
              </p:cNvSpPr>
              <p:nvPr/>
            </p:nvSpPr>
            <p:spPr bwMode="auto">
              <a:xfrm>
                <a:off x="6270625" y="4371976"/>
                <a:ext cx="0" cy="7826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3957638" y="4198938"/>
            <a:ext cx="374650" cy="765175"/>
            <a:chOff x="3956880" y="3959768"/>
            <a:chExt cx="375408" cy="764633"/>
          </a:xfrm>
        </p:grpSpPr>
        <p:sp>
          <p:nvSpPr>
            <p:cNvPr id="21518" name="Line 198"/>
            <p:cNvSpPr>
              <a:spLocks noChangeAspect="1" noChangeShapeType="1"/>
            </p:cNvSpPr>
            <p:nvPr/>
          </p:nvSpPr>
          <p:spPr bwMode="auto">
            <a:xfrm>
              <a:off x="3986913" y="4107546"/>
              <a:ext cx="345375" cy="61685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1519" name="组合 8"/>
            <p:cNvGrpSpPr>
              <a:grpSpLocks/>
            </p:cNvGrpSpPr>
            <p:nvPr/>
          </p:nvGrpSpPr>
          <p:grpSpPr bwMode="auto">
            <a:xfrm>
              <a:off x="3956880" y="3959768"/>
              <a:ext cx="282204" cy="400901"/>
              <a:chOff x="3956880" y="3959768"/>
              <a:chExt cx="282204" cy="400901"/>
            </a:xfrm>
          </p:grpSpPr>
          <p:sp>
            <p:nvSpPr>
              <p:cNvPr id="21520" name="任意多边形: 形状 5"/>
              <p:cNvSpPr>
                <a:spLocks/>
              </p:cNvSpPr>
              <p:nvPr/>
            </p:nvSpPr>
            <p:spPr bwMode="auto">
              <a:xfrm>
                <a:off x="4117525" y="4237503"/>
                <a:ext cx="121559" cy="123166"/>
              </a:xfrm>
              <a:custGeom>
                <a:avLst/>
                <a:gdLst>
                  <a:gd name="T0" fmla="*/ 105243 w 121559"/>
                  <a:gd name="T1" fmla="*/ 1261 h 123166"/>
                  <a:gd name="T2" fmla="*/ 20968 w 121559"/>
                  <a:gd name="T3" fmla="*/ 40499 h 123166"/>
                  <a:gd name="T4" fmla="*/ 6605 w 121559"/>
                  <a:gd name="T5" fmla="*/ 107896 h 123166"/>
                  <a:gd name="T6" fmla="*/ 6605 w 121559"/>
                  <a:gd name="T7" fmla="*/ 107896 h 123166"/>
                  <a:gd name="T8" fmla="*/ 6605 w 121559"/>
                  <a:gd name="T9" fmla="*/ 107896 h 123166"/>
                  <a:gd name="T10" fmla="*/ 6605 w 121559"/>
                  <a:gd name="T11" fmla="*/ 107896 h 1231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1559" h="123166">
                    <a:moveTo>
                      <a:pt x="105243" y="1261"/>
                    </a:moveTo>
                    <a:cubicBezTo>
                      <a:pt x="160495" y="6403"/>
                      <a:pt x="60966" y="-19412"/>
                      <a:pt x="20968" y="40499"/>
                    </a:cubicBezTo>
                    <a:cubicBezTo>
                      <a:pt x="-19030" y="100410"/>
                      <a:pt x="11380" y="149050"/>
                      <a:pt x="6605" y="107896"/>
                    </a:cubicBezTo>
                  </a:path>
                </a:pathLst>
              </a:cu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521" name="文本框 6"/>
              <p:cNvSpPr txBox="1">
                <a:spLocks noChangeArrowheads="1"/>
              </p:cNvSpPr>
              <p:nvPr/>
            </p:nvSpPr>
            <p:spPr bwMode="auto">
              <a:xfrm>
                <a:off x="3956880" y="3959768"/>
                <a:ext cx="21907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b="0" i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α</a:t>
                </a:r>
                <a:endParaRPr lang="zh-CN" altLang="en-US" b="0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4" name="思想气泡: 云 73"/>
          <p:cNvSpPr>
            <a:spLocks noChangeArrowheads="1"/>
          </p:cNvSpPr>
          <p:nvPr/>
        </p:nvSpPr>
        <p:spPr bwMode="auto">
          <a:xfrm>
            <a:off x="5259388" y="1952625"/>
            <a:ext cx="3921125" cy="1404938"/>
          </a:xfrm>
          <a:prstGeom prst="cloudCallout">
            <a:avLst>
              <a:gd name="adj1" fmla="val 25458"/>
              <a:gd name="adj2" fmla="val 7147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kumimoji="1" lang="zh-CN" altLang="en-US" sz="20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若求一般位置平面的倾角</a:t>
            </a:r>
            <a:r>
              <a:rPr kumimoji="1" lang="en-US" altLang="zh-CN" sz="2000" b="0" i="1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β</a:t>
            </a:r>
            <a:r>
              <a:rPr kumimoji="1" lang="zh-CN" altLang="en-US" sz="20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，又该如何做投影变换呢？</a:t>
            </a:r>
          </a:p>
        </p:txBody>
      </p:sp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9950" y="3390900"/>
            <a:ext cx="1312863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  <p:bldP spid="4" grpId="0" animBg="1"/>
      <p:bldP spid="4" grpId="1" animBg="1"/>
      <p:bldP spid="70" grpId="0" animBg="1"/>
      <p:bldP spid="70" grpId="1" animBg="1"/>
      <p:bldP spid="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4"/>
          <p:cNvSpPr>
            <a:spLocks noChangeArrowheads="1"/>
          </p:cNvSpPr>
          <p:nvPr/>
        </p:nvSpPr>
        <p:spPr bwMode="auto">
          <a:xfrm>
            <a:off x="304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三、基本作图问题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续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2800" b="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250825" y="576263"/>
            <a:ext cx="853440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="0">
                <a:latin typeface="黑体" pitchFamily="49" charset="-122"/>
                <a:ea typeface="黑体" pitchFamily="49" charset="-122"/>
              </a:rPr>
              <a:t> 4. 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 一般位置平面变换为投影面垂直面</a:t>
            </a:r>
            <a:endParaRPr kumimoji="1" lang="en-US" altLang="zh-CN" sz="2400" b="0">
              <a:latin typeface="黑体" pitchFamily="49" charset="-122"/>
              <a:ea typeface="黑体" pitchFamily="49" charset="-122"/>
            </a:endParaRPr>
          </a:p>
          <a:p>
            <a:pPr algn="just">
              <a:lnSpc>
                <a:spcPct val="120000"/>
              </a:lnSpc>
            </a:pPr>
            <a:r>
              <a:rPr kumimoji="1" lang="en-US" altLang="zh-CN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     </a:t>
            </a:r>
            <a:r>
              <a:rPr kumimoji="1" lang="zh-CN" altLang="en-US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作图过程：</a:t>
            </a:r>
            <a:endParaRPr kumimoji="1" lang="en-US" altLang="zh-CN" sz="2200" b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220" name="直接连接符 219">
            <a:extLst>
              <a:ext uri="{FF2B5EF4-FFF2-40B4-BE49-F238E27FC236}">
                <a16:creationId xmlns:a16="http://schemas.microsoft.com/office/drawing/2014/main" id="{92C739AE-7B8F-4DE0-9A5A-CBEED1A5E55B}"/>
              </a:ext>
            </a:extLst>
          </p:cNvPr>
          <p:cNvCxnSpPr>
            <a:cxnSpLocks noChangeAspect="1"/>
          </p:cNvCxnSpPr>
          <p:nvPr/>
        </p:nvCxnSpPr>
        <p:spPr>
          <a:xfrm>
            <a:off x="2782888" y="3319463"/>
            <a:ext cx="1117600" cy="922337"/>
          </a:xfrm>
          <a:prstGeom prst="line">
            <a:avLst/>
          </a:prstGeom>
          <a:ln w="127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2" name="组合 221"/>
          <p:cNvGrpSpPr>
            <a:grpSpLocks noChangeAspect="1"/>
          </p:cNvGrpSpPr>
          <p:nvPr/>
        </p:nvGrpSpPr>
        <p:grpSpPr bwMode="auto">
          <a:xfrm>
            <a:off x="3336925" y="4062413"/>
            <a:ext cx="1878013" cy="2051050"/>
            <a:chOff x="2771797" y="4572210"/>
            <a:chExt cx="1514174" cy="1654431"/>
          </a:xfrm>
        </p:grpSpPr>
        <p:cxnSp>
          <p:nvCxnSpPr>
            <p:cNvPr id="223" name="直接连接符 222">
              <a:extLst>
                <a:ext uri="{FF2B5EF4-FFF2-40B4-BE49-F238E27FC236}">
                  <a16:creationId xmlns:a16="http://schemas.microsoft.com/office/drawing/2014/main" id="{E632761C-C07A-4B62-B480-007EB95B997C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3544883" y="4572210"/>
              <a:ext cx="428782" cy="355984"/>
            </a:xfrm>
            <a:prstGeom prst="line">
              <a:avLst/>
            </a:prstGeom>
            <a:ln w="127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接连接符 223">
              <a:extLst>
                <a:ext uri="{FF2B5EF4-FFF2-40B4-BE49-F238E27FC236}">
                  <a16:creationId xmlns:a16="http://schemas.microsoft.com/office/drawing/2014/main" id="{39FA864E-F4DC-405A-B424-897A2D83DAC5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2771797" y="4974293"/>
              <a:ext cx="1514174" cy="1252348"/>
            </a:xfrm>
            <a:prstGeom prst="line">
              <a:avLst/>
            </a:prstGeom>
            <a:ln w="127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组合 231"/>
          <p:cNvGrpSpPr>
            <a:grpSpLocks noChangeAspect="1"/>
          </p:cNvGrpSpPr>
          <p:nvPr/>
        </p:nvGrpSpPr>
        <p:grpSpPr bwMode="auto">
          <a:xfrm>
            <a:off x="1473200" y="1223963"/>
            <a:ext cx="3433763" cy="3659187"/>
            <a:chOff x="1273354" y="2284569"/>
            <a:chExt cx="2767631" cy="2951324"/>
          </a:xfrm>
        </p:grpSpPr>
        <p:cxnSp>
          <p:nvCxnSpPr>
            <p:cNvPr id="233" name="直接连接符 232">
              <a:extLst>
                <a:ext uri="{FF2B5EF4-FFF2-40B4-BE49-F238E27FC236}">
                  <a16:creationId xmlns:a16="http://schemas.microsoft.com/office/drawing/2014/main" id="{33CAA492-641A-4C1B-BD27-92D07E12BF1C}"/>
                </a:ext>
              </a:extLst>
            </p:cNvPr>
            <p:cNvCxnSpPr>
              <a:cxnSpLocks/>
            </p:cNvCxnSpPr>
            <p:nvPr/>
          </p:nvCxnSpPr>
          <p:spPr>
            <a:xfrm>
              <a:off x="2771688" y="2493274"/>
              <a:ext cx="0" cy="2483978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561" name="组合 233"/>
            <p:cNvGrpSpPr>
              <a:grpSpLocks/>
            </p:cNvGrpSpPr>
            <p:nvPr/>
          </p:nvGrpSpPr>
          <p:grpSpPr bwMode="auto">
            <a:xfrm>
              <a:off x="1273354" y="2284569"/>
              <a:ext cx="2767631" cy="2951324"/>
              <a:chOff x="1273354" y="2284569"/>
              <a:chExt cx="2767631" cy="2951324"/>
            </a:xfrm>
          </p:grpSpPr>
          <p:cxnSp>
            <p:nvCxnSpPr>
              <p:cNvPr id="235" name="直接连接符 234">
                <a:extLst>
                  <a:ext uri="{FF2B5EF4-FFF2-40B4-BE49-F238E27FC236}">
                    <a16:creationId xmlns:a16="http://schemas.microsoft.com/office/drawing/2014/main" id="{31EDE909-7949-4B3B-BA6D-6DB709849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39206" y="3185971"/>
                <a:ext cx="0" cy="795129"/>
              </a:xfrm>
              <a:prstGeom prst="line">
                <a:avLst/>
              </a:prstGeom>
              <a:ln w="95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直接连接符 235">
                <a:extLst>
                  <a:ext uri="{FF2B5EF4-FFF2-40B4-BE49-F238E27FC236}">
                    <a16:creationId xmlns:a16="http://schemas.microsoft.com/office/drawing/2014/main" id="{18B08E94-6908-4303-81CA-D1AC270446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44526" y="3645635"/>
                <a:ext cx="0" cy="927010"/>
              </a:xfrm>
              <a:prstGeom prst="line">
                <a:avLst/>
              </a:prstGeom>
              <a:ln w="95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直接连接符 236">
                <a:extLst>
                  <a:ext uri="{FF2B5EF4-FFF2-40B4-BE49-F238E27FC236}">
                    <a16:creationId xmlns:a16="http://schemas.microsoft.com/office/drawing/2014/main" id="{04587940-2CD5-4E5E-AB42-5F978425DD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47174" y="3830013"/>
                <a:ext cx="2493811" cy="0"/>
              </a:xfrm>
              <a:prstGeom prst="line">
                <a:avLst/>
              </a:prstGeom>
              <a:ln w="95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直接连接符 237">
                <a:extLst>
                  <a:ext uri="{FF2B5EF4-FFF2-40B4-BE49-F238E27FC236}">
                    <a16:creationId xmlns:a16="http://schemas.microsoft.com/office/drawing/2014/main" id="{AAAB14B5-F144-4F52-9452-2A45A4B0E6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39206" y="3983661"/>
                <a:ext cx="1205320" cy="588984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直接连接符 238">
                <a:extLst>
                  <a:ext uri="{FF2B5EF4-FFF2-40B4-BE49-F238E27FC236}">
                    <a16:creationId xmlns:a16="http://schemas.microsoft.com/office/drawing/2014/main" id="{F25EF54F-CA7C-4A59-BE81-E2EC8133C6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39206" y="2493274"/>
                <a:ext cx="432482" cy="692697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直接连接符 239">
                <a:extLst>
                  <a:ext uri="{FF2B5EF4-FFF2-40B4-BE49-F238E27FC236}">
                    <a16:creationId xmlns:a16="http://schemas.microsoft.com/office/drawing/2014/main" id="{387854C3-0B8C-4DB4-870D-D83C69E14A1D}"/>
                  </a:ext>
                </a:extLst>
              </p:cNvPr>
              <p:cNvCxnSpPr/>
              <p:nvPr/>
            </p:nvCxnSpPr>
            <p:spPr>
              <a:xfrm>
                <a:off x="2771688" y="2491994"/>
                <a:ext cx="772838" cy="1153641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直接连接符 240">
                <a:extLst>
                  <a:ext uri="{FF2B5EF4-FFF2-40B4-BE49-F238E27FC236}">
                    <a16:creationId xmlns:a16="http://schemas.microsoft.com/office/drawing/2014/main" id="{54897DA0-512D-442C-B269-76C530034731}"/>
                  </a:ext>
                </a:extLst>
              </p:cNvPr>
              <p:cNvCxnSpPr/>
              <p:nvPr/>
            </p:nvCxnSpPr>
            <p:spPr>
              <a:xfrm>
                <a:off x="2349442" y="3185971"/>
                <a:ext cx="1195084" cy="459664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直接连接符 241">
                <a:extLst>
                  <a:ext uri="{FF2B5EF4-FFF2-40B4-BE49-F238E27FC236}">
                    <a16:creationId xmlns:a16="http://schemas.microsoft.com/office/drawing/2014/main" id="{14E47FEC-B277-455B-A9CD-83FCE6ED21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39206" y="3983661"/>
                <a:ext cx="432482" cy="993591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直接连接符 242">
                <a:extLst>
                  <a:ext uri="{FF2B5EF4-FFF2-40B4-BE49-F238E27FC236}">
                    <a16:creationId xmlns:a16="http://schemas.microsoft.com/office/drawing/2014/main" id="{0D6BA7A7-7189-4FBD-B405-6D05814CA5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71688" y="4572645"/>
                <a:ext cx="772838" cy="404607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71" name="Text Box 57"/>
              <p:cNvSpPr txBox="1">
                <a:spLocks noChangeArrowheads="1"/>
              </p:cNvSpPr>
              <p:nvPr/>
            </p:nvSpPr>
            <p:spPr bwMode="auto">
              <a:xfrm>
                <a:off x="3491880" y="4283711"/>
                <a:ext cx="287258" cy="369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22572" name="Text Box 54"/>
              <p:cNvSpPr txBox="1">
                <a:spLocks noChangeArrowheads="1"/>
              </p:cNvSpPr>
              <p:nvPr/>
            </p:nvSpPr>
            <p:spPr bwMode="auto">
              <a:xfrm>
                <a:off x="2042907" y="2981247"/>
                <a:ext cx="335044" cy="2978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 a</a:t>
                </a:r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</a:t>
                </a:r>
              </a:p>
            </p:txBody>
          </p:sp>
          <p:sp>
            <p:nvSpPr>
              <p:cNvPr id="22573" name="Text Box 55"/>
              <p:cNvSpPr txBox="1">
                <a:spLocks noChangeArrowheads="1"/>
              </p:cNvSpPr>
              <p:nvPr/>
            </p:nvSpPr>
            <p:spPr bwMode="auto">
              <a:xfrm>
                <a:off x="2735796" y="2284569"/>
                <a:ext cx="335044" cy="2978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>
                    <a:latin typeface="Times New Roman" pitchFamily="18" charset="0"/>
                  </a:rPr>
                  <a:t> </a:t>
                </a:r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</a:t>
                </a:r>
              </a:p>
            </p:txBody>
          </p:sp>
          <p:sp>
            <p:nvSpPr>
              <p:cNvPr id="22574" name="Text Box 56"/>
              <p:cNvSpPr txBox="1">
                <a:spLocks noChangeArrowheads="1"/>
              </p:cNvSpPr>
              <p:nvPr/>
            </p:nvSpPr>
            <p:spPr bwMode="auto">
              <a:xfrm>
                <a:off x="2064715" y="3789040"/>
                <a:ext cx="311041" cy="3667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22575" name="Text Box 57"/>
              <p:cNvSpPr txBox="1">
                <a:spLocks noChangeArrowheads="1"/>
              </p:cNvSpPr>
              <p:nvPr/>
            </p:nvSpPr>
            <p:spPr bwMode="auto">
              <a:xfrm>
                <a:off x="2532767" y="4869160"/>
                <a:ext cx="311041" cy="3667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22576" name="Text Box 58"/>
              <p:cNvSpPr txBox="1">
                <a:spLocks noChangeArrowheads="1"/>
              </p:cNvSpPr>
              <p:nvPr/>
            </p:nvSpPr>
            <p:spPr bwMode="auto">
              <a:xfrm>
                <a:off x="1273354" y="3651872"/>
                <a:ext cx="262658" cy="2978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X</a:t>
                </a:r>
              </a:p>
            </p:txBody>
          </p:sp>
          <p:sp>
            <p:nvSpPr>
              <p:cNvPr id="22577" name="Text Box 59"/>
              <p:cNvSpPr txBox="1">
                <a:spLocks noChangeArrowheads="1"/>
              </p:cNvSpPr>
              <p:nvPr/>
            </p:nvSpPr>
            <p:spPr bwMode="auto">
              <a:xfrm>
                <a:off x="1534647" y="3590929"/>
                <a:ext cx="262658" cy="2978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V</a:t>
                </a:r>
              </a:p>
            </p:txBody>
          </p:sp>
          <p:sp>
            <p:nvSpPr>
              <p:cNvPr id="22578" name="Text Box 60"/>
              <p:cNvSpPr txBox="1">
                <a:spLocks noChangeArrowheads="1"/>
              </p:cNvSpPr>
              <p:nvPr/>
            </p:nvSpPr>
            <p:spPr bwMode="auto">
              <a:xfrm>
                <a:off x="1517708" y="3801648"/>
                <a:ext cx="283339" cy="2978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22579" name="Text Box 54"/>
              <p:cNvSpPr txBox="1">
                <a:spLocks noChangeArrowheads="1"/>
              </p:cNvSpPr>
              <p:nvPr/>
            </p:nvSpPr>
            <p:spPr bwMode="auto">
              <a:xfrm>
                <a:off x="3504869" y="3474799"/>
                <a:ext cx="324703" cy="2978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 c</a:t>
                </a:r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</a:t>
                </a:r>
              </a:p>
            </p:txBody>
          </p:sp>
        </p:grpSp>
      </p:grpSp>
      <p:grpSp>
        <p:nvGrpSpPr>
          <p:cNvPr id="253" name="组合 252"/>
          <p:cNvGrpSpPr>
            <a:grpSpLocks noChangeAspect="1"/>
          </p:cNvGrpSpPr>
          <p:nvPr/>
        </p:nvGrpSpPr>
        <p:grpSpPr bwMode="auto">
          <a:xfrm>
            <a:off x="2994992" y="3948114"/>
            <a:ext cx="1750046" cy="1982163"/>
            <a:chOff x="2413698" y="4586078"/>
            <a:chExt cx="1410514" cy="1599043"/>
          </a:xfrm>
        </p:grpSpPr>
        <p:cxnSp>
          <p:nvCxnSpPr>
            <p:cNvPr id="254" name="直接连接符 253">
              <a:extLst>
                <a:ext uri="{FF2B5EF4-FFF2-40B4-BE49-F238E27FC236}">
                  <a16:creationId xmlns:a16="http://schemas.microsoft.com/office/drawing/2014/main" id="{0D2039E9-6725-4335-85D4-907AB340953B}"/>
                </a:ext>
              </a:extLst>
            </p:cNvPr>
            <p:cNvCxnSpPr>
              <a:cxnSpLocks noChangeAspect="1"/>
            </p:cNvCxnSpPr>
            <p:nvPr/>
          </p:nvCxnSpPr>
          <p:spPr>
            <a:xfrm rot="5400000">
              <a:off x="2586959" y="4703764"/>
              <a:ext cx="1354940" cy="1119567"/>
            </a:xfrm>
            <a:prstGeom prst="line">
              <a:avLst/>
            </a:prstGeom>
            <a:ln w="127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556" name="组合 254"/>
            <p:cNvGrpSpPr>
              <a:grpSpLocks/>
            </p:cNvGrpSpPr>
            <p:nvPr/>
          </p:nvGrpSpPr>
          <p:grpSpPr bwMode="auto">
            <a:xfrm>
              <a:off x="2413698" y="5583694"/>
              <a:ext cx="648444" cy="601427"/>
              <a:chOff x="2413698" y="5583694"/>
              <a:chExt cx="648444" cy="601427"/>
            </a:xfrm>
          </p:grpSpPr>
          <p:sp>
            <p:nvSpPr>
              <p:cNvPr id="22557" name="Text Box 58"/>
              <p:cNvSpPr txBox="1">
                <a:spLocks noChangeArrowheads="1"/>
              </p:cNvSpPr>
              <p:nvPr/>
            </p:nvSpPr>
            <p:spPr bwMode="auto">
              <a:xfrm rot="190342">
                <a:off x="2413698" y="5887035"/>
                <a:ext cx="324409" cy="298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kumimoji="1" lang="en-US" altLang="zh-CN" b="0" i="1" baseline="-25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22558" name="Text Box 59"/>
              <p:cNvSpPr txBox="1">
                <a:spLocks noChangeArrowheads="1"/>
              </p:cNvSpPr>
              <p:nvPr/>
            </p:nvSpPr>
            <p:spPr bwMode="auto">
              <a:xfrm rot="190342">
                <a:off x="2737734" y="5785446"/>
                <a:ext cx="324408" cy="298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1" lang="en-US" altLang="zh-CN" b="0" i="1" baseline="-25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22559" name="Text Box 60"/>
              <p:cNvSpPr txBox="1">
                <a:spLocks noChangeArrowheads="1"/>
              </p:cNvSpPr>
              <p:nvPr/>
            </p:nvSpPr>
            <p:spPr bwMode="auto">
              <a:xfrm rot="190342">
                <a:off x="2559354" y="5583694"/>
                <a:ext cx="283083" cy="2980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</p:grpSp>
      </p:grpSp>
      <p:grpSp>
        <p:nvGrpSpPr>
          <p:cNvPr id="272" name="组合 271"/>
          <p:cNvGrpSpPr>
            <a:grpSpLocks noChangeAspect="1"/>
          </p:cNvGrpSpPr>
          <p:nvPr/>
        </p:nvGrpSpPr>
        <p:grpSpPr bwMode="auto">
          <a:xfrm>
            <a:off x="4046538" y="4446588"/>
            <a:ext cx="111125" cy="196850"/>
            <a:chOff x="3289112" y="5596573"/>
            <a:chExt cx="89210" cy="159072"/>
          </a:xfrm>
        </p:grpSpPr>
        <p:cxnSp>
          <p:nvCxnSpPr>
            <p:cNvPr id="273" name="直接连接符 272">
              <a:extLst>
                <a:ext uri="{FF2B5EF4-FFF2-40B4-BE49-F238E27FC236}">
                  <a16:creationId xmlns:a16="http://schemas.microsoft.com/office/drawing/2014/main" id="{98768E16-3C17-4025-8CB8-9CE25CBE048D}"/>
                </a:ext>
              </a:extLst>
            </p:cNvPr>
            <p:cNvCxnSpPr>
              <a:cxnSpLocks noChangeAspect="1"/>
            </p:cNvCxnSpPr>
            <p:nvPr/>
          </p:nvCxnSpPr>
          <p:spPr>
            <a:xfrm rot="5400000">
              <a:off x="3281179" y="5604506"/>
              <a:ext cx="87233" cy="71368"/>
            </a:xfrm>
            <a:prstGeom prst="line">
              <a:avLst/>
            </a:prstGeom>
            <a:ln w="9525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直接连接符 273">
              <a:extLst>
                <a:ext uri="{FF2B5EF4-FFF2-40B4-BE49-F238E27FC236}">
                  <a16:creationId xmlns:a16="http://schemas.microsoft.com/office/drawing/2014/main" id="{F8018303-AF73-4EC3-BA9E-F656D542667C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3291661" y="5683806"/>
              <a:ext cx="86661" cy="71839"/>
            </a:xfrm>
            <a:prstGeom prst="line">
              <a:avLst/>
            </a:prstGeom>
            <a:ln w="9525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9" name="直接连接符 278">
            <a:extLst>
              <a:ext uri="{FF2B5EF4-FFF2-40B4-BE49-F238E27FC236}">
                <a16:creationId xmlns:a16="http://schemas.microsoft.com/office/drawing/2014/main" id="{BF7A1C9F-06D1-4F9D-BEA9-F2758A7EE062}"/>
              </a:ext>
            </a:extLst>
          </p:cNvPr>
          <p:cNvCxnSpPr>
            <a:cxnSpLocks noChangeAspect="1"/>
          </p:cNvCxnSpPr>
          <p:nvPr/>
        </p:nvCxnSpPr>
        <p:spPr>
          <a:xfrm>
            <a:off x="2797175" y="2341563"/>
            <a:ext cx="1116013" cy="0"/>
          </a:xfrm>
          <a:prstGeom prst="line">
            <a:avLst/>
          </a:prstGeom>
          <a:ln w="127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直接连接符 279">
            <a:extLst>
              <a:ext uri="{FF2B5EF4-FFF2-40B4-BE49-F238E27FC236}">
                <a16:creationId xmlns:a16="http://schemas.microsoft.com/office/drawing/2014/main" id="{7121BF8B-EC65-4404-9A86-8170275A5A40}"/>
              </a:ext>
            </a:extLst>
          </p:cNvPr>
          <p:cNvCxnSpPr>
            <a:cxnSpLocks noChangeAspect="1"/>
          </p:cNvCxnSpPr>
          <p:nvPr/>
        </p:nvCxnSpPr>
        <p:spPr>
          <a:xfrm>
            <a:off x="3913188" y="2341563"/>
            <a:ext cx="0" cy="1908175"/>
          </a:xfrm>
          <a:prstGeom prst="line">
            <a:avLst/>
          </a:prstGeom>
          <a:ln w="127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组合 280"/>
          <p:cNvGrpSpPr>
            <a:grpSpLocks noChangeAspect="1"/>
          </p:cNvGrpSpPr>
          <p:nvPr/>
        </p:nvGrpSpPr>
        <p:grpSpPr bwMode="auto">
          <a:xfrm>
            <a:off x="4679950" y="4076700"/>
            <a:ext cx="941388" cy="2241550"/>
            <a:chOff x="3779919" y="4463824"/>
            <a:chExt cx="759316" cy="1807501"/>
          </a:xfrm>
        </p:grpSpPr>
        <p:sp>
          <p:nvSpPr>
            <p:cNvPr id="22550" name="矩形 281"/>
            <p:cNvSpPr>
              <a:spLocks noChangeArrowheads="1"/>
            </p:cNvSpPr>
            <p:nvPr/>
          </p:nvSpPr>
          <p:spPr bwMode="auto">
            <a:xfrm>
              <a:off x="3954114" y="4986407"/>
              <a:ext cx="344094" cy="297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1" lang="en-US" altLang="zh-CN" b="0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1" lang="en-US" altLang="zh-CN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'</a:t>
              </a:r>
            </a:p>
          </p:txBody>
        </p:sp>
        <p:sp>
          <p:nvSpPr>
            <p:cNvPr id="22551" name="矩形 282"/>
            <p:cNvSpPr>
              <a:spLocks noChangeArrowheads="1"/>
            </p:cNvSpPr>
            <p:nvPr/>
          </p:nvSpPr>
          <p:spPr bwMode="auto">
            <a:xfrm>
              <a:off x="3779919" y="4463824"/>
              <a:ext cx="333753" cy="297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kumimoji="1" lang="en-US" altLang="zh-CN" b="0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1" lang="en-US" altLang="zh-CN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'</a:t>
              </a:r>
            </a:p>
          </p:txBody>
        </p:sp>
        <p:sp>
          <p:nvSpPr>
            <p:cNvPr id="22552" name="矩形 283"/>
            <p:cNvSpPr>
              <a:spLocks noChangeArrowheads="1"/>
            </p:cNvSpPr>
            <p:nvPr/>
          </p:nvSpPr>
          <p:spPr bwMode="auto">
            <a:xfrm>
              <a:off x="4195141" y="5973508"/>
              <a:ext cx="344094" cy="297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kumimoji="1" lang="en-US" altLang="zh-CN" b="0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1" lang="en-US" altLang="zh-CN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'</a:t>
              </a:r>
            </a:p>
          </p:txBody>
        </p:sp>
      </p:grpSp>
      <p:cxnSp>
        <p:nvCxnSpPr>
          <p:cNvPr id="221" name="直接连接符 220">
            <a:extLst>
              <a:ext uri="{FF2B5EF4-FFF2-40B4-BE49-F238E27FC236}">
                <a16:creationId xmlns:a16="http://schemas.microsoft.com/office/drawing/2014/main" id="{EB0DFFDA-A7FE-4232-9E8A-D60918034B96}"/>
              </a:ext>
            </a:extLst>
          </p:cNvPr>
          <p:cNvCxnSpPr>
            <a:cxnSpLocks noChangeAspect="1"/>
          </p:cNvCxnSpPr>
          <p:nvPr/>
        </p:nvCxnSpPr>
        <p:spPr>
          <a:xfrm>
            <a:off x="3905250" y="4244975"/>
            <a:ext cx="1071563" cy="887413"/>
          </a:xfrm>
          <a:prstGeom prst="line">
            <a:avLst/>
          </a:prstGeom>
          <a:ln w="127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8" name="组合 267"/>
          <p:cNvGrpSpPr>
            <a:grpSpLocks noChangeAspect="1"/>
          </p:cNvGrpSpPr>
          <p:nvPr/>
        </p:nvGrpSpPr>
        <p:grpSpPr bwMode="auto">
          <a:xfrm>
            <a:off x="4552950" y="4286250"/>
            <a:ext cx="741363" cy="1898650"/>
            <a:chOff x="3729600" y="4725724"/>
            <a:chExt cx="598833" cy="1532003"/>
          </a:xfrm>
        </p:grpSpPr>
        <p:sp>
          <p:nvSpPr>
            <p:cNvPr id="22547" name="矩形 268"/>
            <p:cNvSpPr>
              <a:spLocks noChangeArrowheads="1"/>
            </p:cNvSpPr>
            <p:nvPr/>
          </p:nvSpPr>
          <p:spPr bwMode="auto">
            <a:xfrm>
              <a:off x="3729600" y="4725724"/>
              <a:ext cx="231633" cy="173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800">
                  <a:solidFill>
                    <a:srgbClr val="0000FF"/>
                  </a:solidFill>
                  <a:latin typeface="Times New Roman" pitchFamily="18" charset="0"/>
                </a:rPr>
                <a:t>●</a:t>
              </a:r>
            </a:p>
          </p:txBody>
        </p:sp>
        <p:sp>
          <p:nvSpPr>
            <p:cNvPr id="22548" name="矩形 269"/>
            <p:cNvSpPr>
              <a:spLocks noChangeArrowheads="1"/>
            </p:cNvSpPr>
            <p:nvPr/>
          </p:nvSpPr>
          <p:spPr bwMode="auto">
            <a:xfrm>
              <a:off x="3875981" y="5256000"/>
              <a:ext cx="231633" cy="173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800">
                  <a:solidFill>
                    <a:srgbClr val="0000FF"/>
                  </a:solidFill>
                  <a:latin typeface="Times New Roman" pitchFamily="18" charset="0"/>
                </a:rPr>
                <a:t>●</a:t>
              </a:r>
            </a:p>
          </p:txBody>
        </p:sp>
        <p:sp>
          <p:nvSpPr>
            <p:cNvPr id="22549" name="矩形 270"/>
            <p:cNvSpPr>
              <a:spLocks noChangeArrowheads="1"/>
            </p:cNvSpPr>
            <p:nvPr/>
          </p:nvSpPr>
          <p:spPr bwMode="auto">
            <a:xfrm>
              <a:off x="4096800" y="6084000"/>
              <a:ext cx="231633" cy="173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800">
                  <a:solidFill>
                    <a:srgbClr val="0000FF"/>
                  </a:solidFill>
                  <a:latin typeface="Times New Roman" pitchFamily="18" charset="0"/>
                </a:rPr>
                <a:t>●</a:t>
              </a:r>
            </a:p>
          </p:txBody>
        </p:sp>
      </p:grpSp>
      <p:cxnSp>
        <p:nvCxnSpPr>
          <p:cNvPr id="218" name="直接连接符 217">
            <a:extLst>
              <a:ext uri="{FF2B5EF4-FFF2-40B4-BE49-F238E27FC236}">
                <a16:creationId xmlns:a16="http://schemas.microsoft.com/office/drawing/2014/main" id="{742A224F-A70B-4D93-BA80-9160E2AADD41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4694238" y="4379913"/>
            <a:ext cx="454025" cy="1660525"/>
          </a:xfrm>
          <a:prstGeom prst="line">
            <a:avLst/>
          </a:prstGeom>
          <a:ln w="317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4" name="组合 263"/>
          <p:cNvGrpSpPr>
            <a:grpSpLocks noChangeAspect="1"/>
          </p:cNvGrpSpPr>
          <p:nvPr/>
        </p:nvGrpSpPr>
        <p:grpSpPr bwMode="auto">
          <a:xfrm>
            <a:off x="4192588" y="4371975"/>
            <a:ext cx="558800" cy="681038"/>
            <a:chOff x="3467892" y="4849467"/>
            <a:chExt cx="450360" cy="549062"/>
          </a:xfrm>
        </p:grpSpPr>
        <p:cxnSp>
          <p:nvCxnSpPr>
            <p:cNvPr id="265" name="直接连接符 264">
              <a:extLst>
                <a:ext uri="{FF2B5EF4-FFF2-40B4-BE49-F238E27FC236}">
                  <a16:creationId xmlns:a16="http://schemas.microsoft.com/office/drawing/2014/main" id="{A790F896-6A6A-4830-9A54-9239FF99AFA2}"/>
                </a:ext>
              </a:extLst>
            </p:cNvPr>
            <p:cNvCxnSpPr>
              <a:cxnSpLocks noChangeAspect="1"/>
            </p:cNvCxnSpPr>
            <p:nvPr/>
          </p:nvCxnSpPr>
          <p:spPr>
            <a:xfrm rot="5400000">
              <a:off x="3425588" y="4891771"/>
              <a:ext cx="487629" cy="403021"/>
            </a:xfrm>
            <a:prstGeom prst="line">
              <a:avLst/>
            </a:prstGeom>
            <a:ln w="9525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任意多边形: 形状 265">
              <a:extLst>
                <a:ext uri="{FF2B5EF4-FFF2-40B4-BE49-F238E27FC236}">
                  <a16:creationId xmlns:a16="http://schemas.microsoft.com/office/drawing/2014/main" id="{A25C4A83-7C8A-4B26-A3EB-A2E2B3E54551}"/>
                </a:ext>
              </a:extLst>
            </p:cNvPr>
            <p:cNvSpPr/>
            <p:nvPr/>
          </p:nvSpPr>
          <p:spPr bwMode="auto">
            <a:xfrm>
              <a:off x="3731455" y="5026088"/>
              <a:ext cx="186797" cy="52475"/>
            </a:xfrm>
            <a:custGeom>
              <a:avLst/>
              <a:gdLst>
                <a:gd name="connsiteX0" fmla="*/ 130611 w 186348"/>
                <a:gd name="connsiteY0" fmla="*/ 0 h 209054"/>
                <a:gd name="connsiteX1" fmla="*/ 186348 w 186348"/>
                <a:gd name="connsiteY1" fmla="*/ 199121 h 209054"/>
                <a:gd name="connsiteX2" fmla="*/ 137144 w 186348"/>
                <a:gd name="connsiteY2" fmla="*/ 209054 h 209054"/>
                <a:gd name="connsiteX3" fmla="*/ 53167 w 186348"/>
                <a:gd name="connsiteY3" fmla="*/ 192100 h 209054"/>
                <a:gd name="connsiteX4" fmla="*/ 0 w 186348"/>
                <a:gd name="connsiteY4" fmla="*/ 156254 h 209054"/>
                <a:gd name="connsiteX0" fmla="*/ 130611 w 222051"/>
                <a:gd name="connsiteY0" fmla="*/ 0 h 209054"/>
                <a:gd name="connsiteX1" fmla="*/ 186348 w 222051"/>
                <a:gd name="connsiteY1" fmla="*/ 199121 h 209054"/>
                <a:gd name="connsiteX2" fmla="*/ 137144 w 222051"/>
                <a:gd name="connsiteY2" fmla="*/ 209054 h 209054"/>
                <a:gd name="connsiteX3" fmla="*/ 53167 w 222051"/>
                <a:gd name="connsiteY3" fmla="*/ 192100 h 209054"/>
                <a:gd name="connsiteX4" fmla="*/ 0 w 222051"/>
                <a:gd name="connsiteY4" fmla="*/ 156254 h 209054"/>
                <a:gd name="connsiteX5" fmla="*/ 222051 w 222051"/>
                <a:gd name="connsiteY5" fmla="*/ 91440 h 209054"/>
                <a:gd name="connsiteX0" fmla="*/ 130611 w 186348"/>
                <a:gd name="connsiteY0" fmla="*/ 0 h 209054"/>
                <a:gd name="connsiteX1" fmla="*/ 186348 w 186348"/>
                <a:gd name="connsiteY1" fmla="*/ 199121 h 209054"/>
                <a:gd name="connsiteX2" fmla="*/ 137144 w 186348"/>
                <a:gd name="connsiteY2" fmla="*/ 209054 h 209054"/>
                <a:gd name="connsiteX3" fmla="*/ 53167 w 186348"/>
                <a:gd name="connsiteY3" fmla="*/ 192100 h 209054"/>
                <a:gd name="connsiteX4" fmla="*/ 0 w 186348"/>
                <a:gd name="connsiteY4" fmla="*/ 156254 h 209054"/>
                <a:gd name="connsiteX0" fmla="*/ 186348 w 186348"/>
                <a:gd name="connsiteY0" fmla="*/ 42867 h 52800"/>
                <a:gd name="connsiteX1" fmla="*/ 137144 w 186348"/>
                <a:gd name="connsiteY1" fmla="*/ 52800 h 52800"/>
                <a:gd name="connsiteX2" fmla="*/ 53167 w 186348"/>
                <a:gd name="connsiteY2" fmla="*/ 35846 h 52800"/>
                <a:gd name="connsiteX3" fmla="*/ 0 w 186348"/>
                <a:gd name="connsiteY3" fmla="*/ 0 h 5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348" h="52800">
                  <a:moveTo>
                    <a:pt x="186348" y="42867"/>
                  </a:moveTo>
                  <a:lnTo>
                    <a:pt x="137144" y="52800"/>
                  </a:lnTo>
                  <a:cubicBezTo>
                    <a:pt x="107356" y="52800"/>
                    <a:pt x="78978" y="46763"/>
                    <a:pt x="53167" y="35846"/>
                  </a:cubicBez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>
                <a:lnSpc>
                  <a:spcPct val="120000"/>
                </a:lnSpc>
                <a:defRPr/>
              </a:pPr>
              <a:endParaRPr lang="zh-CN" altLang="en-US" sz="2200" b="0" kern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2546" name="矩形 266"/>
            <p:cNvSpPr>
              <a:spLocks noChangeArrowheads="1"/>
            </p:cNvSpPr>
            <p:nvPr/>
          </p:nvSpPr>
          <p:spPr bwMode="auto">
            <a:xfrm>
              <a:off x="3617434" y="5075892"/>
              <a:ext cx="257485" cy="322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0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endParaRPr lang="zh-CN" altLang="en-US" b="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d3-18一般位置变换为投影面垂直面">
            <a:hlinkClick r:id="" action="ppaction://media"/>
            <a:extLst>
              <a:ext uri="{FF2B5EF4-FFF2-40B4-BE49-F238E27FC236}">
                <a16:creationId xmlns:a16="http://schemas.microsoft.com/office/drawing/2014/main" id="{402D3047-6A28-410C-8F6B-1E49501CCF0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08133" y="1081789"/>
            <a:ext cx="3333346" cy="26666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473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53"/>
          <p:cNvSpPr>
            <a:spLocks noChangeAspect="1"/>
          </p:cNvSpPr>
          <p:nvPr/>
        </p:nvSpPr>
        <p:spPr bwMode="auto">
          <a:xfrm>
            <a:off x="3843338" y="4094163"/>
            <a:ext cx="2514600" cy="1743075"/>
          </a:xfrm>
          <a:custGeom>
            <a:avLst/>
            <a:gdLst>
              <a:gd name="T0" fmla="*/ 0 w 498"/>
              <a:gd name="T1" fmla="*/ 2147483646 h 244"/>
              <a:gd name="T2" fmla="*/ 2147483646 w 498"/>
              <a:gd name="T3" fmla="*/ 0 h 24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98" h="244">
                <a:moveTo>
                  <a:pt x="0" y="244"/>
                </a:moveTo>
                <a:lnTo>
                  <a:pt x="498" y="0"/>
                </a:lnTo>
              </a:path>
            </a:pathLst>
          </a:custGeom>
          <a:noFill/>
          <a:ln w="952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4" name="组合 73"/>
          <p:cNvGrpSpPr>
            <a:grpSpLocks/>
          </p:cNvGrpSpPr>
          <p:nvPr/>
        </p:nvGrpSpPr>
        <p:grpSpPr bwMode="auto">
          <a:xfrm>
            <a:off x="4321175" y="4257675"/>
            <a:ext cx="2266950" cy="2052638"/>
            <a:chOff x="2663788" y="4185210"/>
            <a:chExt cx="2267500" cy="2052616"/>
          </a:xfrm>
        </p:grpSpPr>
        <p:grpSp>
          <p:nvGrpSpPr>
            <p:cNvPr id="23610" name="Group 70"/>
            <p:cNvGrpSpPr>
              <a:grpSpLocks/>
            </p:cNvGrpSpPr>
            <p:nvPr/>
          </p:nvGrpSpPr>
          <p:grpSpPr bwMode="auto">
            <a:xfrm>
              <a:off x="4318511" y="4185210"/>
              <a:ext cx="612777" cy="460376"/>
              <a:chOff x="4372" y="2882"/>
              <a:chExt cx="386" cy="290"/>
            </a:xfrm>
          </p:grpSpPr>
          <p:sp>
            <p:nvSpPr>
              <p:cNvPr id="23617" name="Text Box 71"/>
              <p:cNvSpPr txBox="1">
                <a:spLocks noChangeArrowheads="1"/>
              </p:cNvSpPr>
              <p:nvPr/>
            </p:nvSpPr>
            <p:spPr bwMode="auto">
              <a:xfrm>
                <a:off x="4489" y="2882"/>
                <a:ext cx="26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kumimoji="1" lang="en-US" altLang="zh-CN" b="0" i="1" baseline="-25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kumimoji="1" lang="en-US" altLang="zh-CN" b="0" i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'</a:t>
                </a:r>
              </a:p>
            </p:txBody>
          </p:sp>
          <p:sp>
            <p:nvSpPr>
              <p:cNvPr id="23618" name="Text Box 72"/>
              <p:cNvSpPr txBox="1">
                <a:spLocks noChangeArrowheads="1"/>
              </p:cNvSpPr>
              <p:nvPr/>
            </p:nvSpPr>
            <p:spPr bwMode="auto">
              <a:xfrm>
                <a:off x="4372" y="3018"/>
                <a:ext cx="197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sz="1000">
                    <a:solidFill>
                      <a:srgbClr val="FF0000"/>
                    </a:solidFill>
                    <a:latin typeface="Times New Roman" pitchFamily="18" charset="0"/>
                  </a:rPr>
                  <a:t>●</a:t>
                </a:r>
              </a:p>
            </p:txBody>
          </p:sp>
        </p:grpSp>
        <p:grpSp>
          <p:nvGrpSpPr>
            <p:cNvPr id="23611" name="Group 70"/>
            <p:cNvGrpSpPr>
              <a:grpSpLocks/>
            </p:cNvGrpSpPr>
            <p:nvPr/>
          </p:nvGrpSpPr>
          <p:grpSpPr bwMode="auto">
            <a:xfrm>
              <a:off x="4001579" y="5812375"/>
              <a:ext cx="606425" cy="425451"/>
              <a:chOff x="4187" y="3018"/>
              <a:chExt cx="382" cy="268"/>
            </a:xfrm>
          </p:grpSpPr>
          <p:sp>
            <p:nvSpPr>
              <p:cNvPr id="23615" name="Text Box 71"/>
              <p:cNvSpPr txBox="1">
                <a:spLocks noChangeArrowheads="1"/>
              </p:cNvSpPr>
              <p:nvPr/>
            </p:nvSpPr>
            <p:spPr bwMode="auto">
              <a:xfrm>
                <a:off x="4187" y="3053"/>
                <a:ext cx="26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kumimoji="1" lang="en-US" altLang="zh-CN" b="0" i="1" baseline="-25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kumimoji="1" lang="en-US" altLang="zh-CN" b="0" i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'</a:t>
                </a:r>
              </a:p>
            </p:txBody>
          </p:sp>
          <p:sp>
            <p:nvSpPr>
              <p:cNvPr id="23616" name="Text Box 72"/>
              <p:cNvSpPr txBox="1">
                <a:spLocks noChangeArrowheads="1"/>
              </p:cNvSpPr>
              <p:nvPr/>
            </p:nvSpPr>
            <p:spPr bwMode="auto">
              <a:xfrm>
                <a:off x="4372" y="3018"/>
                <a:ext cx="197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sz="1000">
                    <a:solidFill>
                      <a:srgbClr val="FF0000"/>
                    </a:solidFill>
                    <a:latin typeface="Times New Roman" pitchFamily="18" charset="0"/>
                  </a:rPr>
                  <a:t>●</a:t>
                </a:r>
              </a:p>
            </p:txBody>
          </p:sp>
        </p:grpSp>
        <p:grpSp>
          <p:nvGrpSpPr>
            <p:cNvPr id="23612" name="Group 70"/>
            <p:cNvGrpSpPr>
              <a:grpSpLocks/>
            </p:cNvGrpSpPr>
            <p:nvPr/>
          </p:nvGrpSpPr>
          <p:grpSpPr bwMode="auto">
            <a:xfrm>
              <a:off x="2663788" y="5644800"/>
              <a:ext cx="606425" cy="388938"/>
              <a:chOff x="4187" y="3018"/>
              <a:chExt cx="382" cy="245"/>
            </a:xfrm>
          </p:grpSpPr>
          <p:sp>
            <p:nvSpPr>
              <p:cNvPr id="23613" name="Text Box 71"/>
              <p:cNvSpPr txBox="1">
                <a:spLocks noChangeArrowheads="1"/>
              </p:cNvSpPr>
              <p:nvPr/>
            </p:nvSpPr>
            <p:spPr bwMode="auto">
              <a:xfrm>
                <a:off x="4187" y="3030"/>
                <a:ext cx="26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1" lang="en-US" altLang="zh-CN" b="0" i="1" baseline="-25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kumimoji="1" lang="en-US" altLang="zh-CN" b="0" i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'</a:t>
                </a:r>
              </a:p>
            </p:txBody>
          </p:sp>
          <p:sp>
            <p:nvSpPr>
              <p:cNvPr id="23614" name="Text Box 72"/>
              <p:cNvSpPr txBox="1">
                <a:spLocks noChangeArrowheads="1"/>
              </p:cNvSpPr>
              <p:nvPr/>
            </p:nvSpPr>
            <p:spPr bwMode="auto">
              <a:xfrm>
                <a:off x="4372" y="3018"/>
                <a:ext cx="197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sz="1000">
                    <a:solidFill>
                      <a:srgbClr val="FF0000"/>
                    </a:solidFill>
                    <a:latin typeface="Times New Roman" pitchFamily="18" charset="0"/>
                  </a:rPr>
                  <a:t>●</a:t>
                </a:r>
              </a:p>
            </p:txBody>
          </p:sp>
        </p:grpSp>
      </p:grpSp>
      <p:sp>
        <p:nvSpPr>
          <p:cNvPr id="23556" name="矩形 14"/>
          <p:cNvSpPr>
            <a:spLocks noChangeArrowheads="1"/>
          </p:cNvSpPr>
          <p:nvPr/>
        </p:nvSpPr>
        <p:spPr bwMode="auto">
          <a:xfrm>
            <a:off x="304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三、基本作图问题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续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2800" b="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250825" y="576263"/>
            <a:ext cx="8893175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="0">
                <a:latin typeface="黑体" pitchFamily="49" charset="-122"/>
                <a:ea typeface="黑体" pitchFamily="49" charset="-122"/>
              </a:rPr>
              <a:t>  5.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 投影面垂直面变换为投影面平行面</a:t>
            </a:r>
            <a:endParaRPr kumimoji="1" lang="en-US" altLang="zh-CN" sz="2400" b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目的：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</a:rPr>
              <a:t>求投影面垂直面的实形。</a:t>
            </a:r>
            <a:endParaRPr kumimoji="1" lang="en-US" altLang="zh-CN" sz="2200" b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分析：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</a:rPr>
              <a:t>要满足与新投影面平行，则</a:t>
            </a:r>
            <a:r>
              <a:rPr kumimoji="1" lang="zh-CN" altLang="en-US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新投影轴应与平面的积聚性投影平行</a:t>
            </a:r>
            <a:endParaRPr kumimoji="1" lang="en-US" altLang="zh-CN" sz="2200" b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作图过程：</a:t>
            </a:r>
            <a:endParaRPr kumimoji="1" lang="en-US" altLang="zh-CN" sz="2200" b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71" name="组合 70"/>
          <p:cNvGrpSpPr>
            <a:grpSpLocks/>
          </p:cNvGrpSpPr>
          <p:nvPr/>
        </p:nvGrpSpPr>
        <p:grpSpPr bwMode="auto">
          <a:xfrm>
            <a:off x="3241675" y="1989138"/>
            <a:ext cx="3284538" cy="3205162"/>
            <a:chOff x="1583668" y="1916832"/>
            <a:chExt cx="3284537" cy="3204356"/>
          </a:xfrm>
        </p:grpSpPr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DD031F21-F856-4B7B-A5C4-11E873736B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61755" y="3405533"/>
              <a:ext cx="0" cy="525330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593" name="组合 69"/>
            <p:cNvGrpSpPr>
              <a:grpSpLocks/>
            </p:cNvGrpSpPr>
            <p:nvPr/>
          </p:nvGrpSpPr>
          <p:grpSpPr bwMode="auto">
            <a:xfrm>
              <a:off x="1583668" y="1916832"/>
              <a:ext cx="3284537" cy="3204356"/>
              <a:chOff x="1583668" y="1916832"/>
              <a:chExt cx="3284537" cy="3204356"/>
            </a:xfrm>
          </p:grpSpPr>
          <p:sp>
            <p:nvSpPr>
              <p:cNvPr id="23594" name="Text Box 57"/>
              <p:cNvSpPr txBox="1">
                <a:spLocks noChangeArrowheads="1"/>
              </p:cNvSpPr>
              <p:nvPr/>
            </p:nvSpPr>
            <p:spPr bwMode="auto">
              <a:xfrm>
                <a:off x="4031940" y="3635732"/>
                <a:ext cx="28725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23595" name="Line 51"/>
              <p:cNvSpPr>
                <a:spLocks noChangeShapeType="1"/>
              </p:cNvSpPr>
              <p:nvPr/>
            </p:nvSpPr>
            <p:spPr bwMode="auto">
              <a:xfrm flipH="1">
                <a:off x="2567573" y="3145084"/>
                <a:ext cx="0" cy="18320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596" name="Line 49"/>
              <p:cNvSpPr>
                <a:spLocks noChangeShapeType="1"/>
              </p:cNvSpPr>
              <p:nvPr/>
            </p:nvSpPr>
            <p:spPr bwMode="auto">
              <a:xfrm>
                <a:off x="1958187" y="3678384"/>
                <a:ext cx="291001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597" name="Line 50"/>
              <p:cNvSpPr>
                <a:spLocks noChangeShapeType="1"/>
              </p:cNvSpPr>
              <p:nvPr/>
            </p:nvSpPr>
            <p:spPr bwMode="auto">
              <a:xfrm flipV="1">
                <a:off x="2559290" y="2256682"/>
                <a:ext cx="815034" cy="89225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598" name="Freeform 53"/>
              <p:cNvSpPr>
                <a:spLocks/>
              </p:cNvSpPr>
              <p:nvPr/>
            </p:nvSpPr>
            <p:spPr bwMode="auto">
              <a:xfrm>
                <a:off x="2550911" y="3930223"/>
                <a:ext cx="1510990" cy="1046949"/>
              </a:xfrm>
              <a:custGeom>
                <a:avLst/>
                <a:gdLst>
                  <a:gd name="T0" fmla="*/ 0 w 498"/>
                  <a:gd name="T1" fmla="*/ 2147483646 h 244"/>
                  <a:gd name="T2" fmla="*/ 2147483646 w 498"/>
                  <a:gd name="T3" fmla="*/ 0 h 24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98" h="244">
                    <a:moveTo>
                      <a:pt x="0" y="244"/>
                    </a:moveTo>
                    <a:lnTo>
                      <a:pt x="498" y="0"/>
                    </a:lnTo>
                  </a:path>
                </a:pathLst>
              </a:custGeom>
              <a:noFill/>
              <a:ln w="317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599" name="Text Box 54"/>
              <p:cNvSpPr txBox="1">
                <a:spLocks noChangeArrowheads="1"/>
              </p:cNvSpPr>
              <p:nvPr/>
            </p:nvSpPr>
            <p:spPr bwMode="auto">
              <a:xfrm>
                <a:off x="2219444" y="2817032"/>
                <a:ext cx="444344" cy="457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sz="2400" b="0" i="1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</a:t>
                </a:r>
              </a:p>
            </p:txBody>
          </p:sp>
          <p:sp>
            <p:nvSpPr>
              <p:cNvPr id="23600" name="Text Box 55"/>
              <p:cNvSpPr txBox="1">
                <a:spLocks noChangeArrowheads="1"/>
              </p:cNvSpPr>
              <p:nvPr/>
            </p:nvSpPr>
            <p:spPr bwMode="auto">
              <a:xfrm>
                <a:off x="3275856" y="1916832"/>
                <a:ext cx="444344" cy="457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sz="2400">
                    <a:latin typeface="Times New Roman" pitchFamily="18" charset="0"/>
                  </a:rPr>
                  <a:t> </a:t>
                </a:r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</a:t>
                </a:r>
              </a:p>
            </p:txBody>
          </p:sp>
          <p:sp>
            <p:nvSpPr>
              <p:cNvPr id="23601" name="Text Box 56"/>
              <p:cNvSpPr txBox="1">
                <a:spLocks noChangeArrowheads="1"/>
              </p:cNvSpPr>
              <p:nvPr/>
            </p:nvSpPr>
            <p:spPr bwMode="auto">
              <a:xfrm>
                <a:off x="2316743" y="4754546"/>
                <a:ext cx="311041" cy="3666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23602" name="Text Box 57"/>
              <p:cNvSpPr txBox="1">
                <a:spLocks noChangeArrowheads="1"/>
              </p:cNvSpPr>
              <p:nvPr/>
            </p:nvSpPr>
            <p:spPr bwMode="auto">
              <a:xfrm>
                <a:off x="3131840" y="4113076"/>
                <a:ext cx="311041" cy="3666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23603" name="Text Box 58"/>
              <p:cNvSpPr txBox="1">
                <a:spLocks noChangeArrowheads="1"/>
              </p:cNvSpPr>
              <p:nvPr/>
            </p:nvSpPr>
            <p:spPr bwMode="auto">
              <a:xfrm>
                <a:off x="1583668" y="3449828"/>
                <a:ext cx="336432" cy="3666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X</a:t>
                </a:r>
              </a:p>
            </p:txBody>
          </p:sp>
          <p:sp>
            <p:nvSpPr>
              <p:cNvPr id="23604" name="Text Box 59"/>
              <p:cNvSpPr txBox="1">
                <a:spLocks noChangeArrowheads="1"/>
              </p:cNvSpPr>
              <p:nvPr/>
            </p:nvSpPr>
            <p:spPr bwMode="auto">
              <a:xfrm>
                <a:off x="1920100" y="3297457"/>
                <a:ext cx="336432" cy="3666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V</a:t>
                </a:r>
              </a:p>
            </p:txBody>
          </p:sp>
          <p:sp>
            <p:nvSpPr>
              <p:cNvPr id="23605" name="Text Box 60"/>
              <p:cNvSpPr txBox="1">
                <a:spLocks noChangeArrowheads="1"/>
              </p:cNvSpPr>
              <p:nvPr/>
            </p:nvSpPr>
            <p:spPr bwMode="auto">
              <a:xfrm>
                <a:off x="1913752" y="3692669"/>
                <a:ext cx="349127" cy="3666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B97777CC-F6A2-48FE-BC53-C161FF21B4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4367" y="2262820"/>
                <a:ext cx="687388" cy="1142713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BDD5D7CE-261D-42C1-A2EB-C32C9871CEDF}"/>
                  </a:ext>
                </a:extLst>
              </p:cNvPr>
              <p:cNvCxnSpPr>
                <a:cxnSpLocks/>
                <a:stCxn id="23597" idx="0"/>
              </p:cNvCxnSpPr>
              <p:nvPr/>
            </p:nvCxnSpPr>
            <p:spPr>
              <a:xfrm>
                <a:off x="2559981" y="3148422"/>
                <a:ext cx="1501775" cy="257110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F3EBC6E2-B603-4D50-B68B-CA38A12BD878}"/>
                  </a:ext>
                </a:extLst>
              </p:cNvPr>
              <p:cNvCxnSpPr>
                <a:cxnSpLocks/>
                <a:stCxn id="23597" idx="1"/>
              </p:cNvCxnSpPr>
              <p:nvPr/>
            </p:nvCxnSpPr>
            <p:spPr>
              <a:xfrm>
                <a:off x="3374367" y="2256472"/>
                <a:ext cx="0" cy="2144173"/>
              </a:xfrm>
              <a:prstGeom prst="line">
                <a:avLst/>
              </a:prstGeom>
              <a:ln w="95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609" name="Text Box 54"/>
              <p:cNvSpPr txBox="1">
                <a:spLocks noChangeArrowheads="1"/>
              </p:cNvSpPr>
              <p:nvPr/>
            </p:nvSpPr>
            <p:spPr bwMode="auto">
              <a:xfrm>
                <a:off x="3947636" y="3077624"/>
                <a:ext cx="42191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sz="2400" b="0" i="1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</a:t>
                </a:r>
              </a:p>
            </p:txBody>
          </p:sp>
        </p:grpSp>
      </p:grpSp>
      <p:grpSp>
        <p:nvGrpSpPr>
          <p:cNvPr id="73" name="组合 72"/>
          <p:cNvGrpSpPr>
            <a:grpSpLocks/>
          </p:cNvGrpSpPr>
          <p:nvPr/>
        </p:nvGrpSpPr>
        <p:grpSpPr bwMode="auto">
          <a:xfrm>
            <a:off x="4222750" y="4000500"/>
            <a:ext cx="1976438" cy="2149475"/>
            <a:chOff x="2566090" y="3927321"/>
            <a:chExt cx="1976432" cy="2149546"/>
          </a:xfrm>
        </p:grpSpPr>
        <p:sp>
          <p:nvSpPr>
            <p:cNvPr id="23589" name="Freeform 53"/>
            <p:cNvSpPr>
              <a:spLocks noChangeAspect="1"/>
            </p:cNvSpPr>
            <p:nvPr/>
          </p:nvSpPr>
          <p:spPr bwMode="auto">
            <a:xfrm rot="5400000">
              <a:off x="3960439" y="4028474"/>
              <a:ext cx="658739" cy="456433"/>
            </a:xfrm>
            <a:custGeom>
              <a:avLst/>
              <a:gdLst>
                <a:gd name="T0" fmla="*/ 0 w 498"/>
                <a:gd name="T1" fmla="*/ 2147483646 h 244"/>
                <a:gd name="T2" fmla="*/ 2147483646 w 498"/>
                <a:gd name="T3" fmla="*/ 0 h 2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98" h="244">
                  <a:moveTo>
                    <a:pt x="0" y="244"/>
                  </a:moveTo>
                  <a:lnTo>
                    <a:pt x="498" y="0"/>
                  </a:ln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90" name="Freeform 53"/>
            <p:cNvSpPr>
              <a:spLocks noChangeAspect="1"/>
            </p:cNvSpPr>
            <p:nvPr/>
          </p:nvSpPr>
          <p:spPr bwMode="auto">
            <a:xfrm rot="5400000">
              <a:off x="3120815" y="4655161"/>
              <a:ext cx="1679623" cy="1163790"/>
            </a:xfrm>
            <a:custGeom>
              <a:avLst/>
              <a:gdLst>
                <a:gd name="T0" fmla="*/ 0 w 498"/>
                <a:gd name="T1" fmla="*/ 2147483646 h 244"/>
                <a:gd name="T2" fmla="*/ 2147483646 w 498"/>
                <a:gd name="T3" fmla="*/ 0 h 2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98" h="244">
                  <a:moveTo>
                    <a:pt x="0" y="244"/>
                  </a:moveTo>
                  <a:lnTo>
                    <a:pt x="498" y="0"/>
                  </a:ln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91" name="Freeform 53"/>
            <p:cNvSpPr>
              <a:spLocks noChangeAspect="1"/>
            </p:cNvSpPr>
            <p:nvPr/>
          </p:nvSpPr>
          <p:spPr bwMode="auto">
            <a:xfrm rot="5400000">
              <a:off x="2427239" y="5116022"/>
              <a:ext cx="904247" cy="626546"/>
            </a:xfrm>
            <a:custGeom>
              <a:avLst/>
              <a:gdLst>
                <a:gd name="T0" fmla="*/ 0 w 498"/>
                <a:gd name="T1" fmla="*/ 2147483646 h 244"/>
                <a:gd name="T2" fmla="*/ 2147483646 w 498"/>
                <a:gd name="T3" fmla="*/ 0 h 2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98" h="244">
                  <a:moveTo>
                    <a:pt x="0" y="244"/>
                  </a:moveTo>
                  <a:lnTo>
                    <a:pt x="498" y="0"/>
                  </a:ln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99009FEE-7B1B-4C9D-B815-56F6B6B3599F}"/>
              </a:ext>
            </a:extLst>
          </p:cNvPr>
          <p:cNvCxnSpPr/>
          <p:nvPr/>
        </p:nvCxnSpPr>
        <p:spPr>
          <a:xfrm>
            <a:off x="4770438" y="5837238"/>
            <a:ext cx="1338262" cy="169862"/>
          </a:xfrm>
          <a:prstGeom prst="line">
            <a:avLst/>
          </a:prstGeom>
          <a:ln w="317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00C90220-FE22-4F04-9572-62B5DE7F56B9}"/>
              </a:ext>
            </a:extLst>
          </p:cNvPr>
          <p:cNvCxnSpPr/>
          <p:nvPr/>
        </p:nvCxnSpPr>
        <p:spPr>
          <a:xfrm flipV="1">
            <a:off x="6108700" y="4603750"/>
            <a:ext cx="23813" cy="1397000"/>
          </a:xfrm>
          <a:prstGeom prst="line">
            <a:avLst/>
          </a:prstGeom>
          <a:ln w="317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FF4AD4FA-E6E2-4483-8B1A-2FB282FA97FF}"/>
              </a:ext>
            </a:extLst>
          </p:cNvPr>
          <p:cNvCxnSpPr/>
          <p:nvPr/>
        </p:nvCxnSpPr>
        <p:spPr>
          <a:xfrm flipH="1">
            <a:off x="4768850" y="4595813"/>
            <a:ext cx="1368425" cy="1241425"/>
          </a:xfrm>
          <a:prstGeom prst="line">
            <a:avLst/>
          </a:prstGeom>
          <a:ln w="317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组合 65"/>
          <p:cNvGrpSpPr>
            <a:grpSpLocks/>
          </p:cNvGrpSpPr>
          <p:nvPr/>
        </p:nvGrpSpPr>
        <p:grpSpPr bwMode="auto">
          <a:xfrm rot="1477740">
            <a:off x="3513138" y="5478463"/>
            <a:ext cx="690562" cy="660400"/>
            <a:chOff x="1856308" y="5405620"/>
            <a:chExt cx="690706" cy="660014"/>
          </a:xfrm>
        </p:grpSpPr>
        <p:sp>
          <p:nvSpPr>
            <p:cNvPr id="23586" name="Text Box 58"/>
            <p:cNvSpPr txBox="1">
              <a:spLocks noChangeArrowheads="1"/>
            </p:cNvSpPr>
            <p:nvPr/>
          </p:nvSpPr>
          <p:spPr bwMode="auto">
            <a:xfrm rot="-2340587">
              <a:off x="1856308" y="5660298"/>
              <a:ext cx="4026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1" lang="en-US" altLang="zh-CN" b="0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3587" name="Text Box 59"/>
            <p:cNvSpPr txBox="1">
              <a:spLocks noChangeArrowheads="1"/>
            </p:cNvSpPr>
            <p:nvPr/>
          </p:nvSpPr>
          <p:spPr bwMode="auto">
            <a:xfrm rot="-2340587">
              <a:off x="2144340" y="5696302"/>
              <a:ext cx="4026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b="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1" lang="en-US" altLang="zh-CN" b="0" i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3588" name="Text Box 60"/>
            <p:cNvSpPr txBox="1">
              <a:spLocks noChangeArrowheads="1"/>
            </p:cNvSpPr>
            <p:nvPr/>
          </p:nvSpPr>
          <p:spPr bwMode="auto">
            <a:xfrm rot="-2340587">
              <a:off x="2022166" y="5405620"/>
              <a:ext cx="349127" cy="366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b="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</p:grpSp>
      <p:grpSp>
        <p:nvGrpSpPr>
          <p:cNvPr id="69" name="组合 68"/>
          <p:cNvGrpSpPr>
            <a:grpSpLocks/>
          </p:cNvGrpSpPr>
          <p:nvPr/>
        </p:nvGrpSpPr>
        <p:grpSpPr bwMode="auto">
          <a:xfrm>
            <a:off x="4511675" y="5348288"/>
            <a:ext cx="76200" cy="119062"/>
            <a:chOff x="3146729" y="5447561"/>
            <a:chExt cx="75430" cy="119287"/>
          </a:xfrm>
        </p:grpSpPr>
        <p:sp>
          <p:nvSpPr>
            <p:cNvPr id="23584" name="Freeform 53"/>
            <p:cNvSpPr>
              <a:spLocks noChangeAspect="1"/>
            </p:cNvSpPr>
            <p:nvPr/>
          </p:nvSpPr>
          <p:spPr bwMode="auto">
            <a:xfrm>
              <a:off x="3146729" y="5516960"/>
              <a:ext cx="72000" cy="49888"/>
            </a:xfrm>
            <a:custGeom>
              <a:avLst/>
              <a:gdLst>
                <a:gd name="T0" fmla="*/ 0 w 498"/>
                <a:gd name="T1" fmla="*/ 2147483646 h 244"/>
                <a:gd name="T2" fmla="*/ 2147483646 w 498"/>
                <a:gd name="T3" fmla="*/ 0 h 2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98" h="244">
                  <a:moveTo>
                    <a:pt x="0" y="244"/>
                  </a:moveTo>
                  <a:lnTo>
                    <a:pt x="498" y="0"/>
                  </a:ln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85" name="Freeform 53"/>
            <p:cNvSpPr>
              <a:spLocks noChangeAspect="1"/>
            </p:cNvSpPr>
            <p:nvPr/>
          </p:nvSpPr>
          <p:spPr bwMode="auto">
            <a:xfrm rot="5400000">
              <a:off x="3161215" y="5458617"/>
              <a:ext cx="72000" cy="49888"/>
            </a:xfrm>
            <a:custGeom>
              <a:avLst/>
              <a:gdLst>
                <a:gd name="T0" fmla="*/ 0 w 498"/>
                <a:gd name="T1" fmla="*/ 2147483646 h 244"/>
                <a:gd name="T2" fmla="*/ 2147483646 w 498"/>
                <a:gd name="T3" fmla="*/ 0 h 2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98" h="244">
                  <a:moveTo>
                    <a:pt x="0" y="244"/>
                  </a:moveTo>
                  <a:lnTo>
                    <a:pt x="498" y="0"/>
                  </a:ln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2" name="Freeform 53"/>
          <p:cNvSpPr>
            <a:spLocks noChangeAspect="1"/>
          </p:cNvSpPr>
          <p:nvPr/>
        </p:nvSpPr>
        <p:spPr bwMode="auto">
          <a:xfrm>
            <a:off x="4216400" y="3995738"/>
            <a:ext cx="1508125" cy="1044575"/>
          </a:xfrm>
          <a:custGeom>
            <a:avLst/>
            <a:gdLst>
              <a:gd name="T0" fmla="*/ 0 w 498"/>
              <a:gd name="T1" fmla="*/ 2147483646 h 244"/>
              <a:gd name="T2" fmla="*/ 2147483646 w 498"/>
              <a:gd name="T3" fmla="*/ 0 h 24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98" h="244">
                <a:moveTo>
                  <a:pt x="0" y="244"/>
                </a:moveTo>
                <a:lnTo>
                  <a:pt x="498" y="0"/>
                </a:lnTo>
              </a:path>
            </a:pathLst>
          </a:custGeom>
          <a:noFill/>
          <a:ln w="952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5" name="文本框 74"/>
          <p:cNvSpPr txBox="1">
            <a:spLocks noChangeArrowheads="1"/>
          </p:cNvSpPr>
          <p:nvPr/>
        </p:nvSpPr>
        <p:spPr bwMode="auto">
          <a:xfrm>
            <a:off x="5184775" y="5437188"/>
            <a:ext cx="693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实形</a:t>
            </a:r>
          </a:p>
        </p:txBody>
      </p:sp>
      <p:grpSp>
        <p:nvGrpSpPr>
          <p:cNvPr id="94" name="组合 93"/>
          <p:cNvGrpSpPr>
            <a:grpSpLocks/>
          </p:cNvGrpSpPr>
          <p:nvPr/>
        </p:nvGrpSpPr>
        <p:grpSpPr bwMode="auto">
          <a:xfrm>
            <a:off x="4113213" y="3106738"/>
            <a:ext cx="2039937" cy="2549525"/>
            <a:chOff x="2455200" y="3032956"/>
            <a:chExt cx="2040407" cy="2550582"/>
          </a:xfrm>
        </p:grpSpPr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10A95506-13A3-4A9F-A8E6-1D444EEF8993}"/>
                </a:ext>
              </a:extLst>
            </p:cNvPr>
            <p:cNvCxnSpPr/>
            <p:nvPr/>
          </p:nvCxnSpPr>
          <p:spPr>
            <a:xfrm>
              <a:off x="3946205" y="3536402"/>
              <a:ext cx="215950" cy="0"/>
            </a:xfrm>
            <a:prstGeom prst="line">
              <a:avLst/>
            </a:prstGeom>
            <a:ln w="22225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569" name="组合 79"/>
            <p:cNvGrpSpPr>
              <a:grpSpLocks/>
            </p:cNvGrpSpPr>
            <p:nvPr/>
          </p:nvGrpSpPr>
          <p:grpSpPr bwMode="auto">
            <a:xfrm>
              <a:off x="3268800" y="3032956"/>
              <a:ext cx="216024" cy="72008"/>
              <a:chOff x="3275856" y="3032956"/>
              <a:chExt cx="216024" cy="72008"/>
            </a:xfrm>
          </p:grpSpPr>
          <p:cxnSp>
            <p:nvCxnSpPr>
              <p:cNvPr id="78" name="直接连接符 77">
                <a:extLst>
                  <a:ext uri="{FF2B5EF4-FFF2-40B4-BE49-F238E27FC236}">
                    <a16:creationId xmlns:a16="http://schemas.microsoft.com/office/drawing/2014/main" id="{979061BC-A579-4B81-8BA1-64BE3529CBA5}"/>
                  </a:ext>
                </a:extLst>
              </p:cNvPr>
              <p:cNvCxnSpPr/>
              <p:nvPr/>
            </p:nvCxnSpPr>
            <p:spPr>
              <a:xfrm>
                <a:off x="3275243" y="3032956"/>
                <a:ext cx="215950" cy="0"/>
              </a:xfrm>
              <a:prstGeom prst="line">
                <a:avLst/>
              </a:prstGeom>
              <a:ln w="2222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>
                <a:extLst>
                  <a:ext uri="{FF2B5EF4-FFF2-40B4-BE49-F238E27FC236}">
                    <a16:creationId xmlns:a16="http://schemas.microsoft.com/office/drawing/2014/main" id="{7B260B65-01A8-4045-943E-3D596FAD01D4}"/>
                  </a:ext>
                </a:extLst>
              </p:cNvPr>
              <p:cNvCxnSpPr/>
              <p:nvPr/>
            </p:nvCxnSpPr>
            <p:spPr>
              <a:xfrm>
                <a:off x="3275243" y="3104423"/>
                <a:ext cx="215950" cy="0"/>
              </a:xfrm>
              <a:prstGeom prst="line">
                <a:avLst/>
              </a:prstGeom>
              <a:ln w="2222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70" name="组合 84"/>
            <p:cNvGrpSpPr>
              <a:grpSpLocks/>
            </p:cNvGrpSpPr>
            <p:nvPr/>
          </p:nvGrpSpPr>
          <p:grpSpPr bwMode="auto">
            <a:xfrm>
              <a:off x="2455200" y="3392996"/>
              <a:ext cx="216024" cy="144016"/>
              <a:chOff x="2455200" y="3392996"/>
              <a:chExt cx="216024" cy="144016"/>
            </a:xfrm>
          </p:grpSpPr>
          <p:cxnSp>
            <p:nvCxnSpPr>
              <p:cNvPr id="82" name="直接连接符 81">
                <a:extLst>
                  <a:ext uri="{FF2B5EF4-FFF2-40B4-BE49-F238E27FC236}">
                    <a16:creationId xmlns:a16="http://schemas.microsoft.com/office/drawing/2014/main" id="{BD4469AA-3ECF-482F-9B28-AA124EA6C62B}"/>
                  </a:ext>
                </a:extLst>
              </p:cNvPr>
              <p:cNvCxnSpPr/>
              <p:nvPr/>
            </p:nvCxnSpPr>
            <p:spPr>
              <a:xfrm>
                <a:off x="2455200" y="3464935"/>
                <a:ext cx="215950" cy="0"/>
              </a:xfrm>
              <a:prstGeom prst="line">
                <a:avLst/>
              </a:prstGeom>
              <a:ln w="2222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>
                <a:extLst>
                  <a:ext uri="{FF2B5EF4-FFF2-40B4-BE49-F238E27FC236}">
                    <a16:creationId xmlns:a16="http://schemas.microsoft.com/office/drawing/2014/main" id="{F8AA2243-8D90-4F7C-9726-E27FDBE06DB7}"/>
                  </a:ext>
                </a:extLst>
              </p:cNvPr>
              <p:cNvCxnSpPr/>
              <p:nvPr/>
            </p:nvCxnSpPr>
            <p:spPr>
              <a:xfrm>
                <a:off x="2455200" y="3536402"/>
                <a:ext cx="215950" cy="0"/>
              </a:xfrm>
              <a:prstGeom prst="line">
                <a:avLst/>
              </a:prstGeom>
              <a:ln w="2222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>
                <a:extLst>
                  <a:ext uri="{FF2B5EF4-FFF2-40B4-BE49-F238E27FC236}">
                    <a16:creationId xmlns:a16="http://schemas.microsoft.com/office/drawing/2014/main" id="{1B42D344-CA1C-4928-B195-0678D08EE78B}"/>
                  </a:ext>
                </a:extLst>
              </p:cNvPr>
              <p:cNvCxnSpPr/>
              <p:nvPr/>
            </p:nvCxnSpPr>
            <p:spPr>
              <a:xfrm>
                <a:off x="2455200" y="3393467"/>
                <a:ext cx="215950" cy="0"/>
              </a:xfrm>
              <a:prstGeom prst="line">
                <a:avLst/>
              </a:prstGeom>
              <a:ln w="2222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150B370B-A178-466D-9049-CC1D6B9F4E5C}"/>
                </a:ext>
              </a:extLst>
            </p:cNvPr>
            <p:cNvCxnSpPr>
              <a:cxnSpLocks/>
            </p:cNvCxnSpPr>
            <p:nvPr/>
          </p:nvCxnSpPr>
          <p:spPr>
            <a:xfrm rot="-2040000">
              <a:off x="4279657" y="4403536"/>
              <a:ext cx="215950" cy="0"/>
            </a:xfrm>
            <a:prstGeom prst="line">
              <a:avLst/>
            </a:prstGeom>
            <a:ln w="22225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572" name="组合 86"/>
            <p:cNvGrpSpPr>
              <a:grpSpLocks/>
            </p:cNvGrpSpPr>
            <p:nvPr/>
          </p:nvGrpSpPr>
          <p:grpSpPr bwMode="auto">
            <a:xfrm rot="-2143742">
              <a:off x="3852614" y="5199829"/>
              <a:ext cx="216024" cy="72008"/>
              <a:chOff x="3275856" y="3032956"/>
              <a:chExt cx="216024" cy="72008"/>
            </a:xfrm>
          </p:grpSpPr>
          <p:cxnSp>
            <p:nvCxnSpPr>
              <p:cNvPr id="88" name="直接连接符 87">
                <a:extLst>
                  <a:ext uri="{FF2B5EF4-FFF2-40B4-BE49-F238E27FC236}">
                    <a16:creationId xmlns:a16="http://schemas.microsoft.com/office/drawing/2014/main" id="{38297756-C7A5-4B3F-8B80-1CDD2D42D5FC}"/>
                  </a:ext>
                </a:extLst>
              </p:cNvPr>
              <p:cNvCxnSpPr/>
              <p:nvPr/>
            </p:nvCxnSpPr>
            <p:spPr>
              <a:xfrm>
                <a:off x="3273610" y="3020239"/>
                <a:ext cx="215950" cy="0"/>
              </a:xfrm>
              <a:prstGeom prst="line">
                <a:avLst/>
              </a:prstGeom>
              <a:ln w="2222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>
                <a:extLst>
                  <a:ext uri="{FF2B5EF4-FFF2-40B4-BE49-F238E27FC236}">
                    <a16:creationId xmlns:a16="http://schemas.microsoft.com/office/drawing/2014/main" id="{23B862A4-41BE-4FEB-80F4-7B9C91001B04}"/>
                  </a:ext>
                </a:extLst>
              </p:cNvPr>
              <p:cNvCxnSpPr/>
              <p:nvPr/>
            </p:nvCxnSpPr>
            <p:spPr>
              <a:xfrm>
                <a:off x="3275553" y="3101848"/>
                <a:ext cx="215950" cy="0"/>
              </a:xfrm>
              <a:prstGeom prst="line">
                <a:avLst/>
              </a:prstGeom>
              <a:ln w="2222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73" name="组合 89"/>
            <p:cNvGrpSpPr>
              <a:grpSpLocks/>
            </p:cNvGrpSpPr>
            <p:nvPr/>
          </p:nvGrpSpPr>
          <p:grpSpPr bwMode="auto">
            <a:xfrm rot="-2015439">
              <a:off x="2824805" y="5439522"/>
              <a:ext cx="216024" cy="144016"/>
              <a:chOff x="2455200" y="3392996"/>
              <a:chExt cx="216024" cy="144016"/>
            </a:xfrm>
          </p:grpSpPr>
          <p:cxnSp>
            <p:nvCxnSpPr>
              <p:cNvPr id="91" name="直接连接符 90">
                <a:extLst>
                  <a:ext uri="{FF2B5EF4-FFF2-40B4-BE49-F238E27FC236}">
                    <a16:creationId xmlns:a16="http://schemas.microsoft.com/office/drawing/2014/main" id="{FE38A073-24F0-4C60-8D8B-4FD8224A91B6}"/>
                  </a:ext>
                </a:extLst>
              </p:cNvPr>
              <p:cNvCxnSpPr/>
              <p:nvPr/>
            </p:nvCxnSpPr>
            <p:spPr>
              <a:xfrm>
                <a:off x="2455213" y="3465637"/>
                <a:ext cx="215950" cy="0"/>
              </a:xfrm>
              <a:prstGeom prst="line">
                <a:avLst/>
              </a:prstGeom>
              <a:ln w="2222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>
                <a:extLst>
                  <a:ext uri="{FF2B5EF4-FFF2-40B4-BE49-F238E27FC236}">
                    <a16:creationId xmlns:a16="http://schemas.microsoft.com/office/drawing/2014/main" id="{BB872960-6181-49C0-95BC-1F776B83F9AC}"/>
                  </a:ext>
                </a:extLst>
              </p:cNvPr>
              <p:cNvCxnSpPr/>
              <p:nvPr/>
            </p:nvCxnSpPr>
            <p:spPr>
              <a:xfrm>
                <a:off x="2455011" y="3525984"/>
                <a:ext cx="214362" cy="0"/>
              </a:xfrm>
              <a:prstGeom prst="line">
                <a:avLst/>
              </a:prstGeom>
              <a:ln w="2222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>
                <a:extLst>
                  <a:ext uri="{FF2B5EF4-FFF2-40B4-BE49-F238E27FC236}">
                    <a16:creationId xmlns:a16="http://schemas.microsoft.com/office/drawing/2014/main" id="{449DFA25-80FB-4322-8284-3D8A8805DB77}"/>
                  </a:ext>
                </a:extLst>
              </p:cNvPr>
              <p:cNvCxnSpPr/>
              <p:nvPr/>
            </p:nvCxnSpPr>
            <p:spPr>
              <a:xfrm>
                <a:off x="2452863" y="3380188"/>
                <a:ext cx="215950" cy="0"/>
              </a:xfrm>
              <a:prstGeom prst="line">
                <a:avLst/>
              </a:prstGeom>
              <a:ln w="2222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0.02604 0.05509 " pathEditMode="relative" rAng="0" ptsTypes="AA">
                                      <p:cBhvr>
                                        <p:cTn id="32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72" grpId="0" animBg="1"/>
      <p:bldP spid="72" grpId="1" animBg="1"/>
      <p:bldP spid="72" grpId="2" animBg="1"/>
      <p:bldP spid="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1C7B4CA8-C0DE-4CC5-B74F-218ECB7B7E70}"/>
              </a:ext>
            </a:extLst>
          </p:cNvPr>
          <p:cNvCxnSpPr>
            <a:cxnSpLocks/>
          </p:cNvCxnSpPr>
          <p:nvPr/>
        </p:nvCxnSpPr>
        <p:spPr>
          <a:xfrm flipH="1" flipV="1">
            <a:off x="4784725" y="4848225"/>
            <a:ext cx="366713" cy="1338263"/>
          </a:xfrm>
          <a:prstGeom prst="line">
            <a:avLst/>
          </a:prstGeom>
          <a:ln w="31750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接连接符 185">
            <a:extLst>
              <a:ext uri="{FF2B5EF4-FFF2-40B4-BE49-F238E27FC236}">
                <a16:creationId xmlns:a16="http://schemas.microsoft.com/office/drawing/2014/main" id="{B8345A5D-5B37-4F6C-A27F-6DFA8E14C6B1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4779963" y="4838700"/>
            <a:ext cx="374650" cy="1366838"/>
          </a:xfrm>
          <a:prstGeom prst="line">
            <a:avLst/>
          </a:prstGeom>
          <a:ln w="95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0" name="矩形 14"/>
          <p:cNvSpPr>
            <a:spLocks noChangeArrowheads="1"/>
          </p:cNvSpPr>
          <p:nvPr/>
        </p:nvSpPr>
        <p:spPr bwMode="auto">
          <a:xfrm>
            <a:off x="304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三、基本作图问题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续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2800" b="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250825" y="576263"/>
            <a:ext cx="8534400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="0">
                <a:latin typeface="黑体" pitchFamily="49" charset="-122"/>
                <a:ea typeface="黑体" pitchFamily="49" charset="-122"/>
              </a:rPr>
              <a:t>  6.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 一般位置平面变换为投影面平行面</a:t>
            </a:r>
            <a:endParaRPr kumimoji="1" lang="en-US" altLang="zh-CN" sz="2400" b="0">
              <a:latin typeface="黑体" pitchFamily="49" charset="-122"/>
              <a:ea typeface="黑体" pitchFamily="49" charset="-122"/>
            </a:endParaRPr>
          </a:p>
          <a:p>
            <a:pPr algn="just">
              <a:lnSpc>
                <a:spcPct val="120000"/>
              </a:lnSpc>
            </a:pPr>
            <a:r>
              <a:rPr kumimoji="1" lang="zh-CN" altLang="en-US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目的：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</a:rPr>
              <a:t>求一般位置平面的实形及与投影面的倾角。</a:t>
            </a:r>
            <a:endParaRPr kumimoji="1" lang="en-US" altLang="zh-CN" sz="2200" b="0">
              <a:latin typeface="黑体" pitchFamily="49" charset="-122"/>
              <a:ea typeface="黑体" pitchFamily="49" charset="-122"/>
            </a:endParaRPr>
          </a:p>
          <a:p>
            <a:pPr algn="just">
              <a:lnSpc>
                <a:spcPct val="120000"/>
              </a:lnSpc>
            </a:pPr>
            <a:r>
              <a:rPr kumimoji="1" lang="zh-CN" altLang="en-US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分析：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</a:rPr>
              <a:t>须经</a:t>
            </a:r>
            <a:r>
              <a:rPr kumimoji="1" lang="zh-CN" altLang="en-US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两次变换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</a:rPr>
              <a:t>。即：</a:t>
            </a:r>
            <a:r>
              <a:rPr kumimoji="1" lang="en-US" altLang="zh-CN" sz="2200" b="0">
                <a:latin typeface="黑体" pitchFamily="49" charset="-122"/>
                <a:ea typeface="黑体" pitchFamily="49" charset="-122"/>
              </a:rPr>
              <a:t>① 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</a:rPr>
              <a:t>一次换面把一般位置平面变成投影面垂直面；</a:t>
            </a:r>
            <a:r>
              <a:rPr kumimoji="1" lang="en-US" altLang="zh-CN" sz="2200" b="0">
                <a:latin typeface="黑体" pitchFamily="49" charset="-122"/>
                <a:ea typeface="黑体" pitchFamily="49" charset="-122"/>
              </a:rPr>
              <a:t>② 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</a:rPr>
              <a:t>再次换面把投影面垂直面变成投影面平行面。</a:t>
            </a:r>
            <a:endParaRPr kumimoji="1" lang="en-US" altLang="zh-CN" sz="2200" b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作图过程：</a:t>
            </a:r>
            <a:endParaRPr kumimoji="1" lang="en-US" altLang="zh-CN" sz="2200" b="0"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1757E742-083E-4F5D-8D7D-B7FC2AF90CC1}"/>
              </a:ext>
            </a:extLst>
          </p:cNvPr>
          <p:cNvCxnSpPr>
            <a:cxnSpLocks/>
          </p:cNvCxnSpPr>
          <p:nvPr/>
        </p:nvCxnSpPr>
        <p:spPr>
          <a:xfrm>
            <a:off x="3254375" y="3981450"/>
            <a:ext cx="900113" cy="742950"/>
          </a:xfrm>
          <a:prstGeom prst="line">
            <a:avLst/>
          </a:prstGeom>
          <a:ln w="12700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24F6A24F-4045-4593-AFC8-A3BB67E3A058}"/>
              </a:ext>
            </a:extLst>
          </p:cNvPr>
          <p:cNvCxnSpPr>
            <a:cxnSpLocks noChangeAspect="1"/>
          </p:cNvCxnSpPr>
          <p:nvPr/>
        </p:nvCxnSpPr>
        <p:spPr>
          <a:xfrm>
            <a:off x="4154488" y="4722813"/>
            <a:ext cx="863600" cy="714375"/>
          </a:xfrm>
          <a:prstGeom prst="line">
            <a:avLst/>
          </a:prstGeom>
          <a:ln w="12700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组合 100"/>
          <p:cNvGrpSpPr>
            <a:grpSpLocks/>
          </p:cNvGrpSpPr>
          <p:nvPr/>
        </p:nvGrpSpPr>
        <p:grpSpPr bwMode="auto">
          <a:xfrm>
            <a:off x="3686175" y="4572000"/>
            <a:ext cx="1514475" cy="1654175"/>
            <a:chOff x="2771797" y="4572210"/>
            <a:chExt cx="1514174" cy="1654431"/>
          </a:xfrm>
        </p:grpSpPr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id="{81E6A950-2F57-40BD-BD08-8A0FD45675DD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3544756" y="4572210"/>
              <a:ext cx="430126" cy="355655"/>
            </a:xfrm>
            <a:prstGeom prst="line">
              <a:avLst/>
            </a:prstGeom>
            <a:ln w="12700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F4EB4C28-41CF-431E-8AFB-2A2732993B45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2771797" y="4973910"/>
              <a:ext cx="1514174" cy="1252731"/>
            </a:xfrm>
            <a:prstGeom prst="line">
              <a:avLst/>
            </a:prstGeom>
            <a:ln w="12700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组合 130"/>
          <p:cNvGrpSpPr>
            <a:grpSpLocks/>
          </p:cNvGrpSpPr>
          <p:nvPr/>
        </p:nvGrpSpPr>
        <p:grpSpPr bwMode="auto">
          <a:xfrm>
            <a:off x="4784725" y="4691063"/>
            <a:ext cx="1924050" cy="1503362"/>
            <a:chOff x="3870615" y="4691295"/>
            <a:chExt cx="1923065" cy="1503234"/>
          </a:xfrm>
        </p:grpSpPr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04D2E121-3B61-4C6D-A005-BD6FA4C5210F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3870615" y="4691295"/>
              <a:ext cx="556928" cy="152387"/>
            </a:xfrm>
            <a:prstGeom prst="line">
              <a:avLst/>
            </a:prstGeom>
            <a:ln w="127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id="{1700BBEE-68D5-416B-A713-335550A8927E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4021351" y="4878604"/>
              <a:ext cx="1772329" cy="485734"/>
            </a:xfrm>
            <a:prstGeom prst="line">
              <a:avLst/>
            </a:prstGeom>
            <a:ln w="127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id="{A76C4271-D87D-46E8-AADA-FB18383D2871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4237140" y="5953250"/>
              <a:ext cx="882198" cy="241279"/>
            </a:xfrm>
            <a:prstGeom prst="line">
              <a:avLst/>
            </a:prstGeom>
            <a:ln w="127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E4F18468-4118-428F-B1CF-4A49B0CF19EB}"/>
              </a:ext>
            </a:extLst>
          </p:cNvPr>
          <p:cNvCxnSpPr>
            <a:cxnSpLocks/>
          </p:cNvCxnSpPr>
          <p:nvPr/>
        </p:nvCxnSpPr>
        <p:spPr>
          <a:xfrm>
            <a:off x="5345113" y="4684713"/>
            <a:ext cx="1377950" cy="188912"/>
          </a:xfrm>
          <a:prstGeom prst="line">
            <a:avLst/>
          </a:prstGeom>
          <a:ln w="317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>
            <a:extLst>
              <a:ext uri="{FF2B5EF4-FFF2-40B4-BE49-F238E27FC236}">
                <a16:creationId xmlns:a16="http://schemas.microsoft.com/office/drawing/2014/main" id="{E2B0FEB6-B98D-4614-8AFD-CE371CEFED4C}"/>
              </a:ext>
            </a:extLst>
          </p:cNvPr>
          <p:cNvCxnSpPr>
            <a:cxnSpLocks/>
          </p:cNvCxnSpPr>
          <p:nvPr/>
        </p:nvCxnSpPr>
        <p:spPr>
          <a:xfrm>
            <a:off x="5345113" y="4684713"/>
            <a:ext cx="688975" cy="1250950"/>
          </a:xfrm>
          <a:prstGeom prst="line">
            <a:avLst/>
          </a:prstGeom>
          <a:ln w="317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>
            <a:extLst>
              <a:ext uri="{FF2B5EF4-FFF2-40B4-BE49-F238E27FC236}">
                <a16:creationId xmlns:a16="http://schemas.microsoft.com/office/drawing/2014/main" id="{5F96640B-6C63-4D37-A4B7-7AB10AA7E988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6037263" y="4889500"/>
            <a:ext cx="671512" cy="1046163"/>
          </a:xfrm>
          <a:prstGeom prst="line">
            <a:avLst/>
          </a:prstGeom>
          <a:ln w="317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组合 90"/>
          <p:cNvGrpSpPr>
            <a:grpSpLocks/>
          </p:cNvGrpSpPr>
          <p:nvPr/>
        </p:nvGrpSpPr>
        <p:grpSpPr bwMode="auto">
          <a:xfrm>
            <a:off x="2101850" y="2205038"/>
            <a:ext cx="2690813" cy="3030537"/>
            <a:chOff x="1187624" y="2204864"/>
            <a:chExt cx="2690162" cy="3031029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2C4A3AB2-3979-4CEC-8CB4-83DF696EA7D6}"/>
                </a:ext>
              </a:extLst>
            </p:cNvPr>
            <p:cNvCxnSpPr>
              <a:cxnSpLocks/>
            </p:cNvCxnSpPr>
            <p:nvPr/>
          </p:nvCxnSpPr>
          <p:spPr>
            <a:xfrm>
              <a:off x="2771566" y="2492248"/>
              <a:ext cx="0" cy="2484841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631" name="组合 89"/>
            <p:cNvGrpSpPr>
              <a:grpSpLocks/>
            </p:cNvGrpSpPr>
            <p:nvPr/>
          </p:nvGrpSpPr>
          <p:grpSpPr bwMode="auto">
            <a:xfrm>
              <a:off x="1187624" y="2204864"/>
              <a:ext cx="2690162" cy="3031029"/>
              <a:chOff x="1187624" y="2204864"/>
              <a:chExt cx="2690162" cy="3031029"/>
            </a:xfrm>
          </p:grpSpPr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C525751A-41AB-48E4-B6F2-365F84B28E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39870" y="3186098"/>
                <a:ext cx="0" cy="795466"/>
              </a:xfrm>
              <a:prstGeom prst="line">
                <a:avLst/>
              </a:prstGeom>
              <a:ln w="95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DD1DCB55-33F4-48E2-BD89-9EF7ABE7CA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44492" y="3644960"/>
                <a:ext cx="0" cy="928839"/>
              </a:xfrm>
              <a:prstGeom prst="line">
                <a:avLst/>
              </a:prstGeom>
              <a:ln w="95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A7161AF2-5728-470D-B348-C3D813E6BE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47900" y="3830728"/>
                <a:ext cx="2158478" cy="0"/>
              </a:xfrm>
              <a:prstGeom prst="line">
                <a:avLst/>
              </a:prstGeom>
              <a:ln w="95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518B3240-066B-4F7D-883A-0BA5F3D68C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39870" y="3983153"/>
                <a:ext cx="1204621" cy="590646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56" name="直接连接符 23555">
                <a:extLst>
                  <a:ext uri="{FF2B5EF4-FFF2-40B4-BE49-F238E27FC236}">
                    <a16:creationId xmlns:a16="http://schemas.microsoft.com/office/drawing/2014/main" id="{4AE4BE62-C0D6-4268-BFC4-4794B1C72B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39870" y="2492248"/>
                <a:ext cx="431696" cy="693851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58" name="直接连接符 23557">
                <a:extLst>
                  <a:ext uri="{FF2B5EF4-FFF2-40B4-BE49-F238E27FC236}">
                    <a16:creationId xmlns:a16="http://schemas.microsoft.com/office/drawing/2014/main" id="{5EA16042-C980-4387-8FC7-8EC8804C42C6}"/>
                  </a:ext>
                </a:extLst>
              </p:cNvPr>
              <p:cNvCxnSpPr/>
              <p:nvPr/>
            </p:nvCxnSpPr>
            <p:spPr>
              <a:xfrm>
                <a:off x="2771566" y="2492248"/>
                <a:ext cx="772926" cy="1152712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60" name="直接连接符 23559">
                <a:extLst>
                  <a:ext uri="{FF2B5EF4-FFF2-40B4-BE49-F238E27FC236}">
                    <a16:creationId xmlns:a16="http://schemas.microsoft.com/office/drawing/2014/main" id="{C6CBE467-5C68-4102-9519-8D0124F05DDD}"/>
                  </a:ext>
                </a:extLst>
              </p:cNvPr>
              <p:cNvCxnSpPr/>
              <p:nvPr/>
            </p:nvCxnSpPr>
            <p:spPr>
              <a:xfrm>
                <a:off x="2349393" y="3186098"/>
                <a:ext cx="1195099" cy="458861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>
                <a:extLst>
                  <a:ext uri="{FF2B5EF4-FFF2-40B4-BE49-F238E27FC236}">
                    <a16:creationId xmlns:a16="http://schemas.microsoft.com/office/drawing/2014/main" id="{5940153E-4ACE-4459-A0BD-D3D42251B4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39870" y="3983153"/>
                <a:ext cx="431696" cy="993936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>
                <a:extLst>
                  <a:ext uri="{FF2B5EF4-FFF2-40B4-BE49-F238E27FC236}">
                    <a16:creationId xmlns:a16="http://schemas.microsoft.com/office/drawing/2014/main" id="{AF0EA96E-E13F-4578-828E-648AFD6461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71566" y="4573799"/>
                <a:ext cx="772926" cy="403290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41" name="Text Box 57"/>
              <p:cNvSpPr txBox="1">
                <a:spLocks noChangeArrowheads="1"/>
              </p:cNvSpPr>
              <p:nvPr/>
            </p:nvSpPr>
            <p:spPr bwMode="auto">
              <a:xfrm>
                <a:off x="3491880" y="4283711"/>
                <a:ext cx="287258" cy="369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24642" name="Text Box 54"/>
              <p:cNvSpPr txBox="1">
                <a:spLocks noChangeArrowheads="1"/>
              </p:cNvSpPr>
              <p:nvPr/>
            </p:nvSpPr>
            <p:spPr bwMode="auto">
              <a:xfrm>
                <a:off x="1979712" y="2852936"/>
                <a:ext cx="444344" cy="457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sz="2400" b="0" i="1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</a:t>
                </a:r>
              </a:p>
            </p:txBody>
          </p:sp>
          <p:sp>
            <p:nvSpPr>
              <p:cNvPr id="24643" name="Text Box 55"/>
              <p:cNvSpPr txBox="1">
                <a:spLocks noChangeArrowheads="1"/>
              </p:cNvSpPr>
              <p:nvPr/>
            </p:nvSpPr>
            <p:spPr bwMode="auto">
              <a:xfrm>
                <a:off x="2735796" y="2204864"/>
                <a:ext cx="444344" cy="457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sz="2400">
                    <a:latin typeface="Times New Roman" pitchFamily="18" charset="0"/>
                  </a:rPr>
                  <a:t> </a:t>
                </a:r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</a:t>
                </a:r>
              </a:p>
            </p:txBody>
          </p:sp>
          <p:sp>
            <p:nvSpPr>
              <p:cNvPr id="24644" name="Text Box 56"/>
              <p:cNvSpPr txBox="1">
                <a:spLocks noChangeArrowheads="1"/>
              </p:cNvSpPr>
              <p:nvPr/>
            </p:nvSpPr>
            <p:spPr bwMode="auto">
              <a:xfrm>
                <a:off x="2064715" y="3789040"/>
                <a:ext cx="311041" cy="3667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24645" name="Text Box 57"/>
              <p:cNvSpPr txBox="1">
                <a:spLocks noChangeArrowheads="1"/>
              </p:cNvSpPr>
              <p:nvPr/>
            </p:nvSpPr>
            <p:spPr bwMode="auto">
              <a:xfrm>
                <a:off x="2532767" y="4869160"/>
                <a:ext cx="311041" cy="3667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24646" name="Text Box 58"/>
              <p:cNvSpPr txBox="1">
                <a:spLocks noChangeArrowheads="1"/>
              </p:cNvSpPr>
              <p:nvPr/>
            </p:nvSpPr>
            <p:spPr bwMode="auto">
              <a:xfrm>
                <a:off x="1187624" y="3617414"/>
                <a:ext cx="336432" cy="3667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X</a:t>
                </a:r>
              </a:p>
            </p:txBody>
          </p:sp>
          <p:sp>
            <p:nvSpPr>
              <p:cNvPr id="24647" name="Text Box 59"/>
              <p:cNvSpPr txBox="1">
                <a:spLocks noChangeArrowheads="1"/>
              </p:cNvSpPr>
              <p:nvPr/>
            </p:nvSpPr>
            <p:spPr bwMode="auto">
              <a:xfrm>
                <a:off x="1524056" y="3465004"/>
                <a:ext cx="336432" cy="3667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V</a:t>
                </a:r>
              </a:p>
            </p:txBody>
          </p:sp>
          <p:sp>
            <p:nvSpPr>
              <p:cNvPr id="24648" name="Text Box 60"/>
              <p:cNvSpPr txBox="1">
                <a:spLocks noChangeArrowheads="1"/>
              </p:cNvSpPr>
              <p:nvPr/>
            </p:nvSpPr>
            <p:spPr bwMode="auto">
              <a:xfrm>
                <a:off x="1517708" y="3860316"/>
                <a:ext cx="349127" cy="3667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24649" name="Text Box 54"/>
              <p:cNvSpPr txBox="1">
                <a:spLocks noChangeArrowheads="1"/>
              </p:cNvSpPr>
              <p:nvPr/>
            </p:nvSpPr>
            <p:spPr bwMode="auto">
              <a:xfrm>
                <a:off x="3455876" y="3327259"/>
                <a:ext cx="421910" cy="461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sz="2400" b="0" i="1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kumimoji="1" lang="en-US" altLang="zh-CN" b="0" i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</a:t>
                </a:r>
              </a:p>
            </p:txBody>
          </p:sp>
        </p:grpSp>
      </p:grpSp>
      <p:grpSp>
        <p:nvGrpSpPr>
          <p:cNvPr id="100" name="组合 99"/>
          <p:cNvGrpSpPr>
            <a:grpSpLocks/>
          </p:cNvGrpSpPr>
          <p:nvPr/>
        </p:nvGrpSpPr>
        <p:grpSpPr bwMode="auto">
          <a:xfrm>
            <a:off x="3288746" y="4586288"/>
            <a:ext cx="1449942" cy="1634571"/>
            <a:chOff x="2374706" y="4586077"/>
            <a:chExt cx="1449507" cy="1634865"/>
          </a:xfrm>
        </p:grpSpPr>
        <p:cxnSp>
          <p:nvCxnSpPr>
            <p:cNvPr id="154" name="直接连接符 153">
              <a:extLst>
                <a:ext uri="{FF2B5EF4-FFF2-40B4-BE49-F238E27FC236}">
                  <a16:creationId xmlns:a16="http://schemas.microsoft.com/office/drawing/2014/main" id="{187ED382-F307-4E5F-9FB3-C29F82173660}"/>
                </a:ext>
              </a:extLst>
            </p:cNvPr>
            <p:cNvCxnSpPr>
              <a:cxnSpLocks noChangeAspect="1"/>
            </p:cNvCxnSpPr>
            <p:nvPr/>
          </p:nvCxnSpPr>
          <p:spPr>
            <a:xfrm rot="5400000">
              <a:off x="2586803" y="4703048"/>
              <a:ext cx="1354381" cy="1120439"/>
            </a:xfrm>
            <a:prstGeom prst="line">
              <a:avLst/>
            </a:prstGeom>
            <a:ln w="9525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626" name="组合 91"/>
            <p:cNvGrpSpPr>
              <a:grpSpLocks/>
            </p:cNvGrpSpPr>
            <p:nvPr/>
          </p:nvGrpSpPr>
          <p:grpSpPr bwMode="auto">
            <a:xfrm>
              <a:off x="2374706" y="5549221"/>
              <a:ext cx="726433" cy="671721"/>
              <a:chOff x="2374706" y="5549221"/>
              <a:chExt cx="726433" cy="671721"/>
            </a:xfrm>
          </p:grpSpPr>
          <p:sp>
            <p:nvSpPr>
              <p:cNvPr id="24627" name="Text Box 58"/>
              <p:cNvSpPr txBox="1">
                <a:spLocks noChangeArrowheads="1"/>
              </p:cNvSpPr>
              <p:nvPr/>
            </p:nvSpPr>
            <p:spPr bwMode="auto">
              <a:xfrm rot="20943491">
                <a:off x="2374706" y="5851216"/>
                <a:ext cx="402396" cy="3697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kumimoji="1" lang="en-US" altLang="zh-CN" b="0" i="1" baseline="-25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24628" name="Text Box 59"/>
              <p:cNvSpPr txBox="1">
                <a:spLocks noChangeArrowheads="1"/>
              </p:cNvSpPr>
              <p:nvPr/>
            </p:nvSpPr>
            <p:spPr bwMode="auto">
              <a:xfrm rot="202637">
                <a:off x="2698742" y="5749626"/>
                <a:ext cx="402397" cy="369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1" lang="en-US" altLang="zh-CN" b="0" i="1" baseline="-25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24629" name="Text Box 60"/>
              <p:cNvSpPr txBox="1">
                <a:spLocks noChangeArrowheads="1"/>
              </p:cNvSpPr>
              <p:nvPr/>
            </p:nvSpPr>
            <p:spPr bwMode="auto">
              <a:xfrm rot="21069158">
                <a:off x="2526452" y="5549221"/>
                <a:ext cx="348886" cy="3670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b="0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</p:grpSp>
      </p:grpSp>
      <p:cxnSp>
        <p:nvCxnSpPr>
          <p:cNvPr id="158" name="直接连接符 157">
            <a:extLst>
              <a:ext uri="{FF2B5EF4-FFF2-40B4-BE49-F238E27FC236}">
                <a16:creationId xmlns:a16="http://schemas.microsoft.com/office/drawing/2014/main" id="{1721C295-E39C-42E6-B04B-B52C23BD89E2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4910138" y="4021138"/>
            <a:ext cx="625475" cy="2284412"/>
          </a:xfrm>
          <a:prstGeom prst="line">
            <a:avLst/>
          </a:prstGeom>
          <a:ln w="127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组合 136"/>
          <p:cNvGrpSpPr>
            <a:grpSpLocks/>
          </p:cNvGrpSpPr>
          <p:nvPr/>
        </p:nvGrpSpPr>
        <p:grpSpPr bwMode="auto">
          <a:xfrm>
            <a:off x="4580924" y="3745617"/>
            <a:ext cx="780229" cy="683019"/>
            <a:chOff x="3646001" y="3705847"/>
            <a:chExt cx="793208" cy="606316"/>
          </a:xfrm>
        </p:grpSpPr>
        <p:sp>
          <p:nvSpPr>
            <p:cNvPr id="24622" name="Text Box 58"/>
            <p:cNvSpPr txBox="1">
              <a:spLocks noChangeArrowheads="1"/>
            </p:cNvSpPr>
            <p:nvPr/>
          </p:nvSpPr>
          <p:spPr bwMode="auto">
            <a:xfrm>
              <a:off x="3782564" y="3705847"/>
              <a:ext cx="461161" cy="322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b="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1" lang="en-US" altLang="zh-CN" b="0" i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4623" name="Text Box 59"/>
            <p:cNvSpPr txBox="1">
              <a:spLocks noChangeArrowheads="1"/>
            </p:cNvSpPr>
            <p:nvPr/>
          </p:nvSpPr>
          <p:spPr bwMode="auto">
            <a:xfrm rot="21449395">
              <a:off x="3646001" y="3942710"/>
              <a:ext cx="402694" cy="369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b="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1" lang="en-US" altLang="zh-CN" b="0" i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4624" name="Text Box 60"/>
            <p:cNvSpPr txBox="1">
              <a:spLocks noChangeArrowheads="1"/>
            </p:cNvSpPr>
            <p:nvPr/>
          </p:nvSpPr>
          <p:spPr bwMode="auto">
            <a:xfrm rot="242342">
              <a:off x="4000977" y="3866334"/>
              <a:ext cx="357979" cy="379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sz="2800" b="0" i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79" name="Text Box 60">
              <a:extLst>
                <a:ext uri="{FF2B5EF4-FFF2-40B4-BE49-F238E27FC236}">
                  <a16:creationId xmlns:a16="http://schemas.microsoft.com/office/drawing/2014/main" id="{A8B5F7AF-6EE9-4B3C-8158-E7E2DE7EE9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42342">
              <a:off x="4177461" y="4007785"/>
              <a:ext cx="261748" cy="277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b="0" i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04" name="组合 103"/>
          <p:cNvGrpSpPr>
            <a:grpSpLocks/>
          </p:cNvGrpSpPr>
          <p:nvPr/>
        </p:nvGrpSpPr>
        <p:grpSpPr bwMode="auto">
          <a:xfrm>
            <a:off x="4392613" y="4813300"/>
            <a:ext cx="457200" cy="595313"/>
            <a:chOff x="3467892" y="4849467"/>
            <a:chExt cx="456036" cy="595757"/>
          </a:xfrm>
        </p:grpSpPr>
        <p:cxnSp>
          <p:nvCxnSpPr>
            <p:cNvPr id="163" name="直接连接符 162">
              <a:extLst>
                <a:ext uri="{FF2B5EF4-FFF2-40B4-BE49-F238E27FC236}">
                  <a16:creationId xmlns:a16="http://schemas.microsoft.com/office/drawing/2014/main" id="{80DD1B10-B152-4465-9F64-0760C7105004}"/>
                </a:ext>
              </a:extLst>
            </p:cNvPr>
            <p:cNvCxnSpPr>
              <a:cxnSpLocks noChangeAspect="1"/>
            </p:cNvCxnSpPr>
            <p:nvPr/>
          </p:nvCxnSpPr>
          <p:spPr>
            <a:xfrm rot="5400000">
              <a:off x="3425919" y="4891440"/>
              <a:ext cx="487726" cy="403781"/>
            </a:xfrm>
            <a:prstGeom prst="line">
              <a:avLst/>
            </a:prstGeom>
            <a:ln w="9525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任意多边形: 形状 170">
              <a:extLst>
                <a:ext uri="{FF2B5EF4-FFF2-40B4-BE49-F238E27FC236}">
                  <a16:creationId xmlns:a16="http://schemas.microsoft.com/office/drawing/2014/main" id="{5BEB4E85-052F-4BAE-B4DA-16CD429D2A8D}"/>
                </a:ext>
              </a:extLst>
            </p:cNvPr>
            <p:cNvSpPr/>
            <p:nvPr/>
          </p:nvSpPr>
          <p:spPr bwMode="auto">
            <a:xfrm>
              <a:off x="3732329" y="5025811"/>
              <a:ext cx="185265" cy="52426"/>
            </a:xfrm>
            <a:custGeom>
              <a:avLst/>
              <a:gdLst>
                <a:gd name="connsiteX0" fmla="*/ 130611 w 186348"/>
                <a:gd name="connsiteY0" fmla="*/ 0 h 209054"/>
                <a:gd name="connsiteX1" fmla="*/ 186348 w 186348"/>
                <a:gd name="connsiteY1" fmla="*/ 199121 h 209054"/>
                <a:gd name="connsiteX2" fmla="*/ 137144 w 186348"/>
                <a:gd name="connsiteY2" fmla="*/ 209054 h 209054"/>
                <a:gd name="connsiteX3" fmla="*/ 53167 w 186348"/>
                <a:gd name="connsiteY3" fmla="*/ 192100 h 209054"/>
                <a:gd name="connsiteX4" fmla="*/ 0 w 186348"/>
                <a:gd name="connsiteY4" fmla="*/ 156254 h 209054"/>
                <a:gd name="connsiteX0" fmla="*/ 130611 w 222051"/>
                <a:gd name="connsiteY0" fmla="*/ 0 h 209054"/>
                <a:gd name="connsiteX1" fmla="*/ 186348 w 222051"/>
                <a:gd name="connsiteY1" fmla="*/ 199121 h 209054"/>
                <a:gd name="connsiteX2" fmla="*/ 137144 w 222051"/>
                <a:gd name="connsiteY2" fmla="*/ 209054 h 209054"/>
                <a:gd name="connsiteX3" fmla="*/ 53167 w 222051"/>
                <a:gd name="connsiteY3" fmla="*/ 192100 h 209054"/>
                <a:gd name="connsiteX4" fmla="*/ 0 w 222051"/>
                <a:gd name="connsiteY4" fmla="*/ 156254 h 209054"/>
                <a:gd name="connsiteX5" fmla="*/ 222051 w 222051"/>
                <a:gd name="connsiteY5" fmla="*/ 91440 h 209054"/>
                <a:gd name="connsiteX0" fmla="*/ 130611 w 186348"/>
                <a:gd name="connsiteY0" fmla="*/ 0 h 209054"/>
                <a:gd name="connsiteX1" fmla="*/ 186348 w 186348"/>
                <a:gd name="connsiteY1" fmla="*/ 199121 h 209054"/>
                <a:gd name="connsiteX2" fmla="*/ 137144 w 186348"/>
                <a:gd name="connsiteY2" fmla="*/ 209054 h 209054"/>
                <a:gd name="connsiteX3" fmla="*/ 53167 w 186348"/>
                <a:gd name="connsiteY3" fmla="*/ 192100 h 209054"/>
                <a:gd name="connsiteX4" fmla="*/ 0 w 186348"/>
                <a:gd name="connsiteY4" fmla="*/ 156254 h 209054"/>
                <a:gd name="connsiteX0" fmla="*/ 186348 w 186348"/>
                <a:gd name="connsiteY0" fmla="*/ 42867 h 52800"/>
                <a:gd name="connsiteX1" fmla="*/ 137144 w 186348"/>
                <a:gd name="connsiteY1" fmla="*/ 52800 h 52800"/>
                <a:gd name="connsiteX2" fmla="*/ 53167 w 186348"/>
                <a:gd name="connsiteY2" fmla="*/ 35846 h 52800"/>
                <a:gd name="connsiteX3" fmla="*/ 0 w 186348"/>
                <a:gd name="connsiteY3" fmla="*/ 0 h 5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348" h="52800">
                  <a:moveTo>
                    <a:pt x="186348" y="42867"/>
                  </a:moveTo>
                  <a:lnTo>
                    <a:pt x="137144" y="52800"/>
                  </a:lnTo>
                  <a:cubicBezTo>
                    <a:pt x="107356" y="52800"/>
                    <a:pt x="78978" y="46763"/>
                    <a:pt x="53167" y="35846"/>
                  </a:cubicBez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>
                <a:lnSpc>
                  <a:spcPct val="120000"/>
                </a:lnSpc>
                <a:defRPr/>
              </a:pPr>
              <a:endParaRPr lang="zh-CN" altLang="en-US" sz="2200" b="0" kern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4621" name="矩形 88"/>
            <p:cNvSpPr>
              <a:spLocks noChangeArrowheads="1"/>
            </p:cNvSpPr>
            <p:nvPr/>
          </p:nvSpPr>
          <p:spPr bwMode="auto">
            <a:xfrm>
              <a:off x="3617434" y="5075892"/>
              <a:ext cx="3064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0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endParaRPr lang="zh-CN" altLang="en-US" b="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3" name="组合 102"/>
          <p:cNvGrpSpPr>
            <a:grpSpLocks/>
          </p:cNvGrpSpPr>
          <p:nvPr/>
        </p:nvGrpSpPr>
        <p:grpSpPr bwMode="auto">
          <a:xfrm>
            <a:off x="4643438" y="4725988"/>
            <a:ext cx="655637" cy="1573212"/>
            <a:chOff x="3729600" y="4725724"/>
            <a:chExt cx="654458" cy="1573720"/>
          </a:xfrm>
        </p:grpSpPr>
        <p:sp>
          <p:nvSpPr>
            <p:cNvPr id="24616" name="矩形 101"/>
            <p:cNvSpPr>
              <a:spLocks noChangeArrowheads="1"/>
            </p:cNvSpPr>
            <p:nvPr/>
          </p:nvSpPr>
          <p:spPr bwMode="auto">
            <a:xfrm>
              <a:off x="3729600" y="4725724"/>
              <a:ext cx="28725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800">
                  <a:solidFill>
                    <a:srgbClr val="0000FF"/>
                  </a:solidFill>
                  <a:latin typeface="Times New Roman" pitchFamily="18" charset="0"/>
                </a:rPr>
                <a:t>●</a:t>
              </a:r>
            </a:p>
          </p:txBody>
        </p:sp>
        <p:sp>
          <p:nvSpPr>
            <p:cNvPr id="24617" name="矩形 178"/>
            <p:cNvSpPr>
              <a:spLocks noChangeArrowheads="1"/>
            </p:cNvSpPr>
            <p:nvPr/>
          </p:nvSpPr>
          <p:spPr bwMode="auto">
            <a:xfrm>
              <a:off x="3866400" y="5256000"/>
              <a:ext cx="28725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800">
                  <a:solidFill>
                    <a:srgbClr val="0000FF"/>
                  </a:solidFill>
                  <a:latin typeface="Times New Roman" pitchFamily="18" charset="0"/>
                </a:rPr>
                <a:t>●</a:t>
              </a:r>
            </a:p>
          </p:txBody>
        </p:sp>
        <p:sp>
          <p:nvSpPr>
            <p:cNvPr id="24618" name="矩形 179"/>
            <p:cNvSpPr>
              <a:spLocks noChangeArrowheads="1"/>
            </p:cNvSpPr>
            <p:nvPr/>
          </p:nvSpPr>
          <p:spPr bwMode="auto">
            <a:xfrm>
              <a:off x="4096800" y="6084000"/>
              <a:ext cx="28725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800">
                  <a:solidFill>
                    <a:srgbClr val="0000FF"/>
                  </a:solidFill>
                  <a:latin typeface="Times New Roman" pitchFamily="18" charset="0"/>
                </a:rPr>
                <a:t>●</a:t>
              </a:r>
            </a:p>
          </p:txBody>
        </p:sp>
      </p:grpSp>
      <p:grpSp>
        <p:nvGrpSpPr>
          <p:cNvPr id="122" name="组合 121"/>
          <p:cNvGrpSpPr>
            <a:grpSpLocks/>
          </p:cNvGrpSpPr>
          <p:nvPr/>
        </p:nvGrpSpPr>
        <p:grpSpPr bwMode="auto">
          <a:xfrm>
            <a:off x="4268788" y="4881563"/>
            <a:ext cx="88900" cy="158750"/>
            <a:chOff x="3289112" y="5596573"/>
            <a:chExt cx="89210" cy="159072"/>
          </a:xfrm>
        </p:grpSpPr>
        <p:cxnSp>
          <p:nvCxnSpPr>
            <p:cNvPr id="183" name="直接连接符 182">
              <a:extLst>
                <a:ext uri="{FF2B5EF4-FFF2-40B4-BE49-F238E27FC236}">
                  <a16:creationId xmlns:a16="http://schemas.microsoft.com/office/drawing/2014/main" id="{CA01A6CA-6ACA-429F-80F5-B0716ECE06F9}"/>
                </a:ext>
              </a:extLst>
            </p:cNvPr>
            <p:cNvCxnSpPr>
              <a:cxnSpLocks noChangeAspect="1"/>
            </p:cNvCxnSpPr>
            <p:nvPr/>
          </p:nvCxnSpPr>
          <p:spPr>
            <a:xfrm rot="5400000">
              <a:off x="3281211" y="5604474"/>
              <a:ext cx="87489" cy="71686"/>
            </a:xfrm>
            <a:prstGeom prst="line">
              <a:avLst/>
            </a:prstGeom>
            <a:ln w="9525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>
              <a:extLst>
                <a:ext uri="{FF2B5EF4-FFF2-40B4-BE49-F238E27FC236}">
                  <a16:creationId xmlns:a16="http://schemas.microsoft.com/office/drawing/2014/main" id="{D7C81D08-6291-456C-982F-D4F3487B1504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3290705" y="5684062"/>
              <a:ext cx="87617" cy="71583"/>
            </a:xfrm>
            <a:prstGeom prst="line">
              <a:avLst/>
            </a:prstGeom>
            <a:ln w="9525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组合 132"/>
          <p:cNvGrpSpPr>
            <a:grpSpLocks/>
          </p:cNvGrpSpPr>
          <p:nvPr/>
        </p:nvGrpSpPr>
        <p:grpSpPr bwMode="auto">
          <a:xfrm>
            <a:off x="5208588" y="4579938"/>
            <a:ext cx="1646237" cy="1477962"/>
            <a:chOff x="4294800" y="4579200"/>
            <a:chExt cx="1645352" cy="1478092"/>
          </a:xfrm>
        </p:grpSpPr>
        <p:sp>
          <p:nvSpPr>
            <p:cNvPr id="24611" name="矩形 194"/>
            <p:cNvSpPr>
              <a:spLocks noChangeArrowheads="1"/>
            </p:cNvSpPr>
            <p:nvPr/>
          </p:nvSpPr>
          <p:spPr bwMode="auto">
            <a:xfrm>
              <a:off x="4294800" y="4579200"/>
              <a:ext cx="28725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800">
                  <a:solidFill>
                    <a:srgbClr val="FF0000"/>
                  </a:solidFill>
                  <a:latin typeface="Times New Roman" pitchFamily="18" charset="0"/>
                </a:rPr>
                <a:t>●</a:t>
              </a:r>
            </a:p>
          </p:txBody>
        </p:sp>
        <p:sp>
          <p:nvSpPr>
            <p:cNvPr id="24612" name="矩形 195"/>
            <p:cNvSpPr>
              <a:spLocks noChangeArrowheads="1"/>
            </p:cNvSpPr>
            <p:nvPr/>
          </p:nvSpPr>
          <p:spPr bwMode="auto">
            <a:xfrm>
              <a:off x="4982400" y="5841848"/>
              <a:ext cx="28725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800">
                  <a:solidFill>
                    <a:srgbClr val="FF0000"/>
                  </a:solidFill>
                  <a:latin typeface="Times New Roman" pitchFamily="18" charset="0"/>
                </a:rPr>
                <a:t>●</a:t>
              </a:r>
            </a:p>
          </p:txBody>
        </p:sp>
        <p:sp>
          <p:nvSpPr>
            <p:cNvPr id="24613" name="矩形 196"/>
            <p:cNvSpPr>
              <a:spLocks noChangeArrowheads="1"/>
            </p:cNvSpPr>
            <p:nvPr/>
          </p:nvSpPr>
          <p:spPr bwMode="auto">
            <a:xfrm>
              <a:off x="5652894" y="4761148"/>
              <a:ext cx="28725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800">
                  <a:solidFill>
                    <a:srgbClr val="FF0000"/>
                  </a:solidFill>
                  <a:latin typeface="Times New Roman" pitchFamily="18" charset="0"/>
                </a:rPr>
                <a:t>●</a:t>
              </a:r>
            </a:p>
          </p:txBody>
        </p:sp>
      </p:grp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02A152E-13B3-479F-BEB7-F89B8753BCAC}"/>
              </a:ext>
            </a:extLst>
          </p:cNvPr>
          <p:cNvCxnSpPr>
            <a:cxnSpLocks/>
          </p:cNvCxnSpPr>
          <p:nvPr/>
        </p:nvCxnSpPr>
        <p:spPr>
          <a:xfrm>
            <a:off x="3254375" y="3186113"/>
            <a:ext cx="900113" cy="0"/>
          </a:xfrm>
          <a:prstGeom prst="line">
            <a:avLst/>
          </a:prstGeom>
          <a:ln w="12700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B64A809B-F028-46B0-92E2-B1547E78DDEC}"/>
              </a:ext>
            </a:extLst>
          </p:cNvPr>
          <p:cNvCxnSpPr>
            <a:cxnSpLocks/>
          </p:cNvCxnSpPr>
          <p:nvPr/>
        </p:nvCxnSpPr>
        <p:spPr>
          <a:xfrm>
            <a:off x="4154488" y="3186113"/>
            <a:ext cx="0" cy="1538287"/>
          </a:xfrm>
          <a:prstGeom prst="line">
            <a:avLst/>
          </a:prstGeom>
          <a:ln w="12700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组合 135"/>
          <p:cNvGrpSpPr>
            <a:grpSpLocks/>
          </p:cNvGrpSpPr>
          <p:nvPr/>
        </p:nvGrpSpPr>
        <p:grpSpPr bwMode="auto">
          <a:xfrm>
            <a:off x="4694238" y="4464050"/>
            <a:ext cx="863600" cy="1952625"/>
            <a:chOff x="3779912" y="4463824"/>
            <a:chExt cx="864096" cy="1953508"/>
          </a:xfrm>
        </p:grpSpPr>
        <p:sp>
          <p:nvSpPr>
            <p:cNvPr id="24608" name="矩形 133"/>
            <p:cNvSpPr>
              <a:spLocks noChangeArrowheads="1"/>
            </p:cNvSpPr>
            <p:nvPr/>
          </p:nvSpPr>
          <p:spPr bwMode="auto">
            <a:xfrm>
              <a:off x="4001264" y="5291916"/>
              <a:ext cx="4267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b="0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1" lang="en-US" altLang="zh-CN" b="0" i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1" lang="en-US" altLang="zh-CN" b="0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'</a:t>
              </a:r>
            </a:p>
          </p:txBody>
        </p:sp>
        <p:sp>
          <p:nvSpPr>
            <p:cNvPr id="24609" name="矩形 199"/>
            <p:cNvSpPr>
              <a:spLocks noChangeArrowheads="1"/>
            </p:cNvSpPr>
            <p:nvPr/>
          </p:nvSpPr>
          <p:spPr bwMode="auto">
            <a:xfrm>
              <a:off x="3779912" y="4463824"/>
              <a:ext cx="4267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b="0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kumimoji="1" lang="en-US" altLang="zh-CN" b="0" i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1" lang="en-US" altLang="zh-CN" b="0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'</a:t>
              </a:r>
            </a:p>
          </p:txBody>
        </p:sp>
        <p:sp>
          <p:nvSpPr>
            <p:cNvPr id="24610" name="矩形 200"/>
            <p:cNvSpPr>
              <a:spLocks noChangeArrowheads="1"/>
            </p:cNvSpPr>
            <p:nvPr/>
          </p:nvSpPr>
          <p:spPr bwMode="auto">
            <a:xfrm>
              <a:off x="4217288" y="6048000"/>
              <a:ext cx="4267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b="0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kumimoji="1" lang="en-US" altLang="zh-CN" b="0" i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1" lang="en-US" altLang="zh-CN" b="0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'</a:t>
              </a:r>
            </a:p>
          </p:txBody>
        </p:sp>
      </p:grpSp>
      <p:grpSp>
        <p:nvGrpSpPr>
          <p:cNvPr id="135" name="组合 134"/>
          <p:cNvGrpSpPr>
            <a:grpSpLocks/>
          </p:cNvGrpSpPr>
          <p:nvPr/>
        </p:nvGrpSpPr>
        <p:grpSpPr bwMode="auto">
          <a:xfrm>
            <a:off x="5194300" y="4283075"/>
            <a:ext cx="1898650" cy="1846263"/>
            <a:chOff x="4279806" y="4283804"/>
            <a:chExt cx="1898684" cy="1845496"/>
          </a:xfrm>
        </p:grpSpPr>
        <p:sp>
          <p:nvSpPr>
            <p:cNvPr id="24605" name="矩形 201"/>
            <p:cNvSpPr>
              <a:spLocks noChangeArrowheads="1"/>
            </p:cNvSpPr>
            <p:nvPr/>
          </p:nvSpPr>
          <p:spPr bwMode="auto">
            <a:xfrm>
              <a:off x="5801464" y="4653136"/>
              <a:ext cx="3770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1" lang="en-US" altLang="zh-CN" b="0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1" lang="en-US" altLang="zh-CN" b="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606" name="矩形 202"/>
            <p:cNvSpPr>
              <a:spLocks noChangeArrowheads="1"/>
            </p:cNvSpPr>
            <p:nvPr/>
          </p:nvSpPr>
          <p:spPr bwMode="auto">
            <a:xfrm>
              <a:off x="4279806" y="4283804"/>
              <a:ext cx="36420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kumimoji="1" lang="en-US" altLang="zh-CN" b="0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1" lang="en-US" altLang="zh-CN" b="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607" name="矩形 203"/>
            <p:cNvSpPr>
              <a:spLocks noChangeArrowheads="1"/>
            </p:cNvSpPr>
            <p:nvPr/>
          </p:nvSpPr>
          <p:spPr bwMode="auto">
            <a:xfrm>
              <a:off x="5148064" y="5759968"/>
              <a:ext cx="3770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kumimoji="1" lang="en-US" altLang="zh-CN" b="0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1" lang="en-US" altLang="zh-CN" b="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8" name="组合 207"/>
          <p:cNvGrpSpPr>
            <a:grpSpLocks noChangeAspect="1"/>
          </p:cNvGrpSpPr>
          <p:nvPr/>
        </p:nvGrpSpPr>
        <p:grpSpPr bwMode="auto">
          <a:xfrm rot="-8760000">
            <a:off x="5313363" y="5256213"/>
            <a:ext cx="88900" cy="158750"/>
            <a:chOff x="3289112" y="5596573"/>
            <a:chExt cx="89210" cy="159072"/>
          </a:xfrm>
        </p:grpSpPr>
        <p:cxnSp>
          <p:nvCxnSpPr>
            <p:cNvPr id="209" name="直接连接符 208">
              <a:extLst>
                <a:ext uri="{FF2B5EF4-FFF2-40B4-BE49-F238E27FC236}">
                  <a16:creationId xmlns:a16="http://schemas.microsoft.com/office/drawing/2014/main" id="{F87112D2-C5F5-40BB-84FA-491BD7CA2227}"/>
                </a:ext>
              </a:extLst>
            </p:cNvPr>
            <p:cNvCxnSpPr>
              <a:cxnSpLocks noChangeAspect="1"/>
            </p:cNvCxnSpPr>
            <p:nvPr/>
          </p:nvCxnSpPr>
          <p:spPr>
            <a:xfrm rot="5400000">
              <a:off x="3300199" y="5611313"/>
              <a:ext cx="87489" cy="71686"/>
            </a:xfrm>
            <a:prstGeom prst="line">
              <a:avLst/>
            </a:prstGeom>
            <a:ln w="9525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>
              <a:extLst>
                <a:ext uri="{FF2B5EF4-FFF2-40B4-BE49-F238E27FC236}">
                  <a16:creationId xmlns:a16="http://schemas.microsoft.com/office/drawing/2014/main" id="{953010DD-60D3-46CD-A32E-8095B1C9BBEE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3308525" y="5692058"/>
              <a:ext cx="87617" cy="71582"/>
            </a:xfrm>
            <a:prstGeom prst="line">
              <a:avLst/>
            </a:prstGeom>
            <a:ln w="9525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795963" y="5075238"/>
            <a:ext cx="64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b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实形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03594 -0.01597 " pathEditMode="relative" rAng="0" ptsTypes="AA">
                                      <p:cBhvr>
                                        <p:cTn id="80" dur="1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5"/>
          <p:cNvGrpSpPr>
            <a:grpSpLocks/>
          </p:cNvGrpSpPr>
          <p:nvPr/>
        </p:nvGrpSpPr>
        <p:grpSpPr bwMode="auto">
          <a:xfrm>
            <a:off x="720725" y="-76248"/>
            <a:ext cx="3851274" cy="584775"/>
            <a:chOff x="806820" y="473073"/>
            <a:chExt cx="3851085" cy="584692"/>
          </a:xfrm>
        </p:grpSpPr>
        <p:sp>
          <p:nvSpPr>
            <p:cNvPr id="5129" name="矩形 14"/>
            <p:cNvSpPr>
              <a:spLocks noChangeArrowheads="1"/>
            </p:cNvSpPr>
            <p:nvPr/>
          </p:nvSpPr>
          <p:spPr bwMode="auto">
            <a:xfrm>
              <a:off x="1295399" y="473073"/>
              <a:ext cx="3362506" cy="584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3200" b="0" dirty="0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第</a:t>
              </a:r>
              <a:r>
                <a:rPr lang="en-US" altLang="zh-CN" sz="3200" b="0" dirty="0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4</a:t>
              </a:r>
              <a:r>
                <a:rPr lang="zh-CN" altLang="en-US" sz="3200" b="0" dirty="0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章 投影变换</a:t>
              </a: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05A5F7AA-565C-4B83-9ED8-D895A4C5A15A}"/>
                </a:ext>
              </a:extLst>
            </p:cNvPr>
            <p:cNvSpPr/>
            <p:nvPr/>
          </p:nvSpPr>
          <p:spPr>
            <a:xfrm rot="21374758">
              <a:off x="806820" y="663593"/>
              <a:ext cx="252401" cy="252377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40FCAC89-E058-4BCA-9E5A-847B63BAD95C}"/>
              </a:ext>
            </a:extLst>
          </p:cNvPr>
          <p:cNvCxnSpPr/>
          <p:nvPr/>
        </p:nvCxnSpPr>
        <p:spPr>
          <a:xfrm>
            <a:off x="2144713" y="4286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C469241E-9860-4ABE-8D81-D7CE387828D3}"/>
              </a:ext>
            </a:extLst>
          </p:cNvPr>
          <p:cNvCxnSpPr/>
          <p:nvPr/>
        </p:nvCxnSpPr>
        <p:spPr>
          <a:xfrm>
            <a:off x="2144713" y="42863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Rectangle 44"/>
          <p:cNvSpPr>
            <a:spLocks noChangeArrowheads="1"/>
          </p:cNvSpPr>
          <p:nvPr/>
        </p:nvSpPr>
        <p:spPr bwMode="auto">
          <a:xfrm>
            <a:off x="503238" y="828675"/>
            <a:ext cx="782592" cy="6031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9679" tIns="54839" rIns="109679" bIns="54839">
            <a:spAutoFit/>
          </a:bodyPr>
          <a:lstStyle/>
          <a:p>
            <a:pPr defTabSz="1068388"/>
            <a:r>
              <a:rPr lang="en-US" altLang="zh-CN" sz="3200" b="0" dirty="0">
                <a:latin typeface="Times New Roman" pitchFamily="18" charset="0"/>
                <a:ea typeface="Adobe 黑体 Std R" pitchFamily="34" charset="-122"/>
                <a:cs typeface="Times New Roman" pitchFamily="18" charset="0"/>
              </a:rPr>
              <a:t>4.1</a:t>
            </a:r>
            <a:endParaRPr lang="zh-CN" altLang="en-US" sz="3200" b="0" dirty="0">
              <a:latin typeface="Times New Roman" pitchFamily="18" charset="0"/>
              <a:ea typeface="Adobe 黑体 Std R" pitchFamily="34" charset="-122"/>
              <a:cs typeface="Times New Roman" pitchFamily="18" charset="0"/>
            </a:endParaRPr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1187450" y="1546225"/>
            <a:ext cx="2428875" cy="6031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9679" tIns="54839" rIns="109679" bIns="54839">
            <a:spAutoFit/>
          </a:bodyPr>
          <a:lstStyle/>
          <a:p>
            <a:pPr defTabSz="1068388"/>
            <a:r>
              <a:rPr lang="zh-CN" altLang="en-US" sz="3200" b="0" dirty="0">
                <a:latin typeface="黑体" pitchFamily="49" charset="-122"/>
                <a:ea typeface="黑体" pitchFamily="49" charset="-122"/>
              </a:rPr>
              <a:t>换面法</a:t>
            </a:r>
            <a:endParaRPr lang="en-US" altLang="zh-CN" sz="3200" b="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" name="Rectangle 44"/>
          <p:cNvSpPr>
            <a:spLocks noChangeArrowheads="1"/>
          </p:cNvSpPr>
          <p:nvPr/>
        </p:nvSpPr>
        <p:spPr bwMode="auto">
          <a:xfrm>
            <a:off x="1187449" y="828675"/>
            <a:ext cx="5173688" cy="6031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9679" tIns="54839" rIns="109679" bIns="54839">
            <a:spAutoFit/>
          </a:bodyPr>
          <a:lstStyle/>
          <a:p>
            <a:pPr defTabSz="1068388"/>
            <a:r>
              <a:rPr lang="zh-CN" altLang="en-US" sz="3200" b="0" dirty="0">
                <a:latin typeface="黑体" pitchFamily="49" charset="-122"/>
                <a:ea typeface="黑体" pitchFamily="49" charset="-122"/>
              </a:rPr>
              <a:t>投影变换的目的与方法</a:t>
            </a:r>
          </a:p>
        </p:txBody>
      </p:sp>
      <p:sp>
        <p:nvSpPr>
          <p:cNvPr id="27" name="Rectangle 44">
            <a:extLst>
              <a:ext uri="{FF2B5EF4-FFF2-40B4-BE49-F238E27FC236}">
                <a16:creationId xmlns:a16="http://schemas.microsoft.com/office/drawing/2014/main" id="{86DE2A78-9C91-49DF-9E03-8E2ABEFD3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547813"/>
            <a:ext cx="855618" cy="60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679" tIns="54839" rIns="109679" bIns="54839">
            <a:spAutoFit/>
          </a:bodyPr>
          <a:lstStyle>
            <a:lvl1pPr defTabSz="10683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683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683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683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683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b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4.2</a:t>
            </a:r>
            <a:endParaRPr lang="zh-CN" altLang="en-US" b="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22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4"/>
          <p:cNvSpPr>
            <a:spLocks noChangeArrowheads="1"/>
          </p:cNvSpPr>
          <p:nvPr/>
        </p:nvSpPr>
        <p:spPr bwMode="auto">
          <a:xfrm>
            <a:off x="304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0">
                <a:latin typeface="黑体" pitchFamily="49" charset="-122"/>
                <a:ea typeface="黑体" pitchFamily="49" charset="-122"/>
              </a:rPr>
              <a:t>四、换面法应用举例</a:t>
            </a: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250825" y="539750"/>
            <a:ext cx="853440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="0" dirty="0">
                <a:latin typeface="黑体" pitchFamily="49" charset="-122"/>
                <a:ea typeface="黑体" pitchFamily="49" charset="-122"/>
              </a:rPr>
              <a:t>  1.</a:t>
            </a:r>
            <a:r>
              <a:rPr kumimoji="1" lang="zh-CN" altLang="en-US" sz="2400" b="0" dirty="0">
                <a:latin typeface="黑体" pitchFamily="49" charset="-122"/>
                <a:ea typeface="黑体" pitchFamily="49" charset="-122"/>
              </a:rPr>
              <a:t> 求直线</a:t>
            </a:r>
            <a:r>
              <a:rPr kumimoji="1" lang="en-US" altLang="zh-CN" sz="2400" b="0" i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DE </a:t>
            </a:r>
            <a:r>
              <a:rPr kumimoji="1" lang="zh-CN" altLang="en-US" sz="2400" b="0" dirty="0">
                <a:latin typeface="黑体" pitchFamily="49" charset="-122"/>
                <a:ea typeface="黑体" pitchFamily="49" charset="-122"/>
              </a:rPr>
              <a:t>与△</a:t>
            </a:r>
            <a:r>
              <a:rPr kumimoji="1" lang="en-US" altLang="zh-CN" sz="2400" b="0" i="1" dirty="0">
                <a:latin typeface="Times New Roman" pitchFamily="18" charset="0"/>
                <a:ea typeface="黑体" pitchFamily="49" charset="-122"/>
              </a:rPr>
              <a:t>ABC</a:t>
            </a:r>
            <a:r>
              <a:rPr kumimoji="1" lang="zh-CN" altLang="en-US" sz="2400" b="0" dirty="0">
                <a:latin typeface="黑体" pitchFamily="49" charset="-122"/>
                <a:ea typeface="黑体" pitchFamily="49" charset="-122"/>
              </a:rPr>
              <a:t>的交点，并判别其可见性。</a:t>
            </a:r>
            <a:endParaRPr kumimoji="1" lang="en-US" altLang="zh-CN" sz="2400" b="0" dirty="0">
              <a:latin typeface="黑体" pitchFamily="49" charset="-122"/>
              <a:ea typeface="黑体" pitchFamily="49" charset="-122"/>
            </a:endParaRPr>
          </a:p>
          <a:p>
            <a:pPr algn="just">
              <a:lnSpc>
                <a:spcPct val="120000"/>
              </a:lnSpc>
            </a:pPr>
            <a:r>
              <a:rPr kumimoji="1" lang="zh-CN" altLang="en-US" sz="2200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分析：</a:t>
            </a:r>
            <a:r>
              <a:rPr lang="zh-CN" altLang="en-US" sz="2200" b="0" dirty="0">
                <a:latin typeface="黑体" pitchFamily="49" charset="-122"/>
                <a:ea typeface="黑体" pitchFamily="49" charset="-122"/>
              </a:rPr>
              <a:t>当直线或平面的某个投影有积聚性时，其交点可在投影图中得到，因而可将一般位置平面变换为投影面垂直面。</a:t>
            </a:r>
            <a:endParaRPr lang="en-US" altLang="zh-CN" sz="2200" b="0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200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作图过程：</a:t>
            </a:r>
            <a:endParaRPr kumimoji="1" lang="en-US" altLang="zh-CN" sz="2200" b="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4550" y="1976438"/>
            <a:ext cx="5508625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4550" y="1976438"/>
            <a:ext cx="5508625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4550" y="1976438"/>
            <a:ext cx="5508625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84550" y="1976438"/>
            <a:ext cx="5508625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84550" y="1976438"/>
            <a:ext cx="5508625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84550" y="1976438"/>
            <a:ext cx="5508625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84550" y="1976438"/>
            <a:ext cx="5508625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2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84550" y="1976438"/>
            <a:ext cx="5508625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2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84550" y="1976438"/>
            <a:ext cx="5508625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3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84550" y="1976438"/>
            <a:ext cx="5508625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50" name="图片 2464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84550" y="1976438"/>
            <a:ext cx="5508625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52" name="图片 2465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84550" y="1976438"/>
            <a:ext cx="5508625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54" name="图片 2465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384550" y="1976438"/>
            <a:ext cx="5508625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56" name="图片 2465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384550" y="1976438"/>
            <a:ext cx="5508625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58" name="图片 2465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384550" y="1976438"/>
            <a:ext cx="5508625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60" name="图片 24659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384550" y="1976438"/>
            <a:ext cx="5508625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62" name="图片 2466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384550" y="1976438"/>
            <a:ext cx="5508625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图片 114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397381" y="1963505"/>
            <a:ext cx="5508625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24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9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250"/>
                                        <p:tgtEl>
                                          <p:spTgt spid="24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250"/>
                                        <p:tgtEl>
                                          <p:spTgt spid="24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4"/>
          <p:cNvSpPr>
            <a:spLocks noChangeArrowheads="1"/>
          </p:cNvSpPr>
          <p:nvPr/>
        </p:nvSpPr>
        <p:spPr bwMode="auto">
          <a:xfrm>
            <a:off x="304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四、换面法应用举例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续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2800" b="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250825" y="576263"/>
            <a:ext cx="91455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200" b="0">
                <a:latin typeface="黑体" pitchFamily="49" charset="-122"/>
                <a:ea typeface="黑体" pitchFamily="49" charset="-122"/>
              </a:rPr>
              <a:t>  2. 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</a:rPr>
              <a:t>已知直线</a:t>
            </a:r>
            <a:r>
              <a:rPr kumimoji="1" lang="en-US" altLang="zh-CN" sz="2200" b="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BC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</a:rPr>
              <a:t>及点</a:t>
            </a:r>
            <a:r>
              <a:rPr kumimoji="1" lang="en-US" altLang="zh-CN" sz="2200" b="0" i="1">
                <a:latin typeface="Times New Roman" pitchFamily="18" charset="0"/>
                <a:ea typeface="黑体" pitchFamily="49" charset="-122"/>
              </a:rPr>
              <a:t>A</a:t>
            </a:r>
            <a:r>
              <a:rPr kumimoji="1" lang="en-US" altLang="zh-CN" sz="2200" b="0">
                <a:latin typeface="黑体" pitchFamily="49" charset="-122"/>
                <a:ea typeface="黑体" pitchFamily="49" charset="-122"/>
              </a:rPr>
              <a:t>,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</a:rPr>
              <a:t>过点</a:t>
            </a:r>
            <a:r>
              <a:rPr kumimoji="1" lang="en-US" altLang="zh-CN" sz="2200" b="0" i="1">
                <a:latin typeface="Times New Roman" pitchFamily="18" charset="0"/>
                <a:ea typeface="黑体" pitchFamily="49" charset="-122"/>
              </a:rPr>
              <a:t>A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</a:rPr>
              <a:t>作直线与</a:t>
            </a:r>
            <a:r>
              <a:rPr kumimoji="1" lang="en-US" altLang="zh-CN" sz="2200" b="0" i="1">
                <a:latin typeface="Times New Roman" pitchFamily="18" charset="0"/>
                <a:ea typeface="黑体" pitchFamily="49" charset="-122"/>
              </a:rPr>
              <a:t>BC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</a:rPr>
              <a:t>线交于点</a:t>
            </a:r>
            <a:r>
              <a:rPr kumimoji="1" lang="en-US" altLang="zh-CN" sz="2200" b="0" i="1">
                <a:latin typeface="Times New Roman" pitchFamily="18" charset="0"/>
                <a:ea typeface="黑体" pitchFamily="49" charset="-122"/>
              </a:rPr>
              <a:t>D</a:t>
            </a:r>
            <a:r>
              <a:rPr kumimoji="1" lang="en-US" altLang="zh-CN" sz="2200" b="0">
                <a:latin typeface="黑体" pitchFamily="49" charset="-122"/>
                <a:ea typeface="黑体" pitchFamily="49" charset="-122"/>
              </a:rPr>
              <a:t>,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</a:rPr>
              <a:t>并使∠</a:t>
            </a:r>
            <a:r>
              <a:rPr kumimoji="1" lang="en-US" altLang="zh-CN" sz="2200" b="0" i="1">
                <a:latin typeface="Times New Roman" pitchFamily="18" charset="0"/>
                <a:ea typeface="黑体" pitchFamily="49" charset="-122"/>
              </a:rPr>
              <a:t>BDA</a:t>
            </a:r>
            <a:r>
              <a:rPr kumimoji="1" lang="en-US" altLang="zh-CN" sz="2200" b="0">
                <a:latin typeface="黑体" pitchFamily="49" charset="-122"/>
                <a:ea typeface="黑体" pitchFamily="49" charset="-122"/>
              </a:rPr>
              <a:t>=60°,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</a:rPr>
              <a:t>求点</a:t>
            </a:r>
            <a:r>
              <a:rPr kumimoji="1" lang="en-US" altLang="zh-CN" sz="2200" b="0" i="1">
                <a:latin typeface="Times New Roman" pitchFamily="18" charset="0"/>
                <a:ea typeface="黑体" pitchFamily="49" charset="-122"/>
              </a:rPr>
              <a:t>D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</a:rPr>
              <a:t>的两面投影。</a:t>
            </a:r>
            <a:endParaRPr kumimoji="1" lang="en-US" altLang="zh-CN" sz="2200" b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5488" y="949325"/>
            <a:ext cx="4248150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04800" y="1484313"/>
            <a:ext cx="4014788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kumimoji="1" lang="zh-CN" altLang="en-US" sz="20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分析：</a:t>
            </a:r>
            <a:r>
              <a:rPr lang="zh-CN" altLang="en-US" sz="2000" b="0">
                <a:latin typeface="黑体" pitchFamily="49" charset="-122"/>
                <a:ea typeface="黑体" pitchFamily="49" charset="-122"/>
              </a:rPr>
              <a:t>当由</a:t>
            </a:r>
            <a:r>
              <a:rPr lang="en-US" altLang="zh-CN" sz="2000" b="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AD</a:t>
            </a:r>
            <a:r>
              <a:rPr lang="zh-CN" altLang="en-US" sz="2000" b="0">
                <a:latin typeface="黑体" pitchFamily="49" charset="-122"/>
                <a:ea typeface="黑体" pitchFamily="49" charset="-122"/>
              </a:rPr>
              <a:t>与</a:t>
            </a:r>
            <a:r>
              <a:rPr lang="en-US" altLang="zh-CN" sz="2000" b="0" i="1">
                <a:latin typeface="Times New Roman" pitchFamily="18" charset="0"/>
                <a:ea typeface="黑体" pitchFamily="49" charset="-122"/>
              </a:rPr>
              <a:t>BC</a:t>
            </a:r>
            <a:r>
              <a:rPr lang="zh-CN" altLang="en-US" sz="2000" b="0">
                <a:latin typeface="黑体" pitchFamily="49" charset="-122"/>
                <a:ea typeface="黑体" pitchFamily="49" charset="-122"/>
              </a:rPr>
              <a:t>相交两直线所确定的平面平行于某投影面时，即可反映</a:t>
            </a:r>
            <a:r>
              <a:rPr lang="zh-CN" altLang="en-US" sz="2000" b="0" i="1">
                <a:latin typeface="Times New Roman" pitchFamily="18" charset="0"/>
                <a:ea typeface="黑体" pitchFamily="49" charset="-122"/>
              </a:rPr>
              <a:t>∠</a:t>
            </a:r>
            <a:r>
              <a:rPr lang="en-US" altLang="zh-CN" sz="2000" b="0" i="1">
                <a:latin typeface="Times New Roman" pitchFamily="18" charset="0"/>
                <a:ea typeface="黑体" pitchFamily="49" charset="-122"/>
              </a:rPr>
              <a:t>BDA</a:t>
            </a:r>
            <a:r>
              <a:rPr lang="zh-CN" altLang="en-US" sz="2000" b="0">
                <a:latin typeface="黑体" pitchFamily="49" charset="-122"/>
                <a:ea typeface="黑体" pitchFamily="49" charset="-122"/>
              </a:rPr>
              <a:t>的实际大小。</a:t>
            </a:r>
            <a:endParaRPr lang="en-US" altLang="zh-CN" sz="2000" b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200000"/>
              </a:lnSpc>
            </a:pPr>
            <a:r>
              <a:rPr kumimoji="1" lang="zh-CN" altLang="en-US" sz="20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作图过程：</a:t>
            </a:r>
            <a:endParaRPr kumimoji="1" lang="en-US" altLang="zh-CN" sz="2000" b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5488" y="949325"/>
            <a:ext cx="4248150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5488" y="949325"/>
            <a:ext cx="4248150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35488" y="949325"/>
            <a:ext cx="4248150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35488" y="949325"/>
            <a:ext cx="4248150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35488" y="949325"/>
            <a:ext cx="4248150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35488" y="949325"/>
            <a:ext cx="424815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975" y="2205038"/>
            <a:ext cx="8274050" cy="39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975" y="2205038"/>
            <a:ext cx="8274050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975" y="2205038"/>
            <a:ext cx="8274050" cy="39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矩形 14"/>
          <p:cNvSpPr>
            <a:spLocks noChangeArrowheads="1"/>
          </p:cNvSpPr>
          <p:nvPr/>
        </p:nvSpPr>
        <p:spPr bwMode="auto">
          <a:xfrm>
            <a:off x="304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四、换面法应用举例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续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2800" b="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250825" y="549275"/>
            <a:ext cx="8588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200" b="0">
                <a:latin typeface="黑体" pitchFamily="49" charset="-122"/>
                <a:ea typeface="黑体" pitchFamily="49" charset="-122"/>
              </a:rPr>
              <a:t>  3.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</a:rPr>
              <a:t> 求漏斗壁的实形及两斗壁间的夹角 </a:t>
            </a:r>
            <a:r>
              <a:rPr kumimoji="1" lang="en-US" altLang="zh-CN" sz="2200" b="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θ 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</a:rPr>
              <a:t>。</a:t>
            </a:r>
            <a:endParaRPr kumimoji="1" lang="en-US" altLang="zh-CN" sz="2200" b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04800" y="981075"/>
            <a:ext cx="883920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0">
                <a:latin typeface="黑体" pitchFamily="49" charset="-122"/>
                <a:ea typeface="黑体" pitchFamily="49" charset="-122"/>
              </a:rPr>
              <a:t>       </a:t>
            </a:r>
            <a:r>
              <a:rPr kumimoji="1" lang="zh-CN" altLang="en-US" sz="2000" b="0">
                <a:latin typeface="黑体" pitchFamily="49" charset="-122"/>
                <a:ea typeface="黑体" pitchFamily="49" charset="-122"/>
              </a:rPr>
              <a:t>① 四个壁面均为大小相等的等腰梯形，一次换面可求出</a:t>
            </a:r>
            <a:r>
              <a:rPr kumimoji="1" lang="en-US" altLang="zh-CN" sz="2000" b="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ABCD</a:t>
            </a:r>
            <a:r>
              <a:rPr kumimoji="1" lang="zh-CN" altLang="en-US" sz="2000" b="0">
                <a:latin typeface="黑体" pitchFamily="49" charset="-122"/>
                <a:ea typeface="黑体" pitchFamily="49" charset="-122"/>
              </a:rPr>
              <a:t>实形；   </a:t>
            </a:r>
            <a:endParaRPr kumimoji="1" lang="en-US" altLang="zh-CN" sz="2000" b="0">
              <a:latin typeface="黑体" pitchFamily="49" charset="-122"/>
              <a:ea typeface="黑体" pitchFamily="49" charset="-122"/>
            </a:endParaRPr>
          </a:p>
          <a:p>
            <a:pPr algn="just">
              <a:lnSpc>
                <a:spcPct val="120000"/>
              </a:lnSpc>
            </a:pPr>
            <a:r>
              <a:rPr kumimoji="1" lang="en-US" altLang="zh-CN" sz="2000" b="0">
                <a:latin typeface="黑体" pitchFamily="49" charset="-122"/>
                <a:ea typeface="黑体" pitchFamily="49" charset="-122"/>
              </a:rPr>
              <a:t>       ② </a:t>
            </a:r>
            <a:r>
              <a:rPr kumimoji="1" lang="zh-CN" altLang="en-US" sz="2000" b="0">
                <a:latin typeface="黑体" pitchFamily="49" charset="-122"/>
                <a:ea typeface="黑体" pitchFamily="49" charset="-122"/>
              </a:rPr>
              <a:t>利用平面几何中</a:t>
            </a:r>
            <a:r>
              <a:rPr lang="zh-CN" altLang="en-US" sz="2000" b="0">
                <a:latin typeface="黑体" pitchFamily="49" charset="-122"/>
                <a:ea typeface="黑体" pitchFamily="49" charset="-122"/>
              </a:rPr>
              <a:t>两面角的概念可求出两斗壁间的夹角。</a:t>
            </a:r>
            <a:endParaRPr lang="en-US" altLang="zh-CN" sz="2000" b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200000"/>
              </a:lnSpc>
            </a:pPr>
            <a:r>
              <a:rPr kumimoji="1" lang="zh-CN" altLang="en-US" sz="20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作图过程：</a:t>
            </a:r>
            <a:endParaRPr kumimoji="1" lang="en-US" altLang="zh-CN" sz="2000" b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304800" y="981075"/>
            <a:ext cx="10271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分析：</a:t>
            </a:r>
            <a:endParaRPr lang="zh-CN" altLang="en-US" sz="2200"/>
          </a:p>
        </p:txBody>
      </p:sp>
      <p:grpSp>
        <p:nvGrpSpPr>
          <p:cNvPr id="43" name="组合 42"/>
          <p:cNvGrpSpPr>
            <a:grpSpLocks/>
          </p:cNvGrpSpPr>
          <p:nvPr/>
        </p:nvGrpSpPr>
        <p:grpSpPr bwMode="auto">
          <a:xfrm>
            <a:off x="2144713" y="2816225"/>
            <a:ext cx="490537" cy="3260725"/>
            <a:chOff x="1683766" y="2816933"/>
            <a:chExt cx="491476" cy="3260334"/>
          </a:xfrm>
        </p:grpSpPr>
        <p:sp>
          <p:nvSpPr>
            <p:cNvPr id="33" name="梯形 32">
              <a:extLst>
                <a:ext uri="{FF2B5EF4-FFF2-40B4-BE49-F238E27FC236}">
                  <a16:creationId xmlns:a16="http://schemas.microsoft.com/office/drawing/2014/main" id="{31211DFE-843A-4F57-853B-600E376FFC1F}"/>
                </a:ext>
              </a:extLst>
            </p:cNvPr>
            <p:cNvSpPr/>
            <p:nvPr/>
          </p:nvSpPr>
          <p:spPr bwMode="auto">
            <a:xfrm rot="16200000">
              <a:off x="1178716" y="5090284"/>
              <a:ext cx="1511119" cy="462846"/>
            </a:xfrm>
            <a:prstGeom prst="trapezoid">
              <a:avLst>
                <a:gd name="adj" fmla="val 99823"/>
              </a:avLst>
            </a:prstGeom>
            <a:solidFill>
              <a:srgbClr val="FF0000"/>
            </a:solidFill>
            <a:ln w="41275" cap="rnd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just">
                <a:lnSpc>
                  <a:spcPct val="120000"/>
                </a:lnSpc>
                <a:defRPr/>
              </a:pPr>
              <a:endParaRPr lang="zh-CN" altLang="en-US" sz="2200" b="0" kern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2EA7CCD1-A159-400F-9D6F-C21CA91379D8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1683766" y="2816933"/>
              <a:ext cx="491476" cy="909529"/>
            </a:xfrm>
            <a:prstGeom prst="line">
              <a:avLst/>
            </a:prstGeom>
            <a:ln w="41275" cap="rnd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/>
          <p:cNvGrpSpPr>
            <a:grpSpLocks/>
          </p:cNvGrpSpPr>
          <p:nvPr/>
        </p:nvGrpSpPr>
        <p:grpSpPr bwMode="auto">
          <a:xfrm>
            <a:off x="1079500" y="2835275"/>
            <a:ext cx="1527175" cy="3255963"/>
            <a:chOff x="1080245" y="2873131"/>
            <a:chExt cx="1526255" cy="3219560"/>
          </a:xfrm>
        </p:grpSpPr>
        <p:sp>
          <p:nvSpPr>
            <p:cNvPr id="47" name="梯形 46">
              <a:extLst>
                <a:ext uri="{FF2B5EF4-FFF2-40B4-BE49-F238E27FC236}">
                  <a16:creationId xmlns:a16="http://schemas.microsoft.com/office/drawing/2014/main" id="{A071C7A9-40F7-490E-BBA3-60F9B74B64A0}"/>
                </a:ext>
              </a:extLst>
            </p:cNvPr>
            <p:cNvSpPr/>
            <p:nvPr/>
          </p:nvSpPr>
          <p:spPr bwMode="auto">
            <a:xfrm rot="10800000">
              <a:off x="1080245" y="2873131"/>
              <a:ext cx="1526255" cy="871212"/>
            </a:xfrm>
            <a:prstGeom prst="trapezoid">
              <a:avLst>
                <a:gd name="adj" fmla="val 55174"/>
              </a:avLst>
            </a:prstGeom>
            <a:solidFill>
              <a:schemeClr val="accent3">
                <a:lumMod val="65000"/>
              </a:schemeClr>
            </a:solidFill>
            <a:ln w="41275" cap="rnd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just">
                <a:lnSpc>
                  <a:spcPct val="120000"/>
                </a:lnSpc>
                <a:defRPr/>
              </a:pPr>
              <a:endParaRPr lang="zh-CN" altLang="en-US" sz="2200" b="0" kern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0" name="梯形 39">
              <a:extLst>
                <a:ext uri="{FF2B5EF4-FFF2-40B4-BE49-F238E27FC236}">
                  <a16:creationId xmlns:a16="http://schemas.microsoft.com/office/drawing/2014/main" id="{1E9E3F36-9317-42A3-AB86-7C039A844F43}"/>
                </a:ext>
              </a:extLst>
            </p:cNvPr>
            <p:cNvSpPr/>
            <p:nvPr/>
          </p:nvSpPr>
          <p:spPr bwMode="auto">
            <a:xfrm>
              <a:off x="1080245" y="5637463"/>
              <a:ext cx="1526255" cy="455228"/>
            </a:xfrm>
            <a:prstGeom prst="trapezoid">
              <a:avLst>
                <a:gd name="adj" fmla="val 105290"/>
              </a:avLst>
            </a:prstGeom>
            <a:solidFill>
              <a:schemeClr val="accent3">
                <a:lumMod val="65000"/>
              </a:schemeClr>
            </a:solidFill>
            <a:ln w="4127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just">
                <a:lnSpc>
                  <a:spcPct val="120000"/>
                </a:lnSpc>
                <a:defRPr/>
              </a:pPr>
              <a:endParaRPr lang="zh-CN" altLang="en-US" sz="2200" b="0" kern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54" name="组合 53"/>
          <p:cNvGrpSpPr>
            <a:grpSpLocks/>
          </p:cNvGrpSpPr>
          <p:nvPr/>
        </p:nvGrpSpPr>
        <p:grpSpPr bwMode="auto">
          <a:xfrm>
            <a:off x="2114550" y="2816225"/>
            <a:ext cx="522288" cy="3295650"/>
            <a:chOff x="2124000" y="2808128"/>
            <a:chExt cx="522362" cy="3296965"/>
          </a:xfrm>
        </p:grpSpPr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A02698EA-7DD9-4148-A4F1-BA85F277F772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2124000" y="5590538"/>
              <a:ext cx="514423" cy="514555"/>
            </a:xfrm>
            <a:prstGeom prst="line">
              <a:avLst/>
            </a:prstGeom>
            <a:ln w="44450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AA2F2BDC-0BAA-4D3C-8806-A00BBA6CEC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46228" y="2808128"/>
              <a:ext cx="500134" cy="917941"/>
            </a:xfrm>
            <a:prstGeom prst="line">
              <a:avLst/>
            </a:prstGeom>
            <a:ln w="44450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矩形 30">
            <a:extLst>
              <a:ext uri="{FF2B5EF4-FFF2-40B4-BE49-F238E27FC236}">
                <a16:creationId xmlns:a16="http://schemas.microsoft.com/office/drawing/2014/main" id="{7F977E16-09C6-4CBE-8094-979E0C050EC2}"/>
              </a:ext>
            </a:extLst>
          </p:cNvPr>
          <p:cNvSpPr/>
          <p:nvPr/>
        </p:nvSpPr>
        <p:spPr bwMode="auto">
          <a:xfrm>
            <a:off x="5964238" y="4710113"/>
            <a:ext cx="963612" cy="966787"/>
          </a:xfrm>
          <a:custGeom>
            <a:avLst/>
            <a:gdLst>
              <a:gd name="connsiteX0" fmla="*/ 0 w 760722"/>
              <a:gd name="connsiteY0" fmla="*/ 0 h 814993"/>
              <a:gd name="connsiteX1" fmla="*/ 760722 w 760722"/>
              <a:gd name="connsiteY1" fmla="*/ 0 h 814993"/>
              <a:gd name="connsiteX2" fmla="*/ 760722 w 760722"/>
              <a:gd name="connsiteY2" fmla="*/ 814993 h 814993"/>
              <a:gd name="connsiteX3" fmla="*/ 0 w 760722"/>
              <a:gd name="connsiteY3" fmla="*/ 814993 h 814993"/>
              <a:gd name="connsiteX4" fmla="*/ 0 w 760722"/>
              <a:gd name="connsiteY4" fmla="*/ 0 h 814993"/>
              <a:gd name="connsiteX0" fmla="*/ 0 w 1983080"/>
              <a:gd name="connsiteY0" fmla="*/ 0 h 1094525"/>
              <a:gd name="connsiteX1" fmla="*/ 1983080 w 1983080"/>
              <a:gd name="connsiteY1" fmla="*/ 279532 h 1094525"/>
              <a:gd name="connsiteX2" fmla="*/ 1983080 w 1983080"/>
              <a:gd name="connsiteY2" fmla="*/ 1094525 h 1094525"/>
              <a:gd name="connsiteX3" fmla="*/ 1222358 w 1983080"/>
              <a:gd name="connsiteY3" fmla="*/ 1094525 h 1094525"/>
              <a:gd name="connsiteX4" fmla="*/ 0 w 1983080"/>
              <a:gd name="connsiteY4" fmla="*/ 0 h 1094525"/>
              <a:gd name="connsiteX0" fmla="*/ 9476 w 1992556"/>
              <a:gd name="connsiteY0" fmla="*/ 0 h 1094525"/>
              <a:gd name="connsiteX1" fmla="*/ 1992556 w 1992556"/>
              <a:gd name="connsiteY1" fmla="*/ 279532 h 1094525"/>
              <a:gd name="connsiteX2" fmla="*/ 1992556 w 1992556"/>
              <a:gd name="connsiteY2" fmla="*/ 1094525 h 1094525"/>
              <a:gd name="connsiteX3" fmla="*/ 0 w 1992556"/>
              <a:gd name="connsiteY3" fmla="*/ 895537 h 1094525"/>
              <a:gd name="connsiteX4" fmla="*/ 9476 w 1992556"/>
              <a:gd name="connsiteY4" fmla="*/ 0 h 1094525"/>
              <a:gd name="connsiteX0" fmla="*/ 9476 w 1992556"/>
              <a:gd name="connsiteY0" fmla="*/ 0 h 1094525"/>
              <a:gd name="connsiteX1" fmla="*/ 964448 w 1992556"/>
              <a:gd name="connsiteY1" fmla="*/ 142135 h 1094525"/>
              <a:gd name="connsiteX2" fmla="*/ 1992556 w 1992556"/>
              <a:gd name="connsiteY2" fmla="*/ 1094525 h 1094525"/>
              <a:gd name="connsiteX3" fmla="*/ 0 w 1992556"/>
              <a:gd name="connsiteY3" fmla="*/ 895537 h 1094525"/>
              <a:gd name="connsiteX4" fmla="*/ 9476 w 1992556"/>
              <a:gd name="connsiteY4" fmla="*/ 0 h 1094525"/>
              <a:gd name="connsiteX0" fmla="*/ 9476 w 964448"/>
              <a:gd name="connsiteY0" fmla="*/ 0 h 966604"/>
              <a:gd name="connsiteX1" fmla="*/ 964448 w 964448"/>
              <a:gd name="connsiteY1" fmla="*/ 142135 h 966604"/>
              <a:gd name="connsiteX2" fmla="*/ 784411 w 964448"/>
              <a:gd name="connsiteY2" fmla="*/ 966604 h 966604"/>
              <a:gd name="connsiteX3" fmla="*/ 0 w 964448"/>
              <a:gd name="connsiteY3" fmla="*/ 895537 h 966604"/>
              <a:gd name="connsiteX4" fmla="*/ 9476 w 964448"/>
              <a:gd name="connsiteY4" fmla="*/ 0 h 96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448" h="966604">
                <a:moveTo>
                  <a:pt x="9476" y="0"/>
                </a:moveTo>
                <a:lnTo>
                  <a:pt x="964448" y="142135"/>
                </a:lnTo>
                <a:lnTo>
                  <a:pt x="784411" y="966604"/>
                </a:lnTo>
                <a:lnTo>
                  <a:pt x="0" y="895537"/>
                </a:lnTo>
                <a:cubicBezTo>
                  <a:pt x="3159" y="597025"/>
                  <a:pt x="6317" y="298512"/>
                  <a:pt x="9476" y="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>
              <a:lnSpc>
                <a:spcPct val="120000"/>
              </a:lnSpc>
              <a:defRPr/>
            </a:pPr>
            <a:endParaRPr lang="zh-CN" altLang="en-US" sz="2200" b="0" kern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矩形 25">
            <a:extLst>
              <a:ext uri="{FF2B5EF4-FFF2-40B4-BE49-F238E27FC236}">
                <a16:creationId xmlns:a16="http://schemas.microsoft.com/office/drawing/2014/main" id="{40718B4D-2282-433A-869B-C8F84BC0B505}"/>
              </a:ext>
            </a:extLst>
          </p:cNvPr>
          <p:cNvSpPr/>
          <p:nvPr/>
        </p:nvSpPr>
        <p:spPr bwMode="auto">
          <a:xfrm>
            <a:off x="5005388" y="4667250"/>
            <a:ext cx="968375" cy="1187450"/>
          </a:xfrm>
          <a:custGeom>
            <a:avLst/>
            <a:gdLst>
              <a:gd name="connsiteX0" fmla="*/ 0 w 888168"/>
              <a:gd name="connsiteY0" fmla="*/ 0 h 785955"/>
              <a:gd name="connsiteX1" fmla="*/ 888168 w 888168"/>
              <a:gd name="connsiteY1" fmla="*/ 0 h 785955"/>
              <a:gd name="connsiteX2" fmla="*/ 888168 w 888168"/>
              <a:gd name="connsiteY2" fmla="*/ 785955 h 785955"/>
              <a:gd name="connsiteX3" fmla="*/ 0 w 888168"/>
              <a:gd name="connsiteY3" fmla="*/ 785955 h 785955"/>
              <a:gd name="connsiteX4" fmla="*/ 0 w 888168"/>
              <a:gd name="connsiteY4" fmla="*/ 0 h 785955"/>
              <a:gd name="connsiteX0" fmla="*/ 0 w 1229291"/>
              <a:gd name="connsiteY0" fmla="*/ 18951 h 785955"/>
              <a:gd name="connsiteX1" fmla="*/ 1229291 w 1229291"/>
              <a:gd name="connsiteY1" fmla="*/ 0 h 785955"/>
              <a:gd name="connsiteX2" fmla="*/ 1229291 w 1229291"/>
              <a:gd name="connsiteY2" fmla="*/ 785955 h 785955"/>
              <a:gd name="connsiteX3" fmla="*/ 341123 w 1229291"/>
              <a:gd name="connsiteY3" fmla="*/ 785955 h 785955"/>
              <a:gd name="connsiteX4" fmla="*/ 0 w 1229291"/>
              <a:gd name="connsiteY4" fmla="*/ 18951 h 785955"/>
              <a:gd name="connsiteX0" fmla="*/ 0 w 1229291"/>
              <a:gd name="connsiteY0" fmla="*/ 18951 h 909138"/>
              <a:gd name="connsiteX1" fmla="*/ 1229291 w 1229291"/>
              <a:gd name="connsiteY1" fmla="*/ 0 h 909138"/>
              <a:gd name="connsiteX2" fmla="*/ 1229291 w 1229291"/>
              <a:gd name="connsiteY2" fmla="*/ 785955 h 909138"/>
              <a:gd name="connsiteX3" fmla="*/ 270056 w 1229291"/>
              <a:gd name="connsiteY3" fmla="*/ 909138 h 909138"/>
              <a:gd name="connsiteX4" fmla="*/ 0 w 1229291"/>
              <a:gd name="connsiteY4" fmla="*/ 18951 h 909138"/>
              <a:gd name="connsiteX0" fmla="*/ 0 w 1229291"/>
              <a:gd name="connsiteY0" fmla="*/ 298483 h 1188670"/>
              <a:gd name="connsiteX1" fmla="*/ 968711 w 1229291"/>
              <a:gd name="connsiteY1" fmla="*/ 0 h 1188670"/>
              <a:gd name="connsiteX2" fmla="*/ 1229291 w 1229291"/>
              <a:gd name="connsiteY2" fmla="*/ 1065487 h 1188670"/>
              <a:gd name="connsiteX3" fmla="*/ 270056 w 1229291"/>
              <a:gd name="connsiteY3" fmla="*/ 1188670 h 1188670"/>
              <a:gd name="connsiteX4" fmla="*/ 0 w 1229291"/>
              <a:gd name="connsiteY4" fmla="*/ 298483 h 1188670"/>
              <a:gd name="connsiteX0" fmla="*/ 0 w 968711"/>
              <a:gd name="connsiteY0" fmla="*/ 298483 h 1188670"/>
              <a:gd name="connsiteX1" fmla="*/ 968711 w 968711"/>
              <a:gd name="connsiteY1" fmla="*/ 0 h 1188670"/>
              <a:gd name="connsiteX2" fmla="*/ 916595 w 968711"/>
              <a:gd name="connsiteY2" fmla="*/ 875974 h 1188670"/>
              <a:gd name="connsiteX3" fmla="*/ 270056 w 968711"/>
              <a:gd name="connsiteY3" fmla="*/ 1188670 h 1188670"/>
              <a:gd name="connsiteX4" fmla="*/ 0 w 968711"/>
              <a:gd name="connsiteY4" fmla="*/ 298483 h 1188670"/>
              <a:gd name="connsiteX0" fmla="*/ 0 w 968711"/>
              <a:gd name="connsiteY0" fmla="*/ 298483 h 1188670"/>
              <a:gd name="connsiteX1" fmla="*/ 968711 w 968711"/>
              <a:gd name="connsiteY1" fmla="*/ 0 h 1188670"/>
              <a:gd name="connsiteX2" fmla="*/ 968711 w 968711"/>
              <a:gd name="connsiteY2" fmla="*/ 947041 h 1188670"/>
              <a:gd name="connsiteX3" fmla="*/ 270056 w 968711"/>
              <a:gd name="connsiteY3" fmla="*/ 1188670 h 1188670"/>
              <a:gd name="connsiteX4" fmla="*/ 0 w 968711"/>
              <a:gd name="connsiteY4" fmla="*/ 298483 h 118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8711" h="1188670">
                <a:moveTo>
                  <a:pt x="0" y="298483"/>
                </a:moveTo>
                <a:lnTo>
                  <a:pt x="968711" y="0"/>
                </a:lnTo>
                <a:lnTo>
                  <a:pt x="968711" y="947041"/>
                </a:lnTo>
                <a:lnTo>
                  <a:pt x="270056" y="1188670"/>
                </a:lnTo>
                <a:lnTo>
                  <a:pt x="0" y="298483"/>
                </a:lnTo>
                <a:close/>
              </a:path>
            </a:pathLst>
          </a:custGeom>
          <a:solidFill>
            <a:schemeClr val="accent3">
              <a:lumMod val="65000"/>
            </a:schemeClr>
          </a:solidFill>
          <a:ln w="317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>
              <a:lnSpc>
                <a:spcPct val="120000"/>
              </a:lnSpc>
              <a:defRPr/>
            </a:pPr>
            <a:endParaRPr lang="zh-CN" altLang="en-US" sz="2200" b="0" kern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7" name="组合 36"/>
          <p:cNvGrpSpPr>
            <a:grpSpLocks/>
          </p:cNvGrpSpPr>
          <p:nvPr/>
        </p:nvGrpSpPr>
        <p:grpSpPr bwMode="auto">
          <a:xfrm>
            <a:off x="5010150" y="4684713"/>
            <a:ext cx="1876425" cy="384175"/>
            <a:chOff x="5010186" y="4685476"/>
            <a:chExt cx="1876929" cy="383938"/>
          </a:xfrm>
        </p:grpSpPr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31E4021A-7EAB-4DA8-95F1-347455F41696}"/>
                </a:ext>
              </a:extLst>
            </p:cNvPr>
            <p:cNvCxnSpPr>
              <a:cxnSpLocks/>
              <a:stCxn id="59" idx="3"/>
              <a:endCxn id="55" idx="2"/>
            </p:cNvCxnSpPr>
            <p:nvPr/>
          </p:nvCxnSpPr>
          <p:spPr>
            <a:xfrm flipH="1">
              <a:off x="5010186" y="4685476"/>
              <a:ext cx="959108" cy="304612"/>
            </a:xfrm>
            <a:prstGeom prst="line">
              <a:avLst/>
            </a:prstGeom>
            <a:ln w="38100" cap="rnd">
              <a:solidFill>
                <a:schemeClr val="accent3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B81F8BC1-6A7B-430B-8FC5-E8D0189CB733}"/>
                </a:ext>
              </a:extLst>
            </p:cNvPr>
            <p:cNvCxnSpPr>
              <a:cxnSpLocks/>
              <a:stCxn id="59" idx="3"/>
              <a:endCxn id="59" idx="2"/>
            </p:cNvCxnSpPr>
            <p:nvPr/>
          </p:nvCxnSpPr>
          <p:spPr>
            <a:xfrm>
              <a:off x="5969294" y="4685476"/>
              <a:ext cx="917821" cy="383938"/>
            </a:xfrm>
            <a:prstGeom prst="line">
              <a:avLst/>
            </a:prstGeom>
            <a:ln w="38100" cap="rnd">
              <a:solidFill>
                <a:schemeClr val="accent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34481C2F-D51A-4D84-8B23-D63607C8DE94}"/>
              </a:ext>
            </a:extLst>
          </p:cNvPr>
          <p:cNvCxnSpPr>
            <a:cxnSpLocks noChangeAspect="1"/>
            <a:endCxn id="59" idx="2"/>
          </p:cNvCxnSpPr>
          <p:nvPr/>
        </p:nvCxnSpPr>
        <p:spPr>
          <a:xfrm flipV="1">
            <a:off x="6754813" y="5068888"/>
            <a:ext cx="131762" cy="631825"/>
          </a:xfrm>
          <a:prstGeom prst="line">
            <a:avLst/>
          </a:prstGeom>
          <a:ln w="317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48424D9C-202E-4D1E-869D-D1D1387C57F6}"/>
              </a:ext>
            </a:extLst>
          </p:cNvPr>
          <p:cNvCxnSpPr/>
          <p:nvPr/>
        </p:nvCxnSpPr>
        <p:spPr>
          <a:xfrm flipV="1">
            <a:off x="5273675" y="5624513"/>
            <a:ext cx="696913" cy="230187"/>
          </a:xfrm>
          <a:prstGeom prst="line">
            <a:avLst/>
          </a:prstGeom>
          <a:ln w="317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FCA6E998-F132-4552-B976-0F0024596AA6}"/>
              </a:ext>
            </a:extLst>
          </p:cNvPr>
          <p:cNvCxnSpPr/>
          <p:nvPr/>
        </p:nvCxnSpPr>
        <p:spPr>
          <a:xfrm>
            <a:off x="5970588" y="5624513"/>
            <a:ext cx="784225" cy="76200"/>
          </a:xfrm>
          <a:prstGeom prst="line">
            <a:avLst/>
          </a:prstGeom>
          <a:ln w="317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43D466B9-5E83-4FC9-9B9C-D6FBFA8C93C6}"/>
              </a:ext>
            </a:extLst>
          </p:cNvPr>
          <p:cNvCxnSpPr>
            <a:cxnSpLocks noChangeAspect="1"/>
            <a:stCxn id="36" idx="3"/>
            <a:endCxn id="55" idx="2"/>
          </p:cNvCxnSpPr>
          <p:nvPr/>
        </p:nvCxnSpPr>
        <p:spPr>
          <a:xfrm flipH="1" flipV="1">
            <a:off x="5010150" y="4989513"/>
            <a:ext cx="265113" cy="865187"/>
          </a:xfrm>
          <a:prstGeom prst="line">
            <a:avLst/>
          </a:prstGeom>
          <a:ln w="317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862E49AF-15C1-4E3A-8F26-F2D4541DC4FC}"/>
              </a:ext>
            </a:extLst>
          </p:cNvPr>
          <p:cNvCxnSpPr>
            <a:cxnSpLocks/>
            <a:endCxn id="36" idx="1"/>
          </p:cNvCxnSpPr>
          <p:nvPr/>
        </p:nvCxnSpPr>
        <p:spPr>
          <a:xfrm flipV="1">
            <a:off x="5970588" y="4667250"/>
            <a:ext cx="3175" cy="957263"/>
          </a:xfrm>
          <a:prstGeom prst="line">
            <a:avLst/>
          </a:prstGeom>
          <a:ln w="317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平行四边形 49">
            <a:extLst>
              <a:ext uri="{FF2B5EF4-FFF2-40B4-BE49-F238E27FC236}">
                <a16:creationId xmlns:a16="http://schemas.microsoft.com/office/drawing/2014/main" id="{28FDE9BB-7349-4614-9E7A-F0A4F3B713B2}"/>
              </a:ext>
            </a:extLst>
          </p:cNvPr>
          <p:cNvSpPr/>
          <p:nvPr/>
        </p:nvSpPr>
        <p:spPr bwMode="auto">
          <a:xfrm flipH="1">
            <a:off x="6591300" y="4321175"/>
            <a:ext cx="5437188" cy="1238250"/>
          </a:xfrm>
          <a:prstGeom prst="parallelogram">
            <a:avLst>
              <a:gd name="adj" fmla="val 119302"/>
            </a:avLst>
          </a:prstGeom>
          <a:solidFill>
            <a:srgbClr val="FFF2D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>
              <a:lnSpc>
                <a:spcPct val="120000"/>
              </a:lnSpc>
              <a:defRPr/>
            </a:pPr>
            <a:endParaRPr lang="zh-CN" altLang="en-US" sz="2200" b="0" kern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2" name="组合 51"/>
          <p:cNvGrpSpPr>
            <a:grpSpLocks/>
          </p:cNvGrpSpPr>
          <p:nvPr/>
        </p:nvGrpSpPr>
        <p:grpSpPr bwMode="auto">
          <a:xfrm>
            <a:off x="4598988" y="2960688"/>
            <a:ext cx="1371600" cy="2028825"/>
            <a:chOff x="4598585" y="2961003"/>
            <a:chExt cx="1371488" cy="2029268"/>
          </a:xfrm>
        </p:grpSpPr>
        <p:sp>
          <p:nvSpPr>
            <p:cNvPr id="55" name="平行四边形 73">
              <a:extLst>
                <a:ext uri="{FF2B5EF4-FFF2-40B4-BE49-F238E27FC236}">
                  <a16:creationId xmlns:a16="http://schemas.microsoft.com/office/drawing/2014/main" id="{39FE1B32-2A31-403C-8656-0D1762473AB6}"/>
                </a:ext>
              </a:extLst>
            </p:cNvPr>
            <p:cNvSpPr/>
            <p:nvPr/>
          </p:nvSpPr>
          <p:spPr bwMode="auto">
            <a:xfrm rot="5400000" flipV="1">
              <a:off x="4269695" y="3289894"/>
              <a:ext cx="2029268" cy="1371488"/>
            </a:xfrm>
            <a:custGeom>
              <a:avLst/>
              <a:gdLst>
                <a:gd name="connsiteX0" fmla="*/ 0 w 1593852"/>
                <a:gd name="connsiteY0" fmla="*/ 1008063 h 1008063"/>
                <a:gd name="connsiteX1" fmla="*/ 252016 w 1593852"/>
                <a:gd name="connsiteY1" fmla="*/ 0 h 1008063"/>
                <a:gd name="connsiteX2" fmla="*/ 1593852 w 1593852"/>
                <a:gd name="connsiteY2" fmla="*/ 0 h 1008063"/>
                <a:gd name="connsiteX3" fmla="*/ 1341836 w 1593852"/>
                <a:gd name="connsiteY3" fmla="*/ 1008063 h 1008063"/>
                <a:gd name="connsiteX4" fmla="*/ 0 w 1593852"/>
                <a:gd name="connsiteY4" fmla="*/ 1008063 h 1008063"/>
                <a:gd name="connsiteX0" fmla="*/ 0 w 1593852"/>
                <a:gd name="connsiteY0" fmla="*/ 1008063 h 1008063"/>
                <a:gd name="connsiteX1" fmla="*/ 608365 w 1593852"/>
                <a:gd name="connsiteY1" fmla="*/ 6727 h 1008063"/>
                <a:gd name="connsiteX2" fmla="*/ 1593852 w 1593852"/>
                <a:gd name="connsiteY2" fmla="*/ 0 h 1008063"/>
                <a:gd name="connsiteX3" fmla="*/ 1341836 w 1593852"/>
                <a:gd name="connsiteY3" fmla="*/ 1008063 h 1008063"/>
                <a:gd name="connsiteX4" fmla="*/ 0 w 1593852"/>
                <a:gd name="connsiteY4" fmla="*/ 1008063 h 1008063"/>
                <a:gd name="connsiteX0" fmla="*/ 0 w 1593852"/>
                <a:gd name="connsiteY0" fmla="*/ 1129081 h 1129081"/>
                <a:gd name="connsiteX1" fmla="*/ 527684 w 1593852"/>
                <a:gd name="connsiteY1" fmla="*/ 0 h 1129081"/>
                <a:gd name="connsiteX2" fmla="*/ 1593852 w 1593852"/>
                <a:gd name="connsiteY2" fmla="*/ 121018 h 1129081"/>
                <a:gd name="connsiteX3" fmla="*/ 1341836 w 1593852"/>
                <a:gd name="connsiteY3" fmla="*/ 1129081 h 1129081"/>
                <a:gd name="connsiteX4" fmla="*/ 0 w 1593852"/>
                <a:gd name="connsiteY4" fmla="*/ 1129081 h 1129081"/>
                <a:gd name="connsiteX0" fmla="*/ 0 w 1593852"/>
                <a:gd name="connsiteY0" fmla="*/ 1209761 h 1209761"/>
                <a:gd name="connsiteX1" fmla="*/ 527686 w 1593852"/>
                <a:gd name="connsiteY1" fmla="*/ 0 h 1209761"/>
                <a:gd name="connsiteX2" fmla="*/ 1593852 w 1593852"/>
                <a:gd name="connsiteY2" fmla="*/ 201698 h 1209761"/>
                <a:gd name="connsiteX3" fmla="*/ 1341836 w 1593852"/>
                <a:gd name="connsiteY3" fmla="*/ 1209761 h 1209761"/>
                <a:gd name="connsiteX4" fmla="*/ 0 w 1593852"/>
                <a:gd name="connsiteY4" fmla="*/ 1209761 h 1209761"/>
                <a:gd name="connsiteX0" fmla="*/ 0 w 1580407"/>
                <a:gd name="connsiteY0" fmla="*/ 1209761 h 1209761"/>
                <a:gd name="connsiteX1" fmla="*/ 527686 w 1580407"/>
                <a:gd name="connsiteY1" fmla="*/ 0 h 1209761"/>
                <a:gd name="connsiteX2" fmla="*/ 1580407 w 1580407"/>
                <a:gd name="connsiteY2" fmla="*/ 363065 h 1209761"/>
                <a:gd name="connsiteX3" fmla="*/ 1341836 w 1580407"/>
                <a:gd name="connsiteY3" fmla="*/ 1209761 h 1209761"/>
                <a:gd name="connsiteX4" fmla="*/ 0 w 1580407"/>
                <a:gd name="connsiteY4" fmla="*/ 1209761 h 120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0407" h="1209761">
                  <a:moveTo>
                    <a:pt x="0" y="1209761"/>
                  </a:moveTo>
                  <a:lnTo>
                    <a:pt x="527686" y="0"/>
                  </a:lnTo>
                  <a:lnTo>
                    <a:pt x="1580407" y="363065"/>
                  </a:lnTo>
                  <a:lnTo>
                    <a:pt x="1341836" y="1209761"/>
                  </a:lnTo>
                  <a:lnTo>
                    <a:pt x="0" y="1209761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31750" cap="rnd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just">
                <a:lnSpc>
                  <a:spcPct val="120000"/>
                </a:lnSpc>
                <a:defRPr/>
              </a:pPr>
              <a:endParaRPr lang="zh-CN" altLang="en-US" sz="2200" b="0" kern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8CF87C56-2370-44D1-8911-DACA7E708499}"/>
                </a:ext>
              </a:extLst>
            </p:cNvPr>
            <p:cNvCxnSpPr>
              <a:cxnSpLocks noChangeAspect="1"/>
              <a:stCxn id="36" idx="0"/>
              <a:endCxn id="55" idx="1"/>
            </p:cNvCxnSpPr>
            <p:nvPr/>
          </p:nvCxnSpPr>
          <p:spPr>
            <a:xfrm flipH="1" flipV="1">
              <a:off x="4598585" y="3639013"/>
              <a:ext cx="407954" cy="1325852"/>
            </a:xfrm>
            <a:prstGeom prst="line">
              <a:avLst/>
            </a:pr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7D5F4B80-7779-434C-8080-DF1E42552C38}"/>
              </a:ext>
            </a:extLst>
          </p:cNvPr>
          <p:cNvCxnSpPr>
            <a:cxnSpLocks/>
            <a:stCxn id="55" idx="1"/>
            <a:endCxn id="55" idx="0"/>
          </p:cNvCxnSpPr>
          <p:nvPr/>
        </p:nvCxnSpPr>
        <p:spPr>
          <a:xfrm flipV="1">
            <a:off x="4598988" y="2960688"/>
            <a:ext cx="1371600" cy="677862"/>
          </a:xfrm>
          <a:prstGeom prst="line">
            <a:avLst/>
          </a:prstGeom>
          <a:ln w="317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/>
          <p:cNvGrpSpPr>
            <a:grpSpLocks/>
          </p:cNvGrpSpPr>
          <p:nvPr/>
        </p:nvGrpSpPr>
        <p:grpSpPr bwMode="auto">
          <a:xfrm>
            <a:off x="5970588" y="2960688"/>
            <a:ext cx="1225550" cy="2108200"/>
            <a:chOff x="5970070" y="2960154"/>
            <a:chExt cx="1225584" cy="2109260"/>
          </a:xfrm>
        </p:grpSpPr>
        <p:sp>
          <p:nvSpPr>
            <p:cNvPr id="59" name="平行四边形 67">
              <a:extLst>
                <a:ext uri="{FF2B5EF4-FFF2-40B4-BE49-F238E27FC236}">
                  <a16:creationId xmlns:a16="http://schemas.microsoft.com/office/drawing/2014/main" id="{936079D6-9BB9-4EF3-AD4A-EC28B4F90D89}"/>
                </a:ext>
              </a:extLst>
            </p:cNvPr>
            <p:cNvSpPr/>
            <p:nvPr/>
          </p:nvSpPr>
          <p:spPr bwMode="auto">
            <a:xfrm rot="5400000">
              <a:off x="5528232" y="3401992"/>
              <a:ext cx="2109260" cy="1225584"/>
            </a:xfrm>
            <a:custGeom>
              <a:avLst/>
              <a:gdLst>
                <a:gd name="connsiteX0" fmla="*/ 0 w 1575467"/>
                <a:gd name="connsiteY0" fmla="*/ 927100 h 927100"/>
                <a:gd name="connsiteX1" fmla="*/ 231775 w 1575467"/>
                <a:gd name="connsiteY1" fmla="*/ 0 h 927100"/>
                <a:gd name="connsiteX2" fmla="*/ 1575467 w 1575467"/>
                <a:gd name="connsiteY2" fmla="*/ 0 h 927100"/>
                <a:gd name="connsiteX3" fmla="*/ 1343692 w 1575467"/>
                <a:gd name="connsiteY3" fmla="*/ 927100 h 927100"/>
                <a:gd name="connsiteX4" fmla="*/ 0 w 1575467"/>
                <a:gd name="connsiteY4" fmla="*/ 927100 h 927100"/>
                <a:gd name="connsiteX0" fmla="*/ 0 w 1575467"/>
                <a:gd name="connsiteY0" fmla="*/ 933825 h 933825"/>
                <a:gd name="connsiteX1" fmla="*/ 480548 w 1575467"/>
                <a:gd name="connsiteY1" fmla="*/ 0 h 933825"/>
                <a:gd name="connsiteX2" fmla="*/ 1575467 w 1575467"/>
                <a:gd name="connsiteY2" fmla="*/ 6725 h 933825"/>
                <a:gd name="connsiteX3" fmla="*/ 1343692 w 1575467"/>
                <a:gd name="connsiteY3" fmla="*/ 933825 h 933825"/>
                <a:gd name="connsiteX4" fmla="*/ 0 w 1575467"/>
                <a:gd name="connsiteY4" fmla="*/ 933825 h 933825"/>
                <a:gd name="connsiteX0" fmla="*/ 0 w 1696490"/>
                <a:gd name="connsiteY0" fmla="*/ 933825 h 933825"/>
                <a:gd name="connsiteX1" fmla="*/ 480548 w 1696490"/>
                <a:gd name="connsiteY1" fmla="*/ 0 h 933825"/>
                <a:gd name="connsiteX2" fmla="*/ 1696490 w 1696490"/>
                <a:gd name="connsiteY2" fmla="*/ 80683 h 933825"/>
                <a:gd name="connsiteX3" fmla="*/ 1343692 w 1696490"/>
                <a:gd name="connsiteY3" fmla="*/ 933825 h 933825"/>
                <a:gd name="connsiteX4" fmla="*/ 0 w 1696490"/>
                <a:gd name="connsiteY4" fmla="*/ 933825 h 933825"/>
                <a:gd name="connsiteX0" fmla="*/ 0 w 1642705"/>
                <a:gd name="connsiteY0" fmla="*/ 933825 h 933825"/>
                <a:gd name="connsiteX1" fmla="*/ 480548 w 1642705"/>
                <a:gd name="connsiteY1" fmla="*/ 0 h 933825"/>
                <a:gd name="connsiteX2" fmla="*/ 1642705 w 1642705"/>
                <a:gd name="connsiteY2" fmla="*/ 134471 h 933825"/>
                <a:gd name="connsiteX3" fmla="*/ 1343692 w 1642705"/>
                <a:gd name="connsiteY3" fmla="*/ 933825 h 933825"/>
                <a:gd name="connsiteX4" fmla="*/ 0 w 1642705"/>
                <a:gd name="connsiteY4" fmla="*/ 933825 h 933825"/>
                <a:gd name="connsiteX0" fmla="*/ 0 w 1642705"/>
                <a:gd name="connsiteY0" fmla="*/ 1068296 h 1068296"/>
                <a:gd name="connsiteX1" fmla="*/ 500719 w 1642705"/>
                <a:gd name="connsiteY1" fmla="*/ 0 h 1068296"/>
                <a:gd name="connsiteX2" fmla="*/ 1642705 w 1642705"/>
                <a:gd name="connsiteY2" fmla="*/ 268942 h 1068296"/>
                <a:gd name="connsiteX3" fmla="*/ 1343692 w 1642705"/>
                <a:gd name="connsiteY3" fmla="*/ 1068296 h 1068296"/>
                <a:gd name="connsiteX4" fmla="*/ 0 w 1642705"/>
                <a:gd name="connsiteY4" fmla="*/ 1068296 h 106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705" h="1068296">
                  <a:moveTo>
                    <a:pt x="0" y="1068296"/>
                  </a:moveTo>
                  <a:lnTo>
                    <a:pt x="500719" y="0"/>
                  </a:lnTo>
                  <a:lnTo>
                    <a:pt x="1642705" y="268942"/>
                  </a:lnTo>
                  <a:lnTo>
                    <a:pt x="1343692" y="1068296"/>
                  </a:lnTo>
                  <a:lnTo>
                    <a:pt x="0" y="1068296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1750" cap="rnd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just">
                <a:lnSpc>
                  <a:spcPct val="120000"/>
                </a:lnSpc>
                <a:defRPr/>
              </a:pPr>
              <a:endParaRPr lang="zh-CN" altLang="en-US" sz="2200" b="0" kern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6A1DA1AA-EDAD-4BDF-98D6-D7D8B5315130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6890846" y="3597061"/>
              <a:ext cx="298458" cy="1450117"/>
            </a:xfrm>
            <a:prstGeom prst="line">
              <a:avLst/>
            </a:pr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00E05B07-C3A0-424C-9CA5-EBE473E501C3}"/>
              </a:ext>
            </a:extLst>
          </p:cNvPr>
          <p:cNvCxnSpPr>
            <a:cxnSpLocks/>
            <a:stCxn id="55" idx="0"/>
            <a:endCxn id="59" idx="1"/>
          </p:cNvCxnSpPr>
          <p:nvPr/>
        </p:nvCxnSpPr>
        <p:spPr>
          <a:xfrm>
            <a:off x="5970588" y="2960688"/>
            <a:ext cx="1225550" cy="642937"/>
          </a:xfrm>
          <a:prstGeom prst="line">
            <a:avLst/>
          </a:prstGeom>
          <a:ln w="317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3980C43B-F115-42BA-B6A2-2284B7C161C5}"/>
              </a:ext>
            </a:extLst>
          </p:cNvPr>
          <p:cNvCxnSpPr>
            <a:cxnSpLocks/>
            <a:stCxn id="59" idx="3"/>
            <a:endCxn id="55" idx="0"/>
          </p:cNvCxnSpPr>
          <p:nvPr/>
        </p:nvCxnSpPr>
        <p:spPr>
          <a:xfrm flipV="1">
            <a:off x="5970588" y="2960688"/>
            <a:ext cx="0" cy="1724025"/>
          </a:xfrm>
          <a:prstGeom prst="line">
            <a:avLst/>
          </a:prstGeom>
          <a:ln w="317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组合 72"/>
          <p:cNvGrpSpPr>
            <a:grpSpLocks/>
          </p:cNvGrpSpPr>
          <p:nvPr/>
        </p:nvGrpSpPr>
        <p:grpSpPr bwMode="auto">
          <a:xfrm>
            <a:off x="5003800" y="4632325"/>
            <a:ext cx="1876425" cy="704850"/>
            <a:chOff x="5004048" y="4632362"/>
            <a:chExt cx="1876929" cy="704850"/>
          </a:xfrm>
        </p:grpSpPr>
        <p:grpSp>
          <p:nvGrpSpPr>
            <p:cNvPr id="27676" name="组合 66"/>
            <p:cNvGrpSpPr>
              <a:grpSpLocks/>
            </p:cNvGrpSpPr>
            <p:nvPr/>
          </p:nvGrpSpPr>
          <p:grpSpPr bwMode="auto">
            <a:xfrm>
              <a:off x="5638377" y="4632362"/>
              <a:ext cx="566737" cy="704850"/>
              <a:chOff x="6243081" y="5172354"/>
              <a:chExt cx="567002" cy="704918"/>
            </a:xfrm>
          </p:grpSpPr>
          <p:sp>
            <p:nvSpPr>
              <p:cNvPr id="27680" name="矩形 64"/>
              <p:cNvSpPr>
                <a:spLocks noChangeArrowheads="1"/>
              </p:cNvSpPr>
              <p:nvPr/>
            </p:nvSpPr>
            <p:spPr bwMode="auto">
              <a:xfrm>
                <a:off x="6365696" y="5446385"/>
                <a:ext cx="33054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200" i="1">
                    <a:solidFill>
                      <a:srgbClr val="FF0000"/>
                    </a:solidFill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θ</a:t>
                </a:r>
                <a:endParaRPr lang="zh-CN" altLang="en-US" sz="2200">
                  <a:solidFill>
                    <a:srgbClr val="FF0000"/>
                  </a:solidFill>
                  <a:ea typeface="黑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80" name="弧形 65">
                <a:extLst>
                  <a:ext uri="{FF2B5EF4-FFF2-40B4-BE49-F238E27FC236}">
                    <a16:creationId xmlns:a16="http://schemas.microsoft.com/office/drawing/2014/main" id="{CEEC32E1-4039-4BC7-A63B-C1A363A1EC4A}"/>
                  </a:ext>
                </a:extLst>
              </p:cNvPr>
              <p:cNvSpPr/>
              <p:nvPr/>
            </p:nvSpPr>
            <p:spPr>
              <a:xfrm rot="8747466">
                <a:off x="6242334" y="5172354"/>
                <a:ext cx="567154" cy="379450"/>
              </a:xfrm>
              <a:custGeom>
                <a:avLst/>
                <a:gdLst>
                  <a:gd name="connsiteX0" fmla="*/ 418977 w 837954"/>
                  <a:gd name="connsiteY0" fmla="*/ 0 h 430540"/>
                  <a:gd name="connsiteX1" fmla="*/ 837954 w 837954"/>
                  <a:gd name="connsiteY1" fmla="*/ 215270 h 430540"/>
                  <a:gd name="connsiteX2" fmla="*/ 418977 w 837954"/>
                  <a:gd name="connsiteY2" fmla="*/ 215270 h 430540"/>
                  <a:gd name="connsiteX3" fmla="*/ 418977 w 837954"/>
                  <a:gd name="connsiteY3" fmla="*/ 0 h 430540"/>
                  <a:gd name="connsiteX0" fmla="*/ 418977 w 837954"/>
                  <a:gd name="connsiteY0" fmla="*/ 0 h 430540"/>
                  <a:gd name="connsiteX1" fmla="*/ 837954 w 837954"/>
                  <a:gd name="connsiteY1" fmla="*/ 215270 h 430540"/>
                  <a:gd name="connsiteX0" fmla="*/ 82431 w 501408"/>
                  <a:gd name="connsiteY0" fmla="*/ 99477 h 314747"/>
                  <a:gd name="connsiteX1" fmla="*/ 501408 w 501408"/>
                  <a:gd name="connsiteY1" fmla="*/ 314747 h 314747"/>
                  <a:gd name="connsiteX2" fmla="*/ 82431 w 501408"/>
                  <a:gd name="connsiteY2" fmla="*/ 314747 h 314747"/>
                  <a:gd name="connsiteX3" fmla="*/ 82431 w 501408"/>
                  <a:gd name="connsiteY3" fmla="*/ 99477 h 314747"/>
                  <a:gd name="connsiteX0" fmla="*/ 0 w 501408"/>
                  <a:gd name="connsiteY0" fmla="*/ 0 h 314747"/>
                  <a:gd name="connsiteX1" fmla="*/ 501408 w 501408"/>
                  <a:gd name="connsiteY1" fmla="*/ 314747 h 314747"/>
                  <a:gd name="connsiteX0" fmla="*/ 95934 w 514911"/>
                  <a:gd name="connsiteY0" fmla="*/ 108657 h 323927"/>
                  <a:gd name="connsiteX1" fmla="*/ 514911 w 514911"/>
                  <a:gd name="connsiteY1" fmla="*/ 323927 h 323927"/>
                  <a:gd name="connsiteX2" fmla="*/ 95934 w 514911"/>
                  <a:gd name="connsiteY2" fmla="*/ 323927 h 323927"/>
                  <a:gd name="connsiteX3" fmla="*/ 95934 w 514911"/>
                  <a:gd name="connsiteY3" fmla="*/ 108657 h 323927"/>
                  <a:gd name="connsiteX0" fmla="*/ 0 w 514911"/>
                  <a:gd name="connsiteY0" fmla="*/ 0 h 323927"/>
                  <a:gd name="connsiteX1" fmla="*/ 514911 w 514911"/>
                  <a:gd name="connsiteY1" fmla="*/ 323927 h 323927"/>
                  <a:gd name="connsiteX0" fmla="*/ 95934 w 545377"/>
                  <a:gd name="connsiteY0" fmla="*/ 108657 h 360434"/>
                  <a:gd name="connsiteX1" fmla="*/ 514911 w 545377"/>
                  <a:gd name="connsiteY1" fmla="*/ 323927 h 360434"/>
                  <a:gd name="connsiteX2" fmla="*/ 95934 w 545377"/>
                  <a:gd name="connsiteY2" fmla="*/ 323927 h 360434"/>
                  <a:gd name="connsiteX3" fmla="*/ 95934 w 545377"/>
                  <a:gd name="connsiteY3" fmla="*/ 108657 h 360434"/>
                  <a:gd name="connsiteX0" fmla="*/ 0 w 545377"/>
                  <a:gd name="connsiteY0" fmla="*/ 0 h 360434"/>
                  <a:gd name="connsiteX1" fmla="*/ 545377 w 545377"/>
                  <a:gd name="connsiteY1" fmla="*/ 360434 h 360434"/>
                  <a:gd name="connsiteX0" fmla="*/ 95934 w 545396"/>
                  <a:gd name="connsiteY0" fmla="*/ 108657 h 360434"/>
                  <a:gd name="connsiteX1" fmla="*/ 514911 w 545396"/>
                  <a:gd name="connsiteY1" fmla="*/ 323927 h 360434"/>
                  <a:gd name="connsiteX2" fmla="*/ 95934 w 545396"/>
                  <a:gd name="connsiteY2" fmla="*/ 323927 h 360434"/>
                  <a:gd name="connsiteX3" fmla="*/ 95934 w 545396"/>
                  <a:gd name="connsiteY3" fmla="*/ 108657 h 360434"/>
                  <a:gd name="connsiteX0" fmla="*/ 0 w 545396"/>
                  <a:gd name="connsiteY0" fmla="*/ 0 h 360434"/>
                  <a:gd name="connsiteX1" fmla="*/ 545377 w 545396"/>
                  <a:gd name="connsiteY1" fmla="*/ 360434 h 360434"/>
                  <a:gd name="connsiteX0" fmla="*/ 117540 w 567001"/>
                  <a:gd name="connsiteY0" fmla="*/ 123345 h 375122"/>
                  <a:gd name="connsiteX1" fmla="*/ 536517 w 567001"/>
                  <a:gd name="connsiteY1" fmla="*/ 338615 h 375122"/>
                  <a:gd name="connsiteX2" fmla="*/ 117540 w 567001"/>
                  <a:gd name="connsiteY2" fmla="*/ 338615 h 375122"/>
                  <a:gd name="connsiteX3" fmla="*/ 117540 w 567001"/>
                  <a:gd name="connsiteY3" fmla="*/ 123345 h 375122"/>
                  <a:gd name="connsiteX0" fmla="*/ 0 w 567001"/>
                  <a:gd name="connsiteY0" fmla="*/ 0 h 375122"/>
                  <a:gd name="connsiteX1" fmla="*/ 566983 w 567001"/>
                  <a:gd name="connsiteY1" fmla="*/ 375122 h 375122"/>
                  <a:gd name="connsiteX0" fmla="*/ 117540 w 567002"/>
                  <a:gd name="connsiteY0" fmla="*/ 124261 h 376038"/>
                  <a:gd name="connsiteX1" fmla="*/ 536517 w 567002"/>
                  <a:gd name="connsiteY1" fmla="*/ 339531 h 376038"/>
                  <a:gd name="connsiteX2" fmla="*/ 117540 w 567002"/>
                  <a:gd name="connsiteY2" fmla="*/ 339531 h 376038"/>
                  <a:gd name="connsiteX3" fmla="*/ 117540 w 567002"/>
                  <a:gd name="connsiteY3" fmla="*/ 124261 h 376038"/>
                  <a:gd name="connsiteX0" fmla="*/ 0 w 567002"/>
                  <a:gd name="connsiteY0" fmla="*/ 916 h 376038"/>
                  <a:gd name="connsiteX1" fmla="*/ 566983 w 567002"/>
                  <a:gd name="connsiteY1" fmla="*/ 376038 h 376038"/>
                  <a:gd name="connsiteX0" fmla="*/ 117540 w 567002"/>
                  <a:gd name="connsiteY0" fmla="*/ 127241 h 379018"/>
                  <a:gd name="connsiteX1" fmla="*/ 536517 w 567002"/>
                  <a:gd name="connsiteY1" fmla="*/ 342511 h 379018"/>
                  <a:gd name="connsiteX2" fmla="*/ 117540 w 567002"/>
                  <a:gd name="connsiteY2" fmla="*/ 342511 h 379018"/>
                  <a:gd name="connsiteX3" fmla="*/ 117540 w 567002"/>
                  <a:gd name="connsiteY3" fmla="*/ 127241 h 379018"/>
                  <a:gd name="connsiteX0" fmla="*/ 0 w 567002"/>
                  <a:gd name="connsiteY0" fmla="*/ 3896 h 379018"/>
                  <a:gd name="connsiteX1" fmla="*/ 566983 w 567002"/>
                  <a:gd name="connsiteY1" fmla="*/ 379018 h 379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7002" h="379018" stroke="0" extrusionOk="0">
                    <a:moveTo>
                      <a:pt x="117540" y="127241"/>
                    </a:moveTo>
                    <a:cubicBezTo>
                      <a:pt x="348935" y="127241"/>
                      <a:pt x="536517" y="223621"/>
                      <a:pt x="536517" y="342511"/>
                    </a:cubicBezTo>
                    <a:lnTo>
                      <a:pt x="117540" y="342511"/>
                    </a:lnTo>
                    <a:lnTo>
                      <a:pt x="117540" y="127241"/>
                    </a:lnTo>
                    <a:close/>
                  </a:path>
                  <a:path w="567002" h="379018" fill="none">
                    <a:moveTo>
                      <a:pt x="0" y="3896"/>
                    </a:moveTo>
                    <a:cubicBezTo>
                      <a:pt x="242624" y="-35856"/>
                      <a:pt x="569897" y="238416"/>
                      <a:pt x="566983" y="379018"/>
                    </a:cubicBezTo>
                  </a:path>
                </a:pathLst>
              </a:custGeom>
              <a:ln w="12700" cap="rnd">
                <a:solidFill>
                  <a:srgbClr val="FF0000"/>
                </a:solidFill>
                <a:headEnd type="triangle" w="sm" len="lg"/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27677" name="组合 75"/>
            <p:cNvGrpSpPr>
              <a:grpSpLocks/>
            </p:cNvGrpSpPr>
            <p:nvPr/>
          </p:nvGrpSpPr>
          <p:grpSpPr bwMode="auto">
            <a:xfrm>
              <a:off x="5004048" y="4683015"/>
              <a:ext cx="1876929" cy="383938"/>
              <a:chOff x="5010186" y="4685476"/>
              <a:chExt cx="1876929" cy="383938"/>
            </a:xfrm>
          </p:grpSpPr>
          <p:cxnSp>
            <p:nvCxnSpPr>
              <p:cNvPr id="77" name="直接连接符 76">
                <a:extLst>
                  <a:ext uri="{FF2B5EF4-FFF2-40B4-BE49-F238E27FC236}">
                    <a16:creationId xmlns:a16="http://schemas.microsoft.com/office/drawing/2014/main" id="{5CAB20C4-38F5-42CC-B775-91F12E17E349}"/>
                  </a:ext>
                </a:extLst>
              </p:cNvPr>
              <p:cNvCxnSpPr/>
              <p:nvPr/>
            </p:nvCxnSpPr>
            <p:spPr>
              <a:xfrm flipH="1">
                <a:off x="5010186" y="4685623"/>
                <a:ext cx="959108" cy="30480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>
                <a:extLst>
                  <a:ext uri="{FF2B5EF4-FFF2-40B4-BE49-F238E27FC236}">
                    <a16:creationId xmlns:a16="http://schemas.microsoft.com/office/drawing/2014/main" id="{0EA898DA-4B45-4D39-B169-A831645A5C0F}"/>
                  </a:ext>
                </a:extLst>
              </p:cNvPr>
              <p:cNvCxnSpPr/>
              <p:nvPr/>
            </p:nvCxnSpPr>
            <p:spPr>
              <a:xfrm>
                <a:off x="5969294" y="4685623"/>
                <a:ext cx="917821" cy="384175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4181475" y="4076700"/>
            <a:ext cx="677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实形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0.34532 -3.7037E-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0" grpId="2" animBg="1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6A1069B4-FA9D-4516-B55C-44643F5E15B0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3366">
                  <a:alpha val="50000"/>
                </a:srgbClr>
              </a:gs>
              <a:gs pos="100000">
                <a:schemeClr val="accent1">
                  <a:lumMod val="90000"/>
                  <a:tint val="44500"/>
                  <a:satMod val="160000"/>
                  <a:alpha val="30000"/>
                </a:schemeClr>
              </a:gs>
              <a:gs pos="100000">
                <a:schemeClr val="accent1">
                  <a:lumMod val="90000"/>
                  <a:tint val="23500"/>
                  <a:satMod val="160000"/>
                </a:schemeClr>
              </a:gs>
            </a:gsLst>
            <a:lin ang="3600000" scaled="0"/>
            <a:tileRect/>
          </a:gradFill>
          <a:ln w="9525">
            <a:solidFill>
              <a:srgbClr val="89A4A7">
                <a:alpha val="10000"/>
              </a:srgb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>
              <a:lnSpc>
                <a:spcPct val="120000"/>
              </a:lnSpc>
              <a:defRPr/>
            </a:pPr>
            <a:endParaRPr lang="zh-CN" altLang="en-US" sz="2200" b="0" kern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034B5CBB-4A7C-462B-BA9B-2398455B0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2209800"/>
            <a:ext cx="5867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25400" dir="2700000" algn="tl" rotWithShape="0">
              <a:prstClr val="black">
                <a:alpha val="40000"/>
              </a:prstClr>
            </a:outerShdw>
          </a:effectLst>
        </p:spPr>
        <p:txBody>
          <a:bodyPr lIns="91393" tIns="45696" rIns="91393" bIns="45696">
            <a:spAutoFit/>
          </a:bodyPr>
          <a:lstStyle/>
          <a:p>
            <a:pPr algn="ctr" defTabSz="1068335" eaLnBrk="1" hangingPunct="1">
              <a:defRPr/>
            </a:pPr>
            <a:r>
              <a:rPr lang="zh-CN" altLang="en-US" sz="4400" b="0" dirty="0">
                <a:solidFill>
                  <a:srgbClr val="9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本  章  结  束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F4F09CF-EB90-4D3F-BAA1-114BEA213A00}"/>
              </a:ext>
            </a:extLst>
          </p:cNvPr>
          <p:cNvCxnSpPr>
            <a:cxnSpLocks/>
          </p:cNvCxnSpPr>
          <p:nvPr/>
        </p:nvCxnSpPr>
        <p:spPr>
          <a:xfrm>
            <a:off x="609600" y="3049588"/>
            <a:ext cx="8077200" cy="0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1016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6324600" y="4648200"/>
            <a:ext cx="5111750" cy="1858963"/>
            <a:chOff x="4648200" y="5461001"/>
            <a:chExt cx="4044951" cy="1096966"/>
          </a:xfrm>
        </p:grpSpPr>
        <p:sp>
          <p:nvSpPr>
            <p:cNvPr id="10" name="TextBox 12"/>
            <p:cNvSpPr txBox="1">
              <a:spLocks noChangeArrowheads="1"/>
            </p:cNvSpPr>
            <p:nvPr/>
          </p:nvSpPr>
          <p:spPr bwMode="auto">
            <a:xfrm>
              <a:off x="4648200" y="5461001"/>
              <a:ext cx="4044951" cy="40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93" tIns="45696" rIns="91393" bIns="45696">
              <a:spAutoFit/>
            </a:bodyPr>
            <a:lstStyle/>
            <a:p>
              <a:pPr algn="r" defTabSz="1068388" eaLnBrk="1" hangingPunct="1"/>
              <a:endParaRPr lang="zh-CN" altLang="en-US" sz="2000" b="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1" name="图片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12773" y="5494342"/>
              <a:ext cx="1075918" cy="1063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3C77AC25-2A91-4FA7-B904-F6599446D779}"/>
              </a:ext>
            </a:extLst>
          </p:cNvPr>
          <p:cNvSpPr/>
          <p:nvPr/>
        </p:nvSpPr>
        <p:spPr>
          <a:xfrm>
            <a:off x="165100" y="4897438"/>
            <a:ext cx="8813800" cy="1223962"/>
          </a:xfrm>
          <a:prstGeom prst="roundRect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100" b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一般位置直线的三面投影均不反映直线的实长及其与投影面的倾角；</a:t>
            </a:r>
            <a:endParaRPr lang="en-US" altLang="zh-CN" sz="2100" b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2100" b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一般位置平面的三面投影也不反映平面的实形及其与投影面的倾角。</a:t>
            </a:r>
            <a:endParaRPr lang="en-US" altLang="zh-CN" sz="2100" b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557338"/>
            <a:ext cx="8639175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76250" y="4833938"/>
            <a:ext cx="222408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0" i="1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V </a:t>
            </a:r>
            <a:r>
              <a:rPr lang="zh-CN" altLang="en-US" sz="20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面投影</a:t>
            </a:r>
            <a:endParaRPr lang="en-US" altLang="zh-CN" sz="2000" b="0">
              <a:solidFill>
                <a:srgbClr val="C00000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反映直线实长和</a:t>
            </a:r>
            <a:r>
              <a:rPr lang="en-US" altLang="zh-CN" sz="2000" b="0" i="1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α</a:t>
            </a:r>
            <a:endParaRPr lang="zh-CN" altLang="en-US" sz="2000" b="0">
              <a:solidFill>
                <a:srgbClr val="C00000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498850" y="4833938"/>
            <a:ext cx="1720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0" i="1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V </a:t>
            </a:r>
            <a:r>
              <a:rPr lang="zh-CN" altLang="en-US" sz="20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面投影</a:t>
            </a:r>
            <a:endParaRPr lang="en-US" altLang="zh-CN" sz="2000" b="0">
              <a:solidFill>
                <a:srgbClr val="C00000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反映平面实形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667500" y="4833938"/>
            <a:ext cx="17208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0" i="1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H  </a:t>
            </a:r>
            <a:r>
              <a:rPr lang="zh-CN" altLang="en-US" sz="20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面投影</a:t>
            </a:r>
            <a:endParaRPr lang="en-US" altLang="zh-CN" sz="2000" b="0">
              <a:solidFill>
                <a:srgbClr val="C00000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反映平面的 </a:t>
            </a:r>
            <a:r>
              <a:rPr lang="en-US" altLang="zh-CN" sz="2000" b="0" i="1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β</a:t>
            </a:r>
            <a:endParaRPr lang="zh-CN" altLang="en-US" sz="2000" b="0" i="1">
              <a:solidFill>
                <a:srgbClr val="C0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089025" y="663575"/>
            <a:ext cx="11064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直线</a:t>
            </a:r>
            <a:r>
              <a:rPr lang="en-US" altLang="zh-CN" sz="2000" b="0" i="1" dirty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AB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正平线</a:t>
            </a:r>
            <a:endParaRPr lang="en-US" altLang="zh-CN" sz="2000" b="0" dirty="0">
              <a:solidFill>
                <a:srgbClr val="C00000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568700" y="663575"/>
            <a:ext cx="14351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平面</a:t>
            </a:r>
            <a:r>
              <a:rPr lang="en-US" altLang="zh-CN" sz="2000" b="0" i="1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ABCD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  正平面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702425" y="657225"/>
            <a:ext cx="1433513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平面</a:t>
            </a:r>
            <a:r>
              <a:rPr lang="en-US" altLang="zh-CN" sz="2000" b="0" i="1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ABCD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  铅垂面</a:t>
            </a:r>
            <a:endParaRPr lang="zh-CN" altLang="en-US" sz="2000" b="0" i="1">
              <a:solidFill>
                <a:srgbClr val="C0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7181" name="矩形 14"/>
          <p:cNvSpPr>
            <a:spLocks noChangeArrowheads="1"/>
          </p:cNvSpPr>
          <p:nvPr/>
        </p:nvSpPr>
        <p:spPr bwMode="auto">
          <a:xfrm>
            <a:off x="336492" y="-36513"/>
            <a:ext cx="478667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000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4.1 </a:t>
            </a:r>
            <a:r>
              <a:rPr lang="zh-CN" altLang="en-US" sz="3000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投影变换的目的与方法</a:t>
            </a:r>
          </a:p>
        </p:txBody>
      </p:sp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1196975"/>
            <a:ext cx="8639175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3BD46FEC-A1BF-4CF6-9146-BC6FC1E42F9C}"/>
              </a:ext>
            </a:extLst>
          </p:cNvPr>
          <p:cNvSpPr/>
          <p:nvPr/>
        </p:nvSpPr>
        <p:spPr>
          <a:xfrm>
            <a:off x="252413" y="4745038"/>
            <a:ext cx="8639175" cy="1476375"/>
          </a:xfrm>
          <a:prstGeom prst="roundRect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zh-CN" altLang="en-US" sz="2200" b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2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投影面平行线在其所平行投影面上的投影反映该直线的</a:t>
            </a:r>
            <a:r>
              <a:rPr lang="zh-CN" altLang="en-US" sz="2200" b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实长</a:t>
            </a:r>
            <a:r>
              <a:rPr lang="zh-CN" altLang="en-US" sz="22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和与投影面的</a:t>
            </a:r>
            <a:r>
              <a:rPr lang="zh-CN" altLang="en-US" sz="2200" b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倾角；</a:t>
            </a:r>
            <a:endParaRPr lang="en-US" altLang="zh-CN" sz="2200" b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defRPr/>
            </a:pPr>
            <a:r>
              <a:rPr lang="zh-CN" altLang="en-US" sz="2200" b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2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特殊位置平面在其所平行或垂直投影面上的投影反映该平面的</a:t>
            </a:r>
            <a:r>
              <a:rPr lang="zh-CN" altLang="en-US" sz="2200" b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实形</a:t>
            </a:r>
            <a:r>
              <a:rPr lang="zh-CN" altLang="en-US" sz="22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或与投影面的</a:t>
            </a:r>
            <a:r>
              <a:rPr lang="zh-CN" altLang="en-US" sz="2200" b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倾角；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3" grpId="0"/>
      <p:bldP spid="3" grpId="1"/>
      <p:bldP spid="4" grpId="0"/>
      <p:bldP spid="4" grpId="1"/>
      <p:bldP spid="5" grpId="0"/>
      <p:bldP spid="5" grpId="1"/>
      <p:bldP spid="6" grpId="0"/>
      <p:bldP spid="7" grpId="0"/>
      <p:bldP spid="8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矩形 14"/>
          <p:cNvSpPr>
            <a:spLocks noChangeArrowheads="1"/>
          </p:cNvSpPr>
          <p:nvPr/>
        </p:nvSpPr>
        <p:spPr bwMode="auto">
          <a:xfrm>
            <a:off x="4970166" y="9782"/>
            <a:ext cx="4275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0" dirty="0">
                <a:latin typeface="黑体" pitchFamily="49" charset="-122"/>
                <a:ea typeface="黑体" pitchFamily="49" charset="-122"/>
              </a:rPr>
              <a:t>投影变换的目的与方法（续）</a:t>
            </a:r>
          </a:p>
        </p:txBody>
      </p:sp>
      <p:pic>
        <p:nvPicPr>
          <p:cNvPr id="3" name="Picture 18" descr="ega44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475"/>
          <a:stretch>
            <a:fillRect/>
          </a:stretch>
        </p:blipFill>
        <p:spPr bwMode="auto">
          <a:xfrm>
            <a:off x="5233988" y="2492375"/>
            <a:ext cx="3814762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11188" y="2328863"/>
            <a:ext cx="444182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(1) </a:t>
            </a:r>
            <a:r>
              <a:rPr lang="zh-CN" altLang="en-US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换面法</a:t>
            </a:r>
          </a:p>
          <a:p>
            <a:pPr algn="just">
              <a:lnSpc>
                <a:spcPct val="120000"/>
              </a:lnSpc>
            </a:pPr>
            <a:r>
              <a:rPr lang="zh-CN" altLang="en-US" sz="2200" b="0">
                <a:latin typeface="黑体" pitchFamily="49" charset="-122"/>
                <a:ea typeface="黑体" pitchFamily="49" charset="-122"/>
              </a:rPr>
              <a:t>    保持空间几何元素不动，用新投影面体系替换原有的投影体系。</a:t>
            </a:r>
            <a:endParaRPr lang="en-US" altLang="zh-CN" sz="2200" b="0">
              <a:latin typeface="黑体" pitchFamily="49" charset="-122"/>
              <a:ea typeface="黑体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(2) </a:t>
            </a:r>
            <a:r>
              <a:rPr lang="zh-CN" altLang="en-US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旋转法</a:t>
            </a:r>
          </a:p>
          <a:p>
            <a:pPr algn="just">
              <a:lnSpc>
                <a:spcPct val="120000"/>
              </a:lnSpc>
            </a:pPr>
            <a:r>
              <a:rPr lang="zh-CN" altLang="en-US" sz="2200" b="0">
                <a:latin typeface="黑体" pitchFamily="49" charset="-122"/>
                <a:ea typeface="黑体" pitchFamily="49" charset="-122"/>
              </a:rPr>
              <a:t>    保持投影面体系不动，使空间几何元素绕某一定轴旋转的方法。</a:t>
            </a:r>
          </a:p>
        </p:txBody>
      </p:sp>
      <p:pic>
        <p:nvPicPr>
          <p:cNvPr id="2" name="Picture 17" descr="ega44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96"/>
          <a:stretch>
            <a:fillRect/>
          </a:stretch>
        </p:blipFill>
        <p:spPr bwMode="auto">
          <a:xfrm>
            <a:off x="5165725" y="3305175"/>
            <a:ext cx="3783013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4">
            <a:extLst>
              <a:ext uri="{FF2B5EF4-FFF2-40B4-BE49-F238E27FC236}">
                <a16:creationId xmlns:a16="http://schemas.microsoft.com/office/drawing/2014/main" id="{8216D696-5A7C-4CE1-9D4A-847B75EBF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8" y="576263"/>
            <a:ext cx="8107362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2400" b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 </a:t>
            </a:r>
            <a:r>
              <a:rPr lang="zh-CN" altLang="en-US" sz="2400" b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目的</a:t>
            </a:r>
          </a:p>
          <a:p>
            <a:pPr indent="468000" algn="just">
              <a:lnSpc>
                <a:spcPct val="120000"/>
              </a:lnSpc>
              <a:defRPr/>
            </a:pPr>
            <a:r>
              <a:rPr lang="zh-CN" altLang="en-US" sz="2200" b="0" dirty="0">
                <a:latin typeface="黑体" panose="02010609060101010101" pitchFamily="49" charset="-122"/>
                <a:ea typeface="黑体" panose="02010609060101010101" pitchFamily="49" charset="-122"/>
              </a:rPr>
              <a:t>投影变换的目的就是将对于投影面一般位置的直线、平面等几何元素改变为特殊位置，以利于简化作图。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2400" b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 </a:t>
            </a:r>
            <a:r>
              <a:rPr lang="zh-CN" altLang="en-US" sz="2400" b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方法</a:t>
            </a:r>
            <a:endParaRPr lang="en-US" altLang="zh-CN" sz="2400" b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1" name="矩形 14"/>
          <p:cNvSpPr>
            <a:spLocks noChangeArrowheads="1"/>
          </p:cNvSpPr>
          <p:nvPr/>
        </p:nvSpPr>
        <p:spPr bwMode="auto">
          <a:xfrm>
            <a:off x="555570" y="625487"/>
            <a:ext cx="255955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000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4.2 </a:t>
            </a:r>
            <a:r>
              <a:rPr lang="zh-CN" altLang="en-US" sz="3000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换面法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40FCAC89-E058-4BCA-9E5A-847B63BAD95C}"/>
              </a:ext>
            </a:extLst>
          </p:cNvPr>
          <p:cNvCxnSpPr/>
          <p:nvPr/>
        </p:nvCxnSpPr>
        <p:spPr>
          <a:xfrm>
            <a:off x="2144713" y="4286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C469241E-9860-4ABE-8D81-D7CE387828D3}"/>
              </a:ext>
            </a:extLst>
          </p:cNvPr>
          <p:cNvCxnSpPr/>
          <p:nvPr/>
        </p:nvCxnSpPr>
        <p:spPr>
          <a:xfrm>
            <a:off x="2144713" y="42863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533400" y="1427175"/>
            <a:ext cx="4183063" cy="2932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9679" tIns="54839" rIns="109679" bIns="54839">
            <a:spAutoFit/>
          </a:bodyPr>
          <a:lstStyle/>
          <a:p>
            <a:pPr marL="457200" indent="-457200" defTabSz="1068388">
              <a:lnSpc>
                <a:spcPct val="200000"/>
              </a:lnSpc>
              <a:buFontTx/>
              <a:buAutoNum type="ea1ChsPlain"/>
            </a:pPr>
            <a:r>
              <a:rPr lang="zh-CN" altLang="en-US" sz="2400" b="0">
                <a:latin typeface="黑体" pitchFamily="49" charset="-122"/>
                <a:ea typeface="黑体" pitchFamily="49" charset="-122"/>
              </a:rPr>
              <a:t>     新投影面选择原则</a:t>
            </a:r>
            <a:endParaRPr lang="en-US" altLang="zh-CN" sz="2400" b="0">
              <a:latin typeface="黑体" pitchFamily="49" charset="-122"/>
              <a:ea typeface="黑体" pitchFamily="49" charset="-122"/>
            </a:endParaRPr>
          </a:p>
          <a:p>
            <a:pPr marL="457200" indent="-457200" defTabSz="1068388">
              <a:lnSpc>
                <a:spcPct val="200000"/>
              </a:lnSpc>
              <a:buFontTx/>
              <a:buAutoNum type="ea1ChsPlain"/>
            </a:pPr>
            <a:r>
              <a:rPr lang="en-US" altLang="zh-CN" sz="2400" b="0"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en-US" sz="2400" b="0">
                <a:latin typeface="黑体" pitchFamily="49" charset="-122"/>
                <a:ea typeface="黑体" pitchFamily="49" charset="-122"/>
              </a:rPr>
              <a:t>换面法的基本规律</a:t>
            </a:r>
            <a:endParaRPr lang="en-US" altLang="zh-CN" sz="2400" b="0">
              <a:latin typeface="黑体" pitchFamily="49" charset="-122"/>
              <a:ea typeface="黑体" pitchFamily="49" charset="-122"/>
            </a:endParaRPr>
          </a:p>
          <a:p>
            <a:pPr marL="457200" indent="-457200" defTabSz="1068388">
              <a:lnSpc>
                <a:spcPct val="200000"/>
              </a:lnSpc>
              <a:buFontTx/>
              <a:buAutoNum type="ea1ChsPlain"/>
            </a:pPr>
            <a:r>
              <a:rPr lang="zh-CN" altLang="en-US" sz="2400" b="0">
                <a:latin typeface="黑体" pitchFamily="49" charset="-122"/>
                <a:ea typeface="黑体" pitchFamily="49" charset="-122"/>
              </a:rPr>
              <a:t>     基本作图问题</a:t>
            </a:r>
            <a:endParaRPr lang="en-US" altLang="zh-CN" sz="2400" b="0">
              <a:latin typeface="黑体" pitchFamily="49" charset="-122"/>
              <a:ea typeface="黑体" pitchFamily="49" charset="-122"/>
            </a:endParaRPr>
          </a:p>
          <a:p>
            <a:pPr marL="457200" indent="-457200" defTabSz="1068388">
              <a:lnSpc>
                <a:spcPct val="200000"/>
              </a:lnSpc>
              <a:buFontTx/>
              <a:buAutoNum type="ea1ChsPlain"/>
            </a:pPr>
            <a:r>
              <a:rPr lang="zh-CN" altLang="en-US" sz="2400" b="0">
                <a:latin typeface="黑体" pitchFamily="49" charset="-122"/>
                <a:ea typeface="黑体" pitchFamily="49" charset="-122"/>
              </a:rPr>
              <a:t>     换面法的应用举例</a:t>
            </a: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533400" y="1652600"/>
            <a:ext cx="4333875" cy="2725738"/>
            <a:chOff x="533400" y="990600"/>
            <a:chExt cx="4333241" cy="2726064"/>
          </a:xfrm>
        </p:grpSpPr>
        <p:sp>
          <p:nvSpPr>
            <p:cNvPr id="9223" name="object 3"/>
            <p:cNvSpPr>
              <a:spLocks noChangeArrowheads="1"/>
            </p:cNvSpPr>
            <p:nvPr/>
          </p:nvSpPr>
          <p:spPr bwMode="auto">
            <a:xfrm>
              <a:off x="533400" y="990600"/>
              <a:ext cx="539761" cy="539692"/>
            </a:xfrm>
            <a:custGeom>
              <a:avLst/>
              <a:gdLst>
                <a:gd name="T0" fmla="*/ 449606 w 539750"/>
                <a:gd name="T1" fmla="*/ 0 h 539750"/>
                <a:gd name="T2" fmla="*/ 89923 w 539750"/>
                <a:gd name="T3" fmla="*/ 0 h 539750"/>
                <a:gd name="T4" fmla="*/ 54919 w 539750"/>
                <a:gd name="T5" fmla="*/ 7054 h 539750"/>
                <a:gd name="T6" fmla="*/ 26344 w 539750"/>
                <a:gd name="T7" fmla="*/ 26300 h 539750"/>
                <a:gd name="T8" fmla="*/ 7064 w 539750"/>
                <a:gd name="T9" fmla="*/ 54845 h 539750"/>
                <a:gd name="T10" fmla="*/ 0 w 539750"/>
                <a:gd name="T11" fmla="*/ 89796 h 539750"/>
                <a:gd name="T12" fmla="*/ 0 w 539750"/>
                <a:gd name="T13" fmla="*/ 449004 h 539750"/>
                <a:gd name="T14" fmla="*/ 7064 w 539750"/>
                <a:gd name="T15" fmla="*/ 483954 h 539750"/>
                <a:gd name="T16" fmla="*/ 26344 w 539750"/>
                <a:gd name="T17" fmla="*/ 512499 h 539750"/>
                <a:gd name="T18" fmla="*/ 54919 w 539750"/>
                <a:gd name="T19" fmla="*/ 531745 h 539750"/>
                <a:gd name="T20" fmla="*/ 89923 w 539750"/>
                <a:gd name="T21" fmla="*/ 538800 h 539750"/>
                <a:gd name="T22" fmla="*/ 449606 w 539750"/>
                <a:gd name="T23" fmla="*/ 538800 h 539750"/>
                <a:gd name="T24" fmla="*/ 484610 w 539750"/>
                <a:gd name="T25" fmla="*/ 531745 h 539750"/>
                <a:gd name="T26" fmla="*/ 513185 w 539750"/>
                <a:gd name="T27" fmla="*/ 512499 h 539750"/>
                <a:gd name="T28" fmla="*/ 532465 w 539750"/>
                <a:gd name="T29" fmla="*/ 483954 h 539750"/>
                <a:gd name="T30" fmla="*/ 539530 w 539750"/>
                <a:gd name="T31" fmla="*/ 449004 h 539750"/>
                <a:gd name="T32" fmla="*/ 539530 w 539750"/>
                <a:gd name="T33" fmla="*/ 89796 h 539750"/>
                <a:gd name="T34" fmla="*/ 532465 w 539750"/>
                <a:gd name="T35" fmla="*/ 54845 h 539750"/>
                <a:gd name="T36" fmla="*/ 513185 w 539750"/>
                <a:gd name="T37" fmla="*/ 26300 h 539750"/>
                <a:gd name="T38" fmla="*/ 484610 w 539750"/>
                <a:gd name="T39" fmla="*/ 7054 h 539750"/>
                <a:gd name="T40" fmla="*/ 449606 w 539750"/>
                <a:gd name="T41" fmla="*/ 0 h 5397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9750"/>
                <a:gd name="T64" fmla="*/ 0 h 539750"/>
                <a:gd name="T65" fmla="*/ 539750 w 539750"/>
                <a:gd name="T66" fmla="*/ 539750 h 5397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9750" h="539750">
                  <a:moveTo>
                    <a:pt x="449580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6"/>
                  </a:lnTo>
                  <a:lnTo>
                    <a:pt x="0" y="449580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5" y="539496"/>
                  </a:lnTo>
                  <a:lnTo>
                    <a:pt x="449580" y="539496"/>
                  </a:lnTo>
                  <a:lnTo>
                    <a:pt x="484578" y="532429"/>
                  </a:lnTo>
                  <a:lnTo>
                    <a:pt x="513159" y="513159"/>
                  </a:lnTo>
                  <a:lnTo>
                    <a:pt x="532429" y="484578"/>
                  </a:lnTo>
                  <a:lnTo>
                    <a:pt x="539496" y="449580"/>
                  </a:lnTo>
                  <a:lnTo>
                    <a:pt x="539496" y="89916"/>
                  </a:lnTo>
                  <a:lnTo>
                    <a:pt x="532429" y="54917"/>
                  </a:lnTo>
                  <a:lnTo>
                    <a:pt x="513159" y="26336"/>
                  </a:lnTo>
                  <a:lnTo>
                    <a:pt x="484578" y="7066"/>
                  </a:lnTo>
                  <a:lnTo>
                    <a:pt x="449580" y="0"/>
                  </a:lnTo>
                  <a:close/>
                </a:path>
              </a:pathLst>
            </a:custGeom>
            <a:noFill/>
            <a:ln w="6350">
              <a:solidFill>
                <a:srgbClr val="00336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9224" name="object 4"/>
            <p:cNvSpPr>
              <a:spLocks noChangeArrowheads="1"/>
            </p:cNvSpPr>
            <p:nvPr/>
          </p:nvSpPr>
          <p:spPr bwMode="auto">
            <a:xfrm>
              <a:off x="1260491" y="990600"/>
              <a:ext cx="3600000" cy="539692"/>
            </a:xfrm>
            <a:custGeom>
              <a:avLst/>
              <a:gdLst>
                <a:gd name="T0" fmla="*/ 3103586 w 3575685"/>
                <a:gd name="T1" fmla="*/ 0 h 539750"/>
                <a:gd name="T2" fmla="*/ 80064 w 3575685"/>
                <a:gd name="T3" fmla="*/ 0 h 539750"/>
                <a:gd name="T4" fmla="*/ 48902 w 3575685"/>
                <a:gd name="T5" fmla="*/ 7054 h 539750"/>
                <a:gd name="T6" fmla="*/ 23449 w 3575685"/>
                <a:gd name="T7" fmla="*/ 26300 h 539750"/>
                <a:gd name="T8" fmla="*/ 6291 w 3575685"/>
                <a:gd name="T9" fmla="*/ 54845 h 539750"/>
                <a:gd name="T10" fmla="*/ 0 w 3575685"/>
                <a:gd name="T11" fmla="*/ 89796 h 539750"/>
                <a:gd name="T12" fmla="*/ 0 w 3575685"/>
                <a:gd name="T13" fmla="*/ 449004 h 539750"/>
                <a:gd name="T14" fmla="*/ 6291 w 3575685"/>
                <a:gd name="T15" fmla="*/ 483954 h 539750"/>
                <a:gd name="T16" fmla="*/ 23449 w 3575685"/>
                <a:gd name="T17" fmla="*/ 512499 h 539750"/>
                <a:gd name="T18" fmla="*/ 48902 w 3575685"/>
                <a:gd name="T19" fmla="*/ 531745 h 539750"/>
                <a:gd name="T20" fmla="*/ 80064 w 3575685"/>
                <a:gd name="T21" fmla="*/ 538800 h 539750"/>
                <a:gd name="T22" fmla="*/ 3103586 w 3575685"/>
                <a:gd name="T23" fmla="*/ 538800 h 539750"/>
                <a:gd name="T24" fmla="*/ 3134749 w 3575685"/>
                <a:gd name="T25" fmla="*/ 531745 h 539750"/>
                <a:gd name="T26" fmla="*/ 3160199 w 3575685"/>
                <a:gd name="T27" fmla="*/ 512499 h 539750"/>
                <a:gd name="T28" fmla="*/ 3177356 w 3575685"/>
                <a:gd name="T29" fmla="*/ 483954 h 539750"/>
                <a:gd name="T30" fmla="*/ 3183651 w 3575685"/>
                <a:gd name="T31" fmla="*/ 449004 h 539750"/>
                <a:gd name="T32" fmla="*/ 3183651 w 3575685"/>
                <a:gd name="T33" fmla="*/ 89796 h 539750"/>
                <a:gd name="T34" fmla="*/ 3177356 w 3575685"/>
                <a:gd name="T35" fmla="*/ 54845 h 539750"/>
                <a:gd name="T36" fmla="*/ 3160199 w 3575685"/>
                <a:gd name="T37" fmla="*/ 26300 h 539750"/>
                <a:gd name="T38" fmla="*/ 3134749 w 3575685"/>
                <a:gd name="T39" fmla="*/ 7054 h 539750"/>
                <a:gd name="T40" fmla="*/ 3103586 w 3575685"/>
                <a:gd name="T41" fmla="*/ 0 h 5397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75685"/>
                <a:gd name="T64" fmla="*/ 0 h 539750"/>
                <a:gd name="T65" fmla="*/ 3575685 w 3575685"/>
                <a:gd name="T66" fmla="*/ 539750 h 5397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75685" h="539750">
                  <a:moveTo>
                    <a:pt x="3485388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6"/>
                  </a:lnTo>
                  <a:lnTo>
                    <a:pt x="0" y="449580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5" y="539496"/>
                  </a:lnTo>
                  <a:lnTo>
                    <a:pt x="3485388" y="539496"/>
                  </a:lnTo>
                  <a:lnTo>
                    <a:pt x="3520386" y="532429"/>
                  </a:lnTo>
                  <a:lnTo>
                    <a:pt x="3548967" y="513159"/>
                  </a:lnTo>
                  <a:lnTo>
                    <a:pt x="3568237" y="484578"/>
                  </a:lnTo>
                  <a:lnTo>
                    <a:pt x="3575304" y="449580"/>
                  </a:lnTo>
                  <a:lnTo>
                    <a:pt x="3575304" y="89916"/>
                  </a:lnTo>
                  <a:lnTo>
                    <a:pt x="3568237" y="54917"/>
                  </a:lnTo>
                  <a:lnTo>
                    <a:pt x="3548967" y="26336"/>
                  </a:lnTo>
                  <a:lnTo>
                    <a:pt x="3520386" y="7066"/>
                  </a:lnTo>
                  <a:lnTo>
                    <a:pt x="3485388" y="0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9225" name="object 5"/>
            <p:cNvSpPr>
              <a:spLocks noChangeArrowheads="1"/>
            </p:cNvSpPr>
            <p:nvPr/>
          </p:nvSpPr>
          <p:spPr bwMode="auto">
            <a:xfrm>
              <a:off x="533400" y="1719391"/>
              <a:ext cx="539761" cy="539692"/>
            </a:xfrm>
            <a:custGeom>
              <a:avLst/>
              <a:gdLst>
                <a:gd name="T0" fmla="*/ 449606 w 539750"/>
                <a:gd name="T1" fmla="*/ 0 h 539750"/>
                <a:gd name="T2" fmla="*/ 89923 w 539750"/>
                <a:gd name="T3" fmla="*/ 0 h 539750"/>
                <a:gd name="T4" fmla="*/ 54919 w 539750"/>
                <a:gd name="T5" fmla="*/ 7054 h 539750"/>
                <a:gd name="T6" fmla="*/ 26344 w 539750"/>
                <a:gd name="T7" fmla="*/ 26300 h 539750"/>
                <a:gd name="T8" fmla="*/ 7064 w 539750"/>
                <a:gd name="T9" fmla="*/ 54845 h 539750"/>
                <a:gd name="T10" fmla="*/ 0 w 539750"/>
                <a:gd name="T11" fmla="*/ 89795 h 539750"/>
                <a:gd name="T12" fmla="*/ 0 w 539750"/>
                <a:gd name="T13" fmla="*/ 449003 h 539750"/>
                <a:gd name="T14" fmla="*/ 7064 w 539750"/>
                <a:gd name="T15" fmla="*/ 483954 h 539750"/>
                <a:gd name="T16" fmla="*/ 26344 w 539750"/>
                <a:gd name="T17" fmla="*/ 512499 h 539750"/>
                <a:gd name="T18" fmla="*/ 54919 w 539750"/>
                <a:gd name="T19" fmla="*/ 531745 h 539750"/>
                <a:gd name="T20" fmla="*/ 89923 w 539750"/>
                <a:gd name="T21" fmla="*/ 538799 h 539750"/>
                <a:gd name="T22" fmla="*/ 449606 w 539750"/>
                <a:gd name="T23" fmla="*/ 538799 h 539750"/>
                <a:gd name="T24" fmla="*/ 484610 w 539750"/>
                <a:gd name="T25" fmla="*/ 531745 h 539750"/>
                <a:gd name="T26" fmla="*/ 513185 w 539750"/>
                <a:gd name="T27" fmla="*/ 512499 h 539750"/>
                <a:gd name="T28" fmla="*/ 532465 w 539750"/>
                <a:gd name="T29" fmla="*/ 483954 h 539750"/>
                <a:gd name="T30" fmla="*/ 539530 w 539750"/>
                <a:gd name="T31" fmla="*/ 449003 h 539750"/>
                <a:gd name="T32" fmla="*/ 539530 w 539750"/>
                <a:gd name="T33" fmla="*/ 89795 h 539750"/>
                <a:gd name="T34" fmla="*/ 532465 w 539750"/>
                <a:gd name="T35" fmla="*/ 54845 h 539750"/>
                <a:gd name="T36" fmla="*/ 513185 w 539750"/>
                <a:gd name="T37" fmla="*/ 26300 h 539750"/>
                <a:gd name="T38" fmla="*/ 484610 w 539750"/>
                <a:gd name="T39" fmla="*/ 7054 h 539750"/>
                <a:gd name="T40" fmla="*/ 449606 w 539750"/>
                <a:gd name="T41" fmla="*/ 0 h 5397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9750"/>
                <a:gd name="T64" fmla="*/ 0 h 539750"/>
                <a:gd name="T65" fmla="*/ 539750 w 539750"/>
                <a:gd name="T66" fmla="*/ 539750 h 5397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9750" h="539750">
                  <a:moveTo>
                    <a:pt x="449580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449579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5" y="539495"/>
                  </a:lnTo>
                  <a:lnTo>
                    <a:pt x="449580" y="539495"/>
                  </a:lnTo>
                  <a:lnTo>
                    <a:pt x="484578" y="532429"/>
                  </a:lnTo>
                  <a:lnTo>
                    <a:pt x="513159" y="513159"/>
                  </a:lnTo>
                  <a:lnTo>
                    <a:pt x="532429" y="484578"/>
                  </a:lnTo>
                  <a:lnTo>
                    <a:pt x="539496" y="449579"/>
                  </a:lnTo>
                  <a:lnTo>
                    <a:pt x="539496" y="89915"/>
                  </a:lnTo>
                  <a:lnTo>
                    <a:pt x="532429" y="54917"/>
                  </a:lnTo>
                  <a:lnTo>
                    <a:pt x="513159" y="26336"/>
                  </a:lnTo>
                  <a:lnTo>
                    <a:pt x="484578" y="7066"/>
                  </a:lnTo>
                  <a:lnTo>
                    <a:pt x="449580" y="0"/>
                  </a:lnTo>
                  <a:close/>
                </a:path>
              </a:pathLst>
            </a:custGeom>
            <a:noFill/>
            <a:ln w="6350">
              <a:solidFill>
                <a:srgbClr val="00336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9226" name="object 6"/>
            <p:cNvSpPr>
              <a:spLocks noChangeArrowheads="1"/>
            </p:cNvSpPr>
            <p:nvPr/>
          </p:nvSpPr>
          <p:spPr bwMode="auto">
            <a:xfrm>
              <a:off x="1260489" y="1719391"/>
              <a:ext cx="3600000" cy="539692"/>
            </a:xfrm>
            <a:custGeom>
              <a:avLst/>
              <a:gdLst>
                <a:gd name="T0" fmla="*/ 3103586 w 3575685"/>
                <a:gd name="T1" fmla="*/ 0 h 539750"/>
                <a:gd name="T2" fmla="*/ 80064 w 3575685"/>
                <a:gd name="T3" fmla="*/ 0 h 539750"/>
                <a:gd name="T4" fmla="*/ 48902 w 3575685"/>
                <a:gd name="T5" fmla="*/ 7054 h 539750"/>
                <a:gd name="T6" fmla="*/ 23449 w 3575685"/>
                <a:gd name="T7" fmla="*/ 26300 h 539750"/>
                <a:gd name="T8" fmla="*/ 6291 w 3575685"/>
                <a:gd name="T9" fmla="*/ 54845 h 539750"/>
                <a:gd name="T10" fmla="*/ 0 w 3575685"/>
                <a:gd name="T11" fmla="*/ 89795 h 539750"/>
                <a:gd name="T12" fmla="*/ 0 w 3575685"/>
                <a:gd name="T13" fmla="*/ 449003 h 539750"/>
                <a:gd name="T14" fmla="*/ 6291 w 3575685"/>
                <a:gd name="T15" fmla="*/ 483954 h 539750"/>
                <a:gd name="T16" fmla="*/ 23449 w 3575685"/>
                <a:gd name="T17" fmla="*/ 512499 h 539750"/>
                <a:gd name="T18" fmla="*/ 48902 w 3575685"/>
                <a:gd name="T19" fmla="*/ 531745 h 539750"/>
                <a:gd name="T20" fmla="*/ 80064 w 3575685"/>
                <a:gd name="T21" fmla="*/ 538799 h 539750"/>
                <a:gd name="T22" fmla="*/ 3103586 w 3575685"/>
                <a:gd name="T23" fmla="*/ 538799 h 539750"/>
                <a:gd name="T24" fmla="*/ 3134749 w 3575685"/>
                <a:gd name="T25" fmla="*/ 531745 h 539750"/>
                <a:gd name="T26" fmla="*/ 3160199 w 3575685"/>
                <a:gd name="T27" fmla="*/ 512499 h 539750"/>
                <a:gd name="T28" fmla="*/ 3177356 w 3575685"/>
                <a:gd name="T29" fmla="*/ 483954 h 539750"/>
                <a:gd name="T30" fmla="*/ 3183651 w 3575685"/>
                <a:gd name="T31" fmla="*/ 449003 h 539750"/>
                <a:gd name="T32" fmla="*/ 3183651 w 3575685"/>
                <a:gd name="T33" fmla="*/ 89795 h 539750"/>
                <a:gd name="T34" fmla="*/ 3177356 w 3575685"/>
                <a:gd name="T35" fmla="*/ 54845 h 539750"/>
                <a:gd name="T36" fmla="*/ 3160199 w 3575685"/>
                <a:gd name="T37" fmla="*/ 26300 h 539750"/>
                <a:gd name="T38" fmla="*/ 3134749 w 3575685"/>
                <a:gd name="T39" fmla="*/ 7054 h 539750"/>
                <a:gd name="T40" fmla="*/ 3103586 w 3575685"/>
                <a:gd name="T41" fmla="*/ 0 h 5397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75685"/>
                <a:gd name="T64" fmla="*/ 0 h 539750"/>
                <a:gd name="T65" fmla="*/ 3575685 w 3575685"/>
                <a:gd name="T66" fmla="*/ 539750 h 5397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75685" h="539750">
                  <a:moveTo>
                    <a:pt x="3485388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449579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5" y="539495"/>
                  </a:lnTo>
                  <a:lnTo>
                    <a:pt x="3485388" y="539495"/>
                  </a:lnTo>
                  <a:lnTo>
                    <a:pt x="3520386" y="532429"/>
                  </a:lnTo>
                  <a:lnTo>
                    <a:pt x="3548967" y="513159"/>
                  </a:lnTo>
                  <a:lnTo>
                    <a:pt x="3568237" y="484578"/>
                  </a:lnTo>
                  <a:lnTo>
                    <a:pt x="3575304" y="449579"/>
                  </a:lnTo>
                  <a:lnTo>
                    <a:pt x="3575304" y="89915"/>
                  </a:lnTo>
                  <a:lnTo>
                    <a:pt x="3568237" y="54917"/>
                  </a:lnTo>
                  <a:lnTo>
                    <a:pt x="3548967" y="26336"/>
                  </a:lnTo>
                  <a:lnTo>
                    <a:pt x="3520386" y="7066"/>
                  </a:lnTo>
                  <a:lnTo>
                    <a:pt x="3485388" y="0"/>
                  </a:lnTo>
                  <a:close/>
                </a:path>
              </a:pathLst>
            </a:custGeom>
            <a:noFill/>
            <a:ln w="6350">
              <a:solidFill>
                <a:srgbClr val="00336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9227" name="object 8"/>
            <p:cNvSpPr>
              <a:spLocks noChangeArrowheads="1"/>
            </p:cNvSpPr>
            <p:nvPr/>
          </p:nvSpPr>
          <p:spPr bwMode="auto">
            <a:xfrm>
              <a:off x="533400" y="2448182"/>
              <a:ext cx="539761" cy="539692"/>
            </a:xfrm>
            <a:custGeom>
              <a:avLst/>
              <a:gdLst>
                <a:gd name="T0" fmla="*/ 449606 w 539750"/>
                <a:gd name="T1" fmla="*/ 0 h 539750"/>
                <a:gd name="T2" fmla="*/ 89923 w 539750"/>
                <a:gd name="T3" fmla="*/ 0 h 539750"/>
                <a:gd name="T4" fmla="*/ 54919 w 539750"/>
                <a:gd name="T5" fmla="*/ 7054 h 539750"/>
                <a:gd name="T6" fmla="*/ 26344 w 539750"/>
                <a:gd name="T7" fmla="*/ 26300 h 539750"/>
                <a:gd name="T8" fmla="*/ 7064 w 539750"/>
                <a:gd name="T9" fmla="*/ 54845 h 539750"/>
                <a:gd name="T10" fmla="*/ 0 w 539750"/>
                <a:gd name="T11" fmla="*/ 89796 h 539750"/>
                <a:gd name="T12" fmla="*/ 0 w 539750"/>
                <a:gd name="T13" fmla="*/ 449004 h 539750"/>
                <a:gd name="T14" fmla="*/ 7064 w 539750"/>
                <a:gd name="T15" fmla="*/ 483954 h 539750"/>
                <a:gd name="T16" fmla="*/ 26344 w 539750"/>
                <a:gd name="T17" fmla="*/ 512499 h 539750"/>
                <a:gd name="T18" fmla="*/ 54919 w 539750"/>
                <a:gd name="T19" fmla="*/ 531745 h 539750"/>
                <a:gd name="T20" fmla="*/ 89923 w 539750"/>
                <a:gd name="T21" fmla="*/ 538800 h 539750"/>
                <a:gd name="T22" fmla="*/ 449606 w 539750"/>
                <a:gd name="T23" fmla="*/ 538800 h 539750"/>
                <a:gd name="T24" fmla="*/ 484610 w 539750"/>
                <a:gd name="T25" fmla="*/ 531745 h 539750"/>
                <a:gd name="T26" fmla="*/ 513185 w 539750"/>
                <a:gd name="T27" fmla="*/ 512499 h 539750"/>
                <a:gd name="T28" fmla="*/ 532465 w 539750"/>
                <a:gd name="T29" fmla="*/ 483954 h 539750"/>
                <a:gd name="T30" fmla="*/ 539530 w 539750"/>
                <a:gd name="T31" fmla="*/ 449004 h 539750"/>
                <a:gd name="T32" fmla="*/ 539530 w 539750"/>
                <a:gd name="T33" fmla="*/ 89796 h 539750"/>
                <a:gd name="T34" fmla="*/ 532465 w 539750"/>
                <a:gd name="T35" fmla="*/ 54845 h 539750"/>
                <a:gd name="T36" fmla="*/ 513185 w 539750"/>
                <a:gd name="T37" fmla="*/ 26300 h 539750"/>
                <a:gd name="T38" fmla="*/ 484610 w 539750"/>
                <a:gd name="T39" fmla="*/ 7054 h 539750"/>
                <a:gd name="T40" fmla="*/ 449606 w 539750"/>
                <a:gd name="T41" fmla="*/ 0 h 5397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9750"/>
                <a:gd name="T64" fmla="*/ 0 h 539750"/>
                <a:gd name="T65" fmla="*/ 539750 w 539750"/>
                <a:gd name="T66" fmla="*/ 539750 h 5397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9750" h="539750">
                  <a:moveTo>
                    <a:pt x="449580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6"/>
                  </a:lnTo>
                  <a:lnTo>
                    <a:pt x="0" y="449580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5" y="539496"/>
                  </a:lnTo>
                  <a:lnTo>
                    <a:pt x="449580" y="539496"/>
                  </a:lnTo>
                  <a:lnTo>
                    <a:pt x="484578" y="532429"/>
                  </a:lnTo>
                  <a:lnTo>
                    <a:pt x="513159" y="513159"/>
                  </a:lnTo>
                  <a:lnTo>
                    <a:pt x="532429" y="484578"/>
                  </a:lnTo>
                  <a:lnTo>
                    <a:pt x="539496" y="449580"/>
                  </a:lnTo>
                  <a:lnTo>
                    <a:pt x="539496" y="89916"/>
                  </a:lnTo>
                  <a:lnTo>
                    <a:pt x="532429" y="54917"/>
                  </a:lnTo>
                  <a:lnTo>
                    <a:pt x="513159" y="26336"/>
                  </a:lnTo>
                  <a:lnTo>
                    <a:pt x="484578" y="7066"/>
                  </a:lnTo>
                  <a:lnTo>
                    <a:pt x="449580" y="0"/>
                  </a:lnTo>
                  <a:close/>
                </a:path>
              </a:pathLst>
            </a:custGeom>
            <a:noFill/>
            <a:ln w="6350">
              <a:solidFill>
                <a:srgbClr val="00336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9228" name="object 9"/>
            <p:cNvSpPr>
              <a:spLocks noChangeArrowheads="1"/>
            </p:cNvSpPr>
            <p:nvPr/>
          </p:nvSpPr>
          <p:spPr bwMode="auto">
            <a:xfrm>
              <a:off x="1260489" y="2448182"/>
              <a:ext cx="3600000" cy="539692"/>
            </a:xfrm>
            <a:custGeom>
              <a:avLst/>
              <a:gdLst>
                <a:gd name="T0" fmla="*/ 3103586 w 3575685"/>
                <a:gd name="T1" fmla="*/ 0 h 539750"/>
                <a:gd name="T2" fmla="*/ 80064 w 3575685"/>
                <a:gd name="T3" fmla="*/ 0 h 539750"/>
                <a:gd name="T4" fmla="*/ 48902 w 3575685"/>
                <a:gd name="T5" fmla="*/ 7054 h 539750"/>
                <a:gd name="T6" fmla="*/ 23449 w 3575685"/>
                <a:gd name="T7" fmla="*/ 26300 h 539750"/>
                <a:gd name="T8" fmla="*/ 6291 w 3575685"/>
                <a:gd name="T9" fmla="*/ 54845 h 539750"/>
                <a:gd name="T10" fmla="*/ 0 w 3575685"/>
                <a:gd name="T11" fmla="*/ 89796 h 539750"/>
                <a:gd name="T12" fmla="*/ 0 w 3575685"/>
                <a:gd name="T13" fmla="*/ 449004 h 539750"/>
                <a:gd name="T14" fmla="*/ 6291 w 3575685"/>
                <a:gd name="T15" fmla="*/ 483954 h 539750"/>
                <a:gd name="T16" fmla="*/ 23449 w 3575685"/>
                <a:gd name="T17" fmla="*/ 512499 h 539750"/>
                <a:gd name="T18" fmla="*/ 48902 w 3575685"/>
                <a:gd name="T19" fmla="*/ 531745 h 539750"/>
                <a:gd name="T20" fmla="*/ 80064 w 3575685"/>
                <a:gd name="T21" fmla="*/ 538800 h 539750"/>
                <a:gd name="T22" fmla="*/ 3103586 w 3575685"/>
                <a:gd name="T23" fmla="*/ 538800 h 539750"/>
                <a:gd name="T24" fmla="*/ 3134749 w 3575685"/>
                <a:gd name="T25" fmla="*/ 531745 h 539750"/>
                <a:gd name="T26" fmla="*/ 3160199 w 3575685"/>
                <a:gd name="T27" fmla="*/ 512499 h 539750"/>
                <a:gd name="T28" fmla="*/ 3177356 w 3575685"/>
                <a:gd name="T29" fmla="*/ 483954 h 539750"/>
                <a:gd name="T30" fmla="*/ 3183651 w 3575685"/>
                <a:gd name="T31" fmla="*/ 449004 h 539750"/>
                <a:gd name="T32" fmla="*/ 3183651 w 3575685"/>
                <a:gd name="T33" fmla="*/ 89796 h 539750"/>
                <a:gd name="T34" fmla="*/ 3177356 w 3575685"/>
                <a:gd name="T35" fmla="*/ 54845 h 539750"/>
                <a:gd name="T36" fmla="*/ 3160199 w 3575685"/>
                <a:gd name="T37" fmla="*/ 26300 h 539750"/>
                <a:gd name="T38" fmla="*/ 3134749 w 3575685"/>
                <a:gd name="T39" fmla="*/ 7054 h 539750"/>
                <a:gd name="T40" fmla="*/ 3103586 w 3575685"/>
                <a:gd name="T41" fmla="*/ 0 h 5397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75685"/>
                <a:gd name="T64" fmla="*/ 0 h 539750"/>
                <a:gd name="T65" fmla="*/ 3575685 w 3575685"/>
                <a:gd name="T66" fmla="*/ 539750 h 5397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75685" h="539750">
                  <a:moveTo>
                    <a:pt x="3485388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6"/>
                  </a:lnTo>
                  <a:lnTo>
                    <a:pt x="0" y="449580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5" y="539496"/>
                  </a:lnTo>
                  <a:lnTo>
                    <a:pt x="3485388" y="539496"/>
                  </a:lnTo>
                  <a:lnTo>
                    <a:pt x="3520386" y="532429"/>
                  </a:lnTo>
                  <a:lnTo>
                    <a:pt x="3548967" y="513159"/>
                  </a:lnTo>
                  <a:lnTo>
                    <a:pt x="3568237" y="484578"/>
                  </a:lnTo>
                  <a:lnTo>
                    <a:pt x="3575304" y="449580"/>
                  </a:lnTo>
                  <a:lnTo>
                    <a:pt x="3575304" y="89916"/>
                  </a:lnTo>
                  <a:lnTo>
                    <a:pt x="3568237" y="54917"/>
                  </a:lnTo>
                  <a:lnTo>
                    <a:pt x="3548967" y="26336"/>
                  </a:lnTo>
                  <a:lnTo>
                    <a:pt x="3520386" y="7066"/>
                  </a:lnTo>
                  <a:lnTo>
                    <a:pt x="3485388" y="0"/>
                  </a:lnTo>
                  <a:close/>
                </a:path>
              </a:pathLst>
            </a:custGeom>
            <a:noFill/>
            <a:ln w="6350">
              <a:solidFill>
                <a:srgbClr val="00336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9229" name="object 8"/>
            <p:cNvSpPr>
              <a:spLocks noChangeArrowheads="1"/>
            </p:cNvSpPr>
            <p:nvPr/>
          </p:nvSpPr>
          <p:spPr bwMode="auto">
            <a:xfrm>
              <a:off x="539552" y="3176972"/>
              <a:ext cx="539761" cy="539692"/>
            </a:xfrm>
            <a:custGeom>
              <a:avLst/>
              <a:gdLst>
                <a:gd name="T0" fmla="*/ 449606 w 539750"/>
                <a:gd name="T1" fmla="*/ 0 h 539750"/>
                <a:gd name="T2" fmla="*/ 89923 w 539750"/>
                <a:gd name="T3" fmla="*/ 0 h 539750"/>
                <a:gd name="T4" fmla="*/ 54919 w 539750"/>
                <a:gd name="T5" fmla="*/ 7054 h 539750"/>
                <a:gd name="T6" fmla="*/ 26344 w 539750"/>
                <a:gd name="T7" fmla="*/ 26300 h 539750"/>
                <a:gd name="T8" fmla="*/ 7064 w 539750"/>
                <a:gd name="T9" fmla="*/ 54845 h 539750"/>
                <a:gd name="T10" fmla="*/ 0 w 539750"/>
                <a:gd name="T11" fmla="*/ 89796 h 539750"/>
                <a:gd name="T12" fmla="*/ 0 w 539750"/>
                <a:gd name="T13" fmla="*/ 449004 h 539750"/>
                <a:gd name="T14" fmla="*/ 7064 w 539750"/>
                <a:gd name="T15" fmla="*/ 483954 h 539750"/>
                <a:gd name="T16" fmla="*/ 26344 w 539750"/>
                <a:gd name="T17" fmla="*/ 512499 h 539750"/>
                <a:gd name="T18" fmla="*/ 54919 w 539750"/>
                <a:gd name="T19" fmla="*/ 531745 h 539750"/>
                <a:gd name="T20" fmla="*/ 89923 w 539750"/>
                <a:gd name="T21" fmla="*/ 538800 h 539750"/>
                <a:gd name="T22" fmla="*/ 449606 w 539750"/>
                <a:gd name="T23" fmla="*/ 538800 h 539750"/>
                <a:gd name="T24" fmla="*/ 484610 w 539750"/>
                <a:gd name="T25" fmla="*/ 531745 h 539750"/>
                <a:gd name="T26" fmla="*/ 513185 w 539750"/>
                <a:gd name="T27" fmla="*/ 512499 h 539750"/>
                <a:gd name="T28" fmla="*/ 532465 w 539750"/>
                <a:gd name="T29" fmla="*/ 483954 h 539750"/>
                <a:gd name="T30" fmla="*/ 539530 w 539750"/>
                <a:gd name="T31" fmla="*/ 449004 h 539750"/>
                <a:gd name="T32" fmla="*/ 539530 w 539750"/>
                <a:gd name="T33" fmla="*/ 89796 h 539750"/>
                <a:gd name="T34" fmla="*/ 532465 w 539750"/>
                <a:gd name="T35" fmla="*/ 54845 h 539750"/>
                <a:gd name="T36" fmla="*/ 513185 w 539750"/>
                <a:gd name="T37" fmla="*/ 26300 h 539750"/>
                <a:gd name="T38" fmla="*/ 484610 w 539750"/>
                <a:gd name="T39" fmla="*/ 7054 h 539750"/>
                <a:gd name="T40" fmla="*/ 449606 w 539750"/>
                <a:gd name="T41" fmla="*/ 0 h 5397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9750"/>
                <a:gd name="T64" fmla="*/ 0 h 539750"/>
                <a:gd name="T65" fmla="*/ 539750 w 539750"/>
                <a:gd name="T66" fmla="*/ 539750 h 5397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9750" h="539750">
                  <a:moveTo>
                    <a:pt x="449580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6"/>
                  </a:lnTo>
                  <a:lnTo>
                    <a:pt x="0" y="449580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5" y="539496"/>
                  </a:lnTo>
                  <a:lnTo>
                    <a:pt x="449580" y="539496"/>
                  </a:lnTo>
                  <a:lnTo>
                    <a:pt x="484578" y="532429"/>
                  </a:lnTo>
                  <a:lnTo>
                    <a:pt x="513159" y="513159"/>
                  </a:lnTo>
                  <a:lnTo>
                    <a:pt x="532429" y="484578"/>
                  </a:lnTo>
                  <a:lnTo>
                    <a:pt x="539496" y="449580"/>
                  </a:lnTo>
                  <a:lnTo>
                    <a:pt x="539496" y="89916"/>
                  </a:lnTo>
                  <a:lnTo>
                    <a:pt x="532429" y="54917"/>
                  </a:lnTo>
                  <a:lnTo>
                    <a:pt x="513159" y="26336"/>
                  </a:lnTo>
                  <a:lnTo>
                    <a:pt x="484578" y="7066"/>
                  </a:lnTo>
                  <a:lnTo>
                    <a:pt x="449580" y="0"/>
                  </a:lnTo>
                  <a:close/>
                </a:path>
              </a:pathLst>
            </a:custGeom>
            <a:noFill/>
            <a:ln w="6350">
              <a:solidFill>
                <a:srgbClr val="00336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9230" name="object 9"/>
            <p:cNvSpPr>
              <a:spLocks noChangeArrowheads="1"/>
            </p:cNvSpPr>
            <p:nvPr/>
          </p:nvSpPr>
          <p:spPr bwMode="auto">
            <a:xfrm>
              <a:off x="1266641" y="3176972"/>
              <a:ext cx="3600000" cy="539692"/>
            </a:xfrm>
            <a:custGeom>
              <a:avLst/>
              <a:gdLst>
                <a:gd name="T0" fmla="*/ 3103586 w 3575685"/>
                <a:gd name="T1" fmla="*/ 0 h 539750"/>
                <a:gd name="T2" fmla="*/ 80064 w 3575685"/>
                <a:gd name="T3" fmla="*/ 0 h 539750"/>
                <a:gd name="T4" fmla="*/ 48902 w 3575685"/>
                <a:gd name="T5" fmla="*/ 7054 h 539750"/>
                <a:gd name="T6" fmla="*/ 23449 w 3575685"/>
                <a:gd name="T7" fmla="*/ 26300 h 539750"/>
                <a:gd name="T8" fmla="*/ 6291 w 3575685"/>
                <a:gd name="T9" fmla="*/ 54845 h 539750"/>
                <a:gd name="T10" fmla="*/ 0 w 3575685"/>
                <a:gd name="T11" fmla="*/ 89796 h 539750"/>
                <a:gd name="T12" fmla="*/ 0 w 3575685"/>
                <a:gd name="T13" fmla="*/ 449004 h 539750"/>
                <a:gd name="T14" fmla="*/ 6291 w 3575685"/>
                <a:gd name="T15" fmla="*/ 483954 h 539750"/>
                <a:gd name="T16" fmla="*/ 23449 w 3575685"/>
                <a:gd name="T17" fmla="*/ 512499 h 539750"/>
                <a:gd name="T18" fmla="*/ 48902 w 3575685"/>
                <a:gd name="T19" fmla="*/ 531745 h 539750"/>
                <a:gd name="T20" fmla="*/ 80064 w 3575685"/>
                <a:gd name="T21" fmla="*/ 538800 h 539750"/>
                <a:gd name="T22" fmla="*/ 3103586 w 3575685"/>
                <a:gd name="T23" fmla="*/ 538800 h 539750"/>
                <a:gd name="T24" fmla="*/ 3134749 w 3575685"/>
                <a:gd name="T25" fmla="*/ 531745 h 539750"/>
                <a:gd name="T26" fmla="*/ 3160199 w 3575685"/>
                <a:gd name="T27" fmla="*/ 512499 h 539750"/>
                <a:gd name="T28" fmla="*/ 3177356 w 3575685"/>
                <a:gd name="T29" fmla="*/ 483954 h 539750"/>
                <a:gd name="T30" fmla="*/ 3183651 w 3575685"/>
                <a:gd name="T31" fmla="*/ 449004 h 539750"/>
                <a:gd name="T32" fmla="*/ 3183651 w 3575685"/>
                <a:gd name="T33" fmla="*/ 89796 h 539750"/>
                <a:gd name="T34" fmla="*/ 3177356 w 3575685"/>
                <a:gd name="T35" fmla="*/ 54845 h 539750"/>
                <a:gd name="T36" fmla="*/ 3160199 w 3575685"/>
                <a:gd name="T37" fmla="*/ 26300 h 539750"/>
                <a:gd name="T38" fmla="*/ 3134749 w 3575685"/>
                <a:gd name="T39" fmla="*/ 7054 h 539750"/>
                <a:gd name="T40" fmla="*/ 3103586 w 3575685"/>
                <a:gd name="T41" fmla="*/ 0 h 5397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75685"/>
                <a:gd name="T64" fmla="*/ 0 h 539750"/>
                <a:gd name="T65" fmla="*/ 3575685 w 3575685"/>
                <a:gd name="T66" fmla="*/ 539750 h 5397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75685" h="539750">
                  <a:moveTo>
                    <a:pt x="3485388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6"/>
                  </a:lnTo>
                  <a:lnTo>
                    <a:pt x="0" y="449580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5" y="539496"/>
                  </a:lnTo>
                  <a:lnTo>
                    <a:pt x="3485388" y="539496"/>
                  </a:lnTo>
                  <a:lnTo>
                    <a:pt x="3520386" y="532429"/>
                  </a:lnTo>
                  <a:lnTo>
                    <a:pt x="3548967" y="513159"/>
                  </a:lnTo>
                  <a:lnTo>
                    <a:pt x="3568237" y="484578"/>
                  </a:lnTo>
                  <a:lnTo>
                    <a:pt x="3575304" y="449580"/>
                  </a:lnTo>
                  <a:lnTo>
                    <a:pt x="3575304" y="89916"/>
                  </a:lnTo>
                  <a:lnTo>
                    <a:pt x="3568237" y="54917"/>
                  </a:lnTo>
                  <a:lnTo>
                    <a:pt x="3548967" y="26336"/>
                  </a:lnTo>
                  <a:lnTo>
                    <a:pt x="3520386" y="7066"/>
                  </a:lnTo>
                  <a:lnTo>
                    <a:pt x="3485388" y="0"/>
                  </a:lnTo>
                  <a:close/>
                </a:path>
              </a:pathLst>
            </a:custGeom>
            <a:noFill/>
            <a:ln w="6350">
              <a:solidFill>
                <a:srgbClr val="00336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4"/>
          <p:cNvSpPr>
            <a:spLocks noChangeArrowheads="1"/>
          </p:cNvSpPr>
          <p:nvPr/>
        </p:nvSpPr>
        <p:spPr bwMode="auto">
          <a:xfrm>
            <a:off x="304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0">
                <a:latin typeface="黑体" pitchFamily="49" charset="-122"/>
                <a:ea typeface="黑体" pitchFamily="49" charset="-122"/>
              </a:rPr>
              <a:t>一、新投影面选择原则</a:t>
            </a: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4356100" y="2903538"/>
            <a:ext cx="4537075" cy="3225800"/>
            <a:chOff x="694" y="624"/>
            <a:chExt cx="2858" cy="2032"/>
          </a:xfrm>
        </p:grpSpPr>
        <p:sp>
          <p:nvSpPr>
            <p:cNvPr id="11284" name="Freeform 5"/>
            <p:cNvSpPr>
              <a:spLocks/>
            </p:cNvSpPr>
            <p:nvPr/>
          </p:nvSpPr>
          <p:spPr bwMode="auto">
            <a:xfrm>
              <a:off x="720" y="1632"/>
              <a:ext cx="2832" cy="1008"/>
            </a:xfrm>
            <a:custGeom>
              <a:avLst/>
              <a:gdLst>
                <a:gd name="T0" fmla="*/ 0 w 2832"/>
                <a:gd name="T1" fmla="*/ 432 h 1008"/>
                <a:gd name="T2" fmla="*/ 1152 w 2832"/>
                <a:gd name="T3" fmla="*/ 0 h 1008"/>
                <a:gd name="T4" fmla="*/ 2832 w 2832"/>
                <a:gd name="T5" fmla="*/ 528 h 1008"/>
                <a:gd name="T6" fmla="*/ 1392 w 2832"/>
                <a:gd name="T7" fmla="*/ 1008 h 1008"/>
                <a:gd name="T8" fmla="*/ 0 w 2832"/>
                <a:gd name="T9" fmla="*/ 432 h 10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32" h="1008">
                  <a:moveTo>
                    <a:pt x="0" y="432"/>
                  </a:moveTo>
                  <a:lnTo>
                    <a:pt x="1152" y="0"/>
                  </a:lnTo>
                  <a:lnTo>
                    <a:pt x="2832" y="528"/>
                  </a:lnTo>
                  <a:lnTo>
                    <a:pt x="1392" y="1008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FFF2DE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5" name="Freeform 6"/>
            <p:cNvSpPr>
              <a:spLocks/>
            </p:cNvSpPr>
            <p:nvPr/>
          </p:nvSpPr>
          <p:spPr bwMode="auto">
            <a:xfrm>
              <a:off x="720" y="624"/>
              <a:ext cx="1152" cy="1440"/>
            </a:xfrm>
            <a:custGeom>
              <a:avLst/>
              <a:gdLst>
                <a:gd name="T0" fmla="*/ 0 w 1152"/>
                <a:gd name="T1" fmla="*/ 432 h 1440"/>
                <a:gd name="T2" fmla="*/ 1152 w 1152"/>
                <a:gd name="T3" fmla="*/ 0 h 1440"/>
                <a:gd name="T4" fmla="*/ 1152 w 1152"/>
                <a:gd name="T5" fmla="*/ 1008 h 1440"/>
                <a:gd name="T6" fmla="*/ 0 w 1152"/>
                <a:gd name="T7" fmla="*/ 1440 h 1440"/>
                <a:gd name="T8" fmla="*/ 0 w 1152"/>
                <a:gd name="T9" fmla="*/ 432 h 1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2" h="1440">
                  <a:moveTo>
                    <a:pt x="0" y="432"/>
                  </a:moveTo>
                  <a:lnTo>
                    <a:pt x="1152" y="0"/>
                  </a:lnTo>
                  <a:lnTo>
                    <a:pt x="1152" y="1008"/>
                  </a:lnTo>
                  <a:lnTo>
                    <a:pt x="0" y="1440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FFF2DE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6" name="Line 7"/>
            <p:cNvSpPr>
              <a:spLocks noChangeShapeType="1"/>
            </p:cNvSpPr>
            <p:nvPr/>
          </p:nvSpPr>
          <p:spPr bwMode="auto">
            <a:xfrm>
              <a:off x="1968" y="1170"/>
              <a:ext cx="0" cy="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7" name="Line 8"/>
            <p:cNvSpPr>
              <a:spLocks noChangeShapeType="1"/>
            </p:cNvSpPr>
            <p:nvPr/>
          </p:nvSpPr>
          <p:spPr bwMode="auto">
            <a:xfrm>
              <a:off x="2160" y="1650"/>
              <a:ext cx="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8" name="Freeform 9"/>
            <p:cNvSpPr>
              <a:spLocks noChangeAspect="1"/>
            </p:cNvSpPr>
            <p:nvPr/>
          </p:nvSpPr>
          <p:spPr bwMode="auto">
            <a:xfrm>
              <a:off x="1343" y="973"/>
              <a:ext cx="637" cy="191"/>
            </a:xfrm>
            <a:custGeom>
              <a:avLst/>
              <a:gdLst>
                <a:gd name="T0" fmla="*/ 874 w 619"/>
                <a:gd name="T1" fmla="*/ 256 h 186"/>
                <a:gd name="T2" fmla="*/ 0 w 619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19" h="186">
                  <a:moveTo>
                    <a:pt x="619" y="186"/>
                  </a:moveTo>
                  <a:lnTo>
                    <a:pt x="0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9" name="Line 10"/>
            <p:cNvSpPr>
              <a:spLocks noChangeAspect="1" noChangeShapeType="1"/>
            </p:cNvSpPr>
            <p:nvPr/>
          </p:nvSpPr>
          <p:spPr bwMode="auto">
            <a:xfrm flipH="1" flipV="1">
              <a:off x="1085" y="1303"/>
              <a:ext cx="1092" cy="3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90" name="Line 11"/>
            <p:cNvSpPr>
              <a:spLocks noChangeShapeType="1"/>
            </p:cNvSpPr>
            <p:nvPr/>
          </p:nvSpPr>
          <p:spPr bwMode="auto">
            <a:xfrm>
              <a:off x="1080" y="1306"/>
              <a:ext cx="0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91" name="Line 12"/>
            <p:cNvSpPr>
              <a:spLocks noChangeShapeType="1"/>
            </p:cNvSpPr>
            <p:nvPr/>
          </p:nvSpPr>
          <p:spPr bwMode="auto">
            <a:xfrm>
              <a:off x="1334" y="972"/>
              <a:ext cx="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92" name="Freeform 13"/>
            <p:cNvSpPr>
              <a:spLocks noChangeAspect="1"/>
            </p:cNvSpPr>
            <p:nvPr/>
          </p:nvSpPr>
          <p:spPr bwMode="auto">
            <a:xfrm>
              <a:off x="1080" y="1930"/>
              <a:ext cx="1081" cy="438"/>
            </a:xfrm>
            <a:custGeom>
              <a:avLst/>
              <a:gdLst>
                <a:gd name="T0" fmla="*/ 0 w 1076"/>
                <a:gd name="T1" fmla="*/ 0 h 436"/>
                <a:gd name="T2" fmla="*/ 1136 w 1076"/>
                <a:gd name="T3" fmla="*/ 460 h 4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76" h="436">
                  <a:moveTo>
                    <a:pt x="0" y="0"/>
                  </a:moveTo>
                  <a:lnTo>
                    <a:pt x="1076" y="436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93" name="Freeform 14"/>
            <p:cNvSpPr>
              <a:spLocks noChangeAspect="1"/>
            </p:cNvSpPr>
            <p:nvPr/>
          </p:nvSpPr>
          <p:spPr bwMode="auto">
            <a:xfrm>
              <a:off x="1325" y="1829"/>
              <a:ext cx="660" cy="253"/>
            </a:xfrm>
            <a:custGeom>
              <a:avLst/>
              <a:gdLst>
                <a:gd name="T0" fmla="*/ 0 w 644"/>
                <a:gd name="T1" fmla="*/ 0 h 247"/>
                <a:gd name="T2" fmla="*/ 864 w 644"/>
                <a:gd name="T3" fmla="*/ 329 h 24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44" h="247">
                  <a:moveTo>
                    <a:pt x="0" y="0"/>
                  </a:moveTo>
                  <a:lnTo>
                    <a:pt x="644" y="247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94" name="Line 15"/>
            <p:cNvSpPr>
              <a:spLocks noChangeShapeType="1"/>
            </p:cNvSpPr>
            <p:nvPr/>
          </p:nvSpPr>
          <p:spPr bwMode="auto">
            <a:xfrm flipH="1">
              <a:off x="1083" y="968"/>
              <a:ext cx="257" cy="333"/>
            </a:xfrm>
            <a:prstGeom prst="line">
              <a:avLst/>
            </a:prstGeom>
            <a:noFill/>
            <a:ln w="3175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95" name="Text Box 16"/>
            <p:cNvSpPr txBox="1">
              <a:spLocks noChangeArrowheads="1"/>
            </p:cNvSpPr>
            <p:nvPr/>
          </p:nvSpPr>
          <p:spPr bwMode="auto">
            <a:xfrm>
              <a:off x="694" y="1023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 i="1">
                  <a:latin typeface="Times New Roman" pitchFamily="18" charset="0"/>
                  <a:cs typeface="Times New Roman" pitchFamily="18" charset="0"/>
                </a:rPr>
                <a:t>V</a:t>
              </a:r>
            </a:p>
          </p:txBody>
        </p:sp>
        <p:sp>
          <p:nvSpPr>
            <p:cNvPr id="11296" name="Text Box 17"/>
            <p:cNvSpPr txBox="1">
              <a:spLocks noChangeArrowheads="1"/>
            </p:cNvSpPr>
            <p:nvPr/>
          </p:nvSpPr>
          <p:spPr bwMode="auto">
            <a:xfrm>
              <a:off x="1976" y="2423"/>
              <a:ext cx="22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 i="1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11297" name="Text Box 18"/>
            <p:cNvSpPr txBox="1">
              <a:spLocks noChangeArrowheads="1"/>
            </p:cNvSpPr>
            <p:nvPr/>
          </p:nvSpPr>
          <p:spPr bwMode="auto">
            <a:xfrm>
              <a:off x="1892" y="929"/>
              <a:ext cx="22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 i="1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1298" name="Text Box 19"/>
            <p:cNvSpPr txBox="1">
              <a:spLocks noChangeArrowheads="1"/>
            </p:cNvSpPr>
            <p:nvPr/>
          </p:nvSpPr>
          <p:spPr bwMode="auto">
            <a:xfrm>
              <a:off x="2112" y="1410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 i="1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1299" name="Text Box 20"/>
            <p:cNvSpPr txBox="1">
              <a:spLocks noChangeArrowheads="1"/>
            </p:cNvSpPr>
            <p:nvPr/>
          </p:nvSpPr>
          <p:spPr bwMode="auto">
            <a:xfrm>
              <a:off x="1284" y="769"/>
              <a:ext cx="2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 i="1">
                  <a:latin typeface="Times New Roman" pitchFamily="18" charset="0"/>
                  <a:cs typeface="Times New Roman" pitchFamily="18" charset="0"/>
                </a:rPr>
                <a:t> a</a:t>
              </a:r>
              <a:r>
                <a:rPr kumimoji="1" lang="en-US" altLang="zh-CN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</a:t>
              </a:r>
              <a:endParaRPr kumimoji="1" lang="en-US" altLang="zh-CN" i="1">
                <a:latin typeface="Times New Roman" pitchFamily="18" charset="0"/>
                <a:cs typeface="Times New Roman" pitchFamily="18" charset="0"/>
                <a:sym typeface="CommercialPi BT" pitchFamily="18" charset="2"/>
              </a:endParaRPr>
            </a:p>
          </p:txBody>
        </p:sp>
        <p:sp>
          <p:nvSpPr>
            <p:cNvPr id="11300" name="Text Box 21"/>
            <p:cNvSpPr txBox="1">
              <a:spLocks noChangeArrowheads="1"/>
            </p:cNvSpPr>
            <p:nvPr/>
          </p:nvSpPr>
          <p:spPr bwMode="auto">
            <a:xfrm>
              <a:off x="816" y="1148"/>
              <a:ext cx="2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 sz="240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zh-CN" i="1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kumimoji="1" lang="en-US" altLang="zh-CN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</a:t>
              </a:r>
            </a:p>
          </p:txBody>
        </p:sp>
        <p:sp>
          <p:nvSpPr>
            <p:cNvPr id="11301" name="Text Box 22"/>
            <p:cNvSpPr txBox="1">
              <a:spLocks noChangeArrowheads="1"/>
            </p:cNvSpPr>
            <p:nvPr/>
          </p:nvSpPr>
          <p:spPr bwMode="auto">
            <a:xfrm>
              <a:off x="1813" y="1858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 i="1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1302" name="Text Box 23"/>
            <p:cNvSpPr txBox="1">
              <a:spLocks noChangeArrowheads="1"/>
            </p:cNvSpPr>
            <p:nvPr/>
          </p:nvSpPr>
          <p:spPr bwMode="auto">
            <a:xfrm>
              <a:off x="2123" y="2310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 i="1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1303" name="Freeform 24"/>
            <p:cNvSpPr>
              <a:spLocks/>
            </p:cNvSpPr>
            <p:nvPr/>
          </p:nvSpPr>
          <p:spPr bwMode="auto">
            <a:xfrm>
              <a:off x="1963" y="2061"/>
              <a:ext cx="197" cy="309"/>
            </a:xfrm>
            <a:custGeom>
              <a:avLst/>
              <a:gdLst>
                <a:gd name="T0" fmla="*/ 0 w 197"/>
                <a:gd name="T1" fmla="*/ 0 h 309"/>
                <a:gd name="T2" fmla="*/ 197 w 197"/>
                <a:gd name="T3" fmla="*/ 309 h 30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7" h="309">
                  <a:moveTo>
                    <a:pt x="0" y="0"/>
                  </a:moveTo>
                  <a:lnTo>
                    <a:pt x="197" y="309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04" name="Freeform 25"/>
            <p:cNvSpPr>
              <a:spLocks/>
            </p:cNvSpPr>
            <p:nvPr/>
          </p:nvSpPr>
          <p:spPr bwMode="auto">
            <a:xfrm>
              <a:off x="1963" y="1143"/>
              <a:ext cx="197" cy="507"/>
            </a:xfrm>
            <a:custGeom>
              <a:avLst/>
              <a:gdLst>
                <a:gd name="T0" fmla="*/ 0 w 197"/>
                <a:gd name="T1" fmla="*/ 0 h 507"/>
                <a:gd name="T2" fmla="*/ 197 w 197"/>
                <a:gd name="T3" fmla="*/ 507 h 50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7" h="507">
                  <a:moveTo>
                    <a:pt x="0" y="0"/>
                  </a:moveTo>
                  <a:lnTo>
                    <a:pt x="197" y="50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560388" y="576263"/>
            <a:ext cx="8332787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="0">
                <a:latin typeface="黑体" pitchFamily="49" charset="-122"/>
                <a:ea typeface="黑体" pitchFamily="49" charset="-122"/>
              </a:rPr>
              <a:t>1. 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新设立的投影面必须</a:t>
            </a:r>
            <a:r>
              <a:rPr kumimoji="1" lang="zh-CN" altLang="en-US" sz="24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垂直于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某一保留的原投影面；</a:t>
            </a:r>
            <a:endParaRPr kumimoji="1" lang="en-US" altLang="zh-CN" sz="2400" b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400" b="0">
                <a:latin typeface="黑体" pitchFamily="49" charset="-122"/>
                <a:ea typeface="黑体" pitchFamily="49" charset="-122"/>
              </a:rPr>
              <a:t>2. 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新设立的投影面必须处于</a:t>
            </a:r>
            <a:r>
              <a:rPr kumimoji="1" lang="zh-CN" altLang="en-US" sz="24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最有利的解题位置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。</a:t>
            </a:r>
            <a:endParaRPr kumimoji="1" lang="en-US" altLang="zh-CN" sz="2400" b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400" b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比如：新投影面应</a:t>
            </a:r>
            <a:r>
              <a:rPr kumimoji="1" lang="zh-CN" altLang="en-US" sz="24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平行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或</a:t>
            </a:r>
            <a:r>
              <a:rPr kumimoji="1" lang="zh-CN" altLang="en-US" sz="24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垂直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于某空间几何元素。</a:t>
            </a:r>
            <a:endParaRPr kumimoji="1" lang="en-US" altLang="zh-CN" sz="2400" b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51" name="Group 28"/>
          <p:cNvGrpSpPr>
            <a:grpSpLocks/>
          </p:cNvGrpSpPr>
          <p:nvPr/>
        </p:nvGrpSpPr>
        <p:grpSpPr bwMode="auto">
          <a:xfrm>
            <a:off x="7002463" y="1520825"/>
            <a:ext cx="688975" cy="3070225"/>
            <a:chOff x="2361" y="480"/>
            <a:chExt cx="434" cy="1934"/>
          </a:xfrm>
        </p:grpSpPr>
        <p:sp>
          <p:nvSpPr>
            <p:cNvPr id="11282" name="Freeform 29"/>
            <p:cNvSpPr>
              <a:spLocks/>
            </p:cNvSpPr>
            <p:nvPr/>
          </p:nvSpPr>
          <p:spPr bwMode="auto">
            <a:xfrm>
              <a:off x="2426" y="480"/>
              <a:ext cx="369" cy="1934"/>
            </a:xfrm>
            <a:custGeom>
              <a:avLst/>
              <a:gdLst>
                <a:gd name="T0" fmla="*/ 0 w 594"/>
                <a:gd name="T1" fmla="*/ 1857 h 1877"/>
                <a:gd name="T2" fmla="*/ 0 w 594"/>
                <a:gd name="T3" fmla="*/ 0 h 1877"/>
                <a:gd name="T4" fmla="*/ 2 w 594"/>
                <a:gd name="T5" fmla="*/ 829 h 1877"/>
                <a:gd name="T6" fmla="*/ 2 w 594"/>
                <a:gd name="T7" fmla="*/ 2687 h 1877"/>
                <a:gd name="T8" fmla="*/ 0 w 594"/>
                <a:gd name="T9" fmla="*/ 1857 h 18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4" h="1877">
                  <a:moveTo>
                    <a:pt x="0" y="1296"/>
                  </a:moveTo>
                  <a:lnTo>
                    <a:pt x="0" y="0"/>
                  </a:lnTo>
                  <a:lnTo>
                    <a:pt x="594" y="579"/>
                  </a:lnTo>
                  <a:lnTo>
                    <a:pt x="594" y="1877"/>
                  </a:lnTo>
                  <a:lnTo>
                    <a:pt x="0" y="1296"/>
                  </a:lnTo>
                  <a:close/>
                </a:path>
              </a:pathLst>
            </a:custGeom>
            <a:solidFill>
              <a:srgbClr val="BBE0E3"/>
            </a:solidFill>
            <a:ln w="127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3" name="Text Box 30"/>
            <p:cNvSpPr txBox="1">
              <a:spLocks noChangeArrowheads="1"/>
            </p:cNvSpPr>
            <p:nvPr/>
          </p:nvSpPr>
          <p:spPr bwMode="auto">
            <a:xfrm>
              <a:off x="2361" y="630"/>
              <a:ext cx="27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i="1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1" lang="en-US" altLang="zh-CN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54" name="Group 31"/>
          <p:cNvGrpSpPr>
            <a:grpSpLocks/>
          </p:cNvGrpSpPr>
          <p:nvPr/>
        </p:nvGrpSpPr>
        <p:grpSpPr bwMode="auto">
          <a:xfrm>
            <a:off x="6370638" y="3235325"/>
            <a:ext cx="1465262" cy="2438400"/>
            <a:chOff x="1963" y="833"/>
            <a:chExt cx="923" cy="1536"/>
          </a:xfrm>
        </p:grpSpPr>
        <p:sp>
          <p:nvSpPr>
            <p:cNvPr id="11273" name="Line 32"/>
            <p:cNvSpPr>
              <a:spLocks noChangeShapeType="1"/>
            </p:cNvSpPr>
            <p:nvPr/>
          </p:nvSpPr>
          <p:spPr bwMode="auto">
            <a:xfrm flipV="1">
              <a:off x="2160" y="1470"/>
              <a:ext cx="501" cy="16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74" name="Freeform 33"/>
            <p:cNvSpPr>
              <a:spLocks noChangeAspect="1"/>
            </p:cNvSpPr>
            <p:nvPr/>
          </p:nvSpPr>
          <p:spPr bwMode="auto">
            <a:xfrm>
              <a:off x="2160" y="2190"/>
              <a:ext cx="503" cy="179"/>
            </a:xfrm>
            <a:custGeom>
              <a:avLst/>
              <a:gdLst>
                <a:gd name="T0" fmla="*/ 0 w 579"/>
                <a:gd name="T1" fmla="*/ 38 h 206"/>
                <a:gd name="T2" fmla="*/ 107 w 579"/>
                <a:gd name="T3" fmla="*/ 0 h 20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9" h="206">
                  <a:moveTo>
                    <a:pt x="0" y="206"/>
                  </a:moveTo>
                  <a:lnTo>
                    <a:pt x="579" y="0"/>
                  </a:ln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75" name="Freeform 34"/>
            <p:cNvSpPr>
              <a:spLocks/>
            </p:cNvSpPr>
            <p:nvPr/>
          </p:nvSpPr>
          <p:spPr bwMode="auto">
            <a:xfrm>
              <a:off x="1968" y="1892"/>
              <a:ext cx="503" cy="172"/>
            </a:xfrm>
            <a:custGeom>
              <a:avLst/>
              <a:gdLst>
                <a:gd name="T0" fmla="*/ 0 w 503"/>
                <a:gd name="T1" fmla="*/ 172 h 172"/>
                <a:gd name="T2" fmla="*/ 503 w 503"/>
                <a:gd name="T3" fmla="*/ 0 h 1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3" h="172">
                  <a:moveTo>
                    <a:pt x="0" y="172"/>
                  </a:moveTo>
                  <a:lnTo>
                    <a:pt x="503" y="0"/>
                  </a:ln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76" name="Freeform 35"/>
            <p:cNvSpPr>
              <a:spLocks/>
            </p:cNvSpPr>
            <p:nvPr/>
          </p:nvSpPr>
          <p:spPr bwMode="auto">
            <a:xfrm>
              <a:off x="1963" y="988"/>
              <a:ext cx="522" cy="155"/>
            </a:xfrm>
            <a:custGeom>
              <a:avLst/>
              <a:gdLst>
                <a:gd name="T0" fmla="*/ 0 w 522"/>
                <a:gd name="T1" fmla="*/ 155 h 155"/>
                <a:gd name="T2" fmla="*/ 522 w 522"/>
                <a:gd name="T3" fmla="*/ 0 h 15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22" h="155">
                  <a:moveTo>
                    <a:pt x="0" y="155"/>
                  </a:moveTo>
                  <a:lnTo>
                    <a:pt x="522" y="0"/>
                  </a:ln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77" name="Freeform 36"/>
            <p:cNvSpPr>
              <a:spLocks/>
            </p:cNvSpPr>
            <p:nvPr/>
          </p:nvSpPr>
          <p:spPr bwMode="auto">
            <a:xfrm>
              <a:off x="2471" y="988"/>
              <a:ext cx="190" cy="481"/>
            </a:xfrm>
            <a:custGeom>
              <a:avLst/>
              <a:gdLst>
                <a:gd name="T0" fmla="*/ 0 w 265"/>
                <a:gd name="T1" fmla="*/ 0 h 452"/>
                <a:gd name="T2" fmla="*/ 5 w 265"/>
                <a:gd name="T3" fmla="*/ 955 h 45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5" h="452">
                  <a:moveTo>
                    <a:pt x="0" y="0"/>
                  </a:moveTo>
                  <a:lnTo>
                    <a:pt x="265" y="452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78" name="Freeform 37"/>
            <p:cNvSpPr>
              <a:spLocks/>
            </p:cNvSpPr>
            <p:nvPr/>
          </p:nvSpPr>
          <p:spPr bwMode="auto">
            <a:xfrm>
              <a:off x="2471" y="974"/>
              <a:ext cx="1" cy="918"/>
            </a:xfrm>
            <a:custGeom>
              <a:avLst/>
              <a:gdLst>
                <a:gd name="T0" fmla="*/ 0 w 1"/>
                <a:gd name="T1" fmla="*/ 918 h 918"/>
                <a:gd name="T2" fmla="*/ 0 w 1"/>
                <a:gd name="T3" fmla="*/ 0 h 9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918">
                  <a:moveTo>
                    <a:pt x="0" y="918"/>
                  </a:moveTo>
                  <a:lnTo>
                    <a:pt x="0" y="0"/>
                  </a:ln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79" name="Line 38"/>
            <p:cNvSpPr>
              <a:spLocks noChangeShapeType="1"/>
            </p:cNvSpPr>
            <p:nvPr/>
          </p:nvSpPr>
          <p:spPr bwMode="auto">
            <a:xfrm flipV="1">
              <a:off x="2663" y="1470"/>
              <a:ext cx="0" cy="72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0" name="Text Box 39"/>
            <p:cNvSpPr txBox="1">
              <a:spLocks noChangeArrowheads="1"/>
            </p:cNvSpPr>
            <p:nvPr/>
          </p:nvSpPr>
          <p:spPr bwMode="auto">
            <a:xfrm>
              <a:off x="2449" y="833"/>
              <a:ext cx="2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1" lang="en-US" altLang="zh-CN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1" lang="en-US" altLang="zh-CN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'</a:t>
              </a:r>
            </a:p>
          </p:txBody>
        </p:sp>
        <p:sp>
          <p:nvSpPr>
            <p:cNvPr id="11281" name="Text Box 40"/>
            <p:cNvSpPr txBox="1">
              <a:spLocks noChangeArrowheads="1"/>
            </p:cNvSpPr>
            <p:nvPr/>
          </p:nvSpPr>
          <p:spPr bwMode="auto">
            <a:xfrm>
              <a:off x="2608" y="1417"/>
              <a:ext cx="2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kumimoji="1" lang="en-US" altLang="zh-CN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1" lang="en-US" altLang="zh-CN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'</a:t>
              </a:r>
            </a:p>
          </p:txBody>
        </p:sp>
      </p:grpSp>
      <p:sp>
        <p:nvSpPr>
          <p:cNvPr id="64" name="Text Box 41"/>
          <p:cNvSpPr txBox="1">
            <a:spLocks noChangeArrowheads="1"/>
          </p:cNvSpPr>
          <p:nvPr/>
        </p:nvSpPr>
        <p:spPr bwMode="auto">
          <a:xfrm>
            <a:off x="7669213" y="5670550"/>
            <a:ext cx="420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kumimoji="1" lang="en-US" altLang="zh-CN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1" lang="en-US" altLang="zh-CN" i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5" name="Text Box 42"/>
          <p:cNvSpPr txBox="1">
            <a:spLocks noChangeArrowheads="1"/>
          </p:cNvSpPr>
          <p:nvPr/>
        </p:nvSpPr>
        <p:spPr bwMode="auto">
          <a:xfrm>
            <a:off x="4056063" y="499745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kumimoji="1" lang="en-US" altLang="zh-CN" i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-2.22222E-6 0.1657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直接连接符 123">
            <a:extLst>
              <a:ext uri="{FF2B5EF4-FFF2-40B4-BE49-F238E27FC236}">
                <a16:creationId xmlns:a16="http://schemas.microsoft.com/office/drawing/2014/main" id="{4F5E5626-848F-4839-ACC0-7C27A0A9E7CA}"/>
              </a:ext>
            </a:extLst>
          </p:cNvPr>
          <p:cNvCxnSpPr>
            <a:cxnSpLocks noChangeAspect="1"/>
            <a:endCxn id="127" idx="3"/>
          </p:cNvCxnSpPr>
          <p:nvPr/>
        </p:nvCxnSpPr>
        <p:spPr>
          <a:xfrm flipV="1">
            <a:off x="5689600" y="3117850"/>
            <a:ext cx="1701800" cy="1257300"/>
          </a:xfrm>
          <a:prstGeom prst="line">
            <a:avLst/>
          </a:prstGeom>
          <a:ln w="63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1" name="矩形 14"/>
          <p:cNvSpPr>
            <a:spLocks noChangeArrowheads="1"/>
          </p:cNvSpPr>
          <p:nvPr/>
        </p:nvSpPr>
        <p:spPr bwMode="auto">
          <a:xfrm>
            <a:off x="304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0">
                <a:latin typeface="黑体" pitchFamily="49" charset="-122"/>
                <a:ea typeface="黑体" pitchFamily="49" charset="-122"/>
              </a:rPr>
              <a:t>二、换面法的基本规律</a:t>
            </a:r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250825" y="576263"/>
            <a:ext cx="27924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400" b="0">
                <a:latin typeface="黑体" pitchFamily="49" charset="-122"/>
                <a:ea typeface="黑体" pitchFamily="49" charset="-122"/>
              </a:rPr>
              <a:t>  1. 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点的一次换面</a:t>
            </a:r>
            <a:endParaRPr kumimoji="1" lang="en-US" altLang="zh-CN" sz="2400" b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（</a:t>
            </a:r>
            <a:r>
              <a:rPr kumimoji="1" lang="en-US" altLang="zh-CN" sz="2400" b="0">
                <a:latin typeface="黑体" pitchFamily="49" charset="-122"/>
                <a:ea typeface="黑体" pitchFamily="49" charset="-122"/>
              </a:rPr>
              <a:t>1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）替换 </a:t>
            </a:r>
            <a:r>
              <a:rPr kumimoji="1" lang="en-US" altLang="zh-CN" sz="2400" b="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 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面</a:t>
            </a:r>
            <a:endParaRPr kumimoji="1" lang="en-US" altLang="zh-CN" sz="2400" b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395288" y="1808163"/>
            <a:ext cx="3600450" cy="2989262"/>
            <a:chOff x="395288" y="1808163"/>
            <a:chExt cx="3600449" cy="2989262"/>
          </a:xfrm>
        </p:grpSpPr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C52CF49E-9824-483D-BF72-76C8186DCC0D}"/>
                </a:ext>
              </a:extLst>
            </p:cNvPr>
            <p:cNvSpPr/>
            <p:nvPr/>
          </p:nvSpPr>
          <p:spPr bwMode="auto">
            <a:xfrm flipH="1">
              <a:off x="719138" y="3643313"/>
              <a:ext cx="3276599" cy="1081087"/>
            </a:xfrm>
            <a:prstGeom prst="parallelogram">
              <a:avLst>
                <a:gd name="adj" fmla="val 93166"/>
              </a:avLst>
            </a:prstGeom>
            <a:solidFill>
              <a:srgbClr val="FFF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>
                <a:lnSpc>
                  <a:spcPct val="120000"/>
                </a:lnSpc>
                <a:defRPr/>
              </a:pPr>
              <a:endParaRPr lang="zh-CN" altLang="en-US" sz="2200" b="0" kern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12397" name="组合 12"/>
            <p:cNvGrpSpPr>
              <a:grpSpLocks/>
            </p:cNvGrpSpPr>
            <p:nvPr/>
          </p:nvGrpSpPr>
          <p:grpSpPr bwMode="auto">
            <a:xfrm>
              <a:off x="395288" y="1808163"/>
              <a:ext cx="2592386" cy="2989262"/>
              <a:chOff x="395288" y="1808163"/>
              <a:chExt cx="2592386" cy="2989262"/>
            </a:xfrm>
          </p:grpSpPr>
          <p:sp>
            <p:nvSpPr>
              <p:cNvPr id="128" name="矩形 127">
                <a:extLst>
                  <a:ext uri="{FF2B5EF4-FFF2-40B4-BE49-F238E27FC236}">
                    <a16:creationId xmlns:a16="http://schemas.microsoft.com/office/drawing/2014/main" id="{CFD94123-FBE4-444A-974C-4BDE6089431A}"/>
                  </a:ext>
                </a:extLst>
              </p:cNvPr>
              <p:cNvSpPr/>
              <p:nvPr/>
            </p:nvSpPr>
            <p:spPr bwMode="auto">
              <a:xfrm>
                <a:off x="719138" y="1863725"/>
                <a:ext cx="2268536" cy="1781175"/>
              </a:xfrm>
              <a:prstGeom prst="rect">
                <a:avLst/>
              </a:prstGeom>
              <a:solidFill>
                <a:srgbClr val="FFF2D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zh-CN" altLang="en-US" sz="2200" b="0" kern="0" dirty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12399" name="组合 12338"/>
              <p:cNvGrpSpPr>
                <a:grpSpLocks/>
              </p:cNvGrpSpPr>
              <p:nvPr/>
            </p:nvGrpSpPr>
            <p:grpSpPr bwMode="auto">
              <a:xfrm>
                <a:off x="395288" y="1808163"/>
                <a:ext cx="1624365" cy="2989262"/>
                <a:chOff x="395536" y="1808820"/>
                <a:chExt cx="1624342" cy="2988332"/>
              </a:xfrm>
            </p:grpSpPr>
            <p:sp>
              <p:nvSpPr>
                <p:cNvPr id="12400" name="文本框 14"/>
                <p:cNvSpPr txBox="1">
                  <a:spLocks noChangeArrowheads="1"/>
                </p:cNvSpPr>
                <p:nvPr/>
              </p:nvSpPr>
              <p:spPr bwMode="auto">
                <a:xfrm>
                  <a:off x="647564" y="1808820"/>
                  <a:ext cx="35137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i="1"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lang="zh-CN" altLang="en-US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401" name="文本框 65"/>
                <p:cNvSpPr txBox="1">
                  <a:spLocks noChangeArrowheads="1"/>
                </p:cNvSpPr>
                <p:nvPr/>
              </p:nvSpPr>
              <p:spPr bwMode="auto">
                <a:xfrm>
                  <a:off x="1655676" y="4427820"/>
                  <a:ext cx="36420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i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  <a:endParaRPr lang="zh-CN" altLang="en-US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402" name="文本框 66"/>
                <p:cNvSpPr txBox="1">
                  <a:spLocks noChangeArrowheads="1"/>
                </p:cNvSpPr>
                <p:nvPr/>
              </p:nvSpPr>
              <p:spPr bwMode="auto">
                <a:xfrm>
                  <a:off x="395536" y="3419708"/>
                  <a:ext cx="338554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i="1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endParaRPr lang="zh-CN" altLang="en-US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80" name="文本框 79"/>
          <p:cNvSpPr txBox="1">
            <a:spLocks noChangeArrowheads="1"/>
          </p:cNvSpPr>
          <p:nvPr/>
        </p:nvSpPr>
        <p:spPr bwMode="auto">
          <a:xfrm>
            <a:off x="3527425" y="4005263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i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zh-CN" altLang="en-US" i="1" baseline="-25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338" name="组合 12337"/>
          <p:cNvGrpSpPr>
            <a:grpSpLocks/>
          </p:cNvGrpSpPr>
          <p:nvPr/>
        </p:nvGrpSpPr>
        <p:grpSpPr bwMode="auto">
          <a:xfrm>
            <a:off x="2139950" y="1866900"/>
            <a:ext cx="1443038" cy="2354263"/>
            <a:chOff x="2140516" y="1866974"/>
            <a:chExt cx="1442826" cy="2354113"/>
          </a:xfrm>
        </p:grpSpPr>
        <p:sp>
          <p:nvSpPr>
            <p:cNvPr id="19" name="平行四边形 18">
              <a:extLst>
                <a:ext uri="{FF2B5EF4-FFF2-40B4-BE49-F238E27FC236}">
                  <a16:creationId xmlns:a16="http://schemas.microsoft.com/office/drawing/2014/main" id="{6BB3E6CB-BBA2-489A-935F-2897851E658B}"/>
                </a:ext>
              </a:extLst>
            </p:cNvPr>
            <p:cNvSpPr/>
            <p:nvPr/>
          </p:nvSpPr>
          <p:spPr bwMode="auto">
            <a:xfrm rot="5400000">
              <a:off x="1665825" y="2341665"/>
              <a:ext cx="2354113" cy="1404732"/>
            </a:xfrm>
            <a:prstGeom prst="parallelogram">
              <a:avLst>
                <a:gd name="adj" fmla="val 41359"/>
              </a:avLst>
            </a:prstGeom>
            <a:solidFill>
              <a:srgbClr val="BBE0E3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>
                <a:lnSpc>
                  <a:spcPct val="120000"/>
                </a:lnSpc>
                <a:defRPr/>
              </a:pPr>
              <a:endParaRPr lang="zh-CN" altLang="en-US" sz="2200" b="0" kern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395" name="文本框 81"/>
            <p:cNvSpPr txBox="1">
              <a:spLocks noChangeArrowheads="1"/>
            </p:cNvSpPr>
            <p:nvPr/>
          </p:nvSpPr>
          <p:spPr bwMode="auto">
            <a:xfrm>
              <a:off x="3167844" y="2420888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altLang="zh-CN" i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CN" altLang="en-US" i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1116013" y="2312988"/>
            <a:ext cx="1309687" cy="2386012"/>
            <a:chOff x="1115616" y="2312876"/>
            <a:chExt cx="1310662" cy="2385556"/>
          </a:xfrm>
        </p:grpSpPr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37BB7E0A-67EA-4E89-BFF4-CA7F843A64E6}"/>
                </a:ext>
              </a:extLst>
            </p:cNvPr>
            <p:cNvCxnSpPr/>
            <p:nvPr/>
          </p:nvCxnSpPr>
          <p:spPr>
            <a:xfrm>
              <a:off x="2186388" y="3379472"/>
              <a:ext cx="0" cy="1080880"/>
            </a:xfrm>
            <a:prstGeom prst="line">
              <a:avLst/>
            </a:prstGeom>
            <a:ln w="63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E7870769-4D5C-44C6-B944-4F9EC578B4D4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1426998" y="3647708"/>
              <a:ext cx="756213" cy="811058"/>
            </a:xfrm>
            <a:prstGeom prst="line">
              <a:avLst/>
            </a:prstGeom>
            <a:ln w="63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1E3B7A2D-FCC1-465A-A8C5-4ABC8B83339C}"/>
                </a:ext>
              </a:extLst>
            </p:cNvPr>
            <p:cNvCxnSpPr/>
            <p:nvPr/>
          </p:nvCxnSpPr>
          <p:spPr>
            <a:xfrm>
              <a:off x="1422231" y="2563653"/>
              <a:ext cx="0" cy="1079294"/>
            </a:xfrm>
            <a:prstGeom prst="line">
              <a:avLst/>
            </a:prstGeom>
            <a:ln w="63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37B22B73-3052-4034-8738-B457B6384C25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1422231" y="2558891"/>
              <a:ext cx="756213" cy="809470"/>
            </a:xfrm>
            <a:prstGeom prst="line">
              <a:avLst/>
            </a:prstGeom>
            <a:ln w="63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87" name="文本框 67"/>
            <p:cNvSpPr txBox="1">
              <a:spLocks noChangeArrowheads="1"/>
            </p:cNvSpPr>
            <p:nvPr/>
          </p:nvSpPr>
          <p:spPr bwMode="auto">
            <a:xfrm>
              <a:off x="1115616" y="2312876"/>
              <a:ext cx="36420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latin typeface="Times New Roman" pitchFamily="18" charset="0"/>
                  <a:cs typeface="Times New Roman" pitchFamily="18" charset="0"/>
                </a:rPr>
                <a:t>a'</a:t>
              </a:r>
              <a:endParaRPr lang="zh-CN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88" name="文本框 68"/>
            <p:cNvSpPr txBox="1">
              <a:spLocks noChangeArrowheads="1"/>
            </p:cNvSpPr>
            <p:nvPr/>
          </p:nvSpPr>
          <p:spPr bwMode="auto">
            <a:xfrm>
              <a:off x="1943708" y="4329100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89" name="文本框 69"/>
            <p:cNvSpPr txBox="1">
              <a:spLocks noChangeArrowheads="1"/>
            </p:cNvSpPr>
            <p:nvPr/>
          </p:nvSpPr>
          <p:spPr bwMode="auto">
            <a:xfrm>
              <a:off x="2087724" y="2924944"/>
              <a:ext cx="3385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90" name="文本框 70"/>
            <p:cNvSpPr txBox="1">
              <a:spLocks noChangeArrowheads="1"/>
            </p:cNvSpPr>
            <p:nvPr/>
          </p:nvSpPr>
          <p:spPr bwMode="auto">
            <a:xfrm>
              <a:off x="1187624" y="3527720"/>
              <a:ext cx="3770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altLang="zh-CN" i="1" baseline="-2500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zh-CN" altLang="en-US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7E3B9AE1-BC03-4F5C-8760-FC3534FB24EB}"/>
                </a:ext>
              </a:extLst>
            </p:cNvPr>
            <p:cNvSpPr/>
            <p:nvPr/>
          </p:nvSpPr>
          <p:spPr bwMode="auto">
            <a:xfrm>
              <a:off x="1395224" y="2533496"/>
              <a:ext cx="44483" cy="4602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>
                <a:lnSpc>
                  <a:spcPct val="120000"/>
                </a:lnSpc>
                <a:defRPr/>
              </a:pPr>
              <a:endParaRPr lang="zh-CN" altLang="en-US" sz="2200" b="0" kern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2ECB1141-5036-46EA-9578-208AA921A2CB}"/>
                </a:ext>
              </a:extLst>
            </p:cNvPr>
            <p:cNvSpPr/>
            <p:nvPr/>
          </p:nvSpPr>
          <p:spPr bwMode="auto">
            <a:xfrm>
              <a:off x="2159379" y="4434957"/>
              <a:ext cx="46072" cy="4602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>
                <a:lnSpc>
                  <a:spcPct val="120000"/>
                </a:lnSpc>
                <a:defRPr/>
              </a:pPr>
              <a:endParaRPr lang="zh-CN" altLang="en-US" sz="2200" b="0" kern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4B27274F-B289-4337-9D65-1720CA1BF485}"/>
                </a:ext>
              </a:extLst>
            </p:cNvPr>
            <p:cNvSpPr/>
            <p:nvPr/>
          </p:nvSpPr>
          <p:spPr bwMode="auto">
            <a:xfrm>
              <a:off x="2159379" y="3357251"/>
              <a:ext cx="46072" cy="4602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>
                <a:lnSpc>
                  <a:spcPct val="120000"/>
                </a:lnSpc>
                <a:defRPr/>
              </a:pPr>
              <a:endParaRPr lang="zh-CN" altLang="en-US" sz="2200" b="0" kern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2337" name="组合 12336"/>
          <p:cNvGrpSpPr>
            <a:grpSpLocks/>
          </p:cNvGrpSpPr>
          <p:nvPr/>
        </p:nvGrpSpPr>
        <p:grpSpPr bwMode="auto">
          <a:xfrm>
            <a:off x="2178050" y="2833688"/>
            <a:ext cx="742950" cy="1624012"/>
            <a:chOff x="2177946" y="2833395"/>
            <a:chExt cx="743753" cy="1624093"/>
          </a:xfrm>
        </p:grpSpPr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3BE5081B-5323-488C-BB40-8D9252235591}"/>
                </a:ext>
              </a:extLst>
            </p:cNvPr>
            <p:cNvCxnSpPr/>
            <p:nvPr/>
          </p:nvCxnSpPr>
          <p:spPr>
            <a:xfrm flipV="1">
              <a:off x="2177946" y="3919299"/>
              <a:ext cx="664292" cy="538189"/>
            </a:xfrm>
            <a:prstGeom prst="line">
              <a:avLst/>
            </a:prstGeom>
            <a:ln w="63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id="{0FEB3804-9A29-4BB8-8E71-BF26F0C8A116}"/>
                </a:ext>
              </a:extLst>
            </p:cNvPr>
            <p:cNvCxnSpPr/>
            <p:nvPr/>
          </p:nvCxnSpPr>
          <p:spPr>
            <a:xfrm flipV="1">
              <a:off x="2177946" y="2844508"/>
              <a:ext cx="664292" cy="536602"/>
            </a:xfrm>
            <a:prstGeom prst="line">
              <a:avLst/>
            </a:prstGeom>
            <a:ln w="63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B080C1F5-22FB-48A1-93A4-487584AD5DDE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 flipH="1" flipV="1">
              <a:off x="2842238" y="2844508"/>
              <a:ext cx="0" cy="1085904"/>
            </a:xfrm>
            <a:prstGeom prst="line">
              <a:avLst/>
            </a:prstGeom>
            <a:ln w="63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椭圆 12329">
              <a:extLst>
                <a:ext uri="{FF2B5EF4-FFF2-40B4-BE49-F238E27FC236}">
                  <a16:creationId xmlns:a16="http://schemas.microsoft.com/office/drawing/2014/main" id="{CA88FF08-BDFE-4CD9-9307-4EA4A3A91CCE}"/>
                </a:ext>
              </a:extLst>
            </p:cNvPr>
            <p:cNvSpPr/>
            <p:nvPr/>
          </p:nvSpPr>
          <p:spPr bwMode="auto">
            <a:xfrm>
              <a:off x="2813632" y="2833395"/>
              <a:ext cx="44498" cy="4603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>
                <a:lnSpc>
                  <a:spcPct val="120000"/>
                </a:lnSpc>
                <a:defRPr/>
              </a:pPr>
              <a:endParaRPr lang="zh-CN" altLang="en-US" sz="2200" b="0" kern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12377" name="组合 12330"/>
            <p:cNvGrpSpPr>
              <a:grpSpLocks noChangeAspect="1"/>
            </p:cNvGrpSpPr>
            <p:nvPr/>
          </p:nvGrpSpPr>
          <p:grpSpPr bwMode="auto">
            <a:xfrm>
              <a:off x="2771806" y="3961673"/>
              <a:ext cx="149893" cy="79347"/>
              <a:chOff x="2800895" y="3944863"/>
              <a:chExt cx="73361" cy="38835"/>
            </a:xfrm>
          </p:grpSpPr>
          <p:cxnSp>
            <p:nvCxnSpPr>
              <p:cNvPr id="99" name="直接连接符 98">
                <a:extLst>
                  <a:ext uri="{FF2B5EF4-FFF2-40B4-BE49-F238E27FC236}">
                    <a16:creationId xmlns:a16="http://schemas.microsoft.com/office/drawing/2014/main" id="{09D72F86-139E-4082-91FF-9002A5A1B3A2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2838477" y="3945103"/>
                <a:ext cx="35779" cy="28750"/>
              </a:xfrm>
              <a:prstGeom prst="line">
                <a:avLst/>
              </a:prstGeom>
              <a:ln w="635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>
                <a:extLst>
                  <a:ext uri="{FF2B5EF4-FFF2-40B4-BE49-F238E27FC236}">
                    <a16:creationId xmlns:a16="http://schemas.microsoft.com/office/drawing/2014/main" id="{E5728B8F-46E0-4A70-A993-BB7AE5DE73F1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3600000" flipV="1">
                <a:off x="2797661" y="3951693"/>
                <a:ext cx="35743" cy="28779"/>
              </a:xfrm>
              <a:prstGeom prst="line">
                <a:avLst/>
              </a:prstGeom>
              <a:ln w="635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78" name="组合 12334"/>
            <p:cNvGrpSpPr>
              <a:grpSpLocks/>
            </p:cNvGrpSpPr>
            <p:nvPr/>
          </p:nvGrpSpPr>
          <p:grpSpPr bwMode="auto">
            <a:xfrm>
              <a:off x="2842157" y="3820663"/>
              <a:ext cx="76596" cy="143534"/>
              <a:chOff x="2842157" y="3820663"/>
              <a:chExt cx="76596" cy="143534"/>
            </a:xfrm>
          </p:grpSpPr>
          <p:cxnSp>
            <p:nvCxnSpPr>
              <p:cNvPr id="103" name="直接连接符 102">
                <a:extLst>
                  <a:ext uri="{FF2B5EF4-FFF2-40B4-BE49-F238E27FC236}">
                    <a16:creationId xmlns:a16="http://schemas.microsoft.com/office/drawing/2014/main" id="{39ADF315-8B31-4B0A-A025-F4A28A74D363}"/>
                  </a:ext>
                </a:extLst>
              </p:cNvPr>
              <p:cNvCxnSpPr/>
              <p:nvPr/>
            </p:nvCxnSpPr>
            <p:spPr>
              <a:xfrm flipH="1" flipV="1">
                <a:off x="2918521" y="3855796"/>
                <a:ext cx="0" cy="107955"/>
              </a:xfrm>
              <a:prstGeom prst="line">
                <a:avLst/>
              </a:prstGeom>
              <a:ln w="635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>
                <a:extLst>
                  <a:ext uri="{FF2B5EF4-FFF2-40B4-BE49-F238E27FC236}">
                    <a16:creationId xmlns:a16="http://schemas.microsoft.com/office/drawing/2014/main" id="{2D47EAD7-4C2F-4985-935A-7C260B91AB56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2842238" y="3820869"/>
                <a:ext cx="76283" cy="33339"/>
              </a:xfrm>
              <a:prstGeom prst="line">
                <a:avLst/>
              </a:prstGeom>
              <a:ln w="635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1" name="组合 110"/>
          <p:cNvGrpSpPr>
            <a:grpSpLocks/>
          </p:cNvGrpSpPr>
          <p:nvPr/>
        </p:nvGrpSpPr>
        <p:grpSpPr bwMode="auto">
          <a:xfrm>
            <a:off x="2771775" y="2573338"/>
            <a:ext cx="477838" cy="1657350"/>
            <a:chOff x="2771800" y="2573288"/>
            <a:chExt cx="477150" cy="1657092"/>
          </a:xfrm>
        </p:grpSpPr>
        <p:sp>
          <p:nvSpPr>
            <p:cNvPr id="12371" name="文本框 111"/>
            <p:cNvSpPr txBox="1">
              <a:spLocks noChangeArrowheads="1"/>
            </p:cNvSpPr>
            <p:nvPr/>
          </p:nvSpPr>
          <p:spPr bwMode="auto">
            <a:xfrm>
              <a:off x="2807804" y="2573288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altLang="zh-CN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altLang="zh-CN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'</a:t>
              </a:r>
              <a:endParaRPr lang="zh-CN" altLang="en-US" i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72" name="文本框 112"/>
            <p:cNvSpPr txBox="1">
              <a:spLocks noChangeArrowheads="1"/>
            </p:cNvSpPr>
            <p:nvPr/>
          </p:nvSpPr>
          <p:spPr bwMode="auto">
            <a:xfrm>
              <a:off x="2771800" y="3861048"/>
              <a:ext cx="4539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altLang="zh-CN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x1</a:t>
              </a:r>
              <a:endParaRPr lang="zh-CN" altLang="en-US" i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组合 36"/>
          <p:cNvGrpSpPr>
            <a:grpSpLocks/>
          </p:cNvGrpSpPr>
          <p:nvPr/>
        </p:nvGrpSpPr>
        <p:grpSpPr bwMode="auto">
          <a:xfrm>
            <a:off x="7385050" y="2859088"/>
            <a:ext cx="488950" cy="369887"/>
            <a:chOff x="7178014" y="2996952"/>
            <a:chExt cx="490330" cy="369332"/>
          </a:xfrm>
        </p:grpSpPr>
        <p:sp>
          <p:nvSpPr>
            <p:cNvPr id="127" name="椭圆 126">
              <a:extLst>
                <a:ext uri="{FF2B5EF4-FFF2-40B4-BE49-F238E27FC236}">
                  <a16:creationId xmlns:a16="http://schemas.microsoft.com/office/drawing/2014/main" id="{B9848474-6EDC-44EF-8E43-AFBA6521590C}"/>
                </a:ext>
              </a:extLst>
            </p:cNvPr>
            <p:cNvSpPr/>
            <p:nvPr/>
          </p:nvSpPr>
          <p:spPr bwMode="auto">
            <a:xfrm>
              <a:off x="7178014" y="3217283"/>
              <a:ext cx="46168" cy="4596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>
                <a:lnSpc>
                  <a:spcPct val="120000"/>
                </a:lnSpc>
                <a:defRPr/>
              </a:pPr>
              <a:endParaRPr lang="zh-CN" altLang="en-US" sz="2200" b="0" kern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370" name="文本框 128"/>
            <p:cNvSpPr txBox="1">
              <a:spLocks noChangeArrowheads="1"/>
            </p:cNvSpPr>
            <p:nvPr/>
          </p:nvSpPr>
          <p:spPr bwMode="auto">
            <a:xfrm>
              <a:off x="7216843" y="2996952"/>
              <a:ext cx="45150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altLang="zh-CN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altLang="zh-CN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'</a:t>
              </a:r>
              <a:endParaRPr lang="zh-CN" altLang="en-US" i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5" name="组合 94"/>
          <p:cNvGrpSpPr>
            <a:grpSpLocks/>
          </p:cNvGrpSpPr>
          <p:nvPr/>
        </p:nvGrpSpPr>
        <p:grpSpPr bwMode="auto">
          <a:xfrm>
            <a:off x="4427538" y="1989138"/>
            <a:ext cx="2700337" cy="2555875"/>
            <a:chOff x="4427984" y="1988840"/>
            <a:chExt cx="2700300" cy="2556284"/>
          </a:xfrm>
        </p:grpSpPr>
        <p:cxnSp>
          <p:nvCxnSpPr>
            <p:cNvPr id="3" name="直接连接符 12344">
              <a:extLst>
                <a:ext uri="{FF2B5EF4-FFF2-40B4-BE49-F238E27FC236}">
                  <a16:creationId xmlns:a16="http://schemas.microsoft.com/office/drawing/2014/main" id="{70B9145B-CF14-4A5E-A724-3FDECBF0C7D1}"/>
                </a:ext>
              </a:extLst>
            </p:cNvPr>
            <p:cNvCxnSpPr>
              <a:cxnSpLocks/>
            </p:cNvCxnSpPr>
            <p:nvPr/>
          </p:nvCxnSpPr>
          <p:spPr>
            <a:xfrm>
              <a:off x="5663042" y="2279398"/>
              <a:ext cx="11112" cy="2095835"/>
            </a:xfrm>
            <a:prstGeom prst="line">
              <a:avLst/>
            </a:prstGeom>
            <a:ln w="63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55" name="文本框 12348"/>
            <p:cNvSpPr txBox="1">
              <a:spLocks noChangeArrowheads="1"/>
            </p:cNvSpPr>
            <p:nvPr/>
          </p:nvSpPr>
          <p:spPr bwMode="auto">
            <a:xfrm>
              <a:off x="5380638" y="1988840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i="1">
                  <a:latin typeface="Times New Roman" pitchFamily="18" charset="0"/>
                  <a:cs typeface="Times New Roman" pitchFamily="18" charset="0"/>
                </a:rPr>
                <a:t>a'</a:t>
              </a:r>
              <a:endParaRPr lang="zh-CN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56" name="文本框 129"/>
            <p:cNvSpPr txBox="1">
              <a:spLocks noChangeArrowheads="1"/>
            </p:cNvSpPr>
            <p:nvPr/>
          </p:nvSpPr>
          <p:spPr bwMode="auto">
            <a:xfrm>
              <a:off x="5380638" y="4175792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i="1"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直接连接符 12342">
              <a:extLst>
                <a:ext uri="{FF2B5EF4-FFF2-40B4-BE49-F238E27FC236}">
                  <a16:creationId xmlns:a16="http://schemas.microsoft.com/office/drawing/2014/main" id="{15DBD161-FA48-48A1-BCD8-63F84A671A19}"/>
                </a:ext>
              </a:extLst>
            </p:cNvPr>
            <p:cNvCxnSpPr>
              <a:cxnSpLocks/>
            </p:cNvCxnSpPr>
            <p:nvPr/>
          </p:nvCxnSpPr>
          <p:spPr>
            <a:xfrm>
              <a:off x="4715317" y="3357484"/>
              <a:ext cx="2089121" cy="0"/>
            </a:xfrm>
            <a:prstGeom prst="line">
              <a:avLst/>
            </a:prstGeom>
            <a:ln w="63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12347">
              <a:extLst>
                <a:ext uri="{FF2B5EF4-FFF2-40B4-BE49-F238E27FC236}">
                  <a16:creationId xmlns:a16="http://schemas.microsoft.com/office/drawing/2014/main" id="{8DAA7D9D-0835-44E7-A8D1-BEE93991A52C}"/>
                </a:ext>
              </a:extLst>
            </p:cNvPr>
            <p:cNvSpPr/>
            <p:nvPr/>
          </p:nvSpPr>
          <p:spPr bwMode="auto">
            <a:xfrm>
              <a:off x="5640817" y="2249232"/>
              <a:ext cx="46036" cy="4604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>
                <a:lnSpc>
                  <a:spcPct val="120000"/>
                </a:lnSpc>
                <a:defRPr/>
              </a:pPr>
              <a:endParaRPr lang="zh-CN" altLang="en-US" sz="2200" b="0" kern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6" name="椭圆 125">
              <a:extLst>
                <a:ext uri="{FF2B5EF4-FFF2-40B4-BE49-F238E27FC236}">
                  <a16:creationId xmlns:a16="http://schemas.microsoft.com/office/drawing/2014/main" id="{152D4C8A-5768-4FF5-A95E-A2A2687CCEE6}"/>
                </a:ext>
              </a:extLst>
            </p:cNvPr>
            <p:cNvSpPr/>
            <p:nvPr/>
          </p:nvSpPr>
          <p:spPr bwMode="auto">
            <a:xfrm>
              <a:off x="5656692" y="4345067"/>
              <a:ext cx="46036" cy="4604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>
                <a:lnSpc>
                  <a:spcPct val="120000"/>
                </a:lnSpc>
                <a:defRPr/>
              </a:pPr>
              <a:endParaRPr lang="zh-CN" altLang="en-US" sz="2200" b="0" kern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360" name="文本框 130"/>
            <p:cNvSpPr txBox="1">
              <a:spLocks noChangeArrowheads="1"/>
            </p:cNvSpPr>
            <p:nvPr/>
          </p:nvSpPr>
          <p:spPr bwMode="auto">
            <a:xfrm>
              <a:off x="4427984" y="3176972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i="1">
                  <a:latin typeface="Times New Roman" pitchFamily="18" charset="0"/>
                  <a:cs typeface="Times New Roman" pitchFamily="18" charset="0"/>
                </a:rPr>
                <a:t>X</a:t>
              </a:r>
              <a:endParaRPr lang="zh-CN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361" name="组合 12349"/>
            <p:cNvGrpSpPr>
              <a:grpSpLocks/>
            </p:cNvGrpSpPr>
            <p:nvPr/>
          </p:nvGrpSpPr>
          <p:grpSpPr bwMode="auto">
            <a:xfrm>
              <a:off x="5666400" y="3212992"/>
              <a:ext cx="144000" cy="144000"/>
              <a:chOff x="5666400" y="2934902"/>
              <a:chExt cx="144000" cy="144000"/>
            </a:xfrm>
          </p:grpSpPr>
          <p:cxnSp>
            <p:nvCxnSpPr>
              <p:cNvPr id="132" name="直接连接符 131">
                <a:extLst>
                  <a:ext uri="{FF2B5EF4-FFF2-40B4-BE49-F238E27FC236}">
                    <a16:creationId xmlns:a16="http://schemas.microsoft.com/office/drawing/2014/main" id="{34BE6B00-B589-44A4-BA67-42FD41BFF801}"/>
                  </a:ext>
                </a:extLst>
              </p:cNvPr>
              <p:cNvCxnSpPr/>
              <p:nvPr/>
            </p:nvCxnSpPr>
            <p:spPr>
              <a:xfrm>
                <a:off x="5666217" y="2934908"/>
                <a:ext cx="144460" cy="0"/>
              </a:xfrm>
              <a:prstGeom prst="line">
                <a:avLst/>
              </a:prstGeom>
              <a:ln w="63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>
                <a:extLst>
                  <a:ext uri="{FF2B5EF4-FFF2-40B4-BE49-F238E27FC236}">
                    <a16:creationId xmlns:a16="http://schemas.microsoft.com/office/drawing/2014/main" id="{4200F01E-B909-4BA4-86A9-4D509144726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738433" y="3007152"/>
                <a:ext cx="144486" cy="0"/>
              </a:xfrm>
              <a:prstGeom prst="line">
                <a:avLst/>
              </a:prstGeom>
              <a:ln w="63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62" name="文本框 134"/>
            <p:cNvSpPr txBox="1">
              <a:spLocks noChangeArrowheads="1"/>
            </p:cNvSpPr>
            <p:nvPr/>
          </p:nvSpPr>
          <p:spPr bwMode="auto">
            <a:xfrm>
              <a:off x="5344634" y="3023664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i="1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altLang="zh-CN" i="1" baseline="-2500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zh-CN" altLang="en-US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363" name="组合 32"/>
            <p:cNvGrpSpPr>
              <a:grpSpLocks/>
            </p:cNvGrpSpPr>
            <p:nvPr/>
          </p:nvGrpSpPr>
          <p:grpSpPr bwMode="auto">
            <a:xfrm>
              <a:off x="4732566" y="3032956"/>
              <a:ext cx="415498" cy="657364"/>
              <a:chOff x="5076056" y="3032956"/>
              <a:chExt cx="415498" cy="657364"/>
            </a:xfrm>
          </p:grpSpPr>
          <p:sp>
            <p:nvSpPr>
              <p:cNvPr id="12365" name="文本框 135"/>
              <p:cNvSpPr txBox="1">
                <a:spLocks noChangeArrowheads="1"/>
              </p:cNvSpPr>
              <p:nvPr/>
            </p:nvSpPr>
            <p:spPr bwMode="auto">
              <a:xfrm>
                <a:off x="5076056" y="3320988"/>
                <a:ext cx="4154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i="1"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lang="zh-CN" altLang="en-US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66" name="文本框 136"/>
              <p:cNvSpPr txBox="1">
                <a:spLocks noChangeArrowheads="1"/>
              </p:cNvSpPr>
              <p:nvPr/>
            </p:nvSpPr>
            <p:spPr bwMode="auto">
              <a:xfrm>
                <a:off x="5076056" y="3032956"/>
                <a:ext cx="4154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i="1"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lang="zh-CN" altLang="en-US" i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364" name="文本框 137"/>
            <p:cNvSpPr txBox="1">
              <a:spLocks noChangeArrowheads="1"/>
            </p:cNvSpPr>
            <p:nvPr/>
          </p:nvSpPr>
          <p:spPr bwMode="auto">
            <a:xfrm>
              <a:off x="6712786" y="3140968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i="1">
                  <a:latin typeface="Times New Roman" pitchFamily="18" charset="0"/>
                  <a:cs typeface="Times New Roman" pitchFamily="18" charset="0"/>
                </a:rPr>
                <a:t>O</a:t>
              </a:r>
              <a:endParaRPr lang="zh-CN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1" name="文本框 140"/>
          <p:cNvSpPr txBox="1">
            <a:spLocks noChangeArrowheads="1"/>
          </p:cNvSpPr>
          <p:nvPr/>
        </p:nvSpPr>
        <p:spPr bwMode="auto">
          <a:xfrm>
            <a:off x="6084888" y="3465513"/>
            <a:ext cx="450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i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x1</a:t>
            </a:r>
            <a:endParaRPr lang="zh-CN" altLang="en-US" i="1" baseline="-25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351" name="组合 12350"/>
          <p:cNvGrpSpPr>
            <a:grpSpLocks/>
          </p:cNvGrpSpPr>
          <p:nvPr/>
        </p:nvGrpSpPr>
        <p:grpSpPr bwMode="auto">
          <a:xfrm>
            <a:off x="6596063" y="3667125"/>
            <a:ext cx="109537" cy="188913"/>
            <a:chOff x="6830341" y="3731441"/>
            <a:chExt cx="108000" cy="188950"/>
          </a:xfrm>
        </p:grpSpPr>
        <p:cxnSp>
          <p:nvCxnSpPr>
            <p:cNvPr id="142" name="直接连接符 141">
              <a:extLst>
                <a:ext uri="{FF2B5EF4-FFF2-40B4-BE49-F238E27FC236}">
                  <a16:creationId xmlns:a16="http://schemas.microsoft.com/office/drawing/2014/main" id="{27AF4A7B-01E1-494A-9E56-CCF3112EEB02}"/>
                </a:ext>
              </a:extLst>
            </p:cNvPr>
            <p:cNvCxnSpPr>
              <a:cxnSpLocks noChangeAspect="1"/>
            </p:cNvCxnSpPr>
            <p:nvPr/>
          </p:nvCxnSpPr>
          <p:spPr>
            <a:xfrm rot="16200000">
              <a:off x="6843852" y="3825902"/>
              <a:ext cx="80979" cy="108000"/>
            </a:xfrm>
            <a:prstGeom prst="line">
              <a:avLst/>
            </a:prstGeom>
            <a:ln w="63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>
              <a:extLst>
                <a:ext uri="{FF2B5EF4-FFF2-40B4-BE49-F238E27FC236}">
                  <a16:creationId xmlns:a16="http://schemas.microsoft.com/office/drawing/2014/main" id="{81512A29-0CDD-43E3-8156-C507C997CC80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6856949" y="3731441"/>
              <a:ext cx="81392" cy="107971"/>
            </a:xfrm>
            <a:prstGeom prst="line">
              <a:avLst/>
            </a:prstGeom>
            <a:ln w="63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>
            <a:grpSpLocks/>
          </p:cNvGrpSpPr>
          <p:nvPr/>
        </p:nvGrpSpPr>
        <p:grpSpPr bwMode="auto">
          <a:xfrm>
            <a:off x="5976938" y="2997200"/>
            <a:ext cx="1350962" cy="1584325"/>
            <a:chOff x="5976155" y="2996952"/>
            <a:chExt cx="1351598" cy="1584176"/>
          </a:xfrm>
        </p:grpSpPr>
        <p:cxnSp>
          <p:nvCxnSpPr>
            <p:cNvPr id="12347" name="直接连接符 12346">
              <a:extLst>
                <a:ext uri="{FF2B5EF4-FFF2-40B4-BE49-F238E27FC236}">
                  <a16:creationId xmlns:a16="http://schemas.microsoft.com/office/drawing/2014/main" id="{8FF23140-79DB-4378-9F95-DFD836D70F13}"/>
                </a:ext>
              </a:extLst>
            </p:cNvPr>
            <p:cNvCxnSpPr/>
            <p:nvPr/>
          </p:nvCxnSpPr>
          <p:spPr>
            <a:xfrm>
              <a:off x="6228686" y="3368392"/>
              <a:ext cx="719477" cy="960348"/>
            </a:xfrm>
            <a:prstGeom prst="line">
              <a:avLst/>
            </a:prstGeom>
            <a:ln w="6350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138"/>
            <p:cNvSpPr txBox="1">
              <a:spLocks noChangeArrowheads="1"/>
            </p:cNvSpPr>
            <p:nvPr/>
          </p:nvSpPr>
          <p:spPr bwMode="auto">
            <a:xfrm>
              <a:off x="5976155" y="2996952"/>
              <a:ext cx="451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altLang="zh-CN" i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CN" altLang="en-US" i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48" name="文本框 139"/>
            <p:cNvSpPr txBox="1">
              <a:spLocks noChangeArrowheads="1"/>
            </p:cNvSpPr>
            <p:nvPr/>
          </p:nvSpPr>
          <p:spPr bwMode="auto">
            <a:xfrm>
              <a:off x="6876256" y="4211796"/>
              <a:ext cx="451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zh-CN" i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CN" altLang="en-US" i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349" name="组合 147"/>
            <p:cNvGrpSpPr>
              <a:grpSpLocks/>
            </p:cNvGrpSpPr>
            <p:nvPr/>
          </p:nvGrpSpPr>
          <p:grpSpPr bwMode="auto">
            <a:xfrm rot="3186249">
              <a:off x="6676969" y="3859833"/>
              <a:ext cx="415498" cy="657365"/>
              <a:chOff x="5076056" y="3032955"/>
              <a:chExt cx="415498" cy="657365"/>
            </a:xfrm>
          </p:grpSpPr>
          <p:sp>
            <p:nvSpPr>
              <p:cNvPr id="12350" name="文本框 148"/>
              <p:cNvSpPr txBox="1">
                <a:spLocks noChangeArrowheads="1"/>
              </p:cNvSpPr>
              <p:nvPr/>
            </p:nvSpPr>
            <p:spPr bwMode="auto">
              <a:xfrm>
                <a:off x="5076056" y="3320988"/>
                <a:ext cx="4154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i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lang="zh-CN" altLang="en-US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文本框 149"/>
              <p:cNvSpPr txBox="1">
                <a:spLocks noChangeArrowheads="1"/>
              </p:cNvSpPr>
              <p:nvPr/>
            </p:nvSpPr>
            <p:spPr bwMode="auto">
              <a:xfrm>
                <a:off x="5076056" y="3032955"/>
                <a:ext cx="4154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i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altLang="zh-CN" i="1" baseline="-2500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zh-CN" altLang="en-US" i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8" name="组合 37"/>
          <p:cNvGrpSpPr>
            <a:grpSpLocks/>
          </p:cNvGrpSpPr>
          <p:nvPr/>
        </p:nvGrpSpPr>
        <p:grpSpPr bwMode="auto">
          <a:xfrm>
            <a:off x="4987925" y="1557338"/>
            <a:ext cx="4013200" cy="3382962"/>
            <a:chOff x="4987944" y="1556792"/>
            <a:chExt cx="4012548" cy="3383215"/>
          </a:xfrm>
        </p:grpSpPr>
        <p:sp>
          <p:nvSpPr>
            <p:cNvPr id="12343" name="Text Box 133"/>
            <p:cNvSpPr txBox="1">
              <a:spLocks noChangeArrowheads="1"/>
            </p:cNvSpPr>
            <p:nvPr/>
          </p:nvSpPr>
          <p:spPr bwMode="auto">
            <a:xfrm>
              <a:off x="5092687" y="1556792"/>
              <a:ext cx="1099493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kumimoji="1" lang="zh-CN" altLang="en-US" sz="2200" b="0">
                  <a:latin typeface="黑体" pitchFamily="49" charset="-122"/>
                  <a:ea typeface="黑体" pitchFamily="49" charset="-122"/>
                </a:rPr>
                <a:t>旧投影</a:t>
              </a:r>
            </a:p>
          </p:txBody>
        </p:sp>
        <p:sp>
          <p:nvSpPr>
            <p:cNvPr id="12344" name="Text Box 133"/>
            <p:cNvSpPr txBox="1">
              <a:spLocks noChangeArrowheads="1"/>
            </p:cNvSpPr>
            <p:nvPr/>
          </p:nvSpPr>
          <p:spPr bwMode="auto">
            <a:xfrm>
              <a:off x="4987944" y="4509120"/>
              <a:ext cx="138425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kumimoji="1" lang="zh-CN" altLang="en-US" sz="2200" b="0">
                  <a:latin typeface="黑体" pitchFamily="49" charset="-122"/>
                  <a:ea typeface="黑体" pitchFamily="49" charset="-122"/>
                </a:rPr>
                <a:t>不动投影</a:t>
              </a:r>
            </a:p>
          </p:txBody>
        </p:sp>
        <p:sp>
          <p:nvSpPr>
            <p:cNvPr id="12345" name="Text Box 133"/>
            <p:cNvSpPr txBox="1">
              <a:spLocks noChangeArrowheads="1"/>
            </p:cNvSpPr>
            <p:nvPr/>
          </p:nvSpPr>
          <p:spPr bwMode="auto">
            <a:xfrm>
              <a:off x="7841588" y="2857946"/>
              <a:ext cx="1158904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kumimoji="1" lang="zh-CN" altLang="en-US" sz="2200" b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新投影</a:t>
              </a:r>
            </a:p>
          </p:txBody>
        </p:sp>
      </p:grpSp>
      <p:sp>
        <p:nvSpPr>
          <p:cNvPr id="201" name="矩形: 圆角 200">
            <a:extLst>
              <a:ext uri="{FF2B5EF4-FFF2-40B4-BE49-F238E27FC236}">
                <a16:creationId xmlns:a16="http://schemas.microsoft.com/office/drawing/2014/main" id="{BBFC5B3A-1DC4-4510-900F-0CD94721F716}"/>
              </a:ext>
            </a:extLst>
          </p:cNvPr>
          <p:cNvSpPr/>
          <p:nvPr/>
        </p:nvSpPr>
        <p:spPr>
          <a:xfrm>
            <a:off x="252413" y="5121275"/>
            <a:ext cx="8639175" cy="1187450"/>
          </a:xfrm>
          <a:prstGeom prst="roundRect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zh-CN" altLang="en-US" sz="22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① 新投影与不动投影的连线垂直于新投影轴，即 </a:t>
            </a:r>
            <a:r>
              <a:rPr lang="en-US" altLang="zh-CN" sz="2200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200" i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altLang="zh-CN" sz="2200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zh-CN" sz="2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200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2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2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sz="2200" b="0" baseline="-250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zh-CN" altLang="en-US" sz="22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② 新投影到新投影轴的距离等于旧投影到旧投影轴的距离，</a:t>
            </a:r>
            <a:endParaRPr lang="en-US" altLang="zh-CN" sz="2200" b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defRPr/>
            </a:pPr>
            <a:r>
              <a:rPr lang="en-US" altLang="zh-CN" sz="22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2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即 </a:t>
            </a:r>
            <a:r>
              <a:rPr lang="en-US" altLang="zh-CN" sz="2200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200" i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altLang="zh-CN" sz="2200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200" i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x1</a:t>
            </a:r>
            <a:r>
              <a:rPr lang="en-US" altLang="zh-C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200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altLang="zh-CN" sz="2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200" i="1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2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grpSp>
        <p:nvGrpSpPr>
          <p:cNvPr id="85" name="组合 84"/>
          <p:cNvGrpSpPr>
            <a:grpSpLocks/>
          </p:cNvGrpSpPr>
          <p:nvPr/>
        </p:nvGrpSpPr>
        <p:grpSpPr bwMode="auto">
          <a:xfrm>
            <a:off x="2139950" y="2879725"/>
            <a:ext cx="5248275" cy="1562100"/>
            <a:chOff x="2140516" y="2879114"/>
            <a:chExt cx="5247244" cy="1562210"/>
          </a:xfrm>
        </p:grpSpPr>
        <p:grpSp>
          <p:nvGrpSpPr>
            <p:cNvPr id="12329" name="组合 78"/>
            <p:cNvGrpSpPr>
              <a:grpSpLocks/>
            </p:cNvGrpSpPr>
            <p:nvPr/>
          </p:nvGrpSpPr>
          <p:grpSpPr bwMode="auto">
            <a:xfrm>
              <a:off x="2140516" y="2879114"/>
              <a:ext cx="1406751" cy="1562210"/>
              <a:chOff x="2140516" y="2879114"/>
              <a:chExt cx="1406751" cy="1562210"/>
            </a:xfrm>
          </p:grpSpPr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0D25C10A-A524-4992-98BB-5AD5537AC1AF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2140516" y="3642756"/>
                <a:ext cx="1406249" cy="576303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88905326-8762-4377-94C1-B7EE0722B5DD}"/>
                  </a:ext>
                </a:extLst>
              </p:cNvPr>
              <p:cNvCxnSpPr>
                <a:cxnSpLocks/>
                <a:stCxn id="77" idx="7"/>
              </p:cNvCxnSpPr>
              <p:nvPr/>
            </p:nvCxnSpPr>
            <p:spPr>
              <a:xfrm flipV="1">
                <a:off x="2199242" y="3920587"/>
                <a:ext cx="642811" cy="520737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7F31F742-9ADF-4C51-BF8C-9C5AC741D525}"/>
                  </a:ext>
                </a:extLst>
              </p:cNvPr>
              <p:cNvCxnSpPr/>
              <p:nvPr/>
            </p:nvCxnSpPr>
            <p:spPr>
              <a:xfrm>
                <a:off x="2838879" y="2879114"/>
                <a:ext cx="6349" cy="1050999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>
                <a:extLst>
                  <a:ext uri="{FF2B5EF4-FFF2-40B4-BE49-F238E27FC236}">
                    <a16:creationId xmlns:a16="http://schemas.microsoft.com/office/drawing/2014/main" id="{58B30A80-D253-479C-95DE-1949CA8A1C1E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2843641" y="3831681"/>
                <a:ext cx="71423" cy="28577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接连接符 173">
                <a:extLst>
                  <a:ext uri="{FF2B5EF4-FFF2-40B4-BE49-F238E27FC236}">
                    <a16:creationId xmlns:a16="http://schemas.microsoft.com/office/drawing/2014/main" id="{D8A91F51-BB44-462E-B232-B5BB82FD0C20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2770630" y="3992030"/>
                <a:ext cx="71423" cy="28577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接连接符 174">
                <a:extLst>
                  <a:ext uri="{FF2B5EF4-FFF2-40B4-BE49-F238E27FC236}">
                    <a16:creationId xmlns:a16="http://schemas.microsoft.com/office/drawing/2014/main" id="{9BD873AD-5F05-49E4-BCDF-F414BE5F8B59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7200000">
                <a:off x="2842837" y="3980127"/>
                <a:ext cx="73030" cy="30157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8C2934EB-6449-4C90-9C7C-E3C9C16C8E5C}"/>
                  </a:ext>
                </a:extLst>
              </p:cNvPr>
              <p:cNvCxnSpPr/>
              <p:nvPr/>
            </p:nvCxnSpPr>
            <p:spPr>
              <a:xfrm>
                <a:off x="2918238" y="3874547"/>
                <a:ext cx="0" cy="68267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30" name="组合 83"/>
            <p:cNvGrpSpPr>
              <a:grpSpLocks/>
            </p:cNvGrpSpPr>
            <p:nvPr/>
          </p:nvGrpSpPr>
          <p:grpSpPr bwMode="auto">
            <a:xfrm>
              <a:off x="5683569" y="3112317"/>
              <a:ext cx="1704191" cy="1260000"/>
              <a:chOff x="5683569" y="3112317"/>
              <a:chExt cx="1704191" cy="1260000"/>
            </a:xfrm>
          </p:grpSpPr>
          <p:cxnSp>
            <p:nvCxnSpPr>
              <p:cNvPr id="72" name="直接连接符 71">
                <a:extLst>
                  <a:ext uri="{FF2B5EF4-FFF2-40B4-BE49-F238E27FC236}">
                    <a16:creationId xmlns:a16="http://schemas.microsoft.com/office/drawing/2014/main" id="{338F9318-EFB5-4849-855C-696F20B4AC65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H="1">
                <a:off x="5683120" y="3112493"/>
                <a:ext cx="1704640" cy="1260564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332" name="组合 186"/>
              <p:cNvGrpSpPr>
                <a:grpSpLocks/>
              </p:cNvGrpSpPr>
              <p:nvPr/>
            </p:nvGrpSpPr>
            <p:grpSpPr bwMode="auto">
              <a:xfrm>
                <a:off x="6599072" y="3672389"/>
                <a:ext cx="108000" cy="188950"/>
                <a:chOff x="6830341" y="3731441"/>
                <a:chExt cx="108000" cy="188950"/>
              </a:xfrm>
            </p:grpSpPr>
            <p:cxnSp>
              <p:nvCxnSpPr>
                <p:cNvPr id="188" name="直接连接符 187">
                  <a:extLst>
                    <a:ext uri="{FF2B5EF4-FFF2-40B4-BE49-F238E27FC236}">
                      <a16:creationId xmlns:a16="http://schemas.microsoft.com/office/drawing/2014/main" id="{E0B9B3F4-43C9-472F-AF56-CF0C944AE373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16200000">
                  <a:off x="6843677" y="3826450"/>
                  <a:ext cx="80969" cy="107929"/>
                </a:xfrm>
                <a:prstGeom prst="line">
                  <a:avLst/>
                </a:prstGeom>
                <a:ln w="2540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直接连接符 188">
                  <a:extLst>
                    <a:ext uri="{FF2B5EF4-FFF2-40B4-BE49-F238E27FC236}">
                      <a16:creationId xmlns:a16="http://schemas.microsoft.com/office/drawing/2014/main" id="{AA486A2B-9BC2-4272-9654-3363ABF26FD4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6857179" y="3731972"/>
                  <a:ext cx="80947" cy="107957"/>
                </a:xfrm>
                <a:prstGeom prst="line">
                  <a:avLst/>
                </a:prstGeom>
                <a:ln w="2540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7" name="直接连接符 196">
                <a:extLst>
                  <a:ext uri="{FF2B5EF4-FFF2-40B4-BE49-F238E27FC236}">
                    <a16:creationId xmlns:a16="http://schemas.microsoft.com/office/drawing/2014/main" id="{F7A36046-8EB6-4BD5-AF74-811A80ACC70D}"/>
                  </a:ext>
                </a:extLst>
              </p:cNvPr>
              <p:cNvCxnSpPr/>
              <p:nvPr/>
            </p:nvCxnSpPr>
            <p:spPr>
              <a:xfrm>
                <a:off x="6235462" y="3371273"/>
                <a:ext cx="720583" cy="960506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组合 100"/>
          <p:cNvGrpSpPr>
            <a:grpSpLocks/>
          </p:cNvGrpSpPr>
          <p:nvPr/>
        </p:nvGrpSpPr>
        <p:grpSpPr bwMode="auto">
          <a:xfrm>
            <a:off x="1422400" y="2276475"/>
            <a:ext cx="6000750" cy="2182813"/>
            <a:chOff x="1421946" y="2276992"/>
            <a:chExt cx="6001456" cy="2182859"/>
          </a:xfrm>
        </p:grpSpPr>
        <p:cxnSp>
          <p:nvCxnSpPr>
            <p:cNvPr id="202" name="直接连接符 201">
              <a:extLst>
                <a:ext uri="{FF2B5EF4-FFF2-40B4-BE49-F238E27FC236}">
                  <a16:creationId xmlns:a16="http://schemas.microsoft.com/office/drawing/2014/main" id="{3217B699-E81F-4828-9C5C-C6B705D6EEA7}"/>
                </a:ext>
              </a:extLst>
            </p:cNvPr>
            <p:cNvCxnSpPr/>
            <p:nvPr/>
          </p:nvCxnSpPr>
          <p:spPr>
            <a:xfrm>
              <a:off x="1421946" y="2573861"/>
              <a:ext cx="0" cy="1079523"/>
            </a:xfrm>
            <a:prstGeom prst="line">
              <a:avLst/>
            </a:prstGeom>
            <a:ln w="254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>
              <a:extLst>
                <a:ext uri="{FF2B5EF4-FFF2-40B4-BE49-F238E27FC236}">
                  <a16:creationId xmlns:a16="http://schemas.microsoft.com/office/drawing/2014/main" id="{15155E3F-29E4-4CCB-8634-653546EAA717}"/>
                </a:ext>
              </a:extLst>
            </p:cNvPr>
            <p:cNvCxnSpPr/>
            <p:nvPr/>
          </p:nvCxnSpPr>
          <p:spPr>
            <a:xfrm>
              <a:off x="2184036" y="3380328"/>
              <a:ext cx="0" cy="1079523"/>
            </a:xfrm>
            <a:prstGeom prst="line">
              <a:avLst/>
            </a:prstGeom>
            <a:ln w="254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>
              <a:extLst>
                <a:ext uri="{FF2B5EF4-FFF2-40B4-BE49-F238E27FC236}">
                  <a16:creationId xmlns:a16="http://schemas.microsoft.com/office/drawing/2014/main" id="{647A4925-033F-4D8C-95BC-D98323B302A0}"/>
                </a:ext>
              </a:extLst>
            </p:cNvPr>
            <p:cNvCxnSpPr/>
            <p:nvPr/>
          </p:nvCxnSpPr>
          <p:spPr>
            <a:xfrm>
              <a:off x="2838163" y="2853267"/>
              <a:ext cx="0" cy="1079523"/>
            </a:xfrm>
            <a:prstGeom prst="line">
              <a:avLst/>
            </a:prstGeom>
            <a:ln w="254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连接符 204">
              <a:extLst>
                <a:ext uri="{FF2B5EF4-FFF2-40B4-BE49-F238E27FC236}">
                  <a16:creationId xmlns:a16="http://schemas.microsoft.com/office/drawing/2014/main" id="{F374D29C-9EDE-4C05-9C0B-253AD3C2DE10}"/>
                </a:ext>
              </a:extLst>
            </p:cNvPr>
            <p:cNvCxnSpPr/>
            <p:nvPr/>
          </p:nvCxnSpPr>
          <p:spPr>
            <a:xfrm>
              <a:off x="5665833" y="2276992"/>
              <a:ext cx="0" cy="1079523"/>
            </a:xfrm>
            <a:prstGeom prst="line">
              <a:avLst/>
            </a:prstGeom>
            <a:ln w="254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>
              <a:extLst>
                <a:ext uri="{FF2B5EF4-FFF2-40B4-BE49-F238E27FC236}">
                  <a16:creationId xmlns:a16="http://schemas.microsoft.com/office/drawing/2014/main" id="{FCDF8FEC-D51B-419D-8FAC-C5F5ADBAAB4D}"/>
                </a:ext>
              </a:extLst>
            </p:cNvPr>
            <p:cNvCxnSpPr>
              <a:cxnSpLocks/>
              <a:stCxn id="127" idx="7"/>
            </p:cNvCxnSpPr>
            <p:nvPr/>
          </p:nvCxnSpPr>
          <p:spPr>
            <a:xfrm flipH="1">
              <a:off x="6521596" y="3086634"/>
              <a:ext cx="901806" cy="674702"/>
            </a:xfrm>
            <a:prstGeom prst="line">
              <a:avLst/>
            </a:prstGeom>
            <a:ln w="254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组合 114"/>
          <p:cNvGrpSpPr>
            <a:grpSpLocks/>
          </p:cNvGrpSpPr>
          <p:nvPr/>
        </p:nvGrpSpPr>
        <p:grpSpPr bwMode="auto">
          <a:xfrm>
            <a:off x="1349375" y="2740025"/>
            <a:ext cx="5741988" cy="1084263"/>
            <a:chOff x="1349538" y="2740003"/>
            <a:chExt cx="5741505" cy="1085041"/>
          </a:xfrm>
        </p:grpSpPr>
        <p:grpSp>
          <p:nvGrpSpPr>
            <p:cNvPr id="12309" name="组合 113"/>
            <p:cNvGrpSpPr>
              <a:grpSpLocks/>
            </p:cNvGrpSpPr>
            <p:nvPr/>
          </p:nvGrpSpPr>
          <p:grpSpPr bwMode="auto">
            <a:xfrm>
              <a:off x="1349538" y="3023664"/>
              <a:ext cx="135523" cy="48000"/>
              <a:chOff x="1349538" y="3023664"/>
              <a:chExt cx="135523" cy="48000"/>
            </a:xfrm>
          </p:grpSpPr>
          <p:cxnSp>
            <p:nvCxnSpPr>
              <p:cNvPr id="110" name="直接连接符 109">
                <a:extLst>
                  <a:ext uri="{FF2B5EF4-FFF2-40B4-BE49-F238E27FC236}">
                    <a16:creationId xmlns:a16="http://schemas.microsoft.com/office/drawing/2014/main" id="{827CCB8B-0C8D-46C8-9C85-858E2CC3861A}"/>
                  </a:ext>
                </a:extLst>
              </p:cNvPr>
              <p:cNvCxnSpPr/>
              <p:nvPr/>
            </p:nvCxnSpPr>
            <p:spPr>
              <a:xfrm>
                <a:off x="1349538" y="3024369"/>
                <a:ext cx="134927" cy="0"/>
              </a:xfrm>
              <a:prstGeom prst="line">
                <a:avLst/>
              </a:prstGeom>
              <a:ln w="1587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直接连接符 237">
                <a:extLst>
                  <a:ext uri="{FF2B5EF4-FFF2-40B4-BE49-F238E27FC236}">
                    <a16:creationId xmlns:a16="http://schemas.microsoft.com/office/drawing/2014/main" id="{5448DE8A-F650-4DE7-9DA1-9881E3B08C68}"/>
                  </a:ext>
                </a:extLst>
              </p:cNvPr>
              <p:cNvCxnSpPr/>
              <p:nvPr/>
            </p:nvCxnSpPr>
            <p:spPr>
              <a:xfrm>
                <a:off x="1349538" y="3072028"/>
                <a:ext cx="134927" cy="0"/>
              </a:xfrm>
              <a:prstGeom prst="line">
                <a:avLst/>
              </a:prstGeom>
              <a:ln w="1587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10" name="组合 239"/>
            <p:cNvGrpSpPr>
              <a:grpSpLocks/>
            </p:cNvGrpSpPr>
            <p:nvPr/>
          </p:nvGrpSpPr>
          <p:grpSpPr bwMode="auto">
            <a:xfrm>
              <a:off x="2123728" y="3777044"/>
              <a:ext cx="135523" cy="48000"/>
              <a:chOff x="1349538" y="3023664"/>
              <a:chExt cx="135523" cy="48000"/>
            </a:xfrm>
          </p:grpSpPr>
          <p:cxnSp>
            <p:nvCxnSpPr>
              <p:cNvPr id="241" name="直接连接符 240">
                <a:extLst>
                  <a:ext uri="{FF2B5EF4-FFF2-40B4-BE49-F238E27FC236}">
                    <a16:creationId xmlns:a16="http://schemas.microsoft.com/office/drawing/2014/main" id="{3475BBF7-B2C9-4DCA-B41E-D0DA8D82E976}"/>
                  </a:ext>
                </a:extLst>
              </p:cNvPr>
              <p:cNvCxnSpPr/>
              <p:nvPr/>
            </p:nvCxnSpPr>
            <p:spPr>
              <a:xfrm>
                <a:off x="1349983" y="3024005"/>
                <a:ext cx="134927" cy="0"/>
              </a:xfrm>
              <a:prstGeom prst="line">
                <a:avLst/>
              </a:prstGeom>
              <a:ln w="1587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直接连接符 241">
                <a:extLst>
                  <a:ext uri="{FF2B5EF4-FFF2-40B4-BE49-F238E27FC236}">
                    <a16:creationId xmlns:a16="http://schemas.microsoft.com/office/drawing/2014/main" id="{005ACDB4-FDD4-438F-8048-603A2D5A2E7D}"/>
                  </a:ext>
                </a:extLst>
              </p:cNvPr>
              <p:cNvCxnSpPr/>
              <p:nvPr/>
            </p:nvCxnSpPr>
            <p:spPr>
              <a:xfrm>
                <a:off x="1349983" y="3071664"/>
                <a:ext cx="134927" cy="0"/>
              </a:xfrm>
              <a:prstGeom prst="line">
                <a:avLst/>
              </a:prstGeom>
              <a:ln w="1587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11" name="组合 242"/>
            <p:cNvGrpSpPr>
              <a:grpSpLocks/>
            </p:cNvGrpSpPr>
            <p:nvPr/>
          </p:nvGrpSpPr>
          <p:grpSpPr bwMode="auto">
            <a:xfrm>
              <a:off x="2780293" y="3356992"/>
              <a:ext cx="135523" cy="48000"/>
              <a:chOff x="1349538" y="3023664"/>
              <a:chExt cx="135523" cy="48000"/>
            </a:xfrm>
          </p:grpSpPr>
          <p:cxnSp>
            <p:nvCxnSpPr>
              <p:cNvPr id="244" name="直接连接符 243">
                <a:extLst>
                  <a:ext uri="{FF2B5EF4-FFF2-40B4-BE49-F238E27FC236}">
                    <a16:creationId xmlns:a16="http://schemas.microsoft.com/office/drawing/2014/main" id="{DDECDC89-99BA-4186-85BC-F2FA4A90EE0A}"/>
                  </a:ext>
                </a:extLst>
              </p:cNvPr>
              <p:cNvCxnSpPr/>
              <p:nvPr/>
            </p:nvCxnSpPr>
            <p:spPr>
              <a:xfrm>
                <a:off x="1349001" y="3023067"/>
                <a:ext cx="136514" cy="0"/>
              </a:xfrm>
              <a:prstGeom prst="line">
                <a:avLst/>
              </a:prstGeom>
              <a:ln w="1587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直接连接符 244">
                <a:extLst>
                  <a:ext uri="{FF2B5EF4-FFF2-40B4-BE49-F238E27FC236}">
                    <a16:creationId xmlns:a16="http://schemas.microsoft.com/office/drawing/2014/main" id="{A3EA92FB-1B4B-465E-B1C6-2A411666DA5A}"/>
                  </a:ext>
                </a:extLst>
              </p:cNvPr>
              <p:cNvCxnSpPr/>
              <p:nvPr/>
            </p:nvCxnSpPr>
            <p:spPr>
              <a:xfrm>
                <a:off x="1349001" y="3072314"/>
                <a:ext cx="136514" cy="0"/>
              </a:xfrm>
              <a:prstGeom prst="line">
                <a:avLst/>
              </a:prstGeom>
              <a:ln w="1587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12" name="组合 245"/>
            <p:cNvGrpSpPr>
              <a:grpSpLocks/>
            </p:cNvGrpSpPr>
            <p:nvPr/>
          </p:nvGrpSpPr>
          <p:grpSpPr bwMode="auto">
            <a:xfrm>
              <a:off x="5596297" y="2740003"/>
              <a:ext cx="135523" cy="48000"/>
              <a:chOff x="1349538" y="3023664"/>
              <a:chExt cx="135523" cy="48000"/>
            </a:xfrm>
          </p:grpSpPr>
          <p:cxnSp>
            <p:nvCxnSpPr>
              <p:cNvPr id="247" name="直接连接符 246">
                <a:extLst>
                  <a:ext uri="{FF2B5EF4-FFF2-40B4-BE49-F238E27FC236}">
                    <a16:creationId xmlns:a16="http://schemas.microsoft.com/office/drawing/2014/main" id="{6E53F4EC-3523-4F21-843C-1CB53E65386D}"/>
                  </a:ext>
                </a:extLst>
              </p:cNvPr>
              <p:cNvCxnSpPr/>
              <p:nvPr/>
            </p:nvCxnSpPr>
            <p:spPr>
              <a:xfrm>
                <a:off x="1348985" y="3023664"/>
                <a:ext cx="136514" cy="0"/>
              </a:xfrm>
              <a:prstGeom prst="line">
                <a:avLst/>
              </a:prstGeom>
              <a:ln w="1587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直接连接符 247">
                <a:extLst>
                  <a:ext uri="{FF2B5EF4-FFF2-40B4-BE49-F238E27FC236}">
                    <a16:creationId xmlns:a16="http://schemas.microsoft.com/office/drawing/2014/main" id="{458E35A4-711A-4AA6-8248-6B0107C739F3}"/>
                  </a:ext>
                </a:extLst>
              </p:cNvPr>
              <p:cNvCxnSpPr/>
              <p:nvPr/>
            </p:nvCxnSpPr>
            <p:spPr>
              <a:xfrm>
                <a:off x="1348985" y="3071323"/>
                <a:ext cx="136514" cy="0"/>
              </a:xfrm>
              <a:prstGeom prst="line">
                <a:avLst/>
              </a:prstGeom>
              <a:ln w="1587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13" name="组合 248"/>
            <p:cNvGrpSpPr>
              <a:grpSpLocks/>
            </p:cNvGrpSpPr>
            <p:nvPr/>
          </p:nvGrpSpPr>
          <p:grpSpPr bwMode="auto">
            <a:xfrm rot="3064999">
              <a:off x="6999281" y="3328784"/>
              <a:ext cx="135523" cy="48000"/>
              <a:chOff x="1349538" y="3023664"/>
              <a:chExt cx="135523" cy="48000"/>
            </a:xfrm>
          </p:grpSpPr>
          <p:cxnSp>
            <p:nvCxnSpPr>
              <p:cNvPr id="250" name="直接连接符 249">
                <a:extLst>
                  <a:ext uri="{FF2B5EF4-FFF2-40B4-BE49-F238E27FC236}">
                    <a16:creationId xmlns:a16="http://schemas.microsoft.com/office/drawing/2014/main" id="{A55D0057-22DF-4825-B9CE-6990BE7E567A}"/>
                  </a:ext>
                </a:extLst>
              </p:cNvPr>
              <p:cNvCxnSpPr/>
              <p:nvPr/>
            </p:nvCxnSpPr>
            <p:spPr>
              <a:xfrm>
                <a:off x="1342886" y="3022215"/>
                <a:ext cx="131857" cy="0"/>
              </a:xfrm>
              <a:prstGeom prst="line">
                <a:avLst/>
              </a:prstGeom>
              <a:ln w="1587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直接连接符 250">
                <a:extLst>
                  <a:ext uri="{FF2B5EF4-FFF2-40B4-BE49-F238E27FC236}">
                    <a16:creationId xmlns:a16="http://schemas.microsoft.com/office/drawing/2014/main" id="{E0715D43-D86F-43FF-83A5-194B26B1CA14}"/>
                  </a:ext>
                </a:extLst>
              </p:cNvPr>
              <p:cNvCxnSpPr/>
              <p:nvPr/>
            </p:nvCxnSpPr>
            <p:spPr>
              <a:xfrm>
                <a:off x="1336892" y="3069783"/>
                <a:ext cx="130268" cy="0"/>
              </a:xfrm>
              <a:prstGeom prst="line">
                <a:avLst/>
              </a:prstGeom>
              <a:ln w="1587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750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2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组合 148"/>
          <p:cNvGrpSpPr>
            <a:grpSpLocks/>
          </p:cNvGrpSpPr>
          <p:nvPr/>
        </p:nvGrpSpPr>
        <p:grpSpPr bwMode="auto">
          <a:xfrm>
            <a:off x="287338" y="2168525"/>
            <a:ext cx="4554537" cy="3505200"/>
            <a:chOff x="287524" y="2168860"/>
            <a:chExt cx="4554538" cy="3505200"/>
          </a:xfrm>
        </p:grpSpPr>
        <p:sp>
          <p:nvSpPr>
            <p:cNvPr id="13375" name="Rectangle 148"/>
            <p:cNvSpPr>
              <a:spLocks noChangeArrowheads="1"/>
            </p:cNvSpPr>
            <p:nvPr/>
          </p:nvSpPr>
          <p:spPr bwMode="auto">
            <a:xfrm>
              <a:off x="727262" y="2168860"/>
              <a:ext cx="3234175" cy="2209800"/>
            </a:xfrm>
            <a:prstGeom prst="rect">
              <a:avLst/>
            </a:prstGeom>
            <a:solidFill>
              <a:srgbClr val="FFF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76" name="AutoShape 149"/>
            <p:cNvSpPr>
              <a:spLocks noChangeArrowheads="1"/>
            </p:cNvSpPr>
            <p:nvPr/>
          </p:nvSpPr>
          <p:spPr bwMode="auto">
            <a:xfrm flipH="1">
              <a:off x="727262" y="4378660"/>
              <a:ext cx="4114800" cy="1295400"/>
            </a:xfrm>
            <a:prstGeom prst="parallelogram">
              <a:avLst>
                <a:gd name="adj" fmla="val 69324"/>
              </a:avLst>
            </a:prstGeom>
            <a:solidFill>
              <a:srgbClr val="FFF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77" name="Text Box 150"/>
            <p:cNvSpPr txBox="1">
              <a:spLocks noChangeArrowheads="1"/>
            </p:cNvSpPr>
            <p:nvPr/>
          </p:nvSpPr>
          <p:spPr bwMode="auto">
            <a:xfrm>
              <a:off x="803462" y="216886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b="0" i="1">
                  <a:latin typeface="Times New Roman" pitchFamily="18" charset="0"/>
                </a:rPr>
                <a:t>V</a:t>
              </a:r>
            </a:p>
          </p:txBody>
        </p:sp>
        <p:sp>
          <p:nvSpPr>
            <p:cNvPr id="13378" name="Text Box 151"/>
            <p:cNvSpPr txBox="1">
              <a:spLocks noChangeArrowheads="1"/>
            </p:cNvSpPr>
            <p:nvPr/>
          </p:nvSpPr>
          <p:spPr bwMode="auto">
            <a:xfrm>
              <a:off x="1679762" y="5245435"/>
              <a:ext cx="37306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000" b="0" i="1"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13379" name="Text Box 204"/>
            <p:cNvSpPr txBox="1">
              <a:spLocks noChangeArrowheads="1"/>
            </p:cNvSpPr>
            <p:nvPr/>
          </p:nvSpPr>
          <p:spPr bwMode="auto">
            <a:xfrm>
              <a:off x="287524" y="4157998"/>
              <a:ext cx="37306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000" b="0" i="1">
                  <a:latin typeface="Times New Roman" pitchFamily="18" charset="0"/>
                </a:rPr>
                <a:t>X</a:t>
              </a:r>
              <a:endParaRPr kumimoji="1" lang="en-US" altLang="zh-CN" sz="2000" b="0" i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17" name="Line 158"/>
          <p:cNvSpPr>
            <a:spLocks noChangeShapeType="1"/>
          </p:cNvSpPr>
          <p:nvPr/>
        </p:nvSpPr>
        <p:spPr bwMode="auto">
          <a:xfrm>
            <a:off x="1460500" y="437515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8" name="Group 159"/>
          <p:cNvGrpSpPr>
            <a:grpSpLocks/>
          </p:cNvGrpSpPr>
          <p:nvPr/>
        </p:nvGrpSpPr>
        <p:grpSpPr bwMode="auto">
          <a:xfrm>
            <a:off x="1331913" y="2443163"/>
            <a:ext cx="1141412" cy="2903537"/>
            <a:chOff x="922" y="867"/>
            <a:chExt cx="719" cy="1829"/>
          </a:xfrm>
        </p:grpSpPr>
        <p:grpSp>
          <p:nvGrpSpPr>
            <p:cNvPr id="13364" name="Group 160"/>
            <p:cNvGrpSpPr>
              <a:grpSpLocks/>
            </p:cNvGrpSpPr>
            <p:nvPr/>
          </p:nvGrpSpPr>
          <p:grpSpPr bwMode="auto">
            <a:xfrm>
              <a:off x="922" y="867"/>
              <a:ext cx="719" cy="1829"/>
              <a:chOff x="922" y="867"/>
              <a:chExt cx="719" cy="1829"/>
            </a:xfrm>
          </p:grpSpPr>
          <p:sp>
            <p:nvSpPr>
              <p:cNvPr id="13368" name="Line 161"/>
              <p:cNvSpPr>
                <a:spLocks noChangeShapeType="1"/>
              </p:cNvSpPr>
              <p:nvPr/>
            </p:nvSpPr>
            <p:spPr bwMode="auto">
              <a:xfrm>
                <a:off x="1008" y="1056"/>
                <a:ext cx="33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69" name="Text Box 162"/>
              <p:cNvSpPr txBox="1">
                <a:spLocks noChangeArrowheads="1"/>
              </p:cNvSpPr>
              <p:nvPr/>
            </p:nvSpPr>
            <p:spPr bwMode="auto">
              <a:xfrm>
                <a:off x="1291" y="1391"/>
                <a:ext cx="28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b="0" i="1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13370" name="Text Box 163"/>
              <p:cNvSpPr txBox="1">
                <a:spLocks noChangeArrowheads="1"/>
              </p:cNvSpPr>
              <p:nvPr/>
            </p:nvSpPr>
            <p:spPr bwMode="auto">
              <a:xfrm>
                <a:off x="990" y="1828"/>
                <a:ext cx="265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b="0" i="1">
                    <a:latin typeface="Times New Roman" pitchFamily="18" charset="0"/>
                  </a:rPr>
                  <a:t>a</a:t>
                </a:r>
                <a:r>
                  <a:rPr kumimoji="1" lang="en-US" altLang="zh-CN" b="0" i="1" baseline="-25000">
                    <a:latin typeface="Times New Roman" pitchFamily="18" charset="0"/>
                  </a:rPr>
                  <a:t>x</a:t>
                </a:r>
                <a:endParaRPr kumimoji="1" lang="en-US" altLang="zh-CN" sz="2400" b="0" i="1">
                  <a:latin typeface="Times New Roman" pitchFamily="18" charset="0"/>
                </a:endParaRPr>
              </a:p>
            </p:txBody>
          </p:sp>
          <p:sp>
            <p:nvSpPr>
              <p:cNvPr id="13371" name="Text Box 164"/>
              <p:cNvSpPr txBox="1">
                <a:spLocks noChangeArrowheads="1"/>
              </p:cNvSpPr>
              <p:nvPr/>
            </p:nvSpPr>
            <p:spPr bwMode="auto">
              <a:xfrm>
                <a:off x="922" y="867"/>
                <a:ext cx="30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1600" b="0" i="1">
                    <a:latin typeface="Times New Roman" pitchFamily="18" charset="0"/>
                  </a:rPr>
                  <a:t>a</a:t>
                </a:r>
                <a:r>
                  <a:rPr kumimoji="1" lang="en-US" altLang="zh-CN" sz="1600" i="1">
                    <a:latin typeface="Times New Roman" pitchFamily="18" charset="0"/>
                  </a:rPr>
                  <a:t>'</a:t>
                </a:r>
              </a:p>
            </p:txBody>
          </p:sp>
          <p:sp>
            <p:nvSpPr>
              <p:cNvPr id="13372" name="Line 165"/>
              <p:cNvSpPr>
                <a:spLocks noChangeShapeType="1"/>
              </p:cNvSpPr>
              <p:nvPr/>
            </p:nvSpPr>
            <p:spPr bwMode="auto">
              <a:xfrm>
                <a:off x="1344" y="1632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73" name="Line 166"/>
              <p:cNvSpPr>
                <a:spLocks noChangeShapeType="1"/>
              </p:cNvSpPr>
              <p:nvPr/>
            </p:nvSpPr>
            <p:spPr bwMode="auto">
              <a:xfrm>
                <a:off x="1008" y="1056"/>
                <a:ext cx="0" cy="10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74" name="Text Box 167"/>
              <p:cNvSpPr txBox="1">
                <a:spLocks noChangeArrowheads="1"/>
              </p:cNvSpPr>
              <p:nvPr/>
            </p:nvSpPr>
            <p:spPr bwMode="auto">
              <a:xfrm>
                <a:off x="1353" y="2463"/>
                <a:ext cx="28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b="0" i="1">
                    <a:latin typeface="Times New Roman" pitchFamily="18" charset="0"/>
                  </a:rPr>
                  <a:t>a</a:t>
                </a:r>
              </a:p>
            </p:txBody>
          </p:sp>
        </p:grpSp>
        <p:sp>
          <p:nvSpPr>
            <p:cNvPr id="13365" name="Oval 168"/>
            <p:cNvSpPr>
              <a:spLocks noChangeArrowheads="1"/>
            </p:cNvSpPr>
            <p:nvPr/>
          </p:nvSpPr>
          <p:spPr bwMode="auto">
            <a:xfrm>
              <a:off x="1323" y="1603"/>
              <a:ext cx="48" cy="4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66" name="Oval 169"/>
            <p:cNvSpPr>
              <a:spLocks noChangeArrowheads="1"/>
            </p:cNvSpPr>
            <p:nvPr/>
          </p:nvSpPr>
          <p:spPr bwMode="auto">
            <a:xfrm>
              <a:off x="1323" y="2545"/>
              <a:ext cx="48" cy="4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67" name="Oval 170"/>
            <p:cNvSpPr>
              <a:spLocks noChangeArrowheads="1"/>
            </p:cNvSpPr>
            <p:nvPr/>
          </p:nvSpPr>
          <p:spPr bwMode="auto">
            <a:xfrm>
              <a:off x="987" y="1056"/>
              <a:ext cx="48" cy="4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0" name="Text Box 171"/>
          <p:cNvSpPr txBox="1">
            <a:spLocks noChangeArrowheads="1"/>
          </p:cNvSpPr>
          <p:nvPr/>
        </p:nvSpPr>
        <p:spPr bwMode="auto">
          <a:xfrm>
            <a:off x="3635375" y="2133600"/>
            <a:ext cx="403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b="0" i="1">
                <a:latin typeface="Times New Roman" pitchFamily="18" charset="0"/>
              </a:rPr>
              <a:t>X</a:t>
            </a:r>
            <a:r>
              <a:rPr kumimoji="1" lang="en-US" altLang="zh-CN" b="0" i="1" baseline="-25000">
                <a:latin typeface="Times New Roman" pitchFamily="18" charset="0"/>
              </a:rPr>
              <a:t>1</a:t>
            </a:r>
            <a:endParaRPr kumimoji="1" lang="en-US" altLang="zh-CN" sz="2400" b="0" i="1">
              <a:latin typeface="Times New Roman" pitchFamily="18" charset="0"/>
            </a:endParaRPr>
          </a:p>
        </p:txBody>
      </p:sp>
      <p:sp>
        <p:nvSpPr>
          <p:cNvPr id="36" name="Text Box 177"/>
          <p:cNvSpPr txBox="1">
            <a:spLocks noChangeArrowheads="1"/>
          </p:cNvSpPr>
          <p:nvPr/>
        </p:nvSpPr>
        <p:spPr bwMode="auto">
          <a:xfrm>
            <a:off x="7581900" y="3357563"/>
            <a:ext cx="446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b="0" i="1">
                <a:latin typeface="Times New Roman" pitchFamily="18" charset="0"/>
              </a:rPr>
              <a:t>a</a:t>
            </a:r>
            <a:r>
              <a:rPr kumimoji="1" lang="en-US" altLang="zh-CN" b="0" i="1" baseline="-25000">
                <a:latin typeface="Times New Roman" pitchFamily="18" charset="0"/>
              </a:rPr>
              <a:t>x1</a:t>
            </a:r>
            <a:endParaRPr kumimoji="1" lang="en-US" altLang="zh-CN" b="0" i="1">
              <a:latin typeface="Times New Roman" pitchFamily="18" charset="0"/>
            </a:endParaRPr>
          </a:p>
        </p:txBody>
      </p:sp>
      <p:grpSp>
        <p:nvGrpSpPr>
          <p:cNvPr id="37" name="Group 178"/>
          <p:cNvGrpSpPr>
            <a:grpSpLocks/>
          </p:cNvGrpSpPr>
          <p:nvPr/>
        </p:nvGrpSpPr>
        <p:grpSpPr bwMode="auto">
          <a:xfrm>
            <a:off x="5111750" y="2279650"/>
            <a:ext cx="2216150" cy="3100388"/>
            <a:chOff x="2976" y="331"/>
            <a:chExt cx="1396" cy="1953"/>
          </a:xfrm>
        </p:grpSpPr>
        <p:grpSp>
          <p:nvGrpSpPr>
            <p:cNvPr id="13353" name="Group 179"/>
            <p:cNvGrpSpPr>
              <a:grpSpLocks/>
            </p:cNvGrpSpPr>
            <p:nvPr/>
          </p:nvGrpSpPr>
          <p:grpSpPr bwMode="auto">
            <a:xfrm>
              <a:off x="2976" y="331"/>
              <a:ext cx="1396" cy="1953"/>
              <a:chOff x="2976" y="331"/>
              <a:chExt cx="1396" cy="1953"/>
            </a:xfrm>
          </p:grpSpPr>
          <p:sp>
            <p:nvSpPr>
              <p:cNvPr id="13356" name="Oval 180"/>
              <p:cNvSpPr>
                <a:spLocks noChangeArrowheads="1"/>
              </p:cNvSpPr>
              <p:nvPr/>
            </p:nvSpPr>
            <p:spPr bwMode="auto">
              <a:xfrm>
                <a:off x="3641" y="547"/>
                <a:ext cx="48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57" name="Oval 181"/>
              <p:cNvSpPr>
                <a:spLocks noChangeArrowheads="1"/>
              </p:cNvSpPr>
              <p:nvPr/>
            </p:nvSpPr>
            <p:spPr bwMode="auto">
              <a:xfrm>
                <a:off x="3641" y="2161"/>
                <a:ext cx="48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3358" name="Group 182"/>
              <p:cNvGrpSpPr>
                <a:grpSpLocks/>
              </p:cNvGrpSpPr>
              <p:nvPr/>
            </p:nvGrpSpPr>
            <p:grpSpPr bwMode="auto">
              <a:xfrm>
                <a:off x="2976" y="331"/>
                <a:ext cx="1396" cy="1953"/>
                <a:chOff x="2976" y="331"/>
                <a:chExt cx="1396" cy="1953"/>
              </a:xfrm>
            </p:grpSpPr>
            <p:sp>
              <p:nvSpPr>
                <p:cNvPr id="13359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3582" y="331"/>
                  <a:ext cx="324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1" lang="en-US" altLang="zh-CN" b="0" i="1">
                      <a:latin typeface="Times New Roman" pitchFamily="18" charset="0"/>
                    </a:rPr>
                    <a:t>a '</a:t>
                  </a:r>
                </a:p>
              </p:txBody>
            </p:sp>
            <p:sp>
              <p:nvSpPr>
                <p:cNvPr id="13360" name="Line 184"/>
                <p:cNvSpPr>
                  <a:spLocks noChangeShapeType="1"/>
                </p:cNvSpPr>
                <p:nvPr/>
              </p:nvSpPr>
              <p:spPr bwMode="auto">
                <a:xfrm>
                  <a:off x="3170" y="1603"/>
                  <a:ext cx="120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61" name="Line 185"/>
                <p:cNvSpPr>
                  <a:spLocks noChangeShapeType="1"/>
                </p:cNvSpPr>
                <p:nvPr/>
              </p:nvSpPr>
              <p:spPr bwMode="auto">
                <a:xfrm>
                  <a:off x="3662" y="547"/>
                  <a:ext cx="0" cy="166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62" name="Text Box 186"/>
                <p:cNvSpPr txBox="1">
                  <a:spLocks noChangeArrowheads="1"/>
                </p:cNvSpPr>
                <p:nvPr/>
              </p:nvSpPr>
              <p:spPr bwMode="auto">
                <a:xfrm>
                  <a:off x="3452" y="2032"/>
                  <a:ext cx="288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1" lang="en-US" altLang="zh-CN" sz="2000" b="0" i="1">
                      <a:latin typeface="Times New Roman" pitchFamily="18" charset="0"/>
                    </a:rPr>
                    <a:t>a</a:t>
                  </a:r>
                </a:p>
              </p:txBody>
            </p:sp>
            <p:sp>
              <p:nvSpPr>
                <p:cNvPr id="13363" name="Text Box 187"/>
                <p:cNvSpPr txBox="1">
                  <a:spLocks noChangeArrowheads="1"/>
                </p:cNvSpPr>
                <p:nvPr/>
              </p:nvSpPr>
              <p:spPr bwMode="auto">
                <a:xfrm>
                  <a:off x="2976" y="1482"/>
                  <a:ext cx="205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r>
                    <a:rPr kumimoji="1" lang="en-US" altLang="zh-CN" b="0" i="1">
                      <a:latin typeface="Times New Roman" pitchFamily="18" charset="0"/>
                    </a:rPr>
                    <a:t>X</a:t>
                  </a:r>
                </a:p>
              </p:txBody>
            </p:sp>
          </p:grpSp>
        </p:grpSp>
        <p:sp>
          <p:nvSpPr>
            <p:cNvPr id="13354" name="Text Box 188"/>
            <p:cNvSpPr txBox="1">
              <a:spLocks noChangeArrowheads="1"/>
            </p:cNvSpPr>
            <p:nvPr/>
          </p:nvSpPr>
          <p:spPr bwMode="auto">
            <a:xfrm>
              <a:off x="3190" y="1415"/>
              <a:ext cx="2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b="0" i="1">
                  <a:latin typeface="Times New Roman" pitchFamily="18" charset="0"/>
                </a:rPr>
                <a:t>V</a:t>
              </a:r>
            </a:p>
          </p:txBody>
        </p:sp>
        <p:sp>
          <p:nvSpPr>
            <p:cNvPr id="13355" name="Text Box 189"/>
            <p:cNvSpPr txBox="1">
              <a:spLocks noChangeArrowheads="1"/>
            </p:cNvSpPr>
            <p:nvPr/>
          </p:nvSpPr>
          <p:spPr bwMode="auto">
            <a:xfrm>
              <a:off x="3180" y="1572"/>
              <a:ext cx="22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b="0" i="1">
                  <a:latin typeface="Times New Roman" pitchFamily="18" charset="0"/>
                </a:rPr>
                <a:t>H</a:t>
              </a:r>
            </a:p>
          </p:txBody>
        </p:sp>
      </p:grpSp>
      <p:sp>
        <p:nvSpPr>
          <p:cNvPr id="49" name="Line 190"/>
          <p:cNvSpPr>
            <a:spLocks noChangeShapeType="1"/>
          </p:cNvSpPr>
          <p:nvPr/>
        </p:nvSpPr>
        <p:spPr bwMode="auto">
          <a:xfrm rot="16200000" flipV="1">
            <a:off x="6820694" y="2086769"/>
            <a:ext cx="1196975" cy="2366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" name="Oval 193"/>
          <p:cNvSpPr>
            <a:spLocks noChangeArrowheads="1"/>
          </p:cNvSpPr>
          <p:nvPr/>
        </p:nvSpPr>
        <p:spPr bwMode="auto">
          <a:xfrm>
            <a:off x="8434388" y="3763963"/>
            <a:ext cx="74612" cy="746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" name="Text Box 194"/>
          <p:cNvSpPr txBox="1">
            <a:spLocks noChangeArrowheads="1"/>
          </p:cNvSpPr>
          <p:nvPr/>
        </p:nvSpPr>
        <p:spPr bwMode="auto">
          <a:xfrm>
            <a:off x="8532813" y="3648075"/>
            <a:ext cx="376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b="0" i="1">
                <a:latin typeface="Times New Roman" pitchFamily="18" charset="0"/>
              </a:rPr>
              <a:t>a</a:t>
            </a:r>
            <a:r>
              <a:rPr kumimoji="1" lang="en-US" altLang="zh-CN" b="0" i="1" baseline="-25000">
                <a:latin typeface="Times New Roman" pitchFamily="18" charset="0"/>
              </a:rPr>
              <a:t>1</a:t>
            </a:r>
            <a:endParaRPr kumimoji="1" lang="en-US" altLang="zh-CN" b="0" i="1">
              <a:latin typeface="Times New Roman" pitchFamily="18" charset="0"/>
            </a:endParaRPr>
          </a:p>
        </p:txBody>
      </p:sp>
      <p:grpSp>
        <p:nvGrpSpPr>
          <p:cNvPr id="52" name="Group 195"/>
          <p:cNvGrpSpPr>
            <a:grpSpLocks/>
          </p:cNvGrpSpPr>
          <p:nvPr/>
        </p:nvGrpSpPr>
        <p:grpSpPr bwMode="auto">
          <a:xfrm>
            <a:off x="7189788" y="2111375"/>
            <a:ext cx="1403350" cy="2235200"/>
            <a:chOff x="4141" y="1269"/>
            <a:chExt cx="884" cy="1408"/>
          </a:xfrm>
        </p:grpSpPr>
        <p:sp>
          <p:nvSpPr>
            <p:cNvPr id="13349" name="Line 196"/>
            <p:cNvSpPr>
              <a:spLocks noChangeShapeType="1"/>
            </p:cNvSpPr>
            <p:nvPr/>
          </p:nvSpPr>
          <p:spPr bwMode="auto">
            <a:xfrm flipV="1">
              <a:off x="4141" y="1440"/>
              <a:ext cx="609" cy="1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50" name="Text Box 197"/>
            <p:cNvSpPr txBox="1">
              <a:spLocks noChangeArrowheads="1"/>
            </p:cNvSpPr>
            <p:nvPr/>
          </p:nvSpPr>
          <p:spPr bwMode="auto">
            <a:xfrm>
              <a:off x="4771" y="1269"/>
              <a:ext cx="25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b="0" i="1">
                  <a:latin typeface="Times New Roman" pitchFamily="18" charset="0"/>
                </a:rPr>
                <a:t>X</a:t>
              </a:r>
              <a:r>
                <a:rPr kumimoji="1" lang="en-US" altLang="zh-CN" b="0" i="1" baseline="-25000">
                  <a:latin typeface="Times New Roman" pitchFamily="18" charset="0"/>
                </a:rPr>
                <a:t>1</a:t>
              </a:r>
              <a:endParaRPr kumimoji="1" lang="en-US" altLang="zh-CN" b="0" i="1">
                <a:latin typeface="Times New Roman" pitchFamily="18" charset="0"/>
              </a:endParaRPr>
            </a:p>
          </p:txBody>
        </p:sp>
        <p:sp>
          <p:nvSpPr>
            <p:cNvPr id="13351" name="Text Box 198"/>
            <p:cNvSpPr txBox="1">
              <a:spLocks noChangeArrowheads="1"/>
            </p:cNvSpPr>
            <p:nvPr/>
          </p:nvSpPr>
          <p:spPr bwMode="auto">
            <a:xfrm rot="-4037325">
              <a:off x="4501" y="1369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b="0" i="1">
                  <a:latin typeface="Times New Roman" pitchFamily="18" charset="0"/>
                </a:rPr>
                <a:t>V</a:t>
              </a:r>
              <a:endParaRPr kumimoji="1" lang="en-US" altLang="zh-CN" sz="2400" b="0" i="1">
                <a:latin typeface="Times New Roman" pitchFamily="18" charset="0"/>
              </a:endParaRPr>
            </a:p>
          </p:txBody>
        </p:sp>
        <p:sp>
          <p:nvSpPr>
            <p:cNvPr id="13352" name="Text Box 199"/>
            <p:cNvSpPr txBox="1">
              <a:spLocks noChangeArrowheads="1"/>
            </p:cNvSpPr>
            <p:nvPr/>
          </p:nvSpPr>
          <p:spPr bwMode="auto">
            <a:xfrm rot="-4037325">
              <a:off x="4639" y="1474"/>
              <a:ext cx="2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b="0" i="1">
                  <a:latin typeface="Times New Roman" pitchFamily="18" charset="0"/>
                </a:rPr>
                <a:t>H</a:t>
              </a:r>
              <a:r>
                <a:rPr kumimoji="1" lang="en-US" altLang="zh-CN" b="0" i="1" baseline="-25000">
                  <a:latin typeface="Times New Roman" pitchFamily="18" charset="0"/>
                </a:rPr>
                <a:t>1</a:t>
              </a:r>
              <a:endParaRPr kumimoji="1" lang="en-US" altLang="zh-CN" sz="2400" b="0" i="1">
                <a:latin typeface="Times New Roman" pitchFamily="18" charset="0"/>
              </a:endParaRPr>
            </a:p>
          </p:txBody>
        </p:sp>
      </p:grpSp>
      <p:grpSp>
        <p:nvGrpSpPr>
          <p:cNvPr id="150" name="Group 153"/>
          <p:cNvGrpSpPr>
            <a:grpSpLocks/>
          </p:cNvGrpSpPr>
          <p:nvPr/>
        </p:nvGrpSpPr>
        <p:grpSpPr bwMode="auto">
          <a:xfrm>
            <a:off x="2803525" y="2903538"/>
            <a:ext cx="1866900" cy="2176462"/>
            <a:chOff x="1453" y="1589"/>
            <a:chExt cx="1176" cy="1371"/>
          </a:xfrm>
        </p:grpSpPr>
        <p:sp>
          <p:nvSpPr>
            <p:cNvPr id="151" name="AutoShape 154">
              <a:extLst>
                <a:ext uri="{FF2B5EF4-FFF2-40B4-BE49-F238E27FC236}">
                  <a16:creationId xmlns:a16="http://schemas.microsoft.com/office/drawing/2014/main" id="{2CB67914-F48D-4FFF-AFBF-38AD8420CD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109281" flipV="1">
              <a:off x="1365" y="1687"/>
              <a:ext cx="1371" cy="1176"/>
            </a:xfrm>
            <a:prstGeom prst="parallelogram">
              <a:avLst>
                <a:gd name="adj" fmla="val 46622"/>
              </a:avLst>
            </a:prstGeom>
            <a:solidFill>
              <a:schemeClr val="accent1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48" name="Text Box 155"/>
            <p:cNvSpPr txBox="1">
              <a:spLocks noChangeArrowheads="1"/>
            </p:cNvSpPr>
            <p:nvPr/>
          </p:nvSpPr>
          <p:spPr bwMode="auto">
            <a:xfrm>
              <a:off x="2320" y="1897"/>
              <a:ext cx="27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b="0" i="1">
                  <a:latin typeface="Times New Roman" pitchFamily="18" charset="0"/>
                </a:rPr>
                <a:t>H</a:t>
              </a:r>
              <a:r>
                <a:rPr kumimoji="1" lang="en-US" altLang="zh-CN" b="0" i="1" baseline="-25000">
                  <a:latin typeface="Times New Roman" pitchFamily="18" charset="0"/>
                </a:rPr>
                <a:t>1</a:t>
              </a:r>
              <a:endParaRPr kumimoji="1" lang="en-US" altLang="zh-CN" b="0" i="1">
                <a:latin typeface="Times New Roman" pitchFamily="18" charset="0"/>
              </a:endParaRPr>
            </a:p>
          </p:txBody>
        </p:sp>
      </p:grpSp>
      <p:grpSp>
        <p:nvGrpSpPr>
          <p:cNvPr id="143" name="组合 142"/>
          <p:cNvGrpSpPr>
            <a:grpSpLocks/>
          </p:cNvGrpSpPr>
          <p:nvPr/>
        </p:nvGrpSpPr>
        <p:grpSpPr bwMode="auto">
          <a:xfrm>
            <a:off x="1444625" y="2811463"/>
            <a:ext cx="2703513" cy="1871662"/>
            <a:chOff x="1444774" y="2812221"/>
            <a:chExt cx="2702751" cy="1870297"/>
          </a:xfrm>
        </p:grpSpPr>
        <p:sp>
          <p:nvSpPr>
            <p:cNvPr id="13340" name="Line 174"/>
            <p:cNvSpPr>
              <a:spLocks noChangeShapeType="1"/>
            </p:cNvSpPr>
            <p:nvPr/>
          </p:nvSpPr>
          <p:spPr bwMode="auto">
            <a:xfrm>
              <a:off x="3237099" y="3654260"/>
              <a:ext cx="557213" cy="891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3341" name="组合 141"/>
            <p:cNvGrpSpPr>
              <a:grpSpLocks/>
            </p:cNvGrpSpPr>
            <p:nvPr/>
          </p:nvGrpSpPr>
          <p:grpSpPr bwMode="auto">
            <a:xfrm>
              <a:off x="1444774" y="2812221"/>
              <a:ext cx="2702751" cy="1870297"/>
              <a:chOff x="1444774" y="2812221"/>
              <a:chExt cx="2702751" cy="1870297"/>
            </a:xfrm>
          </p:grpSpPr>
          <p:sp>
            <p:nvSpPr>
              <p:cNvPr id="13342" name="Line 172"/>
              <p:cNvSpPr>
                <a:spLocks noChangeShapeType="1"/>
              </p:cNvSpPr>
              <p:nvPr/>
            </p:nvSpPr>
            <p:spPr bwMode="auto">
              <a:xfrm rot="-10579652">
                <a:off x="1444774" y="2812221"/>
                <a:ext cx="1819536" cy="791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43" name="Line 173"/>
              <p:cNvSpPr>
                <a:spLocks noChangeShapeType="1"/>
              </p:cNvSpPr>
              <p:nvPr/>
            </p:nvSpPr>
            <p:spPr bwMode="auto">
              <a:xfrm rot="-10579652">
                <a:off x="1973449" y="3716673"/>
                <a:ext cx="1855788" cy="7889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44" name="Oval 175"/>
              <p:cNvSpPr>
                <a:spLocks noChangeArrowheads="1"/>
              </p:cNvSpPr>
              <p:nvPr/>
            </p:nvSpPr>
            <p:spPr bwMode="auto">
              <a:xfrm>
                <a:off x="3733987" y="4502485"/>
                <a:ext cx="74612" cy="7461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45" name="Text Box 176"/>
              <p:cNvSpPr txBox="1">
                <a:spLocks noChangeArrowheads="1"/>
              </p:cNvSpPr>
              <p:nvPr/>
            </p:nvSpPr>
            <p:spPr bwMode="auto">
              <a:xfrm>
                <a:off x="3770499" y="4220853"/>
                <a:ext cx="37702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b="0" i="1">
                    <a:latin typeface="Times New Roman" pitchFamily="18" charset="0"/>
                  </a:rPr>
                  <a:t>a</a:t>
                </a:r>
                <a:r>
                  <a:rPr kumimoji="1" lang="en-US" altLang="zh-CN" b="0" i="1" baseline="-25000">
                    <a:latin typeface="Times New Roman" pitchFamily="18" charset="0"/>
                  </a:rPr>
                  <a:t>1</a:t>
                </a:r>
                <a:endParaRPr kumimoji="1" lang="en-US" altLang="zh-CN" sz="2400" b="0" i="1">
                  <a:latin typeface="Times New Roman" pitchFamily="18" charset="0"/>
                </a:endParaRPr>
              </a:p>
            </p:txBody>
          </p:sp>
          <p:sp>
            <p:nvSpPr>
              <p:cNvPr id="13346" name="Text Box 203"/>
              <p:cNvSpPr txBox="1">
                <a:spLocks noChangeArrowheads="1"/>
              </p:cNvSpPr>
              <p:nvPr/>
            </p:nvSpPr>
            <p:spPr bwMode="auto">
              <a:xfrm>
                <a:off x="3237099" y="3336744"/>
                <a:ext cx="44595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b="0" i="1">
                    <a:latin typeface="Times New Roman" pitchFamily="18" charset="0"/>
                  </a:rPr>
                  <a:t>a</a:t>
                </a:r>
                <a:r>
                  <a:rPr kumimoji="1" lang="en-US" altLang="zh-CN" b="0" i="1" baseline="-25000">
                    <a:latin typeface="Times New Roman" pitchFamily="18" charset="0"/>
                  </a:rPr>
                  <a:t>x1</a:t>
                </a:r>
                <a:endParaRPr kumimoji="1" lang="en-US" altLang="zh-CN" b="0" i="1">
                  <a:latin typeface="Times New Roman" pitchFamily="18" charset="0"/>
                </a:endParaRPr>
              </a:p>
            </p:txBody>
          </p:sp>
        </p:grpSp>
      </p:grpSp>
      <p:sp>
        <p:nvSpPr>
          <p:cNvPr id="13326" name="矩形 14"/>
          <p:cNvSpPr>
            <a:spLocks noChangeArrowheads="1"/>
          </p:cNvSpPr>
          <p:nvPr/>
        </p:nvSpPr>
        <p:spPr bwMode="auto">
          <a:xfrm>
            <a:off x="304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二、换面法的基本规律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续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2800" b="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6" name="Text Box 26"/>
          <p:cNvSpPr txBox="1">
            <a:spLocks noChangeArrowheads="1"/>
          </p:cNvSpPr>
          <p:nvPr/>
        </p:nvSpPr>
        <p:spPr bwMode="auto">
          <a:xfrm>
            <a:off x="250825" y="576263"/>
            <a:ext cx="27924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400" b="0">
                <a:latin typeface="黑体" pitchFamily="49" charset="-122"/>
                <a:ea typeface="黑体" pitchFamily="49" charset="-122"/>
              </a:rPr>
              <a:t>  1. 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点的一次换面</a:t>
            </a:r>
            <a:endParaRPr kumimoji="1" lang="en-US" altLang="zh-CN" sz="2400" b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（</a:t>
            </a:r>
            <a:r>
              <a:rPr kumimoji="1" lang="en-US" altLang="zh-CN" sz="2400" b="0">
                <a:latin typeface="黑体" pitchFamily="49" charset="-122"/>
                <a:ea typeface="黑体" pitchFamily="49" charset="-122"/>
              </a:rPr>
              <a:t>2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）替换 </a:t>
            </a:r>
            <a:r>
              <a:rPr kumimoji="1" lang="en-US" altLang="zh-CN" sz="2400" b="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 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面</a:t>
            </a:r>
            <a:endParaRPr kumimoji="1" lang="en-US" altLang="zh-CN" sz="2400" b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40" name="图片 1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9188" y="4300538"/>
            <a:ext cx="254158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图片 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">
            <a:off x="8178800" y="1200150"/>
            <a:ext cx="936625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6" name="组合 145"/>
          <p:cNvGrpSpPr>
            <a:grpSpLocks/>
          </p:cNvGrpSpPr>
          <p:nvPr/>
        </p:nvGrpSpPr>
        <p:grpSpPr bwMode="auto">
          <a:xfrm>
            <a:off x="7450138" y="3324225"/>
            <a:ext cx="144462" cy="209550"/>
            <a:chOff x="7365316" y="3321856"/>
            <a:chExt cx="144000" cy="208258"/>
          </a:xfrm>
        </p:grpSpPr>
        <p:sp>
          <p:nvSpPr>
            <p:cNvPr id="13338" name="Line 190"/>
            <p:cNvSpPr>
              <a:spLocks noChangeAspect="1" noChangeShapeType="1"/>
            </p:cNvSpPr>
            <p:nvPr/>
          </p:nvSpPr>
          <p:spPr bwMode="auto">
            <a:xfrm rot="16200000" flipV="1">
              <a:off x="7400904" y="3421703"/>
              <a:ext cx="72823" cy="14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9" name="Line 190"/>
            <p:cNvSpPr>
              <a:spLocks noChangeAspect="1" noChangeShapeType="1"/>
            </p:cNvSpPr>
            <p:nvPr/>
          </p:nvSpPr>
          <p:spPr bwMode="auto">
            <a:xfrm rot="10800000" flipV="1">
              <a:off x="7368588" y="3321856"/>
              <a:ext cx="72823" cy="14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6108700" y="3525838"/>
            <a:ext cx="2022475" cy="1262062"/>
            <a:chOff x="6108687" y="3525563"/>
            <a:chExt cx="2023234" cy="1263080"/>
          </a:xfrm>
        </p:grpSpPr>
        <p:grpSp>
          <p:nvGrpSpPr>
            <p:cNvPr id="13332" name="组合 4"/>
            <p:cNvGrpSpPr>
              <a:grpSpLocks/>
            </p:cNvGrpSpPr>
            <p:nvPr/>
          </p:nvGrpSpPr>
          <p:grpSpPr bwMode="auto">
            <a:xfrm>
              <a:off x="6108687" y="4725144"/>
              <a:ext cx="184176" cy="63499"/>
              <a:chOff x="6108687" y="4725144"/>
              <a:chExt cx="184176" cy="63499"/>
            </a:xfrm>
          </p:grpSpPr>
          <p:cxnSp>
            <p:nvCxnSpPr>
              <p:cNvPr id="4" name="直接连接符 3">
                <a:extLst>
                  <a:ext uri="{FF2B5EF4-FFF2-40B4-BE49-F238E27FC236}">
                    <a16:creationId xmlns:a16="http://schemas.microsoft.com/office/drawing/2014/main" id="{89E709CF-7C07-4626-9C1F-AF8069D71B01}"/>
                  </a:ext>
                </a:extLst>
              </p:cNvPr>
              <p:cNvCxnSpPr/>
              <p:nvPr/>
            </p:nvCxnSpPr>
            <p:spPr>
              <a:xfrm>
                <a:off x="6108687" y="4725092"/>
                <a:ext cx="184219" cy="0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>
                <a:extLst>
                  <a:ext uri="{FF2B5EF4-FFF2-40B4-BE49-F238E27FC236}">
                    <a16:creationId xmlns:a16="http://schemas.microsoft.com/office/drawing/2014/main" id="{9E6A5F8C-EE0F-4FCD-A32F-3D382B0572B6}"/>
                  </a:ext>
                </a:extLst>
              </p:cNvPr>
              <p:cNvCxnSpPr/>
              <p:nvPr/>
            </p:nvCxnSpPr>
            <p:spPr>
              <a:xfrm>
                <a:off x="6108687" y="4788643"/>
                <a:ext cx="184219" cy="0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33" name="组合 67"/>
            <p:cNvGrpSpPr>
              <a:grpSpLocks/>
            </p:cNvGrpSpPr>
            <p:nvPr/>
          </p:nvGrpSpPr>
          <p:grpSpPr bwMode="auto">
            <a:xfrm rot="-3783979">
              <a:off x="8008084" y="3585901"/>
              <a:ext cx="184176" cy="63499"/>
              <a:chOff x="6108687" y="4725144"/>
              <a:chExt cx="184176" cy="63499"/>
            </a:xfrm>
          </p:grpSpPr>
          <p:cxnSp>
            <p:nvCxnSpPr>
              <p:cNvPr id="69" name="直接连接符 68">
                <a:extLst>
                  <a:ext uri="{FF2B5EF4-FFF2-40B4-BE49-F238E27FC236}">
                    <a16:creationId xmlns:a16="http://schemas.microsoft.com/office/drawing/2014/main" id="{0CDC8057-3997-4002-A9EF-AFA8B7DDE036}"/>
                  </a:ext>
                </a:extLst>
              </p:cNvPr>
              <p:cNvCxnSpPr/>
              <p:nvPr/>
            </p:nvCxnSpPr>
            <p:spPr>
              <a:xfrm>
                <a:off x="6110450" y="4718545"/>
                <a:ext cx="184298" cy="0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>
                <a:extLst>
                  <a:ext uri="{FF2B5EF4-FFF2-40B4-BE49-F238E27FC236}">
                    <a16:creationId xmlns:a16="http://schemas.microsoft.com/office/drawing/2014/main" id="{9E84F2AC-0E67-461B-AD00-E270152FAD0E}"/>
                  </a:ext>
                </a:extLst>
              </p:cNvPr>
              <p:cNvCxnSpPr/>
              <p:nvPr/>
            </p:nvCxnSpPr>
            <p:spPr>
              <a:xfrm>
                <a:off x="6108748" y="4785318"/>
                <a:ext cx="184298" cy="0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 autoUpdateAnimBg="0"/>
      <p:bldP spid="36" grpId="0" autoUpdateAnimBg="0"/>
      <p:bldP spid="49" grpId="0" animBg="1"/>
      <p:bldP spid="5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1809750" y="2892425"/>
            <a:ext cx="4886325" cy="3200400"/>
            <a:chOff x="1655763" y="1497013"/>
            <a:chExt cx="4886325" cy="3200400"/>
          </a:xfrm>
        </p:grpSpPr>
        <p:grpSp>
          <p:nvGrpSpPr>
            <p:cNvPr id="14405" name="组合 1"/>
            <p:cNvGrpSpPr>
              <a:grpSpLocks/>
            </p:cNvGrpSpPr>
            <p:nvPr/>
          </p:nvGrpSpPr>
          <p:grpSpPr bwMode="auto">
            <a:xfrm>
              <a:off x="1970088" y="1497013"/>
              <a:ext cx="1828800" cy="2286000"/>
              <a:chOff x="1970088" y="1497013"/>
              <a:chExt cx="1828800" cy="2286000"/>
            </a:xfrm>
          </p:grpSpPr>
          <p:sp>
            <p:nvSpPr>
              <p:cNvPr id="14410" name="Freeform 68"/>
              <p:cNvSpPr>
                <a:spLocks/>
              </p:cNvSpPr>
              <p:nvPr/>
            </p:nvSpPr>
            <p:spPr bwMode="auto">
              <a:xfrm>
                <a:off x="1970088" y="1497013"/>
                <a:ext cx="1828800" cy="2286000"/>
              </a:xfrm>
              <a:custGeom>
                <a:avLst/>
                <a:gdLst>
                  <a:gd name="T0" fmla="*/ 0 w 1152"/>
                  <a:gd name="T1" fmla="*/ 2147483646 h 1440"/>
                  <a:gd name="T2" fmla="*/ 2147483646 w 1152"/>
                  <a:gd name="T3" fmla="*/ 0 h 1440"/>
                  <a:gd name="T4" fmla="*/ 2147483646 w 1152"/>
                  <a:gd name="T5" fmla="*/ 2147483646 h 1440"/>
                  <a:gd name="T6" fmla="*/ 0 w 1152"/>
                  <a:gd name="T7" fmla="*/ 2147483646 h 1440"/>
                  <a:gd name="T8" fmla="*/ 0 w 1152"/>
                  <a:gd name="T9" fmla="*/ 2147483646 h 14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2" h="1440">
                    <a:moveTo>
                      <a:pt x="0" y="432"/>
                    </a:moveTo>
                    <a:lnTo>
                      <a:pt x="1152" y="0"/>
                    </a:lnTo>
                    <a:lnTo>
                      <a:pt x="1152" y="1008"/>
                    </a:lnTo>
                    <a:lnTo>
                      <a:pt x="0" y="1440"/>
                    </a:lnTo>
                    <a:lnTo>
                      <a:pt x="0" y="432"/>
                    </a:lnTo>
                    <a:close/>
                  </a:path>
                </a:pathLst>
              </a:custGeom>
              <a:solidFill>
                <a:srgbClr val="FFF2DE"/>
              </a:solidFill>
              <a:ln w="9525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4411" name="Text Box 74"/>
              <p:cNvSpPr txBox="1">
                <a:spLocks noChangeArrowheads="1"/>
              </p:cNvSpPr>
              <p:nvPr/>
            </p:nvSpPr>
            <p:spPr bwMode="auto">
              <a:xfrm>
                <a:off x="1970088" y="2057400"/>
                <a:ext cx="341312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000" b="0" i="1">
                    <a:latin typeface="Times New Roman" pitchFamily="18" charset="0"/>
                    <a:ea typeface="楷体_GB2312" pitchFamily="49" charset="-122"/>
                  </a:rPr>
                  <a:t>V</a:t>
                </a:r>
              </a:p>
            </p:txBody>
          </p:sp>
        </p:grpSp>
        <p:grpSp>
          <p:nvGrpSpPr>
            <p:cNvPr id="14406" name="组合 2"/>
            <p:cNvGrpSpPr>
              <a:grpSpLocks/>
            </p:cNvGrpSpPr>
            <p:nvPr/>
          </p:nvGrpSpPr>
          <p:grpSpPr bwMode="auto">
            <a:xfrm>
              <a:off x="1655763" y="3097213"/>
              <a:ext cx="4886325" cy="1600200"/>
              <a:chOff x="1655763" y="3097213"/>
              <a:chExt cx="4886325" cy="1600200"/>
            </a:xfrm>
          </p:grpSpPr>
          <p:sp>
            <p:nvSpPr>
              <p:cNvPr id="14407" name="Freeform 67"/>
              <p:cNvSpPr>
                <a:spLocks/>
              </p:cNvSpPr>
              <p:nvPr/>
            </p:nvSpPr>
            <p:spPr bwMode="auto">
              <a:xfrm>
                <a:off x="1970088" y="3097213"/>
                <a:ext cx="4572000" cy="1600200"/>
              </a:xfrm>
              <a:custGeom>
                <a:avLst/>
                <a:gdLst>
                  <a:gd name="T0" fmla="*/ 0 w 2880"/>
                  <a:gd name="T1" fmla="*/ 2147483646 h 1008"/>
                  <a:gd name="T2" fmla="*/ 2147483646 w 2880"/>
                  <a:gd name="T3" fmla="*/ 0 h 1008"/>
                  <a:gd name="T4" fmla="*/ 2147483646 w 2880"/>
                  <a:gd name="T5" fmla="*/ 2147483646 h 1008"/>
                  <a:gd name="T6" fmla="*/ 2147483646 w 2880"/>
                  <a:gd name="T7" fmla="*/ 2147483646 h 1008"/>
                  <a:gd name="T8" fmla="*/ 0 w 2880"/>
                  <a:gd name="T9" fmla="*/ 2147483646 h 10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0" h="1008">
                    <a:moveTo>
                      <a:pt x="0" y="432"/>
                    </a:moveTo>
                    <a:lnTo>
                      <a:pt x="1152" y="0"/>
                    </a:lnTo>
                    <a:lnTo>
                      <a:pt x="2880" y="576"/>
                    </a:lnTo>
                    <a:lnTo>
                      <a:pt x="1536" y="1008"/>
                    </a:lnTo>
                    <a:lnTo>
                      <a:pt x="0" y="432"/>
                    </a:lnTo>
                    <a:close/>
                  </a:path>
                </a:pathLst>
              </a:custGeom>
              <a:solidFill>
                <a:srgbClr val="FFF2DE"/>
              </a:solidFill>
              <a:ln w="9525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4408" name="Text Box 75"/>
              <p:cNvSpPr txBox="1">
                <a:spLocks noChangeArrowheads="1"/>
              </p:cNvSpPr>
              <p:nvPr/>
            </p:nvSpPr>
            <p:spPr bwMode="auto">
              <a:xfrm>
                <a:off x="4192588" y="4240213"/>
                <a:ext cx="38100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000" b="0" i="1">
                    <a:latin typeface="Times New Roman" pitchFamily="18" charset="0"/>
                    <a:ea typeface="楷体_GB2312" pitchFamily="49" charset="-122"/>
                  </a:rPr>
                  <a:t>H</a:t>
                </a:r>
              </a:p>
            </p:txBody>
          </p:sp>
          <p:sp>
            <p:nvSpPr>
              <p:cNvPr id="14409" name="Text Box 78"/>
              <p:cNvSpPr txBox="1">
                <a:spLocks noChangeArrowheads="1"/>
              </p:cNvSpPr>
              <p:nvPr/>
            </p:nvSpPr>
            <p:spPr bwMode="auto">
              <a:xfrm>
                <a:off x="1655763" y="3641725"/>
                <a:ext cx="341312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sz="2000" b="0" i="1">
                    <a:latin typeface="Times New Roman" pitchFamily="18" charset="0"/>
                    <a:ea typeface="楷体_GB2312" pitchFamily="49" charset="-122"/>
                  </a:rPr>
                  <a:t>X</a:t>
                </a:r>
                <a:endParaRPr kumimoji="1" lang="en-US" altLang="zh-CN" sz="2400" b="0" i="1">
                  <a:latin typeface="Times New Roman" pitchFamily="18" charset="0"/>
                  <a:ea typeface="楷体_GB2312" pitchFamily="49" charset="-122"/>
                </a:endParaRPr>
              </a:p>
            </p:txBody>
          </p:sp>
        </p:grpSp>
      </p:grpSp>
      <p:grpSp>
        <p:nvGrpSpPr>
          <p:cNvPr id="32" name="Group 79"/>
          <p:cNvGrpSpPr>
            <a:grpSpLocks/>
          </p:cNvGrpSpPr>
          <p:nvPr/>
        </p:nvGrpSpPr>
        <p:grpSpPr bwMode="auto">
          <a:xfrm>
            <a:off x="4714875" y="2587625"/>
            <a:ext cx="1252538" cy="3490913"/>
            <a:chOff x="3072" y="596"/>
            <a:chExt cx="789" cy="2199"/>
          </a:xfrm>
        </p:grpSpPr>
        <p:sp>
          <p:nvSpPr>
            <p:cNvPr id="14401" name="Text Box 80"/>
            <p:cNvSpPr txBox="1">
              <a:spLocks noChangeArrowheads="1"/>
            </p:cNvSpPr>
            <p:nvPr/>
          </p:nvSpPr>
          <p:spPr bwMode="auto">
            <a:xfrm>
              <a:off x="3592" y="2543"/>
              <a:ext cx="26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sz="2000" b="0" i="1">
                  <a:latin typeface="Times New Roman" pitchFamily="18" charset="0"/>
                  <a:ea typeface="楷体_GB2312" pitchFamily="49" charset="-122"/>
                </a:rPr>
                <a:t>X</a:t>
              </a:r>
              <a:r>
                <a:rPr kumimoji="1" lang="en-US" altLang="zh-CN" sz="2000" b="0" i="1" baseline="-20000">
                  <a:latin typeface="Times New Roman" pitchFamily="18" charset="0"/>
                  <a:ea typeface="楷体_GB2312" pitchFamily="49" charset="-122"/>
                </a:rPr>
                <a:t>1</a:t>
              </a:r>
              <a:endParaRPr kumimoji="1" lang="en-US" altLang="zh-CN" sz="2000" b="0" i="1">
                <a:latin typeface="Times New Roman" pitchFamily="18" charset="0"/>
                <a:ea typeface="楷体_GB2312" pitchFamily="49" charset="-122"/>
              </a:endParaRPr>
            </a:p>
          </p:txBody>
        </p:sp>
        <p:grpSp>
          <p:nvGrpSpPr>
            <p:cNvPr id="14402" name="Group 81"/>
            <p:cNvGrpSpPr>
              <a:grpSpLocks/>
            </p:cNvGrpSpPr>
            <p:nvPr/>
          </p:nvGrpSpPr>
          <p:grpSpPr bwMode="auto">
            <a:xfrm>
              <a:off x="3072" y="596"/>
              <a:ext cx="665" cy="1968"/>
              <a:chOff x="3072" y="596"/>
              <a:chExt cx="665" cy="1968"/>
            </a:xfrm>
          </p:grpSpPr>
          <p:sp>
            <p:nvSpPr>
              <p:cNvPr id="35" name="Freeform 82">
                <a:extLst>
                  <a:ext uri="{FF2B5EF4-FFF2-40B4-BE49-F238E27FC236}">
                    <a16:creationId xmlns:a16="http://schemas.microsoft.com/office/drawing/2014/main" id="{D2F8307E-282D-45BB-AAAA-47AAE6B2E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596"/>
                <a:ext cx="624" cy="1968"/>
              </a:xfrm>
              <a:custGeom>
                <a:avLst/>
                <a:gdLst>
                  <a:gd name="T0" fmla="*/ 0 w 624"/>
                  <a:gd name="T1" fmla="*/ 0 h 1968"/>
                  <a:gd name="T2" fmla="*/ 0 w 624"/>
                  <a:gd name="T3" fmla="*/ 1392 h 1968"/>
                  <a:gd name="T4" fmla="*/ 624 w 624"/>
                  <a:gd name="T5" fmla="*/ 1968 h 1968"/>
                  <a:gd name="T6" fmla="*/ 624 w 624"/>
                  <a:gd name="T7" fmla="*/ 624 h 1968"/>
                  <a:gd name="T8" fmla="*/ 0 w 624"/>
                  <a:gd name="T9" fmla="*/ 0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1968">
                    <a:moveTo>
                      <a:pt x="0" y="0"/>
                    </a:moveTo>
                    <a:lnTo>
                      <a:pt x="0" y="1392"/>
                    </a:lnTo>
                    <a:lnTo>
                      <a:pt x="624" y="1968"/>
                    </a:lnTo>
                    <a:lnTo>
                      <a:pt x="624" y="6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9525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404" name="Text Box 83"/>
              <p:cNvSpPr txBox="1">
                <a:spLocks noChangeArrowheads="1"/>
              </p:cNvSpPr>
              <p:nvPr/>
            </p:nvSpPr>
            <p:spPr bwMode="auto">
              <a:xfrm>
                <a:off x="3468" y="1141"/>
                <a:ext cx="26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000" b="0" i="1">
                    <a:latin typeface="Times New Roman" pitchFamily="18" charset="0"/>
                    <a:ea typeface="楷体_GB2312" pitchFamily="49" charset="-122"/>
                  </a:rPr>
                  <a:t>V</a:t>
                </a:r>
                <a:r>
                  <a:rPr kumimoji="1" lang="en-US" altLang="zh-CN" sz="2000" b="0" i="1" baseline="-25000">
                    <a:latin typeface="Times New Roman" pitchFamily="18" charset="0"/>
                    <a:ea typeface="楷体_GB2312" pitchFamily="49" charset="-122"/>
                  </a:rPr>
                  <a:t>1</a:t>
                </a:r>
                <a:endParaRPr kumimoji="1" lang="en-US" altLang="zh-CN" sz="2400" b="0" i="1" baseline="-25000">
                  <a:latin typeface="Times New Roman" pitchFamily="18" charset="0"/>
                  <a:ea typeface="楷体_GB2312" pitchFamily="49" charset="-122"/>
                </a:endParaRPr>
              </a:p>
            </p:txBody>
          </p:sp>
        </p:grpSp>
      </p:grpSp>
      <p:grpSp>
        <p:nvGrpSpPr>
          <p:cNvPr id="45" name="Group 92"/>
          <p:cNvGrpSpPr>
            <a:grpSpLocks/>
          </p:cNvGrpSpPr>
          <p:nvPr/>
        </p:nvGrpSpPr>
        <p:grpSpPr bwMode="auto">
          <a:xfrm>
            <a:off x="3481388" y="2632075"/>
            <a:ext cx="2000250" cy="1260475"/>
            <a:chOff x="2295" y="624"/>
            <a:chExt cx="1260" cy="794"/>
          </a:xfrm>
        </p:grpSpPr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6423C0E2-39E5-48C0-A42E-9B061851996E}"/>
                </a:ext>
              </a:extLst>
            </p:cNvPr>
            <p:cNvSpPr>
              <a:spLocks/>
            </p:cNvSpPr>
            <p:nvPr/>
          </p:nvSpPr>
          <p:spPr bwMode="auto">
            <a:xfrm rot="20677676">
              <a:off x="2295" y="941"/>
              <a:ext cx="1059" cy="395"/>
            </a:xfrm>
            <a:custGeom>
              <a:avLst/>
              <a:gdLst>
                <a:gd name="T0" fmla="*/ 255 w 1059"/>
                <a:gd name="T1" fmla="*/ 0 h 395"/>
                <a:gd name="T2" fmla="*/ 1059 w 1059"/>
                <a:gd name="T3" fmla="*/ 0 h 395"/>
                <a:gd name="T4" fmla="*/ 819 w 1059"/>
                <a:gd name="T5" fmla="*/ 395 h 395"/>
                <a:gd name="T6" fmla="*/ 0 w 1059"/>
                <a:gd name="T7" fmla="*/ 395 h 395"/>
                <a:gd name="T8" fmla="*/ 255 w 1059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9" h="395">
                  <a:moveTo>
                    <a:pt x="255" y="0"/>
                  </a:moveTo>
                  <a:lnTo>
                    <a:pt x="1059" y="0"/>
                  </a:lnTo>
                  <a:lnTo>
                    <a:pt x="819" y="395"/>
                  </a:lnTo>
                  <a:lnTo>
                    <a:pt x="0" y="395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99" name="Text Box 94"/>
            <p:cNvSpPr txBox="1">
              <a:spLocks noChangeArrowheads="1"/>
            </p:cNvSpPr>
            <p:nvPr/>
          </p:nvSpPr>
          <p:spPr bwMode="auto">
            <a:xfrm>
              <a:off x="2384" y="1166"/>
              <a:ext cx="28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 sz="2000" b="0" i="1">
                  <a:latin typeface="Times New Roman" pitchFamily="18" charset="0"/>
                  <a:ea typeface="楷体_GB2312" pitchFamily="49" charset="-122"/>
                </a:rPr>
                <a:t>H</a:t>
              </a:r>
              <a:r>
                <a:rPr kumimoji="1" lang="en-US" altLang="zh-CN" sz="2000" b="0" i="1" baseline="-20000">
                  <a:latin typeface="Times New Roman" pitchFamily="18" charset="0"/>
                  <a:ea typeface="楷体_GB2312" pitchFamily="49" charset="-122"/>
                </a:rPr>
                <a:t>2</a:t>
              </a:r>
            </a:p>
          </p:txBody>
        </p:sp>
        <p:sp>
          <p:nvSpPr>
            <p:cNvPr id="14400" name="Text Box 95"/>
            <p:cNvSpPr txBox="1">
              <a:spLocks noChangeArrowheads="1"/>
            </p:cNvSpPr>
            <p:nvPr/>
          </p:nvSpPr>
          <p:spPr bwMode="auto">
            <a:xfrm>
              <a:off x="3268" y="624"/>
              <a:ext cx="2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en-US" altLang="zh-CN" sz="2000" i="1">
                  <a:latin typeface="Times New Roman" pitchFamily="18" charset="0"/>
                  <a:ea typeface="楷体_GB2312" pitchFamily="49" charset="-122"/>
                </a:rPr>
                <a:t>X</a:t>
              </a:r>
              <a:r>
                <a:rPr kumimoji="1" lang="en-US" altLang="zh-CN" sz="2400" baseline="-20000">
                  <a:latin typeface="Times New Roman" pitchFamily="18" charset="0"/>
                  <a:ea typeface="楷体_GB2312" pitchFamily="49" charset="-122"/>
                </a:rPr>
                <a:t>2</a:t>
              </a:r>
            </a:p>
          </p:txBody>
        </p:sp>
      </p:grpSp>
      <p:sp>
        <p:nvSpPr>
          <p:cNvPr id="14341" name="Line 106"/>
          <p:cNvSpPr>
            <a:spLocks noChangeShapeType="1"/>
          </p:cNvSpPr>
          <p:nvPr/>
        </p:nvSpPr>
        <p:spPr bwMode="auto">
          <a:xfrm>
            <a:off x="3038475" y="4460875"/>
            <a:ext cx="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4342" name="矩形 14"/>
          <p:cNvSpPr>
            <a:spLocks noChangeArrowheads="1"/>
          </p:cNvSpPr>
          <p:nvPr/>
        </p:nvSpPr>
        <p:spPr bwMode="auto">
          <a:xfrm>
            <a:off x="304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二、换面法的基本规律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续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2800" b="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0" name="Text Box 26"/>
          <p:cNvSpPr txBox="1">
            <a:spLocks noChangeArrowheads="1"/>
          </p:cNvSpPr>
          <p:nvPr/>
        </p:nvSpPr>
        <p:spPr bwMode="auto">
          <a:xfrm>
            <a:off x="250825" y="576263"/>
            <a:ext cx="6121400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="0">
                <a:latin typeface="黑体" pitchFamily="49" charset="-122"/>
                <a:ea typeface="黑体" pitchFamily="49" charset="-122"/>
              </a:rPr>
              <a:t>  2. 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点的二次换面</a:t>
            </a:r>
            <a:endParaRPr kumimoji="1" lang="en-US" altLang="zh-CN" sz="2400" b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 </a:t>
            </a:r>
            <a:r>
              <a:rPr kumimoji="1" lang="en-US" altLang="zh-CN" sz="2400" b="0">
                <a:latin typeface="黑体" pitchFamily="49" charset="-122"/>
                <a:ea typeface="黑体" pitchFamily="49" charset="-122"/>
              </a:rPr>
              <a:t>(1) 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先把 </a:t>
            </a:r>
            <a:r>
              <a:rPr kumimoji="1" lang="en-US" altLang="zh-CN" sz="2400" b="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  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面换成平面 </a:t>
            </a:r>
            <a:r>
              <a:rPr kumimoji="1" lang="en-US" altLang="zh-CN" sz="2400" b="0" i="1">
                <a:latin typeface="Times New Roman" pitchFamily="18" charset="0"/>
                <a:ea typeface="黑体" pitchFamily="49" charset="-122"/>
              </a:rPr>
              <a:t>V</a:t>
            </a:r>
            <a:r>
              <a:rPr kumimoji="1" lang="en-US" altLang="zh-CN" sz="2400" b="0" i="1" baseline="-25000">
                <a:latin typeface="Times New Roman" pitchFamily="18" charset="0"/>
                <a:ea typeface="黑体" pitchFamily="49" charset="-122"/>
              </a:rPr>
              <a:t>1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， </a:t>
            </a:r>
            <a:r>
              <a:rPr kumimoji="1" lang="en-US" altLang="zh-CN" sz="2400" b="0" i="1">
                <a:latin typeface="Times New Roman" pitchFamily="18" charset="0"/>
                <a:ea typeface="黑体" pitchFamily="49" charset="-122"/>
              </a:rPr>
              <a:t>V</a:t>
            </a:r>
            <a:r>
              <a:rPr kumimoji="1" lang="en-US" altLang="zh-CN" sz="2400" b="0" i="1" baseline="-20000">
                <a:latin typeface="黑体" pitchFamily="49" charset="-122"/>
                <a:ea typeface="黑体" pitchFamily="49" charset="-122"/>
              </a:rPr>
              <a:t>1 </a:t>
            </a:r>
            <a:r>
              <a:rPr kumimoji="1" lang="en-US" altLang="zh-CN" sz="2400" b="0">
                <a:latin typeface="黑体" pitchFamily="49" charset="-122"/>
                <a:ea typeface="黑体" pitchFamily="49" charset="-122"/>
                <a:sym typeface="Symbol" pitchFamily="18" charset="2"/>
              </a:rPr>
              <a:t> </a:t>
            </a:r>
            <a:r>
              <a:rPr kumimoji="1" lang="en-US" altLang="zh-CN" sz="2400" b="0" i="1">
                <a:latin typeface="Times New Roman" pitchFamily="18" charset="0"/>
                <a:ea typeface="黑体" pitchFamily="49" charset="-122"/>
                <a:sym typeface="Symbol" pitchFamily="18" charset="2"/>
              </a:rPr>
              <a:t>H </a:t>
            </a:r>
            <a:r>
              <a:rPr kumimoji="1" lang="en-US" altLang="zh-CN" sz="2400" b="0">
                <a:latin typeface="黑体" pitchFamily="49" charset="-122"/>
                <a:ea typeface="黑体" pitchFamily="49" charset="-122"/>
                <a:sym typeface="Symbol" pitchFamily="18" charset="2"/>
              </a:rPr>
              <a:t>;</a:t>
            </a:r>
          </a:p>
          <a:p>
            <a:pPr>
              <a:lnSpc>
                <a:spcPct val="150000"/>
              </a:lnSpc>
            </a:pPr>
            <a:r>
              <a:rPr kumimoji="1" lang="en-US" altLang="zh-CN" sz="2400" b="0">
                <a:latin typeface="黑体" pitchFamily="49" charset="-122"/>
                <a:ea typeface="黑体" pitchFamily="49" charset="-122"/>
              </a:rPr>
              <a:t> (2) 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再把 </a:t>
            </a:r>
            <a:r>
              <a:rPr kumimoji="1" lang="en-US" altLang="zh-CN" sz="2400" b="0" i="1">
                <a:latin typeface="Times New Roman" pitchFamily="18" charset="0"/>
                <a:ea typeface="黑体" pitchFamily="49" charset="-122"/>
              </a:rPr>
              <a:t>H 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面换成平面 </a:t>
            </a:r>
            <a:r>
              <a:rPr kumimoji="1" lang="en-US" altLang="zh-CN" sz="2400" b="0" i="1">
                <a:latin typeface="Times New Roman" pitchFamily="18" charset="0"/>
                <a:ea typeface="黑体" pitchFamily="49" charset="-122"/>
              </a:rPr>
              <a:t>H</a:t>
            </a:r>
            <a:r>
              <a:rPr kumimoji="1" lang="en-US" altLang="zh-CN" sz="2400" b="0" i="1" baseline="-25000">
                <a:latin typeface="Times New Roman" pitchFamily="18" charset="0"/>
                <a:ea typeface="黑体" pitchFamily="49" charset="-122"/>
              </a:rPr>
              <a:t>2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， </a:t>
            </a:r>
            <a:r>
              <a:rPr kumimoji="1" lang="en-US" altLang="zh-CN" sz="2400" b="0" i="1">
                <a:latin typeface="Times New Roman" pitchFamily="18" charset="0"/>
                <a:ea typeface="黑体" pitchFamily="49" charset="-122"/>
              </a:rPr>
              <a:t>H</a:t>
            </a:r>
            <a:r>
              <a:rPr kumimoji="1" lang="en-US" altLang="zh-CN" sz="2400" b="0" i="1" baseline="-20000">
                <a:latin typeface="黑体" pitchFamily="49" charset="-122"/>
                <a:ea typeface="黑体" pitchFamily="49" charset="-122"/>
              </a:rPr>
              <a:t>2 </a:t>
            </a:r>
            <a:r>
              <a:rPr kumimoji="1" lang="en-US" altLang="zh-CN" sz="2400" b="0">
                <a:latin typeface="黑体" pitchFamily="49" charset="-122"/>
                <a:ea typeface="黑体" pitchFamily="49" charset="-122"/>
                <a:sym typeface="Symbol" pitchFamily="18" charset="2"/>
              </a:rPr>
              <a:t> </a:t>
            </a:r>
            <a:r>
              <a:rPr kumimoji="1" lang="en-US" altLang="zh-CN" sz="2400" b="0" i="1">
                <a:latin typeface="Times New Roman" pitchFamily="18" charset="0"/>
                <a:ea typeface="黑体" pitchFamily="49" charset="-122"/>
              </a:rPr>
              <a:t>V</a:t>
            </a:r>
            <a:r>
              <a:rPr kumimoji="1" lang="en-US" altLang="zh-CN" sz="2400" b="0" i="1" baseline="-20000">
                <a:latin typeface="黑体" pitchFamily="49" charset="-122"/>
                <a:ea typeface="黑体" pitchFamily="49" charset="-122"/>
              </a:rPr>
              <a:t>1</a:t>
            </a:r>
            <a:r>
              <a:rPr kumimoji="1" lang="en-US" altLang="zh-CN" sz="2400" b="0">
                <a:latin typeface="黑体" pitchFamily="49" charset="-122"/>
                <a:ea typeface="黑体" pitchFamily="49" charset="-122"/>
                <a:sym typeface="Symbol" pitchFamily="18" charset="2"/>
              </a:rPr>
              <a:t> 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  <a:sym typeface="Symbol" pitchFamily="18" charset="2"/>
              </a:rPr>
              <a:t>。</a:t>
            </a:r>
            <a:endParaRPr kumimoji="1" lang="en-US" altLang="zh-CN" sz="2400" b="0" i="1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2601913" y="3633788"/>
            <a:ext cx="2160587" cy="2020887"/>
            <a:chOff x="2447925" y="2238375"/>
            <a:chExt cx="2160588" cy="2020888"/>
          </a:xfrm>
        </p:grpSpPr>
        <p:sp>
          <p:nvSpPr>
            <p:cNvPr id="14385" name="Text Box 76"/>
            <p:cNvSpPr txBox="1">
              <a:spLocks noChangeArrowheads="1"/>
            </p:cNvSpPr>
            <p:nvPr/>
          </p:nvSpPr>
          <p:spPr bwMode="auto">
            <a:xfrm>
              <a:off x="2474913" y="2238375"/>
              <a:ext cx="4413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 sz="2000" b="0" i="1">
                  <a:latin typeface="Times New Roman" pitchFamily="18" charset="0"/>
                  <a:ea typeface="楷体_GB2312" pitchFamily="49" charset="-122"/>
                </a:rPr>
                <a:t> a</a:t>
              </a:r>
              <a:r>
                <a:rPr kumimoji="1" lang="en-US" altLang="zh-CN" sz="2000" b="0" i="1">
                  <a:latin typeface="Times New Roman" pitchFamily="18" charset="0"/>
                  <a:ea typeface="楷体_GB2312" pitchFamily="49" charset="-122"/>
                  <a:sym typeface="Symbol" pitchFamily="18" charset="2"/>
                </a:rPr>
                <a:t></a:t>
              </a:r>
            </a:p>
          </p:txBody>
        </p:sp>
        <p:grpSp>
          <p:nvGrpSpPr>
            <p:cNvPr id="14386" name="组合 7"/>
            <p:cNvGrpSpPr>
              <a:grpSpLocks/>
            </p:cNvGrpSpPr>
            <p:nvPr/>
          </p:nvGrpSpPr>
          <p:grpSpPr bwMode="auto">
            <a:xfrm>
              <a:off x="2447925" y="2590800"/>
              <a:ext cx="2160588" cy="1668463"/>
              <a:chOff x="2447925" y="2590800"/>
              <a:chExt cx="2160588" cy="1668463"/>
            </a:xfrm>
          </p:grpSpPr>
          <p:sp>
            <p:nvSpPr>
              <p:cNvPr id="14387" name="Text Box 70"/>
              <p:cNvSpPr txBox="1">
                <a:spLocks noChangeArrowheads="1"/>
              </p:cNvSpPr>
              <p:nvPr/>
            </p:nvSpPr>
            <p:spPr bwMode="auto">
              <a:xfrm>
                <a:off x="4027488" y="3859213"/>
                <a:ext cx="312737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000" b="0" i="1">
                    <a:latin typeface="Times New Roman" pitchFamily="18" charset="0"/>
                    <a:ea typeface="楷体_GB2312" pitchFamily="49" charset="-122"/>
                  </a:rPr>
                  <a:t>a</a:t>
                </a:r>
              </a:p>
            </p:txBody>
          </p:sp>
          <p:sp>
            <p:nvSpPr>
              <p:cNvPr id="14388" name="Freeform 71"/>
              <p:cNvSpPr>
                <a:spLocks/>
              </p:cNvSpPr>
              <p:nvPr/>
            </p:nvSpPr>
            <p:spPr bwMode="auto">
              <a:xfrm>
                <a:off x="2808288" y="2640013"/>
                <a:ext cx="1587" cy="827087"/>
              </a:xfrm>
              <a:custGeom>
                <a:avLst/>
                <a:gdLst>
                  <a:gd name="T0" fmla="*/ 0 w 1"/>
                  <a:gd name="T1" fmla="*/ 0 h 508"/>
                  <a:gd name="T2" fmla="*/ 0 w 1"/>
                  <a:gd name="T3" fmla="*/ 2147483646 h 50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508">
                    <a:moveTo>
                      <a:pt x="0" y="0"/>
                    </a:moveTo>
                    <a:lnTo>
                      <a:pt x="0" y="508"/>
                    </a:lnTo>
                  </a:path>
                </a:pathLst>
              </a:custGeom>
              <a:noFill/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4389" name="组合 6"/>
              <p:cNvGrpSpPr>
                <a:grpSpLocks/>
              </p:cNvGrpSpPr>
              <p:nvPr/>
            </p:nvGrpSpPr>
            <p:grpSpPr bwMode="auto">
              <a:xfrm>
                <a:off x="2447925" y="2590800"/>
                <a:ext cx="2160588" cy="1439863"/>
                <a:chOff x="2447925" y="2590800"/>
                <a:chExt cx="2160588" cy="1439863"/>
              </a:xfrm>
            </p:grpSpPr>
            <p:sp>
              <p:nvSpPr>
                <p:cNvPr id="14390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265613" y="2781300"/>
                  <a:ext cx="342900" cy="400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kumimoji="1" lang="en-US" altLang="zh-CN" sz="2000" b="0" i="1">
                      <a:latin typeface="Times New Roman" pitchFamily="18" charset="0"/>
                      <a:ea typeface="楷体_GB2312" pitchFamily="49" charset="-122"/>
                    </a:rPr>
                    <a:t>A</a:t>
                  </a:r>
                </a:p>
              </p:txBody>
            </p:sp>
            <p:sp>
              <p:nvSpPr>
                <p:cNvPr id="14391" name="Freeform 73"/>
                <p:cNvSpPr>
                  <a:spLocks noChangeAspect="1"/>
                </p:cNvSpPr>
                <p:nvPr/>
              </p:nvSpPr>
              <p:spPr bwMode="auto">
                <a:xfrm>
                  <a:off x="2808288" y="3468688"/>
                  <a:ext cx="1517650" cy="546100"/>
                </a:xfrm>
                <a:custGeom>
                  <a:avLst/>
                  <a:gdLst>
                    <a:gd name="T0" fmla="*/ 0 w 915"/>
                    <a:gd name="T1" fmla="*/ 0 h 342"/>
                    <a:gd name="T2" fmla="*/ 2147483646 w 915"/>
                    <a:gd name="T3" fmla="*/ 2147483646 h 34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15" h="342">
                      <a:moveTo>
                        <a:pt x="0" y="0"/>
                      </a:moveTo>
                      <a:lnTo>
                        <a:pt x="915" y="342"/>
                      </a:lnTo>
                    </a:path>
                  </a:pathLst>
                </a:custGeom>
                <a:no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92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2447925" y="3136900"/>
                  <a:ext cx="387350" cy="400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r>
                    <a:rPr kumimoji="1" lang="en-US" altLang="zh-CN" sz="2000" b="0" i="1">
                      <a:latin typeface="Times New Roman" pitchFamily="18" charset="0"/>
                      <a:ea typeface="楷体_GB2312" pitchFamily="49" charset="-122"/>
                    </a:rPr>
                    <a:t>a</a:t>
                  </a:r>
                  <a:r>
                    <a:rPr kumimoji="1" lang="en-US" altLang="zh-CN" sz="2000" b="0" i="1" baseline="-20000">
                      <a:latin typeface="Times New Roman" pitchFamily="18" charset="0"/>
                      <a:ea typeface="楷体_GB2312" pitchFamily="49" charset="-122"/>
                    </a:rPr>
                    <a:t>x</a:t>
                  </a:r>
                  <a:endParaRPr kumimoji="1" lang="en-US" altLang="zh-CN" sz="2000" b="0" i="1">
                    <a:latin typeface="Times New Roman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14393" name="Line 84"/>
                <p:cNvSpPr>
                  <a:spLocks noChangeShapeType="1"/>
                </p:cNvSpPr>
                <p:nvPr/>
              </p:nvSpPr>
              <p:spPr bwMode="auto">
                <a:xfrm>
                  <a:off x="4306888" y="3173413"/>
                  <a:ext cx="0" cy="83820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94" name="Freeform 73"/>
                <p:cNvSpPr>
                  <a:spLocks noChangeAspect="1"/>
                </p:cNvSpPr>
                <p:nvPr/>
              </p:nvSpPr>
              <p:spPr bwMode="auto">
                <a:xfrm>
                  <a:off x="2797175" y="2630488"/>
                  <a:ext cx="1517650" cy="546100"/>
                </a:xfrm>
                <a:custGeom>
                  <a:avLst/>
                  <a:gdLst>
                    <a:gd name="T0" fmla="*/ 0 w 915"/>
                    <a:gd name="T1" fmla="*/ 0 h 342"/>
                    <a:gd name="T2" fmla="*/ 2147483646 w 915"/>
                    <a:gd name="T3" fmla="*/ 2147483646 h 34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15" h="342">
                      <a:moveTo>
                        <a:pt x="0" y="0"/>
                      </a:moveTo>
                      <a:lnTo>
                        <a:pt x="915" y="342"/>
                      </a:lnTo>
                    </a:path>
                  </a:pathLst>
                </a:custGeom>
                <a:no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95" name="Oval 193"/>
                <p:cNvSpPr>
                  <a:spLocks noChangeArrowheads="1"/>
                </p:cNvSpPr>
                <p:nvPr/>
              </p:nvSpPr>
              <p:spPr bwMode="auto">
                <a:xfrm>
                  <a:off x="4273550" y="3956050"/>
                  <a:ext cx="74613" cy="7461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96" name="Oval 193"/>
                <p:cNvSpPr>
                  <a:spLocks noChangeArrowheads="1"/>
                </p:cNvSpPr>
                <p:nvPr/>
              </p:nvSpPr>
              <p:spPr bwMode="auto">
                <a:xfrm>
                  <a:off x="4275138" y="3133725"/>
                  <a:ext cx="74612" cy="7461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97" name="Oval 193"/>
                <p:cNvSpPr>
                  <a:spLocks noChangeArrowheads="1"/>
                </p:cNvSpPr>
                <p:nvPr/>
              </p:nvSpPr>
              <p:spPr bwMode="auto">
                <a:xfrm>
                  <a:off x="2773363" y="2590800"/>
                  <a:ext cx="74612" cy="7461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4459288" y="4171950"/>
            <a:ext cx="1160462" cy="1227138"/>
            <a:chOff x="4305300" y="2776538"/>
            <a:chExt cx="1160463" cy="1227137"/>
          </a:xfrm>
        </p:grpSpPr>
        <p:grpSp>
          <p:nvGrpSpPr>
            <p:cNvPr id="14377" name="组合 9"/>
            <p:cNvGrpSpPr>
              <a:grpSpLocks/>
            </p:cNvGrpSpPr>
            <p:nvPr/>
          </p:nvGrpSpPr>
          <p:grpSpPr bwMode="auto">
            <a:xfrm>
              <a:off x="4305300" y="2776538"/>
              <a:ext cx="1160463" cy="1227137"/>
              <a:chOff x="4305300" y="2776538"/>
              <a:chExt cx="1160463" cy="1227137"/>
            </a:xfrm>
          </p:grpSpPr>
          <p:grpSp>
            <p:nvGrpSpPr>
              <p:cNvPr id="14379" name="Group 85"/>
              <p:cNvGrpSpPr>
                <a:grpSpLocks/>
              </p:cNvGrpSpPr>
              <p:nvPr/>
            </p:nvGrpSpPr>
            <p:grpSpPr bwMode="auto">
              <a:xfrm>
                <a:off x="4305300" y="2776538"/>
                <a:ext cx="1160463" cy="1227137"/>
                <a:chOff x="2911" y="1594"/>
                <a:chExt cx="731" cy="773"/>
              </a:xfrm>
            </p:grpSpPr>
            <p:sp>
              <p:nvSpPr>
                <p:cNvPr id="14381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3360" y="1736"/>
                  <a:ext cx="0" cy="518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82" name="Line 8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911" y="2254"/>
                  <a:ext cx="446" cy="11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83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3351" y="1594"/>
                  <a:ext cx="291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kumimoji="1" lang="en-US" altLang="zh-CN" sz="2000" b="0" i="1">
                      <a:latin typeface="Times New Roman" pitchFamily="18" charset="0"/>
                      <a:ea typeface="楷体_GB2312" pitchFamily="49" charset="-122"/>
                    </a:rPr>
                    <a:t>a</a:t>
                  </a:r>
                  <a:r>
                    <a:rPr kumimoji="1" lang="en-US" altLang="zh-CN" sz="2000" b="0" i="1">
                      <a:latin typeface="Times New Roman" pitchFamily="18" charset="0"/>
                      <a:ea typeface="楷体_GB2312" pitchFamily="49" charset="-122"/>
                      <a:sym typeface="Symbol" pitchFamily="18" charset="2"/>
                    </a:rPr>
                    <a:t></a:t>
                  </a:r>
                  <a:r>
                    <a:rPr kumimoji="1" lang="en-US" altLang="zh-CN" sz="2000" b="0" i="1" baseline="-25000">
                      <a:latin typeface="Times New Roman" pitchFamily="18" charset="0"/>
                      <a:ea typeface="楷体_GB2312" pitchFamily="49" charset="-122"/>
                    </a:rPr>
                    <a:t>1</a:t>
                  </a:r>
                </a:p>
              </p:txBody>
            </p:sp>
            <p:sp>
              <p:nvSpPr>
                <p:cNvPr id="14384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3344" y="2073"/>
                  <a:ext cx="298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r>
                    <a:rPr kumimoji="1" lang="en-US" altLang="zh-CN" sz="2000" b="0" i="1">
                      <a:latin typeface="Times New Roman" pitchFamily="18" charset="0"/>
                      <a:ea typeface="楷体_GB2312" pitchFamily="49" charset="-122"/>
                    </a:rPr>
                    <a:t>a</a:t>
                  </a:r>
                  <a:r>
                    <a:rPr kumimoji="1" lang="en-US" altLang="zh-CN" sz="2000" b="0" i="1" baseline="-20000">
                      <a:latin typeface="Times New Roman" pitchFamily="18" charset="0"/>
                      <a:ea typeface="楷体_GB2312" pitchFamily="49" charset="-122"/>
                    </a:rPr>
                    <a:t>x1</a:t>
                  </a:r>
                  <a:endParaRPr kumimoji="1" lang="en-US" altLang="zh-CN" sz="2000" b="0" i="1">
                    <a:latin typeface="Times New Roman" pitchFamily="18" charset="0"/>
                    <a:ea typeface="楷体_GB2312" pitchFamily="49" charset="-122"/>
                  </a:endParaRPr>
                </a:p>
              </p:txBody>
            </p:sp>
          </p:grpSp>
          <p:sp>
            <p:nvSpPr>
              <p:cNvPr id="14380" name="Line 87"/>
              <p:cNvSpPr>
                <a:spLocks noChangeAspect="1" noChangeShapeType="1"/>
              </p:cNvSpPr>
              <p:nvPr/>
            </p:nvSpPr>
            <p:spPr bwMode="auto">
              <a:xfrm flipV="1">
                <a:off x="4305300" y="3001963"/>
                <a:ext cx="708025" cy="17938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4378" name="Oval 193"/>
            <p:cNvSpPr>
              <a:spLocks noChangeArrowheads="1"/>
            </p:cNvSpPr>
            <p:nvPr/>
          </p:nvSpPr>
          <p:spPr bwMode="auto">
            <a:xfrm>
              <a:off x="4973638" y="2973388"/>
              <a:ext cx="74612" cy="7461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4003675" y="3092450"/>
            <a:ext cx="1343025" cy="1484313"/>
            <a:chOff x="3849688" y="1697038"/>
            <a:chExt cx="1343025" cy="1484312"/>
          </a:xfrm>
        </p:grpSpPr>
        <p:grpSp>
          <p:nvGrpSpPr>
            <p:cNvPr id="14370" name="Group 99"/>
            <p:cNvGrpSpPr>
              <a:grpSpLocks/>
            </p:cNvGrpSpPr>
            <p:nvPr/>
          </p:nvGrpSpPr>
          <p:grpSpPr bwMode="auto">
            <a:xfrm>
              <a:off x="3849688" y="1697038"/>
              <a:ext cx="1343025" cy="1484312"/>
              <a:chOff x="2624" y="914"/>
              <a:chExt cx="846" cy="935"/>
            </a:xfrm>
          </p:grpSpPr>
          <p:sp>
            <p:nvSpPr>
              <p:cNvPr id="14372" name="Freeform 100"/>
              <p:cNvSpPr>
                <a:spLocks noChangeAspect="1"/>
              </p:cNvSpPr>
              <p:nvPr/>
            </p:nvSpPr>
            <p:spPr bwMode="auto">
              <a:xfrm>
                <a:off x="2766" y="1177"/>
                <a:ext cx="146" cy="672"/>
              </a:xfrm>
              <a:custGeom>
                <a:avLst/>
                <a:gdLst>
                  <a:gd name="T0" fmla="*/ 200 w 141"/>
                  <a:gd name="T1" fmla="*/ 918 h 649"/>
                  <a:gd name="T2" fmla="*/ 0 w 141"/>
                  <a:gd name="T3" fmla="*/ 0 h 64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1" h="649">
                    <a:moveTo>
                      <a:pt x="141" y="649"/>
                    </a:move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373" name="Freeform 101"/>
              <p:cNvSpPr>
                <a:spLocks/>
              </p:cNvSpPr>
              <p:nvPr/>
            </p:nvSpPr>
            <p:spPr bwMode="auto">
              <a:xfrm>
                <a:off x="3205" y="1073"/>
                <a:ext cx="156" cy="663"/>
              </a:xfrm>
              <a:custGeom>
                <a:avLst/>
                <a:gdLst>
                  <a:gd name="T0" fmla="*/ 156 w 156"/>
                  <a:gd name="T1" fmla="*/ 663 h 663"/>
                  <a:gd name="T2" fmla="*/ 0 w 156"/>
                  <a:gd name="T3" fmla="*/ 0 h 66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6" h="663">
                    <a:moveTo>
                      <a:pt x="156" y="663"/>
                    </a:move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374" name="Text Box 102"/>
              <p:cNvSpPr txBox="1">
                <a:spLocks noChangeArrowheads="1"/>
              </p:cNvSpPr>
              <p:nvPr/>
            </p:nvSpPr>
            <p:spPr bwMode="auto">
              <a:xfrm>
                <a:off x="3172" y="930"/>
                <a:ext cx="29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sz="2000" b="0" i="1">
                    <a:latin typeface="Times New Roman" pitchFamily="18" charset="0"/>
                    <a:ea typeface="楷体_GB2312" pitchFamily="49" charset="-122"/>
                  </a:rPr>
                  <a:t>a</a:t>
                </a:r>
                <a:r>
                  <a:rPr kumimoji="1" lang="en-US" altLang="zh-CN" sz="2000" b="0" i="1" baseline="-20000">
                    <a:latin typeface="Times New Roman" pitchFamily="18" charset="0"/>
                    <a:ea typeface="楷体_GB2312" pitchFamily="49" charset="-122"/>
                  </a:rPr>
                  <a:t>x2</a:t>
                </a:r>
                <a:endParaRPr kumimoji="1" lang="en-US" altLang="zh-CN" sz="2000" b="0" i="1">
                  <a:latin typeface="Times New Roman" pitchFamily="18" charset="0"/>
                  <a:ea typeface="楷体_GB2312" pitchFamily="49" charset="-122"/>
                </a:endParaRPr>
              </a:p>
            </p:txBody>
          </p:sp>
          <p:sp>
            <p:nvSpPr>
              <p:cNvPr id="14375" name="Freeform 103"/>
              <p:cNvSpPr>
                <a:spLocks/>
              </p:cNvSpPr>
              <p:nvPr/>
            </p:nvSpPr>
            <p:spPr bwMode="auto">
              <a:xfrm>
                <a:off x="2756" y="1072"/>
                <a:ext cx="451" cy="113"/>
              </a:xfrm>
              <a:custGeom>
                <a:avLst/>
                <a:gdLst>
                  <a:gd name="T0" fmla="*/ 0 w 451"/>
                  <a:gd name="T1" fmla="*/ 113 h 113"/>
                  <a:gd name="T2" fmla="*/ 451 w 451"/>
                  <a:gd name="T3" fmla="*/ 0 h 1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51" h="113">
                    <a:moveTo>
                      <a:pt x="0" y="113"/>
                    </a:moveTo>
                    <a:lnTo>
                      <a:pt x="451" y="0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376" name="Text Box 104"/>
              <p:cNvSpPr txBox="1">
                <a:spLocks noChangeArrowheads="1"/>
              </p:cNvSpPr>
              <p:nvPr/>
            </p:nvSpPr>
            <p:spPr bwMode="auto">
              <a:xfrm>
                <a:off x="2624" y="914"/>
                <a:ext cx="25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sz="2000" b="0" i="1">
                    <a:latin typeface="Times New Roman" pitchFamily="18" charset="0"/>
                    <a:ea typeface="楷体_GB2312" pitchFamily="49" charset="-122"/>
                  </a:rPr>
                  <a:t>a</a:t>
                </a:r>
                <a:r>
                  <a:rPr kumimoji="1" lang="en-US" altLang="zh-CN" sz="2000" b="0" i="1" baseline="-20000">
                    <a:latin typeface="Times New Roman" pitchFamily="18" charset="0"/>
                    <a:ea typeface="楷体_GB2312" pitchFamily="49" charset="-122"/>
                  </a:rPr>
                  <a:t>2</a:t>
                </a:r>
                <a:endParaRPr kumimoji="1" lang="en-US" altLang="zh-CN" sz="2000" b="0" i="1">
                  <a:latin typeface="Times New Roman" pitchFamily="18" charset="0"/>
                  <a:ea typeface="楷体_GB2312" pitchFamily="49" charset="-122"/>
                </a:endParaRPr>
              </a:p>
            </p:txBody>
          </p:sp>
        </p:grpSp>
        <p:sp>
          <p:nvSpPr>
            <p:cNvPr id="14371" name="Oval 193"/>
            <p:cNvSpPr>
              <a:spLocks noChangeArrowheads="1"/>
            </p:cNvSpPr>
            <p:nvPr/>
          </p:nvSpPr>
          <p:spPr bwMode="auto">
            <a:xfrm>
              <a:off x="4044950" y="2084388"/>
              <a:ext cx="74613" cy="7461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>
            <a:grpSpLocks/>
          </p:cNvGrpSpPr>
          <p:nvPr/>
        </p:nvGrpSpPr>
        <p:grpSpPr bwMode="auto">
          <a:xfrm>
            <a:off x="2894013" y="4421188"/>
            <a:ext cx="2354262" cy="592137"/>
            <a:chOff x="2894173" y="4421659"/>
            <a:chExt cx="2354412" cy="591517"/>
          </a:xfrm>
        </p:grpSpPr>
        <p:grpSp>
          <p:nvGrpSpPr>
            <p:cNvPr id="14361" name="组合 15"/>
            <p:cNvGrpSpPr>
              <a:grpSpLocks/>
            </p:cNvGrpSpPr>
            <p:nvPr/>
          </p:nvGrpSpPr>
          <p:grpSpPr bwMode="auto">
            <a:xfrm>
              <a:off x="2894173" y="4421659"/>
              <a:ext cx="136525" cy="47625"/>
              <a:chOff x="5595938" y="2740025"/>
              <a:chExt cx="136525" cy="47625"/>
            </a:xfrm>
          </p:grpSpPr>
          <p:cxnSp>
            <p:nvCxnSpPr>
              <p:cNvPr id="79" name="直接连接符 78">
                <a:extLst>
                  <a:ext uri="{FF2B5EF4-FFF2-40B4-BE49-F238E27FC236}">
                    <a16:creationId xmlns:a16="http://schemas.microsoft.com/office/drawing/2014/main" id="{9570DD9B-64F5-49A1-87B9-5930CA6744D9}"/>
                  </a:ext>
                </a:extLst>
              </p:cNvPr>
              <p:cNvCxnSpPr/>
              <p:nvPr/>
            </p:nvCxnSpPr>
            <p:spPr bwMode="auto">
              <a:xfrm>
                <a:off x="5595938" y="2740025"/>
                <a:ext cx="136534" cy="0"/>
              </a:xfrm>
              <a:prstGeom prst="line">
                <a:avLst/>
              </a:prstGeom>
              <a:ln w="19050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>
                <a:extLst>
                  <a:ext uri="{FF2B5EF4-FFF2-40B4-BE49-F238E27FC236}">
                    <a16:creationId xmlns:a16="http://schemas.microsoft.com/office/drawing/2014/main" id="{BC4463F2-AAE4-462A-B793-8B6B451E98E9}"/>
                  </a:ext>
                </a:extLst>
              </p:cNvPr>
              <p:cNvCxnSpPr/>
              <p:nvPr/>
            </p:nvCxnSpPr>
            <p:spPr bwMode="auto">
              <a:xfrm>
                <a:off x="5595938" y="2787600"/>
                <a:ext cx="136534" cy="0"/>
              </a:xfrm>
              <a:prstGeom prst="line">
                <a:avLst/>
              </a:prstGeom>
              <a:ln w="19050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62" name="组合 80"/>
            <p:cNvGrpSpPr>
              <a:grpSpLocks/>
            </p:cNvGrpSpPr>
            <p:nvPr/>
          </p:nvGrpSpPr>
          <p:grpSpPr bwMode="auto">
            <a:xfrm>
              <a:off x="4396458" y="4965551"/>
              <a:ext cx="136525" cy="47625"/>
              <a:chOff x="5595938" y="2740025"/>
              <a:chExt cx="136525" cy="47625"/>
            </a:xfrm>
          </p:grpSpPr>
          <p:cxnSp>
            <p:nvCxnSpPr>
              <p:cNvPr id="82" name="直接连接符 81">
                <a:extLst>
                  <a:ext uri="{FF2B5EF4-FFF2-40B4-BE49-F238E27FC236}">
                    <a16:creationId xmlns:a16="http://schemas.microsoft.com/office/drawing/2014/main" id="{472E8C97-E36E-470C-B953-443BA4B37A2D}"/>
                  </a:ext>
                </a:extLst>
              </p:cNvPr>
              <p:cNvCxnSpPr/>
              <p:nvPr/>
            </p:nvCxnSpPr>
            <p:spPr bwMode="auto">
              <a:xfrm>
                <a:off x="5595524" y="2740075"/>
                <a:ext cx="136534" cy="0"/>
              </a:xfrm>
              <a:prstGeom prst="line">
                <a:avLst/>
              </a:prstGeom>
              <a:ln w="2222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>
                <a:extLst>
                  <a:ext uri="{FF2B5EF4-FFF2-40B4-BE49-F238E27FC236}">
                    <a16:creationId xmlns:a16="http://schemas.microsoft.com/office/drawing/2014/main" id="{AB00184D-26D0-413E-A4C0-06704534CE8C}"/>
                  </a:ext>
                </a:extLst>
              </p:cNvPr>
              <p:cNvCxnSpPr/>
              <p:nvPr/>
            </p:nvCxnSpPr>
            <p:spPr bwMode="auto">
              <a:xfrm>
                <a:off x="5595524" y="2787650"/>
                <a:ext cx="136534" cy="0"/>
              </a:xfrm>
              <a:prstGeom prst="line">
                <a:avLst/>
              </a:prstGeom>
              <a:ln w="2222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63" name="组合 83"/>
            <p:cNvGrpSpPr>
              <a:grpSpLocks/>
            </p:cNvGrpSpPr>
            <p:nvPr/>
          </p:nvGrpSpPr>
          <p:grpSpPr bwMode="auto">
            <a:xfrm>
              <a:off x="5112060" y="4805834"/>
              <a:ext cx="136525" cy="47625"/>
              <a:chOff x="5588447" y="2740025"/>
              <a:chExt cx="136525" cy="47625"/>
            </a:xfrm>
          </p:grpSpPr>
          <p:cxnSp>
            <p:nvCxnSpPr>
              <p:cNvPr id="85" name="直接连接符 84">
                <a:extLst>
                  <a:ext uri="{FF2B5EF4-FFF2-40B4-BE49-F238E27FC236}">
                    <a16:creationId xmlns:a16="http://schemas.microsoft.com/office/drawing/2014/main" id="{CDFB63B4-6FDA-462B-B79F-AF2AF7960FCB}"/>
                  </a:ext>
                </a:extLst>
              </p:cNvPr>
              <p:cNvCxnSpPr/>
              <p:nvPr/>
            </p:nvCxnSpPr>
            <p:spPr bwMode="auto">
              <a:xfrm>
                <a:off x="5588438" y="2739622"/>
                <a:ext cx="136534" cy="0"/>
              </a:xfrm>
              <a:prstGeom prst="line">
                <a:avLst/>
              </a:prstGeom>
              <a:ln w="2222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>
                <a:extLst>
                  <a:ext uri="{FF2B5EF4-FFF2-40B4-BE49-F238E27FC236}">
                    <a16:creationId xmlns:a16="http://schemas.microsoft.com/office/drawing/2014/main" id="{20C4A1AD-4A5C-47F4-938E-9C9B8CC92426}"/>
                  </a:ext>
                </a:extLst>
              </p:cNvPr>
              <p:cNvCxnSpPr/>
              <p:nvPr/>
            </p:nvCxnSpPr>
            <p:spPr bwMode="auto">
              <a:xfrm>
                <a:off x="5588438" y="2787197"/>
                <a:ext cx="136534" cy="0"/>
              </a:xfrm>
              <a:prstGeom prst="line">
                <a:avLst/>
              </a:prstGeom>
              <a:ln w="2222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4584700" y="3357563"/>
            <a:ext cx="311150" cy="2022475"/>
            <a:chOff x="4584996" y="3357058"/>
            <a:chExt cx="311040" cy="2023583"/>
          </a:xfrm>
        </p:grpSpPr>
        <p:grpSp>
          <p:nvGrpSpPr>
            <p:cNvPr id="14349" name="组合 100"/>
            <p:cNvGrpSpPr>
              <a:grpSpLocks/>
            </p:cNvGrpSpPr>
            <p:nvPr/>
          </p:nvGrpSpPr>
          <p:grpSpPr bwMode="auto">
            <a:xfrm>
              <a:off x="4809094" y="4408599"/>
              <a:ext cx="86942" cy="136525"/>
              <a:chOff x="7404696" y="4408599"/>
              <a:chExt cx="86942" cy="136525"/>
            </a:xfrm>
          </p:grpSpPr>
          <p:cxnSp>
            <p:nvCxnSpPr>
              <p:cNvPr id="102" name="直接连接符 101">
                <a:extLst>
                  <a:ext uri="{FF2B5EF4-FFF2-40B4-BE49-F238E27FC236}">
                    <a16:creationId xmlns:a16="http://schemas.microsoft.com/office/drawing/2014/main" id="{0B52CFFE-765C-4258-BD7E-86BD2E6804CE}"/>
                  </a:ext>
                </a:extLst>
              </p:cNvPr>
              <p:cNvCxnSpPr/>
              <p:nvPr/>
            </p:nvCxnSpPr>
            <p:spPr bwMode="auto">
              <a:xfrm rot="5400000">
                <a:off x="7380491" y="4476859"/>
                <a:ext cx="136600" cy="0"/>
              </a:xfrm>
              <a:prstGeom prst="line">
                <a:avLst/>
              </a:prstGeom>
              <a:ln w="22225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>
                <a:extLst>
                  <a:ext uri="{FF2B5EF4-FFF2-40B4-BE49-F238E27FC236}">
                    <a16:creationId xmlns:a16="http://schemas.microsoft.com/office/drawing/2014/main" id="{F364B621-E41F-4262-B5FC-0FEA46895B91}"/>
                  </a:ext>
                </a:extLst>
              </p:cNvPr>
              <p:cNvCxnSpPr/>
              <p:nvPr/>
            </p:nvCxnSpPr>
            <p:spPr bwMode="auto">
              <a:xfrm rot="5400000">
                <a:off x="7336057" y="4476859"/>
                <a:ext cx="136600" cy="0"/>
              </a:xfrm>
              <a:prstGeom prst="line">
                <a:avLst/>
              </a:prstGeom>
              <a:ln w="22225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>
                <a:extLst>
                  <a:ext uri="{FF2B5EF4-FFF2-40B4-BE49-F238E27FC236}">
                    <a16:creationId xmlns:a16="http://schemas.microsoft.com/office/drawing/2014/main" id="{1F804E32-E08F-4E83-9D18-14B34FB426D4}"/>
                  </a:ext>
                </a:extLst>
              </p:cNvPr>
              <p:cNvCxnSpPr/>
              <p:nvPr/>
            </p:nvCxnSpPr>
            <p:spPr bwMode="auto">
              <a:xfrm rot="5400000">
                <a:off x="7423337" y="4476859"/>
                <a:ext cx="136600" cy="0"/>
              </a:xfrm>
              <a:prstGeom prst="line">
                <a:avLst/>
              </a:prstGeom>
              <a:ln w="22225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50" name="组合 104"/>
            <p:cNvGrpSpPr>
              <a:grpSpLocks/>
            </p:cNvGrpSpPr>
            <p:nvPr/>
          </p:nvGrpSpPr>
          <p:grpSpPr bwMode="auto">
            <a:xfrm>
              <a:off x="4788024" y="5244116"/>
              <a:ext cx="86942" cy="136525"/>
              <a:chOff x="7404696" y="4408599"/>
              <a:chExt cx="86942" cy="136525"/>
            </a:xfrm>
          </p:grpSpPr>
          <p:cxnSp>
            <p:nvCxnSpPr>
              <p:cNvPr id="106" name="直接连接符 105">
                <a:extLst>
                  <a:ext uri="{FF2B5EF4-FFF2-40B4-BE49-F238E27FC236}">
                    <a16:creationId xmlns:a16="http://schemas.microsoft.com/office/drawing/2014/main" id="{79AC346E-56BC-495E-860C-F457A52865AB}"/>
                  </a:ext>
                </a:extLst>
              </p:cNvPr>
              <p:cNvCxnSpPr/>
              <p:nvPr/>
            </p:nvCxnSpPr>
            <p:spPr bwMode="auto">
              <a:xfrm rot="5400000">
                <a:off x="7380930" y="4476824"/>
                <a:ext cx="136600" cy="0"/>
              </a:xfrm>
              <a:prstGeom prst="line">
                <a:avLst/>
              </a:prstGeom>
              <a:ln w="22225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>
                <a:extLst>
                  <a:ext uri="{FF2B5EF4-FFF2-40B4-BE49-F238E27FC236}">
                    <a16:creationId xmlns:a16="http://schemas.microsoft.com/office/drawing/2014/main" id="{DC3ACBF9-7FA6-4189-84FD-F7208AD15C86}"/>
                  </a:ext>
                </a:extLst>
              </p:cNvPr>
              <p:cNvCxnSpPr/>
              <p:nvPr/>
            </p:nvCxnSpPr>
            <p:spPr bwMode="auto">
              <a:xfrm rot="5400000">
                <a:off x="7336495" y="4476824"/>
                <a:ext cx="136600" cy="0"/>
              </a:xfrm>
              <a:prstGeom prst="line">
                <a:avLst/>
              </a:prstGeom>
              <a:ln w="22225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>
                <a:extLst>
                  <a:ext uri="{FF2B5EF4-FFF2-40B4-BE49-F238E27FC236}">
                    <a16:creationId xmlns:a16="http://schemas.microsoft.com/office/drawing/2014/main" id="{2A4DD796-8493-453D-8FE2-63A51CA65ECD}"/>
                  </a:ext>
                </a:extLst>
              </p:cNvPr>
              <p:cNvCxnSpPr/>
              <p:nvPr/>
            </p:nvCxnSpPr>
            <p:spPr bwMode="auto">
              <a:xfrm rot="5400000">
                <a:off x="7423777" y="4476824"/>
                <a:ext cx="136600" cy="0"/>
              </a:xfrm>
              <a:prstGeom prst="line">
                <a:avLst/>
              </a:prstGeom>
              <a:ln w="22225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51" name="组合 108"/>
            <p:cNvGrpSpPr>
              <a:grpSpLocks/>
            </p:cNvGrpSpPr>
            <p:nvPr/>
          </p:nvGrpSpPr>
          <p:grpSpPr bwMode="auto">
            <a:xfrm rot="-705295">
              <a:off x="4584996" y="3357058"/>
              <a:ext cx="86942" cy="136525"/>
              <a:chOff x="7404696" y="4408599"/>
              <a:chExt cx="86942" cy="136525"/>
            </a:xfrm>
          </p:grpSpPr>
          <p:cxnSp>
            <p:nvCxnSpPr>
              <p:cNvPr id="110" name="直接连接符 109">
                <a:extLst>
                  <a:ext uri="{FF2B5EF4-FFF2-40B4-BE49-F238E27FC236}">
                    <a16:creationId xmlns:a16="http://schemas.microsoft.com/office/drawing/2014/main" id="{00F934E8-28E1-4011-9450-319D9788C1FB}"/>
                  </a:ext>
                </a:extLst>
              </p:cNvPr>
              <p:cNvCxnSpPr/>
              <p:nvPr/>
            </p:nvCxnSpPr>
            <p:spPr bwMode="auto">
              <a:xfrm rot="5400000">
                <a:off x="7380802" y="4477095"/>
                <a:ext cx="136600" cy="0"/>
              </a:xfrm>
              <a:prstGeom prst="line">
                <a:avLst/>
              </a:prstGeom>
              <a:ln w="22225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>
                <a:extLst>
                  <a:ext uri="{FF2B5EF4-FFF2-40B4-BE49-F238E27FC236}">
                    <a16:creationId xmlns:a16="http://schemas.microsoft.com/office/drawing/2014/main" id="{52EF586C-AAC6-4722-8B5F-DD2451573E11}"/>
                  </a:ext>
                </a:extLst>
              </p:cNvPr>
              <p:cNvCxnSpPr/>
              <p:nvPr/>
            </p:nvCxnSpPr>
            <p:spPr bwMode="auto">
              <a:xfrm rot="5400000">
                <a:off x="7327978" y="4466093"/>
                <a:ext cx="136600" cy="0"/>
              </a:xfrm>
              <a:prstGeom prst="line">
                <a:avLst/>
              </a:prstGeom>
              <a:ln w="22225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>
                <a:extLst>
                  <a:ext uri="{FF2B5EF4-FFF2-40B4-BE49-F238E27FC236}">
                    <a16:creationId xmlns:a16="http://schemas.microsoft.com/office/drawing/2014/main" id="{9BB8EFDB-3309-49CF-98D4-E1CA5322F3C2}"/>
                  </a:ext>
                </a:extLst>
              </p:cNvPr>
              <p:cNvCxnSpPr/>
              <p:nvPr/>
            </p:nvCxnSpPr>
            <p:spPr bwMode="auto">
              <a:xfrm rot="5400000">
                <a:off x="7423136" y="4476178"/>
                <a:ext cx="136600" cy="0"/>
              </a:xfrm>
              <a:prstGeom prst="line">
                <a:avLst/>
              </a:prstGeom>
              <a:ln w="22225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2DE"/>
        </a:solidFill>
        <a:ln w="12700">
          <a:solidFill>
            <a:schemeClr val="tx1"/>
          </a:solidFill>
          <a:miter lim="800000"/>
          <a:headEnd/>
          <a:tailEnd/>
        </a:ln>
      </a:spPr>
      <a:bodyPr lIns="0" tIns="0" rIns="0" bIns="0" rtlCol="0" anchor="ctr"/>
      <a:lstStyle>
        <a:defPPr algn="just">
          <a:lnSpc>
            <a:spcPct val="120000"/>
          </a:lnSpc>
          <a:defRPr sz="2200" b="0" kern="0" dirty="0" smtClean="0">
            <a:solidFill>
              <a:srgbClr val="C00000"/>
            </a:solidFill>
            <a:latin typeface="黑体" panose="02010609060101010101" pitchFamily="49" charset="-122"/>
            <a:ea typeface="黑体" panose="02010609060101010101" pitchFamily="49" charset="-122"/>
          </a:defRPr>
        </a:defPPr>
      </a:lstStyle>
    </a:spDef>
    <a:lnDef>
      <a:spPr>
        <a:ln w="31750" cap="rnd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24674</TotalTime>
  <Words>1622</Words>
  <Application>Microsoft Office PowerPoint</Application>
  <PresentationFormat>全屏显示(4:3)</PresentationFormat>
  <Paragraphs>356</Paragraphs>
  <Slides>23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等线</vt:lpstr>
      <vt:lpstr>仿宋</vt:lpstr>
      <vt:lpstr>黑体</vt:lpstr>
      <vt:lpstr>微软雅黑</vt:lpstr>
      <vt:lpstr>Arial</vt:lpstr>
      <vt:lpstr>Times New Roman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杨水成</dc:creator>
  <cp:lastModifiedBy>easydong</cp:lastModifiedBy>
  <cp:revision>1666</cp:revision>
  <cp:lastPrinted>1601-01-01T00:00:00Z</cp:lastPrinted>
  <dcterms:created xsi:type="dcterms:W3CDTF">1601-01-01T00:00:00Z</dcterms:created>
  <dcterms:modified xsi:type="dcterms:W3CDTF">2020-02-17T15:49:52Z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