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323" r:id="rId4"/>
    <p:sldId id="259" r:id="rId5"/>
    <p:sldId id="260" r:id="rId6"/>
    <p:sldId id="281" r:id="rId7"/>
    <p:sldId id="284" r:id="rId8"/>
    <p:sldId id="285" r:id="rId9"/>
    <p:sldId id="293" r:id="rId10"/>
    <p:sldId id="294" r:id="rId11"/>
    <p:sldId id="320" r:id="rId12"/>
    <p:sldId id="286" r:id="rId13"/>
    <p:sldId id="288" r:id="rId14"/>
    <p:sldId id="289" r:id="rId15"/>
    <p:sldId id="290" r:id="rId16"/>
    <p:sldId id="291" r:id="rId17"/>
    <p:sldId id="292" r:id="rId18"/>
    <p:sldId id="321" r:id="rId19"/>
    <p:sldId id="295" r:id="rId20"/>
    <p:sldId id="296" r:id="rId21"/>
    <p:sldId id="297" r:id="rId22"/>
    <p:sldId id="298" r:id="rId23"/>
    <p:sldId id="299" r:id="rId24"/>
    <p:sldId id="278" r:id="rId25"/>
    <p:sldId id="322" r:id="rId26"/>
    <p:sldId id="300" r:id="rId27"/>
    <p:sldId id="301" r:id="rId28"/>
    <p:sldId id="302" r:id="rId29"/>
    <p:sldId id="303" r:id="rId30"/>
    <p:sldId id="312" r:id="rId31"/>
    <p:sldId id="304" r:id="rId32"/>
    <p:sldId id="277" r:id="rId33"/>
    <p:sldId id="305" r:id="rId34"/>
    <p:sldId id="306" r:id="rId35"/>
    <p:sldId id="307" r:id="rId36"/>
    <p:sldId id="308" r:id="rId37"/>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5A5A"/>
    <a:srgbClr val="6E93D2"/>
    <a:srgbClr val="3E6EC2"/>
    <a:srgbClr val="7D9DD6"/>
    <a:srgbClr val="0DC5C9"/>
    <a:srgbClr val="06EEED"/>
    <a:srgbClr val="3F8F97"/>
    <a:srgbClr val="2CAA89"/>
    <a:srgbClr val="0CCAC5"/>
    <a:srgbClr val="F2C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p:restoredTop sz="95652" autoAdjust="0"/>
  </p:normalViewPr>
  <p:slideViewPr>
    <p:cSldViewPr snapToGrid="0" showGuides="1">
      <p:cViewPr varScale="1">
        <p:scale>
          <a:sx n="79" d="100"/>
          <a:sy n="79" d="100"/>
        </p:scale>
        <p:origin x="259"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2.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slide" Target="slide3.xml"/><Relationship Id="rId3" Type="http://schemas.openxmlformats.org/officeDocument/2006/relationships/image" Target="../media/image19.jpeg"/><Relationship Id="rId7" Type="http://schemas.openxmlformats.org/officeDocument/2006/relationships/image" Target="../media/image44.pn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7.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p:cNvPicPr>
            <a:picLocks noChangeAspect="1"/>
          </p:cNvPicPr>
          <p:nvPr/>
        </p:nvPicPr>
        <p:blipFill>
          <a:blip r:embed="rId2"/>
          <a:stretch>
            <a:fillRect/>
          </a:stretch>
        </p:blipFill>
        <p:spPr>
          <a:xfrm>
            <a:off x="-2724347" y="782425"/>
            <a:ext cx="12192000" cy="6858000"/>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1" name="矩形 10"/>
          <p:cNvSpPr/>
          <p:nvPr/>
        </p:nvSpPr>
        <p:spPr>
          <a:xfrm>
            <a:off x="0" y="1095555"/>
            <a:ext cx="12192000" cy="5455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D91B2A53-14A7-310F-81D8-819E9C4B5385}"/>
              </a:ext>
            </a:extLst>
          </p:cNvPr>
          <p:cNvPicPr>
            <a:picLocks noChangeAspect="1"/>
          </p:cNvPicPr>
          <p:nvPr/>
        </p:nvPicPr>
        <p:blipFill>
          <a:blip r:embed="rId3"/>
          <a:stretch>
            <a:fillRect/>
          </a:stretch>
        </p:blipFill>
        <p:spPr>
          <a:xfrm>
            <a:off x="6489700" y="847842"/>
            <a:ext cx="4762500" cy="5572125"/>
          </a:xfrm>
          <a:prstGeom prst="rect">
            <a:avLst/>
          </a:prstGeom>
        </p:spPr>
      </p:pic>
      <p:sp>
        <p:nvSpPr>
          <p:cNvPr id="8" name="矩形 7"/>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5"/>
          <p:cNvPicPr>
            <a:picLocks noChangeAspect="1"/>
          </p:cNvPicPr>
          <p:nvPr/>
        </p:nvPicPr>
        <p:blipFill>
          <a:blip r:embed="rId4"/>
          <a:stretch>
            <a:fillRect/>
          </a:stretch>
        </p:blipFill>
        <p:spPr>
          <a:xfrm>
            <a:off x="1039813" y="618784"/>
            <a:ext cx="380614" cy="363551"/>
          </a:xfrm>
          <a:prstGeom prst="rect">
            <a:avLst/>
          </a:prstGeom>
          <a:noFill/>
          <a:ln w="9525">
            <a:noFill/>
          </a:ln>
        </p:spPr>
      </p:pic>
      <p:sp>
        <p:nvSpPr>
          <p:cNvPr id="6" name="文本框 5"/>
          <p:cNvSpPr txBox="1"/>
          <p:nvPr/>
        </p:nvSpPr>
        <p:spPr>
          <a:xfrm>
            <a:off x="142830" y="952274"/>
            <a:ext cx="6715170" cy="6131935"/>
          </a:xfrm>
          <a:prstGeom prst="rect">
            <a:avLst/>
          </a:prstGeom>
          <a:noFill/>
        </p:spPr>
        <p:txBody>
          <a:bodyPr wrap="square">
            <a:spAutoFit/>
          </a:bodyPr>
          <a:lstStyle/>
          <a:p>
            <a:pPr indent="267970" algn="l">
              <a:lnSpc>
                <a:spcPct val="150000"/>
              </a:lnSpc>
            </a:pP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作图步骤如下：</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pP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）连接贯穿点。</a:t>
            </a:r>
            <a:endPar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pP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根据“位于甲形体同一侧面同时又位于乙形体同一侧面上两点才能相连”的原则，在</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V</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投影上分别连接</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′两条相贯线。</a:t>
            </a: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pP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）判别可见性。</a:t>
            </a:r>
            <a:endPar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pP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根据“同时位于两形体都可见的侧面上的交线才是可见的”的原则，在</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V</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投影上，三棱柱左、右两侧面可见，三棱锥的</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SAB</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SBC</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面可见，所以交线</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′可见，画粗实线，而</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′不可见，画细虚线。 </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pP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）完成整个相贯体的投影，注意补齐三棱锥的棱线。结果如图所示。</a:t>
            </a: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defRPr/>
            </a:pPr>
            <a:endParaRPr kumimoji="0" altLang="zh-CN" sz="2000" b="1"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文本框 11"/>
          <p:cNvSpPr txBox="1"/>
          <p:nvPr/>
        </p:nvSpPr>
        <p:spPr>
          <a:xfrm>
            <a:off x="4892028" y="462850"/>
            <a:ext cx="6097424" cy="461665"/>
          </a:xfrm>
          <a:prstGeom prst="rect">
            <a:avLst/>
          </a:prstGeom>
          <a:noFill/>
        </p:spPr>
        <p:txBody>
          <a:bodyPr wrap="square">
            <a:spAutoFit/>
          </a:bodyPr>
          <a:lstStyle/>
          <a:p>
            <a:r>
              <a:rPr lang="en-US" altLang="zh-CN" sz="2400" b="1" dirty="0">
                <a:solidFill>
                  <a:srgbClr val="FF0000"/>
                </a:solidFill>
                <a:latin typeface="微软雅黑" panose="020B0503020204020204" pitchFamily="34" charset="-122"/>
                <a:ea typeface="微软雅黑" panose="020B0503020204020204" pitchFamily="34" charset="-122"/>
              </a:rPr>
              <a:t>9.2  </a:t>
            </a:r>
            <a:r>
              <a:rPr lang="en-US" altLang="zh-CN" sz="2400" b="1" dirty="0" err="1">
                <a:solidFill>
                  <a:srgbClr val="FF0000"/>
                </a:solidFill>
                <a:latin typeface="微软雅黑" panose="020B0503020204020204" pitchFamily="34" charset="-122"/>
                <a:ea typeface="微软雅黑" panose="020B0503020204020204" pitchFamily="34" charset="-122"/>
              </a:rPr>
              <a:t>平面体与平面体相贯</a:t>
            </a:r>
            <a:r>
              <a:rPr lang="en-US" altLang="zh-CN" sz="2400" b="1" dirty="0">
                <a:solidFill>
                  <a:srgbClr val="FF0000"/>
                </a:solidFill>
                <a:latin typeface="微软雅黑" panose="020B0503020204020204" pitchFamily="34" charset="-122"/>
                <a:ea typeface="微软雅黑" panose="020B0503020204020204" pitchFamily="34" charset="-122"/>
              </a:rPr>
              <a:t> </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3"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9" name="矩形 8"/>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7" name="文本框 6"/>
          <p:cNvSpPr txBox="1"/>
          <p:nvPr/>
        </p:nvSpPr>
        <p:spPr>
          <a:xfrm>
            <a:off x="7065035" y="5119574"/>
            <a:ext cx="2402228"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图</a:t>
            </a:r>
            <a:r>
              <a:rPr lang="en-US" altLang="zh-CN" sz="2000" dirty="0">
                <a:latin typeface="微软雅黑" panose="020B0503020204020204" pitchFamily="34" charset="-122"/>
                <a:ea typeface="微软雅黑" panose="020B0503020204020204" pitchFamily="34" charset="-122"/>
              </a:rPr>
              <a:t>9-6</a:t>
            </a:r>
            <a:endParaRPr lang="zh-CN" altLang="en-US" sz="2000" dirty="0">
              <a:latin typeface="微软雅黑" panose="020B0503020204020204" pitchFamily="34" charset="-122"/>
              <a:ea typeface="微软雅黑" panose="020B0503020204020204" pitchFamily="34" charset="-122"/>
            </a:endParaRPr>
          </a:p>
        </p:txBody>
      </p:sp>
      <p:sp>
        <p:nvSpPr>
          <p:cNvPr id="19" name="矩形 18"/>
          <p:cNvSpPr/>
          <p:nvPr/>
        </p:nvSpPr>
        <p:spPr>
          <a:xfrm>
            <a:off x="0" y="109555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42899" y="1601119"/>
            <a:ext cx="6138236" cy="4401205"/>
          </a:xfrm>
          <a:prstGeom prst="rect">
            <a:avLst/>
          </a:prstGeom>
          <a:noFill/>
          <a:ln w="9525">
            <a:noFill/>
          </a:ln>
        </p:spPr>
        <p:txBody>
          <a:bodyPr wrap="square">
            <a:spAutoFit/>
          </a:bodyPr>
          <a:lstStyle/>
          <a:p>
            <a:pPr indent="266700"/>
            <a:r>
              <a:rPr lang="zh-CN" altLang="zh-CN" sz="2400" b="1" kern="100" dirty="0">
                <a:effectLst/>
                <a:latin typeface="微软雅黑" panose="020B0503020204020204" pitchFamily="34" charset="-122"/>
                <a:ea typeface="微软雅黑" panose="020B0503020204020204" pitchFamily="34" charset="-122"/>
                <a:cs typeface="微软雅黑" panose="020B0503020204020204" pitchFamily="34" charset="-122"/>
              </a:rPr>
              <a:t>相贯线的特征</a:t>
            </a:r>
            <a:endParaRPr lang="en-US" altLang="zh-CN" sz="24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indent="266700"/>
            <a:endParaRPr lang="zh-CN" altLang="zh-CN" sz="2000" kern="100" dirty="0">
              <a:gradFill>
                <a:gsLst>
                  <a:gs pos="0">
                    <a:srgbClr val="14CD68"/>
                  </a:gs>
                  <a:gs pos="100000">
                    <a:srgbClr val="035C7D"/>
                  </a:gs>
                </a:gsLst>
                <a:lin scaled="0"/>
              </a:gra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50000"/>
              </a:lnSpc>
            </a:pPr>
            <a:r>
              <a:rPr lang="zh-CN" altLang="zh-CN" sz="2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平面体与曲面体相交，其相贯线一般是由若干个部分的平面曲线所组成的空间封闭曲线。每一部分平面曲线，是平面体某一表面与曲面体表面的截交线。相邻两段曲线的交点，是平面体的棱线对曲面体表面的贯穿点，如右图</a:t>
            </a:r>
            <a:r>
              <a:rPr lang="zh-CN" altLang="en-US" sz="2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所示</a:t>
            </a:r>
            <a:r>
              <a:rPr lang="zh-CN" altLang="zh-CN" sz="2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中的A、B、C、D点。</a:t>
            </a:r>
            <a:endParaRPr lang="zh-CN" altLang="en-US" sz="2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endParaRPr lang="zh-CN" altLang="en-US" sz="20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p:cNvSpPr txBox="1"/>
          <p:nvPr/>
        </p:nvSpPr>
        <p:spPr>
          <a:xfrm>
            <a:off x="1560665" y="982182"/>
            <a:ext cx="6097424" cy="461665"/>
          </a:xfrm>
          <a:prstGeom prst="rect">
            <a:avLst/>
          </a:prstGeom>
          <a:noFill/>
        </p:spPr>
        <p:txBody>
          <a:bodyPr wrap="square">
            <a:spAutoFit/>
          </a:bodyPr>
          <a:lstStyle/>
          <a:p>
            <a:pPr marL="0" lvl="0" indent="0" eaLnBrk="1" hangingPunct="1">
              <a:lnSpc>
                <a:spcPct val="100000"/>
              </a:lnSpc>
              <a:spcBef>
                <a:spcPct val="0"/>
              </a:spcBef>
              <a:buFontTx/>
              <a:buNone/>
            </a:pPr>
            <a:r>
              <a:rPr lang="en-US" altLang="zh-CN" sz="2400" b="1" dirty="0">
                <a:solidFill>
                  <a:srgbClr val="FF0000"/>
                </a:solidFill>
                <a:latin typeface="微软雅黑" panose="020B0503020204020204" pitchFamily="34" charset="-122"/>
                <a:ea typeface="微软雅黑" panose="020B0503020204020204" pitchFamily="34" charset="-122"/>
              </a:rPr>
              <a:t>9.3  </a:t>
            </a:r>
            <a:r>
              <a:rPr lang="zh-CN" altLang="en-US" sz="2400" b="1" dirty="0">
                <a:solidFill>
                  <a:srgbClr val="FF0000"/>
                </a:solidFill>
                <a:latin typeface="微软雅黑" panose="020B0503020204020204" pitchFamily="34" charset="-122"/>
                <a:ea typeface="微软雅黑" panose="020B0503020204020204" pitchFamily="34" charset="-122"/>
              </a:rPr>
              <a:t>平面体与曲面体相贯</a:t>
            </a:r>
          </a:p>
        </p:txBody>
      </p:sp>
      <p:pic>
        <p:nvPicPr>
          <p:cNvPr id="12" name="图片 11">
            <a:extLst>
              <a:ext uri="{FF2B5EF4-FFF2-40B4-BE49-F238E27FC236}">
                <a16:creationId xmlns:a16="http://schemas.microsoft.com/office/drawing/2014/main" xmlns="" id="{D9297080-D41A-18F3-88D4-635B286A3431}"/>
              </a:ext>
            </a:extLst>
          </p:cNvPr>
          <p:cNvPicPr>
            <a:picLocks noChangeAspect="1"/>
          </p:cNvPicPr>
          <p:nvPr/>
        </p:nvPicPr>
        <p:blipFill>
          <a:blip r:embed="rId4"/>
          <a:stretch>
            <a:fillRect/>
          </a:stretch>
        </p:blipFill>
        <p:spPr>
          <a:xfrm>
            <a:off x="6751118" y="2262498"/>
            <a:ext cx="3589550" cy="2473811"/>
          </a:xfrm>
          <a:prstGeom prst="rect">
            <a:avLst/>
          </a:prstGeom>
        </p:spPr>
      </p:pic>
      <p:sp>
        <p:nvSpPr>
          <p:cNvPr id="13"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7" name="文本框 6"/>
          <p:cNvSpPr txBox="1"/>
          <p:nvPr/>
        </p:nvSpPr>
        <p:spPr>
          <a:xfrm>
            <a:off x="818965" y="1388547"/>
            <a:ext cx="6094520" cy="461665"/>
          </a:xfrm>
          <a:prstGeom prst="rect">
            <a:avLst/>
          </a:prstGeom>
          <a:noFill/>
        </p:spPr>
        <p:txBody>
          <a:bodyPr wrap="square">
            <a:spAutoFit/>
          </a:bodyPr>
          <a:lstStyle/>
          <a:p>
            <a:pPr marL="266700" algn="l"/>
            <a:r>
              <a:rPr lang="zh-CN"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9-2</a:t>
            </a:r>
            <a:r>
              <a:rPr lang="en-US" altLang="zh-CN" sz="24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求四棱柱和圆锥的相贯线。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p:cNvSpPr txBox="1"/>
          <p:nvPr/>
        </p:nvSpPr>
        <p:spPr>
          <a:xfrm>
            <a:off x="2958145" y="6154518"/>
            <a:ext cx="6094520" cy="400110"/>
          </a:xfrm>
          <a:prstGeom prst="rect">
            <a:avLst/>
          </a:prstGeom>
          <a:noFill/>
        </p:spPr>
        <p:txBody>
          <a:bodyPr wrap="square">
            <a:spAutoFit/>
          </a:bodyPr>
          <a:lstStyle/>
          <a:p>
            <a:pPr lvl="0" algn="ct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相贯立体图与已知条件</a:t>
            </a: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4"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9" name="文本框 8"/>
          <p:cNvSpPr txBox="1"/>
          <p:nvPr/>
        </p:nvSpPr>
        <p:spPr>
          <a:xfrm>
            <a:off x="4776951" y="473277"/>
            <a:ext cx="6097424" cy="461665"/>
          </a:xfrm>
          <a:prstGeom prst="rect">
            <a:avLst/>
          </a:prstGeom>
          <a:noFill/>
        </p:spPr>
        <p:txBody>
          <a:bodyPr wrap="square">
            <a:spAutoFit/>
          </a:bodyPr>
          <a:lstStyle/>
          <a:p>
            <a:pPr marL="0" lvl="0" indent="0" eaLnBrk="1" hangingPunct="1">
              <a:lnSpc>
                <a:spcPct val="100000"/>
              </a:lnSpc>
              <a:spcBef>
                <a:spcPct val="0"/>
              </a:spcBef>
              <a:buFontTx/>
              <a:buNone/>
            </a:pPr>
            <a:r>
              <a:rPr lang="en-US" altLang="zh-CN" sz="2400" b="1" dirty="0">
                <a:solidFill>
                  <a:srgbClr val="FF0000"/>
                </a:solidFill>
                <a:latin typeface="微软雅黑" panose="020B0503020204020204" pitchFamily="34" charset="-122"/>
                <a:ea typeface="微软雅黑" panose="020B0503020204020204" pitchFamily="34" charset="-122"/>
              </a:rPr>
              <a:t>9.3  </a:t>
            </a:r>
            <a:r>
              <a:rPr lang="zh-CN" altLang="en-US" sz="2400" b="1" dirty="0">
                <a:solidFill>
                  <a:srgbClr val="FF0000"/>
                </a:solidFill>
                <a:latin typeface="微软雅黑" panose="020B0503020204020204" pitchFamily="34" charset="-122"/>
                <a:ea typeface="微软雅黑" panose="020B0503020204020204" pitchFamily="34" charset="-122"/>
              </a:rPr>
              <a:t>平面体与曲面体相贯</a:t>
            </a:r>
          </a:p>
        </p:txBody>
      </p:sp>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3" name="图片 2"/>
          <p:cNvPicPr>
            <a:picLocks noChangeAspect="1"/>
          </p:cNvPicPr>
          <p:nvPr/>
        </p:nvPicPr>
        <p:blipFill>
          <a:blip r:embed="rId5"/>
          <a:stretch>
            <a:fillRect/>
          </a:stretch>
        </p:blipFill>
        <p:spPr>
          <a:xfrm>
            <a:off x="1452345" y="1850212"/>
            <a:ext cx="8679932" cy="43437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9" name="矩形 8"/>
          <p:cNvSpPr/>
          <p:nvPr/>
        </p:nvSpPr>
        <p:spPr>
          <a:xfrm>
            <a:off x="0" y="109555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0" y="1416225"/>
            <a:ext cx="5702719" cy="5116272"/>
          </a:xfrm>
          <a:prstGeom prst="rect">
            <a:avLst/>
          </a:prstGeom>
          <a:noFill/>
        </p:spPr>
        <p:txBody>
          <a:bodyPr wrap="square">
            <a:spAutoFit/>
          </a:bodyPr>
          <a:lstStyle/>
          <a:p>
            <a:pPr marL="266700" algn="l">
              <a:lnSpc>
                <a:spcPct val="150000"/>
              </a:lnSpc>
            </a:pPr>
            <a:r>
              <a:rPr lang="zh-CN" alt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rPr>
              <a:t>     分析：</a:t>
            </a:r>
            <a:endParaRPr lang="en-US"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从已知条件图可知，四棱柱和圆锥相贯时，四棱柱的侧棱和圆锥轴线均为铅垂线</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四棱柱的四个侧面与圆锥面相交，相贯线由四段双曲线组成。</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前后两段相贯线的</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V</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面投影重合、</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W</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面投影积聚为直线。</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左右两段相贯线的</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V</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面投影积聚成直线、</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W</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面投影重合。</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相贯线在四棱柱的侧面上，</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H</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面投影积聚成直线。</a:t>
            </a: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p:cNvSpPr txBox="1"/>
          <p:nvPr/>
        </p:nvSpPr>
        <p:spPr>
          <a:xfrm>
            <a:off x="-67529" y="990842"/>
            <a:ext cx="6094520" cy="461665"/>
          </a:xfrm>
          <a:prstGeom prst="rect">
            <a:avLst/>
          </a:prstGeom>
          <a:noFill/>
        </p:spPr>
        <p:txBody>
          <a:bodyPr wrap="square">
            <a:spAutoFit/>
          </a:bodyPr>
          <a:lstStyle/>
          <a:p>
            <a:pPr marL="266700" algn="l"/>
            <a:r>
              <a:rPr lang="zh-CN"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9-2</a:t>
            </a:r>
            <a:r>
              <a:rPr lang="en-US" altLang="zh-CN" sz="24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求四棱柱和圆锥的相贯线。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3"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pic>
        <p:nvPicPr>
          <p:cNvPr id="3" name="图片 2">
            <a:extLst>
              <a:ext uri="{FF2B5EF4-FFF2-40B4-BE49-F238E27FC236}">
                <a16:creationId xmlns:a16="http://schemas.microsoft.com/office/drawing/2014/main" xmlns="" id="{DC2B5BD1-72BF-AD74-8F5A-C3F029D1DFE3}"/>
              </a:ext>
            </a:extLst>
          </p:cNvPr>
          <p:cNvPicPr>
            <a:picLocks noChangeAspect="1"/>
          </p:cNvPicPr>
          <p:nvPr/>
        </p:nvPicPr>
        <p:blipFill>
          <a:blip r:embed="rId4"/>
          <a:stretch>
            <a:fillRect/>
          </a:stretch>
        </p:blipFill>
        <p:spPr>
          <a:xfrm>
            <a:off x="5831571" y="1221674"/>
            <a:ext cx="6105525" cy="4772025"/>
          </a:xfrm>
          <a:prstGeom prst="rect">
            <a:avLst/>
          </a:prstGeom>
        </p:spPr>
      </p:pic>
      <p:sp>
        <p:nvSpPr>
          <p:cNvPr id="14" name="文本框 13"/>
          <p:cNvSpPr txBox="1"/>
          <p:nvPr/>
        </p:nvSpPr>
        <p:spPr>
          <a:xfrm>
            <a:off x="4776951" y="473277"/>
            <a:ext cx="6097424" cy="461665"/>
          </a:xfrm>
          <a:prstGeom prst="rect">
            <a:avLst/>
          </a:prstGeom>
          <a:noFill/>
        </p:spPr>
        <p:txBody>
          <a:bodyPr wrap="square">
            <a:spAutoFit/>
          </a:bodyPr>
          <a:lstStyle/>
          <a:p>
            <a:pPr marL="0" lvl="0" indent="0" eaLnBrk="1" hangingPunct="1">
              <a:lnSpc>
                <a:spcPct val="100000"/>
              </a:lnSpc>
              <a:spcBef>
                <a:spcPct val="0"/>
              </a:spcBef>
              <a:buFontTx/>
              <a:buNone/>
            </a:pPr>
            <a:r>
              <a:rPr lang="en-US" altLang="zh-CN" sz="2400" b="1" dirty="0">
                <a:solidFill>
                  <a:srgbClr val="FF0000"/>
                </a:solidFill>
                <a:latin typeface="微软雅黑" panose="020B0503020204020204" pitchFamily="34" charset="-122"/>
                <a:ea typeface="微软雅黑" panose="020B0503020204020204" pitchFamily="34" charset="-122"/>
              </a:rPr>
              <a:t>9.3  </a:t>
            </a:r>
            <a:r>
              <a:rPr lang="zh-CN" altLang="en-US" sz="2400" b="1" dirty="0">
                <a:solidFill>
                  <a:srgbClr val="FF0000"/>
                </a:solidFill>
                <a:latin typeface="微软雅黑" panose="020B0503020204020204" pitchFamily="34" charset="-122"/>
                <a:ea typeface="微软雅黑" panose="020B0503020204020204" pitchFamily="34" charset="-122"/>
              </a:rPr>
              <a:t>平面体与曲面体相贯</a:t>
            </a:r>
          </a:p>
        </p:txBody>
      </p:sp>
      <p:sp>
        <p:nvSpPr>
          <p:cNvPr id="15"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 calcmode="lin" valueType="num">
                                      <p:cBhvr additive="base">
                                        <p:cTn id="30"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 calcmode="lin" valueType="num">
                                      <p:cBhvr additive="base">
                                        <p:cTn id="36"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8" name="矩形 7"/>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0" name="矩形 9"/>
          <p:cNvSpPr/>
          <p:nvPr/>
        </p:nvSpPr>
        <p:spPr>
          <a:xfrm>
            <a:off x="0" y="109555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7530" y="1557220"/>
            <a:ext cx="4855189" cy="3415030"/>
          </a:xfrm>
          <a:prstGeom prst="rect">
            <a:avLst/>
          </a:prstGeom>
          <a:noFill/>
        </p:spPr>
        <p:txBody>
          <a:bodyPr wrap="square">
            <a:spAutoFit/>
          </a:bodyPr>
          <a:lstStyle/>
          <a:p>
            <a:pPr marL="266700" algn="l">
              <a:lnSpc>
                <a:spcPct val="150000"/>
              </a:lnSpc>
            </a:pP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作图步骤如下：</a:t>
            </a:r>
            <a:endPar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）求作相贯线的最低点。</a:t>
            </a:r>
            <a:endPar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相贯线上的最低点为四棱柱的四条棱和圆锥面的交点，利用纬圆法，可求出其</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V</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面投影和</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W</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面投影，如右图所示。</a:t>
            </a:r>
          </a:p>
        </p:txBody>
      </p:sp>
      <p:sp>
        <p:nvSpPr>
          <p:cNvPr id="11" name="文本框 10"/>
          <p:cNvSpPr txBox="1"/>
          <p:nvPr/>
        </p:nvSpPr>
        <p:spPr>
          <a:xfrm>
            <a:off x="-67529" y="990842"/>
            <a:ext cx="6094520" cy="461665"/>
          </a:xfrm>
          <a:prstGeom prst="rect">
            <a:avLst/>
          </a:prstGeom>
          <a:noFill/>
        </p:spPr>
        <p:txBody>
          <a:bodyPr wrap="square">
            <a:spAutoFit/>
          </a:bodyPr>
          <a:lstStyle/>
          <a:p>
            <a:pPr marL="266700" algn="l"/>
            <a:r>
              <a:rPr lang="zh-CN"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9-2</a:t>
            </a:r>
            <a:r>
              <a:rPr lang="en-US" altLang="zh-CN" sz="24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求四棱柱和圆锥的相贯线。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4776951" y="473277"/>
            <a:ext cx="6097424" cy="461665"/>
          </a:xfrm>
          <a:prstGeom prst="rect">
            <a:avLst/>
          </a:prstGeom>
          <a:noFill/>
        </p:spPr>
        <p:txBody>
          <a:bodyPr wrap="square">
            <a:spAutoFit/>
          </a:bodyPr>
          <a:lstStyle/>
          <a:p>
            <a:pPr marL="0" lvl="0" indent="0" eaLnBrk="1" hangingPunct="1">
              <a:lnSpc>
                <a:spcPct val="100000"/>
              </a:lnSpc>
              <a:spcBef>
                <a:spcPct val="0"/>
              </a:spcBef>
              <a:buFontTx/>
              <a:buNone/>
            </a:pPr>
            <a:r>
              <a:rPr lang="en-US" altLang="zh-CN" sz="2400" b="1" dirty="0">
                <a:solidFill>
                  <a:srgbClr val="FF0000"/>
                </a:solidFill>
                <a:latin typeface="微软雅黑" panose="020B0503020204020204" pitchFamily="34" charset="-122"/>
                <a:ea typeface="微软雅黑" panose="020B0503020204020204" pitchFamily="34" charset="-122"/>
              </a:rPr>
              <a:t>9.3  </a:t>
            </a:r>
            <a:r>
              <a:rPr lang="zh-CN" altLang="en-US" sz="2400" b="1" dirty="0">
                <a:solidFill>
                  <a:srgbClr val="FF0000"/>
                </a:solidFill>
                <a:latin typeface="微软雅黑" panose="020B0503020204020204" pitchFamily="34" charset="-122"/>
                <a:ea typeface="微软雅黑" panose="020B0503020204020204" pitchFamily="34" charset="-122"/>
              </a:rPr>
              <a:t>平面体与曲面体相贯</a:t>
            </a:r>
          </a:p>
        </p:txBody>
      </p:sp>
      <p:pic>
        <p:nvPicPr>
          <p:cNvPr id="4" name="图片 3"/>
          <p:cNvPicPr>
            <a:picLocks noChangeAspect="1"/>
          </p:cNvPicPr>
          <p:nvPr/>
        </p:nvPicPr>
        <p:blipFill>
          <a:blip r:embed="rId4"/>
          <a:stretch>
            <a:fillRect/>
          </a:stretch>
        </p:blipFill>
        <p:spPr>
          <a:xfrm>
            <a:off x="4686393" y="1213218"/>
            <a:ext cx="6043184" cy="5075360"/>
          </a:xfrm>
          <a:prstGeom prst="rect">
            <a:avLst/>
          </a:prstGeom>
        </p:spPr>
      </p:pic>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8" name="矩形 7"/>
          <p:cNvSpPr/>
          <p:nvPr/>
        </p:nvSpPr>
        <p:spPr>
          <a:xfrm>
            <a:off x="0" y="109555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7529" y="1601119"/>
            <a:ext cx="4337871" cy="5078313"/>
          </a:xfrm>
          <a:prstGeom prst="rect">
            <a:avLst/>
          </a:prstGeom>
          <a:noFill/>
        </p:spPr>
        <p:txBody>
          <a:bodyPr wrap="square">
            <a:spAutoFit/>
          </a:bodyPr>
          <a:lstStyle/>
          <a:p>
            <a:pPr marL="266700" algn="l">
              <a:lnSpc>
                <a:spcPct val="150000"/>
              </a:lnSpc>
            </a:pP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作图步骤如下：</a:t>
            </a:r>
            <a:endPar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）求作相贯线的最高点。</a:t>
            </a:r>
            <a:endPar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在</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V</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面和</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W</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面投影中，四棱柱与圆锥转向轮廓线的交点即为相贯线上的最高点，根据点的投影关系，可作出</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V</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面投影中相贯线的最高点</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E</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W</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面投影中相贯线最高点</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F</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的三面投影，如图所示。</a:t>
            </a:r>
          </a:p>
        </p:txBody>
      </p:sp>
      <p:sp>
        <p:nvSpPr>
          <p:cNvPr id="9" name="矩形 8"/>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1" name="文本框 10"/>
          <p:cNvSpPr txBox="1"/>
          <p:nvPr/>
        </p:nvSpPr>
        <p:spPr>
          <a:xfrm>
            <a:off x="-67529" y="990842"/>
            <a:ext cx="6094520" cy="461665"/>
          </a:xfrm>
          <a:prstGeom prst="rect">
            <a:avLst/>
          </a:prstGeom>
          <a:noFill/>
        </p:spPr>
        <p:txBody>
          <a:bodyPr wrap="square">
            <a:spAutoFit/>
          </a:bodyPr>
          <a:lstStyle/>
          <a:p>
            <a:pPr marL="266700" algn="l"/>
            <a:r>
              <a:rPr lang="zh-CN"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9-2</a:t>
            </a:r>
            <a:r>
              <a:rPr lang="en-US" altLang="zh-CN" sz="24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求四棱柱和圆锥的相贯线。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4776951" y="473277"/>
            <a:ext cx="6097424" cy="461665"/>
          </a:xfrm>
          <a:prstGeom prst="rect">
            <a:avLst/>
          </a:prstGeom>
          <a:noFill/>
        </p:spPr>
        <p:txBody>
          <a:bodyPr wrap="square">
            <a:spAutoFit/>
          </a:bodyPr>
          <a:lstStyle/>
          <a:p>
            <a:pPr marL="0" lvl="0" indent="0" eaLnBrk="1" hangingPunct="1">
              <a:lnSpc>
                <a:spcPct val="100000"/>
              </a:lnSpc>
              <a:spcBef>
                <a:spcPct val="0"/>
              </a:spcBef>
              <a:buFontTx/>
              <a:buNone/>
            </a:pPr>
            <a:r>
              <a:rPr lang="en-US" altLang="zh-CN" sz="2400" b="1" dirty="0">
                <a:solidFill>
                  <a:srgbClr val="FF0000"/>
                </a:solidFill>
                <a:latin typeface="微软雅黑" panose="020B0503020204020204" pitchFamily="34" charset="-122"/>
                <a:ea typeface="微软雅黑" panose="020B0503020204020204" pitchFamily="34" charset="-122"/>
              </a:rPr>
              <a:t>9.3  </a:t>
            </a:r>
            <a:r>
              <a:rPr lang="zh-CN" altLang="en-US" sz="2400" b="1" dirty="0">
                <a:solidFill>
                  <a:srgbClr val="FF0000"/>
                </a:solidFill>
                <a:latin typeface="微软雅黑" panose="020B0503020204020204" pitchFamily="34" charset="-122"/>
                <a:ea typeface="微软雅黑" panose="020B0503020204020204" pitchFamily="34" charset="-122"/>
              </a:rPr>
              <a:t>平面体与曲面体相贯</a:t>
            </a:r>
          </a:p>
        </p:txBody>
      </p:sp>
      <p:pic>
        <p:nvPicPr>
          <p:cNvPr id="2" name="图片 1"/>
          <p:cNvPicPr>
            <a:picLocks noChangeAspect="1"/>
          </p:cNvPicPr>
          <p:nvPr/>
        </p:nvPicPr>
        <p:blipFill>
          <a:blip r:embed="rId4"/>
          <a:stretch>
            <a:fillRect/>
          </a:stretch>
        </p:blipFill>
        <p:spPr>
          <a:xfrm>
            <a:off x="4599797" y="1315239"/>
            <a:ext cx="6088908" cy="4930567"/>
          </a:xfrm>
          <a:prstGeom prst="rect">
            <a:avLst/>
          </a:prstGeom>
        </p:spPr>
      </p:pic>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9" name="矩形 8"/>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2" name="矩形 11"/>
          <p:cNvSpPr/>
          <p:nvPr/>
        </p:nvSpPr>
        <p:spPr>
          <a:xfrm>
            <a:off x="0" y="109555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7529" y="1572220"/>
            <a:ext cx="4587499" cy="2862322"/>
          </a:xfrm>
          <a:prstGeom prst="rect">
            <a:avLst/>
          </a:prstGeom>
          <a:noFill/>
        </p:spPr>
        <p:txBody>
          <a:bodyPr wrap="square">
            <a:spAutoFit/>
          </a:bodyPr>
          <a:lstStyle/>
          <a:p>
            <a:pPr marL="266700" algn="l">
              <a:lnSpc>
                <a:spcPct val="150000"/>
              </a:lnSpc>
            </a:pPr>
            <a:endParaRPr lang="en-US" altLang="zh-CN" sz="2400" kern="100" smtClean="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400" kern="100" smtClean="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）求作相贯线的一般点。</a:t>
            </a:r>
            <a:endPar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利用纬圆法作出相贯线上的几个一般位置点的三面投影，如图所示。</a:t>
            </a:r>
          </a:p>
        </p:txBody>
      </p:sp>
      <p:sp>
        <p:nvSpPr>
          <p:cNvPr id="11" name="文本框 10"/>
          <p:cNvSpPr txBox="1"/>
          <p:nvPr/>
        </p:nvSpPr>
        <p:spPr>
          <a:xfrm>
            <a:off x="-67529" y="990842"/>
            <a:ext cx="6094520" cy="461665"/>
          </a:xfrm>
          <a:prstGeom prst="rect">
            <a:avLst/>
          </a:prstGeom>
          <a:noFill/>
        </p:spPr>
        <p:txBody>
          <a:bodyPr wrap="square">
            <a:spAutoFit/>
          </a:bodyPr>
          <a:lstStyle/>
          <a:p>
            <a:pPr marL="266700" algn="l"/>
            <a:r>
              <a:rPr lang="zh-CN"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9-2</a:t>
            </a:r>
            <a:r>
              <a:rPr lang="en-US" altLang="zh-CN" sz="24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求四棱柱和圆锥的相贯线。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文本框 13"/>
          <p:cNvSpPr txBox="1"/>
          <p:nvPr/>
        </p:nvSpPr>
        <p:spPr>
          <a:xfrm>
            <a:off x="4776951" y="473277"/>
            <a:ext cx="6097424" cy="461665"/>
          </a:xfrm>
          <a:prstGeom prst="rect">
            <a:avLst/>
          </a:prstGeom>
          <a:noFill/>
        </p:spPr>
        <p:txBody>
          <a:bodyPr wrap="square">
            <a:spAutoFit/>
          </a:bodyPr>
          <a:lstStyle/>
          <a:p>
            <a:pPr marL="0" lvl="0" indent="0" eaLnBrk="1" hangingPunct="1">
              <a:lnSpc>
                <a:spcPct val="100000"/>
              </a:lnSpc>
              <a:spcBef>
                <a:spcPct val="0"/>
              </a:spcBef>
              <a:buFontTx/>
              <a:buNone/>
            </a:pPr>
            <a:r>
              <a:rPr lang="en-US" altLang="zh-CN" sz="2400" b="1" dirty="0">
                <a:solidFill>
                  <a:srgbClr val="FF0000"/>
                </a:solidFill>
                <a:latin typeface="微软雅黑" panose="020B0503020204020204" pitchFamily="34" charset="-122"/>
                <a:ea typeface="微软雅黑" panose="020B0503020204020204" pitchFamily="34" charset="-122"/>
              </a:rPr>
              <a:t>9.3  </a:t>
            </a:r>
            <a:r>
              <a:rPr lang="zh-CN" altLang="en-US" sz="2400" b="1" dirty="0">
                <a:solidFill>
                  <a:srgbClr val="FF0000"/>
                </a:solidFill>
                <a:latin typeface="微软雅黑" panose="020B0503020204020204" pitchFamily="34" charset="-122"/>
                <a:ea typeface="微软雅黑" panose="020B0503020204020204" pitchFamily="34" charset="-122"/>
              </a:rPr>
              <a:t>平面体与曲面体相贯</a:t>
            </a:r>
          </a:p>
        </p:txBody>
      </p:sp>
      <p:pic>
        <p:nvPicPr>
          <p:cNvPr id="2" name="图片 1"/>
          <p:cNvPicPr>
            <a:picLocks noChangeAspect="1"/>
          </p:cNvPicPr>
          <p:nvPr/>
        </p:nvPicPr>
        <p:blipFill>
          <a:blip r:embed="rId4"/>
          <a:stretch>
            <a:fillRect/>
          </a:stretch>
        </p:blipFill>
        <p:spPr>
          <a:xfrm>
            <a:off x="4606353" y="1306010"/>
            <a:ext cx="6088908" cy="4892464"/>
          </a:xfrm>
          <a:prstGeom prst="rect">
            <a:avLst/>
          </a:prstGeom>
        </p:spPr>
      </p:pic>
      <p:sp>
        <p:nvSpPr>
          <p:cNvPr id="15"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8" name="矩形 7"/>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1" name="矩形 10"/>
          <p:cNvSpPr/>
          <p:nvPr/>
        </p:nvSpPr>
        <p:spPr>
          <a:xfrm>
            <a:off x="0" y="106224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7529" y="1601119"/>
            <a:ext cx="4564115" cy="3416320"/>
          </a:xfrm>
          <a:prstGeom prst="rect">
            <a:avLst/>
          </a:prstGeom>
          <a:noFill/>
        </p:spPr>
        <p:txBody>
          <a:bodyPr wrap="square">
            <a:spAutoFit/>
          </a:bodyPr>
          <a:lstStyle/>
          <a:p>
            <a:pPr marL="266700" algn="l">
              <a:lnSpc>
                <a:spcPct val="150000"/>
              </a:lnSpc>
            </a:pPr>
            <a:endParaRPr lang="en-US" altLang="zh-CN" sz="2400" kern="100" smtClean="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400" kern="100" smtClean="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）依次光滑连接各点的</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V</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面投影和</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W</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面投影。</a:t>
            </a:r>
            <a:endPar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注意四棱柱的四条棱需要画到最低点，完成作图</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如右图所示。</a:t>
            </a:r>
          </a:p>
        </p:txBody>
      </p:sp>
      <p:sp>
        <p:nvSpPr>
          <p:cNvPr id="12" name="文本框 11"/>
          <p:cNvSpPr txBox="1"/>
          <p:nvPr/>
        </p:nvSpPr>
        <p:spPr>
          <a:xfrm>
            <a:off x="-67529" y="990842"/>
            <a:ext cx="6094520" cy="461665"/>
          </a:xfrm>
          <a:prstGeom prst="rect">
            <a:avLst/>
          </a:prstGeom>
          <a:noFill/>
        </p:spPr>
        <p:txBody>
          <a:bodyPr wrap="square">
            <a:spAutoFit/>
          </a:bodyPr>
          <a:lstStyle/>
          <a:p>
            <a:pPr marL="266700" algn="l"/>
            <a:r>
              <a:rPr lang="zh-CN"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9-2</a:t>
            </a:r>
            <a:r>
              <a:rPr lang="en-US" altLang="zh-CN" sz="24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求四棱柱和圆锥的相贯线。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4776951" y="473277"/>
            <a:ext cx="6097424" cy="461665"/>
          </a:xfrm>
          <a:prstGeom prst="rect">
            <a:avLst/>
          </a:prstGeom>
          <a:noFill/>
        </p:spPr>
        <p:txBody>
          <a:bodyPr wrap="square">
            <a:spAutoFit/>
          </a:bodyPr>
          <a:lstStyle/>
          <a:p>
            <a:pPr marL="0" lvl="0" indent="0" eaLnBrk="1" hangingPunct="1">
              <a:lnSpc>
                <a:spcPct val="100000"/>
              </a:lnSpc>
              <a:spcBef>
                <a:spcPct val="0"/>
              </a:spcBef>
              <a:buFontTx/>
              <a:buNone/>
            </a:pPr>
            <a:r>
              <a:rPr lang="en-US" altLang="zh-CN" sz="2400" b="1" dirty="0">
                <a:solidFill>
                  <a:srgbClr val="FF0000"/>
                </a:solidFill>
                <a:latin typeface="微软雅黑" panose="020B0503020204020204" pitchFamily="34" charset="-122"/>
                <a:ea typeface="微软雅黑" panose="020B0503020204020204" pitchFamily="34" charset="-122"/>
              </a:rPr>
              <a:t>9.3  </a:t>
            </a:r>
            <a:r>
              <a:rPr lang="zh-CN" altLang="en-US" sz="2400" b="1" dirty="0">
                <a:solidFill>
                  <a:srgbClr val="FF0000"/>
                </a:solidFill>
                <a:latin typeface="微软雅黑" panose="020B0503020204020204" pitchFamily="34" charset="-122"/>
                <a:ea typeface="微软雅黑" panose="020B0503020204020204" pitchFamily="34" charset="-122"/>
              </a:rPr>
              <a:t>平面体与曲面体相贯</a:t>
            </a:r>
          </a:p>
        </p:txBody>
      </p:sp>
      <p:sp>
        <p:nvSpPr>
          <p:cNvPr id="14"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2" name="图片 1"/>
          <p:cNvPicPr>
            <a:picLocks noChangeAspect="1"/>
          </p:cNvPicPr>
          <p:nvPr/>
        </p:nvPicPr>
        <p:blipFill>
          <a:blip r:embed="rId5"/>
          <a:stretch>
            <a:fillRect/>
          </a:stretch>
        </p:blipFill>
        <p:spPr>
          <a:xfrm>
            <a:off x="4576882" y="1244023"/>
            <a:ext cx="6073666" cy="4968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5" name="矩形 14"/>
          <p:cNvSpPr/>
          <p:nvPr/>
        </p:nvSpPr>
        <p:spPr>
          <a:xfrm>
            <a:off x="0" y="106224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3"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00" name="文本框 99"/>
          <p:cNvSpPr txBox="1"/>
          <p:nvPr/>
        </p:nvSpPr>
        <p:spPr>
          <a:xfrm>
            <a:off x="943063" y="1486704"/>
            <a:ext cx="11064787" cy="2862322"/>
          </a:xfrm>
          <a:prstGeom prst="rect">
            <a:avLst/>
          </a:prstGeom>
          <a:noFill/>
          <a:ln w="9525">
            <a:noFill/>
          </a:ln>
        </p:spPr>
        <p:txBody>
          <a:bodyPr wrap="square">
            <a:spAutoFit/>
          </a:bodyPr>
          <a:lstStyle/>
          <a:p>
            <a:pPr indent="266700">
              <a:lnSpc>
                <a:spcPct val="150000"/>
              </a:lnSpc>
            </a:pPr>
            <a:r>
              <a:rPr lang="zh-CN" altLang="zh-CN" sz="2400" b="1" kern="100" dirty="0">
                <a:latin typeface="微软雅黑" panose="020B0503020204020204" pitchFamily="34" charset="-122"/>
                <a:ea typeface="微软雅黑" panose="020B0503020204020204" pitchFamily="34" charset="-122"/>
                <a:cs typeface="微软雅黑" panose="020B0503020204020204" pitchFamily="34" charset="-122"/>
              </a:rPr>
              <a:t>相贯线的特征</a:t>
            </a:r>
          </a:p>
          <a:p>
            <a:pPr indent="266700">
              <a:lnSpc>
                <a:spcPct val="150000"/>
              </a:lnSpc>
            </a:pPr>
            <a:r>
              <a:rPr lang="zh-CN" altLang="zh-CN" sz="2000" kern="10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a:t>
            </a:r>
            <a:r>
              <a:rPr lang="zh-CN" altLang="zh-CN" sz="20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曲面体的相贯线，一般是封闭的空间曲线。组成相贯线的所有点，均为两曲面体表面的共有点。</a:t>
            </a:r>
          </a:p>
          <a:p>
            <a:pPr indent="266700">
              <a:lnSpc>
                <a:spcPct val="150000"/>
              </a:lnSpc>
            </a:pPr>
            <a:r>
              <a:rPr lang="zh-CN" altLang="zh-CN" sz="20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常见的两曲面体相贯如下图所示，产生的相贯线可以是封闭的空间曲线、封闭的平面曲线，也可以是直线段。 </a:t>
            </a:r>
          </a:p>
          <a:p>
            <a:pPr>
              <a:lnSpc>
                <a:spcPct val="150000"/>
              </a:lnSpc>
            </a:pPr>
            <a:endParaRPr lang="zh-CN" altLang="en-US" sz="16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3" name="文本框 102"/>
          <p:cNvSpPr txBox="1"/>
          <p:nvPr/>
        </p:nvSpPr>
        <p:spPr>
          <a:xfrm>
            <a:off x="1986825" y="5759164"/>
            <a:ext cx="8218349" cy="400110"/>
          </a:xfrm>
          <a:prstGeom prst="rect">
            <a:avLst/>
          </a:prstGeom>
          <a:noFill/>
          <a:ln w="9525">
            <a:noFill/>
          </a:ln>
        </p:spPr>
        <p:txBody>
          <a:bodyPr wrap="square">
            <a:spAutoFit/>
          </a:bodyPr>
          <a:lstStyle/>
          <a:p>
            <a:pPr indent="228600"/>
            <a:r>
              <a:rPr lang="zh-CN" sz="2000" dirty="0">
                <a:solidFill>
                  <a:srgbClr val="000000"/>
                </a:solidFill>
                <a:latin typeface="微软雅黑" panose="020B0503020204020204" pitchFamily="34" charset="-122"/>
                <a:ea typeface="微软雅黑" panose="020B0503020204020204" pitchFamily="34" charset="-122"/>
              </a:rPr>
              <a:t>（</a:t>
            </a:r>
            <a:r>
              <a:rPr 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a）封闭的空间</a:t>
            </a:r>
            <a:r>
              <a:rPr lang="zh-CN" sz="200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曲线</a:t>
            </a:r>
            <a:r>
              <a:rPr lang="en-US" sz="200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sz="200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sz="2000" dirty="0">
                <a:solidFill>
                  <a:srgbClr val="000000"/>
                </a:solidFill>
                <a:latin typeface="微软雅黑" panose="020B0503020204020204" pitchFamily="34" charset="-122"/>
                <a:ea typeface="微软雅黑" panose="020B0503020204020204" pitchFamily="34" charset="-122"/>
              </a:rPr>
              <a:t>（</a:t>
            </a:r>
            <a:r>
              <a:rPr 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b）封闭的</a:t>
            </a:r>
            <a:r>
              <a:rPr lang="zh-CN" sz="200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平面曲线</a:t>
            </a:r>
            <a:r>
              <a:rPr lang="en-US" altLang="zh-CN" sz="200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sz="200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c）直线段</a:t>
            </a:r>
            <a:endParaRPr lang="zh-CN" altLang="en-US" sz="20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2847558" y="3725966"/>
            <a:ext cx="7097596" cy="2078008"/>
            <a:chOff x="3098307" y="3870671"/>
            <a:chExt cx="7097596" cy="2078008"/>
          </a:xfrm>
        </p:grpSpPr>
        <p:pic>
          <p:nvPicPr>
            <p:cNvPr id="2" name="图片 1"/>
            <p:cNvPicPr>
              <a:picLocks noChangeAspect="1"/>
            </p:cNvPicPr>
            <p:nvPr/>
          </p:nvPicPr>
          <p:blipFill rotWithShape="1">
            <a:blip r:embed="rId4"/>
            <a:srcRect l="6839" r="63974"/>
            <a:stretch>
              <a:fillRect/>
            </a:stretch>
          </p:blipFill>
          <p:spPr>
            <a:xfrm>
              <a:off x="3098307" y="3890644"/>
              <a:ext cx="1775534" cy="2058035"/>
            </a:xfrm>
            <a:prstGeom prst="rect">
              <a:avLst/>
            </a:prstGeom>
          </p:spPr>
        </p:pic>
        <p:pic>
          <p:nvPicPr>
            <p:cNvPr id="10" name="图片 9"/>
            <p:cNvPicPr>
              <a:picLocks noChangeAspect="1"/>
            </p:cNvPicPr>
            <p:nvPr/>
          </p:nvPicPr>
          <p:blipFill rotWithShape="1">
            <a:blip r:embed="rId4"/>
            <a:srcRect l="63867"/>
            <a:stretch>
              <a:fillRect/>
            </a:stretch>
          </p:blipFill>
          <p:spPr>
            <a:xfrm>
              <a:off x="7997817" y="3890644"/>
              <a:ext cx="2198086" cy="2058035"/>
            </a:xfrm>
            <a:prstGeom prst="rect">
              <a:avLst/>
            </a:prstGeom>
          </p:spPr>
        </p:pic>
        <p:pic>
          <p:nvPicPr>
            <p:cNvPr id="11" name="图片 10"/>
            <p:cNvPicPr>
              <a:picLocks noChangeAspect="1"/>
            </p:cNvPicPr>
            <p:nvPr/>
          </p:nvPicPr>
          <p:blipFill rotWithShape="1">
            <a:blip r:embed="rId4"/>
            <a:srcRect l="36266" r="36590"/>
            <a:stretch>
              <a:fillRect/>
            </a:stretch>
          </p:blipFill>
          <p:spPr>
            <a:xfrm>
              <a:off x="5781196" y="3870671"/>
              <a:ext cx="1651247" cy="2058035"/>
            </a:xfrm>
            <a:prstGeom prst="rect">
              <a:avLst/>
            </a:prstGeom>
          </p:spPr>
        </p:pic>
      </p:grpSp>
      <p:sp>
        <p:nvSpPr>
          <p:cNvPr id="14" name="文本框 13"/>
          <p:cNvSpPr txBox="1"/>
          <p:nvPr/>
        </p:nvSpPr>
        <p:spPr>
          <a:xfrm>
            <a:off x="621464" y="1014320"/>
            <a:ext cx="6097424" cy="461665"/>
          </a:xfrm>
          <a:prstGeom prst="rect">
            <a:avLst/>
          </a:prstGeom>
          <a:noFill/>
        </p:spPr>
        <p:txBody>
          <a:bodyPr wrap="square">
            <a:spAutoFit/>
          </a:bodyPr>
          <a:lstStyle/>
          <a:p>
            <a:pPr marL="0" lvl="0" indent="0" eaLnBrk="1" hangingPunct="1">
              <a:lnSpc>
                <a:spcPct val="100000"/>
              </a:lnSpc>
              <a:spcBef>
                <a:spcPct val="0"/>
              </a:spcBef>
              <a:buFontTx/>
              <a:buNone/>
            </a:pPr>
            <a:r>
              <a:rPr lang="en-US" altLang="zh-CN" sz="2400" b="1" dirty="0">
                <a:solidFill>
                  <a:srgbClr val="FF0000"/>
                </a:solidFill>
                <a:latin typeface="微软雅黑" panose="020B0503020204020204" pitchFamily="34" charset="-122"/>
                <a:ea typeface="微软雅黑" panose="020B0503020204020204" pitchFamily="34" charset="-122"/>
              </a:rPr>
              <a:t>9.4  </a:t>
            </a:r>
            <a:r>
              <a:rPr lang="zh-CN" altLang="en-US" sz="2400" b="1" dirty="0">
                <a:solidFill>
                  <a:srgbClr val="FF0000"/>
                </a:solidFill>
                <a:latin typeface="微软雅黑" panose="020B0503020204020204" pitchFamily="34" charset="-122"/>
                <a:ea typeface="微软雅黑" panose="020B0503020204020204" pitchFamily="34" charset="-122"/>
              </a:rPr>
              <a:t>两曲面体相贯</a:t>
            </a:r>
          </a:p>
        </p:txBody>
      </p:sp>
      <p:sp>
        <p:nvSpPr>
          <p:cNvPr id="18"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1" name="矩形 10">
            <a:extLst>
              <a:ext uri="{FF2B5EF4-FFF2-40B4-BE49-F238E27FC236}">
                <a16:creationId xmlns:a16="http://schemas.microsoft.com/office/drawing/2014/main" xmlns="" id="{2D0A642C-4C00-DFC7-59C3-F6ADC0F6F18D}"/>
              </a:ext>
            </a:extLst>
          </p:cNvPr>
          <p:cNvSpPr/>
          <p:nvPr/>
        </p:nvSpPr>
        <p:spPr>
          <a:xfrm>
            <a:off x="0" y="106224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54100" y="1347693"/>
            <a:ext cx="7555062" cy="461665"/>
          </a:xfrm>
          <a:prstGeom prst="rect">
            <a:avLst/>
          </a:prstGeom>
          <a:noFill/>
        </p:spPr>
        <p:txBody>
          <a:bodyPr wrap="square">
            <a:spAutoFit/>
          </a:bodyPr>
          <a:lstStyle/>
          <a:p>
            <a:pPr marL="266700" algn="l"/>
            <a:r>
              <a:rPr lang="zh-CN"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9-3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已知两拱形屋面相交</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求作圆拱屋顶的相贯线。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pic>
        <p:nvPicPr>
          <p:cNvPr id="3" name="图片 2">
            <a:extLst>
              <a:ext uri="{FF2B5EF4-FFF2-40B4-BE49-F238E27FC236}">
                <a16:creationId xmlns:a16="http://schemas.microsoft.com/office/drawing/2014/main" xmlns="" id="{3BC6C116-1157-C97C-C985-F37CF6DED96B}"/>
              </a:ext>
            </a:extLst>
          </p:cNvPr>
          <p:cNvPicPr>
            <a:picLocks noChangeAspect="1"/>
          </p:cNvPicPr>
          <p:nvPr/>
        </p:nvPicPr>
        <p:blipFill>
          <a:blip r:embed="rId4"/>
          <a:stretch>
            <a:fillRect/>
          </a:stretch>
        </p:blipFill>
        <p:spPr>
          <a:xfrm>
            <a:off x="3226346" y="1809358"/>
            <a:ext cx="5162550" cy="4381500"/>
          </a:xfrm>
          <a:prstGeom prst="rect">
            <a:avLst/>
          </a:prstGeom>
        </p:spPr>
      </p:pic>
      <p:sp>
        <p:nvSpPr>
          <p:cNvPr id="13" name="文本框 12"/>
          <p:cNvSpPr txBox="1"/>
          <p:nvPr/>
        </p:nvSpPr>
        <p:spPr>
          <a:xfrm>
            <a:off x="4892028" y="457856"/>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p:cNvPicPr>
            <a:picLocks noChangeAspect="1"/>
          </p:cNvPicPr>
          <p:nvPr/>
        </p:nvPicPr>
        <p:blipFill>
          <a:blip r:embed="rId2"/>
          <a:stretch>
            <a:fillRect/>
          </a:stretch>
        </p:blipFill>
        <p:spPr>
          <a:xfrm>
            <a:off x="0" y="85408"/>
            <a:ext cx="12192000" cy="6858000"/>
          </a:xfrm>
          <a:prstGeom prst="rect">
            <a:avLst/>
          </a:prstGeom>
          <a:noFill/>
          <a:ln w="9525">
            <a:noFill/>
          </a:ln>
        </p:spPr>
      </p:pic>
      <p:sp>
        <p:nvSpPr>
          <p:cNvPr id="3" name="矩形 2"/>
          <p:cNvSpPr/>
          <p:nvPr/>
        </p:nvSpPr>
        <p:spPr>
          <a:xfrm>
            <a:off x="2397125" y="1347788"/>
            <a:ext cx="3020379"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制图的基本知识 </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2414588" y="1751013"/>
            <a:ext cx="3201517"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点、线、面的投影</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2417763" y="2146300"/>
            <a:ext cx="4227439"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线面几何元素间的相对位置</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2414588" y="2549525"/>
            <a:ext cx="2250937"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投影变换 </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2414588" y="2943225"/>
            <a:ext cx="2432076"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曲线与曲面</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2446338" y="3294063"/>
            <a:ext cx="2175596"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基本立体</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2446338" y="3676650"/>
            <a:ext cx="2688557"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8</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平面截切立体</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nvSpPr>
        <p:spPr>
          <a:xfrm>
            <a:off x="2424113" y="4460875"/>
            <a:ext cx="2069797"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组合体 </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2424113" y="4846638"/>
            <a:ext cx="1994457"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11</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轴测图</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2428875" y="5229225"/>
            <a:ext cx="3533340"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12</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建筑形体的表达方法</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2439988" y="5635625"/>
            <a:ext cx="2326278"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13</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透视投影 </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2446338" y="6026150"/>
            <a:ext cx="2250937"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14</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标高投影</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p:cNvSpPr/>
          <p:nvPr/>
        </p:nvSpPr>
        <p:spPr>
          <a:xfrm>
            <a:off x="2435225" y="6416675"/>
            <a:ext cx="2582758" cy="400110"/>
          </a:xfrm>
          <a:prstGeom prst="rect">
            <a:avLst/>
          </a:prstGeom>
        </p:spPr>
        <p:txBody>
          <a:bodyPr wrap="none">
            <a:spAutoFit/>
          </a:bodyPr>
          <a:lstStyle/>
          <a:p>
            <a:pPr>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章   计算机绘图 </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p:cNvSpPr/>
          <p:nvPr/>
        </p:nvSpPr>
        <p:spPr>
          <a:xfrm>
            <a:off x="2370138" y="973138"/>
            <a:ext cx="1737976"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绪论</a:t>
            </a:r>
            <a:r>
              <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089" name="图片 19"/>
          <p:cNvPicPr>
            <a:picLocks noChangeAspect="1"/>
          </p:cNvPicPr>
          <p:nvPr/>
        </p:nvPicPr>
        <p:blipFill>
          <a:blip r:embed="rId3"/>
          <a:stretch>
            <a:fillRect/>
          </a:stretch>
        </p:blipFill>
        <p:spPr>
          <a:xfrm>
            <a:off x="2084388" y="1406525"/>
            <a:ext cx="339725" cy="290513"/>
          </a:xfrm>
          <a:prstGeom prst="rect">
            <a:avLst/>
          </a:prstGeom>
          <a:noFill/>
          <a:ln w="9525">
            <a:noFill/>
          </a:ln>
        </p:spPr>
      </p:pic>
      <p:pic>
        <p:nvPicPr>
          <p:cNvPr id="3090" name="图片 20"/>
          <p:cNvPicPr>
            <a:picLocks noChangeAspect="1"/>
          </p:cNvPicPr>
          <p:nvPr/>
        </p:nvPicPr>
        <p:blipFill>
          <a:blip r:embed="rId4"/>
          <a:stretch>
            <a:fillRect/>
          </a:stretch>
        </p:blipFill>
        <p:spPr>
          <a:xfrm>
            <a:off x="2033588" y="1011238"/>
            <a:ext cx="396875" cy="328612"/>
          </a:xfrm>
          <a:prstGeom prst="rect">
            <a:avLst/>
          </a:prstGeom>
          <a:noFill/>
          <a:ln w="9525">
            <a:noFill/>
          </a:ln>
        </p:spPr>
      </p:pic>
      <p:pic>
        <p:nvPicPr>
          <p:cNvPr id="3091" name="图片 21"/>
          <p:cNvPicPr>
            <a:picLocks noChangeAspect="1"/>
          </p:cNvPicPr>
          <p:nvPr/>
        </p:nvPicPr>
        <p:blipFill>
          <a:blip r:embed="rId5"/>
          <a:stretch>
            <a:fillRect/>
          </a:stretch>
        </p:blipFill>
        <p:spPr>
          <a:xfrm>
            <a:off x="2111375" y="3338513"/>
            <a:ext cx="319088" cy="352425"/>
          </a:xfrm>
          <a:prstGeom prst="rect">
            <a:avLst/>
          </a:prstGeom>
          <a:noFill/>
          <a:ln w="9525">
            <a:noFill/>
          </a:ln>
        </p:spPr>
      </p:pic>
      <p:pic>
        <p:nvPicPr>
          <p:cNvPr id="3092" name="图片 22"/>
          <p:cNvPicPr>
            <a:picLocks noChangeAspect="1"/>
          </p:cNvPicPr>
          <p:nvPr/>
        </p:nvPicPr>
        <p:blipFill>
          <a:blip r:embed="rId6"/>
          <a:stretch>
            <a:fillRect/>
          </a:stretch>
        </p:blipFill>
        <p:spPr>
          <a:xfrm>
            <a:off x="2070100" y="4833938"/>
            <a:ext cx="387350" cy="339725"/>
          </a:xfrm>
          <a:prstGeom prst="rect">
            <a:avLst/>
          </a:prstGeom>
          <a:noFill/>
          <a:ln w="9525">
            <a:noFill/>
          </a:ln>
        </p:spPr>
      </p:pic>
      <p:pic>
        <p:nvPicPr>
          <p:cNvPr id="3093" name="图片 23"/>
          <p:cNvPicPr>
            <a:picLocks noChangeAspect="1"/>
          </p:cNvPicPr>
          <p:nvPr/>
        </p:nvPicPr>
        <p:blipFill>
          <a:blip r:embed="rId7"/>
          <a:stretch>
            <a:fillRect/>
          </a:stretch>
        </p:blipFill>
        <p:spPr>
          <a:xfrm>
            <a:off x="2066925" y="1787525"/>
            <a:ext cx="357188" cy="320675"/>
          </a:xfrm>
          <a:prstGeom prst="rect">
            <a:avLst/>
          </a:prstGeom>
          <a:noFill/>
          <a:ln w="9525">
            <a:noFill/>
          </a:ln>
        </p:spPr>
      </p:pic>
      <p:pic>
        <p:nvPicPr>
          <p:cNvPr id="3094" name="图片 24"/>
          <p:cNvPicPr>
            <a:picLocks noChangeAspect="1"/>
          </p:cNvPicPr>
          <p:nvPr/>
        </p:nvPicPr>
        <p:blipFill>
          <a:blip r:embed="rId8"/>
          <a:stretch>
            <a:fillRect/>
          </a:stretch>
        </p:blipFill>
        <p:spPr>
          <a:xfrm>
            <a:off x="2111375" y="6451600"/>
            <a:ext cx="312738" cy="341313"/>
          </a:xfrm>
          <a:prstGeom prst="rect">
            <a:avLst/>
          </a:prstGeom>
          <a:noFill/>
          <a:ln w="9525">
            <a:noFill/>
          </a:ln>
        </p:spPr>
      </p:pic>
      <p:pic>
        <p:nvPicPr>
          <p:cNvPr id="3095" name="图片 25"/>
          <p:cNvPicPr>
            <a:picLocks noChangeAspect="1"/>
          </p:cNvPicPr>
          <p:nvPr/>
        </p:nvPicPr>
        <p:blipFill>
          <a:blip r:embed="rId9"/>
          <a:stretch>
            <a:fillRect/>
          </a:stretch>
        </p:blipFill>
        <p:spPr>
          <a:xfrm>
            <a:off x="2070100" y="2563813"/>
            <a:ext cx="360363" cy="358775"/>
          </a:xfrm>
          <a:prstGeom prst="rect">
            <a:avLst/>
          </a:prstGeom>
          <a:noFill/>
          <a:ln w="9525">
            <a:noFill/>
          </a:ln>
        </p:spPr>
      </p:pic>
      <p:pic>
        <p:nvPicPr>
          <p:cNvPr id="3096" name="图片 26"/>
          <p:cNvPicPr>
            <a:picLocks noChangeAspect="1"/>
          </p:cNvPicPr>
          <p:nvPr/>
        </p:nvPicPr>
        <p:blipFill>
          <a:blip r:embed="rId10"/>
          <a:stretch>
            <a:fillRect/>
          </a:stretch>
        </p:blipFill>
        <p:spPr>
          <a:xfrm>
            <a:off x="2063750" y="4430713"/>
            <a:ext cx="400050" cy="393700"/>
          </a:xfrm>
          <a:prstGeom prst="rect">
            <a:avLst/>
          </a:prstGeom>
          <a:noFill/>
          <a:ln w="9525">
            <a:noFill/>
          </a:ln>
        </p:spPr>
      </p:pic>
      <p:pic>
        <p:nvPicPr>
          <p:cNvPr id="3097" name="图片 27"/>
          <p:cNvPicPr>
            <a:picLocks noChangeAspect="1"/>
          </p:cNvPicPr>
          <p:nvPr/>
        </p:nvPicPr>
        <p:blipFill>
          <a:blip r:embed="rId11"/>
          <a:stretch>
            <a:fillRect/>
          </a:stretch>
        </p:blipFill>
        <p:spPr>
          <a:xfrm>
            <a:off x="2111375" y="6069013"/>
            <a:ext cx="331788" cy="317500"/>
          </a:xfrm>
          <a:prstGeom prst="rect">
            <a:avLst/>
          </a:prstGeom>
          <a:noFill/>
          <a:ln w="9525">
            <a:noFill/>
          </a:ln>
        </p:spPr>
      </p:pic>
      <p:grpSp>
        <p:nvGrpSpPr>
          <p:cNvPr id="3101" name="组合 36"/>
          <p:cNvGrpSpPr/>
          <p:nvPr/>
        </p:nvGrpSpPr>
        <p:grpSpPr>
          <a:xfrm>
            <a:off x="2135189" y="4070346"/>
            <a:ext cx="2711476" cy="400110"/>
            <a:chOff x="2134768" y="4070210"/>
            <a:chExt cx="2733170" cy="399509"/>
          </a:xfrm>
        </p:grpSpPr>
        <p:sp>
          <p:nvSpPr>
            <p:cNvPr id="10" name="矩形 9"/>
            <p:cNvSpPr/>
            <p:nvPr/>
          </p:nvSpPr>
          <p:spPr>
            <a:xfrm>
              <a:off x="2434819" y="4070210"/>
              <a:ext cx="2433119" cy="399509"/>
            </a:xfrm>
            <a:prstGeom prst="rect">
              <a:avLst/>
            </a:prstGeom>
            <a:noFill/>
          </p:spPr>
          <p:txBody>
            <a:bodyPr wrap="none">
              <a:spAutoFit/>
            </a:bodyPr>
            <a:lstStyle/>
            <a:p>
              <a:pPr>
                <a:defRPr/>
              </a:pPr>
              <a:r>
                <a:rPr lang="zh-CN" altLang="zh-CN" sz="2000" kern="100" dirty="0">
                  <a:highlight>
                    <a:srgbClr val="0DC5C9"/>
                  </a:highlight>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000" kern="100" dirty="0">
                  <a:highlight>
                    <a:srgbClr val="0DC5C9"/>
                  </a:highlight>
                  <a:latin typeface="微软雅黑" panose="020B0503020204020204" pitchFamily="34" charset="-122"/>
                  <a:ea typeface="微软雅黑" panose="020B0503020204020204" pitchFamily="34" charset="-122"/>
                  <a:cs typeface="Times New Roman" panose="02020603050405020304" pitchFamily="18" charset="0"/>
                </a:rPr>
                <a:t>9</a:t>
              </a:r>
              <a:r>
                <a:rPr lang="zh-CN" altLang="zh-CN" sz="2000" kern="100" dirty="0">
                  <a:highlight>
                    <a:srgbClr val="0DC5C9"/>
                  </a:highlight>
                  <a:latin typeface="微软雅黑" panose="020B0503020204020204" pitchFamily="34" charset="-122"/>
                  <a:ea typeface="微软雅黑" panose="020B0503020204020204" pitchFamily="34" charset="-122"/>
                  <a:cs typeface="Times New Roman" panose="02020603050405020304" pitchFamily="18" charset="0"/>
                </a:rPr>
                <a:t>章 </a:t>
              </a:r>
              <a:r>
                <a:rPr lang="en-US" altLang="zh-CN" sz="2000" kern="100" dirty="0">
                  <a:highlight>
                    <a:srgbClr val="0DC5C9"/>
                  </a:highligh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kern="100" dirty="0">
                  <a:highlight>
                    <a:srgbClr val="0DC5C9"/>
                  </a:highlight>
                  <a:latin typeface="微软雅黑" panose="020B0503020204020204" pitchFamily="34" charset="-122"/>
                  <a:ea typeface="微软雅黑" panose="020B0503020204020204" pitchFamily="34" charset="-122"/>
                  <a:cs typeface="Times New Roman" panose="02020603050405020304" pitchFamily="18" charset="0"/>
                </a:rPr>
                <a:t>两立体相贯</a:t>
              </a:r>
              <a:endParaRPr lang="zh-CN" altLang="en-US" sz="2000" kern="100" dirty="0">
                <a:highlight>
                  <a:srgbClr val="0DC5C9"/>
                </a:highligh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105" name="图片 32"/>
            <p:cNvPicPr>
              <a:picLocks noChangeAspect="1"/>
            </p:cNvPicPr>
            <p:nvPr/>
          </p:nvPicPr>
          <p:blipFill>
            <a:blip r:embed="rId12"/>
            <a:stretch>
              <a:fillRect/>
            </a:stretch>
          </p:blipFill>
          <p:spPr>
            <a:xfrm>
              <a:off x="2134768" y="4113019"/>
              <a:ext cx="280048" cy="266920"/>
            </a:xfrm>
            <a:prstGeom prst="rect">
              <a:avLst/>
            </a:prstGeom>
            <a:noFill/>
            <a:ln w="9525">
              <a:noFill/>
            </a:ln>
          </p:spPr>
        </p:pic>
      </p:grpSp>
      <p:pic>
        <p:nvPicPr>
          <p:cNvPr id="3102" name="图片 34"/>
          <p:cNvPicPr>
            <a:picLocks noChangeAspect="1"/>
          </p:cNvPicPr>
          <p:nvPr/>
        </p:nvPicPr>
        <p:blipFill>
          <a:blip r:embed="rId13"/>
          <a:stretch>
            <a:fillRect/>
          </a:stretch>
        </p:blipFill>
        <p:spPr>
          <a:xfrm>
            <a:off x="2119313" y="3722688"/>
            <a:ext cx="311150" cy="309562"/>
          </a:xfrm>
          <a:prstGeom prst="rect">
            <a:avLst/>
          </a:prstGeom>
          <a:noFill/>
          <a:ln w="9525">
            <a:noFill/>
          </a:ln>
        </p:spPr>
      </p:pic>
      <p:pic>
        <p:nvPicPr>
          <p:cNvPr id="3103" name="图片 35"/>
          <p:cNvPicPr>
            <a:picLocks noChangeAspect="1"/>
          </p:cNvPicPr>
          <p:nvPr/>
        </p:nvPicPr>
        <p:blipFill>
          <a:blip r:embed="rId14"/>
          <a:stretch>
            <a:fillRect/>
          </a:stretch>
        </p:blipFill>
        <p:spPr>
          <a:xfrm>
            <a:off x="2108200" y="2957513"/>
            <a:ext cx="355600" cy="282575"/>
          </a:xfrm>
          <a:prstGeom prst="rect">
            <a:avLst/>
          </a:prstGeom>
          <a:noFill/>
          <a:ln w="9525">
            <a:noFill/>
          </a:ln>
        </p:spPr>
      </p:pic>
      <p:pic>
        <p:nvPicPr>
          <p:cNvPr id="19" name="图片 18"/>
          <p:cNvPicPr>
            <a:picLocks noChangeAspect="1"/>
          </p:cNvPicPr>
          <p:nvPr/>
        </p:nvPicPr>
        <p:blipFill>
          <a:blip r:embed="rId15"/>
          <a:stretch>
            <a:fillRect/>
          </a:stretch>
        </p:blipFill>
        <p:spPr>
          <a:xfrm>
            <a:off x="2076450" y="2146300"/>
            <a:ext cx="338455" cy="328930"/>
          </a:xfrm>
          <a:prstGeom prst="rect">
            <a:avLst/>
          </a:prstGeom>
        </p:spPr>
      </p:pic>
      <p:pic>
        <p:nvPicPr>
          <p:cNvPr id="20" name="图片 19"/>
          <p:cNvPicPr>
            <a:picLocks noChangeAspect="1"/>
          </p:cNvPicPr>
          <p:nvPr/>
        </p:nvPicPr>
        <p:blipFill>
          <a:blip r:embed="rId16"/>
          <a:stretch>
            <a:fillRect/>
          </a:stretch>
        </p:blipFill>
        <p:spPr>
          <a:xfrm>
            <a:off x="2086610" y="5273040"/>
            <a:ext cx="360680" cy="280670"/>
          </a:xfrm>
          <a:prstGeom prst="rect">
            <a:avLst/>
          </a:prstGeom>
        </p:spPr>
      </p:pic>
      <p:pic>
        <p:nvPicPr>
          <p:cNvPr id="21" name="图片 20"/>
          <p:cNvPicPr>
            <a:picLocks noChangeAspect="1"/>
          </p:cNvPicPr>
          <p:nvPr/>
        </p:nvPicPr>
        <p:blipFill>
          <a:blip r:embed="rId17"/>
          <a:stretch>
            <a:fillRect/>
          </a:stretch>
        </p:blipFill>
        <p:spPr>
          <a:xfrm>
            <a:off x="2108200" y="5635625"/>
            <a:ext cx="349250" cy="3225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3" name="矩形 12"/>
          <p:cNvSpPr/>
          <p:nvPr/>
        </p:nvSpPr>
        <p:spPr>
          <a:xfrm>
            <a:off x="0" y="106224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xmlns="" id="{F1A37731-B26F-8E12-0969-1E1B04844052}"/>
              </a:ext>
            </a:extLst>
          </p:cNvPr>
          <p:cNvGrpSpPr/>
          <p:nvPr/>
        </p:nvGrpSpPr>
        <p:grpSpPr>
          <a:xfrm>
            <a:off x="4892028" y="1383652"/>
            <a:ext cx="6648450" cy="5010738"/>
            <a:chOff x="5000334" y="1310068"/>
            <a:chExt cx="6648450" cy="5010738"/>
          </a:xfrm>
        </p:grpSpPr>
        <p:pic>
          <p:nvPicPr>
            <p:cNvPr id="4" name="图片 3">
              <a:extLst>
                <a:ext uri="{FF2B5EF4-FFF2-40B4-BE49-F238E27FC236}">
                  <a16:creationId xmlns:a16="http://schemas.microsoft.com/office/drawing/2014/main" xmlns="" id="{3214BAF8-0B8B-9081-1C72-25032090EA0E}"/>
                </a:ext>
              </a:extLst>
            </p:cNvPr>
            <p:cNvPicPr>
              <a:picLocks noChangeAspect="1"/>
            </p:cNvPicPr>
            <p:nvPr/>
          </p:nvPicPr>
          <p:blipFill>
            <a:blip r:embed="rId3"/>
            <a:stretch>
              <a:fillRect/>
            </a:stretch>
          </p:blipFill>
          <p:spPr>
            <a:xfrm>
              <a:off x="5000334" y="1310068"/>
              <a:ext cx="6648450" cy="2676525"/>
            </a:xfrm>
            <a:prstGeom prst="rect">
              <a:avLst/>
            </a:prstGeom>
          </p:spPr>
        </p:pic>
        <p:pic>
          <p:nvPicPr>
            <p:cNvPr id="6" name="图片 5">
              <a:extLst>
                <a:ext uri="{FF2B5EF4-FFF2-40B4-BE49-F238E27FC236}">
                  <a16:creationId xmlns:a16="http://schemas.microsoft.com/office/drawing/2014/main" xmlns="" id="{6431803C-F6A7-299D-869F-715F07C347D6}"/>
                </a:ext>
              </a:extLst>
            </p:cNvPr>
            <p:cNvPicPr>
              <a:picLocks noChangeAspect="1"/>
            </p:cNvPicPr>
            <p:nvPr/>
          </p:nvPicPr>
          <p:blipFill>
            <a:blip r:embed="rId4"/>
            <a:stretch>
              <a:fillRect/>
            </a:stretch>
          </p:blipFill>
          <p:spPr>
            <a:xfrm>
              <a:off x="5344420" y="3710956"/>
              <a:ext cx="3114675" cy="2609850"/>
            </a:xfrm>
            <a:prstGeom prst="rect">
              <a:avLst/>
            </a:prstGeom>
          </p:spPr>
        </p:pic>
      </p:grpSp>
      <p:sp>
        <p:nvSpPr>
          <p:cNvPr id="8" name="文本框 7"/>
          <p:cNvSpPr txBox="1"/>
          <p:nvPr/>
        </p:nvSpPr>
        <p:spPr>
          <a:xfrm>
            <a:off x="108306" y="1383652"/>
            <a:ext cx="4783722" cy="4654608"/>
          </a:xfrm>
          <a:prstGeom prst="rect">
            <a:avLst/>
          </a:prstGeom>
          <a:noFill/>
        </p:spPr>
        <p:txBody>
          <a:bodyPr wrap="square">
            <a:spAutoFit/>
          </a:bodyPr>
          <a:lstStyle/>
          <a:p>
            <a:pPr indent="267970" algn="l">
              <a:lnSpc>
                <a:spcPct val="150000"/>
              </a:lnSpc>
            </a:pPr>
            <a:r>
              <a:rPr lang="zh-CN" altLang="zh-CN" sz="20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分析：</a:t>
            </a:r>
            <a:endParaRPr lang="en-US" altLang="zh-CN" sz="20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lang="zh-CN" altLang="en-US"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由图可知，这是两个直径不同、轴线垂直正交的两个圆拱屋顶</a:t>
            </a:r>
            <a:r>
              <a:rPr lang="zh-CN" altLang="en-US"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lang="zh-CN" altLang="en-US"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由于大圆柱的轴线是侧垂线，小圆柱的轴线是正垂线，所以相贯线的侧面投影重叠在大圆柱面的有积聚性的侧面投影上。</a:t>
            </a:r>
            <a:endPar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lang="zh-CN" altLang="en-US"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正面投影重叠在小圆柱面的有积聚性的正面投影上，只有相贯线的水平投影需要求出。</a:t>
            </a:r>
            <a:endParaRPr kumimoji="0" altLang="zh-CN" sz="2000" b="1"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矩形 9"/>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5"/>
          <p:cNvPicPr>
            <a:picLocks noChangeAspect="1"/>
          </p:cNvPicPr>
          <p:nvPr/>
        </p:nvPicPr>
        <p:blipFill>
          <a:blip r:embed="rId5"/>
          <a:stretch>
            <a:fillRect/>
          </a:stretch>
        </p:blipFill>
        <p:spPr>
          <a:xfrm>
            <a:off x="1039813" y="618784"/>
            <a:ext cx="380614" cy="363551"/>
          </a:xfrm>
          <a:prstGeom prst="rect">
            <a:avLst/>
          </a:prstGeom>
          <a:noFill/>
          <a:ln w="9525">
            <a:noFill/>
          </a:ln>
        </p:spPr>
      </p:pic>
      <p:sp>
        <p:nvSpPr>
          <p:cNvPr id="12" name="文本框 11"/>
          <p:cNvSpPr txBox="1"/>
          <p:nvPr/>
        </p:nvSpPr>
        <p:spPr>
          <a:xfrm>
            <a:off x="-276046" y="1050372"/>
            <a:ext cx="7617885" cy="461665"/>
          </a:xfrm>
          <a:prstGeom prst="rect">
            <a:avLst/>
          </a:prstGeom>
          <a:noFill/>
        </p:spPr>
        <p:txBody>
          <a:bodyPr wrap="square">
            <a:spAutoFit/>
          </a:bodyPr>
          <a:lstStyle/>
          <a:p>
            <a:pPr marL="266700" algn="l"/>
            <a:r>
              <a:rPr lang="zh-CN"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9-3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已知两拱形屋面相交</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求作圆拱屋顶的相贯线。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p:cNvSpPr txBox="1"/>
          <p:nvPr/>
        </p:nvSpPr>
        <p:spPr>
          <a:xfrm>
            <a:off x="4892028" y="460993"/>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8"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9" name="矩形 8"/>
          <p:cNvSpPr/>
          <p:nvPr/>
        </p:nvSpPr>
        <p:spPr>
          <a:xfrm>
            <a:off x="0" y="106224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816110EF-8F57-EB00-443A-ECBD6548F0A5}"/>
              </a:ext>
            </a:extLst>
          </p:cNvPr>
          <p:cNvPicPr>
            <a:picLocks noChangeAspect="1"/>
          </p:cNvPicPr>
          <p:nvPr/>
        </p:nvPicPr>
        <p:blipFill>
          <a:blip r:embed="rId3"/>
          <a:stretch>
            <a:fillRect/>
          </a:stretch>
        </p:blipFill>
        <p:spPr>
          <a:xfrm>
            <a:off x="5404733" y="1260499"/>
            <a:ext cx="6372225" cy="5133975"/>
          </a:xfrm>
          <a:prstGeom prst="rect">
            <a:avLst/>
          </a:prstGeom>
        </p:spPr>
      </p:pic>
      <p:sp>
        <p:nvSpPr>
          <p:cNvPr id="6" name="文本框 5"/>
          <p:cNvSpPr txBox="1"/>
          <p:nvPr/>
        </p:nvSpPr>
        <p:spPr>
          <a:xfrm>
            <a:off x="-276046" y="1678506"/>
            <a:ext cx="5265737" cy="3876675"/>
          </a:xfrm>
          <a:prstGeom prst="rect">
            <a:avLst/>
          </a:prstGeom>
          <a:noFill/>
        </p:spPr>
        <p:txBody>
          <a:bodyPr wrap="square">
            <a:spAutoFit/>
          </a:bodyPr>
          <a:lstStyle/>
          <a:p>
            <a:pPr marL="266700" algn="l">
              <a:lnSpc>
                <a:spcPct val="150000"/>
              </a:lnSpc>
            </a:pP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作图步骤如下：</a:t>
            </a:r>
            <a:endPar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）求特殊位置点。</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在相贯线的正面投影中确定最左点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和最右点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的投影， </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也是相贯线上的最底点，另外两面投影均可直接求得。</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在相贯线的正面投影中确定最高点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的投影，</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点也是相贯线上的最后点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另外两面投影也可直接求得，如右图所示。</a:t>
            </a:r>
          </a:p>
        </p:txBody>
      </p:sp>
      <p:sp>
        <p:nvSpPr>
          <p:cNvPr id="8" name="文本框 7"/>
          <p:cNvSpPr txBox="1"/>
          <p:nvPr/>
        </p:nvSpPr>
        <p:spPr>
          <a:xfrm>
            <a:off x="-276046" y="1050372"/>
            <a:ext cx="7617885" cy="461665"/>
          </a:xfrm>
          <a:prstGeom prst="rect">
            <a:avLst/>
          </a:prstGeom>
          <a:noFill/>
        </p:spPr>
        <p:txBody>
          <a:bodyPr wrap="square">
            <a:spAutoFit/>
          </a:bodyPr>
          <a:lstStyle/>
          <a:p>
            <a:pPr marL="266700" algn="l"/>
            <a:r>
              <a:rPr lang="zh-CN"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9-3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已知两拱形屋面相交</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求作圆拱屋顶的相贯线。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5"/>
          <p:cNvPicPr>
            <a:picLocks noChangeAspect="1"/>
          </p:cNvPicPr>
          <p:nvPr/>
        </p:nvPicPr>
        <p:blipFill>
          <a:blip r:embed="rId4"/>
          <a:stretch>
            <a:fillRect/>
          </a:stretch>
        </p:blipFill>
        <p:spPr>
          <a:xfrm>
            <a:off x="1039813" y="618784"/>
            <a:ext cx="380614" cy="363551"/>
          </a:xfrm>
          <a:prstGeom prst="rect">
            <a:avLst/>
          </a:prstGeom>
          <a:noFill/>
          <a:ln w="9525">
            <a:noFill/>
          </a:ln>
        </p:spPr>
      </p:pic>
      <p:sp>
        <p:nvSpPr>
          <p:cNvPr id="14" name="文本框 13"/>
          <p:cNvSpPr txBox="1"/>
          <p:nvPr/>
        </p:nvSpPr>
        <p:spPr>
          <a:xfrm>
            <a:off x="4892028" y="460993"/>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5"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additive="base">
                                        <p:cTn id="1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9" name="矩形 8"/>
          <p:cNvSpPr/>
          <p:nvPr/>
        </p:nvSpPr>
        <p:spPr>
          <a:xfrm>
            <a:off x="0" y="106224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76046" y="1583034"/>
            <a:ext cx="5001568" cy="3444155"/>
          </a:xfrm>
          <a:prstGeom prst="rect">
            <a:avLst/>
          </a:prstGeom>
          <a:noFill/>
        </p:spPr>
        <p:txBody>
          <a:bodyPr wrap="square">
            <a:spAutoFit/>
          </a:bodyPr>
          <a:lstStyle/>
          <a:p>
            <a:pPr marL="266700" algn="l">
              <a:lnSpc>
                <a:spcPct val="150000"/>
              </a:lnSpc>
            </a:pP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作图步骤如下：</a:t>
            </a:r>
            <a:endPar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）求一般位置点。</a:t>
            </a:r>
            <a:endPar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在相贯线的已知正面投影上，在适当位置取两点</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e′</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f′</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，根据投影关系，找出侧面投影</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e″</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f″</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，然后作出</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e</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f</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，如图所示。</a:t>
            </a:r>
          </a:p>
        </p:txBody>
      </p:sp>
      <p:sp>
        <p:nvSpPr>
          <p:cNvPr id="8" name="文本框 7"/>
          <p:cNvSpPr txBox="1"/>
          <p:nvPr/>
        </p:nvSpPr>
        <p:spPr>
          <a:xfrm>
            <a:off x="-276046" y="1050372"/>
            <a:ext cx="7617885" cy="461665"/>
          </a:xfrm>
          <a:prstGeom prst="rect">
            <a:avLst/>
          </a:prstGeom>
          <a:noFill/>
        </p:spPr>
        <p:txBody>
          <a:bodyPr wrap="square">
            <a:spAutoFit/>
          </a:bodyPr>
          <a:lstStyle/>
          <a:p>
            <a:pPr marL="266700" algn="l"/>
            <a:r>
              <a:rPr lang="zh-CN"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9-3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已知两拱形屋面相交</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求作圆拱屋顶的相贯线。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pic>
        <p:nvPicPr>
          <p:cNvPr id="2" name="图片 1"/>
          <p:cNvPicPr>
            <a:picLocks noChangeAspect="1"/>
          </p:cNvPicPr>
          <p:nvPr/>
        </p:nvPicPr>
        <p:blipFill>
          <a:blip r:embed="rId4"/>
          <a:stretch>
            <a:fillRect/>
          </a:stretch>
        </p:blipFill>
        <p:spPr>
          <a:xfrm>
            <a:off x="5248117" y="1573656"/>
            <a:ext cx="6095238" cy="5352381"/>
          </a:xfrm>
          <a:prstGeom prst="rect">
            <a:avLst/>
          </a:prstGeom>
        </p:spPr>
      </p:pic>
      <p:sp>
        <p:nvSpPr>
          <p:cNvPr id="13" name="文本框 12"/>
          <p:cNvSpPr txBox="1"/>
          <p:nvPr/>
        </p:nvSpPr>
        <p:spPr>
          <a:xfrm>
            <a:off x="4892028" y="460993"/>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9" name="矩形 8"/>
          <p:cNvSpPr/>
          <p:nvPr/>
        </p:nvSpPr>
        <p:spPr>
          <a:xfrm>
            <a:off x="0" y="106224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CC60FD09-D314-8D03-F5CA-80DD75D20460}"/>
              </a:ext>
            </a:extLst>
          </p:cNvPr>
          <p:cNvPicPr>
            <a:picLocks noChangeAspect="1"/>
          </p:cNvPicPr>
          <p:nvPr/>
        </p:nvPicPr>
        <p:blipFill>
          <a:blip r:embed="rId3"/>
          <a:stretch>
            <a:fillRect/>
          </a:stretch>
        </p:blipFill>
        <p:spPr>
          <a:xfrm>
            <a:off x="5490125" y="1260499"/>
            <a:ext cx="6372225" cy="5133975"/>
          </a:xfrm>
          <a:prstGeom prst="rect">
            <a:avLst/>
          </a:prstGeom>
        </p:spPr>
      </p:pic>
      <p:sp>
        <p:nvSpPr>
          <p:cNvPr id="6" name="文本框 5"/>
          <p:cNvSpPr txBox="1"/>
          <p:nvPr/>
        </p:nvSpPr>
        <p:spPr>
          <a:xfrm>
            <a:off x="-276046" y="1563562"/>
            <a:ext cx="5050650" cy="3351046"/>
          </a:xfrm>
          <a:prstGeom prst="rect">
            <a:avLst/>
          </a:prstGeom>
          <a:noFill/>
        </p:spPr>
        <p:txBody>
          <a:bodyPr wrap="square">
            <a:spAutoFit/>
          </a:bodyPr>
          <a:lstStyle/>
          <a:p>
            <a:pPr marL="266700" algn="l">
              <a:lnSpc>
                <a:spcPct val="150000"/>
              </a:lnSpc>
            </a:pP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作图步骤如下：</a:t>
            </a: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）光滑连接相贯线各点的水平投影，即为所求。</a:t>
            </a:r>
            <a:endPar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因为两个圆拱屋顶的水平投影都可见，所以相贯线的水平投影为可见，用粗实线画出，如图所示。</a:t>
            </a:r>
          </a:p>
        </p:txBody>
      </p:sp>
      <p:sp>
        <p:nvSpPr>
          <p:cNvPr id="8" name="文本框 7"/>
          <p:cNvSpPr txBox="1"/>
          <p:nvPr/>
        </p:nvSpPr>
        <p:spPr>
          <a:xfrm>
            <a:off x="-276046" y="1050372"/>
            <a:ext cx="7617885" cy="461665"/>
          </a:xfrm>
          <a:prstGeom prst="rect">
            <a:avLst/>
          </a:prstGeom>
          <a:noFill/>
        </p:spPr>
        <p:txBody>
          <a:bodyPr wrap="square">
            <a:spAutoFit/>
          </a:bodyPr>
          <a:lstStyle/>
          <a:p>
            <a:pPr marL="266700" algn="l"/>
            <a:r>
              <a:rPr lang="zh-CN"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9-3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已知两拱形屋面相交</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求作圆拱屋顶的相贯线。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5"/>
          <p:cNvPicPr>
            <a:picLocks noChangeAspect="1"/>
          </p:cNvPicPr>
          <p:nvPr/>
        </p:nvPicPr>
        <p:blipFill>
          <a:blip r:embed="rId4"/>
          <a:stretch>
            <a:fillRect/>
          </a:stretch>
        </p:blipFill>
        <p:spPr>
          <a:xfrm>
            <a:off x="1039813" y="618784"/>
            <a:ext cx="380614" cy="363551"/>
          </a:xfrm>
          <a:prstGeom prst="rect">
            <a:avLst/>
          </a:prstGeom>
          <a:noFill/>
          <a:ln w="9525">
            <a:noFill/>
          </a:ln>
        </p:spPr>
      </p:pic>
      <p:sp>
        <p:nvSpPr>
          <p:cNvPr id="13" name="文本框 12"/>
          <p:cNvSpPr txBox="1"/>
          <p:nvPr/>
        </p:nvSpPr>
        <p:spPr>
          <a:xfrm>
            <a:off x="4892028" y="460993"/>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3"/>
          <a:stretch>
            <a:fillRect/>
          </a:stretch>
        </p:blipFill>
        <p:spPr>
          <a:xfrm>
            <a:off x="0" y="-149290"/>
            <a:ext cx="12192000" cy="6858000"/>
          </a:xfrm>
          <a:prstGeom prst="rect">
            <a:avLst/>
          </a:prstGeom>
          <a:noFill/>
          <a:ln w="9525">
            <a:noFill/>
          </a:ln>
        </p:spPr>
      </p:pic>
      <p:graphicFrame>
        <p:nvGraphicFramePr>
          <p:cNvPr id="2" name="表格 1"/>
          <p:cNvGraphicFramePr>
            <a:graphicFrameLocks noGrp="1"/>
          </p:cNvGraphicFramePr>
          <p:nvPr>
            <p:custDataLst>
              <p:tags r:id="rId1"/>
            </p:custDataLst>
            <p:extLst>
              <p:ext uri="{D42A27DB-BD31-4B8C-83A1-F6EECF244321}">
                <p14:modId xmlns:p14="http://schemas.microsoft.com/office/powerpoint/2010/main" val="1724513481"/>
              </p:ext>
            </p:extLst>
          </p:nvPr>
        </p:nvGraphicFramePr>
        <p:xfrm>
          <a:off x="2261421" y="1297225"/>
          <a:ext cx="6628054" cy="5472799"/>
        </p:xfrm>
        <a:graphic>
          <a:graphicData uri="http://schemas.openxmlformats.org/drawingml/2006/table">
            <a:tbl>
              <a:tblPr>
                <a:tableStyleId>{5C22544A-7EE6-4342-B048-85BDC9FD1C3A}</a:tableStyleId>
              </a:tblPr>
              <a:tblGrid>
                <a:gridCol w="1505050">
                  <a:extLst>
                    <a:ext uri="{9D8B030D-6E8A-4147-A177-3AD203B41FA5}">
                      <a16:colId xmlns:a16="http://schemas.microsoft.com/office/drawing/2014/main" xmlns="" val="20000"/>
                    </a:ext>
                  </a:extLst>
                </a:gridCol>
                <a:gridCol w="1272002">
                  <a:extLst>
                    <a:ext uri="{9D8B030D-6E8A-4147-A177-3AD203B41FA5}">
                      <a16:colId xmlns:a16="http://schemas.microsoft.com/office/drawing/2014/main" xmlns="" val="20001"/>
                    </a:ext>
                  </a:extLst>
                </a:gridCol>
                <a:gridCol w="1699312">
                  <a:extLst>
                    <a:ext uri="{9D8B030D-6E8A-4147-A177-3AD203B41FA5}">
                      <a16:colId xmlns:a16="http://schemas.microsoft.com/office/drawing/2014/main" xmlns="" val="20002"/>
                    </a:ext>
                  </a:extLst>
                </a:gridCol>
                <a:gridCol w="2151690">
                  <a:extLst>
                    <a:ext uri="{9D8B030D-6E8A-4147-A177-3AD203B41FA5}">
                      <a16:colId xmlns:a16="http://schemas.microsoft.com/office/drawing/2014/main" xmlns="" val="20003"/>
                    </a:ext>
                  </a:extLst>
                </a:gridCol>
              </a:tblGrid>
              <a:tr h="784681">
                <a:tc>
                  <a:txBody>
                    <a:bodyPr/>
                    <a:lstStyle/>
                    <a:p>
                      <a:pPr marL="0" marR="0" algn="ctr">
                        <a:spcBef>
                          <a:spcPts val="0"/>
                        </a:spcBef>
                        <a:spcAft>
                          <a:spcPts val="0"/>
                        </a:spcAft>
                      </a:pPr>
                      <a:r>
                        <a:rPr lang="zh-CN" altLang="en-US" sz="2400" kern="100" dirty="0">
                          <a:effectLst/>
                          <a:latin typeface="微软雅黑" panose="020B0503020204020204" pitchFamily="34" charset="-122"/>
                          <a:ea typeface="微软雅黑" panose="020B0503020204020204" pitchFamily="34" charset="-122"/>
                        </a:rPr>
                        <a:t>圆柱关系</a:t>
                      </a:r>
                      <a:endPar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latinLnBrk="0" hangingPunct="1">
                        <a:spcBef>
                          <a:spcPts val="0"/>
                        </a:spcBef>
                        <a:spcAft>
                          <a:spcPts val="0"/>
                        </a:spcAft>
                      </a:pPr>
                      <a:r>
                        <a:rPr lang="zh-CN" altLang="en-US" sz="2400" kern="100" dirty="0">
                          <a:solidFill>
                            <a:schemeClr val="dk1"/>
                          </a:solidFill>
                          <a:effectLst/>
                          <a:latin typeface="微软雅黑" panose="020B0503020204020204" pitchFamily="34" charset="-122"/>
                          <a:ea typeface="微软雅黑" panose="020B0503020204020204" pitchFamily="34" charset="-122"/>
                          <a:cs typeface="+mn-cs"/>
                        </a:rPr>
                        <a:t>立体图</a:t>
                      </a: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latinLnBrk="0" hangingPunct="1">
                        <a:spcBef>
                          <a:spcPts val="0"/>
                        </a:spcBef>
                        <a:spcAft>
                          <a:spcPts val="0"/>
                        </a:spcAft>
                      </a:pPr>
                      <a:r>
                        <a:rPr lang="zh-CN" altLang="en-US" sz="2400" kern="100" dirty="0">
                          <a:solidFill>
                            <a:schemeClr val="dk1"/>
                          </a:solidFill>
                          <a:effectLst/>
                          <a:latin typeface="微软雅黑" panose="020B0503020204020204" pitchFamily="34" charset="-122"/>
                          <a:ea typeface="微软雅黑" panose="020B0503020204020204" pitchFamily="34" charset="-122"/>
                          <a:cs typeface="+mn-cs"/>
                        </a:rPr>
                        <a:t>相贯线的形状</a:t>
                      </a: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latinLnBrk="0" hangingPunct="1">
                        <a:spcBef>
                          <a:spcPts val="0"/>
                        </a:spcBef>
                        <a:spcAft>
                          <a:spcPts val="0"/>
                        </a:spcAft>
                      </a:pPr>
                      <a:r>
                        <a:rPr lang="zh-CN" altLang="en-US" sz="2400" kern="100" dirty="0">
                          <a:solidFill>
                            <a:schemeClr val="dk1"/>
                          </a:solidFill>
                          <a:effectLst/>
                          <a:latin typeface="微软雅黑" panose="020B0503020204020204" pitchFamily="34" charset="-122"/>
                          <a:ea typeface="微软雅黑" panose="020B0503020204020204" pitchFamily="34" charset="-122"/>
                          <a:cs typeface="+mn-cs"/>
                        </a:rPr>
                        <a:t>三视图</a:t>
                      </a: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1126269">
                <a:tc rowSpan="2">
                  <a:txBody>
                    <a:bodyPr/>
                    <a:lstStyle/>
                    <a:p>
                      <a:pPr marL="0" marR="0" algn="ctr" defTabSz="914400" rtl="0" eaLnBrk="1" latinLnBrk="0" hangingPunct="1">
                        <a:spcBef>
                          <a:spcPts val="0"/>
                        </a:spcBef>
                        <a:spcAft>
                          <a:spcPts val="0"/>
                        </a:spcAft>
                      </a:pPr>
                      <a:r>
                        <a:rPr lang="zh-CN" altLang="en-US" sz="2400" kern="100" dirty="0">
                          <a:solidFill>
                            <a:schemeClr val="dk1"/>
                          </a:solidFill>
                          <a:effectLst/>
                          <a:latin typeface="微软雅黑" panose="020B0503020204020204" pitchFamily="34" charset="-122"/>
                          <a:ea typeface="微软雅黑" panose="020B0503020204020204" pitchFamily="34" charset="-122"/>
                          <a:cs typeface="+mn-cs"/>
                        </a:rPr>
                        <a:t>两外表面相交</a:t>
                      </a: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zh-CN" altLang="en-US" sz="800" kern="100" dirty="0">
                          <a:effectLst/>
                        </a:rPr>
                        <a:t> </a:t>
                      </a:r>
                      <a:endParaRPr lang="zh-CN" altLang="en-US" sz="800" kern="100" dirty="0">
                        <a:solidFill>
                          <a:srgbClr val="000000"/>
                        </a:solidFill>
                        <a:effectLst/>
                        <a:latin typeface="Calibri" panose="020F0502020204030204" charset="0"/>
                        <a:ea typeface="宋体" panose="02010600030101010101" pitchFamily="2" charset="-122"/>
                        <a:cs typeface="Times New Roman" panose="02020603050405020304" pitchFamily="18" charset="0"/>
                      </a:endParaRP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a:stretch>
                    </a:blipFill>
                  </a:tcPr>
                </a:tc>
                <a:tc>
                  <a:txBody>
                    <a:bodyPr/>
                    <a:lstStyle/>
                    <a:p>
                      <a:pPr marL="0" marR="0" algn="ctr">
                        <a:spcBef>
                          <a:spcPts val="0"/>
                        </a:spcBef>
                        <a:spcAft>
                          <a:spcPts val="0"/>
                        </a:spcAft>
                      </a:pPr>
                      <a:endParaRPr lang="zh-CN" altLang="en-US" sz="800" kern="100" dirty="0">
                        <a:effectLst/>
                        <a:latin typeface="Calibri" panose="020F0502020204030204" charset="0"/>
                        <a:ea typeface="宋体" panose="02010600030101010101" pitchFamily="2" charset="-122"/>
                        <a:cs typeface="Times New Roman" panose="02020603050405020304" pitchFamily="18" charset="0"/>
                      </a:endParaRPr>
                    </a:p>
                    <a:p>
                      <a:pPr marL="0" marR="0" algn="ctr" defTabSz="914400" rtl="0" eaLnBrk="1" latinLnBrk="0" hangingPunct="1">
                        <a:spcBef>
                          <a:spcPts val="0"/>
                        </a:spcBef>
                        <a:spcAft>
                          <a:spcPts val="0"/>
                        </a:spcAft>
                      </a:pPr>
                      <a:r>
                        <a:rPr lang="zh-CN" altLang="en-US" sz="2400" kern="100" dirty="0">
                          <a:solidFill>
                            <a:schemeClr val="dk1"/>
                          </a:solidFill>
                          <a:effectLst/>
                          <a:latin typeface="微软雅黑" panose="020B0503020204020204" pitchFamily="34" charset="-122"/>
                          <a:ea typeface="微软雅黑" panose="020B0503020204020204" pitchFamily="34" charset="-122"/>
                          <a:cs typeface="+mn-cs"/>
                        </a:rPr>
                        <a:t>空间曲线</a:t>
                      </a: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zh-CN" altLang="en-US" sz="800" kern="100" dirty="0">
                          <a:effectLst/>
                        </a:rPr>
                        <a:t> </a:t>
                      </a:r>
                      <a:endParaRPr lang="zh-CN" altLang="en-US" sz="800" kern="100" dirty="0">
                        <a:effectLst/>
                        <a:latin typeface="Calibri" panose="020F0502020204030204" charset="0"/>
                        <a:ea typeface="宋体" panose="02010600030101010101" pitchFamily="2" charset="-122"/>
                        <a:cs typeface="Times New Roman" panose="02020603050405020304" pitchFamily="18" charset="0"/>
                      </a:endParaRP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extLst>
                  <a:ext uri="{0D108BD9-81ED-4DB2-BD59-A6C34878D82A}">
                    <a16:rowId xmlns:a16="http://schemas.microsoft.com/office/drawing/2014/main" xmlns="" val="10001"/>
                  </a:ext>
                </a:extLst>
              </a:tr>
              <a:tr h="1119816">
                <a:tc vMerge="1">
                  <a:txBody>
                    <a:bodyPr/>
                    <a:lstStyle/>
                    <a:p>
                      <a:endParaRPr lang="zh-CN"/>
                    </a:p>
                  </a:txBody>
                  <a:tcPr/>
                </a:tc>
                <a:tc>
                  <a:txBody>
                    <a:bodyPr/>
                    <a:lstStyle/>
                    <a:p>
                      <a:pPr marL="0" marR="0" algn="ctr">
                        <a:spcBef>
                          <a:spcPts val="0"/>
                        </a:spcBef>
                        <a:spcAft>
                          <a:spcPts val="0"/>
                        </a:spcAft>
                      </a:pPr>
                      <a:r>
                        <a:rPr lang="zh-CN" altLang="en-US" sz="800" kern="100" dirty="0">
                          <a:effectLst/>
                        </a:rPr>
                        <a:t> </a:t>
                      </a:r>
                      <a:endParaRPr lang="zh-CN" altLang="en-US" sz="800" kern="100" dirty="0">
                        <a:solidFill>
                          <a:srgbClr val="000000"/>
                        </a:solidFill>
                        <a:effectLst/>
                        <a:latin typeface="Calibri" panose="020F0502020204030204" charset="0"/>
                        <a:ea typeface="宋体" panose="02010600030101010101" pitchFamily="2" charset="-122"/>
                        <a:cs typeface="Times New Roman" panose="02020603050405020304" pitchFamily="18" charset="0"/>
                      </a:endParaRP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a:stretch>
                    </a:blipFill>
                  </a:tcPr>
                </a:tc>
                <a:tc>
                  <a:txBody>
                    <a:bodyPr/>
                    <a:lstStyle/>
                    <a:p>
                      <a:pPr marL="0" marR="0" algn="ctr" defTabSz="914400" rtl="0" eaLnBrk="1" latinLnBrk="0" hangingPunct="1">
                        <a:spcBef>
                          <a:spcPts val="0"/>
                        </a:spcBef>
                        <a:spcAft>
                          <a:spcPts val="0"/>
                        </a:spcAft>
                      </a:pPr>
                      <a:r>
                        <a:rPr lang="zh-CN" altLang="en-US" sz="2400" kern="100" dirty="0">
                          <a:solidFill>
                            <a:schemeClr val="dk1"/>
                          </a:solidFill>
                          <a:effectLst/>
                          <a:latin typeface="微软雅黑" panose="020B0503020204020204" pitchFamily="34" charset="-122"/>
                          <a:ea typeface="微软雅黑" panose="020B0503020204020204" pitchFamily="34" charset="-122"/>
                          <a:cs typeface="+mn-cs"/>
                        </a:rPr>
                        <a:t>平面曲线</a:t>
                      </a:r>
                    </a:p>
                    <a:p>
                      <a:pPr marL="0" marR="0" algn="ctr" defTabSz="914400" rtl="0" eaLnBrk="1" latinLnBrk="0" hangingPunct="1">
                        <a:spcBef>
                          <a:spcPts val="0"/>
                        </a:spcBef>
                        <a:spcAft>
                          <a:spcPts val="0"/>
                        </a:spcAft>
                      </a:pPr>
                      <a:r>
                        <a:rPr lang="zh-CN" altLang="en-US" sz="2400" kern="100" dirty="0">
                          <a:solidFill>
                            <a:schemeClr val="dk1"/>
                          </a:solidFill>
                          <a:effectLst/>
                          <a:latin typeface="微软雅黑" panose="020B0503020204020204" pitchFamily="34" charset="-122"/>
                          <a:ea typeface="微软雅黑" panose="020B0503020204020204" pitchFamily="34" charset="-122"/>
                          <a:cs typeface="+mn-cs"/>
                        </a:rPr>
                        <a:t> </a:t>
                      </a: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zh-CN" altLang="en-US" sz="800" kern="100" dirty="0">
                          <a:effectLst/>
                        </a:rPr>
                        <a:t> </a:t>
                      </a:r>
                      <a:endParaRPr lang="zh-CN" altLang="en-US" sz="800" kern="100" dirty="0">
                        <a:effectLst/>
                        <a:latin typeface="Calibri" panose="020F0502020204030204" charset="0"/>
                        <a:ea typeface="宋体" panose="02010600030101010101" pitchFamily="2" charset="-122"/>
                        <a:cs typeface="Times New Roman" panose="02020603050405020304" pitchFamily="18" charset="0"/>
                      </a:endParaRP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a:stretch>
                    </a:blipFill>
                  </a:tcPr>
                </a:tc>
                <a:extLst>
                  <a:ext uri="{0D108BD9-81ED-4DB2-BD59-A6C34878D82A}">
                    <a16:rowId xmlns:a16="http://schemas.microsoft.com/office/drawing/2014/main" xmlns="" val="10002"/>
                  </a:ext>
                </a:extLst>
              </a:tr>
              <a:tr h="1135293">
                <a:tc>
                  <a:txBody>
                    <a:bodyPr/>
                    <a:lstStyle/>
                    <a:p>
                      <a:pPr marL="0" marR="0" algn="ctr" defTabSz="914400" rtl="0" eaLnBrk="1" latinLnBrk="0" hangingPunct="1">
                        <a:spcBef>
                          <a:spcPts val="0"/>
                        </a:spcBef>
                        <a:spcAft>
                          <a:spcPts val="0"/>
                        </a:spcAft>
                      </a:pPr>
                      <a:r>
                        <a:rPr lang="zh-CN" altLang="en-US" sz="2400" kern="100" dirty="0">
                          <a:solidFill>
                            <a:schemeClr val="dk1"/>
                          </a:solidFill>
                          <a:effectLst/>
                          <a:latin typeface="微软雅黑" panose="020B0503020204020204" pitchFamily="34" charset="-122"/>
                          <a:ea typeface="微软雅黑" panose="020B0503020204020204" pitchFamily="34" charset="-122"/>
                          <a:cs typeface="+mn-cs"/>
                        </a:rPr>
                        <a:t>外表面与内表面相交</a:t>
                      </a: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spcBef>
                          <a:spcPts val="0"/>
                        </a:spcBef>
                        <a:spcAft>
                          <a:spcPts val="0"/>
                        </a:spcAft>
                      </a:pPr>
                      <a:r>
                        <a:rPr lang="zh-CN" altLang="en-US" sz="800" kern="100" dirty="0">
                          <a:effectLst/>
                        </a:rPr>
                        <a:t> </a:t>
                      </a:r>
                      <a:endParaRPr lang="zh-CN" altLang="en-US" sz="800" kern="100" dirty="0">
                        <a:solidFill>
                          <a:srgbClr val="000000"/>
                        </a:solidFill>
                        <a:effectLst/>
                        <a:latin typeface="Calibri" panose="020F0502020204030204" charset="0"/>
                        <a:ea typeface="宋体" panose="02010600030101010101" pitchFamily="2" charset="-122"/>
                        <a:cs typeface="Times New Roman" panose="02020603050405020304" pitchFamily="18" charset="0"/>
                      </a:endParaRP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a:stretch>
                    </a:blipFill>
                  </a:tcPr>
                </a:tc>
                <a:tc>
                  <a:txBody>
                    <a:bodyPr/>
                    <a:lstStyle/>
                    <a:p>
                      <a:pPr marL="0" marR="0" algn="ctr" defTabSz="914400" rtl="0" eaLnBrk="1" latinLnBrk="0" hangingPunct="1">
                        <a:spcBef>
                          <a:spcPts val="0"/>
                        </a:spcBef>
                        <a:spcAft>
                          <a:spcPts val="0"/>
                        </a:spcAft>
                      </a:pPr>
                      <a:r>
                        <a:rPr lang="zh-CN" altLang="en-US" sz="2400" kern="100" dirty="0">
                          <a:solidFill>
                            <a:schemeClr val="dk1"/>
                          </a:solidFill>
                          <a:effectLst/>
                          <a:latin typeface="微软雅黑" panose="020B0503020204020204" pitchFamily="34" charset="-122"/>
                          <a:ea typeface="微软雅黑" panose="020B0503020204020204" pitchFamily="34" charset="-122"/>
                          <a:cs typeface="+mn-cs"/>
                        </a:rPr>
                        <a:t>空间曲线</a:t>
                      </a: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zh-CN" altLang="en-US" sz="800" kern="100" dirty="0">
                          <a:effectLst/>
                        </a:rPr>
                        <a:t> </a:t>
                      </a:r>
                      <a:endParaRPr lang="zh-CN" altLang="en-US" sz="800" kern="100" dirty="0">
                        <a:effectLst/>
                        <a:latin typeface="Calibri" panose="020F0502020204030204" charset="0"/>
                        <a:ea typeface="宋体" panose="02010600030101010101" pitchFamily="2" charset="-122"/>
                        <a:cs typeface="Times New Roman" panose="02020603050405020304" pitchFamily="18" charset="0"/>
                      </a:endParaRP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a:stretch>
                    </a:blipFill>
                  </a:tcPr>
                </a:tc>
                <a:extLst>
                  <a:ext uri="{0D108BD9-81ED-4DB2-BD59-A6C34878D82A}">
                    <a16:rowId xmlns:a16="http://schemas.microsoft.com/office/drawing/2014/main" xmlns="" val="10003"/>
                  </a:ext>
                </a:extLst>
              </a:tr>
              <a:tr h="1257058">
                <a:tc>
                  <a:txBody>
                    <a:bodyPr/>
                    <a:lstStyle/>
                    <a:p>
                      <a:pPr marL="0" marR="0" algn="ctr" defTabSz="914400" rtl="0" eaLnBrk="1" latinLnBrk="0" hangingPunct="1">
                        <a:spcBef>
                          <a:spcPts val="0"/>
                        </a:spcBef>
                        <a:spcAft>
                          <a:spcPts val="0"/>
                        </a:spcAft>
                      </a:pPr>
                      <a:r>
                        <a:rPr lang="zh-CN" altLang="en-US" sz="2400" kern="100" dirty="0">
                          <a:solidFill>
                            <a:schemeClr val="dk1"/>
                          </a:solidFill>
                          <a:effectLst/>
                          <a:latin typeface="微软雅黑" panose="020B0503020204020204" pitchFamily="34" charset="-122"/>
                          <a:ea typeface="微软雅黑" panose="020B0503020204020204" pitchFamily="34" charset="-122"/>
                          <a:cs typeface="+mn-cs"/>
                        </a:rPr>
                        <a:t>两内表面相交</a:t>
                      </a: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zh-CN" altLang="en-US" sz="800" kern="100" dirty="0">
                          <a:effectLst/>
                        </a:rPr>
                        <a:t> </a:t>
                      </a:r>
                      <a:endParaRPr lang="zh-CN" altLang="en-US" sz="800" kern="100" dirty="0">
                        <a:solidFill>
                          <a:srgbClr val="000000"/>
                        </a:solidFill>
                        <a:effectLst/>
                        <a:latin typeface="Calibri" panose="020F0502020204030204" charset="0"/>
                        <a:ea typeface="宋体" panose="02010600030101010101" pitchFamily="2" charset="-122"/>
                        <a:cs typeface="Times New Roman" panose="02020603050405020304" pitchFamily="18" charset="0"/>
                      </a:endParaRP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a:stretch>
                    </a:blipFill>
                  </a:tcPr>
                </a:tc>
                <a:tc>
                  <a:txBody>
                    <a:bodyPr/>
                    <a:lstStyle/>
                    <a:p>
                      <a:pPr marL="0" marR="0" algn="ctr" defTabSz="914400" rtl="0" eaLnBrk="1" latinLnBrk="0" hangingPunct="1">
                        <a:spcBef>
                          <a:spcPts val="0"/>
                        </a:spcBef>
                        <a:spcAft>
                          <a:spcPts val="0"/>
                        </a:spcAft>
                      </a:pPr>
                      <a:r>
                        <a:rPr lang="zh-CN" altLang="en-US" sz="2400" kern="100" dirty="0">
                          <a:solidFill>
                            <a:schemeClr val="dk1"/>
                          </a:solidFill>
                          <a:effectLst/>
                          <a:latin typeface="微软雅黑" panose="020B0503020204020204" pitchFamily="34" charset="-122"/>
                          <a:ea typeface="微软雅黑" panose="020B0503020204020204" pitchFamily="34" charset="-122"/>
                          <a:cs typeface="+mn-cs"/>
                        </a:rPr>
                        <a:t>空间曲线</a:t>
                      </a: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zh-CN" altLang="en-US" sz="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52821" marR="52821" marT="35214" marB="3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a:stretch>
                    </a:blipFill>
                  </a:tcPr>
                </a:tc>
                <a:extLst>
                  <a:ext uri="{0D108BD9-81ED-4DB2-BD59-A6C34878D82A}">
                    <a16:rowId xmlns:a16="http://schemas.microsoft.com/office/drawing/2014/main" xmlns="" val="10004"/>
                  </a:ext>
                </a:extLst>
              </a:tr>
            </a:tbl>
          </a:graphicData>
        </a:graphic>
      </p:graphicFrame>
      <p:sp>
        <p:nvSpPr>
          <p:cNvPr id="11" name="文本框 10"/>
          <p:cNvSpPr txBox="1"/>
          <p:nvPr/>
        </p:nvSpPr>
        <p:spPr>
          <a:xfrm>
            <a:off x="1958019" y="825397"/>
            <a:ext cx="3941336" cy="738664"/>
          </a:xfrm>
          <a:prstGeom prst="rect">
            <a:avLst/>
          </a:prstGeom>
          <a:noFill/>
        </p:spPr>
        <p:txBody>
          <a:bodyPr wrap="square" rtlCol="0">
            <a:spAutoFit/>
          </a:bodyPr>
          <a:lstStyle/>
          <a:p>
            <a:pPr marL="0" marR="0" algn="just">
              <a:spcBef>
                <a:spcPts val="0"/>
              </a:spcBef>
              <a:spcAft>
                <a:spcPts val="0"/>
              </a:spcAft>
            </a:pPr>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两圆柱体相贯的三种形式</a:t>
            </a:r>
          </a:p>
          <a:p>
            <a:endParaRPr lang="zh-CN" altLang="en-US" dirty="0">
              <a:solidFill>
                <a:srgbClr val="FF0000"/>
              </a:solidFill>
            </a:endParaRPr>
          </a:p>
        </p:txBody>
      </p:sp>
      <p:sp>
        <p:nvSpPr>
          <p:cNvPr id="29" name="矩形 28"/>
          <p:cNvSpPr/>
          <p:nvPr/>
        </p:nvSpPr>
        <p:spPr>
          <a:xfrm>
            <a:off x="1560665" y="273278"/>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0" name="图片 5"/>
          <p:cNvPicPr>
            <a:picLocks noChangeAspect="1"/>
          </p:cNvPicPr>
          <p:nvPr/>
        </p:nvPicPr>
        <p:blipFill>
          <a:blip r:embed="rId12"/>
          <a:stretch>
            <a:fillRect/>
          </a:stretch>
        </p:blipFill>
        <p:spPr>
          <a:xfrm>
            <a:off x="1039813" y="461846"/>
            <a:ext cx="380614" cy="363551"/>
          </a:xfrm>
          <a:prstGeom prst="rect">
            <a:avLst/>
          </a:prstGeom>
          <a:noFill/>
          <a:ln w="9525">
            <a:noFill/>
          </a:ln>
        </p:spPr>
      </p:pic>
      <p:sp>
        <p:nvSpPr>
          <p:cNvPr id="9" name="文本框 8"/>
          <p:cNvSpPr txBox="1"/>
          <p:nvPr/>
        </p:nvSpPr>
        <p:spPr>
          <a:xfrm>
            <a:off x="4892028" y="304055"/>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0" name="矩形: 剪去对角 9">
            <a:hlinkClick r:id="rId1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635" y="0"/>
            <a:ext cx="12192000" cy="6858000"/>
          </a:xfrm>
          <a:prstGeom prst="rect">
            <a:avLst/>
          </a:prstGeom>
          <a:noFill/>
          <a:ln w="9525">
            <a:noFill/>
          </a:ln>
        </p:spPr>
      </p:pic>
      <p:sp>
        <p:nvSpPr>
          <p:cNvPr id="20" name="矩形 19"/>
          <p:cNvSpPr/>
          <p:nvPr/>
        </p:nvSpPr>
        <p:spPr>
          <a:xfrm>
            <a:off x="0" y="1036569"/>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7" name="文本框 16"/>
          <p:cNvSpPr txBox="1"/>
          <p:nvPr/>
        </p:nvSpPr>
        <p:spPr>
          <a:xfrm>
            <a:off x="764007" y="909314"/>
            <a:ext cx="11243843" cy="2031325"/>
          </a:xfrm>
          <a:prstGeom prst="rect">
            <a:avLst/>
          </a:prstGeom>
          <a:noFill/>
        </p:spPr>
        <p:txBody>
          <a:bodyPr wrap="square">
            <a:spAutoFit/>
          </a:bodyPr>
          <a:lstStyle/>
          <a:p>
            <a:pPr>
              <a:lnSpc>
                <a:spcPct val="150000"/>
              </a:lnSpc>
              <a:spcBef>
                <a:spcPts val="0"/>
              </a:spcBef>
              <a:spcAft>
                <a:spcPts val="0"/>
              </a:spcAft>
            </a:pPr>
            <a:r>
              <a:rPr lang="zh-CN" altLang="en-US" sz="2400" b="1" dirty="0">
                <a:latin typeface="微软雅黑" panose="020B0503020204020204" pitchFamily="34" charset="-122"/>
                <a:ea typeface="微软雅黑" panose="020B0503020204020204" pitchFamily="34" charset="-122"/>
              </a:rPr>
              <a:t>辅助平面法</a:t>
            </a:r>
            <a:endParaRPr lang="en-US" altLang="zh-CN" sz="2400" b="0" i="0" kern="0" dirty="0">
              <a:effectLst/>
              <a:latin typeface="微软雅黑" panose="020B0503020204020204" pitchFamily="34" charset="-122"/>
              <a:ea typeface="微软雅黑" panose="020B0503020204020204" pitchFamily="34" charset="-122"/>
              <a:cs typeface="宋体" panose="02010600030101010101" pitchFamily="2" charset="-122"/>
            </a:endParaRPr>
          </a:p>
          <a:p>
            <a:pPr marR="0" algn="l" eaLnBrk="0" fontAlgn="base" hangingPunct="0">
              <a:lnSpc>
                <a:spcPct val="150000"/>
              </a:lnSpc>
              <a:spcBef>
                <a:spcPts val="0"/>
              </a:spcBef>
              <a:spcAft>
                <a:spcPts val="0"/>
              </a:spcAft>
            </a:pPr>
            <a:r>
              <a:rPr lang="zh-CN" altLang="en-US" sz="2000" b="0" i="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  如果相贯线的三面投影都没有积聚性，就需要利用辅助平面来求相贯线上的点。</a:t>
            </a:r>
            <a:endParaRPr lang="zh-CN" altLang="en-US" sz="1400" dirty="0">
              <a:effectLst/>
              <a:latin typeface="Calibri" panose="020F0502020204030204" charset="0"/>
              <a:ea typeface="宋体" panose="02010600030101010101" pitchFamily="2" charset="-122"/>
              <a:cs typeface="Times New Roman" panose="02020603050405020304" pitchFamily="18" charset="0"/>
            </a:endParaRPr>
          </a:p>
          <a:p>
            <a:pPr marR="0" algn="just">
              <a:spcBef>
                <a:spcPts val="0"/>
              </a:spcBef>
              <a:spcAft>
                <a:spcPts val="0"/>
              </a:spcAft>
            </a:pPr>
            <a:r>
              <a:rPr lang="zh-CN" altLang="en-US" sz="2000" b="0" i="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  用与两个曲面形体都相交的辅助平面切割这两个形体，得到两组截交线，这两组截交线的交点，是辅助平面和两个曲面形体表面的三面共有点，即为相贯线上的</a:t>
            </a:r>
            <a:r>
              <a:rPr lang="zh-CN" altLang="en-US" sz="2000" b="0" i="0" kern="10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点</a:t>
            </a:r>
            <a:r>
              <a:rPr lang="zh-CN" altLang="en-US" sz="2000" b="0" i="0" kern="10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。这种</a:t>
            </a:r>
            <a:r>
              <a:rPr lang="zh-CN" altLang="en-US" sz="2000" b="0" i="0"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求相贯线的方法，称为辅助平面法。</a:t>
            </a:r>
            <a:endParaRPr lang="zh-CN" altLang="en-US" sz="1100" kern="100" dirty="0">
              <a:effectLst/>
              <a:latin typeface="Calibri" panose="020F0502020204030204" charset="0"/>
              <a:ea typeface="宋体" panose="02010600030101010101" pitchFamily="2" charset="-122"/>
              <a:cs typeface="Times New Roman" panose="02020603050405020304" pitchFamily="18" charset="0"/>
            </a:endParaRPr>
          </a:p>
        </p:txBody>
      </p:sp>
      <p:sp>
        <p:nvSpPr>
          <p:cNvPr id="19" name="文本框 18"/>
          <p:cNvSpPr txBox="1"/>
          <p:nvPr/>
        </p:nvSpPr>
        <p:spPr>
          <a:xfrm>
            <a:off x="78310" y="2940639"/>
            <a:ext cx="8849381" cy="3323987"/>
          </a:xfrm>
          <a:prstGeom prst="rect">
            <a:avLst/>
          </a:prstGeom>
          <a:noFill/>
        </p:spPr>
        <p:txBody>
          <a:bodyPr wrap="square">
            <a:spAutoFit/>
          </a:bodyPr>
          <a:lstStyle/>
          <a:p>
            <a:pPr>
              <a:lnSpc>
                <a:spcPct val="150000"/>
              </a:lnSpc>
              <a:spcBef>
                <a:spcPts val="0"/>
              </a:spcBef>
              <a:spcAft>
                <a:spcPts val="0"/>
              </a:spcAft>
            </a:pPr>
            <a:r>
              <a:rPr lang="zh-CN" altLang="en-US" sz="2000" b="0" i="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en-US" sz="2000" b="0" i="0" kern="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如图，用</a:t>
            </a:r>
            <a:r>
              <a:rPr lang="zh-CN" altLang="en-US" sz="2000" b="0" i="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水平面</a:t>
            </a:r>
            <a:r>
              <a:rPr lang="en-US" altLang="zh-CN" sz="2000" b="0" i="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Q</a:t>
            </a:r>
            <a:r>
              <a:rPr lang="zh-CN" altLang="en-US" sz="2000" b="0" i="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作为辅助平面截切两曲面立体，与圆锥的截交线是水平纬圆，与圆柱的截交线是平行于轴线的两素</a:t>
            </a:r>
            <a:r>
              <a:rPr lang="zh-CN" altLang="en-US" sz="2000" b="0" i="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线</a:t>
            </a:r>
            <a:r>
              <a:rPr lang="zh-CN" altLang="en-US" sz="2000" kern="0">
                <a:solidFill>
                  <a:srgbClr val="000000"/>
                </a:solidFill>
                <a:latin typeface="微软雅黑" panose="020B0503020204020204" pitchFamily="34" charset="-122"/>
                <a:ea typeface="微软雅黑" panose="020B0503020204020204" pitchFamily="34" charset="-122"/>
                <a:cs typeface="宋体" panose="02010600030101010101" pitchFamily="2" charset="-122"/>
              </a:rPr>
              <a:t>。在辅助平面</a:t>
            </a:r>
            <a:r>
              <a:rPr lang="en-US" altLang="zh-CN" sz="2000" kern="0">
                <a:solidFill>
                  <a:srgbClr val="000000"/>
                </a:solidFill>
                <a:latin typeface="微软雅黑" panose="020B0503020204020204" pitchFamily="34" charset="-122"/>
                <a:ea typeface="微软雅黑" panose="020B0503020204020204" pitchFamily="34" charset="-122"/>
                <a:cs typeface="宋体" panose="02010600030101010101" pitchFamily="2" charset="-122"/>
              </a:rPr>
              <a:t>Q</a:t>
            </a:r>
            <a:r>
              <a:rPr lang="zh-CN" altLang="en-US" sz="2000" kern="0">
                <a:solidFill>
                  <a:srgbClr val="000000"/>
                </a:solidFill>
                <a:latin typeface="微软雅黑" panose="020B0503020204020204" pitchFamily="34" charset="-122"/>
                <a:ea typeface="微软雅黑" panose="020B0503020204020204" pitchFamily="34" charset="-122"/>
                <a:cs typeface="宋体" panose="02010600030101010101" pitchFamily="2" charset="-122"/>
              </a:rPr>
              <a:t>上，这两组截交线的交点</a:t>
            </a:r>
            <a:r>
              <a:rPr lang="en-US" altLang="zh-CN" sz="2000" kern="0">
                <a:solidFill>
                  <a:srgbClr val="000000"/>
                </a:solidFill>
                <a:latin typeface="微软雅黑" panose="020B0503020204020204" pitchFamily="34" charset="-122"/>
                <a:ea typeface="微软雅黑" panose="020B0503020204020204" pitchFamily="34" charset="-122"/>
                <a:cs typeface="宋体" panose="02010600030101010101" pitchFamily="2" charset="-122"/>
              </a:rPr>
              <a:t>A</a:t>
            </a:r>
            <a:r>
              <a:rPr lang="zh-CN" altLang="en-US" sz="2000" ker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2000" kern="0">
                <a:solidFill>
                  <a:srgbClr val="000000"/>
                </a:solidFill>
                <a:latin typeface="微软雅黑" panose="020B0503020204020204" pitchFamily="34" charset="-122"/>
                <a:ea typeface="微软雅黑" panose="020B0503020204020204" pitchFamily="34" charset="-122"/>
                <a:cs typeface="宋体" panose="02010600030101010101" pitchFamily="2" charset="-122"/>
              </a:rPr>
              <a:t>B</a:t>
            </a:r>
            <a:r>
              <a:rPr lang="zh-CN" altLang="en-US" sz="2000" kern="0">
                <a:solidFill>
                  <a:srgbClr val="000000"/>
                </a:solidFill>
                <a:latin typeface="微软雅黑" panose="020B0503020204020204" pitchFamily="34" charset="-122"/>
                <a:ea typeface="微软雅黑" panose="020B0503020204020204" pitchFamily="34" charset="-122"/>
                <a:cs typeface="宋体" panose="02010600030101010101" pitchFamily="2" charset="-122"/>
              </a:rPr>
              <a:t>即为相贯线上的点。</a:t>
            </a:r>
            <a:endParaRPr lang="zh-CN" altLang="en-US" sz="1400">
              <a:latin typeface="Calibri" panose="020F0502020204030204" charset="0"/>
              <a:ea typeface="宋体" panose="02010600030101010101" pitchFamily="2" charset="-122"/>
              <a:cs typeface="Times New Roman" panose="02020603050405020304" pitchFamily="18" charset="0"/>
            </a:endParaRPr>
          </a:p>
          <a:p>
            <a:pPr marR="0" algn="l" eaLnBrk="0" fontAlgn="base" hangingPunct="0">
              <a:lnSpc>
                <a:spcPct val="150000"/>
              </a:lnSpc>
              <a:spcBef>
                <a:spcPts val="0"/>
              </a:spcBef>
              <a:spcAft>
                <a:spcPts val="0"/>
              </a:spcAft>
            </a:pPr>
            <a:r>
              <a:rPr lang="zh-CN" altLang="en-US" sz="2000" b="0" i="0" kern="0" smtClean="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   </a:t>
            </a:r>
            <a:endParaRPr lang="en-US" altLang="zh-CN" sz="2000" b="0" i="0" kern="0" smtClean="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a:p>
            <a:pPr marR="0" algn="l" eaLnBrk="0" fontAlgn="base" hangingPunct="0">
              <a:lnSpc>
                <a:spcPct val="150000"/>
              </a:lnSpc>
              <a:spcBef>
                <a:spcPts val="0"/>
              </a:spcBef>
              <a:spcAft>
                <a:spcPts val="0"/>
              </a:spcAft>
            </a:pPr>
            <a:r>
              <a:rPr lang="zh-CN" altLang="en-US" sz="2000" b="0" i="0" kern="0" smtClean="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选择</a:t>
            </a:r>
            <a:r>
              <a:rPr lang="zh-CN" altLang="en-US" sz="2000" b="0" i="0" kern="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辅助</a:t>
            </a:r>
            <a:r>
              <a:rPr lang="zh-CN" altLang="en-US" sz="2000" b="0" i="0" kern="0" smtClean="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平面的原则：</a:t>
            </a:r>
            <a:endParaRPr lang="zh-CN" altLang="en-US" sz="1400" dirty="0">
              <a:solidFill>
                <a:srgbClr val="FF0000"/>
              </a:solidFill>
              <a:effectLst/>
              <a:latin typeface="Calibri" panose="020F0502020204030204" charset="0"/>
              <a:ea typeface="宋体" panose="02010600030101010101" pitchFamily="2" charset="-122"/>
              <a:cs typeface="Times New Roman" panose="02020603050405020304" pitchFamily="18" charset="0"/>
            </a:endParaRPr>
          </a:p>
          <a:p>
            <a:pPr marR="0" algn="l" eaLnBrk="0" fontAlgn="base" hangingPunct="0">
              <a:lnSpc>
                <a:spcPct val="150000"/>
              </a:lnSpc>
              <a:spcBef>
                <a:spcPts val="0"/>
              </a:spcBef>
              <a:spcAft>
                <a:spcPts val="0"/>
              </a:spcAft>
            </a:pPr>
            <a:r>
              <a:rPr lang="zh-CN" altLang="en-US" sz="2000" b="0" i="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2000" b="0" i="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i="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）辅助平面应作在两曲面立体的相交范围内。</a:t>
            </a:r>
            <a:endParaRPr lang="zh-CN" altLang="en-US" sz="1400" dirty="0">
              <a:effectLst/>
              <a:latin typeface="Calibri" panose="020F0502020204030204" charset="0"/>
              <a:ea typeface="宋体" panose="02010600030101010101" pitchFamily="2" charset="-122"/>
              <a:cs typeface="Times New Roman" panose="02020603050405020304" pitchFamily="18" charset="0"/>
            </a:endParaRPr>
          </a:p>
          <a:p>
            <a:pPr marR="0" algn="l" eaLnBrk="0" fontAlgn="base" hangingPunct="0">
              <a:lnSpc>
                <a:spcPct val="150000"/>
              </a:lnSpc>
              <a:spcBef>
                <a:spcPts val="0"/>
              </a:spcBef>
              <a:spcAft>
                <a:spcPts val="0"/>
              </a:spcAft>
            </a:pPr>
            <a:r>
              <a:rPr lang="zh-CN" altLang="en-US" sz="2000" b="0" i="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2000" b="0" i="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i="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）辅助平面与两曲面立体表面的截交线的投影易于作图，例如直线、圆。</a:t>
            </a:r>
            <a:endParaRPr lang="zh-CN" altLang="en-US" sz="1400" dirty="0">
              <a:effectLst/>
              <a:latin typeface="Calibri" panose="020F0502020204030204" charset="0"/>
              <a:ea typeface="宋体" panose="02010600030101010101"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xmlns="" id="{1067B943-873D-D4A2-FCFF-105158062F9D}"/>
              </a:ext>
            </a:extLst>
          </p:cNvPr>
          <p:cNvPicPr>
            <a:picLocks noChangeAspect="1"/>
          </p:cNvPicPr>
          <p:nvPr/>
        </p:nvPicPr>
        <p:blipFill>
          <a:blip r:embed="rId4"/>
          <a:stretch>
            <a:fillRect/>
          </a:stretch>
        </p:blipFill>
        <p:spPr>
          <a:xfrm>
            <a:off x="8857615" y="2533522"/>
            <a:ext cx="3333750" cy="3419475"/>
          </a:xfrm>
          <a:prstGeom prst="rect">
            <a:avLst/>
          </a:prstGeom>
        </p:spPr>
      </p:pic>
      <p:sp>
        <p:nvSpPr>
          <p:cNvPr id="12" name="文本框 11"/>
          <p:cNvSpPr txBox="1"/>
          <p:nvPr/>
        </p:nvSpPr>
        <p:spPr>
          <a:xfrm>
            <a:off x="4892028" y="460993"/>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3"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fade">
                                      <p:cBhvr>
                                        <p:cTn id="10" dur="500"/>
                                        <p:tgtEl>
                                          <p:spTgt spid="1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0" name="矩形 9">
            <a:extLst>
              <a:ext uri="{FF2B5EF4-FFF2-40B4-BE49-F238E27FC236}">
                <a16:creationId xmlns:a16="http://schemas.microsoft.com/office/drawing/2014/main" xmlns="" id="{16484218-75C9-CC3A-96A3-3C95FE56F5F2}"/>
              </a:ext>
            </a:extLst>
          </p:cNvPr>
          <p:cNvSpPr/>
          <p:nvPr/>
        </p:nvSpPr>
        <p:spPr>
          <a:xfrm>
            <a:off x="0" y="106224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54100" y="1347693"/>
            <a:ext cx="6369742" cy="461665"/>
          </a:xfrm>
          <a:prstGeom prst="rect">
            <a:avLst/>
          </a:prstGeom>
          <a:noFill/>
        </p:spPr>
        <p:txBody>
          <a:bodyPr wrap="square">
            <a:spAutoFit/>
          </a:bodyPr>
          <a:lstStyle/>
          <a:p>
            <a:pPr marL="266700" algn="l"/>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9-4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如图所示，求半球与圆台的相贯线。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pic>
        <p:nvPicPr>
          <p:cNvPr id="12" name="图片 11">
            <a:extLst>
              <a:ext uri="{FF2B5EF4-FFF2-40B4-BE49-F238E27FC236}">
                <a16:creationId xmlns:a16="http://schemas.microsoft.com/office/drawing/2014/main" xmlns="" id="{D2F47B42-294F-2EA3-8ABB-BF054CF72D89}"/>
              </a:ext>
            </a:extLst>
          </p:cNvPr>
          <p:cNvPicPr>
            <a:picLocks noChangeAspect="1"/>
          </p:cNvPicPr>
          <p:nvPr/>
        </p:nvPicPr>
        <p:blipFill>
          <a:blip r:embed="rId4"/>
          <a:stretch>
            <a:fillRect/>
          </a:stretch>
        </p:blipFill>
        <p:spPr>
          <a:xfrm>
            <a:off x="3226346" y="1809358"/>
            <a:ext cx="5524500" cy="4457700"/>
          </a:xfrm>
          <a:prstGeom prst="rect">
            <a:avLst/>
          </a:prstGeom>
        </p:spPr>
      </p:pic>
      <p:sp>
        <p:nvSpPr>
          <p:cNvPr id="13" name="文本框 12"/>
          <p:cNvSpPr txBox="1"/>
          <p:nvPr/>
        </p:nvSpPr>
        <p:spPr>
          <a:xfrm>
            <a:off x="4892028" y="460993"/>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2" name="矩形 11"/>
          <p:cNvSpPr/>
          <p:nvPr/>
        </p:nvSpPr>
        <p:spPr>
          <a:xfrm>
            <a:off x="0" y="1012773"/>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0" y="1252526"/>
            <a:ext cx="6951923" cy="5116272"/>
          </a:xfrm>
          <a:prstGeom prst="rect">
            <a:avLst/>
          </a:prstGeom>
          <a:noFill/>
        </p:spPr>
        <p:txBody>
          <a:bodyPr wrap="square">
            <a:spAutoFit/>
          </a:bodyPr>
          <a:lstStyle/>
          <a:p>
            <a:pPr indent="267970" algn="l">
              <a:lnSpc>
                <a:spcPct val="150000"/>
              </a:lnSpc>
            </a:pPr>
            <a:r>
              <a:rPr lang="zh-CN" altLang="zh-CN" sz="20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分析：</a:t>
            </a:r>
            <a:endParaRPr lang="en-US" altLang="zh-CN" sz="20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lang="zh-CN" altLang="en-US"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该形体由圆台和部分半球组成，前后对称，圆台轴线不通过球心，圆台面和球面的相贯线为前后对称的空间曲线。</a:t>
            </a:r>
            <a:endPar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lang="zh-CN" altLang="en-US"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由于圆台面和球面的三面投影都没有积聚性，因此，必须利用辅助平面法作图。</a:t>
            </a:r>
            <a:endPar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kumimoji="0" lang="zh-CN" altLang="en-US"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选择辅助平面：针对圆锥（圆台）的辅助平面应通过锥顶或垂直于圆锥的轴线，针对球面的辅助平面可以选用投影面的平行面。</a:t>
            </a:r>
            <a:endParaRPr kumimoji="0" lang="en-US" altLang="zh-CN"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342900" indent="-342900" algn="l">
              <a:lnSpc>
                <a:spcPct val="150000"/>
              </a:lnSpc>
              <a:buFont typeface="Arial" panose="020B0604020202020204" pitchFamily="34" charset="0"/>
              <a:buChar char="•"/>
            </a:pPr>
            <a:r>
              <a:rPr kumimoji="0" lang="zh-CN" altLang="en-US"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为使辅助平面截圆锥和半球所得交线的投影为直线或圆，可以选用过圆锥轴线的正平面、侧平面、水平面作为辅助平面。</a:t>
            </a:r>
            <a:endParaRPr kumimoji="0" altLang="zh-CN"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矩形 8"/>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3" name="文本框 12"/>
          <p:cNvSpPr txBox="1"/>
          <p:nvPr/>
        </p:nvSpPr>
        <p:spPr>
          <a:xfrm>
            <a:off x="-273742" y="967204"/>
            <a:ext cx="6369742" cy="461665"/>
          </a:xfrm>
          <a:prstGeom prst="rect">
            <a:avLst/>
          </a:prstGeom>
          <a:noFill/>
        </p:spPr>
        <p:txBody>
          <a:bodyPr wrap="square">
            <a:spAutoFit/>
          </a:bodyPr>
          <a:lstStyle/>
          <a:p>
            <a:pPr marL="266700" algn="l"/>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9-4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如图所示，求半球与圆台的相贯线。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5" name="图片 14">
            <a:extLst>
              <a:ext uri="{FF2B5EF4-FFF2-40B4-BE49-F238E27FC236}">
                <a16:creationId xmlns:a16="http://schemas.microsoft.com/office/drawing/2014/main" xmlns="" id="{21F019D0-DF80-FC25-ECDE-1444FCCAC165}"/>
              </a:ext>
            </a:extLst>
          </p:cNvPr>
          <p:cNvPicPr>
            <a:picLocks noChangeAspect="1"/>
          </p:cNvPicPr>
          <p:nvPr/>
        </p:nvPicPr>
        <p:blipFill>
          <a:blip r:embed="rId4"/>
          <a:stretch>
            <a:fillRect/>
          </a:stretch>
        </p:blipFill>
        <p:spPr>
          <a:xfrm>
            <a:off x="6951923" y="1296062"/>
            <a:ext cx="5476875" cy="5029200"/>
          </a:xfrm>
          <a:prstGeom prst="rect">
            <a:avLst/>
          </a:prstGeom>
        </p:spPr>
      </p:pic>
      <p:sp>
        <p:nvSpPr>
          <p:cNvPr id="14" name="文本框 13"/>
          <p:cNvSpPr txBox="1"/>
          <p:nvPr/>
        </p:nvSpPr>
        <p:spPr>
          <a:xfrm>
            <a:off x="4892028" y="460993"/>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6"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8" name="矩形 7"/>
          <p:cNvSpPr/>
          <p:nvPr/>
        </p:nvSpPr>
        <p:spPr>
          <a:xfrm>
            <a:off x="0" y="1012773"/>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3886" y="1383652"/>
            <a:ext cx="5819054" cy="5262979"/>
          </a:xfrm>
          <a:prstGeom prst="rect">
            <a:avLst/>
          </a:prstGeom>
          <a:noFill/>
        </p:spPr>
        <p:txBody>
          <a:bodyPr wrap="square">
            <a:spAutoFit/>
          </a:bodyPr>
          <a:lstStyle/>
          <a:p>
            <a:pPr marL="266700" algn="l">
              <a:lnSpc>
                <a:spcPct val="150000"/>
              </a:lnSpc>
            </a:pP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作图步骤如下：</a:t>
            </a:r>
            <a:endPar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）求相贯线上的最左点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和最右点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的投影。</a:t>
            </a: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选择过圆台轴线的正平面</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Q</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为辅助平面截切两曲面体，辅助平面</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Q</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与圆台表面相交，其截交线为圆台的最左、最右两条素线（即圆台的前后转向轮廓线），与半球相交，其截交线为正平圆弧。</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这两组截交线的交点，即为相贯线上的最左点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和最右点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，同时也是最低点和最高点的正面投影</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，根据投影关系可以求得</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9" name="矩形 8"/>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1" name="文本框 10"/>
          <p:cNvSpPr txBox="1"/>
          <p:nvPr/>
        </p:nvSpPr>
        <p:spPr>
          <a:xfrm>
            <a:off x="-273742" y="967204"/>
            <a:ext cx="6369742" cy="461665"/>
          </a:xfrm>
          <a:prstGeom prst="rect">
            <a:avLst/>
          </a:prstGeom>
          <a:noFill/>
        </p:spPr>
        <p:txBody>
          <a:bodyPr wrap="square">
            <a:spAutoFit/>
          </a:bodyPr>
          <a:lstStyle/>
          <a:p>
            <a:pPr marL="266700" algn="l"/>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9-4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如图所示，求半球与圆台的相贯线。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7" name="图片 16">
            <a:extLst>
              <a:ext uri="{FF2B5EF4-FFF2-40B4-BE49-F238E27FC236}">
                <a16:creationId xmlns:a16="http://schemas.microsoft.com/office/drawing/2014/main" xmlns="" id="{E59B86BB-0798-BD0C-EF78-D8020EB0EF37}"/>
              </a:ext>
            </a:extLst>
          </p:cNvPr>
          <p:cNvPicPr>
            <a:picLocks noChangeAspect="1"/>
          </p:cNvPicPr>
          <p:nvPr/>
        </p:nvPicPr>
        <p:blipFill>
          <a:blip r:embed="rId4"/>
          <a:stretch>
            <a:fillRect/>
          </a:stretch>
        </p:blipFill>
        <p:spPr>
          <a:xfrm>
            <a:off x="5410361" y="1339106"/>
            <a:ext cx="6781639" cy="4799314"/>
          </a:xfrm>
          <a:prstGeom prst="rect">
            <a:avLst/>
          </a:prstGeom>
        </p:spPr>
      </p:pic>
      <p:sp>
        <p:nvSpPr>
          <p:cNvPr id="13" name="文本框 12"/>
          <p:cNvSpPr txBox="1"/>
          <p:nvPr/>
        </p:nvSpPr>
        <p:spPr>
          <a:xfrm>
            <a:off x="4892028" y="460993"/>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additive="base">
                                        <p:cTn id="1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30673"/>
            <a:ext cx="12192000" cy="6858000"/>
          </a:xfrm>
          <a:prstGeom prst="rect">
            <a:avLst/>
          </a:prstGeom>
          <a:noFill/>
          <a:ln w="9525">
            <a:noFill/>
          </a:ln>
        </p:spPr>
      </p:pic>
      <p:sp>
        <p:nvSpPr>
          <p:cNvPr id="11" name="矩形 10"/>
          <p:cNvSpPr/>
          <p:nvPr/>
        </p:nvSpPr>
        <p:spPr>
          <a:xfrm>
            <a:off x="0" y="1012773"/>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73743" y="1330755"/>
            <a:ext cx="5883891" cy="5262979"/>
          </a:xfrm>
          <a:prstGeom prst="rect">
            <a:avLst/>
          </a:prstGeom>
          <a:noFill/>
        </p:spPr>
        <p:txBody>
          <a:bodyPr wrap="square">
            <a:spAutoFit/>
          </a:bodyPr>
          <a:lstStyle/>
          <a:p>
            <a:pPr marL="266700" algn="l">
              <a:lnSpc>
                <a:spcPct val="150000"/>
              </a:lnSpc>
            </a:pP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作图步骤如下：</a:t>
            </a:r>
            <a:endPar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）求相贯线上的最前点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和最后点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的投影。</a:t>
            </a: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选择过圆台轴线的侧平面</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R</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作为辅助平面截切两曲面体，辅助平面</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R</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与圆台相交，其截交线为圆台的最前、最后两条素线（即圆台的左右转向轮廓线），辅助平面</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R</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与半球相交，其截交线为侧平圆弧。</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在侧面投影中，两组截交线的交点即为相贯线上的最前点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和最后点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的侧面投影</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，根据投影关系可以求出</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。如右图所示。</a:t>
            </a:r>
          </a:p>
        </p:txBody>
      </p:sp>
      <p:pic>
        <p:nvPicPr>
          <p:cNvPr id="5" name="图片 4">
            <a:extLst>
              <a:ext uri="{FF2B5EF4-FFF2-40B4-BE49-F238E27FC236}">
                <a16:creationId xmlns:a16="http://schemas.microsoft.com/office/drawing/2014/main" xmlns="" id="{E62203E7-6A4D-4ED6-EC06-63C0FA5E6830}"/>
              </a:ext>
            </a:extLst>
          </p:cNvPr>
          <p:cNvPicPr>
            <a:picLocks noChangeAspect="1"/>
          </p:cNvPicPr>
          <p:nvPr/>
        </p:nvPicPr>
        <p:blipFill>
          <a:blip r:embed="rId3"/>
          <a:stretch>
            <a:fillRect/>
          </a:stretch>
        </p:blipFill>
        <p:spPr>
          <a:xfrm>
            <a:off x="5614446" y="898000"/>
            <a:ext cx="6573257" cy="5000654"/>
          </a:xfrm>
          <a:prstGeom prst="rect">
            <a:avLst/>
          </a:prstGeom>
        </p:spPr>
      </p:pic>
      <p:sp>
        <p:nvSpPr>
          <p:cNvPr id="8" name="文本框 7"/>
          <p:cNvSpPr txBox="1"/>
          <p:nvPr/>
        </p:nvSpPr>
        <p:spPr>
          <a:xfrm>
            <a:off x="-273742" y="967204"/>
            <a:ext cx="6369742" cy="461665"/>
          </a:xfrm>
          <a:prstGeom prst="rect">
            <a:avLst/>
          </a:prstGeom>
          <a:noFill/>
        </p:spPr>
        <p:txBody>
          <a:bodyPr wrap="square">
            <a:spAutoFit/>
          </a:bodyPr>
          <a:lstStyle/>
          <a:p>
            <a:pPr marL="266700" algn="l"/>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9-4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如图所示，求半球与圆台的相贯线。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5"/>
          <p:cNvPicPr>
            <a:picLocks noChangeAspect="1"/>
          </p:cNvPicPr>
          <p:nvPr/>
        </p:nvPicPr>
        <p:blipFill>
          <a:blip r:embed="rId4"/>
          <a:stretch>
            <a:fillRect/>
          </a:stretch>
        </p:blipFill>
        <p:spPr>
          <a:xfrm>
            <a:off x="1039813" y="618784"/>
            <a:ext cx="380614" cy="363551"/>
          </a:xfrm>
          <a:prstGeom prst="rect">
            <a:avLst/>
          </a:prstGeom>
          <a:noFill/>
          <a:ln w="9525">
            <a:noFill/>
          </a:ln>
        </p:spPr>
      </p:pic>
      <p:sp>
        <p:nvSpPr>
          <p:cNvPr id="13" name="文本框 12"/>
          <p:cNvSpPr txBox="1"/>
          <p:nvPr/>
        </p:nvSpPr>
        <p:spPr>
          <a:xfrm>
            <a:off x="4892028" y="460993"/>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additive="base">
                                        <p:cTn id="1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p:cNvPicPr>
            <a:picLocks noChangeAspect="1"/>
          </p:cNvPicPr>
          <p:nvPr/>
        </p:nvPicPr>
        <p:blipFill>
          <a:blip r:embed="rId2"/>
          <a:stretch>
            <a:fillRect/>
          </a:stretch>
        </p:blipFill>
        <p:spPr>
          <a:xfrm>
            <a:off x="0" y="85408"/>
            <a:ext cx="12192000" cy="6858000"/>
          </a:xfrm>
          <a:prstGeom prst="rect">
            <a:avLst/>
          </a:prstGeom>
          <a:noFill/>
          <a:ln w="9525">
            <a:noFill/>
          </a:ln>
        </p:spPr>
      </p:pic>
      <p:sp>
        <p:nvSpPr>
          <p:cNvPr id="36" name="文本框 35"/>
          <p:cNvSpPr txBox="1"/>
          <p:nvPr/>
        </p:nvSpPr>
        <p:spPr>
          <a:xfrm>
            <a:off x="2715828" y="1213250"/>
            <a:ext cx="6760344"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rgbClr val="3E6EC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rgbClr val="3E6EC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rgbClr val="3E6EC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rgbClr val="3E6EC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rgbClr val="3E6EC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rgbClr val="3E6EC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17"/>
          <p:cNvSpPr txBox="1"/>
          <p:nvPr/>
        </p:nvSpPr>
        <p:spPr>
          <a:xfrm>
            <a:off x="2903547" y="1821878"/>
            <a:ext cx="3657600" cy="5036122"/>
          </a:xfrm>
          <a:prstGeom prst="rect">
            <a:avLst/>
          </a:prstGeom>
          <a:noFill/>
        </p:spPr>
        <p:txBody>
          <a:bodyPr wrap="square" rtlCol="0">
            <a:spAutoFit/>
          </a:bodyPr>
          <a:lstStyle/>
          <a:p>
            <a:pPr>
              <a:lnSpc>
                <a:spcPct val="150000"/>
              </a:lnSpc>
            </a:pPr>
            <a:r>
              <a:rPr lang="zh-CN" altLang="en-US" sz="2400" dirty="0">
                <a:solidFill>
                  <a:srgbClr val="6E93D2"/>
                </a:solidFill>
                <a:latin typeface="微软雅黑" panose="020B0503020204020204" pitchFamily="34" charset="-122"/>
                <a:ea typeface="微软雅黑" panose="020B0503020204020204" pitchFamily="34" charset="-122"/>
                <a:hlinkClick r:id="rId3" action="ppaction://hlinksldjump"/>
              </a:rPr>
              <a:t>本章概论</a:t>
            </a:r>
            <a:endParaRPr lang="en-US" altLang="zh-CN" sz="2400" dirty="0">
              <a:solidFill>
                <a:srgbClr val="6E93D2"/>
              </a:solidFill>
              <a:latin typeface="微软雅黑" panose="020B0503020204020204" pitchFamily="34" charset="-122"/>
              <a:ea typeface="微软雅黑" panose="020B0503020204020204" pitchFamily="34" charset="-122"/>
            </a:endParaRPr>
          </a:p>
          <a:p>
            <a:pPr>
              <a:lnSpc>
                <a:spcPct val="150000"/>
              </a:lnSpc>
            </a:pPr>
            <a:r>
              <a:rPr lang="en-US" altLang="zh-CN" sz="2400" dirty="0">
                <a:solidFill>
                  <a:srgbClr val="6E93D2"/>
                </a:solidFill>
                <a:latin typeface="微软雅黑" panose="020B0503020204020204" pitchFamily="34" charset="-122"/>
                <a:ea typeface="微软雅黑" panose="020B0503020204020204" pitchFamily="34" charset="-122"/>
                <a:hlinkClick r:id="rId3" action="ppaction://hlinksldjump"/>
              </a:rPr>
              <a:t>9.1  </a:t>
            </a:r>
            <a:r>
              <a:rPr lang="zh-CN" altLang="en-US" sz="2400" dirty="0">
                <a:solidFill>
                  <a:srgbClr val="6E93D2"/>
                </a:solidFill>
                <a:latin typeface="微软雅黑" panose="020B0503020204020204" pitchFamily="34" charset="-122"/>
                <a:ea typeface="微软雅黑" panose="020B0503020204020204" pitchFamily="34" charset="-122"/>
                <a:hlinkClick r:id="rId3" action="ppaction://hlinksldjump"/>
              </a:rPr>
              <a:t>概述</a:t>
            </a:r>
            <a:endParaRPr lang="en-US" altLang="zh-CN" sz="2400" dirty="0">
              <a:solidFill>
                <a:srgbClr val="6E93D2"/>
              </a:solidFill>
              <a:latin typeface="微软雅黑" panose="020B0503020204020204" pitchFamily="34" charset="-122"/>
              <a:ea typeface="微软雅黑" panose="020B0503020204020204" pitchFamily="34" charset="-122"/>
            </a:endParaRPr>
          </a:p>
          <a:p>
            <a:pPr>
              <a:lnSpc>
                <a:spcPct val="150000"/>
              </a:lnSpc>
            </a:pPr>
            <a:r>
              <a:rPr lang="en-US" altLang="zh-CN" sz="2400" dirty="0">
                <a:solidFill>
                  <a:srgbClr val="6E93D2"/>
                </a:solidFill>
                <a:latin typeface="微软雅黑" panose="020B0503020204020204" pitchFamily="34" charset="-122"/>
                <a:ea typeface="微软雅黑" panose="020B0503020204020204" pitchFamily="34" charset="-122"/>
                <a:hlinkClick r:id="rId4" action="ppaction://hlinksldjump"/>
              </a:rPr>
              <a:t>9.2  </a:t>
            </a:r>
            <a:r>
              <a:rPr lang="zh-CN" altLang="en-US" sz="2400" dirty="0">
                <a:solidFill>
                  <a:srgbClr val="6E93D2"/>
                </a:solidFill>
                <a:latin typeface="微软雅黑" panose="020B0503020204020204" pitchFamily="34" charset="-122"/>
                <a:ea typeface="微软雅黑" panose="020B0503020204020204" pitchFamily="34" charset="-122"/>
                <a:hlinkClick r:id="rId4" action="ppaction://hlinksldjump"/>
              </a:rPr>
              <a:t>平面体与平面体相贯</a:t>
            </a:r>
            <a:endParaRPr lang="en-US" altLang="zh-CN" sz="2400" dirty="0">
              <a:solidFill>
                <a:srgbClr val="6E93D2"/>
              </a:solidFill>
              <a:latin typeface="微软雅黑" panose="020B0503020204020204" pitchFamily="34" charset="-122"/>
              <a:ea typeface="微软雅黑" panose="020B0503020204020204" pitchFamily="34" charset="-122"/>
            </a:endParaRPr>
          </a:p>
          <a:p>
            <a:pPr>
              <a:lnSpc>
                <a:spcPct val="150000"/>
              </a:lnSpc>
            </a:pPr>
            <a:r>
              <a:rPr lang="en-US" altLang="zh-CN" sz="2400" dirty="0">
                <a:solidFill>
                  <a:srgbClr val="6E93D2"/>
                </a:solidFill>
                <a:latin typeface="微软雅黑" panose="020B0503020204020204" pitchFamily="34" charset="-122"/>
                <a:ea typeface="微软雅黑" panose="020B0503020204020204" pitchFamily="34" charset="-122"/>
                <a:hlinkClick r:id="rId5" action="ppaction://hlinksldjump"/>
              </a:rPr>
              <a:t>9.3  </a:t>
            </a:r>
            <a:r>
              <a:rPr lang="zh-CN" altLang="en-US" sz="2400" dirty="0">
                <a:solidFill>
                  <a:srgbClr val="6E93D2"/>
                </a:solidFill>
                <a:latin typeface="微软雅黑" panose="020B0503020204020204" pitchFamily="34" charset="-122"/>
                <a:ea typeface="微软雅黑" panose="020B0503020204020204" pitchFamily="34" charset="-122"/>
                <a:hlinkClick r:id="rId5" action="ppaction://hlinksldjump"/>
              </a:rPr>
              <a:t>平面体与曲面体相贯</a:t>
            </a:r>
            <a:endParaRPr lang="en-US" altLang="zh-CN" sz="2400" dirty="0">
              <a:solidFill>
                <a:srgbClr val="6E93D2"/>
              </a:solidFill>
              <a:latin typeface="微软雅黑" panose="020B0503020204020204" pitchFamily="34" charset="-122"/>
              <a:ea typeface="微软雅黑" panose="020B0503020204020204" pitchFamily="34" charset="-122"/>
            </a:endParaRPr>
          </a:p>
          <a:p>
            <a:pPr>
              <a:lnSpc>
                <a:spcPct val="150000"/>
              </a:lnSpc>
            </a:pPr>
            <a:r>
              <a:rPr lang="en-US" altLang="zh-CN" sz="2400" dirty="0">
                <a:solidFill>
                  <a:srgbClr val="6E93D2"/>
                </a:solidFill>
                <a:latin typeface="微软雅黑" panose="020B0503020204020204" pitchFamily="34" charset="-122"/>
                <a:ea typeface="微软雅黑" panose="020B0503020204020204" pitchFamily="34" charset="-122"/>
                <a:hlinkClick r:id="rId6" action="ppaction://hlinksldjump"/>
              </a:rPr>
              <a:t>9.4  </a:t>
            </a:r>
            <a:r>
              <a:rPr lang="en-US" altLang="zh-CN" sz="2400" dirty="0" err="1">
                <a:solidFill>
                  <a:srgbClr val="6E93D2"/>
                </a:solidFill>
                <a:latin typeface="微软雅黑" panose="020B0503020204020204" pitchFamily="34" charset="-122"/>
                <a:ea typeface="微软雅黑" panose="020B0503020204020204" pitchFamily="34" charset="-122"/>
                <a:hlinkClick r:id="rId6" action="ppaction://hlinksldjump"/>
              </a:rPr>
              <a:t>两曲面体相贯</a:t>
            </a:r>
            <a:r>
              <a:rPr lang="en-US" altLang="zh-CN" sz="2400" dirty="0">
                <a:solidFill>
                  <a:srgbClr val="6E93D2"/>
                </a:solidFill>
                <a:latin typeface="微软雅黑" panose="020B0503020204020204" pitchFamily="34" charset="-122"/>
                <a:ea typeface="微软雅黑" panose="020B0503020204020204" pitchFamily="34" charset="-122"/>
                <a:hlinkClick r:id="rId6" action="ppaction://hlinksldjump"/>
              </a:rPr>
              <a:t>  </a:t>
            </a:r>
            <a:endParaRPr lang="en-US" altLang="zh-CN" sz="2400" dirty="0">
              <a:solidFill>
                <a:srgbClr val="6E93D2"/>
              </a:solidFill>
              <a:latin typeface="微软雅黑" panose="020B0503020204020204" pitchFamily="34" charset="-122"/>
              <a:ea typeface="微软雅黑" panose="020B0503020204020204" pitchFamily="34" charset="-122"/>
            </a:endParaRPr>
          </a:p>
          <a:p>
            <a:pPr>
              <a:lnSpc>
                <a:spcPct val="150000"/>
              </a:lnSpc>
            </a:pPr>
            <a:r>
              <a:rPr lang="en-US" altLang="zh-CN" sz="2400" dirty="0">
                <a:solidFill>
                  <a:srgbClr val="6E93D2"/>
                </a:solidFill>
                <a:latin typeface="微软雅黑" panose="020B0503020204020204" pitchFamily="34" charset="-122"/>
                <a:ea typeface="微软雅黑" panose="020B0503020204020204" pitchFamily="34" charset="-122"/>
                <a:hlinkClick r:id="rId7" action="ppaction://hlinksldjump"/>
              </a:rPr>
              <a:t>9.5  </a:t>
            </a:r>
            <a:r>
              <a:rPr lang="en-US" altLang="zh-CN" sz="2400" dirty="0" err="1">
                <a:solidFill>
                  <a:srgbClr val="6E93D2"/>
                </a:solidFill>
                <a:latin typeface="微软雅黑" panose="020B0503020204020204" pitchFamily="34" charset="-122"/>
                <a:ea typeface="微软雅黑" panose="020B0503020204020204" pitchFamily="34" charset="-122"/>
                <a:hlinkClick r:id="rId7" action="ppaction://hlinksldjump"/>
              </a:rPr>
              <a:t>同坡屋顶的画法</a:t>
            </a:r>
            <a:r>
              <a:rPr lang="en-US" altLang="zh-CN" sz="2400" dirty="0">
                <a:solidFill>
                  <a:srgbClr val="6E93D2"/>
                </a:solidFill>
                <a:latin typeface="微软雅黑" panose="020B0503020204020204" pitchFamily="34" charset="-122"/>
                <a:ea typeface="微软雅黑" panose="020B0503020204020204" pitchFamily="34" charset="-122"/>
                <a:hlinkClick r:id="rId7" action="ppaction://hlinksldjump"/>
              </a:rPr>
              <a:t>  </a:t>
            </a:r>
            <a:endParaRPr lang="zh-CN" altLang="en-US" sz="2400" dirty="0">
              <a:solidFill>
                <a:srgbClr val="6E93D2"/>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rgbClr val="6E93D2"/>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rgbClr val="6E93D2"/>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rgbClr val="6E93D2"/>
              </a:solidFill>
            </a:endParaRPr>
          </a:p>
          <a:p>
            <a:pPr>
              <a:lnSpc>
                <a:spcPct val="150000"/>
              </a:lnSpc>
            </a:pPr>
            <a:endParaRPr lang="zh-CN" altLang="en-US" dirty="0">
              <a:solidFill>
                <a:srgbClr val="6E93D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2" name="矩形 11"/>
          <p:cNvSpPr/>
          <p:nvPr/>
        </p:nvSpPr>
        <p:spPr>
          <a:xfrm>
            <a:off x="0" y="1012773"/>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xmlns="" id="{FFBE1C31-273C-9311-5D1C-B7632001284B}"/>
              </a:ext>
            </a:extLst>
          </p:cNvPr>
          <p:cNvPicPr>
            <a:picLocks noChangeAspect="1"/>
          </p:cNvPicPr>
          <p:nvPr/>
        </p:nvPicPr>
        <p:blipFill>
          <a:blip r:embed="rId3"/>
          <a:stretch>
            <a:fillRect/>
          </a:stretch>
        </p:blipFill>
        <p:spPr>
          <a:xfrm>
            <a:off x="5286705" y="1144352"/>
            <a:ext cx="7086600" cy="5200650"/>
          </a:xfrm>
          <a:prstGeom prst="rect">
            <a:avLst/>
          </a:prstGeom>
        </p:spPr>
      </p:pic>
      <p:sp>
        <p:nvSpPr>
          <p:cNvPr id="6" name="文本框 5"/>
          <p:cNvSpPr txBox="1"/>
          <p:nvPr/>
        </p:nvSpPr>
        <p:spPr>
          <a:xfrm>
            <a:off x="-273743" y="1391077"/>
            <a:ext cx="5560447" cy="4801314"/>
          </a:xfrm>
          <a:prstGeom prst="rect">
            <a:avLst/>
          </a:prstGeom>
          <a:noFill/>
        </p:spPr>
        <p:txBody>
          <a:bodyPr wrap="square">
            <a:spAutoFit/>
          </a:bodyPr>
          <a:lstStyle/>
          <a:p>
            <a:pPr marL="266700" algn="l">
              <a:lnSpc>
                <a:spcPct val="150000"/>
              </a:lnSpc>
            </a:pP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作图步骤如下：</a:t>
            </a:r>
            <a:endPar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）求相贯线上的一般位置点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M</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的投影。</a:t>
            </a: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选择水平面</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P</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作为辅助平面截切两曲面体</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辅助平面</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P</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与圆台和半球的截交线均为水平纬圆。</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两组截交线的交点即为相贯线上的一般位置点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M</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的水平投影</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m</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根据投影关系可以求出</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m′</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m″</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，如右图所示。</a:t>
            </a:r>
          </a:p>
        </p:txBody>
      </p:sp>
      <p:sp>
        <p:nvSpPr>
          <p:cNvPr id="9" name="矩形 8"/>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5"/>
          <p:cNvPicPr>
            <a:picLocks noChangeAspect="1"/>
          </p:cNvPicPr>
          <p:nvPr/>
        </p:nvPicPr>
        <p:blipFill>
          <a:blip r:embed="rId4"/>
          <a:stretch>
            <a:fillRect/>
          </a:stretch>
        </p:blipFill>
        <p:spPr>
          <a:xfrm>
            <a:off x="1039813" y="618784"/>
            <a:ext cx="380614" cy="363551"/>
          </a:xfrm>
          <a:prstGeom prst="rect">
            <a:avLst/>
          </a:prstGeom>
          <a:noFill/>
          <a:ln w="9525">
            <a:noFill/>
          </a:ln>
        </p:spPr>
      </p:pic>
      <p:sp>
        <p:nvSpPr>
          <p:cNvPr id="11" name="文本框 10"/>
          <p:cNvSpPr txBox="1"/>
          <p:nvPr/>
        </p:nvSpPr>
        <p:spPr>
          <a:xfrm>
            <a:off x="-273742" y="967204"/>
            <a:ext cx="6369742" cy="461665"/>
          </a:xfrm>
          <a:prstGeom prst="rect">
            <a:avLst/>
          </a:prstGeom>
          <a:noFill/>
        </p:spPr>
        <p:txBody>
          <a:bodyPr wrap="square">
            <a:spAutoFit/>
          </a:bodyPr>
          <a:lstStyle/>
          <a:p>
            <a:pPr marL="266700" algn="l"/>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9-4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如图所示，求半球与圆台的相贯线。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文本框 13"/>
          <p:cNvSpPr txBox="1"/>
          <p:nvPr/>
        </p:nvSpPr>
        <p:spPr>
          <a:xfrm>
            <a:off x="4892028" y="460993"/>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
        <p:nvSpPr>
          <p:cNvPr id="15"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additive="base">
                                        <p:cTn id="1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additive="base">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 calcmode="lin" valueType="num">
                                      <p:cBhvr additive="base">
                                        <p:cTn id="3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1" name="矩形 10"/>
          <p:cNvSpPr/>
          <p:nvPr/>
        </p:nvSpPr>
        <p:spPr>
          <a:xfrm>
            <a:off x="0" y="1012773"/>
            <a:ext cx="12192000" cy="5668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72238" y="1383652"/>
            <a:ext cx="7136334" cy="5262979"/>
          </a:xfrm>
          <a:prstGeom prst="rect">
            <a:avLst/>
          </a:prstGeom>
          <a:noFill/>
        </p:spPr>
        <p:txBody>
          <a:bodyPr wrap="square">
            <a:spAutoFit/>
          </a:bodyPr>
          <a:lstStyle/>
          <a:p>
            <a:pPr marL="266700" algn="l">
              <a:lnSpc>
                <a:spcPct val="150000"/>
              </a:lnSpc>
            </a:pP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作图步骤如下：</a:t>
            </a:r>
            <a:endPar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）顺次光滑连接三面投影上所求的各点，得到相贯线的三面投影。</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lnSpc>
                <a:spcPct val="150000"/>
              </a:lnSpc>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）判别可见性。</a:t>
            </a: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相贯线的正面投影前后重合，画粗实线。</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水平投影可见，画粗实线。</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侧面投影中圆台的轮廓线要延长画到</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，画粗实线。</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位于圆台左侧的相贯线可见，画粗实线。</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位于圆台右侧的相贯线不可见，</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c″-b″-d″</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之间的连线用细虚线绘制。</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最终作图结果如右图所示。</a:t>
            </a:r>
          </a:p>
        </p:txBody>
      </p:sp>
      <p:sp>
        <p:nvSpPr>
          <p:cNvPr id="8" name="矩形 7"/>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0" name="文本框 9"/>
          <p:cNvSpPr txBox="1"/>
          <p:nvPr/>
        </p:nvSpPr>
        <p:spPr>
          <a:xfrm>
            <a:off x="-273742" y="967204"/>
            <a:ext cx="6369742" cy="461665"/>
          </a:xfrm>
          <a:prstGeom prst="rect">
            <a:avLst/>
          </a:prstGeom>
          <a:noFill/>
        </p:spPr>
        <p:txBody>
          <a:bodyPr wrap="square">
            <a:spAutoFit/>
          </a:bodyPr>
          <a:lstStyle/>
          <a:p>
            <a:pPr marL="266700" algn="l"/>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9-4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如图所示，求半球与圆台的相贯线。</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xmlns="" id="{C2920ADB-4378-5DB5-C15A-9B5584DA22A0}"/>
              </a:ext>
            </a:extLst>
          </p:cNvPr>
          <p:cNvPicPr>
            <a:picLocks noChangeAspect="1"/>
          </p:cNvPicPr>
          <p:nvPr/>
        </p:nvPicPr>
        <p:blipFill>
          <a:blip r:embed="rId4"/>
          <a:stretch>
            <a:fillRect/>
          </a:stretch>
        </p:blipFill>
        <p:spPr>
          <a:xfrm>
            <a:off x="6864096" y="1661735"/>
            <a:ext cx="5484729" cy="4605574"/>
          </a:xfrm>
          <a:prstGeom prst="rect">
            <a:avLst/>
          </a:prstGeom>
        </p:spPr>
      </p:pic>
      <p:sp>
        <p:nvSpPr>
          <p:cNvPr id="13" name="文本框 12"/>
          <p:cNvSpPr txBox="1"/>
          <p:nvPr/>
        </p:nvSpPr>
        <p:spPr>
          <a:xfrm>
            <a:off x="4892028" y="460993"/>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9.4  </a:t>
            </a:r>
            <a:r>
              <a:rPr lang="zh-CN" altLang="en-US" sz="2800" b="1" dirty="0">
                <a:solidFill>
                  <a:srgbClr val="FF0000"/>
                </a:solidFill>
                <a:latin typeface="微软雅黑" panose="020B0503020204020204" pitchFamily="34" charset="-122"/>
                <a:ea typeface="微软雅黑" panose="020B0503020204020204" pitchFamily="34" charset="-122"/>
              </a:rPr>
              <a:t>两曲面体相贯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1" name="矩形 10"/>
          <p:cNvSpPr/>
          <p:nvPr/>
        </p:nvSpPr>
        <p:spPr>
          <a:xfrm>
            <a:off x="0" y="1012773"/>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xmlns="" id="{C0698D13-C9D0-D73F-E097-AF30F5EAE3F4}"/>
              </a:ext>
            </a:extLst>
          </p:cNvPr>
          <p:cNvPicPr>
            <a:picLocks noChangeAspect="1"/>
          </p:cNvPicPr>
          <p:nvPr/>
        </p:nvPicPr>
        <p:blipFill>
          <a:blip r:embed="rId3"/>
          <a:stretch>
            <a:fillRect/>
          </a:stretch>
        </p:blipFill>
        <p:spPr>
          <a:xfrm>
            <a:off x="6103650" y="2375627"/>
            <a:ext cx="5800725" cy="3152775"/>
          </a:xfrm>
          <a:prstGeom prst="rect">
            <a:avLst/>
          </a:prstGeom>
        </p:spPr>
      </p:pic>
      <p:sp>
        <p:nvSpPr>
          <p:cNvPr id="103" name="文本框 102"/>
          <p:cNvSpPr txBox="1"/>
          <p:nvPr/>
        </p:nvSpPr>
        <p:spPr>
          <a:xfrm>
            <a:off x="624989" y="2412904"/>
            <a:ext cx="5707646" cy="2893100"/>
          </a:xfrm>
          <a:prstGeom prst="rect">
            <a:avLst/>
          </a:prstGeom>
          <a:noFill/>
          <a:ln w="9525">
            <a:noFill/>
          </a:ln>
        </p:spPr>
        <p:txBody>
          <a:bodyPr wrap="square">
            <a:spAutoFit/>
          </a:bodyPr>
          <a:lstStyle/>
          <a:p>
            <a:pPr marL="0" marR="0" algn="l" eaLnBrk="0" fontAlgn="base" hangingPunct="0">
              <a:lnSpc>
                <a:spcPct val="150000"/>
              </a:lnSpc>
              <a:spcBef>
                <a:spcPts val="0"/>
              </a:spcBef>
              <a:spcAft>
                <a:spcPts val="0"/>
              </a:spcAft>
            </a:pPr>
            <a:r>
              <a:rPr lang="zh-CN" altLang="en-US"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同坡屋顶</a:t>
            </a:r>
            <a:endParaRPr lang="en-US" altLang="zh-CN" sz="2400" b="1" i="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algn="l" eaLnBrk="0" fontAlgn="base" hangingPunct="0">
              <a:lnSpc>
                <a:spcPct val="150000"/>
              </a:lnSpc>
              <a:spcBef>
                <a:spcPts val="0"/>
              </a:spcBef>
              <a:spcAft>
                <a:spcPts val="0"/>
              </a:spcAft>
            </a:pPr>
            <a:r>
              <a:rPr lang="zh-CN" altLang="en-US" sz="2000" b="0" i="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在坡屋顶中，如果每个屋面对水平面的倾角相同，而且房屋四周的屋檐同高，这种屋面所构成的屋顶称为同坡屋顶，如下图所示。</a:t>
            </a:r>
            <a:endParaRPr lang="zh-CN" altLang="en-US" sz="2000" dirty="0">
              <a:effectLst/>
              <a:latin typeface="Calibri" panose="020F0502020204030204" charset="0"/>
              <a:ea typeface="宋体" panose="02010600030101010101" pitchFamily="2" charset="-122"/>
              <a:cs typeface="Times New Roman" panose="02020603050405020304" pitchFamily="18" charset="0"/>
            </a:endParaRPr>
          </a:p>
          <a:p>
            <a:pPr marL="0" marR="0" algn="l" eaLnBrk="0" fontAlgn="base" hangingPunct="0">
              <a:lnSpc>
                <a:spcPct val="150000"/>
              </a:lnSpc>
              <a:spcBef>
                <a:spcPts val="0"/>
              </a:spcBef>
              <a:spcAft>
                <a:spcPts val="0"/>
              </a:spcAft>
            </a:pPr>
            <a:r>
              <a:rPr lang="zh-CN" altLang="en-US" sz="2400" kern="0" dirty="0">
                <a:effectLst/>
                <a:latin typeface="Calibri" panose="020F0502020204030204" charset="0"/>
                <a:ea typeface="宋体" panose="02010600030101010101" pitchFamily="2" charset="-122"/>
                <a:cs typeface="Times New Roman" panose="02020603050405020304" pitchFamily="18" charset="0"/>
              </a:rPr>
              <a:t> </a:t>
            </a:r>
            <a:endParaRPr lang="zh-CN" altLang="en-US" sz="2400" dirty="0">
              <a:effectLst/>
              <a:latin typeface="Calibri" panose="020F0502020204030204" charset="0"/>
              <a:ea typeface="宋体" panose="02010600030101010101" pitchFamily="2" charset="-122"/>
              <a:cs typeface="Times New Roman" panose="02020603050405020304" pitchFamily="18" charset="0"/>
            </a:endParaRPr>
          </a:p>
          <a:p>
            <a:pPr indent="266700"/>
            <a:endPar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4" name="文本框 103"/>
          <p:cNvSpPr txBox="1"/>
          <p:nvPr/>
        </p:nvSpPr>
        <p:spPr>
          <a:xfrm>
            <a:off x="518275" y="1681035"/>
            <a:ext cx="10595499" cy="4746749"/>
          </a:xfrm>
          <a:prstGeom prst="rect">
            <a:avLst/>
          </a:prstGeom>
          <a:noFill/>
          <a:ln w="9525">
            <a:noFill/>
          </a:ln>
        </p:spPr>
        <p:txBody>
          <a:bodyPr wrap="square">
            <a:spAutoFit/>
          </a:bodyPr>
          <a:lstStyle/>
          <a:p>
            <a:pPr algn="just">
              <a:lnSpc>
                <a:spcPct val="150000"/>
              </a:lnSpc>
            </a:pPr>
            <a:r>
              <a:rPr lang="zh-CN" altLang="en-US" sz="2400" b="1" kern="100" dirty="0">
                <a:effectLst/>
                <a:latin typeface="Times New Roman" panose="02020603050405020304" pitchFamily="18" charset="0"/>
                <a:ea typeface="微软雅黑" panose="020B0503020204020204" pitchFamily="34" charset="-122"/>
                <a:cs typeface="Times New Roman" panose="02020603050405020304" pitchFamily="18" charset="0"/>
              </a:rPr>
              <a:t>同坡屋顶具有以下特点：</a:t>
            </a:r>
          </a:p>
          <a:p>
            <a:pPr algn="just">
              <a:lnSpc>
                <a:spcPct val="150000"/>
              </a:lnSpc>
            </a:pPr>
            <a:r>
              <a:rPr lang="zh-CN" altLang="en-US" sz="2000" kern="100" dirty="0">
                <a:effectLst/>
                <a:latin typeface="Times New Roman" panose="02020603050405020304" pitchFamily="18" charset="0"/>
                <a:ea typeface="微软雅黑" panose="020B0503020204020204" pitchFamily="34" charset="-122"/>
                <a:cs typeface="Times New Roman" panose="02020603050405020304" pitchFamily="18" charset="0"/>
              </a:rPr>
              <a:t>1．如果屋檐平行的两屋面相交，它们的交线（屋脊）一定是水平的。屋脊的水平投影与两屋檐的水平投影平行且等距。</a:t>
            </a:r>
          </a:p>
          <a:p>
            <a:pPr algn="just">
              <a:lnSpc>
                <a:spcPct val="150000"/>
              </a:lnSpc>
            </a:pPr>
            <a:r>
              <a:rPr lang="zh-CN" altLang="en-US" sz="2000" kern="100" dirty="0">
                <a:effectLst/>
                <a:latin typeface="Times New Roman" panose="02020603050405020304" pitchFamily="18" charset="0"/>
                <a:ea typeface="微软雅黑" panose="020B0503020204020204" pitchFamily="34" charset="-122"/>
                <a:cs typeface="Times New Roman" panose="02020603050405020304" pitchFamily="18" charset="0"/>
              </a:rPr>
              <a:t>2．凡是屋檐相交的两屋面必相交于倾斜的屋脊（称为斜脊）或天沟，其水平投影应通过两屋檐水平投影的交点而且是它们的角平分线。如果两屋檐正交，则斜脊或天沟的水平投影是与屋檐的水平投影成45°角的直线，即为直角的平分线。</a:t>
            </a:r>
          </a:p>
          <a:p>
            <a:pPr algn="just">
              <a:lnSpc>
                <a:spcPct val="150000"/>
              </a:lnSpc>
            </a:pPr>
            <a:r>
              <a:rPr lang="zh-CN" altLang="en-US" sz="2000" kern="100" dirty="0">
                <a:effectLst/>
                <a:latin typeface="Times New Roman" panose="02020603050405020304" pitchFamily="18" charset="0"/>
                <a:ea typeface="微软雅黑" panose="020B0503020204020204" pitchFamily="34" charset="-122"/>
                <a:cs typeface="Times New Roman" panose="02020603050405020304" pitchFamily="18" charset="0"/>
              </a:rPr>
              <a:t>3．当屋顶上有两条交线时，表明这是由三个平面相交而得出的，而三个相交平面的三条交线必共点，所以过两交线的交点一定有第三条直线存在。当相邻两屋檐相交成直角时，连续三条屋檐中必有两条屋檐相互平行，所以一般情况下，上述三条交线中一定有一条是水平的屋脊，另两条为倾斜的斜脊或天沟。</a:t>
            </a:r>
          </a:p>
        </p:txBody>
      </p:sp>
      <p:sp>
        <p:nvSpPr>
          <p:cNvPr id="10" name="文本框 9"/>
          <p:cNvSpPr txBox="1"/>
          <p:nvPr/>
        </p:nvSpPr>
        <p:spPr>
          <a:xfrm>
            <a:off x="647343" y="1014320"/>
            <a:ext cx="6097424" cy="461665"/>
          </a:xfrm>
          <a:prstGeom prst="rect">
            <a:avLst/>
          </a:prstGeom>
          <a:noFill/>
        </p:spPr>
        <p:txBody>
          <a:bodyPr wrap="square">
            <a:spAutoFit/>
          </a:bodyPr>
          <a:lstStyle/>
          <a:p>
            <a:pPr marL="0" lvl="0" indent="0" eaLnBrk="1" hangingPunct="1">
              <a:lnSpc>
                <a:spcPct val="100000"/>
              </a:lnSpc>
              <a:spcBef>
                <a:spcPct val="0"/>
              </a:spcBef>
              <a:buFontTx/>
              <a:buNone/>
            </a:pPr>
            <a:r>
              <a:rPr lang="en-US" altLang="zh-CN" sz="2400" b="1" dirty="0">
                <a:solidFill>
                  <a:srgbClr val="FF0000"/>
                </a:solidFill>
                <a:latin typeface="微软雅黑" panose="020B0503020204020204" pitchFamily="34" charset="-122"/>
                <a:ea typeface="微软雅黑" panose="020B0503020204020204" pitchFamily="34" charset="-122"/>
              </a:rPr>
              <a:t>9.5</a:t>
            </a:r>
            <a:r>
              <a:rPr lang="en-US" altLang="zh-CN" sz="2400" b="1" dirty="0">
                <a:latin typeface="微软雅黑" panose="020B0503020204020204" pitchFamily="34" charset="-122"/>
                <a:ea typeface="微软雅黑" panose="020B0503020204020204" pitchFamily="34" charset="-122"/>
              </a:rPr>
              <a:t>  </a:t>
            </a:r>
            <a:r>
              <a:rPr lang="en-US" altLang="zh-CN" sz="2400" b="1" dirty="0" err="1">
                <a:solidFill>
                  <a:srgbClr val="FF0000"/>
                </a:solidFill>
                <a:latin typeface="微软雅黑" panose="020B0503020204020204" pitchFamily="34" charset="-122"/>
                <a:ea typeface="微软雅黑" panose="020B0503020204020204" pitchFamily="34" charset="-122"/>
              </a:rPr>
              <a:t>同坡屋顶的画法</a:t>
            </a:r>
            <a:r>
              <a:rPr lang="en-US" altLang="zh-CN" sz="2400" b="1" dirty="0">
                <a:latin typeface="微软雅黑" panose="020B0503020204020204" pitchFamily="34" charset="-122"/>
                <a:ea typeface="微软雅黑" panose="020B0503020204020204" pitchFamily="34" charset="-122"/>
              </a:rPr>
              <a:t>  </a:t>
            </a:r>
            <a:endParaRPr lang="zh-CN" altLang="en-US" sz="2400" b="1" dirty="0">
              <a:latin typeface="微软雅黑" panose="020B0503020204020204" pitchFamily="34" charset="-122"/>
              <a:ea typeface="微软雅黑" panose="020B0503020204020204" pitchFamily="34" charset="-122"/>
            </a:endParaRPr>
          </a:p>
        </p:txBody>
      </p:sp>
      <p:sp>
        <p:nvSpPr>
          <p:cNvPr id="13" name="矩形 12"/>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4" name="图片 5"/>
          <p:cNvPicPr>
            <a:picLocks noChangeAspect="1"/>
          </p:cNvPicPr>
          <p:nvPr/>
        </p:nvPicPr>
        <p:blipFill>
          <a:blip r:embed="rId4"/>
          <a:stretch>
            <a:fillRect/>
          </a:stretch>
        </p:blipFill>
        <p:spPr>
          <a:xfrm>
            <a:off x="1039813" y="618784"/>
            <a:ext cx="380614" cy="363551"/>
          </a:xfrm>
          <a:prstGeom prst="rect">
            <a:avLst/>
          </a:prstGeom>
          <a:noFill/>
          <a:ln w="9525">
            <a:noFill/>
          </a:ln>
        </p:spPr>
      </p:pic>
      <p:pic>
        <p:nvPicPr>
          <p:cNvPr id="8" name="图片 7">
            <a:extLst>
              <a:ext uri="{FF2B5EF4-FFF2-40B4-BE49-F238E27FC236}">
                <a16:creationId xmlns:a16="http://schemas.microsoft.com/office/drawing/2014/main" xmlns="" id="{7F7A14E2-F371-1D8B-23A6-F860A2AA1493}"/>
              </a:ext>
            </a:extLst>
          </p:cNvPr>
          <p:cNvPicPr>
            <a:picLocks noChangeAspect="1"/>
          </p:cNvPicPr>
          <p:nvPr/>
        </p:nvPicPr>
        <p:blipFill>
          <a:blip r:embed="rId5"/>
          <a:stretch>
            <a:fillRect/>
          </a:stretch>
        </p:blipFill>
        <p:spPr>
          <a:xfrm>
            <a:off x="5855767" y="18570"/>
            <a:ext cx="3857625" cy="2095500"/>
          </a:xfrm>
          <a:prstGeom prst="rect">
            <a:avLst/>
          </a:prstGeom>
        </p:spPr>
      </p:pic>
      <p:sp>
        <p:nvSpPr>
          <p:cNvPr id="15"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3"/>
                                        </p:tgtEl>
                                      </p:cBhvr>
                                    </p:animEffect>
                                    <p:set>
                                      <p:cBhvr>
                                        <p:cTn id="22" dur="1" fill="hold">
                                          <p:stCondLst>
                                            <p:cond delay="499"/>
                                          </p:stCondLst>
                                        </p:cTn>
                                        <p:tgtEl>
                                          <p:spTgt spid="10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3" grpId="1"/>
      <p:bldP spid="10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0" name="矩形 9">
            <a:extLst>
              <a:ext uri="{FF2B5EF4-FFF2-40B4-BE49-F238E27FC236}">
                <a16:creationId xmlns:a16="http://schemas.microsoft.com/office/drawing/2014/main" xmlns="" id="{CC300EC9-78A0-8D52-097A-2556B841769E}"/>
              </a:ext>
            </a:extLst>
          </p:cNvPr>
          <p:cNvSpPr/>
          <p:nvPr/>
        </p:nvSpPr>
        <p:spPr>
          <a:xfrm>
            <a:off x="0" y="106224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54099" y="1347693"/>
            <a:ext cx="10362583" cy="1135054"/>
          </a:xfrm>
          <a:prstGeom prst="rect">
            <a:avLst/>
          </a:prstGeom>
          <a:noFill/>
        </p:spPr>
        <p:txBody>
          <a:bodyPr wrap="square">
            <a:spAutoFit/>
          </a:bodyPr>
          <a:lstStyle/>
          <a:p>
            <a:pPr marL="266700" algn="l">
              <a:lnSpc>
                <a:spcPct val="150000"/>
              </a:lnSpc>
            </a:pPr>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9-5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已知同坡屋顶四周屋檐的水平投影及各屋面的水平倾角</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α=30°</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，试作出同坡屋顶的水平投影和正面投影。</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pic>
        <p:nvPicPr>
          <p:cNvPr id="12" name="图片 11">
            <a:extLst>
              <a:ext uri="{FF2B5EF4-FFF2-40B4-BE49-F238E27FC236}">
                <a16:creationId xmlns:a16="http://schemas.microsoft.com/office/drawing/2014/main" xmlns="" id="{815D260A-35C8-625A-09C9-CD48B2E1B157}"/>
              </a:ext>
            </a:extLst>
          </p:cNvPr>
          <p:cNvPicPr>
            <a:picLocks noChangeAspect="1"/>
          </p:cNvPicPr>
          <p:nvPr/>
        </p:nvPicPr>
        <p:blipFill>
          <a:blip r:embed="rId4"/>
          <a:stretch>
            <a:fillRect/>
          </a:stretch>
        </p:blipFill>
        <p:spPr>
          <a:xfrm>
            <a:off x="2743020" y="2435784"/>
            <a:ext cx="6343650" cy="4038600"/>
          </a:xfrm>
          <a:prstGeom prst="rect">
            <a:avLst/>
          </a:prstGeom>
        </p:spPr>
      </p:pic>
      <p:sp>
        <p:nvSpPr>
          <p:cNvPr id="13" name="文本框 12"/>
          <p:cNvSpPr txBox="1"/>
          <p:nvPr/>
        </p:nvSpPr>
        <p:spPr>
          <a:xfrm>
            <a:off x="4776951" y="478672"/>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9.5</a:t>
            </a:r>
            <a:r>
              <a:rPr lang="en-US" altLang="zh-CN" sz="2800" b="1" dirty="0">
                <a:latin typeface="微软雅黑" panose="020B0503020204020204" pitchFamily="34" charset="-122"/>
                <a:ea typeface="微软雅黑" panose="020B0503020204020204" pitchFamily="34" charset="-122"/>
              </a:rPr>
              <a:t>  </a:t>
            </a:r>
            <a:r>
              <a:rPr lang="en-US" altLang="zh-CN" sz="2800" b="1" dirty="0" err="1">
                <a:solidFill>
                  <a:srgbClr val="FF0000"/>
                </a:solidFill>
                <a:latin typeface="微软雅黑" panose="020B0503020204020204" pitchFamily="34" charset="-122"/>
                <a:ea typeface="微软雅黑" panose="020B0503020204020204" pitchFamily="34" charset="-122"/>
              </a:rPr>
              <a:t>同坡屋顶的画法</a:t>
            </a:r>
            <a:r>
              <a:rPr lang="en-US" altLang="zh-CN"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endParaRPr>
          </a:p>
        </p:txBody>
      </p:sp>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0" name="矩形 9"/>
          <p:cNvSpPr/>
          <p:nvPr/>
        </p:nvSpPr>
        <p:spPr>
          <a:xfrm>
            <a:off x="0" y="981207"/>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3058" y="2248797"/>
            <a:ext cx="5341651" cy="2861310"/>
          </a:xfrm>
          <a:prstGeom prst="rect">
            <a:avLst/>
          </a:prstGeom>
          <a:noFill/>
        </p:spPr>
        <p:txBody>
          <a:bodyPr wrap="square">
            <a:spAutoFit/>
          </a:bodyPr>
          <a:lstStyle/>
          <a:p>
            <a:pPr indent="267970" algn="l">
              <a:lnSpc>
                <a:spcPct val="150000"/>
              </a:lnSpc>
            </a:pP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分析：</a:t>
            </a:r>
            <a:endPar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267970" algn="l">
              <a:lnSpc>
                <a:spcPct val="150000"/>
              </a:lnSpc>
            </a:pP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本题目标是作出同坡屋顶的水平投影和正面投影。由题意可知，在水平投影中分别从各相邻屋檐的交点引出与屋檐成</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45°</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的直线。</a:t>
            </a:r>
            <a:endParaRPr kumimoji="0" altLang="zh-CN" sz="24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矩形 7"/>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1" name="文本框 10"/>
          <p:cNvSpPr txBox="1"/>
          <p:nvPr/>
        </p:nvSpPr>
        <p:spPr>
          <a:xfrm>
            <a:off x="-211400" y="941232"/>
            <a:ext cx="10362583" cy="1135054"/>
          </a:xfrm>
          <a:prstGeom prst="rect">
            <a:avLst/>
          </a:prstGeom>
          <a:noFill/>
        </p:spPr>
        <p:txBody>
          <a:bodyPr wrap="square">
            <a:spAutoFit/>
          </a:bodyPr>
          <a:lstStyle/>
          <a:p>
            <a:pPr marL="266700" algn="l">
              <a:lnSpc>
                <a:spcPct val="150000"/>
              </a:lnSpc>
            </a:pPr>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9-5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已知同坡屋顶四周屋檐的水平投影及各屋面的水平倾角</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α=30°</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，试作出同坡屋顶的水平投影和正面投影。</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xmlns="" id="{6AB78274-4AA9-F039-18C0-B15ADFC39B6C}"/>
              </a:ext>
            </a:extLst>
          </p:cNvPr>
          <p:cNvPicPr>
            <a:picLocks noChangeAspect="1"/>
          </p:cNvPicPr>
          <p:nvPr/>
        </p:nvPicPr>
        <p:blipFill>
          <a:blip r:embed="rId4"/>
          <a:stretch>
            <a:fillRect/>
          </a:stretch>
        </p:blipFill>
        <p:spPr>
          <a:xfrm>
            <a:off x="5483179" y="1569986"/>
            <a:ext cx="6610350" cy="4743450"/>
          </a:xfrm>
          <a:prstGeom prst="rect">
            <a:avLst/>
          </a:prstGeom>
        </p:spPr>
      </p:pic>
      <p:sp>
        <p:nvSpPr>
          <p:cNvPr id="13" name="文本框 12"/>
          <p:cNvSpPr txBox="1"/>
          <p:nvPr/>
        </p:nvSpPr>
        <p:spPr>
          <a:xfrm>
            <a:off x="4776951" y="478672"/>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9.5</a:t>
            </a:r>
            <a:r>
              <a:rPr lang="en-US" altLang="zh-CN" sz="2800" b="1" dirty="0">
                <a:latin typeface="微软雅黑" panose="020B0503020204020204" pitchFamily="34" charset="-122"/>
                <a:ea typeface="微软雅黑" panose="020B0503020204020204" pitchFamily="34" charset="-122"/>
              </a:rPr>
              <a:t>  </a:t>
            </a:r>
            <a:r>
              <a:rPr lang="en-US" altLang="zh-CN" sz="2800" b="1" dirty="0" err="1">
                <a:solidFill>
                  <a:srgbClr val="FF0000"/>
                </a:solidFill>
                <a:latin typeface="微软雅黑" panose="020B0503020204020204" pitchFamily="34" charset="-122"/>
                <a:ea typeface="微软雅黑" panose="020B0503020204020204" pitchFamily="34" charset="-122"/>
              </a:rPr>
              <a:t>同坡屋顶的画法</a:t>
            </a:r>
            <a:r>
              <a:rPr lang="en-US" altLang="zh-CN"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endParaRPr>
          </a:p>
        </p:txBody>
      </p:sp>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0" name="矩形 9"/>
          <p:cNvSpPr/>
          <p:nvPr/>
        </p:nvSpPr>
        <p:spPr>
          <a:xfrm>
            <a:off x="0" y="924945"/>
            <a:ext cx="12192000" cy="5610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9C16488A-BFC8-8247-B60D-0487A2F760A1}"/>
              </a:ext>
            </a:extLst>
          </p:cNvPr>
          <p:cNvPicPr>
            <a:picLocks noChangeAspect="1"/>
          </p:cNvPicPr>
          <p:nvPr/>
        </p:nvPicPr>
        <p:blipFill>
          <a:blip r:embed="rId3"/>
          <a:stretch>
            <a:fillRect/>
          </a:stretch>
        </p:blipFill>
        <p:spPr>
          <a:xfrm>
            <a:off x="5904251" y="1517020"/>
            <a:ext cx="6553200" cy="4838700"/>
          </a:xfrm>
          <a:prstGeom prst="rect">
            <a:avLst/>
          </a:prstGeom>
        </p:spPr>
      </p:pic>
      <p:sp>
        <p:nvSpPr>
          <p:cNvPr id="6" name="文本框 5"/>
          <p:cNvSpPr txBox="1"/>
          <p:nvPr/>
        </p:nvSpPr>
        <p:spPr>
          <a:xfrm>
            <a:off x="-265451" y="2148610"/>
            <a:ext cx="6848474" cy="4461510"/>
          </a:xfrm>
          <a:prstGeom prst="rect">
            <a:avLst/>
          </a:prstGeom>
          <a:noFill/>
        </p:spPr>
        <p:txBody>
          <a:bodyPr wrap="square">
            <a:spAutoFit/>
          </a:bodyPr>
          <a:lstStyle/>
          <a:p>
            <a:pPr marL="266700" algn="l"/>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作图步骤如下：</a:t>
            </a:r>
            <a:endPar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66700" algn="l"/>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从最左边开始，两条斜线相交于点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，此点为水平屋脊的起点</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过</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作平行于屋檐的平行线与自屋檐上的点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引出的</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45°</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斜线相交于点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，则直线</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即为屋脊，</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c2</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为天沟。</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处为三个屋面的共点，此处还应有一条交线</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23</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23</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与自</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h</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引出的</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45°</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斜线相交于点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609600" indent="-342900" algn="l">
              <a:lnSpc>
                <a:spcPct val="150000"/>
              </a:lnSpc>
              <a:buFont typeface="Arial" panose="020B0604020202020204" pitchFamily="34" charset="0"/>
              <a:buChar char="•"/>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按此作图方法一直作到点</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，即得到同坡屋面的水平投影。</a:t>
            </a:r>
          </a:p>
        </p:txBody>
      </p:sp>
      <p:sp>
        <p:nvSpPr>
          <p:cNvPr id="8" name="矩形 7"/>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5"/>
          <p:cNvPicPr>
            <a:picLocks noChangeAspect="1"/>
          </p:cNvPicPr>
          <p:nvPr/>
        </p:nvPicPr>
        <p:blipFill>
          <a:blip r:embed="rId4"/>
          <a:stretch>
            <a:fillRect/>
          </a:stretch>
        </p:blipFill>
        <p:spPr>
          <a:xfrm>
            <a:off x="1039813" y="618784"/>
            <a:ext cx="380614" cy="363551"/>
          </a:xfrm>
          <a:prstGeom prst="rect">
            <a:avLst/>
          </a:prstGeom>
          <a:noFill/>
          <a:ln w="9525">
            <a:noFill/>
          </a:ln>
        </p:spPr>
      </p:pic>
      <p:sp>
        <p:nvSpPr>
          <p:cNvPr id="11" name="文本框 10"/>
          <p:cNvSpPr txBox="1"/>
          <p:nvPr/>
        </p:nvSpPr>
        <p:spPr>
          <a:xfrm>
            <a:off x="-289264" y="949493"/>
            <a:ext cx="10362583" cy="1135054"/>
          </a:xfrm>
          <a:prstGeom prst="rect">
            <a:avLst/>
          </a:prstGeom>
          <a:noFill/>
        </p:spPr>
        <p:txBody>
          <a:bodyPr wrap="square">
            <a:spAutoFit/>
          </a:bodyPr>
          <a:lstStyle/>
          <a:p>
            <a:pPr marL="266700" algn="l">
              <a:lnSpc>
                <a:spcPct val="150000"/>
              </a:lnSpc>
            </a:pPr>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9-5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已知同坡屋顶四周屋檐的水平投影及各屋面的水平倾角</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α=30°</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，试作出同坡屋顶的水平投影和正面投影。</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4776951" y="478672"/>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9.5</a:t>
            </a:r>
            <a:r>
              <a:rPr lang="en-US" altLang="zh-CN" sz="2800" b="1" dirty="0">
                <a:latin typeface="微软雅黑" panose="020B0503020204020204" pitchFamily="34" charset="-122"/>
                <a:ea typeface="微软雅黑" panose="020B0503020204020204" pitchFamily="34" charset="-122"/>
              </a:rPr>
              <a:t>  </a:t>
            </a:r>
            <a:r>
              <a:rPr lang="en-US" altLang="zh-CN" sz="2800" b="1" dirty="0" err="1">
                <a:solidFill>
                  <a:srgbClr val="FF0000"/>
                </a:solidFill>
                <a:latin typeface="微软雅黑" panose="020B0503020204020204" pitchFamily="34" charset="-122"/>
                <a:ea typeface="微软雅黑" panose="020B0503020204020204" pitchFamily="34" charset="-122"/>
              </a:rPr>
              <a:t>同坡屋顶的画法</a:t>
            </a:r>
            <a:r>
              <a:rPr lang="en-US" altLang="zh-CN"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endParaRPr>
          </a:p>
        </p:txBody>
      </p:sp>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additive="base">
                                        <p:cTn id="1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additive="base">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 calcmode="lin" valueType="num">
                                      <p:cBhvr additive="base">
                                        <p:cTn id="3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0" name="矩形 9"/>
          <p:cNvSpPr/>
          <p:nvPr/>
        </p:nvSpPr>
        <p:spPr>
          <a:xfrm>
            <a:off x="0" y="981207"/>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9891" y="2125663"/>
            <a:ext cx="5457709" cy="2861310"/>
          </a:xfrm>
          <a:prstGeom prst="rect">
            <a:avLst/>
          </a:prstGeom>
          <a:noFill/>
        </p:spPr>
        <p:txBody>
          <a:bodyPr wrap="square">
            <a:spAutoFit/>
          </a:bodyPr>
          <a:lstStyle/>
          <a:p>
            <a:pPr marL="266700" algn="l">
              <a:lnSpc>
                <a:spcPct val="150000"/>
              </a:lnSpc>
            </a:pP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作图步骤如下：</a:t>
            </a: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）然后根据水平倾角，可以求出同坡屋顶的正面投影。</a:t>
            </a:r>
          </a:p>
          <a:p>
            <a:pPr marL="266700" algn="l">
              <a:lnSpc>
                <a:spcPct val="150000"/>
              </a:lnSpc>
            </a:pP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）判断可见性，作图结果如右图所示。</a:t>
            </a:r>
          </a:p>
        </p:txBody>
      </p:sp>
      <p:sp>
        <p:nvSpPr>
          <p:cNvPr id="11" name="矩形 10"/>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2"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3" name="文本框 12"/>
          <p:cNvSpPr txBox="1"/>
          <p:nvPr/>
        </p:nvSpPr>
        <p:spPr>
          <a:xfrm>
            <a:off x="-233292" y="955007"/>
            <a:ext cx="10362583" cy="1135054"/>
          </a:xfrm>
          <a:prstGeom prst="rect">
            <a:avLst/>
          </a:prstGeom>
          <a:noFill/>
        </p:spPr>
        <p:txBody>
          <a:bodyPr wrap="square">
            <a:spAutoFit/>
          </a:bodyPr>
          <a:lstStyle/>
          <a:p>
            <a:pPr marL="266700" algn="l">
              <a:lnSpc>
                <a:spcPct val="150000"/>
              </a:lnSpc>
            </a:pPr>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9-5   </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已知同坡屋顶四周屋檐的水平投影及各屋面的水平倾角</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α=30°</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，试作出同坡屋顶的水平投影和正面投影。</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xmlns="" id="{41C59E31-6627-42E4-6765-8F7CDE18E8D1}"/>
              </a:ext>
            </a:extLst>
          </p:cNvPr>
          <p:cNvPicPr>
            <a:picLocks noChangeAspect="1"/>
          </p:cNvPicPr>
          <p:nvPr/>
        </p:nvPicPr>
        <p:blipFill>
          <a:blip r:embed="rId4"/>
          <a:stretch>
            <a:fillRect/>
          </a:stretch>
        </p:blipFill>
        <p:spPr>
          <a:xfrm>
            <a:off x="5200650" y="2235868"/>
            <a:ext cx="6991350" cy="3667125"/>
          </a:xfrm>
          <a:prstGeom prst="rect">
            <a:avLst/>
          </a:prstGeom>
        </p:spPr>
      </p:pic>
      <p:sp>
        <p:nvSpPr>
          <p:cNvPr id="14" name="文本框 13"/>
          <p:cNvSpPr txBox="1"/>
          <p:nvPr/>
        </p:nvSpPr>
        <p:spPr>
          <a:xfrm>
            <a:off x="4776951" y="478672"/>
            <a:ext cx="6097424" cy="523220"/>
          </a:xfrm>
          <a:prstGeom prst="rect">
            <a:avLst/>
          </a:prstGeom>
          <a:noFill/>
        </p:spPr>
        <p:txBody>
          <a:bodyPr wrap="square">
            <a:spAutoFit/>
          </a:bodyPr>
          <a:lstStyle/>
          <a:p>
            <a:pPr marL="0" lvl="0" indent="0" eaLnBrk="1" hangingPunct="1">
              <a:lnSpc>
                <a:spcPct val="100000"/>
              </a:lnSpc>
              <a:spcBef>
                <a:spcPct val="0"/>
              </a:spcBef>
              <a:buFontTx/>
              <a:buNone/>
            </a:pPr>
            <a:r>
              <a:rPr lang="en-US" altLang="zh-CN" sz="2800" b="1" dirty="0">
                <a:solidFill>
                  <a:srgbClr val="FF0000"/>
                </a:solidFill>
                <a:latin typeface="微软雅黑" panose="020B0503020204020204" pitchFamily="34" charset="-122"/>
                <a:ea typeface="微软雅黑" panose="020B0503020204020204" pitchFamily="34" charset="-122"/>
              </a:rPr>
              <a:t>9.5</a:t>
            </a:r>
            <a:r>
              <a:rPr lang="en-US" altLang="zh-CN" sz="2800" b="1" dirty="0">
                <a:latin typeface="微软雅黑" panose="020B0503020204020204" pitchFamily="34" charset="-122"/>
                <a:ea typeface="微软雅黑" panose="020B0503020204020204" pitchFamily="34" charset="-122"/>
              </a:rPr>
              <a:t>  </a:t>
            </a:r>
            <a:r>
              <a:rPr lang="en-US" altLang="zh-CN" sz="2800" b="1" dirty="0" err="1">
                <a:solidFill>
                  <a:srgbClr val="FF0000"/>
                </a:solidFill>
                <a:latin typeface="微软雅黑" panose="020B0503020204020204" pitchFamily="34" charset="-122"/>
                <a:ea typeface="微软雅黑" panose="020B0503020204020204" pitchFamily="34" charset="-122"/>
              </a:rPr>
              <a:t>同坡屋顶的画法</a:t>
            </a:r>
            <a:r>
              <a:rPr lang="en-US" altLang="zh-CN"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endParaRPr>
          </a:p>
        </p:txBody>
      </p:sp>
      <p:sp>
        <p:nvSpPr>
          <p:cNvPr id="15"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3" name="文本框 2"/>
          <p:cNvSpPr txBox="1"/>
          <p:nvPr/>
        </p:nvSpPr>
        <p:spPr>
          <a:xfrm>
            <a:off x="1514135" y="982335"/>
            <a:ext cx="9163730" cy="6740307"/>
          </a:xfrm>
          <a:prstGeom prst="rect">
            <a:avLst/>
          </a:prstGeom>
          <a:noFill/>
        </p:spPr>
        <p:txBody>
          <a:bodyPr wrap="square">
            <a:spAutoFit/>
          </a:bodyPr>
          <a:lstStyle/>
          <a:p>
            <a:pPr marR="0" defTabSz="914400">
              <a:lnSpc>
                <a:spcPct val="150000"/>
              </a:lnSpc>
              <a:buClrTx/>
              <a:buSzTx/>
              <a:buFontTx/>
              <a:defRPr/>
            </a:pPr>
            <a:r>
              <a:rPr kumimoji="0" lang="zh-CN" altLang="zh-CN" sz="2800" b="1" kern="0" cap="none" spc="0" normalizeH="0" noProof="0" dirty="0">
                <a:solidFill>
                  <a:schemeClr val="accent1"/>
                </a:solidFill>
                <a:latin typeface="Times New Roman" panose="02020603050405020304" pitchFamily="18" charset="0"/>
                <a:ea typeface="微软雅黑" panose="020B0503020204020204" pitchFamily="34" charset="-122"/>
                <a:cs typeface="宋体" panose="02010600030101010101" pitchFamily="2" charset="-122"/>
              </a:rPr>
              <a:t>【知识目标】</a:t>
            </a:r>
          </a:p>
          <a:p>
            <a:pPr marR="0" defTabSz="914400">
              <a:lnSpc>
                <a:spcPct val="150000"/>
              </a:lnSpc>
              <a:buClrTx/>
              <a:buSzTx/>
              <a:buFontTx/>
              <a:defRPr/>
            </a:pPr>
            <a:r>
              <a:rPr kumimoji="0" lang="en-US" altLang="zh-CN" sz="2000" b="1" kern="0" cap="none" spc="0" normalizeH="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kumimoji="0" altLang="zh-CN" sz="2000" kern="0" cap="none" spc="0" normalizeH="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1.掌握两平面体相贯的相贯线性质、特征及作图方法；</a:t>
            </a:r>
          </a:p>
          <a:p>
            <a:pPr marR="0" defTabSz="914400">
              <a:lnSpc>
                <a:spcPct val="150000"/>
              </a:lnSpc>
              <a:buClrTx/>
              <a:buSzTx/>
              <a:buFontTx/>
              <a:defRPr/>
            </a:pPr>
            <a:r>
              <a:rPr kumimoji="0" altLang="zh-CN" sz="2000" kern="0" cap="none" spc="0" normalizeH="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2.掌握平面体与曲面体相贯的相贯线性质、特征及作图方法；</a:t>
            </a:r>
          </a:p>
          <a:p>
            <a:pPr marR="0" defTabSz="914400">
              <a:lnSpc>
                <a:spcPct val="150000"/>
              </a:lnSpc>
              <a:buClrTx/>
              <a:buSzTx/>
              <a:buFontTx/>
              <a:defRPr/>
            </a:pPr>
            <a:r>
              <a:rPr kumimoji="0" altLang="zh-CN" sz="2000" kern="0" cap="none" spc="0" normalizeH="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3.掌握两曲面体相贯的相贯线性质、特征及作图方法；</a:t>
            </a:r>
          </a:p>
          <a:p>
            <a:pPr marR="0" defTabSz="914400">
              <a:lnSpc>
                <a:spcPct val="150000"/>
              </a:lnSpc>
              <a:buClrTx/>
              <a:buSzTx/>
              <a:buFontTx/>
              <a:defRPr/>
            </a:pPr>
            <a:r>
              <a:rPr kumimoji="0" altLang="zh-CN" sz="2000" kern="0" cap="none" spc="0" normalizeH="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4.掌握表面取点法和辅助平面法求相贯线的基本原理及作图方法。</a:t>
            </a:r>
          </a:p>
          <a:p>
            <a:pPr marR="0" defTabSz="914400">
              <a:lnSpc>
                <a:spcPct val="150000"/>
              </a:lnSpc>
              <a:buClrTx/>
              <a:buSzTx/>
              <a:buFontTx/>
              <a:defRPr/>
            </a:pPr>
            <a:r>
              <a:rPr kumimoji="0" lang="zh-CN" altLang="zh-CN" sz="2800" b="1" kern="0" cap="none" spc="0" normalizeH="0" noProof="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【能力目标】</a:t>
            </a:r>
            <a:endParaRPr kumimoji="0" lang="en-US" altLang="zh-CN" sz="2800" b="1" kern="0" cap="none" spc="0" normalizeH="0" noProof="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defRPr/>
            </a:pPr>
            <a:r>
              <a:rPr lang="en-US" altLang="zh-CN" sz="2400" b="1"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altLang="zh-CN" sz="2000" b="1" kern="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altLang="zh-CN" sz="2000" kern="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1. </a:t>
            </a:r>
            <a:r>
              <a:rPr altLang="zh-CN" sz="2000" kern="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能分析和判断相贯线的空间形状与投影特征;</a:t>
            </a:r>
          </a:p>
          <a:p>
            <a:pPr>
              <a:lnSpc>
                <a:spcPct val="150000"/>
              </a:lnSpc>
              <a:defRPr/>
            </a:pPr>
            <a:r>
              <a:rPr altLang="zh-CN" sz="2000" kern="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2. 能从正交相贯的知识迁移到非正交相贯的一般情况;</a:t>
            </a:r>
          </a:p>
          <a:p>
            <a:pPr>
              <a:lnSpc>
                <a:spcPct val="150000"/>
              </a:lnSpc>
              <a:defRPr/>
            </a:pPr>
            <a:r>
              <a:rPr altLang="zh-CN" sz="2000" kern="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3. 能分析解决复杂的空间几何问题，为后续应用形体分析法和线面分析法绘制和识读组合体视图打下扎实的基础。</a:t>
            </a:r>
          </a:p>
          <a:p>
            <a:pPr>
              <a:lnSpc>
                <a:spcPct val="150000"/>
              </a:lnSpc>
              <a:defRPr/>
            </a:pPr>
            <a:endParaRPr altLang="zh-CN" sz="2000" b="1" kern="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defRPr/>
            </a:pPr>
            <a:r>
              <a:rPr kumimoji="0" lang="en-US" altLang="zh-CN" sz="2400" b="1" kern="0" cap="none" spc="0" normalizeH="0" noProof="0" dirty="0">
                <a:solidFill>
                  <a:srgbClr val="0DC5C9"/>
                </a:solidFill>
                <a:latin typeface="微软雅黑" panose="020B0503020204020204" pitchFamily="34" charset="-122"/>
                <a:ea typeface="微软雅黑" panose="020B0503020204020204" pitchFamily="34" charset="-122"/>
                <a:cs typeface="宋体" panose="02010600030101010101" pitchFamily="2" charset="-122"/>
              </a:rPr>
              <a:t/>
            </a:r>
            <a:br>
              <a:rPr kumimoji="0" lang="en-US" altLang="zh-CN" sz="2400" b="1" kern="0" cap="none" spc="0" normalizeH="0" noProof="0" dirty="0">
                <a:solidFill>
                  <a:srgbClr val="0DC5C9"/>
                </a:solidFill>
                <a:latin typeface="微软雅黑" panose="020B0503020204020204" pitchFamily="34" charset="-122"/>
                <a:ea typeface="微软雅黑" panose="020B0503020204020204" pitchFamily="34" charset="-122"/>
                <a:cs typeface="宋体" panose="02010600030101010101" pitchFamily="2" charset="-122"/>
              </a:rPr>
            </a:br>
            <a:r>
              <a:rPr kumimoji="0" lang="en-US" altLang="zh-CN" sz="2400" b="1" kern="0" cap="none" spc="0" normalizeH="0" noProof="0" dirty="0">
                <a:solidFill>
                  <a:srgbClr val="000000"/>
                </a:solidFill>
                <a:latin typeface="微软雅黑" panose="020B0503020204020204" pitchFamily="34" charset="-122"/>
                <a:ea typeface="微软雅黑" panose="020B0503020204020204" pitchFamily="34" charset="-122"/>
              </a:rPr>
              <a:t>  </a:t>
            </a:r>
            <a:endParaRPr kumimoji="0" lang="zh-CN" altLang="en-US" sz="2000" b="1" kern="0" cap="none" spc="0" normalizeH="0" noProof="0" dirty="0">
              <a:solidFill>
                <a:srgbClr val="000000"/>
              </a:solidFill>
              <a:latin typeface="微软雅黑" panose="020B0503020204020204" pitchFamily="34" charset="-122"/>
              <a:ea typeface="微软雅黑" panose="020B0503020204020204" pitchFamily="34" charset="-122"/>
            </a:endParaRPr>
          </a:p>
        </p:txBody>
      </p:sp>
      <p:grpSp>
        <p:nvGrpSpPr>
          <p:cNvPr id="5124" name="组合 3"/>
          <p:cNvGrpSpPr/>
          <p:nvPr/>
        </p:nvGrpSpPr>
        <p:grpSpPr>
          <a:xfrm>
            <a:off x="1039813" y="430216"/>
            <a:ext cx="3852215" cy="552119"/>
            <a:chOff x="2134768" y="3923316"/>
            <a:chExt cx="3852330" cy="550952"/>
          </a:xfrm>
        </p:grpSpPr>
        <p:sp>
          <p:nvSpPr>
            <p:cNvPr id="5" name="矩形 4"/>
            <p:cNvSpPr/>
            <p:nvPr/>
          </p:nvSpPr>
          <p:spPr>
            <a:xfrm>
              <a:off x="2655636" y="3923316"/>
              <a:ext cx="3331462" cy="52211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126" name="图片 5"/>
            <p:cNvPicPr>
              <a:picLocks noChangeAspect="1"/>
            </p:cNvPicPr>
            <p:nvPr/>
          </p:nvPicPr>
          <p:blipFill>
            <a:blip r:embed="rId3"/>
            <a:stretch>
              <a:fillRect/>
            </a:stretch>
          </p:blipFill>
          <p:spPr>
            <a:xfrm>
              <a:off x="2134768" y="4111485"/>
              <a:ext cx="380625" cy="362783"/>
            </a:xfrm>
            <a:prstGeom prst="rect">
              <a:avLst/>
            </a:prstGeom>
            <a:noFill/>
            <a:ln w="9525">
              <a:noFill/>
            </a:ln>
          </p:spPr>
        </p:pic>
      </p:grpSp>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9" name="矩形 18"/>
          <p:cNvSpPr/>
          <p:nvPr/>
        </p:nvSpPr>
        <p:spPr>
          <a:xfrm>
            <a:off x="0" y="109555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39813" y="1572220"/>
            <a:ext cx="10752138" cy="1200329"/>
          </a:xfrm>
          <a:prstGeom prst="rect">
            <a:avLst/>
          </a:prstGeom>
          <a:noFill/>
        </p:spPr>
        <p:txBody>
          <a:bodyPr wrap="square">
            <a:spAutoFit/>
          </a:bodyPr>
          <a:lstStyle/>
          <a:p>
            <a:pPr>
              <a:lnSpc>
                <a:spcPct val="150000"/>
              </a:lnSpc>
              <a:defRPr/>
            </a:pPr>
            <a:r>
              <a:rPr lang="zh-CN" altLang="zh-CN" sz="2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有些建筑形体由两个或两个以上的基本形体相交组成，相交几何形体称为相贯体，它们的表面交线称为相贯线。两立体相贯的基本</a:t>
            </a:r>
            <a:r>
              <a:rPr lang="zh-CN" altLang="zh-CN" sz="2400" kern="1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形式</a:t>
            </a:r>
            <a:r>
              <a:rPr lang="zh-CN" altLang="zh-CN" sz="2400" kern="10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如下</a:t>
            </a:r>
            <a:r>
              <a:rPr lang="zh-CN" altLang="en-US" sz="2400" kern="10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122237" y="5863735"/>
            <a:ext cx="10752138" cy="369332"/>
          </a:xfrm>
          <a:prstGeom prst="rect">
            <a:avLst/>
          </a:prstGeom>
          <a:noFill/>
        </p:spPr>
        <p:txBody>
          <a:bodyPr wrap="square">
            <a:spAutoFit/>
          </a:bodyPr>
          <a:lstStyle/>
          <a:p>
            <a:pPr marL="226695" indent="914400" algn="just"/>
            <a:r>
              <a:rPr lang="en-US" altLang="zh-CN"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两平面体相贯 </a:t>
            </a:r>
            <a:r>
              <a:rPr lang="en-US" altLang="zh-CN"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平面体与曲面体相贯 </a:t>
            </a:r>
            <a:r>
              <a:rPr lang="en-US" altLang="zh-CN"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(c)</a:t>
            </a:r>
            <a:r>
              <a:rPr lang="zh-CN" altLang="zh-CN"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两曲面体相贯</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5"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8" name="文本框 17"/>
          <p:cNvSpPr txBox="1"/>
          <p:nvPr/>
        </p:nvSpPr>
        <p:spPr>
          <a:xfrm>
            <a:off x="553276" y="1062935"/>
            <a:ext cx="7075502" cy="461665"/>
          </a:xfrm>
          <a:prstGeom prst="rect">
            <a:avLst/>
          </a:prstGeom>
          <a:noFill/>
        </p:spPr>
        <p:txBody>
          <a:bodyPr wrap="square">
            <a:spAutoFit/>
          </a:bodyPr>
          <a:lstStyle/>
          <a:p>
            <a:pPr marL="0" lvl="0" indent="0" eaLnBrk="1" hangingPunct="1">
              <a:lnSpc>
                <a:spcPct val="100000"/>
              </a:lnSpc>
              <a:spcBef>
                <a:spcPct val="0"/>
              </a:spcBef>
              <a:buFontTx/>
              <a:buNone/>
            </a:pPr>
            <a:r>
              <a:rPr lang="en-US" altLang="zh-CN" sz="2400" b="1" dirty="0">
                <a:solidFill>
                  <a:srgbClr val="FF0000"/>
                </a:solidFill>
                <a:latin typeface="微软雅黑" panose="020B0503020204020204" pitchFamily="34" charset="-122"/>
                <a:ea typeface="微软雅黑" panose="020B0503020204020204" pitchFamily="34" charset="-122"/>
              </a:rPr>
              <a:t>9.1  </a:t>
            </a:r>
            <a:r>
              <a:rPr lang="zh-CN" altLang="en-US" sz="2400" b="1" dirty="0">
                <a:solidFill>
                  <a:srgbClr val="FF0000"/>
                </a:solidFill>
                <a:latin typeface="微软雅黑" panose="020B0503020204020204" pitchFamily="34" charset="-122"/>
                <a:ea typeface="微软雅黑" panose="020B0503020204020204" pitchFamily="34" charset="-122"/>
              </a:rPr>
              <a:t>概述</a:t>
            </a:r>
          </a:p>
        </p:txBody>
      </p:sp>
      <p:pic>
        <p:nvPicPr>
          <p:cNvPr id="2" name="图片 1"/>
          <p:cNvPicPr>
            <a:picLocks noChangeAspect="1"/>
          </p:cNvPicPr>
          <p:nvPr/>
        </p:nvPicPr>
        <p:blipFill>
          <a:blip r:embed="rId4"/>
          <a:stretch>
            <a:fillRect/>
          </a:stretch>
        </p:blipFill>
        <p:spPr>
          <a:xfrm>
            <a:off x="371219" y="2772549"/>
            <a:ext cx="9917555" cy="3091186"/>
          </a:xfrm>
          <a:prstGeom prst="rect">
            <a:avLst/>
          </a:prstGeom>
        </p:spPr>
      </p:pic>
      <p:sp>
        <p:nvSpPr>
          <p:cNvPr id="12"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6" name="矩形 15"/>
          <p:cNvSpPr/>
          <p:nvPr/>
        </p:nvSpPr>
        <p:spPr>
          <a:xfrm>
            <a:off x="0" y="109555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35974" y="1393483"/>
            <a:ext cx="10638401" cy="5139869"/>
          </a:xfrm>
          <a:prstGeom prst="rect">
            <a:avLst/>
          </a:prstGeom>
          <a:noFill/>
          <a:ln w="9525">
            <a:noFill/>
          </a:ln>
        </p:spPr>
        <p:txBody>
          <a:bodyPr wrap="square">
            <a:spAutoFit/>
          </a:bodyPr>
          <a:lstStyle/>
          <a:p>
            <a:pPr indent="266700"/>
            <a:r>
              <a:rPr lang="zh-CN" altLang="zh-CN" sz="2400" b="1" kern="100" dirty="0">
                <a:effectLst/>
                <a:latin typeface="微软雅黑" panose="020B0503020204020204" pitchFamily="34" charset="-122"/>
                <a:ea typeface="微软雅黑" panose="020B0503020204020204" pitchFamily="34" charset="-122"/>
                <a:cs typeface="微软雅黑" panose="020B0503020204020204" pitchFamily="34" charset="-122"/>
              </a:rPr>
              <a:t>相贯线的特征</a:t>
            </a:r>
            <a:endParaRPr lang="en-US" altLang="zh-CN" sz="2400" b="1" kern="100" dirty="0">
              <a:latin typeface="微软雅黑" panose="020B0503020204020204" pitchFamily="34" charset="-122"/>
              <a:ea typeface="微软雅黑" panose="020B0503020204020204" pitchFamily="34" charset="-122"/>
              <a:cs typeface="微软雅黑" panose="020B0503020204020204" pitchFamily="34" charset="-122"/>
            </a:endParaRPr>
          </a:p>
          <a:p>
            <a:pPr indent="266700"/>
            <a:endParaRPr lang="zh-CN" altLang="zh-CN" sz="2000" kern="100" dirty="0">
              <a:gradFill>
                <a:gsLst>
                  <a:gs pos="0">
                    <a:srgbClr val="14CD68"/>
                  </a:gs>
                  <a:gs pos="100000">
                    <a:srgbClr val="035C7D"/>
                  </a:gs>
                </a:gsLst>
                <a:lin scaled="0"/>
              </a:gra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50000"/>
              </a:lnSpc>
            </a:pPr>
            <a:r>
              <a:rPr lang="zh-CN" altLang="zh-CN" sz="24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平面体与曲面体相交，其相贯线一般是由若干个部分的平面曲线所组成的空间封闭曲线。每一部分平面曲线，是平面体某一表面与曲面体表面的截</a:t>
            </a:r>
            <a:r>
              <a:rPr lang="zh-CN" altLang="zh-CN" sz="2400" kern="1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交线</a:t>
            </a:r>
            <a:r>
              <a:rPr lang="zh-CN" altLang="zh-CN" sz="2400" kern="10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0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endParaRPr lang="zh-CN" altLang="zh-CN" sz="1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endParaRPr lang="zh-CN" altLang="zh-CN" sz="1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r>
              <a:rPr lang="zh-CN" altLang="zh-CN" sz="1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a:p>
            <a:pPr indent="266700"/>
            <a:endParaRPr lang="zh-CN" altLang="zh-CN" sz="1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endParaRPr lang="zh-CN" altLang="zh-CN" sz="1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endParaRPr lang="zh-CN" altLang="zh-CN" sz="1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endParaRPr lang="zh-CN" altLang="zh-CN" sz="1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r>
              <a:rPr lang="zh-CN" altLang="zh-CN" sz="1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a:p>
            <a:pPr indent="266700"/>
            <a:endParaRPr lang="en-US" altLang="zh-CN" sz="2000" kern="10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r>
              <a:rPr lang="zh-CN" altLang="zh-CN" sz="2000" kern="10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0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a）相贯线为封闭的空间折线</a:t>
            </a:r>
            <a:r>
              <a:rPr lang="en-US" altLang="zh-CN" sz="20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0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（b）相贯线不封闭</a:t>
            </a:r>
            <a:r>
              <a:rPr lang="en-US" altLang="zh-CN" sz="20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0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（c）相贯线为封闭的平面多边形</a:t>
            </a:r>
          </a:p>
          <a:p>
            <a:pPr indent="266700"/>
            <a:endParaRPr lang="zh-CN" altLang="zh-CN" sz="12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endParaRPr lang="zh-CN" altLang="en-US" sz="16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2"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4" name="文本框 13"/>
          <p:cNvSpPr txBox="1"/>
          <p:nvPr/>
        </p:nvSpPr>
        <p:spPr>
          <a:xfrm>
            <a:off x="4892028" y="491680"/>
            <a:ext cx="6097424" cy="461665"/>
          </a:xfrm>
          <a:prstGeom prst="rect">
            <a:avLst/>
          </a:prstGeom>
          <a:noFill/>
        </p:spPr>
        <p:txBody>
          <a:bodyPr wrap="square">
            <a:spAutoFit/>
          </a:bodyPr>
          <a:lstStyle/>
          <a:p>
            <a:r>
              <a:rPr lang="en-US" altLang="zh-CN" sz="2400" b="1" dirty="0">
                <a:solidFill>
                  <a:srgbClr val="FF0000"/>
                </a:solidFill>
                <a:latin typeface="微软雅黑" panose="020B0503020204020204" pitchFamily="34" charset="-122"/>
                <a:ea typeface="微软雅黑" panose="020B0503020204020204" pitchFamily="34" charset="-122"/>
              </a:rPr>
              <a:t>9.2  </a:t>
            </a:r>
            <a:r>
              <a:rPr lang="en-US" altLang="zh-CN" sz="2400" b="1" dirty="0" err="1">
                <a:solidFill>
                  <a:srgbClr val="FF0000"/>
                </a:solidFill>
                <a:latin typeface="微软雅黑" panose="020B0503020204020204" pitchFamily="34" charset="-122"/>
                <a:ea typeface="微软雅黑" panose="020B0503020204020204" pitchFamily="34" charset="-122"/>
              </a:rPr>
              <a:t>平面体与平面体相贯</a:t>
            </a:r>
            <a:r>
              <a:rPr lang="en-US" altLang="zh-CN" sz="2400" b="1" dirty="0">
                <a:solidFill>
                  <a:srgbClr val="FF0000"/>
                </a:solidFill>
                <a:latin typeface="微软雅黑" panose="020B0503020204020204" pitchFamily="34" charset="-122"/>
                <a:ea typeface="微软雅黑" panose="020B0503020204020204" pitchFamily="34" charset="-122"/>
              </a:rPr>
              <a:t> </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xmlns="" id="{25B91532-0BF5-EED4-9C0F-FFCBDB557A26}"/>
              </a:ext>
            </a:extLst>
          </p:cNvPr>
          <p:cNvPicPr>
            <a:picLocks noChangeAspect="1"/>
          </p:cNvPicPr>
          <p:nvPr/>
        </p:nvPicPr>
        <p:blipFill>
          <a:blip r:embed="rId4"/>
          <a:stretch>
            <a:fillRect/>
          </a:stretch>
        </p:blipFill>
        <p:spPr>
          <a:xfrm>
            <a:off x="832224" y="3556755"/>
            <a:ext cx="2095500" cy="2190750"/>
          </a:xfrm>
          <a:prstGeom prst="rect">
            <a:avLst/>
          </a:prstGeom>
        </p:spPr>
      </p:pic>
      <p:pic>
        <p:nvPicPr>
          <p:cNvPr id="6" name="图片 5">
            <a:extLst>
              <a:ext uri="{FF2B5EF4-FFF2-40B4-BE49-F238E27FC236}">
                <a16:creationId xmlns:a16="http://schemas.microsoft.com/office/drawing/2014/main" xmlns="" id="{4D911C0D-14CC-12A7-F43E-CD8A444DFF96}"/>
              </a:ext>
            </a:extLst>
          </p:cNvPr>
          <p:cNvPicPr>
            <a:picLocks noChangeAspect="1"/>
          </p:cNvPicPr>
          <p:nvPr/>
        </p:nvPicPr>
        <p:blipFill>
          <a:blip r:embed="rId5"/>
          <a:stretch>
            <a:fillRect/>
          </a:stretch>
        </p:blipFill>
        <p:spPr>
          <a:xfrm>
            <a:off x="4248013" y="3579774"/>
            <a:ext cx="2047875" cy="2105025"/>
          </a:xfrm>
          <a:prstGeom prst="rect">
            <a:avLst/>
          </a:prstGeom>
        </p:spPr>
      </p:pic>
      <p:pic>
        <p:nvPicPr>
          <p:cNvPr id="8" name="图片 7">
            <a:extLst>
              <a:ext uri="{FF2B5EF4-FFF2-40B4-BE49-F238E27FC236}">
                <a16:creationId xmlns:a16="http://schemas.microsoft.com/office/drawing/2014/main" xmlns="" id="{B18ED981-D6E4-0291-E2AE-CA3A57343AFB}"/>
              </a:ext>
            </a:extLst>
          </p:cNvPr>
          <p:cNvPicPr>
            <a:picLocks noChangeAspect="1"/>
          </p:cNvPicPr>
          <p:nvPr/>
        </p:nvPicPr>
        <p:blipFill>
          <a:blip r:embed="rId6"/>
          <a:stretch>
            <a:fillRect/>
          </a:stretch>
        </p:blipFill>
        <p:spPr>
          <a:xfrm>
            <a:off x="7662209" y="3413880"/>
            <a:ext cx="2009775" cy="2286000"/>
          </a:xfrm>
          <a:prstGeom prst="rect">
            <a:avLst/>
          </a:prstGeom>
        </p:spPr>
      </p:pic>
      <p:sp>
        <p:nvSpPr>
          <p:cNvPr id="15" name="矩形: 剪去对角 9">
            <a:hlinkClick r:id="rId7"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
            <a:extLst>
              <a:ext uri="{FF2B5EF4-FFF2-40B4-BE49-F238E27FC236}">
                <a16:creationId xmlns:a16="http://schemas.microsoft.com/office/drawing/2014/main" xmlns="" id="{1E7A9598-3131-8246-C4B6-A9A2CEB5F5D9}"/>
              </a:ext>
            </a:extLst>
          </p:cNvPr>
          <p:cNvPicPr>
            <a:picLocks noChangeAspect="1"/>
          </p:cNvPicPr>
          <p:nvPr/>
        </p:nvPicPr>
        <p:blipFill>
          <a:blip r:embed="rId3"/>
          <a:stretch>
            <a:fillRect/>
          </a:stretch>
        </p:blipFill>
        <p:spPr>
          <a:xfrm>
            <a:off x="1447483" y="1531446"/>
            <a:ext cx="7418070" cy="4683981"/>
          </a:xfrm>
          <a:prstGeom prst="rect">
            <a:avLst/>
          </a:prstGeom>
        </p:spPr>
      </p:pic>
      <p:sp>
        <p:nvSpPr>
          <p:cNvPr id="6" name="文本框 5"/>
          <p:cNvSpPr txBox="1"/>
          <p:nvPr/>
        </p:nvSpPr>
        <p:spPr>
          <a:xfrm>
            <a:off x="1039813" y="1268583"/>
            <a:ext cx="10752138" cy="461665"/>
          </a:xfrm>
          <a:prstGeom prst="rect">
            <a:avLst/>
          </a:prstGeom>
          <a:noFill/>
        </p:spPr>
        <p:txBody>
          <a:bodyPr wrap="square">
            <a:spAutoFit/>
          </a:bodyPr>
          <a:lstStyle/>
          <a:p>
            <a:pPr>
              <a:defRPr/>
            </a:pPr>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9-1  </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求三棱柱和三棱锥的相贯线。</a:t>
            </a:r>
            <a:endParaRPr kumimoji="0" altLang="zh-CN" sz="2400" b="1"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文本框 7"/>
          <p:cNvSpPr txBox="1"/>
          <p:nvPr/>
        </p:nvSpPr>
        <p:spPr>
          <a:xfrm>
            <a:off x="122237" y="6016625"/>
            <a:ext cx="10752138" cy="499624"/>
          </a:xfrm>
          <a:prstGeom prst="rect">
            <a:avLst/>
          </a:prstGeom>
          <a:noFill/>
        </p:spPr>
        <p:txBody>
          <a:bodyPr wrap="square">
            <a:spAutoFit/>
          </a:bodyPr>
          <a:lstStyle/>
          <a:p>
            <a:pPr algn="ctr">
              <a:lnSpc>
                <a:spcPct val="150000"/>
              </a:lnSpc>
              <a:defRPr/>
            </a:pPr>
            <a:r>
              <a:rPr kumimoji="0" lang="en-US" altLang="zh-CN"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a:t>
            </a:r>
            <a:r>
              <a:rPr kumimoji="0" lang="zh-CN" altLang="en-US"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立体图  </a:t>
            </a:r>
            <a:r>
              <a:rPr kumimoji="0" lang="en-US" altLang="zh-CN"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kumimoji="0" lang="zh-CN" altLang="en-US"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kumimoji="0" lang="en-US" altLang="zh-CN"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(b)</a:t>
            </a:r>
            <a:r>
              <a:rPr kumimoji="0" lang="zh-CN" altLang="en-US"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已知条件</a:t>
            </a:r>
            <a:endParaRPr kumimoji="0" altLang="zh-CN"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矩形 8"/>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5"/>
          <p:cNvPicPr>
            <a:picLocks noChangeAspect="1"/>
          </p:cNvPicPr>
          <p:nvPr/>
        </p:nvPicPr>
        <p:blipFill>
          <a:blip r:embed="rId4"/>
          <a:stretch>
            <a:fillRect/>
          </a:stretch>
        </p:blipFill>
        <p:spPr>
          <a:xfrm>
            <a:off x="1039813" y="618784"/>
            <a:ext cx="380614" cy="363551"/>
          </a:xfrm>
          <a:prstGeom prst="rect">
            <a:avLst/>
          </a:prstGeom>
          <a:noFill/>
          <a:ln w="9525">
            <a:noFill/>
          </a:ln>
        </p:spPr>
      </p:pic>
      <p:sp>
        <p:nvSpPr>
          <p:cNvPr id="12" name="文本框 11"/>
          <p:cNvSpPr txBox="1"/>
          <p:nvPr/>
        </p:nvSpPr>
        <p:spPr>
          <a:xfrm>
            <a:off x="4776951" y="460864"/>
            <a:ext cx="6097424" cy="461665"/>
          </a:xfrm>
          <a:prstGeom prst="rect">
            <a:avLst/>
          </a:prstGeom>
          <a:noFill/>
        </p:spPr>
        <p:txBody>
          <a:bodyPr wrap="square">
            <a:spAutoFit/>
          </a:bodyPr>
          <a:lstStyle/>
          <a:p>
            <a:r>
              <a:rPr lang="en-US" altLang="zh-CN" sz="2400" b="1" dirty="0">
                <a:solidFill>
                  <a:srgbClr val="FF0000"/>
                </a:solidFill>
                <a:latin typeface="微软雅黑" panose="020B0503020204020204" pitchFamily="34" charset="-122"/>
                <a:ea typeface="微软雅黑" panose="020B0503020204020204" pitchFamily="34" charset="-122"/>
              </a:rPr>
              <a:t>9.2  </a:t>
            </a:r>
            <a:r>
              <a:rPr lang="en-US" altLang="zh-CN" sz="2400" b="1" dirty="0" err="1">
                <a:solidFill>
                  <a:srgbClr val="FF0000"/>
                </a:solidFill>
                <a:latin typeface="微软雅黑" panose="020B0503020204020204" pitchFamily="34" charset="-122"/>
                <a:ea typeface="微软雅黑" panose="020B0503020204020204" pitchFamily="34" charset="-122"/>
              </a:rPr>
              <a:t>平面体与平面体相贯</a:t>
            </a:r>
            <a:r>
              <a:rPr lang="en-US" altLang="zh-CN" sz="2400" b="1" dirty="0">
                <a:solidFill>
                  <a:srgbClr val="FF0000"/>
                </a:solidFill>
                <a:latin typeface="微软雅黑" panose="020B0503020204020204" pitchFamily="34" charset="-122"/>
                <a:ea typeface="微软雅黑" panose="020B0503020204020204" pitchFamily="34" charset="-122"/>
              </a:rPr>
              <a:t> </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3"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018587"/>
            <a:ext cx="12192000" cy="5398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4" name="图片 3">
            <a:extLst>
              <a:ext uri="{FF2B5EF4-FFF2-40B4-BE49-F238E27FC236}">
                <a16:creationId xmlns:a16="http://schemas.microsoft.com/office/drawing/2014/main" xmlns="" id="{B88179E3-2C04-8521-9275-D805F27EDAD9}"/>
              </a:ext>
            </a:extLst>
          </p:cNvPr>
          <p:cNvPicPr>
            <a:picLocks noChangeAspect="1"/>
          </p:cNvPicPr>
          <p:nvPr/>
        </p:nvPicPr>
        <p:blipFill>
          <a:blip r:embed="rId3"/>
          <a:stretch>
            <a:fillRect/>
          </a:stretch>
        </p:blipFill>
        <p:spPr>
          <a:xfrm>
            <a:off x="5850540" y="1387365"/>
            <a:ext cx="6933571" cy="4378055"/>
          </a:xfrm>
          <a:prstGeom prst="rect">
            <a:avLst/>
          </a:prstGeom>
        </p:spPr>
      </p:pic>
      <p:sp>
        <p:nvSpPr>
          <p:cNvPr id="8" name="矩形 7"/>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5"/>
          <p:cNvPicPr>
            <a:picLocks noChangeAspect="1"/>
          </p:cNvPicPr>
          <p:nvPr/>
        </p:nvPicPr>
        <p:blipFill>
          <a:blip r:embed="rId4"/>
          <a:stretch>
            <a:fillRect/>
          </a:stretch>
        </p:blipFill>
        <p:spPr>
          <a:xfrm>
            <a:off x="1039813" y="618784"/>
            <a:ext cx="380614" cy="363551"/>
          </a:xfrm>
          <a:prstGeom prst="rect">
            <a:avLst/>
          </a:prstGeom>
          <a:noFill/>
          <a:ln w="9525">
            <a:noFill/>
          </a:ln>
        </p:spPr>
      </p:pic>
      <p:sp>
        <p:nvSpPr>
          <p:cNvPr id="6" name="文本框 5"/>
          <p:cNvSpPr txBox="1"/>
          <p:nvPr/>
        </p:nvSpPr>
        <p:spPr>
          <a:xfrm>
            <a:off x="-1" y="1433951"/>
            <a:ext cx="6230113" cy="5940088"/>
          </a:xfrm>
          <a:prstGeom prst="rect">
            <a:avLst/>
          </a:prstGeom>
          <a:noFill/>
        </p:spPr>
        <p:txBody>
          <a:bodyPr wrap="square">
            <a:spAutoFit/>
          </a:bodyPr>
          <a:lstStyle/>
          <a:p>
            <a:pPr indent="267970" algn="l"/>
            <a:r>
              <a:rPr lang="zh-CN" altLang="zh-CN" sz="20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分析：</a:t>
            </a:r>
            <a:endParaRPr lang="en-US" altLang="zh-CN" sz="20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由图可知，三棱锥完全贯穿三棱柱，形成两条闭合的相贯线，相贯线分布在三棱柱的</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LM</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MN</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两个棱面上</a:t>
            </a:r>
            <a:r>
              <a:rPr lang="zh-CN" altLang="en-US" sz="20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如图</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所示</a:t>
            </a:r>
            <a:r>
              <a:rPr lang="zh-CN" altLang="en-US"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三棱锥的侧棱</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SA</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SB</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SC</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与三棱柱的</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LM</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MN</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两个棱面都相交，每条棱线与三棱柱各有两个贯穿点，共有六个贯穿点。</a:t>
            </a:r>
            <a:endPar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三棱柱</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H</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面投影积聚为三角形，相贯线的</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H</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面投影积聚在该三角形左右两条边线上，可根据点的从属性求出三条侧棱</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SA</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SB</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SC</a:t>
            </a: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与铅垂面的交点</a:t>
            </a:r>
            <a:r>
              <a:rPr lang="zh-CN" altLang="en-US"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再将所有交点顺次连接，判别可见性，完成相贯线。</a:t>
            </a: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defRPr/>
            </a:pPr>
            <a:endParaRPr kumimoji="0" altLang="zh-CN" sz="2000" b="1"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文本框 12"/>
          <p:cNvSpPr txBox="1"/>
          <p:nvPr/>
        </p:nvSpPr>
        <p:spPr>
          <a:xfrm>
            <a:off x="5850540" y="5456113"/>
            <a:ext cx="6779745" cy="499624"/>
          </a:xfrm>
          <a:prstGeom prst="rect">
            <a:avLst/>
          </a:prstGeom>
          <a:noFill/>
        </p:spPr>
        <p:txBody>
          <a:bodyPr wrap="square">
            <a:spAutoFit/>
          </a:bodyPr>
          <a:lstStyle/>
          <a:p>
            <a:pPr algn="ctr">
              <a:lnSpc>
                <a:spcPct val="150000"/>
              </a:lnSpc>
              <a:defRPr/>
            </a:pPr>
            <a:r>
              <a:rPr kumimoji="0" lang="en-US" altLang="zh-CN"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a:t>
            </a:r>
            <a:r>
              <a:rPr kumimoji="0" lang="zh-CN" altLang="en-US"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立体图  </a:t>
            </a:r>
            <a:r>
              <a:rPr kumimoji="0" lang="en-US" altLang="zh-CN"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kumimoji="0" lang="zh-CN" altLang="en-US"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kumimoji="0" lang="en-US" altLang="zh-CN"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(b)</a:t>
            </a:r>
            <a:r>
              <a:rPr kumimoji="0" lang="zh-CN" altLang="en-US"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已知条件</a:t>
            </a:r>
            <a:endParaRPr kumimoji="0" altLang="zh-CN" sz="2000"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文本框 9"/>
          <p:cNvSpPr txBox="1"/>
          <p:nvPr/>
        </p:nvSpPr>
        <p:spPr>
          <a:xfrm>
            <a:off x="4892028" y="462850"/>
            <a:ext cx="6097424" cy="461665"/>
          </a:xfrm>
          <a:prstGeom prst="rect">
            <a:avLst/>
          </a:prstGeom>
          <a:noFill/>
        </p:spPr>
        <p:txBody>
          <a:bodyPr wrap="square">
            <a:spAutoFit/>
          </a:bodyPr>
          <a:lstStyle/>
          <a:p>
            <a:r>
              <a:rPr lang="en-US" altLang="zh-CN" sz="2400" b="1" dirty="0">
                <a:solidFill>
                  <a:srgbClr val="FF0000"/>
                </a:solidFill>
                <a:latin typeface="微软雅黑" panose="020B0503020204020204" pitchFamily="34" charset="-122"/>
                <a:ea typeface="微软雅黑" panose="020B0503020204020204" pitchFamily="34" charset="-122"/>
              </a:rPr>
              <a:t>9.2  </a:t>
            </a:r>
            <a:r>
              <a:rPr lang="en-US" altLang="zh-CN" sz="2400" b="1" dirty="0" err="1">
                <a:solidFill>
                  <a:srgbClr val="FF0000"/>
                </a:solidFill>
                <a:latin typeface="微软雅黑" panose="020B0503020204020204" pitchFamily="34" charset="-122"/>
                <a:ea typeface="微软雅黑" panose="020B0503020204020204" pitchFamily="34" charset="-122"/>
              </a:rPr>
              <a:t>平面体与平面体相贯</a:t>
            </a:r>
            <a:r>
              <a:rPr lang="en-US" altLang="zh-CN" sz="2400" b="1" dirty="0">
                <a:solidFill>
                  <a:srgbClr val="FF0000"/>
                </a:solidFill>
                <a:latin typeface="微软雅黑" panose="020B0503020204020204" pitchFamily="34" charset="-122"/>
                <a:ea typeface="微软雅黑" panose="020B0503020204020204" pitchFamily="34" charset="-122"/>
              </a:rPr>
              <a:t> </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0" y="1029628"/>
            <a:ext cx="10752138" cy="461665"/>
          </a:xfrm>
          <a:prstGeom prst="rect">
            <a:avLst/>
          </a:prstGeom>
          <a:noFill/>
        </p:spPr>
        <p:txBody>
          <a:bodyPr wrap="square">
            <a:spAutoFit/>
          </a:bodyPr>
          <a:lstStyle/>
          <a:p>
            <a:pPr>
              <a:defRPr/>
            </a:pPr>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9-1  </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求三棱柱和三棱锥的相贯线。</a:t>
            </a:r>
            <a:endParaRPr kumimoji="0" altLang="zh-CN" sz="2400" b="1"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0" name="矩形 9"/>
          <p:cNvSpPr/>
          <p:nvPr/>
        </p:nvSpPr>
        <p:spPr>
          <a:xfrm>
            <a:off x="0" y="1095555"/>
            <a:ext cx="12192000" cy="53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98515" y="1617295"/>
            <a:ext cx="5162006" cy="4459041"/>
          </a:xfrm>
          <a:prstGeom prst="rect">
            <a:avLst/>
          </a:prstGeom>
          <a:noFill/>
        </p:spPr>
        <p:txBody>
          <a:bodyPr wrap="square">
            <a:spAutoFit/>
          </a:bodyPr>
          <a:lstStyle/>
          <a:p>
            <a:pPr indent="267970" algn="l">
              <a:lnSpc>
                <a:spcPct val="150000"/>
              </a:lnSpc>
            </a:pP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作图步骤如下</a:t>
            </a:r>
            <a:r>
              <a:rPr lang="zh-CN" altLang="zh-CN" sz="20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lgn="l">
              <a:lnSpc>
                <a:spcPct val="150000"/>
              </a:lnSpc>
            </a:pPr>
            <a:r>
              <a:rPr lang="zh-CN" altLang="zh-CN" sz="20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）求贯穿点。</a:t>
            </a:r>
            <a:endPar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利用三棱柱在</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H</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面上的积聚投影直接确定三棱锥侧棱</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SC</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SA</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SB</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与棱柱左右两侧面交点的</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H</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投影</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2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Arial" panose="020B0604020202020204" pitchFamily="34" charset="0"/>
              <a:buChar char="•"/>
            </a:pP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根据投影关系作出</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V</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面投影</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a:t>
            </a:r>
            <a:r>
              <a:rPr lang="zh-CN" altLang="en-US"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下</a:t>
            </a:r>
            <a:r>
              <a:rPr lang="zh-CN" altLang="zh-CN" sz="24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图所示。</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1560665" y="430216"/>
            <a:ext cx="3331363"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5"/>
          <p:cNvPicPr>
            <a:picLocks noChangeAspect="1"/>
          </p:cNvPicPr>
          <p:nvPr/>
        </p:nvPicPr>
        <p:blipFill>
          <a:blip r:embed="rId3"/>
          <a:stretch>
            <a:fillRect/>
          </a:stretch>
        </p:blipFill>
        <p:spPr>
          <a:xfrm>
            <a:off x="1039813" y="618784"/>
            <a:ext cx="380614" cy="363551"/>
          </a:xfrm>
          <a:prstGeom prst="rect">
            <a:avLst/>
          </a:prstGeom>
          <a:noFill/>
          <a:ln w="9525">
            <a:noFill/>
          </a:ln>
        </p:spPr>
      </p:pic>
      <p:sp>
        <p:nvSpPr>
          <p:cNvPr id="12" name="文本框 11"/>
          <p:cNvSpPr txBox="1"/>
          <p:nvPr/>
        </p:nvSpPr>
        <p:spPr>
          <a:xfrm>
            <a:off x="0" y="1029628"/>
            <a:ext cx="10752138" cy="461665"/>
          </a:xfrm>
          <a:prstGeom prst="rect">
            <a:avLst/>
          </a:prstGeom>
          <a:noFill/>
        </p:spPr>
        <p:txBody>
          <a:bodyPr wrap="square">
            <a:spAutoFit/>
          </a:bodyPr>
          <a:lstStyle/>
          <a:p>
            <a:pPr>
              <a:defRPr/>
            </a:pPr>
            <a:r>
              <a:rPr lang="zh-CN" altLang="en-US"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9-1  </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求三棱柱和三棱锥的相贯线。</a:t>
            </a:r>
            <a:endParaRPr kumimoji="0" altLang="zh-CN" sz="2400" b="1" kern="0" cap="none" spc="0" normalizeH="0" baseline="0" noProof="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13" name="图片 12">
            <a:extLst>
              <a:ext uri="{FF2B5EF4-FFF2-40B4-BE49-F238E27FC236}">
                <a16:creationId xmlns:a16="http://schemas.microsoft.com/office/drawing/2014/main" xmlns="" id="{A6896B3F-7223-955D-0F4E-20E56E3CA900}"/>
              </a:ext>
            </a:extLst>
          </p:cNvPr>
          <p:cNvPicPr>
            <a:picLocks noChangeAspect="1"/>
          </p:cNvPicPr>
          <p:nvPr/>
        </p:nvPicPr>
        <p:blipFill>
          <a:blip r:embed="rId4"/>
          <a:stretch>
            <a:fillRect/>
          </a:stretch>
        </p:blipFill>
        <p:spPr>
          <a:xfrm>
            <a:off x="5917926" y="884234"/>
            <a:ext cx="4829175" cy="5543550"/>
          </a:xfrm>
          <a:prstGeom prst="rect">
            <a:avLst/>
          </a:prstGeom>
        </p:spPr>
      </p:pic>
      <p:sp>
        <p:nvSpPr>
          <p:cNvPr id="14" name="文本框 13"/>
          <p:cNvSpPr txBox="1"/>
          <p:nvPr/>
        </p:nvSpPr>
        <p:spPr>
          <a:xfrm>
            <a:off x="4892028" y="462850"/>
            <a:ext cx="6097424" cy="461665"/>
          </a:xfrm>
          <a:prstGeom prst="rect">
            <a:avLst/>
          </a:prstGeom>
          <a:noFill/>
        </p:spPr>
        <p:txBody>
          <a:bodyPr wrap="square">
            <a:spAutoFit/>
          </a:bodyPr>
          <a:lstStyle/>
          <a:p>
            <a:r>
              <a:rPr lang="en-US" altLang="zh-CN" sz="2400" b="1" dirty="0">
                <a:solidFill>
                  <a:srgbClr val="FF0000"/>
                </a:solidFill>
                <a:latin typeface="微软雅黑" panose="020B0503020204020204" pitchFamily="34" charset="-122"/>
                <a:ea typeface="微软雅黑" panose="020B0503020204020204" pitchFamily="34" charset="-122"/>
              </a:rPr>
              <a:t>9.2  </a:t>
            </a:r>
            <a:r>
              <a:rPr lang="en-US" altLang="zh-CN" sz="2400" b="1" dirty="0" err="1">
                <a:solidFill>
                  <a:srgbClr val="FF0000"/>
                </a:solidFill>
                <a:latin typeface="微软雅黑" panose="020B0503020204020204" pitchFamily="34" charset="-122"/>
                <a:ea typeface="微软雅黑" panose="020B0503020204020204" pitchFamily="34" charset="-122"/>
              </a:rPr>
              <a:t>平面体与平面体相贯</a:t>
            </a:r>
            <a:r>
              <a:rPr lang="en-US" altLang="zh-CN" sz="2400" b="1" dirty="0">
                <a:solidFill>
                  <a:srgbClr val="FF0000"/>
                </a:solidFill>
                <a:latin typeface="微软雅黑" panose="020B0503020204020204" pitchFamily="34" charset="-122"/>
                <a:ea typeface="微软雅黑" panose="020B0503020204020204" pitchFamily="34" charset="-122"/>
              </a:rPr>
              <a:t> </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5"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additive="base">
                                        <p:cTn id="1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840dc1c7-eef5-46ee-b255-9912426af5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3644</Words>
  <Application>Microsoft Office PowerPoint</Application>
  <PresentationFormat>宽屏</PresentationFormat>
  <Paragraphs>304</Paragraphs>
  <Slides>36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等线</vt:lpstr>
      <vt:lpstr>等线 Light</vt:lpstr>
      <vt:lpstr>宋体</vt: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61818</dc:creator>
  <cp:lastModifiedBy>Microsoft 帐户</cp:lastModifiedBy>
  <cp:revision>87</cp:revision>
  <dcterms:created xsi:type="dcterms:W3CDTF">2021-02-24T01:22:00Z</dcterms:created>
  <dcterms:modified xsi:type="dcterms:W3CDTF">2022-08-07T16:25:53Z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