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3"/>
    <p:sldId id="613" r:id="rId4"/>
    <p:sldId id="628" r:id="rId5"/>
    <p:sldId id="630" r:id="rId6"/>
    <p:sldId id="695" r:id="rId8"/>
    <p:sldId id="631" r:id="rId9"/>
    <p:sldId id="633" r:id="rId10"/>
    <p:sldId id="634" r:id="rId11"/>
    <p:sldId id="635" r:id="rId12"/>
    <p:sldId id="636" r:id="rId13"/>
    <p:sldId id="696" r:id="rId14"/>
    <p:sldId id="637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786" r:id="rId27"/>
    <p:sldId id="787" r:id="rId28"/>
    <p:sldId id="788" r:id="rId29"/>
    <p:sldId id="638" r:id="rId30"/>
    <p:sldId id="640" r:id="rId31"/>
    <p:sldId id="641" r:id="rId32"/>
    <p:sldId id="642" r:id="rId33"/>
    <p:sldId id="789" r:id="rId34"/>
    <p:sldId id="790" r:id="rId35"/>
    <p:sldId id="791" r:id="rId36"/>
    <p:sldId id="792" r:id="rId37"/>
    <p:sldId id="793" r:id="rId38"/>
    <p:sldId id="794" r:id="rId39"/>
    <p:sldId id="795" r:id="rId40"/>
    <p:sldId id="796" r:id="rId41"/>
    <p:sldId id="797" r:id="rId42"/>
    <p:sldId id="798" r:id="rId43"/>
    <p:sldId id="799" r:id="rId44"/>
    <p:sldId id="643" r:id="rId45"/>
    <p:sldId id="644" r:id="rId46"/>
    <p:sldId id="645" r:id="rId47"/>
    <p:sldId id="646" r:id="rId48"/>
    <p:sldId id="647" r:id="rId49"/>
    <p:sldId id="698" r:id="rId50"/>
    <p:sldId id="648" r:id="rId51"/>
    <p:sldId id="649" r:id="rId52"/>
    <p:sldId id="650" r:id="rId53"/>
    <p:sldId id="699" r:id="rId54"/>
    <p:sldId id="800" r:id="rId55"/>
    <p:sldId id="801" r:id="rId56"/>
    <p:sldId id="802" r:id="rId57"/>
    <p:sldId id="803" r:id="rId58"/>
    <p:sldId id="804" r:id="rId59"/>
    <p:sldId id="805" r:id="rId60"/>
    <p:sldId id="806" r:id="rId61"/>
    <p:sldId id="807" r:id="rId62"/>
    <p:sldId id="651" r:id="rId63"/>
    <p:sldId id="652" r:id="rId64"/>
    <p:sldId id="653" r:id="rId65"/>
    <p:sldId id="654" r:id="rId66"/>
    <p:sldId id="655" r:id="rId67"/>
    <p:sldId id="656" r:id="rId68"/>
    <p:sldId id="721" r:id="rId69"/>
    <p:sldId id="808" r:id="rId70"/>
    <p:sldId id="809" r:id="rId71"/>
    <p:sldId id="810" r:id="rId72"/>
    <p:sldId id="811" r:id="rId73"/>
    <p:sldId id="812" r:id="rId74"/>
    <p:sldId id="813" r:id="rId75"/>
    <p:sldId id="814" r:id="rId76"/>
    <p:sldId id="815" r:id="rId77"/>
    <p:sldId id="657" r:id="rId78"/>
    <p:sldId id="658" r:id="rId79"/>
    <p:sldId id="659" r:id="rId80"/>
    <p:sldId id="660" r:id="rId81"/>
    <p:sldId id="661" r:id="rId82"/>
    <p:sldId id="662" r:id="rId83"/>
    <p:sldId id="663" r:id="rId84"/>
    <p:sldId id="664" r:id="rId85"/>
    <p:sldId id="665" r:id="rId86"/>
    <p:sldId id="667" r:id="rId87"/>
    <p:sldId id="668" r:id="rId88"/>
    <p:sldId id="669" r:id="rId89"/>
    <p:sldId id="702" r:id="rId90"/>
    <p:sldId id="670" r:id="rId91"/>
    <p:sldId id="710" r:id="rId92"/>
    <p:sldId id="671" r:id="rId93"/>
    <p:sldId id="701" r:id="rId94"/>
    <p:sldId id="709" r:id="rId95"/>
    <p:sldId id="672" r:id="rId96"/>
    <p:sldId id="816" r:id="rId97"/>
    <p:sldId id="817" r:id="rId98"/>
    <p:sldId id="818" r:id="rId99"/>
    <p:sldId id="819" r:id="rId100"/>
    <p:sldId id="820" r:id="rId101"/>
    <p:sldId id="821" r:id="rId102"/>
    <p:sldId id="822" r:id="rId103"/>
    <p:sldId id="823" r:id="rId104"/>
    <p:sldId id="824" r:id="rId105"/>
    <p:sldId id="825" r:id="rId106"/>
    <p:sldId id="673" r:id="rId107"/>
    <p:sldId id="674" r:id="rId108"/>
    <p:sldId id="675" r:id="rId109"/>
    <p:sldId id="676" r:id="rId110"/>
    <p:sldId id="715" r:id="rId111"/>
    <p:sldId id="711" r:id="rId112"/>
    <p:sldId id="720" r:id="rId113"/>
    <p:sldId id="716" r:id="rId114"/>
    <p:sldId id="826" r:id="rId115"/>
    <p:sldId id="827" r:id="rId116"/>
    <p:sldId id="828" r:id="rId117"/>
    <p:sldId id="829" r:id="rId118"/>
    <p:sldId id="830" r:id="rId119"/>
    <p:sldId id="678" r:id="rId120"/>
    <p:sldId id="722" r:id="rId121"/>
    <p:sldId id="679" r:id="rId122"/>
    <p:sldId id="680" r:id="rId123"/>
    <p:sldId id="681" r:id="rId124"/>
    <p:sldId id="712" r:id="rId125"/>
    <p:sldId id="723" r:id="rId126"/>
    <p:sldId id="728" r:id="rId127"/>
    <p:sldId id="831" r:id="rId128"/>
    <p:sldId id="832" r:id="rId129"/>
    <p:sldId id="833" r:id="rId130"/>
    <p:sldId id="834" r:id="rId131"/>
    <p:sldId id="835" r:id="rId132"/>
    <p:sldId id="717" r:id="rId133"/>
    <p:sldId id="706" r:id="rId134"/>
    <p:sldId id="682" r:id="rId135"/>
    <p:sldId id="684" r:id="rId136"/>
    <p:sldId id="685" r:id="rId137"/>
    <p:sldId id="686" r:id="rId138"/>
    <p:sldId id="705" r:id="rId139"/>
    <p:sldId id="689" r:id="rId140"/>
    <p:sldId id="690" r:id="rId141"/>
    <p:sldId id="707" r:id="rId142"/>
    <p:sldId id="691" r:id="rId143"/>
    <p:sldId id="724" r:id="rId144"/>
    <p:sldId id="726" r:id="rId145"/>
    <p:sldId id="725" r:id="rId146"/>
    <p:sldId id="727" r:id="rId147"/>
    <p:sldId id="346" r:id="rId148"/>
  </p:sldIdLst>
  <p:sldSz cx="12192000" cy="6858000"/>
  <p:notesSz cx="6858000" cy="9144000"/>
  <p:custDataLst>
    <p:tags r:id="rId1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1FF"/>
    <a:srgbClr val="79BCFF"/>
    <a:srgbClr val="6600FF"/>
    <a:srgbClr val="990000"/>
    <a:srgbClr val="F3D3E9"/>
    <a:srgbClr val="FFE1E1"/>
    <a:srgbClr val="CCFFCC"/>
    <a:srgbClr val="FFCC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5065" autoAdjust="0"/>
  </p:normalViewPr>
  <p:slideViewPr>
    <p:cSldViewPr showGuides="1">
      <p:cViewPr varScale="1">
        <p:scale>
          <a:sx n="108" d="100"/>
          <a:sy n="108" d="100"/>
        </p:scale>
        <p:origin x="84" y="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2" Type="http://schemas.openxmlformats.org/officeDocument/2006/relationships/tags" Target="tags/tag894.xml"/><Relationship Id="rId151" Type="http://schemas.openxmlformats.org/officeDocument/2006/relationships/tableStyles" Target="tableStyles.xml"/><Relationship Id="rId150" Type="http://schemas.openxmlformats.org/officeDocument/2006/relationships/viewProps" Target="viewProps.xml"/><Relationship Id="rId15" Type="http://schemas.openxmlformats.org/officeDocument/2006/relationships/slide" Target="slides/slide12.xml"/><Relationship Id="rId149" Type="http://schemas.openxmlformats.org/officeDocument/2006/relationships/presProps" Target="presProps.xml"/><Relationship Id="rId148" Type="http://schemas.openxmlformats.org/officeDocument/2006/relationships/slide" Target="slides/slide145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1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0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AABF49D-C309-4519-80F6-FAE7D08A39D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0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2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3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4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6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7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8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9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0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2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3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3" y="9525"/>
            <a:ext cx="527381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2" y="9525"/>
            <a:ext cx="12191999" cy="683171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: 圆角 7"/>
          <p:cNvSpPr/>
          <p:nvPr userDrawn="1"/>
        </p:nvSpPr>
        <p:spPr bwMode="auto">
          <a:xfrm>
            <a:off x="541324" y="345430"/>
            <a:ext cx="10426083" cy="683171"/>
          </a:xfrm>
          <a:prstGeom prst="roundRect">
            <a:avLst/>
          </a:prstGeom>
          <a:solidFill>
            <a:srgbClr val="43A1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灯片编号占位符 3"/>
          <p:cNvSpPr txBox="1"/>
          <p:nvPr userDrawn="1"/>
        </p:nvSpPr>
        <p:spPr bwMode="auto">
          <a:xfrm>
            <a:off x="10776521" y="260648"/>
            <a:ext cx="1104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fld id="{CBA4D99C-2407-43EC-A80A-EB124D715F73}" type="slidenum">
              <a:rPr lang="zh-CN" altLang="en-US" sz="2400" smtClean="0">
                <a:solidFill>
                  <a:schemeClr val="bg1"/>
                </a:solidFill>
              </a:rPr>
            </a:fld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2" y="9525"/>
            <a:ext cx="1775519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2" y="9519"/>
            <a:ext cx="12191999" cy="104321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10852151" y="188913"/>
            <a:ext cx="1104900" cy="647700"/>
          </a:xfrm>
        </p:spPr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Light horizontal"/>
          <p:cNvSpPr>
            <a:spLocks noChangeArrowheads="1"/>
          </p:cNvSpPr>
          <p:nvPr/>
        </p:nvSpPr>
        <p:spPr bwMode="gray">
          <a:xfrm>
            <a:off x="2" y="0"/>
            <a:ext cx="62441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-26988"/>
            <a:ext cx="12192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gray">
          <a:xfrm>
            <a:off x="624419" y="6410325"/>
            <a:ext cx="11233149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AutoShape 18"/>
          <p:cNvSpPr>
            <a:spLocks noChangeArrowheads="1"/>
          </p:cNvSpPr>
          <p:nvPr/>
        </p:nvSpPr>
        <p:spPr bwMode="blackWhite">
          <a:xfrm>
            <a:off x="624419" y="233366"/>
            <a:ext cx="9984316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30251" y="319088"/>
            <a:ext cx="9550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1033" name="AutoShape 14"/>
          <p:cNvSpPr>
            <a:spLocks noChangeArrowheads="1"/>
          </p:cNvSpPr>
          <p:nvPr/>
        </p:nvSpPr>
        <p:spPr bwMode="ltGray">
          <a:xfrm rot="5400000">
            <a:off x="11244528" y="-261673"/>
            <a:ext cx="284162" cy="100118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209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+mn-lt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tags" Target="../tags/tag713.xml"/><Relationship Id="rId8" Type="http://schemas.openxmlformats.org/officeDocument/2006/relationships/tags" Target="../tags/tag712.xml"/><Relationship Id="rId7" Type="http://schemas.openxmlformats.org/officeDocument/2006/relationships/tags" Target="../tags/tag711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4" Type="http://schemas.openxmlformats.org/officeDocument/2006/relationships/tags" Target="../tags/tag708.xml"/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14.xml"/><Relationship Id="rId10" Type="http://schemas.openxmlformats.org/officeDocument/2006/relationships/image" Target="../media/image15.png"/><Relationship Id="rId1" Type="http://schemas.openxmlformats.org/officeDocument/2006/relationships/tags" Target="../tags/tag705.xml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tags" Target="../tags/tag723.xml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tags" Target="../tags/tag718.xml"/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24.xml"/><Relationship Id="rId10" Type="http://schemas.openxmlformats.org/officeDocument/2006/relationships/image" Target="../media/image15.png"/><Relationship Id="rId1" Type="http://schemas.openxmlformats.org/officeDocument/2006/relationships/tags" Target="../tags/tag715.xml"/></Relationships>
</file>

<file path=ppt/slides/_rels/slide102.xml.rels><?xml version="1.0" encoding="UTF-8" standalone="yes"?>
<Relationships xmlns="http://schemas.openxmlformats.org/package/2006/relationships"><Relationship Id="rId9" Type="http://schemas.openxmlformats.org/officeDocument/2006/relationships/tags" Target="../tags/tag733.xml"/><Relationship Id="rId8" Type="http://schemas.openxmlformats.org/officeDocument/2006/relationships/tags" Target="../tags/tag732.xml"/><Relationship Id="rId7" Type="http://schemas.openxmlformats.org/officeDocument/2006/relationships/tags" Target="../tags/tag731.xml"/><Relationship Id="rId6" Type="http://schemas.openxmlformats.org/officeDocument/2006/relationships/tags" Target="../tags/tag730.xml"/><Relationship Id="rId5" Type="http://schemas.openxmlformats.org/officeDocument/2006/relationships/tags" Target="../tags/tag729.xml"/><Relationship Id="rId4" Type="http://schemas.openxmlformats.org/officeDocument/2006/relationships/tags" Target="../tags/tag728.xml"/><Relationship Id="rId3" Type="http://schemas.openxmlformats.org/officeDocument/2006/relationships/tags" Target="../tags/tag727.xml"/><Relationship Id="rId2" Type="http://schemas.openxmlformats.org/officeDocument/2006/relationships/tags" Target="../tags/tag72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34.xml"/><Relationship Id="rId10" Type="http://schemas.openxmlformats.org/officeDocument/2006/relationships/image" Target="../media/image15.png"/><Relationship Id="rId1" Type="http://schemas.openxmlformats.org/officeDocument/2006/relationships/tags" Target="../tags/tag725.xml"/></Relationships>
</file>

<file path=ppt/slides/_rels/slide103.xml.rels><?xml version="1.0" encoding="UTF-8" standalone="yes"?>
<Relationships xmlns="http://schemas.openxmlformats.org/package/2006/relationships"><Relationship Id="rId9" Type="http://schemas.openxmlformats.org/officeDocument/2006/relationships/tags" Target="../tags/tag743.xml"/><Relationship Id="rId8" Type="http://schemas.openxmlformats.org/officeDocument/2006/relationships/tags" Target="../tags/tag742.xml"/><Relationship Id="rId7" Type="http://schemas.openxmlformats.org/officeDocument/2006/relationships/tags" Target="../tags/tag741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3" Type="http://schemas.openxmlformats.org/officeDocument/2006/relationships/tags" Target="../tags/tag737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758.xml"/><Relationship Id="rId24" Type="http://schemas.openxmlformats.org/officeDocument/2006/relationships/image" Target="../media/image15.png"/><Relationship Id="rId23" Type="http://schemas.openxmlformats.org/officeDocument/2006/relationships/tags" Target="../tags/tag757.xml"/><Relationship Id="rId22" Type="http://schemas.openxmlformats.org/officeDocument/2006/relationships/tags" Target="../tags/tag756.xml"/><Relationship Id="rId21" Type="http://schemas.openxmlformats.org/officeDocument/2006/relationships/tags" Target="../tags/tag755.xml"/><Relationship Id="rId20" Type="http://schemas.openxmlformats.org/officeDocument/2006/relationships/tags" Target="../tags/tag754.xml"/><Relationship Id="rId2" Type="http://schemas.openxmlformats.org/officeDocument/2006/relationships/tags" Target="../tags/tag736.xml"/><Relationship Id="rId19" Type="http://schemas.openxmlformats.org/officeDocument/2006/relationships/tags" Target="../tags/tag753.xml"/><Relationship Id="rId18" Type="http://schemas.openxmlformats.org/officeDocument/2006/relationships/tags" Target="../tags/tag752.xml"/><Relationship Id="rId17" Type="http://schemas.openxmlformats.org/officeDocument/2006/relationships/tags" Target="../tags/tag751.xml"/><Relationship Id="rId16" Type="http://schemas.openxmlformats.org/officeDocument/2006/relationships/tags" Target="../tags/tag750.xml"/><Relationship Id="rId15" Type="http://schemas.openxmlformats.org/officeDocument/2006/relationships/tags" Target="../tags/tag749.xml"/><Relationship Id="rId14" Type="http://schemas.openxmlformats.org/officeDocument/2006/relationships/tags" Target="../tags/tag748.xml"/><Relationship Id="rId13" Type="http://schemas.openxmlformats.org/officeDocument/2006/relationships/tags" Target="../tags/tag747.xml"/><Relationship Id="rId12" Type="http://schemas.openxmlformats.org/officeDocument/2006/relationships/tags" Target="../tags/tag746.xml"/><Relationship Id="rId11" Type="http://schemas.openxmlformats.org/officeDocument/2006/relationships/tags" Target="../tags/tag745.xml"/><Relationship Id="rId10" Type="http://schemas.openxmlformats.org/officeDocument/2006/relationships/tags" Target="../tags/tag744.xml"/><Relationship Id="rId1" Type="http://schemas.openxmlformats.org/officeDocument/2006/relationships/tags" Target="../tags/tag73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5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10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1" Type="http://schemas.openxmlformats.org/officeDocument/2006/relationships/image" Target="../media/image95.pn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1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1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tags" Target="../tags/tag767.xml"/><Relationship Id="rId8" Type="http://schemas.openxmlformats.org/officeDocument/2006/relationships/tags" Target="../tags/tag766.xml"/><Relationship Id="rId7" Type="http://schemas.openxmlformats.org/officeDocument/2006/relationships/tags" Target="../tags/tag765.xml"/><Relationship Id="rId6" Type="http://schemas.openxmlformats.org/officeDocument/2006/relationships/tags" Target="../tags/tag764.xml"/><Relationship Id="rId5" Type="http://schemas.openxmlformats.org/officeDocument/2006/relationships/tags" Target="../tags/tag763.xml"/><Relationship Id="rId4" Type="http://schemas.openxmlformats.org/officeDocument/2006/relationships/tags" Target="../tags/tag762.xml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68.xml"/><Relationship Id="rId10" Type="http://schemas.openxmlformats.org/officeDocument/2006/relationships/image" Target="../media/image15.png"/><Relationship Id="rId1" Type="http://schemas.openxmlformats.org/officeDocument/2006/relationships/tags" Target="../tags/tag759.xml"/></Relationships>
</file>

<file path=ppt/slides/_rels/slide113.xml.rels><?xml version="1.0" encoding="UTF-8" standalone="yes"?>
<Relationships xmlns="http://schemas.openxmlformats.org/package/2006/relationships"><Relationship Id="rId9" Type="http://schemas.openxmlformats.org/officeDocument/2006/relationships/tags" Target="../tags/tag777.xml"/><Relationship Id="rId8" Type="http://schemas.openxmlformats.org/officeDocument/2006/relationships/tags" Target="../tags/tag776.xml"/><Relationship Id="rId7" Type="http://schemas.openxmlformats.org/officeDocument/2006/relationships/tags" Target="../tags/tag775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4" Type="http://schemas.openxmlformats.org/officeDocument/2006/relationships/tags" Target="../tags/tag772.xml"/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78.xml"/><Relationship Id="rId10" Type="http://schemas.openxmlformats.org/officeDocument/2006/relationships/image" Target="../media/image15.png"/><Relationship Id="rId1" Type="http://schemas.openxmlformats.org/officeDocument/2006/relationships/tags" Target="../tags/tag769.xml"/></Relationships>
</file>

<file path=ppt/slides/_rels/slide114.xml.rels><?xml version="1.0" encoding="UTF-8" standalone="yes"?>
<Relationships xmlns="http://schemas.openxmlformats.org/package/2006/relationships"><Relationship Id="rId9" Type="http://schemas.openxmlformats.org/officeDocument/2006/relationships/tags" Target="../tags/tag787.xml"/><Relationship Id="rId8" Type="http://schemas.openxmlformats.org/officeDocument/2006/relationships/tags" Target="../tags/tag786.xml"/><Relationship Id="rId7" Type="http://schemas.openxmlformats.org/officeDocument/2006/relationships/tags" Target="../tags/tag785.xml"/><Relationship Id="rId6" Type="http://schemas.openxmlformats.org/officeDocument/2006/relationships/tags" Target="../tags/tag784.xml"/><Relationship Id="rId5" Type="http://schemas.openxmlformats.org/officeDocument/2006/relationships/tags" Target="../tags/tag783.xml"/><Relationship Id="rId4" Type="http://schemas.openxmlformats.org/officeDocument/2006/relationships/tags" Target="../tags/tag782.xml"/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791.xml"/><Relationship Id="rId13" Type="http://schemas.openxmlformats.org/officeDocument/2006/relationships/image" Target="../media/image15.png"/><Relationship Id="rId12" Type="http://schemas.openxmlformats.org/officeDocument/2006/relationships/tags" Target="../tags/tag790.xml"/><Relationship Id="rId11" Type="http://schemas.openxmlformats.org/officeDocument/2006/relationships/tags" Target="../tags/tag789.xml"/><Relationship Id="rId10" Type="http://schemas.openxmlformats.org/officeDocument/2006/relationships/tags" Target="../tags/tag788.xml"/><Relationship Id="rId1" Type="http://schemas.openxmlformats.org/officeDocument/2006/relationships/tags" Target="../tags/tag779.xml"/></Relationships>
</file>

<file path=ppt/slides/_rels/slide115.xml.rels><?xml version="1.0" encoding="UTF-8" standalone="yes"?>
<Relationships xmlns="http://schemas.openxmlformats.org/package/2006/relationships"><Relationship Id="rId9" Type="http://schemas.openxmlformats.org/officeDocument/2006/relationships/tags" Target="../tags/tag800.xml"/><Relationship Id="rId8" Type="http://schemas.openxmlformats.org/officeDocument/2006/relationships/tags" Target="../tags/tag799.xml"/><Relationship Id="rId7" Type="http://schemas.openxmlformats.org/officeDocument/2006/relationships/tags" Target="../tags/tag798.xml"/><Relationship Id="rId6" Type="http://schemas.openxmlformats.org/officeDocument/2006/relationships/tags" Target="../tags/tag797.xml"/><Relationship Id="rId5" Type="http://schemas.openxmlformats.org/officeDocument/2006/relationships/tags" Target="../tags/tag796.xml"/><Relationship Id="rId4" Type="http://schemas.openxmlformats.org/officeDocument/2006/relationships/tags" Target="../tags/tag795.xml"/><Relationship Id="rId3" Type="http://schemas.openxmlformats.org/officeDocument/2006/relationships/tags" Target="../tags/tag794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815.xml"/><Relationship Id="rId24" Type="http://schemas.openxmlformats.org/officeDocument/2006/relationships/image" Target="../media/image15.png"/><Relationship Id="rId23" Type="http://schemas.openxmlformats.org/officeDocument/2006/relationships/tags" Target="../tags/tag814.xml"/><Relationship Id="rId22" Type="http://schemas.openxmlformats.org/officeDocument/2006/relationships/tags" Target="../tags/tag813.xml"/><Relationship Id="rId21" Type="http://schemas.openxmlformats.org/officeDocument/2006/relationships/tags" Target="../tags/tag812.xml"/><Relationship Id="rId20" Type="http://schemas.openxmlformats.org/officeDocument/2006/relationships/tags" Target="../tags/tag811.xml"/><Relationship Id="rId2" Type="http://schemas.openxmlformats.org/officeDocument/2006/relationships/tags" Target="../tags/tag793.xml"/><Relationship Id="rId19" Type="http://schemas.openxmlformats.org/officeDocument/2006/relationships/tags" Target="../tags/tag810.xml"/><Relationship Id="rId18" Type="http://schemas.openxmlformats.org/officeDocument/2006/relationships/tags" Target="../tags/tag809.xml"/><Relationship Id="rId17" Type="http://schemas.openxmlformats.org/officeDocument/2006/relationships/tags" Target="../tags/tag808.xml"/><Relationship Id="rId16" Type="http://schemas.openxmlformats.org/officeDocument/2006/relationships/tags" Target="../tags/tag807.xml"/><Relationship Id="rId15" Type="http://schemas.openxmlformats.org/officeDocument/2006/relationships/tags" Target="../tags/tag806.xml"/><Relationship Id="rId14" Type="http://schemas.openxmlformats.org/officeDocument/2006/relationships/tags" Target="../tags/tag805.xml"/><Relationship Id="rId13" Type="http://schemas.openxmlformats.org/officeDocument/2006/relationships/tags" Target="../tags/tag804.xml"/><Relationship Id="rId12" Type="http://schemas.openxmlformats.org/officeDocument/2006/relationships/tags" Target="../tags/tag803.xml"/><Relationship Id="rId11" Type="http://schemas.openxmlformats.org/officeDocument/2006/relationships/tags" Target="../tags/tag802.xml"/><Relationship Id="rId10" Type="http://schemas.openxmlformats.org/officeDocument/2006/relationships/tags" Target="../tags/tag801.xml"/><Relationship Id="rId1" Type="http://schemas.openxmlformats.org/officeDocument/2006/relationships/tags" Target="../tags/tag792.xml"/></Relationships>
</file>

<file path=ppt/slides/_rels/slide116.xml.rels><?xml version="1.0" encoding="UTF-8" standalone="yes"?>
<Relationships xmlns="http://schemas.openxmlformats.org/package/2006/relationships"><Relationship Id="rId9" Type="http://schemas.openxmlformats.org/officeDocument/2006/relationships/tags" Target="../tags/tag824.xml"/><Relationship Id="rId8" Type="http://schemas.openxmlformats.org/officeDocument/2006/relationships/tags" Target="../tags/tag823.xml"/><Relationship Id="rId7" Type="http://schemas.openxmlformats.org/officeDocument/2006/relationships/tags" Target="../tags/tag822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4" Type="http://schemas.openxmlformats.org/officeDocument/2006/relationships/tags" Target="../tags/tag819.xml"/><Relationship Id="rId3" Type="http://schemas.openxmlformats.org/officeDocument/2006/relationships/tags" Target="../tags/tag818.xml"/><Relationship Id="rId2" Type="http://schemas.openxmlformats.org/officeDocument/2006/relationships/tags" Target="../tags/tag817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828.xml"/><Relationship Id="rId13" Type="http://schemas.openxmlformats.org/officeDocument/2006/relationships/image" Target="../media/image15.png"/><Relationship Id="rId12" Type="http://schemas.openxmlformats.org/officeDocument/2006/relationships/tags" Target="../tags/tag827.xml"/><Relationship Id="rId11" Type="http://schemas.openxmlformats.org/officeDocument/2006/relationships/tags" Target="../tags/tag826.xml"/><Relationship Id="rId10" Type="http://schemas.openxmlformats.org/officeDocument/2006/relationships/tags" Target="../tags/tag825.xml"/><Relationship Id="rId1" Type="http://schemas.openxmlformats.org/officeDocument/2006/relationships/tags" Target="../tags/tag81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/Relationships>
</file>

<file path=ppt/slides/_rels/slide1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1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9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9" Type="http://schemas.openxmlformats.org/officeDocument/2006/relationships/tags" Target="../tags/tag837.xml"/><Relationship Id="rId8" Type="http://schemas.openxmlformats.org/officeDocument/2006/relationships/tags" Target="../tags/tag836.xml"/><Relationship Id="rId7" Type="http://schemas.openxmlformats.org/officeDocument/2006/relationships/tags" Target="../tags/tag835.xml"/><Relationship Id="rId6" Type="http://schemas.openxmlformats.org/officeDocument/2006/relationships/tags" Target="../tags/tag834.xml"/><Relationship Id="rId5" Type="http://schemas.openxmlformats.org/officeDocument/2006/relationships/tags" Target="../tags/tag833.xml"/><Relationship Id="rId4" Type="http://schemas.openxmlformats.org/officeDocument/2006/relationships/tags" Target="../tags/tag832.xml"/><Relationship Id="rId3" Type="http://schemas.openxmlformats.org/officeDocument/2006/relationships/tags" Target="../tags/tag831.xml"/><Relationship Id="rId2" Type="http://schemas.openxmlformats.org/officeDocument/2006/relationships/tags" Target="../tags/tag830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845.xml"/><Relationship Id="rId17" Type="http://schemas.openxmlformats.org/officeDocument/2006/relationships/image" Target="../media/image15.png"/><Relationship Id="rId16" Type="http://schemas.openxmlformats.org/officeDocument/2006/relationships/tags" Target="../tags/tag844.xml"/><Relationship Id="rId15" Type="http://schemas.openxmlformats.org/officeDocument/2006/relationships/tags" Target="../tags/tag843.xml"/><Relationship Id="rId14" Type="http://schemas.openxmlformats.org/officeDocument/2006/relationships/tags" Target="../tags/tag842.xml"/><Relationship Id="rId13" Type="http://schemas.openxmlformats.org/officeDocument/2006/relationships/tags" Target="../tags/tag841.xml"/><Relationship Id="rId12" Type="http://schemas.openxmlformats.org/officeDocument/2006/relationships/tags" Target="../tags/tag840.xml"/><Relationship Id="rId11" Type="http://schemas.openxmlformats.org/officeDocument/2006/relationships/tags" Target="../tags/tag839.xml"/><Relationship Id="rId10" Type="http://schemas.openxmlformats.org/officeDocument/2006/relationships/tags" Target="../tags/tag838.xml"/><Relationship Id="rId1" Type="http://schemas.openxmlformats.org/officeDocument/2006/relationships/tags" Target="../tags/tag829.xml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tags" Target="../tags/tag854.xml"/><Relationship Id="rId8" Type="http://schemas.openxmlformats.org/officeDocument/2006/relationships/tags" Target="../tags/tag853.xml"/><Relationship Id="rId7" Type="http://schemas.openxmlformats.org/officeDocument/2006/relationships/tags" Target="../tags/tag852.xml"/><Relationship Id="rId6" Type="http://schemas.openxmlformats.org/officeDocument/2006/relationships/tags" Target="../tags/tag851.xml"/><Relationship Id="rId5" Type="http://schemas.openxmlformats.org/officeDocument/2006/relationships/tags" Target="../tags/tag850.xml"/><Relationship Id="rId4" Type="http://schemas.openxmlformats.org/officeDocument/2006/relationships/tags" Target="../tags/tag849.xml"/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860.xml"/><Relationship Id="rId15" Type="http://schemas.openxmlformats.org/officeDocument/2006/relationships/image" Target="../media/image15.png"/><Relationship Id="rId14" Type="http://schemas.openxmlformats.org/officeDocument/2006/relationships/tags" Target="../tags/tag859.xml"/><Relationship Id="rId13" Type="http://schemas.openxmlformats.org/officeDocument/2006/relationships/tags" Target="../tags/tag858.xml"/><Relationship Id="rId12" Type="http://schemas.openxmlformats.org/officeDocument/2006/relationships/tags" Target="../tags/tag857.xml"/><Relationship Id="rId11" Type="http://schemas.openxmlformats.org/officeDocument/2006/relationships/tags" Target="../tags/tag856.xml"/><Relationship Id="rId10" Type="http://schemas.openxmlformats.org/officeDocument/2006/relationships/tags" Target="../tags/tag855.xml"/><Relationship Id="rId1" Type="http://schemas.openxmlformats.org/officeDocument/2006/relationships/tags" Target="../tags/tag846.xml"/></Relationships>
</file>

<file path=ppt/slides/_rels/slide127.xml.rels><?xml version="1.0" encoding="UTF-8" standalone="yes"?>
<Relationships xmlns="http://schemas.openxmlformats.org/package/2006/relationships"><Relationship Id="rId9" Type="http://schemas.openxmlformats.org/officeDocument/2006/relationships/tags" Target="../tags/tag869.xml"/><Relationship Id="rId8" Type="http://schemas.openxmlformats.org/officeDocument/2006/relationships/tags" Target="../tags/tag868.xml"/><Relationship Id="rId7" Type="http://schemas.openxmlformats.org/officeDocument/2006/relationships/tags" Target="../tags/tag867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4" Type="http://schemas.openxmlformats.org/officeDocument/2006/relationships/tags" Target="../tags/tag864.xml"/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870.xml"/><Relationship Id="rId10" Type="http://schemas.openxmlformats.org/officeDocument/2006/relationships/image" Target="../media/image15.png"/><Relationship Id="rId1" Type="http://schemas.openxmlformats.org/officeDocument/2006/relationships/tags" Target="../tags/tag861.xml"/></Relationships>
</file>

<file path=ppt/slides/_rels/slide128.xml.rels><?xml version="1.0" encoding="UTF-8" standalone="yes"?>
<Relationships xmlns="http://schemas.openxmlformats.org/package/2006/relationships"><Relationship Id="rId9" Type="http://schemas.openxmlformats.org/officeDocument/2006/relationships/tags" Target="../tags/tag879.xml"/><Relationship Id="rId8" Type="http://schemas.openxmlformats.org/officeDocument/2006/relationships/tags" Target="../tags/tag878.xml"/><Relationship Id="rId7" Type="http://schemas.openxmlformats.org/officeDocument/2006/relationships/tags" Target="../tags/tag877.xml"/><Relationship Id="rId6" Type="http://schemas.openxmlformats.org/officeDocument/2006/relationships/tags" Target="../tags/tag876.xml"/><Relationship Id="rId5" Type="http://schemas.openxmlformats.org/officeDocument/2006/relationships/tags" Target="../tags/tag875.xml"/><Relationship Id="rId4" Type="http://schemas.openxmlformats.org/officeDocument/2006/relationships/tags" Target="../tags/tag874.xml"/><Relationship Id="rId3" Type="http://schemas.openxmlformats.org/officeDocument/2006/relationships/tags" Target="../tags/tag873.xml"/><Relationship Id="rId2" Type="http://schemas.openxmlformats.org/officeDocument/2006/relationships/tags" Target="../tags/tag87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880.xml"/><Relationship Id="rId10" Type="http://schemas.openxmlformats.org/officeDocument/2006/relationships/image" Target="../media/image15.png"/><Relationship Id="rId1" Type="http://schemas.openxmlformats.org/officeDocument/2006/relationships/tags" Target="../tags/tag871.xml"/></Relationships>
</file>

<file path=ppt/slides/_rels/slide129.xml.rels><?xml version="1.0" encoding="UTF-8" standalone="yes"?>
<Relationships xmlns="http://schemas.openxmlformats.org/package/2006/relationships"><Relationship Id="rId9" Type="http://schemas.openxmlformats.org/officeDocument/2006/relationships/tags" Target="../tags/tag889.xml"/><Relationship Id="rId8" Type="http://schemas.openxmlformats.org/officeDocument/2006/relationships/tags" Target="../tags/tag888.xml"/><Relationship Id="rId7" Type="http://schemas.openxmlformats.org/officeDocument/2006/relationships/tags" Target="../tags/tag887.xml"/><Relationship Id="rId6" Type="http://schemas.openxmlformats.org/officeDocument/2006/relationships/tags" Target="../tags/tag886.xml"/><Relationship Id="rId5" Type="http://schemas.openxmlformats.org/officeDocument/2006/relationships/tags" Target="../tags/tag885.xml"/><Relationship Id="rId4" Type="http://schemas.openxmlformats.org/officeDocument/2006/relationships/tags" Target="../tags/tag884.xml"/><Relationship Id="rId3" Type="http://schemas.openxmlformats.org/officeDocument/2006/relationships/tags" Target="../tags/tag883.xml"/><Relationship Id="rId2" Type="http://schemas.openxmlformats.org/officeDocument/2006/relationships/tags" Target="../tags/tag88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893.xml"/><Relationship Id="rId13" Type="http://schemas.openxmlformats.org/officeDocument/2006/relationships/image" Target="../media/image15.png"/><Relationship Id="rId12" Type="http://schemas.openxmlformats.org/officeDocument/2006/relationships/tags" Target="../tags/tag892.xml"/><Relationship Id="rId11" Type="http://schemas.openxmlformats.org/officeDocument/2006/relationships/tags" Target="../tags/tag891.xml"/><Relationship Id="rId10" Type="http://schemas.openxmlformats.org/officeDocument/2006/relationships/tags" Target="../tags/tag890.xml"/><Relationship Id="rId1" Type="http://schemas.openxmlformats.org/officeDocument/2006/relationships/tags" Target="../tags/tag88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5.xml"/><Relationship Id="rId15" Type="http://schemas.openxmlformats.org/officeDocument/2006/relationships/image" Target="../media/image15.png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slides/_rels/slide1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image" Target="../media/image124.png"/></Relationships>
</file>

<file path=ppt/slides/_rels/slide1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1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slides/_rels/slide1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4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32.xml"/><Relationship Id="rId17" Type="http://schemas.openxmlformats.org/officeDocument/2006/relationships/image" Target="../media/image15.png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5.png"/></Relationships>
</file>

<file path=ppt/slides/_rels/slide1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8.png"/></Relationships>
</file>

<file path=ppt/slides/_rels/slide1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1" Type="http://schemas.openxmlformats.org/officeDocument/2006/relationships/image" Target="../media/image139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9.xml"/><Relationship Id="rId17" Type="http://schemas.openxmlformats.org/officeDocument/2006/relationships/image" Target="../media/image15.png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66.xml"/><Relationship Id="rId17" Type="http://schemas.openxmlformats.org/officeDocument/2006/relationships/image" Target="../media/image15.png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83.xml"/><Relationship Id="rId17" Type="http://schemas.openxmlformats.org/officeDocument/2006/relationships/image" Target="../media/image15.png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93.xml"/><Relationship Id="rId10" Type="http://schemas.openxmlformats.org/officeDocument/2006/relationships/image" Target="../media/image15.png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114.xml"/><Relationship Id="rId21" Type="http://schemas.openxmlformats.org/officeDocument/2006/relationships/image" Target="../media/image15.png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24.xml"/><Relationship Id="rId10" Type="http://schemas.openxmlformats.org/officeDocument/2006/relationships/image" Target="../media/image15.png"/><Relationship Id="rId1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34.xml"/><Relationship Id="rId10" Type="http://schemas.openxmlformats.org/officeDocument/2006/relationships/image" Target="../media/image15.png"/><Relationship Id="rId1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44.xml"/><Relationship Id="rId10" Type="http://schemas.openxmlformats.org/officeDocument/2006/relationships/image" Target="../media/image15.png"/><Relationship Id="rId1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57.xml"/><Relationship Id="rId13" Type="http://schemas.openxmlformats.org/officeDocument/2006/relationships/image" Target="../media/image15.pn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70.xml"/><Relationship Id="rId13" Type="http://schemas.openxmlformats.org/officeDocument/2006/relationships/image" Target="../media/image15.png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83.xml"/><Relationship Id="rId13" Type="http://schemas.openxmlformats.org/officeDocument/2006/relationships/image" Target="../media/image15.png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96.xml"/><Relationship Id="rId13" Type="http://schemas.openxmlformats.org/officeDocument/2006/relationships/image" Target="../media/image15.png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212.xml"/><Relationship Id="rId16" Type="http://schemas.openxmlformats.org/officeDocument/2006/relationships/image" Target="../media/image15.png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29.xml"/><Relationship Id="rId17" Type="http://schemas.openxmlformats.org/officeDocument/2006/relationships/image" Target="../media/image15.png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46.xml"/><Relationship Id="rId17" Type="http://schemas.openxmlformats.org/officeDocument/2006/relationships/image" Target="../media/image15.png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63.xml"/><Relationship Id="rId17" Type="http://schemas.openxmlformats.org/officeDocument/2006/relationships/image" Target="../media/image15.png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7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80.xml"/><Relationship Id="rId17" Type="http://schemas.openxmlformats.org/officeDocument/2006/relationships/image" Target="../media/image15.png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90.xml"/><Relationship Id="rId10" Type="http://schemas.openxmlformats.org/officeDocument/2006/relationships/image" Target="../media/image15.png"/><Relationship Id="rId1" Type="http://schemas.openxmlformats.org/officeDocument/2006/relationships/tags" Target="../tags/tag28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314.xml"/><Relationship Id="rId24" Type="http://schemas.openxmlformats.org/officeDocument/2006/relationships/image" Target="../media/image15.png"/><Relationship Id="rId23" Type="http://schemas.openxmlformats.org/officeDocument/2006/relationships/tags" Target="../tags/tag313.xml"/><Relationship Id="rId22" Type="http://schemas.openxmlformats.org/officeDocument/2006/relationships/tags" Target="../tags/tag312.xml"/><Relationship Id="rId21" Type="http://schemas.openxmlformats.org/officeDocument/2006/relationships/tags" Target="../tags/tag311.xml"/><Relationship Id="rId20" Type="http://schemas.openxmlformats.org/officeDocument/2006/relationships/tags" Target="../tags/tag310.xml"/><Relationship Id="rId2" Type="http://schemas.openxmlformats.org/officeDocument/2006/relationships/tags" Target="../tags/tag292.xml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338.xml"/><Relationship Id="rId24" Type="http://schemas.openxmlformats.org/officeDocument/2006/relationships/image" Target="../media/image15.png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16.xml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tags" Target="../tags/tag315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360.xml"/><Relationship Id="rId22" Type="http://schemas.openxmlformats.org/officeDocument/2006/relationships/image" Target="../media/image15.png"/><Relationship Id="rId21" Type="http://schemas.openxmlformats.org/officeDocument/2006/relationships/tags" Target="../tags/tag359.xml"/><Relationship Id="rId20" Type="http://schemas.openxmlformats.org/officeDocument/2006/relationships/tags" Target="../tags/tag358.xml"/><Relationship Id="rId2" Type="http://schemas.openxmlformats.org/officeDocument/2006/relationships/tags" Target="../tags/tag340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382.xml"/><Relationship Id="rId22" Type="http://schemas.openxmlformats.org/officeDocument/2006/relationships/image" Target="../media/image15.png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tags" Target="../tags/tag362.xml"/><Relationship Id="rId19" Type="http://schemas.openxmlformats.org/officeDocument/2006/relationships/tags" Target="../tags/tag379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406.xml"/><Relationship Id="rId24" Type="http://schemas.openxmlformats.org/officeDocument/2006/relationships/image" Target="../media/image15.png"/><Relationship Id="rId23" Type="http://schemas.openxmlformats.org/officeDocument/2006/relationships/tags" Target="../tags/tag405.xml"/><Relationship Id="rId22" Type="http://schemas.openxmlformats.org/officeDocument/2006/relationships/tags" Target="../tags/tag404.xml"/><Relationship Id="rId21" Type="http://schemas.openxmlformats.org/officeDocument/2006/relationships/tags" Target="../tags/tag403.xml"/><Relationship Id="rId20" Type="http://schemas.openxmlformats.org/officeDocument/2006/relationships/tags" Target="../tags/tag402.xml"/><Relationship Id="rId2" Type="http://schemas.openxmlformats.org/officeDocument/2006/relationships/tags" Target="../tags/tag384.xml"/><Relationship Id="rId19" Type="http://schemas.openxmlformats.org/officeDocument/2006/relationships/tags" Target="../tags/tag401.xml"/><Relationship Id="rId18" Type="http://schemas.openxmlformats.org/officeDocument/2006/relationships/tags" Target="../tags/tag400.xml"/><Relationship Id="rId17" Type="http://schemas.openxmlformats.org/officeDocument/2006/relationships/tags" Target="../tags/tag399.xml"/><Relationship Id="rId16" Type="http://schemas.openxmlformats.org/officeDocument/2006/relationships/tags" Target="../tags/tag398.xml"/><Relationship Id="rId15" Type="http://schemas.openxmlformats.org/officeDocument/2006/relationships/tags" Target="../tags/tag397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23.xml"/><Relationship Id="rId17" Type="http://schemas.openxmlformats.org/officeDocument/2006/relationships/image" Target="../media/image15.png"/><Relationship Id="rId16" Type="http://schemas.openxmlformats.org/officeDocument/2006/relationships/tags" Target="../tags/tag422.xml"/><Relationship Id="rId15" Type="http://schemas.openxmlformats.org/officeDocument/2006/relationships/tags" Target="../tags/tag421.xml"/><Relationship Id="rId14" Type="http://schemas.openxmlformats.org/officeDocument/2006/relationships/tags" Target="../tags/tag420.xml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7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40.xml"/><Relationship Id="rId17" Type="http://schemas.openxmlformats.org/officeDocument/2006/relationships/image" Target="../media/image15.png"/><Relationship Id="rId16" Type="http://schemas.openxmlformats.org/officeDocument/2006/relationships/tags" Target="../tags/tag439.xml"/><Relationship Id="rId15" Type="http://schemas.openxmlformats.org/officeDocument/2006/relationships/tags" Target="../tags/tag438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tags" Target="../tags/tag424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tags" Target="../tags/tag449.xml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455.xml"/><Relationship Id="rId15" Type="http://schemas.openxmlformats.org/officeDocument/2006/relationships/image" Target="../media/image15.png"/><Relationship Id="rId14" Type="http://schemas.openxmlformats.org/officeDocument/2006/relationships/tags" Target="../tags/tag454.xml"/><Relationship Id="rId13" Type="http://schemas.openxmlformats.org/officeDocument/2006/relationships/tags" Target="../tags/tag453.xml"/><Relationship Id="rId12" Type="http://schemas.openxmlformats.org/officeDocument/2006/relationships/tags" Target="../tags/tag452.xml"/><Relationship Id="rId11" Type="http://schemas.openxmlformats.org/officeDocument/2006/relationships/tags" Target="../tags/tag451.xml"/><Relationship Id="rId10" Type="http://schemas.openxmlformats.org/officeDocument/2006/relationships/tags" Target="../tags/tag450.xml"/><Relationship Id="rId1" Type="http://schemas.openxmlformats.org/officeDocument/2006/relationships/tags" Target="../tags/tag441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72.xml"/><Relationship Id="rId17" Type="http://schemas.openxmlformats.org/officeDocument/2006/relationships/image" Target="../media/image15.png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tags" Target="../tags/tag456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89.xml"/><Relationship Id="rId17" Type="http://schemas.openxmlformats.org/officeDocument/2006/relationships/image" Target="../media/image15.png"/><Relationship Id="rId16" Type="http://schemas.openxmlformats.org/officeDocument/2006/relationships/tags" Target="../tags/tag488.xml"/><Relationship Id="rId15" Type="http://schemas.openxmlformats.org/officeDocument/2006/relationships/tags" Target="../tags/tag487.xml"/><Relationship Id="rId14" Type="http://schemas.openxmlformats.org/officeDocument/2006/relationships/tags" Target="../tags/tag486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tags" Target="../tags/tag473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" Type="http://schemas.openxmlformats.org/officeDocument/2006/relationships/tags" Target="../tags/tag497.xml"/><Relationship Id="rId7" Type="http://schemas.openxmlformats.org/officeDocument/2006/relationships/tags" Target="../tags/tag496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499.xml"/><Relationship Id="rId10" Type="http://schemas.openxmlformats.org/officeDocument/2006/relationships/image" Target="../media/image15.png"/><Relationship Id="rId1" Type="http://schemas.openxmlformats.org/officeDocument/2006/relationships/tags" Target="../tags/tag490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" Type="http://schemas.openxmlformats.org/officeDocument/2006/relationships/tags" Target="../tags/tag507.xml"/><Relationship Id="rId7" Type="http://schemas.openxmlformats.org/officeDocument/2006/relationships/tags" Target="../tags/tag506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509.xml"/><Relationship Id="rId10" Type="http://schemas.openxmlformats.org/officeDocument/2006/relationships/image" Target="../media/image15.png"/><Relationship Id="rId1" Type="http://schemas.openxmlformats.org/officeDocument/2006/relationships/tags" Target="../tags/tag500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522.xml"/><Relationship Id="rId13" Type="http://schemas.openxmlformats.org/officeDocument/2006/relationships/image" Target="../media/image15.png"/><Relationship Id="rId12" Type="http://schemas.openxmlformats.org/officeDocument/2006/relationships/tags" Target="../tags/tag521.xml"/><Relationship Id="rId11" Type="http://schemas.openxmlformats.org/officeDocument/2006/relationships/tags" Target="../tags/tag520.xml"/><Relationship Id="rId10" Type="http://schemas.openxmlformats.org/officeDocument/2006/relationships/tags" Target="../tags/tag519.xml"/><Relationship Id="rId1" Type="http://schemas.openxmlformats.org/officeDocument/2006/relationships/tags" Target="../tags/tag5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tags" Target="../tags/tag531.xml"/><Relationship Id="rId8" Type="http://schemas.openxmlformats.org/officeDocument/2006/relationships/tags" Target="../tags/tag530.xml"/><Relationship Id="rId7" Type="http://schemas.openxmlformats.org/officeDocument/2006/relationships/tags" Target="../tags/tag529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539.xml"/><Relationship Id="rId17" Type="http://schemas.openxmlformats.org/officeDocument/2006/relationships/image" Target="../media/image15.png"/><Relationship Id="rId16" Type="http://schemas.openxmlformats.org/officeDocument/2006/relationships/tags" Target="../tags/tag538.xml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tags" Target="../tags/tag535.xml"/><Relationship Id="rId12" Type="http://schemas.openxmlformats.org/officeDocument/2006/relationships/tags" Target="../tags/tag534.xml"/><Relationship Id="rId11" Type="http://schemas.openxmlformats.org/officeDocument/2006/relationships/tags" Target="../tags/tag533.xml"/><Relationship Id="rId10" Type="http://schemas.openxmlformats.org/officeDocument/2006/relationships/tags" Target="../tags/tag532.xml"/><Relationship Id="rId1" Type="http://schemas.openxmlformats.org/officeDocument/2006/relationships/tags" Target="../tags/tag523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548.xml"/><Relationship Id="rId8" Type="http://schemas.openxmlformats.org/officeDocument/2006/relationships/tags" Target="../tags/tag547.xml"/><Relationship Id="rId7" Type="http://schemas.openxmlformats.org/officeDocument/2006/relationships/tags" Target="../tags/tag546.xml"/><Relationship Id="rId6" Type="http://schemas.openxmlformats.org/officeDocument/2006/relationships/tags" Target="../tags/tag545.xml"/><Relationship Id="rId5" Type="http://schemas.openxmlformats.org/officeDocument/2006/relationships/tags" Target="../tags/tag544.xml"/><Relationship Id="rId4" Type="http://schemas.openxmlformats.org/officeDocument/2006/relationships/tags" Target="../tags/tag543.xml"/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556.xml"/><Relationship Id="rId17" Type="http://schemas.openxmlformats.org/officeDocument/2006/relationships/image" Target="../media/image15.png"/><Relationship Id="rId16" Type="http://schemas.openxmlformats.org/officeDocument/2006/relationships/tags" Target="../tags/tag555.xml"/><Relationship Id="rId15" Type="http://schemas.openxmlformats.org/officeDocument/2006/relationships/tags" Target="../tags/tag554.xml"/><Relationship Id="rId14" Type="http://schemas.openxmlformats.org/officeDocument/2006/relationships/tags" Target="../tags/tag553.xml"/><Relationship Id="rId13" Type="http://schemas.openxmlformats.org/officeDocument/2006/relationships/tags" Target="../tags/tag552.xml"/><Relationship Id="rId12" Type="http://schemas.openxmlformats.org/officeDocument/2006/relationships/tags" Target="../tags/tag551.xml"/><Relationship Id="rId11" Type="http://schemas.openxmlformats.org/officeDocument/2006/relationships/tags" Target="../tags/tag550.xml"/><Relationship Id="rId10" Type="http://schemas.openxmlformats.org/officeDocument/2006/relationships/tags" Target="../tags/tag549.xml"/><Relationship Id="rId1" Type="http://schemas.openxmlformats.org/officeDocument/2006/relationships/tags" Target="../tags/tag540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573.xml"/><Relationship Id="rId17" Type="http://schemas.openxmlformats.org/officeDocument/2006/relationships/image" Target="../media/image15.png"/><Relationship Id="rId16" Type="http://schemas.openxmlformats.org/officeDocument/2006/relationships/tags" Target="../tags/tag572.xml"/><Relationship Id="rId15" Type="http://schemas.openxmlformats.org/officeDocument/2006/relationships/tags" Target="../tags/tag571.xml"/><Relationship Id="rId14" Type="http://schemas.openxmlformats.org/officeDocument/2006/relationships/tags" Target="../tags/tag570.xml"/><Relationship Id="rId13" Type="http://schemas.openxmlformats.org/officeDocument/2006/relationships/tags" Target="../tags/tag569.xml"/><Relationship Id="rId12" Type="http://schemas.openxmlformats.org/officeDocument/2006/relationships/tags" Target="../tags/tag568.xml"/><Relationship Id="rId11" Type="http://schemas.openxmlformats.org/officeDocument/2006/relationships/tags" Target="../tags/tag567.xml"/><Relationship Id="rId10" Type="http://schemas.openxmlformats.org/officeDocument/2006/relationships/tags" Target="../tags/tag566.xml"/><Relationship Id="rId1" Type="http://schemas.openxmlformats.org/officeDocument/2006/relationships/tags" Target="../tags/tag5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583.xml"/><Relationship Id="rId10" Type="http://schemas.openxmlformats.org/officeDocument/2006/relationships/image" Target="../media/image15.png"/><Relationship Id="rId1" Type="http://schemas.openxmlformats.org/officeDocument/2006/relationships/tags" Target="../tags/tag574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tags" Target="../tags/tag592.xml"/><Relationship Id="rId8" Type="http://schemas.openxmlformats.org/officeDocument/2006/relationships/tags" Target="../tags/tag591.xml"/><Relationship Id="rId7" Type="http://schemas.openxmlformats.org/officeDocument/2006/relationships/tags" Target="../tags/tag590.xml"/><Relationship Id="rId6" Type="http://schemas.openxmlformats.org/officeDocument/2006/relationships/tags" Target="../tags/tag589.xml"/><Relationship Id="rId5" Type="http://schemas.openxmlformats.org/officeDocument/2006/relationships/tags" Target="../tags/tag588.xml"/><Relationship Id="rId4" Type="http://schemas.openxmlformats.org/officeDocument/2006/relationships/tags" Target="../tags/tag587.xml"/><Relationship Id="rId3" Type="http://schemas.openxmlformats.org/officeDocument/2006/relationships/tags" Target="../tags/tag586.xml"/><Relationship Id="rId2" Type="http://schemas.openxmlformats.org/officeDocument/2006/relationships/tags" Target="../tags/tag58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593.xml"/><Relationship Id="rId10" Type="http://schemas.openxmlformats.org/officeDocument/2006/relationships/image" Target="../media/image15.png"/><Relationship Id="rId1" Type="http://schemas.openxmlformats.org/officeDocument/2006/relationships/tags" Target="../tags/tag584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tags" Target="../tags/tag602.xml"/><Relationship Id="rId8" Type="http://schemas.openxmlformats.org/officeDocument/2006/relationships/tags" Target="../tags/tag601.xml"/><Relationship Id="rId7" Type="http://schemas.openxmlformats.org/officeDocument/2006/relationships/tags" Target="../tags/tag600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03.xml"/><Relationship Id="rId10" Type="http://schemas.openxmlformats.org/officeDocument/2006/relationships/image" Target="../media/image15.png"/><Relationship Id="rId1" Type="http://schemas.openxmlformats.org/officeDocument/2006/relationships/tags" Target="../tags/tag594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612.xml"/><Relationship Id="rId8" Type="http://schemas.openxmlformats.org/officeDocument/2006/relationships/tags" Target="../tags/tag611.xml"/><Relationship Id="rId7" Type="http://schemas.openxmlformats.org/officeDocument/2006/relationships/tags" Target="../tags/tag610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tags" Target="../tags/tag607.xml"/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13.xml"/><Relationship Id="rId10" Type="http://schemas.openxmlformats.org/officeDocument/2006/relationships/image" Target="../media/image15.png"/><Relationship Id="rId1" Type="http://schemas.openxmlformats.org/officeDocument/2006/relationships/tags" Target="../tags/tag604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tags" Target="../tags/tag622.xml"/><Relationship Id="rId8" Type="http://schemas.openxmlformats.org/officeDocument/2006/relationships/tags" Target="../tags/tag621.xml"/><Relationship Id="rId7" Type="http://schemas.openxmlformats.org/officeDocument/2006/relationships/tags" Target="../tags/tag620.xml"/><Relationship Id="rId6" Type="http://schemas.openxmlformats.org/officeDocument/2006/relationships/tags" Target="../tags/tag619.xml"/><Relationship Id="rId5" Type="http://schemas.openxmlformats.org/officeDocument/2006/relationships/tags" Target="../tags/tag618.xml"/><Relationship Id="rId4" Type="http://schemas.openxmlformats.org/officeDocument/2006/relationships/tags" Target="../tags/tag617.xml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23.xml"/><Relationship Id="rId10" Type="http://schemas.openxmlformats.org/officeDocument/2006/relationships/image" Target="../media/image15.png"/><Relationship Id="rId1" Type="http://schemas.openxmlformats.org/officeDocument/2006/relationships/tags" Target="../tags/tag6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9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tags" Target="../tags/tag632.xml"/><Relationship Id="rId8" Type="http://schemas.openxmlformats.org/officeDocument/2006/relationships/tags" Target="../tags/tag631.xml"/><Relationship Id="rId7" Type="http://schemas.openxmlformats.org/officeDocument/2006/relationships/tags" Target="../tags/tag630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640.xml"/><Relationship Id="rId17" Type="http://schemas.openxmlformats.org/officeDocument/2006/relationships/image" Target="../media/image15.png"/><Relationship Id="rId16" Type="http://schemas.openxmlformats.org/officeDocument/2006/relationships/tags" Target="../tags/tag639.xml"/><Relationship Id="rId15" Type="http://schemas.openxmlformats.org/officeDocument/2006/relationships/tags" Target="../tags/tag638.xml"/><Relationship Id="rId14" Type="http://schemas.openxmlformats.org/officeDocument/2006/relationships/tags" Target="../tags/tag637.xml"/><Relationship Id="rId13" Type="http://schemas.openxmlformats.org/officeDocument/2006/relationships/tags" Target="../tags/tag636.xml"/><Relationship Id="rId12" Type="http://schemas.openxmlformats.org/officeDocument/2006/relationships/tags" Target="../tags/tag635.xml"/><Relationship Id="rId11" Type="http://schemas.openxmlformats.org/officeDocument/2006/relationships/tags" Target="../tags/tag634.xml"/><Relationship Id="rId10" Type="http://schemas.openxmlformats.org/officeDocument/2006/relationships/tags" Target="../tags/tag633.xml"/><Relationship Id="rId1" Type="http://schemas.openxmlformats.org/officeDocument/2006/relationships/tags" Target="../tags/tag624.xml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tags" Target="../tags/tag649.xml"/><Relationship Id="rId8" Type="http://schemas.openxmlformats.org/officeDocument/2006/relationships/tags" Target="../tags/tag648.xml"/><Relationship Id="rId7" Type="http://schemas.openxmlformats.org/officeDocument/2006/relationships/tags" Target="../tags/tag647.xml"/><Relationship Id="rId6" Type="http://schemas.openxmlformats.org/officeDocument/2006/relationships/tags" Target="../tags/tag646.xml"/><Relationship Id="rId5" Type="http://schemas.openxmlformats.org/officeDocument/2006/relationships/tags" Target="../tags/tag645.xml"/><Relationship Id="rId4" Type="http://schemas.openxmlformats.org/officeDocument/2006/relationships/tags" Target="../tags/tag644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657.xml"/><Relationship Id="rId17" Type="http://schemas.openxmlformats.org/officeDocument/2006/relationships/image" Target="../media/image15.png"/><Relationship Id="rId16" Type="http://schemas.openxmlformats.org/officeDocument/2006/relationships/tags" Target="../tags/tag656.xml"/><Relationship Id="rId15" Type="http://schemas.openxmlformats.org/officeDocument/2006/relationships/tags" Target="../tags/tag655.xml"/><Relationship Id="rId14" Type="http://schemas.openxmlformats.org/officeDocument/2006/relationships/tags" Target="../tags/tag654.xml"/><Relationship Id="rId13" Type="http://schemas.openxmlformats.org/officeDocument/2006/relationships/tags" Target="../tags/tag653.xml"/><Relationship Id="rId12" Type="http://schemas.openxmlformats.org/officeDocument/2006/relationships/tags" Target="../tags/tag652.xml"/><Relationship Id="rId11" Type="http://schemas.openxmlformats.org/officeDocument/2006/relationships/tags" Target="../tags/tag651.xml"/><Relationship Id="rId10" Type="http://schemas.openxmlformats.org/officeDocument/2006/relationships/tags" Target="../tags/tag650.xml"/><Relationship Id="rId1" Type="http://schemas.openxmlformats.org/officeDocument/2006/relationships/tags" Target="../tags/tag641.xml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tags" Target="../tags/tag666.xml"/><Relationship Id="rId8" Type="http://schemas.openxmlformats.org/officeDocument/2006/relationships/tags" Target="../tags/tag665.xml"/><Relationship Id="rId7" Type="http://schemas.openxmlformats.org/officeDocument/2006/relationships/tags" Target="../tags/tag664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" Type="http://schemas.openxmlformats.org/officeDocument/2006/relationships/tags" Target="../tags/tag661.xml"/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674.xml"/><Relationship Id="rId17" Type="http://schemas.openxmlformats.org/officeDocument/2006/relationships/image" Target="../media/image15.png"/><Relationship Id="rId16" Type="http://schemas.openxmlformats.org/officeDocument/2006/relationships/tags" Target="../tags/tag673.xml"/><Relationship Id="rId15" Type="http://schemas.openxmlformats.org/officeDocument/2006/relationships/tags" Target="../tags/tag672.xml"/><Relationship Id="rId14" Type="http://schemas.openxmlformats.org/officeDocument/2006/relationships/tags" Target="../tags/tag671.xml"/><Relationship Id="rId13" Type="http://schemas.openxmlformats.org/officeDocument/2006/relationships/tags" Target="../tags/tag670.xml"/><Relationship Id="rId12" Type="http://schemas.openxmlformats.org/officeDocument/2006/relationships/tags" Target="../tags/tag669.xml"/><Relationship Id="rId11" Type="http://schemas.openxmlformats.org/officeDocument/2006/relationships/tags" Target="../tags/tag668.xml"/><Relationship Id="rId10" Type="http://schemas.openxmlformats.org/officeDocument/2006/relationships/tags" Target="../tags/tag667.xml"/><Relationship Id="rId1" Type="http://schemas.openxmlformats.org/officeDocument/2006/relationships/tags" Target="../tags/tag658.xml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tags" Target="../tags/tag683.xml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tags" Target="../tags/tag678.xml"/><Relationship Id="rId3" Type="http://schemas.openxmlformats.org/officeDocument/2006/relationships/tags" Target="../tags/tag677.xml"/><Relationship Id="rId2" Type="http://schemas.openxmlformats.org/officeDocument/2006/relationships/tags" Target="../tags/tag67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84.xml"/><Relationship Id="rId10" Type="http://schemas.openxmlformats.org/officeDocument/2006/relationships/image" Target="../media/image15.png"/><Relationship Id="rId1" Type="http://schemas.openxmlformats.org/officeDocument/2006/relationships/tags" Target="../tags/tag675.xml"/></Relationships>
</file>

<file path=ppt/slides/_rels/slide98.xml.rels><?xml version="1.0" encoding="UTF-8" standalone="yes"?>
<Relationships xmlns="http://schemas.openxmlformats.org/package/2006/relationships"><Relationship Id="rId9" Type="http://schemas.openxmlformats.org/officeDocument/2006/relationships/tags" Target="../tags/tag693.xml"/><Relationship Id="rId8" Type="http://schemas.openxmlformats.org/officeDocument/2006/relationships/tags" Target="../tags/tag692.xml"/><Relationship Id="rId7" Type="http://schemas.openxmlformats.org/officeDocument/2006/relationships/tags" Target="../tags/tag691.xml"/><Relationship Id="rId6" Type="http://schemas.openxmlformats.org/officeDocument/2006/relationships/tags" Target="../tags/tag690.xml"/><Relationship Id="rId5" Type="http://schemas.openxmlformats.org/officeDocument/2006/relationships/tags" Target="../tags/tag689.xml"/><Relationship Id="rId4" Type="http://schemas.openxmlformats.org/officeDocument/2006/relationships/tags" Target="../tags/tag688.xml"/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94.xml"/><Relationship Id="rId10" Type="http://schemas.openxmlformats.org/officeDocument/2006/relationships/image" Target="../media/image15.png"/><Relationship Id="rId1" Type="http://schemas.openxmlformats.org/officeDocument/2006/relationships/tags" Target="../tags/tag685.xml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tags" Target="../tags/tag703.xml"/><Relationship Id="rId8" Type="http://schemas.openxmlformats.org/officeDocument/2006/relationships/tags" Target="../tags/tag702.xml"/><Relationship Id="rId7" Type="http://schemas.openxmlformats.org/officeDocument/2006/relationships/tags" Target="../tags/tag701.xml"/><Relationship Id="rId6" Type="http://schemas.openxmlformats.org/officeDocument/2006/relationships/tags" Target="../tags/tag700.xml"/><Relationship Id="rId5" Type="http://schemas.openxmlformats.org/officeDocument/2006/relationships/tags" Target="../tags/tag699.xml"/><Relationship Id="rId4" Type="http://schemas.openxmlformats.org/officeDocument/2006/relationships/tags" Target="../tags/tag698.xml"/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704.xml"/><Relationship Id="rId10" Type="http://schemas.openxmlformats.org/officeDocument/2006/relationships/image" Target="../media/image15.png"/><Relationship Id="rId1" Type="http://schemas.openxmlformats.org/officeDocument/2006/relationships/tags" Target="../tags/tag6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3"/>
          <p:cNvSpPr>
            <a:spLocks noChangeShapeType="1"/>
          </p:cNvSpPr>
          <p:nvPr/>
        </p:nvSpPr>
        <p:spPr bwMode="gray">
          <a:xfrm>
            <a:off x="3216275" y="2565403"/>
            <a:ext cx="6489700" cy="222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Line 24"/>
          <p:cNvSpPr>
            <a:spLocks noChangeShapeType="1"/>
          </p:cNvSpPr>
          <p:nvPr/>
        </p:nvSpPr>
        <p:spPr bwMode="gray">
          <a:xfrm flipV="1">
            <a:off x="3216275" y="3710198"/>
            <a:ext cx="6489700" cy="11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95800" y="20405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Python</a:t>
            </a:r>
            <a:r>
              <a:rPr lang="zh-CN" altLang="en-US" sz="360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程序设计</a:t>
            </a:r>
            <a:r>
              <a:rPr lang="zh-CN" altLang="en-US" sz="3600">
                <a:solidFill>
                  <a:schemeClr val="bg1"/>
                </a:solidFill>
              </a:rPr>
              <a:t>基础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6275" y="2764192"/>
            <a:ext cx="662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2"/>
                </a:solidFill>
                <a:latin typeface="+mn-lt"/>
                <a:ea typeface="+mn-ea"/>
              </a:rPr>
              <a:t>第</a:t>
            </a:r>
            <a:r>
              <a:rPr lang="en-US" altLang="zh-CN" sz="4400">
                <a:solidFill>
                  <a:schemeClr val="tx2"/>
                </a:solidFill>
                <a:latin typeface="+mn-lt"/>
                <a:ea typeface="+mn-ea"/>
              </a:rPr>
              <a:t>8</a:t>
            </a:r>
            <a:r>
              <a:rPr lang="zh-CN" altLang="en-US" sz="4400">
                <a:solidFill>
                  <a:schemeClr val="tx2"/>
                </a:solidFill>
                <a:latin typeface="+mn-lt"/>
                <a:ea typeface="+mn-ea"/>
              </a:rPr>
              <a:t>章 </a:t>
            </a:r>
            <a:r>
              <a:rPr lang="en-US" altLang="zh-CN" sz="4400">
                <a:solidFill>
                  <a:schemeClr val="tx2"/>
                </a:solidFill>
                <a:latin typeface="+mn-lt"/>
                <a:ea typeface="+mn-ea"/>
              </a:rPr>
              <a:t>Pandas</a:t>
            </a:r>
            <a:r>
              <a:rPr lang="zh-CN" altLang="en-US" sz="4400">
                <a:solidFill>
                  <a:schemeClr val="tx2"/>
                </a:solidFill>
                <a:latin typeface="+mn-lt"/>
                <a:ea typeface="+mn-ea"/>
              </a:rPr>
              <a:t>数据分析库</a:t>
            </a:r>
            <a:endParaRPr lang="zh-CN" altLang="en-US" sz="440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5620"/>
            <a:ext cx="1019766" cy="943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1919536" y="989439"/>
            <a:ext cx="8352928" cy="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数据框保存为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1919539" y="1433992"/>
            <a:ext cx="8594491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x-none" altLang="zh-CN" sz="2000"/>
              <a:t>df.to_csv('</a:t>
            </a:r>
            <a:r>
              <a:rPr lang="en-US" altLang="zh-CN" sz="2000"/>
              <a:t>data/</a:t>
            </a:r>
            <a:r>
              <a:rPr lang="x-none" altLang="zh-CN" sz="2000"/>
              <a:t>mobile.csv', </a:t>
            </a:r>
            <a:r>
              <a:rPr lang="x-none" altLang="zh-CN" sz="2000">
                <a:solidFill>
                  <a:srgbClr val="C00000"/>
                </a:solidFill>
              </a:rPr>
              <a:t>encoding</a:t>
            </a:r>
            <a:r>
              <a:rPr lang="x-none" altLang="zh-CN" sz="2000"/>
              <a:t>='GBK')</a:t>
            </a:r>
            <a:r>
              <a:rPr lang="en-US" altLang="zh-CN" sz="2000"/>
              <a:t>  </a:t>
            </a:r>
            <a:r>
              <a:rPr lang="x-none" altLang="zh-CN" sz="2000"/>
              <a:t># GBK</a:t>
            </a:r>
            <a:r>
              <a:rPr lang="zh-CN" altLang="en-US" sz="2000"/>
              <a:t>中文</a:t>
            </a:r>
            <a:r>
              <a:rPr lang="x-none" altLang="zh-CN" sz="2000"/>
              <a:t>编码</a:t>
            </a:r>
            <a:endParaRPr lang="en-US" altLang="zh-CN" sz="2000"/>
          </a:p>
          <a:p>
            <a:r>
              <a:rPr lang="x-none" altLang="zh-CN" sz="2000"/>
              <a:t># </a:t>
            </a:r>
            <a:r>
              <a:rPr lang="en-US" altLang="zh-CN" sz="2000"/>
              <a:t>csv</a:t>
            </a:r>
            <a:r>
              <a:rPr lang="zh-CN" altLang="en-US" sz="2000"/>
              <a:t>是逗号分隔的</a:t>
            </a:r>
            <a:r>
              <a:rPr lang="x-none" altLang="zh-CN" sz="2000"/>
              <a:t>数据文件</a:t>
            </a:r>
            <a:endParaRPr lang="zh-CN" altLang="zh-CN" sz="2000"/>
          </a:p>
          <a:p>
            <a:r>
              <a:rPr lang="x-none" altLang="zh-CN" sz="2000"/>
              <a:t>!type  </a:t>
            </a:r>
            <a:r>
              <a:rPr lang="en-US" altLang="zh-CN" sz="2000"/>
              <a:t>data\</a:t>
            </a:r>
            <a:r>
              <a:rPr lang="x-none" altLang="zh-CN" sz="2000"/>
              <a:t>mobile.csv</a:t>
            </a:r>
            <a:endParaRPr lang="zh-CN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5" y="2572487"/>
            <a:ext cx="2864223" cy="150493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02282" y="4051914"/>
            <a:ext cx="8418279" cy="164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zh-CN" sz="2000"/>
              <a:t>上例如不指定编码，</a:t>
            </a:r>
            <a:r>
              <a:rPr lang="en-US" altLang="zh-CN" sz="2000">
                <a:solidFill>
                  <a:srgbClr val="C00000"/>
                </a:solidFill>
              </a:rPr>
              <a:t>Pandas</a:t>
            </a:r>
            <a:r>
              <a:rPr lang="zh-CN" altLang="zh-CN" sz="2000">
                <a:solidFill>
                  <a:srgbClr val="C00000"/>
                </a:solidFill>
              </a:rPr>
              <a:t>保存</a:t>
            </a:r>
            <a:r>
              <a:rPr lang="en-US" altLang="zh-CN" sz="2000">
                <a:solidFill>
                  <a:srgbClr val="C00000"/>
                </a:solidFill>
              </a:rPr>
              <a:t>csv</a:t>
            </a:r>
            <a:r>
              <a:rPr lang="zh-CN" altLang="en-US" sz="2000">
                <a:solidFill>
                  <a:srgbClr val="C00000"/>
                </a:solidFill>
              </a:rPr>
              <a:t>文件</a:t>
            </a:r>
            <a:r>
              <a:rPr lang="zh-CN" altLang="zh-CN" sz="2000">
                <a:solidFill>
                  <a:srgbClr val="C00000"/>
                </a:solidFill>
              </a:rPr>
              <a:t>默认使用</a:t>
            </a:r>
            <a:r>
              <a:rPr lang="en-US" altLang="zh-CN" sz="2000">
                <a:solidFill>
                  <a:srgbClr val="C00000"/>
                </a:solidFill>
              </a:rPr>
              <a:t>utf-8</a:t>
            </a:r>
            <a:r>
              <a:rPr lang="zh-CN" altLang="zh-CN" sz="2000">
                <a:solidFill>
                  <a:srgbClr val="C00000"/>
                </a:solidFill>
              </a:rPr>
              <a:t>编码</a:t>
            </a:r>
            <a:r>
              <a:rPr lang="zh-CN" altLang="en-US" sz="2000"/>
              <a:t>。课本第</a:t>
            </a:r>
            <a:r>
              <a:rPr lang="en-US" altLang="zh-CN" sz="2000"/>
              <a:t>6</a:t>
            </a:r>
            <a:r>
              <a:rPr lang="zh-CN" altLang="en-US" sz="2000"/>
              <a:t>章文件中提及</a:t>
            </a:r>
            <a:r>
              <a:rPr lang="en-US" altLang="zh-CN" sz="2000"/>
              <a:t>Python</a:t>
            </a:r>
            <a:r>
              <a:rPr lang="zh-CN" altLang="en-US" sz="2000"/>
              <a:t>文件编码默认和操作系统一致，</a:t>
            </a:r>
            <a:r>
              <a:rPr lang="zh-CN" altLang="zh-CN" sz="2000"/>
              <a:t>当用</a:t>
            </a:r>
            <a:r>
              <a:rPr lang="en-US" altLang="zh-CN" sz="2000"/>
              <a:t>!type</a:t>
            </a:r>
            <a:r>
              <a:rPr lang="zh-CN" altLang="zh-CN" sz="2000"/>
              <a:t>命令显示文件内容时，</a:t>
            </a:r>
            <a:r>
              <a:rPr lang="en-US" altLang="zh-CN" sz="2000"/>
              <a:t>Windows</a:t>
            </a:r>
            <a:r>
              <a:rPr lang="zh-CN" altLang="zh-CN" sz="2000"/>
              <a:t>系统用</a:t>
            </a:r>
            <a:r>
              <a:rPr lang="en-US" altLang="zh-CN" sz="2000"/>
              <a:t>GBK</a:t>
            </a:r>
            <a:r>
              <a:rPr lang="zh-CN" altLang="zh-CN" sz="2000"/>
              <a:t>编码解析，中文将显示为乱码，所以在涉及中文</a:t>
            </a:r>
            <a:r>
              <a:rPr lang="zh-CN" altLang="en-US" sz="2000"/>
              <a:t>文件时应视编码情况</a:t>
            </a:r>
            <a:r>
              <a:rPr lang="zh-CN" altLang="zh-CN" sz="2000"/>
              <a:t>指定</a:t>
            </a:r>
            <a:r>
              <a:rPr lang="en-US" altLang="zh-CN" sz="2000"/>
              <a:t>encoding='GBK'</a:t>
            </a:r>
            <a:r>
              <a:rPr lang="zh-CN" altLang="en-US" sz="2000"/>
              <a:t>或</a:t>
            </a:r>
            <a:r>
              <a:rPr lang="en-US" altLang="zh-CN" sz="2000"/>
              <a:t>'utf-8'</a:t>
            </a:r>
            <a:r>
              <a:rPr lang="zh-CN" altLang="zh-CN" sz="2000"/>
              <a:t>参数。</a:t>
            </a:r>
            <a:endParaRPr lang="zh-CN" altLang="zh-CN" sz="2000"/>
          </a:p>
        </p:txBody>
      </p:sp>
      <p:sp>
        <p:nvSpPr>
          <p:cNvPr id="12" name="矩形 11"/>
          <p:cNvSpPr/>
          <p:nvPr/>
        </p:nvSpPr>
        <p:spPr>
          <a:xfrm>
            <a:off x="1872140" y="5745450"/>
            <a:ext cx="8594491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x-none" altLang="zh-CN" sz="2000"/>
              <a:t># 将mobile.csv读入数据框df2，index_col=0指定第0列作为标签</a:t>
            </a:r>
            <a:endParaRPr lang="zh-CN" altLang="zh-CN" sz="2000"/>
          </a:p>
          <a:p>
            <a:r>
              <a:rPr lang="en-US" altLang="zh-CN" sz="2000"/>
              <a:t>df2 = </a:t>
            </a:r>
            <a:r>
              <a:rPr lang="en-US" altLang="zh-CN" sz="2000" err="1"/>
              <a:t>pd.read_csv</a:t>
            </a:r>
            <a:r>
              <a:rPr lang="en-US" altLang="zh-CN" sz="2000"/>
              <a:t>('data/mobile.csv', </a:t>
            </a:r>
            <a:r>
              <a:rPr lang="en-US" altLang="zh-CN" sz="2000" err="1"/>
              <a:t>index_col</a:t>
            </a:r>
            <a:r>
              <a:rPr lang="en-US" altLang="zh-CN" sz="2000"/>
              <a:t>=0, encoding='GBK')  </a:t>
            </a:r>
            <a:endParaRPr lang="en-US" altLang="zh-CN" sz="20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按数据列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'age'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的升序排列，所需命令为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______(by='age')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注：填写横线上缺失的方法名。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在进行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rank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排名操作时， 其名次生成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method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参数的默认值是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).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df1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'A', 'B'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两列， 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'A',  'D'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两列， 现需要将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df1, df2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按照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值相等则连接的规则产生一个新数据框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df3,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则命令为 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df3 =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pd.merge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(df1,  df2,  on=___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注：填写横线上缺失的部分。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数据框原有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行数据，行索引序号为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0,1,2,3,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执行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df.drop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([0,1])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, 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就只有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行数据了。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1303000" y="1270000"/>
            <a:ext cx="3332480" cy="101473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df.drop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不直接改变原数据框， 只返回新数据库。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仍旧有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行数据。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/>
            <p:cNvSpPr/>
            <p:nvPr>
              <p:custDataLst>
                <p:tags r:id="rId1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/>
            <p:cNvSpPr txBox="1"/>
            <p:nvPr>
              <p:custDataLst>
                <p:tags r:id="rId1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9"/>
            </p:custDataLst>
          </p:nvPr>
        </p:nvGrpSpPr>
        <p:grpSpPr>
          <a:xfrm>
            <a:off x="11061700" y="0"/>
            <a:ext cx="3815080" cy="647700"/>
            <a:chOff x="15020" y="0"/>
            <a:chExt cx="6008" cy="1020"/>
          </a:xfrm>
        </p:grpSpPr>
        <p:sp>
          <p:nvSpPr>
            <p:cNvPr id="3" name="RemarkBack"/>
            <p:cNvSpPr/>
            <p:nvPr>
              <p:custDataLst>
                <p:tags r:id="rId20"/>
              </p:custDataLst>
            </p:nvPr>
          </p:nvSpPr>
          <p:spPr bwMode="auto">
            <a:xfrm>
              <a:off x="15020" y="20"/>
              <a:ext cx="6008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markBlock"/>
            <p:cNvSpPr/>
            <p:nvPr>
              <p:custDataLst>
                <p:tags r:id="rId21"/>
              </p:custDataLst>
            </p:nvPr>
          </p:nvSpPr>
          <p:spPr bwMode="auto"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8.6.1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分组对象概述  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重点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)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544" y="1317594"/>
            <a:ext cx="8571956" cy="4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Pandas</a:t>
            </a:r>
            <a:r>
              <a:rPr lang="zh-CN" altLang="en-US" sz="2000"/>
              <a:t>支持数据分组，功能类似数据库中的</a:t>
            </a:r>
            <a:r>
              <a:rPr lang="en-US" altLang="zh-CN" sz="2000"/>
              <a:t>group by(</a:t>
            </a:r>
            <a:r>
              <a:rPr lang="zh-CN" altLang="en-US" sz="2000"/>
              <a:t>分组统计</a:t>
            </a:r>
            <a:r>
              <a:rPr lang="en-US" altLang="zh-CN" sz="2000"/>
              <a:t>)</a:t>
            </a:r>
            <a:r>
              <a:rPr lang="zh-CN" altLang="en-US" sz="2000"/>
              <a:t>。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1282" y="3040638"/>
            <a:ext cx="3585088" cy="233156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89608" y="2996228"/>
            <a:ext cx="5300717" cy="277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en-US" altLang="zh-CN" sz="2000"/>
              <a:t>g</a:t>
            </a:r>
            <a:r>
              <a:rPr lang="zh-CN" altLang="en-US" sz="2000"/>
              <a:t>是一个</a:t>
            </a:r>
            <a:r>
              <a:rPr lang="en-US" altLang="zh-CN" sz="2000" err="1"/>
              <a:t>DataFrameGroupBy</a:t>
            </a:r>
            <a:r>
              <a:rPr lang="zh-CN" altLang="en-US" sz="2000"/>
              <a:t>对象，它实际上还没有进行任何分组统计，仅含有一些分组如何划分的关键信息。分组键有多种形式：</a:t>
            </a:r>
            <a:endParaRPr lang="zh-CN" altLang="en-US" sz="20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某个列或列的组合。</a:t>
            </a:r>
            <a:endParaRPr lang="zh-CN" altLang="en-US" sz="20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列表或数组，其长度与待分组的轴⼀样</a:t>
            </a:r>
            <a:endParaRPr lang="zh-CN" altLang="en-US" sz="20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字典或</a:t>
            </a:r>
            <a:r>
              <a:rPr lang="en-US" altLang="zh-CN" sz="2000"/>
              <a:t>Series</a:t>
            </a:r>
            <a:r>
              <a:rPr lang="zh-CN" altLang="en-US" sz="2000"/>
              <a:t>，给出待分组轴上的值与分组名之间的对应关系。</a:t>
            </a:r>
            <a:endParaRPr lang="zh-CN" altLang="en-US" sz="200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/>
              <a:t>函数，用于处理数据或标签。</a:t>
            </a:r>
            <a:endParaRPr lang="en-US" altLang="zh-CN" sz="2000"/>
          </a:p>
        </p:txBody>
      </p:sp>
      <p:sp>
        <p:nvSpPr>
          <p:cNvPr id="3" name="矩形 2"/>
          <p:cNvSpPr/>
          <p:nvPr/>
        </p:nvSpPr>
        <p:spPr>
          <a:xfrm>
            <a:off x="2006342" y="6284059"/>
            <a:ext cx="7128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参考 ：</a:t>
            </a:r>
            <a:r>
              <a:rPr lang="en-US" altLang="zh-CN"/>
              <a:t>《</a:t>
            </a:r>
            <a:r>
              <a:rPr lang="zh-CN" altLang="en-US"/>
              <a:t>利用</a:t>
            </a:r>
            <a:r>
              <a:rPr lang="en-US" altLang="zh-CN"/>
              <a:t>Python</a:t>
            </a:r>
            <a:r>
              <a:rPr lang="zh-CN" altLang="en-US"/>
              <a:t>进行数据分析</a:t>
            </a:r>
            <a:r>
              <a:rPr lang="en-US" altLang="zh-CN"/>
              <a:t>》</a:t>
            </a:r>
            <a:r>
              <a:rPr lang="zh-CN" altLang="en-US"/>
              <a:t>中文第二版  第</a:t>
            </a:r>
            <a:r>
              <a:rPr lang="en-US" altLang="zh-CN"/>
              <a:t>10</a:t>
            </a:r>
            <a:r>
              <a:rPr lang="zh-CN" altLang="en-US"/>
              <a:t>章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50729" y="5914727"/>
            <a:ext cx="851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groupby()</a:t>
            </a:r>
            <a:r>
              <a:rPr lang="zh-CN" altLang="en-US"/>
              <a:t>中可设置</a:t>
            </a:r>
            <a:r>
              <a:rPr lang="en-US" altLang="zh-CN"/>
              <a:t>as_index=False</a:t>
            </a:r>
            <a:r>
              <a:rPr lang="zh-CN" altLang="en-US"/>
              <a:t>参数表示分组值不作为行索引，而作为数据列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19835" y="1758696"/>
            <a:ext cx="8571955" cy="11326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x-none" altLang="zh-CN"/>
              <a:t>df = pd.DataFrame({'color': ['red', 'white', 'black', 'red', 'black', 'red'], 'size':</a:t>
            </a:r>
            <a:endParaRPr lang="zh-CN" altLang="zh-CN"/>
          </a:p>
          <a:p>
            <a:pPr>
              <a:lnSpc>
                <a:spcPct val="130000"/>
              </a:lnSpc>
            </a:pPr>
            <a:r>
              <a:rPr lang="x-none" altLang="zh-CN"/>
              <a:t>['s','m','b','s','m','b'], 'price': [10, 11, 12, 20, 21, 22], 'quantity': [1, 2, 3, 3, 4, 5]})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/>
              <a:t>g = df.</a:t>
            </a:r>
            <a:r>
              <a:rPr lang="en-US" altLang="zh-CN">
                <a:solidFill>
                  <a:srgbClr val="C00000"/>
                </a:solidFill>
              </a:rPr>
              <a:t>groupby</a:t>
            </a:r>
            <a:r>
              <a:rPr lang="en-US" altLang="zh-CN"/>
              <a:t>('color')   # </a:t>
            </a:r>
            <a:r>
              <a:rPr lang="zh-CN" altLang="zh-CN"/>
              <a:t>按</a:t>
            </a:r>
            <a:r>
              <a:rPr lang="en-US" altLang="zh-CN"/>
              <a:t>color</a:t>
            </a:r>
            <a:r>
              <a:rPr lang="zh-CN" altLang="zh-CN"/>
              <a:t>分组</a:t>
            </a:r>
            <a:endParaRPr lang="en-US" altLang="zh-CN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3575868" y="1154410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表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  Pandas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分组对象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g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的属性和方法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63552" y="1615465"/>
          <a:ext cx="8428236" cy="3101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96594"/>
                <a:gridCol w="4631642"/>
              </a:tblGrid>
              <a:tr h="385761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分组对象的属性和方法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描</a:t>
                      </a:r>
                      <a:r>
                        <a:rPr lang="en-US" sz="2000" kern="100">
                          <a:effectLst/>
                        </a:rPr>
                        <a:t>    </a:t>
                      </a:r>
                      <a:r>
                        <a:rPr lang="zh-CN" sz="2000" kern="100">
                          <a:effectLst/>
                        </a:rPr>
                        <a:t>述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g.ngroups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分组数属性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g.size()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列出每个分组所含的数据</a:t>
                      </a:r>
                      <a:r>
                        <a:rPr lang="zh-CN" altLang="en-US" sz="2000" kern="100">
                          <a:effectLst/>
                        </a:rPr>
                        <a:t>行</a:t>
                      </a:r>
                      <a:r>
                        <a:rPr lang="zh-CN" sz="2000" kern="100">
                          <a:effectLst/>
                        </a:rPr>
                        <a:t>数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err="1">
                          <a:effectLst/>
                        </a:rPr>
                        <a:t>g.sum</a:t>
                      </a:r>
                      <a:r>
                        <a:rPr lang="en-US" sz="2000" kern="100">
                          <a:effectLst/>
                        </a:rPr>
                        <a:t>(), </a:t>
                      </a:r>
                      <a:r>
                        <a:rPr lang="en-US" sz="2000" kern="100" err="1">
                          <a:effectLst/>
                        </a:rPr>
                        <a:t>g.mean</a:t>
                      </a:r>
                      <a:r>
                        <a:rPr lang="en-US" sz="2000" kern="100">
                          <a:effectLst/>
                        </a:rPr>
                        <a:t>(), </a:t>
                      </a:r>
                      <a:r>
                        <a:rPr lang="en-US" sz="2000" kern="100" err="1">
                          <a:effectLst/>
                        </a:rPr>
                        <a:t>g.std</a:t>
                      </a:r>
                      <a:r>
                        <a:rPr lang="en-US" sz="2000" kern="100">
                          <a:effectLst/>
                        </a:rPr>
                        <a:t>()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对每组求和、均值、标准差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err="1">
                          <a:effectLst/>
                        </a:rPr>
                        <a:t>g.groups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列出每个分组包含的数据索引编号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err="1">
                          <a:effectLst/>
                        </a:rPr>
                        <a:t>g.head</a:t>
                      </a:r>
                      <a:r>
                        <a:rPr lang="en-US" sz="2000" kern="100">
                          <a:effectLst/>
                        </a:rPr>
                        <a:t>(n), </a:t>
                      </a:r>
                      <a:r>
                        <a:rPr lang="en-US" sz="2000" kern="100" err="1">
                          <a:effectLst/>
                        </a:rPr>
                        <a:t>g.nth</a:t>
                      </a:r>
                      <a:r>
                        <a:rPr lang="en-US" sz="2000" kern="100">
                          <a:effectLst/>
                        </a:rPr>
                        <a:t>(n)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列出分组的前</a:t>
                      </a:r>
                      <a:r>
                        <a:rPr lang="en-US" sz="2000" kern="100">
                          <a:effectLst/>
                        </a:rPr>
                        <a:t>n</a:t>
                      </a:r>
                      <a:r>
                        <a:rPr lang="zh-CN" sz="2000" kern="100">
                          <a:effectLst/>
                        </a:rPr>
                        <a:t>个数据</a:t>
                      </a:r>
                      <a:r>
                        <a:rPr lang="en-US" sz="2000" kern="100">
                          <a:effectLst/>
                        </a:rPr>
                        <a:t>, </a:t>
                      </a:r>
                      <a:r>
                        <a:rPr lang="zh-CN" sz="2000" kern="100">
                          <a:effectLst/>
                        </a:rPr>
                        <a:t>第</a:t>
                      </a:r>
                      <a:r>
                        <a:rPr lang="en-US" sz="2000" kern="100">
                          <a:effectLst/>
                        </a:rPr>
                        <a:t>n</a:t>
                      </a:r>
                      <a:r>
                        <a:rPr lang="zh-CN" sz="2000" kern="100">
                          <a:effectLst/>
                        </a:rPr>
                        <a:t>个数据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298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g.describe()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对分组进行统计，返回一组常用统计量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761">
                <a:tc>
                  <a:txBody>
                    <a:bodyPr/>
                    <a:lstStyle/>
                    <a:p>
                      <a:pPr indent="50546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g.agg([</a:t>
                      </a:r>
                      <a:r>
                        <a:rPr lang="zh-CN" sz="2000" kern="100">
                          <a:effectLst/>
                        </a:rPr>
                        <a:t>函数</a:t>
                      </a:r>
                      <a:r>
                        <a:rPr lang="en-US" sz="2000" kern="100">
                          <a:effectLst/>
                        </a:rPr>
                        <a:t>1, </a:t>
                      </a:r>
                      <a:r>
                        <a:rPr lang="zh-CN" sz="2000" kern="100">
                          <a:effectLst/>
                        </a:rPr>
                        <a:t>函数</a:t>
                      </a:r>
                      <a:r>
                        <a:rPr lang="en-US" sz="2000" kern="100">
                          <a:effectLst/>
                        </a:rPr>
                        <a:t>2])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对分组数据按指定函数进行统计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19834" y="27528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27902" y="4841337"/>
            <a:ext cx="8363886" cy="185178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err="1"/>
              <a:t>g.ngroups</a:t>
            </a:r>
            <a:r>
              <a:rPr lang="en-US" altLang="zh-CN" sz="2000"/>
              <a:t>                    	# </a:t>
            </a:r>
            <a:r>
              <a:rPr lang="en-US" altLang="zh-CN" sz="2000" err="1"/>
              <a:t>ngroups</a:t>
            </a:r>
            <a:r>
              <a:rPr lang="zh-CN" altLang="zh-CN" sz="2000"/>
              <a:t>分组数</a:t>
            </a:r>
            <a:endParaRPr lang="en-US" altLang="zh-CN" sz="2000"/>
          </a:p>
          <a:p>
            <a:r>
              <a:rPr lang="x-none" altLang="zh-CN" sz="2000"/>
              <a:t>g.groups                     	# 列出每个分组包含的数据索引编号</a:t>
            </a:r>
            <a:endParaRPr lang="zh-CN" altLang="zh-CN" sz="2000"/>
          </a:p>
          <a:p>
            <a:pPr>
              <a:spcBef>
                <a:spcPts val="1000"/>
              </a:spcBef>
            </a:pPr>
            <a:r>
              <a:rPr lang="x-none" altLang="zh-CN" sz="2000"/>
              <a:t>for  name,  group  in  g:</a:t>
            </a:r>
            <a:endParaRPr lang="zh-CN" altLang="zh-CN" sz="2000"/>
          </a:p>
          <a:p>
            <a:r>
              <a:rPr lang="x-none" altLang="zh-CN" sz="2000"/>
              <a:t>        print(name)      	# 输出组名</a:t>
            </a:r>
            <a:endParaRPr lang="zh-CN" altLang="zh-CN" sz="2000"/>
          </a:p>
          <a:p>
            <a:r>
              <a:rPr lang="x-none" altLang="zh-CN" sz="2000"/>
              <a:t>        print(group)        	# 组内容</a:t>
            </a:r>
            <a:endParaRPr lang="zh-CN" altLang="zh-CN" sz="20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8.6.2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分组对象的统计方法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832" y="1403697"/>
            <a:ext cx="8571956" cy="209467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g.size</a:t>
            </a:r>
            <a:r>
              <a:rPr lang="en-US" altLang="zh-CN" sz="2000"/>
              <a:t>()    		# </a:t>
            </a:r>
            <a:r>
              <a:rPr lang="zh-CN" altLang="zh-CN" sz="2000"/>
              <a:t>列出每个分组的数据</a:t>
            </a:r>
            <a:r>
              <a:rPr lang="zh-CN" altLang="en-US" sz="2000"/>
              <a:t>条</a:t>
            </a:r>
            <a:r>
              <a:rPr lang="zh-CN" altLang="zh-CN" sz="2000"/>
              <a:t>数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g.sum</a:t>
            </a:r>
            <a:r>
              <a:rPr lang="en-US" altLang="zh-CN" sz="2000"/>
              <a:t>(numeric_only=True)   # </a:t>
            </a:r>
            <a:r>
              <a:rPr lang="zh-CN" altLang="zh-CN" sz="2000"/>
              <a:t>只对数值列求和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x-none" altLang="zh-CN" sz="2000"/>
              <a:t>g.get_group('black')	# 指定返回black组数据</a:t>
            </a:r>
            <a:endParaRPr lang="zh-CN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g.head</a:t>
            </a:r>
            <a:r>
              <a:rPr lang="en-US" altLang="zh-CN" sz="2000"/>
              <a:t>(2)         		# </a:t>
            </a:r>
            <a:r>
              <a:rPr lang="zh-CN" altLang="zh-CN" sz="2000"/>
              <a:t>取每个分组的头</a:t>
            </a:r>
            <a:r>
              <a:rPr lang="en-US" altLang="zh-CN" sz="2000"/>
              <a:t>2</a:t>
            </a:r>
            <a:r>
              <a:rPr lang="zh-CN" altLang="en-US" sz="2000"/>
              <a:t>条</a:t>
            </a:r>
            <a:r>
              <a:rPr lang="zh-CN" altLang="zh-CN" sz="2000"/>
              <a:t>数据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g.nth</a:t>
            </a:r>
            <a:r>
              <a:rPr lang="en-US" altLang="zh-CN" sz="2000"/>
              <a:t>(0)           		# </a:t>
            </a:r>
            <a:r>
              <a:rPr lang="zh-CN" altLang="zh-CN" sz="2000"/>
              <a:t>取每组的第</a:t>
            </a:r>
            <a:r>
              <a:rPr lang="en-US" altLang="zh-CN" sz="2000"/>
              <a:t>0</a:t>
            </a:r>
            <a:r>
              <a:rPr lang="zh-CN" altLang="en-US" sz="2000"/>
              <a:t>条</a:t>
            </a:r>
            <a:r>
              <a:rPr lang="zh-CN" altLang="zh-CN" sz="2000"/>
              <a:t>数据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g.price.describe</a:t>
            </a:r>
            <a:r>
              <a:rPr lang="en-US" altLang="zh-CN" sz="2000"/>
              <a:t>()   	# </a:t>
            </a:r>
            <a:r>
              <a:rPr lang="zh-CN" altLang="zh-CN" sz="2000"/>
              <a:t>对</a:t>
            </a:r>
            <a:r>
              <a:rPr lang="en-US" altLang="zh-CN" sz="2000"/>
              <a:t>price</a:t>
            </a:r>
            <a:r>
              <a:rPr lang="zh-CN" altLang="zh-CN" sz="2000"/>
              <a:t>列做</a:t>
            </a:r>
            <a:r>
              <a:rPr lang="en-US" altLang="zh-CN" sz="2000"/>
              <a:t>describe</a:t>
            </a:r>
            <a:r>
              <a:rPr lang="zh-CN" altLang="zh-CN" sz="2000"/>
              <a:t>，得到一组常用统计量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2" y="3550332"/>
            <a:ext cx="1981175" cy="14628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99" y="3572989"/>
            <a:ext cx="2720707" cy="15629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5258717"/>
            <a:ext cx="6546940" cy="1562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572" y="3572986"/>
            <a:ext cx="3057990" cy="136818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8842" y="980566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8.6.2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分组对象的统计方法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832" y="1266204"/>
            <a:ext cx="8571956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分组对象有一个</a:t>
            </a:r>
            <a:r>
              <a:rPr lang="en-US" altLang="zh-CN" sz="2000"/>
              <a:t>agg</a:t>
            </a:r>
            <a:r>
              <a:rPr lang="zh-CN" altLang="en-US" sz="2000"/>
              <a:t>聚合方法，它允许传递多个统计函数，因此可以一次性得到多个统计值。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3" y="2823155"/>
            <a:ext cx="6315501" cy="16638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5113536"/>
            <a:ext cx="6053254" cy="16638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72292" y="2029528"/>
            <a:ext cx="7696116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x-none" altLang="zh-CN" sz="2000"/>
              <a:t># 对quantity列求和、均值、最大值、最小值</a:t>
            </a:r>
            <a:endParaRPr lang="zh-CN" altLang="zh-CN" sz="2000"/>
          </a:p>
          <a:p>
            <a:r>
              <a:rPr lang="x-none" altLang="zh-CN" sz="2000"/>
              <a:t>g.quantity.agg((np.sum, np.mean, np.max, np.min))</a:t>
            </a:r>
            <a:endParaRPr lang="en-US" altLang="zh-CN" sz="2000"/>
          </a:p>
        </p:txBody>
      </p:sp>
      <p:sp>
        <p:nvSpPr>
          <p:cNvPr id="7" name="文本框 6"/>
          <p:cNvSpPr txBox="1"/>
          <p:nvPr/>
        </p:nvSpPr>
        <p:spPr>
          <a:xfrm>
            <a:off x="2072292" y="4572721"/>
            <a:ext cx="7696116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g.quantity.agg([('</a:t>
            </a:r>
            <a:r>
              <a:rPr lang="zh-CN" altLang="zh-CN"/>
              <a:t>均值</a:t>
            </a:r>
            <a:r>
              <a:rPr lang="en-US" altLang="zh-CN"/>
              <a:t>','mean'), ('</a:t>
            </a:r>
            <a:r>
              <a:rPr lang="zh-CN" altLang="zh-CN"/>
              <a:t>最大值</a:t>
            </a:r>
            <a:r>
              <a:rPr lang="en-US" altLang="zh-CN"/>
              <a:t>','max')]) 	# </a:t>
            </a:r>
            <a:r>
              <a:rPr lang="zh-CN" altLang="zh-CN"/>
              <a:t>定义列名</a:t>
            </a:r>
            <a:endParaRPr lang="en-US" altLang="zh-CN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27862" y="970086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8.6.3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数据透视表和交叉表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27865" y="1258072"/>
            <a:ext cx="8640663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Excel</a:t>
            </a:r>
            <a:r>
              <a:rPr lang="zh-CN" altLang="en-US"/>
              <a:t>中有一个数据透视表功能，</a:t>
            </a:r>
            <a:r>
              <a:rPr lang="en-US" altLang="zh-CN"/>
              <a:t>Pandas</a:t>
            </a:r>
            <a:r>
              <a:rPr lang="zh-CN" altLang="en-US"/>
              <a:t>提供了类似的命令</a:t>
            </a:r>
            <a:r>
              <a:rPr lang="en-US" altLang="zh-CN" err="1"/>
              <a:t>pivot_table</a:t>
            </a:r>
            <a:r>
              <a:rPr lang="en-US" altLang="zh-CN"/>
              <a:t>()</a:t>
            </a:r>
            <a:r>
              <a:rPr lang="zh-CN" altLang="en-US"/>
              <a:t>。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1911510" y="3234001"/>
            <a:ext cx="8352631" cy="72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/>
              <a:t>上面的命令按 </a:t>
            </a:r>
            <a:r>
              <a:rPr lang="en-US" altLang="zh-CN"/>
              <a:t>color</a:t>
            </a:r>
            <a:r>
              <a:rPr lang="zh-CN" altLang="en-US"/>
              <a:t>先分大组，再按</a:t>
            </a:r>
            <a:r>
              <a:rPr lang="en-US" altLang="zh-CN"/>
              <a:t>size</a:t>
            </a:r>
            <a:r>
              <a:rPr lang="zh-CN" altLang="en-US"/>
              <a:t>分小组，对</a:t>
            </a:r>
            <a:r>
              <a:rPr lang="en-US" altLang="zh-CN"/>
              <a:t>quantity</a:t>
            </a:r>
            <a:r>
              <a:rPr lang="zh-CN" altLang="en-US"/>
              <a:t>列求和。</a:t>
            </a:r>
            <a:r>
              <a:rPr lang="en-US" altLang="zh-CN"/>
              <a:t>margins=True</a:t>
            </a:r>
            <a:r>
              <a:rPr lang="zh-CN" altLang="en-US"/>
              <a:t>表示加上分项小计</a:t>
            </a:r>
            <a:r>
              <a:rPr lang="en-US" altLang="zh-CN"/>
              <a:t>ALL</a:t>
            </a:r>
            <a:r>
              <a:rPr lang="zh-CN" altLang="en-US"/>
              <a:t>。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4149080"/>
            <a:ext cx="3384376" cy="22010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4166416"/>
            <a:ext cx="3935214" cy="22800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63555" y="1692637"/>
            <a:ext cx="8524409" cy="147117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x-none" altLang="zh-CN" sz="1600"/>
              <a:t>df = pd.DataFrame({'color': ['red', 'white', 'black', 'red', 'black', 'red'], 'size':</a:t>
            </a:r>
            <a:endParaRPr lang="zh-CN" altLang="zh-CN" sz="1600"/>
          </a:p>
          <a:p>
            <a:pPr>
              <a:lnSpc>
                <a:spcPct val="130000"/>
              </a:lnSpc>
            </a:pPr>
            <a:r>
              <a:rPr lang="en-US" altLang="zh-CN" sz="1600"/>
              <a:t>   </a:t>
            </a:r>
            <a:r>
              <a:rPr lang="x-none" altLang="zh-CN" sz="1600"/>
              <a:t>['s','m','b','s','m','b'], 'price': [10, 11, 12, 20, 21, 22], 'quantity': [1, 2, 3, 3, 4, 5]})</a:t>
            </a:r>
            <a:endParaRPr lang="en-US" altLang="zh-CN" sz="1600"/>
          </a:p>
          <a:p>
            <a:endParaRPr lang="en-US" altLang="zh-CN" sz="1600"/>
          </a:p>
          <a:p>
            <a:r>
              <a:rPr lang="en-US" altLang="zh-CN" sz="1600"/>
              <a:t>df.pivot_table(index='color', columns='size', values='quantity', aggfunc='sum',</a:t>
            </a:r>
            <a:endParaRPr lang="en-US" altLang="zh-CN" sz="1600"/>
          </a:p>
          <a:p>
            <a:r>
              <a:rPr lang="en-US" altLang="zh-CN" sz="1600"/>
              <a:t>margins=True)</a:t>
            </a:r>
            <a:endParaRPr lang="en-US" altLang="zh-CN" sz="1600" err="1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分组统计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009" y="1131920"/>
            <a:ext cx="864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交叉表</a:t>
            </a:r>
            <a:r>
              <a:rPr lang="en-US" altLang="zh-CN"/>
              <a:t>(cross-tabulation</a:t>
            </a:r>
            <a:r>
              <a:rPr lang="zh-CN" altLang="en-US"/>
              <a:t>，简称</a:t>
            </a:r>
            <a:r>
              <a:rPr lang="en-US" altLang="zh-CN"/>
              <a:t>crosstab)</a:t>
            </a:r>
            <a:r>
              <a:rPr lang="zh-CN" altLang="en-US"/>
              <a:t>是⼀种⽤于计算</a:t>
            </a:r>
            <a:r>
              <a:rPr lang="zh-CN" altLang="en-US">
                <a:solidFill>
                  <a:srgbClr val="C00000"/>
                </a:solidFill>
              </a:rPr>
              <a:t>分组频次</a:t>
            </a:r>
            <a:r>
              <a:rPr lang="zh-CN" altLang="en-US"/>
              <a:t>的特殊透视表。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1907006" y="3564800"/>
            <a:ext cx="8509474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/>
              <a:t>参数中</a:t>
            </a:r>
            <a:r>
              <a:rPr lang="en-US" altLang="zh-CN"/>
              <a:t>index</a:t>
            </a:r>
            <a:r>
              <a:rPr lang="zh-CN" altLang="en-US"/>
              <a:t>指定分组索引，</a:t>
            </a:r>
            <a:r>
              <a:rPr lang="en-US" altLang="zh-CN"/>
              <a:t>columns</a:t>
            </a:r>
            <a:r>
              <a:rPr lang="zh-CN" altLang="en-US"/>
              <a:t>指定列名。统计每类数据的频次。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986" y="2015302"/>
            <a:ext cx="2189814" cy="15307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96356" y="4398191"/>
            <a:ext cx="8387796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# normalize</a:t>
            </a:r>
            <a:r>
              <a:rPr lang="zh-CN" altLang="en-US"/>
              <a:t>计算所占百分比，</a:t>
            </a:r>
            <a:r>
              <a:rPr lang="en-US" altLang="zh-CN"/>
              <a:t>'all'</a:t>
            </a:r>
            <a:r>
              <a:rPr lang="zh-CN" altLang="en-US"/>
              <a:t>按总数</a:t>
            </a:r>
            <a:r>
              <a:rPr lang="en-US" altLang="zh-CN"/>
              <a:t>,'index'</a:t>
            </a:r>
            <a:r>
              <a:rPr lang="zh-CN" altLang="en-US"/>
              <a:t>按每行</a:t>
            </a:r>
            <a:r>
              <a:rPr lang="en-US" altLang="zh-CN"/>
              <a:t>, 'columns'</a:t>
            </a:r>
            <a:r>
              <a:rPr lang="zh-CN" altLang="en-US"/>
              <a:t>按每列</a:t>
            </a:r>
            <a:endParaRPr lang="en-US" altLang="zh-CN"/>
          </a:p>
          <a:p>
            <a:r>
              <a:rPr lang="en-US" altLang="zh-CN"/>
              <a:t>pd.crosstab(index=df['color'], columns=df['size'], </a:t>
            </a:r>
            <a:r>
              <a:rPr lang="en-US" altLang="zh-CN">
                <a:solidFill>
                  <a:srgbClr val="C00000"/>
                </a:solidFill>
              </a:rPr>
              <a:t>normalize='all'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39" y="5095405"/>
            <a:ext cx="3502512" cy="12613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544" y="1540323"/>
            <a:ext cx="792088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pd.</a:t>
            </a:r>
            <a:r>
              <a:rPr lang="en-US" altLang="zh-CN">
                <a:solidFill>
                  <a:srgbClr val="C00000"/>
                </a:solidFill>
              </a:rPr>
              <a:t>crosstab</a:t>
            </a:r>
            <a:r>
              <a:rPr lang="en-US" altLang="zh-CN"/>
              <a:t>(index=df['color'], columns=df['size'])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027" y="312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073512" y="1051937"/>
            <a:ext cx="8418279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#</a:t>
            </a:r>
            <a:r>
              <a:rPr lang="zh-CN" altLang="zh-CN" sz="2000">
                <a:solidFill>
                  <a:srgbClr val="C00000"/>
                </a:solidFill>
              </a:rPr>
              <a:t>使用嵌套字典</a:t>
            </a:r>
            <a:r>
              <a:rPr lang="zh-CN" altLang="en-US" sz="2000">
                <a:solidFill>
                  <a:srgbClr val="C00000"/>
                </a:solidFill>
              </a:rPr>
              <a:t>创建</a:t>
            </a:r>
            <a:r>
              <a:rPr lang="en-US" altLang="zh-CN" sz="2000">
                <a:solidFill>
                  <a:srgbClr val="C00000"/>
                </a:solidFill>
              </a:rPr>
              <a:t>df</a:t>
            </a:r>
            <a:r>
              <a:rPr lang="zh-CN" altLang="zh-CN" sz="2000"/>
              <a:t>，外层字典的键作为列名，内层的键作为行索引</a:t>
            </a:r>
            <a:r>
              <a:rPr lang="zh-CN" altLang="en-US" sz="2000"/>
              <a:t>。</a:t>
            </a:r>
            <a:endParaRPr lang="en-US" altLang="zh-CN" sz="2000"/>
          </a:p>
          <a:p>
            <a:r>
              <a:rPr lang="x-none" altLang="zh-CN" sz="2000"/>
              <a:t>df3 = DataFrame({'apple':  {'一月':1100, '二月':1050, '三月':1200},</a:t>
            </a:r>
            <a:endParaRPr lang="zh-CN" altLang="zh-CN" sz="2000"/>
          </a:p>
          <a:p>
            <a:r>
              <a:rPr lang="x-none" altLang="zh-CN" sz="2000"/>
              <a:t>                    'huawei':  {'一月':1250, '二月':1300, '三月':1328},</a:t>
            </a:r>
            <a:endParaRPr lang="zh-CN" altLang="zh-CN" sz="2000"/>
          </a:p>
          <a:p>
            <a:r>
              <a:rPr lang="x-none" altLang="zh-CN" sz="2000"/>
              <a:t>                    'oppo'  :  {'一月':800,  '二月':850,  '三月':750}})</a:t>
            </a:r>
            <a:endParaRPr lang="zh-CN" altLang="zh-CN" sz="2000"/>
          </a:p>
        </p:txBody>
      </p:sp>
      <p:sp>
        <p:nvSpPr>
          <p:cNvPr id="10" name="矩形 9"/>
          <p:cNvSpPr/>
          <p:nvPr/>
        </p:nvSpPr>
        <p:spPr>
          <a:xfrm>
            <a:off x="1897300" y="2590697"/>
            <a:ext cx="8594491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zh-CN" sz="2000"/>
              <a:t>数据框</a:t>
            </a:r>
            <a:r>
              <a:rPr lang="zh-CN" altLang="en-US" sz="2000"/>
              <a:t>是</a:t>
            </a:r>
            <a:r>
              <a:rPr lang="zh-CN" altLang="zh-CN" sz="2000"/>
              <a:t>二维表格，有</a:t>
            </a:r>
            <a:r>
              <a:rPr lang="en-US" altLang="zh-CN" sz="2000"/>
              <a:t>index</a:t>
            </a:r>
            <a:r>
              <a:rPr lang="zh-CN" altLang="zh-CN" sz="2000"/>
              <a:t>（行）和</a:t>
            </a:r>
            <a:r>
              <a:rPr lang="en-US" altLang="zh-CN" sz="2000"/>
              <a:t>columns</a:t>
            </a:r>
            <a:r>
              <a:rPr lang="zh-CN" altLang="zh-CN" sz="2000"/>
              <a:t>（列）两个重要属性。在创建数据框时，可以指定</a:t>
            </a:r>
            <a:r>
              <a:rPr lang="en-US" altLang="zh-CN" sz="2000"/>
              <a:t>index</a:t>
            </a:r>
            <a:r>
              <a:rPr lang="zh-CN" altLang="zh-CN" sz="2000"/>
              <a:t>和</a:t>
            </a:r>
            <a:r>
              <a:rPr lang="en-US" altLang="zh-CN" sz="2000"/>
              <a:t>columns</a:t>
            </a:r>
            <a:r>
              <a:rPr lang="zh-CN" altLang="zh-CN" sz="2000"/>
              <a:t>。</a:t>
            </a: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2073511" y="3545508"/>
            <a:ext cx="8418279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data = np.array([10, 20, 15, 16, 30, np.nan, 60, 78, 20]).reshape(3, 3)</a:t>
            </a:r>
            <a:endParaRPr lang="en-US" altLang="zh-CN" sz="2000"/>
          </a:p>
          <a:p>
            <a:r>
              <a:rPr lang="en-US" altLang="zh-CN" sz="2000"/>
              <a:t>df = DataFrame(data, index=['A','B','C'], columns=['x1', 'x2','x3'])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df['dept'] = ['D1','D2','D1']    			# </a:t>
            </a:r>
            <a:r>
              <a:rPr lang="zh-CN" altLang="en-US" sz="2000"/>
              <a:t>添加</a:t>
            </a:r>
            <a:r>
              <a:rPr lang="en-US" altLang="zh-CN" sz="2000"/>
              <a:t>dept</a:t>
            </a:r>
            <a:r>
              <a:rPr lang="zh-CN" altLang="en-US" sz="2000"/>
              <a:t>列</a:t>
            </a:r>
            <a:endParaRPr lang="zh-CN" altLang="en-US" sz="2000"/>
          </a:p>
          <a:p>
            <a:r>
              <a:rPr lang="en-US" altLang="zh-CN" sz="2000"/>
              <a:t>df['sex'] = ['F','F','F']             			# </a:t>
            </a:r>
            <a:r>
              <a:rPr lang="zh-CN" altLang="en-US" sz="2000"/>
              <a:t>添加</a:t>
            </a:r>
            <a:r>
              <a:rPr lang="en-US" altLang="zh-CN" sz="2000"/>
              <a:t>sex</a:t>
            </a:r>
            <a:r>
              <a:rPr lang="zh-CN" altLang="en-US" sz="2000"/>
              <a:t>列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df.index = ['a','b','c']                         		# </a:t>
            </a:r>
            <a:r>
              <a:rPr lang="zh-CN" altLang="en-US" sz="2000"/>
              <a:t>修改行索引</a:t>
            </a:r>
            <a:endParaRPr lang="zh-CN" altLang="en-US" sz="2000"/>
          </a:p>
          <a:p>
            <a:r>
              <a:rPr lang="en-US" altLang="zh-CN" sz="2000"/>
              <a:t>df.columns = ['c1', 'c2', 'c3','Dept','Gender']   	# </a:t>
            </a:r>
            <a:r>
              <a:rPr lang="zh-CN" altLang="en-US" sz="2000"/>
              <a:t>修改列名</a:t>
            </a:r>
            <a:endParaRPr lang="en-US" altLang="zh-CN" sz="20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135560" y="433338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1.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哑元转换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2.LabelEncoder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7340" y="1052736"/>
            <a:ext cx="8317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/>
              <a:t>df = pd</a:t>
            </a:r>
            <a:r>
              <a:rPr lang="en-US" altLang="zh-CN" b="0" err="1"/>
              <a:t>.DataFrame</a:t>
            </a:r>
            <a:r>
              <a:rPr lang="en-US" altLang="zh-CN" b="0"/>
              <a:t>(={'dept':['a','b','c'], 'id':[0,1,2], 'age':[19,20,18]})</a:t>
            </a:r>
            <a:endParaRPr lang="en-US" altLang="zh-CN" b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837" y="3527483"/>
            <a:ext cx="3705225" cy="8858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72902" y="4509123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/>
              <a:t># 2.</a:t>
            </a:r>
            <a:r>
              <a:rPr lang="zh-CN" altLang="en-US" b="0"/>
              <a:t>将字符串编码为整数序号</a:t>
            </a:r>
            <a:endParaRPr lang="en-US" altLang="zh-CN" b="0"/>
          </a:p>
          <a:p>
            <a:r>
              <a:rPr lang="zh-CN" altLang="en-US" b="0"/>
              <a:t>from sklearn.preprocessing import LabelEncoder</a:t>
            </a:r>
            <a:endParaRPr lang="en-US" altLang="zh-CN" b="0"/>
          </a:p>
          <a:p>
            <a:r>
              <a:rPr lang="en-US" altLang="zh-CN" b="0" err="1"/>
              <a:t>df</a:t>
            </a:r>
            <a:r>
              <a:rPr lang="en-US" altLang="zh-CN" b="0"/>
              <a:t>['x']=</a:t>
            </a:r>
            <a:r>
              <a:rPr lang="zh-CN" altLang="en-US" b="0"/>
              <a:t> </a:t>
            </a:r>
            <a:r>
              <a:rPr lang="zh-CN" altLang="en-US" b="0">
                <a:solidFill>
                  <a:srgbClr val="C00000"/>
                </a:solidFill>
              </a:rPr>
              <a:t>LabelEncoder</a:t>
            </a:r>
            <a:r>
              <a:rPr lang="en-US" altLang="zh-CN" b="0">
                <a:solidFill>
                  <a:srgbClr val="C00000"/>
                </a:solidFill>
              </a:rPr>
              <a:t>().</a:t>
            </a:r>
            <a:r>
              <a:rPr lang="en-US" altLang="zh-CN" b="0" err="1"/>
              <a:t>fit_transform</a:t>
            </a:r>
            <a:r>
              <a:rPr lang="en-US" altLang="zh-CN" b="0"/>
              <a:t>(</a:t>
            </a:r>
            <a:r>
              <a:rPr lang="en-US" altLang="zh-CN" b="0" err="1"/>
              <a:t>df</a:t>
            </a:r>
            <a:r>
              <a:rPr lang="en-US" altLang="zh-CN" b="0"/>
              <a:t>['dept'])</a:t>
            </a:r>
            <a:endParaRPr lang="en-US" altLang="zh-CN" b="0"/>
          </a:p>
          <a:p>
            <a:r>
              <a:rPr lang="en-US" altLang="zh-CN" b="0"/>
              <a:t>df.head()</a:t>
            </a:r>
            <a:endParaRPr lang="zh-CN" altLang="en-US" b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5805267"/>
            <a:ext cx="2376264" cy="10312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60366" y="2833244"/>
            <a:ext cx="7580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/>
              <a:t># 1.</a:t>
            </a:r>
            <a:r>
              <a:rPr lang="zh-CN" altLang="en-US" b="0"/>
              <a:t>哑元转换</a:t>
            </a:r>
            <a:r>
              <a:rPr lang="en-US" altLang="zh-CN" b="0"/>
              <a:t>: </a:t>
            </a:r>
            <a:r>
              <a:rPr lang="zh-CN" altLang="en-US" b="0"/>
              <a:t>将字符类型的列</a:t>
            </a:r>
            <a:r>
              <a:rPr lang="en-US" altLang="zh-CN" b="0"/>
              <a:t>dept</a:t>
            </a:r>
            <a:r>
              <a:rPr lang="zh-CN" altLang="en-US" b="0"/>
              <a:t>转独热编码</a:t>
            </a:r>
            <a:r>
              <a:rPr lang="en-US" altLang="zh-CN" b="0"/>
              <a:t>onehot,</a:t>
            </a:r>
            <a:r>
              <a:rPr lang="zh-CN" altLang="en-US" b="0"/>
              <a:t>统计学中常见</a:t>
            </a:r>
            <a:endParaRPr lang="en-US" altLang="zh-CN" b="0"/>
          </a:p>
          <a:p>
            <a:r>
              <a:rPr lang="en-US" altLang="zh-CN" b="0"/>
              <a:t>pd</a:t>
            </a:r>
            <a:r>
              <a:rPr lang="en-US" altLang="zh-CN" b="0" err="1"/>
              <a:t>.</a:t>
            </a:r>
            <a:r>
              <a:rPr lang="en-US" altLang="zh-CN" b="0" err="1">
                <a:solidFill>
                  <a:srgbClr val="C00000"/>
                </a:solidFill>
              </a:rPr>
              <a:t>get_dummies</a:t>
            </a:r>
            <a:r>
              <a:rPr lang="en-US" altLang="zh-CN" b="0"/>
              <a:t>(</a:t>
            </a:r>
            <a:r>
              <a:rPr lang="en-US" altLang="zh-CN" b="0" err="1"/>
              <a:t>df</a:t>
            </a:r>
            <a:r>
              <a:rPr lang="en-US" altLang="zh-CN" b="0"/>
              <a:t>)</a:t>
            </a:r>
            <a:endParaRPr lang="en-US" altLang="zh-CN" b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168" y="1453992"/>
            <a:ext cx="2315648" cy="1283434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949133" y="404014"/>
            <a:ext cx="7531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补充：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pivot():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长转宽， 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melt()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：宽转长 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9762" y="992202"/>
            <a:ext cx="88924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/>
              <a:t>import random</a:t>
            </a:r>
            <a:endParaRPr lang="en-US" altLang="zh-CN" sz="1600" b="0"/>
          </a:p>
          <a:p>
            <a:r>
              <a:rPr lang="en-US" altLang="zh-CN" sz="1600" b="0"/>
              <a:t>random.seed(7)</a:t>
            </a:r>
            <a:endParaRPr lang="en-US" altLang="zh-CN" sz="1600" b="0"/>
          </a:p>
          <a:p>
            <a:r>
              <a:rPr lang="en-US" altLang="zh-CN" sz="1600" b="0"/>
              <a:t>lst=[ ]</a:t>
            </a:r>
            <a:endParaRPr lang="en-US" altLang="zh-CN" sz="1600" b="0"/>
          </a:p>
          <a:p>
            <a:r>
              <a:rPr lang="en-US" altLang="zh-CN" sz="1600" b="0"/>
              <a:t>for  x in 'ABC':</a:t>
            </a:r>
            <a:endParaRPr lang="en-US" altLang="zh-CN" sz="1600" b="0"/>
          </a:p>
          <a:p>
            <a:r>
              <a:rPr lang="en-US" altLang="zh-CN" sz="1600" b="0"/>
              <a:t>    for y in 'xyz':</a:t>
            </a:r>
            <a:endParaRPr lang="en-US" altLang="zh-CN" sz="1600" b="0"/>
          </a:p>
          <a:p>
            <a:r>
              <a:rPr lang="en-US" altLang="zh-CN" sz="1600" b="0"/>
              <a:t>        lst.append((x,y,random.randint(0,10)))</a:t>
            </a:r>
            <a:endParaRPr lang="en-US" altLang="zh-CN" sz="1600" b="0"/>
          </a:p>
          <a:p>
            <a:r>
              <a:rPr lang="en-US" altLang="zh-CN" sz="1600" b="0"/>
              <a:t>df = DataFrame(data=lst,columns=['c1','c2','value'])   	# df </a:t>
            </a:r>
            <a:r>
              <a:rPr lang="zh-CN" altLang="en-US" sz="1600" b="0"/>
              <a:t>原本是长格式</a:t>
            </a:r>
            <a:endParaRPr lang="en-US" altLang="zh-CN" sz="1600" b="0"/>
          </a:p>
          <a:p>
            <a:r>
              <a:rPr lang="en-US" altLang="zh-CN" sz="1600" b="0"/>
              <a:t>df2 = df.</a:t>
            </a:r>
            <a:r>
              <a:rPr lang="en-US" altLang="zh-CN" sz="1600" b="0">
                <a:solidFill>
                  <a:srgbClr val="C00000"/>
                </a:solidFill>
              </a:rPr>
              <a:t>pivot</a:t>
            </a:r>
            <a:r>
              <a:rPr lang="en-US" altLang="zh-CN" sz="1600" b="0"/>
              <a:t>(index='c1', columns='c2', values='value')  	# </a:t>
            </a:r>
            <a:r>
              <a:rPr lang="zh-CN" altLang="en-US" sz="1600" b="0"/>
              <a:t>长格式转宽格式</a:t>
            </a:r>
            <a:endParaRPr lang="en-US" altLang="zh-CN" sz="1600" b="0"/>
          </a:p>
          <a:p>
            <a:endParaRPr lang="en-US" altLang="zh-CN" sz="1600" b="0"/>
          </a:p>
          <a:p>
            <a:r>
              <a:rPr lang="en-US" altLang="zh-CN" sz="1600" b="0"/>
              <a:t>df3 = df2.reset_index()                                   # </a:t>
            </a:r>
            <a:r>
              <a:rPr lang="zh-CN" altLang="en-US" sz="1600" b="0"/>
              <a:t>先将原索引列转为数据列</a:t>
            </a:r>
            <a:endParaRPr lang="en-US" altLang="zh-CN" sz="1600" b="0"/>
          </a:p>
          <a:p>
            <a:r>
              <a:rPr lang="en-US" altLang="zh-CN" sz="1600" b="0"/>
              <a:t>df4 = df3.</a:t>
            </a:r>
            <a:r>
              <a:rPr lang="en-US" altLang="zh-CN" sz="1600" b="0">
                <a:solidFill>
                  <a:srgbClr val="C00000"/>
                </a:solidFill>
              </a:rPr>
              <a:t>melt</a:t>
            </a:r>
            <a:r>
              <a:rPr lang="en-US" altLang="zh-CN" sz="1600" b="0"/>
              <a:t>(id_vars=['c1'],value_vars=['x','y','z'],var_name=['c2'], value_name='value') #</a:t>
            </a:r>
            <a:r>
              <a:rPr lang="zh-CN" altLang="en-US" sz="1600" b="0"/>
              <a:t>宽转长</a:t>
            </a:r>
            <a:endParaRPr lang="zh-CN" altLang="en-US" sz="1600" b="0"/>
          </a:p>
        </p:txBody>
      </p:sp>
      <p:sp>
        <p:nvSpPr>
          <p:cNvPr id="14" name="矩形 13"/>
          <p:cNvSpPr/>
          <p:nvPr/>
        </p:nvSpPr>
        <p:spPr>
          <a:xfrm>
            <a:off x="1847527" y="3792969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1600" b="0"/>
              <a:t>melt命令中，id_vars参数对应数据集中不需要转换的列，value_vars参数对应需要转换的列，var_name是转换后的类型列的新列名，value_name是转换后数值列的新列名。</a:t>
            </a:r>
            <a:endParaRPr lang="zh-CN" altLang="en-US" sz="1600" b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1994" y="4558750"/>
            <a:ext cx="1378688" cy="22604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97" y="4587602"/>
            <a:ext cx="1533525" cy="1581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74" y="4595745"/>
            <a:ext cx="1714500" cy="133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30" y="4537658"/>
            <a:ext cx="1422448" cy="2264472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中的数据透视表的方法名是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________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: 圆角 4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6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只有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'sex'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'salary'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列，要按性别统计不同性别的平均工资，则使用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groupby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分组命令，可写为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____________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: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越简单越好，去掉一切可以不写的部分。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在进行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groupby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分组操作时，其分组的依据必须是数据框中已有的列，不能用其它标准来分组。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执行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g= df.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groupby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操作后，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g.size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可以返回分组的个数。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11303000" y="1270000"/>
            <a:ext cx="3332480" cy="706755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g.size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返回每个分组所含的数据个数。 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10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8" name="RemarkBack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markBlock"/>
            <p:cNvSpPr/>
            <p:nvPr>
              <p:custDataLst>
                <p:tags r:id="rId1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markTitleText"/>
            <p:cNvSpPr txBox="1"/>
            <p:nvPr>
              <p:custDataLst>
                <p:tags r:id="rId1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9"/>
            </p:custDataLst>
          </p:nvPr>
        </p:nvGrpSpPr>
        <p:grpSpPr>
          <a:xfrm>
            <a:off x="11061700" y="0"/>
            <a:ext cx="3813810" cy="647700"/>
            <a:chOff x="15020" y="0"/>
            <a:chExt cx="6006" cy="1020"/>
          </a:xfrm>
        </p:grpSpPr>
        <p:sp>
          <p:nvSpPr>
            <p:cNvPr id="22" name="RemarkBack"/>
            <p:cNvSpPr/>
            <p:nvPr>
              <p:custDataLst>
                <p:tags r:id="rId20"/>
              </p:custDataLst>
            </p:nvPr>
          </p:nvSpPr>
          <p:spPr>
            <a:xfrm>
              <a:off x="150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/>
            <p:cNvSpPr/>
            <p:nvPr>
              <p:custDataLst>
                <p:tags r:id="rId21"/>
              </p:custDataLst>
            </p:nvPr>
          </p:nvSpPr>
          <p:spPr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lvl="0" algn="l"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答案解析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可以给分组对象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g.agg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方法一次性传递多个统计函数， 以便一次得到多个统计值。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210796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8.7.1  Pandas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中的时间函数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833" y="989439"/>
            <a:ext cx="8571956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Pandas</a:t>
            </a:r>
            <a:r>
              <a:rPr lang="zh-CN" altLang="en-US" sz="2000" b="0"/>
              <a:t>最初研发的目的是作为金融数据分析包，因此提供了丰富的时间序列处理方法。时间序列做索引，运算时会自动按日期对齐。</a:t>
            </a:r>
            <a:endParaRPr lang="en-US" altLang="zh-CN" sz="2000" b="0"/>
          </a:p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python</a:t>
            </a:r>
            <a:r>
              <a:rPr lang="zh-CN" altLang="en-US" sz="2000" b="0"/>
              <a:t>自带的</a:t>
            </a:r>
            <a:r>
              <a:rPr lang="en-US" altLang="zh-CN" sz="2000" b="0"/>
              <a:t>datetime</a:t>
            </a:r>
            <a:r>
              <a:rPr lang="zh-CN" altLang="en-US" sz="2000" b="0"/>
              <a:t>和</a:t>
            </a:r>
            <a:r>
              <a:rPr lang="en-US" altLang="zh-CN" sz="2000" b="0"/>
              <a:t>time</a:t>
            </a:r>
            <a:r>
              <a:rPr lang="zh-CN" altLang="en-US" sz="2000" b="0"/>
              <a:t>库参考教材第</a:t>
            </a:r>
            <a:r>
              <a:rPr lang="en-US" altLang="zh-CN" sz="2000" b="0"/>
              <a:t>2</a:t>
            </a:r>
            <a:r>
              <a:rPr lang="zh-CN" altLang="en-US" sz="2000" b="0"/>
              <a:t>章。</a:t>
            </a:r>
            <a:endParaRPr lang="en-US" altLang="zh-CN" sz="2000" b="0"/>
          </a:p>
        </p:txBody>
      </p:sp>
      <p:sp>
        <p:nvSpPr>
          <p:cNvPr id="10" name="矩形 9"/>
          <p:cNvSpPr/>
          <p:nvPr/>
        </p:nvSpPr>
        <p:spPr>
          <a:xfrm>
            <a:off x="1919836" y="2472761"/>
            <a:ext cx="8571955" cy="220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1. </a:t>
            </a:r>
            <a:r>
              <a:rPr lang="en-US" altLang="zh-CN" b="0" kern="0" err="1">
                <a:solidFill>
                  <a:srgbClr val="990000"/>
                </a:solidFill>
                <a:latin typeface="+mn-lt"/>
              </a:rPr>
              <a:t>to_datetime</a:t>
            </a:r>
            <a:r>
              <a:rPr lang="en-US" altLang="zh-CN" b="0" kern="0">
                <a:solidFill>
                  <a:srgbClr val="990000"/>
                </a:solidFill>
                <a:latin typeface="+mn-lt"/>
              </a:rPr>
              <a:t>() </a:t>
            </a:r>
            <a:r>
              <a:rPr lang="en-US" altLang="zh-CN" b="0"/>
              <a:t>:</a:t>
            </a:r>
            <a:r>
              <a:rPr lang="zh-CN" altLang="en-US" b="0"/>
              <a:t>将字符串转换为时间，识别不同格式的日期字符串。</a:t>
            </a: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pd.to_datetime('2023-2-20')               		# </a:t>
            </a:r>
            <a:r>
              <a:rPr lang="zh-CN" altLang="en-US" b="0"/>
              <a:t>年</a:t>
            </a:r>
            <a:r>
              <a:rPr lang="en-US" altLang="zh-CN" b="0"/>
              <a:t>-</a:t>
            </a:r>
            <a:r>
              <a:rPr lang="zh-CN" altLang="en-US" b="0"/>
              <a:t>月</a:t>
            </a:r>
            <a:r>
              <a:rPr lang="en-US" altLang="zh-CN" b="0"/>
              <a:t>-</a:t>
            </a:r>
            <a:r>
              <a:rPr lang="zh-CN" altLang="en-US" b="0"/>
              <a:t>日  </a:t>
            </a:r>
            <a:endParaRPr lang="zh-CN" altLang="en-US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Out: Timestamp('2023-02-20 00:00:00') </a:t>
            </a: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# 'mixed'</a:t>
            </a:r>
            <a:r>
              <a:rPr lang="zh-CN" altLang="en-US" b="0"/>
              <a:t>表示多种格式均可识别</a:t>
            </a:r>
            <a:r>
              <a:rPr lang="en-US" altLang="zh-CN" b="0"/>
              <a:t>, pd 2.1</a:t>
            </a:r>
            <a:r>
              <a:rPr lang="zh-CN" altLang="en-US" b="0"/>
              <a:t>版需此参数。低版本</a:t>
            </a:r>
            <a:r>
              <a:rPr lang="en-US" altLang="zh-CN" b="0"/>
              <a:t>pd</a:t>
            </a:r>
            <a:r>
              <a:rPr lang="zh-CN" altLang="en-US" b="0"/>
              <a:t>不要设此参数</a:t>
            </a:r>
            <a:endParaRPr lang="zh-CN" altLang="en-US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pd.to_datetime(['2/20/2023', '2023.2.20'], format='mixed') 	</a:t>
            </a: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Out: DatetimeIndex(['2023-02-20', '2023-02-20'], dtype='datetime64[ns]')</a:t>
            </a:r>
            <a:endParaRPr lang="en-US" altLang="zh-CN" b="0"/>
          </a:p>
        </p:txBody>
      </p:sp>
      <p:sp>
        <p:nvSpPr>
          <p:cNvPr id="3" name="文本框 2"/>
          <p:cNvSpPr txBox="1"/>
          <p:nvPr/>
        </p:nvSpPr>
        <p:spPr>
          <a:xfrm>
            <a:off x="2029346" y="5168304"/>
            <a:ext cx="8352928" cy="12850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10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import  datetime</a:t>
            </a: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today = datetime.datetime.now()      		# </a:t>
            </a:r>
            <a:r>
              <a:rPr lang="zh-CN" altLang="en-US" b="0"/>
              <a:t>生成今天的日期</a:t>
            </a:r>
            <a:endParaRPr lang="zh-CN" altLang="en-US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today + pd.DateOffset(days=3)      		# </a:t>
            </a:r>
            <a:r>
              <a:rPr lang="zh-CN" altLang="en-US" b="0"/>
              <a:t>后推</a:t>
            </a:r>
            <a:r>
              <a:rPr lang="en-US" altLang="zh-CN" b="0"/>
              <a:t>3</a:t>
            </a:r>
            <a:r>
              <a:rPr lang="zh-CN" altLang="en-US" b="0"/>
              <a:t>天</a:t>
            </a:r>
            <a:endParaRPr lang="en-US" altLang="zh-CN" b="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today + pd.DateOffset(years=1, months=6)  	# </a:t>
            </a:r>
            <a:r>
              <a:rPr lang="zh-CN" altLang="en-US" b="0"/>
              <a:t>后推</a:t>
            </a:r>
            <a:r>
              <a:rPr lang="en-US" altLang="zh-CN" b="0"/>
              <a:t>1</a:t>
            </a:r>
            <a:r>
              <a:rPr lang="zh-CN" altLang="en-US" b="0"/>
              <a:t>年</a:t>
            </a:r>
            <a:r>
              <a:rPr lang="en-US" altLang="zh-CN" b="0"/>
              <a:t>6</a:t>
            </a:r>
            <a:r>
              <a:rPr lang="zh-CN" altLang="en-US" b="0"/>
              <a:t>个月</a:t>
            </a:r>
            <a:endParaRPr lang="en-US" altLang="zh-CN" b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017486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8.7.1  Pandas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中的时间函数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833" y="1390672"/>
            <a:ext cx="8571956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 b="0"/>
              <a:t>如下数据框索引类型初始不是日期类型，可用</a:t>
            </a:r>
            <a:r>
              <a:rPr lang="en-US" altLang="zh-CN" sz="2000" b="0"/>
              <a:t>to_datetime()</a:t>
            </a:r>
            <a:r>
              <a:rPr lang="zh-CN" altLang="en-US" sz="2000" b="0"/>
              <a:t>方法将其转换为日期类型，以便于后续按日期段处理。</a:t>
            </a:r>
            <a:endParaRPr lang="en-US" altLang="zh-CN" sz="2000" b="0"/>
          </a:p>
        </p:txBody>
      </p:sp>
      <p:sp>
        <p:nvSpPr>
          <p:cNvPr id="10" name="矩形 9"/>
          <p:cNvSpPr/>
          <p:nvPr/>
        </p:nvSpPr>
        <p:spPr>
          <a:xfrm>
            <a:off x="1954429" y="3140968"/>
            <a:ext cx="8571955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Out: Index(['2019-1-1', '2019-1-5', '2019-1-10'], dtype='object')</a:t>
            </a:r>
            <a:endParaRPr lang="en-US" altLang="zh-CN" b="0"/>
          </a:p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endParaRPr lang="en-US" altLang="zh-CN" b="0"/>
          </a:p>
        </p:txBody>
      </p:sp>
      <p:sp>
        <p:nvSpPr>
          <p:cNvPr id="3" name="文本框 2"/>
          <p:cNvSpPr txBox="1"/>
          <p:nvPr/>
        </p:nvSpPr>
        <p:spPr>
          <a:xfrm>
            <a:off x="1968025" y="2160638"/>
            <a:ext cx="8208615" cy="980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df=DataFrame(np.arange(2,5),index=['2019-1-1','2019-1-5','2019-1-10'], columns= ['A'])</a:t>
            </a:r>
            <a:endParaRPr lang="en-US" altLang="zh-CN" b="0"/>
          </a:p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df.index     # </a:t>
            </a:r>
            <a:r>
              <a:rPr lang="zh-CN" altLang="en-US" b="0"/>
              <a:t>初始索引的数据类型是</a:t>
            </a:r>
            <a:r>
              <a:rPr lang="en-US" altLang="zh-CN" b="0"/>
              <a:t>object</a:t>
            </a:r>
            <a:r>
              <a:rPr lang="zh-CN" altLang="en-US" b="0"/>
              <a:t>，不是日期型</a:t>
            </a:r>
            <a:endParaRPr lang="zh-CN" altLang="en-US" b="0"/>
          </a:p>
        </p:txBody>
      </p:sp>
      <p:sp>
        <p:nvSpPr>
          <p:cNvPr id="8" name="文本框 7"/>
          <p:cNvSpPr txBox="1"/>
          <p:nvPr/>
        </p:nvSpPr>
        <p:spPr>
          <a:xfrm>
            <a:off x="1968025" y="5013176"/>
            <a:ext cx="7897061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Out: DatetimeIndex(['2019-01-01','2019-01-05','2019-01-10'],</a:t>
            </a:r>
            <a:endParaRPr lang="en-US" altLang="zh-CN" b="0"/>
          </a:p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dtype='datetime64[ns]', freq=None)</a:t>
            </a:r>
            <a:endParaRPr lang="en-US" altLang="zh-CN" b="0"/>
          </a:p>
        </p:txBody>
      </p:sp>
      <p:sp>
        <p:nvSpPr>
          <p:cNvPr id="12" name="文本框 11"/>
          <p:cNvSpPr txBox="1"/>
          <p:nvPr/>
        </p:nvSpPr>
        <p:spPr>
          <a:xfrm>
            <a:off x="1992423" y="4030346"/>
            <a:ext cx="8019191" cy="9828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# </a:t>
            </a:r>
            <a:r>
              <a:rPr lang="zh-CN" altLang="en-US" b="0"/>
              <a:t>将索引的数据类型转为日期型</a:t>
            </a:r>
            <a:endParaRPr lang="zh-CN" altLang="en-US" b="0"/>
          </a:p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df.index = </a:t>
            </a:r>
            <a:r>
              <a:rPr lang="en-US" altLang="zh-CN" b="0">
                <a:solidFill>
                  <a:srgbClr val="C00000"/>
                </a:solidFill>
              </a:rPr>
              <a:t>pd.to_datetime</a:t>
            </a:r>
            <a:r>
              <a:rPr lang="en-US" altLang="zh-CN" b="0"/>
              <a:t>(df.index)</a:t>
            </a:r>
            <a:endParaRPr lang="en-US" altLang="zh-CN" b="0"/>
          </a:p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df.index</a:t>
            </a:r>
            <a:endParaRPr lang="en-US" altLang="zh-CN" b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7461" y="991923"/>
            <a:ext cx="5040264" cy="3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8.7.1  Pandas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中的时间函数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911" y="1257963"/>
            <a:ext cx="8352631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2. </a:t>
            </a:r>
            <a:r>
              <a:rPr lang="en-US" altLang="zh-CN" sz="2000" err="1"/>
              <a:t>date_range</a:t>
            </a:r>
            <a:r>
              <a:rPr lang="en-US" altLang="zh-CN" sz="2000"/>
              <a:t>() </a:t>
            </a:r>
            <a:r>
              <a:rPr lang="zh-CN" altLang="en-US" sz="2000"/>
              <a:t>：用于产生指定日期段内的一系列日期时间值。</a:t>
            </a:r>
            <a:endParaRPr lang="en-US" altLang="zh-CN" sz="200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pd.date_range</a:t>
            </a:r>
            <a:r>
              <a:rPr lang="en-US" altLang="zh-CN" sz="2000"/>
              <a:t>(</a:t>
            </a:r>
            <a:r>
              <a:rPr lang="zh-CN" altLang="en-US" sz="2000"/>
              <a:t>起始日期</a:t>
            </a:r>
            <a:r>
              <a:rPr lang="en-US" altLang="zh-CN" sz="2000"/>
              <a:t>, </a:t>
            </a:r>
            <a:r>
              <a:rPr lang="zh-CN" altLang="en-US" sz="2000"/>
              <a:t>结束日期</a:t>
            </a:r>
            <a:r>
              <a:rPr lang="en-US" altLang="zh-CN" sz="2000"/>
              <a:t>, periods=</a:t>
            </a:r>
            <a:r>
              <a:rPr lang="zh-CN" altLang="en-US" sz="2000"/>
              <a:t>周期数</a:t>
            </a:r>
            <a:r>
              <a:rPr lang="en-US" altLang="zh-CN" sz="2000"/>
              <a:t>, </a:t>
            </a:r>
            <a:r>
              <a:rPr lang="en-US" altLang="zh-CN" sz="2000" err="1"/>
              <a:t>freq</a:t>
            </a:r>
            <a:r>
              <a:rPr lang="en-US" altLang="zh-CN" sz="2000"/>
              <a:t>=</a:t>
            </a:r>
            <a:r>
              <a:rPr lang="zh-CN" altLang="en-US" sz="2000"/>
              <a:t>日期频率</a:t>
            </a:r>
            <a:r>
              <a:rPr lang="en-US" altLang="zh-CN" sz="2000"/>
              <a:t>)</a:t>
            </a:r>
            <a:endParaRPr lang="en-US" altLang="zh-CN" sz="2000"/>
          </a:p>
        </p:txBody>
      </p:sp>
      <p:sp>
        <p:nvSpPr>
          <p:cNvPr id="11" name="Rectangle 53"/>
          <p:cNvSpPr txBox="1">
            <a:spLocks noChangeArrowheads="1"/>
          </p:cNvSpPr>
          <p:nvPr/>
        </p:nvSpPr>
        <p:spPr bwMode="auto">
          <a:xfrm>
            <a:off x="3863752" y="1862231"/>
            <a:ext cx="5328592" cy="38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表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  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date_range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函数的常用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freq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参数表</a:t>
            </a:r>
            <a:endParaRPr lang="zh-CN" altLang="en-US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57464" y="5752952"/>
            <a:ext cx="8570811" cy="10565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err="1"/>
              <a:t>pd.date_range</a:t>
            </a:r>
            <a:r>
              <a:rPr lang="en-US" altLang="zh-CN"/>
              <a:t>('2019-02-01', '2019-02-28')  		     # </a:t>
            </a:r>
            <a:r>
              <a:rPr lang="zh-CN" altLang="en-US"/>
              <a:t>默认频率</a:t>
            </a:r>
            <a:r>
              <a:rPr lang="en-US" altLang="zh-CN"/>
              <a:t>1</a:t>
            </a:r>
            <a:r>
              <a:rPr lang="zh-CN" altLang="en-US"/>
              <a:t>天</a:t>
            </a:r>
            <a:endParaRPr lang="en-US" altLang="zh-CN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err="1"/>
              <a:t>pd.date_range</a:t>
            </a:r>
            <a:r>
              <a:rPr lang="en-US" altLang="zh-CN"/>
              <a:t>('2019-02-01', '2019-02-28', </a:t>
            </a:r>
            <a:r>
              <a:rPr lang="en-US" altLang="zh-CN" err="1"/>
              <a:t>freq</a:t>
            </a:r>
            <a:r>
              <a:rPr lang="en-US" altLang="zh-CN"/>
              <a:t>='3D')      # </a:t>
            </a:r>
            <a:r>
              <a:rPr lang="zh-CN" altLang="en-US"/>
              <a:t>频率为每</a:t>
            </a:r>
            <a:r>
              <a:rPr lang="en-US" altLang="zh-CN"/>
              <a:t>3</a:t>
            </a:r>
            <a:r>
              <a:rPr lang="zh-CN" altLang="en-US"/>
              <a:t>天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err="1"/>
              <a:t>pd.date_range</a:t>
            </a:r>
            <a:r>
              <a:rPr lang="en-US" altLang="zh-CN"/>
              <a:t>('2019-01-02', periods=5,  freq='B')	      # 5</a:t>
            </a:r>
            <a:r>
              <a:rPr lang="zh-CN" altLang="en-US"/>
              <a:t>个商业日</a:t>
            </a:r>
            <a:endParaRPr lang="en-US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819400" y="2233681"/>
          <a:ext cx="7186154" cy="35798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66546"/>
                <a:gridCol w="5119608"/>
              </a:tblGrid>
              <a:tr h="39882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参数名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含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CN" sz="1800" kern="100">
                          <a:effectLst/>
                        </a:rPr>
                        <a:t>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H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时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秒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毫秒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日历日（即每天，此为默认值）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商业日（只含周一至周五，不含周六、日）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周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月底（如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31</a:t>
                      </a:r>
                      <a:r>
                        <a:rPr lang="zh-CN" sz="1800" kern="100">
                          <a:effectLst/>
                        </a:rPr>
                        <a:t>日，</a:t>
                      </a: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28</a:t>
                      </a:r>
                      <a:r>
                        <a:rPr lang="zh-CN" sz="1800" kern="100">
                          <a:effectLst/>
                        </a:rPr>
                        <a:t>日，</a:t>
                      </a:r>
                      <a:r>
                        <a:rPr lang="en-US" sz="1800" kern="100">
                          <a:effectLst/>
                        </a:rPr>
                        <a:t>6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30</a:t>
                      </a:r>
                      <a:r>
                        <a:rPr lang="zh-CN" sz="1800" kern="100">
                          <a:effectLst/>
                        </a:rPr>
                        <a:t>日）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MS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月初（如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日，</a:t>
                      </a: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日，</a:t>
                      </a:r>
                      <a:r>
                        <a:rPr lang="en-US" sz="1800" kern="100">
                          <a:effectLst/>
                        </a:rPr>
                        <a:t>6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日）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810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Q  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季末（如</a:t>
                      </a:r>
                      <a:r>
                        <a:rPr lang="en-US" sz="1800" kern="100">
                          <a:effectLst/>
                        </a:rPr>
                        <a:t>3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31</a:t>
                      </a:r>
                      <a:r>
                        <a:rPr lang="zh-CN" sz="1800" kern="100">
                          <a:effectLst/>
                        </a:rPr>
                        <a:t>日，</a:t>
                      </a:r>
                      <a:r>
                        <a:rPr lang="en-US" sz="1800" kern="100">
                          <a:effectLst/>
                        </a:rPr>
                        <a:t>6</a:t>
                      </a:r>
                      <a:r>
                        <a:rPr lang="zh-CN" sz="1800" kern="100">
                          <a:effectLst/>
                        </a:rPr>
                        <a:t>月</a:t>
                      </a:r>
                      <a:r>
                        <a:rPr lang="en-US" sz="1800" kern="100">
                          <a:effectLst/>
                        </a:rPr>
                        <a:t>30</a:t>
                      </a:r>
                      <a:r>
                        <a:rPr lang="zh-CN" sz="1800" kern="100">
                          <a:effectLst/>
                        </a:rPr>
                        <a:t>日）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49480" y="2732988"/>
            <a:ext cx="8500243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/>
              <a:t>df.describe()                             # </a:t>
            </a:r>
            <a:r>
              <a:rPr lang="zh-CN" altLang="en-US" sz="2000"/>
              <a:t>默认只统计数值列</a:t>
            </a:r>
            <a:endParaRPr lang="zh-CN" altLang="en-US" sz="2000"/>
          </a:p>
          <a:p>
            <a:pPr algn="just">
              <a:lnSpc>
                <a:spcPct val="110000"/>
              </a:lnSpc>
            </a:pPr>
            <a:r>
              <a:rPr lang="en-US" altLang="zh-CN" sz="2000"/>
              <a:t>df.describe(include='object')  # </a:t>
            </a:r>
            <a:r>
              <a:rPr lang="zh-CN" altLang="en-US" sz="2000"/>
              <a:t>统计</a:t>
            </a:r>
            <a:r>
              <a:rPr lang="en-US" altLang="zh-CN" sz="2000"/>
              <a:t>object</a:t>
            </a:r>
            <a:r>
              <a:rPr lang="zh-CN" altLang="en-US" sz="2000"/>
              <a:t>类型列</a:t>
            </a:r>
            <a:r>
              <a:rPr lang="en-US" altLang="zh-CN" sz="2000"/>
              <a:t>(</a:t>
            </a:r>
            <a:r>
              <a:rPr lang="zh-CN" altLang="en-US" sz="2000"/>
              <a:t>即字符列</a:t>
            </a:r>
            <a:r>
              <a:rPr lang="en-US" altLang="zh-CN" sz="2000"/>
              <a:t>)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587" y="1052736"/>
            <a:ext cx="3985645" cy="16169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536744"/>
            <a:ext cx="3281820" cy="2024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29" y="3578170"/>
            <a:ext cx="3823030" cy="19390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20638" y="5745757"/>
            <a:ext cx="8433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describe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可快速得到数值列的非空值数据个数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count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、均值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mean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、标准差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std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、最小值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min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、最大值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max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</a:rPr>
              <a:t>25%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</a:rPr>
              <a:t>50%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</a:rPr>
              <a:t>75%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数据分位点的分位数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等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。字符列则统计非空值个数</a:t>
            </a:r>
            <a:r>
              <a:rPr lang="en-US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count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、唯一性取值个数</a:t>
            </a:r>
            <a:r>
              <a:rPr lang="en-US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unique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、最高频次数据</a:t>
            </a:r>
            <a:r>
              <a:rPr lang="en-US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top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和最高频次</a:t>
            </a:r>
            <a:r>
              <a:rPr lang="en-US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freq</a:t>
            </a:r>
            <a:r>
              <a:rPr lang="zh-CN" altLang="en-US" kern="100">
                <a:latin typeface="Times New Roman" panose="02020603050405020304" pitchFamily="18" charset="0"/>
                <a:cs typeface="宋体" panose="02010600030101010101" pitchFamily="2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中的时间函数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03912" y="1124744"/>
            <a:ext cx="8735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2000"/>
              <a:t>有时需要对日期序列做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shift(</a:t>
            </a:r>
            <a:r>
              <a:rPr lang="zh-CN" altLang="zh-CN" sz="2000"/>
              <a:t>移动</a:t>
            </a:r>
            <a:r>
              <a:rPr lang="en-US" altLang="zh-CN" sz="2000"/>
              <a:t>)</a:t>
            </a:r>
            <a:r>
              <a:rPr lang="zh-CN" altLang="zh-CN" sz="2000"/>
              <a:t>转换，以计算相邻日期间的数据变动。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2126" y="4334504"/>
            <a:ext cx="2142155" cy="1686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82" y="4320741"/>
            <a:ext cx="2670229" cy="1686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510" y="4320741"/>
            <a:ext cx="3353110" cy="17005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91544" y="1720903"/>
            <a:ext cx="8515076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data = [10, 11, 10.8, 10.2, 10.5]</a:t>
            </a:r>
            <a:endParaRPr lang="en-US" altLang="zh-CN"/>
          </a:p>
          <a:p>
            <a:r>
              <a:rPr lang="en-US" altLang="zh-CN"/>
              <a:t># </a:t>
            </a:r>
            <a:r>
              <a:rPr lang="zh-CN" altLang="en-US"/>
              <a:t>从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日开始返回</a:t>
            </a:r>
            <a:r>
              <a:rPr lang="en-US" altLang="zh-CN"/>
              <a:t>5</a:t>
            </a:r>
            <a:r>
              <a:rPr lang="zh-CN" altLang="en-US"/>
              <a:t>天</a:t>
            </a:r>
            <a:r>
              <a:rPr lang="en-US" altLang="zh-CN"/>
              <a:t>, B</a:t>
            </a:r>
            <a:r>
              <a:rPr lang="zh-CN" altLang="en-US"/>
              <a:t>表示商业日，不含周六、日</a:t>
            </a:r>
            <a:endParaRPr lang="zh-CN" altLang="en-US"/>
          </a:p>
          <a:p>
            <a:r>
              <a:rPr lang="en-US" altLang="zh-CN"/>
              <a:t>dateindex = pd.date_range('2023-9-1', periods=5, freq='B')  </a:t>
            </a:r>
            <a:endParaRPr lang="en-US" altLang="zh-CN"/>
          </a:p>
          <a:p>
            <a:r>
              <a:rPr lang="en-US" altLang="zh-CN"/>
              <a:t>price = Series(data, index=dateindex)</a:t>
            </a:r>
            <a:endParaRPr lang="en-US" altLang="zh-CN"/>
          </a:p>
          <a:p>
            <a:r>
              <a:rPr lang="en-US" altLang="zh-CN"/>
              <a:t>price.shift(1)             		# </a:t>
            </a:r>
            <a:r>
              <a:rPr lang="zh-CN" altLang="en-US"/>
              <a:t>后移一个数据位</a:t>
            </a:r>
            <a:endParaRPr lang="en-US" altLang="zh-CN"/>
          </a:p>
          <a:p>
            <a:r>
              <a:rPr lang="en-US" altLang="zh-CN"/>
              <a:t>price - price.shift(1)                        # </a:t>
            </a:r>
            <a:r>
              <a:rPr lang="zh-CN" altLang="en-US"/>
              <a:t>运算时日期对齐，计算相邻两天的价格差</a:t>
            </a:r>
            <a:endParaRPr lang="en-US" altLang="zh-CN"/>
          </a:p>
          <a:p>
            <a:r>
              <a:rPr lang="en-US" altLang="zh-CN"/>
              <a:t>(price - price.shift(1))/price.shift(1)  #</a:t>
            </a:r>
            <a:r>
              <a:rPr lang="zh-CN" altLang="en-US"/>
              <a:t>变动百分比</a:t>
            </a:r>
            <a:endParaRPr lang="en-US" altLang="zh-CN" err="1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时间频率变换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2660" y="1361916"/>
            <a:ext cx="8735343" cy="37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/>
              <a:t>用时间作为索引时，可以方便地按时间段切片查看数据。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4581128"/>
            <a:ext cx="2807580" cy="16586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63552" y="1839031"/>
            <a:ext cx="8428236" cy="209288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np.random.seed(7)</a:t>
            </a:r>
            <a:endParaRPr lang="en-US" altLang="zh-CN" sz="200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dates = pd.date_range('2023-1-1', periods=365)</a:t>
            </a:r>
            <a:endParaRPr lang="en-US" altLang="zh-CN" sz="200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s = Series(np.random.randn(365), index=dates)  # 2023</a:t>
            </a:r>
            <a:r>
              <a:rPr lang="zh-CN" altLang="en-US" sz="2000"/>
              <a:t>年模拟数据</a:t>
            </a:r>
            <a:endParaRPr lang="zh-CN" altLang="en-US" sz="200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s['2023-1']             		# </a:t>
            </a:r>
            <a:r>
              <a:rPr lang="zh-CN" altLang="en-US" sz="2000"/>
              <a:t>选取</a:t>
            </a:r>
            <a:r>
              <a:rPr lang="en-US" altLang="zh-CN" sz="2000"/>
              <a:t>2023</a:t>
            </a:r>
            <a:r>
              <a:rPr lang="zh-CN" altLang="en-US" sz="2000"/>
              <a:t>年</a:t>
            </a:r>
            <a:r>
              <a:rPr lang="en-US" altLang="zh-CN" sz="2000"/>
              <a:t>1</a:t>
            </a:r>
            <a:r>
              <a:rPr lang="zh-CN" altLang="en-US" sz="2000"/>
              <a:t>月的数据</a:t>
            </a:r>
            <a:endParaRPr lang="zh-CN" altLang="en-US" sz="2000"/>
          </a:p>
          <a:p>
            <a:pPr algn="just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s['2023-02' : '2023-04']		# </a:t>
            </a:r>
            <a:r>
              <a:rPr lang="zh-CN" altLang="en-US" sz="2000"/>
              <a:t>选取</a:t>
            </a:r>
            <a:r>
              <a:rPr lang="en-US" altLang="zh-CN" sz="2000"/>
              <a:t>2023-2</a:t>
            </a:r>
            <a:r>
              <a:rPr lang="zh-CN" altLang="en-US" sz="2000"/>
              <a:t>月至</a:t>
            </a:r>
            <a:r>
              <a:rPr lang="en-US" altLang="zh-CN" sz="2000"/>
              <a:t>4</a:t>
            </a:r>
            <a:r>
              <a:rPr lang="zh-CN" altLang="en-US" sz="2000"/>
              <a:t>月的数据</a:t>
            </a:r>
            <a:endParaRPr lang="en-US" altLang="zh-CN" sz="2000"/>
          </a:p>
          <a:p>
            <a:r>
              <a:rPr lang="en-US" altLang="zh-CN" sz="2000"/>
              <a:t>s[ : '2023-03']			# 2023-3-31</a:t>
            </a:r>
            <a:r>
              <a:rPr lang="zh-CN" altLang="en-US" sz="2000"/>
              <a:t>日之前的数据</a:t>
            </a:r>
            <a:r>
              <a:rPr lang="en-US" altLang="zh-CN" sz="2000"/>
              <a:t>	</a:t>
            </a:r>
            <a:endParaRPr lang="en-US" altLang="zh-CN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44" y="4603540"/>
            <a:ext cx="4183604" cy="161387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时间频率变换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2660" y="1361916"/>
            <a:ext cx="8735343" cy="105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/>
              <a:t>对时间序列数据可用</a:t>
            </a:r>
            <a:r>
              <a:rPr lang="en-US" altLang="zh-CN" kern="0">
                <a:solidFill>
                  <a:srgbClr val="990000"/>
                </a:solidFill>
                <a:latin typeface="+mn-lt"/>
              </a:rPr>
              <a:t>resample()</a:t>
            </a:r>
            <a:r>
              <a:rPr lang="zh-CN" altLang="en-US"/>
              <a:t>方法按不同频率进行</a:t>
            </a:r>
            <a:r>
              <a:rPr lang="zh-CN" altLang="en-US">
                <a:solidFill>
                  <a:srgbClr val="C00000"/>
                </a:solidFill>
              </a:rPr>
              <a:t>重采样</a:t>
            </a:r>
            <a:r>
              <a:rPr lang="zh-CN" altLang="en-US"/>
              <a:t>，然后对样本进行聚合计算。将⾼频数据聚合到低频称为降采样（</a:t>
            </a:r>
            <a:r>
              <a:rPr lang="en-US" altLang="zh-CN"/>
              <a:t>downsampling</a:t>
            </a:r>
            <a:r>
              <a:rPr lang="zh-CN" altLang="en-US"/>
              <a:t>），将低频数据转换到⾼频则称为升采样（</a:t>
            </a:r>
            <a:r>
              <a:rPr lang="en-US" altLang="zh-CN"/>
              <a:t>upsampling</a:t>
            </a:r>
            <a:r>
              <a:rPr lang="zh-CN" altLang="en-US"/>
              <a:t>）。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3" y="4772438"/>
            <a:ext cx="3384376" cy="19147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9" y="4855789"/>
            <a:ext cx="4554489" cy="1748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94848" y="2522949"/>
            <a:ext cx="8496943" cy="20537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s.resample("1M").mean()          # </a:t>
            </a:r>
            <a:r>
              <a:rPr lang="zh-CN" altLang="en-US"/>
              <a:t>按月求均值，降采样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s.resample('1M').ohlc()	         # </a:t>
            </a:r>
            <a:r>
              <a:rPr lang="zh-CN" altLang="en-US"/>
              <a:t>返回每月的</a:t>
            </a:r>
            <a:r>
              <a:rPr lang="en-US" altLang="zh-CN"/>
              <a:t>:</a:t>
            </a:r>
            <a:r>
              <a:rPr lang="zh-CN" altLang="en-US"/>
              <a:t> 开盘</a:t>
            </a:r>
            <a:r>
              <a:rPr lang="en-US" altLang="zh-CN"/>
              <a:t>/</a:t>
            </a:r>
            <a:r>
              <a:rPr lang="zh-CN" altLang="en-US"/>
              <a:t>最高</a:t>
            </a:r>
            <a:r>
              <a:rPr lang="en-US" altLang="zh-CN"/>
              <a:t>/</a:t>
            </a:r>
            <a:r>
              <a:rPr lang="zh-CN" altLang="en-US"/>
              <a:t>最低</a:t>
            </a:r>
            <a:r>
              <a:rPr lang="en-US" altLang="zh-CN"/>
              <a:t>/</a:t>
            </a:r>
            <a:r>
              <a:rPr lang="zh-CN" altLang="en-US"/>
              <a:t>收盘价</a:t>
            </a:r>
            <a:r>
              <a:rPr lang="en-US" altLang="zh-CN"/>
              <a:t>	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s.resample("10D").sum()          # </a:t>
            </a:r>
            <a:r>
              <a:rPr lang="zh-CN" altLang="en-US"/>
              <a:t>每</a:t>
            </a:r>
            <a:r>
              <a:rPr lang="en-US" altLang="zh-CN"/>
              <a:t>10</a:t>
            </a:r>
            <a:r>
              <a:rPr lang="zh-CN" altLang="en-US"/>
              <a:t>天求和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# </a:t>
            </a:r>
            <a:r>
              <a:rPr lang="zh-CN" altLang="en-US"/>
              <a:t>每</a:t>
            </a:r>
            <a:r>
              <a:rPr lang="en-US" altLang="zh-CN"/>
              <a:t>10</a:t>
            </a:r>
            <a:r>
              <a:rPr lang="zh-CN" altLang="en-US"/>
              <a:t>天一次采样，返回每组样本的最大值、最小值   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s.resample("10D").</a:t>
            </a:r>
            <a:r>
              <a:rPr lang="en-US" altLang="zh-CN">
                <a:solidFill>
                  <a:srgbClr val="C00000"/>
                </a:solidFill>
              </a:rPr>
              <a:t>agg</a:t>
            </a:r>
            <a:r>
              <a:rPr lang="en-US" altLang="zh-CN"/>
              <a:t>([np.max, np.min]) 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/>
              <a:t>s.resample('12H').ffill()   </a:t>
            </a:r>
            <a:r>
              <a:rPr lang="en-US" altLang="zh-CN"/>
              <a:t># </a:t>
            </a:r>
            <a:r>
              <a:rPr lang="zh-CN" altLang="en-US">
                <a:solidFill>
                  <a:srgbClr val="C00000"/>
                </a:solidFill>
              </a:rPr>
              <a:t>升采样</a:t>
            </a:r>
            <a:r>
              <a:rPr lang="zh-CN" altLang="en-US"/>
              <a:t>，将每天的数据升频为每</a:t>
            </a:r>
            <a:r>
              <a:rPr lang="en-US" altLang="zh-CN"/>
              <a:t>12</a:t>
            </a:r>
            <a:r>
              <a:rPr lang="zh-CN" altLang="en-US"/>
              <a:t>小时，前向填充</a:t>
            </a:r>
            <a:endParaRPr lang="zh-CN" alt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8.7.3  rolling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滑动窗口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2661" y="1361913"/>
            <a:ext cx="8208912" cy="10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/>
              <a:t>金融数据处理时经常需要计算</a:t>
            </a:r>
            <a:r>
              <a:rPr lang="en-US" altLang="zh-CN"/>
              <a:t>x</a:t>
            </a:r>
            <a:r>
              <a:rPr lang="zh-CN" altLang="en-US"/>
              <a:t>日股票均价，可使用</a:t>
            </a:r>
            <a:r>
              <a:rPr lang="en-US" altLang="zh-CN"/>
              <a:t>rolling</a:t>
            </a:r>
            <a:r>
              <a:rPr lang="zh-CN" altLang="en-US"/>
              <a:t>滑动窗口函数。例如有一组数据，如设定</a:t>
            </a:r>
            <a:r>
              <a:rPr lang="en-US" altLang="zh-CN"/>
              <a:t>rolling(3)</a:t>
            </a:r>
            <a:r>
              <a:rPr lang="zh-CN" altLang="en-US"/>
              <a:t>，则每个数据和其前面的</a:t>
            </a:r>
            <a:r>
              <a:rPr lang="en-US" altLang="zh-CN"/>
              <a:t>2</a:t>
            </a:r>
            <a:r>
              <a:rPr lang="zh-CN" altLang="en-US"/>
              <a:t>个数据构成一个观察窗口，同一窗口内的数据可做各类常规统计。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440" y="3510979"/>
            <a:ext cx="3888432" cy="198510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70440" y="5807008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/>
              <a:t>计算时前2个数据因其前面的数据量不足，所以返回NaN。从索引2开始，每3个连续的数据计算一次均值。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70440" y="2473911"/>
            <a:ext cx="8058008" cy="72410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 = Series([2, 3, 5, 7, 6])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s.rolling(3).mean()    # </a:t>
            </a:r>
            <a:r>
              <a:rPr lang="zh-CN" altLang="en-US"/>
              <a:t>每</a:t>
            </a:r>
            <a:r>
              <a:rPr lang="en-US" altLang="zh-CN"/>
              <a:t>3</a:t>
            </a:r>
            <a:r>
              <a:rPr lang="zh-CN" altLang="en-US"/>
              <a:t>个数据求均值</a:t>
            </a:r>
            <a:endParaRPr lang="zh-CN" alt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时间序列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8.7.3  rolling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滑动窗口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2660" y="1361913"/>
            <a:ext cx="8735343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/>
              <a:t>下面利用</a:t>
            </a:r>
            <a:r>
              <a:rPr lang="en-US" altLang="zh-CN"/>
              <a:t>rolling</a:t>
            </a:r>
            <a:r>
              <a:rPr lang="zh-CN" altLang="en-US"/>
              <a:t>函数绘制某支模拟股票的股价均线图。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675908" y="1753623"/>
            <a:ext cx="8884588" cy="404809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import pandas as pd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import numpy as np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import matplotlib.pyplot as plt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np.random.seed(7)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dates = pd.date_range('2023-1-1', '2023-05-31', freq='B')    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price = np.linspace(10,14,len(dates)) + np.random.randn(len(dates)) # </a:t>
            </a:r>
            <a:r>
              <a:rPr lang="zh-CN" altLang="en-US"/>
              <a:t>模拟股价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 = pd.DataFrame(price, index=dates, columns=['price'])</a:t>
            </a:r>
            <a:endParaRPr lang="en-US" altLang="zh-CN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df.price.plot(label='close')                      	# </a:t>
            </a:r>
            <a:r>
              <a:rPr lang="zh-CN" altLang="en-US"/>
              <a:t>日线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df.price.</a:t>
            </a:r>
            <a:r>
              <a:rPr lang="en-US" altLang="zh-CN">
                <a:solidFill>
                  <a:srgbClr val="C00000"/>
                </a:solidFill>
              </a:rPr>
              <a:t>rolling(5)</a:t>
            </a:r>
            <a:r>
              <a:rPr lang="en-US" altLang="zh-CN"/>
              <a:t>.mean().plot(label='5')      # 5</a:t>
            </a:r>
            <a:r>
              <a:rPr lang="zh-CN" altLang="en-US"/>
              <a:t>日均线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df.price.</a:t>
            </a:r>
            <a:r>
              <a:rPr lang="en-US" altLang="zh-CN">
                <a:solidFill>
                  <a:srgbClr val="C00000"/>
                </a:solidFill>
              </a:rPr>
              <a:t>rolling(10).</a:t>
            </a:r>
            <a:r>
              <a:rPr lang="en-US" altLang="zh-CN"/>
              <a:t>mean().plot(label='10')  # 10</a:t>
            </a:r>
            <a:r>
              <a:rPr lang="zh-CN" altLang="en-US"/>
              <a:t>日均线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df.price.rolling(60).mean().plot(label='60')  # 60</a:t>
            </a:r>
            <a:r>
              <a:rPr lang="zh-CN" altLang="en-US"/>
              <a:t>日均线</a:t>
            </a:r>
            <a:endParaRPr lang="zh-CN" altLang="en-US"/>
          </a:p>
          <a:p>
            <a:pPr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plt.legend()                                  		# </a:t>
            </a:r>
            <a:r>
              <a:rPr lang="zh-CN" altLang="en-US"/>
              <a:t>显示图例</a:t>
            </a:r>
            <a:endParaRPr lang="zh-CN" alt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pd.date_range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中如果要产生一系列的工作日 （不含周末），则可以将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freq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参数指定为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对象，则 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(s-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s.shift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(1))/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s.shift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(1)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的作用是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计算相邻两个数据的差值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计算相邻两个数据的百分比变化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报错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9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读取数据文件后，如果某个列读入时为字符串，现要将该列转为日期型，则可以写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=pd.____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_____(df.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注：填写横线上缺少的函数名。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现有一年的股票日线数据，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close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列是收盘价，如果要求出每个月的最高收盘价格，则可以使用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____('1m').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close.max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。注：填写横线上缺失的函数名。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的索引是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datetime64[ns]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类型，则可以用类似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df['2020-05']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的格式显示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2020-05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月的数据。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中对应二维数组的数据结构是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DataFrame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Panel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44479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泰坦尼克号数据集分析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2524" y="3684755"/>
            <a:ext cx="6573799" cy="961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21" y="5520507"/>
            <a:ext cx="6560194" cy="1067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12831" y="5110836"/>
            <a:ext cx="7167546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 err="1"/>
              <a:t>tit.columns</a:t>
            </a:r>
            <a:r>
              <a:rPr lang="en-US" altLang="zh-CN" b="0"/>
              <a:t> 		# </a:t>
            </a:r>
            <a:r>
              <a:rPr lang="zh-CN" altLang="en-US" b="0"/>
              <a:t>列名，详见表</a:t>
            </a:r>
            <a:r>
              <a:rPr lang="en-US" altLang="zh-CN" b="0"/>
              <a:t>8.6,  tit.info()</a:t>
            </a:r>
            <a:endParaRPr lang="en-US" altLang="zh-CN" b="0"/>
          </a:p>
        </p:txBody>
      </p:sp>
      <p:sp>
        <p:nvSpPr>
          <p:cNvPr id="8" name="矩形 7"/>
          <p:cNvSpPr/>
          <p:nvPr/>
        </p:nvSpPr>
        <p:spPr>
          <a:xfrm>
            <a:off x="2312833" y="2982079"/>
            <a:ext cx="798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Out: (891, 15)   		# 891</a:t>
            </a:r>
            <a:r>
              <a:rPr lang="zh-CN" altLang="zh-CN" b="0"/>
              <a:t>行</a:t>
            </a:r>
            <a:r>
              <a:rPr lang="en-US" altLang="zh-CN" b="0"/>
              <a:t>x15</a:t>
            </a:r>
            <a:r>
              <a:rPr lang="zh-CN" altLang="zh-CN" b="0"/>
              <a:t>列</a:t>
            </a:r>
            <a:endParaRPr lang="en-US" altLang="zh-CN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 err="1"/>
              <a:t>tit.head</a:t>
            </a:r>
            <a:r>
              <a:rPr lang="en-US" altLang="zh-CN" b="0"/>
              <a:t>(3)</a:t>
            </a:r>
            <a:endParaRPr lang="en-US" altLang="zh-CN" b="0"/>
          </a:p>
        </p:txBody>
      </p:sp>
      <p:sp>
        <p:nvSpPr>
          <p:cNvPr id="10" name="矩形 9"/>
          <p:cNvSpPr/>
          <p:nvPr/>
        </p:nvSpPr>
        <p:spPr>
          <a:xfrm>
            <a:off x="2044155" y="1376431"/>
            <a:ext cx="835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1600" b="0"/>
              <a:t>泰坦尼克号是史上著名的邮轮，首航时共搭载</a:t>
            </a:r>
            <a:r>
              <a:rPr lang="en-US" altLang="zh-CN" sz="1600" b="0"/>
              <a:t>2224</a:t>
            </a:r>
            <a:r>
              <a:rPr lang="zh-CN" altLang="en-US" sz="1600" b="0"/>
              <a:t>人，但海难发生后仅</a:t>
            </a:r>
            <a:r>
              <a:rPr lang="en-US" altLang="zh-CN" sz="1600" b="0"/>
              <a:t>710</a:t>
            </a:r>
            <a:r>
              <a:rPr lang="zh-CN" altLang="en-US" sz="1600" b="0"/>
              <a:t>人生还。研究人员收集整理了乘客数据集，用于研究生还者与哪些因素有关。在机器学习中经常出现此数据集。</a:t>
            </a:r>
            <a:endParaRPr lang="zh-CN" altLang="en-US" sz="1600" b="0"/>
          </a:p>
        </p:txBody>
      </p:sp>
      <p:sp>
        <p:nvSpPr>
          <p:cNvPr id="11" name="文本框 10"/>
          <p:cNvSpPr txBox="1"/>
          <p:nvPr/>
        </p:nvSpPr>
        <p:spPr>
          <a:xfrm>
            <a:off x="2312830" y="2107841"/>
            <a:ext cx="7254700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b="0"/>
              <a:t>import  pandas  as pd</a:t>
            </a:r>
            <a:endParaRPr lang="en-US" altLang="zh-CN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b="0"/>
              <a:t>tit = pd.read_excel('data/titanic.xlsx')   # </a:t>
            </a:r>
            <a:r>
              <a:rPr lang="zh-CN" altLang="en-US" b="0"/>
              <a:t>读取数据集</a:t>
            </a:r>
            <a:endParaRPr lang="en-US" altLang="zh-CN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tit.shape</a:t>
            </a:r>
            <a:endParaRPr lang="en-US" altLang="zh-CN" b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泰坦尼克号数据集分析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88210" y="1804571"/>
          <a:ext cx="7982712" cy="46440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443"/>
                <a:gridCol w="2687211"/>
                <a:gridCol w="3563058"/>
              </a:tblGrid>
              <a:tr h="288361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英文字段名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中文含义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数据值描述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FF00"/>
                          </a:solidFill>
                          <a:effectLst/>
                        </a:rPr>
                        <a:t>survived</a:t>
                      </a:r>
                      <a:endParaRPr lang="zh-CN" sz="1400" kern="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是否生还（数字</a:t>
                      </a:r>
                      <a:r>
                        <a:rPr lang="en-US" sz="1400" kern="100">
                          <a:effectLst/>
                        </a:rPr>
                        <a:t>0,1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no</a:t>
                      </a:r>
                      <a:r>
                        <a:rPr lang="zh-CN" sz="1400" kern="100">
                          <a:effectLst/>
                        </a:rPr>
                        <a:t>），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yes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err="1">
                          <a:solidFill>
                            <a:srgbClr val="FFFF00"/>
                          </a:solidFill>
                          <a:effectLst/>
                        </a:rPr>
                        <a:t>pclass</a:t>
                      </a:r>
                      <a:endParaRPr lang="zh-CN" sz="1400" kern="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客舱等级（数字</a:t>
                      </a:r>
                      <a:r>
                        <a:rPr lang="en-US" sz="1400" kern="100">
                          <a:effectLst/>
                        </a:rPr>
                        <a:t>1,2,3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1,2,3</a:t>
                      </a:r>
                      <a:r>
                        <a:rPr lang="zh-CN" sz="1400" kern="100">
                          <a:effectLst/>
                        </a:rPr>
                        <a:t>对应一、二、三等舱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FF00"/>
                          </a:solidFill>
                          <a:effectLst/>
                        </a:rPr>
                        <a:t>sex</a:t>
                      </a:r>
                      <a:endParaRPr lang="zh-CN" sz="1400" kern="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性别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male, female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age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年龄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浮点，</a:t>
                      </a:r>
                      <a:r>
                        <a:rPr lang="en-US" sz="1400" kern="100">
                          <a:effectLst/>
                        </a:rPr>
                        <a:t>177</a:t>
                      </a:r>
                      <a:r>
                        <a:rPr lang="zh-CN" sz="1400" kern="100">
                          <a:effectLst/>
                        </a:rPr>
                        <a:t>条记录此字段缺失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sibsp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船上兄弟姐妹的人数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整数，</a:t>
                      </a:r>
                      <a:r>
                        <a:rPr lang="en-US" sz="1400" kern="100">
                          <a:effectLst/>
                        </a:rPr>
                        <a:t>283</a:t>
                      </a:r>
                      <a:r>
                        <a:rPr lang="zh-CN" sz="1400" kern="100">
                          <a:effectLst/>
                        </a:rPr>
                        <a:t>条记录此字段值</a:t>
                      </a:r>
                      <a:r>
                        <a:rPr lang="en-US" sz="1400" kern="100">
                          <a:effectLst/>
                        </a:rPr>
                        <a:t>&gt;0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parch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船上父母和孩子的人数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整数，</a:t>
                      </a:r>
                      <a:r>
                        <a:rPr lang="en-US" sz="1400" kern="100">
                          <a:effectLst/>
                        </a:rPr>
                        <a:t>213</a:t>
                      </a:r>
                      <a:r>
                        <a:rPr lang="zh-CN" sz="1400" kern="100">
                          <a:effectLst/>
                        </a:rPr>
                        <a:t>条记录此字段值</a:t>
                      </a:r>
                      <a:r>
                        <a:rPr lang="en-US" sz="1400" kern="100">
                          <a:effectLst/>
                        </a:rPr>
                        <a:t>&gt;0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fare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客运票价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浮点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embarked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登船港口（单个字符）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三类：</a:t>
                      </a:r>
                      <a:r>
                        <a:rPr lang="en-US" sz="1400" kern="100">
                          <a:effectLst/>
                        </a:rPr>
                        <a:t>S, C, Q  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class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客舱等级（字符描述）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三类：</a:t>
                      </a:r>
                      <a:r>
                        <a:rPr lang="en-US" sz="1400" kern="100">
                          <a:effectLst/>
                        </a:rPr>
                        <a:t>First, Second, Third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who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类型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三类：</a:t>
                      </a:r>
                      <a:r>
                        <a:rPr lang="en-US" sz="1400" kern="100">
                          <a:effectLst/>
                        </a:rPr>
                        <a:t>man, woman, child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adult_male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是否成年男性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True, False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deck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舱面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 C D E G</a:t>
                      </a:r>
                      <a:r>
                        <a:rPr lang="zh-CN" sz="1400" kern="100">
                          <a:effectLst/>
                        </a:rPr>
                        <a:t>，</a:t>
                      </a:r>
                      <a:r>
                        <a:rPr lang="en-US" sz="1400" kern="100">
                          <a:effectLst/>
                        </a:rPr>
                        <a:t>688</a:t>
                      </a:r>
                      <a:r>
                        <a:rPr lang="zh-CN" sz="1400" kern="100">
                          <a:effectLst/>
                        </a:rPr>
                        <a:t>条记录此字段缺失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embarked_town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登船港口全名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共三个港口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alive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是否生还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字符：</a:t>
                      </a:r>
                      <a:r>
                        <a:rPr lang="en-US" sz="1400" kern="100">
                          <a:effectLst/>
                        </a:rPr>
                        <a:t>no, yes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0382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alone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是否单独一人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True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537</a:t>
                      </a:r>
                      <a:r>
                        <a:rPr lang="zh-CN" sz="1400" kern="100">
                          <a:effectLst/>
                        </a:rPr>
                        <a:t>条）、</a:t>
                      </a:r>
                      <a:r>
                        <a:rPr lang="en-US" sz="1400" kern="100">
                          <a:effectLst/>
                        </a:rPr>
                        <a:t>False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354</a:t>
                      </a:r>
                      <a:r>
                        <a:rPr lang="zh-CN" sz="1400" kern="100">
                          <a:effectLst/>
                        </a:rPr>
                        <a:t>条）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863752" y="1455999"/>
            <a:ext cx="43524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50"/>
              </a:lnSpc>
              <a:spcBef>
                <a:spcPts val="480"/>
              </a:spcBef>
              <a:spcAft>
                <a:spcPts val="360"/>
              </a:spcAft>
            </a:pPr>
            <a:r>
              <a:rPr lang="zh-CN" altLang="zh-CN" kern="100">
                <a:ea typeface="黑体" panose="02010609060101010101" pitchFamily="49" charset="-122"/>
                <a:cs typeface="黑体" panose="02010609060101010101" pitchFamily="49" charset="-122"/>
              </a:rPr>
              <a:t>表</a:t>
            </a:r>
            <a:r>
              <a:rPr lang="en-US" altLang="zh-CN" kern="100">
                <a:ea typeface="黑体" panose="02010609060101010101" pitchFamily="49" charset="-122"/>
              </a:rPr>
              <a:t>8.6  </a:t>
            </a:r>
            <a:r>
              <a:rPr lang="zh-CN" altLang="zh-CN" kern="100">
                <a:ea typeface="黑体" panose="02010609060101010101" pitchFamily="49" charset="-122"/>
                <a:cs typeface="黑体" panose="02010609060101010101" pitchFamily="49" charset="-122"/>
              </a:rPr>
              <a:t>泰坦尼克号幸存者数据集字段说明</a:t>
            </a:r>
            <a:endParaRPr lang="zh-CN" altLang="zh-CN" kern="10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泰坦尼克号数据集分析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1510" y="1369479"/>
            <a:ext cx="8270281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survived</a:t>
            </a:r>
            <a:r>
              <a:rPr lang="zh-CN" altLang="en-US" sz="2000" b="0"/>
              <a:t>字段只有</a:t>
            </a:r>
            <a:r>
              <a:rPr lang="en-US" altLang="zh-CN" sz="2000" b="0"/>
              <a:t>0</a:t>
            </a:r>
            <a:r>
              <a:rPr lang="zh-CN" altLang="en-US" sz="2000" b="0"/>
              <a:t>和</a:t>
            </a:r>
            <a:r>
              <a:rPr lang="en-US" altLang="zh-CN" sz="2000" b="0"/>
              <a:t>1</a:t>
            </a:r>
            <a:r>
              <a:rPr lang="zh-CN" altLang="en-US" sz="2000" b="0"/>
              <a:t>两种取值，</a:t>
            </a:r>
            <a:r>
              <a:rPr lang="en-US" altLang="zh-CN" sz="2000" b="0"/>
              <a:t>1</a:t>
            </a:r>
            <a:r>
              <a:rPr lang="zh-CN" altLang="en-US" sz="2000" b="0"/>
              <a:t>代表生还。</a:t>
            </a:r>
            <a:endParaRPr lang="zh-CN" altLang="en-US" sz="2000" b="0"/>
          </a:p>
          <a:p>
            <a:pPr algn="just" eaLnBrk="0" hangingPunct="0">
              <a:spcBef>
                <a:spcPts val="5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 err="1"/>
              <a:t>tit.survived.unique</a:t>
            </a:r>
            <a:r>
              <a:rPr lang="en-US" altLang="zh-CN" sz="2000" b="0"/>
              <a:t>()		# </a:t>
            </a:r>
            <a:r>
              <a:rPr lang="zh-CN" altLang="en-US" sz="2000" b="0"/>
              <a:t>取唯一值</a:t>
            </a:r>
            <a:endParaRPr lang="zh-CN" altLang="en-US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Out: array([0, 1], </a:t>
            </a:r>
            <a:r>
              <a:rPr lang="en-US" altLang="zh-CN" sz="2000" b="0" err="1"/>
              <a:t>dtype</a:t>
            </a:r>
            <a:r>
              <a:rPr lang="en-US" altLang="zh-CN" sz="2000" b="0"/>
              <a:t>=int64)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tit['survived']</a:t>
            </a:r>
            <a:r>
              <a:rPr lang="en-US" altLang="zh-CN" sz="2000" b="0">
                <a:solidFill>
                  <a:srgbClr val="FF0000"/>
                </a:solidFill>
              </a:rPr>
              <a:t>.</a:t>
            </a:r>
            <a:r>
              <a:rPr lang="en-US" altLang="zh-CN" sz="2000" b="0">
                <a:solidFill>
                  <a:srgbClr val="C00000"/>
                </a:solidFill>
              </a:rPr>
              <a:t>mean</a:t>
            </a:r>
            <a:r>
              <a:rPr lang="en-US" altLang="zh-CN" sz="2000" b="0"/>
              <a:t>() 		# </a:t>
            </a:r>
            <a:r>
              <a:rPr lang="zh-CN" altLang="en-US" sz="2000" b="0"/>
              <a:t>总体的</a:t>
            </a:r>
            <a:r>
              <a:rPr lang="zh-CN" altLang="en-US" sz="2000" b="0">
                <a:solidFill>
                  <a:srgbClr val="C00000"/>
                </a:solidFill>
              </a:rPr>
              <a:t>平均生还率</a:t>
            </a:r>
            <a:endParaRPr lang="zh-CN" altLang="en-US" sz="2000" b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Out: 0.3838</a:t>
            </a:r>
            <a:endParaRPr lang="en-US" altLang="zh-CN" sz="2000" b="0"/>
          </a:p>
          <a:p>
            <a:pPr algn="just" eaLnBrk="0" hangingPunct="0">
              <a:spcBef>
                <a:spcPts val="10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 err="1"/>
              <a:t>tit.isnull</a:t>
            </a:r>
            <a:r>
              <a:rPr lang="en-US" altLang="zh-CN" sz="2000" b="0"/>
              <a:t>().sum()         		# </a:t>
            </a:r>
            <a:r>
              <a:rPr lang="zh-CN" altLang="en-US" sz="2000" b="0"/>
              <a:t>查看各列数据的缺失情况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Out: 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survived       0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 err="1"/>
              <a:t>pclass</a:t>
            </a:r>
            <a:r>
              <a:rPr lang="en-US" altLang="zh-CN" sz="2000" b="0"/>
              <a:t>           0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sex                0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age            177</a:t>
            </a:r>
            <a:endParaRPr lang="zh-CN" altLang="en-US" sz="2000" b="0"/>
          </a:p>
        </p:txBody>
      </p:sp>
      <p:sp>
        <p:nvSpPr>
          <p:cNvPr id="12" name="矩形 11"/>
          <p:cNvSpPr/>
          <p:nvPr/>
        </p:nvSpPr>
        <p:spPr>
          <a:xfrm>
            <a:off x="2221507" y="5025241"/>
            <a:ext cx="7560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 err="1"/>
              <a:t>tit.pclass.value_counts</a:t>
            </a:r>
            <a:r>
              <a:rPr lang="en-US" altLang="zh-CN" sz="2000" b="0"/>
              <a:t>()	            # </a:t>
            </a:r>
            <a:r>
              <a:rPr lang="zh-CN" altLang="en-US" sz="2000" b="0"/>
              <a:t>统计每类客舱人数</a:t>
            </a:r>
            <a:endParaRPr lang="zh-CN" altLang="en-US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Out: 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3    491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1    216</a:t>
            </a:r>
            <a:endParaRPr lang="en-US" altLang="zh-CN" sz="2000" b="0"/>
          </a:p>
          <a:p>
            <a:pPr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/>
              <a:t>2    184</a:t>
            </a:r>
            <a:endParaRPr lang="en-US" altLang="zh-CN" sz="2000" b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泰坦尼克号数据集分析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2971" y="1362745"/>
            <a:ext cx="8352631" cy="4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b="0" err="1"/>
              <a:t>tit.groupby</a:t>
            </a:r>
            <a:r>
              <a:rPr lang="en-US" altLang="zh-CN" sz="2000" b="0"/>
              <a:t>('</a:t>
            </a:r>
            <a:r>
              <a:rPr lang="en-US" altLang="zh-CN" sz="2000" b="0" err="1"/>
              <a:t>pclass</a:t>
            </a:r>
            <a:r>
              <a:rPr lang="en-US" altLang="zh-CN" sz="2000" b="0"/>
              <a:t>')['survived'].mean()  # </a:t>
            </a:r>
            <a:r>
              <a:rPr lang="zh-CN" altLang="zh-CN" sz="2000" b="0"/>
              <a:t>按客舱等级统计生还率</a:t>
            </a:r>
            <a:endParaRPr lang="en-US" altLang="zh-CN" sz="2000" b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611" y="1876906"/>
            <a:ext cx="5538731" cy="1468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08" y="4265579"/>
            <a:ext cx="6817570" cy="16956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63555" y="5961201"/>
            <a:ext cx="815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 b="0"/>
              <a:t>从统计数据可以看出，一等客舱生还率最高，三等客舱生还率最低，与之对应的是各等级客舱的票价也有很大差异。</a:t>
            </a:r>
            <a:endParaRPr lang="zh-CN" altLang="en-US" sz="2000" b="0"/>
          </a:p>
        </p:txBody>
      </p:sp>
      <p:sp>
        <p:nvSpPr>
          <p:cNvPr id="11" name="矩形 10"/>
          <p:cNvSpPr/>
          <p:nvPr/>
        </p:nvSpPr>
        <p:spPr>
          <a:xfrm>
            <a:off x="2088221" y="3345877"/>
            <a:ext cx="8352631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x-none" altLang="zh-CN" sz="2000" b="0"/>
              <a:t># 统计每个</a:t>
            </a:r>
            <a:r>
              <a:rPr lang="zh-CN" altLang="en-US" sz="2000" b="0"/>
              <a:t>客舱</a:t>
            </a:r>
            <a:r>
              <a:rPr lang="x-none" altLang="zh-CN" sz="2000" b="0"/>
              <a:t>等级的平均票价、最高价、最低价</a:t>
            </a:r>
            <a:endParaRPr lang="zh-CN" altLang="zh-CN" sz="2000" b="0"/>
          </a:p>
          <a:p>
            <a:pPr>
              <a:lnSpc>
                <a:spcPct val="130000"/>
              </a:lnSpc>
            </a:pPr>
            <a:r>
              <a:rPr lang="en-US" altLang="zh-CN" sz="2000" b="0" err="1"/>
              <a:t>tit.groupby</a:t>
            </a:r>
            <a:r>
              <a:rPr lang="en-US" altLang="zh-CN" sz="2000" b="0"/>
              <a:t>('</a:t>
            </a:r>
            <a:r>
              <a:rPr lang="en-US" altLang="zh-CN" sz="2000" b="0" err="1"/>
              <a:t>pclass</a:t>
            </a:r>
            <a:r>
              <a:rPr lang="en-US" altLang="zh-CN" sz="2000" b="0"/>
              <a:t>').</a:t>
            </a:r>
            <a:r>
              <a:rPr lang="en-US" altLang="zh-CN" sz="2000" b="0" err="1"/>
              <a:t>fare.agg</a:t>
            </a:r>
            <a:r>
              <a:rPr lang="en-US" altLang="zh-CN" sz="2000" b="0"/>
              <a:t>(['mean', 'max', 'min']) </a:t>
            </a:r>
            <a:endParaRPr lang="zh-CN" altLang="en-US" sz="2000" b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46610" y="955288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泰坦尼克号数据集分析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9687" y="1279885"/>
            <a:ext cx="835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/>
              <a:t>表中很多字段可做类似的分类统计。</a:t>
            </a:r>
            <a:endParaRPr lang="zh-CN" altLang="zh-CN" b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338" y="5263423"/>
            <a:ext cx="6910982" cy="1162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32835" y="6424047"/>
            <a:ext cx="8239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/>
              <a:t>发现孩子的生还率很高，尤其是二等舱中生还率达到了惊人的100%。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946613" y="4888599"/>
            <a:ext cx="8458953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0"/>
              <a:t>tit[(</a:t>
            </a:r>
            <a:r>
              <a:rPr lang="en-US" altLang="zh-CN" b="0" err="1"/>
              <a:t>tit.age</a:t>
            </a:r>
            <a:r>
              <a:rPr lang="en-US" altLang="zh-CN" b="0"/>
              <a:t> &lt; 16)].</a:t>
            </a:r>
            <a:r>
              <a:rPr lang="en-US" altLang="zh-CN" b="0" err="1"/>
              <a:t>groupby</a:t>
            </a:r>
            <a:r>
              <a:rPr lang="en-US" altLang="zh-CN" b="0"/>
              <a:t>(['</a:t>
            </a:r>
            <a:r>
              <a:rPr lang="en-US" altLang="zh-CN" b="0" err="1"/>
              <a:t>pclass</a:t>
            </a:r>
            <a:r>
              <a:rPr lang="en-US" altLang="zh-CN" b="0"/>
              <a:t>'])['survived'].</a:t>
            </a:r>
            <a:r>
              <a:rPr lang="en-US" altLang="zh-CN" b="0" err="1"/>
              <a:t>agg</a:t>
            </a:r>
            <a:r>
              <a:rPr lang="en-US" altLang="zh-CN" b="0"/>
              <a:t>('mean')  # 16</a:t>
            </a:r>
            <a:r>
              <a:rPr lang="zh-CN" altLang="en-US" b="0"/>
              <a:t>岁以下儿童</a:t>
            </a:r>
            <a:endParaRPr lang="zh-CN" altLang="zh-CN" b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68" y="3882726"/>
            <a:ext cx="2505075" cy="1000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4" y="4001785"/>
            <a:ext cx="2533650" cy="762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61" y="3892742"/>
            <a:ext cx="2505075" cy="933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0265" y="1694347"/>
            <a:ext cx="8415298" cy="188256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x-none" altLang="zh-CN" b="0"/>
              <a:t>fields = ['pclass', 'sex', 'who', 'embarked']		# 需做分类统计的字段</a:t>
            </a:r>
            <a:endParaRPr lang="zh-CN" altLang="zh-CN" b="0"/>
          </a:p>
          <a:p>
            <a:r>
              <a:rPr lang="x-none" altLang="zh-CN" b="0"/>
              <a:t>for  field  in  fields:			</a:t>
            </a:r>
            <a:r>
              <a:rPr lang="en-US" altLang="zh-CN" b="0"/>
              <a:t>	</a:t>
            </a:r>
            <a:r>
              <a:rPr lang="x-none" altLang="zh-CN" b="0"/>
              <a:t># 按不同字段统计生还率</a:t>
            </a:r>
            <a:endParaRPr lang="zh-CN" altLang="zh-CN" b="0"/>
          </a:p>
          <a:p>
            <a:r>
              <a:rPr lang="x-none" altLang="zh-CN" b="0"/>
              <a:t>    print(tit.groupby(field)['survived'].agg(['sum', 'count', 'mean']))</a:t>
            </a:r>
            <a:endParaRPr lang="en-US" altLang="zh-CN" b="0"/>
          </a:p>
          <a:p>
            <a:pPr>
              <a:spcBef>
                <a:spcPts val="1000"/>
              </a:spcBef>
            </a:pPr>
            <a:r>
              <a:rPr lang="x-none" altLang="zh-CN" b="0"/>
              <a:t>for  field  in  ['sex', 'who', 'pclass', 'alone']:  </a:t>
            </a:r>
            <a:r>
              <a:rPr lang="en-US" altLang="zh-CN" b="0"/>
              <a:t>		</a:t>
            </a:r>
            <a:r>
              <a:rPr lang="x-none" altLang="zh-CN" b="0"/>
              <a:t># 按不同字段计数</a:t>
            </a:r>
            <a:endParaRPr lang="zh-CN" altLang="zh-CN" b="0"/>
          </a:p>
          <a:p>
            <a:r>
              <a:rPr lang="x-none" altLang="zh-CN" b="0"/>
              <a:t>    print('\n', field)</a:t>
            </a:r>
            <a:endParaRPr lang="zh-CN" altLang="zh-CN" b="0"/>
          </a:p>
          <a:p>
            <a:r>
              <a:rPr lang="x-none" altLang="zh-CN" b="0"/>
              <a:t>    print(tit</a:t>
            </a:r>
            <a:r>
              <a:rPr lang="en-US" altLang="zh-CN" b="0"/>
              <a:t>[</a:t>
            </a:r>
            <a:r>
              <a:rPr lang="x-none" altLang="zh-CN" b="0"/>
              <a:t>field</a:t>
            </a:r>
            <a:r>
              <a:rPr lang="en-US" altLang="zh-CN" b="0"/>
              <a:t>]</a:t>
            </a:r>
            <a:r>
              <a:rPr lang="x-none" altLang="zh-CN" b="0"/>
              <a:t>.value_counts())</a:t>
            </a:r>
            <a:endParaRPr lang="zh-CN" alt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电影票房统计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62758" y="1285886"/>
            <a:ext cx="8640812" cy="72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b="0"/>
              <a:t>2008.1</a:t>
            </a:r>
            <a:r>
              <a:rPr lang="zh-CN" altLang="en-US" b="0"/>
              <a:t>月</a:t>
            </a:r>
            <a:r>
              <a:rPr lang="en-US" altLang="zh-CN" b="0"/>
              <a:t>-2019.8</a:t>
            </a:r>
            <a:r>
              <a:rPr lang="zh-CN" altLang="en-US" b="0"/>
              <a:t>月电影</a:t>
            </a:r>
            <a:r>
              <a:rPr lang="zh-CN" altLang="en-US" b="0">
                <a:solidFill>
                  <a:srgbClr val="C00000"/>
                </a:solidFill>
              </a:rPr>
              <a:t>月票房</a:t>
            </a:r>
            <a:r>
              <a:rPr lang="zh-CN" altLang="en-US" b="0"/>
              <a:t>榜数据如下，完成相应统计。数据按月组织，每月</a:t>
            </a:r>
            <a:r>
              <a:rPr lang="en-US" altLang="zh-CN" b="0"/>
              <a:t>11</a:t>
            </a:r>
            <a:r>
              <a:rPr lang="zh-CN" altLang="en-US" b="0"/>
              <a:t>条数据（当月前</a:t>
            </a:r>
            <a:r>
              <a:rPr lang="en-US" altLang="zh-CN" b="0"/>
              <a:t>10</a:t>
            </a:r>
            <a:r>
              <a:rPr lang="zh-CN" altLang="en-US" b="0"/>
              <a:t>的电影，除了前</a:t>
            </a:r>
            <a:r>
              <a:rPr lang="en-US" altLang="zh-CN" b="0"/>
              <a:t>10</a:t>
            </a:r>
            <a:r>
              <a:rPr lang="zh-CN" altLang="en-US" b="0"/>
              <a:t>以外“其他”电影票房之和</a:t>
            </a:r>
            <a:r>
              <a:rPr lang="en-US" altLang="zh-CN" b="0"/>
              <a:t>)</a:t>
            </a:r>
            <a:endParaRPr lang="en-US" altLang="zh-CN" b="0"/>
          </a:p>
        </p:txBody>
      </p:sp>
      <p:sp>
        <p:nvSpPr>
          <p:cNvPr id="11" name="矩形 10"/>
          <p:cNvSpPr/>
          <p:nvPr/>
        </p:nvSpPr>
        <p:spPr>
          <a:xfrm>
            <a:off x="1962758" y="2145029"/>
            <a:ext cx="852903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0"/>
              <a:t>movie = pd.read_excel('data/boxmonth.xlsx')</a:t>
            </a:r>
            <a:endParaRPr lang="en-US" altLang="zh-CN" b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7548" y="2580101"/>
            <a:ext cx="8136904" cy="13947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48" y="5407144"/>
            <a:ext cx="8311692" cy="122847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06964" y="3974828"/>
            <a:ext cx="8311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字段含义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：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Irank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排名；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MovieName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电影名称；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WomIndex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口碑指数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（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很多缺失值）；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avgboxoffice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平均票价；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avgshowcount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场均人次；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box_pro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月度占比；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boxoffice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单月票房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（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万元人民币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）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days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月内上映天数；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releaseTime</a:t>
            </a:r>
            <a:r>
              <a:rPr lang="zh-CN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，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首映日期</a:t>
            </a:r>
            <a:r>
              <a:rPr lang="en-US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;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 month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月份和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people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观影</a:t>
            </a: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人数</a:t>
            </a:r>
            <a:r>
              <a:rPr lang="zh-CN" altLang="en-US" kern="100">
                <a:latin typeface="Times New Roman" panose="02020603050405020304" pitchFamily="18" charset="0"/>
                <a:cs typeface="宋体" panose="02010600030101010101" pitchFamily="2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电影票房统计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6707" y="1548922"/>
            <a:ext cx="8336163" cy="4019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altLang="zh-CN" sz="2000"/>
              <a:t>movie.loc[:, ['boxoffice', 'people']].sum()  # 总票房</a:t>
            </a:r>
            <a:r>
              <a:rPr lang="en-US" altLang="zh-CN" sz="2000"/>
              <a:t>(</a:t>
            </a:r>
            <a:r>
              <a:rPr lang="x-none" altLang="zh-CN" sz="2000"/>
              <a:t>万</a:t>
            </a:r>
            <a:r>
              <a:rPr lang="zh-CN" altLang="zh-CN" sz="2000"/>
              <a:t>元</a:t>
            </a:r>
            <a:r>
              <a:rPr lang="en-US" altLang="zh-CN" sz="2000"/>
              <a:t>)</a:t>
            </a:r>
            <a:r>
              <a:rPr lang="zh-CN" altLang="zh-CN" sz="2000"/>
              <a:t>，</a:t>
            </a:r>
            <a:r>
              <a:rPr lang="x-none" altLang="zh-CN" sz="2000"/>
              <a:t>总观影人数</a:t>
            </a:r>
            <a:endParaRPr lang="zh-CN" altLang="zh-CN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463" y="2042412"/>
            <a:ext cx="3456384" cy="9988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02426" y="3861048"/>
            <a:ext cx="8565577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>
                <a:latin typeface="+mn-lt"/>
              </a:rPr>
              <a:t># </a:t>
            </a:r>
            <a:r>
              <a:rPr lang="zh-CN" altLang="zh-CN">
                <a:latin typeface="+mn-lt"/>
              </a:rPr>
              <a:t>查看</a:t>
            </a:r>
            <a:r>
              <a:rPr lang="en-US" altLang="zh-CN">
                <a:latin typeface="+mn-lt"/>
              </a:rPr>
              <a:t>2008</a:t>
            </a:r>
            <a:r>
              <a:rPr lang="zh-CN" altLang="zh-CN">
                <a:latin typeface="+mn-lt"/>
              </a:rPr>
              <a:t>—</a:t>
            </a:r>
            <a:r>
              <a:rPr lang="en-US" altLang="zh-CN">
                <a:latin typeface="+mn-lt"/>
              </a:rPr>
              <a:t>2019</a:t>
            </a:r>
            <a:r>
              <a:rPr lang="zh-CN" altLang="zh-CN">
                <a:latin typeface="+mn-lt"/>
              </a:rPr>
              <a:t>年电影十大票房排行榜</a:t>
            </a:r>
            <a:endParaRPr lang="zh-CN" altLang="zh-CN">
              <a:latin typeface="+mn-lt"/>
            </a:endParaRPr>
          </a:p>
          <a:p>
            <a:pPr algn="just"/>
            <a:r>
              <a:rPr lang="en-US" altLang="zh-CN">
                <a:latin typeface="+mn-lt"/>
              </a:rPr>
              <a:t>m = movie[movie.MovieName!='</a:t>
            </a:r>
            <a:r>
              <a:rPr lang="zh-CN" altLang="zh-CN">
                <a:latin typeface="+mn-lt"/>
              </a:rPr>
              <a:t>其他</a:t>
            </a:r>
            <a:r>
              <a:rPr lang="en-US" altLang="zh-CN">
                <a:latin typeface="+mn-lt"/>
              </a:rPr>
              <a:t>']  	# </a:t>
            </a:r>
            <a:r>
              <a:rPr lang="zh-CN" altLang="zh-CN">
                <a:latin typeface="+mn-lt"/>
              </a:rPr>
              <a:t>先排除</a:t>
            </a:r>
            <a:r>
              <a:rPr lang="en-US" altLang="zh-CN">
                <a:latin typeface="+mn-lt"/>
              </a:rPr>
              <a:t>“</a:t>
            </a:r>
            <a:r>
              <a:rPr lang="zh-CN" altLang="zh-CN">
                <a:latin typeface="+mn-lt"/>
              </a:rPr>
              <a:t>其他</a:t>
            </a:r>
            <a:r>
              <a:rPr lang="en-US" altLang="zh-CN">
                <a:latin typeface="+mn-lt"/>
              </a:rPr>
              <a:t>”</a:t>
            </a:r>
            <a:r>
              <a:rPr lang="zh-CN" altLang="zh-CN">
                <a:latin typeface="+mn-lt"/>
              </a:rPr>
              <a:t>行</a:t>
            </a:r>
            <a:endParaRPr lang="zh-CN" altLang="zh-CN">
              <a:latin typeface="+mn-lt"/>
            </a:endParaRPr>
          </a:p>
          <a:p>
            <a:r>
              <a:rPr lang="en-US" altLang="zh-CN" kern="100">
                <a:effectLst/>
                <a:latin typeface="+mn-lt"/>
                <a:ea typeface="宋体" panose="02010600030101010101" pitchFamily="2" charset="-122"/>
                <a:cs typeface="Inconsolata" panose="020B0609030003000000" pitchFamily="49" charset="0"/>
              </a:rPr>
              <a:t>m.groupby('MovieName').boxoffice.sum().sort_values(ascending=False)[:10]</a:t>
            </a:r>
            <a:endParaRPr lang="zh-CN" altLang="en-US">
              <a:latin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66" y="4887236"/>
            <a:ext cx="3521937" cy="1570416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171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电影票房统计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3552" y="1341514"/>
            <a:ext cx="8356228" cy="675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/>
              <a:t>统计年度票房和月度票房，然后绘制对比图形。由于2019年月份数据不全，排除2019年数据, 只统计2008—2018年的数据。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168" y="4844706"/>
            <a:ext cx="2427656" cy="1860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4" y="4843596"/>
            <a:ext cx="3096641" cy="19447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44104" y="2026108"/>
            <a:ext cx="8676456" cy="28085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m = movie[movie.month.str[:4] != '2019']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/>
              <a:t># 按年度，</a:t>
            </a:r>
            <a:r>
              <a:rPr lang="zh-CN" altLang="en-US">
                <a:solidFill>
                  <a:srgbClr val="C00000"/>
                </a:solidFill>
              </a:rPr>
              <a:t>str[:4]</a:t>
            </a:r>
            <a:r>
              <a:rPr lang="zh-CN" altLang="en-US"/>
              <a:t>取出年份，以此分类统计，sort_index按索引年度顺序排列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ybox = m.groupby(m.month.str[:4]).boxoffice.sum().sort_index()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print(</a:t>
            </a:r>
            <a:r>
              <a:rPr lang="x-none" altLang="zh-CN"/>
              <a:t>ybox[::-1]</a:t>
            </a:r>
            <a:r>
              <a:rPr lang="en-US" altLang="zh-CN"/>
              <a:t>)			# </a:t>
            </a:r>
            <a:r>
              <a:rPr lang="zh-CN" altLang="en-US"/>
              <a:t>票房年度额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import  matplotlib.pyplot  as  plt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plt.rcParams['font.sans-serif'] = ['SimHei']		# </a:t>
            </a:r>
            <a:r>
              <a:rPr lang="zh-CN" altLang="en-US"/>
              <a:t>指定中文黑体字体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# y</a:t>
            </a:r>
            <a:r>
              <a:rPr lang="zh-CN" altLang="en-US"/>
              <a:t>轴不采用科学计数法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plt.gca().get_yaxis().get_major_formatter().set_scientific(False)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ybox.plot(title='</a:t>
            </a:r>
            <a:r>
              <a:rPr lang="zh-CN" altLang="en-US"/>
              <a:t>年票房</a:t>
            </a:r>
            <a:r>
              <a:rPr lang="en-US" altLang="zh-CN"/>
              <a:t>', marker='o', fontsize=14)</a:t>
            </a:r>
            <a:endParaRPr lang="en-US" altLang="zh-CN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3892"/>
            <a:ext cx="504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电影票房统计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99065" y="1366506"/>
            <a:ext cx="8391724" cy="10565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 </a:t>
            </a:r>
            <a:r>
              <a:rPr lang="zh-CN" altLang="en-US"/>
              <a:t>月度票房</a:t>
            </a:r>
            <a:endParaRPr lang="en-US" altLang="zh-CN"/>
          </a:p>
          <a:p>
            <a:pPr>
              <a:lnSpc>
                <a:spcPct val="120000"/>
              </a:lnSpc>
            </a:pPr>
            <a:r>
              <a:rPr lang="x-none" altLang="zh-CN"/>
              <a:t>mbox = m.groupby(m.month.</a:t>
            </a:r>
            <a:r>
              <a:rPr lang="x-none" altLang="zh-CN">
                <a:solidFill>
                  <a:srgbClr val="C00000"/>
                </a:solidFill>
              </a:rPr>
              <a:t>str[5:7]</a:t>
            </a:r>
            <a:r>
              <a:rPr lang="x-none" altLang="zh-CN"/>
              <a:t>).boxoffice.sum().sort_index()</a:t>
            </a:r>
            <a:endParaRPr lang="zh-CN" altLang="zh-CN"/>
          </a:p>
          <a:p>
            <a:pPr>
              <a:lnSpc>
                <a:spcPct val="120000"/>
              </a:lnSpc>
            </a:pPr>
            <a:r>
              <a:rPr lang="x-none" altLang="zh-CN"/>
              <a:t>mbox.plot(title='月票房', marker='o', fontsize=14)</a:t>
            </a:r>
            <a:endParaRPr lang="zh-CN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60" y="2564904"/>
            <a:ext cx="4320480" cy="27523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91544" y="5843079"/>
            <a:ext cx="8457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CN" altLang="en-US"/>
              <a:t>这十年间年度票房增长很快，从2008年的3</a:t>
            </a:r>
            <a:r>
              <a:rPr lang="en-US" altLang="zh-CN"/>
              <a:t>1</a:t>
            </a:r>
            <a:r>
              <a:rPr lang="zh-CN" altLang="en-US"/>
              <a:t>亿元增加到了2018年的600亿元。电影月度消费差异很大，春节和暑假消费爆棚，所以这两个档期也是电影公司必争的黄金档期。</a:t>
            </a:r>
            <a:endParaRPr lang="zh-CN" alt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3892"/>
            <a:ext cx="504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电影票房统计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3552" y="1353227"/>
            <a:ext cx="83917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altLang="zh-CN"/>
              <a:t># 按年度统计观影人数</a:t>
            </a:r>
            <a:r>
              <a:rPr lang="zh-CN" altLang="zh-CN"/>
              <a:t>，</a:t>
            </a:r>
            <a:r>
              <a:rPr lang="x-none" altLang="zh-CN"/>
              <a:t>ascending=False降序</a:t>
            </a:r>
            <a:endParaRPr lang="zh-CN" altLang="zh-CN"/>
          </a:p>
          <a:p>
            <a:r>
              <a:rPr lang="x-none" altLang="zh-CN"/>
              <a:t>p=m.groupby(m.month.str[:4]).people.sum().sort_values(ascending=False)</a:t>
            </a:r>
            <a:endParaRPr lang="zh-CN" altLang="zh-CN"/>
          </a:p>
          <a:p>
            <a:r>
              <a:rPr lang="x-none" altLang="zh-CN"/>
              <a:t>Out: </a:t>
            </a:r>
            <a:endParaRPr lang="zh-CN" altLang="zh-CN"/>
          </a:p>
          <a:p>
            <a:r>
              <a:rPr lang="x-none" altLang="zh-CN"/>
              <a:t>2018    1718045678</a:t>
            </a:r>
            <a:endParaRPr lang="zh-CN" altLang="zh-CN"/>
          </a:p>
          <a:p>
            <a:r>
              <a:rPr lang="x-none" altLang="zh-CN"/>
              <a:t>2017    1622494840</a:t>
            </a:r>
            <a:endParaRPr lang="zh-CN" altLang="zh-CN"/>
          </a:p>
          <a:p>
            <a:r>
              <a:rPr lang="x-none" altLang="zh-CN"/>
              <a:t># ... ... </a:t>
            </a:r>
            <a:endParaRPr lang="zh-CN" altLang="zh-CN"/>
          </a:p>
          <a:p>
            <a:r>
              <a:rPr lang="x-none" altLang="zh-CN"/>
              <a:t> </a:t>
            </a:r>
            <a:endParaRPr lang="zh-CN" altLang="zh-CN"/>
          </a:p>
          <a:p>
            <a:r>
              <a:rPr lang="x-none" altLang="zh-CN"/>
              <a:t># 计算年度人均票价</a:t>
            </a:r>
            <a:r>
              <a:rPr lang="zh-CN" altLang="zh-CN"/>
              <a:t>“</a:t>
            </a:r>
            <a:r>
              <a:rPr lang="x-none" altLang="zh-CN"/>
              <a:t>年度总票房</a:t>
            </a:r>
            <a:r>
              <a:rPr lang="zh-CN" altLang="zh-CN"/>
              <a:t>（</a:t>
            </a:r>
            <a:r>
              <a:rPr lang="x-none" altLang="zh-CN"/>
              <a:t>万</a:t>
            </a:r>
            <a:r>
              <a:rPr lang="zh-CN" altLang="zh-CN"/>
              <a:t>元人民币）</a:t>
            </a:r>
            <a:r>
              <a:rPr lang="x-none" altLang="zh-CN"/>
              <a:t>/观影人数</a:t>
            </a:r>
            <a:r>
              <a:rPr lang="zh-CN" altLang="zh-CN"/>
              <a:t>”</a:t>
            </a:r>
            <a:r>
              <a:rPr lang="x-none" altLang="zh-CN"/>
              <a:t>，保留1位小数 </a:t>
            </a:r>
            <a:endParaRPr lang="zh-CN" altLang="zh-CN"/>
          </a:p>
          <a:p>
            <a:r>
              <a:rPr lang="x-none" altLang="zh-CN"/>
              <a:t>np.round(ybox*10000/p, 1)</a:t>
            </a:r>
            <a:endParaRPr lang="zh-CN" altLang="zh-CN"/>
          </a:p>
          <a:p>
            <a:r>
              <a:rPr lang="x-none" altLang="zh-CN"/>
              <a:t>Out:</a:t>
            </a:r>
            <a:endParaRPr lang="zh-CN" altLang="zh-CN"/>
          </a:p>
          <a:p>
            <a:r>
              <a:rPr lang="x-none" altLang="zh-CN"/>
              <a:t>2008    28.8</a:t>
            </a:r>
            <a:endParaRPr lang="zh-CN" altLang="zh-CN"/>
          </a:p>
          <a:p>
            <a:r>
              <a:rPr lang="x-none" altLang="zh-CN"/>
              <a:t>2009    30.8</a:t>
            </a:r>
            <a:endParaRPr lang="zh-CN" altLang="zh-CN"/>
          </a:p>
          <a:p>
            <a:r>
              <a:rPr lang="x-none" altLang="zh-CN"/>
              <a:t>2010    35.3</a:t>
            </a:r>
            <a:endParaRPr lang="zh-CN" altLang="zh-CN"/>
          </a:p>
        </p:txBody>
      </p:sp>
      <p:sp>
        <p:nvSpPr>
          <p:cNvPr id="15" name="矩形 14"/>
          <p:cNvSpPr/>
          <p:nvPr/>
        </p:nvSpPr>
        <p:spPr>
          <a:xfrm>
            <a:off x="2063552" y="5410331"/>
            <a:ext cx="84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/>
              <a:t>运算</a:t>
            </a:r>
            <a:r>
              <a:rPr lang="en-US" altLang="zh-CN" err="1"/>
              <a:t>ybox</a:t>
            </a:r>
            <a:r>
              <a:rPr lang="en-US" altLang="zh-CN"/>
              <a:t>*10000/p</a:t>
            </a:r>
            <a:r>
              <a:rPr lang="zh-CN" altLang="zh-CN"/>
              <a:t>体现了</a:t>
            </a:r>
            <a:r>
              <a:rPr lang="en-US" altLang="zh-CN"/>
              <a:t>Pandas</a:t>
            </a:r>
            <a:r>
              <a:rPr lang="zh-CN" altLang="zh-CN"/>
              <a:t>索引运算的优势，两列统计数据都以年份为索引，在运算时自动按年份匹配。</a:t>
            </a:r>
            <a:endParaRPr lang="zh-CN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要对一个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对象求其众数，应使用其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函数。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mean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mode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median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most_common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7659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足球比赛统计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30872" y="1328407"/>
            <a:ext cx="8748316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/>
              <a:t>文件</a:t>
            </a:r>
            <a:r>
              <a:rPr lang="en-US" altLang="zh-CN"/>
              <a:t>football.xlsx </a:t>
            </a:r>
            <a:r>
              <a:rPr lang="zh-CN" altLang="en-US"/>
              <a:t>记录了约 </a:t>
            </a:r>
            <a:r>
              <a:rPr lang="en-US" altLang="zh-CN"/>
              <a:t>4</a:t>
            </a:r>
            <a:r>
              <a:rPr lang="zh-CN" altLang="en-US"/>
              <a:t>万场足球比赛数据，数据截止</a:t>
            </a:r>
            <a:r>
              <a:rPr lang="en-US" altLang="zh-CN"/>
              <a:t>2018</a:t>
            </a:r>
            <a:r>
              <a:rPr lang="zh-CN" altLang="en-US"/>
              <a:t>年。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13592" y="1720120"/>
            <a:ext cx="8629623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import  pandas  as  pd</a:t>
            </a:r>
            <a:endParaRPr lang="en-US" altLang="zh-CN" sz="2000"/>
          </a:p>
          <a:p>
            <a:r>
              <a:rPr lang="en-US" altLang="zh-CN" sz="2000"/>
              <a:t>fb = pd.read_excel('data/football.xlsx')  	# </a:t>
            </a:r>
            <a:r>
              <a:rPr lang="zh-CN" altLang="en-US" sz="2000"/>
              <a:t>读数据</a:t>
            </a:r>
            <a:endParaRPr lang="zh-CN" altLang="en-US" sz="2000"/>
          </a:p>
          <a:p>
            <a:r>
              <a:rPr lang="en-US" altLang="zh-CN" sz="2000"/>
              <a:t>print('</a:t>
            </a:r>
            <a:r>
              <a:rPr lang="zh-CN" altLang="en-US" sz="2000"/>
              <a:t>数据规模</a:t>
            </a:r>
            <a:r>
              <a:rPr lang="en-US" altLang="zh-CN" sz="2000"/>
              <a:t>:', fb.shape)                       </a:t>
            </a:r>
            <a:endParaRPr lang="en-US" altLang="zh-CN" sz="2000"/>
          </a:p>
          <a:p>
            <a:r>
              <a:rPr lang="en-US" altLang="zh-CN" sz="2000"/>
              <a:t>print(fb.iloc[:, :6].head(2))                         # </a:t>
            </a:r>
            <a:r>
              <a:rPr lang="zh-CN" altLang="en-US" sz="2000"/>
              <a:t>为便于排版，只显示前</a:t>
            </a:r>
            <a:r>
              <a:rPr lang="en-US" altLang="zh-CN" sz="2000"/>
              <a:t>6</a:t>
            </a:r>
            <a:r>
              <a:rPr lang="zh-CN" altLang="en-US" sz="2000"/>
              <a:t>列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2058421" y="4680735"/>
            <a:ext cx="820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/>
              <a:t>各字段含义为：</a:t>
            </a:r>
            <a:r>
              <a:rPr lang="en-US" altLang="zh-CN"/>
              <a:t>date, </a:t>
            </a:r>
            <a:r>
              <a:rPr lang="zh-CN" altLang="en-US"/>
              <a:t>比赛日期；</a:t>
            </a:r>
            <a:r>
              <a:rPr lang="en-US" altLang="zh-CN"/>
              <a:t>home_team, </a:t>
            </a:r>
            <a:r>
              <a:rPr lang="zh-CN" altLang="en-US"/>
              <a:t>主队；</a:t>
            </a:r>
            <a:r>
              <a:rPr lang="en-US" altLang="zh-CN"/>
              <a:t>away_team, </a:t>
            </a:r>
            <a:r>
              <a:rPr lang="zh-CN" altLang="en-US"/>
              <a:t>客队；</a:t>
            </a:r>
            <a:r>
              <a:rPr lang="en-US" altLang="zh-CN"/>
              <a:t>home_score, </a:t>
            </a:r>
            <a:r>
              <a:rPr lang="zh-CN" altLang="en-US"/>
              <a:t>主队进球数；</a:t>
            </a:r>
            <a:r>
              <a:rPr lang="en-US" altLang="zh-CN"/>
              <a:t>away_score, </a:t>
            </a:r>
            <a:r>
              <a:rPr lang="zh-CN" altLang="en-US"/>
              <a:t>客队进球数；</a:t>
            </a:r>
            <a:r>
              <a:rPr lang="en-US" altLang="zh-CN"/>
              <a:t>tournament, </a:t>
            </a:r>
            <a:r>
              <a:rPr lang="zh-CN" altLang="en-US"/>
              <a:t>比赛类型；</a:t>
            </a:r>
            <a:r>
              <a:rPr lang="en-US" altLang="zh-CN"/>
              <a:t>city, </a:t>
            </a:r>
            <a:r>
              <a:rPr lang="zh-CN" altLang="en-US"/>
              <a:t>城市；</a:t>
            </a:r>
            <a:r>
              <a:rPr lang="en-US" altLang="zh-CN"/>
              <a:t>country, </a:t>
            </a:r>
            <a:r>
              <a:rPr lang="zh-CN" altLang="en-US"/>
              <a:t>比赛所在国家。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421" y="3269038"/>
            <a:ext cx="8373690" cy="1170366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7659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足球比赛统计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5018" y="1768561"/>
            <a:ext cx="8629623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print('</a:t>
            </a:r>
            <a:r>
              <a:rPr lang="zh-CN" altLang="en-US" sz="2000"/>
              <a:t>比赛类型数</a:t>
            </a:r>
            <a:r>
              <a:rPr lang="en-US" altLang="zh-CN" sz="2000"/>
              <a:t>:',  fb.tournament.nunique())</a:t>
            </a:r>
            <a:endParaRPr lang="en-US" altLang="zh-CN" sz="2000"/>
          </a:p>
          <a:p>
            <a:r>
              <a:rPr lang="en-US" altLang="zh-CN" sz="2000"/>
              <a:t>print('</a:t>
            </a:r>
            <a:r>
              <a:rPr lang="zh-CN" altLang="en-US" sz="2000"/>
              <a:t>每类比赛场次</a:t>
            </a:r>
            <a:r>
              <a:rPr lang="en-US" altLang="zh-CN" sz="2000"/>
              <a:t>:\n', fb.tournament.value_counts())</a:t>
            </a:r>
            <a:endParaRPr lang="en-US" alt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2063552" y="1364883"/>
            <a:ext cx="5040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1.统计有多少种比赛类型，各有多少场比赛？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7560" y="2552420"/>
            <a:ext cx="6600728" cy="13209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64720" y="4268803"/>
            <a:ext cx="825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2.世界杯相关比赛有多少场？世界杯正赛有多少场？ 注：tournament含'FIFA'字样的即是世界杯相关比赛，共两类: FIFA World Cup qualification世界杯资格赛、FIFA World Cup 正赛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75556" y="5206621"/>
            <a:ext cx="804088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/>
              <a:t>print('世界杯相关比赛场次:', fb.tournament.str.contains('FIFA').sum())</a:t>
            </a:r>
            <a:endParaRPr lang="zh-CN" altLang="en-US"/>
          </a:p>
          <a:p>
            <a:r>
              <a:rPr lang="zh-CN" altLang="en-US"/>
              <a:t>print('世界杯正赛场次:', len(fb[fb.tournament=='FIFA World Cup']))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63" y="6021288"/>
            <a:ext cx="3896269" cy="573522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7659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足球比赛统计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3552" y="1364883"/>
            <a:ext cx="8428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/>
              <a:t>后续统计都只针对</a:t>
            </a:r>
            <a:r>
              <a:rPr lang="en-US" altLang="zh-CN"/>
              <a:t>tournament=='FIFA World Cup'</a:t>
            </a:r>
            <a:r>
              <a:rPr lang="zh-CN" altLang="en-US"/>
              <a:t>的世界杯正赛。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参加过世界杯正赛的一共有多少个国家？世界杯比赛中获胜场次最多的是哪个队？统计比赛场次超过</a:t>
            </a:r>
            <a:r>
              <a:rPr lang="en-US" altLang="zh-CN"/>
              <a:t>10</a:t>
            </a:r>
            <a:r>
              <a:rPr lang="zh-CN" altLang="en-US"/>
              <a:t>场，胜率最高的前</a:t>
            </a:r>
            <a:r>
              <a:rPr lang="en-US" altLang="zh-CN"/>
              <a:t>5</a:t>
            </a:r>
            <a:r>
              <a:rPr lang="zh-CN" altLang="en-US"/>
              <a:t>球队。胜率 </a:t>
            </a:r>
            <a:r>
              <a:rPr lang="en-US" altLang="zh-CN"/>
              <a:t>= </a:t>
            </a:r>
            <a:r>
              <a:rPr lang="zh-CN" altLang="en-US"/>
              <a:t>获胜场次</a:t>
            </a:r>
            <a:r>
              <a:rPr lang="en-US" altLang="zh-CN"/>
              <a:t>/</a:t>
            </a:r>
            <a:r>
              <a:rPr lang="zh-CN" altLang="en-US"/>
              <a:t>总场次。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91544" y="2639657"/>
            <a:ext cx="8428236" cy="338406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w = fb[fb.tournament=='FIFA World Cup'].copy() # 只含世界杯正赛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s = pd.concat((w.home_team, w.away_team))      # 将主队和客队连接为一列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print('参加过世界杯的国家数量:', s.nunique())       # 唯一值个数</a:t>
            </a: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# 新增win列, 记录胜方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 sz="1600"/>
              <a:t>w['win']=  np.where(w.home_score &gt; w.away_score,  w.home_team,  w.away_team) </a:t>
            </a:r>
            <a:endParaRPr lang="zh-CN" altLang="en-US" sz="1600"/>
          </a:p>
          <a:p>
            <a:pPr>
              <a:lnSpc>
                <a:spcPct val="110000"/>
              </a:lnSpc>
            </a:pPr>
            <a:r>
              <a:rPr lang="zh-CN" altLang="en-US"/>
              <a:t># 如果是平局，则胜方为空值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w.loc[w.home_score == w.away_score,'win'] = np.nan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# 每个国家的获胜次数,该series以国家名为索引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swin = w['win'].value_counts()    # </a:t>
            </a:r>
            <a:r>
              <a:rPr lang="zh-CN" altLang="en-US"/>
              <a:t>统计结果默认从大到小排序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print('</a:t>
            </a:r>
            <a:r>
              <a:rPr lang="zh-CN" altLang="en-US"/>
              <a:t>获胜场次最多的球队</a:t>
            </a:r>
            <a:r>
              <a:rPr lang="en-US" altLang="zh-CN"/>
              <a:t>:', swin.index[0], '</a:t>
            </a:r>
            <a:r>
              <a:rPr lang="zh-CN" altLang="en-US"/>
              <a:t>胜次</a:t>
            </a:r>
            <a:r>
              <a:rPr lang="en-US" altLang="zh-CN"/>
              <a:t>:',swin.iloc[0])</a:t>
            </a:r>
            <a:endParaRPr lang="en-US" altLang="zh-CN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7659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足球比赛统计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9848" y="1340771"/>
            <a:ext cx="8428236" cy="28085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/>
              <a:t># </a:t>
            </a:r>
            <a:r>
              <a:rPr lang="zh-CN" altLang="en-US"/>
              <a:t>总场次 </a:t>
            </a:r>
            <a:r>
              <a:rPr lang="en-US" altLang="zh-CN"/>
              <a:t>: </a:t>
            </a:r>
            <a:r>
              <a:rPr lang="zh-CN" altLang="en-US"/>
              <a:t>主队 </a:t>
            </a:r>
            <a:r>
              <a:rPr lang="en-US" altLang="zh-CN"/>
              <a:t>+ </a:t>
            </a:r>
            <a:r>
              <a:rPr lang="zh-CN" altLang="en-US"/>
              <a:t>客队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team = pd.concat([w.home_team, w.away_team],ignore_index=True)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sall= team.value_counts()          # </a:t>
            </a:r>
            <a:r>
              <a:rPr lang="zh-CN" altLang="en-US"/>
              <a:t>每个队的总场次</a:t>
            </a:r>
            <a:r>
              <a:rPr lang="en-US" altLang="zh-CN"/>
              <a:t>,</a:t>
            </a:r>
            <a:r>
              <a:rPr lang="zh-CN" altLang="en-US"/>
              <a:t>以国家名为索引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sten = sall[sall&gt;=10]                    # </a:t>
            </a:r>
            <a:r>
              <a:rPr lang="zh-CN" altLang="en-US"/>
              <a:t>场次</a:t>
            </a:r>
            <a:r>
              <a:rPr lang="en-US" altLang="zh-CN"/>
              <a:t>&gt;=10</a:t>
            </a: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# </a:t>
            </a:r>
            <a:r>
              <a:rPr lang="zh-CN" altLang="en-US"/>
              <a:t>胜率 </a:t>
            </a:r>
            <a:r>
              <a:rPr lang="en-US" altLang="zh-CN"/>
              <a:t>= </a:t>
            </a:r>
            <a:r>
              <a:rPr lang="zh-CN" altLang="en-US"/>
              <a:t>获胜次数</a:t>
            </a:r>
            <a:r>
              <a:rPr lang="en-US" altLang="zh-CN"/>
              <a:t>/</a:t>
            </a:r>
            <a:r>
              <a:rPr lang="zh-CN" altLang="en-US"/>
              <a:t>总场次 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winrate = swin / sten              # </a:t>
            </a:r>
            <a:r>
              <a:rPr lang="zh-CN" altLang="en-US"/>
              <a:t>按国家名对齐索引，如有一方缺失则为</a:t>
            </a:r>
            <a:r>
              <a:rPr lang="en-US" altLang="zh-CN"/>
              <a:t>NaN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winrate.sort_values(ascending=False,inplace=True)  # </a:t>
            </a:r>
            <a:r>
              <a:rPr lang="zh-CN" altLang="en-US"/>
              <a:t>排序 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print('</a:t>
            </a:r>
            <a:r>
              <a:rPr lang="zh-CN" altLang="en-US"/>
              <a:t>场次超过</a:t>
            </a:r>
            <a:r>
              <a:rPr lang="en-US" altLang="zh-CN"/>
              <a:t>10</a:t>
            </a:r>
            <a:r>
              <a:rPr lang="zh-CN" altLang="en-US"/>
              <a:t>场，胜率最高的前</a:t>
            </a:r>
            <a:r>
              <a:rPr lang="en-US" altLang="zh-CN"/>
              <a:t>5</a:t>
            </a:r>
            <a:r>
              <a:rPr lang="zh-CN" altLang="en-US"/>
              <a:t>队</a:t>
            </a:r>
            <a:r>
              <a:rPr lang="en-US" altLang="zh-CN"/>
              <a:t>:\n',winrate[:5])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4293096"/>
            <a:ext cx="412480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实例应用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7659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8.8.3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足球比赛统计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3552" y="1364883"/>
            <a:ext cx="8428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4.</a:t>
            </a:r>
            <a:r>
              <a:rPr lang="zh-CN" altLang="en-US"/>
              <a:t>各个国家在世界杯比赛上各自打入多少个球？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63552" y="1734215"/>
            <a:ext cx="8428236" cy="15558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/>
              <a:t>shome = w.groupby('home_team').home_score.sum()  # </a:t>
            </a:r>
            <a:r>
              <a:rPr lang="zh-CN" altLang="en-US"/>
              <a:t>按主队分组统计进球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saway = w.groupby('away_team').away_score.sum()  # </a:t>
            </a:r>
            <a:r>
              <a:rPr lang="zh-CN" altLang="en-US"/>
              <a:t>按客队分组统计进球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# </a:t>
            </a:r>
            <a:r>
              <a:rPr lang="zh-CN" altLang="en-US"/>
              <a:t>相加时国家名作为索引自动匹配， 如有一方缺失则视为</a:t>
            </a:r>
            <a:r>
              <a:rPr lang="en-US" altLang="zh-CN"/>
              <a:t>0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 sz="1600"/>
              <a:t>scountry = shome.add(saway, fill_value=0).sort_values(ascending=False).astype('int')</a:t>
            </a:r>
            <a:endParaRPr lang="en-US" altLang="zh-CN" sz="1600"/>
          </a:p>
          <a:p>
            <a:pPr>
              <a:lnSpc>
                <a:spcPct val="110000"/>
              </a:lnSpc>
            </a:pPr>
            <a:r>
              <a:rPr lang="en-US" altLang="zh-CN"/>
              <a:t>print('</a:t>
            </a:r>
            <a:r>
              <a:rPr lang="zh-CN" altLang="en-US"/>
              <a:t>各国家世界杯进球数</a:t>
            </a:r>
            <a:r>
              <a:rPr lang="en-US" altLang="zh-CN"/>
              <a:t>:\n', scountry)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052135" y="3429000"/>
            <a:ext cx="5005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5.按年份统计历届世界杯进球数。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52135" y="3758876"/>
            <a:ext cx="8428236" cy="15897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# 新增score列，记录一场比赛的总进球数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w['score'] = w.home_score + w.away_score     # 主队进球+客队进球     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# date.str[:4]取出前4位的年份，按年份分组统计总进球数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snum = w.groupby(w.date.str[:4]).score.sum().sort_index(ascending=False)      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print('按年份统计历届世界杯进球数:\n', snum)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711" y="5533236"/>
            <a:ext cx="3059012" cy="9921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51" y="5479668"/>
            <a:ext cx="2201703" cy="1228265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gray">
          <a:xfrm>
            <a:off x="4295800" y="4541215"/>
            <a:ext cx="4248472" cy="7200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kern="1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/>
                <a:ea typeface="Verdana" panose="020B0604030504040204"/>
                <a:cs typeface="Verdana" panose="020B0604030504040204"/>
              </a:rPr>
              <a:t>Thank You !</a:t>
            </a:r>
            <a:endParaRPr lang="zh-CN" altLang="en-US" sz="5400" kern="1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07203" name="WordArt 3"/>
          <p:cNvSpPr>
            <a:spLocks noChangeArrowheads="1" noChangeShapeType="1" noTextEdit="1"/>
          </p:cNvSpPr>
          <p:nvPr/>
        </p:nvSpPr>
        <p:spPr bwMode="auto">
          <a:xfrm>
            <a:off x="2927651" y="1628803"/>
            <a:ext cx="6626225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Python</a:t>
            </a: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程序设计基础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05" y="5731883"/>
            <a:ext cx="2694395" cy="8688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要统计一个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对象中 每个数的出现次数，应使用其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count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most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value_counts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counts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DataFrame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对象，在中文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windows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系统中， 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df.to_csv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保存中文文件时默认使用的编码是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GBK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unicode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utf-8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cp936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对象，要显示其末尾的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条数据，可以使用下面哪些方式？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s.head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(-3)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s.tail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(3)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s[-3:]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s[-3:-1]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要显示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的版本号，可执行命令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s=Series((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np.nan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, 1, 0, 2)),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则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s.count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的结果为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1303000" y="1270000"/>
            <a:ext cx="3332480" cy="101473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s.count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统计非空数据项个数，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np.nan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是空值，所以结果为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个。 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7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15" name="RemarkBack"/>
            <p:cNvSpPr/>
            <p:nvPr>
              <p:custDataLst>
                <p:tags r:id="rId8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markBlock"/>
            <p:cNvSpPr/>
            <p:nvPr>
              <p:custDataLst>
                <p:tags r:id="rId9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markTitleText"/>
            <p:cNvSpPr txBox="1"/>
            <p:nvPr>
              <p:custDataLst>
                <p:tags r:id="rId10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6"/>
            </p:custDataLst>
          </p:nvPr>
        </p:nvGrpSpPr>
        <p:grpSpPr>
          <a:xfrm>
            <a:off x="11061700" y="0"/>
            <a:ext cx="3815080" cy="647700"/>
            <a:chOff x="15020" y="0"/>
            <a:chExt cx="6008" cy="1020"/>
          </a:xfrm>
        </p:grpSpPr>
        <p:sp>
          <p:nvSpPr>
            <p:cNvPr id="3" name="RemarkBack"/>
            <p:cNvSpPr/>
            <p:nvPr>
              <p:custDataLst>
                <p:tags r:id="rId17"/>
              </p:custDataLst>
            </p:nvPr>
          </p:nvSpPr>
          <p:spPr bwMode="auto">
            <a:xfrm>
              <a:off x="15020" y="20"/>
              <a:ext cx="6008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markBlock"/>
            <p:cNvSpPr/>
            <p:nvPr>
              <p:custDataLst>
                <p:tags r:id="rId18"/>
              </p:custDataLst>
            </p:nvPr>
          </p:nvSpPr>
          <p:spPr bwMode="auto"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markTitleText"/>
            <p:cNvSpPr txBox="1"/>
            <p:nvPr>
              <p:custDataLst>
                <p:tags r:id="rId19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数据分析库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2794583" y="1647512"/>
            <a:ext cx="5675313" cy="9525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924755" y="1214121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8.1  Pandas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的基本数据结构</a:t>
            </a:r>
            <a:endParaRPr lang="en-US" altLang="zh-CN" sz="2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795908" y="2222284"/>
            <a:ext cx="5675313" cy="1111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2924755" y="1755883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/>
              <a:t>8.2  </a:t>
            </a:r>
            <a:r>
              <a:rPr lang="zh-CN" altLang="en-US"/>
              <a:t>访问数据</a:t>
            </a:r>
            <a:endParaRPr lang="en-US" altLang="zh-CN"/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>
            <a:off x="2789239" y="2852218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2933701" y="2386304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/>
              <a:t>8.3 </a:t>
            </a:r>
            <a:r>
              <a:rPr lang="zh-CN" altLang="en-US"/>
              <a:t> 算术运算和对齐</a:t>
            </a:r>
            <a:endParaRPr lang="zh-CN" altLang="en-US"/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2933702" y="3006228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8.4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读</a:t>
            </a:r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写数据文件</a:t>
            </a:r>
            <a:endParaRPr lang="zh-CN" altLang="en-US" sz="280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Line 73"/>
          <p:cNvSpPr>
            <a:spLocks noChangeShapeType="1"/>
          </p:cNvSpPr>
          <p:nvPr/>
        </p:nvSpPr>
        <p:spPr bwMode="auto">
          <a:xfrm>
            <a:off x="2806556" y="3472210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940628" y="3589956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8.5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数据整理</a:t>
            </a:r>
            <a:endParaRPr lang="zh-CN" altLang="en-US" sz="280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Line 73"/>
          <p:cNvSpPr>
            <a:spLocks noChangeShapeType="1"/>
          </p:cNvSpPr>
          <p:nvPr/>
        </p:nvSpPr>
        <p:spPr bwMode="auto">
          <a:xfrm>
            <a:off x="2813482" y="4102593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2957945" y="4235819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8.6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分组统计</a:t>
            </a:r>
            <a:endParaRPr lang="zh-CN" altLang="en-US" sz="280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Line 73"/>
          <p:cNvSpPr>
            <a:spLocks noChangeShapeType="1"/>
          </p:cNvSpPr>
          <p:nvPr/>
        </p:nvSpPr>
        <p:spPr bwMode="auto">
          <a:xfrm>
            <a:off x="2830799" y="4701801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Text Box 90"/>
          <p:cNvSpPr txBox="1">
            <a:spLocks noChangeArrowheads="1"/>
          </p:cNvSpPr>
          <p:nvPr/>
        </p:nvSpPr>
        <p:spPr bwMode="auto">
          <a:xfrm>
            <a:off x="2964871" y="4845420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8.7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时间序列</a:t>
            </a:r>
            <a:endParaRPr lang="zh-CN" altLang="en-US" sz="280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>
            <a:off x="2837725" y="5311402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 Box 90"/>
          <p:cNvSpPr txBox="1">
            <a:spLocks noChangeArrowheads="1"/>
          </p:cNvSpPr>
          <p:nvPr/>
        </p:nvSpPr>
        <p:spPr bwMode="auto">
          <a:xfrm>
            <a:off x="2975262" y="5447031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8.8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实例应用</a:t>
            </a:r>
            <a:endParaRPr lang="zh-CN" altLang="en-US" sz="280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Line 73"/>
          <p:cNvSpPr>
            <a:spLocks noChangeShapeType="1"/>
          </p:cNvSpPr>
          <p:nvPr/>
        </p:nvSpPr>
        <p:spPr bwMode="auto">
          <a:xfrm>
            <a:off x="2848116" y="5903682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s.head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默认将显示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条数据。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只显示数据框对象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的所有的列名，可使用的命令是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______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要显示数据框对象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的所有索引， 可以使用的命令为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s=Series([1,2,3], index=list('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abc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'))  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则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s['a': 'c']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将包含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个数据项， 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s[0:2]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将只包含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个数据项。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b, 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如果执行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a+b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的运算，则可以自动按标签索引匹配，匹配的标签项的数值相加，不匹配的标签项相加则为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对象的索引标签不允许有重复值，必须保持标签的唯一性。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'name'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'age'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这两个列， 则可以使用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df['name']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或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df.name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的形式访问 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name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访问数据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3521" y="975216"/>
            <a:ext cx="859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/>
              <a:t>数据框有多种灵活的访问形式。</a:t>
            </a:r>
            <a:endParaRPr lang="en-US" altLang="zh-CN" sz="200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027" y="312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91544" y="1404766"/>
            <a:ext cx="7381056" cy="11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solidFill>
                  <a:srgbClr val="C00000"/>
                </a:solidFill>
              </a:rPr>
              <a:t>df.info()  	</a:t>
            </a:r>
            <a:r>
              <a:rPr lang="en-US" altLang="zh-CN" sz="2000"/>
              <a:t># </a:t>
            </a:r>
            <a:r>
              <a:rPr lang="zh-CN" altLang="en-US" sz="2000"/>
              <a:t>显示数据概况</a:t>
            </a:r>
            <a:r>
              <a:rPr lang="en-US" altLang="zh-CN" sz="2000"/>
              <a:t>(</a:t>
            </a:r>
            <a:r>
              <a:rPr lang="zh-CN" altLang="en-US" sz="2000"/>
              <a:t>列名、数据类型</a:t>
            </a:r>
            <a:r>
              <a:rPr lang="en-US" altLang="zh-CN" sz="2000"/>
              <a:t>)</a:t>
            </a:r>
            <a:endParaRPr lang="en-US" altLang="zh-CN" sz="2000"/>
          </a:p>
          <a:p>
            <a:pPr algn="just">
              <a:lnSpc>
                <a:spcPct val="120000"/>
              </a:lnSpc>
            </a:pPr>
            <a:r>
              <a:rPr lang="en-US" altLang="zh-CN" sz="2000" err="1">
                <a:solidFill>
                  <a:srgbClr val="C00000"/>
                </a:solidFill>
              </a:rPr>
              <a:t>df.head</a:t>
            </a:r>
            <a:r>
              <a:rPr lang="en-US" altLang="zh-CN" sz="2000">
                <a:solidFill>
                  <a:srgbClr val="C00000"/>
                </a:solidFill>
              </a:rPr>
              <a:t>() </a:t>
            </a:r>
            <a:r>
              <a:rPr lang="en-US" altLang="zh-CN" sz="2000"/>
              <a:t>	# </a:t>
            </a:r>
            <a:r>
              <a:rPr lang="zh-CN" altLang="en-US" sz="2000"/>
              <a:t>显示头</a:t>
            </a:r>
            <a:r>
              <a:rPr lang="en-US" altLang="zh-CN" sz="2000"/>
              <a:t>5</a:t>
            </a:r>
            <a:r>
              <a:rPr lang="zh-CN" altLang="en-US" sz="2000"/>
              <a:t>行</a:t>
            </a:r>
            <a:endParaRPr lang="en-US" altLang="zh-CN" sz="2000"/>
          </a:p>
          <a:p>
            <a:pPr algn="just">
              <a:lnSpc>
                <a:spcPct val="120000"/>
              </a:lnSpc>
            </a:pPr>
            <a:r>
              <a:rPr lang="en-US" altLang="zh-CN" sz="2000" err="1"/>
              <a:t>df.tail</a:t>
            </a:r>
            <a:r>
              <a:rPr lang="en-US" altLang="zh-CN" sz="2000"/>
              <a:t>(2)    	# </a:t>
            </a:r>
            <a:r>
              <a:rPr lang="zh-CN" altLang="en-US" sz="2000"/>
              <a:t>显示末尾</a:t>
            </a:r>
            <a:r>
              <a:rPr lang="en-US" altLang="zh-CN" sz="2000"/>
              <a:t>2</a:t>
            </a:r>
            <a:r>
              <a:rPr lang="zh-CN" altLang="en-US" sz="2000"/>
              <a:t>行</a:t>
            </a:r>
            <a:endParaRPr lang="en-US" altLang="zh-CN" sz="2000"/>
          </a:p>
        </p:txBody>
      </p:sp>
      <p:sp>
        <p:nvSpPr>
          <p:cNvPr id="13" name="Rectangle 53"/>
          <p:cNvSpPr txBox="1">
            <a:spLocks noChangeArrowheads="1"/>
          </p:cNvSpPr>
          <p:nvPr/>
        </p:nvSpPr>
        <p:spPr bwMode="auto">
          <a:xfrm>
            <a:off x="2072969" y="2485752"/>
            <a:ext cx="8280920" cy="25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8.2.1 loc[ ]</a:t>
            </a:r>
            <a:r>
              <a:rPr lang="zh-CN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iloc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[ ]</a:t>
            </a:r>
            <a:r>
              <a:rPr lang="zh-CN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访问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1</a:t>
            </a:r>
            <a:r>
              <a:rPr lang="zh-CN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．按列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或行切片</a:t>
            </a:r>
            <a:r>
              <a:rPr lang="zh-CN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访问</a:t>
            </a:r>
            <a:endParaRPr lang="zh-CN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altLang="zh-CN" sz="2000"/>
              <a:t>访问列数据时使用</a:t>
            </a:r>
            <a:r>
              <a:rPr lang="en-US" altLang="zh-CN" sz="2000">
                <a:solidFill>
                  <a:srgbClr val="C00000"/>
                </a:solidFill>
              </a:rPr>
              <a:t>object['</a:t>
            </a:r>
            <a:r>
              <a:rPr lang="zh-CN" altLang="zh-CN" sz="2000">
                <a:solidFill>
                  <a:srgbClr val="C00000"/>
                </a:solidFill>
              </a:rPr>
              <a:t>列名</a:t>
            </a:r>
            <a:r>
              <a:rPr lang="en-US" altLang="zh-CN" sz="2000">
                <a:solidFill>
                  <a:srgbClr val="C00000"/>
                </a:solidFill>
              </a:rPr>
              <a:t>']</a:t>
            </a:r>
            <a:r>
              <a:rPr lang="zh-CN" altLang="zh-CN" sz="2000"/>
              <a:t>或</a:t>
            </a:r>
            <a:r>
              <a:rPr lang="en-US" altLang="zh-CN" sz="2000">
                <a:solidFill>
                  <a:srgbClr val="C00000"/>
                </a:solidFill>
              </a:rPr>
              <a:t>object.</a:t>
            </a:r>
            <a:r>
              <a:rPr lang="zh-CN" altLang="zh-CN" sz="2000">
                <a:solidFill>
                  <a:srgbClr val="C00000"/>
                </a:solidFill>
              </a:rPr>
              <a:t>列名</a:t>
            </a:r>
            <a:r>
              <a:rPr lang="zh-CN" altLang="zh-CN" sz="2000"/>
              <a:t>的形式。</a:t>
            </a:r>
            <a:endParaRPr lang="en-US" altLang="zh-CN" sz="2000"/>
          </a:p>
          <a:p>
            <a:pPr marL="0" indent="0"/>
            <a:r>
              <a:rPr lang="x-none" altLang="zh-CN" sz="2000"/>
              <a:t>df['c1'] 	</a:t>
            </a:r>
            <a:r>
              <a:rPr lang="en-US" altLang="zh-CN" sz="2000"/>
              <a:t>          		</a:t>
            </a:r>
            <a:r>
              <a:rPr lang="x-none" altLang="zh-CN" sz="2000"/>
              <a:t># 访问c1列，也可写为df.c1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buClr>
                <a:srgbClr val="990000"/>
              </a:buClr>
            </a:pPr>
            <a:r>
              <a:rPr lang="en-US" altLang="zh-CN" sz="2000"/>
              <a:t>df[['c1','c3']]  		# c1 </a:t>
            </a:r>
            <a:r>
              <a:rPr lang="zh-CN" altLang="en-US" sz="2000"/>
              <a:t>、</a:t>
            </a:r>
            <a:r>
              <a:rPr lang="en-US" altLang="zh-CN" sz="2000"/>
              <a:t>c3</a:t>
            </a:r>
            <a:r>
              <a:rPr lang="zh-CN" altLang="en-US" sz="2000"/>
              <a:t>两列</a:t>
            </a: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r>
              <a:rPr lang="x-none" altLang="zh-CN" sz="2000"/>
              <a:t>df[</a:t>
            </a:r>
            <a:r>
              <a:rPr lang="en-US" altLang="zh-CN" sz="2000"/>
              <a:t> </a:t>
            </a:r>
            <a:r>
              <a:rPr lang="x-none" altLang="zh-CN" sz="2000"/>
              <a:t>'</a:t>
            </a:r>
            <a:r>
              <a:rPr lang="en-US" altLang="zh-CN" sz="2000"/>
              <a:t>a</a:t>
            </a:r>
            <a:r>
              <a:rPr lang="x-none" altLang="zh-CN" sz="2000"/>
              <a:t>'</a:t>
            </a:r>
            <a:r>
              <a:rPr lang="en-US" altLang="zh-CN" sz="2000"/>
              <a:t>:</a:t>
            </a:r>
            <a:r>
              <a:rPr lang="x-none" altLang="zh-CN" sz="2000"/>
              <a:t> '</a:t>
            </a:r>
            <a:r>
              <a:rPr lang="en-US" altLang="zh-CN" sz="2000"/>
              <a:t>b</a:t>
            </a:r>
            <a:r>
              <a:rPr lang="x-none" altLang="zh-CN" sz="2000"/>
              <a:t>'</a:t>
            </a:r>
            <a:r>
              <a:rPr lang="en-US" altLang="zh-CN" sz="2000"/>
              <a:t> </a:t>
            </a:r>
            <a:r>
              <a:rPr lang="x-none" altLang="zh-CN" sz="2000"/>
              <a:t>]</a:t>
            </a:r>
            <a:r>
              <a:rPr lang="en-US" altLang="zh-CN" sz="2000"/>
              <a:t>     		# </a:t>
            </a:r>
            <a:r>
              <a:rPr lang="zh-CN" altLang="en-US" sz="2000">
                <a:solidFill>
                  <a:srgbClr val="C00000"/>
                </a:solidFill>
              </a:rPr>
              <a:t>行索引切片</a:t>
            </a:r>
            <a:r>
              <a:rPr lang="en-US" altLang="zh-CN" sz="2000">
                <a:solidFill>
                  <a:srgbClr val="C00000"/>
                </a:solidFill>
              </a:rPr>
              <a:t> 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endParaRPr lang="en-US" altLang="zh-CN" sz="2000">
              <a:solidFill>
                <a:srgbClr val="C00000"/>
              </a:solidFill>
            </a:endParaRPr>
          </a:p>
          <a:p>
            <a:pPr marL="0" indent="0" algn="just">
              <a:buClr>
                <a:srgbClr val="990000"/>
              </a:buClr>
            </a:pPr>
            <a:r>
              <a:rPr lang="en-US" altLang="zh-CN" sz="2000"/>
              <a:t>df[df.c1 &gt; 10]        	# </a:t>
            </a:r>
            <a:r>
              <a:rPr lang="zh-CN" altLang="zh-CN" sz="2000"/>
              <a:t>按条件访问，只显示</a:t>
            </a:r>
            <a:r>
              <a:rPr lang="en-US" altLang="zh-CN" sz="2000"/>
              <a:t>c1&gt;10</a:t>
            </a:r>
            <a:r>
              <a:rPr lang="zh-CN" altLang="zh-CN" sz="2000"/>
              <a:t>的行</a:t>
            </a: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endParaRPr lang="zh-CN" altLang="zh-CN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748" y="5218747"/>
            <a:ext cx="2421651" cy="14218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44" y="5187379"/>
            <a:ext cx="4035524" cy="13908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访问数据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3"/>
          <p:cNvSpPr txBox="1">
            <a:spLocks noChangeArrowheads="1"/>
          </p:cNvSpPr>
          <p:nvPr/>
        </p:nvSpPr>
        <p:spPr bwMode="auto">
          <a:xfrm>
            <a:off x="1991544" y="978226"/>
            <a:ext cx="8500244" cy="15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2. loc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iloc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存取器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zh-CN" altLang="zh-CN" sz="2000"/>
              <a:t>访问</a:t>
            </a:r>
            <a:r>
              <a:rPr lang="zh-CN" altLang="zh-CN" sz="2000">
                <a:solidFill>
                  <a:srgbClr val="C00000"/>
                </a:solidFill>
              </a:rPr>
              <a:t>行或块数据</a:t>
            </a:r>
            <a:r>
              <a:rPr lang="zh-CN" altLang="zh-CN" sz="2000"/>
              <a:t>时常用</a:t>
            </a:r>
            <a:r>
              <a:rPr lang="en-US" altLang="zh-CN" sz="2000"/>
              <a:t>loc[ ]</a:t>
            </a:r>
            <a:r>
              <a:rPr lang="zh-CN" altLang="zh-CN" sz="2000"/>
              <a:t>和</a:t>
            </a:r>
            <a:r>
              <a:rPr lang="en-US" altLang="zh-CN" sz="2000" err="1"/>
              <a:t>iloc</a:t>
            </a:r>
            <a:r>
              <a:rPr lang="en-US" altLang="zh-CN" sz="2000"/>
              <a:t>[ ]</a:t>
            </a:r>
            <a:r>
              <a:rPr lang="zh-CN" altLang="zh-CN" sz="2000"/>
              <a:t>存取器，</a:t>
            </a:r>
            <a:r>
              <a:rPr lang="en-US" altLang="zh-CN" sz="2000"/>
              <a:t>loc</a:t>
            </a:r>
            <a:r>
              <a:rPr lang="zh-CN" altLang="zh-CN" sz="2000"/>
              <a:t>基于标签，</a:t>
            </a:r>
            <a:r>
              <a:rPr lang="en-US" altLang="zh-CN" sz="2000" err="1"/>
              <a:t>iloc</a:t>
            </a:r>
            <a:r>
              <a:rPr lang="zh-CN" altLang="zh-CN" sz="2000"/>
              <a:t>基于整数索引下标。</a:t>
            </a:r>
            <a:r>
              <a:rPr lang="en-US" altLang="zh-CN" sz="2000">
                <a:solidFill>
                  <a:srgbClr val="C00000"/>
                </a:solidFill>
              </a:rPr>
              <a:t>loc[ ]</a:t>
            </a:r>
            <a:r>
              <a:rPr lang="zh-CN" altLang="zh-CN" sz="2000"/>
              <a:t>中可以是</a:t>
            </a:r>
            <a:r>
              <a:rPr lang="en-US" altLang="zh-CN" sz="2000"/>
              <a:t>[</a:t>
            </a:r>
            <a:r>
              <a:rPr lang="zh-CN" altLang="zh-CN" sz="2000"/>
              <a:t>单行</a:t>
            </a:r>
            <a:r>
              <a:rPr lang="en-US" altLang="zh-CN" sz="2000"/>
              <a:t>]</a:t>
            </a:r>
            <a:r>
              <a:rPr lang="zh-CN" altLang="zh-CN" sz="2000"/>
              <a:t>、</a:t>
            </a:r>
            <a:r>
              <a:rPr lang="en-US" altLang="zh-CN" sz="2000"/>
              <a:t>[</a:t>
            </a:r>
            <a:r>
              <a:rPr lang="zh-CN" altLang="zh-CN" sz="2000"/>
              <a:t>单行</a:t>
            </a:r>
            <a:r>
              <a:rPr lang="en-US" altLang="zh-CN" sz="2000"/>
              <a:t>, </a:t>
            </a:r>
            <a:r>
              <a:rPr lang="zh-CN" altLang="zh-CN" sz="2000"/>
              <a:t>单列</a:t>
            </a:r>
            <a:r>
              <a:rPr lang="en-US" altLang="zh-CN" sz="2000"/>
              <a:t>]</a:t>
            </a:r>
            <a:r>
              <a:rPr lang="zh-CN" altLang="zh-CN" sz="2000"/>
              <a:t>、</a:t>
            </a:r>
            <a:r>
              <a:rPr lang="en-US" altLang="zh-CN" sz="2000"/>
              <a:t>[</a:t>
            </a:r>
            <a:r>
              <a:rPr lang="zh-CN" altLang="zh-CN" sz="2000"/>
              <a:t>行切片</a:t>
            </a:r>
            <a:r>
              <a:rPr lang="en-US" altLang="zh-CN" sz="2000"/>
              <a:t>]</a:t>
            </a:r>
            <a:r>
              <a:rPr lang="zh-CN" altLang="zh-CN" sz="2000"/>
              <a:t>、</a:t>
            </a:r>
            <a:r>
              <a:rPr lang="en-US" altLang="zh-CN" sz="2000"/>
              <a:t>[</a:t>
            </a:r>
            <a:r>
              <a:rPr lang="zh-CN" altLang="zh-CN" sz="2000"/>
              <a:t>行切片</a:t>
            </a:r>
            <a:r>
              <a:rPr lang="en-US" altLang="zh-CN" sz="2000"/>
              <a:t>, </a:t>
            </a:r>
            <a:r>
              <a:rPr lang="zh-CN" altLang="zh-CN" sz="2000"/>
              <a:t>列切片</a:t>
            </a:r>
            <a:r>
              <a:rPr lang="en-US" altLang="zh-CN" sz="2000"/>
              <a:t>]</a:t>
            </a:r>
            <a:r>
              <a:rPr lang="zh-CN" altLang="zh-CN" sz="2000"/>
              <a:t>等多种表达形式。</a:t>
            </a:r>
            <a:r>
              <a:rPr lang="zh-CN" altLang="en-US" sz="2000"/>
              <a:t>取出的是 </a:t>
            </a:r>
            <a:r>
              <a:rPr lang="en-US" altLang="zh-CN" sz="2000"/>
              <a:t>Series </a:t>
            </a:r>
            <a:r>
              <a:rPr lang="zh-CN" altLang="en-US" sz="2000"/>
              <a:t>或 </a:t>
            </a:r>
            <a:r>
              <a:rPr lang="en-US" altLang="zh-CN" sz="2000" err="1"/>
              <a:t>DataFrame</a:t>
            </a:r>
            <a:r>
              <a:rPr lang="zh-CN" altLang="en-US" sz="2000"/>
              <a:t>。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200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50694" y="2951753"/>
          <a:ext cx="7981949" cy="35015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5300"/>
                <a:gridCol w="5596649"/>
              </a:tblGrid>
              <a:tr h="34809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格式示例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说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CN" sz="1800" kern="100">
                          <a:effectLst/>
                        </a:rPr>
                        <a:t>明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df.loc['a']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访问行标签</a:t>
                      </a:r>
                      <a:r>
                        <a:rPr lang="en-US" sz="1800" kern="100">
                          <a:effectLst/>
                        </a:rPr>
                        <a:t>'a'</a:t>
                      </a:r>
                      <a:r>
                        <a:rPr lang="zh-CN" sz="1800" kern="100">
                          <a:effectLst/>
                        </a:rPr>
                        <a:t>对应的一行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df.iloc[0]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</a:t>
                      </a:r>
                      <a:r>
                        <a:rPr lang="zh-CN" sz="1800" kern="100">
                          <a:effectLst/>
                        </a:rPr>
                        <a:t>行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df.loc['a': 'c']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访问行标签</a:t>
                      </a:r>
                      <a:r>
                        <a:rPr lang="en-US" sz="1800" kern="100">
                          <a:effectLst/>
                        </a:rPr>
                        <a:t>'a'</a:t>
                      </a:r>
                      <a:r>
                        <a:rPr lang="zh-CN" sz="1800" kern="100">
                          <a:effectLst/>
                        </a:rPr>
                        <a:t>到</a:t>
                      </a:r>
                      <a:r>
                        <a:rPr lang="en-US" sz="1800" kern="100">
                          <a:effectLst/>
                        </a:rPr>
                        <a:t>'c', </a:t>
                      </a:r>
                      <a:r>
                        <a:rPr lang="zh-CN" sz="1800" kern="100">
                          <a:effectLst/>
                        </a:rPr>
                        <a:t>共</a:t>
                      </a:r>
                      <a:r>
                        <a:rPr lang="en-US" sz="1800" kern="100">
                          <a:effectLst/>
                        </a:rPr>
                        <a:t>3</a:t>
                      </a:r>
                      <a:r>
                        <a:rPr lang="zh-CN" sz="1800" kern="100">
                          <a:effectLst/>
                        </a:rPr>
                        <a:t>行</a:t>
                      </a:r>
                      <a:r>
                        <a:rPr lang="en-US" altLang="zh-CN" sz="1800" kern="100">
                          <a:effectLst/>
                        </a:rPr>
                        <a:t> (</a:t>
                      </a:r>
                      <a:r>
                        <a:rPr lang="zh-CN" altLang="en-US" sz="1800" kern="100">
                          <a:effectLst/>
                        </a:rPr>
                        <a:t>含结尾</a:t>
                      </a:r>
                      <a:r>
                        <a:rPr lang="en-US" altLang="zh-CN" sz="1800" kern="100">
                          <a:effectLst/>
                        </a:rPr>
                        <a:t>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df.iloc[0:2]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0, 1</a:t>
                      </a:r>
                      <a:r>
                        <a:rPr lang="zh-CN" sz="1800" kern="100">
                          <a:effectLst/>
                        </a:rPr>
                        <a:t>行</a:t>
                      </a:r>
                      <a:r>
                        <a:rPr lang="en-US" sz="1800" kern="100">
                          <a:effectLst/>
                        </a:rPr>
                        <a:t>, </a:t>
                      </a:r>
                      <a:r>
                        <a:rPr lang="zh-CN" sz="1800" kern="100">
                          <a:effectLst/>
                        </a:rPr>
                        <a:t>共</a:t>
                      </a: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CN" sz="1800" kern="100">
                          <a:effectLst/>
                        </a:rPr>
                        <a:t>行</a:t>
                      </a:r>
                      <a:r>
                        <a:rPr lang="en-US" altLang="zh-CN" sz="1800" kern="100">
                          <a:effectLst/>
                        </a:rPr>
                        <a:t>(</a:t>
                      </a:r>
                      <a:r>
                        <a:rPr lang="zh-CN" altLang="en-US" sz="1800" kern="100">
                          <a:effectLst/>
                        </a:rPr>
                        <a:t>不含结尾</a:t>
                      </a:r>
                      <a:r>
                        <a:rPr lang="en-US" altLang="zh-CN" sz="1800" kern="100">
                          <a:effectLst/>
                        </a:rPr>
                        <a:t>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 [0, 2] 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0, 2 </a:t>
                      </a:r>
                      <a:r>
                        <a:rPr lang="zh-CN" sz="1800" kern="100">
                          <a:effectLst/>
                        </a:rPr>
                        <a:t>两行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df.iloc[0, 2]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</a:t>
                      </a:r>
                      <a:r>
                        <a:rPr lang="zh-CN" sz="1800" kern="100">
                          <a:effectLst/>
                        </a:rPr>
                        <a:t>行、第</a:t>
                      </a: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CN" sz="1800" kern="100">
                          <a:effectLst/>
                        </a:rPr>
                        <a:t>列处的单个数据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df.iloc[: , 1]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列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df.iloc[: , [0,2] 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0, 2 </a:t>
                      </a:r>
                      <a:r>
                        <a:rPr lang="zh-CN" sz="1800" kern="100">
                          <a:effectLst/>
                        </a:rPr>
                        <a:t>两列数据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388">
                <a:tc>
                  <a:txBody>
                    <a:bodyPr/>
                    <a:lstStyle/>
                    <a:p>
                      <a:pPr indent="1854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df.iloc[:2, :2]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1376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访问第</a:t>
                      </a:r>
                      <a:r>
                        <a:rPr lang="en-US" sz="1800" kern="100">
                          <a:effectLst/>
                        </a:rPr>
                        <a:t>0</a:t>
                      </a:r>
                      <a:r>
                        <a:rPr lang="zh-CN" sz="1800" kern="100">
                          <a:effectLst/>
                        </a:rPr>
                        <a:t>～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行和第</a:t>
                      </a:r>
                      <a:r>
                        <a:rPr lang="en-US" sz="1800" kern="100">
                          <a:effectLst/>
                        </a:rPr>
                        <a:t>0</a:t>
                      </a:r>
                      <a:r>
                        <a:rPr lang="zh-CN" sz="1800" kern="100">
                          <a:effectLst/>
                        </a:rPr>
                        <a:t>～</a:t>
                      </a:r>
                      <a:r>
                        <a:rPr lang="en-US" sz="1800" kern="100">
                          <a:effectLst/>
                        </a:rPr>
                        <a:t>1</a:t>
                      </a:r>
                      <a:r>
                        <a:rPr lang="zh-CN" sz="1800" kern="100">
                          <a:effectLst/>
                        </a:rPr>
                        <a:t>列交叉处的数据块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9819" y="2505737"/>
            <a:ext cx="4206999" cy="42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zh-CN" altLang="zh-CN" sz="2000" kern="0">
                <a:solidFill>
                  <a:srgbClr val="990000"/>
                </a:solidFill>
                <a:latin typeface="+mn-lt"/>
              </a:rPr>
              <a:t>表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8.2  loc[ ]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和</a:t>
            </a:r>
            <a:r>
              <a:rPr lang="en-US" altLang="zh-CN" sz="2000" kern="0" err="1">
                <a:solidFill>
                  <a:srgbClr val="990000"/>
                </a:solidFill>
                <a:latin typeface="+mn-lt"/>
              </a:rPr>
              <a:t>iloc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[ ]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格式示例表</a:t>
            </a:r>
            <a:endParaRPr lang="zh-CN" altLang="en-US" sz="2000" kern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访问数据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3"/>
          <p:cNvSpPr txBox="1">
            <a:spLocks noChangeArrowheads="1"/>
          </p:cNvSpPr>
          <p:nvPr/>
        </p:nvSpPr>
        <p:spPr bwMode="auto">
          <a:xfrm>
            <a:off x="2137120" y="2477005"/>
            <a:ext cx="7882949" cy="4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2000" err="1"/>
              <a:t>df.loc</a:t>
            </a:r>
            <a:r>
              <a:rPr lang="en-US" altLang="zh-CN" sz="2000"/>
              <a:t>['a']          	     		df</a:t>
            </a:r>
            <a:r>
              <a:rPr lang="en-US" altLang="zh-CN" sz="2000" err="1"/>
              <a:t>.iloc</a:t>
            </a:r>
            <a:r>
              <a:rPr lang="en-US" altLang="zh-CN" sz="2000"/>
              <a:t>[0:2]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7" name="矩形 6"/>
          <p:cNvSpPr/>
          <p:nvPr/>
        </p:nvSpPr>
        <p:spPr>
          <a:xfrm>
            <a:off x="2150504" y="1009193"/>
            <a:ext cx="2101857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kern="0">
                <a:solidFill>
                  <a:srgbClr val="990000"/>
                </a:solidFill>
              </a:rPr>
              <a:t>2. loc</a:t>
            </a:r>
            <a:r>
              <a:rPr lang="zh-CN" altLang="en-US" kern="0">
                <a:solidFill>
                  <a:srgbClr val="990000"/>
                </a:solidFill>
              </a:rPr>
              <a:t>和</a:t>
            </a:r>
            <a:r>
              <a:rPr lang="en-US" altLang="zh-CN" kern="0" err="1">
                <a:solidFill>
                  <a:srgbClr val="990000"/>
                </a:solidFill>
              </a:rPr>
              <a:t>iloc</a:t>
            </a:r>
            <a:r>
              <a:rPr lang="zh-CN" altLang="en-US" kern="0">
                <a:solidFill>
                  <a:srgbClr val="990000"/>
                </a:solidFill>
              </a:rPr>
              <a:t>存取器</a:t>
            </a:r>
            <a:endParaRPr lang="en-US" altLang="zh-CN" kern="0">
              <a:solidFill>
                <a:srgbClr val="99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5356" y="5938631"/>
            <a:ext cx="8699315" cy="73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loc[]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基于标签而</a:t>
            </a:r>
            <a:r>
              <a:rPr lang="en-US" altLang="zh-CN" kern="100" err="1">
                <a:latin typeface="Inconsolata" panose="020B0609030003000000" pitchFamily="49" charset="0"/>
                <a:cs typeface="Inconsolata" panose="020B0609030003000000" pitchFamily="49" charset="0"/>
              </a:rPr>
              <a:t>iloc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[]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基于整数下标，所以不能出现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loc[1]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、</a:t>
            </a:r>
            <a:r>
              <a:rPr lang="en-US" altLang="zh-CN" kern="100" err="1">
                <a:latin typeface="Inconsolata" panose="020B0609030003000000" pitchFamily="49" charset="0"/>
                <a:cs typeface="Inconsolata" panose="020B0609030003000000" pitchFamily="49" charset="0"/>
              </a:rPr>
              <a:t>iloc</a:t>
            </a:r>
            <a:r>
              <a:rPr lang="en-US" altLang="zh-CN" kern="100">
                <a:latin typeface="Inconsolata" panose="020B0609030003000000" pitchFamily="49" charset="0"/>
                <a:cs typeface="Inconsolata" panose="020B0609030003000000" pitchFamily="49" charset="0"/>
              </a:rPr>
              <a:t>['a']</a:t>
            </a:r>
            <a:r>
              <a:rPr lang="zh-CN" altLang="zh-CN" kern="100">
                <a:latin typeface="Inconsolata" panose="020B0609030003000000" pitchFamily="49" charset="0"/>
                <a:cs typeface="宋体" panose="02010600030101010101" pitchFamily="2" charset="-122"/>
              </a:rPr>
              <a:t>这样的写法。</a:t>
            </a:r>
            <a:endParaRPr lang="zh-CN" altLang="zh-CN" kern="100">
              <a:latin typeface="Calibri" panose="020F0502020204030204" pitchFamily="34" charset="0"/>
            </a:endParaRPr>
          </a:p>
        </p:txBody>
      </p:sp>
      <p:sp>
        <p:nvSpPr>
          <p:cNvPr id="11" name="Rectangle 53"/>
          <p:cNvSpPr txBox="1">
            <a:spLocks noChangeArrowheads="1"/>
          </p:cNvSpPr>
          <p:nvPr/>
        </p:nvSpPr>
        <p:spPr bwMode="auto">
          <a:xfrm>
            <a:off x="1991544" y="4157610"/>
            <a:ext cx="8500244" cy="4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2000"/>
              <a:t>df</a:t>
            </a:r>
            <a:r>
              <a:rPr lang="en-US" altLang="zh-CN" sz="2000" err="1"/>
              <a:t>.loc</a:t>
            </a:r>
            <a:r>
              <a:rPr lang="en-US" altLang="zh-CN" sz="2000"/>
              <a:t>['</a:t>
            </a:r>
            <a:r>
              <a:rPr lang="en-US" altLang="zh-CN" sz="2000" err="1"/>
              <a:t>a':'b</a:t>
            </a:r>
            <a:r>
              <a:rPr lang="en-US" altLang="zh-CN" sz="2000"/>
              <a:t>', 'c1':'c2']             	df</a:t>
            </a:r>
            <a:r>
              <a:rPr lang="en-US" altLang="zh-CN" sz="2000" err="1"/>
              <a:t>.loc</a:t>
            </a:r>
            <a:r>
              <a:rPr lang="en-US" altLang="zh-CN" sz="2000"/>
              <a:t>[:, 'c2':'c3']</a:t>
            </a: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0676" y="1102878"/>
            <a:ext cx="3470648" cy="11731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62" y="2866532"/>
            <a:ext cx="1828540" cy="13165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90" y="2922522"/>
            <a:ext cx="3622529" cy="12010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504" y="4591092"/>
            <a:ext cx="3049403" cy="11083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90" y="4533495"/>
            <a:ext cx="3019007" cy="1303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数据分析库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42"/>
            <a:ext cx="8428236" cy="23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概述：</a:t>
            </a:r>
            <a:r>
              <a:rPr lang="en-US" altLang="zh-CN" sz="2000"/>
              <a:t>Pandas</a:t>
            </a:r>
            <a:r>
              <a:rPr lang="zh-CN" altLang="zh-CN" sz="2000"/>
              <a:t>是目前</a:t>
            </a:r>
            <a:r>
              <a:rPr lang="en-US" altLang="zh-CN" sz="2000"/>
              <a:t>Python</a:t>
            </a:r>
            <a:r>
              <a:rPr lang="zh-CN" altLang="zh-CN" sz="2000"/>
              <a:t>生态圈最常用的数据分析工具库。该库以</a:t>
            </a:r>
            <a:r>
              <a:rPr lang="en-US" altLang="zh-CN" sz="2000"/>
              <a:t>NumPy</a:t>
            </a:r>
            <a:r>
              <a:rPr lang="zh-CN" altLang="zh-CN" sz="2000"/>
              <a:t>为基础，增加了标签支持，整合了对数据集的读取、清洗、转换、分析、统计、绘图等一系列工作流程，能够高效地处理和分析</a:t>
            </a:r>
            <a:r>
              <a:rPr lang="zh-CN" altLang="en-US" sz="2000">
                <a:solidFill>
                  <a:srgbClr val="C00000"/>
                </a:solidFill>
              </a:rPr>
              <a:t>结构化表格</a:t>
            </a:r>
            <a:r>
              <a:rPr lang="zh-CN" altLang="zh-CN" sz="2000">
                <a:solidFill>
                  <a:srgbClr val="C00000"/>
                </a:solidFill>
              </a:rPr>
              <a:t>数据</a:t>
            </a:r>
            <a:r>
              <a:rPr lang="zh-CN" altLang="zh-CN" sz="2000"/>
              <a:t>。</a:t>
            </a:r>
            <a:r>
              <a:rPr lang="en-US" altLang="zh-CN" sz="2000"/>
              <a:t> Pandas</a:t>
            </a:r>
            <a:r>
              <a:rPr lang="zh-CN" altLang="en-US" sz="2000"/>
              <a:t>的名称来自于面板数据（</a:t>
            </a:r>
            <a:r>
              <a:rPr lang="en-US" altLang="zh-CN" sz="2000"/>
              <a:t>panel data</a:t>
            </a:r>
            <a:r>
              <a:rPr lang="zh-CN" altLang="en-US" sz="2000"/>
              <a:t>）和</a:t>
            </a:r>
            <a:r>
              <a:rPr lang="en-US" altLang="zh-CN" sz="2000"/>
              <a:t>python</a:t>
            </a:r>
            <a:r>
              <a:rPr lang="zh-CN" altLang="en-US" sz="2000"/>
              <a:t>数据分析（</a:t>
            </a:r>
            <a:r>
              <a:rPr lang="en-US" altLang="zh-CN" sz="2000"/>
              <a:t>data analysis</a:t>
            </a:r>
            <a:r>
              <a:rPr lang="zh-CN" altLang="en-US" sz="2000"/>
              <a:t>）。</a:t>
            </a:r>
            <a:r>
              <a:rPr lang="en-US" altLang="zh-CN" sz="2000"/>
              <a:t>Pandas</a:t>
            </a:r>
            <a:r>
              <a:rPr lang="zh-CN" altLang="en-US" sz="2000"/>
              <a:t>适合处理数值和字符串混杂数据，</a:t>
            </a:r>
            <a:r>
              <a:rPr lang="en-US" altLang="zh-CN" sz="2000" err="1"/>
              <a:t>numpy</a:t>
            </a:r>
            <a:r>
              <a:rPr lang="zh-CN" altLang="en-US" sz="2000"/>
              <a:t>适合处理统一的数值数据。</a:t>
            </a:r>
            <a:endParaRPr lang="en-US" altLang="zh-CN" sz="200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安装</a:t>
            </a:r>
            <a:r>
              <a:rPr lang="zh-CN" altLang="en-US" sz="2000" ker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000" kern="0">
                <a:latin typeface="Arial" panose="020B0604020202020204" pitchFamily="34" charset="0"/>
                <a:cs typeface="Arial" panose="020B0604020202020204" pitchFamily="34" charset="0"/>
              </a:rPr>
              <a:t>pip   install   pandas    #</a:t>
            </a:r>
            <a:r>
              <a:rPr lang="zh-CN" altLang="en-US" sz="2000" ker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kern="0">
                <a:latin typeface="Arial" panose="020B0604020202020204" pitchFamily="34" charset="0"/>
                <a:cs typeface="Arial" panose="020B0604020202020204" pitchFamily="34" charset="0"/>
              </a:rPr>
              <a:t>anaconda</a:t>
            </a:r>
            <a:r>
              <a:rPr lang="zh-CN" altLang="en-US" sz="2000" kern="0">
                <a:latin typeface="Arial" panose="020B0604020202020204" pitchFamily="34" charset="0"/>
                <a:cs typeface="Arial" panose="020B0604020202020204" pitchFamily="34" charset="0"/>
              </a:rPr>
              <a:t>中无需再安装</a:t>
            </a: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2063552" y="3586222"/>
            <a:ext cx="8136904" cy="14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引入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的惯例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spcBef>
                <a:spcPts val="0"/>
              </a:spcBef>
              <a:buClr>
                <a:srgbClr val="990000"/>
              </a:buClr>
            </a:pPr>
            <a:r>
              <a:rPr lang="x-none" altLang="zh-CN" sz="2000"/>
              <a:t>import  numpy  as  np</a:t>
            </a:r>
            <a:endParaRPr lang="en-US" altLang="zh-CN" sz="2000"/>
          </a:p>
          <a:p>
            <a:pPr marL="0" indent="0" algn="just">
              <a:spcBef>
                <a:spcPts val="0"/>
              </a:spcBef>
              <a:buClr>
                <a:srgbClr val="990000"/>
              </a:buClr>
            </a:pPr>
            <a:r>
              <a:rPr lang="x-none" altLang="zh-CN" sz="2000"/>
              <a:t>import  pandas  as  </a:t>
            </a:r>
            <a:r>
              <a:rPr lang="x-none" altLang="zh-CN" sz="2000">
                <a:solidFill>
                  <a:srgbClr val="C00000"/>
                </a:solidFill>
              </a:rPr>
              <a:t>pd</a:t>
            </a:r>
            <a:endParaRPr lang="en-US" altLang="zh-CN" sz="200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990000"/>
              </a:buClr>
            </a:pPr>
            <a:r>
              <a:rPr lang="x-none" altLang="zh-CN" sz="2000"/>
              <a:t>from   pandas  import  DataFrame,  Series</a:t>
            </a: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2031528" y="5406896"/>
            <a:ext cx="8428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官网 </a:t>
            </a:r>
            <a:r>
              <a:rPr lang="en-US" altLang="zh-CN"/>
              <a:t>https://pandas.pydata.org/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推荐书 </a:t>
            </a:r>
            <a:r>
              <a:rPr lang="en-US" altLang="zh-CN">
                <a:solidFill>
                  <a:srgbClr val="C00000"/>
                </a:solidFill>
              </a:rPr>
              <a:t>《</a:t>
            </a:r>
            <a:r>
              <a:rPr lang="zh-CN" altLang="en-US">
                <a:solidFill>
                  <a:srgbClr val="C00000"/>
                </a:solidFill>
              </a:rPr>
              <a:t>利用</a:t>
            </a:r>
            <a:r>
              <a:rPr lang="en-US" altLang="zh-CN">
                <a:solidFill>
                  <a:srgbClr val="C00000"/>
                </a:solidFill>
              </a:rPr>
              <a:t>Python</a:t>
            </a:r>
            <a:r>
              <a:rPr lang="zh-CN" altLang="en-US">
                <a:solidFill>
                  <a:srgbClr val="C00000"/>
                </a:solidFill>
              </a:rPr>
              <a:t>进行数据分析</a:t>
            </a:r>
            <a:r>
              <a:rPr lang="en-US" altLang="zh-CN">
                <a:solidFill>
                  <a:srgbClr val="C00000"/>
                </a:solidFill>
              </a:rPr>
              <a:t>》</a:t>
            </a:r>
            <a:r>
              <a:rPr lang="zh-CN" altLang="en-US">
                <a:solidFill>
                  <a:srgbClr val="C00000"/>
                </a:solidFill>
              </a:rPr>
              <a:t>中文第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版和英文第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r>
              <a:rPr lang="zh-CN" altLang="en-US">
                <a:solidFill>
                  <a:srgbClr val="C00000"/>
                </a:solidFill>
              </a:rPr>
              <a:t>版</a:t>
            </a:r>
            <a:r>
              <a:rPr lang="en-US" altLang="zh-CN">
                <a:solidFill>
                  <a:srgbClr val="FF0000"/>
                </a:solidFill>
              </a:rPr>
              <a:t>, </a:t>
            </a:r>
            <a:r>
              <a:rPr lang="zh-CN" altLang="en-US"/>
              <a:t>书的作者</a:t>
            </a:r>
            <a:r>
              <a:rPr lang="en-US" altLang="zh-CN"/>
              <a:t>Wes McKinney </a:t>
            </a:r>
            <a:r>
              <a:rPr lang="zh-CN" altLang="en-US"/>
              <a:t>就是</a:t>
            </a:r>
            <a:r>
              <a:rPr lang="en-US" altLang="zh-CN"/>
              <a:t>Pandas</a:t>
            </a:r>
            <a:r>
              <a:rPr lang="zh-CN" altLang="en-US"/>
              <a:t>库的设计者。</a:t>
            </a:r>
            <a:r>
              <a:rPr lang="en-US" altLang="zh-CN"/>
              <a:t>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访问数据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027" y="312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Rectangle 53"/>
          <p:cNvSpPr txBox="1">
            <a:spLocks noChangeArrowheads="1"/>
          </p:cNvSpPr>
          <p:nvPr/>
        </p:nvSpPr>
        <p:spPr bwMode="auto">
          <a:xfrm>
            <a:off x="1991544" y="1000880"/>
            <a:ext cx="8500244" cy="105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8.2.2 query()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select_dtypes()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Pandas</a:t>
            </a:r>
            <a:r>
              <a:rPr lang="zh-CN" altLang="en-US" sz="2000"/>
              <a:t>支持</a:t>
            </a:r>
            <a:r>
              <a:rPr lang="en-US" altLang="zh-CN" sz="2000"/>
              <a:t>query()</a:t>
            </a:r>
            <a:r>
              <a:rPr lang="zh-CN" altLang="en-US" sz="2000"/>
              <a:t>查询，类似数据库的查询条件表达，根据列名条件进行数据筛选，返回</a:t>
            </a:r>
            <a:r>
              <a:rPr lang="en-US" altLang="zh-CN" sz="2000"/>
              <a:t>DataFrame</a:t>
            </a:r>
            <a:r>
              <a:rPr lang="zh-CN" altLang="en-US" sz="2000"/>
              <a:t>对象</a:t>
            </a:r>
            <a:r>
              <a:rPr lang="zh-CN" altLang="zh-CN" sz="2000"/>
              <a:t>。</a:t>
            </a:r>
            <a:endParaRPr lang="en-US" altLang="zh-CN" sz="2000"/>
          </a:p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2" name="Rectangle 53"/>
          <p:cNvSpPr txBox="1">
            <a:spLocks noChangeArrowheads="1"/>
          </p:cNvSpPr>
          <p:nvPr/>
        </p:nvSpPr>
        <p:spPr bwMode="auto">
          <a:xfrm>
            <a:off x="2105028" y="2069163"/>
            <a:ext cx="7882949" cy="86409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/>
              <a:t>df.</a:t>
            </a:r>
            <a:r>
              <a:rPr lang="en-US" altLang="zh-CN" sz="2000">
                <a:solidFill>
                  <a:srgbClr val="C00000"/>
                </a:solidFill>
              </a:rPr>
              <a:t>query</a:t>
            </a:r>
            <a:r>
              <a:rPr lang="en-US" altLang="zh-CN" sz="2000"/>
              <a:t>('c1 &gt; 15')           		# </a:t>
            </a:r>
            <a:r>
              <a:rPr lang="zh-CN" altLang="en-US" sz="2000"/>
              <a:t>查询</a:t>
            </a:r>
            <a:r>
              <a:rPr lang="en-US" altLang="zh-CN" sz="2000"/>
              <a:t>c1&gt;15 </a:t>
            </a: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/>
              <a:t>df.query('c1 &gt; 15 and c2 &gt; 30')  	# </a:t>
            </a:r>
            <a:r>
              <a:rPr lang="zh-CN" altLang="en-US" sz="2000"/>
              <a:t>查询</a:t>
            </a:r>
            <a:r>
              <a:rPr lang="en-US" altLang="zh-CN" sz="2000"/>
              <a:t>c1&gt;15 and c2&gt;30</a:t>
            </a: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3" name="Rectangle 53"/>
          <p:cNvSpPr txBox="1">
            <a:spLocks noChangeArrowheads="1"/>
          </p:cNvSpPr>
          <p:nvPr/>
        </p:nvSpPr>
        <p:spPr bwMode="auto">
          <a:xfrm>
            <a:off x="1991544" y="3050540"/>
            <a:ext cx="8500244" cy="11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20000"/>
              </a:lnSpc>
              <a:buClr>
                <a:srgbClr val="990000"/>
              </a:buClr>
            </a:pPr>
            <a:r>
              <a:rPr lang="zh-CN" altLang="en-US" sz="1800" kern="0">
                <a:ea typeface="宋体" panose="02010600030101010101" pitchFamily="2" charset="-122"/>
              </a:rPr>
              <a:t>查询的数据如需修改，注意下面的语法将弹出“</a:t>
            </a:r>
            <a:r>
              <a:rPr lang="en-US" altLang="zh-CN" sz="1800" kern="0">
                <a:solidFill>
                  <a:srgbClr val="C00000"/>
                </a:solidFill>
                <a:ea typeface="宋体" panose="02010600030101010101" pitchFamily="2" charset="-122"/>
              </a:rPr>
              <a:t>SettingWithCopyWarning</a:t>
            </a:r>
            <a:r>
              <a:rPr lang="en-US" altLang="zh-CN" sz="1800" kern="0">
                <a:ea typeface="宋体" panose="02010600030101010101" pitchFamily="2" charset="-122"/>
              </a:rPr>
              <a:t>”</a:t>
            </a:r>
            <a:r>
              <a:rPr lang="zh-CN" altLang="en-US" sz="1800" kern="0">
                <a:ea typeface="宋体" panose="02010600030101010101" pitchFamily="2" charset="-122"/>
              </a:rPr>
              <a:t>警告信息，无法成功修改。警告信息大意是不能在查询出的副本上直接修改数据。</a:t>
            </a:r>
            <a:endParaRPr lang="zh-CN" altLang="en-US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df.query('c1&lt;20')['c1'] = 20   # </a:t>
            </a:r>
            <a:r>
              <a:rPr lang="zh-CN" altLang="en-US" sz="1800" kern="0">
                <a:ea typeface="宋体" panose="02010600030101010101" pitchFamily="2" charset="-122"/>
              </a:rPr>
              <a:t>将显示警告，无法修改数据</a:t>
            </a: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1800"/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9560" y="4222678"/>
            <a:ext cx="8500244" cy="77575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# </a:t>
            </a:r>
            <a:r>
              <a:rPr lang="zh-CN" altLang="en-US" sz="1800" kern="0">
                <a:ea typeface="宋体" panose="02010600030101010101" pitchFamily="2" charset="-122"/>
              </a:rPr>
              <a:t>按</a:t>
            </a:r>
            <a:r>
              <a:rPr lang="en-US" altLang="zh-CN" sz="1800" kern="0">
                <a:ea typeface="宋体" panose="02010600030101010101" pitchFamily="2" charset="-122"/>
              </a:rPr>
              <a:t>Pandas</a:t>
            </a:r>
            <a:r>
              <a:rPr lang="zh-CN" altLang="en-US" sz="1800" kern="0">
                <a:ea typeface="宋体" panose="02010600030101010101" pitchFamily="2" charset="-122"/>
              </a:rPr>
              <a:t>文档所述，应采用如下的</a:t>
            </a:r>
            <a:r>
              <a:rPr lang="en-US" altLang="zh-CN" sz="1800" kern="0">
                <a:solidFill>
                  <a:srgbClr val="C00000"/>
                </a:solidFill>
                <a:ea typeface="宋体" panose="02010600030101010101" pitchFamily="2" charset="-122"/>
              </a:rPr>
              <a:t>loc</a:t>
            </a:r>
            <a:r>
              <a:rPr lang="zh-CN" altLang="en-US" sz="1800" kern="0">
                <a:solidFill>
                  <a:srgbClr val="C00000"/>
                </a:solidFill>
                <a:ea typeface="宋体" panose="02010600030101010101" pitchFamily="2" charset="-122"/>
              </a:rPr>
              <a:t>语法才能修改</a:t>
            </a:r>
            <a:endParaRPr lang="zh-CN" altLang="en-US" sz="1800" kern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df.loc[df['c1']&lt;20,'c1'] = 20   # </a:t>
            </a:r>
            <a:r>
              <a:rPr lang="zh-CN" altLang="en-US" sz="1800" kern="0">
                <a:ea typeface="宋体" panose="02010600030101010101" pitchFamily="2" charset="-122"/>
              </a:rPr>
              <a:t>将</a:t>
            </a:r>
            <a:r>
              <a:rPr lang="en-US" altLang="zh-CN" sz="1800" kern="0">
                <a:ea typeface="宋体" panose="02010600030101010101" pitchFamily="2" charset="-122"/>
              </a:rPr>
              <a:t>c1</a:t>
            </a:r>
            <a:r>
              <a:rPr lang="zh-CN" altLang="en-US" sz="1800" kern="0">
                <a:ea typeface="宋体" panose="02010600030101010101" pitchFamily="2" charset="-122"/>
              </a:rPr>
              <a:t>列</a:t>
            </a:r>
            <a:r>
              <a:rPr lang="en-US" altLang="zh-CN" sz="1800" kern="0">
                <a:ea typeface="宋体" panose="02010600030101010101" pitchFamily="2" charset="-122"/>
              </a:rPr>
              <a:t>&lt;20</a:t>
            </a:r>
            <a:r>
              <a:rPr lang="zh-CN" altLang="en-US" sz="1800" kern="0">
                <a:ea typeface="宋体" panose="02010600030101010101" pitchFamily="2" charset="-122"/>
              </a:rPr>
              <a:t>的数都修改为</a:t>
            </a:r>
            <a:r>
              <a:rPr lang="en-US" altLang="zh-CN" sz="1800" kern="0">
                <a:ea typeface="宋体" panose="02010600030101010101" pitchFamily="2" charset="-122"/>
              </a:rPr>
              <a:t>20</a:t>
            </a: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1800"/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991544" y="5314031"/>
            <a:ext cx="8500244" cy="11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zh-CN" altLang="en-US" sz="1800" kern="0">
                <a:ea typeface="宋体" panose="02010600030101010101" pitchFamily="2" charset="-122"/>
              </a:rPr>
              <a:t>如果要获取特定数据类型的列，可使用下面的命令。</a:t>
            </a:r>
            <a:endParaRPr lang="zh-CN" altLang="en-US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df.</a:t>
            </a:r>
            <a:r>
              <a:rPr lang="en-US" altLang="zh-CN" sz="1800" kern="0">
                <a:solidFill>
                  <a:srgbClr val="C00000"/>
                </a:solidFill>
                <a:ea typeface="宋体" panose="02010600030101010101" pitchFamily="2" charset="-122"/>
              </a:rPr>
              <a:t>select_dtypes</a:t>
            </a:r>
            <a:r>
              <a:rPr lang="en-US" altLang="zh-CN" sz="1800" kern="0">
                <a:ea typeface="宋体" panose="02010600030101010101" pitchFamily="2" charset="-122"/>
              </a:rPr>
              <a:t>('float')     # </a:t>
            </a:r>
            <a:r>
              <a:rPr lang="zh-CN" altLang="en-US" sz="1800" kern="0">
                <a:ea typeface="宋体" panose="02010600030101010101" pitchFamily="2" charset="-122"/>
              </a:rPr>
              <a:t>只获取浮点类型列，即</a:t>
            </a:r>
            <a:r>
              <a:rPr lang="en-US" altLang="zh-CN" sz="1800" kern="0">
                <a:ea typeface="宋体" panose="02010600030101010101" pitchFamily="2" charset="-122"/>
              </a:rPr>
              <a:t>c1,c2,c3</a:t>
            </a:r>
            <a:r>
              <a:rPr lang="zh-CN" altLang="en-US" sz="1800" kern="0">
                <a:ea typeface="宋体" panose="02010600030101010101" pitchFamily="2" charset="-122"/>
              </a:rPr>
              <a:t>列</a:t>
            </a:r>
            <a:endParaRPr lang="zh-CN" altLang="en-US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df.select_dtypes('object')  # </a:t>
            </a:r>
            <a:r>
              <a:rPr lang="zh-CN" altLang="en-US" sz="1800" kern="0">
                <a:ea typeface="宋体" panose="02010600030101010101" pitchFamily="2" charset="-122"/>
              </a:rPr>
              <a:t>只获取</a:t>
            </a:r>
            <a:r>
              <a:rPr lang="en-US" altLang="zh-CN" sz="1800" kern="0">
                <a:ea typeface="宋体" panose="02010600030101010101" pitchFamily="2" charset="-122"/>
              </a:rPr>
              <a:t>object</a:t>
            </a:r>
            <a:r>
              <a:rPr lang="zh-CN" altLang="en-US" sz="1800" kern="0">
                <a:ea typeface="宋体" panose="02010600030101010101" pitchFamily="2" charset="-122"/>
              </a:rPr>
              <a:t>类型列，即</a:t>
            </a:r>
            <a:r>
              <a:rPr lang="en-US" altLang="zh-CN" sz="1800" kern="0">
                <a:ea typeface="宋体" panose="02010600030101010101" pitchFamily="2" charset="-122"/>
              </a:rPr>
              <a:t>Dept,Gender</a:t>
            </a:r>
            <a:r>
              <a:rPr lang="zh-CN" altLang="en-US" sz="1800" kern="0">
                <a:ea typeface="宋体" panose="02010600030101010101" pitchFamily="2" charset="-122"/>
              </a:rPr>
              <a:t>列</a:t>
            </a:r>
            <a:endParaRPr lang="zh-CN" altLang="en-US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20000"/>
              </a:lnSpc>
              <a:buClr>
                <a:srgbClr val="990000"/>
              </a:buClr>
            </a:pPr>
            <a:endParaRPr lang="zh-CN" altLang="zh-CN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df.iloc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 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选择数据的。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行标签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列标签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行的整数索引序号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c2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数值列， 现要求取出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列大于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并且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列大于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的那些行，可用的命令形式为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 c1&gt;1 &amp; c2 &gt;2]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 df.c1&gt;1 and df.c2 &gt;2]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 (df.c1&gt;1) &amp; (df.c2 &gt;2)]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 (df.c1&gt;1) and (df.c2 &gt;2)]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at[  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方式取出的一定是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单个数据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视命令参数决定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执行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df.info()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可以查看的信息有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所有的列名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每个列的数据类型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每个列的非空数据个数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存储该表耗费的内存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memory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要取出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数据框的 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1-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含第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则使用 （              ）命令均可。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df.iloc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[1:3]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df[1:3]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df.iloc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[1:2]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df.loc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[1:3]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en-US" altLang="zh-CN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有行索引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'a', 'b', 'c',  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有列索引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'c1', 'c2', 'c3',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要访问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'b'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索引的数据， 应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df.loc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  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的中括号内应填写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对于数据框对象，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列名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1', 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列名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2']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是正确的语法，可访问两列数据。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1303000" y="635000"/>
            <a:ext cx="3332480" cy="706755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错误， 应写为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df[['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列名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1', '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列名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2']]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/>
            <p:cNvSpPr/>
            <p:nvPr>
              <p:custDataLst>
                <p:tags r:id="rId1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/>
            <p:cNvSpPr txBox="1"/>
            <p:nvPr>
              <p:custDataLst>
                <p:tags r:id="rId1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9"/>
            </p:custDataLst>
          </p:nvPr>
        </p:nvGrpSpPr>
        <p:grpSpPr>
          <a:xfrm>
            <a:off x="11061700" y="0"/>
            <a:ext cx="3815080" cy="647700"/>
            <a:chOff x="15020" y="0"/>
            <a:chExt cx="6008" cy="1020"/>
          </a:xfrm>
        </p:grpSpPr>
        <p:sp>
          <p:nvSpPr>
            <p:cNvPr id="3" name="RemarkBack"/>
            <p:cNvSpPr/>
            <p:nvPr>
              <p:custDataLst>
                <p:tags r:id="rId20"/>
              </p:custDataLst>
            </p:nvPr>
          </p:nvSpPr>
          <p:spPr bwMode="auto">
            <a:xfrm>
              <a:off x="15020" y="20"/>
              <a:ext cx="6008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markBlock"/>
            <p:cNvSpPr/>
            <p:nvPr>
              <p:custDataLst>
                <p:tags r:id="rId21"/>
              </p:custDataLst>
            </p:nvPr>
          </p:nvSpPr>
          <p:spPr bwMode="auto"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c1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数值列， 则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 c1&gt;2 ]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将取出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列大于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的那些行。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1303000" y="1270000"/>
            <a:ext cx="3332480" cy="39878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错误，应写为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df[df.c1&gt;2] 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/>
            <p:cNvSpPr/>
            <p:nvPr>
              <p:custDataLst>
                <p:tags r:id="rId1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/>
            <p:cNvSpPr txBox="1"/>
            <p:nvPr>
              <p:custDataLst>
                <p:tags r:id="rId1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9"/>
            </p:custDataLst>
          </p:nvPr>
        </p:nvGrpSpPr>
        <p:grpSpPr>
          <a:xfrm>
            <a:off x="11061700" y="0"/>
            <a:ext cx="3815080" cy="647700"/>
            <a:chOff x="15020" y="0"/>
            <a:chExt cx="6008" cy="1020"/>
          </a:xfrm>
        </p:grpSpPr>
        <p:sp>
          <p:nvSpPr>
            <p:cNvPr id="3" name="RemarkBack"/>
            <p:cNvSpPr/>
            <p:nvPr>
              <p:custDataLst>
                <p:tags r:id="rId20"/>
              </p:custDataLst>
            </p:nvPr>
          </p:nvSpPr>
          <p:spPr bwMode="auto">
            <a:xfrm>
              <a:off x="15020" y="20"/>
              <a:ext cx="6008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markBlock"/>
            <p:cNvSpPr/>
            <p:nvPr>
              <p:custDataLst>
                <p:tags r:id="rId21"/>
              </p:custDataLst>
            </p:nvPr>
          </p:nvSpPr>
          <p:spPr bwMode="auto"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 hidden="1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df['c1']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取出的单列数据可以视为是一个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 hidden="1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 hidden="1"/>
          <p:cNvGrpSpPr/>
          <p:nvPr>
            <p:custDataLst>
              <p:tags r:id="rId9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 hidden="1"/>
            <p:cNvSpPr/>
            <p:nvPr>
              <p:custDataLst>
                <p:tags r:id="rId1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 hidden="1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 hidden="1"/>
            <p:cNvSpPr txBox="1"/>
            <p:nvPr>
              <p:custDataLst>
                <p:tags r:id="rId1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RemarkBack" hidden="1"/>
          <p:cNvSpPr/>
          <p:nvPr>
            <p:custDataLst>
              <p:tags r:id="rId13"/>
            </p:custDataLst>
          </p:nvPr>
        </p:nvSpPr>
        <p:spPr bwMode="auto">
          <a:xfrm>
            <a:off x="11061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markBlock" hidden="1"/>
          <p:cNvSpPr/>
          <p:nvPr>
            <p:custDataLst>
              <p:tags r:id="rId14"/>
            </p:custDataLst>
          </p:nvPr>
        </p:nvSpPr>
        <p:spPr bwMode="auto">
          <a:xfrm>
            <a:off x="11061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markTitleText" hidden="1"/>
          <p:cNvSpPr txBox="1"/>
          <p:nvPr>
            <p:custDataLst>
              <p:tags r:id="rId15"/>
            </p:custDataLst>
          </p:nvPr>
        </p:nvSpPr>
        <p:spPr>
          <a:xfrm>
            <a:off x="11303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答案解析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20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34731" y="1312504"/>
            <a:ext cx="8605370" cy="211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990000"/>
              </a:buClr>
            </a:pPr>
            <a:r>
              <a:rPr lang="en-US" altLang="zh-CN" sz="2000"/>
              <a:t>Pandas</a:t>
            </a:r>
            <a:r>
              <a:rPr lang="zh-CN" altLang="en-US" sz="2000"/>
              <a:t>提供了两种基本数据结构</a:t>
            </a:r>
            <a:endParaRPr lang="en-US" altLang="zh-CN" sz="2000"/>
          </a:p>
          <a:p>
            <a:pPr marL="6858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Series</a:t>
            </a:r>
            <a:r>
              <a:rPr lang="zh-CN" altLang="zh-CN" sz="2000"/>
              <a:t>：</a:t>
            </a:r>
            <a:r>
              <a:rPr lang="zh-CN" altLang="en-US" sz="2000"/>
              <a:t>带行</a:t>
            </a:r>
            <a:r>
              <a:rPr lang="zh-CN" altLang="zh-CN" sz="2000"/>
              <a:t>标签的</a:t>
            </a:r>
            <a:r>
              <a:rPr lang="zh-CN" altLang="en-US" sz="2000"/>
              <a:t>一列数据</a:t>
            </a:r>
            <a:endParaRPr lang="zh-CN" altLang="zh-CN" sz="2000"/>
          </a:p>
          <a:p>
            <a:pPr marL="685800" indent="-3429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DataFrame</a:t>
            </a:r>
            <a:r>
              <a:rPr lang="zh-CN" altLang="zh-CN" sz="2000"/>
              <a:t>：</a:t>
            </a:r>
            <a:r>
              <a:rPr lang="zh-CN" altLang="en-US" sz="2000"/>
              <a:t>带行、列</a:t>
            </a:r>
            <a:r>
              <a:rPr lang="zh-CN" altLang="zh-CN" sz="2000"/>
              <a:t>标签的</a:t>
            </a:r>
            <a:r>
              <a:rPr lang="zh-CN" altLang="en-US" sz="2000"/>
              <a:t>二维表格数据</a:t>
            </a:r>
            <a:endParaRPr lang="zh-CN" altLang="zh-CN" sz="200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zh-CN" altLang="zh-CN" sz="2000"/>
              <a:t>与</a:t>
            </a:r>
            <a:r>
              <a:rPr lang="en-US" altLang="zh-CN" sz="2000"/>
              <a:t>NumPy</a:t>
            </a:r>
            <a:r>
              <a:rPr lang="zh-CN" altLang="zh-CN" sz="2000"/>
              <a:t>数组相比，</a:t>
            </a:r>
            <a:r>
              <a:rPr lang="en-US" altLang="zh-CN" sz="2000"/>
              <a:t>Pandas</a:t>
            </a:r>
            <a:r>
              <a:rPr lang="zh-CN" altLang="zh-CN" sz="2000"/>
              <a:t>最重要的改进是增加了标签</a:t>
            </a:r>
            <a:r>
              <a:rPr lang="en-US" altLang="zh-CN" sz="2000"/>
              <a:t>(</a:t>
            </a:r>
            <a:r>
              <a:rPr lang="zh-CN" altLang="zh-CN" sz="2000"/>
              <a:t>也称轴索引</a:t>
            </a:r>
            <a:r>
              <a:rPr lang="en-US" altLang="zh-CN" sz="2000"/>
              <a:t>)</a:t>
            </a:r>
            <a:r>
              <a:rPr lang="zh-CN" altLang="zh-CN" sz="2000"/>
              <a:t>，可以实现</a:t>
            </a:r>
            <a:r>
              <a:rPr lang="zh-CN" altLang="en-US" sz="2000"/>
              <a:t>标签</a:t>
            </a:r>
            <a:r>
              <a:rPr lang="zh-CN" altLang="zh-CN" sz="2000"/>
              <a:t>自动对齐运算。</a:t>
            </a:r>
            <a:endParaRPr lang="zh-CN" altLang="zh-CN" sz="2000"/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2135563" y="3225047"/>
            <a:ext cx="8237189" cy="122413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import  pandas as pd</a:t>
            </a:r>
            <a:endParaRPr lang="en-US" altLang="zh-CN" sz="20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x-none" altLang="zh-CN" sz="2000"/>
              <a:t>from   pandas  import  DataFrame,  Series</a:t>
            </a:r>
            <a:endParaRPr lang="zh-CN" altLang="zh-CN" sz="20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pd.__version__   	# </a:t>
            </a:r>
            <a:r>
              <a:rPr lang="zh-CN" altLang="en-US" sz="2000"/>
              <a:t>版本</a:t>
            </a:r>
            <a:r>
              <a:rPr lang="en-US" altLang="zh-CN" sz="2000"/>
              <a:t>2.2.2 (2024.4</a:t>
            </a:r>
            <a:r>
              <a:rPr lang="zh-CN" altLang="en-US" sz="2000"/>
              <a:t>发布</a:t>
            </a:r>
            <a:r>
              <a:rPr lang="en-US" altLang="zh-CN" sz="2000"/>
              <a:t>)</a:t>
            </a:r>
            <a:endParaRPr lang="en-US" altLang="zh-CN" sz="2000"/>
          </a:p>
        </p:txBody>
      </p:sp>
      <p:sp>
        <p:nvSpPr>
          <p:cNvPr id="10" name="Rectangle 53"/>
          <p:cNvSpPr txBox="1">
            <a:spLocks noChangeArrowheads="1"/>
          </p:cNvSpPr>
          <p:nvPr/>
        </p:nvSpPr>
        <p:spPr bwMode="auto">
          <a:xfrm>
            <a:off x="1934731" y="904389"/>
            <a:ext cx="4824536" cy="47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8.1.1 Series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序列</a:t>
            </a:r>
            <a:endParaRPr lang="en-US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5563" y="4725144"/>
            <a:ext cx="8237189" cy="20562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# </a:t>
            </a:r>
            <a:r>
              <a:rPr lang="zh-CN" altLang="en-US"/>
              <a:t>有一月和二月的产品生产情况如下，需要按产品合并计算</a:t>
            </a:r>
            <a:endParaRPr lang="zh-CN" altLang="zh-CN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m1 = {'a': 30,  'b':40,   'c':34}   # </a:t>
            </a:r>
            <a:r>
              <a:rPr lang="zh-CN" altLang="en-US"/>
              <a:t>一月生产 </a:t>
            </a:r>
            <a:r>
              <a:rPr lang="en-US" altLang="zh-CN"/>
              <a:t>'a','b','c'</a:t>
            </a:r>
            <a:r>
              <a:rPr lang="zh-CN" altLang="en-US"/>
              <a:t>三种产品</a:t>
            </a:r>
            <a:endParaRPr lang="zh-CN" altLang="en-US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m2 = {'a': 32,  'c': 25,  'd':50}   # </a:t>
            </a:r>
            <a:r>
              <a:rPr lang="zh-CN" altLang="en-US"/>
              <a:t>二月生产 </a:t>
            </a:r>
            <a:r>
              <a:rPr lang="en-US" altLang="zh-CN"/>
              <a:t>'a','c','d'</a:t>
            </a:r>
            <a:r>
              <a:rPr lang="zh-CN" altLang="en-US"/>
              <a:t>三种产品</a:t>
            </a:r>
            <a:endParaRPr lang="en-US" altLang="zh-CN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s1 = Series(m1)   	         # </a:t>
            </a:r>
            <a:r>
              <a:rPr lang="zh-CN" altLang="en-US"/>
              <a:t>将字典对象转为</a:t>
            </a:r>
            <a:r>
              <a:rPr lang="en-US" altLang="zh-CN"/>
              <a:t>Series</a:t>
            </a:r>
            <a:r>
              <a:rPr lang="zh-CN" altLang="en-US"/>
              <a:t>对象</a:t>
            </a:r>
            <a:endParaRPr lang="zh-CN" altLang="en-US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s2 = Series(m2)</a:t>
            </a:r>
            <a:endParaRPr lang="en-US" alt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 hidden="1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有数值列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c1,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则 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df.query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'c1 &gt; 2')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是一种正确的语法。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 hidden="1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 hidden="1"/>
          <p:cNvGrpSpPr/>
          <p:nvPr>
            <p:custDataLst>
              <p:tags r:id="rId9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 hidden="1"/>
            <p:cNvSpPr/>
            <p:nvPr>
              <p:custDataLst>
                <p:tags r:id="rId1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 hidden="1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 hidden="1"/>
            <p:cNvSpPr txBox="1"/>
            <p:nvPr>
              <p:custDataLst>
                <p:tags r:id="rId1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RemarkBack" hidden="1"/>
          <p:cNvSpPr/>
          <p:nvPr>
            <p:custDataLst>
              <p:tags r:id="rId13"/>
            </p:custDataLst>
          </p:nvPr>
        </p:nvSpPr>
        <p:spPr bwMode="auto">
          <a:xfrm>
            <a:off x="11061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markBlock" hidden="1"/>
          <p:cNvSpPr/>
          <p:nvPr>
            <p:custDataLst>
              <p:tags r:id="rId14"/>
            </p:custDataLst>
          </p:nvPr>
        </p:nvSpPr>
        <p:spPr bwMode="auto">
          <a:xfrm>
            <a:off x="11061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markTitleText" hidden="1"/>
          <p:cNvSpPr txBox="1"/>
          <p:nvPr>
            <p:custDataLst>
              <p:tags r:id="rId15"/>
            </p:custDataLst>
          </p:nvPr>
        </p:nvSpPr>
        <p:spPr>
          <a:xfrm>
            <a:off x="11303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答案解析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20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 bwMode="auto">
          <a:xfrm>
            <a:off x="11049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df.head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(0)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将显示出第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行数据行。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1137900" y="6327477"/>
            <a:ext cx="3662680" cy="46037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</a:t>
            </a:r>
            <a:endParaRPr lang="zh-CN" altLang="en-US" sz="1200">
              <a:solidFill>
                <a:srgbClr val="F84F4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1303000" y="1270000"/>
            <a:ext cx="3332480" cy="706755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不显示数据行，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df.head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(0)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只显示各个列名。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11061700" y="0"/>
            <a:ext cx="3815080" cy="647700"/>
            <a:chOff x="9537700" y="0"/>
            <a:chExt cx="3815080" cy="647700"/>
          </a:xfrm>
        </p:grpSpPr>
        <p:sp>
          <p:nvSpPr>
            <p:cNvPr id="22" name="RemarkBack"/>
            <p:cNvSpPr/>
            <p:nvPr>
              <p:custDataLst>
                <p:tags r:id="rId1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markBlock"/>
            <p:cNvSpPr/>
            <p:nvPr>
              <p:custDataLst>
                <p:tags r:id="rId1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markTitleText"/>
            <p:cNvSpPr txBox="1"/>
            <p:nvPr>
              <p:custDataLst>
                <p:tags r:id="rId1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9"/>
            </p:custDataLst>
          </p:nvPr>
        </p:nvGrpSpPr>
        <p:grpSpPr>
          <a:xfrm>
            <a:off x="11061700" y="0"/>
            <a:ext cx="3815080" cy="647700"/>
            <a:chOff x="15020" y="0"/>
            <a:chExt cx="6008" cy="1020"/>
          </a:xfrm>
        </p:grpSpPr>
        <p:sp>
          <p:nvSpPr>
            <p:cNvPr id="3" name="RemarkBack"/>
            <p:cNvSpPr/>
            <p:nvPr>
              <p:custDataLst>
                <p:tags r:id="rId20"/>
              </p:custDataLst>
            </p:nvPr>
          </p:nvSpPr>
          <p:spPr bwMode="auto">
            <a:xfrm>
              <a:off x="15020" y="20"/>
              <a:ext cx="6008" cy="1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markBlock"/>
            <p:cNvSpPr/>
            <p:nvPr>
              <p:custDataLst>
                <p:tags r:id="rId21"/>
              </p:custDataLst>
            </p:nvPr>
          </p:nvSpPr>
          <p:spPr bwMode="auto">
            <a:xfrm>
              <a:off x="15020" y="20"/>
              <a:ext cx="300" cy="1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markTitleText"/>
            <p:cNvSpPr txBox="1"/>
            <p:nvPr>
              <p:custDataLst>
                <p:tags r:id="rId22"/>
              </p:custDataLst>
            </p:nvPr>
          </p:nvSpPr>
          <p:spPr>
            <a:xfrm>
              <a:off x="15400" y="0"/>
              <a:ext cx="3000" cy="1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答案解析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350" y="949845"/>
            <a:ext cx="8500244" cy="222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8.3.1 nan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缺失值处理</a:t>
            </a:r>
            <a:endParaRPr lang="en-US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有时原始数据中含有缺失值。</a:t>
            </a:r>
            <a:r>
              <a:rPr lang="en-US" altLang="zh-CN" sz="2000" kern="0">
                <a:ea typeface="宋体" panose="02010600030101010101" pitchFamily="2" charset="-122"/>
              </a:rPr>
              <a:t>NumPy</a:t>
            </a:r>
            <a:r>
              <a:rPr lang="zh-CN" altLang="en-US" sz="2000" kern="0">
                <a:ea typeface="宋体" panose="02010600030101010101" pitchFamily="2" charset="-122"/>
              </a:rPr>
              <a:t>用</a:t>
            </a:r>
            <a:r>
              <a:rPr lang="en-US" altLang="zh-CN" sz="2000" kern="0" err="1">
                <a:ea typeface="宋体" panose="02010600030101010101" pitchFamily="2" charset="-122"/>
              </a:rPr>
              <a:t>np.nan</a:t>
            </a:r>
            <a:r>
              <a:rPr lang="zh-CN" altLang="en-US" sz="2000" kern="0">
                <a:ea typeface="宋体" panose="02010600030101010101" pitchFamily="2" charset="-122"/>
              </a:rPr>
              <a:t>表示缺失值，</a:t>
            </a: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用</a:t>
            </a:r>
            <a:r>
              <a:rPr lang="en-US" altLang="zh-CN" sz="2000" kern="0" err="1">
                <a:ea typeface="宋体" panose="02010600030101010101" pitchFamily="2" charset="-122"/>
              </a:rPr>
              <a:t>NaN</a:t>
            </a:r>
            <a:r>
              <a:rPr lang="en-US" altLang="zh-CN" sz="2000" kern="0">
                <a:ea typeface="宋体" panose="02010600030101010101" pitchFamily="2" charset="-122"/>
              </a:rPr>
              <a:t>(Not a Number)</a:t>
            </a:r>
            <a:r>
              <a:rPr lang="zh-CN" altLang="en-US" sz="2000" kern="0">
                <a:ea typeface="宋体" panose="02010600030101010101" pitchFamily="2" charset="-122"/>
              </a:rPr>
              <a:t>表示缺失值。</a:t>
            </a:r>
            <a:r>
              <a:rPr lang="zh-CN" altLang="zh-CN" sz="2000"/>
              <a:t>两者对</a:t>
            </a:r>
            <a:r>
              <a:rPr lang="en-US" altLang="zh-CN" sz="2000"/>
              <a:t>nan</a:t>
            </a:r>
            <a:r>
              <a:rPr lang="zh-CN" altLang="zh-CN" sz="2000"/>
              <a:t>值的</a:t>
            </a:r>
            <a:r>
              <a:rPr lang="zh-CN" altLang="en-US" sz="2000"/>
              <a:t>默认</a:t>
            </a:r>
            <a:r>
              <a:rPr lang="zh-CN" altLang="zh-CN" sz="2000"/>
              <a:t>处理不同。</a:t>
            </a:r>
            <a:r>
              <a:rPr lang="en-US" altLang="zh-CN" sz="2000"/>
              <a:t>NumPy</a:t>
            </a:r>
            <a:r>
              <a:rPr lang="zh-CN" altLang="zh-CN" sz="2000"/>
              <a:t>运算时若有</a:t>
            </a:r>
            <a:r>
              <a:rPr lang="en-US" altLang="zh-CN" sz="2000" err="1"/>
              <a:t>np.nan</a:t>
            </a:r>
            <a:r>
              <a:rPr lang="zh-CN" altLang="zh-CN" sz="2000"/>
              <a:t>则返回</a:t>
            </a:r>
            <a:r>
              <a:rPr lang="en-US" altLang="zh-CN" sz="2000"/>
              <a:t>nan</a:t>
            </a:r>
            <a:r>
              <a:rPr lang="zh-CN" altLang="zh-CN" sz="2000"/>
              <a:t>。</a:t>
            </a:r>
            <a:r>
              <a:rPr lang="en-US" altLang="zh-CN" sz="2000"/>
              <a:t>Pandas</a:t>
            </a:r>
            <a:r>
              <a:rPr lang="zh-CN" altLang="zh-CN" sz="2000"/>
              <a:t>运算时若有</a:t>
            </a:r>
            <a:r>
              <a:rPr lang="en-US" altLang="zh-CN" sz="2000" err="1"/>
              <a:t>np.nan</a:t>
            </a:r>
            <a:r>
              <a:rPr lang="zh-CN" altLang="zh-CN" sz="2000"/>
              <a:t>则忽略</a:t>
            </a:r>
            <a:r>
              <a:rPr lang="en-US" altLang="zh-CN" sz="2000"/>
              <a:t>nan</a:t>
            </a:r>
            <a:r>
              <a:rPr lang="zh-CN" altLang="zh-CN" sz="2000"/>
              <a:t>，用其他非</a:t>
            </a:r>
            <a:r>
              <a:rPr lang="en-US" altLang="zh-CN" sz="2000"/>
              <a:t>nan</a:t>
            </a:r>
            <a:r>
              <a:rPr lang="zh-CN" altLang="zh-CN" sz="2000"/>
              <a:t>数据进行运算并返回结果。</a:t>
            </a:r>
            <a:endParaRPr lang="zh-CN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991350" y="3173381"/>
            <a:ext cx="8500244" cy="349570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# </a:t>
            </a:r>
            <a:r>
              <a:rPr lang="zh-CN" altLang="en-US" sz="2000"/>
              <a:t>演示</a:t>
            </a:r>
            <a:r>
              <a:rPr lang="en-US" altLang="zh-CN" sz="2000"/>
              <a:t>NumPy</a:t>
            </a:r>
            <a:r>
              <a:rPr lang="zh-CN" altLang="en-US" sz="2000"/>
              <a:t>和</a:t>
            </a:r>
            <a:r>
              <a:rPr lang="en-US" altLang="zh-CN" sz="2000"/>
              <a:t>Pandas</a:t>
            </a:r>
            <a:r>
              <a:rPr lang="zh-CN" altLang="en-US" sz="2000"/>
              <a:t>对缺失值</a:t>
            </a:r>
            <a:r>
              <a:rPr lang="en-US" altLang="zh-CN" sz="2000"/>
              <a:t>nan</a:t>
            </a:r>
            <a:r>
              <a:rPr lang="zh-CN" altLang="en-US" sz="2000"/>
              <a:t>的处理不同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b = </a:t>
            </a:r>
            <a:r>
              <a:rPr lang="en-US" altLang="zh-CN" sz="2000" err="1"/>
              <a:t>np.array</a:t>
            </a:r>
            <a:r>
              <a:rPr lang="en-US" altLang="zh-CN" sz="2000"/>
              <a:t>([1, 5, </a:t>
            </a:r>
            <a:r>
              <a:rPr lang="en-US" altLang="zh-CN" sz="2000" err="1"/>
              <a:t>np.nan</a:t>
            </a:r>
            <a:r>
              <a:rPr lang="en-US" altLang="zh-CN" sz="2000"/>
              <a:t>, </a:t>
            </a:r>
            <a:r>
              <a:rPr lang="en-US" altLang="zh-CN" sz="2000" err="1"/>
              <a:t>np.nan</a:t>
            </a:r>
            <a:r>
              <a:rPr lang="en-US" altLang="zh-CN" sz="2000"/>
              <a:t>, 10])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b.sum</a:t>
            </a:r>
            <a:r>
              <a:rPr lang="en-US" altLang="zh-CN" sz="2000"/>
              <a:t>(), </a:t>
            </a:r>
            <a:r>
              <a:rPr lang="en-US" altLang="zh-CN" sz="2000" err="1"/>
              <a:t>b.mean</a:t>
            </a:r>
            <a:r>
              <a:rPr lang="en-US" altLang="zh-CN" sz="2000"/>
              <a:t>()	# </a:t>
            </a:r>
            <a:r>
              <a:rPr lang="zh-CN" altLang="en-US" sz="2000"/>
              <a:t>有</a:t>
            </a:r>
            <a:r>
              <a:rPr lang="en-US" altLang="zh-CN" sz="2000"/>
              <a:t>nan</a:t>
            </a:r>
            <a:r>
              <a:rPr lang="zh-CN" altLang="en-US" sz="2000"/>
              <a:t>值时</a:t>
            </a:r>
            <a:r>
              <a:rPr lang="en-US" altLang="zh-CN" sz="2000"/>
              <a:t>, NumPy</a:t>
            </a:r>
            <a:r>
              <a:rPr lang="zh-CN" altLang="en-US" sz="2000"/>
              <a:t>运算返回</a:t>
            </a:r>
            <a:r>
              <a:rPr lang="en-US" altLang="zh-CN" sz="2000"/>
              <a:t>nan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Out: (nan, nan)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s = Series(b)		# </a:t>
            </a:r>
            <a:r>
              <a:rPr lang="zh-CN" altLang="en-US" sz="2000"/>
              <a:t>生成</a:t>
            </a:r>
            <a:r>
              <a:rPr lang="en-US" altLang="zh-CN" sz="2000"/>
              <a:t>Series</a:t>
            </a:r>
            <a:r>
              <a:rPr lang="zh-CN" altLang="en-US" sz="2000"/>
              <a:t>，含有</a:t>
            </a:r>
            <a:r>
              <a:rPr lang="en-US" altLang="zh-CN" sz="2000"/>
              <a:t>nan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s.sum</a:t>
            </a:r>
            <a:r>
              <a:rPr lang="en-US" altLang="zh-CN" sz="2000"/>
              <a:t>(), </a:t>
            </a:r>
            <a:r>
              <a:rPr lang="en-US" altLang="zh-CN" sz="2000" err="1"/>
              <a:t>s.mean</a:t>
            </a:r>
            <a:r>
              <a:rPr lang="en-US" altLang="zh-CN" sz="2000"/>
              <a:t>() 	# Series</a:t>
            </a:r>
            <a:r>
              <a:rPr lang="zh-CN" altLang="en-US" sz="2000"/>
              <a:t>默认忽略</a:t>
            </a:r>
            <a:r>
              <a:rPr lang="en-US" altLang="zh-CN" sz="2000"/>
              <a:t>nan</a:t>
            </a:r>
            <a:r>
              <a:rPr lang="zh-CN" altLang="en-US" sz="2000"/>
              <a:t>值</a:t>
            </a:r>
            <a:r>
              <a:rPr lang="en-US" altLang="zh-CN" sz="2000"/>
              <a:t>,</a:t>
            </a:r>
            <a:r>
              <a:rPr lang="zh-CN" altLang="en-US" sz="2000"/>
              <a:t>可返回计算结果</a:t>
            </a:r>
            <a:endParaRPr lang="zh-CN" altLang="en-US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Out: (16.0, 5.333)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s.mean</a:t>
            </a:r>
            <a:r>
              <a:rPr lang="en-US" altLang="zh-CN" sz="2000"/>
              <a:t>(</a:t>
            </a:r>
            <a:r>
              <a:rPr lang="en-US" altLang="zh-CN" sz="2000" err="1"/>
              <a:t>skipna</a:t>
            </a:r>
            <a:r>
              <a:rPr lang="en-US" altLang="zh-CN" sz="2000"/>
              <a:t>=False) # False</a:t>
            </a:r>
            <a:r>
              <a:rPr lang="zh-CN" altLang="en-US" sz="2000"/>
              <a:t>表示不能忽略</a:t>
            </a:r>
            <a:r>
              <a:rPr lang="en-US" altLang="zh-CN" sz="2000"/>
              <a:t>nan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Out: nan</a:t>
            </a:r>
            <a:endParaRPr lang="zh-CN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350" y="1080029"/>
            <a:ext cx="85002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8.3.1 nan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缺失值处理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isnull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notnull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函数</a:t>
            </a:r>
            <a:r>
              <a:rPr lang="zh-CN" altLang="en-US" sz="2000" kern="0">
                <a:ea typeface="宋体" panose="02010600030101010101" pitchFamily="2" charset="-122"/>
              </a:rPr>
              <a:t>：判断每个值是否是</a:t>
            </a:r>
            <a:r>
              <a:rPr lang="en-US" altLang="zh-CN" sz="2000" kern="0">
                <a:ea typeface="宋体" panose="02010600030101010101" pitchFamily="2" charset="-122"/>
              </a:rPr>
              <a:t>nan</a:t>
            </a:r>
            <a:r>
              <a:rPr lang="zh-CN" altLang="en-US" sz="2000" kern="0">
                <a:ea typeface="宋体" panose="02010600030101010101" pitchFamily="2" charset="-122"/>
              </a:rPr>
              <a:t>值，返回布尔数组</a:t>
            </a:r>
            <a:endParaRPr lang="zh-CN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555" y="2047878"/>
            <a:ext cx="1492826" cy="18822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20" y="2085838"/>
            <a:ext cx="2395650" cy="1799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022137"/>
            <a:ext cx="2750398" cy="2055853"/>
          </a:xfrm>
          <a:prstGeom prst="rect">
            <a:avLst/>
          </a:prstGeom>
        </p:spPr>
      </p:pic>
      <p:sp>
        <p:nvSpPr>
          <p:cNvPr id="10" name="Rectangle 53"/>
          <p:cNvSpPr txBox="1">
            <a:spLocks noChangeArrowheads="1"/>
          </p:cNvSpPr>
          <p:nvPr/>
        </p:nvSpPr>
        <p:spPr bwMode="auto">
          <a:xfrm>
            <a:off x="2063552" y="4005067"/>
            <a:ext cx="8500244" cy="4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 err="1">
                <a:ea typeface="宋体" panose="02010600030101010101" pitchFamily="2" charset="-122"/>
              </a:rPr>
              <a:t>s.isnull</a:t>
            </a:r>
            <a:r>
              <a:rPr lang="en-US" altLang="zh-CN" sz="2000" kern="0">
                <a:ea typeface="宋体" panose="02010600030101010101" pitchFamily="2" charset="-122"/>
              </a:rPr>
              <a:t>().sum()  # </a:t>
            </a:r>
            <a:r>
              <a:rPr lang="zh-CN" altLang="en-US" sz="2000" kern="0">
                <a:ea typeface="宋体" panose="02010600030101010101" pitchFamily="2" charset="-122"/>
              </a:rPr>
              <a:t>统计缺失值个数 </a:t>
            </a:r>
            <a:r>
              <a:rPr lang="en-US" altLang="zh-CN" sz="2000" kern="0">
                <a:ea typeface="宋体" panose="02010600030101010101" pitchFamily="2" charset="-122"/>
              </a:rPr>
              <a:t>,  2</a:t>
            </a:r>
            <a:endParaRPr lang="zh-CN" altLang="zh-CN" sz="2000"/>
          </a:p>
        </p:txBody>
      </p:sp>
      <p:sp>
        <p:nvSpPr>
          <p:cNvPr id="11" name="Rectangle 53"/>
          <p:cNvSpPr txBox="1">
            <a:spLocks noChangeArrowheads="1"/>
          </p:cNvSpPr>
          <p:nvPr/>
        </p:nvSpPr>
        <p:spPr bwMode="auto">
          <a:xfrm>
            <a:off x="2001741" y="4540480"/>
            <a:ext cx="8500244" cy="212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dropna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函数</a:t>
            </a:r>
            <a:r>
              <a:rPr lang="zh-CN" altLang="en-US" sz="2000" kern="0">
                <a:ea typeface="宋体" panose="02010600030101010101" pitchFamily="2" charset="-122"/>
              </a:rPr>
              <a:t>：删除含</a:t>
            </a:r>
            <a:r>
              <a:rPr lang="en-US" altLang="zh-CN" sz="2000" kern="0">
                <a:ea typeface="宋体" panose="02010600030101010101" pitchFamily="2" charset="-122"/>
              </a:rPr>
              <a:t>nan</a:t>
            </a:r>
            <a:r>
              <a:rPr lang="zh-CN" altLang="en-US" sz="2000" kern="0">
                <a:ea typeface="宋体" panose="02010600030101010101" pitchFamily="2" charset="-122"/>
              </a:rPr>
              <a:t>值的行或列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df = </a:t>
            </a:r>
            <a:r>
              <a:rPr lang="en-US" altLang="zh-CN" sz="2000" err="1"/>
              <a:t>pd.DataFrame</a:t>
            </a:r>
            <a:r>
              <a:rPr lang="en-US" altLang="zh-CN" sz="2000"/>
              <a:t>(</a:t>
            </a:r>
            <a:r>
              <a:rPr lang="en-US" altLang="zh-CN" sz="2000" err="1"/>
              <a:t>np.arange</a:t>
            </a:r>
            <a:r>
              <a:rPr lang="en-US" altLang="zh-CN" sz="2000"/>
              <a:t>(12).reshape(4, 3), index=list('</a:t>
            </a:r>
            <a:r>
              <a:rPr lang="en-US" altLang="zh-CN" sz="2000" err="1"/>
              <a:t>abcd</a:t>
            </a:r>
            <a:r>
              <a:rPr lang="en-US" altLang="zh-CN" sz="2000"/>
              <a:t>'), 			columns= list('</a:t>
            </a:r>
            <a:r>
              <a:rPr lang="en-US" altLang="zh-CN" sz="2000" err="1"/>
              <a:t>xyz</a:t>
            </a:r>
            <a:r>
              <a:rPr lang="en-US" altLang="zh-CN" sz="2000"/>
              <a:t>'))</a:t>
            </a:r>
            <a:endParaRPr lang="en-US" altLang="zh-CN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df.iloc</a:t>
            </a:r>
            <a:r>
              <a:rPr lang="en-US" altLang="zh-CN" sz="2000"/>
              <a:t>[1:3, 0:2] = </a:t>
            </a:r>
            <a:r>
              <a:rPr lang="en-US" altLang="zh-CN" sz="2000" err="1"/>
              <a:t>np.nan</a:t>
            </a:r>
            <a:r>
              <a:rPr lang="en-US" altLang="zh-CN" sz="2000"/>
              <a:t>	# </a:t>
            </a:r>
            <a:r>
              <a:rPr lang="zh-CN" altLang="en-US" sz="2000"/>
              <a:t>特意设置几个</a:t>
            </a:r>
            <a:r>
              <a:rPr lang="en-US" altLang="zh-CN" sz="2000"/>
              <a:t>nan</a:t>
            </a:r>
            <a:r>
              <a:rPr lang="zh-CN" altLang="en-US" sz="2000"/>
              <a:t>值</a:t>
            </a:r>
            <a:endParaRPr lang="zh-CN" altLang="en-US" sz="20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df.iloc</a:t>
            </a:r>
            <a:r>
              <a:rPr lang="en-US" altLang="zh-CN" sz="2000"/>
              <a:t>[2, 2] = </a:t>
            </a:r>
            <a:r>
              <a:rPr lang="en-US" altLang="zh-CN" sz="2000" err="1"/>
              <a:t>np.nan</a:t>
            </a:r>
            <a:endParaRPr lang="zh-CN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926689"/>
            <a:ext cx="8500244" cy="84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8.3.1 nan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缺失值处理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dropna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函数：</a:t>
            </a:r>
            <a:r>
              <a:rPr lang="zh-CN" altLang="en-US" sz="2000" kern="0">
                <a:ea typeface="宋体" panose="02010600030101010101" pitchFamily="2" charset="-122"/>
              </a:rPr>
              <a:t>返回删除</a:t>
            </a:r>
            <a:r>
              <a:rPr lang="en-US" altLang="zh-CN" sz="2000" kern="0">
                <a:ea typeface="宋体" panose="02010600030101010101" pitchFamily="2" charset="-122"/>
              </a:rPr>
              <a:t>nan</a:t>
            </a:r>
            <a:r>
              <a:rPr lang="zh-CN" altLang="en-US" sz="2000" kern="0">
                <a:ea typeface="宋体" panose="02010600030101010101" pitchFamily="2" charset="-122"/>
              </a:rPr>
              <a:t>值后的新数据框</a:t>
            </a:r>
            <a:r>
              <a:rPr lang="en-US" altLang="zh-CN" sz="2000" kern="0">
                <a:ea typeface="宋体" panose="02010600030101010101" pitchFamily="2" charset="-122"/>
              </a:rPr>
              <a:t>, </a:t>
            </a:r>
            <a:r>
              <a:rPr lang="zh-CN" altLang="en-US" sz="2000" kern="0">
                <a:ea typeface="宋体" panose="02010600030101010101" pitchFamily="2" charset="-122"/>
              </a:rPr>
              <a:t>原</a:t>
            </a:r>
            <a:r>
              <a:rPr lang="en-US" altLang="zh-CN" sz="2000" kern="0">
                <a:ea typeface="宋体" panose="02010600030101010101" pitchFamily="2" charset="-122"/>
              </a:rPr>
              <a:t>df</a:t>
            </a:r>
            <a:r>
              <a:rPr lang="zh-CN" altLang="en-US" sz="2000" kern="0">
                <a:ea typeface="宋体" panose="02010600030101010101" pitchFamily="2" charset="-122"/>
              </a:rPr>
              <a:t>不变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437" y="1862790"/>
            <a:ext cx="1999756" cy="1909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871672"/>
            <a:ext cx="3025672" cy="1845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64" y="1844490"/>
            <a:ext cx="3229464" cy="19282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40" y="3844706"/>
            <a:ext cx="3403961" cy="167252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91544" y="5589240"/>
            <a:ext cx="8500244" cy="11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axis=1</a:t>
            </a:r>
            <a:r>
              <a:rPr lang="en-US" altLang="zh-CN" sz="2000"/>
              <a:t>		</a:t>
            </a:r>
            <a:r>
              <a:rPr lang="zh-CN" altLang="en-US" sz="2000"/>
              <a:t>按列，含有nan值的列被删除。默认是</a:t>
            </a:r>
            <a:r>
              <a:rPr lang="en-US" altLang="zh-CN" sz="2000"/>
              <a:t>axis=0, </a:t>
            </a:r>
            <a:r>
              <a:rPr lang="zh-CN" altLang="en-US" sz="2000"/>
              <a:t>按行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how='</a:t>
            </a:r>
            <a:r>
              <a:rPr lang="zh-CN" altLang="en-US" sz="2000"/>
              <a:t>all</a:t>
            </a:r>
            <a:r>
              <a:rPr lang="en-US" altLang="zh-CN" sz="2000"/>
              <a:t>'	</a:t>
            </a:r>
            <a:r>
              <a:rPr lang="zh-CN" altLang="en-US" sz="2000"/>
              <a:t>表示某行的所有数据都为nan才删除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thresh=1</a:t>
            </a:r>
            <a:r>
              <a:rPr lang="zh-CN" altLang="en-US" sz="2000"/>
              <a:t> </a:t>
            </a:r>
            <a:r>
              <a:rPr lang="en-US" altLang="zh-CN" sz="2000"/>
              <a:t>	</a:t>
            </a:r>
            <a:r>
              <a:rPr lang="zh-CN" altLang="en-US" sz="2000"/>
              <a:t>某行非缺失值个数&gt;=</a:t>
            </a:r>
            <a:r>
              <a:rPr lang="en-US" altLang="zh-CN" sz="2000"/>
              <a:t>1</a:t>
            </a:r>
            <a:r>
              <a:rPr lang="zh-CN" altLang="en-US" sz="2000"/>
              <a:t>就保留，否则删除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946" y="3844706"/>
            <a:ext cx="3696520" cy="16405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118797" y="902006"/>
            <a:ext cx="8500244" cy="8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8.3.1 nan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缺失值处理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fillna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函数：</a:t>
            </a:r>
            <a:r>
              <a:rPr lang="zh-CN" altLang="en-US" sz="2000" kern="0">
                <a:ea typeface="宋体" panose="02010600030101010101" pitchFamily="2" charset="-122"/>
              </a:rPr>
              <a:t>将</a:t>
            </a:r>
            <a:r>
              <a:rPr lang="en-US" altLang="zh-CN" sz="2000" kern="0">
                <a:ea typeface="宋体" panose="02010600030101010101" pitchFamily="2" charset="-122"/>
              </a:rPr>
              <a:t>nan</a:t>
            </a:r>
            <a:r>
              <a:rPr lang="zh-CN" altLang="en-US" sz="2000" kern="0">
                <a:ea typeface="宋体" panose="02010600030101010101" pitchFamily="2" charset="-122"/>
              </a:rPr>
              <a:t>值用特定的值填充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10905" y="1565311"/>
            <a:ext cx="8500243" cy="19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err="1"/>
              <a:t>df.fillna</a:t>
            </a:r>
            <a:r>
              <a:rPr lang="en-US" altLang="zh-CN" sz="2000"/>
              <a:t>(0)            		# </a:t>
            </a:r>
            <a:r>
              <a:rPr lang="zh-CN" altLang="en-US" sz="2000"/>
              <a:t>缺失值都用</a:t>
            </a:r>
            <a:r>
              <a:rPr lang="en-US" altLang="zh-CN" sz="2000"/>
              <a:t>0</a:t>
            </a:r>
            <a:r>
              <a:rPr lang="zh-CN" altLang="en-US" sz="2000"/>
              <a:t>填充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 err="1"/>
              <a:t>df.fillna</a:t>
            </a:r>
            <a:r>
              <a:rPr lang="en-US" altLang="zh-CN" sz="2000"/>
              <a:t>(method='</a:t>
            </a:r>
            <a:r>
              <a:rPr lang="en-US" altLang="zh-CN" sz="2000" err="1"/>
              <a:t>ffill</a:t>
            </a:r>
            <a:r>
              <a:rPr lang="en-US" altLang="zh-CN" sz="2000"/>
              <a:t>') 		# </a:t>
            </a:r>
            <a:r>
              <a:rPr lang="zh-CN" altLang="en-US" sz="2000"/>
              <a:t>缺失值用其前面的非</a:t>
            </a:r>
            <a:r>
              <a:rPr lang="en-US" altLang="zh-CN" sz="2000"/>
              <a:t>nan</a:t>
            </a:r>
            <a:r>
              <a:rPr lang="zh-CN" altLang="en-US" sz="2000"/>
              <a:t>值填充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 err="1"/>
              <a:t>df.fillna</a:t>
            </a:r>
            <a:r>
              <a:rPr lang="en-US" altLang="zh-CN" sz="2000"/>
              <a:t>(method='</a:t>
            </a:r>
            <a:r>
              <a:rPr lang="en-US" altLang="zh-CN" sz="2000" err="1"/>
              <a:t>bfill</a:t>
            </a:r>
            <a:r>
              <a:rPr lang="en-US" altLang="zh-CN" sz="2000"/>
              <a:t>') 	# </a:t>
            </a:r>
            <a:r>
              <a:rPr lang="zh-CN" altLang="en-US" sz="2000"/>
              <a:t>缺失值用其后面的非</a:t>
            </a:r>
            <a:r>
              <a:rPr lang="en-US" altLang="zh-CN" sz="2000"/>
              <a:t>nan</a:t>
            </a:r>
            <a:r>
              <a:rPr lang="zh-CN" altLang="en-US" sz="2000"/>
              <a:t>值填充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 err="1"/>
              <a:t>df.fillna</a:t>
            </a:r>
            <a:r>
              <a:rPr lang="en-US" altLang="zh-CN" sz="2000"/>
              <a:t>(value=</a:t>
            </a:r>
            <a:r>
              <a:rPr lang="en-US" altLang="zh-CN" sz="2000" err="1"/>
              <a:t>df.mean</a:t>
            </a:r>
            <a:r>
              <a:rPr lang="en-US" altLang="zh-CN" sz="2000"/>
              <a:t>())  	# </a:t>
            </a:r>
            <a:r>
              <a:rPr lang="zh-CN" altLang="en-US" sz="2000"/>
              <a:t>各列用平均值填充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/>
              <a:t>df.fillna(value={'x':-1, 'y':2})      # x</a:t>
            </a:r>
            <a:r>
              <a:rPr lang="zh-CN" altLang="en-US" sz="2000"/>
              <a:t>列缺失值填</a:t>
            </a:r>
            <a:r>
              <a:rPr lang="en-US" altLang="zh-CN" sz="2000"/>
              <a:t>-1</a:t>
            </a:r>
            <a:r>
              <a:rPr lang="zh-CN" altLang="en-US" sz="2000"/>
              <a:t>，</a:t>
            </a:r>
            <a:r>
              <a:rPr lang="en-US" altLang="zh-CN" sz="2000"/>
              <a:t>y</a:t>
            </a:r>
            <a:r>
              <a:rPr lang="zh-CN" altLang="en-US" sz="2000"/>
              <a:t>列缺失值填</a:t>
            </a:r>
            <a:r>
              <a:rPr lang="en-US" altLang="zh-CN" sz="2000"/>
              <a:t>2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9126" y="3469474"/>
            <a:ext cx="2330493" cy="16517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5167241"/>
            <a:ext cx="3168352" cy="16401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5148240"/>
            <a:ext cx="3375139" cy="16129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3412900"/>
            <a:ext cx="2016224" cy="165170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81199" y="941381"/>
            <a:ext cx="8500244" cy="16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8.3.2 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对齐处理</a:t>
            </a:r>
            <a:endParaRPr lang="en-US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支持标签访问数据，运算时自动基于标签对齐进行计算。运算数据若是</a:t>
            </a:r>
            <a:r>
              <a:rPr lang="en-US" altLang="zh-CN" sz="2000" kern="0">
                <a:ea typeface="宋体" panose="02010600030101010101" pitchFamily="2" charset="-122"/>
              </a:rPr>
              <a:t>Series</a:t>
            </a:r>
            <a:r>
              <a:rPr lang="zh-CN" altLang="en-US" sz="2000" kern="0">
                <a:ea typeface="宋体" panose="02010600030101010101" pitchFamily="2" charset="-122"/>
              </a:rPr>
              <a:t>则只有行标签，若是</a:t>
            </a:r>
            <a:r>
              <a:rPr lang="en-US" altLang="zh-CN" sz="2000" kern="0" err="1">
                <a:ea typeface="宋体" panose="02010600030101010101" pitchFamily="2" charset="-122"/>
              </a:rPr>
              <a:t>DataFrame</a:t>
            </a:r>
            <a:r>
              <a:rPr lang="zh-CN" altLang="en-US" sz="2000" kern="0">
                <a:ea typeface="宋体" panose="02010600030101010101" pitchFamily="2" charset="-122"/>
              </a:rPr>
              <a:t>则会在行、列两个方向上对齐标签再计算，标签不匹配的数据元素默认标记为</a:t>
            </a:r>
            <a:r>
              <a:rPr lang="en-US" altLang="zh-CN" sz="2000" kern="0" err="1">
                <a:ea typeface="宋体" panose="02010600030101010101" pitchFamily="2" charset="-122"/>
              </a:rPr>
              <a:t>NaN</a:t>
            </a:r>
            <a:r>
              <a:rPr lang="zh-CN" altLang="en-US" sz="2000" kern="0">
                <a:ea typeface="宋体" panose="02010600030101010101" pitchFamily="2" charset="-122"/>
              </a:rPr>
              <a:t>值。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90185" y="2537388"/>
            <a:ext cx="8500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altLang="zh-CN" sz="2000"/>
              <a:t>df = pd.DataFrame(np.arange(9).reshape(3, 3), index=list('abc'), </a:t>
            </a:r>
            <a:r>
              <a:rPr lang="en-US" altLang="zh-CN" sz="2000"/>
              <a:t>	</a:t>
            </a:r>
            <a:r>
              <a:rPr lang="x-none" altLang="zh-CN" sz="2000"/>
              <a:t>columns=list('xyz'))</a:t>
            </a:r>
            <a:endParaRPr lang="en-US" altLang="zh-CN" sz="2000"/>
          </a:p>
          <a:p>
            <a:r>
              <a:rPr lang="x-none" altLang="zh-CN" sz="2000"/>
              <a:t>s = pd.Series([1, 2, 3], index=list('xyz'))</a:t>
            </a:r>
            <a:endParaRPr lang="zh-CN" altLang="zh-CN" sz="2000"/>
          </a:p>
          <a:p>
            <a:r>
              <a:rPr lang="en-US" altLang="zh-CN" sz="2000"/>
              <a:t>df + s</a:t>
            </a:r>
            <a:endParaRPr lang="zh-CN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4" y="4058296"/>
            <a:ext cx="1656183" cy="17965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64" y="4110002"/>
            <a:ext cx="1965053" cy="1744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5" y="4080166"/>
            <a:ext cx="1965053" cy="17966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81202" y="5937148"/>
            <a:ext cx="8435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/>
              <a:t>DataFrame和Series之间的运算</a:t>
            </a:r>
            <a:r>
              <a:rPr lang="zh-CN" altLang="en-US" sz="2000">
                <a:solidFill>
                  <a:srgbClr val="C00000"/>
                </a:solidFill>
              </a:rPr>
              <a:t>默认将Series的行索引匹配到DataFrame的列索引</a:t>
            </a:r>
            <a:r>
              <a:rPr lang="zh-CN" altLang="en-US" sz="2000"/>
              <a:t>，然后沿着行方向向下广播计算。</a:t>
            </a:r>
            <a:endParaRPr lang="zh-CN" altLang="en-US"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73072" y="1040904"/>
            <a:ext cx="8500244" cy="8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400" kern="0">
                <a:solidFill>
                  <a:srgbClr val="990000"/>
                </a:solidFill>
                <a:ea typeface="宋体" panose="02010600030101010101" pitchFamily="2" charset="-122"/>
              </a:rPr>
              <a:t>8.3.2 </a:t>
            </a:r>
            <a:r>
              <a:rPr lang="zh-CN" altLang="en-US" sz="2400" kern="0">
                <a:solidFill>
                  <a:srgbClr val="990000"/>
                </a:solidFill>
                <a:ea typeface="宋体" panose="02010600030101010101" pitchFamily="2" charset="-122"/>
              </a:rPr>
              <a:t>对齐处理</a:t>
            </a:r>
            <a:endParaRPr lang="en-US" altLang="zh-CN" sz="24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上例是按</a:t>
            </a:r>
            <a:r>
              <a:rPr lang="en-US" altLang="zh-CN" sz="2000" kern="0">
                <a:ea typeface="宋体" panose="02010600030101010101" pitchFamily="2" charset="-122"/>
              </a:rPr>
              <a:t>axis=1</a:t>
            </a:r>
            <a:r>
              <a:rPr lang="zh-CN" altLang="en-US" sz="2000" kern="0">
                <a:ea typeface="宋体" panose="02010600030101010101" pitchFamily="2" charset="-122"/>
              </a:rPr>
              <a:t>对齐，下面的例子指定按</a:t>
            </a:r>
            <a:r>
              <a:rPr lang="en-US" altLang="zh-CN" sz="2000" kern="0">
                <a:ea typeface="宋体" panose="02010600030101010101" pitchFamily="2" charset="-122"/>
              </a:rPr>
              <a:t>axis=0</a:t>
            </a:r>
            <a:r>
              <a:rPr lang="zh-CN" altLang="en-US" sz="2000" kern="0">
                <a:ea typeface="宋体" panose="02010600030101010101" pitchFamily="2" charset="-122"/>
              </a:rPr>
              <a:t>方向对齐。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17158" y="1923214"/>
            <a:ext cx="8500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altLang="zh-CN" sz="2000"/>
              <a:t>df = pd.DataFrame(np.arange(9).reshape(3, 3), index=list('abc'), </a:t>
            </a:r>
            <a:r>
              <a:rPr lang="en-US" altLang="zh-CN" sz="2000"/>
              <a:t>	</a:t>
            </a:r>
            <a:r>
              <a:rPr lang="x-none" altLang="zh-CN" sz="2000"/>
              <a:t>columns=list('xyz'))</a:t>
            </a:r>
            <a:endParaRPr lang="en-US" altLang="zh-CN" sz="2000"/>
          </a:p>
          <a:p>
            <a:r>
              <a:rPr lang="x-none" altLang="zh-CN" sz="2000"/>
              <a:t>s = pd.Series([1, 2, 3], index=list('</a:t>
            </a:r>
            <a:r>
              <a:rPr lang="en-US" altLang="zh-CN" sz="2000" err="1"/>
              <a:t>abc</a:t>
            </a:r>
            <a:r>
              <a:rPr lang="x-none" altLang="zh-CN" sz="2000"/>
              <a:t>'))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# </a:t>
            </a:r>
            <a:r>
              <a:rPr lang="zh-CN" altLang="en-US" sz="2000"/>
              <a:t>此处如写  </a:t>
            </a:r>
            <a:r>
              <a:rPr lang="en-US" altLang="zh-CN" sz="2000"/>
              <a:t>df + s  </a:t>
            </a:r>
            <a:r>
              <a:rPr lang="zh-CN" altLang="en-US" sz="2000"/>
              <a:t>返回的都是</a:t>
            </a:r>
            <a:r>
              <a:rPr lang="en-US" altLang="zh-CN" sz="2000"/>
              <a:t>nan</a:t>
            </a:r>
            <a:endParaRPr lang="zh-CN" altLang="zh-CN" sz="2000"/>
          </a:p>
          <a:p>
            <a:r>
              <a:rPr lang="en-US" altLang="zh-CN" sz="2000" err="1">
                <a:solidFill>
                  <a:srgbClr val="C00000"/>
                </a:solidFill>
              </a:rPr>
              <a:t>df</a:t>
            </a:r>
            <a:r>
              <a:rPr lang="en-US" altLang="zh-CN" sz="2000">
                <a:solidFill>
                  <a:srgbClr val="C00000"/>
                </a:solidFill>
              </a:rPr>
              <a:t>.add(s, axis=0)   </a:t>
            </a:r>
            <a:r>
              <a:rPr lang="en-US" altLang="zh-CN" sz="2000"/>
              <a:t>#  </a:t>
            </a:r>
            <a:r>
              <a:rPr lang="zh-CN" altLang="en-US" sz="2000"/>
              <a:t>也可写为   </a:t>
            </a:r>
            <a:r>
              <a:rPr lang="en-US" altLang="zh-CN" sz="2000"/>
              <a:t>axis='index'</a:t>
            </a:r>
            <a:endParaRPr lang="zh-CN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2088" y="3968667"/>
            <a:ext cx="1656183" cy="1960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8" y="3998173"/>
            <a:ext cx="1952625" cy="19307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59" y="3983420"/>
            <a:ext cx="4065682" cy="19307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42"/>
            <a:ext cx="8500244" cy="9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对齐处理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两个数据框运算时，在行、列索引上都要对齐。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0377" y="1795531"/>
            <a:ext cx="8500243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df2 = </a:t>
            </a:r>
            <a:r>
              <a:rPr lang="en-US" altLang="zh-CN" sz="2000" err="1"/>
              <a:t>pd.DataFrame</a:t>
            </a:r>
            <a:r>
              <a:rPr lang="en-US" altLang="zh-CN" sz="2000"/>
              <a:t>(</a:t>
            </a:r>
            <a:r>
              <a:rPr lang="en-US" altLang="zh-CN" sz="2000" err="1"/>
              <a:t>np.arange</a:t>
            </a:r>
            <a:r>
              <a:rPr lang="en-US" altLang="zh-CN" sz="2000"/>
              <a:t>(9,18).reshape(3,3), index=list('</a:t>
            </a:r>
            <a:r>
              <a:rPr lang="en-US" altLang="zh-CN" sz="2000" err="1"/>
              <a:t>abd</a:t>
            </a:r>
            <a:r>
              <a:rPr lang="en-US" altLang="zh-CN" sz="2000"/>
              <a:t>'), 				columns= list('</a:t>
            </a:r>
            <a:r>
              <a:rPr lang="en-US" altLang="zh-CN" sz="2000" err="1"/>
              <a:t>wxy</a:t>
            </a:r>
            <a:r>
              <a:rPr lang="en-US" altLang="zh-CN" sz="2000"/>
              <a:t>'))</a:t>
            </a:r>
            <a:endParaRPr lang="en-US" altLang="zh-CN" sz="2000"/>
          </a:p>
          <a:p>
            <a:r>
              <a:rPr lang="en-US" altLang="zh-CN" sz="2000"/>
              <a:t>df + df2</a:t>
            </a:r>
            <a:endParaRPr lang="en-US" altLang="zh-CN" sz="2000"/>
          </a:p>
          <a:p>
            <a:r>
              <a:rPr lang="en-US" altLang="zh-CN" sz="2000" err="1"/>
              <a:t>df.add</a:t>
            </a:r>
            <a:r>
              <a:rPr lang="en-US" altLang="zh-CN" sz="2000"/>
              <a:t>(df2, </a:t>
            </a:r>
            <a:r>
              <a:rPr lang="en-US" altLang="zh-CN" sz="2000" err="1"/>
              <a:t>fill_value</a:t>
            </a:r>
            <a:r>
              <a:rPr lang="en-US" altLang="zh-CN" sz="2000"/>
              <a:t>=0)</a:t>
            </a:r>
            <a:endParaRPr lang="zh-CN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7209" y="3192208"/>
            <a:ext cx="1440160" cy="1964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73590" y="5305587"/>
            <a:ext cx="8418201" cy="12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df</a:t>
            </a:r>
            <a:r>
              <a:rPr lang="zh-CN" altLang="en-US" sz="2000"/>
              <a:t>和</a:t>
            </a:r>
            <a:r>
              <a:rPr lang="en-US" altLang="zh-CN" sz="2000"/>
              <a:t>df2</a:t>
            </a:r>
            <a:r>
              <a:rPr lang="zh-CN" altLang="en-US" sz="2000"/>
              <a:t>在行标签上只有</a:t>
            </a:r>
            <a:r>
              <a:rPr lang="en-US" altLang="zh-CN" sz="2000"/>
              <a:t>'a'</a:t>
            </a:r>
            <a:r>
              <a:rPr lang="zh-CN" altLang="en-US" sz="2000"/>
              <a:t>、</a:t>
            </a:r>
            <a:r>
              <a:rPr lang="en-US" altLang="zh-CN" sz="2000"/>
              <a:t>'b'</a:t>
            </a:r>
            <a:r>
              <a:rPr lang="zh-CN" altLang="en-US" sz="2000"/>
              <a:t>匹配，列标签上只有</a:t>
            </a:r>
            <a:r>
              <a:rPr lang="en-US" altLang="zh-CN" sz="2000"/>
              <a:t>'x'</a:t>
            </a:r>
            <a:r>
              <a:rPr lang="zh-CN" altLang="en-US" sz="2000"/>
              <a:t>、</a:t>
            </a:r>
            <a:r>
              <a:rPr lang="en-US" altLang="zh-CN" sz="2000"/>
              <a:t>'y'</a:t>
            </a:r>
            <a:r>
              <a:rPr lang="zh-CN" altLang="en-US" sz="2000"/>
              <a:t>匹配，所以</a:t>
            </a:r>
            <a:r>
              <a:rPr lang="en-US" altLang="zh-CN" sz="2000"/>
              <a:t>df+df2</a:t>
            </a:r>
            <a:r>
              <a:rPr lang="zh-CN" altLang="en-US" sz="2000"/>
              <a:t>只有对应位置上的</a:t>
            </a:r>
            <a:r>
              <a:rPr lang="en-US" altLang="zh-CN" sz="2000"/>
              <a:t>4</a:t>
            </a:r>
            <a:r>
              <a:rPr lang="zh-CN" altLang="en-US" sz="2000"/>
              <a:t>个数据值相加，其余位置上都为</a:t>
            </a:r>
            <a:r>
              <a:rPr lang="en-US" altLang="zh-CN" sz="2000" err="1"/>
              <a:t>NaN</a:t>
            </a:r>
            <a:r>
              <a:rPr lang="zh-CN" altLang="en-US" sz="2000"/>
              <a:t>。结果的行、列标签是两个数据集标签的并集。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90" y="3258020"/>
            <a:ext cx="1611876" cy="18271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24" y="3339370"/>
            <a:ext cx="2187257" cy="18178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036" y="3377242"/>
            <a:ext cx="3256755" cy="17079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42"/>
            <a:ext cx="8500244" cy="9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通用函数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基于</a:t>
            </a:r>
            <a:r>
              <a:rPr lang="en-US" altLang="zh-CN" sz="2000" kern="0">
                <a:ea typeface="宋体" panose="02010600030101010101" pitchFamily="2" charset="-122"/>
              </a:rPr>
              <a:t>NumPy</a:t>
            </a:r>
            <a:r>
              <a:rPr lang="zh-CN" altLang="en-US" sz="2000" kern="0">
                <a:ea typeface="宋体" panose="02010600030101010101" pitchFamily="2" charset="-122"/>
              </a:rPr>
              <a:t>，所以</a:t>
            </a:r>
            <a:r>
              <a:rPr lang="en-US" altLang="zh-CN" sz="2000" kern="0">
                <a:ea typeface="宋体" panose="02010600030101010101" pitchFamily="2" charset="-122"/>
              </a:rPr>
              <a:t>NumPy</a:t>
            </a:r>
            <a:r>
              <a:rPr lang="zh-CN" altLang="en-US" sz="2000" kern="0">
                <a:ea typeface="宋体" panose="02010600030101010101" pitchFamily="2" charset="-122"/>
              </a:rPr>
              <a:t>的通用函数都可以在</a:t>
            </a: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中使用。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73590" y="1928915"/>
            <a:ext cx="8500243" cy="24513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x-none" altLang="zh-CN" sz="2000"/>
              <a:t>df = pd.DataFrame(np.arange(9).reshape(3,3), index=list('abc'), </a:t>
            </a:r>
            <a:r>
              <a:rPr lang="en-US" altLang="zh-CN" sz="2000"/>
              <a:t>	</a:t>
            </a:r>
            <a:r>
              <a:rPr lang="x-none" altLang="zh-CN" sz="2000"/>
              <a:t>columns=list('xyz'))</a:t>
            </a:r>
            <a:endParaRPr lang="zh-CN" altLang="zh-CN" sz="2000"/>
          </a:p>
          <a:p>
            <a:pPr>
              <a:lnSpc>
                <a:spcPct val="130000"/>
              </a:lnSpc>
            </a:pPr>
            <a:r>
              <a:rPr lang="en-US" altLang="zh-CN" sz="2000" err="1"/>
              <a:t>df.sum</a:t>
            </a:r>
            <a:r>
              <a:rPr lang="en-US" altLang="zh-CN" sz="2000"/>
              <a:t>()		# </a:t>
            </a:r>
            <a:r>
              <a:rPr lang="zh-CN" altLang="en-US" sz="2000"/>
              <a:t>默认按</a:t>
            </a:r>
            <a:r>
              <a:rPr lang="en-US" altLang="zh-CN" sz="2000"/>
              <a:t>axis=0 </a:t>
            </a:r>
            <a:r>
              <a:rPr lang="zh-CN" altLang="en-US" sz="2000"/>
              <a:t>纵向按列求和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 err="1"/>
              <a:t>df.sum</a:t>
            </a:r>
            <a:r>
              <a:rPr lang="en-US" altLang="zh-CN" sz="2000"/>
              <a:t>(axis=1)   	# axis=1 </a:t>
            </a:r>
            <a:r>
              <a:rPr lang="zh-CN" altLang="en-US" sz="2000"/>
              <a:t>水平按行求和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 err="1"/>
              <a:t>df.sum</a:t>
            </a:r>
            <a:r>
              <a:rPr lang="en-US" altLang="zh-CN" sz="2000"/>
              <a:t>().sum()   	# </a:t>
            </a:r>
            <a:r>
              <a:rPr lang="zh-CN" altLang="en-US" sz="2000"/>
              <a:t>对所有数据求和</a:t>
            </a:r>
            <a:r>
              <a:rPr lang="en-US" altLang="zh-CN" sz="2000"/>
              <a:t>, </a:t>
            </a:r>
            <a:r>
              <a:rPr lang="zh-CN" altLang="en-US" sz="2000"/>
              <a:t>和为</a:t>
            </a:r>
            <a:r>
              <a:rPr lang="en-US" altLang="zh-CN" sz="2000"/>
              <a:t>36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 err="1"/>
              <a:t>df.mean</a:t>
            </a:r>
            <a:r>
              <a:rPr lang="en-US" altLang="zh-CN" sz="2000"/>
              <a:t>(),  </a:t>
            </a:r>
            <a:r>
              <a:rPr lang="en-US" altLang="zh-CN" sz="2000" err="1"/>
              <a:t>df.var</a:t>
            </a:r>
            <a:r>
              <a:rPr lang="en-US" altLang="zh-CN" sz="2000"/>
              <a:t>()	# </a:t>
            </a:r>
            <a:r>
              <a:rPr lang="zh-CN" altLang="en-US" sz="2000"/>
              <a:t>均值 ，方差</a:t>
            </a:r>
            <a:endParaRPr lang="zh-CN" altLang="zh-CN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3587" y="4357631"/>
            <a:ext cx="1747518" cy="18796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936" y="4399437"/>
            <a:ext cx="3063123" cy="18378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429639"/>
            <a:ext cx="3459684" cy="1807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数据分析库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9770" y="2501996"/>
            <a:ext cx="8418233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p1 = s1 + s2			# </a:t>
            </a:r>
            <a:r>
              <a:rPr lang="zh-CN" altLang="en-US" sz="2000"/>
              <a:t>标签自动对齐</a:t>
            </a:r>
            <a:r>
              <a:rPr lang="en-US" altLang="zh-CN" sz="2000"/>
              <a:t>, </a:t>
            </a:r>
            <a:r>
              <a:rPr lang="zh-CN" altLang="en-US" sz="2000"/>
              <a:t>不匹配的为</a:t>
            </a:r>
            <a:r>
              <a:rPr lang="en-US" altLang="zh-CN" sz="2000" err="1"/>
              <a:t>NaN</a:t>
            </a:r>
            <a:endParaRPr lang="en-US" altLang="zh-CN" sz="2000"/>
          </a:p>
          <a:p>
            <a:r>
              <a:rPr lang="en-US" altLang="zh-CN" sz="2000"/>
              <a:t>p2 = s1.add(s2, </a:t>
            </a:r>
            <a:r>
              <a:rPr lang="en-US" altLang="zh-CN" sz="2000" err="1"/>
              <a:t>fill_value</a:t>
            </a:r>
            <a:r>
              <a:rPr lang="en-US" altLang="zh-CN" sz="2000"/>
              <a:t>=0)	# </a:t>
            </a:r>
            <a:r>
              <a:rPr lang="zh-CN" altLang="en-US" sz="2000"/>
              <a:t>另一方的缺失值视为</a:t>
            </a:r>
            <a:r>
              <a:rPr lang="en-US" altLang="zh-CN" sz="2000"/>
              <a:t>0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603" y="1127960"/>
            <a:ext cx="1533525" cy="1323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127957"/>
            <a:ext cx="1562100" cy="1314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7" y="3345552"/>
            <a:ext cx="1552575" cy="167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73" y="3393177"/>
            <a:ext cx="1552575" cy="15811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97300" y="5273722"/>
            <a:ext cx="8594491" cy="14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altLang="zh-CN"/>
              <a:t>Series</a:t>
            </a:r>
            <a:r>
              <a:rPr lang="zh-CN" altLang="zh-CN"/>
              <a:t>具有标签，运算时</a:t>
            </a:r>
            <a:r>
              <a:rPr lang="zh-CN" altLang="zh-CN">
                <a:solidFill>
                  <a:srgbClr val="C00000"/>
                </a:solidFill>
              </a:rPr>
              <a:t>自动对齐标签进行计算</a:t>
            </a:r>
            <a:r>
              <a:rPr lang="zh-CN" altLang="zh-CN"/>
              <a:t>，这是</a:t>
            </a:r>
            <a:r>
              <a:rPr lang="en-US" altLang="zh-CN"/>
              <a:t>Pandas</a:t>
            </a:r>
            <a:r>
              <a:rPr lang="zh-CN" altLang="zh-CN"/>
              <a:t>相比</a:t>
            </a:r>
            <a:r>
              <a:rPr lang="en-US" altLang="zh-CN"/>
              <a:t>NumPy</a:t>
            </a:r>
            <a:r>
              <a:rPr lang="zh-CN" altLang="zh-CN"/>
              <a:t>的重要改进。执行</a:t>
            </a:r>
            <a:r>
              <a:rPr lang="en-US" altLang="zh-CN"/>
              <a:t>s1 + s2 </a:t>
            </a:r>
            <a:r>
              <a:rPr lang="zh-CN" altLang="zh-CN"/>
              <a:t>时，两者都有的</a:t>
            </a:r>
            <a:r>
              <a:rPr lang="en-US" altLang="zh-CN"/>
              <a:t>'a'</a:t>
            </a:r>
            <a:r>
              <a:rPr lang="zh-CN" altLang="zh-CN"/>
              <a:t>、</a:t>
            </a:r>
            <a:r>
              <a:rPr lang="en-US" altLang="zh-CN"/>
              <a:t>'c'</a:t>
            </a:r>
            <a:r>
              <a:rPr lang="zh-CN" altLang="zh-CN"/>
              <a:t>标签自动对齐，对应的数值相加；两者互不匹配的</a:t>
            </a:r>
            <a:r>
              <a:rPr lang="en-US" altLang="zh-CN"/>
              <a:t>'b'</a:t>
            </a:r>
            <a:r>
              <a:rPr lang="zh-CN" altLang="zh-CN"/>
              <a:t>、</a:t>
            </a:r>
            <a:r>
              <a:rPr lang="en-US" altLang="zh-CN"/>
              <a:t>'d'</a:t>
            </a:r>
            <a:r>
              <a:rPr lang="zh-CN" altLang="zh-CN"/>
              <a:t>标签相加后的值为</a:t>
            </a:r>
            <a:r>
              <a:rPr lang="en-US" altLang="zh-CN" err="1"/>
              <a:t>NaN</a:t>
            </a:r>
            <a:r>
              <a:rPr lang="zh-CN" altLang="zh-CN"/>
              <a:t>。</a:t>
            </a:r>
            <a:r>
              <a:rPr lang="en-US" altLang="zh-CN" err="1"/>
              <a:t>NaN</a:t>
            </a:r>
            <a:r>
              <a:rPr lang="en-US" altLang="zh-CN"/>
              <a:t>(not a number)</a:t>
            </a:r>
            <a:r>
              <a:rPr lang="zh-CN" altLang="zh-CN"/>
              <a:t>是</a:t>
            </a:r>
            <a:r>
              <a:rPr lang="en-US" altLang="zh-CN"/>
              <a:t>Pandas</a:t>
            </a:r>
            <a:r>
              <a:rPr lang="zh-CN" altLang="zh-CN"/>
              <a:t>中表示非数值或缺失值的符号。</a:t>
            </a:r>
            <a:endParaRPr lang="zh-CN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42"/>
            <a:ext cx="8500244" cy="10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通用函数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另一类常见的操作是将自定义的函数应用到各行或各列上，以对整行或整列进行统计。</a:t>
            </a:r>
            <a:r>
              <a:rPr lang="en-US" altLang="zh-CN" sz="2000" kern="0" err="1">
                <a:ea typeface="宋体" panose="02010600030101010101" pitchFamily="2" charset="-122"/>
              </a:rPr>
              <a:t>DataFrame</a:t>
            </a:r>
            <a:r>
              <a:rPr lang="zh-CN" altLang="en-US" sz="2000" kern="0">
                <a:ea typeface="宋体" panose="02010600030101010101" pitchFamily="2" charset="-122"/>
              </a:rPr>
              <a:t>的</a:t>
            </a: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apply()</a:t>
            </a:r>
            <a:r>
              <a:rPr lang="zh-CN" altLang="en-US" sz="2000" kern="0">
                <a:ea typeface="宋体" panose="02010600030101010101" pitchFamily="2" charset="-122"/>
              </a:rPr>
              <a:t>方法可以实现这一功能。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11872" y="2066107"/>
            <a:ext cx="8500243" cy="209467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/>
              <a:t># </a:t>
            </a:r>
            <a:r>
              <a:rPr lang="zh-CN" altLang="en-US" sz="2000"/>
              <a:t>定义函数</a:t>
            </a:r>
            <a:r>
              <a:rPr lang="en-US" altLang="zh-CN" sz="2000"/>
              <a:t>f</a:t>
            </a:r>
            <a:r>
              <a:rPr lang="zh-CN" altLang="en-US" sz="2000"/>
              <a:t>，参数</a:t>
            </a:r>
            <a:r>
              <a:rPr lang="en-US" altLang="zh-CN" sz="2000"/>
              <a:t>x</a:t>
            </a:r>
            <a:r>
              <a:rPr lang="zh-CN" altLang="en-US" sz="2000"/>
              <a:t>代表单列或单行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f = lambda  x: (x.max(), x.min(),  np.ptp(x), x.mean() )  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df2 = df.apply(f)         # </a:t>
            </a:r>
            <a:r>
              <a:rPr lang="zh-CN" altLang="en-US" sz="2000"/>
              <a:t>每列均返回</a:t>
            </a:r>
            <a:r>
              <a:rPr lang="en-US" altLang="zh-CN" sz="2000"/>
              <a:t>4</a:t>
            </a:r>
            <a:r>
              <a:rPr lang="zh-CN" altLang="en-US" sz="2000"/>
              <a:t>个统计结果</a:t>
            </a:r>
            <a:endParaRPr lang="zh-CN" altLang="en-US" sz="2000"/>
          </a:p>
          <a:p>
            <a:pPr>
              <a:lnSpc>
                <a:spcPct val="110000"/>
              </a:lnSpc>
            </a:pPr>
            <a:r>
              <a:rPr lang="en-US" altLang="zh-CN" sz="2000"/>
              <a:t>df2.index = ['</a:t>
            </a:r>
            <a:r>
              <a:rPr lang="zh-CN" altLang="en-US" sz="2000"/>
              <a:t>最大</a:t>
            </a:r>
            <a:r>
              <a:rPr lang="en-US" altLang="zh-CN" sz="2000"/>
              <a:t>','</a:t>
            </a:r>
            <a:r>
              <a:rPr lang="zh-CN" altLang="en-US" sz="2000"/>
              <a:t>最小</a:t>
            </a:r>
            <a:r>
              <a:rPr lang="en-US" altLang="zh-CN" sz="2000"/>
              <a:t>','</a:t>
            </a:r>
            <a:r>
              <a:rPr lang="zh-CN" altLang="en-US" sz="2000"/>
              <a:t>极差</a:t>
            </a:r>
            <a:r>
              <a:rPr lang="en-US" altLang="zh-CN" sz="2000"/>
              <a:t>','</a:t>
            </a:r>
            <a:r>
              <a:rPr lang="zh-CN" altLang="en-US" sz="2000"/>
              <a:t>均值</a:t>
            </a:r>
            <a:r>
              <a:rPr lang="en-US" altLang="zh-CN" sz="2000"/>
              <a:t>']</a:t>
            </a:r>
            <a:endParaRPr lang="en-US" altLang="zh-CN" sz="2000"/>
          </a:p>
          <a:p>
            <a:pPr>
              <a:lnSpc>
                <a:spcPct val="110000"/>
              </a:lnSpc>
            </a:pP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df</a:t>
            </a:r>
            <a:r>
              <a:rPr lang="en-US" altLang="zh-CN" sz="2000" err="1"/>
              <a:t>.apply</a:t>
            </a:r>
            <a:r>
              <a:rPr lang="en-US" altLang="zh-CN" sz="2000"/>
              <a:t>(lambda  x:x-x.mean()) 	# </a:t>
            </a:r>
            <a:r>
              <a:rPr lang="zh-CN" altLang="zh-CN" sz="2000"/>
              <a:t>计算每列数据与均值的差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644" y="4616126"/>
            <a:ext cx="1650813" cy="1711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50" y="4555965"/>
            <a:ext cx="2416327" cy="2012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79" y="4555962"/>
            <a:ext cx="3594564" cy="189737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算术运算和对齐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42"/>
            <a:ext cx="5976664" cy="41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8.3.3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通用函数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64983" y="3030389"/>
            <a:ext cx="7918584" cy="44807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x-none" altLang="zh-CN" sz="2000"/>
              <a:t>df.applymap(lambda  x:str(x)</a:t>
            </a:r>
            <a:r>
              <a:rPr lang="en-US" altLang="zh-CN" sz="2000"/>
              <a:t>+'︒c'</a:t>
            </a:r>
            <a:r>
              <a:rPr lang="x-none" altLang="zh-CN" sz="2000"/>
              <a:t>)</a:t>
            </a:r>
            <a:r>
              <a:rPr lang="en-US" altLang="zh-CN" sz="2000"/>
              <a:t>    # </a:t>
            </a:r>
            <a:r>
              <a:rPr lang="zh-CN" altLang="en-US" sz="2000"/>
              <a:t>在每个数据上变换</a:t>
            </a:r>
            <a:endParaRPr lang="en-US" altLang="zh-CN" sz="2000"/>
          </a:p>
        </p:txBody>
      </p:sp>
      <p:sp>
        <p:nvSpPr>
          <p:cNvPr id="2" name="矩形 1"/>
          <p:cNvSpPr/>
          <p:nvPr/>
        </p:nvSpPr>
        <p:spPr>
          <a:xfrm>
            <a:off x="2123862" y="1379390"/>
            <a:ext cx="8418201" cy="15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2000"/>
              <a:t>apply()方法应用到整行、整列上，</a:t>
            </a:r>
            <a:r>
              <a:rPr lang="zh-CN" altLang="en-US" sz="2000">
                <a:solidFill>
                  <a:srgbClr val="C00000"/>
                </a:solidFill>
              </a:rPr>
              <a:t>数据框</a:t>
            </a:r>
            <a:r>
              <a:rPr lang="zh-CN" altLang="en-US" sz="2000"/>
              <a:t>还有一个</a:t>
            </a:r>
            <a:r>
              <a:rPr lang="zh-CN" altLang="en-US" sz="2000">
                <a:solidFill>
                  <a:srgbClr val="C00000"/>
                </a:solidFill>
              </a:rPr>
              <a:t>applymap()方法应用到单个数据上，</a:t>
            </a:r>
            <a:r>
              <a:rPr lang="en-US" altLang="zh-CN" sz="2000">
                <a:solidFill>
                  <a:srgbClr val="C00000"/>
                </a:solidFill>
              </a:rPr>
              <a:t>pandas2.1</a:t>
            </a:r>
            <a:r>
              <a:rPr lang="zh-CN" altLang="en-US" sz="2000">
                <a:solidFill>
                  <a:srgbClr val="C00000"/>
                </a:solidFill>
              </a:rPr>
              <a:t>版将此方法改名为</a:t>
            </a:r>
            <a:r>
              <a:rPr lang="en-US" altLang="zh-CN" sz="2000">
                <a:solidFill>
                  <a:srgbClr val="C00000"/>
                </a:solidFill>
              </a:rPr>
              <a:t>map</a:t>
            </a:r>
            <a:r>
              <a:rPr lang="zh-CN" altLang="en-US" sz="2000"/>
              <a:t>。下面定义一个匿名函数lambda x:str(x)</a:t>
            </a:r>
            <a:r>
              <a:rPr lang="en-US" altLang="zh-CN" sz="2000"/>
              <a:t> +'︒c' </a:t>
            </a:r>
            <a:r>
              <a:rPr lang="zh-CN" altLang="en-US" sz="2000"/>
              <a:t>，其中的x代表每个数据，str(x)将其转换为字符串，然后加上</a:t>
            </a:r>
            <a:r>
              <a:rPr lang="en-US" altLang="zh-CN" sz="2000"/>
              <a:t>'︒c' 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7744" y="4149080"/>
            <a:ext cx="1583317" cy="1641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5" y="4174208"/>
            <a:ext cx="5433373" cy="168551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对象，要统计其中包含的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值的个数，可使用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s.isnull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s.size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len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(s)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s.isnull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().sum()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如果需要将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中的所有缺失值都填充为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 则可以使用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df.fillna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(value=0)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df.isnull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()=0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df[df==null]=0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df2.isnull()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DataFrame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相加，则默认会用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的行标签去匹配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DataFrame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标签。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行和列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9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3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Series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对象，内部包含的是字符串，如需要转为数值，可使用下列哪些方法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s.astype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(float)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s.map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(lambda x:float(x))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float(s)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s.apply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(lambda x:float(x))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具有下面哪些方法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apply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map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applymap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describe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是一个数据框，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df.dropna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默认操作时，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axis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的参数值是（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在处理缺失值填充时，如果希望用后面的数据去填充前面的缺失值，应设置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df.fillna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method=____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运算时如有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值，默认也将返回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值。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错误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6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1918897" y="979538"/>
            <a:ext cx="8605370" cy="79328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>
                <a:srgbClr val="990000"/>
              </a:buClr>
            </a:pPr>
            <a:r>
              <a:rPr lang="en-US" altLang="zh-CN" sz="2000"/>
              <a:t>s1 = Series([10, 20, 30])                               # </a:t>
            </a:r>
            <a:r>
              <a:rPr lang="zh-CN" altLang="en-US" sz="2000"/>
              <a:t>默认用整数序号做标签</a:t>
            </a: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r>
              <a:rPr lang="en-US" altLang="zh-CN" sz="2000"/>
              <a:t>s2 = Series([10, 20, 30], 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index=['a', 'b', 'c']</a:t>
            </a:r>
            <a:r>
              <a:rPr lang="en-US" altLang="zh-CN" sz="2000"/>
              <a:t>) # </a:t>
            </a:r>
            <a:r>
              <a:rPr lang="zh-CN" altLang="en-US" sz="2000"/>
              <a:t>创建时指定标签</a:t>
            </a: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1918900" y="3654024"/>
            <a:ext cx="4425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s2['a']  	# </a:t>
            </a:r>
            <a:r>
              <a:rPr lang="zh-CN" altLang="en-US"/>
              <a:t>按标签访问，</a:t>
            </a:r>
            <a:r>
              <a:rPr lang="en-US" altLang="zh-CN"/>
              <a:t>10</a:t>
            </a:r>
            <a:endParaRPr lang="en-US" altLang="zh-CN"/>
          </a:p>
          <a:p>
            <a:r>
              <a:rPr lang="en-US" altLang="zh-CN"/>
              <a:t>s2[0]	# </a:t>
            </a:r>
            <a:r>
              <a:rPr lang="zh-CN" altLang="en-US"/>
              <a:t>按整数下标亦可访问</a:t>
            </a:r>
            <a:r>
              <a:rPr lang="en-US" altLang="zh-CN"/>
              <a:t>,10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s2['</a:t>
            </a:r>
            <a:r>
              <a:rPr lang="en-US" altLang="zh-CN" err="1"/>
              <a:t>a':'c</a:t>
            </a:r>
            <a:r>
              <a:rPr lang="en-US" altLang="zh-CN"/>
              <a:t>']   # </a:t>
            </a:r>
            <a:r>
              <a:rPr lang="zh-CN" altLang="en-US"/>
              <a:t>标签切片</a:t>
            </a:r>
            <a:r>
              <a:rPr lang="en-US" altLang="zh-CN"/>
              <a:t>,</a:t>
            </a:r>
            <a:r>
              <a:rPr lang="zh-CN" altLang="en-US"/>
              <a:t>含末尾</a:t>
            </a:r>
            <a:r>
              <a:rPr lang="en-US" altLang="zh-CN"/>
              <a:t>, 3</a:t>
            </a:r>
            <a:r>
              <a:rPr lang="zh-CN" altLang="en-US"/>
              <a:t>个数据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# </a:t>
            </a:r>
            <a:r>
              <a:rPr lang="zh-CN" altLang="en-US"/>
              <a:t>整数索引切片</a:t>
            </a:r>
            <a:r>
              <a:rPr lang="en-US" altLang="zh-CN"/>
              <a:t>,</a:t>
            </a:r>
            <a:r>
              <a:rPr lang="zh-CN" altLang="en-US"/>
              <a:t>不含末尾，</a:t>
            </a:r>
            <a:r>
              <a:rPr lang="en-US" altLang="zh-CN"/>
              <a:t>2</a:t>
            </a:r>
            <a:r>
              <a:rPr lang="zh-CN" altLang="en-US"/>
              <a:t>个数据</a:t>
            </a:r>
            <a:endParaRPr lang="en-US" altLang="zh-CN"/>
          </a:p>
          <a:p>
            <a:r>
              <a:rPr lang="en-US" altLang="zh-CN"/>
              <a:t>s2[0:2]</a:t>
            </a:r>
            <a:endParaRPr lang="en-US" altLang="zh-CN"/>
          </a:p>
          <a:p>
            <a:r>
              <a:rPr lang="en-US" altLang="zh-CN"/>
              <a:t>Out:</a:t>
            </a:r>
            <a:endParaRPr lang="en-US" altLang="zh-CN"/>
          </a:p>
          <a:p>
            <a:r>
              <a:rPr lang="en-US" altLang="zh-CN"/>
              <a:t>a  10</a:t>
            </a:r>
            <a:endParaRPr lang="en-US" altLang="zh-CN"/>
          </a:p>
          <a:p>
            <a:r>
              <a:rPr lang="en-US" altLang="zh-CN"/>
              <a:t>b  20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75600" y="3577246"/>
            <a:ext cx="40161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# </a:t>
            </a:r>
            <a:r>
              <a:rPr lang="zh-CN" altLang="en-US"/>
              <a:t>求和，均值，中位数</a:t>
            </a:r>
            <a:endParaRPr lang="en-US" altLang="zh-CN"/>
          </a:p>
          <a:p>
            <a:r>
              <a:rPr lang="en-US" altLang="zh-CN"/>
              <a:t>s2.sum(), s2.mean(), s2.median()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s2['a']=100  # </a:t>
            </a:r>
            <a:r>
              <a:rPr lang="zh-CN" altLang="en-US"/>
              <a:t>修改</a:t>
            </a:r>
            <a:r>
              <a:rPr lang="en-US" altLang="zh-CN"/>
              <a:t>'a'</a:t>
            </a:r>
            <a:r>
              <a:rPr lang="zh-CN" altLang="en-US"/>
              <a:t>标签对应的值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s2['d']=200 # </a:t>
            </a:r>
            <a:r>
              <a:rPr lang="zh-CN" altLang="en-US"/>
              <a:t>通过赋值创建新标签</a:t>
            </a:r>
            <a:r>
              <a:rPr lang="en-US" altLang="zh-CN"/>
              <a:t>d</a:t>
            </a:r>
            <a:endParaRPr lang="en-US" altLang="zh-CN"/>
          </a:p>
          <a:p>
            <a:r>
              <a:rPr lang="en-US" altLang="zh-CN"/>
              <a:t>Out:</a:t>
            </a:r>
            <a:endParaRPr lang="en-US" altLang="zh-CN"/>
          </a:p>
          <a:p>
            <a:r>
              <a:rPr lang="en-US" altLang="zh-CN"/>
              <a:t>a  100</a:t>
            </a:r>
            <a:endParaRPr lang="en-US" altLang="zh-CN"/>
          </a:p>
          <a:p>
            <a:r>
              <a:rPr lang="en-US" altLang="zh-CN"/>
              <a:t>b  20</a:t>
            </a:r>
            <a:endParaRPr lang="en-US" altLang="zh-CN"/>
          </a:p>
          <a:p>
            <a:r>
              <a:rPr lang="en-US" altLang="zh-CN"/>
              <a:t>c  30</a:t>
            </a:r>
            <a:endParaRPr lang="en-US" altLang="zh-CN"/>
          </a:p>
          <a:p>
            <a:r>
              <a:rPr lang="en-US" altLang="zh-CN">
                <a:solidFill>
                  <a:srgbClr val="C00000"/>
                </a:solidFill>
              </a:rPr>
              <a:t>d  200</a:t>
            </a:r>
            <a:endParaRPr lang="en-US" altLang="zh-CN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1308" y="1780121"/>
            <a:ext cx="1656184" cy="1447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00" y="1811898"/>
            <a:ext cx="1604600" cy="137952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989439"/>
            <a:ext cx="8500244" cy="26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8.4.1 CSV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solidFill>
                  <a:srgbClr val="C00000"/>
                </a:solidFill>
                <a:ea typeface="宋体" panose="02010600030101010101" pitchFamily="2" charset="-122"/>
              </a:rPr>
              <a:t>文件是以逗号分隔</a:t>
            </a:r>
            <a:r>
              <a:rPr lang="zh-CN" altLang="en-US" sz="2000" kern="0">
                <a:ea typeface="宋体" panose="02010600030101010101" pitchFamily="2" charset="-122"/>
              </a:rPr>
              <a:t>的文本文件，常用作软件之间数据交换的中间文件。</a:t>
            </a: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提供</a:t>
            </a:r>
            <a:r>
              <a:rPr lang="en-US" altLang="zh-CN" sz="2000" kern="0" err="1">
                <a:ea typeface="宋体" panose="02010600030101010101" pitchFamily="2" charset="-122"/>
              </a:rPr>
              <a:t>read_csv</a:t>
            </a:r>
            <a:r>
              <a:rPr lang="en-US" altLang="zh-CN" sz="2000" kern="0"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ea typeface="宋体" panose="02010600030101010101" pitchFamily="2" charset="-122"/>
              </a:rPr>
              <a:t>和</a:t>
            </a:r>
            <a:r>
              <a:rPr lang="en-US" altLang="zh-CN" sz="2000" kern="0" err="1">
                <a:ea typeface="宋体" panose="02010600030101010101" pitchFamily="2" charset="-122"/>
              </a:rPr>
              <a:t>to_csv</a:t>
            </a:r>
            <a:r>
              <a:rPr lang="en-US" altLang="zh-CN" sz="2000" kern="0"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ea typeface="宋体" panose="02010600030101010101" pitchFamily="2" charset="-122"/>
              </a:rPr>
              <a:t>两个方法读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写</a:t>
            </a:r>
            <a:r>
              <a:rPr lang="en-US" altLang="zh-CN" sz="2000" kern="0"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ea typeface="宋体" panose="02010600030101010101" pitchFamily="2" charset="-122"/>
              </a:rPr>
              <a:t>文件。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假定有</a:t>
            </a:r>
            <a:r>
              <a:rPr lang="en-US" altLang="zh-CN" sz="2000" kern="0">
                <a:ea typeface="宋体" panose="02010600030101010101" pitchFamily="2" charset="-122"/>
              </a:rPr>
              <a:t>mobile.csv</a:t>
            </a:r>
            <a:r>
              <a:rPr lang="zh-CN" altLang="en-US" sz="2000" kern="0">
                <a:ea typeface="宋体" panose="02010600030101010101" pitchFamily="2" charset="-122"/>
              </a:rPr>
              <a:t>文件（该文件已在</a:t>
            </a:r>
            <a:r>
              <a:rPr lang="en-US" altLang="zh-CN" sz="2000" kern="0">
                <a:ea typeface="宋体" panose="02010600030101010101" pitchFamily="2" charset="-122"/>
              </a:rPr>
              <a:t>8.1.2</a:t>
            </a:r>
            <a:r>
              <a:rPr lang="zh-CN" altLang="en-US" sz="2000" kern="0">
                <a:ea typeface="宋体" panose="02010600030101010101" pitchFamily="2" charset="-122"/>
              </a:rPr>
              <a:t>节创建），内容如下：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,apple, </a:t>
            </a:r>
            <a:r>
              <a:rPr lang="en-US" altLang="zh-CN" sz="2000" i="1" kern="0" err="1">
                <a:solidFill>
                  <a:srgbClr val="00B050"/>
                </a:solidFill>
                <a:ea typeface="宋体" panose="02010600030101010101" pitchFamily="2" charset="-122"/>
              </a:rPr>
              <a:t>huawei</a:t>
            </a: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2000" i="1" kern="0" err="1">
                <a:solidFill>
                  <a:srgbClr val="00B050"/>
                </a:solidFill>
                <a:ea typeface="宋体" panose="02010600030101010101" pitchFamily="2" charset="-122"/>
              </a:rPr>
              <a:t>oppo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i="1" kern="0">
                <a:solidFill>
                  <a:srgbClr val="00B050"/>
                </a:solidFill>
                <a:ea typeface="宋体" panose="02010600030101010101" pitchFamily="2" charset="-122"/>
              </a:rPr>
              <a:t>一月</a:t>
            </a: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,1100,1250,800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i="1" kern="0">
                <a:solidFill>
                  <a:srgbClr val="00B050"/>
                </a:solidFill>
                <a:ea typeface="宋体" panose="02010600030101010101" pitchFamily="2" charset="-122"/>
              </a:rPr>
              <a:t>二月</a:t>
            </a: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,1050,1300,850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i="1" kern="0">
                <a:solidFill>
                  <a:srgbClr val="00B050"/>
                </a:solidFill>
                <a:ea typeface="宋体" panose="02010600030101010101" pitchFamily="2" charset="-122"/>
              </a:rPr>
              <a:t>三月</a:t>
            </a: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,1200,1328,750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6902" y="3742011"/>
            <a:ext cx="8781101" cy="4249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/>
              <a:t>df=</a:t>
            </a:r>
            <a:r>
              <a:rPr lang="en-US" altLang="zh-CN" sz="2000" err="1"/>
              <a:t>pd.read_csv</a:t>
            </a:r>
            <a:r>
              <a:rPr lang="en-US" altLang="zh-CN" sz="2000"/>
              <a:t>("data/mobile.csv", encoding='GBK', </a:t>
            </a:r>
            <a:r>
              <a:rPr lang="en-US" altLang="zh-CN" sz="2000" err="1"/>
              <a:t>index_col</a:t>
            </a:r>
            <a:r>
              <a:rPr lang="en-US" altLang="zh-CN" sz="2000"/>
              <a:t>=0) </a:t>
            </a:r>
            <a:endParaRPr lang="zh-CN" altLang="en-US" sz="2000"/>
          </a:p>
        </p:txBody>
      </p:sp>
      <p:sp>
        <p:nvSpPr>
          <p:cNvPr id="8" name="矩形 7"/>
          <p:cNvSpPr/>
          <p:nvPr/>
        </p:nvSpPr>
        <p:spPr>
          <a:xfrm>
            <a:off x="2004397" y="4193241"/>
            <a:ext cx="8462047" cy="19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2000"/>
              <a:t>文件mobile.csv中含有中文，当初保存时选了</a:t>
            </a:r>
            <a:r>
              <a:rPr lang="en-US" altLang="zh-CN" sz="2000"/>
              <a:t>GBK</a:t>
            </a:r>
            <a:r>
              <a:rPr lang="zh-CN" altLang="en-US" sz="2000"/>
              <a:t>编码字符集，所以读取时也应指定该编码集。如不指定，Pandas默认将按utf-8编码读取，就会产生如下的'utf-8'解析错误。</a:t>
            </a:r>
            <a:endParaRPr lang="en-US" altLang="zh-CN" sz="2000"/>
          </a:p>
          <a:p>
            <a:pPr indent="457200" algn="just">
              <a:lnSpc>
                <a:spcPct val="120000"/>
              </a:lnSpc>
            </a:pPr>
            <a:r>
              <a:rPr lang="zh-CN" altLang="en-US" kern="0">
                <a:solidFill>
                  <a:srgbClr val="990000"/>
                </a:solidFill>
              </a:rPr>
              <a:t>UnicodeDecodeError</a:t>
            </a:r>
            <a:r>
              <a:rPr lang="zh-CN" altLang="en-US"/>
              <a:t>: 'utf-8' codec can't decode byte 0xd4 in position 2: invalid continuation byte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988621" y="6013985"/>
            <a:ext cx="8109955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2000"/>
              <a:t>index_col=0 指定将文件的第0列作为索引标签。mobile.csv文件的第0行会被自动解析为列名。</a:t>
            </a:r>
            <a:endParaRPr lang="zh-CN" altLang="en-US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102741"/>
            <a:ext cx="8611244" cy="556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8.4.1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读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写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数据文件</a:t>
            </a:r>
            <a:r>
              <a:rPr lang="en-US" altLang="zh-CN" sz="2000" kern="0">
                <a:ea typeface="宋体" panose="02010600030101010101" pitchFamily="2" charset="-122"/>
              </a:rPr>
              <a:t>m2.csv</a:t>
            </a:r>
            <a:r>
              <a:rPr lang="zh-CN" altLang="en-US" sz="2000" kern="0">
                <a:ea typeface="宋体" panose="02010600030101010101" pitchFamily="2" charset="-122"/>
              </a:rPr>
              <a:t>的内容如下。该文件只含数据，不含列名和标签，读取时可用</a:t>
            </a:r>
            <a:r>
              <a:rPr lang="en-US" altLang="zh-CN" sz="2000" kern="0">
                <a:ea typeface="宋体" panose="02010600030101010101" pitchFamily="2" charset="-122"/>
              </a:rPr>
              <a:t>names</a:t>
            </a:r>
            <a:r>
              <a:rPr lang="zh-CN" altLang="en-US" sz="2000" kern="0">
                <a:ea typeface="宋体" panose="02010600030101010101" pitchFamily="2" charset="-122"/>
              </a:rPr>
              <a:t>参数自行指定列名。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1100,1250,800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1050,1300,850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1200,1328,750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df2 = </a:t>
            </a:r>
            <a:r>
              <a:rPr lang="en-US" altLang="zh-CN" sz="2000" kern="0" err="1">
                <a:ea typeface="宋体" panose="02010600030101010101" pitchFamily="2" charset="-122"/>
              </a:rPr>
              <a:t>pd.read_csv</a:t>
            </a:r>
            <a:r>
              <a:rPr lang="en-US" altLang="zh-CN" sz="2000" kern="0">
                <a:ea typeface="宋体" panose="02010600030101010101" pitchFamily="2" charset="-122"/>
              </a:rPr>
              <a:t>("data/m2.csv", </a:t>
            </a: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names</a:t>
            </a:r>
            <a:r>
              <a:rPr lang="en-US" altLang="zh-CN" sz="2000" kern="0">
                <a:ea typeface="宋体" panose="02010600030101010101" pitchFamily="2" charset="-122"/>
              </a:rPr>
              <a:t>=['apple', '</a:t>
            </a:r>
            <a:r>
              <a:rPr lang="en-US" altLang="zh-CN" sz="2000" kern="0" err="1">
                <a:ea typeface="宋体" panose="02010600030101010101" pitchFamily="2" charset="-122"/>
              </a:rPr>
              <a:t>huawei</a:t>
            </a:r>
            <a:r>
              <a:rPr lang="en-US" altLang="zh-CN" sz="2000" kern="0">
                <a:ea typeface="宋体" panose="02010600030101010101" pitchFamily="2" charset="-122"/>
              </a:rPr>
              <a:t>', '</a:t>
            </a:r>
            <a:r>
              <a:rPr lang="en-US" altLang="zh-CN" sz="2000" kern="0" err="1">
                <a:ea typeface="宋体" panose="02010600030101010101" pitchFamily="2" charset="-122"/>
              </a:rPr>
              <a:t>oppo</a:t>
            </a:r>
            <a:r>
              <a:rPr lang="en-US" altLang="zh-CN" sz="2000" kern="0">
                <a:ea typeface="宋体" panose="02010600030101010101" pitchFamily="2" charset="-122"/>
              </a:rPr>
              <a:t>'])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# </a:t>
            </a:r>
            <a:r>
              <a:rPr lang="zh-CN" altLang="en-US" sz="2000" kern="0">
                <a:ea typeface="宋体" panose="02010600030101010101" pitchFamily="2" charset="-122"/>
              </a:rPr>
              <a:t>也可以第一步先读取</a:t>
            </a:r>
            <a:r>
              <a:rPr lang="en-US" altLang="zh-CN" sz="2000" kern="0">
                <a:ea typeface="宋体" panose="02010600030101010101" pitchFamily="2" charset="-122"/>
              </a:rPr>
              <a:t>  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df3 = pd.read_csv("data/m2.csv", </a:t>
            </a: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header=None</a:t>
            </a:r>
            <a:r>
              <a:rPr lang="en-US" altLang="zh-CN" sz="2000" kern="0">
                <a:ea typeface="宋体" panose="02010600030101010101" pitchFamily="2" charset="-122"/>
              </a:rPr>
              <a:t>)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# </a:t>
            </a:r>
            <a:r>
              <a:rPr lang="zh-CN" altLang="en-US" sz="2000" kern="0">
                <a:ea typeface="宋体" panose="02010600030101010101" pitchFamily="2" charset="-122"/>
              </a:rPr>
              <a:t>第二步再修改</a:t>
            </a:r>
            <a:r>
              <a:rPr lang="en-US" altLang="zh-CN" sz="2000" kern="0">
                <a:ea typeface="宋体" panose="02010600030101010101" pitchFamily="2" charset="-122"/>
              </a:rPr>
              <a:t>columns</a:t>
            </a:r>
            <a:r>
              <a:rPr lang="zh-CN" altLang="en-US" sz="2000" kern="0">
                <a:ea typeface="宋体" panose="02010600030101010101" pitchFamily="2" charset="-122"/>
              </a:rPr>
              <a:t>和</a:t>
            </a:r>
            <a:r>
              <a:rPr lang="en-US" altLang="zh-CN" sz="2000" kern="0">
                <a:ea typeface="宋体" panose="02010600030101010101" pitchFamily="2" charset="-122"/>
              </a:rPr>
              <a:t>index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df3.columns = ['apple', 'huawei', 'oppo']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df3.index = ['</a:t>
            </a:r>
            <a:r>
              <a:rPr lang="zh-CN" altLang="en-US" sz="2000" kern="0">
                <a:ea typeface="宋体" panose="02010600030101010101" pitchFamily="2" charset="-122"/>
              </a:rPr>
              <a:t>一月</a:t>
            </a:r>
            <a:r>
              <a:rPr lang="en-US" altLang="zh-CN" sz="2000" kern="0">
                <a:ea typeface="宋体" panose="02010600030101010101" pitchFamily="2" charset="-122"/>
              </a:rPr>
              <a:t>', '</a:t>
            </a:r>
            <a:r>
              <a:rPr lang="zh-CN" altLang="en-US" sz="2000" kern="0">
                <a:ea typeface="宋体" panose="02010600030101010101" pitchFamily="2" charset="-122"/>
              </a:rPr>
              <a:t>二月</a:t>
            </a:r>
            <a:r>
              <a:rPr lang="en-US" altLang="zh-CN" sz="2000" kern="0">
                <a:ea typeface="宋体" panose="02010600030101010101" pitchFamily="2" charset="-122"/>
              </a:rPr>
              <a:t>', '</a:t>
            </a:r>
            <a:r>
              <a:rPr lang="zh-CN" altLang="en-US" sz="2000" kern="0">
                <a:ea typeface="宋体" panose="02010600030101010101" pitchFamily="2" charset="-122"/>
              </a:rPr>
              <a:t>三月</a:t>
            </a:r>
            <a:r>
              <a:rPr lang="en-US" altLang="zh-CN" sz="2000" kern="0">
                <a:ea typeface="宋体" panose="02010600030101010101" pitchFamily="2" charset="-122"/>
              </a:rPr>
              <a:t>']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header=None</a:t>
            </a:r>
            <a:r>
              <a:rPr lang="zh-CN" altLang="en-US" sz="2000" kern="0">
                <a:ea typeface="宋体" panose="02010600030101010101" pitchFamily="2" charset="-122"/>
              </a:rPr>
              <a:t>表示文件不含列名。若不指定这个参数，则文件第</a:t>
            </a:r>
            <a:r>
              <a:rPr lang="en-US" altLang="zh-CN" sz="2000" kern="0">
                <a:ea typeface="宋体" panose="02010600030101010101" pitchFamily="2" charset="-122"/>
              </a:rPr>
              <a:t>0</a:t>
            </a:r>
            <a:r>
              <a:rPr lang="zh-CN" altLang="en-US" sz="2000" kern="0">
                <a:ea typeface="宋体" panose="02010600030101010101" pitchFamily="2" charset="-122"/>
              </a:rPr>
              <a:t>行“</a:t>
            </a:r>
            <a:r>
              <a:rPr lang="en-US" altLang="zh-CN" sz="2000" kern="0">
                <a:ea typeface="宋体" panose="02010600030101010101" pitchFamily="2" charset="-122"/>
              </a:rPr>
              <a:t>1100,1250,800”</a:t>
            </a:r>
            <a:r>
              <a:rPr lang="zh-CN" altLang="en-US" sz="2000" kern="0">
                <a:ea typeface="宋体" panose="02010600030101010101" pitchFamily="2" charset="-122"/>
              </a:rPr>
              <a:t>将被错误解析为列名。</a:t>
            </a:r>
            <a:endParaRPr lang="en-US" altLang="zh-CN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124744"/>
            <a:ext cx="85002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8.4.1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读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写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有些文件不是用逗号分隔，而是用空格分隔。文件</a:t>
            </a:r>
            <a:r>
              <a:rPr lang="en-US" altLang="zh-CN" sz="2000" kern="0">
                <a:ea typeface="宋体" panose="02010600030101010101" pitchFamily="2" charset="-122"/>
              </a:rPr>
              <a:t>m4.txt</a:t>
            </a:r>
            <a:r>
              <a:rPr lang="zh-CN" altLang="en-US" sz="2000" kern="0">
                <a:ea typeface="宋体" panose="02010600030101010101" pitchFamily="2" charset="-122"/>
              </a:rPr>
              <a:t>内容如下：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1100   1250        800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1050     1300   850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1200  1328  750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df4 = </a:t>
            </a:r>
            <a:r>
              <a:rPr lang="en-US" altLang="zh-CN" sz="2000" err="1"/>
              <a:t>pd.read_csv</a:t>
            </a:r>
            <a:r>
              <a:rPr lang="en-US" altLang="zh-CN" sz="2000"/>
              <a:t>("data/m4.txt", 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sep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="\s+", </a:t>
            </a:r>
            <a:r>
              <a:rPr lang="en-US" altLang="zh-CN" sz="2000"/>
              <a:t>header=None)</a:t>
            </a:r>
            <a:endParaRPr lang="en-US" altLang="zh-CN" sz="200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m4.txt</a:t>
            </a:r>
            <a:r>
              <a:rPr lang="zh-CN" altLang="en-US" sz="2000" kern="0">
                <a:ea typeface="宋体" panose="02010600030101010101" pitchFamily="2" charset="-122"/>
              </a:rPr>
              <a:t>文件各个数据用数量不等的空格或制表键分隔，所以指定</a:t>
            </a:r>
            <a:r>
              <a:rPr lang="en-US" altLang="zh-CN" sz="2000" kern="0" err="1">
                <a:ea typeface="宋体" panose="02010600030101010101" pitchFamily="2" charset="-122"/>
              </a:rPr>
              <a:t>sep</a:t>
            </a:r>
            <a:r>
              <a:rPr lang="en-US" altLang="zh-CN" sz="2000" kern="0">
                <a:ea typeface="宋体" panose="02010600030101010101" pitchFamily="2" charset="-122"/>
              </a:rPr>
              <a:t>="\s+"</a:t>
            </a:r>
            <a:r>
              <a:rPr lang="zh-CN" altLang="en-US" sz="2000" kern="0">
                <a:ea typeface="宋体" panose="02010600030101010101" pitchFamily="2" charset="-122"/>
              </a:rPr>
              <a:t>参数。</a:t>
            </a:r>
            <a:r>
              <a:rPr lang="en-US" altLang="zh-CN" sz="2000" kern="0">
                <a:ea typeface="宋体" panose="02010600030101010101" pitchFamily="2" charset="-122"/>
              </a:rPr>
              <a:t>"\s+"</a:t>
            </a:r>
            <a:r>
              <a:rPr lang="zh-CN" altLang="en-US" sz="2000" kern="0">
                <a:ea typeface="宋体" panose="02010600030101010101" pitchFamily="2" charset="-122"/>
              </a:rPr>
              <a:t>是正则表达式，表示分隔符可为若干空白字符。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>
              <a:spcBef>
                <a:spcPts val="0"/>
              </a:spcBef>
            </a:pPr>
            <a:r>
              <a:rPr lang="x-none" altLang="zh-CN" sz="2000"/>
              <a:t># 跳过前</a:t>
            </a:r>
            <a:r>
              <a:rPr lang="en-US" altLang="zh-CN" sz="2000"/>
              <a:t>2</a:t>
            </a:r>
            <a:r>
              <a:rPr lang="x-none" altLang="zh-CN" sz="2000"/>
              <a:t>行</a:t>
            </a:r>
            <a:endParaRPr lang="en-US" altLang="zh-CN" sz="2000"/>
          </a:p>
          <a:p>
            <a:pPr marL="0" indent="0">
              <a:spcBef>
                <a:spcPts val="0"/>
              </a:spcBef>
            </a:pPr>
            <a:r>
              <a:rPr lang="x-none" altLang="zh-CN" sz="2000"/>
              <a:t>pd.read_csv("</a:t>
            </a:r>
            <a:r>
              <a:rPr lang="zh-CN" altLang="en-US" sz="2000"/>
              <a:t>数据文件名</a:t>
            </a:r>
            <a:r>
              <a:rPr lang="x-none" altLang="zh-CN" sz="2000"/>
              <a:t>", </a:t>
            </a:r>
            <a:r>
              <a:rPr lang="x-none" altLang="zh-CN" sz="2000">
                <a:solidFill>
                  <a:srgbClr val="C00000"/>
                </a:solidFill>
              </a:rPr>
              <a:t>skiprows</a:t>
            </a:r>
            <a:r>
              <a:rPr lang="x-none" altLang="zh-CN" sz="2000"/>
              <a:t>=</a:t>
            </a:r>
            <a:r>
              <a:rPr lang="en-US" altLang="zh-CN" sz="2000"/>
              <a:t>2, </a:t>
            </a:r>
            <a:r>
              <a:rPr lang="en-US" altLang="zh-CN" sz="2000" err="1"/>
              <a:t>sep</a:t>
            </a:r>
            <a:r>
              <a:rPr lang="en-US" altLang="zh-CN" sz="2000"/>
              <a:t>='\s+', encoding='cp936'</a:t>
            </a:r>
            <a:r>
              <a:rPr lang="x-none" altLang="zh-CN" sz="2000"/>
              <a:t> )        pd.read_csv("数据文件名", </a:t>
            </a:r>
            <a:r>
              <a:rPr lang="x-none" altLang="zh-CN" sz="2000">
                <a:solidFill>
                  <a:srgbClr val="C00000"/>
                </a:solidFill>
              </a:rPr>
              <a:t>skiprows</a:t>
            </a:r>
            <a:r>
              <a:rPr lang="x-none" altLang="zh-CN" sz="2000"/>
              <a:t>=[0, 2])    	# 跳过第0, 2行</a:t>
            </a:r>
            <a:endParaRPr lang="zh-CN" altLang="zh-CN" sz="2000"/>
          </a:p>
          <a:p>
            <a:pPr marL="0" indent="0">
              <a:spcBef>
                <a:spcPts val="0"/>
              </a:spcBef>
            </a:pPr>
            <a:r>
              <a:rPr lang="en-US" altLang="zh-CN" sz="2000" err="1"/>
              <a:t>pd.read_csv</a:t>
            </a:r>
            <a:r>
              <a:rPr lang="en-US" altLang="zh-CN" sz="2000"/>
              <a:t>("</a:t>
            </a:r>
            <a:r>
              <a:rPr lang="zh-CN" altLang="en-US" sz="2000"/>
              <a:t>数据文件名</a:t>
            </a:r>
            <a:r>
              <a:rPr lang="en-US" altLang="zh-CN" sz="2000"/>
              <a:t>", </a:t>
            </a:r>
            <a:r>
              <a:rPr lang="en-US" altLang="zh-CN" sz="2000" err="1">
                <a:solidFill>
                  <a:srgbClr val="C00000"/>
                </a:solidFill>
              </a:rPr>
              <a:t>skipfooter</a:t>
            </a:r>
            <a:r>
              <a:rPr lang="en-US" altLang="zh-CN" sz="2000"/>
              <a:t>=2, engine = 'python') # </a:t>
            </a:r>
            <a:r>
              <a:rPr lang="zh-CN" altLang="en-US" sz="2000"/>
              <a:t>跳过尾部的</a:t>
            </a:r>
            <a:r>
              <a:rPr lang="en-US" altLang="zh-CN" sz="2000"/>
              <a:t>2</a:t>
            </a:r>
            <a:r>
              <a:rPr lang="zh-CN" altLang="en-US" sz="2000"/>
              <a:t>行</a:t>
            </a:r>
            <a:endParaRPr lang="zh-CN" altLang="en-US" sz="2000"/>
          </a:p>
          <a:p>
            <a:pPr marL="0" indent="0">
              <a:spcBef>
                <a:spcPts val="0"/>
              </a:spcBef>
            </a:pPr>
            <a:r>
              <a:rPr lang="en-US" altLang="zh-CN" sz="2000" err="1"/>
              <a:t>pd.read_csv</a:t>
            </a:r>
            <a:r>
              <a:rPr lang="en-US" altLang="zh-CN" sz="2000"/>
              <a:t>("</a:t>
            </a:r>
            <a:r>
              <a:rPr lang="zh-CN" altLang="en-US" sz="2000"/>
              <a:t>数据文件名</a:t>
            </a:r>
            <a:r>
              <a:rPr lang="en-US" altLang="zh-CN" sz="2000"/>
              <a:t>", </a:t>
            </a:r>
            <a:r>
              <a:rPr lang="en-US" altLang="zh-CN" sz="2000" err="1"/>
              <a:t>nrows</a:t>
            </a:r>
            <a:r>
              <a:rPr lang="en-US" altLang="zh-CN" sz="2000"/>
              <a:t>=10)         	# </a:t>
            </a:r>
            <a:r>
              <a:rPr lang="zh-CN" altLang="en-US" sz="2000"/>
              <a:t>只读取前</a:t>
            </a:r>
            <a:r>
              <a:rPr lang="en-US" altLang="zh-CN" sz="2000"/>
              <a:t>10</a:t>
            </a:r>
            <a:r>
              <a:rPr lang="zh-CN" altLang="en-US" sz="2000"/>
              <a:t>行数据</a:t>
            </a:r>
            <a:endParaRPr lang="zh-CN" altLang="en-US" sz="2000"/>
          </a:p>
          <a:p>
            <a:endParaRPr lang="zh-CN" altLang="en-US" sz="2000"/>
          </a:p>
          <a:p>
            <a:endParaRPr lang="zh-CN" altLang="zh-CN" sz="2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2063552" y="1052736"/>
            <a:ext cx="85002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8.4.1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读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写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文件中如包含日期数据，可以用</a:t>
            </a:r>
            <a:r>
              <a:rPr lang="en-US" altLang="zh-CN" sz="2000" kern="0" err="1">
                <a:ea typeface="宋体" panose="02010600030101010101" pitchFamily="2" charset="-122"/>
              </a:rPr>
              <a:t>parse_dates</a:t>
            </a:r>
            <a:r>
              <a:rPr lang="zh-CN" altLang="en-US" sz="2000" kern="0">
                <a:ea typeface="宋体" panose="02010600030101010101" pitchFamily="2" charset="-122"/>
              </a:rPr>
              <a:t>参数指定按日期解析。</a:t>
            </a:r>
            <a:r>
              <a:rPr lang="en-US" altLang="zh-CN" sz="2000" kern="0">
                <a:ea typeface="宋体" panose="02010600030101010101" pitchFamily="2" charset="-122"/>
              </a:rPr>
              <a:t>stock.txt</a:t>
            </a:r>
            <a:r>
              <a:rPr lang="zh-CN" altLang="en-US" sz="2000" kern="0">
                <a:ea typeface="宋体" panose="02010600030101010101" pitchFamily="2" charset="-122"/>
              </a:rPr>
              <a:t>内容如下：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i="1" kern="0">
                <a:solidFill>
                  <a:srgbClr val="00B050"/>
                </a:solidFill>
                <a:ea typeface="宋体" panose="02010600030101010101" pitchFamily="2" charset="-122"/>
              </a:rPr>
              <a:t>交易日	    开盘	    最高     最低         收盘        成交量   	 </a:t>
            </a:r>
            <a:endParaRPr lang="zh-CN" altLang="en-US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i="1" kern="0">
                <a:solidFill>
                  <a:srgbClr val="00B05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2019/03/22	   18.09	   18.63	   18.02	   18.15	       43760812	   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 2019/03/23	   18.16	   18.35	   18.06	   18.13	       27830796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i="1" kern="0">
                <a:solidFill>
                  <a:srgbClr val="00B050"/>
                </a:solidFill>
                <a:ea typeface="宋体" panose="02010600030101010101" pitchFamily="2" charset="-122"/>
              </a:rPr>
              <a:t> 2019/03/24	   18.11	   18.11	   17.68	   17.72	       27448272</a:t>
            </a: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df = </a:t>
            </a:r>
            <a:r>
              <a:rPr lang="en-US" altLang="zh-CN" sz="2000" err="1"/>
              <a:t>pd.read_csv</a:t>
            </a:r>
            <a:r>
              <a:rPr lang="en-US" altLang="zh-CN" sz="2000"/>
              <a:t>('data/stock.txt', 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parse_dates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=['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交易日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'], 	</a:t>
            </a:r>
            <a:r>
              <a:rPr lang="en-US" altLang="zh-CN" sz="2000"/>
              <a:t>encoding='GBK', </a:t>
            </a:r>
            <a:r>
              <a:rPr lang="en-US" altLang="zh-CN" sz="2000" err="1"/>
              <a:t>sep</a:t>
            </a:r>
            <a:r>
              <a:rPr lang="en-US" altLang="zh-CN" sz="2000"/>
              <a:t>='\s+', </a:t>
            </a:r>
            <a:r>
              <a:rPr lang="en-US" altLang="zh-CN" sz="2000" err="1"/>
              <a:t>index_col</a:t>
            </a:r>
            <a:r>
              <a:rPr lang="en-US" altLang="zh-CN" sz="2000"/>
              <a:t>='</a:t>
            </a:r>
            <a:r>
              <a:rPr lang="zh-CN" altLang="en-US" sz="2000"/>
              <a:t>交易日</a:t>
            </a:r>
            <a:r>
              <a:rPr lang="en-US" altLang="zh-CN" sz="2000"/>
              <a:t>')</a:t>
            </a:r>
            <a:endParaRPr lang="en-US" altLang="zh-CN" sz="2000"/>
          </a:p>
          <a:p>
            <a:pPr marL="0" indent="0">
              <a:lnSpc>
                <a:spcPct val="110000"/>
              </a:lnSpc>
              <a:spcBef>
                <a:spcPts val="1000"/>
              </a:spcBef>
            </a:pPr>
            <a:r>
              <a:rPr lang="zh-CN" altLang="en-US" sz="2000" kern="0">
                <a:ea typeface="宋体" panose="02010600030101010101" pitchFamily="2" charset="-122"/>
              </a:rPr>
              <a:t>解析后的 </a:t>
            </a:r>
            <a:r>
              <a:rPr lang="en-US" altLang="zh-CN" sz="2000" kern="0" err="1">
                <a:ea typeface="宋体" panose="02010600030101010101" pitchFamily="2" charset="-122"/>
              </a:rPr>
              <a:t>df.index</a:t>
            </a:r>
            <a:r>
              <a:rPr lang="en-US" altLang="zh-CN" sz="2000" kern="0">
                <a:ea typeface="宋体" panose="02010600030101010101" pitchFamily="2" charset="-122"/>
              </a:rPr>
              <a:t> </a:t>
            </a:r>
            <a:r>
              <a:rPr lang="zh-CN" altLang="en-US" sz="2000" kern="0">
                <a:ea typeface="宋体" panose="02010600030101010101" pitchFamily="2" charset="-122"/>
              </a:rPr>
              <a:t>是日期类，便于以后按日期段查询统计。</a:t>
            </a:r>
            <a:endParaRPr lang="en-US" altLang="zh-CN" sz="2000" kern="0"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2000" kern="0" err="1">
                <a:ea typeface="宋体" panose="02010600030101010101" pitchFamily="2" charset="-122"/>
              </a:rPr>
              <a:t>df.index</a:t>
            </a:r>
            <a:r>
              <a:rPr lang="en-US" altLang="zh-CN" sz="2000" kern="0">
                <a:ea typeface="宋体" panose="02010600030101010101" pitchFamily="2" charset="-122"/>
              </a:rPr>
              <a:t>    # </a:t>
            </a:r>
            <a:r>
              <a:rPr lang="zh-CN" altLang="en-US" sz="2000" kern="0">
                <a:ea typeface="宋体" panose="02010600030101010101" pitchFamily="2" charset="-122"/>
              </a:rPr>
              <a:t>显示索引为日期类 </a:t>
            </a:r>
            <a:r>
              <a:rPr lang="en-US" altLang="zh-CN" sz="2000" kern="0" err="1">
                <a:ea typeface="宋体" panose="02010600030101010101" pitchFamily="2" charset="-122"/>
              </a:rPr>
              <a:t>dtype</a:t>
            </a:r>
            <a:r>
              <a:rPr lang="en-US" altLang="zh-CN" sz="2000" kern="0">
                <a:ea typeface="宋体" panose="02010600030101010101" pitchFamily="2" charset="-122"/>
              </a:rPr>
              <a:t>=datetime64[ns]</a:t>
            </a:r>
            <a:endParaRPr lang="en-US" altLang="zh-CN" sz="2000" kern="0">
              <a:ea typeface="宋体" panose="02010600030101010101" pitchFamily="2" charset="-122"/>
            </a:endParaRPr>
          </a:p>
          <a:p>
            <a:endParaRPr lang="zh-CN" altLang="en-US" sz="2000"/>
          </a:p>
          <a:p>
            <a:endParaRPr lang="zh-CN" altLang="zh-CN" sz="2000"/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991544" y="5591833"/>
            <a:ext cx="8500244" cy="11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zh-CN" altLang="en-US" sz="2000" kern="0">
                <a:ea typeface="宋体" panose="02010600030101010101" pitchFamily="2" charset="-122"/>
              </a:rPr>
              <a:t>数据框对象具有 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to_csv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ea typeface="宋体" panose="02010600030101010101" pitchFamily="2" charset="-122"/>
              </a:rPr>
              <a:t>方法，可将数据存入</a:t>
            </a:r>
            <a:r>
              <a:rPr lang="en-US" altLang="zh-CN" sz="2000" kern="0">
                <a:ea typeface="宋体" panose="02010600030101010101" pitchFamily="2" charset="-122"/>
              </a:rPr>
              <a:t>CSV</a:t>
            </a:r>
            <a:r>
              <a:rPr lang="zh-CN" altLang="en-US" sz="2000" kern="0">
                <a:ea typeface="宋体" panose="02010600030101010101" pitchFamily="2" charset="-122"/>
              </a:rPr>
              <a:t>文件。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2000" kern="0" err="1">
                <a:ea typeface="宋体" panose="02010600030101010101" pitchFamily="2" charset="-122"/>
              </a:rPr>
              <a:t>df.to_csv</a:t>
            </a:r>
            <a:r>
              <a:rPr lang="en-US" altLang="zh-CN" sz="2000" kern="0">
                <a:ea typeface="宋体" panose="02010600030101010101" pitchFamily="2" charset="-122"/>
              </a:rPr>
              <a:t>("d1.csv", encoding='GBK')           	# </a:t>
            </a:r>
            <a:r>
              <a:rPr lang="zh-CN" altLang="en-US" sz="2000" kern="0">
                <a:ea typeface="宋体" panose="02010600030101010101" pitchFamily="2" charset="-122"/>
              </a:rPr>
              <a:t>存盘，默认逗号分隔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altLang="zh-CN" sz="2000" kern="0" err="1">
                <a:ea typeface="宋体" panose="02010600030101010101" pitchFamily="2" charset="-122"/>
              </a:rPr>
              <a:t>df.to_csv</a:t>
            </a:r>
            <a:r>
              <a:rPr lang="en-US" altLang="zh-CN" sz="2000" kern="0">
                <a:ea typeface="宋体" panose="02010600030101010101" pitchFamily="2" charset="-122"/>
              </a:rPr>
              <a:t>("d2.txt", encoding='GBK', </a:t>
            </a:r>
            <a:r>
              <a:rPr lang="en-US" altLang="zh-CN" sz="2000" kern="0" err="1">
                <a:ea typeface="宋体" panose="02010600030101010101" pitchFamily="2" charset="-122"/>
              </a:rPr>
              <a:t>sep</a:t>
            </a:r>
            <a:r>
              <a:rPr lang="en-US" altLang="zh-CN" sz="2000" kern="0">
                <a:ea typeface="宋体" panose="02010600030101010101" pitchFamily="2" charset="-122"/>
              </a:rPr>
              <a:t>=' ')   # </a:t>
            </a:r>
            <a:r>
              <a:rPr lang="zh-CN" altLang="en-US" sz="2000" kern="0">
                <a:ea typeface="宋体" panose="02010600030101010101" pitchFamily="2" charset="-122"/>
              </a:rPr>
              <a:t>用空格分隔</a:t>
            </a:r>
            <a:endParaRPr lang="en-US" altLang="zh-CN" sz="2000"/>
          </a:p>
          <a:p>
            <a:endParaRPr lang="zh-CN" altLang="en-US" sz="2000"/>
          </a:p>
          <a:p>
            <a:endParaRPr lang="zh-CN" altLang="zh-CN" sz="2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041620"/>
            <a:ext cx="8500244" cy="8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8.4.2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读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写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Excel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提供了两个方法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read_excel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ea typeface="宋体" panose="02010600030101010101" pitchFamily="2" charset="-122"/>
              </a:rPr>
              <a:t>和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to_excel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()</a:t>
            </a:r>
            <a:r>
              <a:rPr lang="zh-CN" altLang="en-US" sz="2000" kern="0">
                <a:ea typeface="宋体" panose="02010600030101010101" pitchFamily="2" charset="-122"/>
              </a:rPr>
              <a:t>读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写电子表格。</a:t>
            </a:r>
            <a:endParaRPr lang="zh-CN" altLang="en-US" sz="2000" kern="0"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i="1" kern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endParaRPr lang="zh-CN" altLang="zh-CN" sz="2000"/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2015774" y="3681628"/>
            <a:ext cx="8256690" cy="7554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# </a:t>
            </a:r>
            <a:r>
              <a:rPr lang="zh-CN" altLang="en-US" sz="1800" kern="0">
                <a:ea typeface="宋体" panose="02010600030101010101" pitchFamily="2" charset="-122"/>
              </a:rPr>
              <a:t>将数据框保存到</a:t>
            </a:r>
            <a:r>
              <a:rPr lang="en-US" altLang="zh-CN" sz="1800" kern="0">
                <a:ea typeface="宋体" panose="02010600030101010101" pitchFamily="2" charset="-122"/>
              </a:rPr>
              <a:t>Excel</a:t>
            </a:r>
            <a:r>
              <a:rPr lang="zh-CN" altLang="en-US" sz="1800" kern="0">
                <a:ea typeface="宋体" panose="02010600030101010101" pitchFamily="2" charset="-122"/>
              </a:rPr>
              <a:t>文件</a:t>
            </a:r>
            <a:endParaRPr lang="zh-CN" altLang="en-US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df1.to_excel("tmp/a1.xlsx")       </a:t>
            </a:r>
            <a:endParaRPr lang="en-US" altLang="zh-CN" sz="1800" kern="0">
              <a:ea typeface="宋体" panose="02010600030101010101" pitchFamily="2" charset="-12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 kern="0">
              <a:ea typeface="宋体" panose="02010600030101010101" pitchFamily="2" charset="-122"/>
            </a:endParaRPr>
          </a:p>
          <a:p>
            <a:pPr algn="just"/>
            <a:endParaRPr lang="zh-CN" altLang="zh-CN" sz="1800"/>
          </a:p>
        </p:txBody>
      </p:sp>
      <p:sp>
        <p:nvSpPr>
          <p:cNvPr id="3" name="文本框 2"/>
          <p:cNvSpPr txBox="1"/>
          <p:nvPr/>
        </p:nvSpPr>
        <p:spPr>
          <a:xfrm>
            <a:off x="1988136" y="1844827"/>
            <a:ext cx="8284328" cy="15897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# </a:t>
            </a:r>
            <a:r>
              <a:rPr lang="zh-CN" altLang="en-US" kern="0"/>
              <a:t>默认读第</a:t>
            </a:r>
            <a:r>
              <a:rPr lang="en-US" altLang="zh-CN" kern="0"/>
              <a:t>1</a:t>
            </a:r>
            <a:r>
              <a:rPr lang="zh-CN" altLang="en-US" kern="0"/>
              <a:t>个工作表，第</a:t>
            </a:r>
            <a:r>
              <a:rPr lang="en-US" altLang="zh-CN" kern="0"/>
              <a:t>1</a:t>
            </a:r>
            <a:r>
              <a:rPr lang="zh-CN" altLang="en-US" kern="0"/>
              <a:t>行作为列名，</a:t>
            </a:r>
            <a:r>
              <a:rPr lang="en-US" altLang="zh-CN" kern="0"/>
              <a:t>A</a:t>
            </a:r>
            <a:r>
              <a:rPr lang="zh-CN" altLang="en-US" kern="0"/>
              <a:t>列（第</a:t>
            </a:r>
            <a:r>
              <a:rPr lang="en-US" altLang="zh-CN" kern="0"/>
              <a:t>0</a:t>
            </a:r>
            <a:r>
              <a:rPr lang="zh-CN" altLang="en-US" kern="0"/>
              <a:t>列）作为标签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df1 = pd.read_excel("data/mobile.xlsx", index_col=0)    # </a:t>
            </a:r>
            <a:r>
              <a:rPr lang="zh-CN" altLang="en-US" kern="0"/>
              <a:t>读</a:t>
            </a:r>
            <a:r>
              <a:rPr lang="en-US" altLang="zh-CN" kern="0"/>
              <a:t>Excel</a:t>
            </a:r>
            <a:r>
              <a:rPr lang="zh-CN" altLang="en-US" kern="0"/>
              <a:t>文件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# sheet_name</a:t>
            </a:r>
            <a:r>
              <a:rPr lang="zh-CN" altLang="en-US" kern="0"/>
              <a:t>指定读某个工作表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df2 = pd.read_excel("data/mobile.xlsx", sheet_name='</a:t>
            </a:r>
            <a:r>
              <a:rPr lang="zh-CN" altLang="en-US" kern="0"/>
              <a:t>二季度</a:t>
            </a:r>
            <a:r>
              <a:rPr lang="en-US" altLang="zh-CN" kern="0"/>
              <a:t>')</a:t>
            </a:r>
            <a:endParaRPr lang="en-US" altLang="zh-CN" kern="0"/>
          </a:p>
        </p:txBody>
      </p:sp>
      <p:sp>
        <p:nvSpPr>
          <p:cNvPr id="8" name="文本框 7"/>
          <p:cNvSpPr txBox="1"/>
          <p:nvPr/>
        </p:nvSpPr>
        <p:spPr>
          <a:xfrm>
            <a:off x="1960712" y="4855596"/>
            <a:ext cx="8311752" cy="15897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zh-CN" altLang="en-US" kern="0"/>
              <a:t>可以将多个数据框保存到一个 </a:t>
            </a:r>
            <a:r>
              <a:rPr lang="en-US" altLang="zh-CN" kern="0"/>
              <a:t>Excel</a:t>
            </a:r>
            <a:r>
              <a:rPr lang="zh-CN" altLang="en-US" kern="0"/>
              <a:t>文件的不同工作表中。如下语句执行后，</a:t>
            </a:r>
            <a:r>
              <a:rPr lang="en-US" altLang="zh-CN" kern="0"/>
              <a:t>df1</a:t>
            </a:r>
            <a:r>
              <a:rPr lang="zh-CN" altLang="en-US" kern="0"/>
              <a:t>和</a:t>
            </a:r>
            <a:r>
              <a:rPr lang="en-US" altLang="zh-CN" kern="0"/>
              <a:t>df2</a:t>
            </a:r>
            <a:r>
              <a:rPr lang="zh-CN" altLang="en-US" kern="0"/>
              <a:t>的数据分别保存在</a:t>
            </a:r>
            <a:r>
              <a:rPr lang="en-US" altLang="zh-CN" kern="0"/>
              <a:t>test.xlsx</a:t>
            </a:r>
            <a:r>
              <a:rPr lang="zh-CN" altLang="en-US" kern="0"/>
              <a:t>内名为</a:t>
            </a:r>
            <a:r>
              <a:rPr lang="en-US" altLang="zh-CN" kern="0"/>
              <a:t>"</a:t>
            </a:r>
            <a:r>
              <a:rPr lang="zh-CN" altLang="en-US" kern="0"/>
              <a:t>一季度</a:t>
            </a:r>
            <a:r>
              <a:rPr lang="en-US" altLang="zh-CN" kern="0"/>
              <a:t>"</a:t>
            </a:r>
            <a:r>
              <a:rPr lang="zh-CN" altLang="en-US" kern="0"/>
              <a:t>和</a:t>
            </a:r>
            <a:r>
              <a:rPr lang="en-US" altLang="zh-CN" kern="0"/>
              <a:t>"</a:t>
            </a:r>
            <a:r>
              <a:rPr lang="zh-CN" altLang="en-US" kern="0"/>
              <a:t>二季度</a:t>
            </a:r>
            <a:r>
              <a:rPr lang="en-US" altLang="zh-CN" kern="0"/>
              <a:t>"</a:t>
            </a:r>
            <a:r>
              <a:rPr lang="zh-CN" altLang="en-US" kern="0"/>
              <a:t>的工作表中。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zh-CN" kern="0"/>
              <a:t>with  pd.ExcelWriter("tmp/test.xlsx")  as  writer: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zh-CN" kern="0"/>
              <a:t>    df1.to_excel(writer, sheet_name='</a:t>
            </a:r>
            <a:r>
              <a:rPr lang="zh-CN" altLang="en-US" kern="0"/>
              <a:t>一季度</a:t>
            </a:r>
            <a:r>
              <a:rPr lang="en-US" altLang="zh-CN" kern="0"/>
              <a:t>')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zh-CN" kern="0"/>
              <a:t>    df2.to_excel(writer, sheet_name='</a:t>
            </a:r>
            <a:r>
              <a:rPr lang="zh-CN" altLang="en-US" kern="0"/>
              <a:t>二季度</a:t>
            </a:r>
            <a:r>
              <a:rPr lang="en-US" altLang="zh-CN" kern="0"/>
              <a:t>')</a:t>
            </a:r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91544" y="1041620"/>
            <a:ext cx="8676456" cy="10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8.4.3 Stata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Json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文件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Stata</a:t>
            </a:r>
            <a:r>
              <a:rPr lang="zh-CN" altLang="en-US" sz="2000" kern="0">
                <a:ea typeface="宋体" panose="02010600030101010101" pitchFamily="2" charset="-122"/>
              </a:rPr>
              <a:t>是一种常用的统计分析软件，其数据文件扩展名为</a:t>
            </a:r>
            <a:r>
              <a:rPr lang="en-US" altLang="zh-CN" sz="2000" kern="0">
                <a:ea typeface="宋体" panose="02010600030101010101" pitchFamily="2" charset="-122"/>
              </a:rPr>
              <a:t>.dta</a:t>
            </a:r>
            <a:r>
              <a:rPr lang="zh-CN" altLang="en-US" sz="2000" kern="0">
                <a:ea typeface="宋体" panose="02010600030101010101" pitchFamily="2" charset="-122"/>
              </a:rPr>
              <a:t>。</a:t>
            </a: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支持读写</a:t>
            </a:r>
            <a:r>
              <a:rPr lang="en-US" altLang="zh-CN" sz="2000" kern="0">
                <a:ea typeface="宋体" panose="02010600030101010101" pitchFamily="2" charset="-122"/>
              </a:rPr>
              <a:t>Stata</a:t>
            </a:r>
            <a:r>
              <a:rPr lang="zh-CN" altLang="en-US" sz="2000" kern="0">
                <a:ea typeface="宋体" panose="02010600030101010101" pitchFamily="2" charset="-122"/>
              </a:rPr>
              <a:t>文件。</a:t>
            </a:r>
            <a:endParaRPr lang="en-US" altLang="zh-CN" sz="2000" kern="0">
              <a:ea typeface="宋体" panose="02010600030101010101" pitchFamily="2" charset="-122"/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991544" y="4655834"/>
            <a:ext cx="85002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C00000"/>
                </a:solidFill>
                <a:ea typeface="宋体" panose="02010600030101010101" pitchFamily="2" charset="-122"/>
              </a:rPr>
              <a:t>Json</a:t>
            </a:r>
            <a:r>
              <a:rPr lang="zh-CN" altLang="en-US" sz="2000" kern="0">
                <a:ea typeface="宋体" panose="02010600030101010101" pitchFamily="2" charset="-122"/>
              </a:rPr>
              <a:t>是一种轻量级数据文本文件，内部格式类似字典。很多动态网页数据刷新时从服务器返回的就是</a:t>
            </a:r>
            <a:r>
              <a:rPr lang="en-US" altLang="zh-CN" sz="2000" kern="0">
                <a:ea typeface="宋体" panose="02010600030101010101" pitchFamily="2" charset="-122"/>
              </a:rPr>
              <a:t>json</a:t>
            </a:r>
            <a:r>
              <a:rPr lang="zh-CN" altLang="en-US" sz="2000" kern="0">
                <a:ea typeface="宋体" panose="02010600030101010101" pitchFamily="2" charset="-122"/>
              </a:rPr>
              <a:t>文件。</a:t>
            </a:r>
            <a:r>
              <a:rPr lang="en-US" altLang="zh-CN" sz="2000" kern="0">
                <a:ea typeface="宋体" panose="02010600030101010101" pitchFamily="2" charset="-122"/>
              </a:rPr>
              <a:t>Pandas</a:t>
            </a:r>
            <a:r>
              <a:rPr lang="zh-CN" altLang="en-US" sz="2000" kern="0">
                <a:ea typeface="宋体" panose="02010600030101010101" pitchFamily="2" charset="-122"/>
              </a:rPr>
              <a:t>支持读写</a:t>
            </a:r>
            <a:r>
              <a:rPr lang="en-US" altLang="zh-CN" sz="2000" kern="0">
                <a:ea typeface="宋体" panose="02010600030101010101" pitchFamily="2" charset="-122"/>
              </a:rPr>
              <a:t>json</a:t>
            </a:r>
            <a:r>
              <a:rPr lang="zh-CN" altLang="en-US" sz="2000" kern="0">
                <a:ea typeface="宋体" panose="02010600030101010101" pitchFamily="2" charset="-122"/>
              </a:rPr>
              <a:t>文件。</a:t>
            </a:r>
            <a:endParaRPr lang="zh-CN" altLang="zh-CN" sz="2000"/>
          </a:p>
        </p:txBody>
      </p:sp>
      <p:sp>
        <p:nvSpPr>
          <p:cNvPr id="3" name="文本框 2"/>
          <p:cNvSpPr txBox="1"/>
          <p:nvPr/>
        </p:nvSpPr>
        <p:spPr>
          <a:xfrm>
            <a:off x="2098697" y="5478569"/>
            <a:ext cx="8208912" cy="980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df1.to_json('tmp/test.json', force_ascii=False)  # </a:t>
            </a:r>
            <a:r>
              <a:rPr lang="zh-CN" altLang="en-US" kern="0"/>
              <a:t>保存为</a:t>
            </a:r>
            <a:r>
              <a:rPr lang="en-US" altLang="zh-CN" kern="0"/>
              <a:t>json</a:t>
            </a:r>
            <a:r>
              <a:rPr lang="zh-CN" altLang="en-US" kern="0"/>
              <a:t>文件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 = pd.read_json('tmp/test.json')                      # </a:t>
            </a:r>
            <a:r>
              <a:rPr lang="zh-CN" altLang="en-US" kern="0"/>
              <a:t>读</a:t>
            </a:r>
            <a:r>
              <a:rPr lang="en-US" altLang="zh-CN" kern="0"/>
              <a:t>json</a:t>
            </a:r>
            <a:r>
              <a:rPr lang="zh-CN" altLang="en-US" kern="0"/>
              <a:t>文件</a:t>
            </a:r>
            <a:endParaRPr lang="zh-CN" altLang="en-US" kern="0"/>
          </a:p>
        </p:txBody>
      </p:sp>
      <p:sp>
        <p:nvSpPr>
          <p:cNvPr id="8" name="文本框 7"/>
          <p:cNvSpPr txBox="1"/>
          <p:nvPr/>
        </p:nvSpPr>
        <p:spPr>
          <a:xfrm>
            <a:off x="2098697" y="2121154"/>
            <a:ext cx="8208912" cy="175887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/>
              <a:t># </a:t>
            </a:r>
            <a:r>
              <a:rPr lang="zh-CN" altLang="en-US" sz="2000" kern="0"/>
              <a:t>保存，数据如含中文需指定</a:t>
            </a:r>
            <a:r>
              <a:rPr lang="en-US" altLang="zh-CN" sz="2000" kern="0"/>
              <a:t>version</a:t>
            </a:r>
            <a:r>
              <a:rPr lang="zh-CN" altLang="en-US" sz="2000" kern="0"/>
              <a:t>参数</a:t>
            </a:r>
            <a:endParaRPr lang="zh-CN" altLang="en-US" sz="2000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/>
              <a:t>df1.to_stata('tmp/test.dta',version=119)</a:t>
            </a:r>
            <a:endParaRPr lang="en-US" altLang="zh-CN" sz="2000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/>
              <a:t># </a:t>
            </a:r>
            <a:r>
              <a:rPr lang="zh-CN" altLang="en-US" sz="2000" kern="0"/>
              <a:t>读出</a:t>
            </a:r>
            <a:r>
              <a:rPr lang="en-US" altLang="zh-CN" sz="2000" kern="0"/>
              <a:t>.dta</a:t>
            </a:r>
            <a:r>
              <a:rPr lang="zh-CN" altLang="en-US" sz="2000" kern="0"/>
              <a:t>文件可使用下面的命令</a:t>
            </a:r>
            <a:endParaRPr lang="zh-CN" altLang="en-US" sz="2000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/>
              <a:t>sta = pd.read_stata('tmp/test.dta', index_col='index')</a:t>
            </a:r>
            <a:endParaRPr lang="zh-CN" altLang="en-US" sz="2000" ker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</a:t>
            </a: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写数据文件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847528" y="1041620"/>
            <a:ext cx="8820472" cy="109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8.4.4 html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表格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ea typeface="宋体" panose="02010600030101010101" pitchFamily="2" charset="-122"/>
              </a:rPr>
              <a:t>pd.read_html</a:t>
            </a:r>
            <a:r>
              <a:rPr lang="zh-CN" altLang="en-US" sz="2000" kern="0">
                <a:ea typeface="宋体" panose="02010600030101010101" pitchFamily="2" charset="-122"/>
              </a:rPr>
              <a:t>可读取网页中的表格，该方法仅适合用</a:t>
            </a:r>
            <a:r>
              <a:rPr lang="en-US" altLang="zh-CN" sz="2000" kern="0">
                <a:ea typeface="宋体" panose="02010600030101010101" pitchFamily="2" charset="-122"/>
              </a:rPr>
              <a:t>html</a:t>
            </a:r>
            <a:r>
              <a:rPr lang="zh-CN" altLang="en-US" sz="2000" kern="0">
                <a:ea typeface="宋体" panose="02010600030101010101" pitchFamily="2" charset="-122"/>
              </a:rPr>
              <a:t>的</a:t>
            </a:r>
            <a:r>
              <a:rPr lang="en-US" altLang="zh-CN" sz="2000" kern="0">
                <a:ea typeface="宋体" panose="02010600030101010101" pitchFamily="2" charset="-122"/>
              </a:rPr>
              <a:t>&lt;table&gt;</a:t>
            </a:r>
            <a:r>
              <a:rPr lang="zh-CN" altLang="en-US" sz="2000" kern="0">
                <a:ea typeface="宋体" panose="02010600030101010101" pitchFamily="2" charset="-122"/>
              </a:rPr>
              <a:t>标签组织的数据。每个</a:t>
            </a:r>
            <a:r>
              <a:rPr lang="en-US" altLang="zh-CN" sz="2000" kern="0">
                <a:ea typeface="宋体" panose="02010600030101010101" pitchFamily="2" charset="-122"/>
              </a:rPr>
              <a:t>table</a:t>
            </a:r>
            <a:r>
              <a:rPr lang="zh-CN" altLang="en-US" sz="2000" kern="0">
                <a:ea typeface="宋体" panose="02010600030101010101" pitchFamily="2" charset="-122"/>
              </a:rPr>
              <a:t>转为一个数据框，返回一个由数据框构成的列表。</a:t>
            </a: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3552" y="2230757"/>
            <a:ext cx="8208912" cy="402732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# </a:t>
            </a:r>
            <a:r>
              <a:rPr lang="zh-CN" altLang="en-US" kern="0"/>
              <a:t>此处</a:t>
            </a:r>
            <a:r>
              <a:rPr lang="en-US" altLang="zh-CN" kern="0"/>
              <a:t>htmlfile</a:t>
            </a:r>
            <a:r>
              <a:rPr lang="zh-CN" altLang="en-US" kern="0"/>
              <a:t>是本地页面，可替换为一个网址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htmlfile = 'data/2023</a:t>
            </a:r>
            <a:r>
              <a:rPr lang="zh-CN" altLang="en-US" kern="0"/>
              <a:t>年最新软科中国大学排名</a:t>
            </a:r>
            <a:r>
              <a:rPr lang="en-US" altLang="zh-CN" kern="0"/>
              <a:t>_</a:t>
            </a:r>
            <a:r>
              <a:rPr lang="zh-CN" altLang="en-US" kern="0"/>
              <a:t>中国最好大学排名</a:t>
            </a:r>
            <a:r>
              <a:rPr lang="en-US" altLang="zh-CN" kern="0"/>
              <a:t>.html'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lst = pd.</a:t>
            </a:r>
            <a:r>
              <a:rPr lang="en-US" altLang="zh-CN" kern="0">
                <a:solidFill>
                  <a:srgbClr val="C00000"/>
                </a:solidFill>
              </a:rPr>
              <a:t>read_html</a:t>
            </a:r>
            <a:r>
              <a:rPr lang="en-US" altLang="zh-CN" kern="0"/>
              <a:t>(htmlfile, encoding='utf-8')  # </a:t>
            </a:r>
            <a:r>
              <a:rPr lang="zh-CN" altLang="en-US" kern="0"/>
              <a:t>该网页仅含一个</a:t>
            </a:r>
            <a:r>
              <a:rPr lang="en-US" altLang="zh-CN" kern="0"/>
              <a:t>table</a:t>
            </a:r>
            <a:r>
              <a:rPr lang="zh-CN" altLang="en-US" kern="0"/>
              <a:t>表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 = lst[0]                # </a:t>
            </a:r>
            <a:r>
              <a:rPr lang="zh-CN" altLang="en-US" kern="0"/>
              <a:t>列表的第</a:t>
            </a:r>
            <a:r>
              <a:rPr lang="en-US" altLang="zh-CN" kern="0"/>
              <a:t>0</a:t>
            </a:r>
            <a:r>
              <a:rPr lang="zh-CN" altLang="en-US" kern="0"/>
              <a:t>项，一个数据框对象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 = df.iloc[:,:5]      # </a:t>
            </a:r>
            <a:r>
              <a:rPr lang="zh-CN" altLang="en-US" kern="0"/>
              <a:t>只保留前</a:t>
            </a:r>
            <a:r>
              <a:rPr lang="en-US" altLang="zh-CN" kern="0"/>
              <a:t>5</a:t>
            </a:r>
            <a:r>
              <a:rPr lang="zh-CN" altLang="en-US" kern="0"/>
              <a:t>列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df.columns = ['</a:t>
            </a:r>
            <a:r>
              <a:rPr lang="zh-CN" altLang="en-US" kern="0"/>
              <a:t>排名</a:t>
            </a:r>
            <a:r>
              <a:rPr lang="en-US" altLang="zh-CN" kern="0"/>
              <a:t>', '</a:t>
            </a:r>
            <a:r>
              <a:rPr lang="zh-CN" altLang="en-US" kern="0"/>
              <a:t>学校名称</a:t>
            </a:r>
            <a:r>
              <a:rPr lang="en-US" altLang="zh-CN" kern="0"/>
              <a:t>', '</a:t>
            </a:r>
            <a:r>
              <a:rPr lang="zh-CN" altLang="en-US" kern="0"/>
              <a:t>省市</a:t>
            </a:r>
            <a:r>
              <a:rPr lang="en-US" altLang="zh-CN" kern="0"/>
              <a:t>', '</a:t>
            </a:r>
            <a:r>
              <a:rPr lang="zh-CN" altLang="en-US" kern="0"/>
              <a:t>类型</a:t>
            </a:r>
            <a:r>
              <a:rPr lang="en-US" altLang="zh-CN" kern="0"/>
              <a:t>', '</a:t>
            </a:r>
            <a:r>
              <a:rPr lang="zh-CN" altLang="en-US" kern="0"/>
              <a:t>总分</a:t>
            </a:r>
            <a:r>
              <a:rPr lang="en-US" altLang="zh-CN" kern="0"/>
              <a:t>']   # </a:t>
            </a:r>
            <a:r>
              <a:rPr lang="zh-CN" altLang="en-US" kern="0"/>
              <a:t>改列名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df['</a:t>
            </a:r>
            <a:r>
              <a:rPr lang="zh-CN" altLang="en-US" kern="0"/>
              <a:t>中文名</a:t>
            </a:r>
            <a:r>
              <a:rPr lang="en-US" altLang="zh-CN" kern="0"/>
              <a:t>'] = df['</a:t>
            </a:r>
            <a:r>
              <a:rPr lang="zh-CN" altLang="en-US" kern="0"/>
              <a:t>学校名称</a:t>
            </a:r>
            <a:r>
              <a:rPr lang="en-US" altLang="zh-CN" kern="0"/>
              <a:t>'].str.split().str[0]  # </a:t>
            </a:r>
            <a:r>
              <a:rPr lang="zh-CN" altLang="en-US" kern="0"/>
              <a:t>中文名是分解后的第</a:t>
            </a:r>
            <a:r>
              <a:rPr lang="en-US" altLang="zh-CN" kern="0"/>
              <a:t>0</a:t>
            </a:r>
            <a:r>
              <a:rPr lang="zh-CN" altLang="en-US" kern="0"/>
              <a:t>项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# </a:t>
            </a:r>
            <a:r>
              <a:rPr lang="zh-CN" altLang="en-US" kern="0"/>
              <a:t>英文名是</a:t>
            </a:r>
            <a:r>
              <a:rPr lang="en-US" altLang="zh-CN" kern="0"/>
              <a:t>[1:-1]</a:t>
            </a:r>
            <a:r>
              <a:rPr lang="zh-CN" altLang="en-US" kern="0"/>
              <a:t>中的所有项</a:t>
            </a:r>
            <a:r>
              <a:rPr lang="en-US" altLang="zh-CN" kern="0"/>
              <a:t>, .join</a:t>
            </a:r>
            <a:r>
              <a:rPr lang="zh-CN" altLang="en-US" kern="0"/>
              <a:t>连接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df['</a:t>
            </a:r>
            <a:r>
              <a:rPr lang="zh-CN" altLang="en-US" kern="0"/>
              <a:t>英文名</a:t>
            </a:r>
            <a:r>
              <a:rPr lang="en-US" altLang="zh-CN" kern="0"/>
              <a:t>'] = df['</a:t>
            </a:r>
            <a:r>
              <a:rPr lang="zh-CN" altLang="en-US" kern="0"/>
              <a:t>学校名称</a:t>
            </a:r>
            <a:r>
              <a:rPr lang="en-US" altLang="zh-CN" kern="0"/>
              <a:t>'].str.split().str[1:-1].str.join(sep=' ')  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df['</a:t>
            </a:r>
            <a:r>
              <a:rPr lang="zh-CN" altLang="en-US" kern="0"/>
              <a:t>层次</a:t>
            </a:r>
            <a:r>
              <a:rPr lang="en-US" altLang="zh-CN" kern="0"/>
              <a:t>'] = df['</a:t>
            </a:r>
            <a:r>
              <a:rPr lang="zh-CN" altLang="en-US" kern="0"/>
              <a:t>学校名称</a:t>
            </a:r>
            <a:r>
              <a:rPr lang="en-US" altLang="zh-CN" kern="0"/>
              <a:t>'].str.split().str[-1]  # </a:t>
            </a:r>
            <a:r>
              <a:rPr lang="zh-CN" altLang="en-US" kern="0"/>
              <a:t>层次是分解后的最后一项</a:t>
            </a:r>
            <a:endParaRPr lang="zh-CN" altLang="en-US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df.to_excel('tmp/2023</a:t>
            </a:r>
            <a:r>
              <a:rPr lang="zh-CN" altLang="en-US" kern="0"/>
              <a:t>大学排行榜</a:t>
            </a:r>
            <a:r>
              <a:rPr lang="en-US" altLang="zh-CN" kern="0"/>
              <a:t>.xlsx', index=False)</a:t>
            </a:r>
            <a:endParaRPr lang="en-US" altLang="zh-CN" kern="0"/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kern="0"/>
              <a:t>print(df[['</a:t>
            </a:r>
            <a:r>
              <a:rPr lang="zh-CN" altLang="en-US" kern="0"/>
              <a:t>排名</a:t>
            </a:r>
            <a:r>
              <a:rPr lang="en-US" altLang="zh-CN" kern="0"/>
              <a:t>','</a:t>
            </a:r>
            <a:r>
              <a:rPr lang="zh-CN" altLang="en-US" kern="0"/>
              <a:t>中文名</a:t>
            </a:r>
            <a:r>
              <a:rPr lang="en-US" altLang="zh-CN" kern="0"/>
              <a:t>','</a:t>
            </a:r>
            <a:r>
              <a:rPr lang="zh-CN" altLang="en-US" kern="0"/>
              <a:t>省市</a:t>
            </a:r>
            <a:r>
              <a:rPr lang="en-US" altLang="zh-CN" kern="0"/>
              <a:t>','</a:t>
            </a:r>
            <a:r>
              <a:rPr lang="zh-CN" altLang="en-US" kern="0"/>
              <a:t>类型</a:t>
            </a:r>
            <a:r>
              <a:rPr lang="en-US" altLang="zh-CN" kern="0"/>
              <a:t>','</a:t>
            </a:r>
            <a:r>
              <a:rPr lang="zh-CN" altLang="en-US" kern="0"/>
              <a:t>总分</a:t>
            </a:r>
            <a:r>
              <a:rPr lang="en-US" altLang="zh-CN" kern="0"/>
              <a:t>','</a:t>
            </a:r>
            <a:r>
              <a:rPr lang="zh-CN" altLang="en-US" kern="0"/>
              <a:t>层次</a:t>
            </a:r>
            <a:r>
              <a:rPr lang="en-US" altLang="zh-CN" kern="0"/>
              <a:t>']].head(3))</a:t>
            </a:r>
            <a:endParaRPr lang="en-US" altLang="zh-CN" ker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csv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格式的数据文件，默认的数据分隔符号是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空格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分号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逗号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竖线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读取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excel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工作簿时，可通过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参数指定要读取哪一个工作表。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sheet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sheet_name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table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保存为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a.csv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文件时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,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如需指定保存编码，则下列哪两种编码是一样的。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utf-8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GBK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cp936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unicode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rect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2031604" y="989442"/>
            <a:ext cx="8096844" cy="215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series</a:t>
            </a:r>
            <a:r>
              <a:rPr lang="zh-CN" altLang="en-US" sz="1800" kern="0">
                <a:solidFill>
                  <a:srgbClr val="990000"/>
                </a:solidFill>
                <a:ea typeface="宋体" panose="02010600030101010101" pitchFamily="2" charset="-122"/>
              </a:rPr>
              <a:t>对象具有</a:t>
            </a: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values</a:t>
            </a:r>
            <a:r>
              <a:rPr lang="zh-CN" altLang="en-US" sz="1800" kern="0">
                <a:solidFill>
                  <a:srgbClr val="99000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index</a:t>
            </a:r>
            <a:r>
              <a:rPr lang="zh-CN" altLang="en-US" sz="1800" kern="0">
                <a:solidFill>
                  <a:srgbClr val="990000"/>
                </a:solidFill>
                <a:ea typeface="宋体" panose="02010600030101010101" pitchFamily="2" charset="-122"/>
              </a:rPr>
              <a:t>属性</a:t>
            </a:r>
            <a:endParaRPr lang="en-US" altLang="zh-CN" sz="18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/>
              <a:t>s2</a:t>
            </a:r>
            <a:r>
              <a:rPr lang="en-US" altLang="zh-CN" sz="1800">
                <a:solidFill>
                  <a:srgbClr val="C00000"/>
                </a:solidFill>
              </a:rPr>
              <a:t>.values</a:t>
            </a:r>
            <a:r>
              <a:rPr lang="en-US" altLang="zh-CN" sz="1800">
                <a:solidFill>
                  <a:srgbClr val="FF0000"/>
                </a:solidFill>
              </a:rPr>
              <a:t>                  </a:t>
            </a:r>
            <a:r>
              <a:rPr lang="en-US" altLang="zh-CN" sz="1800"/>
              <a:t># </a:t>
            </a:r>
            <a:r>
              <a:rPr lang="zh-CN" altLang="en-US" sz="1800"/>
              <a:t>该属性实际上对应</a:t>
            </a:r>
            <a:r>
              <a:rPr lang="en-US" altLang="zh-CN" sz="1800"/>
              <a:t>np</a:t>
            </a:r>
            <a:r>
              <a:rPr lang="zh-CN" altLang="en-US" sz="1800"/>
              <a:t>数组</a:t>
            </a: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/>
              <a:t>Out: array([100, 20, 30, 200], </a:t>
            </a:r>
            <a:r>
              <a:rPr lang="en-US" altLang="zh-CN" sz="1800" err="1"/>
              <a:t>dtype</a:t>
            </a:r>
            <a:r>
              <a:rPr lang="en-US" altLang="zh-CN" sz="1800"/>
              <a:t>=int64)</a:t>
            </a: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/>
              <a:t>s2.index                   # </a:t>
            </a:r>
            <a:r>
              <a:rPr lang="zh-CN" altLang="en-US" sz="1800"/>
              <a:t>索引</a:t>
            </a:r>
            <a:r>
              <a:rPr lang="en-US" altLang="zh-CN" sz="1800"/>
              <a:t>(</a:t>
            </a:r>
            <a:r>
              <a:rPr lang="zh-CN" altLang="en-US" sz="1800"/>
              <a:t>即标签</a:t>
            </a:r>
            <a:r>
              <a:rPr lang="en-US" altLang="zh-CN" sz="1800"/>
              <a:t>)</a:t>
            </a: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/>
              <a:t>Out: Index(['a', 'b', 'c', 'd'], </a:t>
            </a:r>
            <a:r>
              <a:rPr lang="en-US" altLang="zh-CN" sz="1800" err="1"/>
              <a:t>dtype</a:t>
            </a:r>
            <a:r>
              <a:rPr lang="en-US" altLang="zh-CN" sz="1800"/>
              <a:t>='object')</a:t>
            </a: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180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zh-CN" sz="1800"/>
          </a:p>
        </p:txBody>
      </p:sp>
      <p:sp>
        <p:nvSpPr>
          <p:cNvPr id="2" name="矩形 1"/>
          <p:cNvSpPr/>
          <p:nvPr/>
        </p:nvSpPr>
        <p:spPr>
          <a:xfrm>
            <a:off x="2031607" y="3942556"/>
            <a:ext cx="8460183" cy="77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/>
              <a:t>s2.index[0]='d'   		# </a:t>
            </a:r>
            <a:r>
              <a:rPr lang="zh-CN" altLang="en-US"/>
              <a:t>将报错， </a:t>
            </a:r>
            <a:r>
              <a:rPr lang="zh-CN" altLang="en-US">
                <a:solidFill>
                  <a:srgbClr val="C00000"/>
                </a:solidFill>
              </a:rPr>
              <a:t>标签不能单个修改</a:t>
            </a:r>
            <a:endParaRPr lang="en-US" altLang="zh-CN">
              <a:solidFill>
                <a:srgbClr val="C00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/>
              <a:t>s2.index=['d', 'e','f', 'd']    	# </a:t>
            </a:r>
            <a:r>
              <a:rPr lang="zh-CN" altLang="en-US"/>
              <a:t>但允许对标签一次性全部赋值修改</a:t>
            </a:r>
            <a:r>
              <a:rPr lang="en-US" altLang="zh-CN"/>
              <a:t>, </a:t>
            </a:r>
            <a:r>
              <a:rPr lang="zh-CN" altLang="en-US"/>
              <a:t>标签可重复</a:t>
            </a:r>
            <a:endParaRPr lang="en-US" altLang="zh-C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读取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csv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文件时，如需要将第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列指定为索引列，则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pd.read_csv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命令中应包含的参数为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pandas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读取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txt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文件时，如需要跳过头部的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不读取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，则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pd.read_csv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命令中应包含的参数为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当读取的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csv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数据文件中各数据是由数量不等的空格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制表键分隔时，一般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pd.read_csv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中应指定的分隔参数为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).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要将数据框对象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保持为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excel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文件， 应调用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只写方法名，不用写扩号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要将数据框对象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保持到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excel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文件， 但不需要保存索引部分，则应在保存命令中设定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参数。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4079776" y="1484784"/>
            <a:ext cx="424847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1800" kern="0">
                <a:solidFill>
                  <a:srgbClr val="990000"/>
                </a:solidFill>
                <a:ea typeface="宋体" panose="02010600030101010101" pitchFamily="2" charset="-122"/>
              </a:rPr>
              <a:t>表</a:t>
            </a:r>
            <a:r>
              <a:rPr lang="en-US" altLang="zh-CN" sz="1800" kern="0">
                <a:solidFill>
                  <a:srgbClr val="990000"/>
                </a:solidFill>
                <a:ea typeface="宋体" panose="02010600030101010101" pitchFamily="2" charset="-122"/>
              </a:rPr>
              <a:t>8.3  Pandas</a:t>
            </a:r>
            <a:r>
              <a:rPr lang="zh-CN" altLang="en-US" sz="1800" kern="0">
                <a:solidFill>
                  <a:srgbClr val="990000"/>
                </a:solidFill>
                <a:ea typeface="宋体" panose="02010600030101010101" pitchFamily="2" charset="-122"/>
              </a:rPr>
              <a:t>提供的数据整理方法</a:t>
            </a:r>
            <a:endParaRPr lang="en-US" altLang="zh-CN" sz="18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1800" kern="0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91544" y="1919250"/>
          <a:ext cx="8500244" cy="41943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43188"/>
                <a:gridCol w="5057056"/>
              </a:tblGrid>
              <a:tr h="348574"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方</a:t>
                      </a:r>
                      <a:r>
                        <a:rPr lang="en-US" sz="1600" kern="100">
                          <a:effectLst/>
                        </a:rPr>
                        <a:t>  </a:t>
                      </a:r>
                      <a:r>
                        <a:rPr lang="zh-CN" sz="1600" kern="100">
                          <a:effectLst/>
                        </a:rPr>
                        <a:t>法</a:t>
                      </a:r>
                      <a:r>
                        <a:rPr lang="en-US" sz="1600" kern="100">
                          <a:effectLst/>
                        </a:rPr>
                        <a:t>  </a:t>
                      </a:r>
                      <a:r>
                        <a:rPr lang="zh-CN" sz="1600" kern="100">
                          <a:effectLst/>
                        </a:rPr>
                        <a:t>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功 能 描 述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df.drop(</a:t>
                      </a:r>
                      <a:r>
                        <a:rPr lang="zh-CN" sz="1600" kern="100">
                          <a:effectLst/>
                        </a:rPr>
                        <a:t>行标签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返回删除行后的新数据框，原数据框不变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df.drop(</a:t>
                      </a:r>
                      <a:r>
                        <a:rPr lang="zh-CN" sz="1600" kern="100">
                          <a:effectLst/>
                        </a:rPr>
                        <a:t>列名</a:t>
                      </a:r>
                      <a:r>
                        <a:rPr lang="en-US" sz="1600" kern="100">
                          <a:effectLst/>
                        </a:rPr>
                        <a:t>, axis=1)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返回删除列后的新数据框，原数据框不变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df.pop(</a:t>
                      </a:r>
                      <a:r>
                        <a:rPr lang="zh-CN" sz="1600" kern="100">
                          <a:effectLst/>
                        </a:rPr>
                        <a:t>列名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删除并返回某列，直接改变原数据框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df.insert(</a:t>
                      </a:r>
                      <a:r>
                        <a:rPr lang="zh-CN" sz="1600" kern="100">
                          <a:effectLst/>
                        </a:rPr>
                        <a:t>新列位置</a:t>
                      </a:r>
                      <a:r>
                        <a:rPr lang="en-US" sz="1600" kern="100">
                          <a:effectLst/>
                        </a:rPr>
                        <a:t>, </a:t>
                      </a:r>
                      <a:r>
                        <a:rPr lang="zh-CN" sz="1600" kern="100">
                          <a:effectLst/>
                        </a:rPr>
                        <a:t>列名</a:t>
                      </a:r>
                      <a:r>
                        <a:rPr lang="en-US" sz="1600" kern="100">
                          <a:effectLst/>
                        </a:rPr>
                        <a:t>, </a:t>
                      </a:r>
                      <a:r>
                        <a:rPr lang="zh-CN" sz="1600" kern="100">
                          <a:effectLst/>
                        </a:rPr>
                        <a:t>列值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插入新列，直接改变原数据框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df.reindex(</a:t>
                      </a:r>
                      <a:r>
                        <a:rPr lang="zh-CN" sz="1600" kern="100">
                          <a:effectLst/>
                        </a:rPr>
                        <a:t>标签列表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重索引（只保留指定的标签），原数据框不变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6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df.reset_index()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将索引列变为数据列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574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df.set_index(</a:t>
                      </a:r>
                      <a:r>
                        <a:rPr lang="zh-CN" sz="1600" kern="100">
                          <a:effectLst/>
                        </a:rPr>
                        <a:t>列名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将数据列变为索引列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6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df.rename()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更改</a:t>
                      </a:r>
                      <a:r>
                        <a:rPr lang="zh-CN" altLang="en-US" sz="1600" kern="100">
                          <a:effectLst/>
                        </a:rPr>
                        <a:t>行标签或</a:t>
                      </a:r>
                      <a:r>
                        <a:rPr lang="zh-CN" sz="1600" kern="100">
                          <a:effectLst/>
                        </a:rPr>
                        <a:t>列名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6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df.duplicated()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检测重复值，返回布尔数组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6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df.drop_duplicates()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删除重复值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0866">
                <a:tc>
                  <a:txBody>
                    <a:bodyPr/>
                    <a:lstStyle/>
                    <a:p>
                      <a:pPr indent="27813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pd.concat((df1, df2))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48970" algn="jus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合并数据框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2022093" y="1085494"/>
            <a:ext cx="764102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en-US" sz="2000" kern="0">
                <a:ea typeface="宋体" panose="02010600030101010101" pitchFamily="2" charset="-122"/>
              </a:rPr>
              <a:t>对数据集做插入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删除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合并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排序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重索引</a:t>
            </a:r>
            <a:r>
              <a:rPr lang="en-US" altLang="zh-CN" sz="2000" kern="0">
                <a:ea typeface="宋体" panose="02010600030101010101" pitchFamily="2" charset="-122"/>
              </a:rPr>
              <a:t>/</a:t>
            </a:r>
            <a:r>
              <a:rPr lang="zh-CN" altLang="en-US" sz="2000" kern="0">
                <a:ea typeface="宋体" panose="02010600030101010101" pitchFamily="2" charset="-122"/>
              </a:rPr>
              <a:t>检测重复数据等操作。</a:t>
            </a:r>
            <a:endParaRPr lang="en-US" altLang="zh-CN" sz="2000" ker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42484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8.5.1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行、列的插入和删除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1845878" y="1412776"/>
            <a:ext cx="86459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1800" kern="0">
                <a:ea typeface="宋体" panose="02010600030101010101" pitchFamily="2" charset="-122"/>
              </a:rPr>
              <a:t>df = </a:t>
            </a:r>
            <a:r>
              <a:rPr lang="en-US" altLang="zh-CN" sz="1800" kern="0" err="1">
                <a:ea typeface="宋体" panose="02010600030101010101" pitchFamily="2" charset="-122"/>
              </a:rPr>
              <a:t>DataFrame</a:t>
            </a:r>
            <a:r>
              <a:rPr lang="en-US" altLang="zh-CN" sz="1800" kern="0">
                <a:ea typeface="宋体" panose="02010600030101010101" pitchFamily="2" charset="-122"/>
              </a:rPr>
              <a:t>({'</a:t>
            </a:r>
            <a:r>
              <a:rPr lang="zh-CN" altLang="en-US" sz="1800" kern="0">
                <a:ea typeface="宋体" panose="02010600030101010101" pitchFamily="2" charset="-122"/>
              </a:rPr>
              <a:t>姓名</a:t>
            </a:r>
            <a:r>
              <a:rPr lang="en-US" altLang="zh-CN" sz="1800" kern="0">
                <a:ea typeface="宋体" panose="02010600030101010101" pitchFamily="2" charset="-122"/>
              </a:rPr>
              <a:t>':['</a:t>
            </a:r>
            <a:r>
              <a:rPr lang="en-US" altLang="zh-CN" sz="1800" kern="0" err="1">
                <a:ea typeface="宋体" panose="02010600030101010101" pitchFamily="2" charset="-122"/>
              </a:rPr>
              <a:t>a','b</a:t>
            </a:r>
            <a:r>
              <a:rPr lang="en-US" altLang="zh-CN" sz="1800" kern="0">
                <a:ea typeface="宋体" panose="02010600030101010101" pitchFamily="2" charset="-122"/>
              </a:rPr>
              <a:t>'], '</a:t>
            </a:r>
            <a:r>
              <a:rPr lang="zh-CN" altLang="en-US" sz="1800" kern="0">
                <a:ea typeface="宋体" panose="02010600030101010101" pitchFamily="2" charset="-122"/>
              </a:rPr>
              <a:t>学号</a:t>
            </a:r>
            <a:r>
              <a:rPr lang="en-US" altLang="zh-CN" sz="1800" kern="0">
                <a:ea typeface="宋体" panose="02010600030101010101" pitchFamily="2" charset="-122"/>
              </a:rPr>
              <a:t>':['A1','A2'], '</a:t>
            </a:r>
            <a:r>
              <a:rPr lang="zh-CN" altLang="en-US" sz="1800" kern="0">
                <a:ea typeface="宋体" panose="02010600030101010101" pitchFamily="2" charset="-122"/>
              </a:rPr>
              <a:t>成绩</a:t>
            </a:r>
            <a:r>
              <a:rPr lang="en-US" altLang="zh-CN" sz="1800" kern="0">
                <a:ea typeface="宋体" panose="02010600030101010101" pitchFamily="2" charset="-122"/>
              </a:rPr>
              <a:t>1':[98,90], '</a:t>
            </a:r>
            <a:r>
              <a:rPr lang="zh-CN" altLang="en-US" sz="1800" kern="0">
                <a:ea typeface="宋体" panose="02010600030101010101" pitchFamily="2" charset="-122"/>
              </a:rPr>
              <a:t>成绩</a:t>
            </a:r>
            <a:r>
              <a:rPr lang="en-US" altLang="zh-CN" sz="1800" kern="0">
                <a:ea typeface="宋体" panose="02010600030101010101" pitchFamily="2" charset="-122"/>
              </a:rPr>
              <a:t>2':[87,80]})</a:t>
            </a:r>
            <a:endParaRPr lang="en-US" altLang="zh-CN" sz="18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5834" y="3191344"/>
            <a:ext cx="8645910" cy="109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1．行的插入/删除</a:t>
            </a:r>
            <a:endParaRPr lang="en-US" altLang="zh-CN" sz="2000" kern="0">
              <a:solidFill>
                <a:srgbClr val="99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# </a:t>
            </a:r>
            <a:r>
              <a:rPr lang="zh-CN" altLang="en-US" sz="2000"/>
              <a:t>要在数据框末尾插入一行，可使用</a:t>
            </a:r>
            <a:r>
              <a:rPr lang="en-US" altLang="zh-CN" sz="2000"/>
              <a:t>loc</a:t>
            </a:r>
            <a:r>
              <a:rPr lang="zh-CN" altLang="en-US" sz="2000"/>
              <a:t>语法给新行赋值即可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/>
              <a:t>df.loc[2] = ['d','A4', 89, 78]                    # </a:t>
            </a:r>
            <a:r>
              <a:rPr lang="zh-CN" altLang="en-US"/>
              <a:t>新行的行标签为</a:t>
            </a:r>
            <a:r>
              <a:rPr lang="en-US" altLang="zh-CN"/>
              <a:t>2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1547" y="1844824"/>
            <a:ext cx="3898033" cy="10081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544" y="4584574"/>
            <a:ext cx="8500244" cy="172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/>
              <a:t>删除行使用</a:t>
            </a:r>
            <a:r>
              <a:rPr lang="en-US" altLang="zh-CN"/>
              <a:t>drop()</a:t>
            </a:r>
            <a:r>
              <a:rPr lang="zh-CN" altLang="en-US"/>
              <a:t>方法。</a:t>
            </a:r>
            <a:r>
              <a:rPr lang="en-US" altLang="zh-CN"/>
              <a:t>DataFrame</a:t>
            </a:r>
            <a:r>
              <a:rPr lang="zh-CN" altLang="en-US"/>
              <a:t>的</a:t>
            </a:r>
            <a:r>
              <a:rPr lang="zh-CN" altLang="en-US">
                <a:solidFill>
                  <a:srgbClr val="C00000"/>
                </a:solidFill>
              </a:rPr>
              <a:t>大多数命令并不直接改变原数据框</a:t>
            </a:r>
            <a:r>
              <a:rPr lang="zh-CN" altLang="en-US"/>
              <a:t>，</a:t>
            </a:r>
            <a:r>
              <a:rPr lang="zh-CN" altLang="en-US">
                <a:solidFill>
                  <a:srgbClr val="C00000"/>
                </a:solidFill>
              </a:rPr>
              <a:t>而是返回新数据框</a:t>
            </a:r>
            <a:r>
              <a:rPr lang="zh-CN" altLang="en-US"/>
              <a:t>。要直接修改原数据框时，可将命令写为</a:t>
            </a:r>
            <a:r>
              <a:rPr lang="en-US" altLang="zh-CN"/>
              <a:t>df=df.drop(2)</a:t>
            </a:r>
            <a:r>
              <a:rPr lang="zh-CN" altLang="en-US"/>
              <a:t>的形式，或在命令中指定</a:t>
            </a:r>
            <a:r>
              <a:rPr lang="en-US" altLang="zh-CN"/>
              <a:t>inplace=True</a:t>
            </a:r>
            <a:r>
              <a:rPr lang="zh-CN" altLang="en-US"/>
              <a:t>参数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newdf = df.drop(2)             # </a:t>
            </a:r>
            <a:r>
              <a:rPr lang="zh-CN" altLang="en-US"/>
              <a:t>按索引删除第</a:t>
            </a:r>
            <a:r>
              <a:rPr lang="en-US" altLang="zh-CN"/>
              <a:t>2</a:t>
            </a:r>
            <a:r>
              <a:rPr lang="zh-CN" altLang="en-US"/>
              <a:t>行，返回新框，原</a:t>
            </a:r>
            <a:r>
              <a:rPr lang="en-US" altLang="zh-CN"/>
              <a:t>df</a:t>
            </a:r>
            <a:r>
              <a:rPr lang="zh-CN" altLang="en-US"/>
              <a:t>不变</a:t>
            </a:r>
            <a:endParaRPr lang="en-US" altLang="zh-CN"/>
          </a:p>
          <a:p>
            <a:pPr>
              <a:lnSpc>
                <a:spcPct val="120000"/>
              </a:lnSpc>
            </a:pPr>
            <a:r>
              <a:rPr lang="en-US" altLang="zh-CN"/>
              <a:t>df.drop(2,</a:t>
            </a:r>
            <a:r>
              <a:rPr lang="zh-CN" altLang="en-US"/>
              <a:t> </a:t>
            </a:r>
            <a:r>
              <a:rPr lang="en-US" altLang="zh-CN">
                <a:solidFill>
                  <a:srgbClr val="C00000"/>
                </a:solidFill>
              </a:rPr>
              <a:t>inplace= True</a:t>
            </a:r>
            <a:r>
              <a:rPr lang="en-US" altLang="zh-CN"/>
              <a:t>)  # </a:t>
            </a:r>
            <a:r>
              <a:rPr lang="zh-CN" altLang="en-US"/>
              <a:t>删除索引</a:t>
            </a:r>
            <a:r>
              <a:rPr lang="en-US" altLang="zh-CN"/>
              <a:t>2</a:t>
            </a:r>
            <a:r>
              <a:rPr lang="zh-CN" altLang="en-US"/>
              <a:t>的行，</a:t>
            </a:r>
            <a:r>
              <a:rPr lang="en-US" altLang="zh-CN"/>
              <a:t>inplace=True</a:t>
            </a:r>
            <a:r>
              <a:rPr lang="zh-CN" altLang="en-US"/>
              <a:t>修改原数据框</a:t>
            </a:r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42484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8.5.1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行、列的插入和删除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2715" y="1412776"/>
            <a:ext cx="8645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2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．列的插入/删除</a:t>
            </a:r>
            <a:endParaRPr lang="en-US" altLang="zh-CN" sz="2000" kern="0">
              <a:solidFill>
                <a:srgbClr val="990000"/>
              </a:solidFill>
              <a:latin typeface="+mn-lt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/>
              <a:t>给新列赋值是创建新列最简单的方法，新列默认插在最后。要注意提供的数据个数应等于数据框的行数。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df['</a:t>
            </a:r>
            <a:r>
              <a:rPr lang="zh-CN" altLang="en-US" sz="2000"/>
              <a:t>性别</a:t>
            </a:r>
            <a:r>
              <a:rPr lang="en-US" altLang="zh-CN" sz="2000"/>
              <a:t>'] = ['M', 'F']      # </a:t>
            </a:r>
            <a:r>
              <a:rPr lang="zh-CN" altLang="en-US" sz="2000"/>
              <a:t>增加</a:t>
            </a:r>
            <a:r>
              <a:rPr lang="en-US" altLang="zh-CN" sz="2000"/>
              <a:t>"</a:t>
            </a:r>
            <a:r>
              <a:rPr lang="zh-CN" altLang="en-US" sz="2000"/>
              <a:t>性别</a:t>
            </a:r>
            <a:r>
              <a:rPr lang="en-US" altLang="zh-CN" sz="2000"/>
              <a:t>"</a:t>
            </a:r>
            <a:r>
              <a:rPr lang="zh-CN" altLang="en-US" sz="2000"/>
              <a:t>列，给新列赋值即可插入列</a:t>
            </a:r>
            <a:endParaRPr lang="en-US" altLang="zh-CN" sz="2000"/>
          </a:p>
          <a:p>
            <a:pPr>
              <a:spcBef>
                <a:spcPts val="1200"/>
              </a:spcBef>
            </a:pPr>
            <a:r>
              <a:rPr lang="x-none" altLang="zh-CN" sz="2000"/>
              <a:t># 在第4列插入平均成绩</a:t>
            </a:r>
            <a:r>
              <a:rPr lang="zh-CN" altLang="zh-CN" sz="2000"/>
              <a:t>，</a:t>
            </a:r>
            <a:r>
              <a:rPr lang="x-none" altLang="zh-CN" sz="2000"/>
              <a:t>插入值由成绩1和成绩2计算得到</a:t>
            </a:r>
            <a:endParaRPr lang="zh-CN" altLang="zh-CN" sz="2000"/>
          </a:p>
          <a:p>
            <a:r>
              <a:rPr lang="en-US" altLang="zh-CN" sz="2000" err="1"/>
              <a:t>df.insert</a:t>
            </a:r>
            <a:r>
              <a:rPr lang="en-US" altLang="zh-CN" sz="2000"/>
              <a:t>(4, '</a:t>
            </a:r>
            <a:r>
              <a:rPr lang="zh-CN" altLang="zh-CN" sz="2000"/>
              <a:t>平均成绩</a:t>
            </a:r>
            <a:r>
              <a:rPr lang="en-US" altLang="zh-CN" sz="2000"/>
              <a:t>', (df.</a:t>
            </a:r>
            <a:r>
              <a:rPr lang="zh-CN" altLang="zh-CN" sz="2000"/>
              <a:t>成绩</a:t>
            </a:r>
            <a:r>
              <a:rPr lang="en-US" altLang="zh-CN" sz="2000"/>
              <a:t>1 + df.</a:t>
            </a:r>
            <a:r>
              <a:rPr lang="zh-CN" altLang="zh-CN" sz="2000"/>
              <a:t>成绩</a:t>
            </a:r>
            <a:r>
              <a:rPr lang="en-US" altLang="zh-CN" sz="2000"/>
              <a:t>2) / 2 )</a:t>
            </a:r>
            <a:endParaRPr lang="en-US" altLang="zh-CN" sz="2000"/>
          </a:p>
          <a:p>
            <a:r>
              <a:rPr lang="en-US" altLang="zh-CN" sz="2000"/>
              <a:t>Out: </a:t>
            </a:r>
            <a:endParaRPr lang="en-US" altLang="zh-CN" sz="2000"/>
          </a:p>
          <a:p>
            <a:r>
              <a:rPr lang="en-US" altLang="zh-CN" sz="2000"/>
              <a:t>  </a:t>
            </a:r>
            <a:r>
              <a:rPr lang="zh-CN" altLang="en-US" sz="2000"/>
              <a:t>姓名  学号  成绩</a:t>
            </a:r>
            <a:r>
              <a:rPr lang="en-US" altLang="zh-CN" sz="2000"/>
              <a:t>1  </a:t>
            </a:r>
            <a:r>
              <a:rPr lang="zh-CN" altLang="en-US" sz="2000"/>
              <a:t>成绩</a:t>
            </a:r>
            <a:r>
              <a:rPr lang="en-US" altLang="zh-CN" sz="2000"/>
              <a:t>2  </a:t>
            </a:r>
            <a:r>
              <a:rPr lang="zh-CN" altLang="en-US" sz="2000"/>
              <a:t>平均成绩  性别</a:t>
            </a:r>
            <a:endParaRPr lang="zh-CN" altLang="en-US" sz="2000"/>
          </a:p>
          <a:p>
            <a:r>
              <a:rPr lang="en-US" altLang="zh-CN" sz="2000"/>
              <a:t>0  a  	A1   98   	87 	92.5    M</a:t>
            </a:r>
            <a:endParaRPr lang="en-US" altLang="zh-CN" sz="2000"/>
          </a:p>
          <a:p>
            <a:r>
              <a:rPr lang="en-US" altLang="zh-CN" sz="2000"/>
              <a:t>1  b  	A2   90   	80 	85.0    F</a:t>
            </a:r>
            <a:endParaRPr lang="en-US" altLang="zh-CN" sz="2000"/>
          </a:p>
        </p:txBody>
      </p:sp>
      <p:sp>
        <p:nvSpPr>
          <p:cNvPr id="3" name="矩形 2"/>
          <p:cNvSpPr/>
          <p:nvPr/>
        </p:nvSpPr>
        <p:spPr>
          <a:xfrm>
            <a:off x="2069735" y="4952209"/>
            <a:ext cx="8428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/>
              <a:t>删除列时，可使用如下三种方法。 注意 axis=1和 inplace参数</a:t>
            </a:r>
            <a:endParaRPr lang="zh-CN" altLang="en-US" sz="2000"/>
          </a:p>
          <a:p>
            <a:r>
              <a:rPr lang="zh-CN" altLang="en-US" sz="2000"/>
              <a:t>df.drop('平均成绩', axis = 1, inplace=True)</a:t>
            </a:r>
            <a:endParaRPr lang="zh-CN" altLang="en-US" sz="2000"/>
          </a:p>
          <a:p>
            <a:r>
              <a:rPr lang="zh-CN" altLang="en-US" sz="2000"/>
              <a:t>df.pop('成绩1')</a:t>
            </a:r>
            <a:endParaRPr lang="zh-CN" altLang="en-US" sz="2000"/>
          </a:p>
          <a:p>
            <a:r>
              <a:rPr lang="zh-CN" altLang="en-US" sz="2000"/>
              <a:t>del  df['成绩2']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7027" y="5374484"/>
            <a:ext cx="2176264" cy="142493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7461" y="949080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索引整理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7461" y="1251322"/>
            <a:ext cx="8645910" cy="175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1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latin typeface="+mn-lt"/>
              </a:rPr>
              <a:t>reindex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重建索引</a:t>
            </a:r>
            <a:endParaRPr lang="en-US" altLang="zh-CN" sz="2000" kern="0">
              <a:solidFill>
                <a:srgbClr val="990000"/>
              </a:solidFill>
              <a:latin typeface="+mn-lt"/>
            </a:endParaRPr>
          </a:p>
          <a:p>
            <a:pPr indent="457200">
              <a:lnSpc>
                <a:spcPct val="110000"/>
              </a:lnSpc>
            </a:pPr>
            <a:r>
              <a:rPr lang="zh-CN" altLang="en-US" sz="2000"/>
              <a:t>通过</a:t>
            </a:r>
            <a:r>
              <a:rPr lang="en-US" altLang="zh-CN" sz="2000" err="1"/>
              <a:t>reindex</a:t>
            </a:r>
            <a:r>
              <a:rPr lang="en-US" altLang="zh-CN" sz="2000"/>
              <a:t>()</a:t>
            </a:r>
            <a:r>
              <a:rPr lang="zh-CN" altLang="en-US" sz="2000"/>
              <a:t>方法重建索引，可实现行列的取舍。重建时保留指定标签的数据，抛弃未指定的标签。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df = </a:t>
            </a:r>
            <a:r>
              <a:rPr lang="en-US" altLang="zh-CN" sz="2000" err="1"/>
              <a:t>pd.read_csv</a:t>
            </a:r>
            <a:r>
              <a:rPr lang="en-US" altLang="zh-CN" sz="2000"/>
              <a:t>("data/mobile.csv", encoding='GBK', </a:t>
            </a:r>
            <a:r>
              <a:rPr lang="en-US" altLang="zh-CN" sz="2000" err="1"/>
              <a:t>index_col</a:t>
            </a:r>
            <a:r>
              <a:rPr lang="en-US" altLang="zh-CN" sz="2000"/>
              <a:t>=0)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df2 = </a:t>
            </a:r>
            <a:r>
              <a:rPr lang="en-US" altLang="zh-CN" sz="2000" err="1"/>
              <a:t>df.</a:t>
            </a:r>
            <a:r>
              <a:rPr lang="en-US" altLang="zh-CN" sz="2000" err="1">
                <a:solidFill>
                  <a:srgbClr val="C00000"/>
                </a:solidFill>
              </a:rPr>
              <a:t>reindex</a:t>
            </a:r>
            <a:r>
              <a:rPr lang="en-US" altLang="zh-CN" sz="2000"/>
              <a:t>(['</a:t>
            </a:r>
            <a:r>
              <a:rPr lang="zh-CN" altLang="en-US" sz="2000"/>
              <a:t>一月</a:t>
            </a:r>
            <a:r>
              <a:rPr lang="en-US" altLang="zh-CN" sz="2000"/>
              <a:t>', '</a:t>
            </a:r>
            <a:r>
              <a:rPr lang="zh-CN" altLang="en-US" sz="2000"/>
              <a:t>二月</a:t>
            </a:r>
            <a:r>
              <a:rPr lang="en-US" altLang="zh-CN" sz="2000"/>
              <a:t>', '</a:t>
            </a:r>
            <a:r>
              <a:rPr lang="zh-CN" altLang="en-US" sz="2000"/>
              <a:t>四月</a:t>
            </a:r>
            <a:r>
              <a:rPr lang="en-US" altLang="zh-CN" sz="2000"/>
              <a:t>'])</a:t>
            </a:r>
            <a:endParaRPr lang="en-US" altLang="zh-CN" sz="2000"/>
          </a:p>
        </p:txBody>
      </p:sp>
      <p:sp>
        <p:nvSpPr>
          <p:cNvPr id="3" name="矩形 2"/>
          <p:cNvSpPr/>
          <p:nvPr/>
        </p:nvSpPr>
        <p:spPr>
          <a:xfrm>
            <a:off x="1976646" y="4749515"/>
            <a:ext cx="8428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/>
              <a:t>上例中新数据框</a:t>
            </a:r>
            <a:r>
              <a:rPr lang="en-US" altLang="zh-CN" sz="2000"/>
              <a:t>df2</a:t>
            </a:r>
            <a:r>
              <a:rPr lang="zh-CN" altLang="en-US" sz="2000"/>
              <a:t>只保留了一月和二月的数据，丢弃了三月的数据，同时建立了一个</a:t>
            </a:r>
            <a:r>
              <a:rPr lang="en-US" altLang="zh-CN" sz="2000"/>
              <a:t>'</a:t>
            </a:r>
            <a:r>
              <a:rPr lang="zh-CN" altLang="en-US" sz="2000"/>
              <a:t>四月</a:t>
            </a:r>
            <a:r>
              <a:rPr lang="en-US" altLang="zh-CN" sz="2000"/>
              <a:t>'</a:t>
            </a:r>
            <a:r>
              <a:rPr lang="zh-CN" altLang="en-US" sz="2000"/>
              <a:t>新标签，新标签对应的值默认为</a:t>
            </a:r>
            <a:r>
              <a:rPr lang="en-US" altLang="zh-CN" sz="2000" err="1"/>
              <a:t>NaN</a:t>
            </a:r>
            <a:r>
              <a:rPr lang="zh-CN" altLang="en-US" sz="2000"/>
              <a:t>。</a:t>
            </a:r>
            <a:endParaRPr lang="en-US" altLang="zh-CN" sz="2000"/>
          </a:p>
          <a:p>
            <a:r>
              <a:rPr lang="en-US" altLang="zh-CN" sz="2000" err="1"/>
              <a:t>df.reindex</a:t>
            </a:r>
            <a:r>
              <a:rPr lang="en-US" altLang="zh-CN" sz="2000"/>
              <a:t>(['apple', '</a:t>
            </a:r>
            <a:r>
              <a:rPr lang="en-US" altLang="zh-CN" sz="2000" err="1"/>
              <a:t>huawei</a:t>
            </a:r>
            <a:r>
              <a:rPr lang="en-US" altLang="zh-CN" sz="2000"/>
              <a:t>','mi'], axis=1)  # axis=1</a:t>
            </a:r>
            <a:r>
              <a:rPr lang="zh-CN" altLang="zh-CN" sz="2000"/>
              <a:t>在列上重建索引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979" y="2993394"/>
            <a:ext cx="2952327" cy="1690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70" y="2993393"/>
            <a:ext cx="3394507" cy="16906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71" y="5739864"/>
            <a:ext cx="20859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索引整理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832" y="1412776"/>
            <a:ext cx="8645910" cy="5144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2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．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rename()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重命名</a:t>
            </a:r>
            <a:endParaRPr lang="en-US" altLang="zh-CN" sz="2000" kern="0">
              <a:solidFill>
                <a:srgbClr val="990000"/>
              </a:solidFill>
              <a:latin typeface="+mn-lt"/>
            </a:endParaRPr>
          </a:p>
          <a:p>
            <a:pPr indent="457200">
              <a:lnSpc>
                <a:spcPct val="110000"/>
              </a:lnSpc>
            </a:pPr>
            <a:r>
              <a:rPr lang="zh-CN" altLang="en-US" sz="2000"/>
              <a:t>如果已有的列名或行索引不太合适，可使用</a:t>
            </a:r>
            <a:r>
              <a:rPr lang="en-US" altLang="zh-CN" sz="2000"/>
              <a:t>rename()</a:t>
            </a:r>
            <a:r>
              <a:rPr lang="zh-CN" altLang="en-US" sz="2000"/>
              <a:t>进行调整。</a:t>
            </a:r>
            <a:endParaRPr lang="zh-CN" altLang="en-US" sz="2000"/>
          </a:p>
          <a:p>
            <a:pPr indent="457200">
              <a:lnSpc>
                <a:spcPct val="110000"/>
              </a:lnSpc>
            </a:pPr>
            <a:r>
              <a:rPr lang="en-US" altLang="zh-CN" sz="2000" err="1"/>
              <a:t>df.rename</a:t>
            </a:r>
            <a:r>
              <a:rPr lang="en-US" altLang="zh-CN" sz="2000"/>
              <a:t>(columns={'</a:t>
            </a:r>
            <a:r>
              <a:rPr lang="en-US" altLang="zh-CN" sz="2000" err="1"/>
              <a:t>apple':'Apple</a:t>
            </a:r>
            <a:r>
              <a:rPr lang="en-US" altLang="zh-CN" sz="2000"/>
              <a:t>', '</a:t>
            </a:r>
            <a:r>
              <a:rPr lang="en-US" altLang="zh-CN" sz="2000" err="1"/>
              <a:t>huawei</a:t>
            </a:r>
            <a:r>
              <a:rPr lang="en-US" altLang="zh-CN" sz="2000"/>
              <a:t>':'HW'})  # </a:t>
            </a:r>
            <a:r>
              <a:rPr lang="zh-CN" altLang="en-US" sz="2000"/>
              <a:t>改列名</a:t>
            </a:r>
            <a:endParaRPr lang="zh-CN" altLang="en-US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Out: 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    	  Apple  HW    </a:t>
            </a:r>
            <a:r>
              <a:rPr lang="en-US" altLang="zh-CN" sz="2000" err="1"/>
              <a:t>oppo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zh-CN" altLang="en-US" sz="2000"/>
              <a:t>一月   </a:t>
            </a:r>
            <a:r>
              <a:rPr lang="en-US" altLang="zh-CN" sz="2000"/>
              <a:t>1100  1250   800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zh-CN" altLang="en-US" sz="2000"/>
              <a:t>二月   </a:t>
            </a:r>
            <a:r>
              <a:rPr lang="en-US" altLang="zh-CN" sz="2000"/>
              <a:t>1050  1300   850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zh-CN" altLang="en-US" sz="2000"/>
              <a:t>三月   </a:t>
            </a:r>
            <a:r>
              <a:rPr lang="en-US" altLang="zh-CN" sz="2000"/>
              <a:t>1200  1328   750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df.rename(index={'</a:t>
            </a:r>
            <a:r>
              <a:rPr lang="zh-CN" altLang="en-US" sz="2000"/>
              <a:t>二月</a:t>
            </a:r>
            <a:r>
              <a:rPr lang="en-US" altLang="zh-CN" sz="2000"/>
              <a:t>':'February', '</a:t>
            </a:r>
            <a:r>
              <a:rPr lang="zh-CN" altLang="en-US" sz="2000"/>
              <a:t>三月</a:t>
            </a:r>
            <a:r>
              <a:rPr lang="en-US" altLang="zh-CN" sz="2000"/>
              <a:t>':'March'})  # </a:t>
            </a:r>
            <a:r>
              <a:rPr lang="zh-CN" altLang="en-US" sz="2000"/>
              <a:t>改行标签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Out: 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    		apple  </a:t>
            </a:r>
            <a:r>
              <a:rPr lang="en-US" altLang="zh-CN" sz="2000" err="1"/>
              <a:t>huawei</a:t>
            </a:r>
            <a:r>
              <a:rPr lang="en-US" altLang="zh-CN" sz="2000"/>
              <a:t>  </a:t>
            </a:r>
            <a:r>
              <a:rPr lang="en-US" altLang="zh-CN" sz="2000" err="1"/>
              <a:t>oppo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m1   	1100    1250   800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February   1050    1300   850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March   	1200    1328   750</a:t>
            </a:r>
            <a:endParaRPr lang="en-US" altLang="zh-CN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4007768" y="902541"/>
            <a:ext cx="4968552" cy="49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表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8.1  Series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对象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s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的常用属性和方法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2105028" y="4832875"/>
            <a:ext cx="8436343" cy="18944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altLang="zh-CN"/>
              <a:t>s = Series([0, 1, 1, 3, 3, 3, np.nan, np.nan]) # 构造Series</a:t>
            </a:r>
            <a:r>
              <a:rPr lang="zh-CN" altLang="zh-CN"/>
              <a:t>，</a:t>
            </a:r>
            <a:r>
              <a:rPr lang="x-none" altLang="zh-CN"/>
              <a:t>含2个np.nan</a:t>
            </a:r>
            <a:endParaRPr lang="zh-CN" altLang="zh-CN"/>
          </a:p>
          <a:p>
            <a:pPr>
              <a:lnSpc>
                <a:spcPct val="110000"/>
              </a:lnSpc>
            </a:pPr>
            <a:r>
              <a:rPr lang="x-none" altLang="zh-CN"/>
              <a:t>s.size, s.count()</a:t>
            </a:r>
            <a:r>
              <a:rPr lang="en-US" altLang="zh-CN"/>
              <a:t>   	# </a:t>
            </a:r>
            <a:r>
              <a:rPr lang="zh-CN" altLang="zh-CN"/>
              <a:t>共</a:t>
            </a:r>
            <a:r>
              <a:rPr lang="en-US" altLang="zh-CN"/>
              <a:t>8</a:t>
            </a:r>
            <a:r>
              <a:rPr lang="zh-CN" altLang="zh-CN"/>
              <a:t>个数据，有</a:t>
            </a:r>
            <a:r>
              <a:rPr lang="en-US" altLang="zh-CN"/>
              <a:t>6</a:t>
            </a:r>
            <a:r>
              <a:rPr lang="zh-CN" altLang="zh-CN"/>
              <a:t>个非空数据</a:t>
            </a:r>
            <a:r>
              <a:rPr lang="en-US" altLang="zh-CN"/>
              <a:t>,   (8, 6)</a:t>
            </a:r>
            <a:endParaRPr lang="zh-CN" altLang="zh-CN"/>
          </a:p>
          <a:p>
            <a:pPr>
              <a:lnSpc>
                <a:spcPct val="110000"/>
              </a:lnSpc>
            </a:pPr>
            <a:r>
              <a:rPr lang="x-none" altLang="zh-CN"/>
              <a:t>s.unique()             </a:t>
            </a:r>
            <a:r>
              <a:rPr lang="en-US" altLang="zh-CN"/>
              <a:t>	</a:t>
            </a:r>
            <a:r>
              <a:rPr lang="x-none" altLang="zh-CN"/>
              <a:t># 返回不重复的数据值</a:t>
            </a:r>
            <a:r>
              <a:rPr lang="en-US" altLang="zh-CN"/>
              <a:t> array([ 0.,  1.,  3., nan]) </a:t>
            </a:r>
            <a:endParaRPr lang="zh-CN" altLang="zh-CN"/>
          </a:p>
          <a:p>
            <a:pPr>
              <a:lnSpc>
                <a:spcPct val="110000"/>
              </a:lnSpc>
            </a:pPr>
            <a:r>
              <a:rPr lang="x-none" altLang="zh-CN"/>
              <a:t>s.value_counts()  </a:t>
            </a:r>
            <a:r>
              <a:rPr lang="en-US" altLang="zh-CN"/>
              <a:t>	</a:t>
            </a:r>
            <a:r>
              <a:rPr lang="x-none" altLang="zh-CN"/>
              <a:t># 统计每个数据的</a:t>
            </a:r>
            <a:r>
              <a:rPr lang="zh-CN" altLang="en-US"/>
              <a:t>频次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 err="1"/>
              <a:t>s.head</a:t>
            </a:r>
            <a:r>
              <a:rPr lang="en-US" altLang="zh-CN"/>
              <a:t>(2)		# </a:t>
            </a:r>
            <a:r>
              <a:rPr lang="zh-CN" altLang="en-US"/>
              <a:t>显示头</a:t>
            </a:r>
            <a:r>
              <a:rPr lang="en-US" altLang="zh-CN"/>
              <a:t>2</a:t>
            </a:r>
            <a:r>
              <a:rPr lang="zh-CN" altLang="en-US"/>
              <a:t>行数据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 err="1"/>
              <a:t>s.take</a:t>
            </a:r>
            <a:r>
              <a:rPr lang="en-US" altLang="zh-CN"/>
              <a:t>([1, 3, 5])		# </a:t>
            </a:r>
            <a:r>
              <a:rPr lang="zh-CN" altLang="en-US"/>
              <a:t>取索引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3</a:t>
            </a:r>
            <a:r>
              <a:rPr lang="zh-CN" altLang="en-US"/>
              <a:t>，</a:t>
            </a:r>
            <a:r>
              <a:rPr lang="en-US" altLang="zh-CN"/>
              <a:t>5 </a:t>
            </a:r>
            <a:r>
              <a:rPr lang="zh-CN" altLang="en-US"/>
              <a:t>的数据 </a:t>
            </a:r>
            <a:endParaRPr lang="zh-CN" altLang="zh-CN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98220" y="1418325"/>
          <a:ext cx="8267017" cy="33228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83307"/>
                <a:gridCol w="5483710"/>
              </a:tblGrid>
              <a:tr h="36765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属性或方法名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功 能 描 述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4730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s.size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返回数据个数（此为属性</a:t>
                      </a:r>
                      <a:r>
                        <a:rPr lang="zh-CN" altLang="en-US" sz="1800" kern="100">
                          <a:effectLst/>
                        </a:rPr>
                        <a:t>值</a:t>
                      </a:r>
                      <a:r>
                        <a:rPr lang="zh-CN" sz="1800" kern="100">
                          <a:effectLst/>
                        </a:rPr>
                        <a:t>，不需要括号）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s.count()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返回非空数据的个数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s.unique()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返回不重复的数据值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marL="0" marR="0" lvl="0" indent="37211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0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s.nunique( )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返回不重复数据值的个数</a:t>
                      </a:r>
                      <a:endParaRPr lang="zh-CN" alt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s.value_counts()</a:t>
                      </a:r>
                      <a:endParaRPr lang="zh-CN" sz="1800" kern="10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统计每个数据值的出现次数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s.head(n)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只显示头部的</a:t>
                      </a:r>
                      <a:r>
                        <a:rPr lang="en-US" sz="1800" kern="100">
                          <a:effectLst/>
                        </a:rPr>
                        <a:t>n</a:t>
                      </a:r>
                      <a:r>
                        <a:rPr lang="zh-CN" sz="1800" kern="100">
                          <a:effectLst/>
                        </a:rPr>
                        <a:t>个数据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s.tail(n)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只显示尾部的</a:t>
                      </a:r>
                      <a:r>
                        <a:rPr lang="en-US" sz="1800" kern="100">
                          <a:effectLst/>
                        </a:rPr>
                        <a:t>n</a:t>
                      </a:r>
                      <a:r>
                        <a:rPr lang="zh-CN" sz="1800" kern="100">
                          <a:effectLst/>
                        </a:rPr>
                        <a:t>个数据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067">
                <a:tc>
                  <a:txBody>
                    <a:bodyPr/>
                    <a:lstStyle/>
                    <a:p>
                      <a:pPr indent="37211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err="1">
                          <a:effectLst/>
                        </a:rPr>
                        <a:t>s.take</a:t>
                      </a:r>
                      <a:r>
                        <a:rPr lang="en-US" sz="1800" kern="100">
                          <a:effectLst/>
                        </a:rPr>
                        <a:t>([i1,i2,…])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按指定的索引下标取数据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027" y="312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索引整理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2715" y="1412779"/>
            <a:ext cx="8645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3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．</a:t>
            </a:r>
            <a:r>
              <a:rPr lang="en-US" altLang="zh-CN" sz="2000" kern="0" err="1">
                <a:solidFill>
                  <a:srgbClr val="990000"/>
                </a:solidFill>
                <a:latin typeface="+mn-lt"/>
              </a:rPr>
              <a:t>set_index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()</a:t>
            </a:r>
            <a:r>
              <a:rPr lang="zh-CN" altLang="en-US" sz="2000" kern="0">
                <a:solidFill>
                  <a:srgbClr val="990000"/>
                </a:solidFill>
                <a:latin typeface="+mn-lt"/>
              </a:rPr>
              <a:t>重新设定索引列</a:t>
            </a:r>
            <a:endParaRPr lang="en-US" altLang="zh-CN" sz="2000" kern="0">
              <a:solidFill>
                <a:srgbClr val="990000"/>
              </a:solidFill>
              <a:latin typeface="+mn-lt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/>
              <a:t>如果想用另一列做索引列，可用</a:t>
            </a:r>
            <a:r>
              <a:rPr lang="en-US" altLang="zh-CN" sz="2000" err="1"/>
              <a:t>set_index</a:t>
            </a:r>
            <a:r>
              <a:rPr lang="en-US" altLang="zh-CN" sz="2000"/>
              <a:t>()</a:t>
            </a:r>
            <a:r>
              <a:rPr lang="zh-CN" altLang="en-US" sz="2000"/>
              <a:t>方法变更。</a:t>
            </a:r>
            <a:endParaRPr lang="zh-CN" altLang="en-US" sz="2000"/>
          </a:p>
          <a:p>
            <a:r>
              <a:rPr lang="x-none" altLang="zh-CN"/>
              <a:t>df = DataFrame({'姓名':['a','b'], '学号':['A1','A2'], '成绩1':[98,90], '成绩2':[87,80]})</a:t>
            </a:r>
            <a:endParaRPr lang="en-US" altLang="zh-CN"/>
          </a:p>
          <a:p>
            <a:r>
              <a:rPr lang="x-none" altLang="zh-CN" sz="2000"/>
              <a:t>df3 = df.</a:t>
            </a:r>
            <a:r>
              <a:rPr lang="x-none" altLang="zh-CN" sz="2000">
                <a:solidFill>
                  <a:srgbClr val="C00000"/>
                </a:solidFill>
              </a:rPr>
              <a:t>set_index</a:t>
            </a:r>
            <a:r>
              <a:rPr lang="x-none" altLang="zh-CN" sz="2000"/>
              <a:t>('学号')  # 返回的新数据框将学号列设为索引</a:t>
            </a:r>
            <a:endParaRPr lang="zh-CN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4916" y="2905127"/>
            <a:ext cx="3122647" cy="1419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816318"/>
            <a:ext cx="2592288" cy="16294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99270" y="4529061"/>
            <a:ext cx="835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/>
              <a:t>df3.</a:t>
            </a:r>
            <a:r>
              <a:rPr lang="en-US" altLang="zh-CN" sz="2000">
                <a:solidFill>
                  <a:srgbClr val="C00000"/>
                </a:solidFill>
              </a:rPr>
              <a:t>reset_index</a:t>
            </a:r>
            <a:r>
              <a:rPr lang="en-US" altLang="zh-CN" sz="2000"/>
              <a:t>(</a:t>
            </a:r>
            <a:r>
              <a:rPr lang="en-US" altLang="zh-CN" sz="2000" err="1"/>
              <a:t>inplace</a:t>
            </a:r>
            <a:r>
              <a:rPr lang="en-US" altLang="zh-CN" sz="2000"/>
              <a:t>=True)         # </a:t>
            </a:r>
            <a:r>
              <a:rPr lang="zh-CN" altLang="zh-CN" sz="2000"/>
              <a:t>先将原索引列学号恢复为数据列</a:t>
            </a:r>
            <a:endParaRPr lang="en-US" altLang="zh-CN" sz="2000"/>
          </a:p>
          <a:p>
            <a:r>
              <a:rPr lang="en-US" altLang="zh-CN" sz="2000"/>
              <a:t>df3.set_index('</a:t>
            </a:r>
            <a:r>
              <a:rPr lang="zh-CN" altLang="zh-CN" sz="2000"/>
              <a:t>姓名</a:t>
            </a:r>
            <a:r>
              <a:rPr lang="en-US" altLang="zh-CN" sz="2000"/>
              <a:t>', </a:t>
            </a:r>
            <a:r>
              <a:rPr lang="en-US" altLang="zh-CN" sz="2000" err="1"/>
              <a:t>inplace</a:t>
            </a:r>
            <a:r>
              <a:rPr lang="en-US" altLang="zh-CN" sz="2000"/>
              <a:t>=True)  # </a:t>
            </a:r>
            <a:r>
              <a:rPr lang="zh-CN" altLang="zh-CN" sz="2000"/>
              <a:t>再将姓名列设为索引列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14" y="5262714"/>
            <a:ext cx="2376910" cy="1428431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8.5.3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重复值处理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2090" y="1391432"/>
            <a:ext cx="8645910" cy="141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数据中含有重复值时，使用下列方法处理。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x-none" altLang="zh-CN" sz="2000"/>
              <a:t>s = Series(list('abac'))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 err="1"/>
              <a:t>s.</a:t>
            </a:r>
            <a:r>
              <a:rPr lang="en-US" altLang="zh-CN" sz="2000" kern="0" err="1">
                <a:solidFill>
                  <a:srgbClr val="990000"/>
                </a:solidFill>
                <a:latin typeface="+mn-lt"/>
              </a:rPr>
              <a:t>duplicated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()      	</a:t>
            </a:r>
            <a:r>
              <a:rPr lang="en-US" altLang="zh-CN" sz="2000"/>
              <a:t># </a:t>
            </a:r>
            <a:r>
              <a:rPr lang="zh-CN" altLang="zh-CN" sz="2000"/>
              <a:t>检测重复值，返回布尔数组，重复值处显示</a:t>
            </a:r>
            <a:r>
              <a:rPr lang="en-US" altLang="zh-CN" sz="2000"/>
              <a:t>True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x-none" altLang="zh-CN" sz="2000"/>
              <a:t>s.</a:t>
            </a:r>
            <a:r>
              <a:rPr lang="x-none" altLang="zh-CN" sz="2000" kern="0">
                <a:solidFill>
                  <a:srgbClr val="990000"/>
                </a:solidFill>
                <a:latin typeface="+mn-lt"/>
              </a:rPr>
              <a:t>drop_duplicates()  </a:t>
            </a:r>
            <a:r>
              <a:rPr lang="en-US" altLang="zh-CN" sz="2000" kern="0">
                <a:solidFill>
                  <a:srgbClr val="990000"/>
                </a:solidFill>
                <a:latin typeface="+mn-lt"/>
              </a:rPr>
              <a:t>	</a:t>
            </a:r>
            <a:r>
              <a:rPr lang="x-none" altLang="zh-CN" sz="2000"/>
              <a:t># 删除重复值</a:t>
            </a:r>
            <a:endParaRPr lang="zh-CN" altLang="zh-CN" sz="2000"/>
          </a:p>
        </p:txBody>
      </p:sp>
      <p:sp>
        <p:nvSpPr>
          <p:cNvPr id="7" name="矩形 6"/>
          <p:cNvSpPr/>
          <p:nvPr/>
        </p:nvSpPr>
        <p:spPr>
          <a:xfrm>
            <a:off x="2038869" y="4620418"/>
            <a:ext cx="835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/>
              <a:t>df = </a:t>
            </a:r>
            <a:r>
              <a:rPr lang="en-US" altLang="zh-CN" sz="2000" err="1"/>
              <a:t>DataFrame</a:t>
            </a:r>
            <a:r>
              <a:rPr lang="en-US" altLang="zh-CN" sz="2000"/>
              <a:t>({'c1': ['a', 'a', 'b'], 'c2': ['a', 'b', 'b'], 'c3': ['a', 'b', 'x']}) </a:t>
            </a:r>
            <a:r>
              <a:rPr lang="x-none" altLang="zh-CN" sz="2000"/>
              <a:t>df.drop_duplicates('c1')    # c1列上删除重复值</a:t>
            </a:r>
            <a:endParaRPr lang="zh-CN" altLang="zh-CN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0" y="2924419"/>
            <a:ext cx="1440160" cy="1551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53" y="2902040"/>
            <a:ext cx="2746611" cy="1551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90" y="2953105"/>
            <a:ext cx="3502098" cy="13347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5296653"/>
            <a:ext cx="1440160" cy="14635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5330557"/>
            <a:ext cx="4261778" cy="142967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49198" y="987908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8.5.4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排序和排名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2090" y="1339141"/>
            <a:ext cx="8645910" cy="10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</a:rPr>
              <a:t>1.  </a:t>
            </a:r>
            <a:r>
              <a:rPr lang="zh-CN" altLang="en-US" sz="2000" kern="0">
                <a:solidFill>
                  <a:srgbClr val="990000"/>
                </a:solidFill>
              </a:rPr>
              <a:t>排序</a:t>
            </a:r>
            <a:endParaRPr lang="en-US" altLang="zh-CN" sz="2000" kern="0">
              <a:solidFill>
                <a:srgbClr val="990000"/>
              </a:solidFill>
            </a:endParaRPr>
          </a:p>
          <a:p>
            <a:pPr indent="457200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排序可按索引或数据值。按索引排序使用</a:t>
            </a:r>
            <a:r>
              <a:rPr lang="en-US" altLang="zh-CN" sz="2000" err="1"/>
              <a:t>sort_index</a:t>
            </a:r>
            <a:r>
              <a:rPr lang="en-US" altLang="zh-CN" sz="2000"/>
              <a:t>()</a:t>
            </a:r>
            <a:r>
              <a:rPr lang="zh-CN" altLang="en-US" sz="2000"/>
              <a:t>方法，按数据值排序使用</a:t>
            </a:r>
            <a:r>
              <a:rPr lang="en-US" altLang="zh-CN" sz="2000" err="1"/>
              <a:t>sort_values</a:t>
            </a:r>
            <a:r>
              <a:rPr lang="en-US" altLang="zh-CN" sz="2000"/>
              <a:t>()</a:t>
            </a:r>
            <a:r>
              <a:rPr lang="zh-CN" altLang="en-US" sz="2000"/>
              <a:t>方法。排序后返回新的有序集，不改变原数据集。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5833" y="3893686"/>
            <a:ext cx="1476400" cy="14227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61" y="3893686"/>
            <a:ext cx="3048670" cy="14227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5464634"/>
            <a:ext cx="2863698" cy="1264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41" y="5464637"/>
            <a:ext cx="4511276" cy="13126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5560" y="2486099"/>
            <a:ext cx="8356228" cy="12850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/>
              <a:t>s = Series([2, 5, 1], index=['d', 'a', 'b'])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s.sort_index()   # </a:t>
            </a:r>
            <a:r>
              <a:rPr lang="zh-CN" altLang="zh-CN"/>
              <a:t>按索引</a:t>
            </a:r>
            <a:r>
              <a:rPr lang="en-US" altLang="zh-CN"/>
              <a:t>'a b d'</a:t>
            </a:r>
            <a:r>
              <a:rPr lang="zh-CN" altLang="zh-CN"/>
              <a:t>排序，返回新对象，并不改变原对象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x-none" altLang="zh-CN"/>
              <a:t>s.sort_values()  # 按数据值1 2 5排序</a:t>
            </a:r>
            <a:endParaRPr lang="zh-CN" altLang="zh-CN"/>
          </a:p>
          <a:p>
            <a:pPr>
              <a:lnSpc>
                <a:spcPct val="110000"/>
              </a:lnSpc>
            </a:pPr>
            <a:r>
              <a:rPr lang="en-US" altLang="zh-CN"/>
              <a:t>s.sort_index(ascending=False) 	# </a:t>
            </a:r>
            <a:r>
              <a:rPr lang="zh-CN" altLang="zh-CN"/>
              <a:t>按索引逆序</a:t>
            </a:r>
            <a:r>
              <a:rPr lang="zh-CN" altLang="en-US"/>
              <a:t>从大到小</a:t>
            </a:r>
            <a:r>
              <a:rPr lang="zh-CN" altLang="zh-CN"/>
              <a:t>排</a:t>
            </a:r>
            <a:endParaRPr lang="zh-CN" altLang="zh-C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7461" y="989439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8.5.4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排序和排名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3402" y="1280891"/>
            <a:ext cx="8645910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</a:rPr>
              <a:t>1.  </a:t>
            </a:r>
            <a:r>
              <a:rPr lang="zh-CN" altLang="en-US" sz="2000" kern="0">
                <a:solidFill>
                  <a:srgbClr val="990000"/>
                </a:solidFill>
              </a:rPr>
              <a:t>排序</a:t>
            </a:r>
            <a:endParaRPr lang="en-US" altLang="zh-CN" sz="2000" kern="0">
              <a:solidFill>
                <a:srgbClr val="990000"/>
              </a:solidFill>
            </a:endParaRPr>
          </a:p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对数据框排序时，可以设定</a:t>
            </a:r>
            <a:r>
              <a:rPr lang="en-US" altLang="zh-CN" sz="2000"/>
              <a:t>axis</a:t>
            </a:r>
            <a:r>
              <a:rPr lang="zh-CN" altLang="en-US" sz="2000"/>
              <a:t>参数以指定按行或按列排序。</a:t>
            </a: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835" y="4418726"/>
            <a:ext cx="1708243" cy="1986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4450702"/>
            <a:ext cx="3672408" cy="19869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22" y="4495316"/>
            <a:ext cx="2916425" cy="1751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19835" y="6425888"/>
            <a:ext cx="425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注：无论升序降序，缺失值都排在末尾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95149" y="2108726"/>
            <a:ext cx="8352336" cy="20537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np.random.seed(7)       		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arr = np.array(np.random.randint(1, 100, size=9)).reshape(3, 3)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 = DataFrame(arr.reshape(3, 3), columns=['x','y','z'], index=['a','b','c'])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df.sort_index(axis=1, ascending=False) # </a:t>
            </a:r>
            <a:r>
              <a:rPr lang="zh-CN" altLang="zh-CN"/>
              <a:t>按列名索引降序</a:t>
            </a:r>
            <a:r>
              <a:rPr lang="en-US" altLang="zh-CN"/>
              <a:t>z y x</a:t>
            </a:r>
            <a:r>
              <a:rPr lang="zh-CN" altLang="zh-CN"/>
              <a:t>排列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df.sort_values(</a:t>
            </a:r>
            <a:r>
              <a:rPr lang="en-US" altLang="zh-CN">
                <a:solidFill>
                  <a:srgbClr val="C00000"/>
                </a:solidFill>
              </a:rPr>
              <a:t>by</a:t>
            </a:r>
            <a:r>
              <a:rPr lang="en-US" altLang="zh-CN"/>
              <a:t>='y')    		   # </a:t>
            </a:r>
            <a:r>
              <a:rPr lang="zh-CN" altLang="zh-CN"/>
              <a:t>按</a:t>
            </a:r>
            <a:r>
              <a:rPr lang="en-US" altLang="zh-CN"/>
              <a:t>y</a:t>
            </a:r>
            <a:r>
              <a:rPr lang="zh-CN" altLang="zh-CN"/>
              <a:t>列的数值排序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df.sort_values(</a:t>
            </a:r>
            <a:r>
              <a:rPr lang="en-US" altLang="zh-CN">
                <a:solidFill>
                  <a:srgbClr val="C00000"/>
                </a:solidFill>
              </a:rPr>
              <a:t>by</a:t>
            </a:r>
            <a:r>
              <a:rPr lang="en-US" altLang="zh-CN"/>
              <a:t>=['y', 'z'])    		   # </a:t>
            </a:r>
            <a:r>
              <a:rPr lang="zh-CN" altLang="en-US"/>
              <a:t>先参照</a:t>
            </a:r>
            <a:r>
              <a:rPr lang="en-US" altLang="zh-CN"/>
              <a:t>y</a:t>
            </a:r>
            <a:r>
              <a:rPr lang="zh-CN" altLang="zh-CN"/>
              <a:t>列</a:t>
            </a:r>
            <a:r>
              <a:rPr lang="zh-CN" altLang="en-US"/>
              <a:t>，再</a:t>
            </a:r>
            <a:r>
              <a:rPr lang="en-US" altLang="zh-CN"/>
              <a:t>z</a:t>
            </a:r>
            <a:r>
              <a:rPr lang="zh-CN" altLang="en-US"/>
              <a:t>列</a:t>
            </a:r>
            <a:r>
              <a:rPr lang="zh-CN" altLang="zh-CN"/>
              <a:t>排序</a:t>
            </a:r>
            <a:endParaRPr lang="zh-CN" altLang="zh-C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8.5.4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排序和排名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2715" y="1412776"/>
            <a:ext cx="8645910" cy="209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</a:rPr>
              <a:t>2.  </a:t>
            </a:r>
            <a:r>
              <a:rPr lang="zh-CN" altLang="en-US" sz="2000" kern="0">
                <a:solidFill>
                  <a:srgbClr val="990000"/>
                </a:solidFill>
              </a:rPr>
              <a:t>排名</a:t>
            </a:r>
            <a:endParaRPr lang="en-US" altLang="zh-CN" sz="2000" kern="0">
              <a:solidFill>
                <a:srgbClr val="990000"/>
              </a:solidFill>
            </a:endParaRPr>
          </a:p>
          <a:p>
            <a:pPr indent="457200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排名</a:t>
            </a:r>
            <a:r>
              <a:rPr lang="en-US" altLang="zh-CN" sz="2000"/>
              <a:t>rank()</a:t>
            </a:r>
            <a:r>
              <a:rPr lang="zh-CN" altLang="en-US" sz="2000"/>
              <a:t>和排序类似，但会自动生成一个排名号。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s = Series([3, 5, 8, 5], index=list('</a:t>
            </a:r>
            <a:r>
              <a:rPr lang="en-US" altLang="zh-CN" sz="2000" err="1"/>
              <a:t>abcd</a:t>
            </a:r>
            <a:r>
              <a:rPr lang="en-US" altLang="zh-CN" sz="2000"/>
              <a:t>'))		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x-none" altLang="zh-CN" sz="2000"/>
              <a:t>s.rank()   </a:t>
            </a:r>
            <a:r>
              <a:rPr lang="en-US" altLang="zh-CN" sz="2000"/>
              <a:t>		                </a:t>
            </a:r>
            <a:r>
              <a:rPr lang="x-none" altLang="zh-CN" sz="2000"/>
              <a:t># 排名，默认按数据值升序排名</a:t>
            </a:r>
            <a:endParaRPr lang="en-US" altLang="zh-CN" sz="2000"/>
          </a:p>
          <a:p>
            <a:pPr>
              <a:lnSpc>
                <a:spcPct val="110000"/>
              </a:lnSpc>
            </a:pPr>
            <a:r>
              <a:rPr lang="en-US" altLang="zh-CN" sz="2000"/>
              <a:t>pd.concat((s, s.rank()), axis=1)   # </a:t>
            </a:r>
            <a:r>
              <a:rPr lang="zh-CN" altLang="en-US" sz="2000"/>
              <a:t>将</a:t>
            </a:r>
            <a:r>
              <a:rPr lang="en-US" altLang="zh-CN" sz="2000"/>
              <a:t>s</a:t>
            </a:r>
            <a:r>
              <a:rPr lang="zh-CN" altLang="en-US" sz="2000"/>
              <a:t>和其排名合并</a:t>
            </a:r>
            <a:r>
              <a:rPr lang="x-none" altLang="zh-CN" sz="2000"/>
              <a:t>s.rank(method='first')  </a:t>
            </a:r>
            <a:r>
              <a:rPr lang="en-US" altLang="zh-CN" sz="2000"/>
              <a:t>	                </a:t>
            </a:r>
            <a:r>
              <a:rPr lang="x-none" altLang="zh-CN" sz="2000"/>
              <a:t># 指定名次号的生成方法为first</a:t>
            </a:r>
            <a:endParaRPr lang="zh-CN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7676" y="3587032"/>
            <a:ext cx="1620052" cy="1847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22" y="3616516"/>
            <a:ext cx="2547730" cy="18176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34" y="3717410"/>
            <a:ext cx="4024144" cy="17167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94486" y="5519883"/>
            <a:ext cx="8645910" cy="11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上例中索引</a:t>
            </a:r>
            <a:r>
              <a:rPr lang="en-US" altLang="zh-CN" sz="2000"/>
              <a:t>a</a:t>
            </a:r>
            <a:r>
              <a:rPr lang="zh-CN" altLang="en-US" sz="2000"/>
              <a:t>的数值最小，排第</a:t>
            </a:r>
            <a:r>
              <a:rPr lang="en-US" altLang="zh-CN" sz="2000"/>
              <a:t>1</a:t>
            </a:r>
            <a:r>
              <a:rPr lang="zh-CN" altLang="en-US" sz="2000"/>
              <a:t>。索引</a:t>
            </a:r>
            <a:r>
              <a:rPr lang="en-US" altLang="zh-CN" sz="2000" err="1"/>
              <a:t>b,d</a:t>
            </a:r>
            <a:r>
              <a:rPr lang="zh-CN" altLang="en-US" sz="2000"/>
              <a:t>的数值相同，应排在第</a:t>
            </a:r>
            <a:r>
              <a:rPr lang="en-US" altLang="zh-CN" sz="2000"/>
              <a:t>2</a:t>
            </a:r>
            <a:r>
              <a:rPr lang="zh-CN" altLang="en-US" sz="2000"/>
              <a:t>、</a:t>
            </a:r>
            <a:r>
              <a:rPr lang="en-US" altLang="zh-CN" sz="2000"/>
              <a:t>3</a:t>
            </a:r>
            <a:r>
              <a:rPr lang="zh-CN" altLang="en-US" sz="2000"/>
              <a:t>名，取平均名次</a:t>
            </a:r>
            <a:r>
              <a:rPr lang="en-US" altLang="zh-CN" sz="2000"/>
              <a:t>(2+3)/2=2.5</a:t>
            </a:r>
            <a:r>
              <a:rPr lang="zh-CN" altLang="en-US" sz="2000"/>
              <a:t>，索引</a:t>
            </a:r>
            <a:r>
              <a:rPr lang="en-US" altLang="zh-CN" sz="2000"/>
              <a:t>c</a:t>
            </a:r>
            <a:r>
              <a:rPr lang="zh-CN" altLang="en-US" sz="2000"/>
              <a:t>排在第</a:t>
            </a:r>
            <a:r>
              <a:rPr lang="en-US" altLang="zh-CN" sz="2000"/>
              <a:t>4</a:t>
            </a:r>
            <a:r>
              <a:rPr lang="zh-CN" altLang="en-US" sz="2000"/>
              <a:t>。</a:t>
            </a:r>
            <a:r>
              <a:rPr lang="en-US" altLang="zh-CN" sz="2000"/>
              <a:t>method='first'</a:t>
            </a:r>
            <a:r>
              <a:rPr lang="zh-CN" altLang="en-US" sz="2000"/>
              <a:t>表示排名相同时不计算平均名次，而是以数据出现的先后顺序排列。</a:t>
            </a:r>
            <a:r>
              <a:rPr lang="en-US" altLang="zh-CN" sz="2000"/>
              <a:t>		</a:t>
            </a:r>
            <a:endParaRPr lang="en-US" altLang="zh-CN" sz="20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1047137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8.5.5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数据框连接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2715" y="1412779"/>
            <a:ext cx="8645910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Pandas</a:t>
            </a:r>
            <a:r>
              <a:rPr lang="zh-CN" altLang="en-US" sz="2000"/>
              <a:t>提供了</a:t>
            </a:r>
            <a:r>
              <a:rPr lang="en-US" altLang="zh-CN" sz="2000"/>
              <a:t>merge()</a:t>
            </a:r>
            <a:r>
              <a:rPr lang="zh-CN" altLang="en-US" sz="2000"/>
              <a:t>方法用于连接不同数据框的行，类似于数据库的</a:t>
            </a:r>
            <a:r>
              <a:rPr lang="en-US" altLang="zh-CN" sz="2000"/>
              <a:t>SQL</a:t>
            </a:r>
            <a:r>
              <a:rPr lang="zh-CN" altLang="en-US" sz="2000"/>
              <a:t>等值连接查询。</a:t>
            </a:r>
            <a:endParaRPr lang="en-US" altLang="zh-CN" sz="2000"/>
          </a:p>
        </p:txBody>
      </p:sp>
      <p:sp>
        <p:nvSpPr>
          <p:cNvPr id="12" name="矩形 11"/>
          <p:cNvSpPr/>
          <p:nvPr/>
        </p:nvSpPr>
        <p:spPr>
          <a:xfrm>
            <a:off x="1881524" y="5927601"/>
            <a:ext cx="8645910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df1</a:t>
            </a:r>
            <a:r>
              <a:rPr lang="zh-CN" altLang="en-US" sz="2000"/>
              <a:t>和</a:t>
            </a:r>
            <a:r>
              <a:rPr lang="en-US" altLang="zh-CN" sz="2000"/>
              <a:t>df2</a:t>
            </a:r>
            <a:r>
              <a:rPr lang="zh-CN" altLang="en-US" sz="2000"/>
              <a:t>有同名列</a:t>
            </a:r>
            <a:r>
              <a:rPr lang="en-US" altLang="zh-CN" sz="2000"/>
              <a:t>color</a:t>
            </a:r>
            <a:r>
              <a:rPr lang="zh-CN" altLang="en-US" sz="2000"/>
              <a:t>，</a:t>
            </a:r>
            <a:r>
              <a:rPr lang="en-US" altLang="zh-CN" sz="2000" err="1"/>
              <a:t>pd.merge</a:t>
            </a:r>
            <a:r>
              <a:rPr lang="en-US" altLang="zh-CN" sz="2000"/>
              <a:t>()</a:t>
            </a:r>
            <a:r>
              <a:rPr lang="zh-CN" altLang="en-US" sz="2000"/>
              <a:t>自动将同名列作为连接键，横向连接两个数据框的</a:t>
            </a:r>
            <a:r>
              <a:rPr lang="en-US" altLang="zh-CN" sz="2000"/>
              <a:t>color</a:t>
            </a:r>
            <a:r>
              <a:rPr lang="zh-CN" altLang="en-US" sz="2000"/>
              <a:t>值相等的行。连接时丢弃原数据框的索引。 </a:t>
            </a:r>
            <a:r>
              <a:rPr lang="en-US" altLang="zh-CN" sz="2000"/>
              <a:t>	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718" y="3878105"/>
            <a:ext cx="1799029" cy="20342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61" y="3857298"/>
            <a:ext cx="2080231" cy="19989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46" y="3862959"/>
            <a:ext cx="3502044" cy="19758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6027" y="2332290"/>
            <a:ext cx="8136904" cy="124829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1000"/>
              </a:spcBef>
              <a:buClr>
                <a:srgbClr val="990000"/>
              </a:buClr>
            </a:pPr>
            <a:r>
              <a:rPr lang="x-none" altLang="zh-CN" sz="2000"/>
              <a:t>df1 = DataFrame({'color':['r', 'b', 'w', 'w'], 'c1':range(4)})</a:t>
            </a:r>
            <a:endParaRPr lang="zh-CN" altLang="zh-CN" sz="2000"/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df2 = DataFrame({'color':['b', 'w', 'b'], 'c2':range(2, 5)})</a:t>
            </a:r>
            <a:endParaRPr lang="en-US" altLang="zh-CN" sz="2000"/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pd.merge(df1, df2)   # </a:t>
            </a:r>
            <a:r>
              <a:rPr lang="zh-CN" altLang="zh-CN" sz="2000"/>
              <a:t>或写为</a:t>
            </a:r>
            <a:r>
              <a:rPr lang="en-US" altLang="zh-CN" sz="2000"/>
              <a:t> pd.merge(df1, df2, on='color')	</a:t>
            </a:r>
            <a:endParaRPr lang="en-US" altLang="zh-CN" sz="20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7461" y="953740"/>
            <a:ext cx="5040264" cy="3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8.5.5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数据框连接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4879" y="1258445"/>
            <a:ext cx="8645910" cy="10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两个数据框列名不同时，用</a:t>
            </a:r>
            <a:r>
              <a:rPr lang="en-US" altLang="zh-CN" sz="2000" err="1"/>
              <a:t>left_on</a:t>
            </a:r>
            <a:r>
              <a:rPr lang="zh-CN" altLang="en-US" sz="2000"/>
              <a:t>和</a:t>
            </a:r>
            <a:r>
              <a:rPr lang="en-US" altLang="zh-CN" sz="2000" err="1"/>
              <a:t>right_on</a:t>
            </a:r>
            <a:r>
              <a:rPr lang="zh-CN" altLang="en-US" sz="2000"/>
              <a:t>参数分别指定。下例指定</a:t>
            </a:r>
            <a:r>
              <a:rPr lang="en-US" altLang="zh-CN" sz="2000"/>
              <a:t>c1, c2</a:t>
            </a:r>
            <a:r>
              <a:rPr lang="zh-CN" altLang="en-US" sz="2000"/>
              <a:t>列为键，表示当</a:t>
            </a:r>
            <a:r>
              <a:rPr lang="en-US" altLang="zh-CN" sz="2000"/>
              <a:t>df1</a:t>
            </a:r>
            <a:r>
              <a:rPr lang="zh-CN" altLang="en-US" sz="2000"/>
              <a:t>表的</a:t>
            </a:r>
            <a:r>
              <a:rPr lang="en-US" altLang="zh-CN" sz="2000"/>
              <a:t>c1</a:t>
            </a:r>
            <a:r>
              <a:rPr lang="zh-CN" altLang="en-US" sz="2000"/>
              <a:t>列值等于</a:t>
            </a:r>
            <a:r>
              <a:rPr lang="en-US" altLang="zh-CN" sz="2000"/>
              <a:t>df2</a:t>
            </a:r>
            <a:r>
              <a:rPr lang="zh-CN" altLang="en-US" sz="2000"/>
              <a:t>表的</a:t>
            </a:r>
            <a:r>
              <a:rPr lang="en-US" altLang="zh-CN" sz="2000"/>
              <a:t>c2</a:t>
            </a:r>
            <a:r>
              <a:rPr lang="zh-CN" altLang="en-US" sz="2000"/>
              <a:t>列值时满足连接条件。</a:t>
            </a:r>
            <a:endParaRPr lang="en-US" altLang="zh-CN" sz="2000"/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pd.merge</a:t>
            </a:r>
            <a:r>
              <a:rPr lang="en-US" altLang="zh-CN" sz="2000"/>
              <a:t>(df1, df2, </a:t>
            </a:r>
            <a:r>
              <a:rPr lang="en-US" altLang="zh-CN" sz="2000" err="1"/>
              <a:t>left_on</a:t>
            </a:r>
            <a:r>
              <a:rPr lang="en-US" altLang="zh-CN" sz="2000"/>
              <a:t>='c1', </a:t>
            </a:r>
            <a:r>
              <a:rPr lang="en-US" altLang="zh-CN" sz="2000" err="1"/>
              <a:t>right_on</a:t>
            </a:r>
            <a:r>
              <a:rPr lang="en-US" altLang="zh-CN" sz="2000"/>
              <a:t>='c2')</a:t>
            </a:r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584" y="2395525"/>
            <a:ext cx="6805788" cy="17568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57185" y="4219355"/>
            <a:ext cx="864591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spcBef>
                <a:spcPts val="0"/>
              </a:spcBef>
              <a:buClr>
                <a:srgbClr val="990000"/>
              </a:buClr>
            </a:pPr>
            <a:r>
              <a:rPr lang="zh-CN" altLang="en-US" sz="2000"/>
              <a:t>上例因为两个表的</a:t>
            </a:r>
            <a:r>
              <a:rPr lang="en-US" altLang="zh-CN" sz="2000"/>
              <a:t>color</a:t>
            </a:r>
            <a:r>
              <a:rPr lang="zh-CN" altLang="en-US" sz="2000"/>
              <a:t>列名相同，所以自动加上后缀</a:t>
            </a:r>
            <a:r>
              <a:rPr lang="en-US" altLang="zh-CN" sz="2000"/>
              <a:t>_x, _y</a:t>
            </a:r>
            <a:r>
              <a:rPr lang="zh-CN" altLang="en-US" sz="2000"/>
              <a:t>区分。</a:t>
            </a:r>
            <a:endParaRPr lang="en-US" altLang="zh-CN" sz="2000"/>
          </a:p>
          <a:p>
            <a:pPr indent="457200" eaLnBrk="0" hangingPunct="0">
              <a:spcBef>
                <a:spcPts val="1000"/>
              </a:spcBef>
              <a:buClr>
                <a:srgbClr val="990000"/>
              </a:buClr>
            </a:pPr>
            <a:r>
              <a:rPr lang="en-US" altLang="zh-CN" sz="2000" err="1"/>
              <a:t>pd.merge</a:t>
            </a:r>
            <a:r>
              <a:rPr lang="zh-CN" altLang="en-US" sz="2000"/>
              <a:t>默认做</a:t>
            </a:r>
            <a:r>
              <a:rPr lang="en-US" altLang="zh-CN" sz="2000"/>
              <a:t>inner</a:t>
            </a:r>
            <a:r>
              <a:rPr lang="zh-CN" altLang="en-US" sz="2000"/>
              <a:t>内连接，还可指定</a:t>
            </a:r>
            <a:r>
              <a:rPr lang="en-US" altLang="zh-CN" sz="2000"/>
              <a:t>left</a:t>
            </a:r>
            <a:r>
              <a:rPr lang="zh-CN" altLang="en-US" sz="2000"/>
              <a:t> </a:t>
            </a:r>
            <a:r>
              <a:rPr lang="en-US" altLang="zh-CN" sz="2000"/>
              <a:t>/right/outer</a:t>
            </a:r>
            <a:r>
              <a:rPr lang="zh-CN" altLang="en-US" sz="2000"/>
              <a:t> 等连接方式，这些连接方式与数据库中的连接规则是类似的。</a:t>
            </a:r>
            <a:endParaRPr lang="en-US" altLang="zh-CN" sz="2000"/>
          </a:p>
          <a:p>
            <a:pPr indent="457200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/>
              <a:t>df2 = </a:t>
            </a:r>
            <a:r>
              <a:rPr lang="en-US" altLang="zh-CN" sz="2000" err="1"/>
              <a:t>DataFrame</a:t>
            </a:r>
            <a:r>
              <a:rPr lang="en-US" altLang="zh-CN" sz="2000"/>
              <a:t>({'color':['b', 'w', 'g'], 'c2':range(2, 5)})</a:t>
            </a:r>
            <a:endParaRPr lang="en-US" altLang="zh-CN" sz="2000"/>
          </a:p>
          <a:p>
            <a:pPr indent="457200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pd.merge</a:t>
            </a:r>
            <a:r>
              <a:rPr lang="en-US" altLang="zh-CN" sz="2000"/>
              <a:t>(df1, df2, how='left')    	# </a:t>
            </a:r>
            <a:r>
              <a:rPr lang="zh-CN" altLang="en-US" sz="2000"/>
              <a:t>包含左表所有的行，左外连接</a:t>
            </a:r>
            <a:endParaRPr lang="en-US" altLang="zh-CN" sz="2000"/>
          </a:p>
          <a:p>
            <a:pPr indent="457200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pd.merge</a:t>
            </a:r>
            <a:r>
              <a:rPr lang="en-US" altLang="zh-CN" sz="2000"/>
              <a:t>(df1, df2, how='right')	# </a:t>
            </a:r>
            <a:r>
              <a:rPr lang="zh-CN" altLang="en-US" sz="2000"/>
              <a:t>包含右表所有的行，右外连接</a:t>
            </a:r>
            <a:endParaRPr lang="en-US" altLang="zh-CN" sz="2000"/>
          </a:p>
          <a:p>
            <a:pPr indent="457200"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pd.merge</a:t>
            </a:r>
            <a:r>
              <a:rPr lang="en-US" altLang="zh-CN" sz="2000"/>
              <a:t>(df1, df2, how='outer')	# </a:t>
            </a:r>
            <a:r>
              <a:rPr lang="zh-CN" altLang="en-US" sz="2000"/>
              <a:t>包含两表所有的行，全外连接</a:t>
            </a:r>
            <a:endParaRPr lang="en-US" altLang="zh-CN" sz="20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57461" y="953740"/>
            <a:ext cx="5040264" cy="31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8.5.5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数据框连接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57461" y="1401575"/>
            <a:ext cx="8645910" cy="4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zh-CN" altLang="zh-CN" sz="2000"/>
              <a:t>与连接有关的另一个方法是</a:t>
            </a:r>
            <a:r>
              <a:rPr lang="en-US" altLang="zh-CN" sz="2000" err="1"/>
              <a:t>pd.concat</a:t>
            </a:r>
            <a:r>
              <a:rPr lang="en-US" altLang="zh-CN" sz="2000"/>
              <a:t>()</a:t>
            </a:r>
            <a:r>
              <a:rPr lang="zh-CN" altLang="zh-CN" sz="2000"/>
              <a:t>，它合并两个数据框。</a:t>
            </a:r>
            <a:endParaRPr lang="zh-CN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8048" y="4140679"/>
            <a:ext cx="3800408" cy="1847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95" y="4255913"/>
            <a:ext cx="3403862" cy="16121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63552" y="1959381"/>
            <a:ext cx="8064896" cy="17213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x-none" altLang="zh-CN"/>
              <a:t>np.random.seed(7)</a:t>
            </a:r>
            <a:endParaRPr lang="zh-CN" altLang="zh-CN"/>
          </a:p>
          <a:p>
            <a:pPr>
              <a:lnSpc>
                <a:spcPct val="120000"/>
              </a:lnSpc>
            </a:pPr>
            <a:r>
              <a:rPr lang="x-none" altLang="zh-CN"/>
              <a:t>df1 = DataFrame(np.random.rand(4).reshape(2, 2), columns=['c1', 'c2'])</a:t>
            </a:r>
            <a:endParaRPr lang="zh-CN" altLang="zh-CN"/>
          </a:p>
          <a:p>
            <a:pPr>
              <a:lnSpc>
                <a:spcPct val="120000"/>
              </a:lnSpc>
            </a:pPr>
            <a:r>
              <a:rPr lang="x-none" altLang="zh-CN"/>
              <a:t>df2 = DataFrame(np.random.rand(4).reshape(2, 2), columns=['c1', 'c2'])</a:t>
            </a:r>
            <a:endParaRPr lang="zh-CN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/>
              <a:t>pd.concat([df1, df2])  			# </a:t>
            </a:r>
            <a:r>
              <a:rPr lang="zh-CN" altLang="zh-CN"/>
              <a:t>默认沿纵向合并，行数增加</a:t>
            </a:r>
            <a:endParaRPr lang="en-US" altLang="zh-CN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</a:pPr>
            <a:r>
              <a:rPr lang="x-none" altLang="zh-CN"/>
              <a:t>pd.concat([df1, df2], axis=1)  	</a:t>
            </a:r>
            <a:r>
              <a:rPr lang="en-US" altLang="zh-CN"/>
              <a:t>	</a:t>
            </a:r>
            <a:r>
              <a:rPr lang="x-none" altLang="zh-CN"/>
              <a:t># axis=1沿横向合并，列数增加</a:t>
            </a:r>
            <a:endParaRPr lang="zh-CN" altLang="zh-CN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97385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8.5.6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数据分箱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1847" y="1273791"/>
            <a:ext cx="8645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数据分箱是将数据划分到指定的区间段，以统计每个区间的数据个数。例如将成绩分为优、良、中、不及格区间段。分箱的方法是</a:t>
            </a:r>
            <a:r>
              <a:rPr lang="en-US" altLang="zh-CN" sz="2000" err="1"/>
              <a:t>pd.cut</a:t>
            </a:r>
            <a:r>
              <a:rPr lang="en-US" altLang="zh-CN" sz="2000"/>
              <a:t>()</a:t>
            </a:r>
            <a:r>
              <a:rPr lang="zh-CN" altLang="en-US" sz="2000"/>
              <a:t>，分箱前要自定义数据区间段，并设置对应的标识文字。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3672" y="4400595"/>
            <a:ext cx="5688632" cy="16862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4441225"/>
            <a:ext cx="2091532" cy="16889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2" y="6260819"/>
            <a:ext cx="6468754" cy="5289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3672" y="2243315"/>
            <a:ext cx="8356228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x-none" altLang="zh-CN"/>
              <a:t>np.random.seed(7)</a:t>
            </a:r>
            <a:endParaRPr lang="zh-CN" altLang="zh-CN"/>
          </a:p>
          <a:p>
            <a:pPr algn="just"/>
            <a:r>
              <a:rPr lang="x-none" altLang="zh-CN"/>
              <a:t>score = np.random.randint(30, 100, size=100) 	# 生成100个随机整数</a:t>
            </a:r>
            <a:endParaRPr lang="zh-CN" altLang="zh-CN"/>
          </a:p>
          <a:p>
            <a:pPr algn="just"/>
            <a:r>
              <a:rPr lang="x-none" altLang="zh-CN"/>
              <a:t>bins = [0, 59, 70, 85, 100]               	</a:t>
            </a:r>
            <a:r>
              <a:rPr lang="en-US" altLang="zh-CN"/>
              <a:t>		</a:t>
            </a:r>
            <a:r>
              <a:rPr lang="x-none" altLang="zh-CN"/>
              <a:t># 定义区间段</a:t>
            </a:r>
            <a:r>
              <a:rPr lang="zh-CN" altLang="en-US"/>
              <a:t>，右闭区间</a:t>
            </a:r>
            <a:endParaRPr lang="zh-CN" altLang="zh-CN"/>
          </a:p>
          <a:p>
            <a:pPr algn="just"/>
            <a:r>
              <a:rPr lang="x-none" altLang="zh-CN"/>
              <a:t>labels = ['不及格', '中', '良', '优']       	</a:t>
            </a:r>
            <a:r>
              <a:rPr lang="en-US" altLang="zh-CN"/>
              <a:t>	</a:t>
            </a:r>
            <a:r>
              <a:rPr lang="x-none" altLang="zh-CN"/>
              <a:t># 设置各段的标识文字</a:t>
            </a:r>
            <a:endParaRPr lang="zh-CN" altLang="zh-CN"/>
          </a:p>
          <a:p>
            <a:pPr algn="just"/>
            <a:r>
              <a:rPr lang="x-none" altLang="zh-CN"/>
              <a:t>scut = pd.cut(score, bins, labels=labels)  </a:t>
            </a:r>
            <a:r>
              <a:rPr lang="en-US" altLang="zh-CN"/>
              <a:t>		</a:t>
            </a:r>
            <a:r>
              <a:rPr lang="x-none" altLang="zh-CN"/>
              <a:t># 将score按bins分段</a:t>
            </a:r>
            <a:endParaRPr lang="en-US" altLang="zh-CN"/>
          </a:p>
          <a:p>
            <a:pPr algn="just"/>
            <a:r>
              <a:rPr lang="en-US" altLang="zh-CN"/>
              <a:t>s = scut.value_counts()				# </a:t>
            </a:r>
            <a:r>
              <a:rPr lang="zh-CN" altLang="zh-CN"/>
              <a:t>统计各类别的数据个数</a:t>
            </a:r>
            <a:endParaRPr lang="en-US" altLang="zh-CN"/>
          </a:p>
          <a:p>
            <a:pPr algn="just"/>
            <a:r>
              <a:rPr lang="en-US" altLang="zh-CN"/>
              <a:t># </a:t>
            </a:r>
            <a:r>
              <a:rPr lang="zh-CN" altLang="en-US"/>
              <a:t>划分区间为  </a:t>
            </a:r>
            <a:r>
              <a:rPr lang="en-US" altLang="zh-CN"/>
              <a:t>(0,59]  &lt; (59, 70] &lt; (70,85] &lt;(85,100]</a:t>
            </a:r>
            <a:endParaRPr lang="en-US" altLang="zh-CN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2" y="973854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8.5.6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数据箱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1847" y="1273788"/>
            <a:ext cx="8645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000"/>
              <a:t>还可采用下面两种分箱模式。</a:t>
            </a:r>
            <a:endParaRPr lang="en-US" altLang="zh-CN" sz="2000"/>
          </a:p>
        </p:txBody>
      </p:sp>
      <p:sp>
        <p:nvSpPr>
          <p:cNvPr id="10" name="矩形 9"/>
          <p:cNvSpPr/>
          <p:nvPr/>
        </p:nvSpPr>
        <p:spPr>
          <a:xfrm>
            <a:off x="1968655" y="2728456"/>
            <a:ext cx="8552236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# qcut</a:t>
            </a:r>
            <a:r>
              <a:rPr lang="zh-CN" altLang="en-US" sz="2000">
                <a:solidFill>
                  <a:srgbClr val="C00000"/>
                </a:solidFill>
              </a:rPr>
              <a:t>按分位数</a:t>
            </a:r>
            <a:r>
              <a:rPr lang="zh-CN" altLang="en-US" sz="2000"/>
              <a:t>等分为</a:t>
            </a:r>
            <a:r>
              <a:rPr lang="en-US" altLang="zh-CN" sz="2000"/>
              <a:t>4</a:t>
            </a:r>
            <a:r>
              <a:rPr lang="zh-CN" altLang="en-US" sz="2000"/>
              <a:t>个区段</a:t>
            </a:r>
            <a:r>
              <a:rPr lang="en-US" altLang="zh-CN" sz="2000"/>
              <a:t>,</a:t>
            </a:r>
            <a:r>
              <a:rPr lang="zh-CN" altLang="en-US" sz="2000"/>
              <a:t>每段数据量大致相同</a:t>
            </a:r>
            <a:endParaRPr lang="en-US" altLang="zh-CN" sz="2000"/>
          </a:p>
          <a:p>
            <a:r>
              <a:rPr lang="en-US" altLang="zh-CN" sz="2000"/>
              <a:t>q</a:t>
            </a:r>
            <a:r>
              <a:rPr lang="zh-CN" altLang="en-US" sz="2000"/>
              <a:t>cut = pd.</a:t>
            </a:r>
            <a:r>
              <a:rPr lang="zh-CN" altLang="en-US" sz="2000">
                <a:solidFill>
                  <a:srgbClr val="C00000"/>
                </a:solidFill>
              </a:rPr>
              <a:t>qcut</a:t>
            </a:r>
            <a:r>
              <a:rPr lang="zh-CN" altLang="en-US" sz="2000"/>
              <a:t>(score,4)</a:t>
            </a:r>
            <a:endParaRPr lang="en-US" altLang="zh-CN" sz="2000"/>
          </a:p>
          <a:p>
            <a:r>
              <a:rPr lang="en-US" altLang="zh-CN" sz="2000"/>
              <a:t>qcut.value_counts()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1847" y="4058372"/>
            <a:ext cx="3600400" cy="18909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49" y="4081206"/>
            <a:ext cx="4058607" cy="18029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68658" y="1706312"/>
            <a:ext cx="8523133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000"/>
              <a:t>d</a:t>
            </a:r>
            <a:r>
              <a:rPr lang="x-none" altLang="zh-CN" sz="2000"/>
              <a:t>cut = pd.cut(score, </a:t>
            </a:r>
            <a:r>
              <a:rPr lang="en-US" altLang="zh-CN" sz="2000"/>
              <a:t>5</a:t>
            </a:r>
            <a:r>
              <a:rPr lang="x-none" altLang="zh-CN" sz="2000"/>
              <a:t>)  </a:t>
            </a:r>
            <a:r>
              <a:rPr lang="en-US" altLang="zh-CN" sz="2000"/>
              <a:t>	            </a:t>
            </a:r>
            <a:r>
              <a:rPr lang="x-none" altLang="zh-CN" sz="2000"/>
              <a:t># </a:t>
            </a:r>
            <a:r>
              <a:rPr lang="zh-CN" altLang="en-US" sz="2000"/>
              <a:t>分为</a:t>
            </a:r>
            <a:r>
              <a:rPr lang="en-US" altLang="zh-CN" sz="2000"/>
              <a:t>5</a:t>
            </a:r>
            <a:r>
              <a:rPr lang="zh-CN" altLang="en-US" sz="2000"/>
              <a:t>个</a:t>
            </a:r>
            <a:r>
              <a:rPr lang="zh-CN" altLang="en-US" sz="2000">
                <a:solidFill>
                  <a:srgbClr val="C00000"/>
                </a:solidFill>
              </a:rPr>
              <a:t>等深</a:t>
            </a:r>
            <a:r>
              <a:rPr lang="zh-CN" altLang="en-US" sz="2000"/>
              <a:t>的区间段</a:t>
            </a:r>
            <a:endParaRPr lang="en-US" altLang="zh-CN" sz="2000"/>
          </a:p>
          <a:p>
            <a:pPr algn="just"/>
            <a:r>
              <a:rPr lang="en-US" altLang="zh-CN" sz="2000"/>
              <a:t>dut.value_counts()			# </a:t>
            </a:r>
            <a:r>
              <a:rPr lang="zh-CN" altLang="zh-CN" sz="2000"/>
              <a:t>统计各类别的数据个数</a:t>
            </a:r>
            <a:endParaRPr lang="en-US" altLang="zh-CN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  Pandas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的基本数据结构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3"/>
          <p:cNvSpPr txBox="1">
            <a:spLocks noChangeArrowheads="1"/>
          </p:cNvSpPr>
          <p:nvPr/>
        </p:nvSpPr>
        <p:spPr bwMode="auto">
          <a:xfrm>
            <a:off x="1919536" y="989441"/>
            <a:ext cx="8352928" cy="17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8.1.2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数据框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000" kern="0" err="1">
                <a:solidFill>
                  <a:srgbClr val="990000"/>
                </a:solidFill>
                <a:ea typeface="宋体" panose="02010600030101010101" pitchFamily="2" charset="-122"/>
              </a:rPr>
              <a:t>DataFrame</a:t>
            </a: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)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Clr>
                <a:srgbClr val="990000"/>
              </a:buClr>
            </a:pPr>
            <a:r>
              <a:rPr lang="es-AR" altLang="zh-CN" sz="2000"/>
              <a:t>DataFrame</a:t>
            </a:r>
            <a:r>
              <a:rPr lang="zh-CN" altLang="zh-CN" sz="2000"/>
              <a:t>（数据框）是</a:t>
            </a:r>
            <a:r>
              <a:rPr lang="es-AR" altLang="zh-CN" sz="2000"/>
              <a:t>Pandas</a:t>
            </a:r>
            <a:r>
              <a:rPr lang="zh-CN" altLang="zh-CN" sz="2000">
                <a:solidFill>
                  <a:srgbClr val="C00000"/>
                </a:solidFill>
              </a:rPr>
              <a:t>最重要</a:t>
            </a:r>
            <a:r>
              <a:rPr lang="zh-CN" altLang="zh-CN" sz="2000"/>
              <a:t>的数据结构。数据框可视为由行和列构成的二维表格，</a:t>
            </a:r>
            <a:r>
              <a:rPr lang="zh-CN" altLang="en-US" sz="2000"/>
              <a:t>单</a:t>
            </a:r>
            <a:r>
              <a:rPr lang="zh-CN" altLang="zh-CN" sz="2000"/>
              <a:t>行或</a:t>
            </a:r>
            <a:r>
              <a:rPr lang="zh-CN" altLang="en-US" sz="2000"/>
              <a:t>单</a:t>
            </a:r>
            <a:r>
              <a:rPr lang="zh-CN" altLang="zh-CN" sz="2000"/>
              <a:t>列都可视为一个</a:t>
            </a:r>
            <a:r>
              <a:rPr lang="es-AR" altLang="zh-CN" sz="2000"/>
              <a:t>Series</a:t>
            </a:r>
            <a:r>
              <a:rPr lang="zh-CN" altLang="zh-CN" sz="2000"/>
              <a:t>。</a:t>
            </a:r>
            <a:r>
              <a:rPr lang="es-AR" altLang="zh-CN" sz="2000"/>
              <a:t>DataFrame</a:t>
            </a:r>
            <a:r>
              <a:rPr lang="zh-CN" altLang="zh-CN" sz="2000"/>
              <a:t>既有行索引</a:t>
            </a:r>
            <a:r>
              <a:rPr lang="en-US" altLang="zh-CN" sz="2000"/>
              <a:t>(index)</a:t>
            </a:r>
            <a:r>
              <a:rPr lang="zh-CN" altLang="zh-CN" sz="2000"/>
              <a:t>又有列索引</a:t>
            </a:r>
            <a:r>
              <a:rPr lang="en-US" altLang="zh-CN" sz="2000"/>
              <a:t>(columns)</a:t>
            </a:r>
            <a:r>
              <a:rPr lang="zh-CN" altLang="en-US" sz="2000"/>
              <a:t>。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en-US" altLang="zh-CN" sz="2000"/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zh-CN" sz="2000"/>
          </a:p>
        </p:txBody>
      </p:sp>
      <p:sp>
        <p:nvSpPr>
          <p:cNvPr id="2" name="矩形 1"/>
          <p:cNvSpPr/>
          <p:nvPr/>
        </p:nvSpPr>
        <p:spPr>
          <a:xfrm>
            <a:off x="1935563" y="2765409"/>
            <a:ext cx="8594491" cy="227440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data = {'apple': [1100,1050,1200], '</a:t>
            </a:r>
            <a:r>
              <a:rPr lang="en-US" altLang="zh-CN" sz="2000" err="1"/>
              <a:t>huawei</a:t>
            </a:r>
            <a:r>
              <a:rPr lang="en-US" altLang="zh-CN" sz="2000"/>
              <a:t>': [1250,1300,1328], '</a:t>
            </a:r>
            <a:r>
              <a:rPr lang="en-US" altLang="zh-CN" sz="2000" err="1"/>
              <a:t>oppo</a:t>
            </a:r>
            <a:r>
              <a:rPr lang="en-US" altLang="zh-CN" sz="2000"/>
              <a:t>': [800,850,750]} </a:t>
            </a:r>
            <a:endParaRPr lang="en-US" altLang="zh-CN" sz="2000"/>
          </a:p>
          <a:p>
            <a:pPr>
              <a:lnSpc>
                <a:spcPct val="120000"/>
              </a:lnSpc>
            </a:pPr>
            <a:r>
              <a:rPr lang="x-none" altLang="zh-CN" sz="2000"/>
              <a:t>df = DataFrame(data, index=['一月',  '二月',  '三月']) 	# index</a:t>
            </a:r>
            <a:r>
              <a:rPr lang="zh-CN" altLang="en-US" sz="2000"/>
              <a:t>行</a:t>
            </a:r>
            <a:r>
              <a:rPr lang="x-none" altLang="zh-CN" sz="2000"/>
              <a:t>标签</a:t>
            </a:r>
            <a:endParaRPr lang="en-US" altLang="zh-CN" sz="2000"/>
          </a:p>
          <a:p>
            <a:pPr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/>
              <a:t>df['apple']   		# </a:t>
            </a:r>
            <a:r>
              <a:rPr lang="zh-CN" altLang="en-US" sz="2000"/>
              <a:t>访问一列，访问两列 </a:t>
            </a:r>
            <a:r>
              <a:rPr lang="en-US" altLang="zh-CN" sz="2000"/>
              <a:t>df[['apple','oppo']]</a:t>
            </a:r>
            <a:endParaRPr lang="en-US" altLang="zh-CN" sz="2000"/>
          </a:p>
          <a:p>
            <a:pPr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 err="1"/>
              <a:t>df.loc</a:t>
            </a:r>
            <a:r>
              <a:rPr lang="en-US" altLang="zh-CN" sz="2000"/>
              <a:t>['</a:t>
            </a:r>
            <a:r>
              <a:rPr lang="zh-CN" altLang="en-US" sz="2000"/>
              <a:t>一月</a:t>
            </a:r>
            <a:r>
              <a:rPr lang="en-US" altLang="zh-CN" sz="2000"/>
              <a:t>']  		# </a:t>
            </a:r>
            <a:r>
              <a:rPr lang="zh-CN" altLang="en-US" sz="2000"/>
              <a:t>访问一行，</a:t>
            </a:r>
            <a:r>
              <a:rPr lang="zh-CN" altLang="en-US" sz="2000">
                <a:solidFill>
                  <a:srgbClr val="C00000"/>
                </a:solidFill>
              </a:rPr>
              <a:t>不能</a:t>
            </a:r>
            <a:r>
              <a:rPr lang="zh-CN" altLang="en-US" sz="2000"/>
              <a:t>写为</a:t>
            </a:r>
            <a:r>
              <a:rPr lang="en-US" altLang="zh-CN" sz="2000"/>
              <a:t>df['</a:t>
            </a:r>
            <a:r>
              <a:rPr lang="zh-CN" altLang="en-US" sz="2000"/>
              <a:t>一月</a:t>
            </a:r>
            <a:r>
              <a:rPr lang="en-US" altLang="zh-CN" sz="2000"/>
              <a:t>']</a:t>
            </a:r>
            <a:endParaRPr lang="en-US" altLang="zh-CN" sz="2000"/>
          </a:p>
          <a:p>
            <a:pPr algn="just">
              <a:lnSpc>
                <a:spcPct val="120000"/>
              </a:lnSpc>
              <a:buClr>
                <a:srgbClr val="990000"/>
              </a:buClr>
            </a:pPr>
            <a:r>
              <a:rPr lang="en-US" altLang="zh-CN" sz="2000" err="1"/>
              <a:t>df.loc</a:t>
            </a:r>
            <a:r>
              <a:rPr lang="en-US" altLang="zh-CN" sz="2000"/>
              <a:t>['</a:t>
            </a:r>
            <a:r>
              <a:rPr lang="zh-CN" altLang="en-US" sz="2000"/>
              <a:t>一月</a:t>
            </a:r>
            <a:r>
              <a:rPr lang="en-US" altLang="zh-CN" sz="2000"/>
              <a:t>', 'apple'] 	# [</a:t>
            </a:r>
            <a:r>
              <a:rPr lang="zh-CN" altLang="en-US" sz="2000"/>
              <a:t>行标签</a:t>
            </a:r>
            <a:r>
              <a:rPr lang="en-US" altLang="zh-CN" sz="2000"/>
              <a:t>, </a:t>
            </a:r>
            <a:r>
              <a:rPr lang="zh-CN" altLang="en-US" sz="2000"/>
              <a:t>列标签</a:t>
            </a:r>
            <a:r>
              <a:rPr lang="en-US" altLang="zh-CN" sz="2000"/>
              <a:t>] 1100</a:t>
            </a:r>
            <a:endParaRPr lang="en-US" altLang="zh-CN" sz="200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027" y="312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738" y="5237414"/>
            <a:ext cx="2437046" cy="1336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5220864"/>
            <a:ext cx="2437046" cy="13809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5223882"/>
            <a:ext cx="2497574" cy="1377972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3" y="949785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8.5.7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多级索引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26289" y="1298120"/>
            <a:ext cx="8671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1600"/>
              <a:t>Pandas</a:t>
            </a:r>
            <a:r>
              <a:rPr lang="zh-CN" altLang="en-US" sz="1600"/>
              <a:t>支持一级索引，也支持多级索引（</a:t>
            </a:r>
            <a:r>
              <a:rPr lang="en-US" altLang="zh-CN" sz="1600" err="1"/>
              <a:t>MultiIndex</a:t>
            </a:r>
            <a:r>
              <a:rPr lang="zh-CN" altLang="en-US" sz="1600"/>
              <a:t>）。多级索引可以更好地表达数据之间的联系。假定</a:t>
            </a:r>
            <a:r>
              <a:rPr lang="en-US" altLang="zh-CN" sz="1600"/>
              <a:t>A</a:t>
            </a:r>
            <a:r>
              <a:rPr lang="zh-CN" altLang="en-US" sz="1600"/>
              <a:t>、</a:t>
            </a:r>
            <a:r>
              <a:rPr lang="en-US" altLang="zh-CN" sz="1600"/>
              <a:t>B</a:t>
            </a:r>
            <a:r>
              <a:rPr lang="zh-CN" altLang="en-US" sz="1600"/>
              <a:t>两类产品都有红、绿两种颜色。</a:t>
            </a:r>
            <a:endParaRPr lang="en-US" altLang="zh-CN" sz="1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702" y="3356993"/>
            <a:ext cx="2551130" cy="18634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2702" y="5417444"/>
            <a:ext cx="8459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1600"/>
              <a:t>上图中</a:t>
            </a:r>
            <a:r>
              <a:rPr lang="en-US" altLang="zh-CN" sz="1600"/>
              <a:t>df</a:t>
            </a:r>
            <a:r>
              <a:rPr lang="zh-CN" altLang="en-US" sz="1600"/>
              <a:t>有两级索引</a:t>
            </a:r>
            <a:r>
              <a:rPr lang="en-US" altLang="zh-CN" sz="1600"/>
              <a:t>(0</a:t>
            </a:r>
            <a:r>
              <a:rPr lang="zh-CN" altLang="en-US" sz="1600"/>
              <a:t>级和</a:t>
            </a:r>
            <a:r>
              <a:rPr lang="en-US" altLang="zh-CN" sz="1600"/>
              <a:t>1</a:t>
            </a:r>
            <a:r>
              <a:rPr lang="zh-CN" altLang="en-US" sz="1600"/>
              <a:t>级</a:t>
            </a:r>
            <a:r>
              <a:rPr lang="en-US" altLang="zh-CN" sz="1600"/>
              <a:t>)</a:t>
            </a:r>
            <a:r>
              <a:rPr lang="zh-CN" altLang="en-US" sz="1600"/>
              <a:t>，索引分别命名为</a:t>
            </a:r>
            <a:r>
              <a:rPr lang="en-US" altLang="zh-CN" sz="1600"/>
              <a:t>product</a:t>
            </a:r>
            <a:r>
              <a:rPr lang="zh-CN" altLang="en-US" sz="1600"/>
              <a:t>和</a:t>
            </a:r>
            <a:r>
              <a:rPr lang="en-US" altLang="zh-CN" sz="1600"/>
              <a:t>color</a:t>
            </a:r>
            <a:r>
              <a:rPr lang="zh-CN" altLang="en-US" sz="1600"/>
              <a:t>。</a:t>
            </a:r>
            <a:endParaRPr lang="en-US" altLang="zh-CN" sz="1600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1600" err="1"/>
              <a:t>df.loc</a:t>
            </a:r>
            <a:r>
              <a:rPr lang="en-US" altLang="zh-CN" sz="1600"/>
              <a:t>['B']           		# B</a:t>
            </a:r>
            <a:r>
              <a:rPr lang="zh-CN" altLang="zh-CN" sz="1600"/>
              <a:t>类产品</a:t>
            </a:r>
            <a:endParaRPr lang="en-US" altLang="zh-CN" sz="1600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1600" err="1"/>
              <a:t>df.loc</a:t>
            </a:r>
            <a:r>
              <a:rPr lang="en-US" altLang="zh-CN" sz="1600"/>
              <a:t>[</a:t>
            </a:r>
            <a:r>
              <a:rPr lang="en-US" altLang="zh-CN" sz="1600">
                <a:solidFill>
                  <a:srgbClr val="C00000"/>
                </a:solidFill>
              </a:rPr>
              <a:t>(</a:t>
            </a:r>
            <a:r>
              <a:rPr lang="en-US" altLang="zh-CN" sz="1600"/>
              <a:t>'B', 'r'</a:t>
            </a:r>
            <a:r>
              <a:rPr lang="en-US" altLang="zh-CN" sz="1600">
                <a:solidFill>
                  <a:srgbClr val="C00000"/>
                </a:solidFill>
              </a:rPr>
              <a:t>)</a:t>
            </a:r>
            <a:r>
              <a:rPr lang="en-US" altLang="zh-CN" sz="1600"/>
              <a:t>]          	# B</a:t>
            </a:r>
            <a:r>
              <a:rPr lang="zh-CN" altLang="zh-CN" sz="1600"/>
              <a:t>类中的红色</a:t>
            </a:r>
            <a:r>
              <a:rPr lang="en-US" altLang="zh-CN" sz="1600"/>
              <a:t>r</a:t>
            </a:r>
            <a:r>
              <a:rPr lang="zh-CN" altLang="zh-CN" sz="1600"/>
              <a:t>产品</a:t>
            </a:r>
            <a:endParaRPr lang="en-US" altLang="zh-CN" sz="1600"/>
          </a:p>
          <a:p>
            <a:pPr eaLnBrk="0" hangingPunct="0">
              <a:spcBef>
                <a:spcPts val="0"/>
              </a:spcBef>
              <a:buClr>
                <a:srgbClr val="990000"/>
              </a:buClr>
            </a:pPr>
            <a:r>
              <a:rPr lang="x-none" altLang="zh-CN" sz="1600"/>
              <a:t>df.loc</a:t>
            </a:r>
            <a:r>
              <a:rPr lang="x-none" altLang="zh-CN" sz="1600">
                <a:solidFill>
                  <a:srgbClr val="C00000"/>
                </a:solidFill>
              </a:rPr>
              <a:t>[(slice(None), 'r'), :] </a:t>
            </a:r>
            <a:r>
              <a:rPr lang="x-none" altLang="zh-CN" sz="1600"/>
              <a:t>	# 所有的红色r产品</a:t>
            </a:r>
            <a:r>
              <a:rPr lang="en-US" altLang="zh-CN" sz="1600"/>
              <a:t>, </a:t>
            </a:r>
            <a:r>
              <a:rPr lang="zh-CN" altLang="en-US" sz="1600"/>
              <a:t>注意这种特殊的表示方法</a:t>
            </a:r>
            <a:endParaRPr lang="en-US" altLang="zh-CN" sz="1600"/>
          </a:p>
          <a:p>
            <a:pPr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1600"/>
              <a:t>df.xs('r', level='color')            # </a:t>
            </a:r>
            <a:r>
              <a:rPr lang="zh-CN" altLang="en-US" sz="1600"/>
              <a:t>红色</a:t>
            </a:r>
            <a:r>
              <a:rPr lang="en-US" altLang="zh-CN" sz="1600"/>
              <a:t>r</a:t>
            </a:r>
            <a:r>
              <a:rPr lang="zh-CN" altLang="en-US" sz="1600"/>
              <a:t>产品</a:t>
            </a:r>
            <a:endParaRPr lang="zh-CN" altLang="zh-CN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06" y="3338852"/>
            <a:ext cx="4449159" cy="1816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6291" y="1906073"/>
            <a:ext cx="8565499" cy="128240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990000"/>
              </a:buClr>
            </a:pPr>
            <a:r>
              <a:rPr lang="x-none" altLang="zh-CN" sz="1600"/>
              <a:t># 创建多级索引</a:t>
            </a:r>
            <a:endParaRPr lang="zh-CN" altLang="zh-CN" sz="1600"/>
          </a:p>
          <a:p>
            <a:pPr>
              <a:spcBef>
                <a:spcPts val="800"/>
              </a:spcBef>
            </a:pPr>
            <a:r>
              <a:rPr lang="en-US" altLang="zh-CN" sz="1600"/>
              <a:t>mindex = pd.Index([('A', 'r'), ('A', 'g'), ('B', 'r'), ('B', 'g')], name=('product', 'color'))</a:t>
            </a:r>
            <a:endParaRPr lang="en-US" altLang="zh-CN" sz="1600"/>
          </a:p>
          <a:p>
            <a:pPr>
              <a:spcBef>
                <a:spcPts val="800"/>
              </a:spcBef>
            </a:pPr>
            <a:r>
              <a:rPr lang="en-US" altLang="zh-CN" sz="1600"/>
              <a:t># </a:t>
            </a:r>
            <a:r>
              <a:rPr lang="zh-CN" altLang="en-US" sz="1600"/>
              <a:t>利用多级索引创建数据框</a:t>
            </a:r>
            <a:endParaRPr lang="en-US" altLang="zh-CN" sz="1600"/>
          </a:p>
          <a:p>
            <a:r>
              <a:rPr lang="x-none" altLang="zh-CN" sz="1600"/>
              <a:t>df = DataFrame(np.arange(2, 10).reshape(4, 2), index=mindex, columns=['一月','二月'])</a:t>
            </a:r>
            <a:endParaRPr lang="zh-CN" altLang="en-US" sz="16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40172" y="1006126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8.5.7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多级索引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0172" y="1759368"/>
            <a:ext cx="8671912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df.loc</a:t>
            </a:r>
            <a:r>
              <a:rPr lang="en-US" altLang="zh-CN" sz="2000"/>
              <a:t>['A'].sum()		# A </a:t>
            </a:r>
            <a:r>
              <a:rPr lang="zh-CN" altLang="en-US" sz="2000"/>
              <a:t>类每个月数量和</a:t>
            </a:r>
            <a:endParaRPr lang="en-US" altLang="zh-CN" sz="2000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df.loc</a:t>
            </a:r>
            <a:r>
              <a:rPr lang="en-US" altLang="zh-CN" sz="2000"/>
              <a:t>['A'].sum().sum()	             # </a:t>
            </a:r>
            <a:r>
              <a:rPr lang="zh-CN" altLang="en-US" sz="2000"/>
              <a:t>所有</a:t>
            </a:r>
            <a:r>
              <a:rPr lang="en-US" altLang="zh-CN" sz="2000"/>
              <a:t>A</a:t>
            </a:r>
            <a:r>
              <a:rPr lang="zh-CN" altLang="en-US" sz="2000"/>
              <a:t>类数量和</a:t>
            </a:r>
            <a:endParaRPr lang="en-US" altLang="zh-CN" sz="2000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df.loc</a:t>
            </a:r>
            <a:r>
              <a:rPr lang="en-US" altLang="zh-CN" sz="2000"/>
              <a:t>[(slice(None), 'r'), :].sum().sum()	         # r </a:t>
            </a:r>
            <a:r>
              <a:rPr lang="zh-CN" altLang="en-US" sz="2000"/>
              <a:t>类数量和</a:t>
            </a:r>
            <a:endParaRPr lang="en-US" altLang="zh-CN" sz="2000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 err="1"/>
              <a:t>df.groupby</a:t>
            </a:r>
            <a:r>
              <a:rPr lang="en-US" altLang="zh-CN" sz="2000"/>
              <a:t>(level='product').sum()</a:t>
            </a:r>
            <a:endParaRPr lang="en-US" altLang="zh-CN" sz="2000"/>
          </a:p>
          <a:p>
            <a:pPr eaLnBrk="0" hangingPunct="0">
              <a:spcBef>
                <a:spcPts val="0"/>
              </a:spcBef>
              <a:buClr>
                <a:srgbClr val="990000"/>
              </a:buClr>
            </a:pPr>
            <a:r>
              <a:rPr lang="en-US" altLang="zh-CN" sz="2000" err="1"/>
              <a:t>df.groupby</a:t>
            </a:r>
            <a:r>
              <a:rPr lang="en-US" altLang="zh-CN" sz="2000"/>
              <a:t>(level='product').sum().sum(axis=1)</a:t>
            </a:r>
            <a:endParaRPr lang="en-US" altLang="zh-CN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4324" y="3609197"/>
            <a:ext cx="3419475" cy="1200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28" y="3639773"/>
            <a:ext cx="4533925" cy="721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21" y="5229203"/>
            <a:ext cx="5372100" cy="14339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8704" y="1442240"/>
            <a:ext cx="4572000" cy="30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>
              <a:lnSpc>
                <a:spcPts val="1540"/>
              </a:lnSpc>
            </a:pPr>
            <a:r>
              <a:rPr lang="zh-CN" altLang="zh-CN" kern="100">
                <a:latin typeface="Times New Roman" panose="02020603050405020304" pitchFamily="18" charset="0"/>
                <a:cs typeface="宋体" panose="02010600030101010101" pitchFamily="2" charset="-122"/>
              </a:rPr>
              <a:t>多级索引便于按索引统计，如下所示。</a:t>
            </a:r>
            <a:endParaRPr lang="zh-CN" altLang="zh-CN" sz="2000" kern="1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40172" y="944002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8.5.7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多级索引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40172" y="1205175"/>
            <a:ext cx="8727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/>
              <a:t>多级索引数据框常使用</a:t>
            </a:r>
            <a:r>
              <a:rPr lang="en-US" altLang="zh-CN">
                <a:solidFill>
                  <a:srgbClr val="C00000"/>
                </a:solidFill>
              </a:rPr>
              <a:t>stack()</a:t>
            </a:r>
            <a:r>
              <a:rPr lang="zh-CN" altLang="en-US">
                <a:solidFill>
                  <a:srgbClr val="C00000"/>
                </a:solidFill>
              </a:rPr>
              <a:t>和</a:t>
            </a:r>
            <a:r>
              <a:rPr lang="en-US" altLang="zh-CN">
                <a:solidFill>
                  <a:srgbClr val="C00000"/>
                </a:solidFill>
              </a:rPr>
              <a:t>unstack()</a:t>
            </a:r>
            <a:r>
              <a:rPr lang="zh-CN" altLang="en-US"/>
              <a:t>命令进</a:t>
            </a:r>
            <a:r>
              <a:rPr lang="zh-CN" altLang="en-US">
                <a:solidFill>
                  <a:srgbClr val="C00000"/>
                </a:solidFill>
              </a:rPr>
              <a:t>行行索引和列索引</a:t>
            </a:r>
            <a:r>
              <a:rPr lang="zh-CN" altLang="en-US"/>
              <a:t>的转换。</a:t>
            </a:r>
            <a:endParaRPr lang="en-US" altLang="zh-CN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df2 = df</a:t>
            </a:r>
            <a:r>
              <a:rPr lang="en-US" altLang="zh-CN" err="1"/>
              <a:t>.</a:t>
            </a:r>
            <a:r>
              <a:rPr lang="en-US" altLang="zh-CN" err="1">
                <a:solidFill>
                  <a:srgbClr val="C00000"/>
                </a:solidFill>
              </a:rPr>
              <a:t>unstack</a:t>
            </a:r>
            <a:r>
              <a:rPr lang="en-US" altLang="zh-CN"/>
              <a:t>()    # </a:t>
            </a:r>
            <a:r>
              <a:rPr lang="zh-CN" altLang="en-US"/>
              <a:t>默认将最内层的</a:t>
            </a:r>
            <a:r>
              <a:rPr lang="en-US" altLang="zh-CN"/>
              <a:t>1</a:t>
            </a:r>
            <a:r>
              <a:rPr lang="zh-CN" altLang="en-US"/>
              <a:t>级行索引转为列索引</a:t>
            </a:r>
            <a:endParaRPr lang="en-US" altLang="zh-CN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df2.columns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18" y="2097192"/>
            <a:ext cx="2166407" cy="17068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64" y="2097195"/>
            <a:ext cx="2697690" cy="18382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1044" y="4020211"/>
            <a:ext cx="820906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df3 = df.</a:t>
            </a:r>
            <a:r>
              <a:rPr lang="en-US" altLang="zh-CN">
                <a:solidFill>
                  <a:srgbClr val="C00000"/>
                </a:solidFill>
              </a:rPr>
              <a:t>stack</a:t>
            </a:r>
            <a:r>
              <a:rPr lang="en-US" altLang="zh-CN"/>
              <a:t>()                   # </a:t>
            </a:r>
            <a:r>
              <a:rPr lang="zh-CN" altLang="en-US"/>
              <a:t>列索引转为行索引，行索引变为三级</a:t>
            </a:r>
            <a:r>
              <a:rPr lang="en-US" altLang="zh-CN"/>
              <a:t>(0,1,2)</a:t>
            </a:r>
            <a:endParaRPr lang="en-US" altLang="zh-CN"/>
          </a:p>
          <a:p>
            <a:pPr eaLnBrk="0" hangingPunct="0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/>
              <a:t>df3.groupby(level=2).sum()</a:t>
            </a:r>
            <a:endParaRPr lang="zh-CN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84" y="2106182"/>
            <a:ext cx="3247552" cy="17202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51" y="4696230"/>
            <a:ext cx="2199188" cy="20748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865" y="4754267"/>
            <a:ext cx="45529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数据整理 </a:t>
            </a:r>
            <a:endParaRPr lang="en-US" altLang="zh-CN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3"/>
          <p:cNvSpPr txBox="1">
            <a:spLocks noChangeArrowheads="1"/>
          </p:cNvSpPr>
          <p:nvPr/>
        </p:nvSpPr>
        <p:spPr bwMode="auto">
          <a:xfrm>
            <a:off x="1919833" y="955651"/>
            <a:ext cx="50402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209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r>
              <a:rPr lang="en-US" altLang="zh-CN" sz="2000" kern="0">
                <a:solidFill>
                  <a:srgbClr val="990000"/>
                </a:solidFill>
                <a:ea typeface="宋体" panose="02010600030101010101" pitchFamily="2" charset="-122"/>
              </a:rPr>
              <a:t>8.5.8  </a:t>
            </a:r>
            <a:r>
              <a:rPr lang="zh-CN" altLang="en-US" sz="2000" kern="0">
                <a:solidFill>
                  <a:srgbClr val="990000"/>
                </a:solidFill>
                <a:ea typeface="宋体" panose="02010600030101010101" pitchFamily="2" charset="-122"/>
              </a:rPr>
              <a:t>矢量化字符串处理</a:t>
            </a:r>
            <a:endParaRPr lang="en-US" altLang="zh-CN" sz="2000" kern="0">
              <a:solidFill>
                <a:srgbClr val="990000"/>
              </a:solidFill>
              <a:ea typeface="宋体" panose="02010600030101010101" pitchFamily="2" charset="-122"/>
            </a:endParaRPr>
          </a:p>
          <a:p>
            <a:pPr marL="0" indent="457200" algn="ctr">
              <a:lnSpc>
                <a:spcPct val="110000"/>
              </a:lnSpc>
              <a:spcBef>
                <a:spcPts val="0"/>
              </a:spcBef>
              <a:buClr>
                <a:srgbClr val="990000"/>
              </a:buClr>
            </a:pPr>
            <a:endParaRPr lang="zh-CN" altLang="en-US" sz="2000" ker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3320" y="1204061"/>
            <a:ext cx="8571956" cy="79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en-US" altLang="zh-CN" sz="2000"/>
              <a:t>Pandas</a:t>
            </a:r>
            <a:r>
              <a:rPr lang="zh-CN" altLang="en-US" sz="2000"/>
              <a:t>为字符串提供了形如“</a:t>
            </a:r>
            <a:r>
              <a:rPr lang="zh-CN" altLang="en-US" sz="2000">
                <a:solidFill>
                  <a:srgbClr val="C00000"/>
                </a:solidFill>
              </a:rPr>
              <a:t>列</a:t>
            </a:r>
            <a:r>
              <a:rPr lang="en-US" altLang="zh-CN" sz="2000">
                <a:solidFill>
                  <a:srgbClr val="C00000"/>
                </a:solidFill>
              </a:rPr>
              <a:t>.</a:t>
            </a:r>
            <a:r>
              <a:rPr lang="en-US" altLang="zh-CN" sz="2000" err="1">
                <a:solidFill>
                  <a:srgbClr val="C00000"/>
                </a:solidFill>
              </a:rPr>
              <a:t>str</a:t>
            </a:r>
            <a:r>
              <a:rPr lang="en-US" altLang="zh-CN" sz="2000">
                <a:solidFill>
                  <a:srgbClr val="C00000"/>
                </a:solidFill>
              </a:rPr>
              <a:t>.</a:t>
            </a:r>
            <a:r>
              <a:rPr lang="zh-CN" altLang="en-US" sz="2000">
                <a:solidFill>
                  <a:srgbClr val="C00000"/>
                </a:solidFill>
              </a:rPr>
              <a:t>方法</a:t>
            </a:r>
            <a:r>
              <a:rPr lang="en-US" altLang="zh-CN" sz="2000">
                <a:solidFill>
                  <a:srgbClr val="C00000"/>
                </a:solidFill>
              </a:rPr>
              <a:t>()</a:t>
            </a:r>
            <a:r>
              <a:rPr lang="en-US" altLang="zh-CN" sz="2000"/>
              <a:t>”</a:t>
            </a:r>
            <a:r>
              <a:rPr lang="zh-CN" altLang="en-US" sz="2000"/>
              <a:t>的矢量化命令支持，这些方法一般在数据清洗、转换时使用，如</a:t>
            </a:r>
            <a:r>
              <a:rPr lang="en-US" altLang="zh-CN" sz="2000"/>
              <a:t>8.4.4</a:t>
            </a:r>
            <a:r>
              <a:rPr lang="zh-CN" altLang="en-US" sz="2000"/>
              <a:t>节所示。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3058" y="5200052"/>
            <a:ext cx="2390263" cy="15014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68" y="5222880"/>
            <a:ext cx="2205163" cy="1510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5248026"/>
            <a:ext cx="3432356" cy="1510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54191" y="2010694"/>
            <a:ext cx="8218275" cy="29905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x-none" altLang="zh-CN"/>
              <a:t>s = Series(['Beauty and the Beast', 'Captain America: Civil War', </a:t>
            </a:r>
            <a:endParaRPr lang="zh-CN" altLang="zh-CN"/>
          </a:p>
          <a:p>
            <a:r>
              <a:rPr lang="x-none" altLang="zh-CN"/>
              <a:t>'Jurassic World', 'Toy Story'])</a:t>
            </a:r>
            <a:endParaRPr lang="zh-CN" altLang="zh-CN"/>
          </a:p>
          <a:p>
            <a:pPr>
              <a:spcBef>
                <a:spcPts val="1000"/>
              </a:spcBef>
            </a:pPr>
            <a:r>
              <a:rPr lang="en-US" altLang="zh-CN"/>
              <a:t>help(s.str)		# </a:t>
            </a:r>
            <a:r>
              <a:rPr lang="zh-CN" altLang="en-US"/>
              <a:t>显示 </a:t>
            </a:r>
            <a:r>
              <a:rPr lang="en-US" altLang="zh-CN"/>
              <a:t>s.str</a:t>
            </a:r>
            <a:r>
              <a:rPr lang="zh-CN" altLang="en-US"/>
              <a:t>帮助</a:t>
            </a:r>
            <a:endParaRPr lang="en-US" altLang="zh-CN"/>
          </a:p>
          <a:p>
            <a:r>
              <a:rPr lang="en-US" altLang="zh-CN"/>
              <a:t>s.str.len()     		# </a:t>
            </a:r>
            <a:r>
              <a:rPr lang="zh-CN" altLang="zh-CN"/>
              <a:t>返回字符串长度</a:t>
            </a:r>
            <a:endParaRPr lang="en-US" altLang="zh-CN"/>
          </a:p>
          <a:p>
            <a:r>
              <a:rPr lang="en-US" altLang="zh-CN"/>
              <a:t>s.str.split()   		# </a:t>
            </a:r>
            <a:r>
              <a:rPr lang="zh-CN" altLang="zh-CN"/>
              <a:t>分割字符串</a:t>
            </a:r>
            <a:endParaRPr lang="en-US" altLang="zh-CN"/>
          </a:p>
          <a:p>
            <a:r>
              <a:rPr lang="en-US" altLang="zh-CN"/>
              <a:t>s.str.strip()                    	# </a:t>
            </a:r>
            <a:r>
              <a:rPr lang="zh-CN" altLang="en-US"/>
              <a:t>去除首尾的空白字符</a:t>
            </a:r>
            <a:endParaRPr lang="en-US" altLang="zh-CN"/>
          </a:p>
          <a:p>
            <a:r>
              <a:rPr lang="en-US" altLang="zh-CN"/>
              <a:t>s.str[:6]      		# </a:t>
            </a:r>
            <a:r>
              <a:rPr lang="zh-CN" altLang="zh-CN"/>
              <a:t>字符串切片</a:t>
            </a:r>
            <a:endParaRPr lang="en-US" altLang="zh-CN"/>
          </a:p>
          <a:p>
            <a:r>
              <a:rPr lang="en-US" altLang="zh-CN"/>
              <a:t>s.str.contains('War')     	# </a:t>
            </a:r>
            <a:r>
              <a:rPr lang="zh-CN" altLang="zh-CN"/>
              <a:t>测试电影名中是否包含</a:t>
            </a:r>
            <a:r>
              <a:rPr lang="en-US" altLang="zh-CN"/>
              <a:t>War</a:t>
            </a:r>
            <a:endParaRPr lang="en-US" altLang="zh-CN"/>
          </a:p>
          <a:p>
            <a:r>
              <a:rPr lang="en-US" altLang="zh-CN"/>
              <a:t>s.str.lower().str.contains('war')	  # </a:t>
            </a:r>
            <a:r>
              <a:rPr lang="zh-CN" altLang="en-US"/>
              <a:t>转小写再测是否含</a:t>
            </a:r>
            <a:r>
              <a:rPr lang="en-US" altLang="zh-CN"/>
              <a:t>war</a:t>
            </a:r>
            <a:endParaRPr lang="en-US" altLang="zh-CN"/>
          </a:p>
          <a:p>
            <a:r>
              <a:rPr lang="en-US" altLang="zh-CN"/>
              <a:t>s.str.replace(' ', '-')   		# </a:t>
            </a:r>
            <a:r>
              <a:rPr lang="zh-CN" altLang="zh-CN"/>
              <a:t>字符替换，用横线</a:t>
            </a:r>
            <a:r>
              <a:rPr lang="en-US" altLang="zh-CN"/>
              <a:t>- </a:t>
            </a:r>
            <a:r>
              <a:rPr lang="zh-CN" altLang="zh-CN"/>
              <a:t>替换空格</a:t>
            </a:r>
            <a:endParaRPr lang="zh-CN" altLang="zh-CN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要将数据框对象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的一个数据列设置为索引，应调用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reindex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reset_index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set_index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index.name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: 圆角 12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要将数据框对象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的行索引重新变为数据列，应调用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   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reindex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reset_index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set_index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index 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pd.cut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 )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方法的作用是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_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数据切片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数据统计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数据分段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以便区间统计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数据删除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13"/>
          <p:cNvSpPr/>
          <p:nvPr>
            <p:custDataLst>
              <p:tags r:id="rId10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提交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对象的很多数据整理方法不会直接修改原数据框，如果需要直接修改原数据框，应在命令中设置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___=True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的参数。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要将数据框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中列名为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hw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的列改名为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hua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' ,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可以执行命令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df.rename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(columns=___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 ). 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注：填写横线上缺失的部分。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438400" y="635000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数据框对象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检测是否有重复值时使用的方法名是 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df.____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_____()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: 圆角 5"/>
          <p:cNvSpPr/>
          <p:nvPr>
            <p:custDataLst>
              <p:tags r:id="rId2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作答</a:t>
            </a:r>
            <a:endParaRPr kumimoji="0" lang="zh-CN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/>
          <a:lstStyle/>
          <a:p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正常使用填空题需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3.0</a:t>
            </a:r>
            <a:r>
              <a:rPr kumimoji="0" lang="zh-CN" altLang="en-US" sz="1200" b="1" i="0" u="none" strike="noStrike" cap="none" normalizeH="0" baseline="0">
                <a:ln>
                  <a:noFill/>
                </a:ln>
                <a:solidFill>
                  <a:srgbClr val="F84F4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以上版本雨课堂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F84F41"/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7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8"/>
              </p:custDataLst>
            </p:nvPr>
          </p:nvSpPr>
          <p:spPr>
            <a:xfrm>
              <a:off x="1427480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TYPE" val="ProblemTypeMarker"/>
</p:tagLst>
</file>

<file path=ppt/tags/tag100.xml><?xml version="1.0" encoding="utf-8"?>
<p:tagLst xmlns:p="http://schemas.openxmlformats.org/presentationml/2006/main">
  <p:tag name="PROBLEMREMARKTITLE" val="ProblemRemarkBoardTitle"/>
</p:tagLst>
</file>

<file path=ppt/tags/tag101.xml><?xml version="1.0" encoding="utf-8"?>
<p:tagLst xmlns:p="http://schemas.openxmlformats.org/presentationml/2006/main">
  <p:tag name="PROBLEMREMARKTITLE" val="ProblemRemarkBoardTitle"/>
</p:tagLst>
</file>

<file path=ppt/tags/tag102.xml><?xml version="1.0" encoding="utf-8"?>
<p:tagLst xmlns:p="http://schemas.openxmlformats.org/presentationml/2006/main">
  <p:tag name="PROBLEMREMARKTITLE" val="ProblemRemarkBoardTitle"/>
</p:tagLst>
</file>

<file path=ppt/tags/tag103.xml><?xml version="1.0" encoding="utf-8"?>
<p:tagLst xmlns:p="http://schemas.openxmlformats.org/presentationml/2006/main">
  <p:tag name="PROBLEMREMARKTITLE" val="ProblemRemarkBoardTitle"/>
</p:tagLst>
</file>

<file path=ppt/tags/tag104.xml><?xml version="1.0" encoding="utf-8"?>
<p:tagLst xmlns:p="http://schemas.openxmlformats.org/presentationml/2006/main">
  <p:tag name="RAINPROBLEMTYPE" val="ProblemTypeMarker"/>
</p:tagLst>
</file>

<file path=ppt/tags/tag105.xml><?xml version="1.0" encoding="utf-8"?>
<p:tagLst xmlns:p="http://schemas.openxmlformats.org/presentationml/2006/main">
  <p:tag name="RAINPROBLEMTYPE" val="ProblemTypeMarker"/>
</p:tagLst>
</file>

<file path=ppt/tags/tag106.xml><?xml version="1.0" encoding="utf-8"?>
<p:tagLst xmlns:p="http://schemas.openxmlformats.org/presentationml/2006/main">
  <p:tag name="RAINPROBLEMTYPE" val="ProblemTypeMarker"/>
</p:tagLst>
</file>

<file path=ppt/tags/tag107.xml><?xml version="1.0" encoding="utf-8"?>
<p:tagLst xmlns:p="http://schemas.openxmlformats.org/presentationml/2006/main">
  <p:tag name="RAINPROBLEMTYPE" val="ProblemTypeMarker"/>
</p:tagLst>
</file>

<file path=ppt/tags/tag108.xml><?xml version="1.0" encoding="utf-8"?>
<p:tagLst xmlns:p="http://schemas.openxmlformats.org/presentationml/2006/main">
  <p:tag name="RAINPROBLEMTYPE" val="ProblemTypeMarker"/>
</p:tagLst>
</file>

<file path=ppt/tags/tag109.xml><?xml version="1.0" encoding="utf-8"?>
<p:tagLst xmlns:p="http://schemas.openxmlformats.org/presentationml/2006/main">
  <p:tag name="PROBLEMREMARKTITLE" val="ProblemRemarkBoardTitle"/>
</p:tagLst>
</file>

<file path=ppt/tags/tag11.xml><?xml version="1.0" encoding="utf-8"?>
<p:tagLst xmlns:p="http://schemas.openxmlformats.org/presentationml/2006/main">
  <p:tag name="RAINPROBLEMTYPE" val="ProblemTypeMarker"/>
</p:tagLst>
</file>

<file path=ppt/tags/tag110.xml><?xml version="1.0" encoding="utf-8"?>
<p:tagLst xmlns:p="http://schemas.openxmlformats.org/presentationml/2006/main">
  <p:tag name="PROBLEMREMARKTITLE" val="ProblemRemarkBoardTitle"/>
</p:tagLst>
</file>

<file path=ppt/tags/tag111.xml><?xml version="1.0" encoding="utf-8"?>
<p:tagLst xmlns:p="http://schemas.openxmlformats.org/presentationml/2006/main">
  <p:tag name="PROBLEMREMARKTITLE" val="ProblemRemarkBoardTitle"/>
</p:tagLst>
</file>

<file path=ppt/tags/tag112.xml><?xml version="1.0" encoding="utf-8"?>
<p:tagLst xmlns:p="http://schemas.openxmlformats.org/presentationml/2006/main">
  <p:tag name="PROBLEMREMARKTITLE" val="ProblemRemarkBoardTitle"/>
</p:tagLst>
</file>

<file path=ppt/tags/tag113.xml><?xml version="1.0" encoding="utf-8"?>
<p:tagLst xmlns:p="http://schemas.openxmlformats.org/presentationml/2006/main">
  <p:tag name="RAINPROBLEM" val="ProblemSetting"/>
  <p:tag name="RAINPROBLEMTYPE" val="FillBlank"/>
</p:tagLst>
</file>

<file path=ppt/tags/tag114.xml><?xml version="1.0" encoding="utf-8"?>
<p:tagLst xmlns:p="http://schemas.openxmlformats.org/presentationml/2006/main">
  <p:tag name="RAINPROBLEM" val="FillBlank"/>
  <p:tag name="PROBLEMBLANKKEYWORD" val="填空"/>
  <p:tag name="PROBLEMHASREMARK" val="True"/>
  <p:tag name="PROBLEMREMARK" val="s.count统计非空数据项个数，np.nan是空值，所以结果为 3 个。 "/>
  <p:tag name="PROBLEMSCORE" val="1.0"/>
  <p:tag name="PROBLEMBLANK" val="[{&quot;Num&quot;:1,&quot;Score&quot;:1.0,&quot;Answers&quot;:[&quot;3&quot;],&quot;CaseSensitive&quot;:false,&quot;FuzzyMatch&quot;:false}]"/>
</p:tagLst>
</file>

<file path=ppt/tags/tag115.xml><?xml version="1.0" encoding="utf-8"?>
<p:tagLst xmlns:p="http://schemas.openxmlformats.org/presentationml/2006/main">
  <p:tag name="RAINPROBLEM" val="ProblemBody"/>
</p:tagLst>
</file>

<file path=ppt/tags/tag116.xml><?xml version="1.0" encoding="utf-8"?>
<p:tagLst xmlns:p="http://schemas.openxmlformats.org/presentationml/2006/main">
  <p:tag name="RAINPROBLEM" val="ProblemSubmit"/>
  <p:tag name="RAINPROBLEMTYPE" val="FillBlank"/>
</p:tagLst>
</file>

<file path=ppt/tags/tag117.xml><?xml version="1.0" encoding="utf-8"?>
<p:tagLst xmlns:p="http://schemas.openxmlformats.org/presentationml/2006/main">
  <p:tag name="PRODUCTVERSIONTIP3" val="PRODUCTVERSIONTIP3"/>
</p:tagLst>
</file>

<file path=ppt/tags/tag118.xml><?xml version="1.0" encoding="utf-8"?>
<p:tagLst xmlns:p="http://schemas.openxmlformats.org/presentationml/2006/main">
  <p:tag name="RAINPROBLEMTYPE" val="ProblemTypeMarker"/>
</p:tagLst>
</file>

<file path=ppt/tags/tag119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20.xml><?xml version="1.0" encoding="utf-8"?>
<p:tagLst xmlns:p="http://schemas.openxmlformats.org/presentationml/2006/main">
  <p:tag name="RAINPROBLEMTYPE" val="ProblemTypeMarker"/>
</p:tagLst>
</file>

<file path=ppt/tags/tag121.xml><?xml version="1.0" encoding="utf-8"?>
<p:tagLst xmlns:p="http://schemas.openxmlformats.org/presentationml/2006/main">
  <p:tag name="RAINPROBLEMTYPE" val="ProblemTypeMarker"/>
</p:tagLst>
</file>

<file path=ppt/tags/tag122.xml><?xml version="1.0" encoding="utf-8"?>
<p:tagLst xmlns:p="http://schemas.openxmlformats.org/presentationml/2006/main">
  <p:tag name="RAINPROBLEMTYPE" val="ProblemTypeMarker"/>
</p:tagLst>
</file>

<file path=ppt/tags/tag123.xml><?xml version="1.0" encoding="utf-8"?>
<p:tagLst xmlns:p="http://schemas.openxmlformats.org/presentationml/2006/main">
  <p:tag name="RAINPROBLEM" val="ProblemSetting"/>
  <p:tag name="RAINPROBLEMTYPE" val="FillBlank"/>
</p:tagLst>
</file>

<file path=ppt/tags/tag12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5&quot;],&quot;CaseSensitive&quot;:false,&quot;FuzzyMatch&quot;:false}]"/>
</p:tagLst>
</file>

<file path=ppt/tags/tag125.xml><?xml version="1.0" encoding="utf-8"?>
<p:tagLst xmlns:p="http://schemas.openxmlformats.org/presentationml/2006/main">
  <p:tag name="RAINPROBLEM" val="ProblemBody"/>
</p:tagLst>
</file>

<file path=ppt/tags/tag126.xml><?xml version="1.0" encoding="utf-8"?>
<p:tagLst xmlns:p="http://schemas.openxmlformats.org/presentationml/2006/main">
  <p:tag name="RAINPROBLEM" val="ProblemSubmit"/>
  <p:tag name="RAINPROBLEMTYPE" val="FillBlank"/>
</p:tagLst>
</file>

<file path=ppt/tags/tag127.xml><?xml version="1.0" encoding="utf-8"?>
<p:tagLst xmlns:p="http://schemas.openxmlformats.org/presentationml/2006/main">
  <p:tag name="PRODUCTVERSIONTIP3" val="PRODUCTVERSIONTIP3"/>
</p:tagLst>
</file>

<file path=ppt/tags/tag128.xml><?xml version="1.0" encoding="utf-8"?>
<p:tagLst xmlns:p="http://schemas.openxmlformats.org/presentationml/2006/main">
  <p:tag name="RAINPROBLEMTYPE" val="ProblemTypeMarker"/>
</p:tagLst>
</file>

<file path=ppt/tags/tag129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30.xml><?xml version="1.0" encoding="utf-8"?>
<p:tagLst xmlns:p="http://schemas.openxmlformats.org/presentationml/2006/main">
  <p:tag name="RAINPROBLEMTYPE" val="ProblemTypeMarker"/>
</p:tagLst>
</file>

<file path=ppt/tags/tag131.xml><?xml version="1.0" encoding="utf-8"?>
<p:tagLst xmlns:p="http://schemas.openxmlformats.org/presentationml/2006/main">
  <p:tag name="RAINPROBLEMTYPE" val="ProblemTypeMarker"/>
</p:tagLst>
</file>

<file path=ppt/tags/tag132.xml><?xml version="1.0" encoding="utf-8"?>
<p:tagLst xmlns:p="http://schemas.openxmlformats.org/presentationml/2006/main">
  <p:tag name="RAINPROBLEMTYPE" val="ProblemTypeMarker"/>
</p:tagLst>
</file>

<file path=ppt/tags/tag133.xml><?xml version="1.0" encoding="utf-8"?>
<p:tagLst xmlns:p="http://schemas.openxmlformats.org/presentationml/2006/main">
  <p:tag name="RAINPROBLEM" val="ProblemSetting"/>
  <p:tag name="RAINPROBLEMTYPE" val="FillBlank"/>
</p:tagLst>
</file>

<file path=ppt/tags/tag13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columns&quot;],&quot;CaseSensitive&quot;:false,&quot;FuzzyMatch&quot;:false}]"/>
</p:tagLst>
</file>

<file path=ppt/tags/tag135.xml><?xml version="1.0" encoding="utf-8"?>
<p:tagLst xmlns:p="http://schemas.openxmlformats.org/presentationml/2006/main">
  <p:tag name="RAINPROBLEM" val="ProblemBody"/>
</p:tagLst>
</file>

<file path=ppt/tags/tag136.xml><?xml version="1.0" encoding="utf-8"?>
<p:tagLst xmlns:p="http://schemas.openxmlformats.org/presentationml/2006/main">
  <p:tag name="RAINPROBLEM" val="ProblemSubmit"/>
  <p:tag name="RAINPROBLEMTYPE" val="FillBlank"/>
</p:tagLst>
</file>

<file path=ppt/tags/tag137.xml><?xml version="1.0" encoding="utf-8"?>
<p:tagLst xmlns:p="http://schemas.openxmlformats.org/presentationml/2006/main">
  <p:tag name="PRODUCTVERSIONTIP3" val="PRODUCTVERSIONTIP3"/>
</p:tagLst>
</file>

<file path=ppt/tags/tag138.xml><?xml version="1.0" encoding="utf-8"?>
<p:tagLst xmlns:p="http://schemas.openxmlformats.org/presentationml/2006/main">
  <p:tag name="RAINPROBLEMTYPE" val="ProblemTypeMarker"/>
</p:tagLst>
</file>

<file path=ppt/tags/tag139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" val="ProblemSetting"/>
  <p:tag name="RAINPROBLEMTYPE" val="MultipleChoice"/>
</p:tagLst>
</file>

<file path=ppt/tags/tag140.xml><?xml version="1.0" encoding="utf-8"?>
<p:tagLst xmlns:p="http://schemas.openxmlformats.org/presentationml/2006/main">
  <p:tag name="RAINPROBLEMTYPE" val="ProblemTypeMarker"/>
</p:tagLst>
</file>

<file path=ppt/tags/tag141.xml><?xml version="1.0" encoding="utf-8"?>
<p:tagLst xmlns:p="http://schemas.openxmlformats.org/presentationml/2006/main">
  <p:tag name="RAINPROBLEMTYPE" val="ProblemTypeMarker"/>
</p:tagLst>
</file>

<file path=ppt/tags/tag142.xml><?xml version="1.0" encoding="utf-8"?>
<p:tagLst xmlns:p="http://schemas.openxmlformats.org/presentationml/2006/main">
  <p:tag name="RAINPROBLEMTYPE" val="ProblemTypeMarker"/>
</p:tagLst>
</file>

<file path=ppt/tags/tag143.xml><?xml version="1.0" encoding="utf-8"?>
<p:tagLst xmlns:p="http://schemas.openxmlformats.org/presentationml/2006/main">
  <p:tag name="RAINPROBLEM" val="ProblemSetting"/>
  <p:tag name="RAINPROBLEMTYPE" val="FillBlank"/>
</p:tagLst>
</file>

<file path=ppt/tags/tag14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index&quot;],&quot;CaseSensitive&quot;:false,&quot;FuzzyMatch&quot;:false}]"/>
</p:tagLst>
</file>

<file path=ppt/tags/tag145.xml><?xml version="1.0" encoding="utf-8"?>
<p:tagLst xmlns:p="http://schemas.openxmlformats.org/presentationml/2006/main">
  <p:tag name="RAINPROBLEM" val="ProblemBody"/>
</p:tagLst>
</file>

<file path=ppt/tags/tag146.xml><?xml version="1.0" encoding="utf-8"?>
<p:tagLst xmlns:p="http://schemas.openxmlformats.org/presentationml/2006/main">
  <p:tag name="RAINPROBLEM" val="ProblemItem"/>
</p:tagLst>
</file>

<file path=ppt/tags/tag147.xml><?xml version="1.0" encoding="utf-8"?>
<p:tagLst xmlns:p="http://schemas.openxmlformats.org/presentationml/2006/main">
  <p:tag name="RAINPROBLEM" val="ProblemItem"/>
</p:tagLst>
</file>

<file path=ppt/tags/tag14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4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5.xml><?xml version="1.0" encoding="utf-8"?>
<p:tagLst xmlns:p="http://schemas.openxmlformats.org/presentationml/2006/main">
  <p:tag name="RAINPROBLEM" val="MultipleChoice"/>
  <p:tag name="PROBLEMSCORE" val="1.0"/>
</p:tagLst>
</file>

<file path=ppt/tags/tag150.xml><?xml version="1.0" encoding="utf-8"?>
<p:tagLst xmlns:p="http://schemas.openxmlformats.org/presentationml/2006/main">
  <p:tag name="RAINPROBLEM" val="ProblemSubmit"/>
  <p:tag name="RAINPROBLEMTYPE" val="MultipleChoice"/>
</p:tagLst>
</file>

<file path=ppt/tags/tag151.xml><?xml version="1.0" encoding="utf-8"?>
<p:tagLst xmlns:p="http://schemas.openxmlformats.org/presentationml/2006/main">
  <p:tag name="RAINPROBLEMTYPE" val="ProblemTypeMarker"/>
</p:tagLst>
</file>

<file path=ppt/tags/tag152.xml><?xml version="1.0" encoding="utf-8"?>
<p:tagLst xmlns:p="http://schemas.openxmlformats.org/presentationml/2006/main">
  <p:tag name="RAINPROBLEMTYPE" val="ProblemTypeMarker"/>
</p:tagLst>
</file>

<file path=ppt/tags/tag153.xml><?xml version="1.0" encoding="utf-8"?>
<p:tagLst xmlns:p="http://schemas.openxmlformats.org/presentationml/2006/main">
  <p:tag name="RAINPROBLEMTYPE" val="ProblemTypeMarker"/>
</p:tagLst>
</file>

<file path=ppt/tags/tag154.xml><?xml version="1.0" encoding="utf-8"?>
<p:tagLst xmlns:p="http://schemas.openxmlformats.org/presentationml/2006/main">
  <p:tag name="RAINPROBLEMTYPE" val="ProblemTypeMarker"/>
</p:tagLst>
</file>

<file path=ppt/tags/tag155.xml><?xml version="1.0" encoding="utf-8"?>
<p:tagLst xmlns:p="http://schemas.openxmlformats.org/presentationml/2006/main">
  <p:tag name="RAINPROBLEMTYPE" val="ProblemTypeMarker"/>
</p:tagLst>
</file>

<file path=ppt/tags/tag156.xml><?xml version="1.0" encoding="utf-8"?>
<p:tagLst xmlns:p="http://schemas.openxmlformats.org/presentationml/2006/main">
  <p:tag name="RAINPROBLEM" val="ProblemSetting"/>
  <p:tag name="RAINPROBLEMTYPE" val="MultipleChoice"/>
</p:tagLst>
</file>

<file path=ppt/tags/tag157.xml><?xml version="1.0" encoding="utf-8"?>
<p:tagLst xmlns:p="http://schemas.openxmlformats.org/presentationml/2006/main">
  <p:tag name="RAINPROBLEM" val="MultipleChoice"/>
  <p:tag name="PROBLEMSCORE" val="1.0"/>
</p:tagLst>
</file>

<file path=ppt/tags/tag158.xml><?xml version="1.0" encoding="utf-8"?>
<p:tagLst xmlns:p="http://schemas.openxmlformats.org/presentationml/2006/main">
  <p:tag name="RAINPROBLEM" val="ProblemBody"/>
</p:tagLst>
</file>

<file path=ppt/tags/tag159.xml><?xml version="1.0" encoding="utf-8"?>
<p:tagLst xmlns:p="http://schemas.openxmlformats.org/presentationml/2006/main">
  <p:tag name="RAINPROBLEM" val="ProblemItem"/>
</p:tagLst>
</file>

<file path=ppt/tags/tag16.xml><?xml version="1.0" encoding="utf-8"?>
<p:tagLst xmlns:p="http://schemas.openxmlformats.org/presentationml/2006/main">
  <p:tag name="RAINPROBLEM" val="ProblemBody"/>
</p:tagLst>
</file>

<file path=ppt/tags/tag160.xml><?xml version="1.0" encoding="utf-8"?>
<p:tagLst xmlns:p="http://schemas.openxmlformats.org/presentationml/2006/main">
  <p:tag name="RAINPROBLEM" val="ProblemItem"/>
</p:tagLst>
</file>

<file path=ppt/tags/tag161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6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63.xml><?xml version="1.0" encoding="utf-8"?>
<p:tagLst xmlns:p="http://schemas.openxmlformats.org/presentationml/2006/main">
  <p:tag name="RAINPROBLEM" val="ProblemSubmit"/>
  <p:tag name="RAINPROBLEMTYPE" val="MultipleChoice"/>
</p:tagLst>
</file>

<file path=ppt/tags/tag164.xml><?xml version="1.0" encoding="utf-8"?>
<p:tagLst xmlns:p="http://schemas.openxmlformats.org/presentationml/2006/main">
  <p:tag name="RAINPROBLEMTYPE" val="ProblemTypeMarker"/>
</p:tagLst>
</file>

<file path=ppt/tags/tag165.xml><?xml version="1.0" encoding="utf-8"?>
<p:tagLst xmlns:p="http://schemas.openxmlformats.org/presentationml/2006/main">
  <p:tag name="RAINPROBLEMTYPE" val="ProblemTypeMarker"/>
</p:tagLst>
</file>

<file path=ppt/tags/tag166.xml><?xml version="1.0" encoding="utf-8"?>
<p:tagLst xmlns:p="http://schemas.openxmlformats.org/presentationml/2006/main">
  <p:tag name="RAINPROBLEMTYPE" val="ProblemTypeMarker"/>
</p:tagLst>
</file>

<file path=ppt/tags/tag167.xml><?xml version="1.0" encoding="utf-8"?>
<p:tagLst xmlns:p="http://schemas.openxmlformats.org/presentationml/2006/main">
  <p:tag name="RAINPROBLEMTYPE" val="ProblemTypeMarker"/>
</p:tagLst>
</file>

<file path=ppt/tags/tag168.xml><?xml version="1.0" encoding="utf-8"?>
<p:tagLst xmlns:p="http://schemas.openxmlformats.org/presentationml/2006/main">
  <p:tag name="RAINPROBLEMTYPE" val="ProblemTypeMarker"/>
</p:tagLst>
</file>

<file path=ppt/tags/tag169.xml><?xml version="1.0" encoding="utf-8"?>
<p:tagLst xmlns:p="http://schemas.openxmlformats.org/presentationml/2006/main">
  <p:tag name="RAINPROBLEM" val="ProblemSetting"/>
  <p:tag name="RAINPROBLEMTYPE" val="MultipleChoice"/>
</p:tagLst>
</file>

<file path=ppt/tags/tag17.xml><?xml version="1.0" encoding="utf-8"?>
<p:tagLst xmlns:p="http://schemas.openxmlformats.org/presentationml/2006/main">
  <p:tag name="RAINPROBLEM" val="ProblemItem"/>
</p:tagLst>
</file>

<file path=ppt/tags/tag170.xml><?xml version="1.0" encoding="utf-8"?>
<p:tagLst xmlns:p="http://schemas.openxmlformats.org/presentationml/2006/main">
  <p:tag name="RAINPROBLEM" val="MultipleChoice"/>
  <p:tag name="PROBLEMSCORE" val="1.0"/>
</p:tagLst>
</file>

<file path=ppt/tags/tag171.xml><?xml version="1.0" encoding="utf-8"?>
<p:tagLst xmlns:p="http://schemas.openxmlformats.org/presentationml/2006/main">
  <p:tag name="RAINPROBLEM" val="ProblemBody"/>
</p:tagLst>
</file>

<file path=ppt/tags/tag172.xml><?xml version="1.0" encoding="utf-8"?>
<p:tagLst xmlns:p="http://schemas.openxmlformats.org/presentationml/2006/main">
  <p:tag name="RAINPROBLEM" val="ProblemItem"/>
</p:tagLst>
</file>

<file path=ppt/tags/tag173.xml><?xml version="1.0" encoding="utf-8"?>
<p:tagLst xmlns:p="http://schemas.openxmlformats.org/presentationml/2006/main">
  <p:tag name="RAINPROBLEM" val="ProblemItem"/>
</p:tagLst>
</file>

<file path=ppt/tags/tag17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7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76.xml><?xml version="1.0" encoding="utf-8"?>
<p:tagLst xmlns:p="http://schemas.openxmlformats.org/presentationml/2006/main">
  <p:tag name="RAINPROBLEM" val="ProblemSubmit"/>
  <p:tag name="RAINPROBLEMTYPE" val="MultipleChoice"/>
</p:tagLst>
</file>

<file path=ppt/tags/tag177.xml><?xml version="1.0" encoding="utf-8"?>
<p:tagLst xmlns:p="http://schemas.openxmlformats.org/presentationml/2006/main">
  <p:tag name="RAINPROBLEMTYPE" val="ProblemTypeMarker"/>
</p:tagLst>
</file>

<file path=ppt/tags/tag178.xml><?xml version="1.0" encoding="utf-8"?>
<p:tagLst xmlns:p="http://schemas.openxmlformats.org/presentationml/2006/main">
  <p:tag name="RAINPROBLEMTYPE" val="ProblemTypeMarker"/>
</p:tagLst>
</file>

<file path=ppt/tags/tag179.xml><?xml version="1.0" encoding="utf-8"?>
<p:tagLst xmlns:p="http://schemas.openxmlformats.org/presentationml/2006/main">
  <p:tag name="RAINPROBLEMTYPE" val="ProblemTypeMarker"/>
</p:tagLst>
</file>

<file path=ppt/tags/tag18.xml><?xml version="1.0" encoding="utf-8"?>
<p:tagLst xmlns:p="http://schemas.openxmlformats.org/presentationml/2006/main">
  <p:tag name="RAINPROBLEM" val="ProblemItem"/>
</p:tagLst>
</file>

<file path=ppt/tags/tag180.xml><?xml version="1.0" encoding="utf-8"?>
<p:tagLst xmlns:p="http://schemas.openxmlformats.org/presentationml/2006/main">
  <p:tag name="RAINPROBLEMTYPE" val="ProblemTypeMarker"/>
</p:tagLst>
</file>

<file path=ppt/tags/tag181.xml><?xml version="1.0" encoding="utf-8"?>
<p:tagLst xmlns:p="http://schemas.openxmlformats.org/presentationml/2006/main">
  <p:tag name="RAINPROBLEMTYPE" val="ProblemTypeMarker"/>
</p:tagLst>
</file>

<file path=ppt/tags/tag182.xml><?xml version="1.0" encoding="utf-8"?>
<p:tagLst xmlns:p="http://schemas.openxmlformats.org/presentationml/2006/main">
  <p:tag name="RAINPROBLEM" val="ProblemSetting"/>
  <p:tag name="RAINPROBLEMTYPE" val="MultipleChoice"/>
</p:tagLst>
</file>

<file path=ppt/tags/tag183.xml><?xml version="1.0" encoding="utf-8"?>
<p:tagLst xmlns:p="http://schemas.openxmlformats.org/presentationml/2006/main">
  <p:tag name="RAINPROBLEM" val="MultipleChoice"/>
  <p:tag name="PROBLEMSCORE" val="1.0"/>
</p:tagLst>
</file>

<file path=ppt/tags/tag184.xml><?xml version="1.0" encoding="utf-8"?>
<p:tagLst xmlns:p="http://schemas.openxmlformats.org/presentationml/2006/main">
  <p:tag name="RAINPROBLEM" val="ProblemBody"/>
</p:tagLst>
</file>

<file path=ppt/tags/tag185.xml><?xml version="1.0" encoding="utf-8"?>
<p:tagLst xmlns:p="http://schemas.openxmlformats.org/presentationml/2006/main">
  <p:tag name="RAINPROBLEM" val="ProblemItem"/>
</p:tagLst>
</file>

<file path=ppt/tags/tag186.xml><?xml version="1.0" encoding="utf-8"?>
<p:tagLst xmlns:p="http://schemas.openxmlformats.org/presentationml/2006/main">
  <p:tag name="RAINPROBLEM" val="ProblemItem"/>
</p:tagLst>
</file>

<file path=ppt/tags/tag18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8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89.xml><?xml version="1.0" encoding="utf-8"?>
<p:tagLst xmlns:p="http://schemas.openxmlformats.org/presentationml/2006/main">
  <p:tag name="RAINPROBLEM" val="ProblemSubmit"/>
  <p:tag name="RAINPROBLEMTYPE" val="MultipleChoice"/>
</p:tagLst>
</file>

<file path=ppt/tags/tag19.xml><?xml version="1.0" encoding="utf-8"?>
<p:tagLst xmlns:p="http://schemas.openxmlformats.org/presentationml/2006/main">
  <p:tag name="RAINPROBLEM" val="ProblemItem"/>
</p:tagLst>
</file>

<file path=ppt/tags/tag190.xml><?xml version="1.0" encoding="utf-8"?>
<p:tagLst xmlns:p="http://schemas.openxmlformats.org/presentationml/2006/main">
  <p:tag name="RAINPROBLEMTYPE" val="ProblemTypeMarker"/>
</p:tagLst>
</file>

<file path=ppt/tags/tag191.xml><?xml version="1.0" encoding="utf-8"?>
<p:tagLst xmlns:p="http://schemas.openxmlformats.org/presentationml/2006/main">
  <p:tag name="RAINPROBLEMTYPE" val="ProblemTypeMarker"/>
</p:tagLst>
</file>

<file path=ppt/tags/tag192.xml><?xml version="1.0" encoding="utf-8"?>
<p:tagLst xmlns:p="http://schemas.openxmlformats.org/presentationml/2006/main">
  <p:tag name="RAINPROBLEMTYPE" val="ProblemTypeMarker"/>
</p:tagLst>
</file>

<file path=ppt/tags/tag193.xml><?xml version="1.0" encoding="utf-8"?>
<p:tagLst xmlns:p="http://schemas.openxmlformats.org/presentationml/2006/main">
  <p:tag name="RAINPROBLEMTYPE" val="ProblemTypeMarker"/>
</p:tagLst>
</file>

<file path=ppt/tags/tag194.xml><?xml version="1.0" encoding="utf-8"?>
<p:tagLst xmlns:p="http://schemas.openxmlformats.org/presentationml/2006/main">
  <p:tag name="RAINPROBLEMTYPE" val="ProblemTypeMarker"/>
</p:tagLst>
</file>

<file path=ppt/tags/tag195.xml><?xml version="1.0" encoding="utf-8"?>
<p:tagLst xmlns:p="http://schemas.openxmlformats.org/presentationml/2006/main">
  <p:tag name="RAINPROBLEM" val="ProblemSetting"/>
  <p:tag name="RAINPROBLEMTYPE" val="MultipleChoice"/>
</p:tagLst>
</file>

<file path=ppt/tags/tag196.xml><?xml version="1.0" encoding="utf-8"?>
<p:tagLst xmlns:p="http://schemas.openxmlformats.org/presentationml/2006/main">
  <p:tag name="RAINPROBLEM" val="MultipleChoice"/>
  <p:tag name="PROBLEMSCORE" val="1.0"/>
</p:tagLst>
</file>

<file path=ppt/tags/tag197.xml><?xml version="1.0" encoding="utf-8"?>
<p:tagLst xmlns:p="http://schemas.openxmlformats.org/presentationml/2006/main">
  <p:tag name="RAINPROBLEM" val="ProblemBody"/>
</p:tagLst>
</file>

<file path=ppt/tags/tag198.xml><?xml version="1.0" encoding="utf-8"?>
<p:tagLst xmlns:p="http://schemas.openxmlformats.org/presentationml/2006/main">
  <p:tag name="RAINPROBLEM" val="ProblemItem"/>
</p:tagLst>
</file>

<file path=ppt/tags/tag199.xml><?xml version="1.0" encoding="utf-8"?>
<p:tagLst xmlns:p="http://schemas.openxmlformats.org/presentationml/2006/main">
  <p:tag name="RAINPROBLEM" val="ProblemItem"/>
</p:tagLst>
</file>

<file path=ppt/tags/tag2.xml><?xml version="1.0" encoding="utf-8"?>
<p:tagLst xmlns:p="http://schemas.openxmlformats.org/presentationml/2006/main">
  <p:tag name="RAINPROBLEM" val="ProblemItem"/>
</p:tagLst>
</file>

<file path=ppt/tags/tag20.xml><?xml version="1.0" encoding="utf-8"?>
<p:tagLst xmlns:p="http://schemas.openxmlformats.org/presentationml/2006/main">
  <p:tag name="RAINPROBLEM" val="ProblemItem"/>
</p:tagLst>
</file>

<file path=ppt/tags/tag200.xml><?xml version="1.0" encoding="utf-8"?>
<p:tagLst xmlns:p="http://schemas.openxmlformats.org/presentationml/2006/main">
  <p:tag name="RAINPROBLEM" val="ProblemItem"/>
</p:tagLst>
</file>

<file path=ppt/tags/tag201.xml><?xml version="1.0" encoding="utf-8"?>
<p:tagLst xmlns:p="http://schemas.openxmlformats.org/presentationml/2006/main">
  <p:tag name="RAINPROBLEM" val="ProblemItem"/>
</p:tagLst>
</file>

<file path=ppt/tags/tag20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0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04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05.xml><?xml version="1.0" encoding="utf-8"?>
<p:tagLst xmlns:p="http://schemas.openxmlformats.org/presentationml/2006/main">
  <p:tag name="RAINPROBLEM" val="ProblemSubmit"/>
  <p:tag name="RAINPROBLEMTYPE" val="MultipleChoice"/>
</p:tagLst>
</file>

<file path=ppt/tags/tag206.xml><?xml version="1.0" encoding="utf-8"?>
<p:tagLst xmlns:p="http://schemas.openxmlformats.org/presentationml/2006/main">
  <p:tag name="RAINPROBLEMTYPE" val="ProblemTypeMarker"/>
</p:tagLst>
</file>

<file path=ppt/tags/tag207.xml><?xml version="1.0" encoding="utf-8"?>
<p:tagLst xmlns:p="http://schemas.openxmlformats.org/presentationml/2006/main">
  <p:tag name="RAINPROBLEMTYPE" val="ProblemTypeMarker"/>
</p:tagLst>
</file>

<file path=ppt/tags/tag208.xml><?xml version="1.0" encoding="utf-8"?>
<p:tagLst xmlns:p="http://schemas.openxmlformats.org/presentationml/2006/main">
  <p:tag name="RAINPROBLEMTYPE" val="ProblemTypeMarker"/>
</p:tagLst>
</file>

<file path=ppt/tags/tag209.xml><?xml version="1.0" encoding="utf-8"?>
<p:tagLst xmlns:p="http://schemas.openxmlformats.org/presentationml/2006/main">
  <p:tag name="RAINPROBLEMTYPE" val="ProblemTypeMarker"/>
</p:tagLst>
</file>

<file path=ppt/tags/tag2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10.xml><?xml version="1.0" encoding="utf-8"?>
<p:tagLst xmlns:p="http://schemas.openxmlformats.org/presentationml/2006/main">
  <p:tag name="RAINPROBLEMTYPE" val="ProblemTypeMarker"/>
</p:tagLst>
</file>

<file path=ppt/tags/tag211.xml><?xml version="1.0" encoding="utf-8"?>
<p:tagLst xmlns:p="http://schemas.openxmlformats.org/presentationml/2006/main">
  <p:tag name="RAINPROBLEM" val="ProblemSetting"/>
  <p:tag name="RAINPROBLEMTYPE" val="MultipleChoice"/>
</p:tagLst>
</file>

<file path=ppt/tags/tag212.xml><?xml version="1.0" encoding="utf-8"?>
<p:tagLst xmlns:p="http://schemas.openxmlformats.org/presentationml/2006/main">
  <p:tag name="RAINPROBLEM" val="MultipleChoice"/>
  <p:tag name="PROBLEMSCORE" val="1.0"/>
</p:tagLst>
</file>

<file path=ppt/tags/tag213.xml><?xml version="1.0" encoding="utf-8"?>
<p:tagLst xmlns:p="http://schemas.openxmlformats.org/presentationml/2006/main">
  <p:tag name="RAINPROBLEM" val="ProblemBody"/>
</p:tagLst>
</file>

<file path=ppt/tags/tag214.xml><?xml version="1.0" encoding="utf-8"?>
<p:tagLst xmlns:p="http://schemas.openxmlformats.org/presentationml/2006/main">
  <p:tag name="RAINPROBLEM" val="ProblemItem"/>
</p:tagLst>
</file>

<file path=ppt/tags/tag215.xml><?xml version="1.0" encoding="utf-8"?>
<p:tagLst xmlns:p="http://schemas.openxmlformats.org/presentationml/2006/main">
  <p:tag name="RAINPROBLEM" val="ProblemItem"/>
</p:tagLst>
</file>

<file path=ppt/tags/tag216.xml><?xml version="1.0" encoding="utf-8"?>
<p:tagLst xmlns:p="http://schemas.openxmlformats.org/presentationml/2006/main">
  <p:tag name="RAINPROBLEM" val="ProblemItem"/>
</p:tagLst>
</file>

<file path=ppt/tags/tag217.xml><?xml version="1.0" encoding="utf-8"?>
<p:tagLst xmlns:p="http://schemas.openxmlformats.org/presentationml/2006/main">
  <p:tag name="RAINPROBLEM" val="ProblemItem"/>
</p:tagLst>
</file>

<file path=ppt/tags/tag21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1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2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2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2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22.xml><?xml version="1.0" encoding="utf-8"?>
<p:tagLst xmlns:p="http://schemas.openxmlformats.org/presentationml/2006/main">
  <p:tag name="RAINPROBLEM" val="ProblemSubmit"/>
  <p:tag name="RAINPROBLEMTYPE" val="MultipleChoice"/>
</p:tagLst>
</file>

<file path=ppt/tags/tag223.xml><?xml version="1.0" encoding="utf-8"?>
<p:tagLst xmlns:p="http://schemas.openxmlformats.org/presentationml/2006/main">
  <p:tag name="RAINPROBLEMTYPE" val="ProblemTypeMarker"/>
</p:tagLst>
</file>

<file path=ppt/tags/tag224.xml><?xml version="1.0" encoding="utf-8"?>
<p:tagLst xmlns:p="http://schemas.openxmlformats.org/presentationml/2006/main">
  <p:tag name="RAINPROBLEMTYPE" val="ProblemTypeMarker"/>
</p:tagLst>
</file>

<file path=ppt/tags/tag225.xml><?xml version="1.0" encoding="utf-8"?>
<p:tagLst xmlns:p="http://schemas.openxmlformats.org/presentationml/2006/main">
  <p:tag name="RAINPROBLEMTYPE" val="ProblemTypeMarker"/>
</p:tagLst>
</file>

<file path=ppt/tags/tag226.xml><?xml version="1.0" encoding="utf-8"?>
<p:tagLst xmlns:p="http://schemas.openxmlformats.org/presentationml/2006/main">
  <p:tag name="RAINPROBLEMTYPE" val="ProblemTypeMarker"/>
</p:tagLst>
</file>

<file path=ppt/tags/tag227.xml><?xml version="1.0" encoding="utf-8"?>
<p:tagLst xmlns:p="http://schemas.openxmlformats.org/presentationml/2006/main">
  <p:tag name="RAINPROBLEMTYPE" val="ProblemTypeMarker"/>
</p:tagLst>
</file>

<file path=ppt/tags/tag228.xml><?xml version="1.0" encoding="utf-8"?>
<p:tagLst xmlns:p="http://schemas.openxmlformats.org/presentationml/2006/main">
  <p:tag name="RAINPROBLEM" val="ProblemSetting"/>
  <p:tag name="RAINPROBLEMTYPE" val="MultipleChoice"/>
</p:tagLst>
</file>

<file path=ppt/tags/tag229.xml><?xml version="1.0" encoding="utf-8"?>
<p:tagLst xmlns:p="http://schemas.openxmlformats.org/presentationml/2006/main">
  <p:tag name="RAINPROBLEM" val="MultipleChoice"/>
  <p:tag name="PROBLEMSCORE" val="1.0"/>
</p:tagLst>
</file>

<file path=ppt/tags/tag2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30.xml><?xml version="1.0" encoding="utf-8"?>
<p:tagLst xmlns:p="http://schemas.openxmlformats.org/presentationml/2006/main">
  <p:tag name="RAINPROBLEM" val="ProblemBody"/>
</p:tagLst>
</file>

<file path=ppt/tags/tag231.xml><?xml version="1.0" encoding="utf-8"?>
<p:tagLst xmlns:p="http://schemas.openxmlformats.org/presentationml/2006/main">
  <p:tag name="RAINPROBLEM" val="ProblemItem"/>
</p:tagLst>
</file>

<file path=ppt/tags/tag232.xml><?xml version="1.0" encoding="utf-8"?>
<p:tagLst xmlns:p="http://schemas.openxmlformats.org/presentationml/2006/main">
  <p:tag name="RAINPROBLEM" val="ProblemItem"/>
</p:tagLst>
</file>

<file path=ppt/tags/tag233.xml><?xml version="1.0" encoding="utf-8"?>
<p:tagLst xmlns:p="http://schemas.openxmlformats.org/presentationml/2006/main">
  <p:tag name="RAINPROBLEM" val="ProblemItem"/>
</p:tagLst>
</file>

<file path=ppt/tags/tag234.xml><?xml version="1.0" encoding="utf-8"?>
<p:tagLst xmlns:p="http://schemas.openxmlformats.org/presentationml/2006/main">
  <p:tag name="RAINPROBLEM" val="ProblemItem"/>
</p:tagLst>
</file>

<file path=ppt/tags/tag23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3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3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3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39.xml><?xml version="1.0" encoding="utf-8"?>
<p:tagLst xmlns:p="http://schemas.openxmlformats.org/presentationml/2006/main">
  <p:tag name="RAINPROBLEM" val="ProblemSubmit"/>
  <p:tag name="RAINPROBLEMTYPE" val="MultipleChoice"/>
</p:tagLst>
</file>

<file path=ppt/tags/tag2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40.xml><?xml version="1.0" encoding="utf-8"?>
<p:tagLst xmlns:p="http://schemas.openxmlformats.org/presentationml/2006/main">
  <p:tag name="RAINPROBLEMTYPE" val="ProblemTypeMarker"/>
</p:tagLst>
</file>

<file path=ppt/tags/tag241.xml><?xml version="1.0" encoding="utf-8"?>
<p:tagLst xmlns:p="http://schemas.openxmlformats.org/presentationml/2006/main">
  <p:tag name="RAINPROBLEMTYPE" val="ProblemTypeMarker"/>
</p:tagLst>
</file>

<file path=ppt/tags/tag242.xml><?xml version="1.0" encoding="utf-8"?>
<p:tagLst xmlns:p="http://schemas.openxmlformats.org/presentationml/2006/main">
  <p:tag name="RAINPROBLEMTYPE" val="ProblemTypeMarker"/>
</p:tagLst>
</file>

<file path=ppt/tags/tag243.xml><?xml version="1.0" encoding="utf-8"?>
<p:tagLst xmlns:p="http://schemas.openxmlformats.org/presentationml/2006/main">
  <p:tag name="RAINPROBLEMTYPE" val="ProblemTypeMarker"/>
</p:tagLst>
</file>

<file path=ppt/tags/tag244.xml><?xml version="1.0" encoding="utf-8"?>
<p:tagLst xmlns:p="http://schemas.openxmlformats.org/presentationml/2006/main">
  <p:tag name="RAINPROBLEMTYPE" val="ProblemTypeMarker"/>
</p:tagLst>
</file>

<file path=ppt/tags/tag245.xml><?xml version="1.0" encoding="utf-8"?>
<p:tagLst xmlns:p="http://schemas.openxmlformats.org/presentationml/2006/main">
  <p:tag name="RAINPROBLEM" val="ProblemSetting"/>
  <p:tag name="RAINPROBLEMTYPE" val="MultipleChoice"/>
</p:tagLst>
</file>

<file path=ppt/tags/tag246.xml><?xml version="1.0" encoding="utf-8"?>
<p:tagLst xmlns:p="http://schemas.openxmlformats.org/presentationml/2006/main">
  <p:tag name="RAINPROBLEM" val="MultipleChoice"/>
  <p:tag name="PROBLEMSCORE" val="1.0"/>
</p:tagLst>
</file>

<file path=ppt/tags/tag247.xml><?xml version="1.0" encoding="utf-8"?>
<p:tagLst xmlns:p="http://schemas.openxmlformats.org/presentationml/2006/main">
  <p:tag name="RAINPROBLEM" val="ProblemBody"/>
</p:tagLst>
</file>

<file path=ppt/tags/tag248.xml><?xml version="1.0" encoding="utf-8"?>
<p:tagLst xmlns:p="http://schemas.openxmlformats.org/presentationml/2006/main">
  <p:tag name="RAINPROBLEM" val="ProblemItem"/>
</p:tagLst>
</file>

<file path=ppt/tags/tag249.xml><?xml version="1.0" encoding="utf-8"?>
<p:tagLst xmlns:p="http://schemas.openxmlformats.org/presentationml/2006/main">
  <p:tag name="RAINPROBLEM" val="ProblemItem"/>
</p:tagLst>
</file>

<file path=ppt/tags/tag25.xml><?xml version="1.0" encoding="utf-8"?>
<p:tagLst xmlns:p="http://schemas.openxmlformats.org/presentationml/2006/main">
  <p:tag name="RAINPROBLEM" val="ProblemSubmit"/>
  <p:tag name="RAINPROBLEMTYPE" val="MultipleChoice"/>
</p:tagLst>
</file>

<file path=ppt/tags/tag250.xml><?xml version="1.0" encoding="utf-8"?>
<p:tagLst xmlns:p="http://schemas.openxmlformats.org/presentationml/2006/main">
  <p:tag name="RAINPROBLEM" val="ProblemItem"/>
</p:tagLst>
</file>

<file path=ppt/tags/tag251.xml><?xml version="1.0" encoding="utf-8"?>
<p:tagLst xmlns:p="http://schemas.openxmlformats.org/presentationml/2006/main">
  <p:tag name="RAINPROBLEM" val="ProblemItem"/>
</p:tagLst>
</file>

<file path=ppt/tags/tag252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5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54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55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56.xml><?xml version="1.0" encoding="utf-8"?>
<p:tagLst xmlns:p="http://schemas.openxmlformats.org/presentationml/2006/main">
  <p:tag name="RAINPROBLEM" val="ProblemSubmit"/>
  <p:tag name="RAINPROBLEMTYPE" val="MultipleChoiceMA"/>
</p:tagLst>
</file>

<file path=ppt/tags/tag257.xml><?xml version="1.0" encoding="utf-8"?>
<p:tagLst xmlns:p="http://schemas.openxmlformats.org/presentationml/2006/main">
  <p:tag name="RAINPROBLEMTYPE" val="ProblemTypeMarker"/>
</p:tagLst>
</file>

<file path=ppt/tags/tag258.xml><?xml version="1.0" encoding="utf-8"?>
<p:tagLst xmlns:p="http://schemas.openxmlformats.org/presentationml/2006/main">
  <p:tag name="RAINPROBLEMTYPE" val="ProblemTypeMarker"/>
</p:tagLst>
</file>

<file path=ppt/tags/tag259.xml><?xml version="1.0" encoding="utf-8"?>
<p:tagLst xmlns:p="http://schemas.openxmlformats.org/presentationml/2006/main">
  <p:tag name="RAINPROBLEMTYPE" val="ProblemTypeMarker"/>
</p:tagLst>
</file>

<file path=ppt/tags/tag26.xml><?xml version="1.0" encoding="utf-8"?>
<p:tagLst xmlns:p="http://schemas.openxmlformats.org/presentationml/2006/main">
  <p:tag name="RAINPROBLEMTYPE" val="ProblemTypeMarker"/>
</p:tagLst>
</file>

<file path=ppt/tags/tag260.xml><?xml version="1.0" encoding="utf-8"?>
<p:tagLst xmlns:p="http://schemas.openxmlformats.org/presentationml/2006/main">
  <p:tag name="RAINPROBLEMTYPE" val="ProblemTypeMarker"/>
</p:tagLst>
</file>

<file path=ppt/tags/tag261.xml><?xml version="1.0" encoding="utf-8"?>
<p:tagLst xmlns:p="http://schemas.openxmlformats.org/presentationml/2006/main">
  <p:tag name="RAINPROBLEMTYPE" val="ProblemTypeMarker"/>
</p:tagLst>
</file>

<file path=ppt/tags/tag262.xml><?xml version="1.0" encoding="utf-8"?>
<p:tagLst xmlns:p="http://schemas.openxmlformats.org/presentationml/2006/main">
  <p:tag name="RAINPROBLEM" val="ProblemSetting"/>
  <p:tag name="RAINPROBLEMTYPE" val="MultipleChoiceMA"/>
</p:tagLst>
</file>

<file path=ppt/tags/tag263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264.xml><?xml version="1.0" encoding="utf-8"?>
<p:tagLst xmlns:p="http://schemas.openxmlformats.org/presentationml/2006/main">
  <p:tag name="RAINPROBLEM" val="ProblemBody"/>
</p:tagLst>
</file>

<file path=ppt/tags/tag265.xml><?xml version="1.0" encoding="utf-8"?>
<p:tagLst xmlns:p="http://schemas.openxmlformats.org/presentationml/2006/main">
  <p:tag name="RAINPROBLEM" val="ProblemItem"/>
</p:tagLst>
</file>

<file path=ppt/tags/tag266.xml><?xml version="1.0" encoding="utf-8"?>
<p:tagLst xmlns:p="http://schemas.openxmlformats.org/presentationml/2006/main">
  <p:tag name="RAINPROBLEM" val="ProblemItem"/>
</p:tagLst>
</file>

<file path=ppt/tags/tag267.xml><?xml version="1.0" encoding="utf-8"?>
<p:tagLst xmlns:p="http://schemas.openxmlformats.org/presentationml/2006/main">
  <p:tag name="RAINPROBLEM" val="ProblemItem"/>
</p:tagLst>
</file>

<file path=ppt/tags/tag268.xml><?xml version="1.0" encoding="utf-8"?>
<p:tagLst xmlns:p="http://schemas.openxmlformats.org/presentationml/2006/main">
  <p:tag name="RAINPROBLEM" val="ProblemItem"/>
</p:tagLst>
</file>

<file path=ppt/tags/tag269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7.xml><?xml version="1.0" encoding="utf-8"?>
<p:tagLst xmlns:p="http://schemas.openxmlformats.org/presentationml/2006/main">
  <p:tag name="RAINPROBLEMTYPE" val="ProblemTypeMarker"/>
</p:tagLst>
</file>

<file path=ppt/tags/tag270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71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72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73.xml><?xml version="1.0" encoding="utf-8"?>
<p:tagLst xmlns:p="http://schemas.openxmlformats.org/presentationml/2006/main">
  <p:tag name="RAINPROBLEM" val="ProblemSubmit"/>
  <p:tag name="RAINPROBLEMTYPE" val="MultipleChoiceMA"/>
</p:tagLst>
</file>

<file path=ppt/tags/tag274.xml><?xml version="1.0" encoding="utf-8"?>
<p:tagLst xmlns:p="http://schemas.openxmlformats.org/presentationml/2006/main">
  <p:tag name="RAINPROBLEMTYPE" val="ProblemTypeMarker"/>
</p:tagLst>
</file>

<file path=ppt/tags/tag275.xml><?xml version="1.0" encoding="utf-8"?>
<p:tagLst xmlns:p="http://schemas.openxmlformats.org/presentationml/2006/main">
  <p:tag name="RAINPROBLEMTYPE" val="ProblemTypeMarker"/>
</p:tagLst>
</file>

<file path=ppt/tags/tag276.xml><?xml version="1.0" encoding="utf-8"?>
<p:tagLst xmlns:p="http://schemas.openxmlformats.org/presentationml/2006/main">
  <p:tag name="RAINPROBLEMTYPE" val="ProblemTypeMarker"/>
</p:tagLst>
</file>

<file path=ppt/tags/tag277.xml><?xml version="1.0" encoding="utf-8"?>
<p:tagLst xmlns:p="http://schemas.openxmlformats.org/presentationml/2006/main">
  <p:tag name="RAINPROBLEMTYPE" val="ProblemTypeMarker"/>
</p:tagLst>
</file>

<file path=ppt/tags/tag278.xml><?xml version="1.0" encoding="utf-8"?>
<p:tagLst xmlns:p="http://schemas.openxmlformats.org/presentationml/2006/main">
  <p:tag name="RAINPROBLEMTYPE" val="ProblemTypeMarker"/>
</p:tagLst>
</file>

<file path=ppt/tags/tag279.xml><?xml version="1.0" encoding="utf-8"?>
<p:tagLst xmlns:p="http://schemas.openxmlformats.org/presentationml/2006/main">
  <p:tag name="RAINPROBLEM" val="ProblemSetting"/>
  <p:tag name="RAINPROBLEMTYPE" val="MultipleChoiceMA"/>
</p:tagLst>
</file>

<file path=ppt/tags/tag28.xml><?xml version="1.0" encoding="utf-8"?>
<p:tagLst xmlns:p="http://schemas.openxmlformats.org/presentationml/2006/main">
  <p:tag name="RAINPROBLEMTYPE" val="ProblemTypeMarker"/>
</p:tagLst>
</file>

<file path=ppt/tags/tag280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281.xml><?xml version="1.0" encoding="utf-8"?>
<p:tagLst xmlns:p="http://schemas.openxmlformats.org/presentationml/2006/main">
  <p:tag name="RAINPROBLEM" val="ProblemBody"/>
</p:tagLst>
</file>

<file path=ppt/tags/tag282.xml><?xml version="1.0" encoding="utf-8"?>
<p:tagLst xmlns:p="http://schemas.openxmlformats.org/presentationml/2006/main">
  <p:tag name="RAINPROBLEM" val="ProblemSubmit"/>
  <p:tag name="RAINPROBLEMTYPE" val="FillBlank"/>
</p:tagLst>
</file>

<file path=ppt/tags/tag283.xml><?xml version="1.0" encoding="utf-8"?>
<p:tagLst xmlns:p="http://schemas.openxmlformats.org/presentationml/2006/main">
  <p:tag name="PRODUCTVERSIONTIP3" val="PRODUCTVERSIONTIP3"/>
</p:tagLst>
</file>

<file path=ppt/tags/tag284.xml><?xml version="1.0" encoding="utf-8"?>
<p:tagLst xmlns:p="http://schemas.openxmlformats.org/presentationml/2006/main">
  <p:tag name="RAINPROBLEMTYPE" val="ProblemTypeMarker"/>
</p:tagLst>
</file>

<file path=ppt/tags/tag285.xml><?xml version="1.0" encoding="utf-8"?>
<p:tagLst xmlns:p="http://schemas.openxmlformats.org/presentationml/2006/main">
  <p:tag name="RAINPROBLEMTYPE" val="ProblemTypeMarker"/>
</p:tagLst>
</file>

<file path=ppt/tags/tag286.xml><?xml version="1.0" encoding="utf-8"?>
<p:tagLst xmlns:p="http://schemas.openxmlformats.org/presentationml/2006/main">
  <p:tag name="RAINPROBLEMTYPE" val="ProblemTypeMarker"/>
</p:tagLst>
</file>

<file path=ppt/tags/tag287.xml><?xml version="1.0" encoding="utf-8"?>
<p:tagLst xmlns:p="http://schemas.openxmlformats.org/presentationml/2006/main">
  <p:tag name="RAINPROBLEMTYPE" val="ProblemTypeMarker"/>
</p:tagLst>
</file>

<file path=ppt/tags/tag288.xml><?xml version="1.0" encoding="utf-8"?>
<p:tagLst xmlns:p="http://schemas.openxmlformats.org/presentationml/2006/main">
  <p:tag name="RAINPROBLEMTYPE" val="ProblemTypeMarker"/>
</p:tagLst>
</file>

<file path=ppt/tags/tag289.xml><?xml version="1.0" encoding="utf-8"?>
<p:tagLst xmlns:p="http://schemas.openxmlformats.org/presentationml/2006/main">
  <p:tag name="RAINPROBLEM" val="ProblemSetting"/>
  <p:tag name="RAINPROBLEMTYPE" val="FillBlank"/>
</p:tagLst>
</file>

<file path=ppt/tags/tag29.xml><?xml version="1.0" encoding="utf-8"?>
<p:tagLst xmlns:p="http://schemas.openxmlformats.org/presentationml/2006/main">
  <p:tag name="RAINPROBLEMTYPE" val="ProblemTypeMarker"/>
</p:tagLst>
</file>

<file path=ppt/tags/tag290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'b','c2'&quot;],&quot;CaseSensitive&quot;:false,&quot;FuzzyMatch&quot;:false}]"/>
</p:tagLst>
</file>

<file path=ppt/tags/tag291.xml><?xml version="1.0" encoding="utf-8"?>
<p:tagLst xmlns:p="http://schemas.openxmlformats.org/presentationml/2006/main">
  <p:tag name="RAINPROBLEM" val="ProblemRemarkBoard"/>
</p:tagLst>
</file>

<file path=ppt/tags/tag292.xml><?xml version="1.0" encoding="utf-8"?>
<p:tagLst xmlns:p="http://schemas.openxmlformats.org/presentationml/2006/main">
  <p:tag name="RAINPROBLEM" val="ProblemBody"/>
</p:tagLst>
</file>

<file path=ppt/tags/tag293.xml><?xml version="1.0" encoding="utf-8"?>
<p:tagLst xmlns:p="http://schemas.openxmlformats.org/presentationml/2006/main">
  <p:tag name="RAINPROBLEM" val="ProblemItem"/>
</p:tagLst>
</file>

<file path=ppt/tags/tag294.xml><?xml version="1.0" encoding="utf-8"?>
<p:tagLst xmlns:p="http://schemas.openxmlformats.org/presentationml/2006/main">
  <p:tag name="RAINPROBLEM" val="ProblemItem"/>
</p:tagLst>
</file>

<file path=ppt/tags/tag29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9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97.xml><?xml version="1.0" encoding="utf-8"?>
<p:tagLst xmlns:p="http://schemas.openxmlformats.org/presentationml/2006/main">
  <p:tag name="RAINPROBLEM" val="ProblemSubmit"/>
  <p:tag name="RAINPROBLEMTYPE" val="MultipleChoice"/>
</p:tagLst>
</file>

<file path=ppt/tags/tag298.xml><?xml version="1.0" encoding="utf-8"?>
<p:tagLst xmlns:p="http://schemas.openxmlformats.org/presentationml/2006/main">
  <p:tag name="PROBLEMREMARKTITLE" val="ProblemRemarkBoardTip"/>
</p:tagLst>
</file>

<file path=ppt/tags/tag299.xml><?xml version="1.0" encoding="utf-8"?>
<p:tagLst xmlns:p="http://schemas.openxmlformats.org/presentationml/2006/main">
  <p:tag name="RAINPROBLEM" val="ProblemRemark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00.xml><?xml version="1.0" encoding="utf-8"?>
<p:tagLst xmlns:p="http://schemas.openxmlformats.org/presentationml/2006/main">
  <p:tag name="PROBLEMREMARKTITLE" val="ProblemRemarkBoardTitle"/>
</p:tagLst>
</file>

<file path=ppt/tags/tag301.xml><?xml version="1.0" encoding="utf-8"?>
<p:tagLst xmlns:p="http://schemas.openxmlformats.org/presentationml/2006/main">
  <p:tag name="PROBLEMREMARKTITLE" val="ProblemRemarkBoardTitle"/>
</p:tagLst>
</file>

<file path=ppt/tags/tag302.xml><?xml version="1.0" encoding="utf-8"?>
<p:tagLst xmlns:p="http://schemas.openxmlformats.org/presentationml/2006/main">
  <p:tag name="PROBLEMREMARKTITLE" val="ProblemRemarkBoardTitle"/>
</p:tagLst>
</file>

<file path=ppt/tags/tag303.xml><?xml version="1.0" encoding="utf-8"?>
<p:tagLst xmlns:p="http://schemas.openxmlformats.org/presentationml/2006/main">
  <p:tag name="PROBLEMREMARKTITLE" val="ProblemRemarkBoardTitle"/>
</p:tagLst>
</file>

<file path=ppt/tags/tag304.xml><?xml version="1.0" encoding="utf-8"?>
<p:tagLst xmlns:p="http://schemas.openxmlformats.org/presentationml/2006/main">
  <p:tag name="RAINPROBLEMTYPE" val="ProblemTypeMarker"/>
</p:tagLst>
</file>

<file path=ppt/tags/tag305.xml><?xml version="1.0" encoding="utf-8"?>
<p:tagLst xmlns:p="http://schemas.openxmlformats.org/presentationml/2006/main">
  <p:tag name="RAINPROBLEMTYPE" val="ProblemTypeMarker"/>
</p:tagLst>
</file>

<file path=ppt/tags/tag306.xml><?xml version="1.0" encoding="utf-8"?>
<p:tagLst xmlns:p="http://schemas.openxmlformats.org/presentationml/2006/main">
  <p:tag name="RAINPROBLEMTYPE" val="ProblemTypeMarker"/>
</p:tagLst>
</file>

<file path=ppt/tags/tag307.xml><?xml version="1.0" encoding="utf-8"?>
<p:tagLst xmlns:p="http://schemas.openxmlformats.org/presentationml/2006/main">
  <p:tag name="RAINPROBLEMTYPE" val="ProblemTypeMarker"/>
</p:tagLst>
</file>

<file path=ppt/tags/tag308.xml><?xml version="1.0" encoding="utf-8"?>
<p:tagLst xmlns:p="http://schemas.openxmlformats.org/presentationml/2006/main">
  <p:tag name="RAINPROBLEMTYPE" val="ProblemTypeMarker"/>
</p:tagLst>
</file>

<file path=ppt/tags/tag309.xml><?xml version="1.0" encoding="utf-8"?>
<p:tagLst xmlns:p="http://schemas.openxmlformats.org/presentationml/2006/main">
  <p:tag name="PROBLEMREMARKTITLE" val="ProblemRemarkBoardTitle"/>
</p:tagLst>
</file>

<file path=ppt/tags/tag31.xml><?xml version="1.0" encoding="utf-8"?>
<p:tagLst xmlns:p="http://schemas.openxmlformats.org/presentationml/2006/main">
  <p:tag name="RAINPROBLEM" val="ProblemSetting"/>
  <p:tag name="RAINPROBLEMTYPE" val="MultipleChoice"/>
</p:tagLst>
</file>

<file path=ppt/tags/tag310.xml><?xml version="1.0" encoding="utf-8"?>
<p:tagLst xmlns:p="http://schemas.openxmlformats.org/presentationml/2006/main">
  <p:tag name="PROBLEMREMARKTITLE" val="ProblemRemarkBoardTitle"/>
</p:tagLst>
</file>

<file path=ppt/tags/tag311.xml><?xml version="1.0" encoding="utf-8"?>
<p:tagLst xmlns:p="http://schemas.openxmlformats.org/presentationml/2006/main">
  <p:tag name="PROBLEMREMARKTITLE" val="ProblemRemarkBoardTitle"/>
</p:tagLst>
</file>

<file path=ppt/tags/tag312.xml><?xml version="1.0" encoding="utf-8"?>
<p:tagLst xmlns:p="http://schemas.openxmlformats.org/presentationml/2006/main">
  <p:tag name="PROBLEMREMARKTITLE" val="ProblemRemarkBoardTitle"/>
</p:tagLst>
</file>

<file path=ppt/tags/tag313.xml><?xml version="1.0" encoding="utf-8"?>
<p:tagLst xmlns:p="http://schemas.openxmlformats.org/presentationml/2006/main">
  <p:tag name="RAINPROBLEM" val="ProblemSetting"/>
  <p:tag name="RAINPROBLEMTYPE" val="MultipleChoice"/>
</p:tagLst>
</file>

<file path=ppt/tags/tag314.xml><?xml version="1.0" encoding="utf-8"?>
<p:tagLst xmlns:p="http://schemas.openxmlformats.org/presentationml/2006/main">
  <p:tag name="RAINPROBLEM" val="MultipleChoice"/>
  <p:tag name="PROBLEMSCORE" val="1.0"/>
  <p:tag name="PROBLEMHASREMARK" val="True"/>
  <p:tag name="PROBLEMREMARK" val="错误， 应写为 df[['列名1', '列名2']]"/>
</p:tagLst>
</file>

<file path=ppt/tags/tag315.xml><?xml version="1.0" encoding="utf-8"?>
<p:tagLst xmlns:p="http://schemas.openxmlformats.org/presentationml/2006/main">
  <p:tag name="RAINPROBLEM" val="ProblemRemarkBoard"/>
</p:tagLst>
</file>

<file path=ppt/tags/tag316.xml><?xml version="1.0" encoding="utf-8"?>
<p:tagLst xmlns:p="http://schemas.openxmlformats.org/presentationml/2006/main">
  <p:tag name="RAINPROBLEM" val="ProblemBody"/>
</p:tagLst>
</file>

<file path=ppt/tags/tag317.xml><?xml version="1.0" encoding="utf-8"?>
<p:tagLst xmlns:p="http://schemas.openxmlformats.org/presentationml/2006/main">
  <p:tag name="RAINPROBLEM" val="ProblemItem"/>
</p:tagLst>
</file>

<file path=ppt/tags/tag318.xml><?xml version="1.0" encoding="utf-8"?>
<p:tagLst xmlns:p="http://schemas.openxmlformats.org/presentationml/2006/main">
  <p:tag name="RAINPROBLEM" val="ProblemItem"/>
</p:tagLst>
</file>

<file path=ppt/tags/tag31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2.xml><?xml version="1.0" encoding="utf-8"?>
<p:tagLst xmlns:p="http://schemas.openxmlformats.org/presentationml/2006/main">
  <p:tag name="RAINPROBLEM" val="MultipleChoice"/>
  <p:tag name="PROBLEMSCORE" val="1.0"/>
</p:tagLst>
</file>

<file path=ppt/tags/tag32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321.xml><?xml version="1.0" encoding="utf-8"?>
<p:tagLst xmlns:p="http://schemas.openxmlformats.org/presentationml/2006/main">
  <p:tag name="RAINPROBLEM" val="ProblemSubmit"/>
  <p:tag name="RAINPROBLEMTYPE" val="MultipleChoice"/>
</p:tagLst>
</file>

<file path=ppt/tags/tag322.xml><?xml version="1.0" encoding="utf-8"?>
<p:tagLst xmlns:p="http://schemas.openxmlformats.org/presentationml/2006/main">
  <p:tag name="PROBLEMREMARKTITLE" val="ProblemRemarkBoardTip"/>
</p:tagLst>
</file>

<file path=ppt/tags/tag323.xml><?xml version="1.0" encoding="utf-8"?>
<p:tagLst xmlns:p="http://schemas.openxmlformats.org/presentationml/2006/main">
  <p:tag name="RAINPROBLEM" val="ProblemRemark"/>
</p:tagLst>
</file>

<file path=ppt/tags/tag324.xml><?xml version="1.0" encoding="utf-8"?>
<p:tagLst xmlns:p="http://schemas.openxmlformats.org/presentationml/2006/main">
  <p:tag name="PROBLEMREMARKTITLE" val="ProblemRemarkBoardTitle"/>
</p:tagLst>
</file>

<file path=ppt/tags/tag325.xml><?xml version="1.0" encoding="utf-8"?>
<p:tagLst xmlns:p="http://schemas.openxmlformats.org/presentationml/2006/main">
  <p:tag name="PROBLEMREMARKTITLE" val="ProblemRemarkBoardTitle"/>
</p:tagLst>
</file>

<file path=ppt/tags/tag326.xml><?xml version="1.0" encoding="utf-8"?>
<p:tagLst xmlns:p="http://schemas.openxmlformats.org/presentationml/2006/main">
  <p:tag name="PROBLEMREMARKTITLE" val="ProblemRemarkBoardTitle"/>
</p:tagLst>
</file>

<file path=ppt/tags/tag327.xml><?xml version="1.0" encoding="utf-8"?>
<p:tagLst xmlns:p="http://schemas.openxmlformats.org/presentationml/2006/main">
  <p:tag name="PROBLEMREMARKTITLE" val="ProblemRemarkBoardTitle"/>
</p:tagLst>
</file>

<file path=ppt/tags/tag328.xml><?xml version="1.0" encoding="utf-8"?>
<p:tagLst xmlns:p="http://schemas.openxmlformats.org/presentationml/2006/main">
  <p:tag name="RAINPROBLEMTYPE" val="ProblemTypeMarker"/>
</p:tagLst>
</file>

<file path=ppt/tags/tag329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" val="ProblemBody"/>
</p:tagLst>
</file>

<file path=ppt/tags/tag330.xml><?xml version="1.0" encoding="utf-8"?>
<p:tagLst xmlns:p="http://schemas.openxmlformats.org/presentationml/2006/main">
  <p:tag name="RAINPROBLEMTYPE" val="ProblemTypeMarker"/>
</p:tagLst>
</file>

<file path=ppt/tags/tag331.xml><?xml version="1.0" encoding="utf-8"?>
<p:tagLst xmlns:p="http://schemas.openxmlformats.org/presentationml/2006/main">
  <p:tag name="RAINPROBLEMTYPE" val="ProblemTypeMarker"/>
</p:tagLst>
</file>

<file path=ppt/tags/tag332.xml><?xml version="1.0" encoding="utf-8"?>
<p:tagLst xmlns:p="http://schemas.openxmlformats.org/presentationml/2006/main">
  <p:tag name="RAINPROBLEMTYPE" val="ProblemTypeMarker"/>
</p:tagLst>
</file>

<file path=ppt/tags/tag333.xml><?xml version="1.0" encoding="utf-8"?>
<p:tagLst xmlns:p="http://schemas.openxmlformats.org/presentationml/2006/main">
  <p:tag name="PROBLEMREMARKTITLE" val="ProblemRemarkBoardTitle"/>
</p:tagLst>
</file>

<file path=ppt/tags/tag334.xml><?xml version="1.0" encoding="utf-8"?>
<p:tagLst xmlns:p="http://schemas.openxmlformats.org/presentationml/2006/main">
  <p:tag name="PROBLEMREMARKTITLE" val="ProblemRemarkBoardTitle"/>
</p:tagLst>
</file>

<file path=ppt/tags/tag335.xml><?xml version="1.0" encoding="utf-8"?>
<p:tagLst xmlns:p="http://schemas.openxmlformats.org/presentationml/2006/main">
  <p:tag name="PROBLEMREMARKTITLE" val="ProblemRemarkBoardTitle"/>
</p:tagLst>
</file>

<file path=ppt/tags/tag336.xml><?xml version="1.0" encoding="utf-8"?>
<p:tagLst xmlns:p="http://schemas.openxmlformats.org/presentationml/2006/main">
  <p:tag name="PROBLEMREMARKTITLE" val="ProblemRemarkBoardTitle"/>
</p:tagLst>
</file>

<file path=ppt/tags/tag337.xml><?xml version="1.0" encoding="utf-8"?>
<p:tagLst xmlns:p="http://schemas.openxmlformats.org/presentationml/2006/main">
  <p:tag name="RAINPROBLEM" val="ProblemSetting"/>
  <p:tag name="RAINPROBLEMTYPE" val="MultipleChoice"/>
</p:tagLst>
</file>

<file path=ppt/tags/tag338.xml><?xml version="1.0" encoding="utf-8"?>
<p:tagLst xmlns:p="http://schemas.openxmlformats.org/presentationml/2006/main">
  <p:tag name="RAINPROBLEM" val="MultipleChoice"/>
  <p:tag name="PROBLEMSCORE" val="1.0"/>
  <p:tag name="PROBLEMHASREMARK" val="True"/>
  <p:tag name="PROBLEMREMARK" val="错误，应写为 df[df.c1&gt;2] "/>
</p:tagLst>
</file>

<file path=ppt/tags/tag339.xml><?xml version="1.0" encoding="utf-8"?>
<p:tagLst xmlns:p="http://schemas.openxmlformats.org/presentationml/2006/main">
  <p:tag name="RAINPROBLEM" val="ProblemRemarkBoard"/>
</p:tagLst>
</file>

<file path=ppt/tags/tag34.xml><?xml version="1.0" encoding="utf-8"?>
<p:tagLst xmlns:p="http://schemas.openxmlformats.org/presentationml/2006/main">
  <p:tag name="RAINPROBLEM" val="ProblemItem"/>
</p:tagLst>
</file>

<file path=ppt/tags/tag340.xml><?xml version="1.0" encoding="utf-8"?>
<p:tagLst xmlns:p="http://schemas.openxmlformats.org/presentationml/2006/main">
  <p:tag name="RAINPROBLEM" val="ProblemBody"/>
</p:tagLst>
</file>

<file path=ppt/tags/tag341.xml><?xml version="1.0" encoding="utf-8"?>
<p:tagLst xmlns:p="http://schemas.openxmlformats.org/presentationml/2006/main">
  <p:tag name="RAINPROBLEM" val="ProblemItem"/>
</p:tagLst>
</file>

<file path=ppt/tags/tag342.xml><?xml version="1.0" encoding="utf-8"?>
<p:tagLst xmlns:p="http://schemas.openxmlformats.org/presentationml/2006/main">
  <p:tag name="RAINPROBLEM" val="ProblemItem"/>
</p:tagLst>
</file>

<file path=ppt/tags/tag34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34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45.xml><?xml version="1.0" encoding="utf-8"?>
<p:tagLst xmlns:p="http://schemas.openxmlformats.org/presentationml/2006/main">
  <p:tag name="RAINPROBLEM" val="ProblemSubmit"/>
  <p:tag name="RAINPROBLEMTYPE" val="MultipleChoice"/>
</p:tagLst>
</file>

<file path=ppt/tags/tag346.xml><?xml version="1.0" encoding="utf-8"?>
<p:tagLst xmlns:p="http://schemas.openxmlformats.org/presentationml/2006/main">
  <p:tag name="PROBLEMREMARKTITLE" val="ProblemRemarkBoardTip"/>
</p:tagLst>
</file>

<file path=ppt/tags/tag347.xml><?xml version="1.0" encoding="utf-8"?>
<p:tagLst xmlns:p="http://schemas.openxmlformats.org/presentationml/2006/main">
  <p:tag name="PROBLEMREMARKTITLE" val="ProblemRemarkBoardTitle"/>
</p:tagLst>
</file>

<file path=ppt/tags/tag348.xml><?xml version="1.0" encoding="utf-8"?>
<p:tagLst xmlns:p="http://schemas.openxmlformats.org/presentationml/2006/main">
  <p:tag name="PROBLEMREMARKTITLE" val="ProblemRemarkBoardTitle"/>
</p:tagLst>
</file>

<file path=ppt/tags/tag349.xml><?xml version="1.0" encoding="utf-8"?>
<p:tagLst xmlns:p="http://schemas.openxmlformats.org/presentationml/2006/main">
  <p:tag name="PROBLEMREMARKTITLE" val="ProblemRemarkBoardTitle"/>
</p:tagLst>
</file>

<file path=ppt/tags/tag35.xml><?xml version="1.0" encoding="utf-8"?>
<p:tagLst xmlns:p="http://schemas.openxmlformats.org/presentationml/2006/main">
  <p:tag name="RAINPROBLEM" val="ProblemItem"/>
</p:tagLst>
</file>

<file path=ppt/tags/tag350.xml><?xml version="1.0" encoding="utf-8"?>
<p:tagLst xmlns:p="http://schemas.openxmlformats.org/presentationml/2006/main">
  <p:tag name="PROBLEMREMARKTITLE" val="ProblemRemarkBoardTitle"/>
</p:tagLst>
</file>

<file path=ppt/tags/tag351.xml><?xml version="1.0" encoding="utf-8"?>
<p:tagLst xmlns:p="http://schemas.openxmlformats.org/presentationml/2006/main">
  <p:tag name="PROBLEMREMARKTITLE" val="ProblemRemarkBoardTitle"/>
</p:tagLst>
</file>

<file path=ppt/tags/tag352.xml><?xml version="1.0" encoding="utf-8"?>
<p:tagLst xmlns:p="http://schemas.openxmlformats.org/presentationml/2006/main">
  <p:tag name="PROBLEMREMARKTITLE" val="ProblemRemarkBoardTitle"/>
</p:tagLst>
</file>

<file path=ppt/tags/tag353.xml><?xml version="1.0" encoding="utf-8"?>
<p:tagLst xmlns:p="http://schemas.openxmlformats.org/presentationml/2006/main">
  <p:tag name="PROBLEMREMARKTITLE" val="ProblemRemarkBoardTitle"/>
</p:tagLst>
</file>

<file path=ppt/tags/tag354.xml><?xml version="1.0" encoding="utf-8"?>
<p:tagLst xmlns:p="http://schemas.openxmlformats.org/presentationml/2006/main">
  <p:tag name="RAINPROBLEMTYPE" val="ProblemTypeMarker"/>
</p:tagLst>
</file>

<file path=ppt/tags/tag355.xml><?xml version="1.0" encoding="utf-8"?>
<p:tagLst xmlns:p="http://schemas.openxmlformats.org/presentationml/2006/main">
  <p:tag name="RAINPROBLEMTYPE" val="ProblemTypeMarker"/>
</p:tagLst>
</file>

<file path=ppt/tags/tag356.xml><?xml version="1.0" encoding="utf-8"?>
<p:tagLst xmlns:p="http://schemas.openxmlformats.org/presentationml/2006/main">
  <p:tag name="RAINPROBLEMTYPE" val="ProblemTypeMarker"/>
</p:tagLst>
</file>

<file path=ppt/tags/tag357.xml><?xml version="1.0" encoding="utf-8"?>
<p:tagLst xmlns:p="http://schemas.openxmlformats.org/presentationml/2006/main">
  <p:tag name="RAINPROBLEMTYPE" val="ProblemTypeMarker"/>
</p:tagLst>
</file>

<file path=ppt/tags/tag358.xml><?xml version="1.0" encoding="utf-8"?>
<p:tagLst xmlns:p="http://schemas.openxmlformats.org/presentationml/2006/main">
  <p:tag name="RAINPROBLEMTYPE" val="ProblemTypeMarker"/>
</p:tagLst>
</file>

<file path=ppt/tags/tag359.xml><?xml version="1.0" encoding="utf-8"?>
<p:tagLst xmlns:p="http://schemas.openxmlformats.org/presentationml/2006/main">
  <p:tag name="RAINPROBLEM" val="ProblemSetting"/>
  <p:tag name="RAINPROBLEMTYPE" val="MultipleChoice"/>
</p:tagLst>
</file>

<file path=ppt/tags/tag36.xml><?xml version="1.0" encoding="utf-8"?>
<p:tagLst xmlns:p="http://schemas.openxmlformats.org/presentationml/2006/main">
  <p:tag name="RAINPROBLEM" val="ProblemItem"/>
</p:tagLst>
</file>

<file path=ppt/tags/tag360.xml><?xml version="1.0" encoding="utf-8"?>
<p:tagLst xmlns:p="http://schemas.openxmlformats.org/presentationml/2006/main">
  <p:tag name="RAINPROBLEM" val="MultipleChoice"/>
  <p:tag name="PROBLEMSCORE" val="1.0"/>
  <p:tag name="PROBLEMREMARK" val="错误， 应写为 df[['列名1', '列名2']]"/>
  <p:tag name="PROBLEMHASREMARK" val="False"/>
</p:tagLst>
</file>

<file path=ppt/tags/tag361.xml><?xml version="1.0" encoding="utf-8"?>
<p:tagLst xmlns:p="http://schemas.openxmlformats.org/presentationml/2006/main">
  <p:tag name="RAINPROBLEM" val="ProblemRemarkBoard"/>
</p:tagLst>
</file>

<file path=ppt/tags/tag362.xml><?xml version="1.0" encoding="utf-8"?>
<p:tagLst xmlns:p="http://schemas.openxmlformats.org/presentationml/2006/main">
  <p:tag name="RAINPROBLEM" val="ProblemBody"/>
</p:tagLst>
</file>

<file path=ppt/tags/tag363.xml><?xml version="1.0" encoding="utf-8"?>
<p:tagLst xmlns:p="http://schemas.openxmlformats.org/presentationml/2006/main">
  <p:tag name="RAINPROBLEM" val="ProblemItem"/>
</p:tagLst>
</file>

<file path=ppt/tags/tag364.xml><?xml version="1.0" encoding="utf-8"?>
<p:tagLst xmlns:p="http://schemas.openxmlformats.org/presentationml/2006/main">
  <p:tag name="RAINPROBLEM" val="ProblemItem"/>
</p:tagLst>
</file>

<file path=ppt/tags/tag36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36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67.xml><?xml version="1.0" encoding="utf-8"?>
<p:tagLst xmlns:p="http://schemas.openxmlformats.org/presentationml/2006/main">
  <p:tag name="RAINPROBLEM" val="ProblemSubmit"/>
  <p:tag name="RAINPROBLEMTYPE" val="MultipleChoice"/>
</p:tagLst>
</file>

<file path=ppt/tags/tag368.xml><?xml version="1.0" encoding="utf-8"?>
<p:tagLst xmlns:p="http://schemas.openxmlformats.org/presentationml/2006/main">
  <p:tag name="PROBLEMREMARKTITLE" val="ProblemRemarkBoardTip"/>
</p:tagLst>
</file>

<file path=ppt/tags/tag369.xml><?xml version="1.0" encoding="utf-8"?>
<p:tagLst xmlns:p="http://schemas.openxmlformats.org/presentationml/2006/main">
  <p:tag name="PROBLEMREMARKTITLE" val="ProblemRemarkBoardTitle"/>
</p:tagLst>
</file>

<file path=ppt/tags/tag37.xml><?xml version="1.0" encoding="utf-8"?>
<p:tagLst xmlns:p="http://schemas.openxmlformats.org/presentationml/2006/main">
  <p:tag name="RAINPROBLEM" val="ProblemItem"/>
</p:tagLst>
</file>

<file path=ppt/tags/tag370.xml><?xml version="1.0" encoding="utf-8"?>
<p:tagLst xmlns:p="http://schemas.openxmlformats.org/presentationml/2006/main">
  <p:tag name="PROBLEMREMARKTITLE" val="ProblemRemarkBoardTitle"/>
</p:tagLst>
</file>

<file path=ppt/tags/tag371.xml><?xml version="1.0" encoding="utf-8"?>
<p:tagLst xmlns:p="http://schemas.openxmlformats.org/presentationml/2006/main">
  <p:tag name="PROBLEMREMARKTITLE" val="ProblemRemarkBoardTitle"/>
</p:tagLst>
</file>

<file path=ppt/tags/tag372.xml><?xml version="1.0" encoding="utf-8"?>
<p:tagLst xmlns:p="http://schemas.openxmlformats.org/presentationml/2006/main">
  <p:tag name="PROBLEMREMARKTITLE" val="ProblemRemarkBoardTitle"/>
</p:tagLst>
</file>

<file path=ppt/tags/tag373.xml><?xml version="1.0" encoding="utf-8"?>
<p:tagLst xmlns:p="http://schemas.openxmlformats.org/presentationml/2006/main">
  <p:tag name="PROBLEMREMARKTITLE" val="ProblemRemarkBoardTitle"/>
</p:tagLst>
</file>

<file path=ppt/tags/tag374.xml><?xml version="1.0" encoding="utf-8"?>
<p:tagLst xmlns:p="http://schemas.openxmlformats.org/presentationml/2006/main">
  <p:tag name="PROBLEMREMARKTITLE" val="ProblemRemarkBoardTitle"/>
</p:tagLst>
</file>

<file path=ppt/tags/tag375.xml><?xml version="1.0" encoding="utf-8"?>
<p:tagLst xmlns:p="http://schemas.openxmlformats.org/presentationml/2006/main">
  <p:tag name="PROBLEMREMARKTITLE" val="ProblemRemarkBoardTitle"/>
</p:tagLst>
</file>

<file path=ppt/tags/tag376.xml><?xml version="1.0" encoding="utf-8"?>
<p:tagLst xmlns:p="http://schemas.openxmlformats.org/presentationml/2006/main">
  <p:tag name="RAINPROBLEMTYPE" val="ProblemTypeMarker"/>
</p:tagLst>
</file>

<file path=ppt/tags/tag377.xml><?xml version="1.0" encoding="utf-8"?>
<p:tagLst xmlns:p="http://schemas.openxmlformats.org/presentationml/2006/main">
  <p:tag name="RAINPROBLEMTYPE" val="ProblemTypeMarker"/>
</p:tagLst>
</file>

<file path=ppt/tags/tag378.xml><?xml version="1.0" encoding="utf-8"?>
<p:tagLst xmlns:p="http://schemas.openxmlformats.org/presentationml/2006/main">
  <p:tag name="RAINPROBLEMTYPE" val="ProblemTypeMarker"/>
</p:tagLst>
</file>

<file path=ppt/tags/tag379.xml><?xml version="1.0" encoding="utf-8"?>
<p:tagLst xmlns:p="http://schemas.openxmlformats.org/presentationml/2006/main">
  <p:tag name="RAINPROBLEMTYPE" val="ProblemTypeMarker"/>
</p:tagLst>
</file>

<file path=ppt/tags/tag3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80.xml><?xml version="1.0" encoding="utf-8"?>
<p:tagLst xmlns:p="http://schemas.openxmlformats.org/presentationml/2006/main">
  <p:tag name="RAINPROBLEMTYPE" val="ProblemTypeMarker"/>
</p:tagLst>
</file>

<file path=ppt/tags/tag381.xml><?xml version="1.0" encoding="utf-8"?>
<p:tagLst xmlns:p="http://schemas.openxmlformats.org/presentationml/2006/main">
  <p:tag name="RAINPROBLEM" val="ProblemSetting"/>
  <p:tag name="RAINPROBLEMTYPE" val="MultipleChoice"/>
</p:tagLst>
</file>

<file path=ppt/tags/tag382.xml><?xml version="1.0" encoding="utf-8"?>
<p:tagLst xmlns:p="http://schemas.openxmlformats.org/presentationml/2006/main">
  <p:tag name="RAINPROBLEM" val="MultipleChoice"/>
  <p:tag name="PROBLEMSCORE" val="1.0"/>
  <p:tag name="PROBLEMREMARK" val="错误， 应写为 df[['列名1', '列名2']]"/>
  <p:tag name="PROBLEMHASREMARK" val="False"/>
</p:tagLst>
</file>

<file path=ppt/tags/tag383.xml><?xml version="1.0" encoding="utf-8"?>
<p:tagLst xmlns:p="http://schemas.openxmlformats.org/presentationml/2006/main">
  <p:tag name="RAINPROBLEM" val="ProblemRemarkBoard"/>
</p:tagLst>
</file>

<file path=ppt/tags/tag384.xml><?xml version="1.0" encoding="utf-8"?>
<p:tagLst xmlns:p="http://schemas.openxmlformats.org/presentationml/2006/main">
  <p:tag name="RAINPROBLEM" val="ProblemBody"/>
</p:tagLst>
</file>

<file path=ppt/tags/tag385.xml><?xml version="1.0" encoding="utf-8"?>
<p:tagLst xmlns:p="http://schemas.openxmlformats.org/presentationml/2006/main">
  <p:tag name="RAINPROBLEM" val="ProblemItem"/>
</p:tagLst>
</file>

<file path=ppt/tags/tag386.xml><?xml version="1.0" encoding="utf-8"?>
<p:tagLst xmlns:p="http://schemas.openxmlformats.org/presentationml/2006/main">
  <p:tag name="RAINPROBLEM" val="ProblemItem"/>
</p:tagLst>
</file>

<file path=ppt/tags/tag38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88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389.xml><?xml version="1.0" encoding="utf-8"?>
<p:tagLst xmlns:p="http://schemas.openxmlformats.org/presentationml/2006/main">
  <p:tag name="RAINPROBLEM" val="ProblemSubmit"/>
  <p:tag name="RAINPROBLEMTYPE" val="MultipleChoice"/>
</p:tagLst>
</file>

<file path=ppt/tags/tag3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390.xml><?xml version="1.0" encoding="utf-8"?>
<p:tagLst xmlns:p="http://schemas.openxmlformats.org/presentationml/2006/main">
  <p:tag name="PROBLEMREMARKTITLE" val="ProblemRemarkBoardTip"/>
</p:tagLst>
</file>

<file path=ppt/tags/tag391.xml><?xml version="1.0" encoding="utf-8"?>
<p:tagLst xmlns:p="http://schemas.openxmlformats.org/presentationml/2006/main">
  <p:tag name="RAINPROBLEM" val="ProblemRemark"/>
</p:tagLst>
</file>

<file path=ppt/tags/tag392.xml><?xml version="1.0" encoding="utf-8"?>
<p:tagLst xmlns:p="http://schemas.openxmlformats.org/presentationml/2006/main">
  <p:tag name="PROBLEMREMARKTITLE" val="ProblemRemarkBoardTitle"/>
</p:tagLst>
</file>

<file path=ppt/tags/tag393.xml><?xml version="1.0" encoding="utf-8"?>
<p:tagLst xmlns:p="http://schemas.openxmlformats.org/presentationml/2006/main">
  <p:tag name="PROBLEMREMARKTITLE" val="ProblemRemarkBoardTitle"/>
</p:tagLst>
</file>

<file path=ppt/tags/tag394.xml><?xml version="1.0" encoding="utf-8"?>
<p:tagLst xmlns:p="http://schemas.openxmlformats.org/presentationml/2006/main">
  <p:tag name="PROBLEMREMARKTITLE" val="ProblemRemarkBoardTitle"/>
</p:tagLst>
</file>

<file path=ppt/tags/tag395.xml><?xml version="1.0" encoding="utf-8"?>
<p:tagLst xmlns:p="http://schemas.openxmlformats.org/presentationml/2006/main">
  <p:tag name="PROBLEMREMARKTITLE" val="ProblemRemarkBoardTitle"/>
</p:tagLst>
</file>

<file path=ppt/tags/tag396.xml><?xml version="1.0" encoding="utf-8"?>
<p:tagLst xmlns:p="http://schemas.openxmlformats.org/presentationml/2006/main">
  <p:tag name="RAINPROBLEMTYPE" val="ProblemTypeMarker"/>
</p:tagLst>
</file>

<file path=ppt/tags/tag397.xml><?xml version="1.0" encoding="utf-8"?>
<p:tagLst xmlns:p="http://schemas.openxmlformats.org/presentationml/2006/main">
  <p:tag name="RAINPROBLEMTYPE" val="ProblemTypeMarker"/>
</p:tagLst>
</file>

<file path=ppt/tags/tag398.xml><?xml version="1.0" encoding="utf-8"?>
<p:tagLst xmlns:p="http://schemas.openxmlformats.org/presentationml/2006/main">
  <p:tag name="RAINPROBLEMTYPE" val="ProblemTypeMarker"/>
</p:tagLst>
</file>

<file path=ppt/tags/tag399.xml><?xml version="1.0" encoding="utf-8"?>
<p:tagLst xmlns:p="http://schemas.openxmlformats.org/presentationml/2006/main">
  <p:tag name="RAINPROBLEMTYPE" val="ProblemTypeMarker"/>
</p:tagLst>
</file>

<file path=ppt/tags/tag4.xml><?xml version="1.0" encoding="utf-8"?>
<p:tagLst xmlns:p="http://schemas.openxmlformats.org/presentationml/2006/main">
  <p:tag name="RAINPROBLEM" val="ProblemItem"/>
</p:tagLst>
</file>

<file path=ppt/tags/tag4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00.xml><?xml version="1.0" encoding="utf-8"?>
<p:tagLst xmlns:p="http://schemas.openxmlformats.org/presentationml/2006/main">
  <p:tag name="RAINPROBLEMTYPE" val="ProblemTypeMarker"/>
</p:tagLst>
</file>

<file path=ppt/tags/tag401.xml><?xml version="1.0" encoding="utf-8"?>
<p:tagLst xmlns:p="http://schemas.openxmlformats.org/presentationml/2006/main">
  <p:tag name="PROBLEMREMARKTITLE" val="ProblemRemarkBoardTitle"/>
</p:tagLst>
</file>

<file path=ppt/tags/tag402.xml><?xml version="1.0" encoding="utf-8"?>
<p:tagLst xmlns:p="http://schemas.openxmlformats.org/presentationml/2006/main">
  <p:tag name="PROBLEMREMARKTITLE" val="ProblemRemarkBoardTitle"/>
</p:tagLst>
</file>

<file path=ppt/tags/tag403.xml><?xml version="1.0" encoding="utf-8"?>
<p:tagLst xmlns:p="http://schemas.openxmlformats.org/presentationml/2006/main">
  <p:tag name="PROBLEMREMARKTITLE" val="ProblemRemarkBoardTitle"/>
</p:tagLst>
</file>

<file path=ppt/tags/tag404.xml><?xml version="1.0" encoding="utf-8"?>
<p:tagLst xmlns:p="http://schemas.openxmlformats.org/presentationml/2006/main">
  <p:tag name="PROBLEMREMARKTITLE" val="ProblemRemarkBoardTitle"/>
</p:tagLst>
</file>

<file path=ppt/tags/tag405.xml><?xml version="1.0" encoding="utf-8"?>
<p:tagLst xmlns:p="http://schemas.openxmlformats.org/presentationml/2006/main">
  <p:tag name="RAINPROBLEM" val="ProblemSetting"/>
  <p:tag name="RAINPROBLEMTYPE" val="MultipleChoice"/>
</p:tagLst>
</file>

<file path=ppt/tags/tag406.xml><?xml version="1.0" encoding="utf-8"?>
<p:tagLst xmlns:p="http://schemas.openxmlformats.org/presentationml/2006/main">
  <p:tag name="RAINPROBLEM" val="MultipleChoice"/>
  <p:tag name="PROBLEMSCORE" val="1.0"/>
  <p:tag name="PROBLEMHASREMARK" val="True"/>
  <p:tag name="PROBLEMREMARK" val="不显示数据行， df.head(0) 只显示各个列名。"/>
</p:tagLst>
</file>

<file path=ppt/tags/tag407.xml><?xml version="1.0" encoding="utf-8"?>
<p:tagLst xmlns:p="http://schemas.openxmlformats.org/presentationml/2006/main">
  <p:tag name="RAINPROBLEM" val="ProblemBody"/>
</p:tagLst>
</file>

<file path=ppt/tags/tag408.xml><?xml version="1.0" encoding="utf-8"?>
<p:tagLst xmlns:p="http://schemas.openxmlformats.org/presentationml/2006/main">
  <p:tag name="RAINPROBLEM" val="ProblemItem"/>
</p:tagLst>
</file>

<file path=ppt/tags/tag409.xml><?xml version="1.0" encoding="utf-8"?>
<p:tagLst xmlns:p="http://schemas.openxmlformats.org/presentationml/2006/main">
  <p:tag name="RAINPROBLEM" val="ProblemItem"/>
</p:tagLst>
</file>

<file path=ppt/tags/tag4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0.xml><?xml version="1.0" encoding="utf-8"?>
<p:tagLst xmlns:p="http://schemas.openxmlformats.org/presentationml/2006/main">
  <p:tag name="RAINPROBLEM" val="ProblemItem"/>
</p:tagLst>
</file>

<file path=ppt/tags/tag411.xml><?xml version="1.0" encoding="utf-8"?>
<p:tagLst xmlns:p="http://schemas.openxmlformats.org/presentationml/2006/main">
  <p:tag name="RAINPROBLEM" val="ProblemItem"/>
</p:tagLst>
</file>

<file path=ppt/tags/tag41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1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16.xml><?xml version="1.0" encoding="utf-8"?>
<p:tagLst xmlns:p="http://schemas.openxmlformats.org/presentationml/2006/main">
  <p:tag name="RAINPROBLEM" val="ProblemSubmit"/>
  <p:tag name="RAINPROBLEMTYPE" val="MultipleChoice"/>
</p:tagLst>
</file>

<file path=ppt/tags/tag417.xml><?xml version="1.0" encoding="utf-8"?>
<p:tagLst xmlns:p="http://schemas.openxmlformats.org/presentationml/2006/main">
  <p:tag name="RAINPROBLEMTYPE" val="ProblemTypeMarker"/>
</p:tagLst>
</file>

<file path=ppt/tags/tag418.xml><?xml version="1.0" encoding="utf-8"?>
<p:tagLst xmlns:p="http://schemas.openxmlformats.org/presentationml/2006/main">
  <p:tag name="RAINPROBLEMTYPE" val="ProblemTypeMarker"/>
</p:tagLst>
</file>

<file path=ppt/tags/tag419.xml><?xml version="1.0" encoding="utf-8"?>
<p:tagLst xmlns:p="http://schemas.openxmlformats.org/presentationml/2006/main">
  <p:tag name="RAINPROBLEMTYPE" val="ProblemTypeMarker"/>
</p:tagLst>
</file>

<file path=ppt/tags/tag42.xml><?xml version="1.0" encoding="utf-8"?>
<p:tagLst xmlns:p="http://schemas.openxmlformats.org/presentationml/2006/main">
  <p:tag name="RAINPROBLEM" val="ProblemSubmit"/>
  <p:tag name="RAINPROBLEMTYPE" val="MultipleChoice"/>
</p:tagLst>
</file>

<file path=ppt/tags/tag420.xml><?xml version="1.0" encoding="utf-8"?>
<p:tagLst xmlns:p="http://schemas.openxmlformats.org/presentationml/2006/main">
  <p:tag name="RAINPROBLEMTYPE" val="ProblemTypeMarker"/>
</p:tagLst>
</file>

<file path=ppt/tags/tag421.xml><?xml version="1.0" encoding="utf-8"?>
<p:tagLst xmlns:p="http://schemas.openxmlformats.org/presentationml/2006/main">
  <p:tag name="RAINPROBLEMTYPE" val="ProblemTypeMarker"/>
</p:tagLst>
</file>

<file path=ppt/tags/tag422.xml><?xml version="1.0" encoding="utf-8"?>
<p:tagLst xmlns:p="http://schemas.openxmlformats.org/presentationml/2006/main">
  <p:tag name="RAINPROBLEM" val="ProblemSetting"/>
  <p:tag name="RAINPROBLEMTYPE" val="MultipleChoice"/>
</p:tagLst>
</file>

<file path=ppt/tags/tag423.xml><?xml version="1.0" encoding="utf-8"?>
<p:tagLst xmlns:p="http://schemas.openxmlformats.org/presentationml/2006/main">
  <p:tag name="RAINPROBLEM" val="MultipleChoice"/>
  <p:tag name="PROBLEMSCORE" val="1.0"/>
</p:tagLst>
</file>

<file path=ppt/tags/tag424.xml><?xml version="1.0" encoding="utf-8"?>
<p:tagLst xmlns:p="http://schemas.openxmlformats.org/presentationml/2006/main">
  <p:tag name="RAINPROBLEM" val="ProblemBody"/>
</p:tagLst>
</file>

<file path=ppt/tags/tag425.xml><?xml version="1.0" encoding="utf-8"?>
<p:tagLst xmlns:p="http://schemas.openxmlformats.org/presentationml/2006/main">
  <p:tag name="RAINPROBLEM" val="ProblemItem"/>
</p:tagLst>
</file>

<file path=ppt/tags/tag426.xml><?xml version="1.0" encoding="utf-8"?>
<p:tagLst xmlns:p="http://schemas.openxmlformats.org/presentationml/2006/main">
  <p:tag name="RAINPROBLEM" val="ProblemItem"/>
</p:tagLst>
</file>

<file path=ppt/tags/tag427.xml><?xml version="1.0" encoding="utf-8"?>
<p:tagLst xmlns:p="http://schemas.openxmlformats.org/presentationml/2006/main">
  <p:tag name="RAINPROBLEM" val="ProblemItem"/>
</p:tagLst>
</file>

<file path=ppt/tags/tag428.xml><?xml version="1.0" encoding="utf-8"?>
<p:tagLst xmlns:p="http://schemas.openxmlformats.org/presentationml/2006/main">
  <p:tag name="RAINPROBLEM" val="ProblemItem"/>
</p:tagLst>
</file>

<file path=ppt/tags/tag42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3.xml><?xml version="1.0" encoding="utf-8"?>
<p:tagLst xmlns:p="http://schemas.openxmlformats.org/presentationml/2006/main">
  <p:tag name="RAINPROBLEMTYPE" val="ProblemTypeMarker"/>
</p:tagLst>
</file>

<file path=ppt/tags/tag43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3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3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33.xml><?xml version="1.0" encoding="utf-8"?>
<p:tagLst xmlns:p="http://schemas.openxmlformats.org/presentationml/2006/main">
  <p:tag name="RAINPROBLEM" val="ProblemSubmit"/>
  <p:tag name="RAINPROBLEMTYPE" val="MultipleChoice"/>
</p:tagLst>
</file>

<file path=ppt/tags/tag434.xml><?xml version="1.0" encoding="utf-8"?>
<p:tagLst xmlns:p="http://schemas.openxmlformats.org/presentationml/2006/main">
  <p:tag name="RAINPROBLEMTYPE" val="ProblemTypeMarker"/>
</p:tagLst>
</file>

<file path=ppt/tags/tag435.xml><?xml version="1.0" encoding="utf-8"?>
<p:tagLst xmlns:p="http://schemas.openxmlformats.org/presentationml/2006/main">
  <p:tag name="RAINPROBLEMTYPE" val="ProblemTypeMarker"/>
</p:tagLst>
</file>

<file path=ppt/tags/tag436.xml><?xml version="1.0" encoding="utf-8"?>
<p:tagLst xmlns:p="http://schemas.openxmlformats.org/presentationml/2006/main">
  <p:tag name="RAINPROBLEMTYPE" val="ProblemTypeMarker"/>
</p:tagLst>
</file>

<file path=ppt/tags/tag437.xml><?xml version="1.0" encoding="utf-8"?>
<p:tagLst xmlns:p="http://schemas.openxmlformats.org/presentationml/2006/main">
  <p:tag name="RAINPROBLEMTYPE" val="ProblemTypeMarker"/>
</p:tagLst>
</file>

<file path=ppt/tags/tag438.xml><?xml version="1.0" encoding="utf-8"?>
<p:tagLst xmlns:p="http://schemas.openxmlformats.org/presentationml/2006/main">
  <p:tag name="RAINPROBLEMTYPE" val="ProblemTypeMarker"/>
</p:tagLst>
</file>

<file path=ppt/tags/tag439.xml><?xml version="1.0" encoding="utf-8"?>
<p:tagLst xmlns:p="http://schemas.openxmlformats.org/presentationml/2006/main">
  <p:tag name="RAINPROBLEM" val="ProblemSetting"/>
  <p:tag name="RAINPROBLEMTYPE" val="MultipleChoice"/>
</p:tagLst>
</file>

<file path=ppt/tags/tag44.xml><?xml version="1.0" encoding="utf-8"?>
<p:tagLst xmlns:p="http://schemas.openxmlformats.org/presentationml/2006/main">
  <p:tag name="RAINPROBLEMTYPE" val="ProblemTypeMarker"/>
</p:tagLst>
</file>

<file path=ppt/tags/tag440.xml><?xml version="1.0" encoding="utf-8"?>
<p:tagLst xmlns:p="http://schemas.openxmlformats.org/presentationml/2006/main">
  <p:tag name="RAINPROBLEM" val="MultipleChoice"/>
  <p:tag name="PROBLEMSCORE" val="1.0"/>
</p:tagLst>
</file>

<file path=ppt/tags/tag441.xml><?xml version="1.0" encoding="utf-8"?>
<p:tagLst xmlns:p="http://schemas.openxmlformats.org/presentationml/2006/main">
  <p:tag name="RAINPROBLEM" val="ProblemBody"/>
</p:tagLst>
</file>

<file path=ppt/tags/tag442.xml><?xml version="1.0" encoding="utf-8"?>
<p:tagLst xmlns:p="http://schemas.openxmlformats.org/presentationml/2006/main">
  <p:tag name="RAINPROBLEM" val="ProblemItem"/>
</p:tagLst>
</file>

<file path=ppt/tags/tag443.xml><?xml version="1.0" encoding="utf-8"?>
<p:tagLst xmlns:p="http://schemas.openxmlformats.org/presentationml/2006/main">
  <p:tag name="RAINPROBLEM" val="ProblemItem"/>
</p:tagLst>
</file>

<file path=ppt/tags/tag444.xml><?xml version="1.0" encoding="utf-8"?>
<p:tagLst xmlns:p="http://schemas.openxmlformats.org/presentationml/2006/main">
  <p:tag name="RAINPROBLEM" val="ProblemItem"/>
</p:tagLst>
</file>

<file path=ppt/tags/tag44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4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4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48.xml><?xml version="1.0" encoding="utf-8"?>
<p:tagLst xmlns:p="http://schemas.openxmlformats.org/presentationml/2006/main">
  <p:tag name="RAINPROBLEM" val="ProblemSubmit"/>
  <p:tag name="RAINPROBLEMTYPE" val="MultipleChoice"/>
</p:tagLst>
</file>

<file path=ppt/tags/tag449.xml><?xml version="1.0" encoding="utf-8"?>
<p:tagLst xmlns:p="http://schemas.openxmlformats.org/presentationml/2006/main">
  <p:tag name="RAINPROBLEMTYPE" val="ProblemTypeMarker"/>
</p:tagLst>
</file>

<file path=ppt/tags/tag45.xml><?xml version="1.0" encoding="utf-8"?>
<p:tagLst xmlns:p="http://schemas.openxmlformats.org/presentationml/2006/main">
  <p:tag name="RAINPROBLEMTYPE" val="ProblemTypeMarker"/>
</p:tagLst>
</file>

<file path=ppt/tags/tag450.xml><?xml version="1.0" encoding="utf-8"?>
<p:tagLst xmlns:p="http://schemas.openxmlformats.org/presentationml/2006/main">
  <p:tag name="RAINPROBLEMTYPE" val="ProblemTypeMarker"/>
</p:tagLst>
</file>

<file path=ppt/tags/tag451.xml><?xml version="1.0" encoding="utf-8"?>
<p:tagLst xmlns:p="http://schemas.openxmlformats.org/presentationml/2006/main">
  <p:tag name="RAINPROBLEMTYPE" val="ProblemTypeMarker"/>
</p:tagLst>
</file>

<file path=ppt/tags/tag452.xml><?xml version="1.0" encoding="utf-8"?>
<p:tagLst xmlns:p="http://schemas.openxmlformats.org/presentationml/2006/main">
  <p:tag name="RAINPROBLEMTYPE" val="ProblemTypeMarker"/>
</p:tagLst>
</file>

<file path=ppt/tags/tag453.xml><?xml version="1.0" encoding="utf-8"?>
<p:tagLst xmlns:p="http://schemas.openxmlformats.org/presentationml/2006/main">
  <p:tag name="RAINPROBLEMTYPE" val="ProblemTypeMarker"/>
</p:tagLst>
</file>

<file path=ppt/tags/tag454.xml><?xml version="1.0" encoding="utf-8"?>
<p:tagLst xmlns:p="http://schemas.openxmlformats.org/presentationml/2006/main">
  <p:tag name="RAINPROBLEM" val="ProblemSetting"/>
  <p:tag name="RAINPROBLEMTYPE" val="MultipleChoice"/>
</p:tagLst>
</file>

<file path=ppt/tags/tag455.xml><?xml version="1.0" encoding="utf-8"?>
<p:tagLst xmlns:p="http://schemas.openxmlformats.org/presentationml/2006/main">
  <p:tag name="RAINPROBLEM" val="MultipleChoice"/>
  <p:tag name="PROBLEMSCORE" val="1.0"/>
</p:tagLst>
</file>

<file path=ppt/tags/tag456.xml><?xml version="1.0" encoding="utf-8"?>
<p:tagLst xmlns:p="http://schemas.openxmlformats.org/presentationml/2006/main">
  <p:tag name="RAINPROBLEM" val="ProblemBody"/>
</p:tagLst>
</file>

<file path=ppt/tags/tag457.xml><?xml version="1.0" encoding="utf-8"?>
<p:tagLst xmlns:p="http://schemas.openxmlformats.org/presentationml/2006/main">
  <p:tag name="RAINPROBLEM" val="ProblemItem"/>
</p:tagLst>
</file>

<file path=ppt/tags/tag458.xml><?xml version="1.0" encoding="utf-8"?>
<p:tagLst xmlns:p="http://schemas.openxmlformats.org/presentationml/2006/main">
  <p:tag name="RAINPROBLEM" val="ProblemItem"/>
</p:tagLst>
</file>

<file path=ppt/tags/tag459.xml><?xml version="1.0" encoding="utf-8"?>
<p:tagLst xmlns:p="http://schemas.openxmlformats.org/presentationml/2006/main">
  <p:tag name="RAINPROBLEM" val="ProblemItem"/>
</p:tagLst>
</file>

<file path=ppt/tags/tag46.xml><?xml version="1.0" encoding="utf-8"?>
<p:tagLst xmlns:p="http://schemas.openxmlformats.org/presentationml/2006/main">
  <p:tag name="RAINPROBLEMTYPE" val="ProblemTypeMarker"/>
</p:tagLst>
</file>

<file path=ppt/tags/tag460.xml><?xml version="1.0" encoding="utf-8"?>
<p:tagLst xmlns:p="http://schemas.openxmlformats.org/presentationml/2006/main">
  <p:tag name="RAINPROBLEM" val="ProblemItem"/>
</p:tagLst>
</file>

<file path=ppt/tags/tag461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62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63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464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65.xml><?xml version="1.0" encoding="utf-8"?>
<p:tagLst xmlns:p="http://schemas.openxmlformats.org/presentationml/2006/main">
  <p:tag name="RAINPROBLEM" val="ProblemSubmit"/>
  <p:tag name="RAINPROBLEMTYPE" val="MultipleChoiceMA"/>
</p:tagLst>
</file>

<file path=ppt/tags/tag466.xml><?xml version="1.0" encoding="utf-8"?>
<p:tagLst xmlns:p="http://schemas.openxmlformats.org/presentationml/2006/main">
  <p:tag name="RAINPROBLEMTYPE" val="ProblemTypeMarker"/>
</p:tagLst>
</file>

<file path=ppt/tags/tag467.xml><?xml version="1.0" encoding="utf-8"?>
<p:tagLst xmlns:p="http://schemas.openxmlformats.org/presentationml/2006/main">
  <p:tag name="RAINPROBLEMTYPE" val="ProblemTypeMarker"/>
</p:tagLst>
</file>

<file path=ppt/tags/tag468.xml><?xml version="1.0" encoding="utf-8"?>
<p:tagLst xmlns:p="http://schemas.openxmlformats.org/presentationml/2006/main">
  <p:tag name="RAINPROBLEMTYPE" val="ProblemTypeMarker"/>
</p:tagLst>
</file>

<file path=ppt/tags/tag469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70.xml><?xml version="1.0" encoding="utf-8"?>
<p:tagLst xmlns:p="http://schemas.openxmlformats.org/presentationml/2006/main">
  <p:tag name="RAINPROBLEMTYPE" val="ProblemTypeMarker"/>
</p:tagLst>
</file>

<file path=ppt/tags/tag471.xml><?xml version="1.0" encoding="utf-8"?>
<p:tagLst xmlns:p="http://schemas.openxmlformats.org/presentationml/2006/main">
  <p:tag name="RAINPROBLEM" val="ProblemSetting"/>
  <p:tag name="RAINPROBLEMTYPE" val="MultipleChoiceMA"/>
</p:tagLst>
</file>

<file path=ppt/tags/tag472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473.xml><?xml version="1.0" encoding="utf-8"?>
<p:tagLst xmlns:p="http://schemas.openxmlformats.org/presentationml/2006/main">
  <p:tag name="RAINPROBLEM" val="ProblemBody"/>
</p:tagLst>
</file>

<file path=ppt/tags/tag474.xml><?xml version="1.0" encoding="utf-8"?>
<p:tagLst xmlns:p="http://schemas.openxmlformats.org/presentationml/2006/main">
  <p:tag name="RAINPROBLEM" val="ProblemItem"/>
</p:tagLst>
</file>

<file path=ppt/tags/tag475.xml><?xml version="1.0" encoding="utf-8"?>
<p:tagLst xmlns:p="http://schemas.openxmlformats.org/presentationml/2006/main">
  <p:tag name="RAINPROBLEM" val="ProblemItem"/>
</p:tagLst>
</file>

<file path=ppt/tags/tag476.xml><?xml version="1.0" encoding="utf-8"?>
<p:tagLst xmlns:p="http://schemas.openxmlformats.org/presentationml/2006/main">
  <p:tag name="RAINPROBLEM" val="ProblemItem"/>
</p:tagLst>
</file>

<file path=ppt/tags/tag477.xml><?xml version="1.0" encoding="utf-8"?>
<p:tagLst xmlns:p="http://schemas.openxmlformats.org/presentationml/2006/main">
  <p:tag name="RAINPROBLEM" val="ProblemItem"/>
</p:tagLst>
</file>

<file path=ppt/tags/tag47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79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48.xml><?xml version="1.0" encoding="utf-8"?>
<p:tagLst xmlns:p="http://schemas.openxmlformats.org/presentationml/2006/main">
  <p:tag name="RAINPROBLEM" val="ProblemSetting"/>
  <p:tag name="RAINPROBLEMTYPE" val="MultipleChoice"/>
</p:tagLst>
</file>

<file path=ppt/tags/tag480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81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82.xml><?xml version="1.0" encoding="utf-8"?>
<p:tagLst xmlns:p="http://schemas.openxmlformats.org/presentationml/2006/main">
  <p:tag name="RAINPROBLEM" val="ProblemSubmit"/>
  <p:tag name="RAINPROBLEMTYPE" val="MultipleChoiceMA"/>
</p:tagLst>
</file>

<file path=ppt/tags/tag483.xml><?xml version="1.0" encoding="utf-8"?>
<p:tagLst xmlns:p="http://schemas.openxmlformats.org/presentationml/2006/main">
  <p:tag name="RAINPROBLEMTYPE" val="ProblemTypeMarker"/>
</p:tagLst>
</file>

<file path=ppt/tags/tag484.xml><?xml version="1.0" encoding="utf-8"?>
<p:tagLst xmlns:p="http://schemas.openxmlformats.org/presentationml/2006/main">
  <p:tag name="RAINPROBLEMTYPE" val="ProblemTypeMarker"/>
</p:tagLst>
</file>

<file path=ppt/tags/tag485.xml><?xml version="1.0" encoding="utf-8"?>
<p:tagLst xmlns:p="http://schemas.openxmlformats.org/presentationml/2006/main">
  <p:tag name="RAINPROBLEMTYPE" val="ProblemTypeMarker"/>
</p:tagLst>
</file>

<file path=ppt/tags/tag486.xml><?xml version="1.0" encoding="utf-8"?>
<p:tagLst xmlns:p="http://schemas.openxmlformats.org/presentationml/2006/main">
  <p:tag name="RAINPROBLEMTYPE" val="ProblemTypeMarker"/>
</p:tagLst>
</file>

<file path=ppt/tags/tag487.xml><?xml version="1.0" encoding="utf-8"?>
<p:tagLst xmlns:p="http://schemas.openxmlformats.org/presentationml/2006/main">
  <p:tag name="RAINPROBLEMTYPE" val="ProblemTypeMarker"/>
</p:tagLst>
</file>

<file path=ppt/tags/tag488.xml><?xml version="1.0" encoding="utf-8"?>
<p:tagLst xmlns:p="http://schemas.openxmlformats.org/presentationml/2006/main">
  <p:tag name="RAINPROBLEM" val="ProblemSetting"/>
  <p:tag name="RAINPROBLEMTYPE" val="MultipleChoiceMA"/>
</p:tagLst>
</file>

<file path=ppt/tags/tag489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49.xml><?xml version="1.0" encoding="utf-8"?>
<p:tagLst xmlns:p="http://schemas.openxmlformats.org/presentationml/2006/main">
  <p:tag name="RAINPROBLEM" val="MultipleChoice"/>
  <p:tag name="PROBLEMSCORE" val="1.0"/>
</p:tagLst>
</file>

<file path=ppt/tags/tag490.xml><?xml version="1.0" encoding="utf-8"?>
<p:tagLst xmlns:p="http://schemas.openxmlformats.org/presentationml/2006/main">
  <p:tag name="RAINPROBLEM" val="ProblemBody"/>
</p:tagLst>
</file>

<file path=ppt/tags/tag491.xml><?xml version="1.0" encoding="utf-8"?>
<p:tagLst xmlns:p="http://schemas.openxmlformats.org/presentationml/2006/main">
  <p:tag name="RAINPROBLEM" val="ProblemSubmit"/>
  <p:tag name="RAINPROBLEMTYPE" val="FillBlank"/>
</p:tagLst>
</file>

<file path=ppt/tags/tag492.xml><?xml version="1.0" encoding="utf-8"?>
<p:tagLst xmlns:p="http://schemas.openxmlformats.org/presentationml/2006/main">
  <p:tag name="PRODUCTVERSIONTIP3" val="PRODUCTVERSIONTIP3"/>
</p:tagLst>
</file>

<file path=ppt/tags/tag493.xml><?xml version="1.0" encoding="utf-8"?>
<p:tagLst xmlns:p="http://schemas.openxmlformats.org/presentationml/2006/main">
  <p:tag name="RAINPROBLEMTYPE" val="ProblemTypeMarker"/>
</p:tagLst>
</file>

<file path=ppt/tags/tag494.xml><?xml version="1.0" encoding="utf-8"?>
<p:tagLst xmlns:p="http://schemas.openxmlformats.org/presentationml/2006/main">
  <p:tag name="RAINPROBLEMTYPE" val="ProblemTypeMarker"/>
</p:tagLst>
</file>

<file path=ppt/tags/tag495.xml><?xml version="1.0" encoding="utf-8"?>
<p:tagLst xmlns:p="http://schemas.openxmlformats.org/presentationml/2006/main">
  <p:tag name="RAINPROBLEMTYPE" val="ProblemTypeMarker"/>
</p:tagLst>
</file>

<file path=ppt/tags/tag496.xml><?xml version="1.0" encoding="utf-8"?>
<p:tagLst xmlns:p="http://schemas.openxmlformats.org/presentationml/2006/main">
  <p:tag name="RAINPROBLEMTYPE" val="ProblemTypeMarker"/>
</p:tagLst>
</file>

<file path=ppt/tags/tag497.xml><?xml version="1.0" encoding="utf-8"?>
<p:tagLst xmlns:p="http://schemas.openxmlformats.org/presentationml/2006/main">
  <p:tag name="RAINPROBLEMTYPE" val="ProblemTypeMarker"/>
</p:tagLst>
</file>

<file path=ppt/tags/tag498.xml><?xml version="1.0" encoding="utf-8"?>
<p:tagLst xmlns:p="http://schemas.openxmlformats.org/presentationml/2006/main">
  <p:tag name="RAINPROBLEM" val="ProblemSetting"/>
  <p:tag name="RAINPROBLEMTYPE" val="FillBlank"/>
</p:tagLst>
</file>

<file path=ppt/tags/tag499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0&quot;],&quot;CaseSensitive&quot;:false,&quot;FuzzyMatch&quot;:false}]"/>
</p:tagLst>
</file>

<file path=ppt/tags/tag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0.xml><?xml version="1.0" encoding="utf-8"?>
<p:tagLst xmlns:p="http://schemas.openxmlformats.org/presentationml/2006/main">
  <p:tag name="RAINPROBLEM" val="ProblemBody"/>
</p:tagLst>
</file>

<file path=ppt/tags/tag500.xml><?xml version="1.0" encoding="utf-8"?>
<p:tagLst xmlns:p="http://schemas.openxmlformats.org/presentationml/2006/main">
  <p:tag name="RAINPROBLEM" val="ProblemBody"/>
</p:tagLst>
</file>

<file path=ppt/tags/tag501.xml><?xml version="1.0" encoding="utf-8"?>
<p:tagLst xmlns:p="http://schemas.openxmlformats.org/presentationml/2006/main">
  <p:tag name="RAINPROBLEM" val="ProblemSubmit"/>
  <p:tag name="RAINPROBLEMTYPE" val="FillBlank"/>
</p:tagLst>
</file>

<file path=ppt/tags/tag502.xml><?xml version="1.0" encoding="utf-8"?>
<p:tagLst xmlns:p="http://schemas.openxmlformats.org/presentationml/2006/main">
  <p:tag name="PRODUCTVERSIONTIP3" val="PRODUCTVERSIONTIP3"/>
</p:tagLst>
</file>

<file path=ppt/tags/tag503.xml><?xml version="1.0" encoding="utf-8"?>
<p:tagLst xmlns:p="http://schemas.openxmlformats.org/presentationml/2006/main">
  <p:tag name="RAINPROBLEMTYPE" val="ProblemTypeMarker"/>
</p:tagLst>
</file>

<file path=ppt/tags/tag504.xml><?xml version="1.0" encoding="utf-8"?>
<p:tagLst xmlns:p="http://schemas.openxmlformats.org/presentationml/2006/main">
  <p:tag name="RAINPROBLEMTYPE" val="ProblemTypeMarker"/>
</p:tagLst>
</file>

<file path=ppt/tags/tag505.xml><?xml version="1.0" encoding="utf-8"?>
<p:tagLst xmlns:p="http://schemas.openxmlformats.org/presentationml/2006/main">
  <p:tag name="RAINPROBLEMTYPE" val="ProblemTypeMarker"/>
</p:tagLst>
</file>

<file path=ppt/tags/tag506.xml><?xml version="1.0" encoding="utf-8"?>
<p:tagLst xmlns:p="http://schemas.openxmlformats.org/presentationml/2006/main">
  <p:tag name="RAINPROBLEMTYPE" val="ProblemTypeMarker"/>
</p:tagLst>
</file>

<file path=ppt/tags/tag507.xml><?xml version="1.0" encoding="utf-8"?>
<p:tagLst xmlns:p="http://schemas.openxmlformats.org/presentationml/2006/main">
  <p:tag name="RAINPROBLEMTYPE" val="ProblemTypeMarker"/>
</p:tagLst>
</file>

<file path=ppt/tags/tag508.xml><?xml version="1.0" encoding="utf-8"?>
<p:tagLst xmlns:p="http://schemas.openxmlformats.org/presentationml/2006/main">
  <p:tag name="RAINPROBLEM" val="ProblemSetting"/>
  <p:tag name="RAINPROBLEMTYPE" val="FillBlank"/>
</p:tagLst>
</file>

<file path=ppt/tags/tag509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'bfill'&quot;],&quot;CaseSensitive&quot;:false,&quot;FuzzyMatch&quot;:true}]"/>
</p:tagLst>
</file>

<file path=ppt/tags/tag51.xml><?xml version="1.0" encoding="utf-8"?>
<p:tagLst xmlns:p="http://schemas.openxmlformats.org/presentationml/2006/main">
  <p:tag name="RAINPROBLEM" val="ProblemItem"/>
</p:tagLst>
</file>

<file path=ppt/tags/tag510.xml><?xml version="1.0" encoding="utf-8"?>
<p:tagLst xmlns:p="http://schemas.openxmlformats.org/presentationml/2006/main">
  <p:tag name="RAINPROBLEM" val="ProblemBody"/>
</p:tagLst>
</file>

<file path=ppt/tags/tag511.xml><?xml version="1.0" encoding="utf-8"?>
<p:tagLst xmlns:p="http://schemas.openxmlformats.org/presentationml/2006/main">
  <p:tag name="RAINPROBLEM" val="ProblemItem"/>
</p:tagLst>
</file>

<file path=ppt/tags/tag512.xml><?xml version="1.0" encoding="utf-8"?>
<p:tagLst xmlns:p="http://schemas.openxmlformats.org/presentationml/2006/main">
  <p:tag name="RAINPROBLEM" val="ProblemItem"/>
</p:tagLst>
</file>

<file path=ppt/tags/tag51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14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15.xml><?xml version="1.0" encoding="utf-8"?>
<p:tagLst xmlns:p="http://schemas.openxmlformats.org/presentationml/2006/main">
  <p:tag name="RAINPROBLEM" val="ProblemSubmit"/>
  <p:tag name="RAINPROBLEMTYPE" val="MultipleChoice"/>
</p:tagLst>
</file>

<file path=ppt/tags/tag516.xml><?xml version="1.0" encoding="utf-8"?>
<p:tagLst xmlns:p="http://schemas.openxmlformats.org/presentationml/2006/main">
  <p:tag name="RAINPROBLEMTYPE" val="ProblemTypeMarker"/>
</p:tagLst>
</file>

<file path=ppt/tags/tag517.xml><?xml version="1.0" encoding="utf-8"?>
<p:tagLst xmlns:p="http://schemas.openxmlformats.org/presentationml/2006/main">
  <p:tag name="RAINPROBLEMTYPE" val="ProblemTypeMarker"/>
</p:tagLst>
</file>

<file path=ppt/tags/tag518.xml><?xml version="1.0" encoding="utf-8"?>
<p:tagLst xmlns:p="http://schemas.openxmlformats.org/presentationml/2006/main">
  <p:tag name="RAINPROBLEMTYPE" val="ProblemTypeMarker"/>
</p:tagLst>
</file>

<file path=ppt/tags/tag519.xml><?xml version="1.0" encoding="utf-8"?>
<p:tagLst xmlns:p="http://schemas.openxmlformats.org/presentationml/2006/main">
  <p:tag name="RAINPROBLEMTYPE" val="ProblemTypeMarker"/>
</p:tagLst>
</file>

<file path=ppt/tags/tag52.xml><?xml version="1.0" encoding="utf-8"?>
<p:tagLst xmlns:p="http://schemas.openxmlformats.org/presentationml/2006/main">
  <p:tag name="RAINPROBLEM" val="ProblemItem"/>
</p:tagLst>
</file>

<file path=ppt/tags/tag520.xml><?xml version="1.0" encoding="utf-8"?>
<p:tagLst xmlns:p="http://schemas.openxmlformats.org/presentationml/2006/main">
  <p:tag name="RAINPROBLEMTYPE" val="ProblemTypeMarker"/>
</p:tagLst>
</file>

<file path=ppt/tags/tag521.xml><?xml version="1.0" encoding="utf-8"?>
<p:tagLst xmlns:p="http://schemas.openxmlformats.org/presentationml/2006/main">
  <p:tag name="RAINPROBLEM" val="ProblemSetting"/>
  <p:tag name="RAINPROBLEMTYPE" val="MultipleChoice"/>
</p:tagLst>
</file>

<file path=ppt/tags/tag522.xml><?xml version="1.0" encoding="utf-8"?>
<p:tagLst xmlns:p="http://schemas.openxmlformats.org/presentationml/2006/main">
  <p:tag name="RAINPROBLEM" val="MultipleChoice"/>
  <p:tag name="PROBLEMSCORE" val="1.0"/>
</p:tagLst>
</file>

<file path=ppt/tags/tag523.xml><?xml version="1.0" encoding="utf-8"?>
<p:tagLst xmlns:p="http://schemas.openxmlformats.org/presentationml/2006/main">
  <p:tag name="RAINPROBLEM" val="ProblemBody"/>
</p:tagLst>
</file>

<file path=ppt/tags/tag524.xml><?xml version="1.0" encoding="utf-8"?>
<p:tagLst xmlns:p="http://schemas.openxmlformats.org/presentationml/2006/main">
  <p:tag name="RAINPROBLEM" val="ProblemItem"/>
</p:tagLst>
</file>

<file path=ppt/tags/tag525.xml><?xml version="1.0" encoding="utf-8"?>
<p:tagLst xmlns:p="http://schemas.openxmlformats.org/presentationml/2006/main">
  <p:tag name="RAINPROBLEM" val="ProblemItem"/>
</p:tagLst>
</file>

<file path=ppt/tags/tag526.xml><?xml version="1.0" encoding="utf-8"?>
<p:tagLst xmlns:p="http://schemas.openxmlformats.org/presentationml/2006/main">
  <p:tag name="RAINPROBLEM" val="ProblemItem"/>
</p:tagLst>
</file>

<file path=ppt/tags/tag527.xml><?xml version="1.0" encoding="utf-8"?>
<p:tagLst xmlns:p="http://schemas.openxmlformats.org/presentationml/2006/main">
  <p:tag name="RAINPROBLEM" val="ProblemItem"/>
</p:tagLst>
</file>

<file path=ppt/tags/tag52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2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3.xml><?xml version="1.0" encoding="utf-8"?>
<p:tagLst xmlns:p="http://schemas.openxmlformats.org/presentationml/2006/main">
  <p:tag name="RAINPROBLEM" val="ProblemItem"/>
</p:tagLst>
</file>

<file path=ppt/tags/tag53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3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32.xml><?xml version="1.0" encoding="utf-8"?>
<p:tagLst xmlns:p="http://schemas.openxmlformats.org/presentationml/2006/main">
  <p:tag name="RAINPROBLEM" val="ProblemSubmit"/>
  <p:tag name="RAINPROBLEMTYPE" val="MultipleChoice"/>
</p:tagLst>
</file>

<file path=ppt/tags/tag533.xml><?xml version="1.0" encoding="utf-8"?>
<p:tagLst xmlns:p="http://schemas.openxmlformats.org/presentationml/2006/main">
  <p:tag name="RAINPROBLEMTYPE" val="ProblemTypeMarker"/>
</p:tagLst>
</file>

<file path=ppt/tags/tag534.xml><?xml version="1.0" encoding="utf-8"?>
<p:tagLst xmlns:p="http://schemas.openxmlformats.org/presentationml/2006/main">
  <p:tag name="RAINPROBLEMTYPE" val="ProblemTypeMarker"/>
</p:tagLst>
</file>

<file path=ppt/tags/tag535.xml><?xml version="1.0" encoding="utf-8"?>
<p:tagLst xmlns:p="http://schemas.openxmlformats.org/presentationml/2006/main">
  <p:tag name="RAINPROBLEMTYPE" val="ProblemTypeMarker"/>
</p:tagLst>
</file>

<file path=ppt/tags/tag536.xml><?xml version="1.0" encoding="utf-8"?>
<p:tagLst xmlns:p="http://schemas.openxmlformats.org/presentationml/2006/main">
  <p:tag name="RAINPROBLEMTYPE" val="ProblemTypeMarker"/>
</p:tagLst>
</file>

<file path=ppt/tags/tag537.xml><?xml version="1.0" encoding="utf-8"?>
<p:tagLst xmlns:p="http://schemas.openxmlformats.org/presentationml/2006/main">
  <p:tag name="RAINPROBLEMTYPE" val="ProblemTypeMarker"/>
</p:tagLst>
</file>

<file path=ppt/tags/tag538.xml><?xml version="1.0" encoding="utf-8"?>
<p:tagLst xmlns:p="http://schemas.openxmlformats.org/presentationml/2006/main">
  <p:tag name="RAINPROBLEM" val="ProblemSetting"/>
  <p:tag name="RAINPROBLEMTYPE" val="MultipleChoice"/>
</p:tagLst>
</file>

<file path=ppt/tags/tag539.xml><?xml version="1.0" encoding="utf-8"?>
<p:tagLst xmlns:p="http://schemas.openxmlformats.org/presentationml/2006/main">
  <p:tag name="RAINPROBLEM" val="MultipleChoice"/>
  <p:tag name="PROBLEMSCORE" val="1.0"/>
</p:tagLst>
</file>

<file path=ppt/tags/tag54.xml><?xml version="1.0" encoding="utf-8"?>
<p:tagLst xmlns:p="http://schemas.openxmlformats.org/presentationml/2006/main">
  <p:tag name="RAINPROBLEM" val="ProblemItem"/>
</p:tagLst>
</file>

<file path=ppt/tags/tag540.xml><?xml version="1.0" encoding="utf-8"?>
<p:tagLst xmlns:p="http://schemas.openxmlformats.org/presentationml/2006/main">
  <p:tag name="RAINPROBLEM" val="ProblemBody"/>
</p:tagLst>
</file>

<file path=ppt/tags/tag541.xml><?xml version="1.0" encoding="utf-8"?>
<p:tagLst xmlns:p="http://schemas.openxmlformats.org/presentationml/2006/main">
  <p:tag name="RAINPROBLEM" val="ProblemItem"/>
</p:tagLst>
</file>

<file path=ppt/tags/tag542.xml><?xml version="1.0" encoding="utf-8"?>
<p:tagLst xmlns:p="http://schemas.openxmlformats.org/presentationml/2006/main">
  <p:tag name="RAINPROBLEM" val="ProblemItem"/>
</p:tagLst>
</file>

<file path=ppt/tags/tag543.xml><?xml version="1.0" encoding="utf-8"?>
<p:tagLst xmlns:p="http://schemas.openxmlformats.org/presentationml/2006/main">
  <p:tag name="RAINPROBLEM" val="ProblemItem"/>
</p:tagLst>
</file>

<file path=ppt/tags/tag544.xml><?xml version="1.0" encoding="utf-8"?>
<p:tagLst xmlns:p="http://schemas.openxmlformats.org/presentationml/2006/main">
  <p:tag name="RAINPROBLEM" val="ProblemItem"/>
</p:tagLst>
</file>

<file path=ppt/tags/tag54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4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4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4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49.xml><?xml version="1.0" encoding="utf-8"?>
<p:tagLst xmlns:p="http://schemas.openxmlformats.org/presentationml/2006/main">
  <p:tag name="RAINPROBLEM" val="ProblemSubmit"/>
  <p:tag name="RAINPROBLEMTYPE" val="MultipleChoice"/>
</p:tagLst>
</file>

<file path=ppt/tags/tag5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50.xml><?xml version="1.0" encoding="utf-8"?>
<p:tagLst xmlns:p="http://schemas.openxmlformats.org/presentationml/2006/main">
  <p:tag name="RAINPROBLEMTYPE" val="ProblemTypeMarker"/>
</p:tagLst>
</file>

<file path=ppt/tags/tag551.xml><?xml version="1.0" encoding="utf-8"?>
<p:tagLst xmlns:p="http://schemas.openxmlformats.org/presentationml/2006/main">
  <p:tag name="RAINPROBLEMTYPE" val="ProblemTypeMarker"/>
</p:tagLst>
</file>

<file path=ppt/tags/tag552.xml><?xml version="1.0" encoding="utf-8"?>
<p:tagLst xmlns:p="http://schemas.openxmlformats.org/presentationml/2006/main">
  <p:tag name="RAINPROBLEMTYPE" val="ProblemTypeMarker"/>
</p:tagLst>
</file>

<file path=ppt/tags/tag553.xml><?xml version="1.0" encoding="utf-8"?>
<p:tagLst xmlns:p="http://schemas.openxmlformats.org/presentationml/2006/main">
  <p:tag name="RAINPROBLEMTYPE" val="ProblemTypeMarker"/>
</p:tagLst>
</file>

<file path=ppt/tags/tag554.xml><?xml version="1.0" encoding="utf-8"?>
<p:tagLst xmlns:p="http://schemas.openxmlformats.org/presentationml/2006/main">
  <p:tag name="RAINPROBLEMTYPE" val="ProblemTypeMarker"/>
</p:tagLst>
</file>

<file path=ppt/tags/tag555.xml><?xml version="1.0" encoding="utf-8"?>
<p:tagLst xmlns:p="http://schemas.openxmlformats.org/presentationml/2006/main">
  <p:tag name="RAINPROBLEM" val="ProblemSetting"/>
  <p:tag name="RAINPROBLEMTYPE" val="MultipleChoice"/>
</p:tagLst>
</file>

<file path=ppt/tags/tag556.xml><?xml version="1.0" encoding="utf-8"?>
<p:tagLst xmlns:p="http://schemas.openxmlformats.org/presentationml/2006/main">
  <p:tag name="RAINPROBLEM" val="MultipleChoice"/>
  <p:tag name="PROBLEMSCORE" val="1.0"/>
</p:tagLst>
</file>

<file path=ppt/tags/tag557.xml><?xml version="1.0" encoding="utf-8"?>
<p:tagLst xmlns:p="http://schemas.openxmlformats.org/presentationml/2006/main">
  <p:tag name="RAINPROBLEM" val="ProblemBody"/>
</p:tagLst>
</file>

<file path=ppt/tags/tag558.xml><?xml version="1.0" encoding="utf-8"?>
<p:tagLst xmlns:p="http://schemas.openxmlformats.org/presentationml/2006/main">
  <p:tag name="RAINPROBLEM" val="ProblemItem"/>
</p:tagLst>
</file>

<file path=ppt/tags/tag559.xml><?xml version="1.0" encoding="utf-8"?>
<p:tagLst xmlns:p="http://schemas.openxmlformats.org/presentationml/2006/main">
  <p:tag name="RAINPROBLEM" val="ProblemItem"/>
</p:tagLst>
</file>

<file path=ppt/tags/tag5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60.xml><?xml version="1.0" encoding="utf-8"?>
<p:tagLst xmlns:p="http://schemas.openxmlformats.org/presentationml/2006/main">
  <p:tag name="RAINPROBLEM" val="ProblemItem"/>
</p:tagLst>
</file>

<file path=ppt/tags/tag561.xml><?xml version="1.0" encoding="utf-8"?>
<p:tagLst xmlns:p="http://schemas.openxmlformats.org/presentationml/2006/main">
  <p:tag name="RAINPROBLEM" val="ProblemItem"/>
</p:tagLst>
</file>

<file path=ppt/tags/tag562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6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564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565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66.xml><?xml version="1.0" encoding="utf-8"?>
<p:tagLst xmlns:p="http://schemas.openxmlformats.org/presentationml/2006/main">
  <p:tag name="RAINPROBLEM" val="ProblemSubmit"/>
  <p:tag name="RAINPROBLEMTYPE" val="MultipleChoiceMA"/>
</p:tagLst>
</file>

<file path=ppt/tags/tag567.xml><?xml version="1.0" encoding="utf-8"?>
<p:tagLst xmlns:p="http://schemas.openxmlformats.org/presentationml/2006/main">
  <p:tag name="RAINPROBLEMTYPE" val="ProblemTypeMarker"/>
</p:tagLst>
</file>

<file path=ppt/tags/tag568.xml><?xml version="1.0" encoding="utf-8"?>
<p:tagLst xmlns:p="http://schemas.openxmlformats.org/presentationml/2006/main">
  <p:tag name="RAINPROBLEMTYPE" val="ProblemTypeMarker"/>
</p:tagLst>
</file>

<file path=ppt/tags/tag569.xml><?xml version="1.0" encoding="utf-8"?>
<p:tagLst xmlns:p="http://schemas.openxmlformats.org/presentationml/2006/main">
  <p:tag name="RAINPROBLEMTYPE" val="ProblemTypeMarker"/>
</p:tagLst>
</file>

<file path=ppt/tags/tag5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570.xml><?xml version="1.0" encoding="utf-8"?>
<p:tagLst xmlns:p="http://schemas.openxmlformats.org/presentationml/2006/main">
  <p:tag name="RAINPROBLEMTYPE" val="ProblemTypeMarker"/>
</p:tagLst>
</file>

<file path=ppt/tags/tag571.xml><?xml version="1.0" encoding="utf-8"?>
<p:tagLst xmlns:p="http://schemas.openxmlformats.org/presentationml/2006/main">
  <p:tag name="RAINPROBLEMTYPE" val="ProblemTypeMarker"/>
</p:tagLst>
</file>

<file path=ppt/tags/tag572.xml><?xml version="1.0" encoding="utf-8"?>
<p:tagLst xmlns:p="http://schemas.openxmlformats.org/presentationml/2006/main">
  <p:tag name="RAINPROBLEM" val="ProblemSetting"/>
  <p:tag name="RAINPROBLEMTYPE" val="MultipleChoiceMA"/>
</p:tagLst>
</file>

<file path=ppt/tags/tag573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574.xml><?xml version="1.0" encoding="utf-8"?>
<p:tagLst xmlns:p="http://schemas.openxmlformats.org/presentationml/2006/main">
  <p:tag name="RAINPROBLEM" val="ProblemBody"/>
</p:tagLst>
</file>

<file path=ppt/tags/tag575.xml><?xml version="1.0" encoding="utf-8"?>
<p:tagLst xmlns:p="http://schemas.openxmlformats.org/presentationml/2006/main">
  <p:tag name="RAINPROBLEM" val="ProblemSubmit"/>
  <p:tag name="RAINPROBLEMTYPE" val="FillBlank"/>
</p:tagLst>
</file>

<file path=ppt/tags/tag576.xml><?xml version="1.0" encoding="utf-8"?>
<p:tagLst xmlns:p="http://schemas.openxmlformats.org/presentationml/2006/main">
  <p:tag name="PRODUCTVERSIONTIP3" val="PRODUCTVERSIONTIP3"/>
</p:tagLst>
</file>

<file path=ppt/tags/tag577.xml><?xml version="1.0" encoding="utf-8"?>
<p:tagLst xmlns:p="http://schemas.openxmlformats.org/presentationml/2006/main">
  <p:tag name="RAINPROBLEMTYPE" val="ProblemTypeMarker"/>
</p:tagLst>
</file>

<file path=ppt/tags/tag578.xml><?xml version="1.0" encoding="utf-8"?>
<p:tagLst xmlns:p="http://schemas.openxmlformats.org/presentationml/2006/main">
  <p:tag name="RAINPROBLEMTYPE" val="ProblemTypeMarker"/>
</p:tagLst>
</file>

<file path=ppt/tags/tag579.xml><?xml version="1.0" encoding="utf-8"?>
<p:tagLst xmlns:p="http://schemas.openxmlformats.org/presentationml/2006/main">
  <p:tag name="RAINPROBLEMTYPE" val="ProblemTypeMarker"/>
</p:tagLst>
</file>

<file path=ppt/tags/tag5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80.xml><?xml version="1.0" encoding="utf-8"?>
<p:tagLst xmlns:p="http://schemas.openxmlformats.org/presentationml/2006/main">
  <p:tag name="RAINPROBLEMTYPE" val="ProblemTypeMarker"/>
</p:tagLst>
</file>

<file path=ppt/tags/tag581.xml><?xml version="1.0" encoding="utf-8"?>
<p:tagLst xmlns:p="http://schemas.openxmlformats.org/presentationml/2006/main">
  <p:tag name="RAINPROBLEMTYPE" val="ProblemTypeMarker"/>
</p:tagLst>
</file>

<file path=ppt/tags/tag582.xml><?xml version="1.0" encoding="utf-8"?>
<p:tagLst xmlns:p="http://schemas.openxmlformats.org/presentationml/2006/main">
  <p:tag name="RAINPROBLEM" val="ProblemSetting"/>
  <p:tag name="RAINPROBLEMTYPE" val="FillBlank"/>
</p:tagLst>
</file>

<file path=ppt/tags/tag58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index_col=0&quot;],&quot;CaseSensitive&quot;:false,&quot;FuzzyMatch&quot;:false}]"/>
</p:tagLst>
</file>

<file path=ppt/tags/tag584.xml><?xml version="1.0" encoding="utf-8"?>
<p:tagLst xmlns:p="http://schemas.openxmlformats.org/presentationml/2006/main">
  <p:tag name="RAINPROBLEM" val="ProblemBody"/>
</p:tagLst>
</file>

<file path=ppt/tags/tag585.xml><?xml version="1.0" encoding="utf-8"?>
<p:tagLst xmlns:p="http://schemas.openxmlformats.org/presentationml/2006/main">
  <p:tag name="RAINPROBLEM" val="ProblemSubmit"/>
  <p:tag name="RAINPROBLEMTYPE" val="FillBlank"/>
</p:tagLst>
</file>

<file path=ppt/tags/tag586.xml><?xml version="1.0" encoding="utf-8"?>
<p:tagLst xmlns:p="http://schemas.openxmlformats.org/presentationml/2006/main">
  <p:tag name="PRODUCTVERSIONTIP3" val="PRODUCTVERSIONTIP3"/>
</p:tagLst>
</file>

<file path=ppt/tags/tag587.xml><?xml version="1.0" encoding="utf-8"?>
<p:tagLst xmlns:p="http://schemas.openxmlformats.org/presentationml/2006/main">
  <p:tag name="RAINPROBLEMTYPE" val="ProblemTypeMarker"/>
</p:tagLst>
</file>

<file path=ppt/tags/tag588.xml><?xml version="1.0" encoding="utf-8"?>
<p:tagLst xmlns:p="http://schemas.openxmlformats.org/presentationml/2006/main">
  <p:tag name="RAINPROBLEMTYPE" val="ProblemTypeMarker"/>
</p:tagLst>
</file>

<file path=ppt/tags/tag589.xml><?xml version="1.0" encoding="utf-8"?>
<p:tagLst xmlns:p="http://schemas.openxmlformats.org/presentationml/2006/main">
  <p:tag name="RAINPROBLEMTYPE" val="ProblemTypeMarker"/>
</p:tagLst>
</file>

<file path=ppt/tags/tag59.xml><?xml version="1.0" encoding="utf-8"?>
<p:tagLst xmlns:p="http://schemas.openxmlformats.org/presentationml/2006/main">
  <p:tag name="RAINPROBLEM" val="ProblemSubmit"/>
  <p:tag name="RAINPROBLEMTYPE" val="MultipleChoice"/>
</p:tagLst>
</file>

<file path=ppt/tags/tag590.xml><?xml version="1.0" encoding="utf-8"?>
<p:tagLst xmlns:p="http://schemas.openxmlformats.org/presentationml/2006/main">
  <p:tag name="RAINPROBLEMTYPE" val="ProblemTypeMarker"/>
</p:tagLst>
</file>

<file path=ppt/tags/tag591.xml><?xml version="1.0" encoding="utf-8"?>
<p:tagLst xmlns:p="http://schemas.openxmlformats.org/presentationml/2006/main">
  <p:tag name="RAINPROBLEMTYPE" val="ProblemTypeMarker"/>
</p:tagLst>
</file>

<file path=ppt/tags/tag592.xml><?xml version="1.0" encoding="utf-8"?>
<p:tagLst xmlns:p="http://schemas.openxmlformats.org/presentationml/2006/main">
  <p:tag name="RAINPROBLEM" val="ProblemSetting"/>
  <p:tag name="RAINPROBLEMTYPE" val="FillBlank"/>
</p:tagLst>
</file>

<file path=ppt/tags/tag59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skiprows=4&quot;],&quot;CaseSensitive&quot;:false,&quot;FuzzyMatch&quot;:false}]"/>
</p:tagLst>
</file>

<file path=ppt/tags/tag594.xml><?xml version="1.0" encoding="utf-8"?>
<p:tagLst xmlns:p="http://schemas.openxmlformats.org/presentationml/2006/main">
  <p:tag name="RAINPROBLEM" val="ProblemBody"/>
</p:tagLst>
</file>

<file path=ppt/tags/tag595.xml><?xml version="1.0" encoding="utf-8"?>
<p:tagLst xmlns:p="http://schemas.openxmlformats.org/presentationml/2006/main">
  <p:tag name="RAINPROBLEM" val="ProblemSubmit"/>
  <p:tag name="RAINPROBLEMTYPE" val="FillBlank"/>
</p:tagLst>
</file>

<file path=ppt/tags/tag596.xml><?xml version="1.0" encoding="utf-8"?>
<p:tagLst xmlns:p="http://schemas.openxmlformats.org/presentationml/2006/main">
  <p:tag name="PRODUCTVERSIONTIP3" val="PRODUCTVERSIONTIP3"/>
</p:tagLst>
</file>

<file path=ppt/tags/tag597.xml><?xml version="1.0" encoding="utf-8"?>
<p:tagLst xmlns:p="http://schemas.openxmlformats.org/presentationml/2006/main">
  <p:tag name="RAINPROBLEMTYPE" val="ProblemTypeMarker"/>
</p:tagLst>
</file>

<file path=ppt/tags/tag598.xml><?xml version="1.0" encoding="utf-8"?>
<p:tagLst xmlns:p="http://schemas.openxmlformats.org/presentationml/2006/main">
  <p:tag name="RAINPROBLEMTYPE" val="ProblemTypeMarker"/>
</p:tagLst>
</file>

<file path=ppt/tags/tag599.xml><?xml version="1.0" encoding="utf-8"?>
<p:tagLst xmlns:p="http://schemas.openxmlformats.org/presentationml/2006/main">
  <p:tag name="RAINPROBLEMTYPE" val="ProblemTypeMarker"/>
</p:tagLst>
</file>

<file path=ppt/tags/tag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0.xml><?xml version="1.0" encoding="utf-8"?>
<p:tagLst xmlns:p="http://schemas.openxmlformats.org/presentationml/2006/main">
  <p:tag name="RAINPROBLEMTYPE" val="ProblemTypeMarker"/>
</p:tagLst>
</file>

<file path=ppt/tags/tag600.xml><?xml version="1.0" encoding="utf-8"?>
<p:tagLst xmlns:p="http://schemas.openxmlformats.org/presentationml/2006/main">
  <p:tag name="RAINPROBLEMTYPE" val="ProblemTypeMarker"/>
</p:tagLst>
</file>

<file path=ppt/tags/tag601.xml><?xml version="1.0" encoding="utf-8"?>
<p:tagLst xmlns:p="http://schemas.openxmlformats.org/presentationml/2006/main">
  <p:tag name="RAINPROBLEMTYPE" val="ProblemTypeMarker"/>
</p:tagLst>
</file>

<file path=ppt/tags/tag602.xml><?xml version="1.0" encoding="utf-8"?>
<p:tagLst xmlns:p="http://schemas.openxmlformats.org/presentationml/2006/main">
  <p:tag name="RAINPROBLEM" val="ProblemSetting"/>
  <p:tag name="RAINPROBLEMTYPE" val="FillBlank"/>
</p:tagLst>
</file>

<file path=ppt/tags/tag60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sep=\&quot;\\s+\&quot;&quot;],&quot;CaseSensitive&quot;:false,&quot;FuzzyMatch&quot;:false}]"/>
</p:tagLst>
</file>

<file path=ppt/tags/tag604.xml><?xml version="1.0" encoding="utf-8"?>
<p:tagLst xmlns:p="http://schemas.openxmlformats.org/presentationml/2006/main">
  <p:tag name="RAINPROBLEM" val="ProblemBody"/>
</p:tagLst>
</file>

<file path=ppt/tags/tag605.xml><?xml version="1.0" encoding="utf-8"?>
<p:tagLst xmlns:p="http://schemas.openxmlformats.org/presentationml/2006/main">
  <p:tag name="RAINPROBLEM" val="ProblemSubmit"/>
  <p:tag name="RAINPROBLEMTYPE" val="FillBlank"/>
</p:tagLst>
</file>

<file path=ppt/tags/tag606.xml><?xml version="1.0" encoding="utf-8"?>
<p:tagLst xmlns:p="http://schemas.openxmlformats.org/presentationml/2006/main">
  <p:tag name="PRODUCTVERSIONTIP3" val="PRODUCTVERSIONTIP3"/>
</p:tagLst>
</file>

<file path=ppt/tags/tag607.xml><?xml version="1.0" encoding="utf-8"?>
<p:tagLst xmlns:p="http://schemas.openxmlformats.org/presentationml/2006/main">
  <p:tag name="RAINPROBLEMTYPE" val="ProblemTypeMarker"/>
</p:tagLst>
</file>

<file path=ppt/tags/tag608.xml><?xml version="1.0" encoding="utf-8"?>
<p:tagLst xmlns:p="http://schemas.openxmlformats.org/presentationml/2006/main">
  <p:tag name="RAINPROBLEMTYPE" val="ProblemTypeMarker"/>
</p:tagLst>
</file>

<file path=ppt/tags/tag609.xml><?xml version="1.0" encoding="utf-8"?>
<p:tagLst xmlns:p="http://schemas.openxmlformats.org/presentationml/2006/main">
  <p:tag name="RAINPROBLEMTYPE" val="ProblemTypeMarker"/>
</p:tagLst>
</file>

<file path=ppt/tags/tag61.xml><?xml version="1.0" encoding="utf-8"?>
<p:tagLst xmlns:p="http://schemas.openxmlformats.org/presentationml/2006/main">
  <p:tag name="RAINPROBLEMTYPE" val="ProblemTypeMarker"/>
</p:tagLst>
</file>

<file path=ppt/tags/tag610.xml><?xml version="1.0" encoding="utf-8"?>
<p:tagLst xmlns:p="http://schemas.openxmlformats.org/presentationml/2006/main">
  <p:tag name="RAINPROBLEMTYPE" val="ProblemTypeMarker"/>
</p:tagLst>
</file>

<file path=ppt/tags/tag611.xml><?xml version="1.0" encoding="utf-8"?>
<p:tagLst xmlns:p="http://schemas.openxmlformats.org/presentationml/2006/main">
  <p:tag name="RAINPROBLEMTYPE" val="ProblemTypeMarker"/>
</p:tagLst>
</file>

<file path=ppt/tags/tag612.xml><?xml version="1.0" encoding="utf-8"?>
<p:tagLst xmlns:p="http://schemas.openxmlformats.org/presentationml/2006/main">
  <p:tag name="RAINPROBLEM" val="ProblemSetting"/>
  <p:tag name="RAINPROBLEMTYPE" val="FillBlank"/>
</p:tagLst>
</file>

<file path=ppt/tags/tag61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to_excel&quot;],&quot;CaseSensitive&quot;:false,&quot;FuzzyMatch&quot;:false}]"/>
</p:tagLst>
</file>

<file path=ppt/tags/tag614.xml><?xml version="1.0" encoding="utf-8"?>
<p:tagLst xmlns:p="http://schemas.openxmlformats.org/presentationml/2006/main">
  <p:tag name="RAINPROBLEM" val="ProblemBody"/>
</p:tagLst>
</file>

<file path=ppt/tags/tag615.xml><?xml version="1.0" encoding="utf-8"?>
<p:tagLst xmlns:p="http://schemas.openxmlformats.org/presentationml/2006/main">
  <p:tag name="RAINPROBLEM" val="ProblemSubmit"/>
  <p:tag name="RAINPROBLEMTYPE" val="FillBlank"/>
</p:tagLst>
</file>

<file path=ppt/tags/tag616.xml><?xml version="1.0" encoding="utf-8"?>
<p:tagLst xmlns:p="http://schemas.openxmlformats.org/presentationml/2006/main">
  <p:tag name="PRODUCTVERSIONTIP3" val="PRODUCTVERSIONTIP3"/>
</p:tagLst>
</file>

<file path=ppt/tags/tag617.xml><?xml version="1.0" encoding="utf-8"?>
<p:tagLst xmlns:p="http://schemas.openxmlformats.org/presentationml/2006/main">
  <p:tag name="RAINPROBLEMTYPE" val="ProblemTypeMarker"/>
</p:tagLst>
</file>

<file path=ppt/tags/tag618.xml><?xml version="1.0" encoding="utf-8"?>
<p:tagLst xmlns:p="http://schemas.openxmlformats.org/presentationml/2006/main">
  <p:tag name="RAINPROBLEMTYPE" val="ProblemTypeMarker"/>
</p:tagLst>
</file>

<file path=ppt/tags/tag619.xml><?xml version="1.0" encoding="utf-8"?>
<p:tagLst xmlns:p="http://schemas.openxmlformats.org/presentationml/2006/main">
  <p:tag name="RAINPROBLEMTYPE" val="ProblemTypeMarker"/>
</p:tagLst>
</file>

<file path=ppt/tags/tag62.xml><?xml version="1.0" encoding="utf-8"?>
<p:tagLst xmlns:p="http://schemas.openxmlformats.org/presentationml/2006/main">
  <p:tag name="RAINPROBLEMTYPE" val="ProblemTypeMarker"/>
</p:tagLst>
</file>

<file path=ppt/tags/tag620.xml><?xml version="1.0" encoding="utf-8"?>
<p:tagLst xmlns:p="http://schemas.openxmlformats.org/presentationml/2006/main">
  <p:tag name="RAINPROBLEMTYPE" val="ProblemTypeMarker"/>
</p:tagLst>
</file>

<file path=ppt/tags/tag621.xml><?xml version="1.0" encoding="utf-8"?>
<p:tagLst xmlns:p="http://schemas.openxmlformats.org/presentationml/2006/main">
  <p:tag name="RAINPROBLEMTYPE" val="ProblemTypeMarker"/>
</p:tagLst>
</file>

<file path=ppt/tags/tag622.xml><?xml version="1.0" encoding="utf-8"?>
<p:tagLst xmlns:p="http://schemas.openxmlformats.org/presentationml/2006/main">
  <p:tag name="RAINPROBLEM" val="ProblemSetting"/>
  <p:tag name="RAINPROBLEMTYPE" val="FillBlank"/>
</p:tagLst>
</file>

<file path=ppt/tags/tag62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index=False&quot;],&quot;CaseSensitive&quot;:false,&quot;FuzzyMatch&quot;:false}]"/>
</p:tagLst>
</file>

<file path=ppt/tags/tag624.xml><?xml version="1.0" encoding="utf-8"?>
<p:tagLst xmlns:p="http://schemas.openxmlformats.org/presentationml/2006/main">
  <p:tag name="RAINPROBLEM" val="ProblemBody"/>
</p:tagLst>
</file>

<file path=ppt/tags/tag625.xml><?xml version="1.0" encoding="utf-8"?>
<p:tagLst xmlns:p="http://schemas.openxmlformats.org/presentationml/2006/main">
  <p:tag name="RAINPROBLEM" val="ProblemItem"/>
</p:tagLst>
</file>

<file path=ppt/tags/tag626.xml><?xml version="1.0" encoding="utf-8"?>
<p:tagLst xmlns:p="http://schemas.openxmlformats.org/presentationml/2006/main">
  <p:tag name="RAINPROBLEM" val="ProblemItem"/>
</p:tagLst>
</file>

<file path=ppt/tags/tag627.xml><?xml version="1.0" encoding="utf-8"?>
<p:tagLst xmlns:p="http://schemas.openxmlformats.org/presentationml/2006/main">
  <p:tag name="RAINPROBLEM" val="ProblemItem"/>
</p:tagLst>
</file>

<file path=ppt/tags/tag628.xml><?xml version="1.0" encoding="utf-8"?>
<p:tagLst xmlns:p="http://schemas.openxmlformats.org/presentationml/2006/main">
  <p:tag name="RAINPROBLEM" val="ProblemItem"/>
</p:tagLst>
</file>

<file path=ppt/tags/tag62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3.xml><?xml version="1.0" encoding="utf-8"?>
<p:tagLst xmlns:p="http://schemas.openxmlformats.org/presentationml/2006/main">
  <p:tag name="RAINPROBLEMTYPE" val="ProblemTypeMarker"/>
</p:tagLst>
</file>

<file path=ppt/tags/tag63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31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3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33.xml><?xml version="1.0" encoding="utf-8"?>
<p:tagLst xmlns:p="http://schemas.openxmlformats.org/presentationml/2006/main">
  <p:tag name="RAINPROBLEM" val="ProblemSubmit"/>
  <p:tag name="RAINPROBLEMTYPE" val="MultipleChoice"/>
</p:tagLst>
</file>

<file path=ppt/tags/tag634.xml><?xml version="1.0" encoding="utf-8"?>
<p:tagLst xmlns:p="http://schemas.openxmlformats.org/presentationml/2006/main">
  <p:tag name="RAINPROBLEMTYPE" val="ProblemTypeMarker"/>
</p:tagLst>
</file>

<file path=ppt/tags/tag635.xml><?xml version="1.0" encoding="utf-8"?>
<p:tagLst xmlns:p="http://schemas.openxmlformats.org/presentationml/2006/main">
  <p:tag name="RAINPROBLEMTYPE" val="ProblemTypeMarker"/>
</p:tagLst>
</file>

<file path=ppt/tags/tag636.xml><?xml version="1.0" encoding="utf-8"?>
<p:tagLst xmlns:p="http://schemas.openxmlformats.org/presentationml/2006/main">
  <p:tag name="RAINPROBLEMTYPE" val="ProblemTypeMarker"/>
</p:tagLst>
</file>

<file path=ppt/tags/tag637.xml><?xml version="1.0" encoding="utf-8"?>
<p:tagLst xmlns:p="http://schemas.openxmlformats.org/presentationml/2006/main">
  <p:tag name="RAINPROBLEMTYPE" val="ProblemTypeMarker"/>
</p:tagLst>
</file>

<file path=ppt/tags/tag638.xml><?xml version="1.0" encoding="utf-8"?>
<p:tagLst xmlns:p="http://schemas.openxmlformats.org/presentationml/2006/main">
  <p:tag name="RAINPROBLEMTYPE" val="ProblemTypeMarker"/>
</p:tagLst>
</file>

<file path=ppt/tags/tag639.xml><?xml version="1.0" encoding="utf-8"?>
<p:tagLst xmlns:p="http://schemas.openxmlformats.org/presentationml/2006/main">
  <p:tag name="RAINPROBLEM" val="ProblemSetting"/>
  <p:tag name="RAINPROBLEMTYPE" val="MultipleChoice"/>
</p:tagLst>
</file>

<file path=ppt/tags/tag64.xml><?xml version="1.0" encoding="utf-8"?>
<p:tagLst xmlns:p="http://schemas.openxmlformats.org/presentationml/2006/main">
  <p:tag name="RAINPROBLEMTYPE" val="ProblemTypeMarker"/>
</p:tagLst>
</file>

<file path=ppt/tags/tag640.xml><?xml version="1.0" encoding="utf-8"?>
<p:tagLst xmlns:p="http://schemas.openxmlformats.org/presentationml/2006/main">
  <p:tag name="RAINPROBLEM" val="MultipleChoice"/>
  <p:tag name="PROBLEMSCORE" val="1.0"/>
</p:tagLst>
</file>

<file path=ppt/tags/tag641.xml><?xml version="1.0" encoding="utf-8"?>
<p:tagLst xmlns:p="http://schemas.openxmlformats.org/presentationml/2006/main">
  <p:tag name="RAINPROBLEM" val="ProblemBody"/>
</p:tagLst>
</file>

<file path=ppt/tags/tag642.xml><?xml version="1.0" encoding="utf-8"?>
<p:tagLst xmlns:p="http://schemas.openxmlformats.org/presentationml/2006/main">
  <p:tag name="RAINPROBLEM" val="ProblemItem"/>
</p:tagLst>
</file>

<file path=ppt/tags/tag643.xml><?xml version="1.0" encoding="utf-8"?>
<p:tagLst xmlns:p="http://schemas.openxmlformats.org/presentationml/2006/main">
  <p:tag name="RAINPROBLEM" val="ProblemItem"/>
</p:tagLst>
</file>

<file path=ppt/tags/tag644.xml><?xml version="1.0" encoding="utf-8"?>
<p:tagLst xmlns:p="http://schemas.openxmlformats.org/presentationml/2006/main">
  <p:tag name="RAINPROBLEM" val="ProblemItem"/>
</p:tagLst>
</file>

<file path=ppt/tags/tag645.xml><?xml version="1.0" encoding="utf-8"?>
<p:tagLst xmlns:p="http://schemas.openxmlformats.org/presentationml/2006/main">
  <p:tag name="RAINPROBLEM" val="ProblemItem"/>
</p:tagLst>
</file>

<file path=ppt/tags/tag64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4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4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4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5.xml><?xml version="1.0" encoding="utf-8"?>
<p:tagLst xmlns:p="http://schemas.openxmlformats.org/presentationml/2006/main">
  <p:tag name="RAINPROBLEM" val="ProblemSetting"/>
  <p:tag name="RAINPROBLEMTYPE" val="MultipleChoice"/>
</p:tagLst>
</file>

<file path=ppt/tags/tag650.xml><?xml version="1.0" encoding="utf-8"?>
<p:tagLst xmlns:p="http://schemas.openxmlformats.org/presentationml/2006/main">
  <p:tag name="RAINPROBLEM" val="ProblemSubmit"/>
  <p:tag name="RAINPROBLEMTYPE" val="MultipleChoice"/>
</p:tagLst>
</file>

<file path=ppt/tags/tag651.xml><?xml version="1.0" encoding="utf-8"?>
<p:tagLst xmlns:p="http://schemas.openxmlformats.org/presentationml/2006/main">
  <p:tag name="RAINPROBLEMTYPE" val="ProblemTypeMarker"/>
</p:tagLst>
</file>

<file path=ppt/tags/tag652.xml><?xml version="1.0" encoding="utf-8"?>
<p:tagLst xmlns:p="http://schemas.openxmlformats.org/presentationml/2006/main">
  <p:tag name="RAINPROBLEMTYPE" val="ProblemTypeMarker"/>
</p:tagLst>
</file>

<file path=ppt/tags/tag653.xml><?xml version="1.0" encoding="utf-8"?>
<p:tagLst xmlns:p="http://schemas.openxmlformats.org/presentationml/2006/main">
  <p:tag name="RAINPROBLEMTYPE" val="ProblemTypeMarker"/>
</p:tagLst>
</file>

<file path=ppt/tags/tag654.xml><?xml version="1.0" encoding="utf-8"?>
<p:tagLst xmlns:p="http://schemas.openxmlformats.org/presentationml/2006/main">
  <p:tag name="RAINPROBLEMTYPE" val="ProblemTypeMarker"/>
</p:tagLst>
</file>

<file path=ppt/tags/tag655.xml><?xml version="1.0" encoding="utf-8"?>
<p:tagLst xmlns:p="http://schemas.openxmlformats.org/presentationml/2006/main">
  <p:tag name="RAINPROBLEMTYPE" val="ProblemTypeMarker"/>
</p:tagLst>
</file>

<file path=ppt/tags/tag656.xml><?xml version="1.0" encoding="utf-8"?>
<p:tagLst xmlns:p="http://schemas.openxmlformats.org/presentationml/2006/main">
  <p:tag name="RAINPROBLEM" val="ProblemSetting"/>
  <p:tag name="RAINPROBLEMTYPE" val="MultipleChoice"/>
</p:tagLst>
</file>

<file path=ppt/tags/tag657.xml><?xml version="1.0" encoding="utf-8"?>
<p:tagLst xmlns:p="http://schemas.openxmlformats.org/presentationml/2006/main">
  <p:tag name="RAINPROBLEM" val="MultipleChoice"/>
  <p:tag name="PROBLEMSCORE" val="1.0"/>
</p:tagLst>
</file>

<file path=ppt/tags/tag658.xml><?xml version="1.0" encoding="utf-8"?>
<p:tagLst xmlns:p="http://schemas.openxmlformats.org/presentationml/2006/main">
  <p:tag name="RAINPROBLEM" val="ProblemBody"/>
</p:tagLst>
</file>

<file path=ppt/tags/tag659.xml><?xml version="1.0" encoding="utf-8"?>
<p:tagLst xmlns:p="http://schemas.openxmlformats.org/presentationml/2006/main">
  <p:tag name="RAINPROBLEM" val="ProblemItem"/>
</p:tagLst>
</file>

<file path=ppt/tags/tag66.xml><?xml version="1.0" encoding="utf-8"?>
<p:tagLst xmlns:p="http://schemas.openxmlformats.org/presentationml/2006/main">
  <p:tag name="RAINPROBLEM" val="MultipleChoice"/>
  <p:tag name="PROBLEMSCORE" val="1.0"/>
</p:tagLst>
</file>

<file path=ppt/tags/tag660.xml><?xml version="1.0" encoding="utf-8"?>
<p:tagLst xmlns:p="http://schemas.openxmlformats.org/presentationml/2006/main">
  <p:tag name="RAINPROBLEM" val="ProblemItem"/>
</p:tagLst>
</file>

<file path=ppt/tags/tag661.xml><?xml version="1.0" encoding="utf-8"?>
<p:tagLst xmlns:p="http://schemas.openxmlformats.org/presentationml/2006/main">
  <p:tag name="RAINPROBLEM" val="ProblemItem"/>
</p:tagLst>
</file>

<file path=ppt/tags/tag662.xml><?xml version="1.0" encoding="utf-8"?>
<p:tagLst xmlns:p="http://schemas.openxmlformats.org/presentationml/2006/main">
  <p:tag name="RAINPROBLEM" val="ProblemItem"/>
</p:tagLst>
</file>

<file path=ppt/tags/tag66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6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6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6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67.xml><?xml version="1.0" encoding="utf-8"?>
<p:tagLst xmlns:p="http://schemas.openxmlformats.org/presentationml/2006/main">
  <p:tag name="RAINPROBLEM" val="ProblemSubmit"/>
  <p:tag name="RAINPROBLEMTYPE" val="MultipleChoice"/>
</p:tagLst>
</file>

<file path=ppt/tags/tag668.xml><?xml version="1.0" encoding="utf-8"?>
<p:tagLst xmlns:p="http://schemas.openxmlformats.org/presentationml/2006/main">
  <p:tag name="RAINPROBLEMTYPE" val="ProblemTypeMarker"/>
</p:tagLst>
</file>

<file path=ppt/tags/tag669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" val="ProblemBody"/>
</p:tagLst>
</file>

<file path=ppt/tags/tag670.xml><?xml version="1.0" encoding="utf-8"?>
<p:tagLst xmlns:p="http://schemas.openxmlformats.org/presentationml/2006/main">
  <p:tag name="RAINPROBLEMTYPE" val="ProblemTypeMarker"/>
</p:tagLst>
</file>

<file path=ppt/tags/tag671.xml><?xml version="1.0" encoding="utf-8"?>
<p:tagLst xmlns:p="http://schemas.openxmlformats.org/presentationml/2006/main">
  <p:tag name="RAINPROBLEMTYPE" val="ProblemTypeMarker"/>
</p:tagLst>
</file>

<file path=ppt/tags/tag672.xml><?xml version="1.0" encoding="utf-8"?>
<p:tagLst xmlns:p="http://schemas.openxmlformats.org/presentationml/2006/main">
  <p:tag name="RAINPROBLEMTYPE" val="ProblemTypeMarker"/>
</p:tagLst>
</file>

<file path=ppt/tags/tag673.xml><?xml version="1.0" encoding="utf-8"?>
<p:tagLst xmlns:p="http://schemas.openxmlformats.org/presentationml/2006/main">
  <p:tag name="RAINPROBLEM" val="ProblemSetting"/>
  <p:tag name="RAINPROBLEMTYPE" val="MultipleChoice"/>
</p:tagLst>
</file>

<file path=ppt/tags/tag674.xml><?xml version="1.0" encoding="utf-8"?>
<p:tagLst xmlns:p="http://schemas.openxmlformats.org/presentationml/2006/main">
  <p:tag name="RAINPROBLEM" val="MultipleChoice"/>
  <p:tag name="PROBLEMSCORE" val="1.0"/>
</p:tagLst>
</file>

<file path=ppt/tags/tag675.xml><?xml version="1.0" encoding="utf-8"?>
<p:tagLst xmlns:p="http://schemas.openxmlformats.org/presentationml/2006/main">
  <p:tag name="RAINPROBLEM" val="ProblemBody"/>
</p:tagLst>
</file>

<file path=ppt/tags/tag676.xml><?xml version="1.0" encoding="utf-8"?>
<p:tagLst xmlns:p="http://schemas.openxmlformats.org/presentationml/2006/main">
  <p:tag name="RAINPROBLEM" val="ProblemSubmit"/>
  <p:tag name="RAINPROBLEMTYPE" val="FillBlank"/>
</p:tagLst>
</file>

<file path=ppt/tags/tag677.xml><?xml version="1.0" encoding="utf-8"?>
<p:tagLst xmlns:p="http://schemas.openxmlformats.org/presentationml/2006/main">
  <p:tag name="PRODUCTVERSIONTIP3" val="PRODUCTVERSIONTIP3"/>
</p:tagLst>
</file>

<file path=ppt/tags/tag678.xml><?xml version="1.0" encoding="utf-8"?>
<p:tagLst xmlns:p="http://schemas.openxmlformats.org/presentationml/2006/main">
  <p:tag name="RAINPROBLEMTYPE" val="ProblemTypeMarker"/>
</p:tagLst>
</file>

<file path=ppt/tags/tag679.xml><?xml version="1.0" encoding="utf-8"?>
<p:tagLst xmlns:p="http://schemas.openxmlformats.org/presentationml/2006/main">
  <p:tag name="RAINPROBLEMTYPE" val="ProblemTypeMarker"/>
</p:tagLst>
</file>

<file path=ppt/tags/tag68.xml><?xml version="1.0" encoding="utf-8"?>
<p:tagLst xmlns:p="http://schemas.openxmlformats.org/presentationml/2006/main">
  <p:tag name="RAINPROBLEM" val="ProblemItem"/>
</p:tagLst>
</file>

<file path=ppt/tags/tag680.xml><?xml version="1.0" encoding="utf-8"?>
<p:tagLst xmlns:p="http://schemas.openxmlformats.org/presentationml/2006/main">
  <p:tag name="RAINPROBLEMTYPE" val="ProblemTypeMarker"/>
</p:tagLst>
</file>

<file path=ppt/tags/tag681.xml><?xml version="1.0" encoding="utf-8"?>
<p:tagLst xmlns:p="http://schemas.openxmlformats.org/presentationml/2006/main">
  <p:tag name="RAINPROBLEMTYPE" val="ProblemTypeMarker"/>
</p:tagLst>
</file>

<file path=ppt/tags/tag682.xml><?xml version="1.0" encoding="utf-8"?>
<p:tagLst xmlns:p="http://schemas.openxmlformats.org/presentationml/2006/main">
  <p:tag name="RAINPROBLEMTYPE" val="ProblemTypeMarker"/>
</p:tagLst>
</file>

<file path=ppt/tags/tag683.xml><?xml version="1.0" encoding="utf-8"?>
<p:tagLst xmlns:p="http://schemas.openxmlformats.org/presentationml/2006/main">
  <p:tag name="RAINPROBLEM" val="ProblemSetting"/>
  <p:tag name="RAINPROBLEMTYPE" val="FillBlank"/>
</p:tagLst>
</file>

<file path=ppt/tags/tag68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inplace&quot;],&quot;CaseSensitive&quot;:false,&quot;FuzzyMatch&quot;:false}]"/>
</p:tagLst>
</file>

<file path=ppt/tags/tag685.xml><?xml version="1.0" encoding="utf-8"?>
<p:tagLst xmlns:p="http://schemas.openxmlformats.org/presentationml/2006/main">
  <p:tag name="RAINPROBLEM" val="ProblemBody"/>
</p:tagLst>
</file>

<file path=ppt/tags/tag686.xml><?xml version="1.0" encoding="utf-8"?>
<p:tagLst xmlns:p="http://schemas.openxmlformats.org/presentationml/2006/main">
  <p:tag name="RAINPROBLEM" val="ProblemSubmit"/>
  <p:tag name="RAINPROBLEMTYPE" val="FillBlank"/>
</p:tagLst>
</file>

<file path=ppt/tags/tag687.xml><?xml version="1.0" encoding="utf-8"?>
<p:tagLst xmlns:p="http://schemas.openxmlformats.org/presentationml/2006/main">
  <p:tag name="PRODUCTVERSIONTIP3" val="PRODUCTVERSIONTIP3"/>
</p:tagLst>
</file>

<file path=ppt/tags/tag688.xml><?xml version="1.0" encoding="utf-8"?>
<p:tagLst xmlns:p="http://schemas.openxmlformats.org/presentationml/2006/main">
  <p:tag name="RAINPROBLEMTYPE" val="ProblemTypeMarker"/>
</p:tagLst>
</file>

<file path=ppt/tags/tag689.xml><?xml version="1.0" encoding="utf-8"?>
<p:tagLst xmlns:p="http://schemas.openxmlformats.org/presentationml/2006/main">
  <p:tag name="RAINPROBLEMTYPE" val="ProblemTypeMarker"/>
</p:tagLst>
</file>

<file path=ppt/tags/tag69.xml><?xml version="1.0" encoding="utf-8"?>
<p:tagLst xmlns:p="http://schemas.openxmlformats.org/presentationml/2006/main">
  <p:tag name="RAINPROBLEM" val="ProblemItem"/>
</p:tagLst>
</file>

<file path=ppt/tags/tag690.xml><?xml version="1.0" encoding="utf-8"?>
<p:tagLst xmlns:p="http://schemas.openxmlformats.org/presentationml/2006/main">
  <p:tag name="RAINPROBLEMTYPE" val="ProblemTypeMarker"/>
</p:tagLst>
</file>

<file path=ppt/tags/tag691.xml><?xml version="1.0" encoding="utf-8"?>
<p:tagLst xmlns:p="http://schemas.openxmlformats.org/presentationml/2006/main">
  <p:tag name="RAINPROBLEMTYPE" val="ProblemTypeMarker"/>
</p:tagLst>
</file>

<file path=ppt/tags/tag692.xml><?xml version="1.0" encoding="utf-8"?>
<p:tagLst xmlns:p="http://schemas.openxmlformats.org/presentationml/2006/main">
  <p:tag name="RAINPROBLEMTYPE" val="ProblemTypeMarker"/>
</p:tagLst>
</file>

<file path=ppt/tags/tag693.xml><?xml version="1.0" encoding="utf-8"?>
<p:tagLst xmlns:p="http://schemas.openxmlformats.org/presentationml/2006/main">
  <p:tag name="RAINPROBLEM" val="ProblemSetting"/>
  <p:tag name="RAINPROBLEMTYPE" val="FillBlank"/>
</p:tagLst>
</file>

<file path=ppt/tags/tag69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{'hw':'hua'}&quot;],&quot;CaseSensitive&quot;:false,&quot;FuzzyMatch&quot;:false}]"/>
</p:tagLst>
</file>

<file path=ppt/tags/tag695.xml><?xml version="1.0" encoding="utf-8"?>
<p:tagLst xmlns:p="http://schemas.openxmlformats.org/presentationml/2006/main">
  <p:tag name="RAINPROBLEM" val="ProblemBody"/>
</p:tagLst>
</file>

<file path=ppt/tags/tag696.xml><?xml version="1.0" encoding="utf-8"?>
<p:tagLst xmlns:p="http://schemas.openxmlformats.org/presentationml/2006/main">
  <p:tag name="RAINPROBLEM" val="ProblemSubmit"/>
  <p:tag name="RAINPROBLEMTYPE" val="FillBlank"/>
</p:tagLst>
</file>

<file path=ppt/tags/tag697.xml><?xml version="1.0" encoding="utf-8"?>
<p:tagLst xmlns:p="http://schemas.openxmlformats.org/presentationml/2006/main">
  <p:tag name="PRODUCTVERSIONTIP3" val="PRODUCTVERSIONTIP3"/>
</p:tagLst>
</file>

<file path=ppt/tags/tag698.xml><?xml version="1.0" encoding="utf-8"?>
<p:tagLst xmlns:p="http://schemas.openxmlformats.org/presentationml/2006/main">
  <p:tag name="RAINPROBLEMTYPE" val="ProblemTypeMarker"/>
</p:tagLst>
</file>

<file path=ppt/tags/tag699.xml><?xml version="1.0" encoding="utf-8"?>
<p:tagLst xmlns:p="http://schemas.openxmlformats.org/presentationml/2006/main">
  <p:tag name="RAINPROBLEMTYPE" val="ProblemTypeMarker"/>
</p:tagLst>
</file>

<file path=ppt/tags/tag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0.xml><?xml version="1.0" encoding="utf-8"?>
<p:tagLst xmlns:p="http://schemas.openxmlformats.org/presentationml/2006/main">
  <p:tag name="RAINPROBLEM" val="ProblemItem"/>
</p:tagLst>
</file>

<file path=ppt/tags/tag700.xml><?xml version="1.0" encoding="utf-8"?>
<p:tagLst xmlns:p="http://schemas.openxmlformats.org/presentationml/2006/main">
  <p:tag name="RAINPROBLEMTYPE" val="ProblemTypeMarker"/>
</p:tagLst>
</file>

<file path=ppt/tags/tag701.xml><?xml version="1.0" encoding="utf-8"?>
<p:tagLst xmlns:p="http://schemas.openxmlformats.org/presentationml/2006/main">
  <p:tag name="RAINPROBLEMTYPE" val="ProblemTypeMarker"/>
</p:tagLst>
</file>

<file path=ppt/tags/tag702.xml><?xml version="1.0" encoding="utf-8"?>
<p:tagLst xmlns:p="http://schemas.openxmlformats.org/presentationml/2006/main">
  <p:tag name="RAINPROBLEMTYPE" val="ProblemTypeMarker"/>
</p:tagLst>
</file>

<file path=ppt/tags/tag703.xml><?xml version="1.0" encoding="utf-8"?>
<p:tagLst xmlns:p="http://schemas.openxmlformats.org/presentationml/2006/main">
  <p:tag name="RAINPROBLEM" val="ProblemSetting"/>
  <p:tag name="RAINPROBLEMTYPE" val="FillBlank"/>
</p:tagLst>
</file>

<file path=ppt/tags/tag70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duplicated&quot;],&quot;CaseSensitive&quot;:false,&quot;FuzzyMatch&quot;:false}]"/>
</p:tagLst>
</file>

<file path=ppt/tags/tag705.xml><?xml version="1.0" encoding="utf-8"?>
<p:tagLst xmlns:p="http://schemas.openxmlformats.org/presentationml/2006/main">
  <p:tag name="RAINPROBLEM" val="ProblemBody"/>
</p:tagLst>
</file>

<file path=ppt/tags/tag706.xml><?xml version="1.0" encoding="utf-8"?>
<p:tagLst xmlns:p="http://schemas.openxmlformats.org/presentationml/2006/main">
  <p:tag name="RAINPROBLEM" val="ProblemSubmit"/>
  <p:tag name="RAINPROBLEMTYPE" val="FillBlank"/>
</p:tagLst>
</file>

<file path=ppt/tags/tag707.xml><?xml version="1.0" encoding="utf-8"?>
<p:tagLst xmlns:p="http://schemas.openxmlformats.org/presentationml/2006/main">
  <p:tag name="PRODUCTVERSIONTIP3" val="PRODUCTVERSIONTIP3"/>
</p:tagLst>
</file>

<file path=ppt/tags/tag708.xml><?xml version="1.0" encoding="utf-8"?>
<p:tagLst xmlns:p="http://schemas.openxmlformats.org/presentationml/2006/main">
  <p:tag name="RAINPROBLEMTYPE" val="ProblemTypeMarker"/>
</p:tagLst>
</file>

<file path=ppt/tags/tag709.xml><?xml version="1.0" encoding="utf-8"?>
<p:tagLst xmlns:p="http://schemas.openxmlformats.org/presentationml/2006/main">
  <p:tag name="RAINPROBLEMTYPE" val="ProblemTypeMarker"/>
</p:tagLst>
</file>

<file path=ppt/tags/tag71.xml><?xml version="1.0" encoding="utf-8"?>
<p:tagLst xmlns:p="http://schemas.openxmlformats.org/presentationml/2006/main">
  <p:tag name="RAINPROBLEM" val="ProblemItem"/>
</p:tagLst>
</file>

<file path=ppt/tags/tag710.xml><?xml version="1.0" encoding="utf-8"?>
<p:tagLst xmlns:p="http://schemas.openxmlformats.org/presentationml/2006/main">
  <p:tag name="RAINPROBLEMTYPE" val="ProblemTypeMarker"/>
</p:tagLst>
</file>

<file path=ppt/tags/tag711.xml><?xml version="1.0" encoding="utf-8"?>
<p:tagLst xmlns:p="http://schemas.openxmlformats.org/presentationml/2006/main">
  <p:tag name="RAINPROBLEMTYPE" val="ProblemTypeMarker"/>
</p:tagLst>
</file>

<file path=ppt/tags/tag712.xml><?xml version="1.0" encoding="utf-8"?>
<p:tagLst xmlns:p="http://schemas.openxmlformats.org/presentationml/2006/main">
  <p:tag name="RAINPROBLEMTYPE" val="ProblemTypeMarker"/>
</p:tagLst>
</file>

<file path=ppt/tags/tag713.xml><?xml version="1.0" encoding="utf-8"?>
<p:tagLst xmlns:p="http://schemas.openxmlformats.org/presentationml/2006/main">
  <p:tag name="RAINPROBLEM" val="ProblemSetting"/>
  <p:tag name="RAINPROBLEMTYPE" val="FillBlank"/>
</p:tagLst>
</file>

<file path=ppt/tags/tag71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sort_values&quot;],&quot;CaseSensitive&quot;:false,&quot;FuzzyMatch&quot;:false}]"/>
</p:tagLst>
</file>

<file path=ppt/tags/tag715.xml><?xml version="1.0" encoding="utf-8"?>
<p:tagLst xmlns:p="http://schemas.openxmlformats.org/presentationml/2006/main">
  <p:tag name="RAINPROBLEM" val="ProblemBody"/>
</p:tagLst>
</file>

<file path=ppt/tags/tag716.xml><?xml version="1.0" encoding="utf-8"?>
<p:tagLst xmlns:p="http://schemas.openxmlformats.org/presentationml/2006/main">
  <p:tag name="RAINPROBLEM" val="ProblemSubmit"/>
  <p:tag name="RAINPROBLEMTYPE" val="FillBlank"/>
</p:tagLst>
</file>

<file path=ppt/tags/tag717.xml><?xml version="1.0" encoding="utf-8"?>
<p:tagLst xmlns:p="http://schemas.openxmlformats.org/presentationml/2006/main">
  <p:tag name="PRODUCTVERSIONTIP3" val="PRODUCTVERSIONTIP3"/>
</p:tagLst>
</file>

<file path=ppt/tags/tag718.xml><?xml version="1.0" encoding="utf-8"?>
<p:tagLst xmlns:p="http://schemas.openxmlformats.org/presentationml/2006/main">
  <p:tag name="RAINPROBLEMTYPE" val="ProblemTypeMarker"/>
</p:tagLst>
</file>

<file path=ppt/tags/tag719.xml><?xml version="1.0" encoding="utf-8"?>
<p:tagLst xmlns:p="http://schemas.openxmlformats.org/presentationml/2006/main">
  <p:tag name="RAINPROBLEMTYPE" val="ProblemTypeMarker"/>
</p:tagLst>
</file>

<file path=ppt/tags/tag72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720.xml><?xml version="1.0" encoding="utf-8"?>
<p:tagLst xmlns:p="http://schemas.openxmlformats.org/presentationml/2006/main">
  <p:tag name="RAINPROBLEMTYPE" val="ProblemTypeMarker"/>
</p:tagLst>
</file>

<file path=ppt/tags/tag721.xml><?xml version="1.0" encoding="utf-8"?>
<p:tagLst xmlns:p="http://schemas.openxmlformats.org/presentationml/2006/main">
  <p:tag name="RAINPROBLEMTYPE" val="ProblemTypeMarker"/>
</p:tagLst>
</file>

<file path=ppt/tags/tag722.xml><?xml version="1.0" encoding="utf-8"?>
<p:tagLst xmlns:p="http://schemas.openxmlformats.org/presentationml/2006/main">
  <p:tag name="RAINPROBLEMTYPE" val="ProblemTypeMarker"/>
</p:tagLst>
</file>

<file path=ppt/tags/tag723.xml><?xml version="1.0" encoding="utf-8"?>
<p:tagLst xmlns:p="http://schemas.openxmlformats.org/presentationml/2006/main">
  <p:tag name="RAINPROBLEM" val="ProblemSetting"/>
  <p:tag name="RAINPROBLEMTYPE" val="FillBlank"/>
</p:tagLst>
</file>

<file path=ppt/tags/tag72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average&quot;],&quot;CaseSensitive&quot;:false,&quot;FuzzyMatch&quot;:false}]"/>
</p:tagLst>
</file>

<file path=ppt/tags/tag725.xml><?xml version="1.0" encoding="utf-8"?>
<p:tagLst xmlns:p="http://schemas.openxmlformats.org/presentationml/2006/main">
  <p:tag name="RAINPROBLEM" val="ProblemBody"/>
</p:tagLst>
</file>

<file path=ppt/tags/tag726.xml><?xml version="1.0" encoding="utf-8"?>
<p:tagLst xmlns:p="http://schemas.openxmlformats.org/presentationml/2006/main">
  <p:tag name="RAINPROBLEM" val="ProblemSubmit"/>
  <p:tag name="RAINPROBLEMTYPE" val="FillBlank"/>
</p:tagLst>
</file>

<file path=ppt/tags/tag727.xml><?xml version="1.0" encoding="utf-8"?>
<p:tagLst xmlns:p="http://schemas.openxmlformats.org/presentationml/2006/main">
  <p:tag name="PRODUCTVERSIONTIP3" val="PRODUCTVERSIONTIP3"/>
</p:tagLst>
</file>

<file path=ppt/tags/tag728.xml><?xml version="1.0" encoding="utf-8"?>
<p:tagLst xmlns:p="http://schemas.openxmlformats.org/presentationml/2006/main">
  <p:tag name="RAINPROBLEMTYPE" val="ProblemTypeMarker"/>
</p:tagLst>
</file>

<file path=ppt/tags/tag729.xml><?xml version="1.0" encoding="utf-8"?>
<p:tagLst xmlns:p="http://schemas.openxmlformats.org/presentationml/2006/main">
  <p:tag name="RAINPROBLEMTYPE" val="ProblemTypeMarker"/>
</p:tagLst>
</file>

<file path=ppt/tags/tag7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730.xml><?xml version="1.0" encoding="utf-8"?>
<p:tagLst xmlns:p="http://schemas.openxmlformats.org/presentationml/2006/main">
  <p:tag name="RAINPROBLEMTYPE" val="ProblemTypeMarker"/>
</p:tagLst>
</file>

<file path=ppt/tags/tag731.xml><?xml version="1.0" encoding="utf-8"?>
<p:tagLst xmlns:p="http://schemas.openxmlformats.org/presentationml/2006/main">
  <p:tag name="RAINPROBLEMTYPE" val="ProblemTypeMarker"/>
</p:tagLst>
</file>

<file path=ppt/tags/tag732.xml><?xml version="1.0" encoding="utf-8"?>
<p:tagLst xmlns:p="http://schemas.openxmlformats.org/presentationml/2006/main">
  <p:tag name="RAINPROBLEMTYPE" val="ProblemTypeMarker"/>
</p:tagLst>
</file>

<file path=ppt/tags/tag733.xml><?xml version="1.0" encoding="utf-8"?>
<p:tagLst xmlns:p="http://schemas.openxmlformats.org/presentationml/2006/main">
  <p:tag name="RAINPROBLEM" val="ProblemSetting"/>
  <p:tag name="RAINPROBLEMTYPE" val="FillBlank"/>
</p:tagLst>
</file>

<file path=ppt/tags/tag734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'A'&quot;],&quot;CaseSensitive&quot;:false,&quot;FuzzyMatch&quot;:false}]"/>
</p:tagLst>
</file>

<file path=ppt/tags/tag735.xml><?xml version="1.0" encoding="utf-8"?>
<p:tagLst xmlns:p="http://schemas.openxmlformats.org/presentationml/2006/main">
  <p:tag name="RAINPROBLEM" val="ProblemRemarkBoard"/>
</p:tagLst>
</file>

<file path=ppt/tags/tag736.xml><?xml version="1.0" encoding="utf-8"?>
<p:tagLst xmlns:p="http://schemas.openxmlformats.org/presentationml/2006/main">
  <p:tag name="RAINPROBLEM" val="ProblemBody"/>
</p:tagLst>
</file>

<file path=ppt/tags/tag737.xml><?xml version="1.0" encoding="utf-8"?>
<p:tagLst xmlns:p="http://schemas.openxmlformats.org/presentationml/2006/main">
  <p:tag name="RAINPROBLEM" val="ProblemItem"/>
</p:tagLst>
</file>

<file path=ppt/tags/tag738.xml><?xml version="1.0" encoding="utf-8"?>
<p:tagLst xmlns:p="http://schemas.openxmlformats.org/presentationml/2006/main">
  <p:tag name="RAINPROBLEM" val="ProblemItem"/>
</p:tagLst>
</file>

<file path=ppt/tags/tag73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4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740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41.xml><?xml version="1.0" encoding="utf-8"?>
<p:tagLst xmlns:p="http://schemas.openxmlformats.org/presentationml/2006/main">
  <p:tag name="RAINPROBLEM" val="ProblemSubmit"/>
  <p:tag name="RAINPROBLEMTYPE" val="MultipleChoice"/>
</p:tagLst>
</file>

<file path=ppt/tags/tag742.xml><?xml version="1.0" encoding="utf-8"?>
<p:tagLst xmlns:p="http://schemas.openxmlformats.org/presentationml/2006/main">
  <p:tag name="PROBLEMREMARKTITLE" val="ProblemRemarkBoardTip"/>
</p:tagLst>
</file>

<file path=ppt/tags/tag743.xml><?xml version="1.0" encoding="utf-8"?>
<p:tagLst xmlns:p="http://schemas.openxmlformats.org/presentationml/2006/main">
  <p:tag name="RAINPROBLEM" val="ProblemRemark"/>
</p:tagLst>
</file>

<file path=ppt/tags/tag744.xml><?xml version="1.0" encoding="utf-8"?>
<p:tagLst xmlns:p="http://schemas.openxmlformats.org/presentationml/2006/main">
  <p:tag name="PROBLEMREMARKTITLE" val="ProblemRemarkBoardTitle"/>
</p:tagLst>
</file>

<file path=ppt/tags/tag745.xml><?xml version="1.0" encoding="utf-8"?>
<p:tagLst xmlns:p="http://schemas.openxmlformats.org/presentationml/2006/main">
  <p:tag name="PROBLEMREMARKTITLE" val="ProblemRemarkBoardTitle"/>
</p:tagLst>
</file>

<file path=ppt/tags/tag746.xml><?xml version="1.0" encoding="utf-8"?>
<p:tagLst xmlns:p="http://schemas.openxmlformats.org/presentationml/2006/main">
  <p:tag name="PROBLEMREMARKTITLE" val="ProblemRemarkBoardTitle"/>
</p:tagLst>
</file>

<file path=ppt/tags/tag747.xml><?xml version="1.0" encoding="utf-8"?>
<p:tagLst xmlns:p="http://schemas.openxmlformats.org/presentationml/2006/main">
  <p:tag name="PROBLEMREMARKTITLE" val="ProblemRemarkBoardTitle"/>
</p:tagLst>
</file>

<file path=ppt/tags/tag748.xml><?xml version="1.0" encoding="utf-8"?>
<p:tagLst xmlns:p="http://schemas.openxmlformats.org/presentationml/2006/main">
  <p:tag name="RAINPROBLEMTYPE" val="ProblemTypeMarker"/>
</p:tagLst>
</file>

<file path=ppt/tags/tag749.xml><?xml version="1.0" encoding="utf-8"?>
<p:tagLst xmlns:p="http://schemas.openxmlformats.org/presentationml/2006/main">
  <p:tag name="RAINPROBLEMTYPE" val="ProblemTypeMarker"/>
</p:tagLst>
</file>

<file path=ppt/tags/tag75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750.xml><?xml version="1.0" encoding="utf-8"?>
<p:tagLst xmlns:p="http://schemas.openxmlformats.org/presentationml/2006/main">
  <p:tag name="RAINPROBLEMTYPE" val="ProblemTypeMarker"/>
</p:tagLst>
</file>

<file path=ppt/tags/tag751.xml><?xml version="1.0" encoding="utf-8"?>
<p:tagLst xmlns:p="http://schemas.openxmlformats.org/presentationml/2006/main">
  <p:tag name="RAINPROBLEMTYPE" val="ProblemTypeMarker"/>
</p:tagLst>
</file>

<file path=ppt/tags/tag752.xml><?xml version="1.0" encoding="utf-8"?>
<p:tagLst xmlns:p="http://schemas.openxmlformats.org/presentationml/2006/main">
  <p:tag name="RAINPROBLEMTYPE" val="ProblemTypeMarker"/>
</p:tagLst>
</file>

<file path=ppt/tags/tag753.xml><?xml version="1.0" encoding="utf-8"?>
<p:tagLst xmlns:p="http://schemas.openxmlformats.org/presentationml/2006/main">
  <p:tag name="PROBLEMREMARKTITLE" val="ProblemRemarkBoardTitle"/>
</p:tagLst>
</file>

<file path=ppt/tags/tag754.xml><?xml version="1.0" encoding="utf-8"?>
<p:tagLst xmlns:p="http://schemas.openxmlformats.org/presentationml/2006/main">
  <p:tag name="PROBLEMREMARKTITLE" val="ProblemRemarkBoardTitle"/>
</p:tagLst>
</file>

<file path=ppt/tags/tag755.xml><?xml version="1.0" encoding="utf-8"?>
<p:tagLst xmlns:p="http://schemas.openxmlformats.org/presentationml/2006/main">
  <p:tag name="PROBLEMREMARKTITLE" val="ProblemRemarkBoardTitle"/>
</p:tagLst>
</file>

<file path=ppt/tags/tag756.xml><?xml version="1.0" encoding="utf-8"?>
<p:tagLst xmlns:p="http://schemas.openxmlformats.org/presentationml/2006/main">
  <p:tag name="PROBLEMREMARKTITLE" val="ProblemRemarkBoardTitle"/>
</p:tagLst>
</file>

<file path=ppt/tags/tag757.xml><?xml version="1.0" encoding="utf-8"?>
<p:tagLst xmlns:p="http://schemas.openxmlformats.org/presentationml/2006/main">
  <p:tag name="RAINPROBLEM" val="ProblemSetting"/>
  <p:tag name="RAINPROBLEMTYPE" val="MultipleChoice"/>
</p:tagLst>
</file>

<file path=ppt/tags/tag758.xml><?xml version="1.0" encoding="utf-8"?>
<p:tagLst xmlns:p="http://schemas.openxmlformats.org/presentationml/2006/main">
  <p:tag name="RAINPROBLEM" val="MultipleChoice"/>
  <p:tag name="PROBLEMSCORE" val="1.0"/>
  <p:tag name="PROBLEMHASREMARK" val="True"/>
  <p:tag name="PROBLEMREMARK" val="df.drop() 不直接改变原数据框， 只返回新数据库。 df 仍旧有 4行数据。"/>
</p:tagLst>
</file>

<file path=ppt/tags/tag759.xml><?xml version="1.0" encoding="utf-8"?>
<p:tagLst xmlns:p="http://schemas.openxmlformats.org/presentationml/2006/main">
  <p:tag name="RAINPROBLEM" val="ProblemBody"/>
</p:tagLst>
</file>

<file path=ppt/tags/tag76.xml><?xml version="1.0" encoding="utf-8"?>
<p:tagLst xmlns:p="http://schemas.openxmlformats.org/presentationml/2006/main">
  <p:tag name="RAINPROBLEM" val="ProblemSubmit"/>
  <p:tag name="RAINPROBLEMTYPE" val="MultipleChoiceMA"/>
</p:tagLst>
</file>

<file path=ppt/tags/tag760.xml><?xml version="1.0" encoding="utf-8"?>
<p:tagLst xmlns:p="http://schemas.openxmlformats.org/presentationml/2006/main">
  <p:tag name="RAINPROBLEM" val="ProblemSubmit"/>
  <p:tag name="RAINPROBLEMTYPE" val="FillBlank"/>
</p:tagLst>
</file>

<file path=ppt/tags/tag761.xml><?xml version="1.0" encoding="utf-8"?>
<p:tagLst xmlns:p="http://schemas.openxmlformats.org/presentationml/2006/main">
  <p:tag name="PRODUCTVERSIONTIP3" val="PRODUCTVERSIONTIP3"/>
</p:tagLst>
</file>

<file path=ppt/tags/tag762.xml><?xml version="1.0" encoding="utf-8"?>
<p:tagLst xmlns:p="http://schemas.openxmlformats.org/presentationml/2006/main">
  <p:tag name="RAINPROBLEMTYPE" val="ProblemTypeMarker"/>
</p:tagLst>
</file>

<file path=ppt/tags/tag763.xml><?xml version="1.0" encoding="utf-8"?>
<p:tagLst xmlns:p="http://schemas.openxmlformats.org/presentationml/2006/main">
  <p:tag name="RAINPROBLEMTYPE" val="ProblemTypeMarker"/>
</p:tagLst>
</file>

<file path=ppt/tags/tag764.xml><?xml version="1.0" encoding="utf-8"?>
<p:tagLst xmlns:p="http://schemas.openxmlformats.org/presentationml/2006/main">
  <p:tag name="RAINPROBLEMTYPE" val="ProblemTypeMarker"/>
</p:tagLst>
</file>

<file path=ppt/tags/tag765.xml><?xml version="1.0" encoding="utf-8"?>
<p:tagLst xmlns:p="http://schemas.openxmlformats.org/presentationml/2006/main">
  <p:tag name="RAINPROBLEMTYPE" val="ProblemTypeMarker"/>
</p:tagLst>
</file>

<file path=ppt/tags/tag766.xml><?xml version="1.0" encoding="utf-8"?>
<p:tagLst xmlns:p="http://schemas.openxmlformats.org/presentationml/2006/main">
  <p:tag name="RAINPROBLEMTYPE" val="ProblemTypeMarker"/>
</p:tagLst>
</file>

<file path=ppt/tags/tag767.xml><?xml version="1.0" encoding="utf-8"?>
<p:tagLst xmlns:p="http://schemas.openxmlformats.org/presentationml/2006/main">
  <p:tag name="RAINPROBLEM" val="ProblemSetting"/>
  <p:tag name="RAINPROBLEMTYPE" val="FillBlank"/>
</p:tagLst>
</file>

<file path=ppt/tags/tag768.xml><?xml version="1.0" encoding="utf-8"?>
<p:tagLst xmlns:p="http://schemas.openxmlformats.org/presentationml/2006/main">
  <p:tag name="RAINPROBLEM" val="FillBlank"/>
  <p:tag name="PROBLEMBLANKKEYWORD" val="填空"/>
  <p:tag name="PROBLEMBLANK" val="[{&quot;Num&quot;:1,&quot;Score&quot;:1.0,&quot;Answers&quot;:[&quot;pivot_table&quot;],&quot;CaseSensitive&quot;:false,&quot;FuzzyMatch&quot;:false}]"/>
  <p:tag name="PROBLEMSCORE" val="1.0"/>
</p:tagLst>
</file>

<file path=ppt/tags/tag769.xml><?xml version="1.0" encoding="utf-8"?>
<p:tagLst xmlns:p="http://schemas.openxmlformats.org/presentationml/2006/main">
  <p:tag name="RAINPROBLEM" val="ProblemBody"/>
</p:tagLst>
</file>

<file path=ppt/tags/tag77.xml><?xml version="1.0" encoding="utf-8"?>
<p:tagLst xmlns:p="http://schemas.openxmlformats.org/presentationml/2006/main">
  <p:tag name="RAINPROBLEMTYPE" val="ProblemTypeMarker"/>
</p:tagLst>
</file>

<file path=ppt/tags/tag770.xml><?xml version="1.0" encoding="utf-8"?>
<p:tagLst xmlns:p="http://schemas.openxmlformats.org/presentationml/2006/main">
  <p:tag name="RAINPROBLEM" val="ProblemSubmit"/>
  <p:tag name="RAINPROBLEMTYPE" val="FillBlank"/>
</p:tagLst>
</file>

<file path=ppt/tags/tag771.xml><?xml version="1.0" encoding="utf-8"?>
<p:tagLst xmlns:p="http://schemas.openxmlformats.org/presentationml/2006/main">
  <p:tag name="PRODUCTVERSIONTIP3" val="PRODUCTVERSIONTIP3"/>
</p:tagLst>
</file>

<file path=ppt/tags/tag772.xml><?xml version="1.0" encoding="utf-8"?>
<p:tagLst xmlns:p="http://schemas.openxmlformats.org/presentationml/2006/main">
  <p:tag name="RAINPROBLEMTYPE" val="ProblemTypeMarker"/>
</p:tagLst>
</file>

<file path=ppt/tags/tag773.xml><?xml version="1.0" encoding="utf-8"?>
<p:tagLst xmlns:p="http://schemas.openxmlformats.org/presentationml/2006/main">
  <p:tag name="RAINPROBLEMTYPE" val="ProblemTypeMarker"/>
</p:tagLst>
</file>

<file path=ppt/tags/tag774.xml><?xml version="1.0" encoding="utf-8"?>
<p:tagLst xmlns:p="http://schemas.openxmlformats.org/presentationml/2006/main">
  <p:tag name="RAINPROBLEMTYPE" val="ProblemTypeMarker"/>
</p:tagLst>
</file>

<file path=ppt/tags/tag775.xml><?xml version="1.0" encoding="utf-8"?>
<p:tagLst xmlns:p="http://schemas.openxmlformats.org/presentationml/2006/main">
  <p:tag name="RAINPROBLEMTYPE" val="ProblemTypeMarker"/>
</p:tagLst>
</file>

<file path=ppt/tags/tag776.xml><?xml version="1.0" encoding="utf-8"?>
<p:tagLst xmlns:p="http://schemas.openxmlformats.org/presentationml/2006/main">
  <p:tag name="RAINPROBLEMTYPE" val="ProblemTypeMarker"/>
</p:tagLst>
</file>

<file path=ppt/tags/tag777.xml><?xml version="1.0" encoding="utf-8"?>
<p:tagLst xmlns:p="http://schemas.openxmlformats.org/presentationml/2006/main">
  <p:tag name="RAINPROBLEM" val="ProblemSetting"/>
  <p:tag name="RAINPROBLEMTYPE" val="FillBlank"/>
</p:tagLst>
</file>

<file path=ppt/tags/tag778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groupby('sex').mean()&quot;],&quot;CaseSensitive&quot;:false,&quot;FuzzyMatch&quot;:false}]"/>
</p:tagLst>
</file>

<file path=ppt/tags/tag779.xml><?xml version="1.0" encoding="utf-8"?>
<p:tagLst xmlns:p="http://schemas.openxmlformats.org/presentationml/2006/main">
  <p:tag name="RAINPROBLEM" val="ProblemBody"/>
</p:tagLst>
</file>

<file path=ppt/tags/tag78.xml><?xml version="1.0" encoding="utf-8"?>
<p:tagLst xmlns:p="http://schemas.openxmlformats.org/presentationml/2006/main">
  <p:tag name="RAINPROBLEMTYPE" val="ProblemTypeMarker"/>
</p:tagLst>
</file>

<file path=ppt/tags/tag780.xml><?xml version="1.0" encoding="utf-8"?>
<p:tagLst xmlns:p="http://schemas.openxmlformats.org/presentationml/2006/main">
  <p:tag name="RAINPROBLEM" val="ProblemItem"/>
</p:tagLst>
</file>

<file path=ppt/tags/tag781.xml><?xml version="1.0" encoding="utf-8"?>
<p:tagLst xmlns:p="http://schemas.openxmlformats.org/presentationml/2006/main">
  <p:tag name="RAINPROBLEM" val="ProblemItem"/>
</p:tagLst>
</file>

<file path=ppt/tags/tag78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8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84.xml><?xml version="1.0" encoding="utf-8"?>
<p:tagLst xmlns:p="http://schemas.openxmlformats.org/presentationml/2006/main">
  <p:tag name="RAINPROBLEM" val="ProblemSubmit"/>
  <p:tag name="RAINPROBLEMTYPE" val="MultipleChoice"/>
</p:tagLst>
</file>

<file path=ppt/tags/tag785.xml><?xml version="1.0" encoding="utf-8"?>
<p:tagLst xmlns:p="http://schemas.openxmlformats.org/presentationml/2006/main">
  <p:tag name="RAINPROBLEMTYPE" val="ProblemTypeMarker"/>
</p:tagLst>
</file>

<file path=ppt/tags/tag786.xml><?xml version="1.0" encoding="utf-8"?>
<p:tagLst xmlns:p="http://schemas.openxmlformats.org/presentationml/2006/main">
  <p:tag name="RAINPROBLEMTYPE" val="ProblemTypeMarker"/>
</p:tagLst>
</file>

<file path=ppt/tags/tag787.xml><?xml version="1.0" encoding="utf-8"?>
<p:tagLst xmlns:p="http://schemas.openxmlformats.org/presentationml/2006/main">
  <p:tag name="RAINPROBLEMTYPE" val="ProblemTypeMarker"/>
</p:tagLst>
</file>

<file path=ppt/tags/tag788.xml><?xml version="1.0" encoding="utf-8"?>
<p:tagLst xmlns:p="http://schemas.openxmlformats.org/presentationml/2006/main">
  <p:tag name="RAINPROBLEMTYPE" val="ProblemTypeMarker"/>
</p:tagLst>
</file>

<file path=ppt/tags/tag789.xml><?xml version="1.0" encoding="utf-8"?>
<p:tagLst xmlns:p="http://schemas.openxmlformats.org/presentationml/2006/main">
  <p:tag name="RAINPROBLEMTYPE" val="ProblemTypeMarker"/>
</p:tagLst>
</file>

<file path=ppt/tags/tag79.xml><?xml version="1.0" encoding="utf-8"?>
<p:tagLst xmlns:p="http://schemas.openxmlformats.org/presentationml/2006/main">
  <p:tag name="RAINPROBLEMTYPE" val="ProblemTypeMarker"/>
</p:tagLst>
</file>

<file path=ppt/tags/tag790.xml><?xml version="1.0" encoding="utf-8"?>
<p:tagLst xmlns:p="http://schemas.openxmlformats.org/presentationml/2006/main">
  <p:tag name="RAINPROBLEM" val="ProblemSetting"/>
  <p:tag name="RAINPROBLEMTYPE" val="MultipleChoice"/>
</p:tagLst>
</file>

<file path=ppt/tags/tag791.xml><?xml version="1.0" encoding="utf-8"?>
<p:tagLst xmlns:p="http://schemas.openxmlformats.org/presentationml/2006/main">
  <p:tag name="RAINPROBLEM" val="MultipleChoice"/>
  <p:tag name="PROBLEMSCORE" val="1.0"/>
</p:tagLst>
</file>

<file path=ppt/tags/tag792.xml><?xml version="1.0" encoding="utf-8"?>
<p:tagLst xmlns:p="http://schemas.openxmlformats.org/presentationml/2006/main">
  <p:tag name="RAINPROBLEM" val="ProblemRemarkBoard"/>
</p:tagLst>
</file>

<file path=ppt/tags/tag793.xml><?xml version="1.0" encoding="utf-8"?>
<p:tagLst xmlns:p="http://schemas.openxmlformats.org/presentationml/2006/main">
  <p:tag name="RAINPROBLEM" val="ProblemBody"/>
</p:tagLst>
</file>

<file path=ppt/tags/tag794.xml><?xml version="1.0" encoding="utf-8"?>
<p:tagLst xmlns:p="http://schemas.openxmlformats.org/presentationml/2006/main">
  <p:tag name="RAINPROBLEM" val="ProblemItem"/>
</p:tagLst>
</file>

<file path=ppt/tags/tag795.xml><?xml version="1.0" encoding="utf-8"?>
<p:tagLst xmlns:p="http://schemas.openxmlformats.org/presentationml/2006/main">
  <p:tag name="RAINPROBLEM" val="ProblemItem"/>
</p:tagLst>
</file>

<file path=ppt/tags/tag79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9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98.xml><?xml version="1.0" encoding="utf-8"?>
<p:tagLst xmlns:p="http://schemas.openxmlformats.org/presentationml/2006/main">
  <p:tag name="RAINPROBLEM" val="ProblemSubmit"/>
  <p:tag name="RAINPROBLEMTYPE" val="MultipleChoice"/>
</p:tagLst>
</file>

<file path=ppt/tags/tag799.xml><?xml version="1.0" encoding="utf-8"?>
<p:tagLst xmlns:p="http://schemas.openxmlformats.org/presentationml/2006/main">
  <p:tag name="PROBLEMREMARKTITLE" val="ProblemRemarkBoardTip"/>
</p:tagLst>
</file>

<file path=ppt/tags/tag8.xml><?xml version="1.0" encoding="utf-8"?>
<p:tagLst xmlns:p="http://schemas.openxmlformats.org/presentationml/2006/main">
  <p:tag name="RAINPROBLEM" val="ProblemSubmit"/>
  <p:tag name="RAINPROBLEMTYPE" val="MultipleChoice"/>
</p:tagLst>
</file>

<file path=ppt/tags/tag80.xml><?xml version="1.0" encoding="utf-8"?>
<p:tagLst xmlns:p="http://schemas.openxmlformats.org/presentationml/2006/main">
  <p:tag name="RAINPROBLEMTYPE" val="ProblemTypeMarker"/>
</p:tagLst>
</file>

<file path=ppt/tags/tag800.xml><?xml version="1.0" encoding="utf-8"?>
<p:tagLst xmlns:p="http://schemas.openxmlformats.org/presentationml/2006/main">
  <p:tag name="RAINPROBLEM" val="ProblemRemark"/>
</p:tagLst>
</file>

<file path=ppt/tags/tag801.xml><?xml version="1.0" encoding="utf-8"?>
<p:tagLst xmlns:p="http://schemas.openxmlformats.org/presentationml/2006/main">
  <p:tag name="PROBLEMREMARKTITLE" val="ProblemRemarkBoardTitle"/>
</p:tagLst>
</file>

<file path=ppt/tags/tag802.xml><?xml version="1.0" encoding="utf-8"?>
<p:tagLst xmlns:p="http://schemas.openxmlformats.org/presentationml/2006/main">
  <p:tag name="PROBLEMREMARKTITLE" val="ProblemRemarkBoardTitle"/>
</p:tagLst>
</file>

<file path=ppt/tags/tag803.xml><?xml version="1.0" encoding="utf-8"?>
<p:tagLst xmlns:p="http://schemas.openxmlformats.org/presentationml/2006/main">
  <p:tag name="PROBLEMREMARKTITLE" val="ProblemRemarkBoardTitle"/>
</p:tagLst>
</file>

<file path=ppt/tags/tag804.xml><?xml version="1.0" encoding="utf-8"?>
<p:tagLst xmlns:p="http://schemas.openxmlformats.org/presentationml/2006/main">
  <p:tag name="PROBLEMREMARKTITLE" val="ProblemRemarkBoardTitle"/>
</p:tagLst>
</file>

<file path=ppt/tags/tag805.xml><?xml version="1.0" encoding="utf-8"?>
<p:tagLst xmlns:p="http://schemas.openxmlformats.org/presentationml/2006/main">
  <p:tag name="RAINPROBLEMTYPE" val="ProblemTypeMarker"/>
</p:tagLst>
</file>

<file path=ppt/tags/tag806.xml><?xml version="1.0" encoding="utf-8"?>
<p:tagLst xmlns:p="http://schemas.openxmlformats.org/presentationml/2006/main">
  <p:tag name="RAINPROBLEMTYPE" val="ProblemTypeMarker"/>
</p:tagLst>
</file>

<file path=ppt/tags/tag807.xml><?xml version="1.0" encoding="utf-8"?>
<p:tagLst xmlns:p="http://schemas.openxmlformats.org/presentationml/2006/main">
  <p:tag name="RAINPROBLEMTYPE" val="ProblemTypeMarker"/>
</p:tagLst>
</file>

<file path=ppt/tags/tag808.xml><?xml version="1.0" encoding="utf-8"?>
<p:tagLst xmlns:p="http://schemas.openxmlformats.org/presentationml/2006/main">
  <p:tag name="RAINPROBLEMTYPE" val="ProblemTypeMarker"/>
</p:tagLst>
</file>

<file path=ppt/tags/tag809.xml><?xml version="1.0" encoding="utf-8"?>
<p:tagLst xmlns:p="http://schemas.openxmlformats.org/presentationml/2006/main">
  <p:tag name="RAINPROBLEMTYPE" val="ProblemTypeMarker"/>
</p:tagLst>
</file>

<file path=ppt/tags/tag81.xml><?xml version="1.0" encoding="utf-8"?>
<p:tagLst xmlns:p="http://schemas.openxmlformats.org/presentationml/2006/main">
  <p:tag name="RAINPROBLEMTYPE" val="ProblemTypeMarker"/>
</p:tagLst>
</file>

<file path=ppt/tags/tag810.xml><?xml version="1.0" encoding="utf-8"?>
<p:tagLst xmlns:p="http://schemas.openxmlformats.org/presentationml/2006/main">
  <p:tag name="PROBLEMREMARKTITLE" val="ProblemRemarkBoardTitle"/>
</p:tagLst>
</file>

<file path=ppt/tags/tag811.xml><?xml version="1.0" encoding="utf-8"?>
<p:tagLst xmlns:p="http://schemas.openxmlformats.org/presentationml/2006/main">
  <p:tag name="PROBLEMREMARKTITLE" val="ProblemRemarkBoardTitle"/>
</p:tagLst>
</file>

<file path=ppt/tags/tag812.xml><?xml version="1.0" encoding="utf-8"?>
<p:tagLst xmlns:p="http://schemas.openxmlformats.org/presentationml/2006/main">
  <p:tag name="PROBLEMREMARKTITLE" val="ProblemRemarkBoardTitle"/>
</p:tagLst>
</file>

<file path=ppt/tags/tag813.xml><?xml version="1.0" encoding="utf-8"?>
<p:tagLst xmlns:p="http://schemas.openxmlformats.org/presentationml/2006/main">
  <p:tag name="PROBLEMREMARKTITLE" val="ProblemRemarkBoardTitle"/>
</p:tagLst>
</file>

<file path=ppt/tags/tag814.xml><?xml version="1.0" encoding="utf-8"?>
<p:tagLst xmlns:p="http://schemas.openxmlformats.org/presentationml/2006/main">
  <p:tag name="RAINPROBLEM" val="ProblemSetting"/>
  <p:tag name="RAINPROBLEMTYPE" val="MultipleChoice"/>
</p:tagLst>
</file>

<file path=ppt/tags/tag815.xml><?xml version="1.0" encoding="utf-8"?>
<p:tagLst xmlns:p="http://schemas.openxmlformats.org/presentationml/2006/main">
  <p:tag name="RAINPROBLEM" val="MultipleChoice"/>
  <p:tag name="PROBLEMSCORE" val="1.0"/>
  <p:tag name="PROBLEMHASREMARK" val="True"/>
  <p:tag name="PROBLEMREMARK" val="g.size() 返回每个分组所含的数据个数。 "/>
</p:tagLst>
</file>

<file path=ppt/tags/tag816.xml><?xml version="1.0" encoding="utf-8"?>
<p:tagLst xmlns:p="http://schemas.openxmlformats.org/presentationml/2006/main">
  <p:tag name="RAINPROBLEM" val="ProblemBody"/>
</p:tagLst>
</file>

<file path=ppt/tags/tag817.xml><?xml version="1.0" encoding="utf-8"?>
<p:tagLst xmlns:p="http://schemas.openxmlformats.org/presentationml/2006/main">
  <p:tag name="RAINPROBLEM" val="ProblemItem"/>
</p:tagLst>
</file>

<file path=ppt/tags/tag818.xml><?xml version="1.0" encoding="utf-8"?>
<p:tagLst xmlns:p="http://schemas.openxmlformats.org/presentationml/2006/main">
  <p:tag name="RAINPROBLEM" val="ProblemItem"/>
</p:tagLst>
</file>

<file path=ppt/tags/tag81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2.xml><?xml version="1.0" encoding="utf-8"?>
<p:tagLst xmlns:p="http://schemas.openxmlformats.org/presentationml/2006/main">
  <p:tag name="RAINPROBLEM" val="ProblemSetting"/>
  <p:tag name="RAINPROBLEMTYPE" val="MultipleChoiceMA"/>
</p:tagLst>
</file>

<file path=ppt/tags/tag82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21.xml><?xml version="1.0" encoding="utf-8"?>
<p:tagLst xmlns:p="http://schemas.openxmlformats.org/presentationml/2006/main">
  <p:tag name="RAINPROBLEM" val="ProblemSubmit"/>
  <p:tag name="RAINPROBLEMTYPE" val="MultipleChoice"/>
</p:tagLst>
</file>

<file path=ppt/tags/tag822.xml><?xml version="1.0" encoding="utf-8"?>
<p:tagLst xmlns:p="http://schemas.openxmlformats.org/presentationml/2006/main">
  <p:tag name="RAINPROBLEMTYPE" val="ProblemTypeMarker"/>
</p:tagLst>
</file>

<file path=ppt/tags/tag823.xml><?xml version="1.0" encoding="utf-8"?>
<p:tagLst xmlns:p="http://schemas.openxmlformats.org/presentationml/2006/main">
  <p:tag name="RAINPROBLEMTYPE" val="ProblemTypeMarker"/>
</p:tagLst>
</file>

<file path=ppt/tags/tag824.xml><?xml version="1.0" encoding="utf-8"?>
<p:tagLst xmlns:p="http://schemas.openxmlformats.org/presentationml/2006/main">
  <p:tag name="RAINPROBLEMTYPE" val="ProblemTypeMarker"/>
</p:tagLst>
</file>

<file path=ppt/tags/tag825.xml><?xml version="1.0" encoding="utf-8"?>
<p:tagLst xmlns:p="http://schemas.openxmlformats.org/presentationml/2006/main">
  <p:tag name="RAINPROBLEMTYPE" val="ProblemTypeMarker"/>
</p:tagLst>
</file>

<file path=ppt/tags/tag826.xml><?xml version="1.0" encoding="utf-8"?>
<p:tagLst xmlns:p="http://schemas.openxmlformats.org/presentationml/2006/main">
  <p:tag name="RAINPROBLEMTYPE" val="ProblemTypeMarker"/>
</p:tagLst>
</file>

<file path=ppt/tags/tag827.xml><?xml version="1.0" encoding="utf-8"?>
<p:tagLst xmlns:p="http://schemas.openxmlformats.org/presentationml/2006/main">
  <p:tag name="RAINPROBLEM" val="ProblemSetting"/>
  <p:tag name="RAINPROBLEMTYPE" val="MultipleChoice"/>
</p:tagLst>
</file>

<file path=ppt/tags/tag828.xml><?xml version="1.0" encoding="utf-8"?>
<p:tagLst xmlns:p="http://schemas.openxmlformats.org/presentationml/2006/main">
  <p:tag name="RAINPROBLEM" val="MultipleChoice"/>
  <p:tag name="PROBLEMSCORE" val="1.0"/>
</p:tagLst>
</file>

<file path=ppt/tags/tag829.xml><?xml version="1.0" encoding="utf-8"?>
<p:tagLst xmlns:p="http://schemas.openxmlformats.org/presentationml/2006/main">
  <p:tag name="RAINPROBLEM" val="ProblemBody"/>
</p:tagLst>
</file>

<file path=ppt/tags/tag83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830.xml><?xml version="1.0" encoding="utf-8"?>
<p:tagLst xmlns:p="http://schemas.openxmlformats.org/presentationml/2006/main">
  <p:tag name="RAINPROBLEM" val="ProblemItem"/>
</p:tagLst>
</file>

<file path=ppt/tags/tag831.xml><?xml version="1.0" encoding="utf-8"?>
<p:tagLst xmlns:p="http://schemas.openxmlformats.org/presentationml/2006/main">
  <p:tag name="RAINPROBLEM" val="ProblemItem"/>
</p:tagLst>
</file>

<file path=ppt/tags/tag832.xml><?xml version="1.0" encoding="utf-8"?>
<p:tagLst xmlns:p="http://schemas.openxmlformats.org/presentationml/2006/main">
  <p:tag name="RAINPROBLEM" val="ProblemItem"/>
</p:tagLst>
</file>

<file path=ppt/tags/tag833.xml><?xml version="1.0" encoding="utf-8"?>
<p:tagLst xmlns:p="http://schemas.openxmlformats.org/presentationml/2006/main">
  <p:tag name="RAINPROBLEM" val="ProblemItem"/>
</p:tagLst>
</file>

<file path=ppt/tags/tag83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3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3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3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38.xml><?xml version="1.0" encoding="utf-8"?>
<p:tagLst xmlns:p="http://schemas.openxmlformats.org/presentationml/2006/main">
  <p:tag name="RAINPROBLEM" val="ProblemSubmit"/>
  <p:tag name="RAINPROBLEMTYPE" val="MultipleChoice"/>
</p:tagLst>
</file>

<file path=ppt/tags/tag839.xml><?xml version="1.0" encoding="utf-8"?>
<p:tagLst xmlns:p="http://schemas.openxmlformats.org/presentationml/2006/main">
  <p:tag name="RAINPROBLEMTYPE" val="ProblemTypeMarker"/>
</p:tagLst>
</file>

<file path=ppt/tags/tag84.xml><?xml version="1.0" encoding="utf-8"?>
<p:tagLst xmlns:p="http://schemas.openxmlformats.org/presentationml/2006/main">
  <p:tag name="RAINPROBLEM" val="ProblemBody"/>
</p:tagLst>
</file>

<file path=ppt/tags/tag840.xml><?xml version="1.0" encoding="utf-8"?>
<p:tagLst xmlns:p="http://schemas.openxmlformats.org/presentationml/2006/main">
  <p:tag name="RAINPROBLEMTYPE" val="ProblemTypeMarker"/>
</p:tagLst>
</file>

<file path=ppt/tags/tag841.xml><?xml version="1.0" encoding="utf-8"?>
<p:tagLst xmlns:p="http://schemas.openxmlformats.org/presentationml/2006/main">
  <p:tag name="RAINPROBLEMTYPE" val="ProblemTypeMarker"/>
</p:tagLst>
</file>

<file path=ppt/tags/tag842.xml><?xml version="1.0" encoding="utf-8"?>
<p:tagLst xmlns:p="http://schemas.openxmlformats.org/presentationml/2006/main">
  <p:tag name="RAINPROBLEMTYPE" val="ProblemTypeMarker"/>
</p:tagLst>
</file>

<file path=ppt/tags/tag843.xml><?xml version="1.0" encoding="utf-8"?>
<p:tagLst xmlns:p="http://schemas.openxmlformats.org/presentationml/2006/main">
  <p:tag name="RAINPROBLEMTYPE" val="ProblemTypeMarker"/>
</p:tagLst>
</file>

<file path=ppt/tags/tag844.xml><?xml version="1.0" encoding="utf-8"?>
<p:tagLst xmlns:p="http://schemas.openxmlformats.org/presentationml/2006/main">
  <p:tag name="RAINPROBLEM" val="ProblemSetting"/>
  <p:tag name="RAINPROBLEMTYPE" val="MultipleChoice"/>
</p:tagLst>
</file>

<file path=ppt/tags/tag845.xml><?xml version="1.0" encoding="utf-8"?>
<p:tagLst xmlns:p="http://schemas.openxmlformats.org/presentationml/2006/main">
  <p:tag name="RAINPROBLEM" val="MultipleChoice"/>
  <p:tag name="PROBLEMSCORE" val="1.0"/>
</p:tagLst>
</file>

<file path=ppt/tags/tag846.xml><?xml version="1.0" encoding="utf-8"?>
<p:tagLst xmlns:p="http://schemas.openxmlformats.org/presentationml/2006/main">
  <p:tag name="RAINPROBLEM" val="ProblemBody"/>
</p:tagLst>
</file>

<file path=ppt/tags/tag847.xml><?xml version="1.0" encoding="utf-8"?>
<p:tagLst xmlns:p="http://schemas.openxmlformats.org/presentationml/2006/main">
  <p:tag name="RAINPROBLEM" val="ProblemItem"/>
</p:tagLst>
</file>

<file path=ppt/tags/tag848.xml><?xml version="1.0" encoding="utf-8"?>
<p:tagLst xmlns:p="http://schemas.openxmlformats.org/presentationml/2006/main">
  <p:tag name="RAINPROBLEM" val="ProblemItem"/>
</p:tagLst>
</file>

<file path=ppt/tags/tag849.xml><?xml version="1.0" encoding="utf-8"?>
<p:tagLst xmlns:p="http://schemas.openxmlformats.org/presentationml/2006/main">
  <p:tag name="RAINPROBLEM" val="ProblemItem"/>
</p:tagLst>
</file>

<file path=ppt/tags/tag85.xml><?xml version="1.0" encoding="utf-8"?>
<p:tagLst xmlns:p="http://schemas.openxmlformats.org/presentationml/2006/main">
  <p:tag name="RAINPROBLEM" val="ProblemSubmit"/>
  <p:tag name="RAINPROBLEMTYPE" val="FillBlank"/>
</p:tagLst>
</file>

<file path=ppt/tags/tag85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51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5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53.xml><?xml version="1.0" encoding="utf-8"?>
<p:tagLst xmlns:p="http://schemas.openxmlformats.org/presentationml/2006/main">
  <p:tag name="RAINPROBLEM" val="ProblemSubmit"/>
  <p:tag name="RAINPROBLEMTYPE" val="MultipleChoice"/>
</p:tagLst>
</file>

<file path=ppt/tags/tag854.xml><?xml version="1.0" encoding="utf-8"?>
<p:tagLst xmlns:p="http://schemas.openxmlformats.org/presentationml/2006/main">
  <p:tag name="RAINPROBLEMTYPE" val="ProblemTypeMarker"/>
</p:tagLst>
</file>

<file path=ppt/tags/tag855.xml><?xml version="1.0" encoding="utf-8"?>
<p:tagLst xmlns:p="http://schemas.openxmlformats.org/presentationml/2006/main">
  <p:tag name="RAINPROBLEMTYPE" val="ProblemTypeMarker"/>
</p:tagLst>
</file>

<file path=ppt/tags/tag856.xml><?xml version="1.0" encoding="utf-8"?>
<p:tagLst xmlns:p="http://schemas.openxmlformats.org/presentationml/2006/main">
  <p:tag name="RAINPROBLEMTYPE" val="ProblemTypeMarker"/>
</p:tagLst>
</file>

<file path=ppt/tags/tag857.xml><?xml version="1.0" encoding="utf-8"?>
<p:tagLst xmlns:p="http://schemas.openxmlformats.org/presentationml/2006/main">
  <p:tag name="RAINPROBLEMTYPE" val="ProblemTypeMarker"/>
</p:tagLst>
</file>

<file path=ppt/tags/tag858.xml><?xml version="1.0" encoding="utf-8"?>
<p:tagLst xmlns:p="http://schemas.openxmlformats.org/presentationml/2006/main">
  <p:tag name="RAINPROBLEMTYPE" val="ProblemTypeMarker"/>
</p:tagLst>
</file>

<file path=ppt/tags/tag859.xml><?xml version="1.0" encoding="utf-8"?>
<p:tagLst xmlns:p="http://schemas.openxmlformats.org/presentationml/2006/main">
  <p:tag name="RAINPROBLEM" val="ProblemSetting"/>
  <p:tag name="RAINPROBLEMTYPE" val="MultipleChoice"/>
</p:tagLst>
</file>

<file path=ppt/tags/tag86.xml><?xml version="1.0" encoding="utf-8"?>
<p:tagLst xmlns:p="http://schemas.openxmlformats.org/presentationml/2006/main">
  <p:tag name="PRODUCTVERSIONTIP3" val="PRODUCTVERSIONTIP3"/>
</p:tagLst>
</file>

<file path=ppt/tags/tag860.xml><?xml version="1.0" encoding="utf-8"?>
<p:tagLst xmlns:p="http://schemas.openxmlformats.org/presentationml/2006/main">
  <p:tag name="RAINPROBLEM" val="MultipleChoice"/>
  <p:tag name="PROBLEMSCORE" val="1.0"/>
</p:tagLst>
</file>

<file path=ppt/tags/tag861.xml><?xml version="1.0" encoding="utf-8"?>
<p:tagLst xmlns:p="http://schemas.openxmlformats.org/presentationml/2006/main">
  <p:tag name="RAINPROBLEM" val="ProblemBody"/>
</p:tagLst>
</file>

<file path=ppt/tags/tag862.xml><?xml version="1.0" encoding="utf-8"?>
<p:tagLst xmlns:p="http://schemas.openxmlformats.org/presentationml/2006/main">
  <p:tag name="RAINPROBLEM" val="ProblemSubmit"/>
  <p:tag name="RAINPROBLEMTYPE" val="FillBlank"/>
</p:tagLst>
</file>

<file path=ppt/tags/tag863.xml><?xml version="1.0" encoding="utf-8"?>
<p:tagLst xmlns:p="http://schemas.openxmlformats.org/presentationml/2006/main">
  <p:tag name="PRODUCTVERSIONTIP3" val="PRODUCTVERSIONTIP3"/>
</p:tagLst>
</file>

<file path=ppt/tags/tag864.xml><?xml version="1.0" encoding="utf-8"?>
<p:tagLst xmlns:p="http://schemas.openxmlformats.org/presentationml/2006/main">
  <p:tag name="RAINPROBLEMTYPE" val="ProblemTypeMarker"/>
</p:tagLst>
</file>

<file path=ppt/tags/tag865.xml><?xml version="1.0" encoding="utf-8"?>
<p:tagLst xmlns:p="http://schemas.openxmlformats.org/presentationml/2006/main">
  <p:tag name="RAINPROBLEMTYPE" val="ProblemTypeMarker"/>
</p:tagLst>
</file>

<file path=ppt/tags/tag866.xml><?xml version="1.0" encoding="utf-8"?>
<p:tagLst xmlns:p="http://schemas.openxmlformats.org/presentationml/2006/main">
  <p:tag name="RAINPROBLEMTYPE" val="ProblemTypeMarker"/>
</p:tagLst>
</file>

<file path=ppt/tags/tag867.xml><?xml version="1.0" encoding="utf-8"?>
<p:tagLst xmlns:p="http://schemas.openxmlformats.org/presentationml/2006/main">
  <p:tag name="RAINPROBLEMTYPE" val="ProblemTypeMarker"/>
</p:tagLst>
</file>

<file path=ppt/tags/tag868.xml><?xml version="1.0" encoding="utf-8"?>
<p:tagLst xmlns:p="http://schemas.openxmlformats.org/presentationml/2006/main">
  <p:tag name="RAINPROBLEMTYPE" val="ProblemTypeMarker"/>
</p:tagLst>
</file>

<file path=ppt/tags/tag869.xml><?xml version="1.0" encoding="utf-8"?>
<p:tagLst xmlns:p="http://schemas.openxmlformats.org/presentationml/2006/main">
  <p:tag name="RAINPROBLEM" val="ProblemSetting"/>
  <p:tag name="RAINPROBLEMTYPE" val="FillBlank"/>
</p:tagLst>
</file>

<file path=ppt/tags/tag87.xml><?xml version="1.0" encoding="utf-8"?>
<p:tagLst xmlns:p="http://schemas.openxmlformats.org/presentationml/2006/main">
  <p:tag name="RAINPROBLEMTYPE" val="ProblemTypeMarker"/>
</p:tagLst>
</file>

<file path=ppt/tags/tag870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to_datetime&quot;],&quot;CaseSensitive&quot;:false,&quot;FuzzyMatch&quot;:false}]"/>
</p:tagLst>
</file>

<file path=ppt/tags/tag871.xml><?xml version="1.0" encoding="utf-8"?>
<p:tagLst xmlns:p="http://schemas.openxmlformats.org/presentationml/2006/main">
  <p:tag name="RAINPROBLEM" val="ProblemBody"/>
</p:tagLst>
</file>

<file path=ppt/tags/tag872.xml><?xml version="1.0" encoding="utf-8"?>
<p:tagLst xmlns:p="http://schemas.openxmlformats.org/presentationml/2006/main">
  <p:tag name="RAINPROBLEM" val="ProblemSubmit"/>
  <p:tag name="RAINPROBLEMTYPE" val="FillBlank"/>
</p:tagLst>
</file>

<file path=ppt/tags/tag873.xml><?xml version="1.0" encoding="utf-8"?>
<p:tagLst xmlns:p="http://schemas.openxmlformats.org/presentationml/2006/main">
  <p:tag name="PRODUCTVERSIONTIP3" val="PRODUCTVERSIONTIP3"/>
</p:tagLst>
</file>

<file path=ppt/tags/tag874.xml><?xml version="1.0" encoding="utf-8"?>
<p:tagLst xmlns:p="http://schemas.openxmlformats.org/presentationml/2006/main">
  <p:tag name="RAINPROBLEMTYPE" val="ProblemTypeMarker"/>
</p:tagLst>
</file>

<file path=ppt/tags/tag875.xml><?xml version="1.0" encoding="utf-8"?>
<p:tagLst xmlns:p="http://schemas.openxmlformats.org/presentationml/2006/main">
  <p:tag name="RAINPROBLEMTYPE" val="ProblemTypeMarker"/>
</p:tagLst>
</file>

<file path=ppt/tags/tag876.xml><?xml version="1.0" encoding="utf-8"?>
<p:tagLst xmlns:p="http://schemas.openxmlformats.org/presentationml/2006/main">
  <p:tag name="RAINPROBLEMTYPE" val="ProblemTypeMarker"/>
</p:tagLst>
</file>

<file path=ppt/tags/tag877.xml><?xml version="1.0" encoding="utf-8"?>
<p:tagLst xmlns:p="http://schemas.openxmlformats.org/presentationml/2006/main">
  <p:tag name="RAINPROBLEMTYPE" val="ProblemTypeMarker"/>
</p:tagLst>
</file>

<file path=ppt/tags/tag878.xml><?xml version="1.0" encoding="utf-8"?>
<p:tagLst xmlns:p="http://schemas.openxmlformats.org/presentationml/2006/main">
  <p:tag name="RAINPROBLEMTYPE" val="ProblemTypeMarker"/>
</p:tagLst>
</file>

<file path=ppt/tags/tag879.xml><?xml version="1.0" encoding="utf-8"?>
<p:tagLst xmlns:p="http://schemas.openxmlformats.org/presentationml/2006/main">
  <p:tag name="RAINPROBLEM" val="ProblemSetting"/>
  <p:tag name="RAINPROBLEMTYPE" val="FillBlank"/>
</p:tagLst>
</file>

<file path=ppt/tags/tag88.xml><?xml version="1.0" encoding="utf-8"?>
<p:tagLst xmlns:p="http://schemas.openxmlformats.org/presentationml/2006/main">
  <p:tag name="RAINPROBLEMTYPE" val="ProblemTypeMarker"/>
</p:tagLst>
</file>

<file path=ppt/tags/tag880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resample&quot;],&quot;CaseSensitive&quot;:false,&quot;FuzzyMatch&quot;:false}]"/>
</p:tagLst>
</file>

<file path=ppt/tags/tag881.xml><?xml version="1.0" encoding="utf-8"?>
<p:tagLst xmlns:p="http://schemas.openxmlformats.org/presentationml/2006/main">
  <p:tag name="RAINPROBLEM" val="ProblemBody"/>
</p:tagLst>
</file>

<file path=ppt/tags/tag882.xml><?xml version="1.0" encoding="utf-8"?>
<p:tagLst xmlns:p="http://schemas.openxmlformats.org/presentationml/2006/main">
  <p:tag name="RAINPROBLEM" val="ProblemItem"/>
</p:tagLst>
</file>

<file path=ppt/tags/tag883.xml><?xml version="1.0" encoding="utf-8"?>
<p:tagLst xmlns:p="http://schemas.openxmlformats.org/presentationml/2006/main">
  <p:tag name="RAINPROBLEM" val="ProblemItem"/>
</p:tagLst>
</file>

<file path=ppt/tags/tag884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8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86.xml><?xml version="1.0" encoding="utf-8"?>
<p:tagLst xmlns:p="http://schemas.openxmlformats.org/presentationml/2006/main">
  <p:tag name="RAINPROBLEM" val="ProblemSubmit"/>
  <p:tag name="RAINPROBLEMTYPE" val="MultipleChoice"/>
</p:tagLst>
</file>

<file path=ppt/tags/tag887.xml><?xml version="1.0" encoding="utf-8"?>
<p:tagLst xmlns:p="http://schemas.openxmlformats.org/presentationml/2006/main">
  <p:tag name="RAINPROBLEMTYPE" val="ProblemTypeMarker"/>
</p:tagLst>
</file>

<file path=ppt/tags/tag888.xml><?xml version="1.0" encoding="utf-8"?>
<p:tagLst xmlns:p="http://schemas.openxmlformats.org/presentationml/2006/main">
  <p:tag name="RAINPROBLEMTYPE" val="ProblemTypeMarker"/>
</p:tagLst>
</file>

<file path=ppt/tags/tag889.xml><?xml version="1.0" encoding="utf-8"?>
<p:tagLst xmlns:p="http://schemas.openxmlformats.org/presentationml/2006/main">
  <p:tag name="RAINPROBLEMTYPE" val="ProblemTypeMarker"/>
</p:tagLst>
</file>

<file path=ppt/tags/tag89.xml><?xml version="1.0" encoding="utf-8"?>
<p:tagLst xmlns:p="http://schemas.openxmlformats.org/presentationml/2006/main">
  <p:tag name="RAINPROBLEMTYPE" val="ProblemTypeMarker"/>
</p:tagLst>
</file>

<file path=ppt/tags/tag890.xml><?xml version="1.0" encoding="utf-8"?>
<p:tagLst xmlns:p="http://schemas.openxmlformats.org/presentationml/2006/main">
  <p:tag name="RAINPROBLEMTYPE" val="ProblemTypeMarker"/>
</p:tagLst>
</file>

<file path=ppt/tags/tag891.xml><?xml version="1.0" encoding="utf-8"?>
<p:tagLst xmlns:p="http://schemas.openxmlformats.org/presentationml/2006/main">
  <p:tag name="RAINPROBLEMTYPE" val="ProblemTypeMarker"/>
</p:tagLst>
</file>

<file path=ppt/tags/tag892.xml><?xml version="1.0" encoding="utf-8"?>
<p:tagLst xmlns:p="http://schemas.openxmlformats.org/presentationml/2006/main">
  <p:tag name="RAINPROBLEM" val="ProblemSetting"/>
  <p:tag name="RAINPROBLEMTYPE" val="MultipleChoice"/>
</p:tagLst>
</file>

<file path=ppt/tags/tag893.xml><?xml version="1.0" encoding="utf-8"?>
<p:tagLst xmlns:p="http://schemas.openxmlformats.org/presentationml/2006/main">
  <p:tag name="RAINPROBLEM" val="MultipleChoice"/>
  <p:tag name="PROBLEMSCORE" val="1.0"/>
</p:tagLst>
</file>

<file path=ppt/tags/tag894.xml><?xml version="1.0" encoding="utf-8"?>
<p:tagLst xmlns:p="http://schemas.openxmlformats.org/presentationml/2006/main">
  <p:tag name="commondata" val="eyJoZGlkIjoiYjQ0NTljZGFhMzI5Y2IyNGE5ZTg0OTBiMTRjYTgzN2QifQ=="/>
</p:tagLst>
</file>

<file path=ppt/tags/tag9.xml><?xml version="1.0" encoding="utf-8"?>
<p:tagLst xmlns:p="http://schemas.openxmlformats.org/presentationml/2006/main">
  <p:tag name="RAINPROBLEMTYPE" val="ProblemTypeMarker"/>
</p:tagLst>
</file>

<file path=ppt/tags/tag90.xml><?xml version="1.0" encoding="utf-8"?>
<p:tagLst xmlns:p="http://schemas.openxmlformats.org/presentationml/2006/main">
  <p:tag name="RAINPROBLEMTYPE" val="ProblemTypeMarker"/>
</p:tagLst>
</file>

<file path=ppt/tags/tag91.xml><?xml version="1.0" encoding="utf-8"?>
<p:tagLst xmlns:p="http://schemas.openxmlformats.org/presentationml/2006/main">
  <p:tag name="RAINPROBLEMTYPE" val="ProblemTypeMarker"/>
</p:tagLst>
</file>

<file path=ppt/tags/tag92.xml><?xml version="1.0" encoding="utf-8"?>
<p:tagLst xmlns:p="http://schemas.openxmlformats.org/presentationml/2006/main">
  <p:tag name="RAINPROBLEM" val="ProblemSetting"/>
  <p:tag name="RAINPROBLEMTYPE" val="FillBlank"/>
</p:tagLst>
</file>

<file path=ppt/tags/tag93.xml><?xml version="1.0" encoding="utf-8"?>
<p:tagLst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__version__&quot;],&quot;CaseSensitive&quot;:false,&quot;FuzzyMatch&quot;:false}]"/>
</p:tagLst>
</file>

<file path=ppt/tags/tag94.xml><?xml version="1.0" encoding="utf-8"?>
<p:tagLst xmlns:p="http://schemas.openxmlformats.org/presentationml/2006/main">
  <p:tag name="RAINPROBLEM" val="ProblemRemarkBoard"/>
</p:tagLst>
</file>

<file path=ppt/tags/tag95.xml><?xml version="1.0" encoding="utf-8"?>
<p:tagLst xmlns:p="http://schemas.openxmlformats.org/presentationml/2006/main">
  <p:tag name="RAINPROBLEM" val="ProblemBody"/>
</p:tagLst>
</file>

<file path=ppt/tags/tag96.xml><?xml version="1.0" encoding="utf-8"?>
<p:tagLst xmlns:p="http://schemas.openxmlformats.org/presentationml/2006/main">
  <p:tag name="RAINPROBLEM" val="ProblemSubmit"/>
  <p:tag name="RAINPROBLEMTYPE" val="FillBlank"/>
</p:tagLst>
</file>

<file path=ppt/tags/tag97.xml><?xml version="1.0" encoding="utf-8"?>
<p:tagLst xmlns:p="http://schemas.openxmlformats.org/presentationml/2006/main">
  <p:tag name="PRODUCTVERSIONTIP3" val="PRODUCTVERSIONTIP3"/>
</p:tagLst>
</file>

<file path=ppt/tags/tag98.xml><?xml version="1.0" encoding="utf-8"?>
<p:tagLst xmlns:p="http://schemas.openxmlformats.org/presentationml/2006/main">
  <p:tag name="PROBLEMREMARKTITLE" val="ProblemRemarkBoardTip"/>
</p:tagLst>
</file>

<file path=ppt/tags/tag99.xml><?xml version="1.0" encoding="utf-8"?>
<p:tagLst xmlns:p="http://schemas.openxmlformats.org/presentationml/2006/main">
  <p:tag name="RAINPROBLEM" val="ProblemRemark"/>
</p:tagLst>
</file>

<file path=ppt/theme/theme1.xml><?xml version="1.0" encoding="utf-8"?>
<a:theme xmlns:a="http://schemas.openxmlformats.org/drawingml/2006/main" name="ncre-visual basic">
  <a:themeElements>
    <a:clrScheme name="ncre-visual basic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ncre-visual basi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cre-visual basic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4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FF3300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E72D00"/>
        </a:accent6>
        <a:hlink>
          <a:srgbClr val="96B1E6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ncre-visual basic</Template>
  <TotalTime>0</TotalTime>
  <Words>35924</Words>
  <Application>WPS 演示</Application>
  <PresentationFormat>宽屏</PresentationFormat>
  <Paragraphs>2796</Paragraphs>
  <Slides>145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145</vt:i4>
      </vt:variant>
    </vt:vector>
  </HeadingPairs>
  <TitlesOfParts>
    <vt:vector size="159" baseType="lpstr">
      <vt:lpstr>Arial</vt:lpstr>
      <vt:lpstr>宋体</vt:lpstr>
      <vt:lpstr>Wingdings</vt:lpstr>
      <vt:lpstr>仿宋</vt:lpstr>
      <vt:lpstr>华文新魏</vt:lpstr>
      <vt:lpstr>Times New Roman</vt:lpstr>
      <vt:lpstr>微软雅黑</vt:lpstr>
      <vt:lpstr>Arial Unicode MS</vt:lpstr>
      <vt:lpstr>Inconsolata</vt:lpstr>
      <vt:lpstr>Segoe Print</vt:lpstr>
      <vt:lpstr>Calibri</vt:lpstr>
      <vt:lpstr>黑体</vt:lpstr>
      <vt:lpstr>Verdana</vt:lpstr>
      <vt:lpstr>ncre-visual basic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计算机基础知识</dc:title>
  <dc:creator>教育部考试中心</dc:creator>
  <dc:subject>一级Office</dc:subject>
  <cp:lastModifiedBy>聂小东</cp:lastModifiedBy>
  <cp:revision>888</cp:revision>
  <dcterms:created xsi:type="dcterms:W3CDTF">2010-11-23T02:54:00Z</dcterms:created>
  <dcterms:modified xsi:type="dcterms:W3CDTF">2024-10-15T10:31:28Z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969C71BA642D4D798E8561435BADBC42_12</vt:lpwstr>
  </property>
  <property fmtid="{D5CDD505-2E9C-101B-9397-08002B2CF9AE}" pid="3" name="KSOProductBuildVer">
    <vt:lpwstr>2052-12.1.0.18276</vt:lpwstr>
  </property>
</Properties>
</file>