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53"/>
  </p:notesMasterIdLst>
  <p:sldIdLst>
    <p:sldId id="256" r:id="rId4"/>
    <p:sldId id="336" r:id="rId5"/>
    <p:sldId id="350" r:id="rId6"/>
    <p:sldId id="337" r:id="rId7"/>
    <p:sldId id="260" r:id="rId8"/>
    <p:sldId id="276" r:id="rId9"/>
    <p:sldId id="347" r:id="rId10"/>
    <p:sldId id="320" r:id="rId11"/>
    <p:sldId id="381" r:id="rId12"/>
    <p:sldId id="382" r:id="rId13"/>
    <p:sldId id="383" r:id="rId14"/>
    <p:sldId id="384" r:id="rId15"/>
    <p:sldId id="385" r:id="rId16"/>
    <p:sldId id="386" r:id="rId17"/>
    <p:sldId id="387" r:id="rId18"/>
    <p:sldId id="388" r:id="rId19"/>
    <p:sldId id="389" r:id="rId20"/>
    <p:sldId id="390" r:id="rId21"/>
    <p:sldId id="339" r:id="rId22"/>
    <p:sldId id="269" r:id="rId23"/>
    <p:sldId id="348" r:id="rId24"/>
    <p:sldId id="294" r:id="rId25"/>
    <p:sldId id="270" r:id="rId26"/>
    <p:sldId id="349" r:id="rId27"/>
    <p:sldId id="391" r:id="rId28"/>
    <p:sldId id="272" r:id="rId29"/>
    <p:sldId id="288" r:id="rId30"/>
    <p:sldId id="345" r:id="rId31"/>
    <p:sldId id="273" r:id="rId32"/>
    <p:sldId id="393" r:id="rId33"/>
    <p:sldId id="392" r:id="rId34"/>
    <p:sldId id="274" r:id="rId35"/>
    <p:sldId id="346" r:id="rId36"/>
    <p:sldId id="289" r:id="rId37"/>
    <p:sldId id="275" r:id="rId38"/>
    <p:sldId id="295" r:id="rId39"/>
    <p:sldId id="279" r:id="rId40"/>
    <p:sldId id="280" r:id="rId41"/>
    <p:sldId id="281" r:id="rId42"/>
    <p:sldId id="297" r:id="rId43"/>
    <p:sldId id="282" r:id="rId44"/>
    <p:sldId id="283" r:id="rId45"/>
    <p:sldId id="290" r:id="rId46"/>
    <p:sldId id="284" r:id="rId47"/>
    <p:sldId id="285" r:id="rId48"/>
    <p:sldId id="341" r:id="rId49"/>
    <p:sldId id="261" r:id="rId50"/>
    <p:sldId id="286" r:id="rId51"/>
    <p:sldId id="344" r:id="rId52"/>
  </p:sldIdLst>
  <p:sldSz cx="9144000" cy="6858000" type="screen4x3"/>
  <p:notesSz cx="6858000" cy="9144000"/>
  <p:custDataLst>
    <p:tags r:id="rId5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9900CC"/>
    <a:srgbClr val="FF0000"/>
    <a:srgbClr val="CCEC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0" d="100"/>
          <a:sy n="120" d="100"/>
        </p:scale>
        <p:origin x="1344" y="102"/>
      </p:cViewPr>
      <p:guideLst>
        <p:guide orient="horz" pos="214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D63C28E-F1B6-4D33-86EC-E0F1A3C90852}"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2023/8/27</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幻灯片图像占位符 3"/>
          <p:cNvSpPr>
            <a:spLocks noGrp="1" noRot="1" noChangeAspect="1"/>
          </p:cNvSpPr>
          <p:nvPr>
            <p:ph type="sldImg"/>
          </p:nvPr>
        </p:nvSpPr>
        <p:spPr>
          <a:xfrm>
            <a:off x="1143000" y="685800"/>
            <a:ext cx="4572000" cy="3429000"/>
          </a:xfrm>
          <a:prstGeom prst="rect">
            <a:avLst/>
          </a:prstGeom>
          <a:noFill/>
          <a:ln w="9525">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hasCustomPrompt="1"/>
          </p:nvPr>
        </p:nvSpPr>
        <p:spPr/>
        <p:txBody>
          <a:bodyPr vert="eaVert"/>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33375"/>
            <a:ext cx="2058988" cy="5792788"/>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hasCustomPrompt="1"/>
          </p:nvPr>
        </p:nvSpPr>
        <p:spPr>
          <a:xfrm>
            <a:off x="457200" y="333375"/>
            <a:ext cx="6029325" cy="5792788"/>
          </a:xfrm>
        </p:spPr>
        <p:txBody>
          <a:bodyPr vert="eaVert"/>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hasCustomPrompt="1"/>
          </p:nvPr>
        </p:nvSpPr>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hasCustomPrompt="1"/>
          </p:nvPr>
        </p:nvSpPr>
        <p:spPr>
          <a:xfrm>
            <a:off x="457200" y="1341438"/>
            <a:ext cx="4038600" cy="4784725"/>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hasCustomPrompt="1"/>
          </p:nvPr>
        </p:nvSpPr>
        <p:spPr>
          <a:xfrm>
            <a:off x="4648200" y="1341438"/>
            <a:ext cx="4038600" cy="4784725"/>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编辑母版文本样式</a:t>
            </a:r>
          </a:p>
        </p:txBody>
      </p:sp>
      <p:sp>
        <p:nvSpPr>
          <p:cNvPr id="4" name="内容占位符 3"/>
          <p:cNvSpPr>
            <a:spLocks noGrp="1"/>
          </p:cNvSpPr>
          <p:nvPr>
            <p:ph sz="half" idx="2" hasCustomPrompt="1"/>
          </p:nvPr>
        </p:nvSpPr>
        <p:spPr>
          <a:xfrm>
            <a:off x="630238" y="2505075"/>
            <a:ext cx="3868737" cy="3684588"/>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编辑母版文本样式</a:t>
            </a:r>
          </a:p>
        </p:txBody>
      </p:sp>
      <p:sp>
        <p:nvSpPr>
          <p:cNvPr id="6" name="内容占位符 5"/>
          <p:cNvSpPr>
            <a:spLocks noGrp="1"/>
          </p:cNvSpPr>
          <p:nvPr>
            <p:ph sz="quarter" idx="4" hasCustomPrompt="1"/>
          </p:nvPr>
        </p:nvSpPr>
        <p:spPr>
          <a:xfrm>
            <a:off x="4629150" y="2505075"/>
            <a:ext cx="3887788" cy="3684588"/>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hasCustomPrompt="1"/>
          </p:nvPr>
        </p:nvSpPr>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1200" cap="none" spc="0" normalizeH="0" baseline="0" noProof="0">
              <a:ln>
                <a:noFill/>
              </a:ln>
              <a:solidFill>
                <a:srgbClr val="CC0000"/>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hasCustomPrompt="1"/>
          </p:nvPr>
        </p:nvSpPr>
        <p:spPr/>
        <p:txBody>
          <a:bodyPr vert="eaVert"/>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33375"/>
            <a:ext cx="2058988" cy="5792788"/>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hasCustomPrompt="1"/>
          </p:nvPr>
        </p:nvSpPr>
        <p:spPr>
          <a:xfrm>
            <a:off x="457200" y="333375"/>
            <a:ext cx="6029325" cy="5792788"/>
          </a:xfrm>
        </p:spPr>
        <p:txBody>
          <a:bodyPr vert="eaVert"/>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hasCustomPrompt="1"/>
          </p:nvPr>
        </p:nvSpPr>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hasCustomPrompt="1"/>
          </p:nvPr>
        </p:nvSpPr>
        <p:spPr>
          <a:xfrm>
            <a:off x="457200" y="1341438"/>
            <a:ext cx="4038600" cy="4784725"/>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hasCustomPrompt="1"/>
          </p:nvPr>
        </p:nvSpPr>
        <p:spPr>
          <a:xfrm>
            <a:off x="4648200" y="1341438"/>
            <a:ext cx="4038600" cy="4784725"/>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编辑母版文本样式</a:t>
            </a:r>
          </a:p>
        </p:txBody>
      </p:sp>
      <p:sp>
        <p:nvSpPr>
          <p:cNvPr id="4" name="内容占位符 3"/>
          <p:cNvSpPr>
            <a:spLocks noGrp="1"/>
          </p:cNvSpPr>
          <p:nvPr>
            <p:ph sz="half" idx="2" hasCustomPrompt="1"/>
          </p:nvPr>
        </p:nvSpPr>
        <p:spPr>
          <a:xfrm>
            <a:off x="630238" y="2505075"/>
            <a:ext cx="3868737" cy="3684588"/>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编辑母版文本样式</a:t>
            </a:r>
          </a:p>
        </p:txBody>
      </p:sp>
      <p:sp>
        <p:nvSpPr>
          <p:cNvPr id="6" name="内容占位符 5"/>
          <p:cNvSpPr>
            <a:spLocks noGrp="1"/>
          </p:cNvSpPr>
          <p:nvPr>
            <p:ph sz="quarter" idx="4" hasCustomPrompt="1"/>
          </p:nvPr>
        </p:nvSpPr>
        <p:spPr>
          <a:xfrm>
            <a:off x="4629150" y="2505075"/>
            <a:ext cx="3887788" cy="3684588"/>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1200" cap="none" spc="0" normalizeH="0" baseline="0" noProof="0">
              <a:ln>
                <a:noFill/>
              </a:ln>
              <a:solidFill>
                <a:srgbClr val="CC0000"/>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hasCustomPrompt="1"/>
          </p:nvPr>
        </p:nvSpPr>
        <p:spPr/>
        <p:txBody>
          <a:bodyPr vert="eaVert"/>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33375"/>
            <a:ext cx="2058988" cy="5792788"/>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hasCustomPrompt="1"/>
          </p:nvPr>
        </p:nvSpPr>
        <p:spPr>
          <a:xfrm>
            <a:off x="457200" y="333375"/>
            <a:ext cx="6029325" cy="5792788"/>
          </a:xfrm>
        </p:spPr>
        <p:txBody>
          <a:bodyPr vert="eaVert"/>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hasCustomPrompt="1"/>
          </p:nvPr>
        </p:nvSpPr>
        <p:spPr>
          <a:xfrm>
            <a:off x="457200" y="1341438"/>
            <a:ext cx="4038600" cy="4784725"/>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hasCustomPrompt="1"/>
          </p:nvPr>
        </p:nvSpPr>
        <p:spPr>
          <a:xfrm>
            <a:off x="4648200" y="1341438"/>
            <a:ext cx="4038600" cy="4784725"/>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编辑母版文本样式</a:t>
            </a:r>
          </a:p>
        </p:txBody>
      </p:sp>
      <p:sp>
        <p:nvSpPr>
          <p:cNvPr id="4" name="内容占位符 3"/>
          <p:cNvSpPr>
            <a:spLocks noGrp="1"/>
          </p:cNvSpPr>
          <p:nvPr>
            <p:ph sz="half" idx="2" hasCustomPrompt="1"/>
          </p:nvPr>
        </p:nvSpPr>
        <p:spPr>
          <a:xfrm>
            <a:off x="630238" y="2505075"/>
            <a:ext cx="3868737" cy="3684588"/>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编辑母版文本样式</a:t>
            </a:r>
          </a:p>
        </p:txBody>
      </p:sp>
      <p:sp>
        <p:nvSpPr>
          <p:cNvPr id="6" name="内容占位符 5"/>
          <p:cNvSpPr>
            <a:spLocks noGrp="1"/>
          </p:cNvSpPr>
          <p:nvPr>
            <p:ph sz="quarter" idx="4" hasCustomPrompt="1"/>
          </p:nvPr>
        </p:nvSpPr>
        <p:spPr>
          <a:xfrm>
            <a:off x="4629150" y="2505075"/>
            <a:ext cx="3887788" cy="3684588"/>
          </a:xfrm>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1200" cap="none" spc="0" normalizeH="0" baseline="0" noProof="0">
              <a:ln>
                <a:noFill/>
              </a:ln>
              <a:solidFill>
                <a:srgbClr val="CC0000"/>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68313" y="333375"/>
            <a:ext cx="8229600" cy="863600"/>
          </a:xfrm>
          <a:prstGeom prst="rect">
            <a:avLst/>
          </a:prstGeom>
          <a:noFill/>
          <a:ln w="9525">
            <a:noFill/>
          </a:ln>
        </p:spPr>
        <p:txBody>
          <a:bodyPr anchor="ctr" anchorCtr="0"/>
          <a:lstStyle/>
          <a:p>
            <a:pPr lvl="0"/>
            <a:r>
              <a:rPr lang="zh-CN" altLang="zh-CN" dirty="0"/>
              <a:t>单击此处编辑母版标题样式</a:t>
            </a:r>
          </a:p>
        </p:txBody>
      </p:sp>
      <p:sp>
        <p:nvSpPr>
          <p:cNvPr id="1027" name="Rectangle 3"/>
          <p:cNvSpPr>
            <a:spLocks noGrp="1"/>
          </p:cNvSpPr>
          <p:nvPr>
            <p:ph type="body"/>
          </p:nvPr>
        </p:nvSpPr>
        <p:spPr>
          <a:xfrm>
            <a:off x="457200" y="1341438"/>
            <a:ext cx="8229600" cy="4784725"/>
          </a:xfrm>
          <a:prstGeom prst="rect">
            <a:avLst/>
          </a:prstGeom>
          <a:noFill/>
          <a:ln w="9525">
            <a:noFill/>
          </a:ln>
        </p:spPr>
        <p:txBody>
          <a:bodyPr anchor="t" anchorCtr="0"/>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68313" y="333375"/>
            <a:ext cx="8229600" cy="863600"/>
          </a:xfrm>
          <a:prstGeom prst="rect">
            <a:avLst/>
          </a:prstGeom>
          <a:noFill/>
          <a:ln w="9525">
            <a:noFill/>
          </a:ln>
        </p:spPr>
        <p:txBody>
          <a:bodyPr anchor="ctr" anchorCtr="0"/>
          <a:lstStyle/>
          <a:p>
            <a:pPr lvl="0"/>
            <a:r>
              <a:rPr lang="zh-CN" altLang="zh-CN" dirty="0"/>
              <a:t>单击此处编辑母版标题样式</a:t>
            </a:r>
          </a:p>
        </p:txBody>
      </p:sp>
      <p:sp>
        <p:nvSpPr>
          <p:cNvPr id="2051" name="Rectangle 3"/>
          <p:cNvSpPr>
            <a:spLocks noGrp="1"/>
          </p:cNvSpPr>
          <p:nvPr>
            <p:ph type="body"/>
          </p:nvPr>
        </p:nvSpPr>
        <p:spPr>
          <a:xfrm>
            <a:off x="457200" y="1341438"/>
            <a:ext cx="8229600" cy="4784725"/>
          </a:xfrm>
          <a:prstGeom prst="rect">
            <a:avLst/>
          </a:prstGeom>
          <a:noFill/>
          <a:ln w="9525">
            <a:noFill/>
          </a:ln>
        </p:spPr>
        <p:txBody>
          <a:bodyPr anchor="t" anchorCtr="0"/>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sldNum="0"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468313" y="333375"/>
            <a:ext cx="8229600" cy="863600"/>
          </a:xfrm>
          <a:prstGeom prst="rect">
            <a:avLst/>
          </a:prstGeom>
          <a:noFill/>
          <a:ln w="9525">
            <a:noFill/>
          </a:ln>
        </p:spPr>
        <p:txBody>
          <a:bodyPr anchor="ctr" anchorCtr="0"/>
          <a:lstStyle/>
          <a:p>
            <a:pPr lvl="0"/>
            <a:r>
              <a:rPr lang="zh-CN" altLang="zh-CN" dirty="0"/>
              <a:t>单击此处编辑母版标题样式</a:t>
            </a:r>
          </a:p>
        </p:txBody>
      </p:sp>
      <p:sp>
        <p:nvSpPr>
          <p:cNvPr id="3075" name="Rectangle 3"/>
          <p:cNvSpPr>
            <a:spLocks noGrp="1"/>
          </p:cNvSpPr>
          <p:nvPr>
            <p:ph type="body"/>
          </p:nvPr>
        </p:nvSpPr>
        <p:spPr>
          <a:xfrm>
            <a:off x="457200" y="1341438"/>
            <a:ext cx="8229600" cy="4784725"/>
          </a:xfrm>
          <a:prstGeom prst="rect">
            <a:avLst/>
          </a:prstGeom>
          <a:noFill/>
          <a:ln w="9525">
            <a:noFill/>
          </a:ln>
        </p:spPr>
        <p:txBody>
          <a:bodyPr anchor="t" anchorCtr="0"/>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hf sldNum="0"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bilibili.com/video/BV1Th4y1c7Vj?p=2"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ctrTitle"/>
          </p:nvPr>
        </p:nvSpPr>
        <p:spPr>
          <a:xfrm>
            <a:off x="3635375" y="2565400"/>
            <a:ext cx="2054225" cy="1441450"/>
          </a:xfrm>
        </p:spPr>
        <p:txBody>
          <a:bodyPr vert="horz" wrap="square" lIns="91440" tIns="45720" rIns="91440" bIns="45720" anchor="ctr" anchorCtr="0"/>
          <a:lstStyle>
            <a:lvl1pPr lvl="0">
              <a:buClrTx/>
              <a:buSzTx/>
              <a:buFontTx/>
              <a:defRPr/>
            </a:lvl1pPr>
          </a:lstStyle>
          <a:p>
            <a:pPr lvl="0" eaLnBrk="1" hangingPunct="1"/>
            <a:r>
              <a:rPr lang="zh-CN" altLang="en-US" dirty="0"/>
              <a:t> 导    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2"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p:bldP spid="5122" grpId="1" bldLvl="0"/>
      <p:bldP spid="5122" grpId="2"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4294967295"/>
          </p:nvPr>
        </p:nvSpPr>
        <p:spPr>
          <a:xfrm>
            <a:off x="457200" y="1125538"/>
            <a:ext cx="6994525" cy="5000625"/>
          </a:xfrm>
        </p:spPr>
        <p:txBody>
          <a:bodyPr vert="horz" wrap="square" anchor="t" anchorCtr="0"/>
          <a:lstStyle/>
          <a:p>
            <a:pPr eaLnBrk="1" hangingPunct="1">
              <a:buNone/>
            </a:pPr>
            <a:endParaRPr lang="zh-CN" altLang="en-US" sz="1200" dirty="0"/>
          </a:p>
          <a:p>
            <a:pPr eaLnBrk="1" hangingPunct="1">
              <a:buNone/>
            </a:pPr>
            <a:endParaRPr lang="zh-CN" altLang="en-US" dirty="0"/>
          </a:p>
          <a:p>
            <a:pPr lvl="1" eaLnBrk="1" hangingPunct="1">
              <a:buNone/>
            </a:pPr>
            <a:endParaRPr lang="zh-CN" altLang="en-US" dirty="0"/>
          </a:p>
        </p:txBody>
      </p:sp>
      <p:grpSp>
        <p:nvGrpSpPr>
          <p:cNvPr id="13315" name="Group 3"/>
          <p:cNvGrpSpPr/>
          <p:nvPr/>
        </p:nvGrpSpPr>
        <p:grpSpPr>
          <a:xfrm>
            <a:off x="466725" y="1630363"/>
            <a:ext cx="3671888" cy="1187450"/>
            <a:chOff x="0" y="0"/>
            <a:chExt cx="5782" cy="1985"/>
          </a:xfrm>
        </p:grpSpPr>
        <p:pic>
          <p:nvPicPr>
            <p:cNvPr id="13316" name="TextBox 4"/>
            <p:cNvPicPr/>
            <p:nvPr/>
          </p:nvPicPr>
          <p:blipFill>
            <a:blip r:embed="rId2"/>
            <a:stretch>
              <a:fillRect/>
            </a:stretch>
          </p:blipFill>
          <p:spPr>
            <a:xfrm>
              <a:off x="0" y="0"/>
              <a:ext cx="5782" cy="1631"/>
            </a:xfrm>
            <a:prstGeom prst="rect">
              <a:avLst/>
            </a:prstGeom>
            <a:noFill/>
            <a:ln w="9525">
              <a:noFill/>
            </a:ln>
          </p:spPr>
        </p:pic>
        <p:sp>
          <p:nvSpPr>
            <p:cNvPr id="13317" name="Text Box 5"/>
            <p:cNvSpPr txBox="1"/>
            <p:nvPr/>
          </p:nvSpPr>
          <p:spPr>
            <a:xfrm>
              <a:off x="341" y="113"/>
              <a:ext cx="5103" cy="1872"/>
            </a:xfrm>
            <a:prstGeom prst="rect">
              <a:avLst/>
            </a:prstGeom>
            <a:noFill/>
            <a:ln w="9525">
              <a:noFill/>
            </a:ln>
          </p:spPr>
          <p:txBody>
            <a:bodyPr>
              <a:spAutoFit/>
            </a:bodyPr>
            <a:lstStyle/>
            <a:p>
              <a:pPr algn="ctr"/>
              <a:r>
                <a:rPr lang="zh-CN" altLang="en-US" sz="2400" u="sng" dirty="0">
                  <a:latin typeface="Arial" panose="020B0604020202020204" pitchFamily="34" charset="0"/>
                </a:rPr>
                <a:t>重商主义</a:t>
              </a:r>
            </a:p>
            <a:p>
              <a:pPr algn="ctr"/>
              <a:r>
                <a:rPr lang="en-US" altLang="zh-CN" sz="2400" dirty="0">
                  <a:latin typeface="Arial" panose="020B0604020202020204" pitchFamily="34" charset="0"/>
                </a:rPr>
                <a:t>15</a:t>
              </a:r>
              <a:r>
                <a:rPr lang="zh-CN" altLang="en-US" sz="2400" dirty="0">
                  <a:latin typeface="Arial" panose="020B0604020202020204" pitchFamily="34" charset="0"/>
                </a:rPr>
                <a:t>世纪</a:t>
              </a:r>
              <a:r>
                <a:rPr lang="en-US" altLang="zh-CN" sz="2400" dirty="0">
                  <a:latin typeface="Arial" panose="020B0604020202020204" pitchFamily="34" charset="0"/>
                </a:rPr>
                <a:t>-17</a:t>
              </a:r>
              <a:r>
                <a:rPr lang="zh-CN" altLang="en-US" sz="2400" dirty="0">
                  <a:latin typeface="Arial" panose="020B0604020202020204" pitchFamily="34" charset="0"/>
                </a:rPr>
                <a:t>世纪中期</a:t>
              </a:r>
              <a:endParaRPr lang="en-US" altLang="zh-CN" sz="2400" dirty="0">
                <a:latin typeface="Arial" panose="020B0604020202020204" pitchFamily="34" charset="0"/>
              </a:endParaRPr>
            </a:p>
            <a:p>
              <a:pPr algn="ctr"/>
              <a:endParaRPr lang="zh-CN" altLang="en-US" sz="2400" dirty="0">
                <a:latin typeface="Arial" panose="020B0604020202020204" pitchFamily="34" charset="0"/>
              </a:endParaRPr>
            </a:p>
          </p:txBody>
        </p:sp>
      </p:grpSp>
      <p:grpSp>
        <p:nvGrpSpPr>
          <p:cNvPr id="13318" name="Group 6"/>
          <p:cNvGrpSpPr/>
          <p:nvPr/>
        </p:nvGrpSpPr>
        <p:grpSpPr>
          <a:xfrm>
            <a:off x="1547813" y="2781300"/>
            <a:ext cx="3816350" cy="1079500"/>
            <a:chOff x="0" y="0"/>
            <a:chExt cx="2311" cy="889"/>
          </a:xfrm>
        </p:grpSpPr>
        <p:pic>
          <p:nvPicPr>
            <p:cNvPr id="13319" name="TextBox 5"/>
            <p:cNvPicPr/>
            <p:nvPr/>
          </p:nvPicPr>
          <p:blipFill>
            <a:blip r:embed="rId3"/>
            <a:stretch>
              <a:fillRect/>
            </a:stretch>
          </p:blipFill>
          <p:spPr>
            <a:xfrm>
              <a:off x="0" y="0"/>
              <a:ext cx="2311" cy="771"/>
            </a:xfrm>
            <a:prstGeom prst="rect">
              <a:avLst/>
            </a:prstGeom>
            <a:noFill/>
            <a:ln w="9525">
              <a:noFill/>
            </a:ln>
          </p:spPr>
        </p:pic>
        <p:sp>
          <p:nvSpPr>
            <p:cNvPr id="13320" name="Text Box 8"/>
            <p:cNvSpPr txBox="1"/>
            <p:nvPr/>
          </p:nvSpPr>
          <p:spPr>
            <a:xfrm>
              <a:off x="7" y="8"/>
              <a:ext cx="2295" cy="881"/>
            </a:xfrm>
            <a:prstGeom prst="rect">
              <a:avLst/>
            </a:prstGeom>
            <a:noFill/>
            <a:ln w="9525">
              <a:noFill/>
            </a:ln>
          </p:spPr>
          <p:txBody>
            <a:bodyPr>
              <a:spAutoFit/>
            </a:bodyPr>
            <a:lstStyle/>
            <a:p>
              <a:pPr algn="ctr"/>
              <a:r>
                <a:rPr lang="zh-CN" altLang="en-US" sz="2400" dirty="0">
                  <a:latin typeface="Arial" panose="020B0604020202020204" pitchFamily="34" charset="0"/>
                </a:rPr>
                <a:t>古典经济学</a:t>
              </a:r>
              <a:endParaRPr lang="en-US" altLang="zh-CN" sz="2400" dirty="0">
                <a:latin typeface="Arial" panose="020B0604020202020204" pitchFamily="34" charset="0"/>
              </a:endParaRPr>
            </a:p>
            <a:p>
              <a:pPr algn="ctr"/>
              <a:r>
                <a:rPr lang="en-US" altLang="zh-CN" sz="2400" dirty="0">
                  <a:latin typeface="Arial" panose="020B0604020202020204" pitchFamily="34" charset="0"/>
                </a:rPr>
                <a:t>17</a:t>
              </a:r>
              <a:r>
                <a:rPr lang="zh-CN" altLang="en-US" sz="2400" dirty="0">
                  <a:latin typeface="Arial" panose="020B0604020202020204" pitchFamily="34" charset="0"/>
                </a:rPr>
                <a:t>世纪中期</a:t>
              </a:r>
              <a:r>
                <a:rPr lang="en-US" altLang="zh-CN" sz="2400" dirty="0">
                  <a:latin typeface="Arial" panose="020B0604020202020204" pitchFamily="34" charset="0"/>
                </a:rPr>
                <a:t>-19</a:t>
              </a:r>
              <a:r>
                <a:rPr lang="zh-CN" altLang="en-US" sz="2400" dirty="0">
                  <a:latin typeface="Arial" panose="020B0604020202020204" pitchFamily="34" charset="0"/>
                </a:rPr>
                <a:t>世纪中后期</a:t>
              </a:r>
              <a:endParaRPr lang="en-US" altLang="zh-CN" sz="2400" dirty="0">
                <a:latin typeface="Arial" panose="020B0604020202020204" pitchFamily="34" charset="0"/>
              </a:endParaRPr>
            </a:p>
            <a:p>
              <a:pPr algn="ctr"/>
              <a:endParaRPr lang="zh-CN" altLang="en-US" sz="2400" dirty="0">
                <a:latin typeface="Arial" panose="020B0604020202020204" pitchFamily="34" charset="0"/>
              </a:endParaRPr>
            </a:p>
          </p:txBody>
        </p:sp>
      </p:grpSp>
      <p:grpSp>
        <p:nvGrpSpPr>
          <p:cNvPr id="13321" name="Group 9"/>
          <p:cNvGrpSpPr/>
          <p:nvPr/>
        </p:nvGrpSpPr>
        <p:grpSpPr>
          <a:xfrm>
            <a:off x="2700338" y="3860800"/>
            <a:ext cx="3668712" cy="1009650"/>
            <a:chOff x="0" y="0"/>
            <a:chExt cx="2311" cy="541"/>
          </a:xfrm>
        </p:grpSpPr>
        <p:pic>
          <p:nvPicPr>
            <p:cNvPr id="13322" name="TextBox 6"/>
            <p:cNvPicPr/>
            <p:nvPr/>
          </p:nvPicPr>
          <p:blipFill>
            <a:blip r:embed="rId4"/>
            <a:stretch>
              <a:fillRect/>
            </a:stretch>
          </p:blipFill>
          <p:spPr>
            <a:xfrm>
              <a:off x="0" y="0"/>
              <a:ext cx="2311" cy="541"/>
            </a:xfrm>
            <a:prstGeom prst="rect">
              <a:avLst/>
            </a:prstGeom>
            <a:noFill/>
            <a:ln w="9525">
              <a:noFill/>
            </a:ln>
          </p:spPr>
        </p:pic>
        <p:sp>
          <p:nvSpPr>
            <p:cNvPr id="13323" name="Text Box 11"/>
            <p:cNvSpPr txBox="1"/>
            <p:nvPr/>
          </p:nvSpPr>
          <p:spPr>
            <a:xfrm>
              <a:off x="7" y="9"/>
              <a:ext cx="2295" cy="523"/>
            </a:xfrm>
            <a:prstGeom prst="rect">
              <a:avLst/>
            </a:prstGeom>
            <a:noFill/>
            <a:ln w="9525">
              <a:noFill/>
            </a:ln>
          </p:spPr>
          <p:txBody>
            <a:bodyPr>
              <a:spAutoFit/>
            </a:bodyPr>
            <a:lstStyle/>
            <a:p>
              <a:pPr algn="ctr"/>
              <a:r>
                <a:rPr lang="zh-CN" altLang="en-US" sz="2400" dirty="0">
                  <a:latin typeface="Arial" panose="020B0604020202020204" pitchFamily="34" charset="0"/>
                </a:rPr>
                <a:t>新古典经济学</a:t>
              </a:r>
            </a:p>
            <a:p>
              <a:pPr algn="ctr"/>
              <a:r>
                <a:rPr lang="en-US" altLang="zh-CN" sz="2400" dirty="0">
                  <a:latin typeface="Arial" panose="020B0604020202020204" pitchFamily="34" charset="0"/>
                </a:rPr>
                <a:t>17</a:t>
              </a:r>
              <a:r>
                <a:rPr lang="zh-CN" altLang="en-US" sz="2400" dirty="0">
                  <a:latin typeface="Arial" panose="020B0604020202020204" pitchFamily="34" charset="0"/>
                </a:rPr>
                <a:t>世纪中期</a:t>
              </a:r>
              <a:r>
                <a:rPr lang="en-US" altLang="zh-CN" sz="2400" dirty="0">
                  <a:latin typeface="Arial" panose="020B0604020202020204" pitchFamily="34" charset="0"/>
                </a:rPr>
                <a:t>-20</a:t>
              </a:r>
              <a:r>
                <a:rPr lang="zh-CN" altLang="en-US" sz="2400" dirty="0">
                  <a:latin typeface="Arial" panose="020B0604020202020204" pitchFamily="34" charset="0"/>
                </a:rPr>
                <a:t>世纪初</a:t>
              </a:r>
              <a:endParaRPr lang="en-US" altLang="zh-CN" sz="2400" dirty="0">
                <a:latin typeface="Arial" panose="020B0604020202020204" pitchFamily="34" charset="0"/>
              </a:endParaRPr>
            </a:p>
            <a:p>
              <a:pPr algn="ctr"/>
              <a:endParaRPr lang="zh-CN" altLang="en-US" sz="2400" dirty="0">
                <a:latin typeface="Arial" panose="020B0604020202020204" pitchFamily="34" charset="0"/>
              </a:endParaRPr>
            </a:p>
          </p:txBody>
        </p:sp>
      </p:grpSp>
      <p:grpSp>
        <p:nvGrpSpPr>
          <p:cNvPr id="13324" name="Group 12"/>
          <p:cNvGrpSpPr/>
          <p:nvPr/>
        </p:nvGrpSpPr>
        <p:grpSpPr>
          <a:xfrm>
            <a:off x="4356100" y="5013325"/>
            <a:ext cx="3668713" cy="936625"/>
            <a:chOff x="0" y="0"/>
            <a:chExt cx="2311" cy="537"/>
          </a:xfrm>
        </p:grpSpPr>
        <p:pic>
          <p:nvPicPr>
            <p:cNvPr id="13325" name="TextBox 7"/>
            <p:cNvPicPr/>
            <p:nvPr/>
          </p:nvPicPr>
          <p:blipFill>
            <a:blip r:embed="rId5"/>
            <a:stretch>
              <a:fillRect/>
            </a:stretch>
          </p:blipFill>
          <p:spPr>
            <a:xfrm>
              <a:off x="0" y="0"/>
              <a:ext cx="2311" cy="537"/>
            </a:xfrm>
            <a:prstGeom prst="rect">
              <a:avLst/>
            </a:prstGeom>
            <a:noFill/>
            <a:ln w="9525">
              <a:noFill/>
            </a:ln>
          </p:spPr>
        </p:pic>
        <p:sp>
          <p:nvSpPr>
            <p:cNvPr id="13326" name="Text Box 14"/>
            <p:cNvSpPr txBox="1"/>
            <p:nvPr/>
          </p:nvSpPr>
          <p:spPr>
            <a:xfrm>
              <a:off x="7" y="8"/>
              <a:ext cx="2295" cy="518"/>
            </a:xfrm>
            <a:prstGeom prst="rect">
              <a:avLst/>
            </a:prstGeom>
            <a:noFill/>
            <a:ln w="9525">
              <a:noFill/>
            </a:ln>
          </p:spPr>
          <p:txBody>
            <a:bodyPr>
              <a:spAutoFit/>
            </a:bodyPr>
            <a:lstStyle/>
            <a:p>
              <a:pPr algn="ctr"/>
              <a:r>
                <a:rPr lang="zh-CN" altLang="en-US" sz="2400" dirty="0">
                  <a:latin typeface="Arial" panose="020B0604020202020204" pitchFamily="34" charset="0"/>
                </a:rPr>
                <a:t>当代西方经济学</a:t>
              </a:r>
              <a:endParaRPr lang="en-US" altLang="zh-CN" sz="2400" dirty="0">
                <a:latin typeface="Arial" panose="020B0604020202020204" pitchFamily="34" charset="0"/>
              </a:endParaRPr>
            </a:p>
            <a:p>
              <a:pPr algn="ctr"/>
              <a:r>
                <a:rPr lang="en-US" altLang="zh-CN" sz="2400" dirty="0">
                  <a:latin typeface="Arial" panose="020B0604020202020204" pitchFamily="34" charset="0"/>
                </a:rPr>
                <a:t>20</a:t>
              </a:r>
              <a:r>
                <a:rPr lang="zh-CN" altLang="en-US" sz="2400" dirty="0">
                  <a:latin typeface="Arial" panose="020B0604020202020204" pitchFamily="34" charset="0"/>
                </a:rPr>
                <a:t>世纪</a:t>
              </a:r>
              <a:r>
                <a:rPr lang="en-US" altLang="zh-CN" sz="2400" dirty="0">
                  <a:latin typeface="Arial" panose="020B0604020202020204" pitchFamily="34" charset="0"/>
                </a:rPr>
                <a:t>30</a:t>
              </a:r>
              <a:r>
                <a:rPr lang="zh-CN" altLang="en-US" sz="2400" dirty="0">
                  <a:latin typeface="Arial" panose="020B0604020202020204" pitchFamily="34" charset="0"/>
                </a:rPr>
                <a:t>年代</a:t>
              </a:r>
              <a:r>
                <a:rPr lang="en-US" altLang="zh-CN" sz="2400" dirty="0">
                  <a:latin typeface="Arial" panose="020B0604020202020204" pitchFamily="34" charset="0"/>
                </a:rPr>
                <a:t>-</a:t>
              </a:r>
              <a:r>
                <a:rPr lang="zh-CN" altLang="en-US" sz="2400" dirty="0">
                  <a:latin typeface="Arial" panose="020B0604020202020204" pitchFamily="34" charset="0"/>
                </a:rPr>
                <a:t>现在</a:t>
              </a:r>
            </a:p>
          </p:txBody>
        </p:sp>
      </p:grpSp>
      <p:cxnSp>
        <p:nvCxnSpPr>
          <p:cNvPr id="13327" name="AutoShape 16"/>
          <p:cNvCxnSpPr>
            <a:endCxn id="13320" idx="3"/>
          </p:cNvCxnSpPr>
          <p:nvPr/>
        </p:nvCxnSpPr>
        <p:spPr>
          <a:xfrm>
            <a:off x="4138613" y="2117725"/>
            <a:ext cx="1209675" cy="1208088"/>
          </a:xfrm>
          <a:prstGeom prst="bentConnector3">
            <a:avLst>
              <a:gd name="adj1" fmla="val 119736"/>
            </a:avLst>
          </a:prstGeom>
          <a:ln w="38100" cap="flat" cmpd="sng">
            <a:solidFill>
              <a:schemeClr val="folHlink"/>
            </a:solidFill>
            <a:prstDash val="solid"/>
            <a:miter/>
            <a:headEnd type="none" w="med" len="med"/>
            <a:tailEnd type="triangle" w="med" len="med"/>
          </a:ln>
        </p:spPr>
      </p:cxnSp>
      <p:cxnSp>
        <p:nvCxnSpPr>
          <p:cNvPr id="13328" name="AutoShape 17"/>
          <p:cNvCxnSpPr>
            <a:stCxn id="13320" idx="1"/>
            <a:endCxn id="13323" idx="1"/>
          </p:cNvCxnSpPr>
          <p:nvPr/>
        </p:nvCxnSpPr>
        <p:spPr>
          <a:xfrm rot="10800000" flipH="1" flipV="1">
            <a:off x="1558925" y="3325813"/>
            <a:ext cx="1152525" cy="1039812"/>
          </a:xfrm>
          <a:prstGeom prst="bentConnector3">
            <a:avLst>
              <a:gd name="adj1" fmla="val -20671"/>
            </a:avLst>
          </a:prstGeom>
          <a:ln w="38100" cap="flat" cmpd="sng">
            <a:solidFill>
              <a:schemeClr val="folHlink"/>
            </a:solidFill>
            <a:prstDash val="solid"/>
            <a:miter/>
            <a:headEnd type="none" w="med" len="med"/>
            <a:tailEnd type="triangle" w="med" len="med"/>
          </a:ln>
        </p:spPr>
      </p:cxnSp>
      <p:cxnSp>
        <p:nvCxnSpPr>
          <p:cNvPr id="13329" name="AutoShape 18"/>
          <p:cNvCxnSpPr>
            <a:endCxn id="13326" idx="3"/>
          </p:cNvCxnSpPr>
          <p:nvPr/>
        </p:nvCxnSpPr>
        <p:spPr>
          <a:xfrm>
            <a:off x="6369050" y="4365625"/>
            <a:ext cx="1641475" cy="1112838"/>
          </a:xfrm>
          <a:prstGeom prst="bentConnector3">
            <a:avLst>
              <a:gd name="adj1" fmla="val 114546"/>
            </a:avLst>
          </a:prstGeom>
          <a:ln w="38100" cap="flat" cmpd="sng">
            <a:solidFill>
              <a:schemeClr val="folHlink"/>
            </a:solidFill>
            <a:prstDash val="solid"/>
            <a:miter/>
            <a:headEnd type="none" w="med" len="med"/>
            <a:tailEnd type="triangle" w="med" len="med"/>
          </a:ln>
        </p:spPr>
      </p:cxnSp>
      <p:sp>
        <p:nvSpPr>
          <p:cNvPr id="13330"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rPr>
              <a:t>                      第二节  西方经济学的由来与发展</a:t>
            </a:r>
            <a:endParaRPr lang="en-US" altLang="zh-CN" sz="2400" dirty="0">
              <a:latin typeface="宋体" panose="02010600030101010101" pitchFamily="2" charset="-122"/>
            </a:endParaRPr>
          </a:p>
          <a:p>
            <a:pPr algn="ctr"/>
            <a:r>
              <a:rPr lang="zh-CN" altLang="en-US" sz="2400" dirty="0">
                <a:latin typeface="Arial" panose="020B0604020202020204" pitchFamily="34" charset="0"/>
              </a:rPr>
              <a:t>                                  一、重商主义：</a:t>
            </a:r>
            <a:r>
              <a:rPr lang="en-US" altLang="zh-CN" sz="2400" dirty="0">
                <a:latin typeface="Arial" panose="020B0604020202020204" pitchFamily="34" charset="0"/>
              </a:rPr>
              <a:t>15</a:t>
            </a:r>
            <a:r>
              <a:rPr lang="zh-CN" altLang="en-US" sz="2400" dirty="0">
                <a:latin typeface="Arial" panose="020B0604020202020204" pitchFamily="34" charset="0"/>
              </a:rPr>
              <a:t>世纪</a:t>
            </a:r>
            <a:r>
              <a:rPr lang="en-US" altLang="zh-CN" sz="2400" dirty="0">
                <a:latin typeface="Arial" panose="020B0604020202020204" pitchFamily="34" charset="0"/>
              </a:rPr>
              <a:t>—17</a:t>
            </a:r>
            <a:r>
              <a:rPr lang="zh-CN" altLang="en-US" sz="2400" dirty="0">
                <a:latin typeface="Arial" panose="020B0604020202020204" pitchFamily="34" charset="0"/>
              </a:rPr>
              <a:t>世纪中期</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3327"/>
                                        </p:tgtEl>
                                        <p:attrNameLst>
                                          <p:attrName>style.visibility</p:attrName>
                                        </p:attrNameLst>
                                      </p:cBhvr>
                                      <p:to>
                                        <p:strVal val="visible"/>
                                      </p:to>
                                    </p:set>
                                    <p:animEffect transition="in" filter="slide(fromBottom)">
                                      <p:cBhvr>
                                        <p:cTn id="13" dur="500"/>
                                        <p:tgtEl>
                                          <p:spTgt spid="133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318"/>
                                        </p:tgtEl>
                                        <p:attrNameLst>
                                          <p:attrName>style.visibility</p:attrName>
                                        </p:attrNameLst>
                                      </p:cBhvr>
                                      <p:to>
                                        <p:strVal val="visible"/>
                                      </p:to>
                                    </p:set>
                                    <p:anim calcmode="lin" valueType="num">
                                      <p:cBhvr additive="base">
                                        <p:cTn id="18" dur="500" fill="hold"/>
                                        <p:tgtEl>
                                          <p:spTgt spid="13318"/>
                                        </p:tgtEl>
                                        <p:attrNameLst>
                                          <p:attrName>ppt_x</p:attrName>
                                        </p:attrNameLst>
                                      </p:cBhvr>
                                      <p:tavLst>
                                        <p:tav tm="0">
                                          <p:val>
                                            <p:strVal val="#ppt_x"/>
                                          </p:val>
                                        </p:tav>
                                        <p:tav tm="100000">
                                          <p:val>
                                            <p:strVal val="#ppt_x"/>
                                          </p:val>
                                        </p:tav>
                                      </p:tavLst>
                                    </p:anim>
                                    <p:anim calcmode="lin" valueType="num">
                                      <p:cBhvr additive="base">
                                        <p:cTn id="19"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3328"/>
                                        </p:tgtEl>
                                        <p:attrNameLst>
                                          <p:attrName>style.visibility</p:attrName>
                                        </p:attrNameLst>
                                      </p:cBhvr>
                                      <p:to>
                                        <p:strVal val="visible"/>
                                      </p:to>
                                    </p:set>
                                    <p:animEffect transition="in" filter="slide(fromBottom)">
                                      <p:cBhvr>
                                        <p:cTn id="24" dur="500"/>
                                        <p:tgtEl>
                                          <p:spTgt spid="133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321"/>
                                        </p:tgtEl>
                                        <p:attrNameLst>
                                          <p:attrName>style.visibility</p:attrName>
                                        </p:attrNameLst>
                                      </p:cBhvr>
                                      <p:to>
                                        <p:strVal val="visible"/>
                                      </p:to>
                                    </p:set>
                                    <p:anim calcmode="lin" valueType="num">
                                      <p:cBhvr additive="base">
                                        <p:cTn id="29" dur="500" fill="hold"/>
                                        <p:tgtEl>
                                          <p:spTgt spid="13321"/>
                                        </p:tgtEl>
                                        <p:attrNameLst>
                                          <p:attrName>ppt_x</p:attrName>
                                        </p:attrNameLst>
                                      </p:cBhvr>
                                      <p:tavLst>
                                        <p:tav tm="0">
                                          <p:val>
                                            <p:strVal val="#ppt_x"/>
                                          </p:val>
                                        </p:tav>
                                        <p:tav tm="100000">
                                          <p:val>
                                            <p:strVal val="#ppt_x"/>
                                          </p:val>
                                        </p:tav>
                                      </p:tavLst>
                                    </p:anim>
                                    <p:anim calcmode="lin" valueType="num">
                                      <p:cBhvr additive="base">
                                        <p:cTn id="30"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3329"/>
                                        </p:tgtEl>
                                        <p:attrNameLst>
                                          <p:attrName>style.visibility</p:attrName>
                                        </p:attrNameLst>
                                      </p:cBhvr>
                                      <p:to>
                                        <p:strVal val="visible"/>
                                      </p:to>
                                    </p:set>
                                    <p:animEffect transition="in" filter="slide(fromBottom)">
                                      <p:cBhvr>
                                        <p:cTn id="35" dur="500"/>
                                        <p:tgtEl>
                                          <p:spTgt spid="1332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324"/>
                                        </p:tgtEl>
                                        <p:attrNameLst>
                                          <p:attrName>style.visibility</p:attrName>
                                        </p:attrNameLst>
                                      </p:cBhvr>
                                      <p:to>
                                        <p:strVal val="visible"/>
                                      </p:to>
                                    </p:set>
                                    <p:anim calcmode="lin" valueType="num">
                                      <p:cBhvr additive="base">
                                        <p:cTn id="40" dur="500" fill="hold"/>
                                        <p:tgtEl>
                                          <p:spTgt spid="13324"/>
                                        </p:tgtEl>
                                        <p:attrNameLst>
                                          <p:attrName>ppt_x</p:attrName>
                                        </p:attrNameLst>
                                      </p:cBhvr>
                                      <p:tavLst>
                                        <p:tav tm="0">
                                          <p:val>
                                            <p:strVal val="#ppt_x"/>
                                          </p:val>
                                        </p:tav>
                                        <p:tav tm="100000">
                                          <p:val>
                                            <p:strVal val="#ppt_x"/>
                                          </p:val>
                                        </p:tav>
                                      </p:tavLst>
                                    </p:anim>
                                    <p:anim calcmode="lin" valueType="num">
                                      <p:cBhvr additive="base">
                                        <p:cTn id="41"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body" idx="4294967295"/>
          </p:nvPr>
        </p:nvSpPr>
        <p:spPr>
          <a:xfrm>
            <a:off x="457200" y="1343025"/>
            <a:ext cx="8229600" cy="4784725"/>
          </a:xfrm>
        </p:spPr>
        <p:txBody>
          <a:bodyPr vert="horz" wrap="square" anchor="t" anchorCtr="0"/>
          <a:lstStyle/>
          <a:p>
            <a:pPr eaLnBrk="1" hangingPunct="1">
              <a:buNone/>
            </a:pPr>
            <a:r>
              <a:rPr lang="zh-CN" altLang="en-US" dirty="0">
                <a:solidFill>
                  <a:srgbClr val="C00000"/>
                </a:solidFill>
              </a:rPr>
              <a:t>一、重商主义：</a:t>
            </a:r>
            <a:r>
              <a:rPr lang="en-US" altLang="zh-CN" dirty="0">
                <a:solidFill>
                  <a:srgbClr val="C00000"/>
                </a:solidFill>
              </a:rPr>
              <a:t>15</a:t>
            </a:r>
            <a:r>
              <a:rPr lang="en-US" altLang="zh-CN" dirty="0">
                <a:solidFill>
                  <a:srgbClr val="C00000"/>
                </a:solidFill>
                <a:latin typeface="Arial" panose="020B0604020202020204" pitchFamily="34" charset="0"/>
              </a:rPr>
              <a:t>—</a:t>
            </a:r>
            <a:r>
              <a:rPr lang="en-US" altLang="zh-CN" dirty="0">
                <a:solidFill>
                  <a:srgbClr val="C00000"/>
                </a:solidFill>
              </a:rPr>
              <a:t>17</a:t>
            </a:r>
            <a:r>
              <a:rPr lang="zh-CN" altLang="en-US" dirty="0">
                <a:solidFill>
                  <a:srgbClr val="C00000"/>
                </a:solidFill>
              </a:rPr>
              <a:t>世纪中期</a:t>
            </a:r>
            <a:endParaRPr lang="en-US" altLang="zh-CN" dirty="0">
              <a:solidFill>
                <a:srgbClr val="C00000"/>
              </a:solidFill>
            </a:endParaRPr>
          </a:p>
          <a:p>
            <a:pPr eaLnBrk="1" hangingPunct="1"/>
            <a:r>
              <a:rPr lang="zh-CN" altLang="en-US" sz="2800" b="0" dirty="0">
                <a:solidFill>
                  <a:schemeClr val="tx1"/>
                </a:solidFill>
              </a:rPr>
              <a:t>代表及著作：蒙克莱</a:t>
            </a:r>
          </a:p>
          <a:p>
            <a:pPr lvl="1" eaLnBrk="1" hangingPunct="1"/>
            <a:r>
              <a:rPr lang="en-US" altLang="zh-CN" sz="2400" dirty="0"/>
              <a:t>《</a:t>
            </a:r>
            <a:r>
              <a:rPr lang="zh-CN" altLang="en-US" sz="2400" dirty="0"/>
              <a:t>献给国外和王太后的政治经济学</a:t>
            </a:r>
            <a:r>
              <a:rPr lang="en-US" altLang="zh-CN" sz="2400" dirty="0"/>
              <a:t>》</a:t>
            </a:r>
          </a:p>
          <a:p>
            <a:pPr eaLnBrk="1" hangingPunct="1"/>
            <a:r>
              <a:rPr lang="zh-CN" altLang="en-US" sz="2800" b="0" dirty="0">
                <a:solidFill>
                  <a:schemeClr val="tx1"/>
                </a:solidFill>
              </a:rPr>
              <a:t>利益代表：</a:t>
            </a:r>
            <a:endParaRPr lang="en-US" altLang="zh-CN" sz="2800" b="0" dirty="0">
              <a:solidFill>
                <a:schemeClr val="tx1"/>
              </a:solidFill>
            </a:endParaRPr>
          </a:p>
          <a:p>
            <a:pPr lvl="1" eaLnBrk="1" hangingPunct="1"/>
            <a:r>
              <a:rPr lang="zh-CN" altLang="en-US" sz="2400" dirty="0"/>
              <a:t>商业资本家（后来的工场主）</a:t>
            </a:r>
          </a:p>
          <a:p>
            <a:pPr eaLnBrk="1" hangingPunct="1"/>
            <a:r>
              <a:rPr lang="zh-CN" altLang="en-US" sz="2800" b="0" dirty="0">
                <a:solidFill>
                  <a:schemeClr val="tx1"/>
                </a:solidFill>
              </a:rPr>
              <a:t>观点：</a:t>
            </a:r>
            <a:endParaRPr lang="en-US" altLang="zh-CN" sz="2800" b="0" dirty="0">
              <a:solidFill>
                <a:schemeClr val="tx1"/>
              </a:solidFill>
            </a:endParaRPr>
          </a:p>
          <a:p>
            <a:pPr lvl="1" eaLnBrk="1" hangingPunct="1"/>
            <a:r>
              <a:rPr lang="zh-CN" altLang="en-US" sz="2400" dirty="0">
                <a:highlight>
                  <a:srgbClr val="FFFF00"/>
                </a:highlight>
              </a:rPr>
              <a:t>金银是财富的唯一形态（流通）</a:t>
            </a:r>
            <a:endParaRPr lang="en-US" altLang="zh-CN" sz="2400" dirty="0"/>
          </a:p>
          <a:p>
            <a:pPr lvl="1" eaLnBrk="1" hangingPunct="1"/>
            <a:r>
              <a:rPr lang="zh-CN" altLang="en-US" sz="2400" dirty="0"/>
              <a:t>财富来自对外贸易</a:t>
            </a:r>
            <a:endParaRPr lang="en-US" altLang="zh-CN" sz="2400" dirty="0"/>
          </a:p>
          <a:p>
            <a:pPr lvl="1" eaLnBrk="1" hangingPunct="1"/>
            <a:r>
              <a:rPr lang="zh-CN" altLang="en-US" sz="2400" dirty="0"/>
              <a:t>研究重点：贸易流通</a:t>
            </a:r>
          </a:p>
        </p:txBody>
      </p:sp>
      <p:sp>
        <p:nvSpPr>
          <p:cNvPr id="14339"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rPr>
              <a:t>                      第二节  西方经济学的由来与发展</a:t>
            </a:r>
            <a:endParaRPr lang="en-US" altLang="zh-CN" sz="2400" dirty="0">
              <a:latin typeface="宋体" panose="02010600030101010101" pitchFamily="2" charset="-122"/>
            </a:endParaRPr>
          </a:p>
          <a:p>
            <a:pPr algn="ctr"/>
            <a:r>
              <a:rPr lang="zh-CN" altLang="en-US" sz="2400" dirty="0">
                <a:latin typeface="Arial" panose="020B0604020202020204" pitchFamily="34" charset="0"/>
              </a:rPr>
              <a:t>                                  一、重商主义：</a:t>
            </a:r>
            <a:r>
              <a:rPr lang="en-US" altLang="zh-CN" sz="2400" dirty="0">
                <a:latin typeface="Arial" panose="020B0604020202020204" pitchFamily="34" charset="0"/>
              </a:rPr>
              <a:t>15</a:t>
            </a:r>
            <a:r>
              <a:rPr lang="zh-CN" altLang="en-US" sz="2400" dirty="0">
                <a:latin typeface="Arial" panose="020B0604020202020204" pitchFamily="34" charset="0"/>
              </a:rPr>
              <a:t>世纪</a:t>
            </a:r>
            <a:r>
              <a:rPr lang="en-US" altLang="zh-CN" sz="2400" dirty="0">
                <a:latin typeface="Arial" panose="020B0604020202020204" pitchFamily="34" charset="0"/>
              </a:rPr>
              <a:t>—17</a:t>
            </a:r>
            <a:r>
              <a:rPr lang="zh-CN" altLang="en-US" sz="2400" dirty="0">
                <a:latin typeface="Arial" panose="020B0604020202020204" pitchFamily="34" charset="0"/>
              </a:rPr>
              <a:t>世纪中期</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p:cTn id="7" dur="1" fill="hold"/>
                                        <p:tgtEl>
                                          <p:spTgt spid="14338">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 calcmode="lin" valueType="num">
                                      <p:cBhvr>
                                        <p:cTn id="12" dur="1" fill="hold"/>
                                        <p:tgtEl>
                                          <p:spTgt spid="14338">
                                            <p:txEl>
                                              <p:pRg st="1" end="1"/>
                                            </p:tx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anim calcmode="lin" valueType="num">
                                      <p:cBhvr>
                                        <p:cTn id="15" dur="1" fill="hold"/>
                                        <p:tgtEl>
                                          <p:spTgt spid="14338">
                                            <p:txEl>
                                              <p:pRg st="2" end="2"/>
                                            </p:txEl>
                                          </p:spTgt>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4338">
                                            <p:txEl>
                                              <p:pRg st="3" end="3"/>
                                            </p:txEl>
                                          </p:spTgt>
                                        </p:tgtEl>
                                        <p:attrNameLst>
                                          <p:attrName>style.visibility</p:attrName>
                                        </p:attrNameLst>
                                      </p:cBhvr>
                                      <p:to>
                                        <p:strVal val="visible"/>
                                      </p:to>
                                    </p:set>
                                    <p:anim calcmode="lin" valueType="num">
                                      <p:cBhvr>
                                        <p:cTn id="20" dur="1" fill="hold"/>
                                        <p:tgtEl>
                                          <p:spTgt spid="14338">
                                            <p:txEl>
                                              <p:pRg st="3" end="3"/>
                                            </p:txEl>
                                          </p:spTgt>
                                        </p:tgtEl>
                                      </p:cBhvr>
                                    </p:anim>
                                  </p:childTnLst>
                                </p:cTn>
                              </p:par>
                              <p:par>
                                <p:cTn id="21" presetID="24" presetClass="entr" presetSubtype="0" fill="hold" grpId="0" nodeType="with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anim calcmode="lin" valueType="num">
                                      <p:cBhvr>
                                        <p:cTn id="23" dur="1" fill="hold"/>
                                        <p:tgtEl>
                                          <p:spTgt spid="14338">
                                            <p:txEl>
                                              <p:pRg st="4" end="4"/>
                                            </p:txEl>
                                          </p:spTgt>
                                        </p:tgtEl>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4338">
                                            <p:txEl>
                                              <p:pRg st="5" end="5"/>
                                            </p:txEl>
                                          </p:spTgt>
                                        </p:tgtEl>
                                        <p:attrNameLst>
                                          <p:attrName>style.visibility</p:attrName>
                                        </p:attrNameLst>
                                      </p:cBhvr>
                                      <p:to>
                                        <p:strVal val="visible"/>
                                      </p:to>
                                    </p:set>
                                    <p:anim calcmode="lin" valueType="num">
                                      <p:cBhvr>
                                        <p:cTn id="28" dur="1" fill="hold"/>
                                        <p:tgtEl>
                                          <p:spTgt spid="14338">
                                            <p:txEl>
                                              <p:pRg st="5" end="5"/>
                                            </p:txEl>
                                          </p:spTgt>
                                        </p:tgtEl>
                                      </p:cBhvr>
                                    </p:anim>
                                  </p:childTnLst>
                                </p:cTn>
                              </p:par>
                              <p:par>
                                <p:cTn id="29" presetID="24" presetClass="entr" presetSubtype="0" fill="hold" grpId="0" nodeType="withEffect">
                                  <p:stCondLst>
                                    <p:cond delay="0"/>
                                  </p:stCondLst>
                                  <p:childTnLst>
                                    <p:set>
                                      <p:cBhvr>
                                        <p:cTn id="30" dur="1" fill="hold">
                                          <p:stCondLst>
                                            <p:cond delay="0"/>
                                          </p:stCondLst>
                                        </p:cTn>
                                        <p:tgtEl>
                                          <p:spTgt spid="14338">
                                            <p:txEl>
                                              <p:pRg st="6" end="6"/>
                                            </p:txEl>
                                          </p:spTgt>
                                        </p:tgtEl>
                                        <p:attrNameLst>
                                          <p:attrName>style.visibility</p:attrName>
                                        </p:attrNameLst>
                                      </p:cBhvr>
                                      <p:to>
                                        <p:strVal val="visible"/>
                                      </p:to>
                                    </p:set>
                                    <p:anim calcmode="lin" valueType="num">
                                      <p:cBhvr>
                                        <p:cTn id="31" dur="1" fill="hold"/>
                                        <p:tgtEl>
                                          <p:spTgt spid="14338">
                                            <p:txEl>
                                              <p:pRg st="6" end="6"/>
                                            </p:txEl>
                                          </p:spTgt>
                                        </p:tgtEl>
                                      </p:cBhvr>
                                    </p:anim>
                                  </p:childTnLst>
                                </p:cTn>
                              </p:par>
                              <p:par>
                                <p:cTn id="32" presetID="24" presetClass="entr" presetSubtype="0" fill="hold" grpId="0" nodeType="withEffect">
                                  <p:stCondLst>
                                    <p:cond delay="0"/>
                                  </p:stCondLst>
                                  <p:childTnLst>
                                    <p:set>
                                      <p:cBhvr>
                                        <p:cTn id="33" dur="1" fill="hold">
                                          <p:stCondLst>
                                            <p:cond delay="0"/>
                                          </p:stCondLst>
                                        </p:cTn>
                                        <p:tgtEl>
                                          <p:spTgt spid="14338">
                                            <p:txEl>
                                              <p:pRg st="7" end="7"/>
                                            </p:txEl>
                                          </p:spTgt>
                                        </p:tgtEl>
                                        <p:attrNameLst>
                                          <p:attrName>style.visibility</p:attrName>
                                        </p:attrNameLst>
                                      </p:cBhvr>
                                      <p:to>
                                        <p:strVal val="visible"/>
                                      </p:to>
                                    </p:set>
                                    <p:anim calcmode="lin" valueType="num">
                                      <p:cBhvr>
                                        <p:cTn id="34" dur="1" fill="hold"/>
                                        <p:tgtEl>
                                          <p:spTgt spid="14338">
                                            <p:txEl>
                                              <p:pRg st="7" end="7"/>
                                            </p:txEl>
                                          </p:spTgt>
                                        </p:tgtEl>
                                      </p:cBhvr>
                                    </p:anim>
                                  </p:childTnLst>
                                </p:cTn>
                              </p:par>
                              <p:par>
                                <p:cTn id="35" presetID="24" presetClass="entr" presetSubtype="0" fill="hold" grpId="0" nodeType="withEffect">
                                  <p:stCondLst>
                                    <p:cond delay="0"/>
                                  </p:stCondLst>
                                  <p:childTnLst>
                                    <p:set>
                                      <p:cBhvr>
                                        <p:cTn id="36" dur="1" fill="hold">
                                          <p:stCondLst>
                                            <p:cond delay="0"/>
                                          </p:stCondLst>
                                        </p:cTn>
                                        <p:tgtEl>
                                          <p:spTgt spid="14338">
                                            <p:txEl>
                                              <p:pRg st="8" end="8"/>
                                            </p:txEl>
                                          </p:spTgt>
                                        </p:tgtEl>
                                        <p:attrNameLst>
                                          <p:attrName>style.visibility</p:attrName>
                                        </p:attrNameLst>
                                      </p:cBhvr>
                                      <p:to>
                                        <p:strVal val="visible"/>
                                      </p:to>
                                    </p:set>
                                    <p:anim calcmode="lin" valueType="num">
                                      <p:cBhvr>
                                        <p:cTn id="37" dur="1" fill="hold"/>
                                        <p:tgtEl>
                                          <p:spTgt spid="14338">
                                            <p:txEl>
                                              <p:pRg st="8" end="8"/>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body" idx="4294967295"/>
          </p:nvPr>
        </p:nvSpPr>
        <p:spPr>
          <a:xfrm>
            <a:off x="457200" y="1343025"/>
            <a:ext cx="8229600" cy="4784725"/>
          </a:xfrm>
        </p:spPr>
        <p:txBody>
          <a:bodyPr vert="horz" wrap="square" anchor="t" anchorCtr="0"/>
          <a:lstStyle/>
          <a:p>
            <a:pPr eaLnBrk="1" hangingPunct="1">
              <a:spcBef>
                <a:spcPct val="0"/>
              </a:spcBef>
              <a:buNone/>
            </a:pPr>
            <a:r>
              <a:rPr lang="zh-CN" altLang="en-US" b="0" dirty="0">
                <a:solidFill>
                  <a:srgbClr val="C00000"/>
                </a:solidFill>
                <a:latin typeface="宋体" panose="02010600030101010101" pitchFamily="2" charset="-122"/>
              </a:rPr>
              <a:t>二、古典经济学：</a:t>
            </a:r>
            <a:r>
              <a:rPr lang="en-US" altLang="zh-CN" b="0" dirty="0">
                <a:solidFill>
                  <a:srgbClr val="C00000"/>
                </a:solidFill>
                <a:latin typeface="宋体" panose="02010600030101010101" pitchFamily="2" charset="-122"/>
              </a:rPr>
              <a:t>17</a:t>
            </a:r>
            <a:r>
              <a:rPr lang="zh-CN" altLang="en-US" b="0" dirty="0">
                <a:solidFill>
                  <a:srgbClr val="C00000"/>
                </a:solidFill>
                <a:latin typeface="宋体" panose="02010600030101010101" pitchFamily="2" charset="-122"/>
              </a:rPr>
              <a:t>世纪中期</a:t>
            </a:r>
            <a:r>
              <a:rPr lang="en-US" altLang="zh-CN" b="0" dirty="0">
                <a:solidFill>
                  <a:srgbClr val="C00000"/>
                </a:solidFill>
                <a:latin typeface="宋体" panose="02010600030101010101" pitchFamily="2" charset="-122"/>
              </a:rPr>
              <a:t>—19</a:t>
            </a:r>
            <a:r>
              <a:rPr lang="zh-CN" altLang="en-US" b="0" dirty="0">
                <a:solidFill>
                  <a:srgbClr val="C00000"/>
                </a:solidFill>
                <a:latin typeface="宋体" panose="02010600030101010101" pitchFamily="2" charset="-122"/>
              </a:rPr>
              <a:t>世纪中期</a:t>
            </a:r>
            <a:endParaRPr lang="en-US" altLang="zh-CN" b="0" dirty="0">
              <a:solidFill>
                <a:srgbClr val="C00000"/>
              </a:solidFill>
              <a:latin typeface="宋体" panose="02010600030101010101" pitchFamily="2" charset="-122"/>
            </a:endParaRPr>
          </a:p>
          <a:p>
            <a:pPr eaLnBrk="1" hangingPunct="1">
              <a:spcBef>
                <a:spcPct val="0"/>
              </a:spcBef>
            </a:pPr>
            <a:r>
              <a:rPr lang="zh-CN" altLang="en-US" sz="2800" b="0" dirty="0">
                <a:solidFill>
                  <a:schemeClr val="tx1"/>
                </a:solidFill>
                <a:latin typeface="宋体" panose="02010600030101010101" pitchFamily="2" charset="-122"/>
              </a:rPr>
              <a:t>时代背景：</a:t>
            </a:r>
            <a:endParaRPr lang="en-US" altLang="zh-CN" sz="2800" b="0" dirty="0">
              <a:solidFill>
                <a:schemeClr val="tx1"/>
              </a:solidFill>
              <a:latin typeface="宋体" panose="02010600030101010101" pitchFamily="2" charset="-122"/>
            </a:endParaRPr>
          </a:p>
          <a:p>
            <a:pPr lvl="1" eaLnBrk="1" hangingPunct="1">
              <a:spcBef>
                <a:spcPct val="0"/>
              </a:spcBef>
            </a:pPr>
            <a:r>
              <a:rPr lang="zh-CN" altLang="en-US" sz="2400" dirty="0">
                <a:latin typeface="宋体" panose="02010600030101010101" pitchFamily="2" charset="-122"/>
              </a:rPr>
              <a:t>资本主义生产方式的确立</a:t>
            </a:r>
          </a:p>
          <a:p>
            <a:pPr eaLnBrk="1" hangingPunct="1">
              <a:spcBef>
                <a:spcPct val="0"/>
              </a:spcBef>
            </a:pPr>
            <a:r>
              <a:rPr lang="zh-CN" altLang="en-US" sz="2800" b="0" dirty="0">
                <a:solidFill>
                  <a:schemeClr val="tx1"/>
                </a:solidFill>
                <a:latin typeface="宋体" panose="02010600030101010101" pitchFamily="2" charset="-122"/>
              </a:rPr>
              <a:t>早期阶段：</a:t>
            </a:r>
            <a:endParaRPr lang="en-US" altLang="zh-CN" sz="2800" b="0" dirty="0">
              <a:solidFill>
                <a:schemeClr val="tx1"/>
              </a:solidFill>
              <a:latin typeface="宋体" panose="02010600030101010101" pitchFamily="2" charset="-122"/>
            </a:endParaRPr>
          </a:p>
          <a:p>
            <a:pPr lvl="1" eaLnBrk="1" hangingPunct="1">
              <a:spcBef>
                <a:spcPct val="0"/>
              </a:spcBef>
            </a:pPr>
            <a:r>
              <a:rPr lang="zh-CN" altLang="en-US" sz="2400" dirty="0">
                <a:latin typeface="宋体" panose="02010600030101010101" pitchFamily="2" charset="-122"/>
              </a:rPr>
              <a:t>研究生产与分配</a:t>
            </a:r>
          </a:p>
          <a:p>
            <a:pPr eaLnBrk="1" hangingPunct="1">
              <a:spcBef>
                <a:spcPct val="0"/>
              </a:spcBef>
            </a:pPr>
            <a:r>
              <a:rPr lang="zh-CN" altLang="en-US" sz="2800" b="0" dirty="0">
                <a:solidFill>
                  <a:schemeClr val="tx1"/>
                </a:solidFill>
                <a:latin typeface="宋体" panose="02010600030101010101" pitchFamily="2" charset="-122"/>
              </a:rPr>
              <a:t>重要代表：</a:t>
            </a:r>
          </a:p>
          <a:p>
            <a:pPr lvl="1" eaLnBrk="1" hangingPunct="1">
              <a:spcBef>
                <a:spcPct val="0"/>
              </a:spcBef>
            </a:pPr>
            <a:r>
              <a:rPr lang="zh-CN" altLang="en-US" sz="2400" dirty="0">
                <a:latin typeface="宋体" panose="02010600030101010101" pitchFamily="2" charset="-122"/>
              </a:rPr>
              <a:t>威廉</a:t>
            </a:r>
            <a:r>
              <a:rPr lang="en-US" altLang="zh-CN" sz="2400" dirty="0">
                <a:latin typeface="宋体" panose="02010600030101010101" pitchFamily="2" charset="-122"/>
              </a:rPr>
              <a:t>·</a:t>
            </a:r>
            <a:r>
              <a:rPr lang="zh-CN" altLang="en-US" sz="2400" dirty="0">
                <a:latin typeface="宋体" panose="02010600030101010101" pitchFamily="2" charset="-122"/>
              </a:rPr>
              <a:t>配第；亚当</a:t>
            </a:r>
            <a:r>
              <a:rPr lang="en-US" altLang="zh-CN" sz="2400" dirty="0">
                <a:latin typeface="宋体" panose="02010600030101010101" pitchFamily="2" charset="-122"/>
              </a:rPr>
              <a:t>·</a:t>
            </a:r>
            <a:r>
              <a:rPr lang="zh-CN" altLang="en-US" sz="2400" dirty="0">
                <a:latin typeface="宋体" panose="02010600030101010101" pitchFamily="2" charset="-122"/>
              </a:rPr>
              <a:t>斯密；李嘉图；西斯蒙第；拉姆塞；琼斯</a:t>
            </a:r>
          </a:p>
          <a:p>
            <a:pPr eaLnBrk="1" hangingPunct="1">
              <a:spcBef>
                <a:spcPct val="0"/>
              </a:spcBef>
            </a:pPr>
            <a:r>
              <a:rPr lang="zh-CN" altLang="en-US" sz="2800" b="0" dirty="0">
                <a:solidFill>
                  <a:schemeClr val="tx1"/>
                </a:solidFill>
                <a:latin typeface="宋体" panose="02010600030101010101" pitchFamily="2" charset="-122"/>
              </a:rPr>
              <a:t>庸俗阶段：</a:t>
            </a:r>
            <a:endParaRPr lang="en-US" altLang="zh-CN" sz="2800" b="0" dirty="0">
              <a:solidFill>
                <a:schemeClr val="tx1"/>
              </a:solidFill>
              <a:latin typeface="宋体" panose="02010600030101010101" pitchFamily="2" charset="-122"/>
            </a:endParaRPr>
          </a:p>
          <a:p>
            <a:pPr lvl="1" eaLnBrk="1" hangingPunct="1">
              <a:spcBef>
                <a:spcPct val="0"/>
              </a:spcBef>
            </a:pPr>
            <a:r>
              <a:rPr lang="zh-CN" altLang="en-US" sz="2400" dirty="0">
                <a:highlight>
                  <a:srgbClr val="FFFF00"/>
                </a:highlight>
                <a:latin typeface="宋体" panose="02010600030101010101" pitchFamily="2" charset="-122"/>
              </a:rPr>
              <a:t>从</a:t>
            </a:r>
            <a:r>
              <a:rPr lang="zh-CN" altLang="en-US" sz="2400" dirty="0">
                <a:highlight>
                  <a:srgbClr val="FFFF00"/>
                </a:highlight>
                <a:latin typeface="宋体" panose="02010600030101010101" pitchFamily="2" charset="-122"/>
                <a:sym typeface="+mn-ea"/>
              </a:rPr>
              <a:t>流通过程</a:t>
            </a:r>
            <a:r>
              <a:rPr lang="zh-CN" altLang="en-US" sz="2400" dirty="0">
                <a:highlight>
                  <a:srgbClr val="FFFF00"/>
                </a:highlight>
                <a:latin typeface="宋体" panose="02010600030101010101" pitchFamily="2" charset="-122"/>
              </a:rPr>
              <a:t>转向</a:t>
            </a:r>
            <a:r>
              <a:rPr lang="zh-CN" altLang="en-US" sz="2400" dirty="0">
                <a:highlight>
                  <a:srgbClr val="FFFF00"/>
                </a:highlight>
                <a:latin typeface="宋体" panose="02010600030101010101" pitchFamily="2" charset="-122"/>
                <a:sym typeface="+mn-ea"/>
              </a:rPr>
              <a:t>生产过程</a:t>
            </a:r>
            <a:r>
              <a:rPr lang="zh-CN" altLang="en-US" sz="2400" dirty="0">
                <a:latin typeface="宋体" panose="02010600030101010101" pitchFamily="2" charset="-122"/>
              </a:rPr>
              <a:t>,早期理论遭批</a:t>
            </a:r>
          </a:p>
          <a:p>
            <a:pPr eaLnBrk="1" hangingPunct="1">
              <a:spcBef>
                <a:spcPct val="0"/>
              </a:spcBef>
            </a:pPr>
            <a:r>
              <a:rPr lang="zh-CN" altLang="en-US" sz="2800" b="0" dirty="0">
                <a:solidFill>
                  <a:schemeClr val="tx1"/>
                </a:solidFill>
                <a:latin typeface="宋体" panose="02010600030101010101" pitchFamily="2" charset="-122"/>
              </a:rPr>
              <a:t>折中趋势：</a:t>
            </a:r>
          </a:p>
          <a:p>
            <a:pPr lvl="1" eaLnBrk="1" hangingPunct="1">
              <a:spcBef>
                <a:spcPct val="0"/>
              </a:spcBef>
            </a:pPr>
            <a:r>
              <a:rPr lang="zh-CN" altLang="en-US" sz="2400" dirty="0">
                <a:latin typeface="宋体" panose="02010600030101010101" pitchFamily="2" charset="-122"/>
              </a:rPr>
              <a:t>穆勒；巴斯夏；凯里；萨伊；马尔萨斯</a:t>
            </a:r>
          </a:p>
        </p:txBody>
      </p:sp>
      <p:sp>
        <p:nvSpPr>
          <p:cNvPr id="15363"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rPr>
              <a:t>                      第二节  西方经济学的由来与发展</a:t>
            </a:r>
            <a:endParaRPr lang="en-US" altLang="zh-CN" sz="2400" dirty="0">
              <a:latin typeface="宋体" panose="02010600030101010101" pitchFamily="2" charset="-122"/>
            </a:endParaRPr>
          </a:p>
          <a:p>
            <a:pPr algn="ctr"/>
            <a:r>
              <a:rPr lang="zh-CN" altLang="en-US" sz="2400" dirty="0">
                <a:latin typeface="Arial" panose="020B0604020202020204" pitchFamily="34" charset="0"/>
              </a:rPr>
              <a:t>                         二、古典经济学：</a:t>
            </a:r>
            <a:r>
              <a:rPr lang="en-US" altLang="zh-CN" sz="2400" dirty="0">
                <a:latin typeface="Arial" panose="020B0604020202020204" pitchFamily="34" charset="0"/>
              </a:rPr>
              <a:t>17</a:t>
            </a:r>
            <a:r>
              <a:rPr lang="zh-CN" altLang="en-US" sz="2400" dirty="0">
                <a:latin typeface="Arial" panose="020B0604020202020204" pitchFamily="34" charset="0"/>
              </a:rPr>
              <a:t>世纪中期</a:t>
            </a:r>
            <a:r>
              <a:rPr lang="en-US" altLang="zh-CN" sz="2400" dirty="0">
                <a:latin typeface="Arial" panose="020B0604020202020204" pitchFamily="34" charset="0"/>
              </a:rPr>
              <a:t>—19</a:t>
            </a:r>
            <a:r>
              <a:rPr lang="zh-CN" altLang="en-US" sz="2400" dirty="0">
                <a:latin typeface="Arial" panose="020B0604020202020204" pitchFamily="34" charset="0"/>
              </a:rPr>
              <a:t>世纪中期</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p:cTn id="7" dur="1" fill="hold"/>
                                        <p:tgtEl>
                                          <p:spTgt spid="1536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 calcmode="lin" valueType="num">
                                      <p:cBhvr>
                                        <p:cTn id="12" dur="1" fill="hold"/>
                                        <p:tgtEl>
                                          <p:spTgt spid="15362">
                                            <p:txEl>
                                              <p:pRg st="1" end="1"/>
                                            </p:tx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anim calcmode="lin" valueType="num">
                                      <p:cBhvr>
                                        <p:cTn id="15" dur="1" fill="hold"/>
                                        <p:tgtEl>
                                          <p:spTgt spid="15362">
                                            <p:txEl>
                                              <p:pRg st="2" end="2"/>
                                            </p:txEl>
                                          </p:spTgt>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5362">
                                            <p:txEl>
                                              <p:pRg st="3" end="3"/>
                                            </p:txEl>
                                          </p:spTgt>
                                        </p:tgtEl>
                                        <p:attrNameLst>
                                          <p:attrName>style.visibility</p:attrName>
                                        </p:attrNameLst>
                                      </p:cBhvr>
                                      <p:to>
                                        <p:strVal val="visible"/>
                                      </p:to>
                                    </p:set>
                                    <p:anim calcmode="lin" valueType="num">
                                      <p:cBhvr>
                                        <p:cTn id="20" dur="1" fill="hold"/>
                                        <p:tgtEl>
                                          <p:spTgt spid="15362">
                                            <p:txEl>
                                              <p:pRg st="3" end="3"/>
                                            </p:txEl>
                                          </p:spTgt>
                                        </p:tgtEl>
                                      </p:cBhvr>
                                    </p:anim>
                                  </p:childTnLst>
                                </p:cTn>
                              </p:par>
                              <p:par>
                                <p:cTn id="21" presetID="24" presetClass="entr" presetSubtype="0" fill="hold" grpId="0" nodeType="with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anim calcmode="lin" valueType="num">
                                      <p:cBhvr>
                                        <p:cTn id="23" dur="1" fill="hold"/>
                                        <p:tgtEl>
                                          <p:spTgt spid="15362">
                                            <p:txEl>
                                              <p:pRg st="4" end="4"/>
                                            </p:txEl>
                                          </p:spTgt>
                                        </p:tgtEl>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5362">
                                            <p:txEl>
                                              <p:pRg st="5" end="5"/>
                                            </p:txEl>
                                          </p:spTgt>
                                        </p:tgtEl>
                                        <p:attrNameLst>
                                          <p:attrName>style.visibility</p:attrName>
                                        </p:attrNameLst>
                                      </p:cBhvr>
                                      <p:to>
                                        <p:strVal val="visible"/>
                                      </p:to>
                                    </p:set>
                                    <p:anim calcmode="lin" valueType="num">
                                      <p:cBhvr>
                                        <p:cTn id="28" dur="1" fill="hold"/>
                                        <p:tgtEl>
                                          <p:spTgt spid="15362">
                                            <p:txEl>
                                              <p:pRg st="5" end="5"/>
                                            </p:txEl>
                                          </p:spTgt>
                                        </p:tgtEl>
                                      </p:cBhvr>
                                    </p:anim>
                                  </p:childTnLst>
                                </p:cTn>
                              </p:par>
                              <p:par>
                                <p:cTn id="29" presetID="24" presetClass="entr" presetSubtype="0" fill="hold" grpId="0" nodeType="withEffect">
                                  <p:stCondLst>
                                    <p:cond delay="0"/>
                                  </p:stCondLst>
                                  <p:childTnLst>
                                    <p:set>
                                      <p:cBhvr>
                                        <p:cTn id="30" dur="1" fill="hold">
                                          <p:stCondLst>
                                            <p:cond delay="0"/>
                                          </p:stCondLst>
                                        </p:cTn>
                                        <p:tgtEl>
                                          <p:spTgt spid="15362">
                                            <p:txEl>
                                              <p:pRg st="6" end="6"/>
                                            </p:txEl>
                                          </p:spTgt>
                                        </p:tgtEl>
                                        <p:attrNameLst>
                                          <p:attrName>style.visibility</p:attrName>
                                        </p:attrNameLst>
                                      </p:cBhvr>
                                      <p:to>
                                        <p:strVal val="visible"/>
                                      </p:to>
                                    </p:set>
                                    <p:anim calcmode="lin" valueType="num">
                                      <p:cBhvr>
                                        <p:cTn id="31" dur="1" fill="hold"/>
                                        <p:tgtEl>
                                          <p:spTgt spid="15362">
                                            <p:txEl>
                                              <p:pRg st="6" end="6"/>
                                            </p:txEl>
                                          </p:spTgt>
                                        </p:tgtEl>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5362">
                                            <p:txEl>
                                              <p:pRg st="7" end="7"/>
                                            </p:txEl>
                                          </p:spTgt>
                                        </p:tgtEl>
                                        <p:attrNameLst>
                                          <p:attrName>style.visibility</p:attrName>
                                        </p:attrNameLst>
                                      </p:cBhvr>
                                      <p:to>
                                        <p:strVal val="visible"/>
                                      </p:to>
                                    </p:set>
                                    <p:anim calcmode="lin" valueType="num">
                                      <p:cBhvr>
                                        <p:cTn id="36" dur="1" fill="hold"/>
                                        <p:tgtEl>
                                          <p:spTgt spid="15362">
                                            <p:txEl>
                                              <p:pRg st="7" end="7"/>
                                            </p:txEl>
                                          </p:spTgt>
                                        </p:tgtEl>
                                      </p:cBhvr>
                                    </p:anim>
                                  </p:childTnLst>
                                </p:cTn>
                              </p:par>
                              <p:par>
                                <p:cTn id="37" presetID="24" presetClass="entr" presetSubtype="0" fill="hold" grpId="0" nodeType="withEffect">
                                  <p:stCondLst>
                                    <p:cond delay="0"/>
                                  </p:stCondLst>
                                  <p:childTnLst>
                                    <p:set>
                                      <p:cBhvr>
                                        <p:cTn id="38" dur="1" fill="hold">
                                          <p:stCondLst>
                                            <p:cond delay="0"/>
                                          </p:stCondLst>
                                        </p:cTn>
                                        <p:tgtEl>
                                          <p:spTgt spid="15362">
                                            <p:txEl>
                                              <p:pRg st="8" end="8"/>
                                            </p:txEl>
                                          </p:spTgt>
                                        </p:tgtEl>
                                        <p:attrNameLst>
                                          <p:attrName>style.visibility</p:attrName>
                                        </p:attrNameLst>
                                      </p:cBhvr>
                                      <p:to>
                                        <p:strVal val="visible"/>
                                      </p:to>
                                    </p:set>
                                    <p:anim calcmode="lin" valueType="num">
                                      <p:cBhvr>
                                        <p:cTn id="39" dur="1" fill="hold"/>
                                        <p:tgtEl>
                                          <p:spTgt spid="15362">
                                            <p:txEl>
                                              <p:pRg st="8" end="8"/>
                                            </p:txEl>
                                          </p:spTgt>
                                        </p:tgtEl>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5362">
                                            <p:txEl>
                                              <p:pRg st="9" end="9"/>
                                            </p:txEl>
                                          </p:spTgt>
                                        </p:tgtEl>
                                        <p:attrNameLst>
                                          <p:attrName>style.visibility</p:attrName>
                                        </p:attrNameLst>
                                      </p:cBhvr>
                                      <p:to>
                                        <p:strVal val="visible"/>
                                      </p:to>
                                    </p:set>
                                    <p:anim calcmode="lin" valueType="num">
                                      <p:cBhvr>
                                        <p:cTn id="44" dur="1" fill="hold"/>
                                        <p:tgtEl>
                                          <p:spTgt spid="15362">
                                            <p:txEl>
                                              <p:pRg st="9" end="9"/>
                                            </p:txEl>
                                          </p:spTgt>
                                        </p:tgtEl>
                                      </p:cBhvr>
                                    </p:anim>
                                  </p:childTnLst>
                                </p:cTn>
                              </p:par>
                              <p:par>
                                <p:cTn id="45" presetID="24" presetClass="entr" presetSubtype="0" fill="hold" grpId="0" nodeType="withEffect">
                                  <p:stCondLst>
                                    <p:cond delay="0"/>
                                  </p:stCondLst>
                                  <p:childTnLst>
                                    <p:set>
                                      <p:cBhvr>
                                        <p:cTn id="46" dur="1" fill="hold">
                                          <p:stCondLst>
                                            <p:cond delay="0"/>
                                          </p:stCondLst>
                                        </p:cTn>
                                        <p:tgtEl>
                                          <p:spTgt spid="15362">
                                            <p:txEl>
                                              <p:pRg st="10" end="10"/>
                                            </p:txEl>
                                          </p:spTgt>
                                        </p:tgtEl>
                                        <p:attrNameLst>
                                          <p:attrName>style.visibility</p:attrName>
                                        </p:attrNameLst>
                                      </p:cBhvr>
                                      <p:to>
                                        <p:strVal val="visible"/>
                                      </p:to>
                                    </p:set>
                                    <p:anim calcmode="lin" valueType="num">
                                      <p:cBhvr>
                                        <p:cTn id="47" dur="1" fill="hold"/>
                                        <p:tgtEl>
                                          <p:spTgt spid="15362">
                                            <p:txEl>
                                              <p:pRg st="10" end="1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p:nvPr/>
        </p:nvSpPr>
        <p:spPr>
          <a:xfrm>
            <a:off x="142875" y="2357438"/>
            <a:ext cx="2500313" cy="3444875"/>
          </a:xfrm>
          <a:prstGeom prst="rect">
            <a:avLst/>
          </a:prstGeom>
          <a:solidFill>
            <a:srgbClr val="CC99FF"/>
          </a:solidFill>
          <a:ln w="9525">
            <a:noFill/>
          </a:ln>
        </p:spPr>
        <p:txBody>
          <a:bodyPr>
            <a:spAutoFit/>
          </a:bodyPr>
          <a:lstStyle/>
          <a:p>
            <a:pPr algn="ctr"/>
            <a:r>
              <a:rPr lang="zh-CN" altLang="en-US" sz="2000" dirty="0">
                <a:latin typeface="Arial" panose="020B0604020202020204" pitchFamily="34" charset="0"/>
              </a:rPr>
              <a:t> 古典经济学</a:t>
            </a:r>
            <a:r>
              <a:rPr lang="en-US" altLang="zh-CN" sz="2000" dirty="0">
                <a:latin typeface="Arial" panose="020B0604020202020204" pitchFamily="34" charset="0"/>
              </a:rPr>
              <a:t>——</a:t>
            </a:r>
            <a:r>
              <a:rPr lang="zh-CN" altLang="en-US" sz="2000" dirty="0">
                <a:latin typeface="Arial" panose="020B0604020202020204" pitchFamily="34" charset="0"/>
              </a:rPr>
              <a:t>在资本主义处于上升时期代表着进步力量的政治经济学</a:t>
            </a:r>
            <a:endParaRPr lang="en-US" altLang="zh-CN" sz="2000" dirty="0">
              <a:latin typeface="Arial" panose="020B0604020202020204" pitchFamily="34" charset="0"/>
            </a:endParaRPr>
          </a:p>
          <a:p>
            <a:pPr algn="ctr">
              <a:buFont typeface="Arial" panose="020B0604020202020204" pitchFamily="34" charset="0"/>
              <a:buChar char="•"/>
            </a:pPr>
            <a:endParaRPr lang="en-US" altLang="zh-CN" sz="2000" dirty="0">
              <a:latin typeface="Arial" panose="020B0604020202020204" pitchFamily="34" charset="0"/>
            </a:endParaRPr>
          </a:p>
          <a:p>
            <a:pPr algn="ctr"/>
            <a:r>
              <a:rPr lang="zh-CN" altLang="en-US" sz="2000" dirty="0">
                <a:latin typeface="Arial" panose="020B0604020202020204" pitchFamily="34" charset="0"/>
              </a:rPr>
              <a:t> 庸俗经济学</a:t>
            </a:r>
            <a:r>
              <a:rPr lang="en-US" altLang="zh-CN" sz="2000" dirty="0">
                <a:latin typeface="Arial" panose="020B0604020202020204" pitchFamily="34" charset="0"/>
              </a:rPr>
              <a:t>——</a:t>
            </a:r>
            <a:r>
              <a:rPr lang="zh-CN" altLang="en-US" sz="2000" dirty="0">
                <a:latin typeface="Arial" panose="020B0604020202020204" pitchFamily="34" charset="0"/>
              </a:rPr>
              <a:t>为资本主义制度进行辩护，代表资产经济利益，热衷于对经济体系的表面现象进行研究的经济理论</a:t>
            </a:r>
          </a:p>
        </p:txBody>
      </p:sp>
      <p:sp>
        <p:nvSpPr>
          <p:cNvPr id="16387" name="矩形 4"/>
          <p:cNvSpPr/>
          <p:nvPr/>
        </p:nvSpPr>
        <p:spPr>
          <a:xfrm>
            <a:off x="2987675" y="2420938"/>
            <a:ext cx="1928813" cy="3478212"/>
          </a:xfrm>
          <a:prstGeom prst="rect">
            <a:avLst/>
          </a:prstGeom>
          <a:solidFill>
            <a:srgbClr val="CCFFCC"/>
          </a:solidFill>
          <a:ln w="9525">
            <a:noFill/>
          </a:ln>
        </p:spPr>
        <p:txBody>
          <a:bodyPr>
            <a:spAutoFit/>
          </a:bodyPr>
          <a:lstStyle/>
          <a:p>
            <a:pPr algn="ctr"/>
            <a:r>
              <a:rPr lang="zh-CN" altLang="en-US" sz="2000" dirty="0">
                <a:latin typeface="Arial" panose="020B0604020202020204" pitchFamily="34" charset="0"/>
              </a:rPr>
              <a:t>从斯密起到凯恩斯之前的理论；将当代西方经济学所认为是新古典经济学的理论也包括在内</a:t>
            </a:r>
            <a:endParaRPr lang="en-US" altLang="zh-CN" sz="2000" dirty="0">
              <a:latin typeface="Arial" panose="020B0604020202020204" pitchFamily="34" charset="0"/>
            </a:endParaRPr>
          </a:p>
          <a:p>
            <a:pPr algn="ctr"/>
            <a:endParaRPr lang="en-US" altLang="zh-CN" sz="2000" dirty="0">
              <a:latin typeface="Arial" panose="020B0604020202020204" pitchFamily="34" charset="0"/>
            </a:endParaRPr>
          </a:p>
          <a:p>
            <a:endParaRPr lang="en-US" altLang="zh-CN" sz="2000" dirty="0">
              <a:latin typeface="Arial" panose="020B0604020202020204" pitchFamily="34" charset="0"/>
            </a:endParaRPr>
          </a:p>
          <a:p>
            <a:endParaRPr lang="en-US" altLang="zh-CN" sz="2000" dirty="0">
              <a:latin typeface="Arial" panose="020B0604020202020204" pitchFamily="34" charset="0"/>
            </a:endParaRPr>
          </a:p>
          <a:p>
            <a:endParaRPr lang="zh-CN" altLang="en-US" sz="2000" dirty="0">
              <a:latin typeface="Arial" panose="020B0604020202020204" pitchFamily="34" charset="0"/>
            </a:endParaRPr>
          </a:p>
        </p:txBody>
      </p:sp>
      <p:sp>
        <p:nvSpPr>
          <p:cNvPr id="16388" name="矩形 5"/>
          <p:cNvSpPr/>
          <p:nvPr/>
        </p:nvSpPr>
        <p:spPr>
          <a:xfrm>
            <a:off x="5292725" y="2420938"/>
            <a:ext cx="1571625" cy="3444875"/>
          </a:xfrm>
          <a:prstGeom prst="rect">
            <a:avLst/>
          </a:prstGeom>
          <a:solidFill>
            <a:srgbClr val="FFCC99"/>
          </a:solidFill>
          <a:ln w="9525">
            <a:noFill/>
          </a:ln>
        </p:spPr>
        <p:txBody>
          <a:bodyPr>
            <a:spAutoFit/>
          </a:bodyPr>
          <a:lstStyle/>
          <a:p>
            <a:pPr algn="ctr"/>
            <a:r>
              <a:rPr lang="zh-CN" altLang="en-US" sz="2000" dirty="0">
                <a:latin typeface="Arial" panose="020B0604020202020204" pitchFamily="34" charset="0"/>
              </a:rPr>
              <a:t>斯密被归为重商主义，</a:t>
            </a:r>
            <a:r>
              <a:rPr lang="en-US" altLang="zh-CN" sz="2000" dirty="0">
                <a:latin typeface="Arial" panose="020B0604020202020204" pitchFamily="34" charset="0"/>
              </a:rPr>
              <a:t>1790-1879</a:t>
            </a:r>
            <a:r>
              <a:rPr lang="zh-CN" altLang="en-US" sz="2000" dirty="0">
                <a:latin typeface="Arial" panose="020B0604020202020204" pitchFamily="34" charset="0"/>
              </a:rPr>
              <a:t>年间的经济理论属于古典经济学</a:t>
            </a:r>
            <a:endParaRPr lang="en-US" altLang="zh-CN" sz="2000" dirty="0">
              <a:latin typeface="Arial" panose="020B0604020202020204" pitchFamily="34" charset="0"/>
            </a:endParaRPr>
          </a:p>
          <a:p>
            <a:endParaRPr lang="en-US" altLang="zh-CN" sz="2000" dirty="0">
              <a:latin typeface="Arial" panose="020B0604020202020204" pitchFamily="34" charset="0"/>
            </a:endParaRPr>
          </a:p>
          <a:p>
            <a:endParaRPr lang="en-US" altLang="zh-CN" sz="2000" dirty="0">
              <a:latin typeface="Arial" panose="020B0604020202020204" pitchFamily="34" charset="0"/>
            </a:endParaRPr>
          </a:p>
          <a:p>
            <a:endParaRPr lang="en-US" altLang="zh-CN" sz="2000" dirty="0">
              <a:latin typeface="Arial" panose="020B0604020202020204" pitchFamily="34" charset="0"/>
            </a:endParaRPr>
          </a:p>
          <a:p>
            <a:endParaRPr lang="en-US" altLang="zh-CN" sz="2000" dirty="0">
              <a:latin typeface="Arial" panose="020B0604020202020204" pitchFamily="34" charset="0"/>
            </a:endParaRPr>
          </a:p>
          <a:p>
            <a:endParaRPr lang="zh-CN" altLang="en-US" sz="2000" dirty="0">
              <a:latin typeface="Arial" panose="020B0604020202020204" pitchFamily="34" charset="0"/>
            </a:endParaRPr>
          </a:p>
        </p:txBody>
      </p:sp>
      <p:sp>
        <p:nvSpPr>
          <p:cNvPr id="16389" name="矩形 6"/>
          <p:cNvSpPr/>
          <p:nvPr/>
        </p:nvSpPr>
        <p:spPr>
          <a:xfrm>
            <a:off x="7143750" y="2428875"/>
            <a:ext cx="1571625" cy="3478213"/>
          </a:xfrm>
          <a:prstGeom prst="rect">
            <a:avLst/>
          </a:prstGeom>
          <a:solidFill>
            <a:srgbClr val="FFFF99"/>
          </a:solidFill>
          <a:ln w="9525">
            <a:noFill/>
          </a:ln>
        </p:spPr>
        <p:txBody>
          <a:bodyPr>
            <a:spAutoFit/>
          </a:bodyPr>
          <a:lstStyle/>
          <a:p>
            <a:pPr algn="ctr"/>
            <a:r>
              <a:rPr lang="zh-CN" altLang="en-US" sz="2000" dirty="0">
                <a:latin typeface="Arial" panose="020B0604020202020204" pitchFamily="34" charset="0"/>
              </a:rPr>
              <a:t>从斯密</a:t>
            </a:r>
            <a:r>
              <a:rPr lang="en-US" altLang="zh-CN" sz="2000" dirty="0">
                <a:latin typeface="Arial" panose="020B0604020202020204" pitchFamily="34" charset="0"/>
              </a:rPr>
              <a:t>《</a:t>
            </a:r>
            <a:r>
              <a:rPr lang="zh-CN" altLang="en-US" sz="2000" dirty="0">
                <a:latin typeface="Arial" panose="020B0604020202020204" pitchFamily="34" charset="0"/>
              </a:rPr>
              <a:t>国民财富的性质和原因的研究</a:t>
            </a:r>
            <a:r>
              <a:rPr lang="en-US" altLang="zh-CN" sz="2000" dirty="0">
                <a:latin typeface="Arial" panose="020B0604020202020204" pitchFamily="34" charset="0"/>
              </a:rPr>
              <a:t>》</a:t>
            </a:r>
            <a:r>
              <a:rPr lang="zh-CN" altLang="en-US" sz="2000" dirty="0">
                <a:latin typeface="Arial" panose="020B0604020202020204" pitchFamily="34" charset="0"/>
              </a:rPr>
              <a:t>出版开始到马歇尔</a:t>
            </a:r>
            <a:r>
              <a:rPr lang="en-US" altLang="zh-CN" sz="2000" dirty="0">
                <a:latin typeface="Arial" panose="020B0604020202020204" pitchFamily="34" charset="0"/>
              </a:rPr>
              <a:t>《</a:t>
            </a:r>
            <a:r>
              <a:rPr lang="zh-CN" altLang="en-US" sz="2000" dirty="0">
                <a:latin typeface="Arial" panose="020B0604020202020204" pitchFamily="34" charset="0"/>
              </a:rPr>
              <a:t>经济学原理</a:t>
            </a:r>
            <a:r>
              <a:rPr lang="en-US" altLang="zh-CN" sz="2000" dirty="0">
                <a:latin typeface="Arial" panose="020B0604020202020204" pitchFamily="34" charset="0"/>
              </a:rPr>
              <a:t>》</a:t>
            </a:r>
            <a:r>
              <a:rPr lang="zh-CN" altLang="en-US" sz="2000" dirty="0">
                <a:latin typeface="Arial" panose="020B0604020202020204" pitchFamily="34" charset="0"/>
              </a:rPr>
              <a:t>出版之前这段时期的理论</a:t>
            </a:r>
            <a:endParaRPr lang="en-US" altLang="zh-CN" sz="2000" dirty="0">
              <a:latin typeface="Arial" panose="020B0604020202020204" pitchFamily="34" charset="0"/>
            </a:endParaRPr>
          </a:p>
          <a:p>
            <a:pPr algn="ctr"/>
            <a:endParaRPr lang="en-US" altLang="zh-CN" sz="2000" dirty="0">
              <a:latin typeface="Arial" panose="020B0604020202020204" pitchFamily="34" charset="0"/>
            </a:endParaRPr>
          </a:p>
          <a:p>
            <a:pPr algn="ctr"/>
            <a:endParaRPr lang="zh-CN" altLang="en-US" sz="2000" dirty="0">
              <a:latin typeface="Arial" panose="020B0604020202020204" pitchFamily="34" charset="0"/>
            </a:endParaRPr>
          </a:p>
        </p:txBody>
      </p:sp>
      <p:sp>
        <p:nvSpPr>
          <p:cNvPr id="16390" name="矩形 7"/>
          <p:cNvSpPr/>
          <p:nvPr/>
        </p:nvSpPr>
        <p:spPr>
          <a:xfrm>
            <a:off x="755650" y="1557338"/>
            <a:ext cx="1108075" cy="461962"/>
          </a:xfrm>
          <a:prstGeom prst="rect">
            <a:avLst/>
          </a:prstGeom>
          <a:solidFill>
            <a:srgbClr val="CC99FF"/>
          </a:solidFill>
          <a:ln w="9525">
            <a:noFill/>
          </a:ln>
        </p:spPr>
        <p:txBody>
          <a:bodyPr wrap="none">
            <a:spAutoFit/>
          </a:bodyPr>
          <a:lstStyle/>
          <a:p>
            <a:r>
              <a:rPr lang="zh-CN" altLang="en-US" sz="2400" dirty="0">
                <a:latin typeface="Arial" panose="020B0604020202020204" pitchFamily="34" charset="0"/>
              </a:rPr>
              <a:t>马克思</a:t>
            </a:r>
          </a:p>
        </p:txBody>
      </p:sp>
      <p:sp>
        <p:nvSpPr>
          <p:cNvPr id="16391" name="矩形 8"/>
          <p:cNvSpPr/>
          <p:nvPr/>
        </p:nvSpPr>
        <p:spPr>
          <a:xfrm>
            <a:off x="3276600" y="1557338"/>
            <a:ext cx="1108075" cy="461962"/>
          </a:xfrm>
          <a:prstGeom prst="rect">
            <a:avLst/>
          </a:prstGeom>
          <a:solidFill>
            <a:srgbClr val="CCFFCC"/>
          </a:solidFill>
          <a:ln w="9525">
            <a:noFill/>
          </a:ln>
        </p:spPr>
        <p:txBody>
          <a:bodyPr wrap="none">
            <a:spAutoFit/>
          </a:bodyPr>
          <a:lstStyle/>
          <a:p>
            <a:r>
              <a:rPr lang="zh-CN" altLang="en-US" sz="2400" dirty="0">
                <a:latin typeface="Arial" panose="020B0604020202020204" pitchFamily="34" charset="0"/>
              </a:rPr>
              <a:t>凯恩斯</a:t>
            </a:r>
          </a:p>
        </p:txBody>
      </p:sp>
      <p:sp>
        <p:nvSpPr>
          <p:cNvPr id="16392" name="矩形 9"/>
          <p:cNvSpPr/>
          <p:nvPr/>
        </p:nvSpPr>
        <p:spPr>
          <a:xfrm>
            <a:off x="5508625" y="1557338"/>
            <a:ext cx="1108075" cy="461962"/>
          </a:xfrm>
          <a:prstGeom prst="rect">
            <a:avLst/>
          </a:prstGeom>
          <a:solidFill>
            <a:srgbClr val="FFCC99"/>
          </a:solidFill>
          <a:ln w="9525">
            <a:noFill/>
          </a:ln>
        </p:spPr>
        <p:txBody>
          <a:bodyPr wrap="none">
            <a:spAutoFit/>
          </a:bodyPr>
          <a:lstStyle/>
          <a:p>
            <a:r>
              <a:rPr lang="zh-CN" altLang="en-US" sz="2400" dirty="0">
                <a:latin typeface="Arial" panose="020B0604020202020204" pitchFamily="34" charset="0"/>
              </a:rPr>
              <a:t>熊彼特</a:t>
            </a:r>
          </a:p>
        </p:txBody>
      </p:sp>
      <p:sp>
        <p:nvSpPr>
          <p:cNvPr id="16393" name="矩形 10"/>
          <p:cNvSpPr/>
          <p:nvPr/>
        </p:nvSpPr>
        <p:spPr>
          <a:xfrm>
            <a:off x="7235825" y="1557338"/>
            <a:ext cx="1416050" cy="461962"/>
          </a:xfrm>
          <a:prstGeom prst="rect">
            <a:avLst/>
          </a:prstGeom>
          <a:solidFill>
            <a:srgbClr val="FFFF99"/>
          </a:solidFill>
          <a:ln w="9525">
            <a:noFill/>
          </a:ln>
        </p:spPr>
        <p:txBody>
          <a:bodyPr wrap="none">
            <a:spAutoFit/>
          </a:bodyPr>
          <a:lstStyle/>
          <a:p>
            <a:r>
              <a:rPr lang="zh-CN" altLang="en-US" sz="2400" dirty="0">
                <a:latin typeface="Arial" panose="020B0604020202020204" pitchFamily="34" charset="0"/>
              </a:rPr>
              <a:t>主流观点</a:t>
            </a:r>
          </a:p>
        </p:txBody>
      </p:sp>
      <p:sp>
        <p:nvSpPr>
          <p:cNvPr id="16394"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rPr>
              <a:t>                      第二节  西方经济学的由来与发展</a:t>
            </a:r>
            <a:endParaRPr lang="en-US" altLang="zh-CN" sz="2400" dirty="0">
              <a:latin typeface="宋体" panose="02010600030101010101" pitchFamily="2" charset="-122"/>
            </a:endParaRPr>
          </a:p>
          <a:p>
            <a:pPr algn="ctr"/>
            <a:r>
              <a:rPr lang="zh-CN" altLang="en-US" sz="2400" dirty="0">
                <a:latin typeface="Arial" panose="020B0604020202020204" pitchFamily="34" charset="0"/>
              </a:rPr>
              <a:t>                         二、古典经济学：</a:t>
            </a:r>
            <a:r>
              <a:rPr lang="en-US" altLang="zh-CN" sz="2400" dirty="0">
                <a:latin typeface="Arial" panose="020B0604020202020204" pitchFamily="34" charset="0"/>
              </a:rPr>
              <a:t>17</a:t>
            </a:r>
            <a:r>
              <a:rPr lang="zh-CN" altLang="en-US" sz="2400" dirty="0">
                <a:latin typeface="Arial" panose="020B0604020202020204" pitchFamily="34" charset="0"/>
              </a:rPr>
              <a:t>世纪中期</a:t>
            </a:r>
            <a:r>
              <a:rPr lang="en-US" altLang="zh-CN" sz="2400" dirty="0">
                <a:latin typeface="Arial" panose="020B0604020202020204" pitchFamily="34" charset="0"/>
              </a:rPr>
              <a:t>—19</a:t>
            </a:r>
            <a:r>
              <a:rPr lang="zh-CN" altLang="en-US" sz="2400" dirty="0">
                <a:latin typeface="Arial" panose="020B0604020202020204" pitchFamily="34" charset="0"/>
              </a:rPr>
              <a:t>世纪中期</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slide(fromBottom)">
                                      <p:cBhvr>
                                        <p:cTn id="11" dur="500"/>
                                        <p:tgtEl>
                                          <p:spTgt spid="1638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6391"/>
                                        </p:tgtEl>
                                        <p:attrNameLst>
                                          <p:attrName>style.visibility</p:attrName>
                                        </p:attrNameLst>
                                      </p:cBhvr>
                                      <p:to>
                                        <p:strVal val="visible"/>
                                      </p:to>
                                    </p:set>
                                    <p:anim calcmode="lin" valueType="num">
                                      <p:cBhvr additive="base">
                                        <p:cTn id="16" dur="500" fill="hold"/>
                                        <p:tgtEl>
                                          <p:spTgt spid="16391"/>
                                        </p:tgtEl>
                                        <p:attrNameLst>
                                          <p:attrName>ppt_x</p:attrName>
                                        </p:attrNameLst>
                                      </p:cBhvr>
                                      <p:tavLst>
                                        <p:tav tm="0">
                                          <p:val>
                                            <p:strVal val="#ppt_x"/>
                                          </p:val>
                                        </p:tav>
                                        <p:tav tm="100000">
                                          <p:val>
                                            <p:strVal val="#ppt_x"/>
                                          </p:val>
                                        </p:tav>
                                      </p:tavLst>
                                    </p:anim>
                                    <p:anim calcmode="lin" valueType="num">
                                      <p:cBhvr additive="base">
                                        <p:cTn id="17" dur="500" fill="hold"/>
                                        <p:tgtEl>
                                          <p:spTgt spid="16391"/>
                                        </p:tgtEl>
                                        <p:attrNameLst>
                                          <p:attrName>ppt_y</p:attrName>
                                        </p:attrNameLst>
                                      </p:cBhvr>
                                      <p:tavLst>
                                        <p:tav tm="0">
                                          <p:val>
                                            <p:strVal val="1+#ppt_h/2"/>
                                          </p:val>
                                        </p:tav>
                                        <p:tav tm="100000">
                                          <p:val>
                                            <p:strVal val="#ppt_y"/>
                                          </p:val>
                                        </p:tav>
                                      </p:tavLst>
                                    </p:anim>
                                  </p:childTnLst>
                                </p:cTn>
                              </p:par>
                              <p:par>
                                <p:cTn id="18" presetID="12" presetClass="entr" presetSubtype="4" fill="hold" grpId="0" nodeType="withEffect">
                                  <p:stCondLst>
                                    <p:cond delay="0"/>
                                  </p:stCondLst>
                                  <p:childTnLst>
                                    <p:set>
                                      <p:cBhvr>
                                        <p:cTn id="19" dur="1" fill="hold">
                                          <p:stCondLst>
                                            <p:cond delay="0"/>
                                          </p:stCondLst>
                                        </p:cTn>
                                        <p:tgtEl>
                                          <p:spTgt spid="16387"/>
                                        </p:tgtEl>
                                        <p:attrNameLst>
                                          <p:attrName>style.visibility</p:attrName>
                                        </p:attrNameLst>
                                      </p:cBhvr>
                                      <p:to>
                                        <p:strVal val="visible"/>
                                      </p:to>
                                    </p:set>
                                    <p:animEffect transition="in" filter="slide(fromBottom)">
                                      <p:cBhvr>
                                        <p:cTn id="20" dur="500"/>
                                        <p:tgtEl>
                                          <p:spTgt spid="1638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92"/>
                                        </p:tgtEl>
                                        <p:attrNameLst>
                                          <p:attrName>style.visibility</p:attrName>
                                        </p:attrNameLst>
                                      </p:cBhvr>
                                      <p:to>
                                        <p:strVal val="visible"/>
                                      </p:to>
                                    </p:set>
                                    <p:anim calcmode="lin" valueType="num">
                                      <p:cBhvr additive="base">
                                        <p:cTn id="25" dur="500" fill="hold"/>
                                        <p:tgtEl>
                                          <p:spTgt spid="16392"/>
                                        </p:tgtEl>
                                        <p:attrNameLst>
                                          <p:attrName>ppt_x</p:attrName>
                                        </p:attrNameLst>
                                      </p:cBhvr>
                                      <p:tavLst>
                                        <p:tav tm="0">
                                          <p:val>
                                            <p:strVal val="#ppt_x"/>
                                          </p:val>
                                        </p:tav>
                                        <p:tav tm="100000">
                                          <p:val>
                                            <p:strVal val="#ppt_x"/>
                                          </p:val>
                                        </p:tav>
                                      </p:tavLst>
                                    </p:anim>
                                    <p:anim calcmode="lin" valueType="num">
                                      <p:cBhvr additive="base">
                                        <p:cTn id="26" dur="500" fill="hold"/>
                                        <p:tgtEl>
                                          <p:spTgt spid="16392"/>
                                        </p:tgtEl>
                                        <p:attrNameLst>
                                          <p:attrName>ppt_y</p:attrName>
                                        </p:attrNameLst>
                                      </p:cBhvr>
                                      <p:tavLst>
                                        <p:tav tm="0">
                                          <p:val>
                                            <p:strVal val="1+#ppt_h/2"/>
                                          </p:val>
                                        </p:tav>
                                        <p:tav tm="100000">
                                          <p:val>
                                            <p:strVal val="#ppt_y"/>
                                          </p:val>
                                        </p:tav>
                                      </p:tavLst>
                                    </p:anim>
                                  </p:childTnLst>
                                </p:cTn>
                              </p:par>
                              <p:par>
                                <p:cTn id="27" presetID="12" presetClass="entr" presetSubtype="4" fill="hold" grpId="0" nodeType="withEffect">
                                  <p:stCondLst>
                                    <p:cond delay="0"/>
                                  </p:stCondLst>
                                  <p:childTnLst>
                                    <p:set>
                                      <p:cBhvr>
                                        <p:cTn id="28" dur="1" fill="hold">
                                          <p:stCondLst>
                                            <p:cond delay="0"/>
                                          </p:stCondLst>
                                        </p:cTn>
                                        <p:tgtEl>
                                          <p:spTgt spid="16388"/>
                                        </p:tgtEl>
                                        <p:attrNameLst>
                                          <p:attrName>style.visibility</p:attrName>
                                        </p:attrNameLst>
                                      </p:cBhvr>
                                      <p:to>
                                        <p:strVal val="visible"/>
                                      </p:to>
                                    </p:set>
                                    <p:animEffect transition="in" filter="slide(fromBottom)">
                                      <p:cBhvr>
                                        <p:cTn id="29" dur="500"/>
                                        <p:tgtEl>
                                          <p:spTgt spid="1638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393"/>
                                        </p:tgtEl>
                                        <p:attrNameLst>
                                          <p:attrName>style.visibility</p:attrName>
                                        </p:attrNameLst>
                                      </p:cBhvr>
                                      <p:to>
                                        <p:strVal val="visible"/>
                                      </p:to>
                                    </p:set>
                                    <p:anim calcmode="lin" valueType="num">
                                      <p:cBhvr additive="base">
                                        <p:cTn id="34" dur="500" fill="hold"/>
                                        <p:tgtEl>
                                          <p:spTgt spid="16393"/>
                                        </p:tgtEl>
                                        <p:attrNameLst>
                                          <p:attrName>ppt_x</p:attrName>
                                        </p:attrNameLst>
                                      </p:cBhvr>
                                      <p:tavLst>
                                        <p:tav tm="0">
                                          <p:val>
                                            <p:strVal val="#ppt_x"/>
                                          </p:val>
                                        </p:tav>
                                        <p:tav tm="100000">
                                          <p:val>
                                            <p:strVal val="#ppt_x"/>
                                          </p:val>
                                        </p:tav>
                                      </p:tavLst>
                                    </p:anim>
                                    <p:anim calcmode="lin" valueType="num">
                                      <p:cBhvr additive="base">
                                        <p:cTn id="35" dur="500" fill="hold"/>
                                        <p:tgtEl>
                                          <p:spTgt spid="16393"/>
                                        </p:tgtEl>
                                        <p:attrNameLst>
                                          <p:attrName>ppt_y</p:attrName>
                                        </p:attrNameLst>
                                      </p:cBhvr>
                                      <p:tavLst>
                                        <p:tav tm="0">
                                          <p:val>
                                            <p:strVal val="1+#ppt_h/2"/>
                                          </p:val>
                                        </p:tav>
                                        <p:tav tm="100000">
                                          <p:val>
                                            <p:strVal val="#ppt_y"/>
                                          </p:val>
                                        </p:tav>
                                      </p:tavLst>
                                    </p:anim>
                                  </p:childTnLst>
                                </p:cTn>
                              </p:par>
                              <p:par>
                                <p:cTn id="36" presetID="12" presetClass="entr" presetSubtype="4" fill="hold" grpId="0" nodeType="withEffect">
                                  <p:stCondLst>
                                    <p:cond delay="0"/>
                                  </p:stCondLst>
                                  <p:childTnLst>
                                    <p:set>
                                      <p:cBhvr>
                                        <p:cTn id="37" dur="1" fill="hold">
                                          <p:stCondLst>
                                            <p:cond delay="0"/>
                                          </p:stCondLst>
                                        </p:cTn>
                                        <p:tgtEl>
                                          <p:spTgt spid="16389"/>
                                        </p:tgtEl>
                                        <p:attrNameLst>
                                          <p:attrName>style.visibility</p:attrName>
                                        </p:attrNameLst>
                                      </p:cBhvr>
                                      <p:to>
                                        <p:strVal val="visible"/>
                                      </p:to>
                                    </p:set>
                                    <p:animEffect transition="in" filter="slide(fromBottom)">
                                      <p:cBhvr>
                                        <p:cTn id="38"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nimBg="1"/>
      <p:bldP spid="16387" grpId="0" bldLvl="0" animBg="1"/>
      <p:bldP spid="16388" grpId="0" bldLvl="0" animBg="1"/>
      <p:bldP spid="16389" grpId="0" bldLvl="0" animBg="1"/>
      <p:bldP spid="16390" grpId="0" bldLvl="0" animBg="1"/>
      <p:bldP spid="16391" grpId="0" bldLvl="0" animBg="1"/>
      <p:bldP spid="16392" grpId="0" bldLvl="0" animBg="1"/>
      <p:bldP spid="1639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type="body" idx="4294967295"/>
          </p:nvPr>
        </p:nvSpPr>
        <p:spPr>
          <a:xfrm>
            <a:off x="457200" y="1343025"/>
            <a:ext cx="8229600" cy="4784725"/>
          </a:xfrm>
        </p:spPr>
        <p:txBody>
          <a:bodyPr vert="horz" wrap="square" anchor="t" anchorCtr="0"/>
          <a:lstStyle/>
          <a:p>
            <a:pPr eaLnBrk="1" hangingPunct="1">
              <a:spcBef>
                <a:spcPct val="0"/>
              </a:spcBef>
              <a:buNone/>
            </a:pPr>
            <a:r>
              <a:rPr lang="zh-CN" altLang="en-US" sz="2800" dirty="0">
                <a:solidFill>
                  <a:srgbClr val="C00000"/>
                </a:solidFill>
                <a:latin typeface="宋体" panose="02010600030101010101" pitchFamily="2" charset="-122"/>
              </a:rPr>
              <a:t>三、新古典经济学：</a:t>
            </a:r>
            <a:r>
              <a:rPr lang="en-US" altLang="zh-CN" sz="2800" dirty="0">
                <a:solidFill>
                  <a:srgbClr val="C00000"/>
                </a:solidFill>
                <a:latin typeface="宋体" panose="02010600030101010101" pitchFamily="2" charset="-122"/>
              </a:rPr>
              <a:t>18</a:t>
            </a:r>
            <a:r>
              <a:rPr lang="zh-CN" altLang="en-US" sz="2800" dirty="0">
                <a:solidFill>
                  <a:srgbClr val="C00000"/>
                </a:solidFill>
                <a:latin typeface="宋体" panose="02010600030101010101" pitchFamily="2" charset="-122"/>
              </a:rPr>
              <a:t>世纪中后期</a:t>
            </a:r>
            <a:r>
              <a:rPr lang="en-US" altLang="zh-CN" sz="2800" dirty="0">
                <a:solidFill>
                  <a:srgbClr val="C00000"/>
                </a:solidFill>
                <a:latin typeface="宋体" panose="02010600030101010101" pitchFamily="2" charset="-122"/>
              </a:rPr>
              <a:t>—20</a:t>
            </a:r>
            <a:r>
              <a:rPr lang="zh-CN" altLang="en-US" sz="2800" dirty="0">
                <a:solidFill>
                  <a:srgbClr val="C00000"/>
                </a:solidFill>
                <a:latin typeface="宋体" panose="02010600030101010101" pitchFamily="2" charset="-122"/>
              </a:rPr>
              <a:t>世纪初期</a:t>
            </a:r>
          </a:p>
          <a:p>
            <a:pPr eaLnBrk="1" hangingPunct="1">
              <a:spcBef>
                <a:spcPct val="0"/>
              </a:spcBef>
              <a:buNone/>
            </a:pPr>
            <a:endParaRPr lang="en-US" altLang="zh-CN" sz="2800" dirty="0">
              <a:solidFill>
                <a:srgbClr val="C00000"/>
              </a:solidFill>
              <a:latin typeface="宋体" panose="02010600030101010101" pitchFamily="2" charset="-122"/>
            </a:endParaRPr>
          </a:p>
          <a:p>
            <a:pPr eaLnBrk="1" hangingPunct="1">
              <a:spcBef>
                <a:spcPct val="0"/>
              </a:spcBef>
            </a:pPr>
            <a:r>
              <a:rPr lang="zh-CN" altLang="en-US" sz="2800" b="0" dirty="0">
                <a:solidFill>
                  <a:schemeClr val="tx1"/>
                </a:solidFill>
                <a:latin typeface="宋体" panose="02010600030101010101" pitchFamily="2" charset="-122"/>
              </a:rPr>
              <a:t>时代背景：</a:t>
            </a:r>
            <a:endParaRPr lang="en-US" altLang="zh-CN" sz="2800" b="0" dirty="0">
              <a:solidFill>
                <a:schemeClr val="tx1"/>
              </a:solidFill>
              <a:latin typeface="宋体" panose="02010600030101010101" pitchFamily="2" charset="-122"/>
            </a:endParaRPr>
          </a:p>
          <a:p>
            <a:pPr lvl="1" eaLnBrk="1" hangingPunct="1">
              <a:spcBef>
                <a:spcPct val="0"/>
              </a:spcBef>
            </a:pPr>
            <a:r>
              <a:rPr lang="zh-CN" altLang="en-US" sz="2400" dirty="0">
                <a:latin typeface="宋体" panose="02010600030101010101" pitchFamily="2" charset="-122"/>
              </a:rPr>
              <a:t>资本主义由竞争向垄断过渡</a:t>
            </a:r>
          </a:p>
          <a:p>
            <a:pPr eaLnBrk="1" hangingPunct="1">
              <a:spcBef>
                <a:spcPct val="0"/>
              </a:spcBef>
            </a:pPr>
            <a:r>
              <a:rPr lang="zh-CN" altLang="en-US" sz="2800" b="0" dirty="0">
                <a:solidFill>
                  <a:schemeClr val="tx1"/>
                </a:solidFill>
                <a:latin typeface="宋体" panose="02010600030101010101" pitchFamily="2" charset="-122"/>
              </a:rPr>
              <a:t>特点：</a:t>
            </a:r>
            <a:endParaRPr lang="en-US" altLang="zh-CN" sz="2800" b="0" dirty="0">
              <a:solidFill>
                <a:schemeClr val="tx1"/>
              </a:solidFill>
              <a:latin typeface="宋体" panose="02010600030101010101" pitchFamily="2" charset="-122"/>
            </a:endParaRPr>
          </a:p>
          <a:p>
            <a:pPr lvl="1" eaLnBrk="1" hangingPunct="1">
              <a:spcBef>
                <a:spcPct val="0"/>
              </a:spcBef>
            </a:pPr>
            <a:r>
              <a:rPr lang="zh-CN" altLang="en-US" sz="2400" dirty="0">
                <a:latin typeface="宋体" panose="02010600030101010101" pitchFamily="2" charset="-122"/>
              </a:rPr>
              <a:t>边际分析与数量分析</a:t>
            </a:r>
          </a:p>
          <a:p>
            <a:pPr eaLnBrk="1" hangingPunct="1">
              <a:spcBef>
                <a:spcPct val="0"/>
              </a:spcBef>
            </a:pPr>
            <a:r>
              <a:rPr lang="zh-CN" altLang="en-US" sz="2800" b="0" dirty="0">
                <a:solidFill>
                  <a:schemeClr val="tx1"/>
                </a:solidFill>
                <a:highlight>
                  <a:srgbClr val="FFFF00"/>
                </a:highlight>
                <a:latin typeface="宋体" panose="02010600030101010101" pitchFamily="2" charset="-122"/>
              </a:rPr>
              <a:t>“边际革命”</a:t>
            </a:r>
          </a:p>
          <a:p>
            <a:pPr eaLnBrk="1" hangingPunct="1">
              <a:spcBef>
                <a:spcPct val="0"/>
              </a:spcBef>
            </a:pPr>
            <a:r>
              <a:rPr lang="zh-CN" altLang="en-US" sz="2800" b="0" dirty="0">
                <a:solidFill>
                  <a:schemeClr val="tx1"/>
                </a:solidFill>
                <a:latin typeface="宋体" panose="02010600030101010101" pitchFamily="2" charset="-122"/>
              </a:rPr>
              <a:t>边际效用论：</a:t>
            </a:r>
            <a:endParaRPr lang="en-US" altLang="zh-CN" sz="2800" b="0" dirty="0">
              <a:solidFill>
                <a:schemeClr val="tx1"/>
              </a:solidFill>
              <a:latin typeface="宋体" panose="02010600030101010101" pitchFamily="2" charset="-122"/>
            </a:endParaRPr>
          </a:p>
          <a:p>
            <a:pPr lvl="1" eaLnBrk="1" hangingPunct="1">
              <a:spcBef>
                <a:spcPct val="0"/>
              </a:spcBef>
            </a:pPr>
            <a:r>
              <a:rPr lang="zh-CN" altLang="en-US" sz="2400" dirty="0">
                <a:latin typeface="宋体" panose="02010600030101010101" pitchFamily="2" charset="-122"/>
              </a:rPr>
              <a:t>门格尔、杰文斯、瓦尔拉斯</a:t>
            </a:r>
          </a:p>
        </p:txBody>
      </p:sp>
      <p:sp>
        <p:nvSpPr>
          <p:cNvPr id="17411"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rPr>
              <a:t>                      第二节  西方经济学的由来与发展</a:t>
            </a:r>
            <a:endParaRPr lang="en-US" altLang="zh-CN" sz="2400" dirty="0">
              <a:latin typeface="宋体" panose="02010600030101010101" pitchFamily="2" charset="-122"/>
            </a:endParaRPr>
          </a:p>
          <a:p>
            <a:pPr algn="ctr"/>
            <a:r>
              <a:rPr lang="zh-CN" altLang="en-US" sz="2400" dirty="0">
                <a:latin typeface="Arial" panose="020B0604020202020204" pitchFamily="34" charset="0"/>
              </a:rPr>
              <a:t>                  三、新古典经济学：</a:t>
            </a:r>
            <a:r>
              <a:rPr lang="en-US" altLang="zh-CN" sz="2400" dirty="0">
                <a:latin typeface="Arial" panose="020B0604020202020204" pitchFamily="34" charset="0"/>
              </a:rPr>
              <a:t>18</a:t>
            </a:r>
            <a:r>
              <a:rPr lang="zh-CN" altLang="en-US" sz="2400" dirty="0">
                <a:latin typeface="Arial" panose="020B0604020202020204" pitchFamily="34" charset="0"/>
              </a:rPr>
              <a:t>世纪中后期</a:t>
            </a:r>
            <a:r>
              <a:rPr lang="en-US" altLang="zh-CN" sz="2400" dirty="0">
                <a:latin typeface="Arial" panose="020B0604020202020204" pitchFamily="34" charset="0"/>
              </a:rPr>
              <a:t>—20</a:t>
            </a:r>
            <a:r>
              <a:rPr lang="zh-CN" altLang="en-US" sz="2400" dirty="0">
                <a:latin typeface="Arial" panose="020B0604020202020204" pitchFamily="34" charset="0"/>
              </a:rPr>
              <a:t>世纪初期</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p:cTn id="7" dur="1" fill="hold"/>
                                        <p:tgtEl>
                                          <p:spTgt spid="17410">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410">
                                            <p:txEl>
                                              <p:pRg st="2" end="2"/>
                                            </p:txEl>
                                          </p:spTgt>
                                        </p:tgtEl>
                                        <p:attrNameLst>
                                          <p:attrName>style.visibility</p:attrName>
                                        </p:attrNameLst>
                                      </p:cBhvr>
                                      <p:to>
                                        <p:strVal val="visible"/>
                                      </p:to>
                                    </p:set>
                                    <p:anim calcmode="lin" valueType="num">
                                      <p:cBhvr>
                                        <p:cTn id="12" dur="1" fill="hold"/>
                                        <p:tgtEl>
                                          <p:spTgt spid="17410">
                                            <p:txEl>
                                              <p:pRg st="2" end="2"/>
                                            </p:tx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anim calcmode="lin" valueType="num">
                                      <p:cBhvr>
                                        <p:cTn id="15" dur="1" fill="hold"/>
                                        <p:tgtEl>
                                          <p:spTgt spid="17410">
                                            <p:txEl>
                                              <p:pRg st="3" end="3"/>
                                            </p:txEl>
                                          </p:spTgt>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7410">
                                            <p:txEl>
                                              <p:pRg st="4" end="4"/>
                                            </p:txEl>
                                          </p:spTgt>
                                        </p:tgtEl>
                                        <p:attrNameLst>
                                          <p:attrName>style.visibility</p:attrName>
                                        </p:attrNameLst>
                                      </p:cBhvr>
                                      <p:to>
                                        <p:strVal val="visible"/>
                                      </p:to>
                                    </p:set>
                                    <p:anim calcmode="lin" valueType="num">
                                      <p:cBhvr>
                                        <p:cTn id="20" dur="1" fill="hold"/>
                                        <p:tgtEl>
                                          <p:spTgt spid="17410">
                                            <p:txEl>
                                              <p:pRg st="4" end="4"/>
                                            </p:txEl>
                                          </p:spTgt>
                                        </p:tgtEl>
                                      </p:cBhvr>
                                    </p:anim>
                                  </p:childTnLst>
                                </p:cTn>
                              </p:par>
                              <p:par>
                                <p:cTn id="21" presetID="24" presetClass="entr" presetSubtype="0" fill="hold" grpId="0" nodeType="withEffect">
                                  <p:stCondLst>
                                    <p:cond delay="0"/>
                                  </p:stCondLst>
                                  <p:childTnLst>
                                    <p:set>
                                      <p:cBhvr>
                                        <p:cTn id="22" dur="1" fill="hold">
                                          <p:stCondLst>
                                            <p:cond delay="0"/>
                                          </p:stCondLst>
                                        </p:cTn>
                                        <p:tgtEl>
                                          <p:spTgt spid="17410">
                                            <p:txEl>
                                              <p:pRg st="5" end="5"/>
                                            </p:txEl>
                                          </p:spTgt>
                                        </p:tgtEl>
                                        <p:attrNameLst>
                                          <p:attrName>style.visibility</p:attrName>
                                        </p:attrNameLst>
                                      </p:cBhvr>
                                      <p:to>
                                        <p:strVal val="visible"/>
                                      </p:to>
                                    </p:set>
                                    <p:anim calcmode="lin" valueType="num">
                                      <p:cBhvr>
                                        <p:cTn id="23" dur="1" fill="hold"/>
                                        <p:tgtEl>
                                          <p:spTgt spid="17410">
                                            <p:txEl>
                                              <p:pRg st="5" end="5"/>
                                            </p:txEl>
                                          </p:spTgt>
                                        </p:tgtEl>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7410">
                                            <p:txEl>
                                              <p:pRg st="6" end="6"/>
                                            </p:txEl>
                                          </p:spTgt>
                                        </p:tgtEl>
                                        <p:attrNameLst>
                                          <p:attrName>style.visibility</p:attrName>
                                        </p:attrNameLst>
                                      </p:cBhvr>
                                      <p:to>
                                        <p:strVal val="visible"/>
                                      </p:to>
                                    </p:set>
                                    <p:anim calcmode="lin" valueType="num">
                                      <p:cBhvr>
                                        <p:cTn id="28" dur="1" fill="hold"/>
                                        <p:tgtEl>
                                          <p:spTgt spid="17410">
                                            <p:txEl>
                                              <p:pRg st="6" end="6"/>
                                            </p:txEl>
                                          </p:spTgt>
                                        </p:tgtEl>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7410">
                                            <p:txEl>
                                              <p:pRg st="7" end="7"/>
                                            </p:txEl>
                                          </p:spTgt>
                                        </p:tgtEl>
                                        <p:attrNameLst>
                                          <p:attrName>style.visibility</p:attrName>
                                        </p:attrNameLst>
                                      </p:cBhvr>
                                      <p:to>
                                        <p:strVal val="visible"/>
                                      </p:to>
                                    </p:set>
                                    <p:anim calcmode="lin" valueType="num">
                                      <p:cBhvr>
                                        <p:cTn id="33" dur="1" fill="hold"/>
                                        <p:tgtEl>
                                          <p:spTgt spid="17410">
                                            <p:txEl>
                                              <p:pRg st="7" end="7"/>
                                            </p:txEl>
                                          </p:spTgt>
                                        </p:tgtEl>
                                      </p:cBhvr>
                                    </p:anim>
                                  </p:childTnLst>
                                </p:cTn>
                              </p:par>
                              <p:par>
                                <p:cTn id="34" presetID="24" presetClass="entr" presetSubtype="0" fill="hold" grpId="0" nodeType="withEffect">
                                  <p:stCondLst>
                                    <p:cond delay="0"/>
                                  </p:stCondLst>
                                  <p:childTnLst>
                                    <p:set>
                                      <p:cBhvr>
                                        <p:cTn id="35" dur="1" fill="hold">
                                          <p:stCondLst>
                                            <p:cond delay="0"/>
                                          </p:stCondLst>
                                        </p:cTn>
                                        <p:tgtEl>
                                          <p:spTgt spid="17410">
                                            <p:txEl>
                                              <p:pRg st="8" end="8"/>
                                            </p:txEl>
                                          </p:spTgt>
                                        </p:tgtEl>
                                        <p:attrNameLst>
                                          <p:attrName>style.visibility</p:attrName>
                                        </p:attrNameLst>
                                      </p:cBhvr>
                                      <p:to>
                                        <p:strVal val="visible"/>
                                      </p:to>
                                    </p:set>
                                    <p:anim calcmode="lin" valueType="num">
                                      <p:cBhvr>
                                        <p:cTn id="36" dur="1" fill="hold"/>
                                        <p:tgtEl>
                                          <p:spTgt spid="17410">
                                            <p:txEl>
                                              <p:pRg st="8" end="8"/>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4294967295"/>
          </p:nvPr>
        </p:nvSpPr>
        <p:spPr>
          <a:xfrm>
            <a:off x="457200" y="1343025"/>
            <a:ext cx="8229600" cy="4784725"/>
          </a:xfrm>
        </p:spPr>
        <p:txBody>
          <a:bodyPr vert="horz" wrap="square" anchor="t" anchorCtr="0"/>
          <a:lstStyle/>
          <a:p>
            <a:pPr eaLnBrk="1" hangingPunct="1">
              <a:spcBef>
                <a:spcPct val="0"/>
              </a:spcBef>
              <a:buNone/>
            </a:pPr>
            <a:r>
              <a:rPr lang="zh-CN" altLang="en-US" sz="2800" dirty="0">
                <a:solidFill>
                  <a:srgbClr val="C00000"/>
                </a:solidFill>
                <a:latin typeface="宋体" panose="02010600030101010101" pitchFamily="2" charset="-122"/>
              </a:rPr>
              <a:t>三、新古典经济学：</a:t>
            </a:r>
            <a:r>
              <a:rPr lang="en-US" altLang="zh-CN" sz="2800" dirty="0">
                <a:solidFill>
                  <a:srgbClr val="C00000"/>
                </a:solidFill>
                <a:latin typeface="宋体" panose="02010600030101010101" pitchFamily="2" charset="-122"/>
              </a:rPr>
              <a:t>18</a:t>
            </a:r>
            <a:r>
              <a:rPr lang="zh-CN" altLang="en-US" sz="2800" dirty="0">
                <a:solidFill>
                  <a:srgbClr val="C00000"/>
                </a:solidFill>
                <a:latin typeface="宋体" panose="02010600030101010101" pitchFamily="2" charset="-122"/>
              </a:rPr>
              <a:t>世纪中后期</a:t>
            </a:r>
            <a:r>
              <a:rPr lang="en-US" altLang="zh-CN" sz="2800" dirty="0">
                <a:solidFill>
                  <a:srgbClr val="C00000"/>
                </a:solidFill>
                <a:latin typeface="宋体" panose="02010600030101010101" pitchFamily="2" charset="-122"/>
              </a:rPr>
              <a:t>—20</a:t>
            </a:r>
            <a:r>
              <a:rPr lang="zh-CN" altLang="en-US" sz="2800" dirty="0">
                <a:solidFill>
                  <a:srgbClr val="C00000"/>
                </a:solidFill>
                <a:latin typeface="宋体" panose="02010600030101010101" pitchFamily="2" charset="-122"/>
              </a:rPr>
              <a:t>世纪初期</a:t>
            </a:r>
          </a:p>
          <a:p>
            <a:pPr eaLnBrk="1" hangingPunct="1">
              <a:spcBef>
                <a:spcPct val="0"/>
              </a:spcBef>
              <a:buNone/>
            </a:pPr>
            <a:endParaRPr lang="en-US" altLang="zh-CN" sz="2800" dirty="0">
              <a:solidFill>
                <a:srgbClr val="C00000"/>
              </a:solidFill>
              <a:latin typeface="宋体" panose="02010600030101010101" pitchFamily="2" charset="-122"/>
            </a:endParaRPr>
          </a:p>
          <a:p>
            <a:pPr eaLnBrk="1" hangingPunct="1">
              <a:spcBef>
                <a:spcPct val="0"/>
              </a:spcBef>
            </a:pPr>
            <a:r>
              <a:rPr lang="zh-CN" altLang="en-US" sz="2800" b="0" dirty="0">
                <a:solidFill>
                  <a:schemeClr val="tx1"/>
                </a:solidFill>
                <a:highlight>
                  <a:srgbClr val="FFFF00"/>
                </a:highlight>
                <a:latin typeface="宋体" panose="02010600030101010101" pitchFamily="2" charset="-122"/>
              </a:rPr>
              <a:t>边际生产力分配论</a:t>
            </a:r>
            <a:r>
              <a:rPr lang="zh-CN" altLang="en-US" sz="2800" b="0" dirty="0">
                <a:solidFill>
                  <a:schemeClr val="tx1"/>
                </a:solidFill>
                <a:latin typeface="宋体" panose="02010600030101010101" pitchFamily="2" charset="-122"/>
              </a:rPr>
              <a:t>：</a:t>
            </a:r>
            <a:endParaRPr lang="en-US" altLang="zh-CN" sz="2800" b="0" dirty="0">
              <a:solidFill>
                <a:schemeClr val="tx1"/>
              </a:solidFill>
              <a:latin typeface="宋体" panose="02010600030101010101" pitchFamily="2" charset="-122"/>
            </a:endParaRPr>
          </a:p>
          <a:p>
            <a:pPr lvl="1" eaLnBrk="1" hangingPunct="1">
              <a:spcBef>
                <a:spcPct val="0"/>
              </a:spcBef>
            </a:pPr>
            <a:r>
              <a:rPr lang="zh-CN" altLang="en-US" sz="2400" dirty="0">
                <a:latin typeface="宋体" panose="02010600030101010101" pitchFamily="2" charset="-122"/>
              </a:rPr>
              <a:t>克拉克</a:t>
            </a:r>
            <a:endParaRPr lang="en-US" altLang="zh-CN" sz="2400" dirty="0">
              <a:latin typeface="宋体" panose="02010600030101010101" pitchFamily="2" charset="-122"/>
            </a:endParaRPr>
          </a:p>
          <a:p>
            <a:pPr lvl="1" eaLnBrk="1" hangingPunct="1">
              <a:spcBef>
                <a:spcPct val="0"/>
              </a:spcBef>
            </a:pPr>
            <a:endParaRPr lang="en-US" altLang="zh-CN" sz="2400" dirty="0">
              <a:latin typeface="宋体" panose="02010600030101010101" pitchFamily="2" charset="-122"/>
            </a:endParaRPr>
          </a:p>
          <a:p>
            <a:pPr eaLnBrk="1" hangingPunct="1">
              <a:spcBef>
                <a:spcPct val="0"/>
              </a:spcBef>
            </a:pPr>
            <a:r>
              <a:rPr lang="zh-CN" altLang="en-US" sz="2800" b="0" dirty="0">
                <a:solidFill>
                  <a:schemeClr val="tx1"/>
                </a:solidFill>
                <a:latin typeface="宋体" panose="02010600030101010101" pitchFamily="2" charset="-122"/>
              </a:rPr>
              <a:t>马歇尔及其</a:t>
            </a:r>
            <a:r>
              <a:rPr lang="en-US" altLang="zh-CN" sz="2800" b="0" dirty="0">
                <a:solidFill>
                  <a:schemeClr val="tx1"/>
                </a:solidFill>
                <a:latin typeface="宋体" panose="02010600030101010101" pitchFamily="2" charset="-122"/>
              </a:rPr>
              <a:t>《</a:t>
            </a:r>
            <a:r>
              <a:rPr lang="zh-CN" altLang="en-US" sz="2800" b="0" dirty="0">
                <a:solidFill>
                  <a:schemeClr val="tx1"/>
                </a:solidFill>
                <a:latin typeface="宋体" panose="02010600030101010101" pitchFamily="2" charset="-122"/>
              </a:rPr>
              <a:t>经济学原理</a:t>
            </a:r>
            <a:r>
              <a:rPr lang="en-US" altLang="zh-CN" sz="2800" b="0" dirty="0">
                <a:solidFill>
                  <a:schemeClr val="tx1"/>
                </a:solidFill>
                <a:latin typeface="宋体" panose="02010600030101010101" pitchFamily="2" charset="-122"/>
              </a:rPr>
              <a:t>》</a:t>
            </a:r>
            <a:r>
              <a:rPr lang="zh-CN" altLang="en-US" sz="2800" b="0" dirty="0">
                <a:solidFill>
                  <a:schemeClr val="tx1"/>
                </a:solidFill>
                <a:latin typeface="宋体" panose="02010600030101010101" pitchFamily="2" charset="-122"/>
              </a:rPr>
              <a:t>：</a:t>
            </a:r>
            <a:endParaRPr lang="en-US" altLang="zh-CN" sz="2800" b="0" dirty="0">
              <a:solidFill>
                <a:schemeClr val="tx1"/>
              </a:solidFill>
              <a:latin typeface="宋体" panose="02010600030101010101" pitchFamily="2" charset="-122"/>
            </a:endParaRPr>
          </a:p>
          <a:p>
            <a:pPr lvl="1" eaLnBrk="1" hangingPunct="1">
              <a:spcBef>
                <a:spcPct val="0"/>
              </a:spcBef>
            </a:pPr>
            <a:r>
              <a:rPr lang="zh-CN" altLang="en-US" sz="2400" dirty="0">
                <a:latin typeface="宋体" panose="02010600030101010101" pitchFamily="2" charset="-122"/>
              </a:rPr>
              <a:t>第二次综合；当代西方微观经济学的形成；局部均衡分析；一般均衡分析</a:t>
            </a:r>
            <a:endParaRPr lang="en-US" altLang="zh-CN" sz="2400" dirty="0">
              <a:latin typeface="宋体" panose="02010600030101010101" pitchFamily="2" charset="-122"/>
            </a:endParaRPr>
          </a:p>
          <a:p>
            <a:pPr lvl="1" eaLnBrk="1" hangingPunct="1">
              <a:spcBef>
                <a:spcPct val="0"/>
              </a:spcBef>
            </a:pPr>
            <a:endParaRPr lang="en-US" altLang="zh-CN" sz="2400" dirty="0">
              <a:latin typeface="宋体" panose="02010600030101010101" pitchFamily="2" charset="-122"/>
            </a:endParaRPr>
          </a:p>
          <a:p>
            <a:pPr eaLnBrk="1" hangingPunct="1">
              <a:spcBef>
                <a:spcPct val="0"/>
              </a:spcBef>
            </a:pPr>
            <a:r>
              <a:rPr lang="zh-CN" altLang="en-US" sz="2800" b="0" dirty="0">
                <a:solidFill>
                  <a:schemeClr val="tx1"/>
                </a:solidFill>
                <a:latin typeface="宋体" panose="02010600030101010101" pitchFamily="2" charset="-122"/>
              </a:rPr>
              <a:t>微观经济学的进一步发展：</a:t>
            </a:r>
          </a:p>
          <a:p>
            <a:pPr lvl="1" eaLnBrk="1" hangingPunct="1">
              <a:spcBef>
                <a:spcPct val="0"/>
              </a:spcBef>
            </a:pPr>
            <a:r>
              <a:rPr lang="zh-CN" altLang="en-US" sz="2400" dirty="0">
                <a:latin typeface="宋体" panose="02010600030101010101" pitchFamily="2" charset="-122"/>
              </a:rPr>
              <a:t>不完全竞争，制度，福利</a:t>
            </a:r>
          </a:p>
        </p:txBody>
      </p:sp>
      <p:sp>
        <p:nvSpPr>
          <p:cNvPr id="18435"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rPr>
              <a:t>                      第二节  西方经济学的由来与发展</a:t>
            </a:r>
            <a:endParaRPr lang="en-US" altLang="zh-CN" sz="2400" dirty="0">
              <a:latin typeface="宋体" panose="02010600030101010101" pitchFamily="2" charset="-122"/>
            </a:endParaRPr>
          </a:p>
          <a:p>
            <a:pPr algn="ctr"/>
            <a:r>
              <a:rPr lang="zh-CN" altLang="en-US" sz="2400" dirty="0">
                <a:latin typeface="Arial" panose="020B0604020202020204" pitchFamily="34" charset="0"/>
              </a:rPr>
              <a:t>                  三、新古典经济学：</a:t>
            </a:r>
            <a:r>
              <a:rPr lang="en-US" altLang="zh-CN" sz="2400" dirty="0">
                <a:latin typeface="Arial" panose="020B0604020202020204" pitchFamily="34" charset="0"/>
              </a:rPr>
              <a:t>18</a:t>
            </a:r>
            <a:r>
              <a:rPr lang="zh-CN" altLang="en-US" sz="2400" dirty="0">
                <a:latin typeface="Arial" panose="020B0604020202020204" pitchFamily="34" charset="0"/>
              </a:rPr>
              <a:t>世纪中后期</a:t>
            </a:r>
            <a:r>
              <a:rPr lang="en-US" altLang="zh-CN" sz="2400" dirty="0">
                <a:latin typeface="Arial" panose="020B0604020202020204" pitchFamily="34" charset="0"/>
              </a:rPr>
              <a:t>—20</a:t>
            </a:r>
            <a:r>
              <a:rPr lang="zh-CN" altLang="en-US" sz="2400" dirty="0">
                <a:latin typeface="Arial" panose="020B0604020202020204" pitchFamily="34" charset="0"/>
              </a:rPr>
              <a:t>世纪初期</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1" fill="hold"/>
                                        <p:tgtEl>
                                          <p:spTgt spid="18434">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 calcmode="lin" valueType="num">
                                      <p:cBhvr>
                                        <p:cTn id="12" dur="1" fill="hold"/>
                                        <p:tgtEl>
                                          <p:spTgt spid="18434">
                                            <p:txEl>
                                              <p:pRg st="2" end="2"/>
                                            </p:tx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18434">
                                            <p:txEl>
                                              <p:pRg st="3" end="3"/>
                                            </p:txEl>
                                          </p:spTgt>
                                        </p:tgtEl>
                                        <p:attrNameLst>
                                          <p:attrName>style.visibility</p:attrName>
                                        </p:attrNameLst>
                                      </p:cBhvr>
                                      <p:to>
                                        <p:strVal val="visible"/>
                                      </p:to>
                                    </p:set>
                                    <p:anim calcmode="lin" valueType="num">
                                      <p:cBhvr>
                                        <p:cTn id="15" dur="1" fill="hold"/>
                                        <p:tgtEl>
                                          <p:spTgt spid="18434">
                                            <p:txEl>
                                              <p:pRg st="3" end="3"/>
                                            </p:txEl>
                                          </p:spTgt>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8434">
                                            <p:txEl>
                                              <p:pRg st="5" end="5"/>
                                            </p:txEl>
                                          </p:spTgt>
                                        </p:tgtEl>
                                        <p:attrNameLst>
                                          <p:attrName>style.visibility</p:attrName>
                                        </p:attrNameLst>
                                      </p:cBhvr>
                                      <p:to>
                                        <p:strVal val="visible"/>
                                      </p:to>
                                    </p:set>
                                    <p:anim calcmode="lin" valueType="num">
                                      <p:cBhvr>
                                        <p:cTn id="20" dur="1" fill="hold"/>
                                        <p:tgtEl>
                                          <p:spTgt spid="18434">
                                            <p:txEl>
                                              <p:pRg st="5" end="5"/>
                                            </p:txEl>
                                          </p:spTgt>
                                        </p:tgtEl>
                                      </p:cBhvr>
                                    </p:anim>
                                  </p:childTnLst>
                                </p:cTn>
                              </p:par>
                              <p:par>
                                <p:cTn id="21" presetID="24" presetClass="entr" presetSubtype="0" fill="hold" grpId="0" nodeType="withEffect">
                                  <p:stCondLst>
                                    <p:cond delay="0"/>
                                  </p:stCondLst>
                                  <p:childTnLst>
                                    <p:set>
                                      <p:cBhvr>
                                        <p:cTn id="22" dur="1" fill="hold">
                                          <p:stCondLst>
                                            <p:cond delay="0"/>
                                          </p:stCondLst>
                                        </p:cTn>
                                        <p:tgtEl>
                                          <p:spTgt spid="18434">
                                            <p:txEl>
                                              <p:pRg st="6" end="6"/>
                                            </p:txEl>
                                          </p:spTgt>
                                        </p:tgtEl>
                                        <p:attrNameLst>
                                          <p:attrName>style.visibility</p:attrName>
                                        </p:attrNameLst>
                                      </p:cBhvr>
                                      <p:to>
                                        <p:strVal val="visible"/>
                                      </p:to>
                                    </p:set>
                                    <p:anim calcmode="lin" valueType="num">
                                      <p:cBhvr>
                                        <p:cTn id="23" dur="1" fill="hold"/>
                                        <p:tgtEl>
                                          <p:spTgt spid="18434">
                                            <p:txEl>
                                              <p:pRg st="6" end="6"/>
                                            </p:txEl>
                                          </p:spTgt>
                                        </p:tgtEl>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8434">
                                            <p:txEl>
                                              <p:pRg st="8" end="8"/>
                                            </p:txEl>
                                          </p:spTgt>
                                        </p:tgtEl>
                                        <p:attrNameLst>
                                          <p:attrName>style.visibility</p:attrName>
                                        </p:attrNameLst>
                                      </p:cBhvr>
                                      <p:to>
                                        <p:strVal val="visible"/>
                                      </p:to>
                                    </p:set>
                                    <p:anim calcmode="lin" valueType="num">
                                      <p:cBhvr>
                                        <p:cTn id="28" dur="1" fill="hold"/>
                                        <p:tgtEl>
                                          <p:spTgt spid="18434">
                                            <p:txEl>
                                              <p:pRg st="8" end="8"/>
                                            </p:txEl>
                                          </p:spTgt>
                                        </p:tgtEl>
                                      </p:cBhvr>
                                    </p:anim>
                                  </p:childTnLst>
                                </p:cTn>
                              </p:par>
                              <p:par>
                                <p:cTn id="29" presetID="24" presetClass="entr" presetSubtype="0" fill="hold" grpId="0" nodeType="withEffect">
                                  <p:stCondLst>
                                    <p:cond delay="0"/>
                                  </p:stCondLst>
                                  <p:childTnLst>
                                    <p:set>
                                      <p:cBhvr>
                                        <p:cTn id="30" dur="1" fill="hold">
                                          <p:stCondLst>
                                            <p:cond delay="0"/>
                                          </p:stCondLst>
                                        </p:cTn>
                                        <p:tgtEl>
                                          <p:spTgt spid="18434">
                                            <p:txEl>
                                              <p:pRg st="9" end="9"/>
                                            </p:txEl>
                                          </p:spTgt>
                                        </p:tgtEl>
                                        <p:attrNameLst>
                                          <p:attrName>style.visibility</p:attrName>
                                        </p:attrNameLst>
                                      </p:cBhvr>
                                      <p:to>
                                        <p:strVal val="visible"/>
                                      </p:to>
                                    </p:set>
                                    <p:anim calcmode="lin" valueType="num">
                                      <p:cBhvr>
                                        <p:cTn id="31" dur="1" fill="hold"/>
                                        <p:tgtEl>
                                          <p:spTgt spid="18434">
                                            <p:txEl>
                                              <p:pRg st="9" end="9"/>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idx="4294967295"/>
          </p:nvPr>
        </p:nvSpPr>
        <p:spPr>
          <a:xfrm>
            <a:off x="457200" y="1343025"/>
            <a:ext cx="8229600" cy="4784725"/>
          </a:xfrm>
        </p:spPr>
        <p:txBody>
          <a:bodyPr vert="horz" wrap="square" anchor="t" anchorCtr="0"/>
          <a:lstStyle/>
          <a:p>
            <a:pPr eaLnBrk="1" hangingPunct="1">
              <a:buClr>
                <a:schemeClr val="tx1"/>
              </a:buClr>
              <a:buNone/>
            </a:pPr>
            <a:r>
              <a:rPr lang="zh-CN" altLang="en-US" dirty="0">
                <a:solidFill>
                  <a:srgbClr val="C00000"/>
                </a:solidFill>
              </a:rPr>
              <a:t>四、当代西方经济学：</a:t>
            </a:r>
            <a:r>
              <a:rPr lang="en-US" altLang="zh-CN" dirty="0">
                <a:solidFill>
                  <a:srgbClr val="C00000"/>
                </a:solidFill>
              </a:rPr>
              <a:t>20</a:t>
            </a:r>
            <a:r>
              <a:rPr lang="zh-CN" altLang="en-US" dirty="0">
                <a:solidFill>
                  <a:srgbClr val="C00000"/>
                </a:solidFill>
              </a:rPr>
              <a:t>世纪</a:t>
            </a:r>
            <a:r>
              <a:rPr lang="en-US" altLang="zh-CN" dirty="0">
                <a:solidFill>
                  <a:srgbClr val="C00000"/>
                </a:solidFill>
              </a:rPr>
              <a:t>30</a:t>
            </a:r>
            <a:r>
              <a:rPr lang="zh-CN" altLang="en-US" dirty="0">
                <a:solidFill>
                  <a:srgbClr val="C00000"/>
                </a:solidFill>
              </a:rPr>
              <a:t>年代</a:t>
            </a:r>
            <a:r>
              <a:rPr lang="en-US" altLang="zh-CN" dirty="0">
                <a:solidFill>
                  <a:srgbClr val="C00000"/>
                </a:solidFill>
                <a:latin typeface="Arial" panose="020B0604020202020204" pitchFamily="34" charset="0"/>
              </a:rPr>
              <a:t>—</a:t>
            </a:r>
            <a:r>
              <a:rPr lang="zh-CN" altLang="en-US" dirty="0">
                <a:solidFill>
                  <a:srgbClr val="C00000"/>
                </a:solidFill>
              </a:rPr>
              <a:t>现在</a:t>
            </a:r>
            <a:endParaRPr lang="en-US" altLang="zh-CN" dirty="0">
              <a:solidFill>
                <a:srgbClr val="C00000"/>
              </a:solidFill>
            </a:endParaRPr>
          </a:p>
          <a:p>
            <a:pPr eaLnBrk="1" hangingPunct="1">
              <a:buClr>
                <a:schemeClr val="tx1"/>
              </a:buClr>
            </a:pPr>
            <a:r>
              <a:rPr lang="zh-CN" altLang="en-US" sz="2800" b="0" dirty="0">
                <a:solidFill>
                  <a:schemeClr val="tx1"/>
                </a:solidFill>
              </a:rPr>
              <a:t>时代背景：</a:t>
            </a:r>
            <a:endParaRPr lang="en-US" altLang="zh-CN" sz="2800" b="0" dirty="0">
              <a:solidFill>
                <a:schemeClr val="tx1"/>
              </a:solidFill>
            </a:endParaRPr>
          </a:p>
          <a:p>
            <a:pPr lvl="1" eaLnBrk="1" hangingPunct="1">
              <a:buClr>
                <a:schemeClr val="tx1"/>
              </a:buClr>
            </a:pPr>
            <a:r>
              <a:rPr lang="zh-CN" altLang="en-US" sz="2400" dirty="0"/>
              <a:t>资本主义基本矛盾趋于激化（过剩与经济危机）</a:t>
            </a:r>
          </a:p>
          <a:p>
            <a:pPr eaLnBrk="1" hangingPunct="1">
              <a:buClr>
                <a:schemeClr val="tx1"/>
              </a:buClr>
            </a:pPr>
            <a:r>
              <a:rPr lang="zh-CN" altLang="en-US" sz="2800" b="0" dirty="0">
                <a:solidFill>
                  <a:srgbClr val="CC0000"/>
                </a:solidFill>
              </a:rPr>
              <a:t>特点：</a:t>
            </a:r>
            <a:endParaRPr lang="en-US" altLang="zh-CN" sz="2800" b="0" dirty="0">
              <a:solidFill>
                <a:srgbClr val="CC0000"/>
              </a:solidFill>
            </a:endParaRPr>
          </a:p>
          <a:p>
            <a:pPr lvl="1" eaLnBrk="1" hangingPunct="1">
              <a:buClr>
                <a:schemeClr val="tx1"/>
              </a:buClr>
            </a:pPr>
            <a:r>
              <a:rPr lang="zh-CN" altLang="en-US" sz="2400" dirty="0">
                <a:solidFill>
                  <a:srgbClr val="CC0000"/>
                </a:solidFill>
              </a:rPr>
              <a:t>宏观经济学与微观经济学分立</a:t>
            </a:r>
          </a:p>
          <a:p>
            <a:pPr eaLnBrk="1" hangingPunct="1">
              <a:buClr>
                <a:schemeClr val="tx1"/>
              </a:buClr>
            </a:pPr>
            <a:r>
              <a:rPr lang="zh-CN" altLang="en-US" sz="2800" b="0" dirty="0">
                <a:solidFill>
                  <a:schemeClr val="tx1"/>
                </a:solidFill>
              </a:rPr>
              <a:t>凯恩斯</a:t>
            </a:r>
            <a:r>
              <a:rPr lang="en-US" altLang="zh-CN" sz="2800" b="0" dirty="0">
                <a:solidFill>
                  <a:schemeClr val="tx1"/>
                </a:solidFill>
              </a:rPr>
              <a:t>《</a:t>
            </a:r>
            <a:r>
              <a:rPr lang="zh-CN" altLang="en-US" sz="2800" b="0" dirty="0">
                <a:solidFill>
                  <a:schemeClr val="tx1"/>
                </a:solidFill>
              </a:rPr>
              <a:t>通论</a:t>
            </a:r>
            <a:r>
              <a:rPr lang="en-US" altLang="zh-CN" sz="2800" b="0" dirty="0">
                <a:solidFill>
                  <a:schemeClr val="tx1"/>
                </a:solidFill>
              </a:rPr>
              <a:t>》</a:t>
            </a:r>
            <a:r>
              <a:rPr lang="zh-CN" altLang="en-US" sz="2800" b="0" dirty="0">
                <a:solidFill>
                  <a:schemeClr val="tx1"/>
                </a:solidFill>
              </a:rPr>
              <a:t>及其意义：</a:t>
            </a:r>
          </a:p>
          <a:p>
            <a:pPr lvl="1" eaLnBrk="1" hangingPunct="1">
              <a:buClr>
                <a:schemeClr val="tx1"/>
              </a:buClr>
            </a:pPr>
            <a:r>
              <a:rPr lang="zh-CN" altLang="en-US" sz="2400" dirty="0"/>
              <a:t>需求分析</a:t>
            </a:r>
          </a:p>
          <a:p>
            <a:pPr lvl="1" eaLnBrk="1" hangingPunct="1">
              <a:buClr>
                <a:schemeClr val="tx1"/>
              </a:buClr>
            </a:pPr>
            <a:r>
              <a:rPr lang="zh-CN" altLang="en-US" sz="2400" dirty="0"/>
              <a:t>宏观经济学</a:t>
            </a:r>
          </a:p>
          <a:p>
            <a:pPr lvl="1" eaLnBrk="1" hangingPunct="1">
              <a:buClr>
                <a:schemeClr val="tx1"/>
              </a:buClr>
            </a:pPr>
            <a:r>
              <a:rPr lang="zh-CN" altLang="en-US" sz="2400" dirty="0"/>
              <a:t>国家干预、宏观调控</a:t>
            </a:r>
          </a:p>
        </p:txBody>
      </p:sp>
      <p:sp>
        <p:nvSpPr>
          <p:cNvPr id="19459"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rPr>
              <a:t>                      第二节  西方经济学的由来与发展</a:t>
            </a:r>
            <a:endParaRPr lang="en-US" altLang="zh-CN" sz="2400" dirty="0">
              <a:latin typeface="宋体" panose="02010600030101010101" pitchFamily="2" charset="-122"/>
            </a:endParaRPr>
          </a:p>
          <a:p>
            <a:pPr algn="ctr"/>
            <a:r>
              <a:rPr lang="zh-CN" altLang="en-US" sz="2400" dirty="0">
                <a:latin typeface="Arial" panose="020B0604020202020204" pitchFamily="34" charset="0"/>
              </a:rPr>
              <a:t>                         四、当代西方经济学：</a:t>
            </a:r>
            <a:r>
              <a:rPr lang="en-US" altLang="zh-CN" sz="2400" dirty="0">
                <a:latin typeface="Arial" panose="020B0604020202020204" pitchFamily="34" charset="0"/>
              </a:rPr>
              <a:t>20</a:t>
            </a:r>
            <a:r>
              <a:rPr lang="zh-CN" altLang="en-US" sz="2400" dirty="0">
                <a:latin typeface="Arial" panose="020B0604020202020204" pitchFamily="34" charset="0"/>
              </a:rPr>
              <a:t>世纪</a:t>
            </a:r>
            <a:r>
              <a:rPr lang="en-US" altLang="zh-CN" sz="2400" dirty="0">
                <a:latin typeface="Arial" panose="020B0604020202020204" pitchFamily="34" charset="0"/>
              </a:rPr>
              <a:t>30</a:t>
            </a:r>
            <a:r>
              <a:rPr lang="zh-CN" altLang="en-US" sz="2400" dirty="0">
                <a:latin typeface="Arial" panose="020B0604020202020204" pitchFamily="34" charset="0"/>
              </a:rPr>
              <a:t>年代</a:t>
            </a:r>
            <a:r>
              <a:rPr lang="en-US" altLang="zh-CN" sz="2400" dirty="0">
                <a:latin typeface="Arial" panose="020B0604020202020204" pitchFamily="34" charset="0"/>
              </a:rPr>
              <a:t>—</a:t>
            </a:r>
            <a:r>
              <a:rPr lang="zh-CN" altLang="en-US" sz="2400" dirty="0">
                <a:latin typeface="Arial" panose="020B0604020202020204" pitchFamily="34" charset="0"/>
              </a:rPr>
              <a:t>现在</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p:cTn id="7" dur="1" fill="hold"/>
                                        <p:tgtEl>
                                          <p:spTgt spid="19458">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 calcmode="lin" valueType="num">
                                      <p:cBhvr>
                                        <p:cTn id="12" dur="1" fill="hold"/>
                                        <p:tgtEl>
                                          <p:spTgt spid="19458">
                                            <p:txEl>
                                              <p:pRg st="1" end="1"/>
                                            </p:tx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anim calcmode="lin" valueType="num">
                                      <p:cBhvr>
                                        <p:cTn id="15" dur="1" fill="hold"/>
                                        <p:tgtEl>
                                          <p:spTgt spid="19458">
                                            <p:txEl>
                                              <p:pRg st="2" end="2"/>
                                            </p:txEl>
                                          </p:spTgt>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9458">
                                            <p:txEl>
                                              <p:pRg st="3" end="3"/>
                                            </p:txEl>
                                          </p:spTgt>
                                        </p:tgtEl>
                                        <p:attrNameLst>
                                          <p:attrName>style.visibility</p:attrName>
                                        </p:attrNameLst>
                                      </p:cBhvr>
                                      <p:to>
                                        <p:strVal val="visible"/>
                                      </p:to>
                                    </p:set>
                                    <p:anim calcmode="lin" valueType="num">
                                      <p:cBhvr>
                                        <p:cTn id="20" dur="1" fill="hold"/>
                                        <p:tgtEl>
                                          <p:spTgt spid="19458">
                                            <p:txEl>
                                              <p:pRg st="3" end="3"/>
                                            </p:txEl>
                                          </p:spTgt>
                                        </p:tgtEl>
                                      </p:cBhvr>
                                    </p:anim>
                                  </p:childTnLst>
                                </p:cTn>
                              </p:par>
                              <p:par>
                                <p:cTn id="21" presetID="24" presetClass="entr" presetSubtype="0" fill="hold" grpId="0" nodeType="withEffect">
                                  <p:stCondLst>
                                    <p:cond delay="0"/>
                                  </p:stCondLst>
                                  <p:childTnLst>
                                    <p:set>
                                      <p:cBhvr>
                                        <p:cTn id="22" dur="1" fill="hold">
                                          <p:stCondLst>
                                            <p:cond delay="0"/>
                                          </p:stCondLst>
                                        </p:cTn>
                                        <p:tgtEl>
                                          <p:spTgt spid="19458">
                                            <p:txEl>
                                              <p:pRg st="4" end="4"/>
                                            </p:txEl>
                                          </p:spTgt>
                                        </p:tgtEl>
                                        <p:attrNameLst>
                                          <p:attrName>style.visibility</p:attrName>
                                        </p:attrNameLst>
                                      </p:cBhvr>
                                      <p:to>
                                        <p:strVal val="visible"/>
                                      </p:to>
                                    </p:set>
                                    <p:anim calcmode="lin" valueType="num">
                                      <p:cBhvr>
                                        <p:cTn id="23" dur="1" fill="hold"/>
                                        <p:tgtEl>
                                          <p:spTgt spid="19458">
                                            <p:txEl>
                                              <p:pRg st="4" end="4"/>
                                            </p:txEl>
                                          </p:spTgt>
                                        </p:tgtEl>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9458">
                                            <p:txEl>
                                              <p:pRg st="5" end="5"/>
                                            </p:txEl>
                                          </p:spTgt>
                                        </p:tgtEl>
                                        <p:attrNameLst>
                                          <p:attrName>style.visibility</p:attrName>
                                        </p:attrNameLst>
                                      </p:cBhvr>
                                      <p:to>
                                        <p:strVal val="visible"/>
                                      </p:to>
                                    </p:set>
                                    <p:anim calcmode="lin" valueType="num">
                                      <p:cBhvr>
                                        <p:cTn id="28" dur="1" fill="hold"/>
                                        <p:tgtEl>
                                          <p:spTgt spid="19458">
                                            <p:txEl>
                                              <p:pRg st="5" end="5"/>
                                            </p:txEl>
                                          </p:spTgt>
                                        </p:tgtEl>
                                      </p:cBhvr>
                                    </p:anim>
                                  </p:childTnLst>
                                </p:cTn>
                              </p:par>
                              <p:par>
                                <p:cTn id="29" presetID="24" presetClass="entr" presetSubtype="0" fill="hold" grpId="0" nodeType="withEffect">
                                  <p:stCondLst>
                                    <p:cond delay="0"/>
                                  </p:stCondLst>
                                  <p:childTnLst>
                                    <p:set>
                                      <p:cBhvr>
                                        <p:cTn id="30" dur="1" fill="hold">
                                          <p:stCondLst>
                                            <p:cond delay="0"/>
                                          </p:stCondLst>
                                        </p:cTn>
                                        <p:tgtEl>
                                          <p:spTgt spid="19458">
                                            <p:txEl>
                                              <p:pRg st="6" end="6"/>
                                            </p:txEl>
                                          </p:spTgt>
                                        </p:tgtEl>
                                        <p:attrNameLst>
                                          <p:attrName>style.visibility</p:attrName>
                                        </p:attrNameLst>
                                      </p:cBhvr>
                                      <p:to>
                                        <p:strVal val="visible"/>
                                      </p:to>
                                    </p:set>
                                    <p:anim calcmode="lin" valueType="num">
                                      <p:cBhvr>
                                        <p:cTn id="31" dur="1" fill="hold"/>
                                        <p:tgtEl>
                                          <p:spTgt spid="19458">
                                            <p:txEl>
                                              <p:pRg st="6" end="6"/>
                                            </p:txEl>
                                          </p:spTgt>
                                        </p:tgtEl>
                                      </p:cBhvr>
                                    </p:anim>
                                  </p:childTnLst>
                                </p:cTn>
                              </p:par>
                              <p:par>
                                <p:cTn id="32" presetID="24" presetClass="entr" presetSubtype="0" fill="hold" grpId="0" nodeType="withEffect">
                                  <p:stCondLst>
                                    <p:cond delay="0"/>
                                  </p:stCondLst>
                                  <p:childTnLst>
                                    <p:set>
                                      <p:cBhvr>
                                        <p:cTn id="33" dur="1" fill="hold">
                                          <p:stCondLst>
                                            <p:cond delay="0"/>
                                          </p:stCondLst>
                                        </p:cTn>
                                        <p:tgtEl>
                                          <p:spTgt spid="19458">
                                            <p:txEl>
                                              <p:pRg st="7" end="7"/>
                                            </p:txEl>
                                          </p:spTgt>
                                        </p:tgtEl>
                                        <p:attrNameLst>
                                          <p:attrName>style.visibility</p:attrName>
                                        </p:attrNameLst>
                                      </p:cBhvr>
                                      <p:to>
                                        <p:strVal val="visible"/>
                                      </p:to>
                                    </p:set>
                                    <p:anim calcmode="lin" valueType="num">
                                      <p:cBhvr>
                                        <p:cTn id="34" dur="1" fill="hold"/>
                                        <p:tgtEl>
                                          <p:spTgt spid="19458">
                                            <p:txEl>
                                              <p:pRg st="7" end="7"/>
                                            </p:txEl>
                                          </p:spTgt>
                                        </p:tgtEl>
                                      </p:cBhvr>
                                    </p:anim>
                                  </p:childTnLst>
                                </p:cTn>
                              </p:par>
                              <p:par>
                                <p:cTn id="35" presetID="24" presetClass="entr" presetSubtype="0" fill="hold" grpId="0" nodeType="withEffect">
                                  <p:stCondLst>
                                    <p:cond delay="0"/>
                                  </p:stCondLst>
                                  <p:childTnLst>
                                    <p:set>
                                      <p:cBhvr>
                                        <p:cTn id="36" dur="1" fill="hold">
                                          <p:stCondLst>
                                            <p:cond delay="0"/>
                                          </p:stCondLst>
                                        </p:cTn>
                                        <p:tgtEl>
                                          <p:spTgt spid="19458">
                                            <p:txEl>
                                              <p:pRg st="8" end="8"/>
                                            </p:txEl>
                                          </p:spTgt>
                                        </p:tgtEl>
                                        <p:attrNameLst>
                                          <p:attrName>style.visibility</p:attrName>
                                        </p:attrNameLst>
                                      </p:cBhvr>
                                      <p:to>
                                        <p:strVal val="visible"/>
                                      </p:to>
                                    </p:set>
                                    <p:anim calcmode="lin" valueType="num">
                                      <p:cBhvr>
                                        <p:cTn id="37" dur="1" fill="hold"/>
                                        <p:tgtEl>
                                          <p:spTgt spid="19458">
                                            <p:txEl>
                                              <p:pRg st="8" end="8"/>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4294967295"/>
          </p:nvPr>
        </p:nvSpPr>
        <p:spPr>
          <a:xfrm>
            <a:off x="457200" y="1343025"/>
            <a:ext cx="8229600" cy="4784725"/>
          </a:xfrm>
        </p:spPr>
        <p:txBody>
          <a:bodyPr vert="horz" wrap="square" anchor="t" anchorCtr="0"/>
          <a:lstStyle/>
          <a:p>
            <a:pPr eaLnBrk="1" hangingPunct="1">
              <a:buClr>
                <a:schemeClr val="tx1"/>
              </a:buClr>
              <a:buNone/>
            </a:pPr>
            <a:r>
              <a:rPr lang="zh-CN" altLang="en-US" dirty="0">
                <a:solidFill>
                  <a:srgbClr val="C00000"/>
                </a:solidFill>
              </a:rPr>
              <a:t>四、当代西方经济学：</a:t>
            </a:r>
            <a:r>
              <a:rPr lang="en-US" altLang="zh-CN" dirty="0">
                <a:solidFill>
                  <a:srgbClr val="C00000"/>
                </a:solidFill>
              </a:rPr>
              <a:t>20</a:t>
            </a:r>
            <a:r>
              <a:rPr lang="zh-CN" altLang="en-US" dirty="0">
                <a:solidFill>
                  <a:srgbClr val="C00000"/>
                </a:solidFill>
              </a:rPr>
              <a:t>世纪</a:t>
            </a:r>
            <a:r>
              <a:rPr lang="en-US" altLang="zh-CN" dirty="0">
                <a:solidFill>
                  <a:srgbClr val="C00000"/>
                </a:solidFill>
              </a:rPr>
              <a:t>30</a:t>
            </a:r>
            <a:r>
              <a:rPr lang="zh-CN" altLang="en-US" dirty="0">
                <a:solidFill>
                  <a:srgbClr val="C00000"/>
                </a:solidFill>
              </a:rPr>
              <a:t>年代</a:t>
            </a:r>
            <a:r>
              <a:rPr lang="en-US" altLang="zh-CN" dirty="0">
                <a:solidFill>
                  <a:srgbClr val="C00000"/>
                </a:solidFill>
                <a:latin typeface="Arial" panose="020B0604020202020204" pitchFamily="34" charset="0"/>
              </a:rPr>
              <a:t>—</a:t>
            </a:r>
            <a:r>
              <a:rPr lang="zh-CN" altLang="en-US" dirty="0">
                <a:solidFill>
                  <a:srgbClr val="C00000"/>
                </a:solidFill>
              </a:rPr>
              <a:t>现在</a:t>
            </a:r>
            <a:endParaRPr lang="en-US" altLang="zh-CN" dirty="0">
              <a:solidFill>
                <a:srgbClr val="C00000"/>
              </a:solidFill>
            </a:endParaRPr>
          </a:p>
          <a:p>
            <a:pPr eaLnBrk="1" hangingPunct="1">
              <a:buClr>
                <a:schemeClr val="tx1"/>
              </a:buClr>
            </a:pPr>
            <a:r>
              <a:rPr lang="zh-CN" altLang="en-US" sz="2800" b="0" dirty="0">
                <a:solidFill>
                  <a:schemeClr val="tx1"/>
                </a:solidFill>
              </a:rPr>
              <a:t>新古典综合学派对凯恩斯理论的继承与发展</a:t>
            </a:r>
          </a:p>
          <a:p>
            <a:pPr lvl="1" eaLnBrk="1" hangingPunct="1">
              <a:buClr>
                <a:schemeClr val="tx1"/>
              </a:buClr>
            </a:pPr>
            <a:r>
              <a:rPr lang="zh-CN" altLang="en-US" sz="2400" dirty="0"/>
              <a:t>第三次综合</a:t>
            </a:r>
          </a:p>
          <a:p>
            <a:pPr lvl="1" eaLnBrk="1" hangingPunct="1">
              <a:buClr>
                <a:schemeClr val="tx1"/>
              </a:buClr>
            </a:pPr>
            <a:r>
              <a:rPr lang="zh-CN" altLang="en-US" sz="2400" dirty="0"/>
              <a:t>萨缪尔森，托宾，索罗</a:t>
            </a:r>
            <a:endParaRPr lang="en-US" altLang="zh-CN" sz="2400" dirty="0"/>
          </a:p>
          <a:p>
            <a:pPr eaLnBrk="1" hangingPunct="1">
              <a:buClr>
                <a:schemeClr val="tx1"/>
              </a:buClr>
            </a:pPr>
            <a:r>
              <a:rPr lang="zh-CN" altLang="en-US" sz="2800" b="0" dirty="0">
                <a:solidFill>
                  <a:schemeClr val="tx1"/>
                </a:solidFill>
              </a:rPr>
              <a:t>新自由主义对凯恩斯理论的批评</a:t>
            </a:r>
          </a:p>
          <a:p>
            <a:pPr lvl="1" eaLnBrk="1" hangingPunct="1">
              <a:buClr>
                <a:schemeClr val="tx1"/>
              </a:buClr>
            </a:pPr>
            <a:r>
              <a:rPr lang="zh-CN" altLang="en-US" sz="2400" dirty="0"/>
              <a:t>现代货币主义</a:t>
            </a:r>
          </a:p>
          <a:p>
            <a:pPr lvl="1" eaLnBrk="1" hangingPunct="1">
              <a:buClr>
                <a:schemeClr val="tx1"/>
              </a:buClr>
            </a:pPr>
            <a:r>
              <a:rPr lang="zh-CN" altLang="en-US" sz="2400" dirty="0"/>
              <a:t>供给学派</a:t>
            </a:r>
          </a:p>
          <a:p>
            <a:pPr lvl="1" eaLnBrk="1" hangingPunct="1">
              <a:buClr>
                <a:schemeClr val="tx1"/>
              </a:buClr>
            </a:pPr>
            <a:r>
              <a:rPr lang="zh-CN" altLang="en-US" sz="2400" dirty="0"/>
              <a:t>新古典主义宏观经济学</a:t>
            </a:r>
          </a:p>
          <a:p>
            <a:pPr lvl="1" eaLnBrk="1" hangingPunct="1">
              <a:buClr>
                <a:schemeClr val="tx1"/>
              </a:buClr>
            </a:pPr>
            <a:r>
              <a:rPr lang="zh-CN" altLang="en-US" sz="2400" dirty="0"/>
              <a:t>西方国家的实践：里根与撒切尔</a:t>
            </a:r>
          </a:p>
          <a:p>
            <a:pPr lvl="1" eaLnBrk="1" hangingPunct="1">
              <a:buClr>
                <a:schemeClr val="tx1"/>
              </a:buClr>
              <a:buNone/>
            </a:pPr>
            <a:endParaRPr lang="en-US" altLang="zh-CN" sz="2400" dirty="0"/>
          </a:p>
        </p:txBody>
      </p:sp>
      <p:sp>
        <p:nvSpPr>
          <p:cNvPr id="20483"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rPr>
              <a:t>                      第二节  西方经济学的由来与发展</a:t>
            </a:r>
            <a:endParaRPr lang="en-US" altLang="zh-CN" sz="2400" dirty="0">
              <a:latin typeface="宋体" panose="02010600030101010101" pitchFamily="2" charset="-122"/>
            </a:endParaRPr>
          </a:p>
          <a:p>
            <a:pPr algn="ctr"/>
            <a:r>
              <a:rPr lang="zh-CN" altLang="en-US" sz="2400" dirty="0">
                <a:latin typeface="Arial" panose="020B0604020202020204" pitchFamily="34" charset="0"/>
              </a:rPr>
              <a:t>                         四、当代西方经济学：</a:t>
            </a:r>
            <a:r>
              <a:rPr lang="en-US" altLang="zh-CN" sz="2400" dirty="0">
                <a:latin typeface="Arial" panose="020B0604020202020204" pitchFamily="34" charset="0"/>
              </a:rPr>
              <a:t>20</a:t>
            </a:r>
            <a:r>
              <a:rPr lang="zh-CN" altLang="en-US" sz="2400" dirty="0">
                <a:latin typeface="Arial" panose="020B0604020202020204" pitchFamily="34" charset="0"/>
              </a:rPr>
              <a:t>世纪</a:t>
            </a:r>
            <a:r>
              <a:rPr lang="en-US" altLang="zh-CN" sz="2400" dirty="0">
                <a:latin typeface="Arial" panose="020B0604020202020204" pitchFamily="34" charset="0"/>
              </a:rPr>
              <a:t>30</a:t>
            </a:r>
            <a:r>
              <a:rPr lang="zh-CN" altLang="en-US" sz="2400" dirty="0">
                <a:latin typeface="Arial" panose="020B0604020202020204" pitchFamily="34" charset="0"/>
              </a:rPr>
              <a:t>年代</a:t>
            </a:r>
            <a:r>
              <a:rPr lang="en-US" altLang="zh-CN" sz="2400" dirty="0">
                <a:latin typeface="Arial" panose="020B0604020202020204" pitchFamily="34" charset="0"/>
              </a:rPr>
              <a:t>—</a:t>
            </a:r>
            <a:r>
              <a:rPr lang="zh-CN" altLang="en-US" sz="2400" dirty="0">
                <a:latin typeface="Arial" panose="020B0604020202020204" pitchFamily="34" charset="0"/>
              </a:rPr>
              <a:t>现在</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p:cTn id="7" dur="1" fill="hold"/>
                                        <p:tgtEl>
                                          <p:spTgt spid="2048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 calcmode="lin" valueType="num">
                                      <p:cBhvr>
                                        <p:cTn id="12" dur="1" fill="hold"/>
                                        <p:tgtEl>
                                          <p:spTgt spid="20482">
                                            <p:txEl>
                                              <p:pRg st="1" end="1"/>
                                            </p:tx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anim calcmode="lin" valueType="num">
                                      <p:cBhvr>
                                        <p:cTn id="15" dur="1" fill="hold"/>
                                        <p:tgtEl>
                                          <p:spTgt spid="20482">
                                            <p:txEl>
                                              <p:pRg st="2" end="2"/>
                                            </p:txEl>
                                          </p:spTgt>
                                        </p:tgtEl>
                                      </p:cBhvr>
                                    </p:anim>
                                  </p:childTnLst>
                                </p:cTn>
                              </p:par>
                              <p:par>
                                <p:cTn id="16" presetID="24" presetClass="entr" presetSubtype="0" fill="hold" grpId="0" nodeType="withEffect">
                                  <p:stCondLst>
                                    <p:cond delay="0"/>
                                  </p:stCondLst>
                                  <p:childTnLst>
                                    <p:set>
                                      <p:cBhvr>
                                        <p:cTn id="17" dur="1" fill="hold">
                                          <p:stCondLst>
                                            <p:cond delay="0"/>
                                          </p:stCondLst>
                                        </p:cTn>
                                        <p:tgtEl>
                                          <p:spTgt spid="20482">
                                            <p:txEl>
                                              <p:pRg st="3" end="3"/>
                                            </p:txEl>
                                          </p:spTgt>
                                        </p:tgtEl>
                                        <p:attrNameLst>
                                          <p:attrName>style.visibility</p:attrName>
                                        </p:attrNameLst>
                                      </p:cBhvr>
                                      <p:to>
                                        <p:strVal val="visible"/>
                                      </p:to>
                                    </p:set>
                                    <p:anim calcmode="lin" valueType="num">
                                      <p:cBhvr>
                                        <p:cTn id="18" dur="1" fill="hold"/>
                                        <p:tgtEl>
                                          <p:spTgt spid="20482">
                                            <p:txEl>
                                              <p:pRg st="3" end="3"/>
                                            </p:txEl>
                                          </p:spTgt>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anim calcmode="lin" valueType="num">
                                      <p:cBhvr>
                                        <p:cTn id="23" dur="1" fill="hold"/>
                                        <p:tgtEl>
                                          <p:spTgt spid="20482">
                                            <p:txEl>
                                              <p:pRg st="4" end="4"/>
                                            </p:txEl>
                                          </p:spTgt>
                                        </p:tgtEl>
                                      </p:cBhvr>
                                    </p:anim>
                                  </p:childTnLst>
                                </p:cTn>
                              </p:par>
                              <p:par>
                                <p:cTn id="24" presetID="24" presetClass="entr" presetSubtype="0" fill="hold" grpId="0" nodeType="withEffect">
                                  <p:stCondLst>
                                    <p:cond delay="0"/>
                                  </p:stCondLst>
                                  <p:childTnLst>
                                    <p:set>
                                      <p:cBhvr>
                                        <p:cTn id="25" dur="1" fill="hold">
                                          <p:stCondLst>
                                            <p:cond delay="0"/>
                                          </p:stCondLst>
                                        </p:cTn>
                                        <p:tgtEl>
                                          <p:spTgt spid="20482">
                                            <p:txEl>
                                              <p:pRg st="5" end="5"/>
                                            </p:txEl>
                                          </p:spTgt>
                                        </p:tgtEl>
                                        <p:attrNameLst>
                                          <p:attrName>style.visibility</p:attrName>
                                        </p:attrNameLst>
                                      </p:cBhvr>
                                      <p:to>
                                        <p:strVal val="visible"/>
                                      </p:to>
                                    </p:set>
                                    <p:anim calcmode="lin" valueType="num">
                                      <p:cBhvr>
                                        <p:cTn id="26" dur="1" fill="hold"/>
                                        <p:tgtEl>
                                          <p:spTgt spid="20482">
                                            <p:txEl>
                                              <p:pRg st="5" end="5"/>
                                            </p:txEl>
                                          </p:spTgt>
                                        </p:tgtEl>
                                      </p:cBhvr>
                                    </p:anim>
                                  </p:childTnLst>
                                </p:cTn>
                              </p:par>
                              <p:par>
                                <p:cTn id="27" presetID="24" presetClass="entr" presetSubtype="0" fill="hold" grpId="0" nodeType="withEffect">
                                  <p:stCondLst>
                                    <p:cond delay="0"/>
                                  </p:stCondLst>
                                  <p:childTnLst>
                                    <p:set>
                                      <p:cBhvr>
                                        <p:cTn id="28" dur="1" fill="hold">
                                          <p:stCondLst>
                                            <p:cond delay="0"/>
                                          </p:stCondLst>
                                        </p:cTn>
                                        <p:tgtEl>
                                          <p:spTgt spid="20482">
                                            <p:txEl>
                                              <p:pRg st="6" end="6"/>
                                            </p:txEl>
                                          </p:spTgt>
                                        </p:tgtEl>
                                        <p:attrNameLst>
                                          <p:attrName>style.visibility</p:attrName>
                                        </p:attrNameLst>
                                      </p:cBhvr>
                                      <p:to>
                                        <p:strVal val="visible"/>
                                      </p:to>
                                    </p:set>
                                    <p:anim calcmode="lin" valueType="num">
                                      <p:cBhvr>
                                        <p:cTn id="29" dur="1" fill="hold"/>
                                        <p:tgtEl>
                                          <p:spTgt spid="20482">
                                            <p:txEl>
                                              <p:pRg st="6" end="6"/>
                                            </p:txEl>
                                          </p:spTgt>
                                        </p:tgtEl>
                                      </p:cBhvr>
                                    </p:anim>
                                  </p:childTnLst>
                                </p:cTn>
                              </p:par>
                              <p:par>
                                <p:cTn id="30" presetID="24" presetClass="entr" presetSubtype="0" fill="hold" grpId="0" nodeType="withEffect">
                                  <p:stCondLst>
                                    <p:cond delay="0"/>
                                  </p:stCondLst>
                                  <p:childTnLst>
                                    <p:set>
                                      <p:cBhvr>
                                        <p:cTn id="31" dur="1" fill="hold">
                                          <p:stCondLst>
                                            <p:cond delay="0"/>
                                          </p:stCondLst>
                                        </p:cTn>
                                        <p:tgtEl>
                                          <p:spTgt spid="20482">
                                            <p:txEl>
                                              <p:pRg st="7" end="7"/>
                                            </p:txEl>
                                          </p:spTgt>
                                        </p:tgtEl>
                                        <p:attrNameLst>
                                          <p:attrName>style.visibility</p:attrName>
                                        </p:attrNameLst>
                                      </p:cBhvr>
                                      <p:to>
                                        <p:strVal val="visible"/>
                                      </p:to>
                                    </p:set>
                                    <p:anim calcmode="lin" valueType="num">
                                      <p:cBhvr>
                                        <p:cTn id="32" dur="1" fill="hold"/>
                                        <p:tgtEl>
                                          <p:spTgt spid="20482">
                                            <p:txEl>
                                              <p:pRg st="7" end="7"/>
                                            </p:txEl>
                                          </p:spTgt>
                                        </p:tgtEl>
                                      </p:cBhvr>
                                    </p:anim>
                                  </p:childTnLst>
                                </p:cTn>
                              </p:par>
                              <p:par>
                                <p:cTn id="33" presetID="24" presetClass="entr" presetSubtype="0" fill="hold" grpId="0" nodeType="withEffect">
                                  <p:stCondLst>
                                    <p:cond delay="0"/>
                                  </p:stCondLst>
                                  <p:childTnLst>
                                    <p:set>
                                      <p:cBhvr>
                                        <p:cTn id="34" dur="1" fill="hold">
                                          <p:stCondLst>
                                            <p:cond delay="0"/>
                                          </p:stCondLst>
                                        </p:cTn>
                                        <p:tgtEl>
                                          <p:spTgt spid="20482">
                                            <p:txEl>
                                              <p:pRg st="8" end="8"/>
                                            </p:txEl>
                                          </p:spTgt>
                                        </p:tgtEl>
                                        <p:attrNameLst>
                                          <p:attrName>style.visibility</p:attrName>
                                        </p:attrNameLst>
                                      </p:cBhvr>
                                      <p:to>
                                        <p:strVal val="visible"/>
                                      </p:to>
                                    </p:set>
                                    <p:anim calcmode="lin" valueType="num">
                                      <p:cBhvr>
                                        <p:cTn id="35" dur="1" fill="hold"/>
                                        <p:tgtEl>
                                          <p:spTgt spid="20482">
                                            <p:txEl>
                                              <p:pRg st="8" end="8"/>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2"/>
          <p:cNvSpPr>
            <a:spLocks noGrp="1"/>
          </p:cNvSpPr>
          <p:nvPr>
            <p:ph idx="1"/>
          </p:nvPr>
        </p:nvSpPr>
        <p:spPr>
          <a:xfrm>
            <a:off x="457200" y="1343025"/>
            <a:ext cx="8229600" cy="4784725"/>
          </a:xfrm>
        </p:spPr>
        <p:txBody>
          <a:bodyPr vert="horz" wrap="square" anchor="t" anchorCtr="0"/>
          <a:lstStyle/>
          <a:p>
            <a:pPr eaLnBrk="1" hangingPunct="1">
              <a:buClr>
                <a:schemeClr val="tx1"/>
              </a:buClr>
            </a:pPr>
            <a:r>
              <a:rPr lang="zh-CN" altLang="en-US" sz="2800" b="0">
                <a:solidFill>
                  <a:schemeClr val="tx1"/>
                </a:solidFill>
              </a:rPr>
              <a:t>新凯恩斯主义宏观经济学的崛起</a:t>
            </a:r>
          </a:p>
          <a:p>
            <a:pPr eaLnBrk="1" hangingPunct="1">
              <a:buClr>
                <a:schemeClr val="tx1"/>
              </a:buClr>
            </a:pPr>
            <a:r>
              <a:rPr lang="zh-CN" altLang="en-US" sz="2800" b="0">
                <a:solidFill>
                  <a:schemeClr val="tx1"/>
                </a:solidFill>
              </a:rPr>
              <a:t>超越新古典经济学的研究范式</a:t>
            </a:r>
          </a:p>
          <a:p>
            <a:pPr lvl="1" eaLnBrk="1" hangingPunct="1">
              <a:buClr>
                <a:schemeClr val="tx1"/>
              </a:buClr>
            </a:pPr>
            <a:r>
              <a:rPr lang="zh-CN" altLang="en-US" sz="2400"/>
              <a:t>行为经济学与实验经济学</a:t>
            </a:r>
          </a:p>
          <a:p>
            <a:pPr lvl="1" eaLnBrk="1" hangingPunct="1">
              <a:buClr>
                <a:schemeClr val="tx1"/>
              </a:buClr>
            </a:pPr>
            <a:r>
              <a:rPr lang="zh-CN" altLang="en-US" sz="2400"/>
              <a:t>复杂性科学思路</a:t>
            </a:r>
          </a:p>
        </p:txBody>
      </p:sp>
      <p:sp>
        <p:nvSpPr>
          <p:cNvPr id="21507"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rPr>
              <a:t>                      第二节  西方经济学的由来与发展</a:t>
            </a:r>
            <a:endParaRPr lang="en-US" altLang="zh-CN" sz="2400" dirty="0">
              <a:latin typeface="宋体" panose="02010600030101010101" pitchFamily="2" charset="-122"/>
            </a:endParaRPr>
          </a:p>
          <a:p>
            <a:pPr algn="ctr"/>
            <a:r>
              <a:rPr lang="zh-CN" altLang="en-US" sz="2400" dirty="0">
                <a:latin typeface="Arial" panose="020B0604020202020204" pitchFamily="34" charset="0"/>
              </a:rPr>
              <a:t>                         四、当代西方经济学：</a:t>
            </a:r>
            <a:r>
              <a:rPr lang="en-US" altLang="zh-CN" sz="2400" dirty="0">
                <a:latin typeface="Arial" panose="020B0604020202020204" pitchFamily="34" charset="0"/>
              </a:rPr>
              <a:t>20</a:t>
            </a:r>
            <a:r>
              <a:rPr lang="zh-CN" altLang="en-US" sz="2400" dirty="0">
                <a:latin typeface="Arial" panose="020B0604020202020204" pitchFamily="34" charset="0"/>
              </a:rPr>
              <a:t>世纪</a:t>
            </a:r>
            <a:r>
              <a:rPr lang="en-US" altLang="zh-CN" sz="2400" dirty="0">
                <a:latin typeface="Arial" panose="020B0604020202020204" pitchFamily="34" charset="0"/>
              </a:rPr>
              <a:t>30</a:t>
            </a:r>
            <a:r>
              <a:rPr lang="zh-CN" altLang="en-US" sz="2400" dirty="0">
                <a:latin typeface="Arial" panose="020B0604020202020204" pitchFamily="34" charset="0"/>
              </a:rPr>
              <a:t>年代</a:t>
            </a:r>
            <a:r>
              <a:rPr lang="en-US" altLang="zh-CN" sz="2400" dirty="0">
                <a:latin typeface="Arial" panose="020B0604020202020204" pitchFamily="34" charset="0"/>
              </a:rPr>
              <a:t>—</a:t>
            </a:r>
            <a:r>
              <a:rPr lang="zh-CN" altLang="en-US" sz="2400" dirty="0">
                <a:latin typeface="Arial" panose="020B0604020202020204" pitchFamily="34" charset="0"/>
              </a:rPr>
              <a:t>现在</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p:cTn id="7" dur="1" fill="hold"/>
                                        <p:tgtEl>
                                          <p:spTgt spid="2150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 calcmode="lin" valueType="num">
                                      <p:cBhvr>
                                        <p:cTn id="12" dur="1" fill="hold"/>
                                        <p:tgtEl>
                                          <p:spTgt spid="21506">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 calcmode="lin" valueType="num">
                                      <p:cBhvr>
                                        <p:cTn id="17" dur="1" fill="hold"/>
                                        <p:tgtEl>
                                          <p:spTgt spid="21506">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1506">
                                            <p:txEl>
                                              <p:pRg st="3" end="3"/>
                                            </p:txEl>
                                          </p:spTgt>
                                        </p:tgtEl>
                                        <p:attrNameLst>
                                          <p:attrName>style.visibility</p:attrName>
                                        </p:attrNameLst>
                                      </p:cBhvr>
                                      <p:to>
                                        <p:strVal val="visible"/>
                                      </p:to>
                                    </p:set>
                                    <p:anim calcmode="lin" valueType="num">
                                      <p:cBhvr>
                                        <p:cTn id="22" dur="1" fill="hold"/>
                                        <p:tgtEl>
                                          <p:spTgt spid="21506">
                                            <p:txEl>
                                              <p:pRg st="3" end="3"/>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vert="horz" wrap="square" lIns="91440" tIns="45720" rIns="91440" bIns="45720" anchor="ctr" anchorCtr="0"/>
          <a:lstStyle/>
          <a:p>
            <a:pPr eaLnBrk="1" hangingPunct="1"/>
            <a:r>
              <a:rPr lang="zh-CN" altLang="en-US" dirty="0"/>
              <a:t> </a:t>
            </a:r>
            <a:br>
              <a:rPr lang="en-US" altLang="zh-CN" dirty="0"/>
            </a:br>
            <a:br>
              <a:rPr lang="en-US" altLang="zh-CN" dirty="0"/>
            </a:br>
            <a:r>
              <a:rPr lang="zh-CN" altLang="en-US" dirty="0"/>
              <a:t>导论</a:t>
            </a:r>
          </a:p>
        </p:txBody>
      </p:sp>
      <p:sp>
        <p:nvSpPr>
          <p:cNvPr id="23555" name="Rectangle 3"/>
          <p:cNvSpPr>
            <a:spLocks noGrp="1"/>
          </p:cNvSpPr>
          <p:nvPr>
            <p:ph type="body"/>
          </p:nvPr>
        </p:nvSpPr>
        <p:spPr/>
        <p:txBody>
          <a:bodyPr vert="horz" wrap="square" lIns="91440" tIns="45720" rIns="91440" bIns="45720" anchor="t" anchorCtr="0"/>
          <a:lstStyle/>
          <a:p>
            <a:pPr eaLnBrk="1" hangingPunct="1">
              <a:buNone/>
            </a:pPr>
            <a:endParaRPr lang="en-US" altLang="zh-CN" dirty="0"/>
          </a:p>
          <a:p>
            <a:pPr eaLnBrk="1" hangingPunct="1">
              <a:buNone/>
            </a:pPr>
            <a:r>
              <a:rPr lang="en-US" altLang="zh-CN" dirty="0"/>
              <a:t>  </a:t>
            </a:r>
          </a:p>
          <a:p>
            <a:pPr eaLnBrk="1" hangingPunct="1">
              <a:buNone/>
            </a:pPr>
            <a:endParaRPr lang="en-US" altLang="zh-CN" dirty="0"/>
          </a:p>
          <a:p>
            <a:pPr lvl="1" eaLnBrk="1" hangingPunct="1">
              <a:buNone/>
            </a:pPr>
            <a:endParaRPr lang="zh-CN" altLang="en-US" dirty="0"/>
          </a:p>
        </p:txBody>
      </p:sp>
      <p:pic>
        <p:nvPicPr>
          <p:cNvPr id="3" name="图片 2">
            <a:extLst>
              <a:ext uri="{FF2B5EF4-FFF2-40B4-BE49-F238E27FC236}">
                <a16:creationId xmlns:a16="http://schemas.microsoft.com/office/drawing/2014/main" id="{B72B08B4-6D50-CF9D-1314-2328D0F85E01}"/>
              </a:ext>
            </a:extLst>
          </p:cNvPr>
          <p:cNvPicPr>
            <a:picLocks noChangeAspect="1"/>
          </p:cNvPicPr>
          <p:nvPr/>
        </p:nvPicPr>
        <p:blipFill>
          <a:blip r:embed="rId2"/>
          <a:stretch>
            <a:fillRect/>
          </a:stretch>
        </p:blipFill>
        <p:spPr>
          <a:xfrm>
            <a:off x="755576" y="1412776"/>
            <a:ext cx="7342432" cy="29523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vert="horz" wrap="square" lIns="91440" tIns="45720" rIns="91440" bIns="45720" anchor="ctr" anchorCtr="0"/>
          <a:lstStyle/>
          <a:p>
            <a:pPr eaLnBrk="1" hangingPunct="1"/>
            <a:r>
              <a:rPr lang="zh-CN" altLang="en-US" dirty="0"/>
              <a:t>导论</a:t>
            </a:r>
          </a:p>
        </p:txBody>
      </p:sp>
      <p:sp>
        <p:nvSpPr>
          <p:cNvPr id="6147" name="Rectangle 3"/>
          <p:cNvSpPr>
            <a:spLocks noGrp="1"/>
          </p:cNvSpPr>
          <p:nvPr>
            <p:ph type="body"/>
          </p:nvPr>
        </p:nvSpPr>
        <p:spPr>
          <a:xfrm>
            <a:off x="611188" y="1196975"/>
            <a:ext cx="8229600" cy="4784725"/>
          </a:xfrm>
        </p:spPr>
        <p:txBody>
          <a:bodyPr vert="horz" wrap="square" lIns="91440" tIns="45720" rIns="91440" bIns="45720" anchor="t" anchorCtr="0"/>
          <a:lstStyle/>
          <a:p>
            <a:pPr eaLnBrk="1" hangingPunct="1">
              <a:buNone/>
            </a:pPr>
            <a:r>
              <a:rPr lang="zh-CN" altLang="en-US" dirty="0">
                <a:latin typeface="宋体" panose="02010600030101010101" pitchFamily="2" charset="-122"/>
              </a:rPr>
              <a:t>第一节</a:t>
            </a:r>
            <a:r>
              <a:rPr lang="en-US" altLang="zh-CN" dirty="0">
                <a:latin typeface="宋体" panose="02010600030101010101" pitchFamily="2" charset="-122"/>
              </a:rPr>
              <a:t>   </a:t>
            </a:r>
            <a:r>
              <a:rPr lang="zh-CN" altLang="en-US" dirty="0">
                <a:latin typeface="宋体" panose="02010600030101010101" pitchFamily="2" charset="-122"/>
              </a:rPr>
              <a:t>什么是西方经济学</a:t>
            </a:r>
            <a:endParaRPr lang="en-US" altLang="zh-CN" dirty="0">
              <a:latin typeface="宋体" panose="02010600030101010101" pitchFamily="2" charset="-122"/>
            </a:endParaRPr>
          </a:p>
          <a:p>
            <a:pPr eaLnBrk="1" hangingPunct="1">
              <a:buNone/>
            </a:pPr>
            <a:r>
              <a:rPr lang="zh-CN" altLang="en-US" dirty="0">
                <a:latin typeface="宋体" panose="02010600030101010101" pitchFamily="2" charset="-122"/>
              </a:rPr>
              <a:t>第二节</a:t>
            </a:r>
            <a:r>
              <a:rPr lang="en-US" altLang="zh-CN" dirty="0">
                <a:latin typeface="宋体" panose="02010600030101010101" pitchFamily="2" charset="-122"/>
              </a:rPr>
              <a:t>	</a:t>
            </a:r>
            <a:r>
              <a:rPr lang="zh-CN" altLang="en-US" dirty="0">
                <a:latin typeface="宋体" panose="02010600030101010101" pitchFamily="2" charset="-122"/>
              </a:rPr>
              <a:t>西方经济学的由来和发展</a:t>
            </a:r>
          </a:p>
          <a:p>
            <a:pPr eaLnBrk="1" hangingPunct="1">
              <a:buNone/>
            </a:pPr>
            <a:r>
              <a:rPr lang="zh-CN" altLang="en-US" dirty="0">
                <a:latin typeface="宋体" panose="02010600030101010101" pitchFamily="2" charset="-122"/>
              </a:rPr>
              <a:t>第三节</a:t>
            </a:r>
            <a:r>
              <a:rPr lang="en-US" altLang="zh-CN" dirty="0">
                <a:latin typeface="宋体" panose="02010600030101010101" pitchFamily="2" charset="-122"/>
              </a:rPr>
              <a:t>	</a:t>
            </a:r>
            <a:r>
              <a:rPr lang="zh-CN" altLang="en-US" dirty="0">
                <a:latin typeface="宋体" panose="02010600030101010101" pitchFamily="2" charset="-122"/>
              </a:rPr>
              <a:t>西方经济学的研究对象</a:t>
            </a:r>
          </a:p>
          <a:p>
            <a:pPr eaLnBrk="1" hangingPunct="1">
              <a:buNone/>
            </a:pPr>
            <a:r>
              <a:rPr lang="zh-CN" altLang="en-US" dirty="0">
                <a:latin typeface="宋体" panose="02010600030101010101" pitchFamily="2" charset="-122"/>
              </a:rPr>
              <a:t>第四节</a:t>
            </a:r>
            <a:r>
              <a:rPr lang="en-US" altLang="zh-CN" dirty="0">
                <a:latin typeface="宋体" panose="02010600030101010101" pitchFamily="2" charset="-122"/>
              </a:rPr>
              <a:t>	</a:t>
            </a:r>
            <a:r>
              <a:rPr lang="zh-CN" altLang="en-US" dirty="0">
                <a:latin typeface="宋体" panose="02010600030101010101" pitchFamily="2" charset="-122"/>
              </a:rPr>
              <a:t>西方经济学的研究方法</a:t>
            </a:r>
          </a:p>
          <a:p>
            <a:pPr eaLnBrk="1" hangingPunct="1">
              <a:buNone/>
            </a:pPr>
            <a:r>
              <a:rPr lang="zh-CN" altLang="en-US" dirty="0">
                <a:latin typeface="宋体" panose="02010600030101010101" pitchFamily="2" charset="-122"/>
              </a:rPr>
              <a:t>第五节</a:t>
            </a:r>
            <a:r>
              <a:rPr lang="en-US" altLang="zh-CN" dirty="0">
                <a:latin typeface="宋体" panose="02010600030101010101" pitchFamily="2" charset="-122"/>
              </a:rPr>
              <a:t>	</a:t>
            </a:r>
            <a:r>
              <a:rPr lang="zh-CN" altLang="en-US" dirty="0">
                <a:latin typeface="宋体" panose="02010600030101010101" pitchFamily="2" charset="-122"/>
              </a:rPr>
              <a:t>怎样学习西方经济学</a:t>
            </a:r>
          </a:p>
          <a:p>
            <a:pPr eaLnBrk="1" hangingPunct="1">
              <a:buNone/>
            </a:pPr>
            <a:endParaRPr lang="zh-CN" altLang="en-US" sz="2400" dirty="0"/>
          </a:p>
          <a:p>
            <a:pPr lvl="1" eaLnBrk="1" hangingPunct="1"/>
            <a:endParaRPr lang="zh-CN" altLang="en-US"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Effect transition="in" filter="slide(fromBottom)">
                                      <p:cBhvr>
                                        <p:cTn id="10" dur="500"/>
                                        <p:tgtEl>
                                          <p:spTgt spid="61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slide(fromBottom)">
                                      <p:cBhvr>
                                        <p:cTn id="15" dur="500"/>
                                        <p:tgtEl>
                                          <p:spTgt spid="61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147">
                                            <p:txEl>
                                              <p:pRg st="2" end="2"/>
                                            </p:txEl>
                                          </p:spTgt>
                                        </p:tgtEl>
                                        <p:attrNameLst>
                                          <p:attrName>style.visibility</p:attrName>
                                        </p:attrNameLst>
                                      </p:cBhvr>
                                      <p:to>
                                        <p:strVal val="visible"/>
                                      </p:to>
                                    </p:set>
                                    <p:animEffect transition="in" filter="slide(fromBottom)">
                                      <p:cBhvr>
                                        <p:cTn id="20" dur="500"/>
                                        <p:tgtEl>
                                          <p:spTgt spid="614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Effect transition="in" filter="slide(fromBottom)">
                                      <p:cBhvr>
                                        <p:cTn id="25" dur="500"/>
                                        <p:tgtEl>
                                          <p:spTgt spid="614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147">
                                            <p:txEl>
                                              <p:pRg st="4" end="4"/>
                                            </p:txEl>
                                          </p:spTgt>
                                        </p:tgtEl>
                                        <p:attrNameLst>
                                          <p:attrName>style.visibility</p:attrName>
                                        </p:attrNameLst>
                                      </p:cBhvr>
                                      <p:to>
                                        <p:strVal val="visible"/>
                                      </p:to>
                                    </p:set>
                                    <p:animEffect transition="in" filter="slide(fromBottom)">
                                      <p:cBhvr>
                                        <p:cTn id="30"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内容占位符 2"/>
          <p:cNvSpPr>
            <a:spLocks noGrp="1" noChangeArrowheads="1"/>
          </p:cNvSpPr>
          <p:nvPr>
            <p:ph idx="1"/>
          </p:nvPr>
        </p:nvSpPr>
        <p:spPr>
          <a:xfrm>
            <a:off x="457200" y="1198563"/>
            <a:ext cx="8229600" cy="49291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mn-lt"/>
                <a:ea typeface="+mn-ea"/>
                <a:cs typeface="+mn-cs"/>
              </a:rPr>
              <a:t>一、资源的稀缺性与西方经济学</a:t>
            </a:r>
            <a:endParaRPr kumimoji="0" lang="en-US" altLang="zh-CN" sz="32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错误的网络语：</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小孩子才做选择，大人全都要</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不会做选择的才是小孩子！！！</a:t>
            </a: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存在</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预算（？不一定是钱，也可以是时间、注意力等）</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约束时，必须要做选择！！！                                          </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en-US" altLang="zh-CN" sz="2000" b="0" i="0" u="none" strike="noStrike" kern="1200" cap="none" spc="0" normalizeH="0" baseline="0" noProof="0" dirty="0">
                <a:ln>
                  <a:noFill/>
                </a:ln>
                <a:solidFill>
                  <a:schemeClr val="accent6">
                    <a:lumMod val="60000"/>
                    <a:lumOff val="40000"/>
                  </a:schemeClr>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accent6">
                    <a:lumMod val="60000"/>
                    <a:lumOff val="40000"/>
                  </a:schemeClr>
                </a:solidFill>
                <a:effectLst/>
                <a:uLnTx/>
                <a:uFillTx/>
                <a:latin typeface="+mn-lt"/>
                <a:ea typeface="+mn-ea"/>
                <a:cs typeface="+mn-cs"/>
              </a:rPr>
              <a:t>会计学的预算和经济学的预算约束一样吗？</a:t>
            </a:r>
            <a:endParaRPr kumimoji="0" lang="en-US" altLang="zh-CN" sz="2000" b="0" i="0" u="none" strike="noStrike" kern="1200" cap="none" spc="0" normalizeH="0" baseline="0" noProof="0" dirty="0">
              <a:ln>
                <a:noFill/>
              </a:ln>
              <a:solidFill>
                <a:schemeClr val="accent6">
                  <a:lumMod val="60000"/>
                  <a:lumOff val="4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1800" b="1" i="0" u="none" strike="noStrike" kern="1200" cap="none" spc="0" normalizeH="0" baseline="0" noProof="0">
                <a:ln>
                  <a:noFill/>
                </a:ln>
                <a:solidFill>
                  <a:schemeClr val="bg1">
                    <a:lumMod val="75000"/>
                  </a:schemeClr>
                </a:solidFill>
                <a:effectLst/>
                <a:uLnTx/>
                <a:uFillTx/>
                <a:latin typeface="+mn-lt"/>
                <a:ea typeface="+mn-ea"/>
                <a:cs typeface="+mn-cs"/>
              </a:rPr>
              <a:t>      </a:t>
            </a:r>
            <a:r>
              <a:rPr kumimoji="0" lang="zh-CN" altLang="en-US" sz="1800" i="0" u="none" strike="noStrike" kern="1200" cap="none" spc="0" normalizeH="0" baseline="0" noProof="0" dirty="0">
                <a:ln>
                  <a:noFill/>
                </a:ln>
                <a:solidFill>
                  <a:srgbClr val="00B0F0"/>
                </a:solidFill>
                <a:effectLst/>
                <a:uLnTx/>
                <a:uFillTx/>
                <a:latin typeface="+mn-lt"/>
                <a:ea typeface="+mn-ea"/>
                <a:cs typeface="+mn-cs"/>
              </a:rPr>
              <a:t>一个社会如何利用稀缺的资源生产有价值的商品，并将它们在不同的个体中间进行分配</a:t>
            </a:r>
            <a:r>
              <a:rPr kumimoji="0" lang="zh-CN" altLang="en-US" sz="1800" b="1" i="0" u="none" strike="noStrike" kern="1200" cap="none" spc="0" normalizeH="0" baseline="0" noProof="0" dirty="0">
                <a:ln>
                  <a:noFill/>
                </a:ln>
                <a:solidFill>
                  <a:schemeClr val="bg1">
                    <a:lumMod val="75000"/>
                  </a:schemeClr>
                </a:solidFill>
                <a:effectLst/>
                <a:uLnTx/>
                <a:uFillTx/>
                <a:latin typeface="+mn-lt"/>
                <a:ea typeface="+mn-ea"/>
                <a:cs typeface="+mn-cs"/>
              </a:rPr>
              <a:t>。</a:t>
            </a:r>
            <a:endParaRPr kumimoji="0" lang="en-US" altLang="zh-CN" sz="1800" b="1" i="0" u="none" strike="noStrike" kern="1200" cap="none" spc="0" normalizeH="0" baseline="0" noProof="0" dirty="0">
              <a:ln>
                <a:noFill/>
              </a:ln>
              <a:solidFill>
                <a:schemeClr val="bg1">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1" i="0" u="none" strike="noStrike" kern="1200" cap="none" spc="0" normalizeH="0" baseline="0" noProof="0" dirty="0">
                <a:ln>
                  <a:noFill/>
                </a:ln>
                <a:solidFill>
                  <a:schemeClr val="bg1">
                    <a:lumMod val="75000"/>
                  </a:schemeClr>
                </a:solidFill>
                <a:effectLst/>
                <a:uLnTx/>
                <a:uFillTx/>
                <a:latin typeface="+mn-lt"/>
                <a:ea typeface="+mn-ea"/>
                <a:cs typeface="+mn-cs"/>
              </a:rPr>
              <a:t>                                                                 ——</a:t>
            </a:r>
            <a:r>
              <a:rPr kumimoji="0" lang="zh-CN" altLang="en-US" sz="2400" b="1" i="0" u="none" strike="noStrike" kern="1200" cap="none" spc="0" normalizeH="0" baseline="0" noProof="0" dirty="0">
                <a:ln>
                  <a:noFill/>
                </a:ln>
                <a:solidFill>
                  <a:schemeClr val="bg1">
                    <a:lumMod val="75000"/>
                  </a:schemeClr>
                </a:solidFill>
                <a:effectLst/>
                <a:uLnTx/>
                <a:uFillTx/>
                <a:latin typeface="+mn-lt"/>
                <a:ea typeface="+mn-ea"/>
                <a:cs typeface="+mn-cs"/>
              </a:rPr>
              <a:t>萨缪尔森</a:t>
            </a:r>
            <a:endParaRPr kumimoji="0" lang="en-US" altLang="zh-CN" sz="2400" b="1" i="0" u="none" strike="noStrike" kern="1200" cap="none" spc="0" normalizeH="0" baseline="0" noProof="0" dirty="0">
              <a:ln>
                <a:noFill/>
              </a:ln>
              <a:solidFill>
                <a:schemeClr val="bg1">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4338"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第三节  西方经济学的研究对象</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一、资源的稀缺性与西方经济学</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1" fill="hold"/>
                                        <p:tgtEl>
                                          <p:spTgt spid="24578">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4578">
                                            <p:txEl>
                                              <p:charRg st="191" end="263"/>
                                            </p:txEl>
                                          </p:spTgt>
                                        </p:tgtEl>
                                        <p:attrNameLst>
                                          <p:attrName>style.visibility</p:attrName>
                                        </p:attrNameLst>
                                      </p:cBhvr>
                                      <p:to>
                                        <p:strVal val="visible"/>
                                      </p:to>
                                    </p:set>
                                    <p:anim calcmode="lin" valueType="num">
                                      <p:cBhvr>
                                        <p:cTn id="12" dur="1" fill="hold"/>
                                        <p:tgtEl>
                                          <p:spTgt spid="24578">
                                            <p:txEl>
                                              <p:charRg st="191" end="263"/>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内容占位符 2"/>
          <p:cNvSpPr>
            <a:spLocks noGrp="1"/>
          </p:cNvSpPr>
          <p:nvPr>
            <p:ph idx="4294967295"/>
          </p:nvPr>
        </p:nvSpPr>
        <p:spPr>
          <a:xfrm>
            <a:off x="457200" y="1198563"/>
            <a:ext cx="8229600" cy="4929187"/>
          </a:xfrm>
        </p:spPr>
        <p:txBody>
          <a:bodyPr vert="horz" wrap="square" lIns="91440" tIns="45720" rIns="91440" bIns="45720" anchor="t" anchorCtr="0"/>
          <a:lstStyle/>
          <a:p>
            <a:pPr eaLnBrk="1" hangingPunct="1">
              <a:buNone/>
            </a:pPr>
            <a:r>
              <a:rPr lang="zh-CN" altLang="en-US" dirty="0">
                <a:solidFill>
                  <a:srgbClr val="C00000"/>
                </a:solidFill>
              </a:rPr>
              <a:t>一、资源的稀缺性与西方经济学</a:t>
            </a:r>
            <a:endParaRPr lang="en-US" altLang="zh-CN" dirty="0">
              <a:solidFill>
                <a:srgbClr val="C00000"/>
              </a:solidFill>
            </a:endParaRPr>
          </a:p>
          <a:p>
            <a:pPr eaLnBrk="1" hangingPunct="1"/>
            <a:endParaRPr lang="en-US" altLang="zh-CN" sz="2800" b="0" dirty="0">
              <a:solidFill>
                <a:schemeClr val="tx1"/>
              </a:solidFill>
            </a:endParaRPr>
          </a:p>
          <a:p>
            <a:pPr eaLnBrk="1" hangingPunct="1"/>
            <a:r>
              <a:rPr lang="zh-CN" altLang="en-US" sz="2800" b="0" dirty="0">
                <a:solidFill>
                  <a:schemeClr val="tx1"/>
                </a:solidFill>
              </a:rPr>
              <a:t>稀缺性：</a:t>
            </a:r>
          </a:p>
          <a:p>
            <a:pPr lvl="1" eaLnBrk="1" hangingPunct="1"/>
            <a:r>
              <a:rPr lang="zh-CN" altLang="en-US" sz="2400" dirty="0"/>
              <a:t>欲望的无限性</a:t>
            </a:r>
          </a:p>
          <a:p>
            <a:pPr lvl="1" eaLnBrk="1" hangingPunct="1"/>
            <a:r>
              <a:rPr lang="zh-CN" altLang="en-US" sz="2400" dirty="0"/>
              <a:t>资源的有限性</a:t>
            </a:r>
            <a:endParaRPr lang="en-US" altLang="zh-CN" sz="2400" dirty="0"/>
          </a:p>
          <a:p>
            <a:pPr lvl="1" eaLnBrk="1" hangingPunct="1"/>
            <a:r>
              <a:rPr lang="zh-CN" altLang="en-US" sz="2400" b="1" dirty="0"/>
              <a:t>欲望</a:t>
            </a:r>
            <a:r>
              <a:rPr lang="en-US" altLang="zh-CN" sz="2400" b="1" dirty="0"/>
              <a:t>&gt;</a:t>
            </a:r>
            <a:r>
              <a:rPr lang="zh-CN" altLang="en-US" sz="2400" b="1" dirty="0"/>
              <a:t>资源的供给</a:t>
            </a:r>
            <a:endParaRPr lang="en-US" altLang="zh-CN" sz="2400" b="1" dirty="0"/>
          </a:p>
          <a:p>
            <a:pPr eaLnBrk="1" hangingPunct="1"/>
            <a:r>
              <a:rPr lang="zh-CN" altLang="en-US" sz="2800" b="0" dirty="0">
                <a:solidFill>
                  <a:schemeClr val="tx1"/>
                </a:solidFill>
              </a:rPr>
              <a:t>选择的必要：</a:t>
            </a:r>
          </a:p>
          <a:p>
            <a:pPr lvl="1" eaLnBrk="1" hangingPunct="1"/>
            <a:r>
              <a:rPr lang="zh-CN" altLang="en-US" sz="2400" dirty="0"/>
              <a:t>资源稀缺条件下，改善资源配置方式，能提高福利</a:t>
            </a:r>
            <a:endParaRPr lang="en-US" altLang="zh-CN" sz="2400" dirty="0"/>
          </a:p>
          <a:p>
            <a:pPr lvl="1" eaLnBrk="1" hangingPunct="1"/>
            <a:r>
              <a:rPr lang="zh-CN" altLang="en-US" sz="2400" dirty="0"/>
              <a:t>如何配置资源、如何配置商品？？？</a:t>
            </a:r>
            <a:endParaRPr lang="en-US" altLang="zh-CN" sz="2400" dirty="0"/>
          </a:p>
          <a:p>
            <a:pPr lvl="1" eaLnBrk="1" hangingPunct="1"/>
            <a:endParaRPr lang="en-US" altLang="zh-CN" sz="2400" dirty="0"/>
          </a:p>
        </p:txBody>
      </p:sp>
      <p:sp>
        <p:nvSpPr>
          <p:cNvPr id="15362"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第三节  西方经济学的研究对象</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一、资源的稀缺性与西方经济学</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1" fill="hold"/>
                                        <p:tgtEl>
                                          <p:spTgt spid="24578">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4578">
                                            <p:txEl>
                                              <p:pRg st="2" end="2"/>
                                            </p:txEl>
                                          </p:spTgt>
                                        </p:tgtEl>
                                        <p:attrNameLst>
                                          <p:attrName>style.visibility</p:attrName>
                                        </p:attrNameLst>
                                      </p:cBhvr>
                                      <p:to>
                                        <p:strVal val="visible"/>
                                      </p:to>
                                    </p:set>
                                    <p:anim calcmode="lin" valueType="num">
                                      <p:cBhvr>
                                        <p:cTn id="12" dur="1" fill="hold"/>
                                        <p:tgtEl>
                                          <p:spTgt spid="24578">
                                            <p:txEl>
                                              <p:pRg st="2" end="2"/>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4578">
                                            <p:txEl>
                                              <p:pRg st="3" end="3"/>
                                            </p:txEl>
                                          </p:spTgt>
                                        </p:tgtEl>
                                        <p:attrNameLst>
                                          <p:attrName>style.visibility</p:attrName>
                                        </p:attrNameLst>
                                      </p:cBhvr>
                                      <p:to>
                                        <p:strVal val="visible"/>
                                      </p:to>
                                    </p:set>
                                    <p:anim calcmode="lin" valueType="num">
                                      <p:cBhvr>
                                        <p:cTn id="17" dur="1" fill="hold"/>
                                        <p:tgtEl>
                                          <p:spTgt spid="24578">
                                            <p:txEl>
                                              <p:pRg st="3" end="3"/>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4578">
                                            <p:txEl>
                                              <p:pRg st="4" end="4"/>
                                            </p:txEl>
                                          </p:spTgt>
                                        </p:tgtEl>
                                        <p:attrNameLst>
                                          <p:attrName>style.visibility</p:attrName>
                                        </p:attrNameLst>
                                      </p:cBhvr>
                                      <p:to>
                                        <p:strVal val="visible"/>
                                      </p:to>
                                    </p:set>
                                    <p:anim calcmode="lin" valueType="num">
                                      <p:cBhvr>
                                        <p:cTn id="22" dur="1" fill="hold"/>
                                        <p:tgtEl>
                                          <p:spTgt spid="24578">
                                            <p:txEl>
                                              <p:pRg st="4" end="4"/>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4578">
                                            <p:txEl>
                                              <p:pRg st="5" end="5"/>
                                            </p:txEl>
                                          </p:spTgt>
                                        </p:tgtEl>
                                        <p:attrNameLst>
                                          <p:attrName>style.visibility</p:attrName>
                                        </p:attrNameLst>
                                      </p:cBhvr>
                                      <p:to>
                                        <p:strVal val="visible"/>
                                      </p:to>
                                    </p:set>
                                    <p:anim calcmode="lin" valueType="num">
                                      <p:cBhvr>
                                        <p:cTn id="27" dur="1" fill="hold"/>
                                        <p:tgtEl>
                                          <p:spTgt spid="24578">
                                            <p:txEl>
                                              <p:pRg st="5" end="5"/>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4578">
                                            <p:txEl>
                                              <p:pRg st="6" end="6"/>
                                            </p:txEl>
                                          </p:spTgt>
                                        </p:tgtEl>
                                        <p:attrNameLst>
                                          <p:attrName>style.visibility</p:attrName>
                                        </p:attrNameLst>
                                      </p:cBhvr>
                                      <p:to>
                                        <p:strVal val="visible"/>
                                      </p:to>
                                    </p:set>
                                    <p:anim calcmode="lin" valueType="num">
                                      <p:cBhvr>
                                        <p:cTn id="32" dur="1" fill="hold"/>
                                        <p:tgtEl>
                                          <p:spTgt spid="24578">
                                            <p:txEl>
                                              <p:pRg st="6" end="6"/>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4578">
                                            <p:txEl>
                                              <p:pRg st="7" end="7"/>
                                            </p:txEl>
                                          </p:spTgt>
                                        </p:tgtEl>
                                        <p:attrNameLst>
                                          <p:attrName>style.visibility</p:attrName>
                                        </p:attrNameLst>
                                      </p:cBhvr>
                                      <p:to>
                                        <p:strVal val="visible"/>
                                      </p:to>
                                    </p:set>
                                    <p:anim calcmode="lin" valueType="num">
                                      <p:cBhvr>
                                        <p:cTn id="37" dur="1" fill="hold"/>
                                        <p:tgtEl>
                                          <p:spTgt spid="24578">
                                            <p:txEl>
                                              <p:pRg st="7" end="7"/>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4578">
                                            <p:txEl>
                                              <p:pRg st="8" end="8"/>
                                            </p:txEl>
                                          </p:spTgt>
                                        </p:tgtEl>
                                        <p:attrNameLst>
                                          <p:attrName>style.visibility</p:attrName>
                                        </p:attrNameLst>
                                      </p:cBhvr>
                                      <p:to>
                                        <p:strVal val="visible"/>
                                      </p:to>
                                    </p:set>
                                    <p:anim calcmode="lin" valueType="num">
                                      <p:cBhvr>
                                        <p:cTn id="42" dur="1" fill="hold"/>
                                        <p:tgtEl>
                                          <p:spTgt spid="24578">
                                            <p:txEl>
                                              <p:pRg st="8" end="8"/>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p:cNvSpPr>
            <a:spLocks noGrp="1" noChangeArrowheads="1"/>
          </p:cNvSpPr>
          <p:nvPr>
            <p:ph idx="1"/>
          </p:nvPr>
        </p:nvSpPr>
        <p:spPr>
          <a:xfrm>
            <a:off x="457200" y="1343025"/>
            <a:ext cx="8229600" cy="47847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i="0" u="none" strike="noStrike" kern="1200" cap="none" spc="0" normalizeH="0" baseline="0" noProof="0" dirty="0">
                <a:ln>
                  <a:noFill/>
                </a:ln>
                <a:solidFill>
                  <a:schemeClr val="tx1"/>
                </a:solidFill>
                <a:effectLst/>
                <a:uLnTx/>
                <a:uFillTx/>
                <a:latin typeface="+mn-lt"/>
                <a:ea typeface="+mn-ea"/>
                <a:cs typeface="+mn-cs"/>
              </a:rPr>
              <a:t>产生于稀缺性的各种问题</a:t>
            </a:r>
            <a:r>
              <a:rPr kumimoji="0" lang="zh-CN" altLang="en-US" sz="28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在家躺平还是出去工作？</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劳动力有限的时间与精力，去工厂做工还是去送外卖？</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企业应该多雇佣几个工人还是买机器人？</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吃大餐还是吃食堂？</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吃几两饭？什么菜？</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通货膨胀还是失业？</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6386"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第三节  西方经济学的研究对象</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一、资源的稀缺性与西方经济学</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1" fill="hold"/>
                                        <p:tgtEl>
                                          <p:spTgt spid="2560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 calcmode="lin" valueType="num">
                                      <p:cBhvr>
                                        <p:cTn id="12" dur="1" fill="hold"/>
                                        <p:tgtEl>
                                          <p:spTgt spid="25602">
                                            <p:txEl>
                                              <p:pRg st="2" end="2"/>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5602">
                                            <p:txEl>
                                              <p:pRg st="3" end="3"/>
                                            </p:txEl>
                                          </p:spTgt>
                                        </p:tgtEl>
                                        <p:attrNameLst>
                                          <p:attrName>style.visibility</p:attrName>
                                        </p:attrNameLst>
                                      </p:cBhvr>
                                      <p:to>
                                        <p:strVal val="visible"/>
                                      </p:to>
                                    </p:set>
                                    <p:anim calcmode="lin" valueType="num">
                                      <p:cBhvr>
                                        <p:cTn id="17" dur="1" fill="hold"/>
                                        <p:tgtEl>
                                          <p:spTgt spid="25602">
                                            <p:txEl>
                                              <p:pRg st="3" end="3"/>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5602">
                                            <p:txEl>
                                              <p:pRg st="4" end="4"/>
                                            </p:txEl>
                                          </p:spTgt>
                                        </p:tgtEl>
                                        <p:attrNameLst>
                                          <p:attrName>style.visibility</p:attrName>
                                        </p:attrNameLst>
                                      </p:cBhvr>
                                      <p:to>
                                        <p:strVal val="visible"/>
                                      </p:to>
                                    </p:set>
                                    <p:anim calcmode="lin" valueType="num">
                                      <p:cBhvr>
                                        <p:cTn id="22" dur="1" fill="hold"/>
                                        <p:tgtEl>
                                          <p:spTgt spid="25602">
                                            <p:txEl>
                                              <p:pRg st="4" end="4"/>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anim calcmode="lin" valueType="num">
                                      <p:cBhvr>
                                        <p:cTn id="27" dur="1" fill="hold"/>
                                        <p:tgtEl>
                                          <p:spTgt spid="25602">
                                            <p:txEl>
                                              <p:pRg st="5" end="5"/>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5602">
                                            <p:txEl>
                                              <p:pRg st="6" end="6"/>
                                            </p:txEl>
                                          </p:spTgt>
                                        </p:tgtEl>
                                        <p:attrNameLst>
                                          <p:attrName>style.visibility</p:attrName>
                                        </p:attrNameLst>
                                      </p:cBhvr>
                                      <p:to>
                                        <p:strVal val="visible"/>
                                      </p:to>
                                    </p:set>
                                    <p:anim calcmode="lin" valueType="num">
                                      <p:cBhvr>
                                        <p:cTn id="32" dur="1" fill="hold"/>
                                        <p:tgtEl>
                                          <p:spTgt spid="25602">
                                            <p:txEl>
                                              <p:pRg st="6" end="6"/>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5602">
                                            <p:txEl>
                                              <p:pRg st="7" end="7"/>
                                            </p:txEl>
                                          </p:spTgt>
                                        </p:tgtEl>
                                        <p:attrNameLst>
                                          <p:attrName>style.visibility</p:attrName>
                                        </p:attrNameLst>
                                      </p:cBhvr>
                                      <p:to>
                                        <p:strVal val="visible"/>
                                      </p:to>
                                    </p:set>
                                    <p:anim calcmode="lin" valueType="num">
                                      <p:cBhvr>
                                        <p:cTn id="37" dur="1" fill="hold"/>
                                        <p:tgtEl>
                                          <p:spTgt spid="25602">
                                            <p:txEl>
                                              <p:pRg st="7" end="7"/>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4294967295"/>
          </p:nvPr>
        </p:nvSpPr>
        <p:spPr>
          <a:xfrm>
            <a:off x="457200" y="1343025"/>
            <a:ext cx="8229600" cy="4784725"/>
          </a:xfrm>
        </p:spPr>
        <p:txBody>
          <a:bodyPr vert="horz" wrap="square" lIns="91440" tIns="45720" rIns="91440" bIns="45720" anchor="t" anchorCtr="0"/>
          <a:lstStyle/>
          <a:p>
            <a:pPr eaLnBrk="1" hangingPunct="1">
              <a:spcBef>
                <a:spcPct val="0"/>
              </a:spcBef>
              <a:buNone/>
            </a:pPr>
            <a:r>
              <a:rPr lang="zh-CN" altLang="en-US" dirty="0">
                <a:solidFill>
                  <a:srgbClr val="C00000"/>
                </a:solidFill>
              </a:rPr>
              <a:t>二、西方经济学的研究对象</a:t>
            </a:r>
            <a:endParaRPr lang="en-US" altLang="zh-CN" dirty="0">
              <a:solidFill>
                <a:srgbClr val="C00000"/>
              </a:solidFill>
            </a:endParaRPr>
          </a:p>
          <a:p>
            <a:pPr eaLnBrk="1" hangingPunct="1">
              <a:spcBef>
                <a:spcPct val="0"/>
              </a:spcBef>
            </a:pPr>
            <a:r>
              <a:rPr lang="zh-CN" altLang="en-US" sz="2800" b="0" dirty="0">
                <a:solidFill>
                  <a:schemeClr val="tx1"/>
                </a:solidFill>
              </a:rPr>
              <a:t>西方经济学的研究对象和基于对象的定义：</a:t>
            </a:r>
            <a:endParaRPr lang="en-US" altLang="zh-CN" sz="2800" b="0" dirty="0">
              <a:solidFill>
                <a:schemeClr val="tx1"/>
              </a:solidFill>
            </a:endParaRPr>
          </a:p>
          <a:p>
            <a:pPr lvl="1" eaLnBrk="1" hangingPunct="1">
              <a:spcBef>
                <a:spcPct val="0"/>
              </a:spcBef>
            </a:pPr>
            <a:r>
              <a:rPr lang="zh-CN" altLang="en-US" sz="2400" dirty="0"/>
              <a:t>（早期的西方经济学）侧重于生产和分配；</a:t>
            </a:r>
            <a:endParaRPr lang="en-US" altLang="zh-CN" sz="2400" dirty="0"/>
          </a:p>
          <a:p>
            <a:pPr lvl="1" eaLnBrk="1" hangingPunct="1">
              <a:spcBef>
                <a:spcPct val="0"/>
              </a:spcBef>
            </a:pPr>
            <a:r>
              <a:rPr lang="zh-CN" altLang="en-US" sz="2400" dirty="0"/>
              <a:t>（现代的西方经济学）稀缺资源的配置和利用</a:t>
            </a:r>
            <a:endParaRPr lang="en-US" altLang="zh-CN" sz="2400" dirty="0"/>
          </a:p>
          <a:p>
            <a:pPr eaLnBrk="1" hangingPunct="1">
              <a:spcBef>
                <a:spcPct val="0"/>
              </a:spcBef>
            </a:pPr>
            <a:endParaRPr lang="en-US" altLang="zh-CN" sz="2800" b="0" dirty="0">
              <a:solidFill>
                <a:schemeClr val="tx1"/>
              </a:solidFill>
            </a:endParaRPr>
          </a:p>
          <a:p>
            <a:pPr lvl="1" eaLnBrk="1" hangingPunct="1">
              <a:spcBef>
                <a:spcPct val="0"/>
              </a:spcBef>
            </a:pPr>
            <a:r>
              <a:rPr lang="zh-CN" altLang="en-US" sz="2400" dirty="0"/>
              <a:t>微观经济学的对象：市场制度及其有效运作</a:t>
            </a:r>
            <a:endParaRPr lang="en-US" altLang="zh-CN" sz="2400" dirty="0"/>
          </a:p>
          <a:p>
            <a:pPr lvl="2" eaLnBrk="1" hangingPunct="1">
              <a:spcBef>
                <a:spcPct val="0"/>
              </a:spcBef>
            </a:pPr>
            <a:r>
              <a:rPr lang="zh-CN" altLang="en-US" dirty="0"/>
              <a:t>价格</a:t>
            </a:r>
            <a:endParaRPr lang="en-US" altLang="zh-CN" dirty="0"/>
          </a:p>
          <a:p>
            <a:pPr lvl="2" eaLnBrk="1" hangingPunct="1">
              <a:spcBef>
                <a:spcPct val="0"/>
              </a:spcBef>
            </a:pPr>
            <a:r>
              <a:rPr lang="zh-CN" altLang="en-US" dirty="0"/>
              <a:t>产量</a:t>
            </a:r>
            <a:endParaRPr lang="en-US" altLang="zh-CN" dirty="0"/>
          </a:p>
          <a:p>
            <a:pPr lvl="2" eaLnBrk="1" hangingPunct="1">
              <a:spcBef>
                <a:spcPct val="0"/>
              </a:spcBef>
            </a:pPr>
            <a:r>
              <a:rPr lang="zh-CN" altLang="en-US" dirty="0"/>
              <a:t>消费量</a:t>
            </a:r>
            <a:endParaRPr lang="en-US" altLang="zh-CN" dirty="0"/>
          </a:p>
          <a:p>
            <a:pPr lvl="2" eaLnBrk="1" hangingPunct="1">
              <a:spcBef>
                <a:spcPct val="0"/>
              </a:spcBef>
            </a:pPr>
            <a:r>
              <a:rPr lang="zh-CN" altLang="en-US" dirty="0"/>
              <a:t>消费者效用最大化、企业利润最大化</a:t>
            </a:r>
            <a:endParaRPr lang="en-US" altLang="zh-CN" dirty="0"/>
          </a:p>
          <a:p>
            <a:pPr lvl="2" eaLnBrk="1" hangingPunct="1">
              <a:spcBef>
                <a:spcPct val="0"/>
              </a:spcBef>
            </a:pPr>
            <a:r>
              <a:rPr lang="zh-CN" altLang="en-US" b="1" dirty="0"/>
              <a:t>交换（用带来低边际效用的物品换取带来更高边际效用的物品</a:t>
            </a:r>
            <a:r>
              <a:rPr lang="zh-CN" altLang="en-US" dirty="0"/>
              <a:t>）</a:t>
            </a:r>
            <a:endParaRPr lang="en-US" altLang="zh-CN" dirty="0"/>
          </a:p>
        </p:txBody>
      </p:sp>
      <p:sp>
        <p:nvSpPr>
          <p:cNvPr id="17410"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第三节  西方经济学的研究对象</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二、西方经济学的研究对象</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p:cTn id="7" dur="1" fill="hold"/>
                                        <p:tgtEl>
                                          <p:spTgt spid="2662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 calcmode="lin" valueType="num">
                                      <p:cBhvr>
                                        <p:cTn id="12" dur="1" fill="hold"/>
                                        <p:tgtEl>
                                          <p:spTgt spid="26626">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 calcmode="lin" valueType="num">
                                      <p:cBhvr>
                                        <p:cTn id="17" dur="1" fill="hold"/>
                                        <p:tgtEl>
                                          <p:spTgt spid="26626">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6626">
                                            <p:txEl>
                                              <p:pRg st="3" end="3"/>
                                            </p:txEl>
                                          </p:spTgt>
                                        </p:tgtEl>
                                        <p:attrNameLst>
                                          <p:attrName>style.visibility</p:attrName>
                                        </p:attrNameLst>
                                      </p:cBhvr>
                                      <p:to>
                                        <p:strVal val="visible"/>
                                      </p:to>
                                    </p:set>
                                    <p:anim calcmode="lin" valueType="num">
                                      <p:cBhvr>
                                        <p:cTn id="22" dur="1" fill="hold"/>
                                        <p:tgtEl>
                                          <p:spTgt spid="26626">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6626">
                                            <p:txEl>
                                              <p:pRg st="5" end="5"/>
                                            </p:txEl>
                                          </p:spTgt>
                                        </p:tgtEl>
                                        <p:attrNameLst>
                                          <p:attrName>style.visibility</p:attrName>
                                        </p:attrNameLst>
                                      </p:cBhvr>
                                      <p:to>
                                        <p:strVal val="visible"/>
                                      </p:to>
                                    </p:set>
                                    <p:anim calcmode="lin" valueType="num">
                                      <p:cBhvr>
                                        <p:cTn id="27" dur="1" fill="hold"/>
                                        <p:tgtEl>
                                          <p:spTgt spid="26626">
                                            <p:txEl>
                                              <p:pRg st="5" end="5"/>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6626">
                                            <p:txEl>
                                              <p:pRg st="6" end="6"/>
                                            </p:txEl>
                                          </p:spTgt>
                                        </p:tgtEl>
                                        <p:attrNameLst>
                                          <p:attrName>style.visibility</p:attrName>
                                        </p:attrNameLst>
                                      </p:cBhvr>
                                      <p:to>
                                        <p:strVal val="visible"/>
                                      </p:to>
                                    </p:set>
                                    <p:anim calcmode="lin" valueType="num">
                                      <p:cBhvr>
                                        <p:cTn id="32" dur="1" fill="hold"/>
                                        <p:tgtEl>
                                          <p:spTgt spid="26626">
                                            <p:txEl>
                                              <p:pRg st="6" end="6"/>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6626">
                                            <p:txEl>
                                              <p:pRg st="7" end="7"/>
                                            </p:txEl>
                                          </p:spTgt>
                                        </p:tgtEl>
                                        <p:attrNameLst>
                                          <p:attrName>style.visibility</p:attrName>
                                        </p:attrNameLst>
                                      </p:cBhvr>
                                      <p:to>
                                        <p:strVal val="visible"/>
                                      </p:to>
                                    </p:set>
                                    <p:anim calcmode="lin" valueType="num">
                                      <p:cBhvr>
                                        <p:cTn id="37" dur="1" fill="hold"/>
                                        <p:tgtEl>
                                          <p:spTgt spid="26626">
                                            <p:txEl>
                                              <p:pRg st="7" end="7"/>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6626">
                                            <p:txEl>
                                              <p:pRg st="8" end="8"/>
                                            </p:txEl>
                                          </p:spTgt>
                                        </p:tgtEl>
                                        <p:attrNameLst>
                                          <p:attrName>style.visibility</p:attrName>
                                        </p:attrNameLst>
                                      </p:cBhvr>
                                      <p:to>
                                        <p:strVal val="visible"/>
                                      </p:to>
                                    </p:set>
                                    <p:anim calcmode="lin" valueType="num">
                                      <p:cBhvr>
                                        <p:cTn id="42" dur="1" fill="hold"/>
                                        <p:tgtEl>
                                          <p:spTgt spid="26626">
                                            <p:txEl>
                                              <p:pRg st="8" end="8"/>
                                            </p:txEl>
                                          </p:spTgt>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6626">
                                            <p:txEl>
                                              <p:pRg st="9" end="9"/>
                                            </p:txEl>
                                          </p:spTgt>
                                        </p:tgtEl>
                                        <p:attrNameLst>
                                          <p:attrName>style.visibility</p:attrName>
                                        </p:attrNameLst>
                                      </p:cBhvr>
                                      <p:to>
                                        <p:strVal val="visible"/>
                                      </p:to>
                                    </p:set>
                                    <p:anim calcmode="lin" valueType="num">
                                      <p:cBhvr>
                                        <p:cTn id="47" dur="1" fill="hold"/>
                                        <p:tgtEl>
                                          <p:spTgt spid="26626">
                                            <p:txEl>
                                              <p:pRg st="9" end="9"/>
                                            </p:txEl>
                                          </p:spTgt>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26626">
                                            <p:txEl>
                                              <p:pRg st="10" end="10"/>
                                            </p:txEl>
                                          </p:spTgt>
                                        </p:tgtEl>
                                        <p:attrNameLst>
                                          <p:attrName>style.visibility</p:attrName>
                                        </p:attrNameLst>
                                      </p:cBhvr>
                                      <p:to>
                                        <p:strVal val="visible"/>
                                      </p:to>
                                    </p:set>
                                    <p:anim calcmode="lin" valueType="num">
                                      <p:cBhvr>
                                        <p:cTn id="52" dur="1" fill="hold"/>
                                        <p:tgtEl>
                                          <p:spTgt spid="26626">
                                            <p:txEl>
                                              <p:pRg st="10" end="1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4294967295"/>
          </p:nvPr>
        </p:nvSpPr>
        <p:spPr>
          <a:xfrm>
            <a:off x="-126268" y="836712"/>
            <a:ext cx="9396536" cy="5686325"/>
          </a:xfrm>
        </p:spPr>
        <p:txBody>
          <a:bodyPr vert="horz" wrap="square" lIns="91440" tIns="45720" rIns="91440" bIns="45720" anchor="t" anchorCtr="0"/>
          <a:lstStyle/>
          <a:p>
            <a:pPr eaLnBrk="1" hangingPunct="1">
              <a:spcBef>
                <a:spcPct val="0"/>
              </a:spcBef>
              <a:buNone/>
            </a:pPr>
            <a:r>
              <a:rPr lang="zh-CN" altLang="en-US" dirty="0">
                <a:solidFill>
                  <a:srgbClr val="C00000"/>
                </a:solidFill>
              </a:rPr>
              <a:t>二、西方经济学的研究对象</a:t>
            </a:r>
            <a:endParaRPr lang="en-US" altLang="zh-CN" sz="2800" b="0" dirty="0">
              <a:solidFill>
                <a:schemeClr val="tx1"/>
              </a:solidFill>
            </a:endParaRPr>
          </a:p>
          <a:p>
            <a:pPr lvl="1" eaLnBrk="1" hangingPunct="1">
              <a:spcBef>
                <a:spcPct val="0"/>
              </a:spcBef>
            </a:pPr>
            <a:r>
              <a:rPr lang="zh-CN" altLang="en-US" sz="2400" dirty="0"/>
              <a:t>宏观经济学的研究对象：</a:t>
            </a:r>
            <a:endParaRPr lang="en-US" altLang="zh-CN" sz="2400" dirty="0"/>
          </a:p>
          <a:p>
            <a:pPr lvl="2" eaLnBrk="1" hangingPunct="1">
              <a:spcBef>
                <a:spcPct val="0"/>
              </a:spcBef>
            </a:pPr>
            <a:r>
              <a:rPr lang="zh-CN" altLang="en-US" dirty="0"/>
              <a:t>总产量与就业决定、</a:t>
            </a:r>
            <a:r>
              <a:rPr lang="en-US" altLang="zh-CN" dirty="0"/>
              <a:t>CPI</a:t>
            </a:r>
            <a:r>
              <a:rPr lang="zh-CN" altLang="en-US" dirty="0"/>
              <a:t>、经济增长、货币政策、财政政策</a:t>
            </a:r>
            <a:endParaRPr lang="en-US" altLang="zh-CN" dirty="0"/>
          </a:p>
          <a:p>
            <a:pPr lvl="2" eaLnBrk="1" hangingPunct="1">
              <a:spcBef>
                <a:spcPct val="0"/>
              </a:spcBef>
            </a:pPr>
            <a:r>
              <a:rPr lang="zh-CN" altLang="en-US" dirty="0"/>
              <a:t>解决总供给和总需求的不平衡</a:t>
            </a:r>
            <a:endParaRPr lang="en-US" altLang="zh-CN" dirty="0"/>
          </a:p>
          <a:p>
            <a:pPr lvl="2" eaLnBrk="1" hangingPunct="1">
              <a:spcBef>
                <a:spcPct val="0"/>
              </a:spcBef>
            </a:pPr>
            <a:endParaRPr lang="en-US" altLang="zh-CN" dirty="0"/>
          </a:p>
          <a:p>
            <a:pPr lvl="2" eaLnBrk="1" hangingPunct="1">
              <a:spcBef>
                <a:spcPct val="0"/>
              </a:spcBef>
            </a:pPr>
            <a:r>
              <a:rPr lang="zh-CN" altLang="en-US" dirty="0"/>
              <a:t>微观经济学中，没有货币，或者将货币作为交易的媒介。</a:t>
            </a:r>
            <a:endParaRPr lang="en-US" altLang="zh-CN" dirty="0"/>
          </a:p>
          <a:p>
            <a:pPr lvl="2" eaLnBrk="1" hangingPunct="1">
              <a:spcBef>
                <a:spcPct val="0"/>
              </a:spcBef>
            </a:pPr>
            <a:r>
              <a:rPr lang="zh-CN" altLang="en-US" dirty="0"/>
              <a:t>但是货币也是财富贮藏的手段。</a:t>
            </a:r>
            <a:endParaRPr lang="en-US" altLang="zh-CN" dirty="0"/>
          </a:p>
          <a:p>
            <a:pPr lvl="2" eaLnBrk="1" hangingPunct="1">
              <a:spcBef>
                <a:spcPct val="0"/>
              </a:spcBef>
            </a:pPr>
            <a:r>
              <a:rPr lang="zh-CN" altLang="en-US" b="1" dirty="0"/>
              <a:t>攒钱的人在经济体系中起到的作用？</a:t>
            </a:r>
            <a:endParaRPr lang="en-US" altLang="zh-CN" b="1" dirty="0"/>
          </a:p>
          <a:p>
            <a:pPr lvl="2" eaLnBrk="1" hangingPunct="1">
              <a:spcBef>
                <a:spcPct val="0"/>
              </a:spcBef>
            </a:pPr>
            <a:r>
              <a:rPr lang="zh-CN" altLang="en-US" dirty="0"/>
              <a:t>其供给的产品多于消费的产品，供需失衡（因为有一部分产品本来应该卖给他，但是没卖出去。。。）</a:t>
            </a:r>
            <a:endParaRPr lang="en-US" altLang="zh-CN" dirty="0"/>
          </a:p>
          <a:p>
            <a:pPr lvl="2" eaLnBrk="1" hangingPunct="1">
              <a:spcBef>
                <a:spcPct val="0"/>
              </a:spcBef>
            </a:pPr>
            <a:r>
              <a:rPr lang="zh-CN" altLang="en-US" dirty="0"/>
              <a:t>怎么办？减少产量</a:t>
            </a:r>
            <a:r>
              <a:rPr lang="en-US" altLang="zh-CN" dirty="0"/>
              <a:t>—</a:t>
            </a:r>
            <a:r>
              <a:rPr lang="zh-CN" altLang="en-US" dirty="0"/>
              <a:t>减少雇佣</a:t>
            </a:r>
            <a:r>
              <a:rPr lang="en-US" altLang="zh-CN" dirty="0"/>
              <a:t>—</a:t>
            </a:r>
            <a:r>
              <a:rPr lang="zh-CN" altLang="en-US" dirty="0"/>
              <a:t>失业</a:t>
            </a:r>
            <a:endParaRPr lang="en-US" altLang="zh-CN" dirty="0"/>
          </a:p>
          <a:p>
            <a:pPr lvl="2" eaLnBrk="1" hangingPunct="1">
              <a:spcBef>
                <a:spcPct val="0"/>
              </a:spcBef>
            </a:pPr>
            <a:endParaRPr lang="en-US" altLang="zh-CN" dirty="0"/>
          </a:p>
          <a:p>
            <a:pPr lvl="2" eaLnBrk="1" hangingPunct="1">
              <a:spcBef>
                <a:spcPct val="0"/>
              </a:spcBef>
            </a:pPr>
            <a:r>
              <a:rPr lang="zh-CN" altLang="en-US" dirty="0"/>
              <a:t>凯恩斯主义：提出政府创造需求，解决宏观经济中有效需求不足的问题。</a:t>
            </a:r>
            <a:endParaRPr lang="en-US" altLang="zh-CN" dirty="0"/>
          </a:p>
        </p:txBody>
      </p:sp>
      <p:sp>
        <p:nvSpPr>
          <p:cNvPr id="18434" name="Rectangle 2"/>
          <p:cNvSpPr/>
          <p:nvPr/>
        </p:nvSpPr>
        <p:spPr>
          <a:xfrm>
            <a:off x="457200" y="334963"/>
            <a:ext cx="8229600" cy="501749"/>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第三节  西方经济学的研究对象</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p:cTn id="7" dur="1" fill="hold"/>
                                        <p:tgtEl>
                                          <p:spTgt spid="2662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 calcmode="lin" valueType="num">
                                      <p:cBhvr>
                                        <p:cTn id="12" dur="1" fill="hold"/>
                                        <p:tgtEl>
                                          <p:spTgt spid="26626">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 calcmode="lin" valueType="num">
                                      <p:cBhvr>
                                        <p:cTn id="17" dur="1" fill="hold"/>
                                        <p:tgtEl>
                                          <p:spTgt spid="26626">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6626">
                                            <p:txEl>
                                              <p:pRg st="3" end="3"/>
                                            </p:txEl>
                                          </p:spTgt>
                                        </p:tgtEl>
                                        <p:attrNameLst>
                                          <p:attrName>style.visibility</p:attrName>
                                        </p:attrNameLst>
                                      </p:cBhvr>
                                      <p:to>
                                        <p:strVal val="visible"/>
                                      </p:to>
                                    </p:set>
                                    <p:anim calcmode="lin" valueType="num">
                                      <p:cBhvr>
                                        <p:cTn id="22" dur="1" fill="hold"/>
                                        <p:tgtEl>
                                          <p:spTgt spid="26626">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6626">
                                            <p:txEl>
                                              <p:pRg st="5" end="5"/>
                                            </p:txEl>
                                          </p:spTgt>
                                        </p:tgtEl>
                                        <p:attrNameLst>
                                          <p:attrName>style.visibility</p:attrName>
                                        </p:attrNameLst>
                                      </p:cBhvr>
                                      <p:to>
                                        <p:strVal val="visible"/>
                                      </p:to>
                                    </p:set>
                                    <p:anim calcmode="lin" valueType="num">
                                      <p:cBhvr>
                                        <p:cTn id="27" dur="1" fill="hold"/>
                                        <p:tgtEl>
                                          <p:spTgt spid="26626">
                                            <p:txEl>
                                              <p:pRg st="5" end="5"/>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6626">
                                            <p:txEl>
                                              <p:pRg st="6" end="6"/>
                                            </p:txEl>
                                          </p:spTgt>
                                        </p:tgtEl>
                                        <p:attrNameLst>
                                          <p:attrName>style.visibility</p:attrName>
                                        </p:attrNameLst>
                                      </p:cBhvr>
                                      <p:to>
                                        <p:strVal val="visible"/>
                                      </p:to>
                                    </p:set>
                                    <p:anim calcmode="lin" valueType="num">
                                      <p:cBhvr>
                                        <p:cTn id="32" dur="1" fill="hold"/>
                                        <p:tgtEl>
                                          <p:spTgt spid="26626">
                                            <p:txEl>
                                              <p:pRg st="6" end="6"/>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6626">
                                            <p:txEl>
                                              <p:pRg st="7" end="7"/>
                                            </p:txEl>
                                          </p:spTgt>
                                        </p:tgtEl>
                                        <p:attrNameLst>
                                          <p:attrName>style.visibility</p:attrName>
                                        </p:attrNameLst>
                                      </p:cBhvr>
                                      <p:to>
                                        <p:strVal val="visible"/>
                                      </p:to>
                                    </p:set>
                                    <p:anim calcmode="lin" valueType="num">
                                      <p:cBhvr>
                                        <p:cTn id="37" dur="1" fill="hold"/>
                                        <p:tgtEl>
                                          <p:spTgt spid="26626">
                                            <p:txEl>
                                              <p:pRg st="7" end="7"/>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6626">
                                            <p:txEl>
                                              <p:pRg st="8" end="8"/>
                                            </p:txEl>
                                          </p:spTgt>
                                        </p:tgtEl>
                                        <p:attrNameLst>
                                          <p:attrName>style.visibility</p:attrName>
                                        </p:attrNameLst>
                                      </p:cBhvr>
                                      <p:to>
                                        <p:strVal val="visible"/>
                                      </p:to>
                                    </p:set>
                                    <p:anim calcmode="lin" valueType="num">
                                      <p:cBhvr>
                                        <p:cTn id="42" dur="1" fill="hold"/>
                                        <p:tgtEl>
                                          <p:spTgt spid="26626">
                                            <p:txEl>
                                              <p:pRg st="8" end="8"/>
                                            </p:txEl>
                                          </p:spTgt>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6626">
                                            <p:txEl>
                                              <p:pRg st="9" end="9"/>
                                            </p:txEl>
                                          </p:spTgt>
                                        </p:tgtEl>
                                        <p:attrNameLst>
                                          <p:attrName>style.visibility</p:attrName>
                                        </p:attrNameLst>
                                      </p:cBhvr>
                                      <p:to>
                                        <p:strVal val="visible"/>
                                      </p:to>
                                    </p:set>
                                    <p:anim calcmode="lin" valueType="num">
                                      <p:cBhvr>
                                        <p:cTn id="47" dur="1" fill="hold"/>
                                        <p:tgtEl>
                                          <p:spTgt spid="26626">
                                            <p:txEl>
                                              <p:pRg st="9" end="9"/>
                                            </p:txEl>
                                          </p:spTgt>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26626">
                                            <p:txEl>
                                              <p:pRg st="11" end="11"/>
                                            </p:txEl>
                                          </p:spTgt>
                                        </p:tgtEl>
                                        <p:attrNameLst>
                                          <p:attrName>style.visibility</p:attrName>
                                        </p:attrNameLst>
                                      </p:cBhvr>
                                      <p:to>
                                        <p:strVal val="visible"/>
                                      </p:to>
                                    </p:set>
                                    <p:anim calcmode="lin" valueType="num">
                                      <p:cBhvr>
                                        <p:cTn id="52" dur="1" fill="hold"/>
                                        <p:tgtEl>
                                          <p:spTgt spid="26626">
                                            <p:txEl>
                                              <p:pRg st="11" end="1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0E0490E-0E3C-448E-ED28-AB120BDFC5F7}"/>
              </a:ext>
            </a:extLst>
          </p:cNvPr>
          <p:cNvPicPr>
            <a:picLocks noChangeAspect="1"/>
          </p:cNvPicPr>
          <p:nvPr/>
        </p:nvPicPr>
        <p:blipFill>
          <a:blip r:embed="rId2"/>
          <a:stretch>
            <a:fillRect/>
          </a:stretch>
        </p:blipFill>
        <p:spPr>
          <a:xfrm>
            <a:off x="683568" y="2240868"/>
            <a:ext cx="7434203" cy="2376264"/>
          </a:xfrm>
          <a:prstGeom prst="rect">
            <a:avLst/>
          </a:prstGeom>
        </p:spPr>
      </p:pic>
      <p:pic>
        <p:nvPicPr>
          <p:cNvPr id="5" name="图片 4">
            <a:extLst>
              <a:ext uri="{FF2B5EF4-FFF2-40B4-BE49-F238E27FC236}">
                <a16:creationId xmlns:a16="http://schemas.microsoft.com/office/drawing/2014/main" id="{B9197819-2DC9-296D-BD86-53B3B467A590}"/>
              </a:ext>
            </a:extLst>
          </p:cNvPr>
          <p:cNvPicPr>
            <a:picLocks noChangeAspect="1"/>
          </p:cNvPicPr>
          <p:nvPr/>
        </p:nvPicPr>
        <p:blipFill>
          <a:blip r:embed="rId3"/>
          <a:stretch>
            <a:fillRect/>
          </a:stretch>
        </p:blipFill>
        <p:spPr>
          <a:xfrm>
            <a:off x="827584" y="980728"/>
            <a:ext cx="6413548" cy="853514"/>
          </a:xfrm>
          <a:prstGeom prst="rect">
            <a:avLst/>
          </a:prstGeom>
        </p:spPr>
      </p:pic>
    </p:spTree>
    <p:extLst>
      <p:ext uri="{BB962C8B-B14F-4D97-AF65-F5344CB8AC3E}">
        <p14:creationId xmlns:p14="http://schemas.microsoft.com/office/powerpoint/2010/main" val="1884835707"/>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内容占位符 2"/>
          <p:cNvSpPr>
            <a:spLocks noGrp="1"/>
          </p:cNvSpPr>
          <p:nvPr>
            <p:ph idx="4294967295"/>
          </p:nvPr>
        </p:nvSpPr>
        <p:spPr>
          <a:xfrm>
            <a:off x="457200" y="1343025"/>
            <a:ext cx="8229600" cy="4784725"/>
          </a:xfrm>
        </p:spPr>
        <p:txBody>
          <a:bodyPr vert="horz" wrap="square" lIns="91440" tIns="45720" rIns="91440" bIns="45720" anchor="t" anchorCtr="0"/>
          <a:lstStyle/>
          <a:p>
            <a:pPr eaLnBrk="1" hangingPunct="1">
              <a:buNone/>
            </a:pPr>
            <a:r>
              <a:rPr lang="zh-CN" altLang="en-US" dirty="0">
                <a:solidFill>
                  <a:srgbClr val="C00000"/>
                </a:solidFill>
              </a:rPr>
              <a:t>一、西方经济学的方法论</a:t>
            </a:r>
            <a:endParaRPr lang="en-US" altLang="zh-CN" dirty="0">
              <a:solidFill>
                <a:srgbClr val="C00000"/>
              </a:solidFill>
            </a:endParaRPr>
          </a:p>
          <a:p>
            <a:pPr eaLnBrk="1" hangingPunct="1"/>
            <a:r>
              <a:rPr lang="zh-CN" altLang="en-US" sz="2800" b="0" dirty="0">
                <a:solidFill>
                  <a:schemeClr val="tx1"/>
                </a:solidFill>
              </a:rPr>
              <a:t>个人主义方法论：</a:t>
            </a:r>
          </a:p>
          <a:p>
            <a:pPr lvl="1" eaLnBrk="1" hangingPunct="1"/>
            <a:r>
              <a:rPr lang="zh-CN" altLang="en-US" sz="2400" dirty="0"/>
              <a:t>个人主义方法论是一种研究方法。</a:t>
            </a:r>
            <a:endParaRPr lang="en-US" altLang="zh-CN" sz="2400" dirty="0"/>
          </a:p>
          <a:p>
            <a:pPr lvl="1" eaLnBrk="1" hangingPunct="1"/>
            <a:r>
              <a:rPr lang="zh-CN" altLang="en-US" sz="2400" b="1" dirty="0"/>
              <a:t>个体行为可加总为总体行为。</a:t>
            </a:r>
          </a:p>
          <a:p>
            <a:pPr lvl="1" eaLnBrk="1" hangingPunct="1"/>
            <a:r>
              <a:rPr lang="zh-CN" altLang="en-US" sz="2400" dirty="0"/>
              <a:t>总体活动的结果是由个体的选择导致的。</a:t>
            </a:r>
          </a:p>
          <a:p>
            <a:pPr lvl="1" eaLnBrk="1" hangingPunct="1"/>
            <a:r>
              <a:rPr lang="zh-CN" altLang="en-US" sz="2400" dirty="0"/>
              <a:t>应从个体行为的分析来研究总体活动的特征。</a:t>
            </a:r>
          </a:p>
          <a:p>
            <a:pPr lvl="1" eaLnBrk="1" hangingPunct="1"/>
            <a:r>
              <a:rPr lang="zh-CN" altLang="en-US" sz="2400" dirty="0"/>
              <a:t>从个人的理性选择出发，利用演绎推理推知可能的因果关系。</a:t>
            </a:r>
          </a:p>
          <a:p>
            <a:pPr lvl="1" eaLnBrk="1" hangingPunct="1"/>
            <a:r>
              <a:rPr lang="zh-CN" altLang="en-US" sz="2400" dirty="0"/>
              <a:t>个人主义方法论是西方经济学的理论基石。</a:t>
            </a:r>
            <a:endParaRPr lang="en-US" altLang="zh-CN" sz="2400" dirty="0"/>
          </a:p>
        </p:txBody>
      </p:sp>
      <p:sp>
        <p:nvSpPr>
          <p:cNvPr id="20482"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一、西方经济学的方法论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p:cTn id="7" dur="1" fill="hold"/>
                                        <p:tgtEl>
                                          <p:spTgt spid="29698">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 calcmode="lin" valueType="num">
                                      <p:cBhvr>
                                        <p:cTn id="12" dur="1" fill="hold"/>
                                        <p:tgtEl>
                                          <p:spTgt spid="29698">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 calcmode="lin" valueType="num">
                                      <p:cBhvr>
                                        <p:cTn id="17" dur="1" fill="hold"/>
                                        <p:tgtEl>
                                          <p:spTgt spid="29698">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 calcmode="lin" valueType="num">
                                      <p:cBhvr>
                                        <p:cTn id="22" dur="1" fill="hold"/>
                                        <p:tgtEl>
                                          <p:spTgt spid="29698">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 calcmode="lin" valueType="num">
                                      <p:cBhvr>
                                        <p:cTn id="27" dur="1" fill="hold"/>
                                        <p:tgtEl>
                                          <p:spTgt spid="29698">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9698">
                                            <p:txEl>
                                              <p:pRg st="5" end="5"/>
                                            </p:txEl>
                                          </p:spTgt>
                                        </p:tgtEl>
                                        <p:attrNameLst>
                                          <p:attrName>style.visibility</p:attrName>
                                        </p:attrNameLst>
                                      </p:cBhvr>
                                      <p:to>
                                        <p:strVal val="visible"/>
                                      </p:to>
                                    </p:set>
                                    <p:anim calcmode="lin" valueType="num">
                                      <p:cBhvr>
                                        <p:cTn id="32" dur="1" fill="hold"/>
                                        <p:tgtEl>
                                          <p:spTgt spid="29698">
                                            <p:txEl>
                                              <p:pRg st="5" end="5"/>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9698">
                                            <p:txEl>
                                              <p:pRg st="6" end="6"/>
                                            </p:txEl>
                                          </p:spTgt>
                                        </p:tgtEl>
                                        <p:attrNameLst>
                                          <p:attrName>style.visibility</p:attrName>
                                        </p:attrNameLst>
                                      </p:cBhvr>
                                      <p:to>
                                        <p:strVal val="visible"/>
                                      </p:to>
                                    </p:set>
                                    <p:anim calcmode="lin" valueType="num">
                                      <p:cBhvr>
                                        <p:cTn id="37" dur="1" fill="hold"/>
                                        <p:tgtEl>
                                          <p:spTgt spid="29698">
                                            <p:txEl>
                                              <p:pRg st="6" end="6"/>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9698">
                                            <p:txEl>
                                              <p:pRg st="7" end="7"/>
                                            </p:txEl>
                                          </p:spTgt>
                                        </p:tgtEl>
                                        <p:attrNameLst>
                                          <p:attrName>style.visibility</p:attrName>
                                        </p:attrNameLst>
                                      </p:cBhvr>
                                      <p:to>
                                        <p:strVal val="visible"/>
                                      </p:to>
                                    </p:set>
                                    <p:anim calcmode="lin" valueType="num">
                                      <p:cBhvr>
                                        <p:cTn id="42" dur="1" fill="hold"/>
                                        <p:tgtEl>
                                          <p:spTgt spid="29698">
                                            <p:txEl>
                                              <p:pRg st="7" end="7"/>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p:cNvSpPr>
            <a:spLocks noGrp="1"/>
          </p:cNvSpPr>
          <p:nvPr>
            <p:ph idx="4294967295"/>
          </p:nvPr>
        </p:nvSpPr>
        <p:spPr>
          <a:xfrm>
            <a:off x="457200" y="981075"/>
            <a:ext cx="8229600" cy="4784725"/>
          </a:xfrm>
        </p:spPr>
        <p:txBody>
          <a:bodyPr vert="horz" wrap="square" lIns="91440" tIns="45720" rIns="91440" bIns="45720" anchor="t" anchorCtr="0"/>
          <a:lstStyle/>
          <a:p>
            <a:pPr eaLnBrk="1" hangingPunct="1">
              <a:spcBef>
                <a:spcPct val="0"/>
              </a:spcBef>
              <a:buNone/>
            </a:pPr>
            <a:r>
              <a:rPr lang="zh-CN" altLang="en-US" dirty="0">
                <a:solidFill>
                  <a:srgbClr val="C00000"/>
                </a:solidFill>
              </a:rPr>
              <a:t>一、西方经济学的方法论</a:t>
            </a:r>
            <a:endParaRPr lang="en-US" altLang="zh-CN" dirty="0">
              <a:solidFill>
                <a:srgbClr val="C00000"/>
              </a:solidFill>
            </a:endParaRPr>
          </a:p>
          <a:p>
            <a:pPr eaLnBrk="1" hangingPunct="1">
              <a:spcBef>
                <a:spcPct val="0"/>
              </a:spcBef>
            </a:pPr>
            <a:r>
              <a:rPr lang="zh-CN" altLang="en-US" sz="2800" b="0" dirty="0">
                <a:solidFill>
                  <a:schemeClr val="tx1"/>
                </a:solidFill>
              </a:rPr>
              <a:t> 基本假设</a:t>
            </a:r>
            <a:endParaRPr lang="en-US" altLang="zh-CN" sz="2800" b="0" dirty="0">
              <a:solidFill>
                <a:schemeClr val="tx1"/>
              </a:solidFill>
            </a:endParaRPr>
          </a:p>
          <a:p>
            <a:pPr lvl="1" eaLnBrk="1" hangingPunct="1">
              <a:spcBef>
                <a:spcPct val="0"/>
              </a:spcBef>
            </a:pPr>
            <a:r>
              <a:rPr lang="zh-CN" altLang="en-US" sz="2400" dirty="0"/>
              <a:t>研究问题的出发点</a:t>
            </a:r>
            <a:endParaRPr lang="en-US" altLang="zh-CN" sz="2400" dirty="0"/>
          </a:p>
          <a:p>
            <a:pPr lvl="1" eaLnBrk="1" hangingPunct="1">
              <a:spcBef>
                <a:spcPct val="0"/>
              </a:spcBef>
            </a:pPr>
            <a:r>
              <a:rPr lang="zh-CN" altLang="en-US" sz="2400" dirty="0"/>
              <a:t>主要有</a:t>
            </a:r>
            <a:r>
              <a:rPr lang="zh-CN" altLang="en-US" sz="2400" b="1" dirty="0"/>
              <a:t>理性假设、自利假设、均衡假设</a:t>
            </a:r>
            <a:r>
              <a:rPr lang="zh-CN" altLang="en-US" sz="2400" dirty="0"/>
              <a:t>等。</a:t>
            </a:r>
            <a:endParaRPr lang="en-US" altLang="zh-CN" sz="2400" dirty="0"/>
          </a:p>
          <a:p>
            <a:pPr lvl="1" eaLnBrk="1" hangingPunct="1">
              <a:spcBef>
                <a:spcPct val="0"/>
              </a:spcBef>
            </a:pPr>
            <a:r>
              <a:rPr lang="zh-CN" altLang="en-US" sz="2400" dirty="0"/>
              <a:t>在西方经济学看来，这些假设是“天然”存在的，是“公理”。</a:t>
            </a:r>
            <a:endParaRPr lang="en-US" altLang="zh-CN" sz="2400" dirty="0"/>
          </a:p>
          <a:p>
            <a:pPr lvl="1" eaLnBrk="1" hangingPunct="1">
              <a:spcBef>
                <a:spcPct val="0"/>
              </a:spcBef>
            </a:pPr>
            <a:r>
              <a:rPr lang="zh-CN" altLang="en-US" sz="2400" dirty="0"/>
              <a:t>这些假设是西方经济学理论体系赖以建立的基础，也是西方经济学最核心的命题，它们构成了西方经济学体系的</a:t>
            </a:r>
            <a:r>
              <a:rPr lang="zh-CN" altLang="en-US" sz="2400" b="1" dirty="0"/>
              <a:t>逻辑起点</a:t>
            </a:r>
            <a:r>
              <a:rPr lang="zh-CN" altLang="en-US" sz="2400" dirty="0"/>
              <a:t>。</a:t>
            </a:r>
          </a:p>
        </p:txBody>
      </p:sp>
      <p:sp>
        <p:nvSpPr>
          <p:cNvPr id="21506"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一、西方经济学的方法论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p:cTn id="7" dur="1" fill="hold"/>
                                        <p:tgtEl>
                                          <p:spTgt spid="3072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 calcmode="lin" valueType="num">
                                      <p:cBhvr>
                                        <p:cTn id="12" dur="1" fill="hold"/>
                                        <p:tgtEl>
                                          <p:spTgt spid="30722">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 calcmode="lin" valueType="num">
                                      <p:cBhvr>
                                        <p:cTn id="17" dur="1" fill="hold"/>
                                        <p:tgtEl>
                                          <p:spTgt spid="30722">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722">
                                            <p:txEl>
                                              <p:pRg st="3" end="3"/>
                                            </p:txEl>
                                          </p:spTgt>
                                        </p:tgtEl>
                                        <p:attrNameLst>
                                          <p:attrName>style.visibility</p:attrName>
                                        </p:attrNameLst>
                                      </p:cBhvr>
                                      <p:to>
                                        <p:strVal val="visible"/>
                                      </p:to>
                                    </p:set>
                                    <p:anim calcmode="lin" valueType="num">
                                      <p:cBhvr>
                                        <p:cTn id="22" dur="1" fill="hold"/>
                                        <p:tgtEl>
                                          <p:spTgt spid="30722">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722">
                                            <p:txEl>
                                              <p:pRg st="4" end="4"/>
                                            </p:txEl>
                                          </p:spTgt>
                                        </p:tgtEl>
                                        <p:attrNameLst>
                                          <p:attrName>style.visibility</p:attrName>
                                        </p:attrNameLst>
                                      </p:cBhvr>
                                      <p:to>
                                        <p:strVal val="visible"/>
                                      </p:to>
                                    </p:set>
                                    <p:anim calcmode="lin" valueType="num">
                                      <p:cBhvr>
                                        <p:cTn id="27" dur="1" fill="hold"/>
                                        <p:tgtEl>
                                          <p:spTgt spid="30722">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0722">
                                            <p:txEl>
                                              <p:pRg st="5" end="5"/>
                                            </p:txEl>
                                          </p:spTgt>
                                        </p:tgtEl>
                                        <p:attrNameLst>
                                          <p:attrName>style.visibility</p:attrName>
                                        </p:attrNameLst>
                                      </p:cBhvr>
                                      <p:to>
                                        <p:strVal val="visible"/>
                                      </p:to>
                                    </p:set>
                                    <p:anim calcmode="lin" valueType="num">
                                      <p:cBhvr>
                                        <p:cTn id="32" dur="1" fill="hold"/>
                                        <p:tgtEl>
                                          <p:spTgt spid="30722">
                                            <p:txEl>
                                              <p:pRg st="5" end="5"/>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p:cNvSpPr>
            <a:spLocks noGrp="1"/>
          </p:cNvSpPr>
          <p:nvPr>
            <p:ph idx="4294967295"/>
          </p:nvPr>
        </p:nvSpPr>
        <p:spPr>
          <a:xfrm>
            <a:off x="457200" y="1052513"/>
            <a:ext cx="8229600" cy="4784725"/>
          </a:xfrm>
        </p:spPr>
        <p:txBody>
          <a:bodyPr vert="horz" wrap="square" lIns="91440" tIns="45720" rIns="91440" bIns="45720" anchor="t" anchorCtr="0"/>
          <a:lstStyle/>
          <a:p>
            <a:pPr eaLnBrk="1" hangingPunct="1">
              <a:spcBef>
                <a:spcPct val="0"/>
              </a:spcBef>
            </a:pPr>
            <a:r>
              <a:rPr lang="zh-CN" altLang="en-US" sz="2800" b="0" dirty="0">
                <a:solidFill>
                  <a:schemeClr val="tx1"/>
                </a:solidFill>
              </a:rPr>
              <a:t>理性假设</a:t>
            </a:r>
            <a:endParaRPr lang="en-US" altLang="zh-CN" sz="2800" b="0" dirty="0">
              <a:solidFill>
                <a:schemeClr val="tx1"/>
              </a:solidFill>
            </a:endParaRPr>
          </a:p>
          <a:p>
            <a:pPr lvl="1" eaLnBrk="1" hangingPunct="1">
              <a:spcBef>
                <a:spcPct val="0"/>
              </a:spcBef>
            </a:pPr>
            <a:r>
              <a:rPr lang="zh-CN" altLang="en-US" sz="2400" dirty="0"/>
              <a:t>理性</a:t>
            </a:r>
            <a:r>
              <a:rPr lang="en-US" altLang="zh-CN" sz="2400" dirty="0"/>
              <a:t>——</a:t>
            </a:r>
            <a:r>
              <a:rPr lang="zh-CN" altLang="en-US" sz="2400" b="1" dirty="0"/>
              <a:t>个体在决策时会收集和利用各种有用的信息，对各种备选方案进行权衡比较，从中选择一个最有利的方案，最大化效用或最大化利润。</a:t>
            </a:r>
            <a:endParaRPr lang="en-US" altLang="zh-CN" sz="2400" b="1" dirty="0"/>
          </a:p>
          <a:p>
            <a:pPr lvl="1" eaLnBrk="1" hangingPunct="1">
              <a:spcBef>
                <a:spcPct val="0"/>
              </a:spcBef>
            </a:pPr>
            <a:r>
              <a:rPr lang="zh-CN" altLang="en-US" sz="2400" b="1" dirty="0"/>
              <a:t>理性的人在决策时了解约束条件和要实现的目标</a:t>
            </a:r>
            <a:endParaRPr lang="en-US" altLang="zh-CN" sz="2400" b="1" dirty="0"/>
          </a:p>
          <a:p>
            <a:pPr lvl="1" eaLnBrk="1" hangingPunct="1">
              <a:spcBef>
                <a:spcPct val="0"/>
              </a:spcBef>
            </a:pPr>
            <a:r>
              <a:rPr lang="zh-CN" altLang="en-US" sz="2400" dirty="0"/>
              <a:t>理性共识</a:t>
            </a:r>
            <a:r>
              <a:rPr lang="en-US" altLang="zh-CN" sz="2400" dirty="0"/>
              <a:t>——</a:t>
            </a:r>
            <a:r>
              <a:rPr lang="zh-CN" altLang="en-US" sz="2400" dirty="0"/>
              <a:t>互相相信对方是理性的；更为严格和苛刻</a:t>
            </a:r>
            <a:endParaRPr lang="en-US" altLang="zh-CN" sz="2400" dirty="0"/>
          </a:p>
          <a:p>
            <a:pPr lvl="1" eaLnBrk="1" hangingPunct="1">
              <a:spcBef>
                <a:spcPct val="0"/>
              </a:spcBef>
            </a:pPr>
            <a:r>
              <a:rPr lang="zh-CN" altLang="en-US" sz="2400" dirty="0"/>
              <a:t>并不必然要求行为上自利，理性也可以用来分析利他主义</a:t>
            </a:r>
            <a:endParaRPr lang="en-US" altLang="zh-CN" sz="2400" dirty="0"/>
          </a:p>
          <a:p>
            <a:pPr lvl="1" eaLnBrk="1" hangingPunct="1">
              <a:spcBef>
                <a:spcPct val="0"/>
              </a:spcBef>
            </a:pPr>
            <a:endParaRPr lang="en-US" altLang="zh-CN" sz="2400" dirty="0"/>
          </a:p>
          <a:p>
            <a:pPr lvl="1" eaLnBrk="1" hangingPunct="1">
              <a:spcBef>
                <a:spcPct val="0"/>
              </a:spcBef>
            </a:pPr>
            <a:r>
              <a:rPr lang="zh-CN" altLang="en-US" sz="2400" dirty="0"/>
              <a:t>理性：</a:t>
            </a:r>
            <a:r>
              <a:rPr lang="zh-CN" altLang="en-US" sz="2400" b="1" dirty="0"/>
              <a:t>意味着可以推测其行为。</a:t>
            </a:r>
            <a:r>
              <a:rPr lang="zh-CN" altLang="en-US" sz="2400" dirty="0"/>
              <a:t>以己度人。</a:t>
            </a:r>
            <a:endParaRPr lang="en-US" altLang="zh-CN" sz="2400" dirty="0"/>
          </a:p>
          <a:p>
            <a:pPr lvl="1" eaLnBrk="1" hangingPunct="1">
              <a:spcBef>
                <a:spcPct val="0"/>
              </a:spcBef>
            </a:pPr>
            <a:r>
              <a:rPr lang="zh-CN" altLang="en-US" sz="2400" dirty="0"/>
              <a:t>如果人或企业，是非理性的。。。世界将会怎样？</a:t>
            </a:r>
            <a:endParaRPr lang="en-US" altLang="zh-CN" sz="2400" dirty="0"/>
          </a:p>
          <a:p>
            <a:pPr lvl="1" eaLnBrk="1" hangingPunct="1">
              <a:spcBef>
                <a:spcPct val="0"/>
              </a:spcBef>
            </a:pPr>
            <a:endParaRPr lang="zh-CN" altLang="en-US" sz="2400" dirty="0"/>
          </a:p>
        </p:txBody>
      </p:sp>
      <p:sp>
        <p:nvSpPr>
          <p:cNvPr id="22530"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一、西方经济学的方法论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p:cTn id="7" dur="1" fill="hold"/>
                                        <p:tgtEl>
                                          <p:spTgt spid="3072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 calcmode="lin" valueType="num">
                                      <p:cBhvr>
                                        <p:cTn id="12" dur="1" fill="hold"/>
                                        <p:tgtEl>
                                          <p:spTgt spid="30722">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 calcmode="lin" valueType="num">
                                      <p:cBhvr>
                                        <p:cTn id="17" dur="1" fill="hold"/>
                                        <p:tgtEl>
                                          <p:spTgt spid="30722">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722">
                                            <p:txEl>
                                              <p:pRg st="3" end="3"/>
                                            </p:txEl>
                                          </p:spTgt>
                                        </p:tgtEl>
                                        <p:attrNameLst>
                                          <p:attrName>style.visibility</p:attrName>
                                        </p:attrNameLst>
                                      </p:cBhvr>
                                      <p:to>
                                        <p:strVal val="visible"/>
                                      </p:to>
                                    </p:set>
                                    <p:anim calcmode="lin" valueType="num">
                                      <p:cBhvr>
                                        <p:cTn id="22" dur="1" fill="hold"/>
                                        <p:tgtEl>
                                          <p:spTgt spid="30722">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722">
                                            <p:txEl>
                                              <p:pRg st="4" end="4"/>
                                            </p:txEl>
                                          </p:spTgt>
                                        </p:tgtEl>
                                        <p:attrNameLst>
                                          <p:attrName>style.visibility</p:attrName>
                                        </p:attrNameLst>
                                      </p:cBhvr>
                                      <p:to>
                                        <p:strVal val="visible"/>
                                      </p:to>
                                    </p:set>
                                    <p:anim calcmode="lin" valueType="num">
                                      <p:cBhvr>
                                        <p:cTn id="27" dur="1" fill="hold"/>
                                        <p:tgtEl>
                                          <p:spTgt spid="30722">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0722">
                                            <p:txEl>
                                              <p:pRg st="6" end="6"/>
                                            </p:txEl>
                                          </p:spTgt>
                                        </p:tgtEl>
                                        <p:attrNameLst>
                                          <p:attrName>style.visibility</p:attrName>
                                        </p:attrNameLst>
                                      </p:cBhvr>
                                      <p:to>
                                        <p:strVal val="visible"/>
                                      </p:to>
                                    </p:set>
                                    <p:anim calcmode="lin" valueType="num">
                                      <p:cBhvr>
                                        <p:cTn id="32" dur="1" fill="hold"/>
                                        <p:tgtEl>
                                          <p:spTgt spid="30722">
                                            <p:txEl>
                                              <p:pRg st="6" end="6"/>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0722">
                                            <p:txEl>
                                              <p:pRg st="7" end="7"/>
                                            </p:txEl>
                                          </p:spTgt>
                                        </p:tgtEl>
                                        <p:attrNameLst>
                                          <p:attrName>style.visibility</p:attrName>
                                        </p:attrNameLst>
                                      </p:cBhvr>
                                      <p:to>
                                        <p:strVal val="visible"/>
                                      </p:to>
                                    </p:set>
                                    <p:anim calcmode="lin" valueType="num">
                                      <p:cBhvr>
                                        <p:cTn id="37" dur="1" fill="hold"/>
                                        <p:tgtEl>
                                          <p:spTgt spid="30722">
                                            <p:txEl>
                                              <p:pRg st="7" end="7"/>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idx="4294967295"/>
          </p:nvPr>
        </p:nvSpPr>
        <p:spPr>
          <a:xfrm>
            <a:off x="457200" y="1343025"/>
            <a:ext cx="8229600" cy="4784725"/>
          </a:xfrm>
        </p:spPr>
        <p:txBody>
          <a:bodyPr vert="horz" wrap="square" lIns="91440" tIns="45720" rIns="91440" bIns="45720" anchor="t" anchorCtr="0"/>
          <a:lstStyle/>
          <a:p>
            <a:pPr>
              <a:spcBef>
                <a:spcPct val="40000"/>
              </a:spcBef>
            </a:pPr>
            <a:r>
              <a:rPr lang="zh-CN" altLang="en-US" sz="2800" b="0" dirty="0">
                <a:solidFill>
                  <a:schemeClr val="tx1"/>
                </a:solidFill>
              </a:rPr>
              <a:t>自利假设</a:t>
            </a:r>
          </a:p>
          <a:p>
            <a:pPr lvl="1">
              <a:spcBef>
                <a:spcPct val="40000"/>
              </a:spcBef>
            </a:pPr>
            <a:r>
              <a:rPr lang="zh-CN" altLang="en-US" sz="2400" dirty="0"/>
              <a:t>个体在决策时会追求实现自身利益最大化</a:t>
            </a:r>
          </a:p>
          <a:p>
            <a:pPr lvl="1">
              <a:spcBef>
                <a:spcPct val="40000"/>
              </a:spcBef>
            </a:pPr>
            <a:r>
              <a:rPr lang="zh-CN" altLang="en-US" sz="2400" dirty="0"/>
              <a:t>看不见的手：个体对自身利益的追求会导致社会利益实现</a:t>
            </a:r>
          </a:p>
          <a:p>
            <a:pPr lvl="1">
              <a:spcBef>
                <a:spcPct val="40000"/>
              </a:spcBef>
            </a:pPr>
            <a:r>
              <a:rPr lang="zh-CN" altLang="en-US" sz="2400" dirty="0"/>
              <a:t>经济学理论对理性假设的依赖远大于自利</a:t>
            </a:r>
          </a:p>
          <a:p>
            <a:pPr lvl="1">
              <a:spcBef>
                <a:spcPct val="40000"/>
              </a:spcBef>
            </a:pPr>
            <a:r>
              <a:rPr lang="zh-CN" altLang="en-US" sz="2400" dirty="0">
                <a:solidFill>
                  <a:srgbClr val="FF0000"/>
                </a:solidFill>
              </a:rPr>
              <a:t>也可以用理性假设来分析利他主义</a:t>
            </a:r>
            <a:endParaRPr lang="en-US" altLang="zh-CN" sz="2400" dirty="0">
              <a:solidFill>
                <a:srgbClr val="FF0000"/>
              </a:solidFill>
            </a:endParaRPr>
          </a:p>
          <a:p>
            <a:pPr lvl="1">
              <a:spcBef>
                <a:spcPct val="40000"/>
              </a:spcBef>
            </a:pPr>
            <a:r>
              <a:rPr lang="zh-CN" altLang="en-US" sz="2400" dirty="0"/>
              <a:t>目标函数是自己还是他人？（可以将他人的福利纳入个体的目标函数）</a:t>
            </a:r>
          </a:p>
          <a:p>
            <a:pPr>
              <a:spcBef>
                <a:spcPct val="40000"/>
              </a:spcBef>
            </a:pPr>
            <a:r>
              <a:rPr lang="zh-CN" altLang="en-US" sz="2800" b="0" dirty="0">
                <a:solidFill>
                  <a:schemeClr val="tx1"/>
                </a:solidFill>
              </a:rPr>
              <a:t>理性假设与自利假设被合称为“经济人”假设</a:t>
            </a:r>
            <a:endParaRPr lang="en-US" altLang="zh-CN" sz="2800" b="0" dirty="0">
              <a:solidFill>
                <a:schemeClr val="tx1"/>
              </a:solidFill>
            </a:endParaRPr>
          </a:p>
        </p:txBody>
      </p:sp>
      <p:sp>
        <p:nvSpPr>
          <p:cNvPr id="23554"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一、西方经济学的方法论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p:cTn id="7" dur="1" fill="hold"/>
                                        <p:tgtEl>
                                          <p:spTgt spid="3174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 calcmode="lin" valueType="num">
                                      <p:cBhvr>
                                        <p:cTn id="12" dur="1" fill="hold"/>
                                        <p:tgtEl>
                                          <p:spTgt spid="31746">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 calcmode="lin" valueType="num">
                                      <p:cBhvr>
                                        <p:cTn id="17" dur="1" fill="hold"/>
                                        <p:tgtEl>
                                          <p:spTgt spid="31746">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1746">
                                            <p:txEl>
                                              <p:pRg st="3" end="3"/>
                                            </p:txEl>
                                          </p:spTgt>
                                        </p:tgtEl>
                                        <p:attrNameLst>
                                          <p:attrName>style.visibility</p:attrName>
                                        </p:attrNameLst>
                                      </p:cBhvr>
                                      <p:to>
                                        <p:strVal val="visible"/>
                                      </p:to>
                                    </p:set>
                                    <p:anim calcmode="lin" valueType="num">
                                      <p:cBhvr>
                                        <p:cTn id="22" dur="1" fill="hold"/>
                                        <p:tgtEl>
                                          <p:spTgt spid="31746">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1746">
                                            <p:txEl>
                                              <p:pRg st="4" end="4"/>
                                            </p:txEl>
                                          </p:spTgt>
                                        </p:tgtEl>
                                        <p:attrNameLst>
                                          <p:attrName>style.visibility</p:attrName>
                                        </p:attrNameLst>
                                      </p:cBhvr>
                                      <p:to>
                                        <p:strVal val="visible"/>
                                      </p:to>
                                    </p:set>
                                    <p:anim calcmode="lin" valueType="num">
                                      <p:cBhvr>
                                        <p:cTn id="27" dur="1" fill="hold"/>
                                        <p:tgtEl>
                                          <p:spTgt spid="31746">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1746">
                                            <p:txEl>
                                              <p:pRg st="5" end="5"/>
                                            </p:txEl>
                                          </p:spTgt>
                                        </p:tgtEl>
                                        <p:attrNameLst>
                                          <p:attrName>style.visibility</p:attrName>
                                        </p:attrNameLst>
                                      </p:cBhvr>
                                      <p:to>
                                        <p:strVal val="visible"/>
                                      </p:to>
                                    </p:set>
                                    <p:anim calcmode="lin" valueType="num">
                                      <p:cBhvr>
                                        <p:cTn id="32" dur="1" fill="hold"/>
                                        <p:tgtEl>
                                          <p:spTgt spid="31746">
                                            <p:txEl>
                                              <p:pRg st="5" end="5"/>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1746">
                                            <p:txEl>
                                              <p:pRg st="6" end="6"/>
                                            </p:txEl>
                                          </p:spTgt>
                                        </p:tgtEl>
                                        <p:attrNameLst>
                                          <p:attrName>style.visibility</p:attrName>
                                        </p:attrNameLst>
                                      </p:cBhvr>
                                      <p:to>
                                        <p:strVal val="visible"/>
                                      </p:to>
                                    </p:set>
                                    <p:anim calcmode="lin" valueType="num">
                                      <p:cBhvr>
                                        <p:cTn id="37" dur="1" fill="hold"/>
                                        <p:tgtEl>
                                          <p:spTgt spid="31746">
                                            <p:txEl>
                                              <p:pRg st="6" end="6"/>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p:nvPr>
        </p:nvSpPr>
        <p:spPr>
          <a:xfrm>
            <a:off x="457200" y="549275"/>
            <a:ext cx="8229600" cy="5578475"/>
          </a:xfrm>
        </p:spPr>
        <p:txBody>
          <a:bodyPr vert="horz" wrap="square" lIns="91440" tIns="45720" rIns="91440" bIns="45720" anchor="t" anchorCtr="0"/>
          <a:lstStyle/>
          <a:p>
            <a:pPr eaLnBrk="1" hangingPunct="1">
              <a:lnSpc>
                <a:spcPct val="80000"/>
              </a:lnSpc>
              <a:buNone/>
            </a:pPr>
            <a:r>
              <a:rPr lang="zh-CN" altLang="en-US" dirty="0">
                <a:solidFill>
                  <a:srgbClr val="C00000"/>
                </a:solidFill>
              </a:rPr>
              <a:t>学习经济学有什么用？</a:t>
            </a:r>
            <a:endParaRPr lang="en-US" altLang="zh-CN" dirty="0">
              <a:solidFill>
                <a:srgbClr val="C00000"/>
              </a:solidFill>
            </a:endParaRPr>
          </a:p>
          <a:p>
            <a:pPr eaLnBrk="1" hangingPunct="1">
              <a:lnSpc>
                <a:spcPct val="80000"/>
              </a:lnSpc>
              <a:buNone/>
            </a:pPr>
            <a:endParaRPr lang="zh-CN" altLang="en-US" dirty="0">
              <a:solidFill>
                <a:srgbClr val="C00000"/>
              </a:solidFill>
            </a:endParaRPr>
          </a:p>
          <a:p>
            <a:pPr eaLnBrk="1" hangingPunct="1">
              <a:lnSpc>
                <a:spcPct val="90000"/>
              </a:lnSpc>
              <a:spcBef>
                <a:spcPct val="0"/>
              </a:spcBef>
            </a:pPr>
            <a:endParaRPr lang="en-US" altLang="zh-CN" sz="2800" b="0" dirty="0">
              <a:solidFill>
                <a:schemeClr val="tx1"/>
              </a:solidFill>
            </a:endParaRPr>
          </a:p>
          <a:p>
            <a:pPr lvl="1" eaLnBrk="1" hangingPunct="1">
              <a:lnSpc>
                <a:spcPct val="90000"/>
              </a:lnSpc>
              <a:spcBef>
                <a:spcPct val="0"/>
              </a:spcBef>
              <a:buClr>
                <a:srgbClr val="CC0000"/>
              </a:buClr>
              <a:buFont typeface="Wingdings" panose="05000000000000000000" pitchFamily="2" charset="2"/>
              <a:buNone/>
            </a:pPr>
            <a:r>
              <a:rPr lang="zh-CN" altLang="en-US" sz="3200" dirty="0"/>
              <a:t>帮助你更好的做决策！</a:t>
            </a:r>
          </a:p>
          <a:p>
            <a:pPr lvl="1" eaLnBrk="1" hangingPunct="1">
              <a:lnSpc>
                <a:spcPct val="90000"/>
              </a:lnSpc>
              <a:spcBef>
                <a:spcPct val="0"/>
              </a:spcBef>
              <a:buClr>
                <a:srgbClr val="CC0000"/>
              </a:buClr>
              <a:buFont typeface="Wingdings" panose="05000000000000000000" pitchFamily="2" charset="2"/>
              <a:buNone/>
            </a:pPr>
            <a:endParaRPr lang="zh-CN" altLang="en-US" dirty="0"/>
          </a:p>
          <a:p>
            <a:pPr lvl="1" eaLnBrk="1" hangingPunct="1">
              <a:lnSpc>
                <a:spcPct val="90000"/>
              </a:lnSpc>
              <a:spcBef>
                <a:spcPct val="0"/>
              </a:spcBef>
              <a:buClr>
                <a:srgbClr val="CC0000"/>
              </a:buClr>
              <a:buFont typeface="Wingdings" panose="05000000000000000000" pitchFamily="2" charset="2"/>
              <a:buNone/>
            </a:pPr>
            <a:r>
              <a:rPr lang="en-US" altLang="zh-CN" dirty="0"/>
              <a:t>    </a:t>
            </a:r>
            <a:r>
              <a:rPr lang="en-US" altLang="zh-CN" dirty="0">
                <a:solidFill>
                  <a:srgbClr val="FF0000"/>
                </a:solidFill>
              </a:rPr>
              <a:t>   </a:t>
            </a:r>
            <a:r>
              <a:rPr lang="en-US" altLang="zh-CN" dirty="0" err="1">
                <a:solidFill>
                  <a:srgbClr val="FF0000"/>
                </a:solidFill>
              </a:rPr>
              <a:t>经济学研究的是一个社会如何利用稀缺的资源生产有价值的物品，并将他们在不同的人</a:t>
            </a:r>
            <a:r>
              <a:rPr lang="zh-CN" altLang="en-US" dirty="0">
                <a:solidFill>
                  <a:srgbClr val="FF0000"/>
                </a:solidFill>
              </a:rPr>
              <a:t>（企业）</a:t>
            </a:r>
            <a:r>
              <a:rPr lang="en-US" altLang="zh-CN" dirty="0" err="1">
                <a:solidFill>
                  <a:srgbClr val="FF0000"/>
                </a:solidFill>
              </a:rPr>
              <a:t>中间进行分配</a:t>
            </a:r>
            <a:r>
              <a:rPr lang="en-US" altLang="zh-CN" dirty="0">
                <a:solidFill>
                  <a:srgbClr val="FF0000"/>
                </a:solidFill>
              </a:rPr>
              <a:t>。</a:t>
            </a:r>
            <a:endParaRPr lang="zh-CN" altLang="en-US" dirty="0"/>
          </a:p>
          <a:p>
            <a:pPr lvl="1" algn="r" eaLnBrk="1" hangingPunct="1">
              <a:lnSpc>
                <a:spcPct val="90000"/>
              </a:lnSpc>
              <a:spcBef>
                <a:spcPct val="0"/>
              </a:spcBef>
              <a:buClr>
                <a:srgbClr val="CC0000"/>
              </a:buClr>
              <a:buFont typeface="Wingdings" panose="05000000000000000000" pitchFamily="2" charset="2"/>
              <a:buNone/>
            </a:pPr>
            <a:r>
              <a:rPr lang="en-US" altLang="zh-CN" dirty="0"/>
              <a:t>——</a:t>
            </a:r>
            <a:r>
              <a:rPr lang="zh-CN" altLang="en-US" dirty="0"/>
              <a:t>萨缪尔森</a:t>
            </a:r>
          </a:p>
          <a:p>
            <a:pPr lvl="1" eaLnBrk="1" hangingPunct="1">
              <a:lnSpc>
                <a:spcPct val="90000"/>
              </a:lnSpc>
              <a:spcBef>
                <a:spcPct val="0"/>
              </a:spcBef>
              <a:buClr>
                <a:srgbClr val="CC0000"/>
              </a:buClr>
              <a:buFont typeface="Wingdings" panose="05000000000000000000" pitchFamily="2" charset="2"/>
              <a:buNone/>
            </a:pPr>
            <a:endParaRPr lang="zh-CN" altLang="en-US" dirty="0"/>
          </a:p>
          <a:p>
            <a:pPr lvl="1" eaLnBrk="1" hangingPunct="1">
              <a:lnSpc>
                <a:spcPct val="90000"/>
              </a:lnSpc>
              <a:spcBef>
                <a:spcPct val="0"/>
              </a:spcBef>
              <a:buClr>
                <a:srgbClr val="CC0000"/>
              </a:buClr>
              <a:buFont typeface="Wingdings" panose="05000000000000000000" pitchFamily="2" charset="2"/>
              <a:buNone/>
            </a:pPr>
            <a:endParaRPr lang="zh-CN" altLang="en-US" dirty="0"/>
          </a:p>
          <a:p>
            <a:pPr lvl="1" eaLnBrk="1" hangingPunct="1">
              <a:lnSpc>
                <a:spcPct val="90000"/>
              </a:lnSpc>
              <a:spcBef>
                <a:spcPct val="0"/>
              </a:spcBef>
              <a:buClr>
                <a:srgbClr val="CC0000"/>
              </a:buClr>
              <a:buFont typeface="Wingdings" panose="05000000000000000000" pitchFamily="2" charset="2"/>
              <a:buNone/>
            </a:pPr>
            <a:endParaRPr lang="zh-CN" altLang="en-US" dirty="0"/>
          </a:p>
          <a:p>
            <a:pPr lvl="1" eaLnBrk="1" hangingPunct="1">
              <a:lnSpc>
                <a:spcPct val="90000"/>
              </a:lnSpc>
              <a:spcBef>
                <a:spcPct val="0"/>
              </a:spcBef>
              <a:buClr>
                <a:srgbClr val="CC0000"/>
              </a:buClr>
              <a:buFont typeface="Wingdings" panose="05000000000000000000" pitchFamily="2" charset="2"/>
              <a:buNone/>
            </a:pPr>
            <a:endParaRPr lang="en-US" altLang="zh-CN" dirty="0"/>
          </a:p>
          <a:p>
            <a:pPr lvl="2" eaLnBrk="1" hangingPunct="1">
              <a:lnSpc>
                <a:spcPct val="80000"/>
              </a:lnSpc>
            </a:pPr>
            <a:endParaRPr lang="zh-CN" altLang="en-US" sz="2800" dirty="0"/>
          </a:p>
        </p:txBody>
      </p:sp>
    </p:spTree>
    <p:extLst>
      <p:ext uri="{BB962C8B-B14F-4D97-AF65-F5344CB8AC3E}">
        <p14:creationId xmlns:p14="http://schemas.microsoft.com/office/powerpoint/2010/main" val="12836135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p:cTn id="7" dur="1" fill="hold"/>
                                        <p:tgtEl>
                                          <p:spTgt spid="8194">
                                            <p:txEl>
                                              <p:pRg st="0" end="0"/>
                                            </p:txEl>
                                          </p:spTgt>
                                        </p:tgtEl>
                                      </p:cBhvr>
                                    </p:anim>
                                  </p:childTnLst>
                                </p:cTn>
                              </p:par>
                              <p:par>
                                <p:cTn id="8" presetID="24" presetClass="entr" presetSubtype="0" fill="hold" grpId="0" nodeType="withEffect">
                                  <p:stCondLst>
                                    <p:cond delay="0"/>
                                  </p:stCondLst>
                                  <p:childTnLst>
                                    <p:set>
                                      <p:cBhvr>
                                        <p:cTn id="9" dur="1" fill="hold">
                                          <p:stCondLst>
                                            <p:cond delay="0"/>
                                          </p:stCondLst>
                                        </p:cTn>
                                        <p:tgtEl>
                                          <p:spTgt spid="8194">
                                            <p:txEl>
                                              <p:pRg st="3" end="3"/>
                                            </p:txEl>
                                          </p:spTgt>
                                        </p:tgtEl>
                                        <p:attrNameLst>
                                          <p:attrName>style.visibility</p:attrName>
                                        </p:attrNameLst>
                                      </p:cBhvr>
                                      <p:to>
                                        <p:strVal val="visible"/>
                                      </p:to>
                                    </p:set>
                                    <p:anim calcmode="lin" valueType="num">
                                      <p:cBhvr>
                                        <p:cTn id="10" dur="1" fill="hold"/>
                                        <p:tgtEl>
                                          <p:spTgt spid="8194">
                                            <p:txEl>
                                              <p:pRg st="3" end="3"/>
                                            </p:txEl>
                                          </p:spTgt>
                                        </p:tgtEl>
                                      </p:cBhvr>
                                    </p:anim>
                                  </p:childTnLst>
                                </p:cTn>
                              </p:par>
                              <p:par>
                                <p:cTn id="11" presetID="24" presetClass="entr" presetSubtype="0" fill="hold" grpId="0" nodeType="withEffect">
                                  <p:stCondLst>
                                    <p:cond delay="0"/>
                                  </p:stCondLst>
                                  <p:childTnLst>
                                    <p:set>
                                      <p:cBhvr>
                                        <p:cTn id="12" dur="1" fill="hold">
                                          <p:stCondLst>
                                            <p:cond delay="0"/>
                                          </p:stCondLst>
                                        </p:cTn>
                                        <p:tgtEl>
                                          <p:spTgt spid="8194">
                                            <p:txEl>
                                              <p:pRg st="5" end="5"/>
                                            </p:txEl>
                                          </p:spTgt>
                                        </p:tgtEl>
                                        <p:attrNameLst>
                                          <p:attrName>style.visibility</p:attrName>
                                        </p:attrNameLst>
                                      </p:cBhvr>
                                      <p:to>
                                        <p:strVal val="visible"/>
                                      </p:to>
                                    </p:set>
                                    <p:anim calcmode="lin" valueType="num">
                                      <p:cBhvr>
                                        <p:cTn id="13" dur="1" fill="hold"/>
                                        <p:tgtEl>
                                          <p:spTgt spid="8194">
                                            <p:txEl>
                                              <p:pRg st="5" end="5"/>
                                            </p:txEl>
                                          </p:spTgt>
                                        </p:tgtEl>
                                      </p:cBhvr>
                                    </p:anim>
                                  </p:childTnLst>
                                </p:cTn>
                              </p:par>
                              <p:par>
                                <p:cTn id="14" presetID="24" presetClass="entr" presetSubtype="0" fill="hold" grpId="0" nodeType="withEffect">
                                  <p:stCondLst>
                                    <p:cond delay="0"/>
                                  </p:stCondLst>
                                  <p:childTnLst>
                                    <p:set>
                                      <p:cBhvr>
                                        <p:cTn id="15" dur="1" fill="hold">
                                          <p:stCondLst>
                                            <p:cond delay="0"/>
                                          </p:stCondLst>
                                        </p:cTn>
                                        <p:tgtEl>
                                          <p:spTgt spid="8194">
                                            <p:txEl>
                                              <p:pRg st="6" end="6"/>
                                            </p:txEl>
                                          </p:spTgt>
                                        </p:tgtEl>
                                        <p:attrNameLst>
                                          <p:attrName>style.visibility</p:attrName>
                                        </p:attrNameLst>
                                      </p:cBhvr>
                                      <p:to>
                                        <p:strVal val="visible"/>
                                      </p:to>
                                    </p:set>
                                    <p:anim calcmode="lin" valueType="num">
                                      <p:cBhvr>
                                        <p:cTn id="16" dur="1" fill="hold"/>
                                        <p:tgtEl>
                                          <p:spTgt spid="8194">
                                            <p:txEl>
                                              <p:pRg st="6" end="6"/>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2D7FFBE-AF8E-A34A-CD7F-83B3BE6668EB}"/>
              </a:ext>
            </a:extLst>
          </p:cNvPr>
          <p:cNvSpPr txBox="1"/>
          <p:nvPr/>
        </p:nvSpPr>
        <p:spPr>
          <a:xfrm>
            <a:off x="-108520" y="332656"/>
            <a:ext cx="9252520" cy="6003438"/>
          </a:xfrm>
          <a:prstGeom prst="rect">
            <a:avLst/>
          </a:prstGeom>
          <a:noFill/>
        </p:spPr>
        <p:txBody>
          <a:bodyPr wrap="square">
            <a:spAutoFit/>
          </a:bodyPr>
          <a:lstStyle/>
          <a:p>
            <a:r>
              <a:rPr lang="en-US" altLang="zh-CN" sz="2400" dirty="0"/>
              <a:t>《</a:t>
            </a:r>
            <a:r>
              <a:rPr lang="zh-CN" altLang="en-US" sz="2400" dirty="0"/>
              <a:t>镜花缘</a:t>
            </a:r>
            <a:r>
              <a:rPr lang="en-US" altLang="zh-CN" sz="2400" dirty="0"/>
              <a:t>·</a:t>
            </a:r>
            <a:r>
              <a:rPr lang="zh-CN" altLang="en-US" sz="2400" dirty="0"/>
              <a:t>君子国</a:t>
            </a:r>
            <a:r>
              <a:rPr lang="en-US" altLang="zh-CN" sz="2400" dirty="0"/>
              <a:t>》</a:t>
            </a:r>
            <a:r>
              <a:rPr lang="en-US" altLang="zh-CN" sz="2400" dirty="0">
                <a:hlinkClick r:id="rId2"/>
              </a:rPr>
              <a:t>https://www.bilibili.com/video/BV1Th4y1c7Vj?p=2</a:t>
            </a:r>
            <a:endParaRPr lang="en-US" altLang="zh-CN" sz="2400" dirty="0"/>
          </a:p>
          <a:p>
            <a:r>
              <a:rPr lang="zh-CN" altLang="en-US" sz="2000" b="0" i="0" dirty="0">
                <a:solidFill>
                  <a:srgbClr val="121212"/>
                </a:solidFill>
                <a:effectLst/>
                <a:latin typeface="-apple-system"/>
              </a:rPr>
              <a:t>君子国也有交易行为，但卖者却少要钱，而买者却要多给钱。以下是其中的一幕场景：</a:t>
            </a:r>
            <a:endParaRPr lang="en-US" altLang="zh-CN" sz="2000" dirty="0"/>
          </a:p>
          <a:p>
            <a:pPr>
              <a:lnSpc>
                <a:spcPct val="150000"/>
              </a:lnSpc>
            </a:pPr>
            <a:r>
              <a:rPr lang="zh-CN" altLang="en-US" sz="2000" b="1" dirty="0"/>
              <a:t>买货者说</a:t>
            </a:r>
            <a:r>
              <a:rPr lang="zh-CN" altLang="en-US" sz="2000" dirty="0"/>
              <a:t>：“老兄如此高货，却讨恁般贱价，教小弟买去，如何能安</a:t>
            </a:r>
            <a:r>
              <a:rPr lang="en-US" altLang="zh-CN" sz="2000" dirty="0"/>
              <a:t>! </a:t>
            </a:r>
            <a:r>
              <a:rPr lang="zh-CN" altLang="en-US" sz="2000" dirty="0"/>
              <a:t>务求将价加增，方好遵教。若再过谦，那是有意不肯赏光交易了。”</a:t>
            </a:r>
            <a:endParaRPr lang="en-US" altLang="zh-CN" sz="2000" dirty="0"/>
          </a:p>
          <a:p>
            <a:pPr>
              <a:lnSpc>
                <a:spcPct val="150000"/>
              </a:lnSpc>
            </a:pPr>
            <a:r>
              <a:rPr lang="zh-CN" altLang="en-US" sz="2000" b="1" dirty="0"/>
              <a:t>卖货人则答道</a:t>
            </a:r>
            <a:r>
              <a:rPr lang="zh-CN" altLang="en-US" sz="2000" dirty="0"/>
              <a:t>：“既承照顾，敢不仰体</a:t>
            </a:r>
            <a:r>
              <a:rPr lang="en-US" altLang="zh-CN" sz="2000" dirty="0"/>
              <a:t>! </a:t>
            </a:r>
            <a:r>
              <a:rPr lang="zh-CN" altLang="en-US" sz="2000" dirty="0"/>
              <a:t>但适才妄讨大价，已觉厚颜</a:t>
            </a:r>
            <a:r>
              <a:rPr lang="en-US" altLang="zh-CN" sz="2000" dirty="0"/>
              <a:t>;</a:t>
            </a:r>
            <a:r>
              <a:rPr lang="zh-CN" altLang="en-US" sz="2000" dirty="0"/>
              <a:t>不意老兄反说货高价贱，岂不更教小弟惭愧</a:t>
            </a:r>
            <a:r>
              <a:rPr lang="en-US" altLang="zh-CN" sz="2000" dirty="0"/>
              <a:t>?</a:t>
            </a:r>
            <a:r>
              <a:rPr lang="zh-CN" altLang="en-US" sz="2000" dirty="0"/>
              <a:t>况敝货并非‘言无二价’，其中颇有虚头。俗云：‘漫天要价，就地还钱。’今老兄不但不减，反而要加增，如此克己，只好请到别家交易，小弟实难遵命。”</a:t>
            </a:r>
            <a:endParaRPr lang="en-US" altLang="zh-CN" sz="2000" dirty="0"/>
          </a:p>
          <a:p>
            <a:pPr>
              <a:lnSpc>
                <a:spcPct val="150000"/>
              </a:lnSpc>
            </a:pPr>
            <a:r>
              <a:rPr lang="zh-CN" altLang="en-US" sz="2000" b="1" dirty="0"/>
              <a:t>买货者又说</a:t>
            </a:r>
            <a:r>
              <a:rPr lang="zh-CN" altLang="en-US" sz="2000" dirty="0"/>
              <a:t>：“老兄以高货讨贱价，反说小弟克己，岂不失了‘忠恕之道’</a:t>
            </a:r>
            <a:r>
              <a:rPr lang="en-US" altLang="zh-CN" sz="2000" dirty="0"/>
              <a:t>?</a:t>
            </a:r>
            <a:r>
              <a:rPr lang="zh-CN" altLang="en-US" sz="2000" dirty="0"/>
              <a:t>凡事总要彼此无欺，方为公允。试问：那个腹中无算盘，小弟又安能受人之愚哩</a:t>
            </a:r>
            <a:r>
              <a:rPr lang="en-US" altLang="zh-CN" sz="2000" dirty="0"/>
              <a:t>!”</a:t>
            </a:r>
          </a:p>
          <a:p>
            <a:pPr>
              <a:lnSpc>
                <a:spcPct val="150000"/>
              </a:lnSpc>
            </a:pPr>
            <a:r>
              <a:rPr lang="zh-CN" altLang="en-US" sz="2000" dirty="0"/>
              <a:t>如此这般，你谦我让。买者硬是放下银子跑了，但卖者还是不罢休，将自认多得的银子给了乞丐，方才心安。</a:t>
            </a:r>
          </a:p>
        </p:txBody>
      </p:sp>
    </p:spTree>
    <p:extLst>
      <p:ext uri="{BB962C8B-B14F-4D97-AF65-F5344CB8AC3E}">
        <p14:creationId xmlns:p14="http://schemas.microsoft.com/office/powerpoint/2010/main" val="3702426188"/>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5CD4E7C-4C49-CE8A-E191-9547744F5D1A}"/>
              </a:ext>
            </a:extLst>
          </p:cNvPr>
          <p:cNvSpPr txBox="1"/>
          <p:nvPr/>
        </p:nvSpPr>
        <p:spPr>
          <a:xfrm>
            <a:off x="1187624" y="1340768"/>
            <a:ext cx="7200800" cy="4154984"/>
          </a:xfrm>
          <a:prstGeom prst="rect">
            <a:avLst/>
          </a:prstGeom>
          <a:noFill/>
        </p:spPr>
        <p:txBody>
          <a:bodyPr wrap="square">
            <a:spAutoFit/>
          </a:bodyPr>
          <a:lstStyle/>
          <a:p>
            <a:r>
              <a:rPr lang="zh-CN" altLang="en-US" sz="2400" b="0" i="0" dirty="0">
                <a:solidFill>
                  <a:srgbClr val="121212"/>
                </a:solidFill>
                <a:effectLst/>
                <a:latin typeface="-apple-system"/>
              </a:rPr>
              <a:t>      人类的所有行为都将被判定为利己的，因为无论一个人做出什么行为，都是因为这个人有这种需要（金钱、物质消费、）。其实只要不损害他人的利益，“自利”对社会是有很大贡献的。</a:t>
            </a:r>
            <a:endParaRPr lang="en-US" altLang="zh-CN" sz="2400" b="0" i="0" dirty="0">
              <a:solidFill>
                <a:srgbClr val="121212"/>
              </a:solidFill>
              <a:effectLst/>
              <a:latin typeface="-apple-system"/>
            </a:endParaRPr>
          </a:p>
          <a:p>
            <a:r>
              <a:rPr lang="zh-CN" altLang="en-US" sz="2400" b="0" i="0" dirty="0">
                <a:solidFill>
                  <a:srgbClr val="121212"/>
                </a:solidFill>
                <a:effectLst/>
                <a:latin typeface="-apple-system"/>
              </a:rPr>
              <a:t>     比如说厂商为了利润才生产和销售产品，为了争取更多的客源，他们就必须在价格、质量、包装以及服务等方面让你满意；</a:t>
            </a:r>
            <a:endParaRPr lang="en-US" altLang="zh-CN" sz="2400" b="0" i="0" dirty="0">
              <a:solidFill>
                <a:srgbClr val="121212"/>
              </a:solidFill>
              <a:effectLst/>
              <a:latin typeface="-apple-system"/>
            </a:endParaRPr>
          </a:p>
          <a:p>
            <a:r>
              <a:rPr lang="en-US" altLang="zh-CN" sz="2400" dirty="0">
                <a:solidFill>
                  <a:srgbClr val="121212"/>
                </a:solidFill>
                <a:latin typeface="-apple-system"/>
              </a:rPr>
              <a:t>      </a:t>
            </a:r>
            <a:r>
              <a:rPr lang="zh-CN" altLang="en-US" sz="2400" b="0" i="0" dirty="0">
                <a:solidFill>
                  <a:srgbClr val="121212"/>
                </a:solidFill>
                <a:effectLst/>
                <a:latin typeface="-apple-system"/>
              </a:rPr>
              <a:t>厂商之间的竞争越激烈，也就是说，各个厂商追求私利的欲望越强烈，那么他们为消费者所提供的服务就越周到，消费者从厂商的利己行为中也就可以获得越多的好处。</a:t>
            </a:r>
            <a:endParaRPr lang="zh-CN" altLang="en-US" sz="2400" dirty="0"/>
          </a:p>
        </p:txBody>
      </p:sp>
    </p:spTree>
    <p:extLst>
      <p:ext uri="{BB962C8B-B14F-4D97-AF65-F5344CB8AC3E}">
        <p14:creationId xmlns:p14="http://schemas.microsoft.com/office/powerpoint/2010/main" val="2745866388"/>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p:cNvSpPr>
            <a:spLocks noGrp="1"/>
          </p:cNvSpPr>
          <p:nvPr>
            <p:ph idx="4294967295"/>
          </p:nvPr>
        </p:nvSpPr>
        <p:spPr/>
        <p:txBody>
          <a:bodyPr vert="horz" wrap="square" lIns="91440" tIns="45720" rIns="91440" bIns="45720" anchor="t" anchorCtr="0"/>
          <a:lstStyle/>
          <a:p>
            <a:pPr eaLnBrk="1" hangingPunct="1">
              <a:spcBef>
                <a:spcPct val="0"/>
              </a:spcBef>
            </a:pPr>
            <a:r>
              <a:rPr lang="zh-CN" altLang="en-US" sz="2800" b="0" dirty="0">
                <a:solidFill>
                  <a:schemeClr val="tx1"/>
                </a:solidFill>
              </a:rPr>
              <a:t>均衡假设</a:t>
            </a:r>
            <a:endParaRPr lang="en-US" altLang="zh-CN" sz="2800" b="0" dirty="0">
              <a:solidFill>
                <a:schemeClr val="tx1"/>
              </a:solidFill>
            </a:endParaRPr>
          </a:p>
          <a:p>
            <a:pPr lvl="1" eaLnBrk="1" hangingPunct="1">
              <a:spcBef>
                <a:spcPct val="40000"/>
              </a:spcBef>
            </a:pPr>
            <a:r>
              <a:rPr lang="zh-CN" altLang="en-US" sz="2400" dirty="0"/>
              <a:t>均衡来自物理学：一个物体多方受力，反向受力相等时会处于静止不动或匀速运动的状态</a:t>
            </a:r>
            <a:endParaRPr lang="en-US" altLang="zh-CN" sz="2400" dirty="0"/>
          </a:p>
          <a:p>
            <a:pPr lvl="1" eaLnBrk="1" hangingPunct="1">
              <a:spcBef>
                <a:spcPct val="40000"/>
              </a:spcBef>
            </a:pPr>
            <a:r>
              <a:rPr lang="zh-CN" altLang="en-US" sz="2400" dirty="0"/>
              <a:t>经济学中的均衡：经济事物在影响它的各种外力处于平衡时而出现的状态 </a:t>
            </a:r>
            <a:endParaRPr lang="en-US" altLang="zh-CN" sz="2400" dirty="0"/>
          </a:p>
          <a:p>
            <a:pPr lvl="1" eaLnBrk="1" hangingPunct="1">
              <a:spcBef>
                <a:spcPct val="40000"/>
              </a:spcBef>
            </a:pPr>
            <a:r>
              <a:rPr lang="zh-CN" altLang="en-US" sz="2400" dirty="0"/>
              <a:t>均衡实现的内在机制：</a:t>
            </a:r>
            <a:r>
              <a:rPr lang="zh-CN" altLang="en-US" sz="2400" dirty="0">
                <a:solidFill>
                  <a:srgbClr val="FF0000"/>
                </a:solidFill>
              </a:rPr>
              <a:t>涉事各方的利益在他人行为不变时已经最大，因此不愿意单方面改变行为</a:t>
            </a:r>
            <a:endParaRPr lang="en-US" altLang="zh-CN" sz="2400" dirty="0">
              <a:solidFill>
                <a:srgbClr val="FF0000"/>
              </a:solidFill>
            </a:endParaRPr>
          </a:p>
          <a:p>
            <a:pPr lvl="1" eaLnBrk="1" hangingPunct="1">
              <a:spcBef>
                <a:spcPct val="40000"/>
              </a:spcBef>
            </a:pPr>
            <a:r>
              <a:rPr lang="zh-CN" altLang="en-US" sz="2400" dirty="0"/>
              <a:t>均衡是西方经济学的分析问题的落脚点，无均衡的现象基本上不在西方经济学讨论之列</a:t>
            </a:r>
          </a:p>
        </p:txBody>
      </p:sp>
      <p:sp>
        <p:nvSpPr>
          <p:cNvPr id="24578"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一、西方经济学的方法论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1" fill="hold"/>
                                        <p:tgtEl>
                                          <p:spTgt spid="32770">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 calcmode="lin" valueType="num">
                                      <p:cBhvr>
                                        <p:cTn id="12" dur="1" fill="hold"/>
                                        <p:tgtEl>
                                          <p:spTgt spid="32770">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 calcmode="lin" valueType="num">
                                      <p:cBhvr>
                                        <p:cTn id="17" dur="1" fill="hold"/>
                                        <p:tgtEl>
                                          <p:spTgt spid="32770">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2770">
                                            <p:txEl>
                                              <p:pRg st="3" end="3"/>
                                            </p:txEl>
                                          </p:spTgt>
                                        </p:tgtEl>
                                        <p:attrNameLst>
                                          <p:attrName>style.visibility</p:attrName>
                                        </p:attrNameLst>
                                      </p:cBhvr>
                                      <p:to>
                                        <p:strVal val="visible"/>
                                      </p:to>
                                    </p:set>
                                    <p:anim calcmode="lin" valueType="num">
                                      <p:cBhvr>
                                        <p:cTn id="22" dur="1" fill="hold"/>
                                        <p:tgtEl>
                                          <p:spTgt spid="32770">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2770">
                                            <p:txEl>
                                              <p:pRg st="4" end="4"/>
                                            </p:txEl>
                                          </p:spTgt>
                                        </p:tgtEl>
                                        <p:attrNameLst>
                                          <p:attrName>style.visibility</p:attrName>
                                        </p:attrNameLst>
                                      </p:cBhvr>
                                      <p:to>
                                        <p:strVal val="visible"/>
                                      </p:to>
                                    </p:set>
                                    <p:anim calcmode="lin" valueType="num">
                                      <p:cBhvr>
                                        <p:cTn id="27" dur="1" fill="hold"/>
                                        <p:tgtEl>
                                          <p:spTgt spid="32770">
                                            <p:txEl>
                                              <p:pRg st="4" end="4"/>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p:cNvSpPr>
            <a:spLocks noGrp="1"/>
          </p:cNvSpPr>
          <p:nvPr>
            <p:ph idx="4294967295"/>
          </p:nvPr>
        </p:nvSpPr>
        <p:spPr/>
        <p:txBody>
          <a:bodyPr vert="horz" wrap="square" lIns="91440" tIns="45720" rIns="91440" bIns="45720" anchor="t" anchorCtr="0"/>
          <a:lstStyle/>
          <a:p>
            <a:pPr eaLnBrk="1" hangingPunct="1">
              <a:spcBef>
                <a:spcPct val="0"/>
              </a:spcBef>
            </a:pPr>
            <a:r>
              <a:rPr lang="zh-CN" altLang="en-US" sz="2800" b="0" dirty="0">
                <a:solidFill>
                  <a:schemeClr val="tx1"/>
                </a:solidFill>
              </a:rPr>
              <a:t>其他假设</a:t>
            </a:r>
            <a:endParaRPr lang="en-US" altLang="zh-CN" sz="2800" b="0" dirty="0">
              <a:solidFill>
                <a:schemeClr val="tx1"/>
              </a:solidFill>
            </a:endParaRPr>
          </a:p>
          <a:p>
            <a:pPr lvl="1" eaLnBrk="1" hangingPunct="1">
              <a:spcBef>
                <a:spcPct val="40000"/>
              </a:spcBef>
            </a:pPr>
            <a:r>
              <a:rPr lang="zh-CN" altLang="en-US" sz="2400" dirty="0"/>
              <a:t>西方经济学流派众多，其假设也不尽相同，其中还包括制度假设、同质性假设、市场出清假设或有效市场假设等。</a:t>
            </a:r>
          </a:p>
        </p:txBody>
      </p:sp>
      <p:sp>
        <p:nvSpPr>
          <p:cNvPr id="25602"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一、西方经济学的方法论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1" fill="hold"/>
                                        <p:tgtEl>
                                          <p:spTgt spid="32770">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 calcmode="lin" valueType="num">
                                      <p:cBhvr>
                                        <p:cTn id="12" dur="1" fill="hold"/>
                                        <p:tgtEl>
                                          <p:spTgt spid="32770">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4"/>
          <p:cNvSpPr/>
          <p:nvPr/>
        </p:nvSpPr>
        <p:spPr>
          <a:xfrm>
            <a:off x="457200" y="1343025"/>
            <a:ext cx="4098925" cy="523875"/>
          </a:xfrm>
          <a:prstGeom prst="rect">
            <a:avLst/>
          </a:prstGeom>
          <a:noFill/>
          <a:ln w="9525">
            <a:noFill/>
          </a:ln>
        </p:spPr>
        <p:txBody>
          <a:bodyPr wrap="none" anchor="t" anchorCtr="0">
            <a:spAutoFit/>
          </a:bodyPr>
          <a:lstStyle/>
          <a:p>
            <a:pPr>
              <a:buChar char="•"/>
            </a:pPr>
            <a:r>
              <a:rPr lang="zh-CN" altLang="en-US" sz="2800" dirty="0">
                <a:latin typeface="Arial" panose="020B0604020202020204" pitchFamily="34" charset="0"/>
                <a:ea typeface="宋体" panose="02010600030101010101" pitchFamily="2" charset="-122"/>
              </a:rPr>
              <a:t>  西方经济学研究程序：</a:t>
            </a:r>
          </a:p>
        </p:txBody>
      </p:sp>
      <p:sp>
        <p:nvSpPr>
          <p:cNvPr id="33795" name="Text Box 4"/>
          <p:cNvSpPr txBox="1"/>
          <p:nvPr/>
        </p:nvSpPr>
        <p:spPr>
          <a:xfrm>
            <a:off x="755650" y="2492375"/>
            <a:ext cx="1800225" cy="971550"/>
          </a:xfrm>
          <a:prstGeom prst="rect">
            <a:avLst/>
          </a:prstGeom>
          <a:solidFill>
            <a:srgbClr val="CC99FF"/>
          </a:solidFill>
          <a:ln w="25400" cap="flat" cmpd="sng">
            <a:solidFill>
              <a:srgbClr val="800080"/>
            </a:solidFill>
            <a:prstDash val="solid"/>
            <a:miter/>
            <a:headEnd type="none" w="med" len="med"/>
            <a:tailEnd type="none" w="med" len="med"/>
          </a:ln>
        </p:spPr>
        <p:txBody>
          <a:bodyPr anchor="t" anchorCtr="0">
            <a:spAutoFit/>
          </a:bodyPr>
          <a:lstStyle/>
          <a:p>
            <a:r>
              <a:rPr lang="zh-CN" altLang="en-US" sz="2800" dirty="0">
                <a:latin typeface="Arial" panose="020B0604020202020204" pitchFamily="34" charset="0"/>
                <a:ea typeface="宋体" panose="02010600030101010101" pitchFamily="2" charset="-122"/>
              </a:rPr>
              <a:t>个人偏好</a:t>
            </a:r>
          </a:p>
          <a:p>
            <a:r>
              <a:rPr lang="zh-CN" altLang="en-US" sz="2800" dirty="0">
                <a:latin typeface="Arial" panose="020B0604020202020204" pitchFamily="34" charset="0"/>
                <a:ea typeface="宋体" panose="02010600030101010101" pitchFamily="2" charset="-122"/>
              </a:rPr>
              <a:t>（目标）</a:t>
            </a:r>
          </a:p>
        </p:txBody>
      </p:sp>
      <p:sp>
        <p:nvSpPr>
          <p:cNvPr id="33796" name="Text Box 5"/>
          <p:cNvSpPr txBox="1"/>
          <p:nvPr/>
        </p:nvSpPr>
        <p:spPr>
          <a:xfrm>
            <a:off x="684213" y="4797425"/>
            <a:ext cx="1871662" cy="969963"/>
          </a:xfrm>
          <a:prstGeom prst="rect">
            <a:avLst/>
          </a:prstGeom>
          <a:solidFill>
            <a:srgbClr val="CC99FF"/>
          </a:solidFill>
          <a:ln w="25400" cap="flat" cmpd="sng">
            <a:solidFill>
              <a:srgbClr val="800080"/>
            </a:solidFill>
            <a:prstDash val="solid"/>
            <a:miter/>
            <a:headEnd type="none" w="med" len="med"/>
            <a:tailEnd type="none" w="med" len="med"/>
          </a:ln>
        </p:spPr>
        <p:txBody>
          <a:bodyPr anchor="t" anchorCtr="0">
            <a:spAutoFit/>
          </a:bodyPr>
          <a:lstStyle/>
          <a:p>
            <a:r>
              <a:rPr lang="zh-CN" altLang="en-US" sz="2800" dirty="0">
                <a:latin typeface="Arial" panose="020B0604020202020204" pitchFamily="34" charset="0"/>
                <a:ea typeface="宋体" panose="02010600030101010101" pitchFamily="2" charset="-122"/>
              </a:rPr>
              <a:t>技术约束</a:t>
            </a:r>
          </a:p>
          <a:p>
            <a:r>
              <a:rPr lang="zh-CN" altLang="en-US" sz="2800" dirty="0">
                <a:latin typeface="Arial" panose="020B0604020202020204" pitchFamily="34" charset="0"/>
                <a:ea typeface="宋体" panose="02010600030101010101" pitchFamily="2" charset="-122"/>
              </a:rPr>
              <a:t>（可能性）</a:t>
            </a:r>
          </a:p>
        </p:txBody>
      </p:sp>
      <p:sp>
        <p:nvSpPr>
          <p:cNvPr id="33797" name="Text Box 6"/>
          <p:cNvSpPr txBox="1"/>
          <p:nvPr/>
        </p:nvSpPr>
        <p:spPr>
          <a:xfrm>
            <a:off x="3708400" y="2997200"/>
            <a:ext cx="1152525" cy="2251075"/>
          </a:xfrm>
          <a:prstGeom prst="rect">
            <a:avLst/>
          </a:prstGeom>
          <a:solidFill>
            <a:srgbClr val="CC99FF"/>
          </a:solidFill>
          <a:ln w="25400" cap="flat" cmpd="sng">
            <a:solidFill>
              <a:srgbClr val="800080"/>
            </a:solidFill>
            <a:prstDash val="solid"/>
            <a:miter/>
            <a:headEnd type="none" w="med" len="med"/>
            <a:tailEnd type="none" w="med" len="med"/>
          </a:ln>
        </p:spPr>
        <p:txBody>
          <a:bodyPr anchor="t" anchorCtr="0">
            <a:spAutoFit/>
          </a:bodyPr>
          <a:lstStyle/>
          <a:p>
            <a:r>
              <a:rPr lang="zh-CN" altLang="en-US" sz="2800" dirty="0">
                <a:latin typeface="Arial" panose="020B0604020202020204" pitchFamily="34" charset="0"/>
                <a:ea typeface="宋体" panose="02010600030101010101" pitchFamily="2" charset="-122"/>
              </a:rPr>
              <a:t>理性选择：</a:t>
            </a:r>
          </a:p>
          <a:p>
            <a:r>
              <a:rPr lang="zh-CN" altLang="en-US" sz="2800" dirty="0">
                <a:latin typeface="Arial" panose="020B0604020202020204" pitchFamily="34" charset="0"/>
                <a:ea typeface="宋体" panose="02010600030101010101" pitchFamily="2" charset="-122"/>
              </a:rPr>
              <a:t>最大化行为</a:t>
            </a:r>
          </a:p>
        </p:txBody>
      </p:sp>
      <p:sp>
        <p:nvSpPr>
          <p:cNvPr id="33798" name="Text Box 7"/>
          <p:cNvSpPr txBox="1"/>
          <p:nvPr/>
        </p:nvSpPr>
        <p:spPr>
          <a:xfrm>
            <a:off x="6011863" y="3213100"/>
            <a:ext cx="2476500" cy="1824038"/>
          </a:xfrm>
          <a:prstGeom prst="rect">
            <a:avLst/>
          </a:prstGeom>
          <a:solidFill>
            <a:srgbClr val="CC99FF"/>
          </a:solidFill>
          <a:ln w="25400" cap="flat" cmpd="sng">
            <a:solidFill>
              <a:srgbClr val="800080"/>
            </a:solidFill>
            <a:prstDash val="solid"/>
            <a:miter/>
            <a:headEnd type="none" w="med" len="med"/>
            <a:tailEnd type="none" w="med" len="med"/>
          </a:ln>
        </p:spPr>
        <p:txBody>
          <a:bodyPr anchor="t" anchorCtr="0">
            <a:spAutoFit/>
          </a:bodyPr>
          <a:lstStyle/>
          <a:p>
            <a:r>
              <a:rPr lang="zh-CN" altLang="en-US" sz="2800" dirty="0">
                <a:latin typeface="Arial" panose="020B0604020202020204" pitchFamily="34" charset="0"/>
                <a:ea typeface="宋体" panose="02010600030101010101" pitchFamily="2" charset="-122"/>
              </a:rPr>
              <a:t>内生变量的确定：</a:t>
            </a:r>
          </a:p>
          <a:p>
            <a:r>
              <a:rPr lang="zh-CN" altLang="en-US" sz="2800" dirty="0">
                <a:latin typeface="Arial" panose="020B0604020202020204" pitchFamily="34" charset="0"/>
                <a:ea typeface="宋体" panose="02010600030101010101" pitchFamily="2" charset="-122"/>
              </a:rPr>
              <a:t>作为外生变量的函数</a:t>
            </a:r>
          </a:p>
        </p:txBody>
      </p:sp>
      <p:grpSp>
        <p:nvGrpSpPr>
          <p:cNvPr id="33799" name="Group 8"/>
          <p:cNvGrpSpPr/>
          <p:nvPr/>
        </p:nvGrpSpPr>
        <p:grpSpPr>
          <a:xfrm>
            <a:off x="1619250" y="2492375"/>
            <a:ext cx="2663825" cy="3273425"/>
            <a:chOff x="0" y="0"/>
            <a:chExt cx="4194" cy="5155"/>
          </a:xfrm>
        </p:grpSpPr>
        <p:cxnSp>
          <p:nvCxnSpPr>
            <p:cNvPr id="26631" name="AutoShape 9"/>
            <p:cNvCxnSpPr>
              <a:stCxn id="33795" idx="0"/>
              <a:endCxn id="33797" idx="0"/>
            </p:cNvCxnSpPr>
            <p:nvPr/>
          </p:nvCxnSpPr>
          <p:spPr>
            <a:xfrm rot="5400000" flipV="1">
              <a:off x="1722" y="-1672"/>
              <a:ext cx="794" cy="4139"/>
            </a:xfrm>
            <a:prstGeom prst="bentConnector3">
              <a:avLst>
                <a:gd name="adj1" fmla="val -47231"/>
              </a:avLst>
            </a:prstGeom>
            <a:ln w="38100" cap="flat" cmpd="sng">
              <a:solidFill>
                <a:schemeClr val="hlink"/>
              </a:solidFill>
              <a:prstDash val="solid"/>
              <a:miter/>
              <a:headEnd type="none" w="med" len="med"/>
              <a:tailEnd type="triangle" w="med" len="med"/>
            </a:ln>
          </p:spPr>
        </p:cxnSp>
        <p:cxnSp>
          <p:nvCxnSpPr>
            <p:cNvPr id="26632" name="AutoShape 10"/>
            <p:cNvCxnSpPr>
              <a:stCxn id="33796" idx="2"/>
              <a:endCxn id="33797" idx="2"/>
            </p:cNvCxnSpPr>
            <p:nvPr/>
          </p:nvCxnSpPr>
          <p:spPr>
            <a:xfrm rot="5400000" flipH="1" flipV="1">
              <a:off x="1688" y="2643"/>
              <a:ext cx="819" cy="4195"/>
            </a:xfrm>
            <a:prstGeom prst="bentConnector3">
              <a:avLst>
                <a:gd name="adj1" fmla="val -45912"/>
              </a:avLst>
            </a:prstGeom>
            <a:ln w="38100" cap="flat" cmpd="sng">
              <a:solidFill>
                <a:schemeClr val="hlink"/>
              </a:solidFill>
              <a:prstDash val="solid"/>
              <a:miter/>
              <a:headEnd type="none" w="med" len="med"/>
              <a:tailEnd type="triangle" w="med" len="med"/>
            </a:ln>
          </p:spPr>
        </p:cxnSp>
      </p:grpSp>
      <p:cxnSp>
        <p:nvCxnSpPr>
          <p:cNvPr id="33802" name="AutoShape 11"/>
          <p:cNvCxnSpPr>
            <a:stCxn id="33797" idx="3"/>
            <a:endCxn id="33798" idx="1"/>
          </p:cNvCxnSpPr>
          <p:nvPr/>
        </p:nvCxnSpPr>
        <p:spPr>
          <a:xfrm>
            <a:off x="4860925" y="4122738"/>
            <a:ext cx="1150938" cy="1587"/>
          </a:xfrm>
          <a:prstGeom prst="straightConnector1">
            <a:avLst/>
          </a:prstGeom>
          <a:ln w="38100" cap="flat" cmpd="sng">
            <a:solidFill>
              <a:schemeClr val="hlink"/>
            </a:solidFill>
            <a:prstDash val="solid"/>
            <a:round/>
            <a:headEnd type="none" w="med" len="med"/>
            <a:tailEnd type="triangle" w="med" len="med"/>
          </a:ln>
        </p:spPr>
      </p:cxnSp>
      <p:sp>
        <p:nvSpPr>
          <p:cNvPr id="26634"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一、西方经济学的方法论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794"/>
                                        </p:tgtEl>
                                        <p:attrNameLst>
                                          <p:attrName>ppt_y</p:attrName>
                                        </p:attrNameLst>
                                      </p:cBhvr>
                                      <p:tavLst>
                                        <p:tav tm="0">
                                          <p:val>
                                            <p:strVal val="#ppt_y"/>
                                          </p:val>
                                        </p:tav>
                                        <p:tav tm="100000">
                                          <p:val>
                                            <p:strVal val="#ppt_y"/>
                                          </p:val>
                                        </p:tav>
                                      </p:tavLst>
                                    </p:anim>
                                    <p:anim calcmode="lin" valueType="num">
                                      <p:cBhvr>
                                        <p:cTn id="9" dur="5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3379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3795"/>
                                        </p:tgtEl>
                                        <p:attrNameLst>
                                          <p:attrName>style.visibility</p:attrName>
                                        </p:attrNameLst>
                                      </p:cBhvr>
                                      <p:to>
                                        <p:strVal val="visible"/>
                                      </p:to>
                                    </p:set>
                                    <p:anim calcmode="lin" valueType="num">
                                      <p:cBhvr additive="base">
                                        <p:cTn id="16" dur="500" fill="hold"/>
                                        <p:tgtEl>
                                          <p:spTgt spid="33795"/>
                                        </p:tgtEl>
                                        <p:attrNameLst>
                                          <p:attrName>ppt_x</p:attrName>
                                        </p:attrNameLst>
                                      </p:cBhvr>
                                      <p:tavLst>
                                        <p:tav tm="0">
                                          <p:val>
                                            <p:strVal val="#ppt_x"/>
                                          </p:val>
                                        </p:tav>
                                        <p:tav tm="100000">
                                          <p:val>
                                            <p:strVal val="#ppt_x"/>
                                          </p:val>
                                        </p:tav>
                                      </p:tavLst>
                                    </p:anim>
                                    <p:anim calcmode="lin" valueType="num">
                                      <p:cBhvr additive="base">
                                        <p:cTn id="17"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3796"/>
                                        </p:tgtEl>
                                        <p:attrNameLst>
                                          <p:attrName>style.visibility</p:attrName>
                                        </p:attrNameLst>
                                      </p:cBhvr>
                                      <p:to>
                                        <p:strVal val="visible"/>
                                      </p:to>
                                    </p:set>
                                    <p:anim calcmode="lin" valueType="num">
                                      <p:cBhvr additive="base">
                                        <p:cTn id="22" dur="500" fill="hold"/>
                                        <p:tgtEl>
                                          <p:spTgt spid="33796"/>
                                        </p:tgtEl>
                                        <p:attrNameLst>
                                          <p:attrName>ppt_x</p:attrName>
                                        </p:attrNameLst>
                                      </p:cBhvr>
                                      <p:tavLst>
                                        <p:tav tm="0">
                                          <p:val>
                                            <p:strVal val="#ppt_x"/>
                                          </p:val>
                                        </p:tav>
                                        <p:tav tm="100000">
                                          <p:val>
                                            <p:strVal val="#ppt_x"/>
                                          </p:val>
                                        </p:tav>
                                      </p:tavLst>
                                    </p:anim>
                                    <p:anim calcmode="lin" valueType="num">
                                      <p:cBhvr additive="base">
                                        <p:cTn id="23"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3799"/>
                                        </p:tgtEl>
                                        <p:attrNameLst>
                                          <p:attrName>style.visibility</p:attrName>
                                        </p:attrNameLst>
                                      </p:cBhvr>
                                      <p:to>
                                        <p:strVal val="visible"/>
                                      </p:to>
                                    </p:set>
                                    <p:animEffect transition="in" filter="slide(fromBottom)">
                                      <p:cBhvr>
                                        <p:cTn id="28" dur="500"/>
                                        <p:tgtEl>
                                          <p:spTgt spid="3379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3797"/>
                                        </p:tgtEl>
                                        <p:attrNameLst>
                                          <p:attrName>style.visibility</p:attrName>
                                        </p:attrNameLst>
                                      </p:cBhvr>
                                      <p:to>
                                        <p:strVal val="visible"/>
                                      </p:to>
                                    </p:set>
                                    <p:animEffect transition="in" filter="slide(fromBottom)">
                                      <p:cBhvr>
                                        <p:cTn id="33" dur="500"/>
                                        <p:tgtEl>
                                          <p:spTgt spid="3379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3802"/>
                                        </p:tgtEl>
                                        <p:attrNameLst>
                                          <p:attrName>style.visibility</p:attrName>
                                        </p:attrNameLst>
                                      </p:cBhvr>
                                      <p:to>
                                        <p:strVal val="visible"/>
                                      </p:to>
                                    </p:set>
                                    <p:anim calcmode="lin" valueType="num">
                                      <p:cBhvr additive="base">
                                        <p:cTn id="38" dur="500" fill="hold"/>
                                        <p:tgtEl>
                                          <p:spTgt spid="33802"/>
                                        </p:tgtEl>
                                        <p:attrNameLst>
                                          <p:attrName>ppt_x</p:attrName>
                                        </p:attrNameLst>
                                      </p:cBhvr>
                                      <p:tavLst>
                                        <p:tav tm="0">
                                          <p:val>
                                            <p:strVal val="#ppt_x"/>
                                          </p:val>
                                        </p:tav>
                                        <p:tav tm="100000">
                                          <p:val>
                                            <p:strVal val="#ppt_x"/>
                                          </p:val>
                                        </p:tav>
                                      </p:tavLst>
                                    </p:anim>
                                    <p:anim calcmode="lin" valueType="num">
                                      <p:cBhvr additive="base">
                                        <p:cTn id="39"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3798"/>
                                        </p:tgtEl>
                                        <p:attrNameLst>
                                          <p:attrName>style.visibility</p:attrName>
                                        </p:attrNameLst>
                                      </p:cBhvr>
                                      <p:to>
                                        <p:strVal val="visible"/>
                                      </p:to>
                                    </p:set>
                                    <p:anim calcmode="lin" valueType="num">
                                      <p:cBhvr additive="base">
                                        <p:cTn id="44" dur="500" fill="hold"/>
                                        <p:tgtEl>
                                          <p:spTgt spid="33798"/>
                                        </p:tgtEl>
                                        <p:attrNameLst>
                                          <p:attrName>ppt_x</p:attrName>
                                        </p:attrNameLst>
                                      </p:cBhvr>
                                      <p:tavLst>
                                        <p:tav tm="0">
                                          <p:val>
                                            <p:strVal val="#ppt_x"/>
                                          </p:val>
                                        </p:tav>
                                        <p:tav tm="100000">
                                          <p:val>
                                            <p:strVal val="#ppt_x"/>
                                          </p:val>
                                        </p:tav>
                                      </p:tavLst>
                                    </p:anim>
                                    <p:anim calcmode="lin" valueType="num">
                                      <p:cBhvr additive="base">
                                        <p:cTn id="45"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ldLvl="0"/>
      <p:bldP spid="33795" grpId="0" bldLvl="0" animBg="1"/>
      <p:bldP spid="33796" grpId="0" bldLvl="0" animBg="1"/>
      <p:bldP spid="33797" grpId="0" bldLvl="0" animBg="1"/>
      <p:bldP spid="33798"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2"/>
          <p:cNvSpPr>
            <a:spLocks noGrp="1"/>
          </p:cNvSpPr>
          <p:nvPr>
            <p:ph idx="4294967295"/>
          </p:nvPr>
        </p:nvSpPr>
        <p:spPr>
          <a:xfrm>
            <a:off x="457200" y="1343025"/>
            <a:ext cx="8229600" cy="4784725"/>
          </a:xfrm>
        </p:spPr>
        <p:txBody>
          <a:bodyPr vert="horz" wrap="square" lIns="91440" tIns="45720" rIns="91440" bIns="45720" anchor="t" anchorCtr="0"/>
          <a:lstStyle/>
          <a:p>
            <a:pPr eaLnBrk="1" hangingPunct="1">
              <a:buNone/>
            </a:pPr>
            <a:r>
              <a:rPr lang="zh-CN" altLang="en-US" dirty="0">
                <a:solidFill>
                  <a:srgbClr val="C00000"/>
                </a:solidFill>
              </a:rPr>
              <a:t>二、西方经济学的具体研究方法</a:t>
            </a:r>
            <a:endParaRPr lang="en-US" altLang="zh-CN" dirty="0">
              <a:solidFill>
                <a:srgbClr val="C00000"/>
              </a:solidFill>
            </a:endParaRPr>
          </a:p>
          <a:p>
            <a:pPr eaLnBrk="1" hangingPunct="1"/>
            <a:r>
              <a:rPr lang="zh-CN" altLang="en-US" sz="2800" b="0" dirty="0">
                <a:solidFill>
                  <a:schemeClr val="tx1"/>
                </a:solidFill>
              </a:rPr>
              <a:t>演绎法</a:t>
            </a:r>
            <a:endParaRPr lang="en-US" altLang="zh-CN" sz="2800" b="0" dirty="0">
              <a:solidFill>
                <a:schemeClr val="tx1"/>
              </a:solidFill>
            </a:endParaRPr>
          </a:p>
          <a:p>
            <a:pPr eaLnBrk="1" hangingPunct="1"/>
            <a:endParaRPr lang="en-US" altLang="zh-CN" sz="2800" b="0" dirty="0">
              <a:solidFill>
                <a:schemeClr val="tx1"/>
              </a:solidFill>
            </a:endParaRPr>
          </a:p>
          <a:p>
            <a:pPr eaLnBrk="1" hangingPunct="1">
              <a:buNone/>
            </a:pPr>
            <a:endParaRPr lang="en-US" altLang="zh-CN" sz="2800" b="0" dirty="0">
              <a:solidFill>
                <a:schemeClr val="tx1"/>
              </a:solidFill>
            </a:endParaRPr>
          </a:p>
          <a:p>
            <a:pPr eaLnBrk="1" hangingPunct="1">
              <a:buNone/>
            </a:pPr>
            <a:endParaRPr lang="en-US" altLang="zh-CN" sz="2800" b="0" dirty="0">
              <a:solidFill>
                <a:schemeClr val="tx1"/>
              </a:solidFill>
            </a:endParaRPr>
          </a:p>
          <a:p>
            <a:pPr lvl="1" eaLnBrk="1" hangingPunct="1"/>
            <a:r>
              <a:rPr lang="zh-CN" altLang="en-US" sz="2400" dirty="0"/>
              <a:t>由一般到具体</a:t>
            </a:r>
          </a:p>
          <a:p>
            <a:pPr lvl="1" eaLnBrk="1" hangingPunct="1"/>
            <a:r>
              <a:rPr lang="zh-CN" altLang="en-US" sz="2400" dirty="0"/>
              <a:t>利用原理对现状进行分析，对未来进行预测</a:t>
            </a:r>
          </a:p>
          <a:p>
            <a:pPr lvl="1" eaLnBrk="1" hangingPunct="1"/>
            <a:r>
              <a:rPr lang="zh-CN" altLang="en-US" sz="2400" dirty="0"/>
              <a:t>哲学前提：相信事物之间的因果联系</a:t>
            </a:r>
            <a:endParaRPr lang="en-US" altLang="zh-CN" sz="2400" dirty="0"/>
          </a:p>
          <a:p>
            <a:pPr lvl="3" eaLnBrk="1" hangingPunct="1">
              <a:buNone/>
            </a:pPr>
            <a:endParaRPr lang="zh-CN" altLang="en-US" sz="2400" dirty="0"/>
          </a:p>
        </p:txBody>
      </p:sp>
      <p:grpSp>
        <p:nvGrpSpPr>
          <p:cNvPr id="34819" name="Group 5"/>
          <p:cNvGrpSpPr/>
          <p:nvPr/>
        </p:nvGrpSpPr>
        <p:grpSpPr>
          <a:xfrm>
            <a:off x="323850" y="2925763"/>
            <a:ext cx="1136650" cy="719137"/>
            <a:chOff x="0" y="0"/>
            <a:chExt cx="1789" cy="1134"/>
          </a:xfrm>
        </p:grpSpPr>
        <p:sp>
          <p:nvSpPr>
            <p:cNvPr id="27651" name="AutoShape 6"/>
            <p:cNvSpPr/>
            <p:nvPr/>
          </p:nvSpPr>
          <p:spPr>
            <a:xfrm>
              <a:off x="0" y="0"/>
              <a:ext cx="1701" cy="1134"/>
            </a:xfrm>
            <a:prstGeom prst="roundRect">
              <a:avLst>
                <a:gd name="adj" fmla="val 16667"/>
              </a:avLst>
            </a:prstGeom>
            <a:solidFill>
              <a:srgbClr val="CCFF99"/>
            </a:solidFill>
            <a:ln w="9525"/>
            <a:scene3d>
              <a:camera prst="legacyObliqueTopRight">
                <a:rot lat="0" lon="0" rev="0"/>
              </a:camera>
              <a:lightRig rig="legacyFlat3" dir="b"/>
            </a:scene3d>
            <a:sp3d extrusionH="430200" prstMaterial="legacyWireframe">
              <a:bevelT w="13500" h="13500" prst="angle"/>
              <a:bevelB w="13500" h="13500" prst="angle"/>
              <a:extrusionClr>
                <a:srgbClr val="CCFF99"/>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7652" name="Text Box 7"/>
            <p:cNvSpPr txBox="1"/>
            <p:nvPr/>
          </p:nvSpPr>
          <p:spPr>
            <a:xfrm>
              <a:off x="277" y="118"/>
              <a:ext cx="1512" cy="728"/>
            </a:xfrm>
            <a:prstGeom prst="rect">
              <a:avLst/>
            </a:prstGeom>
            <a:noFill/>
            <a:ln w="9525">
              <a:noFill/>
            </a:ln>
            <a:effectLst>
              <a:outerShdw dist="107763" dir="2699999" algn="ctr" rotWithShape="0">
                <a:schemeClr val="bg2">
                  <a:alpha val="50000"/>
                </a:schemeClr>
              </a:outerShdw>
            </a:effectLst>
          </p:spPr>
          <p:txBody>
            <a:bodyPr anchor="t" anchorCtr="0">
              <a:spAutoFit/>
            </a:bodyPr>
            <a:lstStyle/>
            <a:p>
              <a:r>
                <a:rPr lang="zh-CN" altLang="en-US" sz="2400" b="1" dirty="0">
                  <a:latin typeface="Arial" panose="020B0604020202020204" pitchFamily="34" charset="0"/>
                  <a:ea typeface="宋体" panose="02010600030101010101" pitchFamily="2" charset="-122"/>
                </a:rPr>
                <a:t>原理</a:t>
              </a:r>
            </a:p>
          </p:txBody>
        </p:sp>
      </p:grpSp>
      <p:grpSp>
        <p:nvGrpSpPr>
          <p:cNvPr id="34822" name="Group 8"/>
          <p:cNvGrpSpPr/>
          <p:nvPr/>
        </p:nvGrpSpPr>
        <p:grpSpPr>
          <a:xfrm>
            <a:off x="2195513" y="2709863"/>
            <a:ext cx="1179512" cy="1150937"/>
            <a:chOff x="0" y="0"/>
            <a:chExt cx="1858" cy="1134"/>
          </a:xfrm>
        </p:grpSpPr>
        <p:sp>
          <p:nvSpPr>
            <p:cNvPr id="27654" name="AutoShape 9"/>
            <p:cNvSpPr/>
            <p:nvPr/>
          </p:nvSpPr>
          <p:spPr>
            <a:xfrm>
              <a:off x="0" y="0"/>
              <a:ext cx="1701" cy="1134"/>
            </a:xfrm>
            <a:prstGeom prst="roundRect">
              <a:avLst>
                <a:gd name="adj" fmla="val 16667"/>
              </a:avLst>
            </a:prstGeom>
            <a:solidFill>
              <a:srgbClr val="CCFF99"/>
            </a:solidFill>
            <a:ln w="9525"/>
            <a:scene3d>
              <a:camera prst="legacyObliqueTopRight">
                <a:rot lat="0" lon="0" rev="0"/>
              </a:camera>
              <a:lightRig rig="legacyFlat3" dir="b"/>
            </a:scene3d>
            <a:sp3d extrusionH="430200" prstMaterial="legacyWireframe">
              <a:bevelT w="13500" h="13500" prst="angle"/>
              <a:bevelB w="13500" h="13500" prst="angle"/>
              <a:extrusionClr>
                <a:srgbClr val="CCFF99"/>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7655" name="Text Box 10"/>
            <p:cNvSpPr txBox="1"/>
            <p:nvPr/>
          </p:nvSpPr>
          <p:spPr>
            <a:xfrm>
              <a:off x="255" y="5"/>
              <a:ext cx="1603" cy="820"/>
            </a:xfrm>
            <a:prstGeom prst="rect">
              <a:avLst/>
            </a:prstGeom>
            <a:noFill/>
            <a:ln w="9525">
              <a:noFill/>
            </a:ln>
            <a:effectLst>
              <a:outerShdw dist="107763" dir="8100000" algn="ctr" rotWithShape="0">
                <a:schemeClr val="bg2">
                  <a:alpha val="50000"/>
                </a:schemeClr>
              </a:outerShdw>
            </a:effectLst>
          </p:spPr>
          <p:txBody>
            <a:bodyPr anchor="t" anchorCtr="0">
              <a:spAutoFit/>
            </a:bodyPr>
            <a:lstStyle/>
            <a:p>
              <a:r>
                <a:rPr lang="zh-CN" altLang="en-US" sz="2400" b="1" dirty="0">
                  <a:latin typeface="Arial" panose="020B0604020202020204" pitchFamily="34" charset="0"/>
                  <a:ea typeface="宋体" panose="02010600030101010101" pitchFamily="2" charset="-122"/>
                </a:rPr>
                <a:t>研究对象</a:t>
              </a:r>
            </a:p>
          </p:txBody>
        </p:sp>
      </p:grpSp>
      <p:grpSp>
        <p:nvGrpSpPr>
          <p:cNvPr id="34825" name="Group 11"/>
          <p:cNvGrpSpPr/>
          <p:nvPr/>
        </p:nvGrpSpPr>
        <p:grpSpPr>
          <a:xfrm>
            <a:off x="3995738" y="2709863"/>
            <a:ext cx="1150937" cy="1150937"/>
            <a:chOff x="0" y="0"/>
            <a:chExt cx="1813" cy="1134"/>
          </a:xfrm>
        </p:grpSpPr>
        <p:sp>
          <p:nvSpPr>
            <p:cNvPr id="27657" name="AutoShape 12"/>
            <p:cNvSpPr/>
            <p:nvPr/>
          </p:nvSpPr>
          <p:spPr>
            <a:xfrm>
              <a:off x="0" y="0"/>
              <a:ext cx="1701" cy="1134"/>
            </a:xfrm>
            <a:prstGeom prst="roundRect">
              <a:avLst>
                <a:gd name="adj" fmla="val 16667"/>
              </a:avLst>
            </a:prstGeom>
            <a:solidFill>
              <a:srgbClr val="CCFF99"/>
            </a:solidFill>
            <a:ln w="9525"/>
            <a:scene3d>
              <a:camera prst="legacyObliqueTopRight">
                <a:rot lat="0" lon="0" rev="0"/>
              </a:camera>
              <a:lightRig rig="legacyFlat3" dir="b"/>
            </a:scene3d>
            <a:sp3d extrusionH="430200" prstMaterial="legacyWireframe">
              <a:bevelT w="13500" h="13500" prst="angle"/>
              <a:bevelB w="13500" h="13500" prst="angle"/>
              <a:extrusionClr>
                <a:srgbClr val="CCFF99"/>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7658" name="Text Box 13"/>
            <p:cNvSpPr txBox="1"/>
            <p:nvPr/>
          </p:nvSpPr>
          <p:spPr>
            <a:xfrm>
              <a:off x="345" y="75"/>
              <a:ext cx="1468" cy="820"/>
            </a:xfrm>
            <a:prstGeom prst="rect">
              <a:avLst/>
            </a:prstGeom>
            <a:noFill/>
            <a:ln w="9525">
              <a:noFill/>
            </a:ln>
            <a:effectLst>
              <a:outerShdw dist="107763" dir="8100000" algn="ctr" rotWithShape="0">
                <a:schemeClr val="bg2">
                  <a:alpha val="50000"/>
                </a:schemeClr>
              </a:outerShdw>
            </a:effectLst>
          </p:spPr>
          <p:txBody>
            <a:bodyPr anchor="t" anchorCtr="0">
              <a:spAutoFit/>
            </a:bodyPr>
            <a:lstStyle/>
            <a:p>
              <a:r>
                <a:rPr lang="zh-CN" altLang="en-US" sz="2400" b="1" dirty="0">
                  <a:latin typeface="Arial" panose="020B0604020202020204" pitchFamily="34" charset="0"/>
                  <a:ea typeface="宋体" panose="02010600030101010101" pitchFamily="2" charset="-122"/>
                </a:rPr>
                <a:t>演绎逻辑</a:t>
              </a:r>
            </a:p>
          </p:txBody>
        </p:sp>
      </p:grpSp>
      <p:grpSp>
        <p:nvGrpSpPr>
          <p:cNvPr id="34828" name="Group 14"/>
          <p:cNvGrpSpPr/>
          <p:nvPr/>
        </p:nvGrpSpPr>
        <p:grpSpPr>
          <a:xfrm>
            <a:off x="5867400" y="2709863"/>
            <a:ext cx="1122363" cy="1150937"/>
            <a:chOff x="0" y="0"/>
            <a:chExt cx="1768" cy="1134"/>
          </a:xfrm>
        </p:grpSpPr>
        <p:sp>
          <p:nvSpPr>
            <p:cNvPr id="27660" name="AutoShape 15"/>
            <p:cNvSpPr/>
            <p:nvPr/>
          </p:nvSpPr>
          <p:spPr>
            <a:xfrm>
              <a:off x="0" y="0"/>
              <a:ext cx="1701" cy="1134"/>
            </a:xfrm>
            <a:prstGeom prst="roundRect">
              <a:avLst>
                <a:gd name="adj" fmla="val 16667"/>
              </a:avLst>
            </a:prstGeom>
            <a:solidFill>
              <a:srgbClr val="CCFF99"/>
            </a:solidFill>
            <a:ln w="9525"/>
            <a:scene3d>
              <a:camera prst="legacyObliqueTopRight">
                <a:rot lat="0" lon="0" rev="0"/>
              </a:camera>
              <a:lightRig rig="legacyFlat3" dir="b"/>
            </a:scene3d>
            <a:sp3d extrusionH="430200" prstMaterial="legacyWireframe">
              <a:bevelT w="13500" h="13500" prst="angle"/>
              <a:bevelB w="13500" h="13500" prst="angle"/>
              <a:extrusionClr>
                <a:srgbClr val="CCFF99"/>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7661" name="Text Box 16"/>
            <p:cNvSpPr txBox="1"/>
            <p:nvPr/>
          </p:nvSpPr>
          <p:spPr>
            <a:xfrm>
              <a:off x="323" y="75"/>
              <a:ext cx="1445" cy="820"/>
            </a:xfrm>
            <a:prstGeom prst="rect">
              <a:avLst/>
            </a:prstGeom>
            <a:noFill/>
            <a:ln w="9525">
              <a:noFill/>
            </a:ln>
            <a:effectLst>
              <a:outerShdw dist="107763" dir="8100000" algn="ctr" rotWithShape="0">
                <a:schemeClr val="bg2">
                  <a:alpha val="50000"/>
                </a:schemeClr>
              </a:outerShdw>
            </a:effectLst>
          </p:spPr>
          <p:txBody>
            <a:bodyPr anchor="t" anchorCtr="0">
              <a:spAutoFit/>
            </a:bodyPr>
            <a:lstStyle/>
            <a:p>
              <a:r>
                <a:rPr lang="zh-CN" altLang="en-US" sz="2400" b="1" dirty="0">
                  <a:latin typeface="Arial" panose="020B0604020202020204" pitchFamily="34" charset="0"/>
                  <a:ea typeface="宋体" panose="02010600030101010101" pitchFamily="2" charset="-122"/>
                </a:rPr>
                <a:t>理论命题</a:t>
              </a:r>
              <a:endParaRPr lang="zh-CN" altLang="en-US" dirty="0">
                <a:latin typeface="Arial" panose="020B0604020202020204" pitchFamily="34" charset="0"/>
                <a:ea typeface="宋体" panose="02010600030101010101" pitchFamily="2" charset="-122"/>
              </a:endParaRPr>
            </a:p>
          </p:txBody>
        </p:sp>
      </p:grpSp>
      <p:grpSp>
        <p:nvGrpSpPr>
          <p:cNvPr id="34831" name="Group 17"/>
          <p:cNvGrpSpPr/>
          <p:nvPr/>
        </p:nvGrpSpPr>
        <p:grpSpPr>
          <a:xfrm>
            <a:off x="7667625" y="2709863"/>
            <a:ext cx="1165225" cy="1184275"/>
            <a:chOff x="0" y="0"/>
            <a:chExt cx="1835" cy="1167"/>
          </a:xfrm>
        </p:grpSpPr>
        <p:sp>
          <p:nvSpPr>
            <p:cNvPr id="27663" name="AutoShape 18"/>
            <p:cNvSpPr/>
            <p:nvPr/>
          </p:nvSpPr>
          <p:spPr>
            <a:xfrm>
              <a:off x="0" y="0"/>
              <a:ext cx="1701" cy="1134"/>
            </a:xfrm>
            <a:prstGeom prst="roundRect">
              <a:avLst>
                <a:gd name="adj" fmla="val 16667"/>
              </a:avLst>
            </a:prstGeom>
            <a:solidFill>
              <a:srgbClr val="CCFF99"/>
            </a:solidFill>
            <a:ln w="9525"/>
            <a:scene3d>
              <a:camera prst="legacyObliqueTopRight">
                <a:rot lat="0" lon="0" rev="0"/>
              </a:camera>
              <a:lightRig rig="legacyFlat3" dir="b"/>
            </a:scene3d>
            <a:sp3d extrusionH="430200" prstMaterial="legacyWireframe">
              <a:bevelT w="13500" h="13500" prst="angle"/>
              <a:bevelB w="13500" h="13500" prst="angle"/>
              <a:extrusionClr>
                <a:srgbClr val="CCFF99"/>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7664" name="Text Box 19"/>
            <p:cNvSpPr txBox="1"/>
            <p:nvPr/>
          </p:nvSpPr>
          <p:spPr>
            <a:xfrm>
              <a:off x="300" y="75"/>
              <a:ext cx="1535" cy="1092"/>
            </a:xfrm>
            <a:prstGeom prst="rect">
              <a:avLst/>
            </a:prstGeom>
            <a:noFill/>
            <a:ln w="9525">
              <a:noFill/>
            </a:ln>
            <a:effectLst>
              <a:outerShdw dist="107763" dir="8100000" algn="ctr" rotWithShape="0">
                <a:schemeClr val="bg2">
                  <a:alpha val="50000"/>
                </a:schemeClr>
              </a:outerShdw>
            </a:effectLst>
          </p:spPr>
          <p:txBody>
            <a:bodyPr anchor="t" anchorCtr="0">
              <a:spAutoFit/>
            </a:bodyPr>
            <a:lstStyle/>
            <a:p>
              <a:r>
                <a:rPr lang="zh-CN" altLang="en-US" sz="2400" b="1" dirty="0">
                  <a:latin typeface="Arial" panose="020B0604020202020204" pitchFamily="34" charset="0"/>
                  <a:ea typeface="宋体" panose="02010600030101010101" pitchFamily="2" charset="-122"/>
                </a:rPr>
                <a:t>经验证明</a:t>
              </a:r>
            </a:p>
            <a:p>
              <a:endParaRPr lang="zh-CN" altLang="en-US" dirty="0">
                <a:latin typeface="Arial" panose="020B0604020202020204" pitchFamily="34" charset="0"/>
                <a:ea typeface="宋体" panose="02010600030101010101" pitchFamily="2" charset="-122"/>
              </a:endParaRPr>
            </a:p>
          </p:txBody>
        </p:sp>
      </p:grpSp>
      <p:sp>
        <p:nvSpPr>
          <p:cNvPr id="34834" name="AutoShape 20" descr="pane_woven"/>
          <p:cNvSpPr/>
          <p:nvPr/>
        </p:nvSpPr>
        <p:spPr>
          <a:xfrm>
            <a:off x="1619250" y="2997200"/>
            <a:ext cx="504825" cy="431800"/>
          </a:xfrm>
          <a:prstGeom prst="notchedRightArrow">
            <a:avLst>
              <a:gd name="adj1" fmla="val 50000"/>
              <a:gd name="adj2" fmla="val 29222"/>
            </a:avLst>
          </a:prstGeom>
          <a:blipFill rotWithShape="0">
            <a:blip r:embed="rId2"/>
          </a:blipFill>
          <a:ln w="9525" cap="flat" cmpd="sng">
            <a:solidFill>
              <a:schemeClr val="bg2"/>
            </a:solidFill>
            <a:prstDash val="solid"/>
            <a:miter/>
            <a:headEnd type="none" w="med" len="med"/>
            <a:tailEnd type="none" w="med" len="med"/>
          </a:ln>
        </p:spPr>
        <p:txBody>
          <a:bodyPr wrap="none" anchor="ctr" anchorCtr="0"/>
          <a:lstStyle/>
          <a:p>
            <a:pPr algn="ctr"/>
            <a:endParaRPr lang="zh-CN" altLang="en-US" dirty="0">
              <a:solidFill>
                <a:srgbClr val="9900CC"/>
              </a:solidFill>
              <a:latin typeface="Arial" panose="020B0604020202020204" pitchFamily="34" charset="0"/>
              <a:ea typeface="宋体" panose="02010600030101010101" pitchFamily="2" charset="-122"/>
            </a:endParaRPr>
          </a:p>
        </p:txBody>
      </p:sp>
      <p:sp>
        <p:nvSpPr>
          <p:cNvPr id="34835" name="AutoShape 21" descr="pane_woven"/>
          <p:cNvSpPr/>
          <p:nvPr/>
        </p:nvSpPr>
        <p:spPr>
          <a:xfrm>
            <a:off x="3419475" y="2997200"/>
            <a:ext cx="504825" cy="431800"/>
          </a:xfrm>
          <a:prstGeom prst="notchedRightArrow">
            <a:avLst>
              <a:gd name="adj1" fmla="val 50000"/>
              <a:gd name="adj2" fmla="val 29222"/>
            </a:avLst>
          </a:prstGeom>
          <a:blipFill rotWithShape="0">
            <a:blip r:embed="rId2"/>
          </a:blipFill>
          <a:ln w="9525" cap="flat" cmpd="sng">
            <a:solidFill>
              <a:schemeClr val="bg2"/>
            </a:solidFill>
            <a:prstDash val="solid"/>
            <a:miter/>
            <a:headEnd type="none" w="med" len="med"/>
            <a:tailEnd type="none" w="med" len="med"/>
          </a:ln>
        </p:spPr>
        <p:txBody>
          <a:bodyPr wrap="none" anchor="ctr" anchorCtr="0"/>
          <a:lstStyle/>
          <a:p>
            <a:pPr algn="ctr"/>
            <a:endParaRPr lang="zh-CN" altLang="en-US" dirty="0">
              <a:solidFill>
                <a:srgbClr val="9900CC"/>
              </a:solidFill>
              <a:latin typeface="Arial" panose="020B0604020202020204" pitchFamily="34" charset="0"/>
              <a:ea typeface="宋体" panose="02010600030101010101" pitchFamily="2" charset="-122"/>
            </a:endParaRPr>
          </a:p>
        </p:txBody>
      </p:sp>
      <p:sp>
        <p:nvSpPr>
          <p:cNvPr id="34836" name="AutoShape 22" descr="pane_woven"/>
          <p:cNvSpPr/>
          <p:nvPr/>
        </p:nvSpPr>
        <p:spPr>
          <a:xfrm>
            <a:off x="5292725" y="2997200"/>
            <a:ext cx="503238" cy="431800"/>
          </a:xfrm>
          <a:prstGeom prst="notchedRightArrow">
            <a:avLst>
              <a:gd name="adj1" fmla="val 50000"/>
              <a:gd name="adj2" fmla="val 29130"/>
            </a:avLst>
          </a:prstGeom>
          <a:blipFill rotWithShape="0">
            <a:blip r:embed="rId2"/>
          </a:blipFill>
          <a:ln w="9525" cap="flat" cmpd="sng">
            <a:solidFill>
              <a:schemeClr val="bg2"/>
            </a:solidFill>
            <a:prstDash val="solid"/>
            <a:miter/>
            <a:headEnd type="none" w="med" len="med"/>
            <a:tailEnd type="none" w="med" len="med"/>
          </a:ln>
        </p:spPr>
        <p:txBody>
          <a:bodyPr wrap="none" anchor="ctr" anchorCtr="0"/>
          <a:lstStyle/>
          <a:p>
            <a:pPr algn="ctr"/>
            <a:endParaRPr lang="zh-CN" altLang="en-US" dirty="0">
              <a:solidFill>
                <a:srgbClr val="9900CC"/>
              </a:solidFill>
              <a:latin typeface="Arial" panose="020B0604020202020204" pitchFamily="34" charset="0"/>
              <a:ea typeface="宋体" panose="02010600030101010101" pitchFamily="2" charset="-122"/>
            </a:endParaRPr>
          </a:p>
        </p:txBody>
      </p:sp>
      <p:sp>
        <p:nvSpPr>
          <p:cNvPr id="34837" name="AutoShape 23" descr="pane_woven"/>
          <p:cNvSpPr/>
          <p:nvPr/>
        </p:nvSpPr>
        <p:spPr>
          <a:xfrm>
            <a:off x="7092950" y="2997200"/>
            <a:ext cx="503238" cy="431800"/>
          </a:xfrm>
          <a:prstGeom prst="notchedRightArrow">
            <a:avLst>
              <a:gd name="adj1" fmla="val 50000"/>
              <a:gd name="adj2" fmla="val 29130"/>
            </a:avLst>
          </a:prstGeom>
          <a:blipFill rotWithShape="0">
            <a:blip r:embed="rId2"/>
          </a:blipFill>
          <a:ln w="9525" cap="flat" cmpd="sng">
            <a:solidFill>
              <a:schemeClr val="bg2"/>
            </a:solidFill>
            <a:prstDash val="solid"/>
            <a:miter/>
            <a:headEnd type="none" w="med" len="med"/>
            <a:tailEnd type="none" w="med" len="med"/>
          </a:ln>
        </p:spPr>
        <p:txBody>
          <a:bodyPr wrap="none" anchor="ctr" anchorCtr="0"/>
          <a:lstStyle/>
          <a:p>
            <a:pPr algn="ctr"/>
            <a:endParaRPr lang="zh-CN" altLang="en-US" dirty="0">
              <a:solidFill>
                <a:srgbClr val="9900CC"/>
              </a:solidFill>
              <a:latin typeface="Arial" panose="020B0604020202020204" pitchFamily="34" charset="0"/>
              <a:ea typeface="宋体" panose="02010600030101010101" pitchFamily="2" charset="-122"/>
            </a:endParaRPr>
          </a:p>
        </p:txBody>
      </p:sp>
      <p:sp>
        <p:nvSpPr>
          <p:cNvPr id="27669"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二、西方经济学的具体研究方法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1" fill="hold"/>
                                        <p:tgtEl>
                                          <p:spTgt spid="34818">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 calcmode="lin" valueType="num">
                                      <p:cBhvr>
                                        <p:cTn id="12" dur="1" fill="hold"/>
                                        <p:tgtEl>
                                          <p:spTgt spid="34818">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4819"/>
                                        </p:tgtEl>
                                        <p:attrNameLst>
                                          <p:attrName>style.visibility</p:attrName>
                                        </p:attrNameLst>
                                      </p:cBhvr>
                                      <p:to>
                                        <p:strVal val="visible"/>
                                      </p:to>
                                    </p:set>
                                    <p:anim calcmode="lin" valueType="num">
                                      <p:cBhvr>
                                        <p:cTn id="17" dur="1" fill="hold"/>
                                        <p:tgtEl>
                                          <p:spTgt spid="3481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4834"/>
                                        </p:tgtEl>
                                        <p:attrNameLst>
                                          <p:attrName>style.visibility</p:attrName>
                                        </p:attrNameLst>
                                      </p:cBhvr>
                                      <p:to>
                                        <p:strVal val="visible"/>
                                      </p:to>
                                    </p:set>
                                    <p:anim calcmode="lin" valueType="num">
                                      <p:cBhvr>
                                        <p:cTn id="22" dur="1" fill="hold"/>
                                        <p:tgtEl>
                                          <p:spTgt spid="34834"/>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4822"/>
                                        </p:tgtEl>
                                        <p:attrNameLst>
                                          <p:attrName>style.visibility</p:attrName>
                                        </p:attrNameLst>
                                      </p:cBhvr>
                                      <p:to>
                                        <p:strVal val="visible"/>
                                      </p:to>
                                    </p:set>
                                    <p:anim calcmode="lin" valueType="num">
                                      <p:cBhvr>
                                        <p:cTn id="27" dur="1" fill="hold"/>
                                        <p:tgtEl>
                                          <p:spTgt spid="34822"/>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4835"/>
                                        </p:tgtEl>
                                        <p:attrNameLst>
                                          <p:attrName>style.visibility</p:attrName>
                                        </p:attrNameLst>
                                      </p:cBhvr>
                                      <p:to>
                                        <p:strVal val="visible"/>
                                      </p:to>
                                    </p:set>
                                    <p:anim calcmode="lin" valueType="num">
                                      <p:cBhvr>
                                        <p:cTn id="32" dur="1" fill="hold"/>
                                        <p:tgtEl>
                                          <p:spTgt spid="34835"/>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4825"/>
                                        </p:tgtEl>
                                        <p:attrNameLst>
                                          <p:attrName>style.visibility</p:attrName>
                                        </p:attrNameLst>
                                      </p:cBhvr>
                                      <p:to>
                                        <p:strVal val="visible"/>
                                      </p:to>
                                    </p:set>
                                    <p:anim calcmode="lin" valueType="num">
                                      <p:cBhvr>
                                        <p:cTn id="37" dur="1" fill="hold"/>
                                        <p:tgtEl>
                                          <p:spTgt spid="34825"/>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4836"/>
                                        </p:tgtEl>
                                        <p:attrNameLst>
                                          <p:attrName>style.visibility</p:attrName>
                                        </p:attrNameLst>
                                      </p:cBhvr>
                                      <p:to>
                                        <p:strVal val="visible"/>
                                      </p:to>
                                    </p:set>
                                    <p:anim calcmode="lin" valueType="num">
                                      <p:cBhvr>
                                        <p:cTn id="42" dur="1" fill="hold"/>
                                        <p:tgtEl>
                                          <p:spTgt spid="34836"/>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4828"/>
                                        </p:tgtEl>
                                        <p:attrNameLst>
                                          <p:attrName>style.visibility</p:attrName>
                                        </p:attrNameLst>
                                      </p:cBhvr>
                                      <p:to>
                                        <p:strVal val="visible"/>
                                      </p:to>
                                    </p:set>
                                    <p:anim calcmode="lin" valueType="num">
                                      <p:cBhvr>
                                        <p:cTn id="47" dur="1" fill="hold"/>
                                        <p:tgtEl>
                                          <p:spTgt spid="34828"/>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4837"/>
                                        </p:tgtEl>
                                        <p:attrNameLst>
                                          <p:attrName>style.visibility</p:attrName>
                                        </p:attrNameLst>
                                      </p:cBhvr>
                                      <p:to>
                                        <p:strVal val="visible"/>
                                      </p:to>
                                    </p:set>
                                    <p:anim calcmode="lin" valueType="num">
                                      <p:cBhvr>
                                        <p:cTn id="52" dur="1" fill="hold"/>
                                        <p:tgtEl>
                                          <p:spTgt spid="34837"/>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34831"/>
                                        </p:tgtEl>
                                        <p:attrNameLst>
                                          <p:attrName>style.visibility</p:attrName>
                                        </p:attrNameLst>
                                      </p:cBhvr>
                                      <p:to>
                                        <p:strVal val="visible"/>
                                      </p:to>
                                    </p:set>
                                    <p:anim calcmode="lin" valueType="num">
                                      <p:cBhvr>
                                        <p:cTn id="57" dur="1" fill="hold"/>
                                        <p:tgtEl>
                                          <p:spTgt spid="34831"/>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34818">
                                            <p:txEl>
                                              <p:pRg st="5" end="5"/>
                                            </p:txEl>
                                          </p:spTgt>
                                        </p:tgtEl>
                                        <p:attrNameLst>
                                          <p:attrName>style.visibility</p:attrName>
                                        </p:attrNameLst>
                                      </p:cBhvr>
                                      <p:to>
                                        <p:strVal val="visible"/>
                                      </p:to>
                                    </p:set>
                                    <p:anim calcmode="lin" valueType="num">
                                      <p:cBhvr>
                                        <p:cTn id="62" dur="1" fill="hold"/>
                                        <p:tgtEl>
                                          <p:spTgt spid="34818">
                                            <p:txEl>
                                              <p:pRg st="5" end="5"/>
                                            </p:txEl>
                                          </p:spTgt>
                                        </p:tgtEl>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34818">
                                            <p:txEl>
                                              <p:pRg st="6" end="6"/>
                                            </p:txEl>
                                          </p:spTgt>
                                        </p:tgtEl>
                                        <p:attrNameLst>
                                          <p:attrName>style.visibility</p:attrName>
                                        </p:attrNameLst>
                                      </p:cBhvr>
                                      <p:to>
                                        <p:strVal val="visible"/>
                                      </p:to>
                                    </p:set>
                                    <p:anim calcmode="lin" valueType="num">
                                      <p:cBhvr>
                                        <p:cTn id="67" dur="1" fill="hold"/>
                                        <p:tgtEl>
                                          <p:spTgt spid="34818">
                                            <p:txEl>
                                              <p:pRg st="6" end="6"/>
                                            </p:txEl>
                                          </p:spTgt>
                                        </p:tgtEl>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34818">
                                            <p:txEl>
                                              <p:pRg st="7" end="7"/>
                                            </p:txEl>
                                          </p:spTgt>
                                        </p:tgtEl>
                                        <p:attrNameLst>
                                          <p:attrName>style.visibility</p:attrName>
                                        </p:attrNameLst>
                                      </p:cBhvr>
                                      <p:to>
                                        <p:strVal val="visible"/>
                                      </p:to>
                                    </p:set>
                                    <p:anim calcmode="lin" valueType="num">
                                      <p:cBhvr>
                                        <p:cTn id="72" dur="1" fill="hold"/>
                                        <p:tgtEl>
                                          <p:spTgt spid="34818">
                                            <p:txEl>
                                              <p:pRg st="7" end="7"/>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4" grpId="0" bldLvl="0" animBg="1"/>
      <p:bldP spid="34835" grpId="0" bldLvl="0" animBg="1"/>
      <p:bldP spid="34836" grpId="0" bldLvl="0" animBg="1"/>
      <p:bldP spid="3483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内容占位符 2"/>
          <p:cNvSpPr>
            <a:spLocks noGrp="1"/>
          </p:cNvSpPr>
          <p:nvPr>
            <p:ph idx="4294967295"/>
          </p:nvPr>
        </p:nvSpPr>
        <p:spPr>
          <a:xfrm>
            <a:off x="457200" y="1343025"/>
            <a:ext cx="8229600" cy="4784725"/>
          </a:xfrm>
        </p:spPr>
        <p:txBody>
          <a:bodyPr vert="horz" wrap="square" lIns="91440" tIns="45720" rIns="91440" bIns="45720" anchor="t" anchorCtr="0"/>
          <a:lstStyle/>
          <a:p>
            <a:pPr eaLnBrk="1" hangingPunct="1"/>
            <a:r>
              <a:rPr lang="zh-CN" altLang="en-US" sz="2800" b="0" dirty="0">
                <a:solidFill>
                  <a:schemeClr val="tx1"/>
                </a:solidFill>
              </a:rPr>
              <a:t>归纳法：</a:t>
            </a:r>
            <a:endParaRPr lang="en-US" altLang="zh-CN" sz="2800" b="0" dirty="0">
              <a:solidFill>
                <a:schemeClr val="tx1"/>
              </a:solidFill>
            </a:endParaRPr>
          </a:p>
          <a:p>
            <a:pPr lvl="1" eaLnBrk="1" hangingPunct="1">
              <a:buNone/>
            </a:pPr>
            <a:endParaRPr lang="en-US" altLang="zh-CN" sz="2400" dirty="0"/>
          </a:p>
          <a:p>
            <a:pPr lvl="1" eaLnBrk="1" hangingPunct="1">
              <a:buNone/>
            </a:pPr>
            <a:endParaRPr lang="en-US" altLang="zh-CN" sz="2400" dirty="0"/>
          </a:p>
          <a:p>
            <a:pPr eaLnBrk="1" hangingPunct="1"/>
            <a:endParaRPr lang="en-US" altLang="zh-CN" sz="2800" b="0" dirty="0">
              <a:solidFill>
                <a:schemeClr val="tx1"/>
              </a:solidFill>
            </a:endParaRPr>
          </a:p>
          <a:p>
            <a:pPr eaLnBrk="1" hangingPunct="1"/>
            <a:endParaRPr lang="en-US" altLang="zh-CN" sz="2800" b="0" dirty="0">
              <a:solidFill>
                <a:schemeClr val="tx1"/>
              </a:solidFill>
            </a:endParaRPr>
          </a:p>
          <a:p>
            <a:pPr eaLnBrk="1" hangingPunct="1"/>
            <a:r>
              <a:rPr lang="zh-CN" altLang="en-US" sz="2800" b="0" dirty="0">
                <a:solidFill>
                  <a:schemeClr val="tx1"/>
                </a:solidFill>
              </a:rPr>
              <a:t>演绎法与归纳法的结合：</a:t>
            </a:r>
          </a:p>
          <a:p>
            <a:pPr lvl="1" eaLnBrk="1" hangingPunct="1">
              <a:buClr>
                <a:srgbClr val="CC0000"/>
              </a:buClr>
              <a:buFont typeface="Wingdings" panose="05000000000000000000" pitchFamily="2" charset="2"/>
              <a:buChar char="Ø"/>
            </a:pPr>
            <a:endParaRPr lang="zh-CN" altLang="en-US" dirty="0"/>
          </a:p>
        </p:txBody>
      </p:sp>
      <p:grpSp>
        <p:nvGrpSpPr>
          <p:cNvPr id="35843" name="Group 5"/>
          <p:cNvGrpSpPr/>
          <p:nvPr/>
        </p:nvGrpSpPr>
        <p:grpSpPr>
          <a:xfrm>
            <a:off x="6300788" y="2420938"/>
            <a:ext cx="2089150" cy="1152525"/>
            <a:chOff x="0" y="0"/>
            <a:chExt cx="3290" cy="1814"/>
          </a:xfrm>
        </p:grpSpPr>
        <p:sp>
          <p:nvSpPr>
            <p:cNvPr id="28675" name="AutoShape 6"/>
            <p:cNvSpPr/>
            <p:nvPr/>
          </p:nvSpPr>
          <p:spPr>
            <a:xfrm>
              <a:off x="0" y="0"/>
              <a:ext cx="3290" cy="1814"/>
            </a:xfrm>
            <a:prstGeom prst="roundRect">
              <a:avLst>
                <a:gd name="adj" fmla="val 16667"/>
              </a:avLst>
            </a:prstGeom>
            <a:solidFill>
              <a:srgbClr val="CCFF99"/>
            </a:solidFill>
            <a:ln w="9525"/>
            <a:scene3d>
              <a:camera prst="legacyObliqueTopRight">
                <a:rot lat="0" lon="0" rev="0"/>
              </a:camera>
              <a:lightRig rig="legacyFlat3" dir="b"/>
            </a:scene3d>
            <a:sp3d extrusionH="430200" prstMaterial="legacyWireframe">
              <a:bevelT w="13500" h="13500" prst="angle"/>
              <a:bevelB w="13500" h="13500" prst="angle"/>
              <a:extrusionClr>
                <a:srgbClr val="CCFF99"/>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8676" name="Text Box 7"/>
            <p:cNvSpPr txBox="1"/>
            <p:nvPr/>
          </p:nvSpPr>
          <p:spPr>
            <a:xfrm>
              <a:off x="565" y="115"/>
              <a:ext cx="2415" cy="1149"/>
            </a:xfrm>
            <a:prstGeom prst="rect">
              <a:avLst/>
            </a:prstGeom>
            <a:noFill/>
            <a:ln w="9525">
              <a:noFill/>
            </a:ln>
            <a:effectLst>
              <a:outerShdw dist="107763" dir="8100000" algn="ctr" rotWithShape="0">
                <a:schemeClr val="bg2">
                  <a:alpha val="50000"/>
                </a:schemeClr>
              </a:outerShdw>
            </a:effectLst>
          </p:spPr>
          <p:txBody>
            <a:bodyPr anchor="t" anchorCtr="0">
              <a:spAutoFit/>
            </a:bodyPr>
            <a:lstStyle/>
            <a:p>
              <a:r>
                <a:rPr lang="zh-CN" altLang="en-US" sz="2400" b="1" dirty="0">
                  <a:latin typeface="Arial" panose="020B0604020202020204" pitchFamily="34" charset="0"/>
                  <a:ea typeface="宋体" panose="02010600030101010101" pitchFamily="2" charset="-122"/>
                </a:rPr>
                <a:t>对现实的观察</a:t>
              </a:r>
            </a:p>
            <a:p>
              <a:endParaRPr lang="zh-CN" altLang="en-US" sz="2400" b="1"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grpSp>
      <p:grpSp>
        <p:nvGrpSpPr>
          <p:cNvPr id="35846" name="Group 8"/>
          <p:cNvGrpSpPr/>
          <p:nvPr/>
        </p:nvGrpSpPr>
        <p:grpSpPr>
          <a:xfrm>
            <a:off x="611188" y="2565400"/>
            <a:ext cx="2089150" cy="792163"/>
            <a:chOff x="0" y="0"/>
            <a:chExt cx="3290" cy="1814"/>
          </a:xfrm>
        </p:grpSpPr>
        <p:sp>
          <p:nvSpPr>
            <p:cNvPr id="28678" name="AutoShape 9"/>
            <p:cNvSpPr/>
            <p:nvPr/>
          </p:nvSpPr>
          <p:spPr>
            <a:xfrm>
              <a:off x="0" y="0"/>
              <a:ext cx="3290" cy="1814"/>
            </a:xfrm>
            <a:prstGeom prst="roundRect">
              <a:avLst>
                <a:gd name="adj" fmla="val 16667"/>
              </a:avLst>
            </a:prstGeom>
            <a:solidFill>
              <a:srgbClr val="CCFF99"/>
            </a:solidFill>
            <a:ln w="9525"/>
            <a:scene3d>
              <a:camera prst="legacyObliqueTopRight">
                <a:rot lat="0" lon="0" rev="0"/>
              </a:camera>
              <a:lightRig rig="legacyFlat3" dir="b"/>
            </a:scene3d>
            <a:sp3d extrusionH="430200" prstMaterial="legacyWireframe">
              <a:bevelT w="13500" h="13500" prst="angle"/>
              <a:bevelB w="13500" h="13500" prst="angle"/>
              <a:extrusionClr>
                <a:srgbClr val="CCFF99"/>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8679" name="Text Box 10"/>
            <p:cNvSpPr txBox="1"/>
            <p:nvPr/>
          </p:nvSpPr>
          <p:spPr>
            <a:xfrm>
              <a:off x="565" y="113"/>
              <a:ext cx="2415" cy="1152"/>
            </a:xfrm>
            <a:prstGeom prst="rect">
              <a:avLst/>
            </a:prstGeom>
            <a:noFill/>
            <a:ln w="9525">
              <a:noFill/>
            </a:ln>
            <a:effectLst>
              <a:outerShdw dist="107763" dir="8100000" algn="ctr" rotWithShape="0">
                <a:schemeClr val="bg2">
                  <a:alpha val="50000"/>
                </a:schemeClr>
              </a:outerShdw>
            </a:effectLst>
          </p:spPr>
          <p:txBody>
            <a:bodyPr anchor="t" anchorCtr="0">
              <a:spAutoFit/>
            </a:bodyPr>
            <a:lstStyle/>
            <a:p>
              <a:r>
                <a:rPr lang="zh-CN" altLang="en-US" sz="2400" b="1" dirty="0">
                  <a:latin typeface="Arial" panose="020B0604020202020204" pitchFamily="34" charset="0"/>
                  <a:ea typeface="宋体" panose="02010600030101010101" pitchFamily="2" charset="-122"/>
                </a:rPr>
                <a:t>一般理论</a:t>
              </a:r>
            </a:p>
            <a:p>
              <a:endParaRPr lang="zh-CN" altLang="en-US" sz="2400" b="1" dirty="0">
                <a:latin typeface="Arial" panose="020B0604020202020204" pitchFamily="34" charset="0"/>
                <a:ea typeface="宋体" panose="02010600030101010101" pitchFamily="2" charset="-122"/>
              </a:endParaRPr>
            </a:p>
            <a:p>
              <a:endParaRPr lang="zh-CN" altLang="en-US" sz="2400" b="1"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grpSp>
      <p:grpSp>
        <p:nvGrpSpPr>
          <p:cNvPr id="35849" name="Group 11"/>
          <p:cNvGrpSpPr/>
          <p:nvPr/>
        </p:nvGrpSpPr>
        <p:grpSpPr>
          <a:xfrm>
            <a:off x="3419475" y="2565400"/>
            <a:ext cx="2089150" cy="792163"/>
            <a:chOff x="0" y="0"/>
            <a:chExt cx="3290" cy="1814"/>
          </a:xfrm>
        </p:grpSpPr>
        <p:sp>
          <p:nvSpPr>
            <p:cNvPr id="28681" name="AutoShape 12"/>
            <p:cNvSpPr/>
            <p:nvPr/>
          </p:nvSpPr>
          <p:spPr>
            <a:xfrm>
              <a:off x="0" y="0"/>
              <a:ext cx="3290" cy="1814"/>
            </a:xfrm>
            <a:prstGeom prst="roundRect">
              <a:avLst>
                <a:gd name="adj" fmla="val 16667"/>
              </a:avLst>
            </a:prstGeom>
            <a:solidFill>
              <a:srgbClr val="CCFF99"/>
            </a:solidFill>
            <a:ln w="9525"/>
            <a:scene3d>
              <a:camera prst="legacyObliqueTopRight">
                <a:rot lat="0" lon="0" rev="0"/>
              </a:camera>
              <a:lightRig rig="legacyFlat3" dir="b"/>
            </a:scene3d>
            <a:sp3d extrusionH="430200" prstMaterial="legacyWireframe">
              <a:bevelT w="13500" h="13500" prst="angle"/>
              <a:bevelB w="13500" h="13500" prst="angle"/>
              <a:extrusionClr>
                <a:srgbClr val="CCFF99"/>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8682" name="Text Box 13"/>
            <p:cNvSpPr txBox="1"/>
            <p:nvPr/>
          </p:nvSpPr>
          <p:spPr>
            <a:xfrm>
              <a:off x="565" y="113"/>
              <a:ext cx="2415" cy="1152"/>
            </a:xfrm>
            <a:prstGeom prst="rect">
              <a:avLst/>
            </a:prstGeom>
            <a:noFill/>
            <a:ln w="9525">
              <a:noFill/>
            </a:ln>
            <a:effectLst>
              <a:outerShdw dist="107763" dir="8100000" algn="ctr" rotWithShape="0">
                <a:schemeClr val="bg2">
                  <a:alpha val="50000"/>
                </a:schemeClr>
              </a:outerShdw>
            </a:effectLst>
          </p:spPr>
          <p:txBody>
            <a:bodyPr anchor="t" anchorCtr="0">
              <a:spAutoFit/>
            </a:bodyPr>
            <a:lstStyle/>
            <a:p>
              <a:r>
                <a:rPr lang="zh-CN" altLang="en-US" sz="2400" b="1" dirty="0">
                  <a:latin typeface="Arial" panose="020B0604020202020204" pitchFamily="34" charset="0"/>
                  <a:ea typeface="宋体" panose="02010600030101010101" pitchFamily="2" charset="-122"/>
                </a:rPr>
                <a:t>归纳推理</a:t>
              </a:r>
            </a:p>
            <a:p>
              <a:endParaRPr lang="zh-CN" altLang="en-US" sz="2400" b="1" dirty="0">
                <a:latin typeface="Arial" panose="020B0604020202020204" pitchFamily="34" charset="0"/>
                <a:ea typeface="宋体" panose="02010600030101010101" pitchFamily="2" charset="-122"/>
              </a:endParaRPr>
            </a:p>
            <a:p>
              <a:endParaRPr lang="zh-CN" altLang="en-US" sz="2400" b="1"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grpSp>
      <p:sp>
        <p:nvSpPr>
          <p:cNvPr id="35852" name="AutoShape 14" descr="pane_woven"/>
          <p:cNvSpPr/>
          <p:nvPr/>
        </p:nvSpPr>
        <p:spPr>
          <a:xfrm flipH="1">
            <a:off x="5651500" y="2636838"/>
            <a:ext cx="576263" cy="504825"/>
          </a:xfrm>
          <a:prstGeom prst="notchedRightArrow">
            <a:avLst>
              <a:gd name="adj1" fmla="val 50000"/>
              <a:gd name="adj2" fmla="val 28532"/>
            </a:avLst>
          </a:prstGeom>
          <a:blipFill rotWithShape="0">
            <a:blip r:embed="rId2"/>
          </a:blipFill>
          <a:ln w="9525" cap="flat" cmpd="sng">
            <a:solidFill>
              <a:schemeClr val="bg2"/>
            </a:solidFill>
            <a:prstDash val="solid"/>
            <a:miter/>
            <a:headEnd type="none" w="med" len="med"/>
            <a:tailEnd type="none" w="med" len="med"/>
          </a:ln>
        </p:spPr>
        <p:txBody>
          <a:bodyPr anchor="ctr" anchorCtr="0"/>
          <a:lstStyle/>
          <a:p>
            <a:endParaRPr lang="zh-CN" altLang="en-US" dirty="0">
              <a:latin typeface="Arial" panose="020B0604020202020204" pitchFamily="34" charset="0"/>
              <a:ea typeface="宋体" panose="02010600030101010101" pitchFamily="2" charset="-122"/>
            </a:endParaRPr>
          </a:p>
        </p:txBody>
      </p:sp>
      <p:sp>
        <p:nvSpPr>
          <p:cNvPr id="35853" name="AutoShape 15" descr="pane_woven"/>
          <p:cNvSpPr/>
          <p:nvPr/>
        </p:nvSpPr>
        <p:spPr>
          <a:xfrm flipH="1">
            <a:off x="2843213" y="2636838"/>
            <a:ext cx="576262" cy="504825"/>
          </a:xfrm>
          <a:prstGeom prst="notchedRightArrow">
            <a:avLst>
              <a:gd name="adj1" fmla="val 50000"/>
              <a:gd name="adj2" fmla="val 28532"/>
            </a:avLst>
          </a:prstGeom>
          <a:blipFill rotWithShape="0">
            <a:blip r:embed="rId2"/>
          </a:blipFill>
          <a:ln w="9525" cap="flat" cmpd="sng">
            <a:solidFill>
              <a:schemeClr val="bg2"/>
            </a:solidFill>
            <a:prstDash val="solid"/>
            <a:miter/>
            <a:headEnd type="none" w="med" len="med"/>
            <a:tailEnd type="none" w="med" len="med"/>
          </a:ln>
        </p:spPr>
        <p:txBody>
          <a:bodyPr anchor="ctr" anchorCtr="0"/>
          <a:lstStyle/>
          <a:p>
            <a:endParaRPr lang="zh-CN" altLang="en-US" dirty="0">
              <a:latin typeface="Arial" panose="020B0604020202020204" pitchFamily="34" charset="0"/>
              <a:ea typeface="宋体" panose="02010600030101010101" pitchFamily="2" charset="-122"/>
            </a:endParaRPr>
          </a:p>
        </p:txBody>
      </p:sp>
      <p:grpSp>
        <p:nvGrpSpPr>
          <p:cNvPr id="35854" name="Group 16"/>
          <p:cNvGrpSpPr/>
          <p:nvPr/>
        </p:nvGrpSpPr>
        <p:grpSpPr>
          <a:xfrm>
            <a:off x="250825" y="4437063"/>
            <a:ext cx="1009650" cy="1008062"/>
            <a:chOff x="0" y="0"/>
            <a:chExt cx="1588" cy="1588"/>
          </a:xfrm>
        </p:grpSpPr>
        <p:sp>
          <p:nvSpPr>
            <p:cNvPr id="28686" name="AutoShape 17"/>
            <p:cNvSpPr/>
            <p:nvPr/>
          </p:nvSpPr>
          <p:spPr>
            <a:xfrm flipH="1">
              <a:off x="0" y="0"/>
              <a:ext cx="1588" cy="1588"/>
            </a:xfrm>
            <a:prstGeom prst="flowChartOnlineStorage">
              <a:avLst/>
            </a:prstGeom>
            <a:solidFill>
              <a:srgbClr val="CC99FF"/>
            </a:solidFill>
            <a:ln w="9525"/>
            <a:scene3d>
              <a:camera prst="legacyObliqueBottomLeft">
                <a:rot lat="0" lon="0" rev="0"/>
              </a:camera>
              <a:lightRig rig="legacyFlat3" dir="t"/>
            </a:scene3d>
            <a:sp3d extrusionH="430200" prstMaterial="legacyMatte">
              <a:bevelT w="13500" h="13500" prst="angle"/>
              <a:bevelB w="13500" h="13500" prst="angle"/>
              <a:extrusionClr>
                <a:srgbClr val="CC99FF"/>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8687" name="Text Box 18"/>
            <p:cNvSpPr txBox="1"/>
            <p:nvPr/>
          </p:nvSpPr>
          <p:spPr>
            <a:xfrm>
              <a:off x="475" y="167"/>
              <a:ext cx="773" cy="1296"/>
            </a:xfrm>
            <a:prstGeom prst="rect">
              <a:avLst/>
            </a:prstGeom>
            <a:noFill/>
            <a:ln w="9525">
              <a:noFill/>
            </a:ln>
          </p:spPr>
          <p:txBody>
            <a:bodyPr anchor="t" anchorCtr="0">
              <a:spAutoFit/>
            </a:bodyPr>
            <a:lstStyle/>
            <a:p>
              <a:r>
                <a:rPr lang="zh-CN" altLang="en-US" sz="2400" b="1" dirty="0">
                  <a:latin typeface="Arial" panose="020B0604020202020204" pitchFamily="34" charset="0"/>
                  <a:ea typeface="宋体" panose="02010600030101010101" pitchFamily="2" charset="-122"/>
                </a:rPr>
                <a:t>假设</a:t>
              </a:r>
            </a:p>
          </p:txBody>
        </p:sp>
      </p:grpSp>
      <p:grpSp>
        <p:nvGrpSpPr>
          <p:cNvPr id="35857" name="Group 19"/>
          <p:cNvGrpSpPr/>
          <p:nvPr/>
        </p:nvGrpSpPr>
        <p:grpSpPr>
          <a:xfrm>
            <a:off x="1403350" y="4437063"/>
            <a:ext cx="1295400" cy="1008062"/>
            <a:chOff x="0" y="0"/>
            <a:chExt cx="2040" cy="1588"/>
          </a:xfrm>
        </p:grpSpPr>
        <p:sp>
          <p:nvSpPr>
            <p:cNvPr id="28689" name="AutoShape 20"/>
            <p:cNvSpPr/>
            <p:nvPr/>
          </p:nvSpPr>
          <p:spPr>
            <a:xfrm flipH="1">
              <a:off x="0" y="0"/>
              <a:ext cx="2041" cy="1588"/>
            </a:xfrm>
            <a:prstGeom prst="flowChartOnlineStorage">
              <a:avLst/>
            </a:prstGeom>
            <a:solidFill>
              <a:srgbClr val="CC99FF"/>
            </a:solidFill>
            <a:ln w="9525"/>
            <a:scene3d>
              <a:camera prst="legacyObliqueBottomLeft">
                <a:rot lat="0" lon="0" rev="0"/>
              </a:camera>
              <a:lightRig rig="legacyFlat3" dir="t"/>
            </a:scene3d>
            <a:sp3d extrusionH="430200" prstMaterial="legacyMatte">
              <a:bevelT w="13500" h="13500" prst="angle"/>
              <a:bevelB w="13500" h="13500" prst="angle"/>
              <a:extrusionClr>
                <a:srgbClr val="CC99FF"/>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8690" name="Text Box 21"/>
            <p:cNvSpPr txBox="1"/>
            <p:nvPr/>
          </p:nvSpPr>
          <p:spPr>
            <a:xfrm>
              <a:off x="454" y="113"/>
              <a:ext cx="1317" cy="1296"/>
            </a:xfrm>
            <a:prstGeom prst="rect">
              <a:avLst/>
            </a:prstGeom>
            <a:noFill/>
            <a:ln w="9525">
              <a:noFill/>
            </a:ln>
          </p:spPr>
          <p:txBody>
            <a:bodyPr anchor="t" anchorCtr="0">
              <a:spAutoFit/>
            </a:bodyPr>
            <a:lstStyle/>
            <a:p>
              <a:r>
                <a:rPr lang="zh-CN" altLang="en-US" sz="2400" b="1" dirty="0">
                  <a:latin typeface="Arial" panose="020B0604020202020204" pitchFamily="34" charset="0"/>
                  <a:ea typeface="宋体" panose="02010600030101010101" pitchFamily="2" charset="-122"/>
                </a:rPr>
                <a:t>演绎推理</a:t>
              </a:r>
            </a:p>
          </p:txBody>
        </p:sp>
      </p:grpSp>
      <p:grpSp>
        <p:nvGrpSpPr>
          <p:cNvPr id="35860" name="Group 22"/>
          <p:cNvGrpSpPr/>
          <p:nvPr/>
        </p:nvGrpSpPr>
        <p:grpSpPr>
          <a:xfrm>
            <a:off x="2843213" y="4437063"/>
            <a:ext cx="1295400" cy="1008062"/>
            <a:chOff x="0" y="0"/>
            <a:chExt cx="2040" cy="1588"/>
          </a:xfrm>
        </p:grpSpPr>
        <p:sp>
          <p:nvSpPr>
            <p:cNvPr id="28692" name="AutoShape 23"/>
            <p:cNvSpPr/>
            <p:nvPr/>
          </p:nvSpPr>
          <p:spPr>
            <a:xfrm flipH="1">
              <a:off x="0" y="0"/>
              <a:ext cx="2041" cy="1588"/>
            </a:xfrm>
            <a:prstGeom prst="flowChartOnlineStorage">
              <a:avLst/>
            </a:prstGeom>
            <a:solidFill>
              <a:srgbClr val="CC99FF"/>
            </a:solidFill>
            <a:ln w="9525"/>
            <a:scene3d>
              <a:camera prst="legacyObliqueBottomLeft">
                <a:rot lat="0" lon="0" rev="0"/>
              </a:camera>
              <a:lightRig rig="legacyFlat3" dir="t"/>
            </a:scene3d>
            <a:sp3d extrusionH="430200" prstMaterial="legacyMatte">
              <a:bevelT w="13500" h="13500" prst="angle"/>
              <a:bevelB w="13500" h="13500" prst="angle"/>
              <a:extrusionClr>
                <a:srgbClr val="CC99FF"/>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8693" name="Text Box 24"/>
            <p:cNvSpPr txBox="1"/>
            <p:nvPr/>
          </p:nvSpPr>
          <p:spPr>
            <a:xfrm>
              <a:off x="454" y="113"/>
              <a:ext cx="1317" cy="1296"/>
            </a:xfrm>
            <a:prstGeom prst="rect">
              <a:avLst/>
            </a:prstGeom>
            <a:noFill/>
            <a:ln w="9525">
              <a:noFill/>
            </a:ln>
          </p:spPr>
          <p:txBody>
            <a:bodyPr anchor="t" anchorCtr="0">
              <a:spAutoFit/>
            </a:bodyPr>
            <a:lstStyle/>
            <a:p>
              <a:r>
                <a:rPr lang="zh-CN" altLang="en-US" sz="2400" b="1" dirty="0">
                  <a:latin typeface="Arial" panose="020B0604020202020204" pitchFamily="34" charset="0"/>
                  <a:ea typeface="宋体" panose="02010600030101010101" pitchFamily="2" charset="-122"/>
                </a:rPr>
                <a:t>理论假说</a:t>
              </a:r>
              <a:endParaRPr lang="zh-CN" altLang="en-US" dirty="0">
                <a:latin typeface="Arial" panose="020B0604020202020204" pitchFamily="34" charset="0"/>
                <a:ea typeface="宋体" panose="02010600030101010101" pitchFamily="2" charset="-122"/>
              </a:endParaRPr>
            </a:p>
          </p:txBody>
        </p:sp>
      </p:grpSp>
      <p:grpSp>
        <p:nvGrpSpPr>
          <p:cNvPr id="35863" name="Group 25"/>
          <p:cNvGrpSpPr/>
          <p:nvPr/>
        </p:nvGrpSpPr>
        <p:grpSpPr>
          <a:xfrm>
            <a:off x="4283075" y="4437063"/>
            <a:ext cx="1295400" cy="1008062"/>
            <a:chOff x="0" y="0"/>
            <a:chExt cx="2040" cy="1588"/>
          </a:xfrm>
        </p:grpSpPr>
        <p:sp>
          <p:nvSpPr>
            <p:cNvPr id="28695" name="AutoShape 26"/>
            <p:cNvSpPr/>
            <p:nvPr/>
          </p:nvSpPr>
          <p:spPr>
            <a:xfrm flipH="1">
              <a:off x="0" y="0"/>
              <a:ext cx="2041" cy="1588"/>
            </a:xfrm>
            <a:prstGeom prst="flowChartOnlineStorage">
              <a:avLst/>
            </a:prstGeom>
            <a:solidFill>
              <a:srgbClr val="CC99FF"/>
            </a:solidFill>
            <a:ln w="9525"/>
            <a:scene3d>
              <a:camera prst="legacyObliqueBottomLeft">
                <a:rot lat="0" lon="0" rev="0"/>
              </a:camera>
              <a:lightRig rig="legacyFlat3" dir="t"/>
            </a:scene3d>
            <a:sp3d extrusionH="430200" prstMaterial="legacyMatte">
              <a:bevelT w="13500" h="13500" prst="angle"/>
              <a:bevelB w="13500" h="13500" prst="angle"/>
              <a:extrusionClr>
                <a:srgbClr val="CC99FF"/>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8696" name="Text Box 27"/>
            <p:cNvSpPr txBox="1"/>
            <p:nvPr/>
          </p:nvSpPr>
          <p:spPr>
            <a:xfrm>
              <a:off x="454" y="113"/>
              <a:ext cx="1317" cy="1296"/>
            </a:xfrm>
            <a:prstGeom prst="rect">
              <a:avLst/>
            </a:prstGeom>
            <a:noFill/>
            <a:ln w="9525">
              <a:noFill/>
            </a:ln>
          </p:spPr>
          <p:txBody>
            <a:bodyPr anchor="t" anchorCtr="0">
              <a:spAutoFit/>
            </a:bodyPr>
            <a:lstStyle/>
            <a:p>
              <a:r>
                <a:rPr lang="zh-CN" altLang="en-US" sz="2400" b="1" dirty="0">
                  <a:latin typeface="Arial" panose="020B0604020202020204" pitchFamily="34" charset="0"/>
                  <a:ea typeface="宋体" panose="02010600030101010101" pitchFamily="2" charset="-122"/>
                </a:rPr>
                <a:t>经验验证</a:t>
              </a:r>
              <a:endParaRPr lang="zh-CN" altLang="en-US" dirty="0">
                <a:latin typeface="Arial" panose="020B0604020202020204" pitchFamily="34" charset="0"/>
                <a:ea typeface="宋体" panose="02010600030101010101" pitchFamily="2" charset="-122"/>
              </a:endParaRPr>
            </a:p>
          </p:txBody>
        </p:sp>
      </p:grpSp>
      <p:grpSp>
        <p:nvGrpSpPr>
          <p:cNvPr id="35866" name="Group 28"/>
          <p:cNvGrpSpPr/>
          <p:nvPr/>
        </p:nvGrpSpPr>
        <p:grpSpPr>
          <a:xfrm>
            <a:off x="5724525" y="4437063"/>
            <a:ext cx="1008063" cy="1008062"/>
            <a:chOff x="0" y="0"/>
            <a:chExt cx="1588" cy="1588"/>
          </a:xfrm>
        </p:grpSpPr>
        <p:sp>
          <p:nvSpPr>
            <p:cNvPr id="28698" name="AutoShape 29"/>
            <p:cNvSpPr/>
            <p:nvPr/>
          </p:nvSpPr>
          <p:spPr>
            <a:xfrm flipH="1">
              <a:off x="0" y="0"/>
              <a:ext cx="1588" cy="1588"/>
            </a:xfrm>
            <a:prstGeom prst="flowChartOnlineStorage">
              <a:avLst/>
            </a:prstGeom>
            <a:solidFill>
              <a:srgbClr val="CC99FF"/>
            </a:solidFill>
            <a:ln w="9525"/>
            <a:scene3d>
              <a:camera prst="legacyObliqueBottomLeft">
                <a:rot lat="0" lon="0" rev="0"/>
              </a:camera>
              <a:lightRig rig="legacyFlat3" dir="t"/>
            </a:scene3d>
            <a:sp3d extrusionH="430200" prstMaterial="legacyMatte">
              <a:bevelT w="13500" h="13500" prst="angle"/>
              <a:bevelB w="13500" h="13500" prst="angle"/>
              <a:extrusionClr>
                <a:srgbClr val="CC99FF"/>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8699" name="Text Box 30"/>
            <p:cNvSpPr txBox="1"/>
            <p:nvPr/>
          </p:nvSpPr>
          <p:spPr>
            <a:xfrm>
              <a:off x="475" y="167"/>
              <a:ext cx="773" cy="1296"/>
            </a:xfrm>
            <a:prstGeom prst="rect">
              <a:avLst/>
            </a:prstGeom>
            <a:noFill/>
            <a:ln w="9525">
              <a:noFill/>
            </a:ln>
          </p:spPr>
          <p:txBody>
            <a:bodyPr anchor="t" anchorCtr="0">
              <a:spAutoFit/>
            </a:bodyPr>
            <a:lstStyle/>
            <a:p>
              <a:r>
                <a:rPr lang="zh-CN" altLang="en-US" sz="2400" b="1" dirty="0">
                  <a:latin typeface="Arial" panose="020B0604020202020204" pitchFamily="34" charset="0"/>
                  <a:ea typeface="宋体" panose="02010600030101010101" pitchFamily="2" charset="-122"/>
                </a:rPr>
                <a:t>归纳</a:t>
              </a:r>
            </a:p>
          </p:txBody>
        </p:sp>
      </p:grpSp>
      <p:grpSp>
        <p:nvGrpSpPr>
          <p:cNvPr id="35869" name="Group 31"/>
          <p:cNvGrpSpPr/>
          <p:nvPr/>
        </p:nvGrpSpPr>
        <p:grpSpPr>
          <a:xfrm>
            <a:off x="6804025" y="4078288"/>
            <a:ext cx="2160588" cy="1697037"/>
            <a:chOff x="0" y="0"/>
            <a:chExt cx="3402" cy="2674"/>
          </a:xfrm>
        </p:grpSpPr>
        <p:sp>
          <p:nvSpPr>
            <p:cNvPr id="28701" name="AutoShape 32"/>
            <p:cNvSpPr/>
            <p:nvPr/>
          </p:nvSpPr>
          <p:spPr>
            <a:xfrm flipH="1">
              <a:off x="0" y="0"/>
              <a:ext cx="3402" cy="2609"/>
            </a:xfrm>
            <a:prstGeom prst="flowChartOnlineStorage">
              <a:avLst/>
            </a:prstGeom>
            <a:solidFill>
              <a:srgbClr val="CC99FF"/>
            </a:solidFill>
            <a:ln w="9525"/>
            <a:scene3d>
              <a:camera prst="legacyObliqueBottomLeft">
                <a:rot lat="0" lon="0" rev="0"/>
              </a:camera>
              <a:lightRig rig="legacyFlat3" dir="t"/>
            </a:scene3d>
            <a:sp3d extrusionH="430200" prstMaterial="legacyMatte">
              <a:bevelT w="13500" h="13500" prst="angle"/>
              <a:bevelB w="13500" h="13500" prst="angle"/>
              <a:extrusionClr>
                <a:srgbClr val="CC99FF"/>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8702" name="Text Box 33"/>
            <p:cNvSpPr txBox="1"/>
            <p:nvPr/>
          </p:nvSpPr>
          <p:spPr>
            <a:xfrm>
              <a:off x="567" y="226"/>
              <a:ext cx="2385" cy="2448"/>
            </a:xfrm>
            <a:prstGeom prst="rect">
              <a:avLst/>
            </a:prstGeom>
            <a:noFill/>
            <a:ln w="9525">
              <a:noFill/>
            </a:ln>
          </p:spPr>
          <p:txBody>
            <a:bodyPr anchor="t" anchorCtr="0">
              <a:spAutoFit/>
            </a:bodyPr>
            <a:lstStyle/>
            <a:p>
              <a:r>
                <a:rPr lang="zh-CN" altLang="en-US" sz="2400" b="1" dirty="0">
                  <a:latin typeface="Arial" panose="020B0604020202020204" pitchFamily="34" charset="0"/>
                  <a:ea typeface="宋体" panose="02010600030101010101" pitchFamily="2" charset="-122"/>
                </a:rPr>
                <a:t>修正原来假设并重复原来过程 ... ...</a:t>
              </a:r>
              <a:endParaRPr lang="zh-CN" altLang="en-US" dirty="0">
                <a:latin typeface="Arial" panose="020B0604020202020204" pitchFamily="34" charset="0"/>
                <a:ea typeface="宋体" panose="02010600030101010101" pitchFamily="2" charset="-122"/>
              </a:endParaRPr>
            </a:p>
          </p:txBody>
        </p:sp>
      </p:grpSp>
      <p:sp>
        <p:nvSpPr>
          <p:cNvPr id="28703"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二、西方经济学的具体研究方法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5843"/>
                                        </p:tgtEl>
                                        <p:attrNameLst>
                                          <p:attrName>style.visibility</p:attrName>
                                        </p:attrNameLst>
                                      </p:cBhvr>
                                      <p:to>
                                        <p:strVal val="visible"/>
                                      </p:to>
                                    </p:set>
                                    <p:animEffect transition="in" filter="blinds(horizontal)">
                                      <p:cBhvr>
                                        <p:cTn id="13" dur="500"/>
                                        <p:tgtEl>
                                          <p:spTgt spid="3584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5852"/>
                                        </p:tgtEl>
                                        <p:attrNameLst>
                                          <p:attrName>style.visibility</p:attrName>
                                        </p:attrNameLst>
                                      </p:cBhvr>
                                      <p:to>
                                        <p:strVal val="visible"/>
                                      </p:to>
                                    </p:set>
                                    <p:animEffect transition="in" filter="slide(fromBottom)">
                                      <p:cBhvr>
                                        <p:cTn id="18" dur="500"/>
                                        <p:tgtEl>
                                          <p:spTgt spid="35852"/>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5849"/>
                                        </p:tgtEl>
                                        <p:attrNameLst>
                                          <p:attrName>style.visibility</p:attrName>
                                        </p:attrNameLst>
                                      </p:cBhvr>
                                      <p:to>
                                        <p:strVal val="visible"/>
                                      </p:to>
                                    </p:set>
                                    <p:anim calcmode="lin" valueType="num">
                                      <p:cBhvr>
                                        <p:cTn id="23" dur="1" fill="hold"/>
                                        <p:tgtEl>
                                          <p:spTgt spid="35849"/>
                                        </p:tgtEl>
                                      </p:cBhvr>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5853"/>
                                        </p:tgtEl>
                                        <p:attrNameLst>
                                          <p:attrName>style.visibility</p:attrName>
                                        </p:attrNameLst>
                                      </p:cBhvr>
                                      <p:to>
                                        <p:strVal val="visible"/>
                                      </p:to>
                                    </p:set>
                                    <p:animEffect transition="in" filter="slide(fromBottom)">
                                      <p:cBhvr>
                                        <p:cTn id="28" dur="500"/>
                                        <p:tgtEl>
                                          <p:spTgt spid="35853"/>
                                        </p:tgtEl>
                                      </p:cBhvr>
                                    </p:animEffect>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5846"/>
                                        </p:tgtEl>
                                        <p:attrNameLst>
                                          <p:attrName>style.visibility</p:attrName>
                                        </p:attrNameLst>
                                      </p:cBhvr>
                                      <p:to>
                                        <p:strVal val="visible"/>
                                      </p:to>
                                    </p:set>
                                    <p:anim calcmode="lin" valueType="num">
                                      <p:cBhvr>
                                        <p:cTn id="33" dur="1" fill="hold"/>
                                        <p:tgtEl>
                                          <p:spTgt spid="35846"/>
                                        </p:tgtEl>
                                      </p:cBhvr>
                                    </p:anim>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35854"/>
                                        </p:tgtEl>
                                        <p:attrNameLst>
                                          <p:attrName>style.visibility</p:attrName>
                                        </p:attrNameLst>
                                      </p:cBhvr>
                                      <p:to>
                                        <p:strVal val="visible"/>
                                      </p:to>
                                    </p:set>
                                    <p:animEffect transition="in" filter="slide(fromBottom)">
                                      <p:cBhvr>
                                        <p:cTn id="38" dur="500"/>
                                        <p:tgtEl>
                                          <p:spTgt spid="35854"/>
                                        </p:tgtEl>
                                      </p:cBhvr>
                                    </p:animEffect>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5857"/>
                                        </p:tgtEl>
                                        <p:attrNameLst>
                                          <p:attrName>style.visibility</p:attrName>
                                        </p:attrNameLst>
                                      </p:cBhvr>
                                      <p:to>
                                        <p:strVal val="visible"/>
                                      </p:to>
                                    </p:set>
                                    <p:anim calcmode="lin" valueType="num">
                                      <p:cBhvr>
                                        <p:cTn id="43" dur="1" fill="hold"/>
                                        <p:tgtEl>
                                          <p:spTgt spid="35857"/>
                                        </p:tgtEl>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35860"/>
                                        </p:tgtEl>
                                        <p:attrNameLst>
                                          <p:attrName>style.visibility</p:attrName>
                                        </p:attrNameLst>
                                      </p:cBhvr>
                                      <p:to>
                                        <p:strVal val="visible"/>
                                      </p:to>
                                    </p:set>
                                    <p:anim calcmode="lin" valueType="num">
                                      <p:cBhvr>
                                        <p:cTn id="48" dur="1" fill="hold"/>
                                        <p:tgtEl>
                                          <p:spTgt spid="35860"/>
                                        </p:tgtEl>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35863"/>
                                        </p:tgtEl>
                                        <p:attrNameLst>
                                          <p:attrName>style.visibility</p:attrName>
                                        </p:attrNameLst>
                                      </p:cBhvr>
                                      <p:to>
                                        <p:strVal val="visible"/>
                                      </p:to>
                                    </p:set>
                                    <p:anim calcmode="lin" valueType="num">
                                      <p:cBhvr>
                                        <p:cTn id="53" dur="1" fill="hold"/>
                                        <p:tgtEl>
                                          <p:spTgt spid="35863"/>
                                        </p:tgtEl>
                                      </p:cBhvr>
                                    </p:anim>
                                  </p:childTnLst>
                                </p:cTn>
                              </p:par>
                            </p:childTnLst>
                          </p:cTn>
                        </p:par>
                      </p:childTnLst>
                    </p:cTn>
                  </p:par>
                  <p:par>
                    <p:cTn id="54" fill="hold">
                      <p:stCondLst>
                        <p:cond delay="indefinite"/>
                      </p:stCondLst>
                      <p:childTnLst>
                        <p:par>
                          <p:cTn id="55" fill="hold">
                            <p:stCondLst>
                              <p:cond delay="0"/>
                            </p:stCondLst>
                            <p:childTnLst>
                              <p:par>
                                <p:cTn id="56" presetID="13" presetClass="entr" presetSubtype="16" fill="hold" nodeType="clickEffect">
                                  <p:stCondLst>
                                    <p:cond delay="0"/>
                                  </p:stCondLst>
                                  <p:childTnLst>
                                    <p:set>
                                      <p:cBhvr>
                                        <p:cTn id="57" dur="1" fill="hold">
                                          <p:stCondLst>
                                            <p:cond delay="0"/>
                                          </p:stCondLst>
                                        </p:cTn>
                                        <p:tgtEl>
                                          <p:spTgt spid="35866"/>
                                        </p:tgtEl>
                                        <p:attrNameLst>
                                          <p:attrName>style.visibility</p:attrName>
                                        </p:attrNameLst>
                                      </p:cBhvr>
                                      <p:to>
                                        <p:strVal val="visible"/>
                                      </p:to>
                                    </p:set>
                                    <p:animEffect transition="in" filter="plus(in)">
                                      <p:cBhvr>
                                        <p:cTn id="58" dur="2000"/>
                                        <p:tgtEl>
                                          <p:spTgt spid="3586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35869"/>
                                        </p:tgtEl>
                                        <p:attrNameLst>
                                          <p:attrName>style.visibility</p:attrName>
                                        </p:attrNameLst>
                                      </p:cBhvr>
                                      <p:to>
                                        <p:strVal val="visible"/>
                                      </p:to>
                                    </p:set>
                                    <p:animEffect transition="in" filter="dissolve">
                                      <p:cBhvr>
                                        <p:cTn id="63" dur="500"/>
                                        <p:tgtEl>
                                          <p:spTgt spid="35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ldLvl="0"/>
      <p:bldP spid="35852" grpId="0" animBg="1"/>
      <p:bldP spid="3585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2"/>
          <p:cNvSpPr>
            <a:spLocks noGrp="1"/>
          </p:cNvSpPr>
          <p:nvPr>
            <p:ph idx="4294967295"/>
          </p:nvPr>
        </p:nvSpPr>
        <p:spPr>
          <a:xfrm>
            <a:off x="457200" y="1343025"/>
            <a:ext cx="8229600" cy="4784725"/>
          </a:xfrm>
        </p:spPr>
        <p:txBody>
          <a:bodyPr vert="horz" wrap="square" lIns="91440" tIns="45720" rIns="91440" bIns="45720" anchor="t" anchorCtr="0"/>
          <a:lstStyle/>
          <a:p>
            <a:pPr eaLnBrk="1" hangingPunct="1"/>
            <a:r>
              <a:rPr lang="zh-CN" altLang="en-US" sz="2800" b="0" dirty="0">
                <a:solidFill>
                  <a:schemeClr val="tx1"/>
                </a:solidFill>
              </a:rPr>
              <a:t>经济模型与数学分析：</a:t>
            </a:r>
            <a:endParaRPr lang="en-US" altLang="zh-CN" sz="2800" b="0" dirty="0">
              <a:solidFill>
                <a:schemeClr val="tx1"/>
              </a:solidFill>
            </a:endParaRPr>
          </a:p>
          <a:p>
            <a:pPr lvl="1" eaLnBrk="1" hangingPunct="1"/>
            <a:r>
              <a:rPr lang="zh-CN" altLang="en-US" sz="2400" dirty="0"/>
              <a:t>模型是对现实世界的简化描述。</a:t>
            </a:r>
            <a:endParaRPr lang="en-US" altLang="zh-CN" sz="2400" dirty="0"/>
          </a:p>
          <a:p>
            <a:pPr lvl="1" eaLnBrk="1" hangingPunct="1"/>
            <a:r>
              <a:rPr lang="zh-CN" altLang="en-US" sz="2400" dirty="0"/>
              <a:t>模型的目的是寻求事物之间的因果联系。去粗取精，</a:t>
            </a:r>
            <a:r>
              <a:rPr lang="zh-CN" altLang="en-US" sz="2400" b="1" dirty="0"/>
              <a:t>抽象</a:t>
            </a:r>
            <a:r>
              <a:rPr lang="zh-CN" altLang="en-US" sz="2400" dirty="0"/>
              <a:t>掉无关的细枝末节，探究表象后面的实质与真相。</a:t>
            </a:r>
            <a:endParaRPr lang="en-US" altLang="zh-CN" sz="2400" dirty="0"/>
          </a:p>
        </p:txBody>
      </p:sp>
      <p:grpSp>
        <p:nvGrpSpPr>
          <p:cNvPr id="36867" name="Group 4"/>
          <p:cNvGrpSpPr/>
          <p:nvPr/>
        </p:nvGrpSpPr>
        <p:grpSpPr>
          <a:xfrm>
            <a:off x="755650" y="4365625"/>
            <a:ext cx="1130300" cy="1152525"/>
            <a:chOff x="0" y="0"/>
            <a:chExt cx="1779" cy="1814"/>
          </a:xfrm>
        </p:grpSpPr>
        <p:sp>
          <p:nvSpPr>
            <p:cNvPr id="29699" name="AutoShape 5"/>
            <p:cNvSpPr/>
            <p:nvPr/>
          </p:nvSpPr>
          <p:spPr>
            <a:xfrm>
              <a:off x="0" y="0"/>
              <a:ext cx="1701" cy="1814"/>
            </a:xfrm>
            <a:prstGeom prst="roundRect">
              <a:avLst>
                <a:gd name="adj" fmla="val 16667"/>
              </a:avLst>
            </a:prstGeom>
            <a:solidFill>
              <a:srgbClr val="CCFF99"/>
            </a:solidFill>
            <a:ln w="9525"/>
            <a:scene3d>
              <a:camera prst="legacyObliqueTopRight">
                <a:rot lat="0" lon="0" rev="0"/>
              </a:camera>
              <a:lightRig rig="legacyFlat3" dir="b"/>
            </a:scene3d>
            <a:sp3d extrusionH="430200" prstMaterial="legacyWireframe">
              <a:bevelT w="13500" h="13500" prst="angle"/>
              <a:bevelB w="13500" h="13500" prst="angle"/>
              <a:extrusionClr>
                <a:srgbClr val="CCFF99"/>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9700" name="Text Box 6"/>
            <p:cNvSpPr txBox="1"/>
            <p:nvPr/>
          </p:nvSpPr>
          <p:spPr>
            <a:xfrm>
              <a:off x="272" y="100"/>
              <a:ext cx="1507" cy="1309"/>
            </a:xfrm>
            <a:prstGeom prst="rect">
              <a:avLst/>
            </a:prstGeom>
            <a:noFill/>
            <a:ln w="9525">
              <a:noFill/>
            </a:ln>
            <a:effectLst>
              <a:outerShdw dist="107763" dir="2699999" algn="ctr" rotWithShape="0">
                <a:schemeClr val="bg2">
                  <a:alpha val="50000"/>
                </a:schemeClr>
              </a:outerShdw>
            </a:effectLst>
          </p:spPr>
          <p:txBody>
            <a:bodyPr anchor="t" anchorCtr="0">
              <a:spAutoFit/>
            </a:bodyPr>
            <a:lstStyle/>
            <a:p>
              <a:r>
                <a:rPr lang="zh-CN" altLang="en-US" sz="2400" b="1" dirty="0">
                  <a:latin typeface="Arial" panose="020B0604020202020204" pitchFamily="34" charset="0"/>
                  <a:ea typeface="宋体" panose="02010600030101010101" pitchFamily="2" charset="-122"/>
                </a:rPr>
                <a:t>外生变量</a:t>
              </a:r>
            </a:p>
          </p:txBody>
        </p:sp>
      </p:grpSp>
      <p:grpSp>
        <p:nvGrpSpPr>
          <p:cNvPr id="36870" name="Group 7"/>
          <p:cNvGrpSpPr/>
          <p:nvPr/>
        </p:nvGrpSpPr>
        <p:grpSpPr>
          <a:xfrm>
            <a:off x="2771775" y="4214813"/>
            <a:ext cx="3313113" cy="1446212"/>
            <a:chOff x="0" y="0"/>
            <a:chExt cx="5219" cy="2278"/>
          </a:xfrm>
        </p:grpSpPr>
        <p:sp>
          <p:nvSpPr>
            <p:cNvPr id="29702" name="AutoShape 8"/>
            <p:cNvSpPr/>
            <p:nvPr/>
          </p:nvSpPr>
          <p:spPr>
            <a:xfrm>
              <a:off x="0" y="10"/>
              <a:ext cx="5219" cy="2268"/>
            </a:xfrm>
            <a:prstGeom prst="roundRect">
              <a:avLst>
                <a:gd name="adj" fmla="val 16667"/>
              </a:avLst>
            </a:prstGeom>
            <a:solidFill>
              <a:srgbClr val="CCFF99"/>
            </a:solidFill>
            <a:ln w="9525"/>
            <a:scene3d>
              <a:camera prst="legacyObliqueTopRight">
                <a:rot lat="0" lon="0" rev="0"/>
              </a:camera>
              <a:lightRig rig="legacyFlat3" dir="b"/>
            </a:scene3d>
            <a:sp3d extrusionH="430200" prstMaterial="legacyWireframe">
              <a:bevelT w="13500" h="13500" prst="angle"/>
              <a:bevelB w="13500" h="13500" prst="angle"/>
              <a:extrusionClr>
                <a:srgbClr val="CCFF99"/>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9703" name="Text Box 9"/>
            <p:cNvSpPr txBox="1"/>
            <p:nvPr/>
          </p:nvSpPr>
          <p:spPr>
            <a:xfrm>
              <a:off x="585" y="0"/>
              <a:ext cx="4199" cy="1873"/>
            </a:xfrm>
            <a:prstGeom prst="rect">
              <a:avLst/>
            </a:prstGeom>
            <a:noFill/>
            <a:ln w="9525">
              <a:noFill/>
            </a:ln>
            <a:effectLst>
              <a:outerShdw dist="107763" dir="8100000" algn="ctr" rotWithShape="0">
                <a:schemeClr val="bg2">
                  <a:alpha val="50000"/>
                </a:schemeClr>
              </a:outerShdw>
            </a:effectLst>
          </p:spPr>
          <p:txBody>
            <a:bodyPr anchor="t" anchorCtr="0">
              <a:spAutoFit/>
            </a:bodyPr>
            <a:lstStyle/>
            <a:p>
              <a:pPr algn="ctr"/>
              <a:r>
                <a:rPr lang="zh-CN" altLang="en-US" sz="2400" b="1" dirty="0">
                  <a:latin typeface="Arial" panose="020B0604020202020204" pitchFamily="34" charset="0"/>
                  <a:ea typeface="宋体" panose="02010600030101010101" pitchFamily="2" charset="-122"/>
                </a:rPr>
                <a:t>模型：</a:t>
              </a:r>
            </a:p>
            <a:p>
              <a:pPr algn="ctr"/>
              <a:r>
                <a:rPr lang="zh-CN" altLang="en-US" sz="2400" b="1" dirty="0">
                  <a:latin typeface="Arial" panose="020B0604020202020204" pitchFamily="34" charset="0"/>
                  <a:ea typeface="宋体" panose="02010600030101010101" pitchFamily="2" charset="-122"/>
                </a:rPr>
                <a:t>利用既定原理进行演绎推理</a:t>
              </a:r>
            </a:p>
          </p:txBody>
        </p:sp>
      </p:grpSp>
      <p:grpSp>
        <p:nvGrpSpPr>
          <p:cNvPr id="36873" name="Group 10"/>
          <p:cNvGrpSpPr/>
          <p:nvPr/>
        </p:nvGrpSpPr>
        <p:grpSpPr>
          <a:xfrm>
            <a:off x="7235825" y="4357688"/>
            <a:ext cx="1122363" cy="1160462"/>
            <a:chOff x="0" y="0"/>
            <a:chExt cx="1768" cy="1826"/>
          </a:xfrm>
        </p:grpSpPr>
        <p:sp>
          <p:nvSpPr>
            <p:cNvPr id="29705" name="AutoShape 11"/>
            <p:cNvSpPr/>
            <p:nvPr/>
          </p:nvSpPr>
          <p:spPr>
            <a:xfrm>
              <a:off x="0" y="12"/>
              <a:ext cx="1701" cy="1814"/>
            </a:xfrm>
            <a:prstGeom prst="roundRect">
              <a:avLst>
                <a:gd name="adj" fmla="val 16667"/>
              </a:avLst>
            </a:prstGeom>
            <a:solidFill>
              <a:srgbClr val="CCFF99"/>
            </a:solidFill>
            <a:ln w="9525"/>
            <a:scene3d>
              <a:camera prst="legacyObliqueTopRight">
                <a:rot lat="0" lon="0" rev="0"/>
              </a:camera>
              <a:lightRig rig="legacyFlat3" dir="b"/>
            </a:scene3d>
            <a:sp3d extrusionH="430200" prstMaterial="legacyWireframe">
              <a:bevelT w="13500" h="13500" prst="angle"/>
              <a:bevelB w="13500" h="13500" prst="angle"/>
              <a:extrusionClr>
                <a:srgbClr val="CCFF99"/>
              </a:extrusionClr>
            </a:sp3d>
          </p:spPr>
          <p:txBody>
            <a:bodyPr anchor="ctr" anchorCtr="0">
              <a:flatTx/>
            </a:bodyPr>
            <a:lstStyle/>
            <a:p>
              <a:endParaRPr lang="zh-CN" altLang="en-US" dirty="0">
                <a:latin typeface="Arial" panose="020B0604020202020204" pitchFamily="34" charset="0"/>
                <a:ea typeface="宋体" panose="02010600030101010101" pitchFamily="2" charset="-122"/>
              </a:endParaRPr>
            </a:p>
          </p:txBody>
        </p:sp>
        <p:sp>
          <p:nvSpPr>
            <p:cNvPr id="29706" name="Text Box 12"/>
            <p:cNvSpPr txBox="1"/>
            <p:nvPr/>
          </p:nvSpPr>
          <p:spPr>
            <a:xfrm>
              <a:off x="340" y="0"/>
              <a:ext cx="1428" cy="1309"/>
            </a:xfrm>
            <a:prstGeom prst="rect">
              <a:avLst/>
            </a:prstGeom>
            <a:noFill/>
            <a:ln w="9525">
              <a:noFill/>
            </a:ln>
            <a:effectLst>
              <a:outerShdw dist="107763" dir="8100000" algn="ctr" rotWithShape="0">
                <a:schemeClr val="bg2">
                  <a:alpha val="50000"/>
                </a:schemeClr>
              </a:outerShdw>
            </a:effectLst>
          </p:spPr>
          <p:txBody>
            <a:bodyPr anchor="t" anchorCtr="0">
              <a:spAutoFit/>
            </a:bodyPr>
            <a:lstStyle/>
            <a:p>
              <a:r>
                <a:rPr lang="zh-CN" altLang="en-US" sz="2400" b="1" dirty="0">
                  <a:latin typeface="Arial" panose="020B0604020202020204" pitchFamily="34" charset="0"/>
                  <a:ea typeface="宋体" panose="02010600030101010101" pitchFamily="2" charset="-122"/>
                </a:rPr>
                <a:t>内生变量</a:t>
              </a:r>
            </a:p>
          </p:txBody>
        </p:sp>
      </p:grpSp>
      <p:sp>
        <p:nvSpPr>
          <p:cNvPr id="36876" name="AutoShape 13" descr="pane_woven"/>
          <p:cNvSpPr/>
          <p:nvPr/>
        </p:nvSpPr>
        <p:spPr>
          <a:xfrm>
            <a:off x="2124075" y="4652963"/>
            <a:ext cx="504825" cy="433387"/>
          </a:xfrm>
          <a:prstGeom prst="notchedRightArrow">
            <a:avLst>
              <a:gd name="adj1" fmla="val 50000"/>
              <a:gd name="adj2" fmla="val 29115"/>
            </a:avLst>
          </a:prstGeom>
          <a:blipFill rotWithShape="0">
            <a:blip r:embed="rId2"/>
          </a:blipFill>
          <a:ln w="9525" cap="flat" cmpd="sng">
            <a:solidFill>
              <a:schemeClr val="bg2"/>
            </a:solidFill>
            <a:prstDash val="solid"/>
            <a:miter/>
            <a:headEnd type="none" w="med" len="med"/>
            <a:tailEnd type="none" w="med" len="med"/>
          </a:ln>
        </p:spPr>
        <p:txBody>
          <a:bodyPr wrap="none" anchor="ctr" anchorCtr="0"/>
          <a:lstStyle/>
          <a:p>
            <a:pPr algn="ctr"/>
            <a:endParaRPr lang="zh-CN" altLang="en-US" dirty="0">
              <a:solidFill>
                <a:srgbClr val="9900CC"/>
              </a:solidFill>
              <a:latin typeface="Arial" panose="020B0604020202020204" pitchFamily="34" charset="0"/>
              <a:ea typeface="宋体" panose="02010600030101010101" pitchFamily="2" charset="-122"/>
            </a:endParaRPr>
          </a:p>
        </p:txBody>
      </p:sp>
      <p:sp>
        <p:nvSpPr>
          <p:cNvPr id="36877" name="AutoShape 14" descr="pane_woven"/>
          <p:cNvSpPr/>
          <p:nvPr/>
        </p:nvSpPr>
        <p:spPr>
          <a:xfrm>
            <a:off x="6516688" y="4510088"/>
            <a:ext cx="503237" cy="431800"/>
          </a:xfrm>
          <a:prstGeom prst="notchedRightArrow">
            <a:avLst>
              <a:gd name="adj1" fmla="val 50000"/>
              <a:gd name="adj2" fmla="val 29130"/>
            </a:avLst>
          </a:prstGeom>
          <a:blipFill rotWithShape="0">
            <a:blip r:embed="rId2"/>
          </a:blipFill>
          <a:ln w="9525" cap="flat" cmpd="sng">
            <a:solidFill>
              <a:schemeClr val="bg2"/>
            </a:solidFill>
            <a:prstDash val="solid"/>
            <a:miter/>
            <a:headEnd type="none" w="med" len="med"/>
            <a:tailEnd type="none" w="med" len="med"/>
          </a:ln>
        </p:spPr>
        <p:txBody>
          <a:bodyPr wrap="none" anchor="ctr" anchorCtr="0"/>
          <a:lstStyle/>
          <a:p>
            <a:pPr algn="ctr"/>
            <a:endParaRPr lang="zh-CN" altLang="en-US" dirty="0">
              <a:solidFill>
                <a:srgbClr val="9900CC"/>
              </a:solidFill>
              <a:latin typeface="Arial" panose="020B0604020202020204" pitchFamily="34" charset="0"/>
              <a:ea typeface="宋体" panose="02010600030101010101" pitchFamily="2" charset="-122"/>
            </a:endParaRPr>
          </a:p>
        </p:txBody>
      </p:sp>
      <p:sp>
        <p:nvSpPr>
          <p:cNvPr id="29709"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二、西方经济学的具体研究方法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1" fill="hold"/>
                                        <p:tgtEl>
                                          <p:spTgt spid="3686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 calcmode="lin" valueType="num">
                                      <p:cBhvr>
                                        <p:cTn id="12" dur="1" fill="hold"/>
                                        <p:tgtEl>
                                          <p:spTgt spid="36866">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 calcmode="lin" valueType="num">
                                      <p:cBhvr>
                                        <p:cTn id="17" dur="1" fill="hold"/>
                                        <p:tgtEl>
                                          <p:spTgt spid="36866">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6867"/>
                                        </p:tgtEl>
                                        <p:attrNameLst>
                                          <p:attrName>style.visibility</p:attrName>
                                        </p:attrNameLst>
                                      </p:cBhvr>
                                      <p:to>
                                        <p:strVal val="visible"/>
                                      </p:to>
                                    </p:set>
                                    <p:anim calcmode="lin" valueType="num">
                                      <p:cBhvr>
                                        <p:cTn id="22" dur="1" fill="hold"/>
                                        <p:tgtEl>
                                          <p:spTgt spid="36867"/>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6876"/>
                                        </p:tgtEl>
                                        <p:attrNameLst>
                                          <p:attrName>style.visibility</p:attrName>
                                        </p:attrNameLst>
                                      </p:cBhvr>
                                      <p:to>
                                        <p:strVal val="visible"/>
                                      </p:to>
                                    </p:set>
                                    <p:anim calcmode="lin" valueType="num">
                                      <p:cBhvr>
                                        <p:cTn id="27" dur="1" fill="hold"/>
                                        <p:tgtEl>
                                          <p:spTgt spid="36876"/>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6870"/>
                                        </p:tgtEl>
                                        <p:attrNameLst>
                                          <p:attrName>style.visibility</p:attrName>
                                        </p:attrNameLst>
                                      </p:cBhvr>
                                      <p:to>
                                        <p:strVal val="visible"/>
                                      </p:to>
                                    </p:set>
                                    <p:anim calcmode="lin" valueType="num">
                                      <p:cBhvr>
                                        <p:cTn id="32" dur="1" fill="hold"/>
                                        <p:tgtEl>
                                          <p:spTgt spid="36870"/>
                                        </p:tgtEl>
                                      </p:cBhvr>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6877"/>
                                        </p:tgtEl>
                                        <p:attrNameLst>
                                          <p:attrName>style.visibility</p:attrName>
                                        </p:attrNameLst>
                                      </p:cBhvr>
                                      <p:to>
                                        <p:strVal val="visible"/>
                                      </p:to>
                                    </p:set>
                                    <p:animEffect transition="in" filter="slide(fromBottom)">
                                      <p:cBhvr>
                                        <p:cTn id="37" dur="500"/>
                                        <p:tgtEl>
                                          <p:spTgt spid="36877"/>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6873"/>
                                        </p:tgtEl>
                                        <p:attrNameLst>
                                          <p:attrName>style.visibility</p:attrName>
                                        </p:attrNameLst>
                                      </p:cBhvr>
                                      <p:to>
                                        <p:strVal val="visible"/>
                                      </p:to>
                                    </p:set>
                                    <p:anim calcmode="lin" valueType="num">
                                      <p:cBhvr>
                                        <p:cTn id="42" dur="1" fill="hold"/>
                                        <p:tgtEl>
                                          <p:spTgt spid="3687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bldLvl="0" animBg="1"/>
      <p:bldP spid="36877"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2"/>
          <p:cNvSpPr>
            <a:spLocks noGrp="1"/>
          </p:cNvSpPr>
          <p:nvPr>
            <p:ph idx="4294967295"/>
          </p:nvPr>
        </p:nvSpPr>
        <p:spPr>
          <a:xfrm>
            <a:off x="457200" y="1198563"/>
            <a:ext cx="8229600" cy="4929187"/>
          </a:xfrm>
        </p:spPr>
        <p:txBody>
          <a:bodyPr vert="horz" wrap="square" lIns="91440" tIns="45720" rIns="91440" bIns="45720" anchor="t" anchorCtr="0"/>
          <a:lstStyle/>
          <a:p>
            <a:pPr lvl="1" eaLnBrk="1" hangingPunct="1">
              <a:spcBef>
                <a:spcPct val="40000"/>
              </a:spcBef>
            </a:pPr>
            <a:r>
              <a:rPr lang="zh-CN" altLang="en-US" sz="2400" dirty="0"/>
              <a:t>常见的数学建模方式：</a:t>
            </a:r>
            <a:endParaRPr lang="en-US" altLang="zh-CN" sz="2400" dirty="0"/>
          </a:p>
          <a:p>
            <a:pPr lvl="2" eaLnBrk="1" hangingPunct="1">
              <a:spcBef>
                <a:spcPct val="40000"/>
              </a:spcBef>
            </a:pPr>
            <a:r>
              <a:rPr lang="zh-CN" altLang="en-US" dirty="0"/>
              <a:t>寻求均衡解和寻求约束条件下的最优值</a:t>
            </a:r>
          </a:p>
          <a:p>
            <a:pPr lvl="1" eaLnBrk="1" hangingPunct="1">
              <a:spcBef>
                <a:spcPct val="40000"/>
              </a:spcBef>
            </a:pPr>
            <a:endParaRPr lang="en-US" altLang="zh-CN" sz="2400" dirty="0"/>
          </a:p>
          <a:p>
            <a:pPr lvl="1" eaLnBrk="1" hangingPunct="1">
              <a:spcBef>
                <a:spcPct val="40000"/>
              </a:spcBef>
            </a:pPr>
            <a:r>
              <a:rPr lang="zh-CN" altLang="en-US" sz="2400" dirty="0"/>
              <a:t>为什么需要数学？</a:t>
            </a:r>
            <a:endParaRPr lang="en-US" altLang="zh-CN" sz="2400" dirty="0"/>
          </a:p>
          <a:p>
            <a:pPr lvl="1" eaLnBrk="1" hangingPunct="1">
              <a:spcBef>
                <a:spcPct val="40000"/>
              </a:spcBef>
            </a:pPr>
            <a:r>
              <a:rPr lang="zh-CN" altLang="en-US" sz="2400" dirty="0"/>
              <a:t>为了精确、为了经验和知识的可复制</a:t>
            </a:r>
            <a:endParaRPr lang="en-US" altLang="zh-CN" sz="2400" dirty="0"/>
          </a:p>
          <a:p>
            <a:pPr lvl="1" eaLnBrk="1" hangingPunct="1">
              <a:spcBef>
                <a:spcPct val="40000"/>
              </a:spcBef>
            </a:pPr>
            <a:r>
              <a:rPr lang="zh-CN" altLang="en-US" sz="2400" dirty="0"/>
              <a:t>举例：</a:t>
            </a:r>
            <a:endParaRPr lang="en-US" altLang="zh-CN" sz="2400" dirty="0"/>
          </a:p>
          <a:p>
            <a:pPr lvl="1" eaLnBrk="1" hangingPunct="1">
              <a:spcBef>
                <a:spcPct val="40000"/>
              </a:spcBef>
            </a:pPr>
            <a:r>
              <a:rPr lang="zh-CN" altLang="en-US" sz="2400" dirty="0"/>
              <a:t>和面：靠经验，否则，面多了加水，水多了加面</a:t>
            </a:r>
            <a:endParaRPr lang="en-US" altLang="zh-CN" sz="2400" dirty="0"/>
          </a:p>
          <a:p>
            <a:pPr lvl="1" eaLnBrk="1" hangingPunct="1">
              <a:spcBef>
                <a:spcPct val="40000"/>
              </a:spcBef>
            </a:pPr>
            <a:r>
              <a:rPr lang="zh-CN" altLang="en-US" sz="2400" dirty="0"/>
              <a:t>如果</a:t>
            </a:r>
            <a:r>
              <a:rPr lang="zh-CN" altLang="en-US" sz="2400" b="1" dirty="0"/>
              <a:t>量化</a:t>
            </a:r>
            <a:r>
              <a:rPr lang="zh-CN" altLang="en-US" sz="2400" dirty="0"/>
              <a:t>了：几升水</a:t>
            </a:r>
            <a:r>
              <a:rPr lang="en-US" altLang="zh-CN" sz="2400" dirty="0"/>
              <a:t>+</a:t>
            </a:r>
            <a:r>
              <a:rPr lang="zh-CN" altLang="en-US" sz="2400" dirty="0"/>
              <a:t>几斤面，生手也可以做好！</a:t>
            </a:r>
            <a:endParaRPr lang="en-US" altLang="zh-CN" sz="2400" dirty="0"/>
          </a:p>
          <a:p>
            <a:pPr lvl="1" eaLnBrk="1" hangingPunct="1">
              <a:spcBef>
                <a:spcPct val="40000"/>
              </a:spcBef>
            </a:pPr>
            <a:endParaRPr lang="en-US" altLang="zh-CN" sz="2400" dirty="0"/>
          </a:p>
          <a:p>
            <a:pPr lvl="1" eaLnBrk="1" hangingPunct="1">
              <a:spcBef>
                <a:spcPct val="40000"/>
              </a:spcBef>
            </a:pPr>
            <a:endParaRPr lang="en-US" altLang="zh-CN" sz="2400" dirty="0"/>
          </a:p>
          <a:p>
            <a:pPr lvl="1" eaLnBrk="1" hangingPunct="1">
              <a:spcBef>
                <a:spcPct val="40000"/>
              </a:spcBef>
            </a:pPr>
            <a:endParaRPr lang="en-US" altLang="zh-CN" sz="2400" dirty="0"/>
          </a:p>
          <a:p>
            <a:pPr lvl="1" eaLnBrk="1" hangingPunct="1">
              <a:spcBef>
                <a:spcPct val="40000"/>
              </a:spcBef>
            </a:pPr>
            <a:endParaRPr lang="en-US" altLang="zh-CN" sz="2400" dirty="0"/>
          </a:p>
        </p:txBody>
      </p:sp>
      <p:sp>
        <p:nvSpPr>
          <p:cNvPr id="30722"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二、西方经济学的具体研究方法</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内容占位符 2"/>
          <p:cNvSpPr>
            <a:spLocks noGrp="1"/>
          </p:cNvSpPr>
          <p:nvPr>
            <p:ph idx="4294967295"/>
          </p:nvPr>
        </p:nvSpPr>
        <p:spPr>
          <a:xfrm>
            <a:off x="457200" y="1198563"/>
            <a:ext cx="8229600" cy="4929187"/>
          </a:xfrm>
        </p:spPr>
        <p:txBody>
          <a:bodyPr vert="horz" wrap="square" lIns="91440" tIns="45720" rIns="91440" bIns="45720" anchor="t" anchorCtr="0"/>
          <a:lstStyle/>
          <a:p>
            <a:r>
              <a:rPr lang="zh-CN" altLang="en-US" sz="2400" b="0" dirty="0">
                <a:solidFill>
                  <a:schemeClr val="tx1"/>
                </a:solidFill>
              </a:rPr>
              <a:t>静态分析、比较静态分析与动态分析</a:t>
            </a:r>
          </a:p>
          <a:p>
            <a:pPr lvl="1"/>
            <a:r>
              <a:rPr lang="zh-CN" altLang="en-US" sz="2000" dirty="0"/>
              <a:t>静态分析</a:t>
            </a:r>
            <a:r>
              <a:rPr lang="zh-CN" altLang="en-US" sz="2000" dirty="0">
                <a:sym typeface="Wingdings" panose="05000000000000000000" pitchFamily="2" charset="2"/>
              </a:rPr>
              <a:t>（</a:t>
            </a:r>
            <a:r>
              <a:rPr lang="zh-CN" altLang="en-US" sz="2000" dirty="0">
                <a:solidFill>
                  <a:srgbClr val="FF0000"/>
                </a:solidFill>
                <a:sym typeface="Wingdings" panose="05000000000000000000" pitchFamily="2" charset="2"/>
              </a:rPr>
              <a:t>前定条件不变，求最优</a:t>
            </a:r>
            <a:r>
              <a:rPr lang="zh-CN" altLang="en-US" sz="2000" dirty="0"/>
              <a:t>）</a:t>
            </a:r>
            <a:endParaRPr lang="en-US" altLang="zh-CN" sz="2000" dirty="0"/>
          </a:p>
          <a:p>
            <a:pPr lvl="2"/>
            <a:r>
              <a:rPr lang="zh-CN" altLang="en-US" sz="2000" dirty="0"/>
              <a:t>分析某一个静止时点的经济状况</a:t>
            </a:r>
            <a:r>
              <a:rPr lang="en-US" altLang="zh-CN" sz="2000" dirty="0"/>
              <a:t>——</a:t>
            </a:r>
            <a:r>
              <a:rPr lang="zh-CN" altLang="en-US" sz="2000" dirty="0"/>
              <a:t>该状况的形成条件与特点；预测可能会发生的变化</a:t>
            </a:r>
            <a:endParaRPr lang="en-US" altLang="zh-CN" sz="2000" dirty="0"/>
          </a:p>
          <a:p>
            <a:pPr lvl="2"/>
            <a:r>
              <a:rPr lang="zh-CN" altLang="en-US" sz="2000" dirty="0"/>
              <a:t>讨论均衡是怎样实现的，条件是什么，具有什么特征，什么时候会发生改变。</a:t>
            </a:r>
            <a:endParaRPr lang="en-US" altLang="zh-CN" sz="2000" dirty="0"/>
          </a:p>
          <a:p>
            <a:pPr lvl="2"/>
            <a:r>
              <a:rPr lang="zh-CN" altLang="en-US" sz="2000" dirty="0"/>
              <a:t>举例：农产品价格的形成</a:t>
            </a:r>
            <a:endParaRPr lang="en-US" altLang="zh-CN" sz="2000" dirty="0"/>
          </a:p>
          <a:p>
            <a:pPr lvl="1"/>
            <a:r>
              <a:rPr lang="zh-CN" altLang="en-US" sz="2000" dirty="0"/>
              <a:t>比较静态分析</a:t>
            </a:r>
            <a:r>
              <a:rPr lang="zh-CN" altLang="en-US" sz="2000" dirty="0">
                <a:sym typeface="Wingdings" panose="05000000000000000000" pitchFamily="2" charset="2"/>
              </a:rPr>
              <a:t>（</a:t>
            </a:r>
            <a:r>
              <a:rPr lang="zh-CN" altLang="en-US" sz="2000" dirty="0">
                <a:solidFill>
                  <a:srgbClr val="FF0000"/>
                </a:solidFill>
                <a:sym typeface="Wingdings" panose="05000000000000000000" pitchFamily="2" charset="2"/>
              </a:rPr>
              <a:t>改变某一前定条件，然后比较前后的状态</a:t>
            </a:r>
            <a:r>
              <a:rPr lang="zh-CN" altLang="en-US" sz="2000" dirty="0"/>
              <a:t>）</a:t>
            </a:r>
            <a:endParaRPr lang="en-US" altLang="zh-CN" sz="2000" dirty="0"/>
          </a:p>
          <a:p>
            <a:pPr lvl="2"/>
            <a:r>
              <a:rPr lang="zh-CN" altLang="en-US" sz="2000" dirty="0"/>
              <a:t>对两个时点上静态的均衡状态进行比较，不涉及转变期间和具体变动过程本身的情况。</a:t>
            </a:r>
            <a:endParaRPr lang="en-US" altLang="zh-CN" sz="2000" dirty="0"/>
          </a:p>
          <a:p>
            <a:pPr lvl="2"/>
            <a:r>
              <a:rPr lang="zh-CN" altLang="en-US" sz="2000" dirty="0"/>
              <a:t>对均衡的变化作出解释</a:t>
            </a:r>
            <a:endParaRPr lang="en-US" altLang="zh-CN" sz="2000" dirty="0"/>
          </a:p>
          <a:p>
            <a:pPr lvl="2"/>
            <a:r>
              <a:rPr lang="zh-CN" altLang="en-US" sz="2000" dirty="0"/>
              <a:t>举例：取消五一长假对旅游业的影响（其它因素不变：包括人口规模、收入水平、国际环境、没有疫情）；</a:t>
            </a:r>
            <a:endParaRPr lang="en-US" altLang="zh-CN" sz="2000" dirty="0"/>
          </a:p>
          <a:p>
            <a:pPr lvl="2"/>
            <a:r>
              <a:rPr lang="zh-CN" altLang="en-US" sz="2000" dirty="0"/>
              <a:t>石油价格上涨对粮食价格或猪肉价格的影响</a:t>
            </a:r>
            <a:endParaRPr lang="en-US" altLang="zh-CN" sz="2000" dirty="0"/>
          </a:p>
        </p:txBody>
      </p:sp>
      <p:sp>
        <p:nvSpPr>
          <p:cNvPr id="31746"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二、西方经济学的具体研究方法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p:cTn id="7" dur="1" fill="hold"/>
                                        <p:tgtEl>
                                          <p:spTgt spid="38914">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 calcmode="lin" valueType="num">
                                      <p:cBhvr>
                                        <p:cTn id="12" dur="1" fill="hold"/>
                                        <p:tgtEl>
                                          <p:spTgt spid="38914">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8914">
                                            <p:txEl>
                                              <p:pRg st="2" end="2"/>
                                            </p:txEl>
                                          </p:spTgt>
                                        </p:tgtEl>
                                        <p:attrNameLst>
                                          <p:attrName>style.visibility</p:attrName>
                                        </p:attrNameLst>
                                      </p:cBhvr>
                                      <p:to>
                                        <p:strVal val="visible"/>
                                      </p:to>
                                    </p:set>
                                    <p:anim calcmode="lin" valueType="num">
                                      <p:cBhvr>
                                        <p:cTn id="17" dur="1" fill="hold"/>
                                        <p:tgtEl>
                                          <p:spTgt spid="38914">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8914">
                                            <p:txEl>
                                              <p:pRg st="3" end="3"/>
                                            </p:txEl>
                                          </p:spTgt>
                                        </p:tgtEl>
                                        <p:attrNameLst>
                                          <p:attrName>style.visibility</p:attrName>
                                        </p:attrNameLst>
                                      </p:cBhvr>
                                      <p:to>
                                        <p:strVal val="visible"/>
                                      </p:to>
                                    </p:set>
                                    <p:anim calcmode="lin" valueType="num">
                                      <p:cBhvr>
                                        <p:cTn id="22" dur="1" fill="hold"/>
                                        <p:tgtEl>
                                          <p:spTgt spid="38914">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8914">
                                            <p:txEl>
                                              <p:pRg st="4" end="4"/>
                                            </p:txEl>
                                          </p:spTgt>
                                        </p:tgtEl>
                                        <p:attrNameLst>
                                          <p:attrName>style.visibility</p:attrName>
                                        </p:attrNameLst>
                                      </p:cBhvr>
                                      <p:to>
                                        <p:strVal val="visible"/>
                                      </p:to>
                                    </p:set>
                                    <p:anim calcmode="lin" valueType="num">
                                      <p:cBhvr>
                                        <p:cTn id="27" dur="1" fill="hold"/>
                                        <p:tgtEl>
                                          <p:spTgt spid="38914">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8914">
                                            <p:txEl>
                                              <p:pRg st="5" end="5"/>
                                            </p:txEl>
                                          </p:spTgt>
                                        </p:tgtEl>
                                        <p:attrNameLst>
                                          <p:attrName>style.visibility</p:attrName>
                                        </p:attrNameLst>
                                      </p:cBhvr>
                                      <p:to>
                                        <p:strVal val="visible"/>
                                      </p:to>
                                    </p:set>
                                    <p:anim calcmode="lin" valueType="num">
                                      <p:cBhvr>
                                        <p:cTn id="32" dur="1" fill="hold"/>
                                        <p:tgtEl>
                                          <p:spTgt spid="38914">
                                            <p:txEl>
                                              <p:pRg st="5" end="5"/>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8914">
                                            <p:txEl>
                                              <p:pRg st="6" end="6"/>
                                            </p:txEl>
                                          </p:spTgt>
                                        </p:tgtEl>
                                        <p:attrNameLst>
                                          <p:attrName>style.visibility</p:attrName>
                                        </p:attrNameLst>
                                      </p:cBhvr>
                                      <p:to>
                                        <p:strVal val="visible"/>
                                      </p:to>
                                    </p:set>
                                    <p:anim calcmode="lin" valueType="num">
                                      <p:cBhvr>
                                        <p:cTn id="37" dur="1" fill="hold"/>
                                        <p:tgtEl>
                                          <p:spTgt spid="38914">
                                            <p:txEl>
                                              <p:pRg st="6" end="6"/>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8914">
                                            <p:txEl>
                                              <p:pRg st="7" end="7"/>
                                            </p:txEl>
                                          </p:spTgt>
                                        </p:tgtEl>
                                        <p:attrNameLst>
                                          <p:attrName>style.visibility</p:attrName>
                                        </p:attrNameLst>
                                      </p:cBhvr>
                                      <p:to>
                                        <p:strVal val="visible"/>
                                      </p:to>
                                    </p:set>
                                    <p:anim calcmode="lin" valueType="num">
                                      <p:cBhvr>
                                        <p:cTn id="42" dur="1" fill="hold"/>
                                        <p:tgtEl>
                                          <p:spTgt spid="38914">
                                            <p:txEl>
                                              <p:pRg st="7" end="7"/>
                                            </p:txEl>
                                          </p:spTgt>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8914">
                                            <p:txEl>
                                              <p:pRg st="8" end="8"/>
                                            </p:txEl>
                                          </p:spTgt>
                                        </p:tgtEl>
                                        <p:attrNameLst>
                                          <p:attrName>style.visibility</p:attrName>
                                        </p:attrNameLst>
                                      </p:cBhvr>
                                      <p:to>
                                        <p:strVal val="visible"/>
                                      </p:to>
                                    </p:set>
                                    <p:anim calcmode="lin" valueType="num">
                                      <p:cBhvr>
                                        <p:cTn id="47" dur="1" fill="hold"/>
                                        <p:tgtEl>
                                          <p:spTgt spid="38914">
                                            <p:txEl>
                                              <p:pRg st="8" end="8"/>
                                            </p:txEl>
                                          </p:spTgt>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8914">
                                            <p:txEl>
                                              <p:pRg st="9" end="9"/>
                                            </p:txEl>
                                          </p:spTgt>
                                        </p:tgtEl>
                                        <p:attrNameLst>
                                          <p:attrName>style.visibility</p:attrName>
                                        </p:attrNameLst>
                                      </p:cBhvr>
                                      <p:to>
                                        <p:strVal val="visible"/>
                                      </p:to>
                                    </p:set>
                                    <p:anim calcmode="lin" valueType="num">
                                      <p:cBhvr>
                                        <p:cTn id="52" dur="1" fill="hold"/>
                                        <p:tgtEl>
                                          <p:spTgt spid="38914">
                                            <p:txEl>
                                              <p:pRg st="9" end="9"/>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vert="horz" wrap="square" lIns="91440" tIns="45720" rIns="91440" bIns="45720" anchor="ctr" anchorCtr="0"/>
          <a:lstStyle/>
          <a:p>
            <a:pPr eaLnBrk="1" hangingPunct="1"/>
            <a:endParaRPr lang="zh-CN" altLang="en-US" dirty="0"/>
          </a:p>
        </p:txBody>
      </p:sp>
      <p:sp>
        <p:nvSpPr>
          <p:cNvPr id="7171" name="Rectangle 3"/>
          <p:cNvSpPr>
            <a:spLocks noGrp="1"/>
          </p:cNvSpPr>
          <p:nvPr>
            <p:ph type="body"/>
          </p:nvPr>
        </p:nvSpPr>
        <p:spPr/>
        <p:txBody>
          <a:bodyPr vert="horz" wrap="square" lIns="91440" tIns="45720" rIns="91440" bIns="45720" anchor="t" anchorCtr="0"/>
          <a:lstStyle/>
          <a:p>
            <a:pPr eaLnBrk="1" hangingPunct="1">
              <a:buNone/>
            </a:pPr>
            <a:endParaRPr lang="en-US" altLang="zh-CN" sz="1200" b="0" dirty="0"/>
          </a:p>
          <a:p>
            <a:pPr lvl="1" eaLnBrk="1" hangingPunct="1">
              <a:buNone/>
            </a:pPr>
            <a:endParaRPr lang="zh-CN" altLang="en-US" dirty="0"/>
          </a:p>
        </p:txBody>
      </p:sp>
      <p:pic>
        <p:nvPicPr>
          <p:cNvPr id="3" name="图片 2">
            <a:extLst>
              <a:ext uri="{FF2B5EF4-FFF2-40B4-BE49-F238E27FC236}">
                <a16:creationId xmlns:a16="http://schemas.microsoft.com/office/drawing/2014/main" id="{40F78A70-A17E-0EF0-A98B-4115C0FA7AB0}"/>
              </a:ext>
            </a:extLst>
          </p:cNvPr>
          <p:cNvPicPr>
            <a:picLocks noChangeAspect="1"/>
          </p:cNvPicPr>
          <p:nvPr/>
        </p:nvPicPr>
        <p:blipFill>
          <a:blip r:embed="rId2"/>
          <a:stretch>
            <a:fillRect/>
          </a:stretch>
        </p:blipFill>
        <p:spPr>
          <a:xfrm>
            <a:off x="1187624" y="2996952"/>
            <a:ext cx="6444031" cy="1261981"/>
          </a:xfrm>
          <a:prstGeom prst="rect">
            <a:avLst/>
          </a:prstGeom>
        </p:spPr>
      </p:pic>
      <p:pic>
        <p:nvPicPr>
          <p:cNvPr id="5" name="图片 4">
            <a:extLst>
              <a:ext uri="{FF2B5EF4-FFF2-40B4-BE49-F238E27FC236}">
                <a16:creationId xmlns:a16="http://schemas.microsoft.com/office/drawing/2014/main" id="{4E5BD6C0-ECEB-0EA2-45B0-E3704A1AE978}"/>
              </a:ext>
            </a:extLst>
          </p:cNvPr>
          <p:cNvPicPr>
            <a:picLocks noChangeAspect="1"/>
          </p:cNvPicPr>
          <p:nvPr/>
        </p:nvPicPr>
        <p:blipFill>
          <a:blip r:embed="rId3"/>
          <a:stretch>
            <a:fillRect/>
          </a:stretch>
        </p:blipFill>
        <p:spPr>
          <a:xfrm>
            <a:off x="1043608" y="1412776"/>
            <a:ext cx="5596613" cy="85351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内容占位符 2"/>
          <p:cNvSpPr>
            <a:spLocks noGrp="1"/>
          </p:cNvSpPr>
          <p:nvPr>
            <p:ph idx="4294967295"/>
          </p:nvPr>
        </p:nvSpPr>
        <p:spPr>
          <a:xfrm>
            <a:off x="457200" y="1343025"/>
            <a:ext cx="8229600" cy="4784725"/>
          </a:xfrm>
        </p:spPr>
        <p:txBody>
          <a:bodyPr vert="horz" wrap="square" lIns="91440" tIns="45720" rIns="91440" bIns="45720" anchor="t" anchorCtr="0"/>
          <a:lstStyle/>
          <a:p>
            <a:pPr eaLnBrk="1" hangingPunct="1">
              <a:spcBef>
                <a:spcPct val="0"/>
              </a:spcBef>
            </a:pPr>
            <a:r>
              <a:rPr lang="zh-CN" altLang="en-US" sz="2800" b="0" dirty="0">
                <a:solidFill>
                  <a:schemeClr val="tx1"/>
                </a:solidFill>
              </a:rPr>
              <a:t>静态分析、比较静态分析与动态分析</a:t>
            </a:r>
            <a:endParaRPr lang="en-US" altLang="zh-CN" sz="2800" b="0" dirty="0">
              <a:solidFill>
                <a:schemeClr val="tx1"/>
              </a:solidFill>
            </a:endParaRPr>
          </a:p>
          <a:p>
            <a:pPr lvl="1" eaLnBrk="1" hangingPunct="1">
              <a:spcBef>
                <a:spcPct val="0"/>
              </a:spcBef>
            </a:pPr>
            <a:r>
              <a:rPr lang="zh-CN" altLang="en-US" sz="2400" dirty="0"/>
              <a:t>动态分析</a:t>
            </a:r>
            <a:endParaRPr lang="en-US" altLang="zh-CN" sz="2400" dirty="0"/>
          </a:p>
          <a:p>
            <a:pPr lvl="2" eaLnBrk="1" hangingPunct="1">
              <a:spcBef>
                <a:spcPct val="0"/>
              </a:spcBef>
            </a:pPr>
            <a:r>
              <a:rPr lang="zh-CN" altLang="en-US" sz="2000" dirty="0"/>
              <a:t>经济体系如何从一个均衡走向另外一个均衡</a:t>
            </a:r>
            <a:endParaRPr lang="en-US" altLang="zh-CN" sz="2000" dirty="0"/>
          </a:p>
          <a:p>
            <a:pPr lvl="2" eaLnBrk="1" hangingPunct="1">
              <a:spcBef>
                <a:spcPct val="0"/>
              </a:spcBef>
            </a:pPr>
            <a:r>
              <a:rPr lang="zh-CN" altLang="en-US" sz="2000" dirty="0"/>
              <a:t>举例：增长过程</a:t>
            </a:r>
          </a:p>
        </p:txBody>
      </p:sp>
      <p:graphicFrame>
        <p:nvGraphicFramePr>
          <p:cNvPr id="39939" name="Group 3"/>
          <p:cNvGraphicFramePr>
            <a:graphicFrameLocks noGrp="1"/>
          </p:cNvGraphicFramePr>
          <p:nvPr/>
        </p:nvGraphicFramePr>
        <p:xfrm>
          <a:off x="323850" y="3286125"/>
          <a:ext cx="8229600" cy="2579688"/>
        </p:xfrm>
        <a:graphic>
          <a:graphicData uri="http://schemas.openxmlformats.org/drawingml/2006/table">
            <a:tbl>
              <a:tblPr/>
              <a:tblGrid>
                <a:gridCol w="946150">
                  <a:extLst>
                    <a:ext uri="{9D8B030D-6E8A-4147-A177-3AD203B41FA5}">
                      <a16:colId xmlns:a16="http://schemas.microsoft.com/office/drawing/2014/main" val="20000"/>
                    </a:ext>
                  </a:extLst>
                </a:gridCol>
                <a:gridCol w="2100263">
                  <a:extLst>
                    <a:ext uri="{9D8B030D-6E8A-4147-A177-3AD203B41FA5}">
                      <a16:colId xmlns:a16="http://schemas.microsoft.com/office/drawing/2014/main" val="20001"/>
                    </a:ext>
                  </a:extLst>
                </a:gridCol>
                <a:gridCol w="2719387">
                  <a:extLst>
                    <a:ext uri="{9D8B030D-6E8A-4147-A177-3AD203B41FA5}">
                      <a16:colId xmlns:a16="http://schemas.microsoft.com/office/drawing/2014/main" val="20002"/>
                    </a:ext>
                  </a:extLst>
                </a:gridCol>
                <a:gridCol w="2463800">
                  <a:extLst>
                    <a:ext uri="{9D8B030D-6E8A-4147-A177-3AD203B41FA5}">
                      <a16:colId xmlns:a16="http://schemas.microsoft.com/office/drawing/2014/main" val="20003"/>
                    </a:ext>
                  </a:extLst>
                </a:gridCol>
              </a:tblGrid>
              <a:tr h="641350">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zh-CN" sz="1800" b="0" i="0" u="none" strike="noStrike" cap="none" normalizeH="0" baseline="0">
                          <a:ln>
                            <a:noFill/>
                          </a:ln>
                          <a:solidFill>
                            <a:schemeClr val="accent2"/>
                          </a:solidFill>
                          <a:effectLst/>
                          <a:latin typeface="Arial" panose="020B0604020202020204" pitchFamily="34" charset="0"/>
                          <a:ea typeface="宋体" panose="02010600030101010101" pitchFamily="2" charset="-122"/>
                        </a:rPr>
                        <a:t>理论</a:t>
                      </a:r>
                      <a:endParaRPr kumimoji="0" lang="zh-CN" altLang="zh-CN" sz="2800" b="0" i="0" u="none" strike="noStrike" cap="none" normalizeH="0" baseline="0">
                        <a:ln>
                          <a:noFill/>
                        </a:ln>
                        <a:solidFill>
                          <a:schemeClr val="accent2"/>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zh-CN" sz="1800" b="0" i="0" u="none" strike="noStrike" cap="none" normalizeH="0" baseline="0">
                          <a:ln>
                            <a:noFill/>
                          </a:ln>
                          <a:solidFill>
                            <a:schemeClr val="accent2"/>
                          </a:solidFill>
                          <a:effectLst/>
                          <a:latin typeface="Arial" panose="020B0604020202020204" pitchFamily="34" charset="0"/>
                          <a:ea typeface="宋体" panose="02010600030101010101" pitchFamily="2" charset="-122"/>
                        </a:rPr>
                        <a:t>静态分析</a:t>
                      </a:r>
                      <a:endParaRPr kumimoji="0" lang="zh-CN" altLang="zh-CN" sz="2800" b="0" i="0" u="none" strike="noStrike" cap="none" normalizeH="0" baseline="0">
                        <a:ln>
                          <a:noFill/>
                        </a:ln>
                        <a:solidFill>
                          <a:schemeClr val="accent2"/>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zh-CN" sz="1800" b="0" i="0" u="none" strike="noStrike" cap="none" normalizeH="0" baseline="0">
                          <a:ln>
                            <a:noFill/>
                          </a:ln>
                          <a:solidFill>
                            <a:schemeClr val="accent2"/>
                          </a:solidFill>
                          <a:effectLst/>
                          <a:latin typeface="Arial" panose="020B0604020202020204" pitchFamily="34" charset="0"/>
                          <a:ea typeface="宋体" panose="02010600030101010101" pitchFamily="2" charset="-122"/>
                        </a:rPr>
                        <a:t>比较静态分析</a:t>
                      </a:r>
                      <a:endParaRPr kumimoji="0" lang="zh-CN" altLang="zh-CN" sz="2800" b="0" i="0" u="none" strike="noStrike" cap="none" normalizeH="0" baseline="0">
                        <a:ln>
                          <a:noFill/>
                        </a:ln>
                        <a:solidFill>
                          <a:schemeClr val="accent2"/>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zh-CN" sz="1800" b="0" i="0" u="none" strike="noStrike" cap="none" normalizeH="0" baseline="0">
                          <a:ln>
                            <a:noFill/>
                          </a:ln>
                          <a:solidFill>
                            <a:schemeClr val="accent2"/>
                          </a:solidFill>
                          <a:effectLst/>
                          <a:latin typeface="Arial" panose="020B0604020202020204" pitchFamily="34" charset="0"/>
                          <a:ea typeface="宋体" panose="02010600030101010101" pitchFamily="2" charset="-122"/>
                        </a:rPr>
                        <a:t>动态分析</a:t>
                      </a:r>
                      <a:endParaRPr kumimoji="0" lang="zh-CN" altLang="zh-CN" sz="2800" b="0" i="0" u="none" strike="noStrike" cap="none" normalizeH="0" baseline="0">
                        <a:ln>
                          <a:noFill/>
                        </a:ln>
                        <a:solidFill>
                          <a:schemeClr val="accent2"/>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938338">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对一国经济增长的分析</a:t>
                      </a:r>
                      <a:endParaRPr kumimoji="0" lang="zh-CN" altLang="zh-CN" sz="28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经济增长的稳定状态具有什么特点；</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稳定状态的条件是什么</a:t>
                      </a:r>
                      <a:endParaRPr kumimoji="0" lang="zh-CN" altLang="en-US" sz="28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储蓄率的提高对稳定状态的影响是什么；</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技术进步会稳定状态的影响是什么</a:t>
                      </a:r>
                      <a:endParaRPr kumimoji="0" lang="zh-CN" altLang="en-US" sz="28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技术进步或储蓄率提高时旧的稳定状态向新稳定状态变化的时间过程是什么样的</a:t>
                      </a:r>
                      <a:endParaRPr kumimoji="0" lang="zh-CN" altLang="zh-CN" sz="28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
        <p:nvSpPr>
          <p:cNvPr id="32787"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二、西方经济学的具体研究方法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p:cTn id="7" dur="1" fill="hold"/>
                                        <p:tgtEl>
                                          <p:spTgt spid="39938">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 calcmode="lin" valueType="num">
                                      <p:cBhvr>
                                        <p:cTn id="12" dur="1" fill="hold"/>
                                        <p:tgtEl>
                                          <p:spTgt spid="39938">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anim calcmode="lin" valueType="num">
                                      <p:cBhvr>
                                        <p:cTn id="17" dur="1" fill="hold"/>
                                        <p:tgtEl>
                                          <p:spTgt spid="39938">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9938">
                                            <p:txEl>
                                              <p:pRg st="3" end="3"/>
                                            </p:txEl>
                                          </p:spTgt>
                                        </p:tgtEl>
                                        <p:attrNameLst>
                                          <p:attrName>style.visibility</p:attrName>
                                        </p:attrNameLst>
                                      </p:cBhvr>
                                      <p:to>
                                        <p:strVal val="visible"/>
                                      </p:to>
                                    </p:set>
                                    <p:anim calcmode="lin" valueType="num">
                                      <p:cBhvr>
                                        <p:cTn id="22" dur="1" fill="hold"/>
                                        <p:tgtEl>
                                          <p:spTgt spid="39938">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9939"/>
                                        </p:tgtEl>
                                        <p:attrNameLst>
                                          <p:attrName>style.visibility</p:attrName>
                                        </p:attrNameLst>
                                      </p:cBhvr>
                                      <p:to>
                                        <p:strVal val="visible"/>
                                      </p:to>
                                    </p:set>
                                    <p:animEffect transition="in" filter="blinds(horizontal)">
                                      <p:cBhvr>
                                        <p:cTn id="2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2"/>
          <p:cNvSpPr>
            <a:spLocks noGrp="1"/>
          </p:cNvSpPr>
          <p:nvPr>
            <p:ph idx="4294967295"/>
          </p:nvPr>
        </p:nvSpPr>
        <p:spPr>
          <a:xfrm>
            <a:off x="457200" y="1343025"/>
            <a:ext cx="8229600" cy="649288"/>
          </a:xfrm>
        </p:spPr>
        <p:txBody>
          <a:bodyPr vert="horz" wrap="square" lIns="91440" tIns="45720" rIns="91440" bIns="45720" anchor="t" anchorCtr="0"/>
          <a:lstStyle/>
          <a:p>
            <a:pPr eaLnBrk="1" hangingPunct="1"/>
            <a:r>
              <a:rPr lang="zh-CN" altLang="en-US" sz="2800" b="0" dirty="0">
                <a:solidFill>
                  <a:schemeClr val="tx1"/>
                </a:solidFill>
              </a:rPr>
              <a:t>实证分析与规范分析</a:t>
            </a:r>
            <a:endParaRPr lang="en-US" altLang="zh-CN" sz="2800" b="0" dirty="0">
              <a:solidFill>
                <a:schemeClr val="tx1"/>
              </a:solidFill>
            </a:endParaRPr>
          </a:p>
        </p:txBody>
      </p:sp>
      <p:graphicFrame>
        <p:nvGraphicFramePr>
          <p:cNvPr id="40963" name="Group 3"/>
          <p:cNvGraphicFramePr>
            <a:graphicFrameLocks noGrp="1"/>
          </p:cNvGraphicFramePr>
          <p:nvPr/>
        </p:nvGraphicFramePr>
        <p:xfrm>
          <a:off x="500063" y="2349500"/>
          <a:ext cx="8175625" cy="3373438"/>
        </p:xfrm>
        <a:graphic>
          <a:graphicData uri="http://schemas.openxmlformats.org/drawingml/2006/table">
            <a:tbl>
              <a:tblPr/>
              <a:tblGrid>
                <a:gridCol w="2263775">
                  <a:extLst>
                    <a:ext uri="{9D8B030D-6E8A-4147-A177-3AD203B41FA5}">
                      <a16:colId xmlns:a16="http://schemas.microsoft.com/office/drawing/2014/main" val="20000"/>
                    </a:ext>
                  </a:extLst>
                </a:gridCol>
                <a:gridCol w="2627312">
                  <a:extLst>
                    <a:ext uri="{9D8B030D-6E8A-4147-A177-3AD203B41FA5}">
                      <a16:colId xmlns:a16="http://schemas.microsoft.com/office/drawing/2014/main" val="20001"/>
                    </a:ext>
                  </a:extLst>
                </a:gridCol>
                <a:gridCol w="3284538">
                  <a:extLst>
                    <a:ext uri="{9D8B030D-6E8A-4147-A177-3AD203B41FA5}">
                      <a16:colId xmlns:a16="http://schemas.microsoft.com/office/drawing/2014/main" val="20002"/>
                    </a:ext>
                  </a:extLst>
                </a:gridCol>
              </a:tblGrid>
              <a:tr h="550863">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a:ln>
                          <a:noFill/>
                        </a:ln>
                        <a:solidFill>
                          <a:srgbClr val="FFFFFF"/>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accent2"/>
                          </a:solidFill>
                          <a:effectLst/>
                          <a:latin typeface="Arial" panose="020B0604020202020204" pitchFamily="34" charset="0"/>
                          <a:ea typeface="宋体" panose="02010600030101010101" pitchFamily="2" charset="-122"/>
                        </a:rPr>
                        <a:t>实证分析</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accent2"/>
                          </a:solidFill>
                          <a:effectLst/>
                          <a:latin typeface="Arial" panose="020B0604020202020204" pitchFamily="34" charset="0"/>
                          <a:ea typeface="宋体" panose="02010600030101010101" pitchFamily="2" charset="-122"/>
                        </a:rPr>
                        <a:t>规范分析</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33400">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研究任务</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“是什么”</a:t>
                      </a:r>
                      <a:endParaRPr kumimoji="0" lang="zh-CN" altLang="en-US"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“应该是什么”</a:t>
                      </a:r>
                      <a:endParaRPr kumimoji="0" lang="zh-CN" altLang="en-US"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568325">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价值判断</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无预设立场</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有预设立场</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657225">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正确与否</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很多情况下可以验证</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与价值判断有关，无法验证</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530225">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关系</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为规范分析的前提</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以实证分析为基础</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533400">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例子：公平与效率</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是否存在着交替关系</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公平优先还是效率优先？</a:t>
                      </a:r>
                      <a:endParaRPr kumimoji="0" lang="zh-CN" altLang="zh-CN" sz="20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
        <p:nvSpPr>
          <p:cNvPr id="33824"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二、西方经济学的具体研究方法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slide(fromBottom)">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checkerboard(across)">
                                      <p:cBhvr>
                                        <p:cTn id="12"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ldLvl="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内容占位符 2"/>
          <p:cNvSpPr>
            <a:spLocks noGrp="1"/>
          </p:cNvSpPr>
          <p:nvPr>
            <p:ph idx="4294967295"/>
          </p:nvPr>
        </p:nvSpPr>
        <p:spPr>
          <a:xfrm>
            <a:off x="457200" y="1343025"/>
            <a:ext cx="8229600" cy="4784725"/>
          </a:xfrm>
        </p:spPr>
        <p:txBody>
          <a:bodyPr vert="horz" wrap="square" lIns="91440" tIns="45720" rIns="91440" bIns="45720" anchor="t" anchorCtr="0"/>
          <a:lstStyle/>
          <a:p>
            <a:pPr eaLnBrk="1" hangingPunct="1"/>
            <a:r>
              <a:rPr lang="zh-CN" altLang="en-US" sz="2800" b="0" dirty="0">
                <a:solidFill>
                  <a:schemeClr val="tx1"/>
                </a:solidFill>
              </a:rPr>
              <a:t>边际分析：</a:t>
            </a:r>
            <a:endParaRPr lang="en-US" altLang="zh-CN" sz="2800" b="0" dirty="0">
              <a:solidFill>
                <a:schemeClr val="tx1"/>
              </a:solidFill>
            </a:endParaRPr>
          </a:p>
          <a:p>
            <a:pPr lvl="1" eaLnBrk="1" hangingPunct="1">
              <a:spcBef>
                <a:spcPct val="40000"/>
              </a:spcBef>
            </a:pPr>
            <a:r>
              <a:rPr lang="zh-CN" altLang="en-US" sz="2400" dirty="0"/>
              <a:t>出发点</a:t>
            </a:r>
            <a:r>
              <a:rPr lang="en-US" altLang="zh-CN" sz="2400" dirty="0"/>
              <a:t>——</a:t>
            </a:r>
            <a:r>
              <a:rPr lang="zh-CN" altLang="en-US" sz="2400" dirty="0"/>
              <a:t>对当下的决策和选择行为进行研究，不让过去已经发生的事情影响到现在</a:t>
            </a:r>
            <a:endParaRPr lang="en-US" altLang="zh-CN" sz="2400" dirty="0"/>
          </a:p>
          <a:p>
            <a:pPr lvl="1" eaLnBrk="1" hangingPunct="1">
              <a:spcBef>
                <a:spcPct val="40000"/>
              </a:spcBef>
            </a:pPr>
            <a:r>
              <a:rPr lang="zh-CN" altLang="en-US" sz="2400" dirty="0"/>
              <a:t>研究一种经济变量的数量变动会对其他经济变量产生多大影响的方法。</a:t>
            </a:r>
            <a:endParaRPr lang="en-US" altLang="zh-CN" sz="2400" dirty="0"/>
          </a:p>
          <a:p>
            <a:pPr lvl="1" eaLnBrk="1" hangingPunct="1">
              <a:spcBef>
                <a:spcPct val="40000"/>
              </a:spcBef>
            </a:pPr>
            <a:r>
              <a:rPr lang="zh-CN" altLang="en-US" sz="2400" dirty="0"/>
              <a:t>边际</a:t>
            </a:r>
            <a:r>
              <a:rPr lang="en-US" altLang="zh-CN" sz="2400" dirty="0"/>
              <a:t>——</a:t>
            </a:r>
            <a:r>
              <a:rPr lang="zh-CN" altLang="en-US" sz="2400" dirty="0"/>
              <a:t>“额外的”、“新增”、“追求”</a:t>
            </a:r>
            <a:endParaRPr lang="en-US" altLang="zh-CN" sz="2400" dirty="0"/>
          </a:p>
          <a:p>
            <a:pPr lvl="1" eaLnBrk="1" hangingPunct="1">
              <a:spcBef>
                <a:spcPct val="40000"/>
              </a:spcBef>
            </a:pPr>
            <a:r>
              <a:rPr lang="zh-CN" altLang="en-US" sz="2400" dirty="0"/>
              <a:t>决策时比较新增成本和新增收益</a:t>
            </a:r>
            <a:endParaRPr lang="en-US" altLang="zh-CN" sz="2400" dirty="0"/>
          </a:p>
          <a:p>
            <a:pPr lvl="1" eaLnBrk="1" hangingPunct="1">
              <a:spcBef>
                <a:spcPct val="40000"/>
              </a:spcBef>
            </a:pPr>
            <a:r>
              <a:rPr lang="zh-CN" altLang="en-US" sz="2400" dirty="0"/>
              <a:t>数学分析中的体现</a:t>
            </a:r>
            <a:r>
              <a:rPr lang="en-US" altLang="zh-CN" sz="2400" dirty="0"/>
              <a:t>——</a:t>
            </a:r>
            <a:r>
              <a:rPr lang="zh-CN" altLang="en-US" sz="2400" dirty="0"/>
              <a:t>导数或微分</a:t>
            </a:r>
            <a:endParaRPr lang="en-US" altLang="zh-CN" sz="2400" dirty="0"/>
          </a:p>
          <a:p>
            <a:pPr lvl="1" eaLnBrk="1" hangingPunct="1">
              <a:spcBef>
                <a:spcPct val="40000"/>
              </a:spcBef>
            </a:pPr>
            <a:r>
              <a:rPr lang="zh-CN" altLang="en-US" sz="2400" dirty="0"/>
              <a:t>数学分析中的体现</a:t>
            </a:r>
            <a:r>
              <a:rPr lang="en-US" altLang="zh-CN" sz="2400" dirty="0"/>
              <a:t>——</a:t>
            </a:r>
            <a:r>
              <a:rPr lang="zh-CN" altLang="en-US" sz="2400" dirty="0"/>
              <a:t>最优化问题求解时的一阶条件</a:t>
            </a:r>
            <a:endParaRPr lang="en-US" altLang="zh-CN" sz="2400" dirty="0"/>
          </a:p>
        </p:txBody>
      </p:sp>
      <p:sp>
        <p:nvSpPr>
          <p:cNvPr id="34818"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二、西方经济学的具体研究方法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p:cTn id="7" dur="1" fill="hold"/>
                                        <p:tgtEl>
                                          <p:spTgt spid="4198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986">
                                            <p:txEl>
                                              <p:pRg st="1" end="1"/>
                                            </p:txEl>
                                          </p:spTgt>
                                        </p:tgtEl>
                                        <p:attrNameLst>
                                          <p:attrName>style.visibility</p:attrName>
                                        </p:attrNameLst>
                                      </p:cBhvr>
                                      <p:to>
                                        <p:strVal val="visible"/>
                                      </p:to>
                                    </p:set>
                                    <p:anim calcmode="lin" valueType="num">
                                      <p:cBhvr>
                                        <p:cTn id="12" dur="1" fill="hold"/>
                                        <p:tgtEl>
                                          <p:spTgt spid="41986">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1986">
                                            <p:txEl>
                                              <p:pRg st="2" end="2"/>
                                            </p:txEl>
                                          </p:spTgt>
                                        </p:tgtEl>
                                        <p:attrNameLst>
                                          <p:attrName>style.visibility</p:attrName>
                                        </p:attrNameLst>
                                      </p:cBhvr>
                                      <p:to>
                                        <p:strVal val="visible"/>
                                      </p:to>
                                    </p:set>
                                    <p:anim calcmode="lin" valueType="num">
                                      <p:cBhvr>
                                        <p:cTn id="17" dur="1" fill="hold"/>
                                        <p:tgtEl>
                                          <p:spTgt spid="41986">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1986">
                                            <p:txEl>
                                              <p:pRg st="3" end="3"/>
                                            </p:txEl>
                                          </p:spTgt>
                                        </p:tgtEl>
                                        <p:attrNameLst>
                                          <p:attrName>style.visibility</p:attrName>
                                        </p:attrNameLst>
                                      </p:cBhvr>
                                      <p:to>
                                        <p:strVal val="visible"/>
                                      </p:to>
                                    </p:set>
                                    <p:anim calcmode="lin" valueType="num">
                                      <p:cBhvr>
                                        <p:cTn id="22" dur="1" fill="hold"/>
                                        <p:tgtEl>
                                          <p:spTgt spid="41986">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1986">
                                            <p:txEl>
                                              <p:pRg st="4" end="4"/>
                                            </p:txEl>
                                          </p:spTgt>
                                        </p:tgtEl>
                                        <p:attrNameLst>
                                          <p:attrName>style.visibility</p:attrName>
                                        </p:attrNameLst>
                                      </p:cBhvr>
                                      <p:to>
                                        <p:strVal val="visible"/>
                                      </p:to>
                                    </p:set>
                                    <p:anim calcmode="lin" valueType="num">
                                      <p:cBhvr>
                                        <p:cTn id="27" dur="1" fill="hold"/>
                                        <p:tgtEl>
                                          <p:spTgt spid="41986">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1986">
                                            <p:txEl>
                                              <p:pRg st="5" end="5"/>
                                            </p:txEl>
                                          </p:spTgt>
                                        </p:tgtEl>
                                        <p:attrNameLst>
                                          <p:attrName>style.visibility</p:attrName>
                                        </p:attrNameLst>
                                      </p:cBhvr>
                                      <p:to>
                                        <p:strVal val="visible"/>
                                      </p:to>
                                    </p:set>
                                    <p:anim calcmode="lin" valueType="num">
                                      <p:cBhvr>
                                        <p:cTn id="32" dur="1" fill="hold"/>
                                        <p:tgtEl>
                                          <p:spTgt spid="41986">
                                            <p:txEl>
                                              <p:pRg st="5" end="5"/>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1986">
                                            <p:txEl>
                                              <p:pRg st="6" end="6"/>
                                            </p:txEl>
                                          </p:spTgt>
                                        </p:tgtEl>
                                        <p:attrNameLst>
                                          <p:attrName>style.visibility</p:attrName>
                                        </p:attrNameLst>
                                      </p:cBhvr>
                                      <p:to>
                                        <p:strVal val="visible"/>
                                      </p:to>
                                    </p:set>
                                    <p:anim calcmode="lin" valueType="num">
                                      <p:cBhvr>
                                        <p:cTn id="37" dur="1" fill="hold"/>
                                        <p:tgtEl>
                                          <p:spTgt spid="41986">
                                            <p:txEl>
                                              <p:pRg st="6" end="6"/>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内容占位符 2"/>
          <p:cNvSpPr>
            <a:spLocks noGrp="1"/>
          </p:cNvSpPr>
          <p:nvPr>
            <p:ph idx="4294967295"/>
          </p:nvPr>
        </p:nvSpPr>
        <p:spPr>
          <a:xfrm>
            <a:off x="457200" y="1343025"/>
            <a:ext cx="8229600" cy="4784725"/>
          </a:xfrm>
        </p:spPr>
        <p:txBody>
          <a:bodyPr vert="horz" wrap="square" lIns="91440" tIns="45720" rIns="91440" bIns="45720" anchor="t" anchorCtr="0"/>
          <a:lstStyle/>
          <a:p>
            <a:pPr>
              <a:spcBef>
                <a:spcPct val="40000"/>
              </a:spcBef>
            </a:pPr>
            <a:r>
              <a:rPr lang="zh-CN" altLang="en-US" sz="2800" b="0" dirty="0">
                <a:solidFill>
                  <a:schemeClr val="tx1"/>
                </a:solidFill>
              </a:rPr>
              <a:t>边际分析举例</a:t>
            </a:r>
            <a:endParaRPr lang="en-US" altLang="zh-CN" sz="2800" b="0" dirty="0">
              <a:solidFill>
                <a:schemeClr val="tx1"/>
              </a:solidFill>
            </a:endParaRPr>
          </a:p>
          <a:p>
            <a:pPr lvl="1">
              <a:spcBef>
                <a:spcPct val="40000"/>
              </a:spcBef>
            </a:pPr>
            <a:r>
              <a:rPr lang="zh-CN" altLang="en-US" sz="2400" dirty="0"/>
              <a:t>例子</a:t>
            </a:r>
            <a:r>
              <a:rPr lang="en-US" altLang="zh-CN" sz="2400" dirty="0"/>
              <a:t>1</a:t>
            </a:r>
            <a:r>
              <a:rPr lang="zh-CN" altLang="en-US" sz="2400" dirty="0"/>
              <a:t>：在路上是购买</a:t>
            </a:r>
            <a:r>
              <a:rPr lang="en-US" altLang="zh-CN" sz="2400" dirty="0"/>
              <a:t>2</a:t>
            </a:r>
            <a:r>
              <a:rPr lang="zh-CN" altLang="en-US" sz="2400" dirty="0"/>
              <a:t>元一支的</a:t>
            </a:r>
            <a:r>
              <a:rPr lang="en-US" altLang="zh-CN" sz="2400" dirty="0"/>
              <a:t>400</a:t>
            </a:r>
            <a:r>
              <a:rPr lang="zh-CN" altLang="en-US" sz="2400" dirty="0"/>
              <a:t>毫升矿泉水，还是购买</a:t>
            </a:r>
            <a:r>
              <a:rPr lang="en-US" altLang="zh-CN" sz="2400" dirty="0"/>
              <a:t>2.5</a:t>
            </a:r>
            <a:r>
              <a:rPr lang="zh-CN" altLang="en-US" sz="2400" dirty="0"/>
              <a:t>元一支的</a:t>
            </a:r>
            <a:r>
              <a:rPr lang="en-US" altLang="zh-CN" sz="2400" dirty="0"/>
              <a:t>600</a:t>
            </a:r>
            <a:r>
              <a:rPr lang="zh-CN" altLang="en-US" sz="2400" dirty="0"/>
              <a:t>毫升矿泉水？</a:t>
            </a:r>
            <a:endParaRPr lang="en-US" altLang="zh-CN" sz="2400" dirty="0"/>
          </a:p>
          <a:p>
            <a:pPr lvl="1">
              <a:spcBef>
                <a:spcPct val="40000"/>
              </a:spcBef>
            </a:pPr>
            <a:r>
              <a:rPr lang="zh-CN" altLang="en-US" sz="2400" dirty="0"/>
              <a:t>平均算一下，第二种方案更便宜，</a:t>
            </a:r>
            <a:r>
              <a:rPr lang="en-US" altLang="zh-CN" sz="2400" dirty="0"/>
              <a:t>0.5</a:t>
            </a:r>
            <a:r>
              <a:rPr lang="zh-CN" altLang="en-US" sz="2400" dirty="0"/>
              <a:t>元多出来</a:t>
            </a:r>
            <a:r>
              <a:rPr lang="en-US" altLang="zh-CN" sz="2400" dirty="0"/>
              <a:t>200</a:t>
            </a:r>
            <a:r>
              <a:rPr lang="zh-CN" altLang="en-US" sz="2400" dirty="0"/>
              <a:t>毫升水。为什么现实中很多人选择买小瓶呢？</a:t>
            </a:r>
            <a:endParaRPr lang="en-US" altLang="zh-CN" sz="2400" dirty="0"/>
          </a:p>
          <a:p>
            <a:pPr lvl="1">
              <a:spcBef>
                <a:spcPct val="40000"/>
              </a:spcBef>
            </a:pPr>
            <a:endParaRPr lang="en-US" altLang="zh-CN" sz="2400" dirty="0"/>
          </a:p>
          <a:p>
            <a:pPr lvl="1">
              <a:spcBef>
                <a:spcPct val="40000"/>
              </a:spcBef>
            </a:pPr>
            <a:r>
              <a:rPr lang="zh-CN" altLang="en-US" sz="2400" dirty="0"/>
              <a:t>例子</a:t>
            </a:r>
            <a:r>
              <a:rPr lang="en-US" altLang="zh-CN" sz="2400" dirty="0"/>
              <a:t>2</a:t>
            </a:r>
            <a:r>
              <a:rPr lang="zh-CN" altLang="en-US" sz="2400" dirty="0"/>
              <a:t>：吃烧饼：吃到第六个吃饱了，那么，第六个烧饼和前五个，带给消费者的好处是相同的吗？</a:t>
            </a:r>
            <a:endParaRPr lang="en-US" altLang="zh-CN" sz="2400" dirty="0"/>
          </a:p>
          <a:p>
            <a:pPr lvl="1">
              <a:spcBef>
                <a:spcPct val="40000"/>
              </a:spcBef>
            </a:pPr>
            <a:r>
              <a:rPr lang="zh-CN" altLang="en-US" sz="2400" dirty="0"/>
              <a:t>第七个烧饼又怎样？</a:t>
            </a:r>
          </a:p>
        </p:txBody>
      </p:sp>
      <p:sp>
        <p:nvSpPr>
          <p:cNvPr id="35842"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二、西方经济学的具体研究方法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1" fill="hold"/>
                                        <p:tgtEl>
                                          <p:spTgt spid="43010">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 calcmode="lin" valueType="num">
                                      <p:cBhvr>
                                        <p:cTn id="12" dur="1" fill="hold"/>
                                        <p:tgtEl>
                                          <p:spTgt spid="43010">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 calcmode="lin" valueType="num">
                                      <p:cBhvr>
                                        <p:cTn id="17" dur="1" fill="hold"/>
                                        <p:tgtEl>
                                          <p:spTgt spid="43010">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3010">
                                            <p:txEl>
                                              <p:pRg st="4" end="4"/>
                                            </p:txEl>
                                          </p:spTgt>
                                        </p:tgtEl>
                                        <p:attrNameLst>
                                          <p:attrName>style.visibility</p:attrName>
                                        </p:attrNameLst>
                                      </p:cBhvr>
                                      <p:to>
                                        <p:strVal val="visible"/>
                                      </p:to>
                                    </p:set>
                                    <p:anim calcmode="lin" valueType="num">
                                      <p:cBhvr>
                                        <p:cTn id="22" dur="1" fill="hold"/>
                                        <p:tgtEl>
                                          <p:spTgt spid="43010">
                                            <p:txEl>
                                              <p:pRg st="4" end="4"/>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3010">
                                            <p:txEl>
                                              <p:pRg st="5" end="5"/>
                                            </p:txEl>
                                          </p:spTgt>
                                        </p:tgtEl>
                                        <p:attrNameLst>
                                          <p:attrName>style.visibility</p:attrName>
                                        </p:attrNameLst>
                                      </p:cBhvr>
                                      <p:to>
                                        <p:strVal val="visible"/>
                                      </p:to>
                                    </p:set>
                                    <p:anim calcmode="lin" valueType="num">
                                      <p:cBhvr>
                                        <p:cTn id="27" dur="1" fill="hold"/>
                                        <p:tgtEl>
                                          <p:spTgt spid="43010">
                                            <p:txEl>
                                              <p:pRg st="5" end="5"/>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内容占位符 2"/>
          <p:cNvSpPr>
            <a:spLocks noGrp="1"/>
          </p:cNvSpPr>
          <p:nvPr>
            <p:ph idx="4294967295"/>
          </p:nvPr>
        </p:nvSpPr>
        <p:spPr>
          <a:xfrm>
            <a:off x="457200" y="1343025"/>
            <a:ext cx="8229600" cy="4784725"/>
          </a:xfrm>
        </p:spPr>
        <p:txBody>
          <a:bodyPr vert="horz" wrap="square" lIns="91440" tIns="45720" rIns="91440" bIns="45720" anchor="t" anchorCtr="0"/>
          <a:lstStyle/>
          <a:p>
            <a:pPr eaLnBrk="1" hangingPunct="1">
              <a:buNone/>
            </a:pPr>
            <a:r>
              <a:rPr lang="zh-CN" altLang="en-US" dirty="0">
                <a:solidFill>
                  <a:srgbClr val="C00000"/>
                </a:solidFill>
              </a:rPr>
              <a:t>三、如何看待西方经济学的研究方法</a:t>
            </a:r>
            <a:endParaRPr lang="en-US" altLang="zh-CN" dirty="0">
              <a:solidFill>
                <a:srgbClr val="C00000"/>
              </a:solidFill>
            </a:endParaRPr>
          </a:p>
          <a:p>
            <a:pPr>
              <a:spcBef>
                <a:spcPct val="40000"/>
              </a:spcBef>
            </a:pPr>
            <a:r>
              <a:rPr lang="zh-CN" altLang="en-US" sz="2800" b="0" dirty="0">
                <a:solidFill>
                  <a:schemeClr val="tx1"/>
                </a:solidFill>
              </a:rPr>
              <a:t>方法论个人主义往往曲解了个人与社会的关系</a:t>
            </a:r>
            <a:endParaRPr lang="en-US" altLang="zh-CN" sz="2800" b="0" dirty="0">
              <a:solidFill>
                <a:schemeClr val="tx1"/>
              </a:solidFill>
            </a:endParaRPr>
          </a:p>
          <a:p>
            <a:pPr lvl="1">
              <a:spcBef>
                <a:spcPct val="40000"/>
              </a:spcBef>
            </a:pPr>
            <a:r>
              <a:rPr lang="zh-CN" altLang="en-US" sz="2400" dirty="0"/>
              <a:t>在很多情形下，整体大于个体之和</a:t>
            </a:r>
            <a:endParaRPr lang="en-US" altLang="zh-CN" sz="2400" dirty="0"/>
          </a:p>
          <a:p>
            <a:pPr lvl="1">
              <a:spcBef>
                <a:spcPct val="40000"/>
              </a:spcBef>
            </a:pPr>
            <a:r>
              <a:rPr lang="zh-CN" altLang="en-US" sz="2400" dirty="0"/>
              <a:t>一个系统往往具有自己独有的特性，不完全由组成其的个体行为决定</a:t>
            </a:r>
          </a:p>
          <a:p>
            <a:pPr>
              <a:spcBef>
                <a:spcPct val="40000"/>
              </a:spcBef>
            </a:pPr>
            <a:r>
              <a:rPr lang="zh-CN" altLang="en-US" sz="2800" b="0" dirty="0">
                <a:solidFill>
                  <a:schemeClr val="tx1"/>
                </a:solidFill>
              </a:rPr>
              <a:t>理性假设不能反映人的全部特性</a:t>
            </a:r>
            <a:endParaRPr lang="en-US" altLang="zh-CN" sz="2800" b="0" dirty="0">
              <a:solidFill>
                <a:schemeClr val="tx1"/>
              </a:solidFill>
            </a:endParaRPr>
          </a:p>
          <a:p>
            <a:pPr lvl="1">
              <a:spcBef>
                <a:spcPct val="40000"/>
              </a:spcBef>
            </a:pPr>
            <a:r>
              <a:rPr lang="zh-CN" altLang="en-US" sz="2400" dirty="0"/>
              <a:t>人们在很多场合具有非理性的一面，如盲目抢购</a:t>
            </a:r>
            <a:endParaRPr lang="en-US" altLang="zh-CN" sz="2400" dirty="0"/>
          </a:p>
          <a:p>
            <a:pPr lvl="1">
              <a:spcBef>
                <a:spcPct val="40000"/>
              </a:spcBef>
            </a:pPr>
            <a:r>
              <a:rPr lang="zh-CN" altLang="en-US" sz="2400" dirty="0"/>
              <a:t>人们的信息处理能力与计算能力是有限的</a:t>
            </a:r>
          </a:p>
          <a:p>
            <a:pPr lvl="1" eaLnBrk="1" hangingPunct="1">
              <a:buFont typeface="Wingdings" panose="05000000000000000000" pitchFamily="2" charset="2"/>
              <a:buChar char="v"/>
            </a:pPr>
            <a:endParaRPr lang="zh-CN" altLang="en-US" dirty="0"/>
          </a:p>
        </p:txBody>
      </p:sp>
      <p:sp>
        <p:nvSpPr>
          <p:cNvPr id="36866"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三、如何看待西方经济学的研究方法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p:cTn id="7" dur="1" fill="hold"/>
                                        <p:tgtEl>
                                          <p:spTgt spid="44034">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 calcmode="lin" valueType="num">
                                      <p:cBhvr>
                                        <p:cTn id="12" dur="1" fill="hold"/>
                                        <p:tgtEl>
                                          <p:spTgt spid="44034">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 calcmode="lin" valueType="num">
                                      <p:cBhvr>
                                        <p:cTn id="17" dur="1" fill="hold"/>
                                        <p:tgtEl>
                                          <p:spTgt spid="44034">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4034">
                                            <p:txEl>
                                              <p:pRg st="3" end="3"/>
                                            </p:txEl>
                                          </p:spTgt>
                                        </p:tgtEl>
                                        <p:attrNameLst>
                                          <p:attrName>style.visibility</p:attrName>
                                        </p:attrNameLst>
                                      </p:cBhvr>
                                      <p:to>
                                        <p:strVal val="visible"/>
                                      </p:to>
                                    </p:set>
                                    <p:anim calcmode="lin" valueType="num">
                                      <p:cBhvr>
                                        <p:cTn id="22" dur="1" fill="hold"/>
                                        <p:tgtEl>
                                          <p:spTgt spid="44034">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4034">
                                            <p:txEl>
                                              <p:pRg st="4" end="4"/>
                                            </p:txEl>
                                          </p:spTgt>
                                        </p:tgtEl>
                                        <p:attrNameLst>
                                          <p:attrName>style.visibility</p:attrName>
                                        </p:attrNameLst>
                                      </p:cBhvr>
                                      <p:to>
                                        <p:strVal val="visible"/>
                                      </p:to>
                                    </p:set>
                                    <p:anim calcmode="lin" valueType="num">
                                      <p:cBhvr>
                                        <p:cTn id="27" dur="1" fill="hold"/>
                                        <p:tgtEl>
                                          <p:spTgt spid="44034">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4034">
                                            <p:txEl>
                                              <p:pRg st="5" end="5"/>
                                            </p:txEl>
                                          </p:spTgt>
                                        </p:tgtEl>
                                        <p:attrNameLst>
                                          <p:attrName>style.visibility</p:attrName>
                                        </p:attrNameLst>
                                      </p:cBhvr>
                                      <p:to>
                                        <p:strVal val="visible"/>
                                      </p:to>
                                    </p:set>
                                    <p:anim calcmode="lin" valueType="num">
                                      <p:cBhvr>
                                        <p:cTn id="32" dur="1" fill="hold"/>
                                        <p:tgtEl>
                                          <p:spTgt spid="44034">
                                            <p:txEl>
                                              <p:pRg st="5" end="5"/>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4034">
                                            <p:txEl>
                                              <p:pRg st="6" end="6"/>
                                            </p:txEl>
                                          </p:spTgt>
                                        </p:tgtEl>
                                        <p:attrNameLst>
                                          <p:attrName>style.visibility</p:attrName>
                                        </p:attrNameLst>
                                      </p:cBhvr>
                                      <p:to>
                                        <p:strVal val="visible"/>
                                      </p:to>
                                    </p:set>
                                    <p:anim calcmode="lin" valueType="num">
                                      <p:cBhvr>
                                        <p:cTn id="37" dur="1" fill="hold"/>
                                        <p:tgtEl>
                                          <p:spTgt spid="44034">
                                            <p:txEl>
                                              <p:pRg st="6" end="6"/>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内容占位符 2"/>
          <p:cNvSpPr>
            <a:spLocks noGrp="1"/>
          </p:cNvSpPr>
          <p:nvPr>
            <p:ph idx="4294967295"/>
          </p:nvPr>
        </p:nvSpPr>
        <p:spPr>
          <a:xfrm>
            <a:off x="457200" y="1343025"/>
            <a:ext cx="8229600" cy="4784725"/>
          </a:xfrm>
        </p:spPr>
        <p:txBody>
          <a:bodyPr vert="horz" wrap="square" lIns="91440" tIns="45720" rIns="91440" bIns="45720" anchor="t" anchorCtr="0"/>
          <a:lstStyle/>
          <a:p>
            <a:pPr>
              <a:spcBef>
                <a:spcPct val="40000"/>
              </a:spcBef>
            </a:pPr>
            <a:r>
              <a:rPr lang="zh-CN" altLang="en-US" sz="2800" b="0" dirty="0">
                <a:solidFill>
                  <a:schemeClr val="tx1"/>
                </a:solidFill>
              </a:rPr>
              <a:t>均衡假设不完全现实</a:t>
            </a:r>
            <a:endParaRPr lang="en-US" altLang="zh-CN" sz="2800" b="0" dirty="0">
              <a:solidFill>
                <a:schemeClr val="tx1"/>
              </a:solidFill>
            </a:endParaRPr>
          </a:p>
          <a:p>
            <a:pPr lvl="1">
              <a:spcBef>
                <a:spcPct val="40000"/>
              </a:spcBef>
            </a:pPr>
            <a:r>
              <a:rPr lang="zh-CN" altLang="en-US" sz="2400" dirty="0"/>
              <a:t>经济体系处在持续的变化之中</a:t>
            </a:r>
          </a:p>
          <a:p>
            <a:pPr>
              <a:spcBef>
                <a:spcPct val="40000"/>
              </a:spcBef>
            </a:pPr>
            <a:r>
              <a:rPr lang="zh-CN" altLang="en-US" sz="2800" b="0" dirty="0">
                <a:solidFill>
                  <a:schemeClr val="tx1"/>
                </a:solidFill>
              </a:rPr>
              <a:t>演绎法不能揭示经济现象的复杂性和历史性</a:t>
            </a:r>
          </a:p>
          <a:p>
            <a:pPr lvl="1">
              <a:spcBef>
                <a:spcPct val="40000"/>
              </a:spcBef>
            </a:pPr>
            <a:r>
              <a:rPr lang="zh-CN" altLang="en-US" sz="2400" dirty="0"/>
              <a:t>数学滥用导致经济学形式化</a:t>
            </a:r>
          </a:p>
          <a:p>
            <a:pPr lvl="2" eaLnBrk="1" hangingPunct="1">
              <a:buClr>
                <a:srgbClr val="CC0000"/>
              </a:buClr>
            </a:pPr>
            <a:endParaRPr lang="zh-CN" altLang="en-US" dirty="0"/>
          </a:p>
        </p:txBody>
      </p:sp>
      <p:sp>
        <p:nvSpPr>
          <p:cNvPr id="37890"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第四节  西方经济学的研究方法</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三、如何看待西方经济学的研究方法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p:cTn id="7" dur="1" fill="hold"/>
                                        <p:tgtEl>
                                          <p:spTgt spid="45058">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 calcmode="lin" valueType="num">
                                      <p:cBhvr>
                                        <p:cTn id="12" dur="1" fill="hold"/>
                                        <p:tgtEl>
                                          <p:spTgt spid="45058">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5058">
                                            <p:txEl>
                                              <p:pRg st="2" end="2"/>
                                            </p:txEl>
                                          </p:spTgt>
                                        </p:tgtEl>
                                        <p:attrNameLst>
                                          <p:attrName>style.visibility</p:attrName>
                                        </p:attrNameLst>
                                      </p:cBhvr>
                                      <p:to>
                                        <p:strVal val="visible"/>
                                      </p:to>
                                    </p:set>
                                    <p:anim calcmode="lin" valueType="num">
                                      <p:cBhvr>
                                        <p:cTn id="17" dur="1" fill="hold"/>
                                        <p:tgtEl>
                                          <p:spTgt spid="45058">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5058">
                                            <p:txEl>
                                              <p:pRg st="3" end="3"/>
                                            </p:txEl>
                                          </p:spTgt>
                                        </p:tgtEl>
                                        <p:attrNameLst>
                                          <p:attrName>style.visibility</p:attrName>
                                        </p:attrNameLst>
                                      </p:cBhvr>
                                      <p:to>
                                        <p:strVal val="visible"/>
                                      </p:to>
                                    </p:set>
                                    <p:anim calcmode="lin" valueType="num">
                                      <p:cBhvr>
                                        <p:cTn id="22" dur="1" fill="hold"/>
                                        <p:tgtEl>
                                          <p:spTgt spid="45058">
                                            <p:txEl>
                                              <p:pRg st="3" end="3"/>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vert="horz" wrap="square" lIns="91440" tIns="45720" rIns="91440" bIns="45720" anchor="ctr" anchorCtr="0"/>
          <a:lstStyle/>
          <a:p>
            <a:pPr eaLnBrk="1" hangingPunct="1"/>
            <a:endParaRPr lang="zh-CN" altLang="en-US" dirty="0"/>
          </a:p>
        </p:txBody>
      </p:sp>
      <p:sp>
        <p:nvSpPr>
          <p:cNvPr id="46083" name="Rectangle 3"/>
          <p:cNvSpPr>
            <a:spLocks noGrp="1"/>
          </p:cNvSpPr>
          <p:nvPr>
            <p:ph type="body"/>
          </p:nvPr>
        </p:nvSpPr>
        <p:spPr/>
        <p:txBody>
          <a:bodyPr vert="horz" wrap="square" lIns="91440" tIns="45720" rIns="91440" bIns="45720" anchor="t" anchorCtr="0"/>
          <a:lstStyle/>
          <a:p>
            <a:pPr eaLnBrk="1" hangingPunct="1">
              <a:buNone/>
            </a:pPr>
            <a:endParaRPr lang="en-US" altLang="zh-CN" sz="1200" b="0" dirty="0"/>
          </a:p>
        </p:txBody>
      </p:sp>
      <p:sp>
        <p:nvSpPr>
          <p:cNvPr id="3" name="文本框 2">
            <a:extLst>
              <a:ext uri="{FF2B5EF4-FFF2-40B4-BE49-F238E27FC236}">
                <a16:creationId xmlns:a16="http://schemas.microsoft.com/office/drawing/2014/main" id="{2E7B0F32-17DE-3647-D54A-059C6562F6A4}"/>
              </a:ext>
            </a:extLst>
          </p:cNvPr>
          <p:cNvSpPr txBox="1"/>
          <p:nvPr/>
        </p:nvSpPr>
        <p:spPr>
          <a:xfrm>
            <a:off x="683568" y="2090172"/>
            <a:ext cx="7344816" cy="2677656"/>
          </a:xfrm>
          <a:prstGeom prst="rect">
            <a:avLst/>
          </a:prstGeom>
          <a:noFill/>
        </p:spPr>
        <p:txBody>
          <a:bodyPr wrap="square">
            <a:spAutoFit/>
          </a:bodyPr>
          <a:lstStyle/>
          <a:p>
            <a:r>
              <a:rPr lang="zh-CN" altLang="en-US" sz="2800" dirty="0"/>
              <a:t>一、坚持用马克思主义立场、观点和方法进行分析</a:t>
            </a:r>
          </a:p>
          <a:p>
            <a:r>
              <a:rPr lang="zh-CN" altLang="en-US" sz="2800" dirty="0"/>
              <a:t>二、深入了解资本主义发展的历史</a:t>
            </a:r>
          </a:p>
          <a:p>
            <a:r>
              <a:rPr lang="zh-CN" altLang="en-US" sz="2800" dirty="0"/>
              <a:t>三、紧密联系中国特色社会主义的实践</a:t>
            </a:r>
          </a:p>
          <a:p>
            <a:r>
              <a:rPr lang="zh-CN" altLang="en-US" sz="2800" dirty="0"/>
              <a:t>四、注重学习和掌握有用的分析工具和方法</a:t>
            </a:r>
          </a:p>
          <a:p>
            <a:r>
              <a:rPr lang="zh-CN" altLang="en-US" sz="2800" dirty="0"/>
              <a:t>五、正确看待西方经济学的方法论</a:t>
            </a:r>
          </a:p>
        </p:txBody>
      </p:sp>
      <p:pic>
        <p:nvPicPr>
          <p:cNvPr id="5" name="图片 4">
            <a:extLst>
              <a:ext uri="{FF2B5EF4-FFF2-40B4-BE49-F238E27FC236}">
                <a16:creationId xmlns:a16="http://schemas.microsoft.com/office/drawing/2014/main" id="{1B2A3703-8105-0669-B5C2-31CCD7AE8935}"/>
              </a:ext>
            </a:extLst>
          </p:cNvPr>
          <p:cNvPicPr>
            <a:picLocks noChangeAspect="1"/>
          </p:cNvPicPr>
          <p:nvPr/>
        </p:nvPicPr>
        <p:blipFill>
          <a:blip r:embed="rId2"/>
          <a:stretch>
            <a:fillRect/>
          </a:stretch>
        </p:blipFill>
        <p:spPr>
          <a:xfrm>
            <a:off x="1259632" y="836712"/>
            <a:ext cx="6005080" cy="85351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par>
                                <p:cTn id="8" presetID="2" presetClass="entr" presetSubtype="8" fill="hold" grpId="0" nodeType="withEffect" nodePh="1">
                                  <p:stCondLst>
                                    <p:cond delay="0"/>
                                  </p:stCondLst>
                                  <p:endCondLst>
                                    <p:cond evt="begin" delay="0">
                                      <p:tn val="8"/>
                                    </p:cond>
                                  </p:endCondLst>
                                  <p:childTnLst>
                                    <p:set>
                                      <p:cBhvr>
                                        <p:cTn id="9" dur="1" fill="hold">
                                          <p:stCondLst>
                                            <p:cond delay="0"/>
                                          </p:stCondLst>
                                        </p:cTn>
                                        <p:tgtEl>
                                          <p:spTgt spid="46083">
                                            <p:txEl>
                                              <p:pRg st="0" end="0"/>
                                            </p:txEl>
                                          </p:spTgt>
                                        </p:tgtEl>
                                        <p:attrNameLst>
                                          <p:attrName>style.visibility</p:attrName>
                                        </p:attrNameLst>
                                      </p:cBhvr>
                                      <p:to>
                                        <p:strVal val="visible"/>
                                      </p:to>
                                    </p:set>
                                    <p:anim calcmode="lin" valueType="num">
                                      <p:cBhvr additive="base">
                                        <p:cTn id="10"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p:cNvSpPr>
          <p:nvPr>
            <p:ph type="body"/>
          </p:nvPr>
        </p:nvSpPr>
        <p:spPr>
          <a:xfrm>
            <a:off x="457200" y="1341438"/>
            <a:ext cx="8364538" cy="4786312"/>
          </a:xfrm>
        </p:spPr>
        <p:txBody>
          <a:bodyPr vert="horz" wrap="square" lIns="91440" tIns="45720" rIns="91440" bIns="45720" anchor="t" anchorCtr="0"/>
          <a:lstStyle/>
          <a:p>
            <a:pPr eaLnBrk="1" hangingPunct="1">
              <a:spcBef>
                <a:spcPct val="0"/>
              </a:spcBef>
              <a:buNone/>
            </a:pPr>
            <a:r>
              <a:rPr lang="zh-CN" altLang="en-US" dirty="0">
                <a:solidFill>
                  <a:srgbClr val="C00000"/>
                </a:solidFill>
              </a:rPr>
              <a:t>西方经济学的科学因素和阶级属性</a:t>
            </a:r>
            <a:endParaRPr lang="en-US" altLang="zh-CN" dirty="0">
              <a:solidFill>
                <a:srgbClr val="C00000"/>
              </a:solidFill>
            </a:endParaRPr>
          </a:p>
          <a:p>
            <a:r>
              <a:rPr lang="zh-CN" altLang="en-US" sz="2800" b="0" dirty="0">
                <a:solidFill>
                  <a:schemeClr val="tx1"/>
                </a:solidFill>
              </a:rPr>
              <a:t>科学的一面：</a:t>
            </a:r>
          </a:p>
          <a:p>
            <a:pPr lvl="1"/>
            <a:r>
              <a:rPr lang="zh-CN" altLang="en-US" sz="2400" dirty="0"/>
              <a:t>对资本主义市场经济运行的分析卓有成果，</a:t>
            </a:r>
          </a:p>
          <a:p>
            <a:pPr lvl="1"/>
            <a:r>
              <a:rPr lang="zh-CN" altLang="en-US" sz="2400" dirty="0"/>
              <a:t>对微、宏观经济政策的分析有实际意义。</a:t>
            </a:r>
          </a:p>
          <a:p>
            <a:r>
              <a:rPr lang="zh-CN" altLang="en-US" sz="2800" b="0" dirty="0">
                <a:solidFill>
                  <a:schemeClr val="tx1"/>
                </a:solidFill>
              </a:rPr>
              <a:t>阶级性：</a:t>
            </a:r>
          </a:p>
          <a:p>
            <a:pPr lvl="1"/>
            <a:r>
              <a:rPr lang="zh-CN" altLang="en-US" sz="2400" dirty="0"/>
              <a:t>为资产阶级经济利益辩护和服务。</a:t>
            </a:r>
          </a:p>
          <a:p>
            <a:r>
              <a:rPr lang="zh-CN" altLang="en-US" sz="2800" b="0" dirty="0">
                <a:solidFill>
                  <a:schemeClr val="tx1"/>
                </a:solidFill>
              </a:rPr>
              <a:t>应有的态度：</a:t>
            </a:r>
          </a:p>
          <a:p>
            <a:pPr lvl="1"/>
            <a:r>
              <a:rPr lang="zh-CN" altLang="en-US" sz="2400" dirty="0"/>
              <a:t>以马克思主义为指导，立足中国国情，在批判中借鉴。</a:t>
            </a:r>
            <a:endParaRPr lang="en-US" altLang="zh-CN" sz="2400" dirty="0"/>
          </a:p>
          <a:p>
            <a:pPr lvl="2" eaLnBrk="1" hangingPunct="1">
              <a:lnSpc>
                <a:spcPct val="150000"/>
              </a:lnSpc>
            </a:pPr>
            <a:endParaRPr lang="zh-CN" altLang="en-US" sz="2000" dirty="0"/>
          </a:p>
        </p:txBody>
      </p:sp>
      <p:sp>
        <p:nvSpPr>
          <p:cNvPr id="39938"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第五节  怎样学习西方经济学</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p:cTn id="7" dur="1" fill="hold"/>
                                        <p:tgtEl>
                                          <p:spTgt spid="1126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 calcmode="lin" valueType="num">
                                      <p:cBhvr>
                                        <p:cTn id="12" dur="1" fill="hold"/>
                                        <p:tgtEl>
                                          <p:spTgt spid="11266">
                                            <p:txEl>
                                              <p:pRg st="1" end="1"/>
                                            </p:tx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anim calcmode="lin" valueType="num">
                                      <p:cBhvr>
                                        <p:cTn id="15" dur="1" fill="hold"/>
                                        <p:tgtEl>
                                          <p:spTgt spid="11266">
                                            <p:txEl>
                                              <p:pRg st="2" end="2"/>
                                            </p:txEl>
                                          </p:spTgt>
                                        </p:tgtEl>
                                      </p:cBhvr>
                                    </p:anim>
                                  </p:childTnLst>
                                </p:cTn>
                              </p:par>
                              <p:par>
                                <p:cTn id="16" presetID="24" presetClass="entr" presetSubtype="0" fill="hold" grpId="0" nodeType="withEffect">
                                  <p:stCondLst>
                                    <p:cond delay="0"/>
                                  </p:stCondLst>
                                  <p:childTnLst>
                                    <p:set>
                                      <p:cBhvr>
                                        <p:cTn id="17" dur="1" fill="hold">
                                          <p:stCondLst>
                                            <p:cond delay="0"/>
                                          </p:stCondLst>
                                        </p:cTn>
                                        <p:tgtEl>
                                          <p:spTgt spid="11266">
                                            <p:txEl>
                                              <p:pRg st="3" end="3"/>
                                            </p:txEl>
                                          </p:spTgt>
                                        </p:tgtEl>
                                        <p:attrNameLst>
                                          <p:attrName>style.visibility</p:attrName>
                                        </p:attrNameLst>
                                      </p:cBhvr>
                                      <p:to>
                                        <p:strVal val="visible"/>
                                      </p:to>
                                    </p:set>
                                    <p:anim calcmode="lin" valueType="num">
                                      <p:cBhvr>
                                        <p:cTn id="18" dur="1" fill="hold"/>
                                        <p:tgtEl>
                                          <p:spTgt spid="11266">
                                            <p:txEl>
                                              <p:pRg st="3" end="3"/>
                                            </p:txEl>
                                          </p:spTgt>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1266">
                                            <p:txEl>
                                              <p:pRg st="4" end="4"/>
                                            </p:txEl>
                                          </p:spTgt>
                                        </p:tgtEl>
                                        <p:attrNameLst>
                                          <p:attrName>style.visibility</p:attrName>
                                        </p:attrNameLst>
                                      </p:cBhvr>
                                      <p:to>
                                        <p:strVal val="visible"/>
                                      </p:to>
                                    </p:set>
                                    <p:anim calcmode="lin" valueType="num">
                                      <p:cBhvr>
                                        <p:cTn id="23" dur="1" fill="hold"/>
                                        <p:tgtEl>
                                          <p:spTgt spid="11266">
                                            <p:txEl>
                                              <p:pRg st="4" end="4"/>
                                            </p:txEl>
                                          </p:spTgt>
                                        </p:tgtEl>
                                      </p:cBhvr>
                                    </p:anim>
                                  </p:childTnLst>
                                </p:cTn>
                              </p:par>
                              <p:par>
                                <p:cTn id="24" presetID="24" presetClass="entr" presetSubtype="0" fill="hold" grpId="0" nodeType="withEffect">
                                  <p:stCondLst>
                                    <p:cond delay="0"/>
                                  </p:stCondLst>
                                  <p:childTnLst>
                                    <p:set>
                                      <p:cBhvr>
                                        <p:cTn id="25" dur="1" fill="hold">
                                          <p:stCondLst>
                                            <p:cond delay="0"/>
                                          </p:stCondLst>
                                        </p:cTn>
                                        <p:tgtEl>
                                          <p:spTgt spid="11266">
                                            <p:txEl>
                                              <p:pRg st="5" end="5"/>
                                            </p:txEl>
                                          </p:spTgt>
                                        </p:tgtEl>
                                        <p:attrNameLst>
                                          <p:attrName>style.visibility</p:attrName>
                                        </p:attrNameLst>
                                      </p:cBhvr>
                                      <p:to>
                                        <p:strVal val="visible"/>
                                      </p:to>
                                    </p:set>
                                    <p:anim calcmode="lin" valueType="num">
                                      <p:cBhvr>
                                        <p:cTn id="26" dur="1" fill="hold"/>
                                        <p:tgtEl>
                                          <p:spTgt spid="11266">
                                            <p:txEl>
                                              <p:pRg st="5" end="5"/>
                                            </p:txEl>
                                          </p:spTgt>
                                        </p:tgtEl>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1266">
                                            <p:txEl>
                                              <p:pRg st="6" end="6"/>
                                            </p:txEl>
                                          </p:spTgt>
                                        </p:tgtEl>
                                        <p:attrNameLst>
                                          <p:attrName>style.visibility</p:attrName>
                                        </p:attrNameLst>
                                      </p:cBhvr>
                                      <p:to>
                                        <p:strVal val="visible"/>
                                      </p:to>
                                    </p:set>
                                    <p:anim calcmode="lin" valueType="num">
                                      <p:cBhvr>
                                        <p:cTn id="31" dur="1" fill="hold"/>
                                        <p:tgtEl>
                                          <p:spTgt spid="11266">
                                            <p:txEl>
                                              <p:pRg st="6" end="6"/>
                                            </p:txEl>
                                          </p:spTgt>
                                        </p:tgtEl>
                                      </p:cBhvr>
                                    </p:anim>
                                  </p:childTnLst>
                                </p:cTn>
                              </p:par>
                              <p:par>
                                <p:cTn id="32" presetID="24" presetClass="entr" presetSubtype="0" fill="hold" grpId="0" nodeType="withEffect">
                                  <p:stCondLst>
                                    <p:cond delay="0"/>
                                  </p:stCondLst>
                                  <p:childTnLst>
                                    <p:set>
                                      <p:cBhvr>
                                        <p:cTn id="33" dur="1" fill="hold">
                                          <p:stCondLst>
                                            <p:cond delay="0"/>
                                          </p:stCondLst>
                                        </p:cTn>
                                        <p:tgtEl>
                                          <p:spTgt spid="11266">
                                            <p:txEl>
                                              <p:pRg st="7" end="7"/>
                                            </p:txEl>
                                          </p:spTgt>
                                        </p:tgtEl>
                                        <p:attrNameLst>
                                          <p:attrName>style.visibility</p:attrName>
                                        </p:attrNameLst>
                                      </p:cBhvr>
                                      <p:to>
                                        <p:strVal val="visible"/>
                                      </p:to>
                                    </p:set>
                                    <p:anim calcmode="lin" valueType="num">
                                      <p:cBhvr>
                                        <p:cTn id="34" dur="1" fill="hold"/>
                                        <p:tgtEl>
                                          <p:spTgt spid="11266">
                                            <p:txEl>
                                              <p:pRg st="7" end="7"/>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内容占位符 2"/>
          <p:cNvSpPr>
            <a:spLocks noGrp="1"/>
          </p:cNvSpPr>
          <p:nvPr>
            <p:ph idx="4294967295"/>
          </p:nvPr>
        </p:nvSpPr>
        <p:spPr/>
        <p:txBody>
          <a:bodyPr vert="horz" wrap="square" lIns="91440" tIns="45720" rIns="91440" bIns="45720" anchor="t" anchorCtr="0"/>
          <a:lstStyle/>
          <a:p>
            <a:pPr eaLnBrk="1" hangingPunct="1"/>
            <a:r>
              <a:rPr lang="zh-CN" altLang="en-US" sz="2800" b="0" dirty="0">
                <a:solidFill>
                  <a:schemeClr val="tx1"/>
                </a:solidFill>
              </a:rPr>
              <a:t>听课</a:t>
            </a:r>
          </a:p>
          <a:p>
            <a:pPr eaLnBrk="1" hangingPunct="1"/>
            <a:r>
              <a:rPr lang="zh-CN" altLang="en-US" sz="2800" b="0" dirty="0">
                <a:solidFill>
                  <a:schemeClr val="tx1"/>
                </a:solidFill>
              </a:rPr>
              <a:t>勤做练习题</a:t>
            </a:r>
          </a:p>
          <a:p>
            <a:pPr eaLnBrk="1" hangingPunct="1"/>
            <a:r>
              <a:rPr lang="zh-CN" altLang="en-US" sz="2800" b="0" dirty="0">
                <a:solidFill>
                  <a:schemeClr val="tx1"/>
                </a:solidFill>
              </a:rPr>
              <a:t>课后整理笔记</a:t>
            </a:r>
          </a:p>
          <a:p>
            <a:pPr eaLnBrk="1" hangingPunct="1"/>
            <a:r>
              <a:rPr lang="zh-CN" altLang="en-US" sz="2800" b="0" dirty="0">
                <a:solidFill>
                  <a:schemeClr val="tx1"/>
                </a:solidFill>
              </a:rPr>
              <a:t>浏览财经新闻</a:t>
            </a:r>
          </a:p>
          <a:p>
            <a:pPr eaLnBrk="1" hangingPunct="1"/>
            <a:r>
              <a:rPr lang="zh-CN" altLang="en-US" sz="2800" b="0" dirty="0">
                <a:solidFill>
                  <a:schemeClr val="tx1"/>
                </a:solidFill>
              </a:rPr>
              <a:t>阅读教材</a:t>
            </a:r>
            <a:endParaRPr lang="en-US" altLang="zh-CN" sz="2800" b="0" dirty="0">
              <a:solidFill>
                <a:schemeClr val="tx1"/>
              </a:solidFill>
            </a:endParaRPr>
          </a:p>
          <a:p>
            <a:pPr marL="400050" lvl="1" indent="0" eaLnBrk="1" hangingPunct="1"/>
            <a:r>
              <a:rPr lang="zh-CN" altLang="en-US" sz="2400" dirty="0"/>
              <a:t>按笔记阅读教材</a:t>
            </a:r>
            <a:endParaRPr lang="en-US" altLang="zh-CN" sz="2400" dirty="0"/>
          </a:p>
          <a:p>
            <a:pPr marL="400050" lvl="1" indent="0" eaLnBrk="1" hangingPunct="1"/>
            <a:r>
              <a:rPr lang="zh-CN" altLang="en-US" sz="2400" dirty="0"/>
              <a:t>参考其他教材</a:t>
            </a:r>
            <a:endParaRPr lang="en-US" altLang="zh-CN" sz="2400" dirty="0"/>
          </a:p>
          <a:p>
            <a:pPr marL="400050" lvl="1" indent="0" eaLnBrk="1" hangingPunct="1"/>
            <a:r>
              <a:rPr lang="zh-CN" altLang="en-US" sz="2400" dirty="0"/>
              <a:t>阅读章末的小结评析</a:t>
            </a:r>
            <a:endParaRPr lang="en-US" altLang="zh-CN" sz="2400" dirty="0"/>
          </a:p>
        </p:txBody>
      </p:sp>
      <p:sp>
        <p:nvSpPr>
          <p:cNvPr id="40962"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第五节  怎样学习西方经济学</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p:cTn id="7" dur="1" fill="hold"/>
                                        <p:tgtEl>
                                          <p:spTgt spid="4710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 calcmode="lin" valueType="num">
                                      <p:cBhvr>
                                        <p:cTn id="12" dur="1" fill="hold"/>
                                        <p:tgtEl>
                                          <p:spTgt spid="47106">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 calcmode="lin" valueType="num">
                                      <p:cBhvr>
                                        <p:cTn id="17" dur="1" fill="hold"/>
                                        <p:tgtEl>
                                          <p:spTgt spid="47106">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7106">
                                            <p:txEl>
                                              <p:pRg st="3" end="3"/>
                                            </p:txEl>
                                          </p:spTgt>
                                        </p:tgtEl>
                                        <p:attrNameLst>
                                          <p:attrName>style.visibility</p:attrName>
                                        </p:attrNameLst>
                                      </p:cBhvr>
                                      <p:to>
                                        <p:strVal val="visible"/>
                                      </p:to>
                                    </p:set>
                                    <p:anim calcmode="lin" valueType="num">
                                      <p:cBhvr>
                                        <p:cTn id="22" dur="1" fill="hold"/>
                                        <p:tgtEl>
                                          <p:spTgt spid="47106">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7106">
                                            <p:txEl>
                                              <p:pRg st="4" end="4"/>
                                            </p:txEl>
                                          </p:spTgt>
                                        </p:tgtEl>
                                        <p:attrNameLst>
                                          <p:attrName>style.visibility</p:attrName>
                                        </p:attrNameLst>
                                      </p:cBhvr>
                                      <p:to>
                                        <p:strVal val="visible"/>
                                      </p:to>
                                    </p:set>
                                    <p:anim calcmode="lin" valueType="num">
                                      <p:cBhvr>
                                        <p:cTn id="27" dur="1" fill="hold"/>
                                        <p:tgtEl>
                                          <p:spTgt spid="47106">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7106">
                                            <p:txEl>
                                              <p:pRg st="5" end="5"/>
                                            </p:txEl>
                                          </p:spTgt>
                                        </p:tgtEl>
                                        <p:attrNameLst>
                                          <p:attrName>style.visibility</p:attrName>
                                        </p:attrNameLst>
                                      </p:cBhvr>
                                      <p:to>
                                        <p:strVal val="visible"/>
                                      </p:to>
                                    </p:set>
                                    <p:anim calcmode="lin" valueType="num">
                                      <p:cBhvr>
                                        <p:cTn id="32" dur="1" fill="hold"/>
                                        <p:tgtEl>
                                          <p:spTgt spid="47106">
                                            <p:txEl>
                                              <p:pRg st="5" end="5"/>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7106">
                                            <p:txEl>
                                              <p:pRg st="6" end="6"/>
                                            </p:txEl>
                                          </p:spTgt>
                                        </p:tgtEl>
                                        <p:attrNameLst>
                                          <p:attrName>style.visibility</p:attrName>
                                        </p:attrNameLst>
                                      </p:cBhvr>
                                      <p:to>
                                        <p:strVal val="visible"/>
                                      </p:to>
                                    </p:set>
                                    <p:anim calcmode="lin" valueType="num">
                                      <p:cBhvr>
                                        <p:cTn id="37" dur="1" fill="hold"/>
                                        <p:tgtEl>
                                          <p:spTgt spid="47106">
                                            <p:txEl>
                                              <p:pRg st="6" end="6"/>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47106">
                                            <p:txEl>
                                              <p:pRg st="7" end="7"/>
                                            </p:txEl>
                                          </p:spTgt>
                                        </p:tgtEl>
                                        <p:attrNameLst>
                                          <p:attrName>style.visibility</p:attrName>
                                        </p:attrNameLst>
                                      </p:cBhvr>
                                      <p:to>
                                        <p:strVal val="visible"/>
                                      </p:to>
                                    </p:set>
                                    <p:anim calcmode="lin" valueType="num">
                                      <p:cBhvr>
                                        <p:cTn id="42" dur="1" fill="hold"/>
                                        <p:tgtEl>
                                          <p:spTgt spid="47106">
                                            <p:txEl>
                                              <p:pRg st="7" end="7"/>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p:nvPr/>
        </p:nvSpPr>
        <p:spPr>
          <a:xfrm>
            <a:off x="457200" y="3284538"/>
            <a:ext cx="8229600" cy="2841625"/>
          </a:xfrm>
          <a:prstGeom prst="rect">
            <a:avLst/>
          </a:prstGeom>
          <a:noFill/>
          <a:ln w="9525">
            <a:noFill/>
          </a:ln>
        </p:spPr>
        <p:txBody>
          <a:bodyPr anchor="t" anchorCtr="0"/>
          <a:lstStyle/>
          <a:p>
            <a:pPr marL="342900" indent="-342900" algn="ctr" eaLnBrk="0" hangingPunct="0">
              <a:spcBef>
                <a:spcPct val="20000"/>
              </a:spcBef>
            </a:pPr>
            <a:r>
              <a:rPr lang="zh-CN" altLang="en-US" sz="6000" b="1" dirty="0">
                <a:latin typeface="宋体" panose="02010600030101010101" pitchFamily="2" charset="-122"/>
                <a:ea typeface="宋体" panose="02010600030101010101" pitchFamily="2" charset="-122"/>
              </a:rPr>
              <a:t>谢  谢！</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 calcmode="lin" valueType="num">
                                      <p:cBhvr>
                                        <p:cTn id="7" dur="1000" fill="hold"/>
                                        <p:tgtEl>
                                          <p:spTgt spid="481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81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8130">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48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p:nvPr>
        </p:nvSpPr>
        <p:spPr>
          <a:xfrm>
            <a:off x="457200" y="692697"/>
            <a:ext cx="8229600" cy="5435054"/>
          </a:xfrm>
        </p:spPr>
        <p:txBody>
          <a:bodyPr vert="horz" wrap="square" lIns="91440" tIns="45720" rIns="91440" bIns="45720" anchor="t" anchorCtr="0"/>
          <a:lstStyle/>
          <a:p>
            <a:pPr eaLnBrk="1" hangingPunct="1">
              <a:lnSpc>
                <a:spcPct val="80000"/>
              </a:lnSpc>
              <a:buNone/>
            </a:pPr>
            <a:r>
              <a:rPr lang="zh-CN" altLang="en-US" dirty="0">
                <a:solidFill>
                  <a:srgbClr val="C00000"/>
                </a:solidFill>
              </a:rPr>
              <a:t>一、西方经济学的界定</a:t>
            </a:r>
          </a:p>
          <a:p>
            <a:pPr eaLnBrk="1" hangingPunct="1">
              <a:lnSpc>
                <a:spcPct val="150000"/>
              </a:lnSpc>
              <a:spcBef>
                <a:spcPct val="0"/>
              </a:spcBef>
            </a:pPr>
            <a:r>
              <a:rPr lang="zh-CN" altLang="en-US" sz="2000" b="0" dirty="0">
                <a:solidFill>
                  <a:schemeClr val="tx1"/>
                </a:solidFill>
              </a:rPr>
              <a:t>西方经济学是</a:t>
            </a:r>
            <a:r>
              <a:rPr lang="en-US" altLang="zh-CN" sz="2000" b="0" dirty="0">
                <a:solidFill>
                  <a:schemeClr val="tx1"/>
                </a:solidFill>
              </a:rPr>
              <a:t>20</a:t>
            </a:r>
            <a:r>
              <a:rPr lang="zh-CN" altLang="en-US" sz="2000" b="0" dirty="0">
                <a:solidFill>
                  <a:schemeClr val="tx1"/>
                </a:solidFill>
              </a:rPr>
              <a:t>世纪</a:t>
            </a:r>
            <a:r>
              <a:rPr lang="en-US" altLang="zh-CN" sz="2000" b="0" dirty="0">
                <a:solidFill>
                  <a:schemeClr val="tx1"/>
                </a:solidFill>
              </a:rPr>
              <a:t>30</a:t>
            </a:r>
            <a:r>
              <a:rPr lang="zh-CN" altLang="en-US" sz="2000" b="0" dirty="0">
                <a:solidFill>
                  <a:schemeClr val="tx1"/>
                </a:solidFill>
              </a:rPr>
              <a:t>年代以来流行于西方国家的主流经济学。</a:t>
            </a:r>
            <a:endParaRPr lang="en-US" altLang="zh-CN" sz="2000" b="0" dirty="0">
              <a:solidFill>
                <a:schemeClr val="tx1"/>
              </a:solidFill>
            </a:endParaRPr>
          </a:p>
          <a:p>
            <a:pPr eaLnBrk="1" hangingPunct="1">
              <a:lnSpc>
                <a:spcPct val="150000"/>
              </a:lnSpc>
              <a:spcBef>
                <a:spcPct val="0"/>
              </a:spcBef>
            </a:pPr>
            <a:r>
              <a:rPr lang="zh-CN" altLang="en-US" sz="2800" b="0" dirty="0">
                <a:solidFill>
                  <a:schemeClr val="tx1"/>
                </a:solidFill>
              </a:rPr>
              <a:t>微观经济学：</a:t>
            </a:r>
          </a:p>
          <a:p>
            <a:pPr lvl="1" eaLnBrk="1" hangingPunct="1">
              <a:lnSpc>
                <a:spcPct val="150000"/>
              </a:lnSpc>
              <a:spcBef>
                <a:spcPct val="0"/>
              </a:spcBef>
            </a:pPr>
            <a:r>
              <a:rPr lang="zh-CN" altLang="en-US" sz="2400" dirty="0"/>
              <a:t>研究家庭、企业等</a:t>
            </a:r>
            <a:r>
              <a:rPr lang="zh-CN" altLang="en-US" sz="2400" b="1" dirty="0"/>
              <a:t>个体经济</a:t>
            </a:r>
            <a:r>
              <a:rPr lang="zh-CN" altLang="en-US" sz="2400" dirty="0"/>
              <a:t>单位经济行为</a:t>
            </a:r>
            <a:endParaRPr lang="en-US" altLang="zh-CN" sz="2400" dirty="0"/>
          </a:p>
          <a:p>
            <a:pPr lvl="1" eaLnBrk="1" hangingPunct="1">
              <a:lnSpc>
                <a:spcPct val="150000"/>
              </a:lnSpc>
              <a:spcBef>
                <a:spcPct val="0"/>
              </a:spcBef>
            </a:pPr>
            <a:r>
              <a:rPr lang="zh-CN" altLang="en-US" sz="2400" dirty="0"/>
              <a:t>在市场（价格）机制的作用下，个体如何做出理性选择，实现效用最大化或利润最大化。</a:t>
            </a:r>
          </a:p>
          <a:p>
            <a:pPr lvl="1" eaLnBrk="1" hangingPunct="1">
              <a:lnSpc>
                <a:spcPct val="150000"/>
              </a:lnSpc>
              <a:spcBef>
                <a:spcPct val="0"/>
              </a:spcBef>
            </a:pPr>
            <a:r>
              <a:rPr lang="zh-CN" altLang="en-US" sz="2400" dirty="0"/>
              <a:t>选择通过供给和需求表现，通过</a:t>
            </a:r>
            <a:r>
              <a:rPr lang="zh-CN" altLang="en-US" sz="2400" b="1" dirty="0"/>
              <a:t>价格</a:t>
            </a:r>
            <a:r>
              <a:rPr lang="zh-CN" altLang="en-US" sz="2400" dirty="0"/>
              <a:t>来协调：家庭的劳动力供给、企业的要素需求、消费者消费多少商品、企业生产多少商品。</a:t>
            </a:r>
            <a:endParaRPr lang="en-US" altLang="zh-CN" sz="2400" dirty="0"/>
          </a:p>
          <a:p>
            <a:pPr lvl="1" eaLnBrk="1" hangingPunct="1">
              <a:lnSpc>
                <a:spcPct val="150000"/>
              </a:lnSpc>
              <a:spcBef>
                <a:spcPct val="0"/>
              </a:spcBef>
            </a:pPr>
            <a:r>
              <a:rPr lang="zh-CN" altLang="en-US" dirty="0">
                <a:solidFill>
                  <a:srgbClr val="FF0000"/>
                </a:solidFill>
              </a:rPr>
              <a:t>贵了就少买，贵了就多卖！</a:t>
            </a:r>
            <a:endParaRPr lang="en-US" altLang="zh-CN" dirty="0">
              <a:solidFill>
                <a:srgbClr val="FF0000"/>
              </a:solidFill>
            </a:endParaRPr>
          </a:p>
          <a:p>
            <a:pPr lvl="1" eaLnBrk="1" hangingPunct="1">
              <a:lnSpc>
                <a:spcPct val="90000"/>
              </a:lnSpc>
              <a:spcBef>
                <a:spcPct val="0"/>
              </a:spcBef>
              <a:buClr>
                <a:srgbClr val="CC0000"/>
              </a:buClr>
              <a:buFont typeface="Wingdings" panose="05000000000000000000" pitchFamily="2" charset="2"/>
              <a:buNone/>
            </a:pPr>
            <a:endParaRPr lang="en-US" altLang="zh-CN" dirty="0"/>
          </a:p>
          <a:p>
            <a:pPr lvl="2" eaLnBrk="1" hangingPunct="1">
              <a:lnSpc>
                <a:spcPct val="80000"/>
              </a:lnSpc>
            </a:pPr>
            <a:endParaRPr lang="zh-CN" altLang="en-US" sz="2800" dirty="0"/>
          </a:p>
        </p:txBody>
      </p:sp>
      <p:sp>
        <p:nvSpPr>
          <p:cNvPr id="2" name="Rectangle 2"/>
          <p:cNvSpPr/>
          <p:nvPr/>
        </p:nvSpPr>
        <p:spPr>
          <a:xfrm>
            <a:off x="457200" y="116632"/>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第一节  什么是西方经济学</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p:cTn id="7" dur="1" fill="hold"/>
                                        <p:tgtEl>
                                          <p:spTgt spid="8194">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 calcmode="lin" valueType="num">
                                      <p:cBhvr>
                                        <p:cTn id="12" dur="1" fill="hold"/>
                                        <p:tgtEl>
                                          <p:spTgt spid="8194">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anim calcmode="lin" valueType="num">
                                      <p:cBhvr>
                                        <p:cTn id="17" dur="1" fill="hold"/>
                                        <p:tgtEl>
                                          <p:spTgt spid="8194">
                                            <p:txEl>
                                              <p:pRg st="2" end="2"/>
                                            </p:txEl>
                                          </p:spTgt>
                                        </p:tgtEl>
                                      </p:cBhvr>
                                    </p:anim>
                                  </p:childTnLst>
                                </p:cTn>
                              </p:par>
                              <p:par>
                                <p:cTn id="18" presetID="24" presetClass="entr" presetSubtype="0" fill="hold" grpId="0" nodeType="withEffect">
                                  <p:stCondLst>
                                    <p:cond delay="0"/>
                                  </p:stCondLst>
                                  <p:childTnLst>
                                    <p:set>
                                      <p:cBhvr>
                                        <p:cTn id="19" dur="1" fill="hold">
                                          <p:stCondLst>
                                            <p:cond delay="0"/>
                                          </p:stCondLst>
                                        </p:cTn>
                                        <p:tgtEl>
                                          <p:spTgt spid="8194">
                                            <p:txEl>
                                              <p:pRg st="3" end="3"/>
                                            </p:txEl>
                                          </p:spTgt>
                                        </p:tgtEl>
                                        <p:attrNameLst>
                                          <p:attrName>style.visibility</p:attrName>
                                        </p:attrNameLst>
                                      </p:cBhvr>
                                      <p:to>
                                        <p:strVal val="visible"/>
                                      </p:to>
                                    </p:set>
                                    <p:anim calcmode="lin" valueType="num">
                                      <p:cBhvr>
                                        <p:cTn id="20" dur="1" fill="hold"/>
                                        <p:tgtEl>
                                          <p:spTgt spid="8194">
                                            <p:txEl>
                                              <p:pRg st="3" end="3"/>
                                            </p:txEl>
                                          </p:spTgt>
                                        </p:tgtEl>
                                      </p:cBhvr>
                                    </p:anim>
                                  </p:childTnLst>
                                </p:cTn>
                              </p:par>
                              <p:par>
                                <p:cTn id="21" presetID="24" presetClass="entr" presetSubtype="0" fill="hold" grpId="0" nodeType="withEffect">
                                  <p:stCondLst>
                                    <p:cond delay="0"/>
                                  </p:stCondLst>
                                  <p:childTnLst>
                                    <p:set>
                                      <p:cBhvr>
                                        <p:cTn id="22" dur="1" fill="hold">
                                          <p:stCondLst>
                                            <p:cond delay="0"/>
                                          </p:stCondLst>
                                        </p:cTn>
                                        <p:tgtEl>
                                          <p:spTgt spid="8194">
                                            <p:txEl>
                                              <p:pRg st="4" end="4"/>
                                            </p:txEl>
                                          </p:spTgt>
                                        </p:tgtEl>
                                        <p:attrNameLst>
                                          <p:attrName>style.visibility</p:attrName>
                                        </p:attrNameLst>
                                      </p:cBhvr>
                                      <p:to>
                                        <p:strVal val="visible"/>
                                      </p:to>
                                    </p:set>
                                    <p:anim calcmode="lin" valueType="num">
                                      <p:cBhvr>
                                        <p:cTn id="23" dur="1" fill="hold"/>
                                        <p:tgtEl>
                                          <p:spTgt spid="8194">
                                            <p:txEl>
                                              <p:pRg st="4" end="4"/>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p:nvPr/>
        </p:nvSpPr>
        <p:spPr>
          <a:xfrm>
            <a:off x="457200" y="1343025"/>
            <a:ext cx="8229600" cy="522288"/>
          </a:xfrm>
          <a:prstGeom prst="rect">
            <a:avLst/>
          </a:prstGeom>
          <a:noFill/>
          <a:ln w="9525">
            <a:noFill/>
          </a:ln>
        </p:spPr>
        <p:txBody>
          <a:bodyPr anchor="t" anchorCtr="0">
            <a:spAutoFit/>
          </a:bodyPr>
          <a:lstStyle/>
          <a:p>
            <a:pPr algn="ctr"/>
            <a:r>
              <a:rPr lang="zh-CN" altLang="en-US" sz="2800" dirty="0">
                <a:latin typeface="黑体" panose="02010609060101010101" pitchFamily="49" charset="-122"/>
                <a:ea typeface="黑体" panose="02010609060101010101" pitchFamily="49" charset="-122"/>
              </a:rPr>
              <a:t>封闭经济下微观经济的循环流转</a:t>
            </a:r>
          </a:p>
        </p:txBody>
      </p:sp>
      <p:pic>
        <p:nvPicPr>
          <p:cNvPr id="9219" name="Picture 2" descr="ax440001"/>
          <p:cNvPicPr>
            <a:picLocks noChangeAspect="1"/>
          </p:cNvPicPr>
          <p:nvPr/>
        </p:nvPicPr>
        <p:blipFill>
          <a:blip r:embed="rId2"/>
          <a:stretch>
            <a:fillRect/>
          </a:stretch>
        </p:blipFill>
        <p:spPr>
          <a:xfrm>
            <a:off x="1357313" y="1857375"/>
            <a:ext cx="5929312" cy="4083050"/>
          </a:xfrm>
          <a:prstGeom prst="rect">
            <a:avLst/>
          </a:prstGeom>
          <a:noFill/>
          <a:ln w="9525">
            <a:noFill/>
          </a:ln>
        </p:spPr>
      </p:pic>
      <p:sp>
        <p:nvSpPr>
          <p:cNvPr id="2"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第一节  什么是西方经济学</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一、西方经济学的界定</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18"/>
                                        </p:tgtEl>
                                        <p:attrNameLst>
                                          <p:attrName>ppt_y</p:attrName>
                                        </p:attrNameLst>
                                      </p:cBhvr>
                                      <p:tavLst>
                                        <p:tav tm="0">
                                          <p:val>
                                            <p:strVal val="#ppt_y"/>
                                          </p:val>
                                        </p:tav>
                                        <p:tav tm="100000">
                                          <p:val>
                                            <p:strVal val="#ppt_y"/>
                                          </p:val>
                                        </p:tav>
                                      </p:tavLst>
                                    </p:anim>
                                    <p:anim calcmode="lin" valueType="num">
                                      <p:cBhvr>
                                        <p:cTn id="9" dur="500" fill="hold"/>
                                        <p:tgtEl>
                                          <p:spTgt spid="92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plus(in)">
                                      <p:cBhvr>
                                        <p:cTn id="16"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p:nvPr>
        </p:nvSpPr>
        <p:spPr>
          <a:xfrm>
            <a:off x="457200" y="1198563"/>
            <a:ext cx="8229600" cy="4929187"/>
          </a:xfrm>
        </p:spPr>
        <p:txBody>
          <a:bodyPr vert="horz" wrap="square" lIns="91440" tIns="45720" rIns="91440" bIns="45720" anchor="t" anchorCtr="0"/>
          <a:lstStyle/>
          <a:p>
            <a:pPr eaLnBrk="1" hangingPunct="1">
              <a:lnSpc>
                <a:spcPct val="80000"/>
              </a:lnSpc>
              <a:buNone/>
            </a:pPr>
            <a:r>
              <a:rPr lang="zh-CN" altLang="en-US" dirty="0">
                <a:solidFill>
                  <a:srgbClr val="C00000"/>
                </a:solidFill>
              </a:rPr>
              <a:t>一、西方经济学的界定</a:t>
            </a:r>
            <a:endParaRPr lang="en-US" altLang="zh-CN" dirty="0">
              <a:solidFill>
                <a:srgbClr val="C00000"/>
              </a:solidFill>
            </a:endParaRPr>
          </a:p>
          <a:p>
            <a:pPr eaLnBrk="1" hangingPunct="1">
              <a:lnSpc>
                <a:spcPct val="80000"/>
              </a:lnSpc>
              <a:buNone/>
            </a:pPr>
            <a:endParaRPr lang="zh-CN" altLang="en-US" dirty="0">
              <a:solidFill>
                <a:srgbClr val="C00000"/>
              </a:solidFill>
            </a:endParaRPr>
          </a:p>
          <a:p>
            <a:pPr eaLnBrk="1" hangingPunct="1">
              <a:lnSpc>
                <a:spcPct val="90000"/>
              </a:lnSpc>
              <a:spcBef>
                <a:spcPct val="0"/>
              </a:spcBef>
            </a:pPr>
            <a:r>
              <a:rPr lang="zh-CN" altLang="en-US" sz="2800" b="0" dirty="0">
                <a:solidFill>
                  <a:schemeClr val="tx1"/>
                </a:solidFill>
              </a:rPr>
              <a:t>宏观经济学：</a:t>
            </a:r>
          </a:p>
          <a:p>
            <a:pPr lvl="1" eaLnBrk="1" hangingPunct="1">
              <a:lnSpc>
                <a:spcPct val="150000"/>
              </a:lnSpc>
              <a:spcBef>
                <a:spcPct val="0"/>
              </a:spcBef>
            </a:pPr>
            <a:r>
              <a:rPr lang="zh-CN" altLang="en-US" sz="2400" dirty="0"/>
              <a:t>研究一个经济体的</a:t>
            </a:r>
            <a:r>
              <a:rPr lang="zh-CN" altLang="en-US" sz="2400" b="1" dirty="0"/>
              <a:t>总体经济活动</a:t>
            </a:r>
            <a:r>
              <a:rPr lang="zh-CN" altLang="en-US" sz="2400" dirty="0"/>
              <a:t>，</a:t>
            </a:r>
          </a:p>
          <a:p>
            <a:pPr lvl="1" eaLnBrk="1" hangingPunct="1">
              <a:lnSpc>
                <a:spcPct val="150000"/>
              </a:lnSpc>
              <a:spcBef>
                <a:spcPct val="0"/>
              </a:spcBef>
            </a:pPr>
            <a:r>
              <a:rPr lang="zh-CN" altLang="en-US" sz="2400" dirty="0"/>
              <a:t>着眼于</a:t>
            </a:r>
            <a:r>
              <a:rPr lang="zh-CN" altLang="en-US" sz="2400" dirty="0">
                <a:solidFill>
                  <a:srgbClr val="CC0000"/>
                </a:solidFill>
              </a:rPr>
              <a:t>总产量、就业状况和一般物价水平</a:t>
            </a:r>
            <a:r>
              <a:rPr lang="zh-CN" altLang="en-US" sz="2400" dirty="0"/>
              <a:t>的决定，</a:t>
            </a:r>
          </a:p>
          <a:p>
            <a:pPr lvl="1" eaLnBrk="1" hangingPunct="1">
              <a:lnSpc>
                <a:spcPct val="150000"/>
              </a:lnSpc>
              <a:spcBef>
                <a:spcPct val="0"/>
              </a:spcBef>
            </a:pPr>
            <a:r>
              <a:rPr lang="zh-CN" altLang="en-US" sz="2400" dirty="0"/>
              <a:t>也关注</a:t>
            </a:r>
            <a:r>
              <a:rPr lang="zh-CN" altLang="en-US" sz="2400" dirty="0">
                <a:solidFill>
                  <a:srgbClr val="CC0000"/>
                </a:solidFill>
              </a:rPr>
              <a:t>宏观经济政策</a:t>
            </a:r>
            <a:r>
              <a:rPr lang="zh-CN" altLang="en-US" sz="2400" dirty="0"/>
              <a:t>，是关于国民收入和就业的理论。</a:t>
            </a:r>
            <a:endParaRPr lang="en-US" altLang="zh-CN" sz="2400" dirty="0"/>
          </a:p>
          <a:p>
            <a:pPr lvl="1" eaLnBrk="1" hangingPunct="1">
              <a:lnSpc>
                <a:spcPct val="150000"/>
              </a:lnSpc>
              <a:spcBef>
                <a:spcPct val="0"/>
              </a:spcBef>
            </a:pPr>
            <a:r>
              <a:rPr lang="zh-CN" altLang="en-US" sz="2400" dirty="0"/>
              <a:t>总供给：生产的各种最终产品和劳务</a:t>
            </a:r>
            <a:endParaRPr lang="en-US" altLang="zh-CN" sz="2400" dirty="0"/>
          </a:p>
          <a:p>
            <a:pPr lvl="1" eaLnBrk="1" hangingPunct="1">
              <a:lnSpc>
                <a:spcPct val="150000"/>
              </a:lnSpc>
              <a:spcBef>
                <a:spcPct val="0"/>
              </a:spcBef>
            </a:pPr>
            <a:r>
              <a:rPr lang="zh-CN" altLang="en-US" sz="2400" dirty="0"/>
              <a:t>总需求：个人</a:t>
            </a:r>
            <a:r>
              <a:rPr lang="en-US" altLang="zh-CN" sz="2400" dirty="0"/>
              <a:t>+</a:t>
            </a:r>
            <a:r>
              <a:rPr lang="zh-CN" altLang="en-US" sz="2400" dirty="0"/>
              <a:t>企业</a:t>
            </a:r>
            <a:r>
              <a:rPr lang="en-US" altLang="zh-CN" sz="2400" dirty="0"/>
              <a:t>+</a:t>
            </a:r>
            <a:r>
              <a:rPr lang="zh-CN" altLang="en-US" sz="2400" dirty="0"/>
              <a:t>政府</a:t>
            </a:r>
            <a:r>
              <a:rPr lang="en-US" altLang="zh-CN" sz="2400" dirty="0"/>
              <a:t>+</a:t>
            </a:r>
            <a:r>
              <a:rPr lang="zh-CN" altLang="en-US" sz="2400" dirty="0"/>
              <a:t>出口</a:t>
            </a:r>
            <a:endParaRPr lang="en-US" altLang="zh-CN" sz="2400" dirty="0"/>
          </a:p>
          <a:p>
            <a:pPr lvl="1" eaLnBrk="1" hangingPunct="1">
              <a:lnSpc>
                <a:spcPct val="150000"/>
              </a:lnSpc>
              <a:spcBef>
                <a:spcPct val="0"/>
              </a:spcBef>
            </a:pPr>
            <a:r>
              <a:rPr lang="zh-CN" altLang="en-US" sz="2400" dirty="0"/>
              <a:t>总供给与总需求的平衡</a:t>
            </a:r>
            <a:endParaRPr lang="en-US" altLang="zh-CN" sz="2400" dirty="0"/>
          </a:p>
          <a:p>
            <a:pPr lvl="1" eaLnBrk="1" hangingPunct="1">
              <a:lnSpc>
                <a:spcPct val="90000"/>
              </a:lnSpc>
              <a:spcBef>
                <a:spcPct val="0"/>
              </a:spcBef>
              <a:buClr>
                <a:srgbClr val="CC0000"/>
              </a:buClr>
              <a:buFont typeface="Wingdings" panose="05000000000000000000" pitchFamily="2" charset="2"/>
              <a:buNone/>
            </a:pPr>
            <a:endParaRPr lang="en-US" altLang="zh-CN" dirty="0"/>
          </a:p>
          <a:p>
            <a:pPr lvl="2" eaLnBrk="1" hangingPunct="1">
              <a:lnSpc>
                <a:spcPct val="80000"/>
              </a:lnSpc>
            </a:pPr>
            <a:endParaRPr lang="zh-CN" altLang="en-US" sz="2800" dirty="0"/>
          </a:p>
        </p:txBody>
      </p:sp>
      <p:sp>
        <p:nvSpPr>
          <p:cNvPr id="10242"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第一节  什么是西方经济学</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一、西方经济学的界定</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p:cTn id="7" dur="1" fill="hold"/>
                                        <p:tgtEl>
                                          <p:spTgt spid="8194">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194">
                                            <p:txEl>
                                              <p:pRg st="2" end="2"/>
                                            </p:txEl>
                                          </p:spTgt>
                                        </p:tgtEl>
                                        <p:attrNameLst>
                                          <p:attrName>style.visibility</p:attrName>
                                        </p:attrNameLst>
                                      </p:cBhvr>
                                      <p:to>
                                        <p:strVal val="visible"/>
                                      </p:to>
                                    </p:set>
                                    <p:anim calcmode="lin" valueType="num">
                                      <p:cBhvr>
                                        <p:cTn id="12" dur="1" fill="hold"/>
                                        <p:tgtEl>
                                          <p:spTgt spid="8194">
                                            <p:txEl>
                                              <p:pRg st="2" end="2"/>
                                            </p:tx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8194">
                                            <p:txEl>
                                              <p:pRg st="3" end="3"/>
                                            </p:txEl>
                                          </p:spTgt>
                                        </p:tgtEl>
                                        <p:attrNameLst>
                                          <p:attrName>style.visibility</p:attrName>
                                        </p:attrNameLst>
                                      </p:cBhvr>
                                      <p:to>
                                        <p:strVal val="visible"/>
                                      </p:to>
                                    </p:set>
                                    <p:anim calcmode="lin" valueType="num">
                                      <p:cBhvr>
                                        <p:cTn id="15" dur="1" fill="hold"/>
                                        <p:tgtEl>
                                          <p:spTgt spid="8194">
                                            <p:txEl>
                                              <p:pRg st="3" end="3"/>
                                            </p:txEl>
                                          </p:spTgt>
                                        </p:tgtEl>
                                      </p:cBhvr>
                                    </p:anim>
                                  </p:childTnLst>
                                </p:cTn>
                              </p:par>
                              <p:par>
                                <p:cTn id="16" presetID="24" presetClass="entr" presetSubtype="0" fill="hold" grpId="0" nodeType="withEffect">
                                  <p:stCondLst>
                                    <p:cond delay="0"/>
                                  </p:stCondLst>
                                  <p:childTnLst>
                                    <p:set>
                                      <p:cBhvr>
                                        <p:cTn id="17" dur="1" fill="hold">
                                          <p:stCondLst>
                                            <p:cond delay="0"/>
                                          </p:stCondLst>
                                        </p:cTn>
                                        <p:tgtEl>
                                          <p:spTgt spid="8194">
                                            <p:txEl>
                                              <p:pRg st="4" end="4"/>
                                            </p:txEl>
                                          </p:spTgt>
                                        </p:tgtEl>
                                        <p:attrNameLst>
                                          <p:attrName>style.visibility</p:attrName>
                                        </p:attrNameLst>
                                      </p:cBhvr>
                                      <p:to>
                                        <p:strVal val="visible"/>
                                      </p:to>
                                    </p:set>
                                    <p:anim calcmode="lin" valueType="num">
                                      <p:cBhvr>
                                        <p:cTn id="18" dur="1" fill="hold"/>
                                        <p:tgtEl>
                                          <p:spTgt spid="8194">
                                            <p:txEl>
                                              <p:pRg st="4" end="4"/>
                                            </p:txEl>
                                          </p:spTgt>
                                        </p:tgtEl>
                                      </p:cBhvr>
                                    </p:anim>
                                  </p:childTnLst>
                                </p:cTn>
                              </p:par>
                              <p:par>
                                <p:cTn id="19" presetID="24" presetClass="entr" presetSubtype="0" fill="hold" grpId="0" nodeType="withEffect">
                                  <p:stCondLst>
                                    <p:cond delay="0"/>
                                  </p:stCondLst>
                                  <p:childTnLst>
                                    <p:set>
                                      <p:cBhvr>
                                        <p:cTn id="20" dur="1" fill="hold">
                                          <p:stCondLst>
                                            <p:cond delay="0"/>
                                          </p:stCondLst>
                                        </p:cTn>
                                        <p:tgtEl>
                                          <p:spTgt spid="8194">
                                            <p:txEl>
                                              <p:pRg st="5" end="5"/>
                                            </p:txEl>
                                          </p:spTgt>
                                        </p:tgtEl>
                                        <p:attrNameLst>
                                          <p:attrName>style.visibility</p:attrName>
                                        </p:attrNameLst>
                                      </p:cBhvr>
                                      <p:to>
                                        <p:strVal val="visible"/>
                                      </p:to>
                                    </p:set>
                                    <p:anim calcmode="lin" valueType="num">
                                      <p:cBhvr>
                                        <p:cTn id="21" dur="1" fill="hold"/>
                                        <p:tgtEl>
                                          <p:spTgt spid="8194">
                                            <p:txEl>
                                              <p:pRg st="5" end="5"/>
                                            </p:txEl>
                                          </p:spTgt>
                                        </p:tgtEl>
                                      </p:cBhvr>
                                    </p:anim>
                                  </p:childTnLst>
                                </p:cTn>
                              </p:par>
                              <p:par>
                                <p:cTn id="22" presetID="24" presetClass="entr" presetSubtype="0" fill="hold" grpId="0" nodeType="withEffect">
                                  <p:stCondLst>
                                    <p:cond delay="0"/>
                                  </p:stCondLst>
                                  <p:childTnLst>
                                    <p:set>
                                      <p:cBhvr>
                                        <p:cTn id="23" dur="1" fill="hold">
                                          <p:stCondLst>
                                            <p:cond delay="0"/>
                                          </p:stCondLst>
                                        </p:cTn>
                                        <p:tgtEl>
                                          <p:spTgt spid="8194">
                                            <p:txEl>
                                              <p:pRg st="6" end="6"/>
                                            </p:txEl>
                                          </p:spTgt>
                                        </p:tgtEl>
                                        <p:attrNameLst>
                                          <p:attrName>style.visibility</p:attrName>
                                        </p:attrNameLst>
                                      </p:cBhvr>
                                      <p:to>
                                        <p:strVal val="visible"/>
                                      </p:to>
                                    </p:set>
                                    <p:anim calcmode="lin" valueType="num">
                                      <p:cBhvr>
                                        <p:cTn id="24" dur="1" fill="hold"/>
                                        <p:tgtEl>
                                          <p:spTgt spid="8194">
                                            <p:txEl>
                                              <p:pRg st="6" end="6"/>
                                            </p:txEl>
                                          </p:spTgt>
                                        </p:tgtEl>
                                      </p:cBhvr>
                                    </p:anim>
                                  </p:childTnLst>
                                </p:cTn>
                              </p:par>
                              <p:par>
                                <p:cTn id="25" presetID="24" presetClass="entr" presetSubtype="0" fill="hold" grpId="0" nodeType="withEffect">
                                  <p:stCondLst>
                                    <p:cond delay="0"/>
                                  </p:stCondLst>
                                  <p:childTnLst>
                                    <p:set>
                                      <p:cBhvr>
                                        <p:cTn id="26" dur="1" fill="hold">
                                          <p:stCondLst>
                                            <p:cond delay="0"/>
                                          </p:stCondLst>
                                        </p:cTn>
                                        <p:tgtEl>
                                          <p:spTgt spid="8194">
                                            <p:txEl>
                                              <p:pRg st="7" end="7"/>
                                            </p:txEl>
                                          </p:spTgt>
                                        </p:tgtEl>
                                        <p:attrNameLst>
                                          <p:attrName>style.visibility</p:attrName>
                                        </p:attrNameLst>
                                      </p:cBhvr>
                                      <p:to>
                                        <p:strVal val="visible"/>
                                      </p:to>
                                    </p:set>
                                    <p:anim calcmode="lin" valueType="num">
                                      <p:cBhvr>
                                        <p:cTn id="27" dur="1" fill="hold"/>
                                        <p:tgtEl>
                                          <p:spTgt spid="8194">
                                            <p:txEl>
                                              <p:pRg st="7" end="7"/>
                                            </p:txEl>
                                          </p:spTgt>
                                        </p:tgtEl>
                                      </p:cBhvr>
                                    </p:anim>
                                  </p:childTnLst>
                                </p:cTn>
                              </p:par>
                              <p:par>
                                <p:cTn id="28" presetID="24" presetClass="entr" presetSubtype="0" fill="hold" grpId="0" nodeType="withEffect">
                                  <p:stCondLst>
                                    <p:cond delay="0"/>
                                  </p:stCondLst>
                                  <p:childTnLst>
                                    <p:set>
                                      <p:cBhvr>
                                        <p:cTn id="29" dur="1" fill="hold">
                                          <p:stCondLst>
                                            <p:cond delay="0"/>
                                          </p:stCondLst>
                                        </p:cTn>
                                        <p:tgtEl>
                                          <p:spTgt spid="8194">
                                            <p:txEl>
                                              <p:pRg st="8" end="8"/>
                                            </p:txEl>
                                          </p:spTgt>
                                        </p:tgtEl>
                                        <p:attrNameLst>
                                          <p:attrName>style.visibility</p:attrName>
                                        </p:attrNameLst>
                                      </p:cBhvr>
                                      <p:to>
                                        <p:strVal val="visible"/>
                                      </p:to>
                                    </p:set>
                                    <p:anim calcmode="lin" valueType="num">
                                      <p:cBhvr>
                                        <p:cTn id="30" dur="1" fill="hold"/>
                                        <p:tgtEl>
                                          <p:spTgt spid="8194">
                                            <p:txEl>
                                              <p:pRg st="8" end="8"/>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80973" y="1162009"/>
            <a:ext cx="8229600" cy="863600"/>
          </a:xfrm>
        </p:spPr>
        <p:txBody>
          <a:bodyPr vert="horz" wrap="square" lIns="91440" tIns="45720" rIns="91440" bIns="45720" anchor="ctr" anchorCtr="0"/>
          <a:lstStyle/>
          <a:p>
            <a:pPr algn="ctr"/>
            <a:r>
              <a:rPr lang="zh-CN" altLang="zh-CN" sz="2800" dirty="0">
                <a:solidFill>
                  <a:schemeClr val="tx1"/>
                </a:solidFill>
                <a:latin typeface="黑体" panose="02010609060101010101" pitchFamily="49" charset="-122"/>
              </a:rPr>
              <a:t>开放经济下宏观经济运行的循环流程图</a:t>
            </a:r>
          </a:p>
        </p:txBody>
      </p:sp>
      <p:pic>
        <p:nvPicPr>
          <p:cNvPr id="10243" name="Picture 3" descr="QQ截图未命名"/>
          <p:cNvPicPr>
            <a:picLocks noGrp="1" noChangeAspect="1"/>
          </p:cNvPicPr>
          <p:nvPr>
            <p:ph idx="4294967295"/>
          </p:nvPr>
        </p:nvPicPr>
        <p:blipFill>
          <a:blip r:embed="rId2"/>
          <a:stretch>
            <a:fillRect/>
          </a:stretch>
        </p:blipFill>
        <p:spPr>
          <a:xfrm rot="-60000">
            <a:off x="1690556" y="1967217"/>
            <a:ext cx="5810433" cy="4184875"/>
          </a:xfrm>
        </p:spPr>
      </p:pic>
      <p:sp>
        <p:nvSpPr>
          <p:cNvPr id="11267" name="Rectangle 2"/>
          <p:cNvSpPr/>
          <p:nvPr/>
        </p:nvSpPr>
        <p:spPr>
          <a:xfrm>
            <a:off x="457200" y="334963"/>
            <a:ext cx="8229600" cy="863600"/>
          </a:xfrm>
          <a:prstGeom prst="rect">
            <a:avLst/>
          </a:prstGeom>
          <a:noFill/>
          <a:ln w="9525">
            <a:noFill/>
          </a:ln>
        </p:spPr>
        <p:txBody>
          <a:bodyPr anchor="ctr" anchorCtr="0"/>
          <a:lstStyle/>
          <a:p>
            <a:pPr algn="ctr"/>
            <a:r>
              <a:rPr lang="zh-CN" altLang="en-US" sz="2400" dirty="0">
                <a:latin typeface="宋体" panose="02010600030101010101" pitchFamily="2" charset="-122"/>
                <a:ea typeface="宋体" panose="02010600030101010101" pitchFamily="2" charset="-122"/>
              </a:rPr>
              <a:t>                            第一节  什么是西方经济学</a:t>
            </a:r>
            <a:endParaRPr lang="en-US" altLang="zh-CN" sz="2400" dirty="0">
              <a:latin typeface="宋体" panose="02010600030101010101" pitchFamily="2" charset="-122"/>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                                                          一、西方经济学的界定</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checkerboard(across)">
                                      <p:cBhvr>
                                        <p:cTn id="13"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vert="horz" wrap="square" anchor="ctr" anchorCtr="0"/>
          <a:lstStyle/>
          <a:p>
            <a:pPr eaLnBrk="1" hangingPunct="1"/>
            <a:r>
              <a:rPr lang="zh-CN" altLang="en-US" dirty="0"/>
              <a:t>导论</a:t>
            </a:r>
          </a:p>
        </p:txBody>
      </p:sp>
      <p:sp>
        <p:nvSpPr>
          <p:cNvPr id="12291" name="Rectangle 3"/>
          <p:cNvSpPr>
            <a:spLocks noGrp="1"/>
          </p:cNvSpPr>
          <p:nvPr>
            <p:ph type="body" idx="4294967295"/>
          </p:nvPr>
        </p:nvSpPr>
        <p:spPr/>
        <p:txBody>
          <a:bodyPr vert="horz" wrap="square" anchor="t" anchorCtr="0"/>
          <a:lstStyle/>
          <a:p>
            <a:pPr eaLnBrk="1" hangingPunct="1">
              <a:buNone/>
            </a:pPr>
            <a:r>
              <a:rPr lang="zh-CN" altLang="en-US" dirty="0"/>
              <a:t>第二节</a:t>
            </a:r>
            <a:r>
              <a:rPr lang="en-US" altLang="zh-CN" dirty="0"/>
              <a:t>	</a:t>
            </a:r>
            <a:r>
              <a:rPr lang="zh-CN" altLang="en-US" dirty="0"/>
              <a:t>西方经济学的由来与发展</a:t>
            </a:r>
          </a:p>
          <a:p>
            <a:pPr eaLnBrk="1" hangingPunct="1">
              <a:buNone/>
            </a:pPr>
            <a:endParaRPr lang="en-US" altLang="zh-CN" sz="1200" b="0" dirty="0"/>
          </a:p>
          <a:p>
            <a:pPr lvl="1" eaLnBrk="1" hangingPunct="1">
              <a:buNone/>
            </a:pPr>
            <a:r>
              <a:rPr lang="zh-CN" altLang="en-US" dirty="0"/>
              <a:t>一、重商主义：</a:t>
            </a:r>
            <a:r>
              <a:rPr lang="en-US" altLang="zh-CN" dirty="0"/>
              <a:t>15</a:t>
            </a:r>
            <a:r>
              <a:rPr lang="zh-CN" altLang="en-US" dirty="0"/>
              <a:t>世纪</a:t>
            </a:r>
            <a:r>
              <a:rPr lang="en-US" altLang="zh-CN" dirty="0">
                <a:latin typeface="Arial" panose="020B0604020202020204" pitchFamily="34" charset="0"/>
              </a:rPr>
              <a:t>—</a:t>
            </a:r>
            <a:r>
              <a:rPr lang="en-US" altLang="zh-CN" dirty="0"/>
              <a:t>17</a:t>
            </a:r>
            <a:r>
              <a:rPr lang="zh-CN" altLang="en-US" dirty="0"/>
              <a:t>世纪中期</a:t>
            </a:r>
          </a:p>
          <a:p>
            <a:pPr lvl="1" eaLnBrk="1" hangingPunct="1">
              <a:buNone/>
            </a:pPr>
            <a:r>
              <a:rPr lang="zh-CN" altLang="en-US" dirty="0"/>
              <a:t>二、古典经济学：</a:t>
            </a:r>
            <a:r>
              <a:rPr lang="en-US" altLang="zh-CN" dirty="0"/>
              <a:t>17</a:t>
            </a:r>
            <a:r>
              <a:rPr lang="zh-CN" altLang="en-US" dirty="0"/>
              <a:t>世纪中期</a:t>
            </a:r>
            <a:r>
              <a:rPr lang="en-US" altLang="zh-CN" dirty="0">
                <a:latin typeface="Arial" panose="020B0604020202020204" pitchFamily="34" charset="0"/>
              </a:rPr>
              <a:t>—</a:t>
            </a:r>
            <a:r>
              <a:rPr lang="en-US" altLang="zh-CN" dirty="0"/>
              <a:t>19</a:t>
            </a:r>
            <a:r>
              <a:rPr lang="zh-CN" altLang="en-US" dirty="0"/>
              <a:t>世纪中期</a:t>
            </a:r>
            <a:endParaRPr lang="en-US" altLang="zh-CN" dirty="0"/>
          </a:p>
          <a:p>
            <a:pPr lvl="1" eaLnBrk="1" hangingPunct="1">
              <a:buNone/>
            </a:pPr>
            <a:r>
              <a:rPr lang="zh-CN" altLang="en-US" dirty="0"/>
              <a:t>三、新古典经济学：</a:t>
            </a:r>
            <a:r>
              <a:rPr lang="en-US" altLang="zh-CN" dirty="0"/>
              <a:t>18</a:t>
            </a:r>
            <a:r>
              <a:rPr lang="zh-CN" altLang="en-US" dirty="0"/>
              <a:t>世纪中后期</a:t>
            </a:r>
            <a:r>
              <a:rPr lang="en-US" altLang="zh-CN" dirty="0">
                <a:latin typeface="Arial" panose="020B0604020202020204" pitchFamily="34" charset="0"/>
              </a:rPr>
              <a:t>—</a:t>
            </a:r>
            <a:r>
              <a:rPr lang="en-US" altLang="zh-CN" dirty="0"/>
              <a:t>20</a:t>
            </a:r>
            <a:r>
              <a:rPr lang="zh-CN" altLang="en-US" dirty="0"/>
              <a:t>世纪初期</a:t>
            </a:r>
            <a:endParaRPr lang="en-US" altLang="zh-CN" dirty="0"/>
          </a:p>
          <a:p>
            <a:pPr lvl="1" eaLnBrk="1" hangingPunct="1">
              <a:buNone/>
            </a:pPr>
            <a:r>
              <a:rPr lang="zh-CN" altLang="en-US" dirty="0"/>
              <a:t>四、当代西方经济学：</a:t>
            </a:r>
            <a:r>
              <a:rPr lang="en-US" altLang="zh-CN" dirty="0"/>
              <a:t>20</a:t>
            </a:r>
            <a:r>
              <a:rPr lang="zh-CN" altLang="en-US" dirty="0"/>
              <a:t>世纪</a:t>
            </a:r>
            <a:r>
              <a:rPr lang="en-US" altLang="zh-CN" dirty="0"/>
              <a:t>30</a:t>
            </a:r>
            <a:r>
              <a:rPr lang="zh-CN" altLang="en-US" dirty="0"/>
              <a:t>年代</a:t>
            </a:r>
            <a:r>
              <a:rPr lang="en-US" altLang="zh-CN" dirty="0">
                <a:latin typeface="Arial" panose="020B0604020202020204" pitchFamily="34" charset="0"/>
              </a:rPr>
              <a:t>—</a:t>
            </a:r>
            <a:r>
              <a:rPr lang="zh-CN" altLang="en-US" dirty="0"/>
              <a:t>现在</a:t>
            </a:r>
          </a:p>
          <a:p>
            <a:pPr lvl="1" eaLnBrk="1" hangingPunct="1">
              <a:buNone/>
            </a:pPr>
            <a:endParaRPr lang="zh-CN"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2291">
                                            <p:txEl>
                                              <p:pRg st="0" end="0"/>
                                            </p:txEl>
                                          </p:spTgt>
                                        </p:tgtEl>
                                        <p:attrNameLst>
                                          <p:attrName>style.visibility</p:attrName>
                                        </p:attrNameLst>
                                      </p:cBhvr>
                                      <p:to>
                                        <p:strVal val="visible"/>
                                      </p:to>
                                    </p:set>
                                    <p:anim calcmode="lin" valueType="num">
                                      <p:cBhvr additive="base">
                                        <p:cTn id="10"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animEffect transition="in" filter="slide(fromBottom)">
                                      <p:cBhvr>
                                        <p:cTn id="16" dur="500"/>
                                        <p:tgtEl>
                                          <p:spTgt spid="122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transition="in" filter="slide(fromBottom)">
                                      <p:cBhvr>
                                        <p:cTn id="21" dur="500"/>
                                        <p:tgtEl>
                                          <p:spTgt spid="1229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2291">
                                            <p:txEl>
                                              <p:pRg st="4" end="4"/>
                                            </p:txEl>
                                          </p:spTgt>
                                        </p:tgtEl>
                                        <p:attrNameLst>
                                          <p:attrName>style.visibility</p:attrName>
                                        </p:attrNameLst>
                                      </p:cBhvr>
                                      <p:to>
                                        <p:strVal val="visible"/>
                                      </p:to>
                                    </p:set>
                                    <p:animEffect transition="in" filter="slide(fromBottom)">
                                      <p:cBhvr>
                                        <p:cTn id="26" dur="500"/>
                                        <p:tgtEl>
                                          <p:spTgt spid="1229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Effect transition="in" filter="slide(fromBottom)">
                                      <p:cBhvr>
                                        <p:cTn id="31"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IxNzA3OTNiNTVmYTdlOGQ1Y2ZiZTY5ZGVlOTFiMGQ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3675</Words>
  <Application>Microsoft Office PowerPoint</Application>
  <PresentationFormat>全屏显示(4:3)</PresentationFormat>
  <Paragraphs>443</Paragraphs>
  <Slides>49</Slides>
  <Notes>0</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49</vt:i4>
      </vt:variant>
    </vt:vector>
  </HeadingPairs>
  <TitlesOfParts>
    <vt:vector size="58" baseType="lpstr">
      <vt:lpstr>-apple-system</vt:lpstr>
      <vt:lpstr>黑体</vt:lpstr>
      <vt:lpstr>宋体</vt:lpstr>
      <vt:lpstr>Arial</vt:lpstr>
      <vt:lpstr>Calibri</vt:lpstr>
      <vt:lpstr>Wingdings</vt:lpstr>
      <vt:lpstr>默认设计模板</vt:lpstr>
      <vt:lpstr>1_默认设计模板</vt:lpstr>
      <vt:lpstr>默认设计模板_2</vt:lpstr>
      <vt:lpstr> 导    论</vt:lpstr>
      <vt:lpstr>导论</vt:lpstr>
      <vt:lpstr>PowerPoint 演示文稿</vt:lpstr>
      <vt:lpstr>PowerPoint 演示文稿</vt:lpstr>
      <vt:lpstr>PowerPoint 演示文稿</vt:lpstr>
      <vt:lpstr>PowerPoint 演示文稿</vt:lpstr>
      <vt:lpstr>PowerPoint 演示文稿</vt:lpstr>
      <vt:lpstr>开放经济下宏观经济运行的循环流程图</vt:lpstr>
      <vt:lpstr>导论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导论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第**章 章名称</dc:title>
  <dc:creator>lenovo</dc:creator>
  <cp:lastModifiedBy>Pi Yabin</cp:lastModifiedBy>
  <cp:revision>216</cp:revision>
  <dcterms:created xsi:type="dcterms:W3CDTF">2012-07-14T00:01:00Z</dcterms:created>
  <dcterms:modified xsi:type="dcterms:W3CDTF">2023-08-28T01:54:03Z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ICV">
    <vt:lpwstr>0D30B9A1550444419018DF492E8F2313</vt:lpwstr>
  </property>
</Properties>
</file>