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 id="2147483788" r:id="rId2"/>
    <p:sldMasterId id="2147483800" r:id="rId3"/>
  </p:sldMasterIdLst>
  <p:notesMasterIdLst>
    <p:notesMasterId r:id="rId33"/>
  </p:notesMasterIdLst>
  <p:handoutMasterIdLst>
    <p:handoutMasterId r:id="rId34"/>
  </p:handoutMasterIdLst>
  <p:sldIdLst>
    <p:sldId id="256" r:id="rId4"/>
    <p:sldId id="257" r:id="rId5"/>
    <p:sldId id="309" r:id="rId6"/>
    <p:sldId id="305" r:id="rId7"/>
    <p:sldId id="311" r:id="rId8"/>
    <p:sldId id="312" r:id="rId9"/>
    <p:sldId id="293" r:id="rId10"/>
    <p:sldId id="306" r:id="rId11"/>
    <p:sldId id="315" r:id="rId12"/>
    <p:sldId id="300" r:id="rId13"/>
    <p:sldId id="260" r:id="rId14"/>
    <p:sldId id="281" r:id="rId15"/>
    <p:sldId id="282" r:id="rId16"/>
    <p:sldId id="308" r:id="rId17"/>
    <p:sldId id="313" r:id="rId18"/>
    <p:sldId id="283" r:id="rId19"/>
    <p:sldId id="298" r:id="rId20"/>
    <p:sldId id="292" r:id="rId21"/>
    <p:sldId id="294" r:id="rId22"/>
    <p:sldId id="286" r:id="rId23"/>
    <p:sldId id="288" r:id="rId24"/>
    <p:sldId id="299" r:id="rId25"/>
    <p:sldId id="302" r:id="rId26"/>
    <p:sldId id="284" r:id="rId27"/>
    <p:sldId id="314" r:id="rId28"/>
    <p:sldId id="290" r:id="rId29"/>
    <p:sldId id="297" r:id="rId30"/>
    <p:sldId id="296" r:id="rId31"/>
    <p:sldId id="258" r:id="rId3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orient="horz" pos="164">
          <p15:clr>
            <a:srgbClr val="A4A3A4"/>
          </p15:clr>
        </p15:guide>
        <p15:guide id="3" orient="horz" pos="4088">
          <p15:clr>
            <a:srgbClr val="A4A3A4"/>
          </p15:clr>
        </p15:guide>
        <p15:guide id="4" pos="2880">
          <p15:clr>
            <a:srgbClr val="A4A3A4"/>
          </p15:clr>
        </p15:guide>
        <p15:guide id="5" pos="193">
          <p15:clr>
            <a:srgbClr val="A4A3A4"/>
          </p15:clr>
        </p15:guide>
        <p15:guide id="6" pos="558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998F"/>
    <a:srgbClr val="00A5E7"/>
    <a:srgbClr val="B7C8D3"/>
    <a:srgbClr val="FBAF2D"/>
    <a:srgbClr val="295175"/>
    <a:srgbClr val="70C833"/>
    <a:srgbClr val="EC566B"/>
    <a:srgbClr val="306A9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4" autoAdjust="0"/>
    <p:restoredTop sz="94364" autoAdjust="0"/>
  </p:normalViewPr>
  <p:slideViewPr>
    <p:cSldViewPr snapToGrid="0">
      <p:cViewPr varScale="1">
        <p:scale>
          <a:sx n="110" d="100"/>
          <a:sy n="110" d="100"/>
        </p:scale>
        <p:origin x="1488" y="132"/>
      </p:cViewPr>
      <p:guideLst>
        <p:guide orient="horz" pos="2160"/>
        <p:guide orient="horz" pos="164"/>
        <p:guide orient="horz" pos="4088"/>
        <p:guide pos="2880"/>
        <p:guide pos="193"/>
        <p:guide pos="5585"/>
      </p:guideLst>
    </p:cSldViewPr>
  </p:slideViewPr>
  <p:outlineViewPr>
    <p:cViewPr>
      <p:scale>
        <a:sx n="33" d="100"/>
        <a:sy n="33" d="100"/>
      </p:scale>
      <p:origin x="0" y="-276"/>
    </p:cViewPr>
  </p:outlineViewPr>
  <p:notesTextViewPr>
    <p:cViewPr>
      <p:scale>
        <a:sx n="1" d="1"/>
        <a:sy n="1" d="1"/>
      </p:scale>
      <p:origin x="0" y="0"/>
    </p:cViewPr>
  </p:notesTextViewPr>
  <p:sorterViewPr>
    <p:cViewPr>
      <p:scale>
        <a:sx n="55" d="100"/>
        <a:sy n="55" d="100"/>
      </p:scale>
      <p:origin x="0" y="0"/>
    </p:cViewPr>
  </p:sorterViewPr>
  <p:notesViewPr>
    <p:cSldViewPr snapToGrid="0">
      <p:cViewPr varScale="1">
        <p:scale>
          <a:sx n="53" d="100"/>
          <a:sy n="53" d="100"/>
        </p:scale>
        <p:origin x="181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CD921A-F491-4E70-823C-3D0F020061E2}" type="doc">
      <dgm:prSet loTypeId="urn:microsoft.com/office/officeart/2005/8/layout/StepDownProcess" loCatId="process" qsTypeId="urn:microsoft.com/office/officeart/2005/8/quickstyle/simple5" qsCatId="simple" csTypeId="urn:microsoft.com/office/officeart/2005/8/colors/colorful5" csCatId="colorful" phldr="1"/>
      <dgm:spPr/>
    </dgm:pt>
    <dgm:pt modelId="{23971717-6179-43D4-A0D3-F3F0E6F822C8}">
      <dgm:prSet phldrT="[文本]" custT="1">
        <dgm:style>
          <a:lnRef idx="1">
            <a:schemeClr val="accent6"/>
          </a:lnRef>
          <a:fillRef idx="2">
            <a:schemeClr val="accent6"/>
          </a:fillRef>
          <a:effectRef idx="1">
            <a:schemeClr val="accent6"/>
          </a:effectRef>
          <a:fontRef idx="minor">
            <a:schemeClr val="dk1"/>
          </a:fontRef>
        </dgm:style>
      </dgm:prSet>
      <dgm:spPr/>
      <dgm:t>
        <a:bodyPr/>
        <a:lstStyle/>
        <a:p>
          <a:pPr algn="just">
            <a:lnSpc>
              <a:spcPct val="100000"/>
            </a:lnSpc>
            <a:spcBef>
              <a:spcPts val="0"/>
            </a:spcBef>
            <a:spcAft>
              <a:spcPts val="600"/>
            </a:spcAft>
          </a:pPr>
          <a:r>
            <a:rPr lang="zh-CN" altLang="en-US" sz="1600" b="1" dirty="0">
              <a:latin typeface="黑体" panose="02010609060101010101" pitchFamily="49" charset="-122"/>
              <a:ea typeface="黑体" panose="02010609060101010101" pitchFamily="49" charset="-122"/>
            </a:rPr>
            <a:t>采集与识别</a:t>
          </a:r>
          <a:endParaRPr lang="en-US" altLang="zh-CN" sz="1600" b="1" dirty="0">
            <a:latin typeface="黑体" panose="02010609060101010101" pitchFamily="49" charset="-122"/>
            <a:ea typeface="黑体" panose="02010609060101010101" pitchFamily="49" charset="-122"/>
          </a:endParaRPr>
        </a:p>
        <a:p>
          <a:pPr marL="360000" algn="just">
            <a:lnSpc>
              <a:spcPct val="100000"/>
            </a:lnSpc>
            <a:spcBef>
              <a:spcPts val="0"/>
            </a:spcBef>
            <a:spcAft>
              <a:spcPts val="0"/>
            </a:spcAft>
          </a:pPr>
          <a:r>
            <a:rPr lang="zh-CN" altLang="en-US" sz="1600" dirty="0">
              <a:latin typeface="黑体" panose="02010609060101010101" pitchFamily="49" charset="-122"/>
              <a:ea typeface="黑体" panose="02010609060101010101" pitchFamily="49" charset="-122"/>
            </a:rPr>
            <a:t>基于集成阵列式传感器采集与智能识别</a:t>
          </a:r>
        </a:p>
      </dgm:t>
    </dgm:pt>
    <dgm:pt modelId="{5751EF6B-6FD0-4039-9E97-C6521EE670D8}" type="parTrans" cxnId="{94C2F061-14FC-4C3D-AD92-F9BF0ED3BB10}">
      <dgm:prSet/>
      <dgm:spPr/>
      <dgm:t>
        <a:bodyPr/>
        <a:lstStyle/>
        <a:p>
          <a:endParaRPr lang="zh-CN" altLang="en-US"/>
        </a:p>
      </dgm:t>
    </dgm:pt>
    <dgm:pt modelId="{3A34E3BB-4319-4991-8437-A43BEA25706A}" type="sibTrans" cxnId="{94C2F061-14FC-4C3D-AD92-F9BF0ED3BB10}">
      <dgm:prSet/>
      <dgm:spPr/>
      <dgm:t>
        <a:bodyPr/>
        <a:lstStyle/>
        <a:p>
          <a:endParaRPr lang="zh-CN" altLang="en-US"/>
        </a:p>
      </dgm:t>
    </dgm:pt>
    <dgm:pt modelId="{A6EA66E4-885D-445E-BA23-4AAC238CF6FC}">
      <dgm:prSet phldrT="[文本]" custT="1">
        <dgm:style>
          <a:lnRef idx="1">
            <a:schemeClr val="accent5"/>
          </a:lnRef>
          <a:fillRef idx="2">
            <a:schemeClr val="accent5"/>
          </a:fillRef>
          <a:effectRef idx="1">
            <a:schemeClr val="accent5"/>
          </a:effectRef>
          <a:fontRef idx="minor">
            <a:schemeClr val="dk1"/>
          </a:fontRef>
        </dgm:style>
      </dgm:prSet>
      <dgm:spPr/>
      <dgm:t>
        <a:bodyPr/>
        <a:lstStyle/>
        <a:p>
          <a:pPr algn="just">
            <a:lnSpc>
              <a:spcPct val="100000"/>
            </a:lnSpc>
            <a:spcBef>
              <a:spcPts val="0"/>
            </a:spcBef>
            <a:spcAft>
              <a:spcPts val="600"/>
            </a:spcAft>
          </a:pPr>
          <a:r>
            <a:rPr lang="zh-CN" altLang="en-US" sz="1600" b="1" dirty="0">
              <a:latin typeface="黑体" panose="02010609060101010101" pitchFamily="49" charset="-122"/>
              <a:ea typeface="黑体" panose="02010609060101010101" pitchFamily="49" charset="-122"/>
            </a:rPr>
            <a:t>嗅频传输</a:t>
          </a:r>
          <a:endParaRPr lang="en-US" altLang="zh-CN" sz="1600" b="1" dirty="0">
            <a:latin typeface="黑体" panose="02010609060101010101" pitchFamily="49" charset="-122"/>
            <a:ea typeface="黑体" panose="02010609060101010101" pitchFamily="49" charset="-122"/>
          </a:endParaRPr>
        </a:p>
        <a:p>
          <a:pPr marL="360000" algn="just">
            <a:lnSpc>
              <a:spcPct val="100000"/>
            </a:lnSpc>
            <a:spcBef>
              <a:spcPts val="0"/>
            </a:spcBef>
            <a:spcAft>
              <a:spcPts val="0"/>
            </a:spcAft>
          </a:pPr>
          <a:r>
            <a:rPr lang="zh-CN" altLang="en-US" sz="1600" dirty="0">
              <a:latin typeface="黑体" panose="02010609060101010101" pitchFamily="49" charset="-122"/>
              <a:ea typeface="黑体" panose="02010609060101010101" pitchFamily="49" charset="-122"/>
            </a:rPr>
            <a:t>基于嗅频的数字化网络化传输</a:t>
          </a:r>
        </a:p>
      </dgm:t>
    </dgm:pt>
    <dgm:pt modelId="{18475C0E-F146-4D4A-A47C-0ADCE4DED66C}" type="parTrans" cxnId="{F65A13DD-731C-45FA-A09C-DBFFA6D44846}">
      <dgm:prSet/>
      <dgm:spPr/>
      <dgm:t>
        <a:bodyPr/>
        <a:lstStyle/>
        <a:p>
          <a:endParaRPr lang="zh-CN" altLang="en-US"/>
        </a:p>
      </dgm:t>
    </dgm:pt>
    <dgm:pt modelId="{1AA757E7-A0D0-4FD9-969A-C1AE7BAE97E6}" type="sibTrans" cxnId="{F65A13DD-731C-45FA-A09C-DBFFA6D44846}">
      <dgm:prSet/>
      <dgm:spPr/>
      <dgm:t>
        <a:bodyPr/>
        <a:lstStyle/>
        <a:p>
          <a:endParaRPr lang="zh-CN" altLang="en-US"/>
        </a:p>
      </dgm:t>
    </dgm:pt>
    <dgm:pt modelId="{44E5410D-678D-4B4D-A051-3054A6CDF825}">
      <dgm:prSet phldrT="[文本]" custT="1">
        <dgm:style>
          <a:lnRef idx="1">
            <a:schemeClr val="accent4"/>
          </a:lnRef>
          <a:fillRef idx="2">
            <a:schemeClr val="accent4"/>
          </a:fillRef>
          <a:effectRef idx="1">
            <a:schemeClr val="accent4"/>
          </a:effectRef>
          <a:fontRef idx="minor">
            <a:schemeClr val="dk1"/>
          </a:fontRef>
        </dgm:style>
      </dgm:prSet>
      <dgm:spPr/>
      <dgm:t>
        <a:bodyPr/>
        <a:lstStyle/>
        <a:p>
          <a:pPr algn="just">
            <a:lnSpc>
              <a:spcPct val="100000"/>
            </a:lnSpc>
            <a:spcBef>
              <a:spcPts val="0"/>
            </a:spcBef>
            <a:spcAft>
              <a:spcPts val="600"/>
            </a:spcAft>
          </a:pPr>
          <a:r>
            <a:rPr lang="zh-CN" altLang="en-US" sz="1600" b="1" dirty="0">
              <a:solidFill>
                <a:srgbClr val="FF0000"/>
              </a:solidFill>
              <a:latin typeface="黑体" panose="02010609060101010101" pitchFamily="49" charset="-122"/>
              <a:ea typeface="黑体" panose="02010609060101010101" pitchFamily="49" charset="-122"/>
            </a:rPr>
            <a:t>气味复现</a:t>
          </a:r>
          <a:endParaRPr lang="en-US" altLang="zh-CN" sz="1600" b="1" dirty="0">
            <a:solidFill>
              <a:srgbClr val="FF0000"/>
            </a:solidFill>
            <a:latin typeface="黑体" panose="02010609060101010101" pitchFamily="49" charset="-122"/>
            <a:ea typeface="黑体" panose="02010609060101010101" pitchFamily="49" charset="-122"/>
          </a:endParaRPr>
        </a:p>
        <a:p>
          <a:pPr marL="360000" algn="just">
            <a:lnSpc>
              <a:spcPct val="100000"/>
            </a:lnSpc>
            <a:spcBef>
              <a:spcPts val="0"/>
            </a:spcBef>
            <a:spcAft>
              <a:spcPts val="0"/>
            </a:spcAft>
          </a:pPr>
          <a:r>
            <a:rPr lang="zh-CN" altLang="en-US" sz="1600" dirty="0">
              <a:solidFill>
                <a:srgbClr val="FF0000"/>
              </a:solidFill>
              <a:latin typeface="黑体" panose="02010609060101010101" pitchFamily="49" charset="-122"/>
              <a:ea typeface="黑体" panose="02010609060101010101" pitchFamily="49" charset="-122"/>
            </a:rPr>
            <a:t>基于“基气味”的气味复现</a:t>
          </a:r>
        </a:p>
      </dgm:t>
    </dgm:pt>
    <dgm:pt modelId="{67C9B86C-9664-4C70-BECD-B69196100A61}" type="parTrans" cxnId="{15E8D075-655A-47DA-9F25-36E30DB835A0}">
      <dgm:prSet/>
      <dgm:spPr/>
      <dgm:t>
        <a:bodyPr/>
        <a:lstStyle/>
        <a:p>
          <a:endParaRPr lang="zh-CN" altLang="en-US"/>
        </a:p>
      </dgm:t>
    </dgm:pt>
    <dgm:pt modelId="{B0C8F899-84F6-4564-95C1-95BB3B103F00}" type="sibTrans" cxnId="{15E8D075-655A-47DA-9F25-36E30DB835A0}">
      <dgm:prSet/>
      <dgm:spPr/>
      <dgm:t>
        <a:bodyPr/>
        <a:lstStyle/>
        <a:p>
          <a:endParaRPr lang="zh-CN" altLang="en-US"/>
        </a:p>
      </dgm:t>
    </dgm:pt>
    <dgm:pt modelId="{3C945DB3-EF0C-439D-AEEB-F8F97C975AF5}" type="pres">
      <dgm:prSet presAssocID="{AACD921A-F491-4E70-823C-3D0F020061E2}" presName="rootnode" presStyleCnt="0">
        <dgm:presLayoutVars>
          <dgm:chMax/>
          <dgm:chPref/>
          <dgm:dir/>
          <dgm:animLvl val="lvl"/>
        </dgm:presLayoutVars>
      </dgm:prSet>
      <dgm:spPr/>
    </dgm:pt>
    <dgm:pt modelId="{00039A45-F562-40BA-A424-77B05ECAE755}" type="pres">
      <dgm:prSet presAssocID="{23971717-6179-43D4-A0D3-F3F0E6F822C8}" presName="composite" presStyleCnt="0"/>
      <dgm:spPr/>
    </dgm:pt>
    <dgm:pt modelId="{CCB1D216-5210-41A7-9AEC-FDF8E95656AB}" type="pres">
      <dgm:prSet presAssocID="{23971717-6179-43D4-A0D3-F3F0E6F822C8}" presName="bentUpArrow1" presStyleLbl="alignImgPlace1" presStyleIdx="0" presStyleCnt="2" custLinFactNeighborX="-1474" custLinFactNeighborY="0"/>
      <dgm:spPr/>
    </dgm:pt>
    <dgm:pt modelId="{4A883E8A-CC5A-47E3-805C-45AA6878AB52}" type="pres">
      <dgm:prSet presAssocID="{23971717-6179-43D4-A0D3-F3F0E6F822C8}" presName="ParentText" presStyleLbl="node1" presStyleIdx="0" presStyleCnt="3" custScaleX="141883" custLinFactNeighborX="174" custLinFactNeighborY="-6808">
        <dgm:presLayoutVars>
          <dgm:chMax val="1"/>
          <dgm:chPref val="1"/>
          <dgm:bulletEnabled val="1"/>
        </dgm:presLayoutVars>
      </dgm:prSet>
      <dgm:spPr/>
      <dgm:t>
        <a:bodyPr/>
        <a:lstStyle/>
        <a:p>
          <a:endParaRPr lang="zh-CN" altLang="en-US"/>
        </a:p>
      </dgm:t>
    </dgm:pt>
    <dgm:pt modelId="{E7FC4005-CAF6-4CDE-9132-24835A1A6FA1}" type="pres">
      <dgm:prSet presAssocID="{23971717-6179-43D4-A0D3-F3F0E6F822C8}" presName="ChildText" presStyleLbl="revTx" presStyleIdx="0" presStyleCnt="2">
        <dgm:presLayoutVars>
          <dgm:chMax val="0"/>
          <dgm:chPref val="0"/>
          <dgm:bulletEnabled val="1"/>
        </dgm:presLayoutVars>
      </dgm:prSet>
      <dgm:spPr/>
    </dgm:pt>
    <dgm:pt modelId="{12503DF6-BDA3-40FC-A559-0833079F1527}" type="pres">
      <dgm:prSet presAssocID="{3A34E3BB-4319-4991-8437-A43BEA25706A}" presName="sibTrans" presStyleCnt="0"/>
      <dgm:spPr/>
    </dgm:pt>
    <dgm:pt modelId="{4467F965-ADE9-4E34-894A-820863A05205}" type="pres">
      <dgm:prSet presAssocID="{A6EA66E4-885D-445E-BA23-4AAC238CF6FC}" presName="composite" presStyleCnt="0"/>
      <dgm:spPr/>
    </dgm:pt>
    <dgm:pt modelId="{3B529980-46BC-4341-AF24-41E8D5B135A4}" type="pres">
      <dgm:prSet presAssocID="{A6EA66E4-885D-445E-BA23-4AAC238CF6FC}" presName="bentUpArrow1" presStyleLbl="alignImgPlace1" presStyleIdx="1" presStyleCnt="2" custLinFactNeighborX="2948" custLinFactNeighborY="2152"/>
      <dgm:spPr/>
    </dgm:pt>
    <dgm:pt modelId="{6534A893-8E75-47A1-8FD3-96781AEE1234}" type="pres">
      <dgm:prSet presAssocID="{A6EA66E4-885D-445E-BA23-4AAC238CF6FC}" presName="ParentText" presStyleLbl="node1" presStyleIdx="1" presStyleCnt="3" custScaleX="135321" custLinFactNeighborX="8372" custLinFactNeighborY="-1892">
        <dgm:presLayoutVars>
          <dgm:chMax val="1"/>
          <dgm:chPref val="1"/>
          <dgm:bulletEnabled val="1"/>
        </dgm:presLayoutVars>
      </dgm:prSet>
      <dgm:spPr/>
      <dgm:t>
        <a:bodyPr/>
        <a:lstStyle/>
        <a:p>
          <a:endParaRPr lang="zh-CN" altLang="en-US"/>
        </a:p>
      </dgm:t>
    </dgm:pt>
    <dgm:pt modelId="{2E866A35-007B-481C-8ECF-75694A5136B5}" type="pres">
      <dgm:prSet presAssocID="{A6EA66E4-885D-445E-BA23-4AAC238CF6FC}" presName="ChildText" presStyleLbl="revTx" presStyleIdx="1" presStyleCnt="2">
        <dgm:presLayoutVars>
          <dgm:chMax val="0"/>
          <dgm:chPref val="0"/>
          <dgm:bulletEnabled val="1"/>
        </dgm:presLayoutVars>
      </dgm:prSet>
      <dgm:spPr/>
    </dgm:pt>
    <dgm:pt modelId="{48EF58FE-DA3A-416A-826C-BB859A3CBC70}" type="pres">
      <dgm:prSet presAssocID="{1AA757E7-A0D0-4FD9-969A-C1AE7BAE97E6}" presName="sibTrans" presStyleCnt="0"/>
      <dgm:spPr/>
    </dgm:pt>
    <dgm:pt modelId="{93CE31B7-A548-4B9E-A1F4-82F4004CE6C6}" type="pres">
      <dgm:prSet presAssocID="{44E5410D-678D-4B4D-A051-3054A6CDF825}" presName="composite" presStyleCnt="0"/>
      <dgm:spPr/>
    </dgm:pt>
    <dgm:pt modelId="{AEB8F986-1A6B-4D99-9ECE-79505164C7CA}" type="pres">
      <dgm:prSet presAssocID="{44E5410D-678D-4B4D-A051-3054A6CDF825}" presName="ParentText" presStyleLbl="node1" presStyleIdx="2" presStyleCnt="3" custScaleX="144188" custLinFactNeighborX="7354" custLinFactNeighborY="15243">
        <dgm:presLayoutVars>
          <dgm:chMax val="1"/>
          <dgm:chPref val="1"/>
          <dgm:bulletEnabled val="1"/>
        </dgm:presLayoutVars>
      </dgm:prSet>
      <dgm:spPr/>
      <dgm:t>
        <a:bodyPr/>
        <a:lstStyle/>
        <a:p>
          <a:endParaRPr lang="zh-CN" altLang="en-US"/>
        </a:p>
      </dgm:t>
    </dgm:pt>
  </dgm:ptLst>
  <dgm:cxnLst>
    <dgm:cxn modelId="{41A898FB-BB6B-463C-9362-174D20E273B0}" type="presOf" srcId="{44E5410D-678D-4B4D-A051-3054A6CDF825}" destId="{AEB8F986-1A6B-4D99-9ECE-79505164C7CA}" srcOrd="0" destOrd="0" presId="urn:microsoft.com/office/officeart/2005/8/layout/StepDownProcess"/>
    <dgm:cxn modelId="{2CCC983D-7B48-4CAE-B2EA-760C57EC4CE6}" type="presOf" srcId="{AACD921A-F491-4E70-823C-3D0F020061E2}" destId="{3C945DB3-EF0C-439D-AEEB-F8F97C975AF5}" srcOrd="0" destOrd="0" presId="urn:microsoft.com/office/officeart/2005/8/layout/StepDownProcess"/>
    <dgm:cxn modelId="{94C2F061-14FC-4C3D-AD92-F9BF0ED3BB10}" srcId="{AACD921A-F491-4E70-823C-3D0F020061E2}" destId="{23971717-6179-43D4-A0D3-F3F0E6F822C8}" srcOrd="0" destOrd="0" parTransId="{5751EF6B-6FD0-4039-9E97-C6521EE670D8}" sibTransId="{3A34E3BB-4319-4991-8437-A43BEA25706A}"/>
    <dgm:cxn modelId="{C560DED2-1CB1-40E8-9E53-EF3E8514E25D}" type="presOf" srcId="{23971717-6179-43D4-A0D3-F3F0E6F822C8}" destId="{4A883E8A-CC5A-47E3-805C-45AA6878AB52}" srcOrd="0" destOrd="0" presId="urn:microsoft.com/office/officeart/2005/8/layout/StepDownProcess"/>
    <dgm:cxn modelId="{F65A13DD-731C-45FA-A09C-DBFFA6D44846}" srcId="{AACD921A-F491-4E70-823C-3D0F020061E2}" destId="{A6EA66E4-885D-445E-BA23-4AAC238CF6FC}" srcOrd="1" destOrd="0" parTransId="{18475C0E-F146-4D4A-A47C-0ADCE4DED66C}" sibTransId="{1AA757E7-A0D0-4FD9-969A-C1AE7BAE97E6}"/>
    <dgm:cxn modelId="{15E8D075-655A-47DA-9F25-36E30DB835A0}" srcId="{AACD921A-F491-4E70-823C-3D0F020061E2}" destId="{44E5410D-678D-4B4D-A051-3054A6CDF825}" srcOrd="2" destOrd="0" parTransId="{67C9B86C-9664-4C70-BECD-B69196100A61}" sibTransId="{B0C8F899-84F6-4564-95C1-95BB3B103F00}"/>
    <dgm:cxn modelId="{9BE7CA6C-DA4D-4092-BD6F-F198A2F84924}" type="presOf" srcId="{A6EA66E4-885D-445E-BA23-4AAC238CF6FC}" destId="{6534A893-8E75-47A1-8FD3-96781AEE1234}" srcOrd="0" destOrd="0" presId="urn:microsoft.com/office/officeart/2005/8/layout/StepDownProcess"/>
    <dgm:cxn modelId="{7113A9A9-4BDA-431D-9827-141A64204093}" type="presParOf" srcId="{3C945DB3-EF0C-439D-AEEB-F8F97C975AF5}" destId="{00039A45-F562-40BA-A424-77B05ECAE755}" srcOrd="0" destOrd="0" presId="urn:microsoft.com/office/officeart/2005/8/layout/StepDownProcess"/>
    <dgm:cxn modelId="{3CD26C5C-5135-4245-9342-C467CAD06B15}" type="presParOf" srcId="{00039A45-F562-40BA-A424-77B05ECAE755}" destId="{CCB1D216-5210-41A7-9AEC-FDF8E95656AB}" srcOrd="0" destOrd="0" presId="urn:microsoft.com/office/officeart/2005/8/layout/StepDownProcess"/>
    <dgm:cxn modelId="{9E8758E9-6990-46B0-9518-1A785C091860}" type="presParOf" srcId="{00039A45-F562-40BA-A424-77B05ECAE755}" destId="{4A883E8A-CC5A-47E3-805C-45AA6878AB52}" srcOrd="1" destOrd="0" presId="urn:microsoft.com/office/officeart/2005/8/layout/StepDownProcess"/>
    <dgm:cxn modelId="{A5084D7E-60BC-42F2-9E31-5AF49EAB6476}" type="presParOf" srcId="{00039A45-F562-40BA-A424-77B05ECAE755}" destId="{E7FC4005-CAF6-4CDE-9132-24835A1A6FA1}" srcOrd="2" destOrd="0" presId="urn:microsoft.com/office/officeart/2005/8/layout/StepDownProcess"/>
    <dgm:cxn modelId="{1CEEC916-8479-4D4A-ABF3-BE4A14E5D3EB}" type="presParOf" srcId="{3C945DB3-EF0C-439D-AEEB-F8F97C975AF5}" destId="{12503DF6-BDA3-40FC-A559-0833079F1527}" srcOrd="1" destOrd="0" presId="urn:microsoft.com/office/officeart/2005/8/layout/StepDownProcess"/>
    <dgm:cxn modelId="{166D194D-7D8E-4C89-816B-EFB36677FC05}" type="presParOf" srcId="{3C945DB3-EF0C-439D-AEEB-F8F97C975AF5}" destId="{4467F965-ADE9-4E34-894A-820863A05205}" srcOrd="2" destOrd="0" presId="urn:microsoft.com/office/officeart/2005/8/layout/StepDownProcess"/>
    <dgm:cxn modelId="{2066AB5A-5BE9-4E96-A6F5-764E046750B5}" type="presParOf" srcId="{4467F965-ADE9-4E34-894A-820863A05205}" destId="{3B529980-46BC-4341-AF24-41E8D5B135A4}" srcOrd="0" destOrd="0" presId="urn:microsoft.com/office/officeart/2005/8/layout/StepDownProcess"/>
    <dgm:cxn modelId="{78777F61-6C39-4BF4-85BF-A01EC8EAA614}" type="presParOf" srcId="{4467F965-ADE9-4E34-894A-820863A05205}" destId="{6534A893-8E75-47A1-8FD3-96781AEE1234}" srcOrd="1" destOrd="0" presId="urn:microsoft.com/office/officeart/2005/8/layout/StepDownProcess"/>
    <dgm:cxn modelId="{A5E90DFB-A16B-40D1-B316-B67340AF1E9A}" type="presParOf" srcId="{4467F965-ADE9-4E34-894A-820863A05205}" destId="{2E866A35-007B-481C-8ECF-75694A5136B5}" srcOrd="2" destOrd="0" presId="urn:microsoft.com/office/officeart/2005/8/layout/StepDownProcess"/>
    <dgm:cxn modelId="{EC51DD84-ACE3-40B4-A4FF-8F31450D665B}" type="presParOf" srcId="{3C945DB3-EF0C-439D-AEEB-F8F97C975AF5}" destId="{48EF58FE-DA3A-416A-826C-BB859A3CBC70}" srcOrd="3" destOrd="0" presId="urn:microsoft.com/office/officeart/2005/8/layout/StepDownProcess"/>
    <dgm:cxn modelId="{953176E3-D5F5-4406-9A7F-6BE20017E276}" type="presParOf" srcId="{3C945DB3-EF0C-439D-AEEB-F8F97C975AF5}" destId="{93CE31B7-A548-4B9E-A1F4-82F4004CE6C6}" srcOrd="4" destOrd="0" presId="urn:microsoft.com/office/officeart/2005/8/layout/StepDownProcess"/>
    <dgm:cxn modelId="{F23D96B9-0394-4D92-B473-8D9A11A200CC}" type="presParOf" srcId="{93CE31B7-A548-4B9E-A1F4-82F4004CE6C6}" destId="{AEB8F986-1A6B-4D99-9ECE-79505164C7CA}"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1D216-5210-41A7-9AEC-FDF8E95656AB}">
      <dsp:nvSpPr>
        <dsp:cNvPr id="0" name=""/>
        <dsp:cNvSpPr/>
      </dsp:nvSpPr>
      <dsp:spPr>
        <a:xfrm rot="5400000">
          <a:off x="786977" y="1173851"/>
          <a:ext cx="1038170" cy="1181920"/>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A883E8A-CC5A-47E3-805C-45AA6878AB52}">
      <dsp:nvSpPr>
        <dsp:cNvPr id="0" name=""/>
        <dsp:cNvSpPr/>
      </dsp:nvSpPr>
      <dsp:spPr>
        <a:xfrm>
          <a:off x="166399" y="0"/>
          <a:ext cx="2479644" cy="1223311"/>
        </a:xfrm>
        <a:prstGeom prst="roundRect">
          <a:avLst>
            <a:gd name="adj" fmla="val 1667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100000"/>
            </a:lnSpc>
            <a:spcBef>
              <a:spcPct val="0"/>
            </a:spcBef>
            <a:spcAft>
              <a:spcPts val="600"/>
            </a:spcAft>
          </a:pPr>
          <a:r>
            <a:rPr lang="zh-CN" altLang="en-US" sz="1600" b="1" kern="1200" dirty="0">
              <a:latin typeface="黑体" panose="02010609060101010101" pitchFamily="49" charset="-122"/>
              <a:ea typeface="黑体" panose="02010609060101010101" pitchFamily="49" charset="-122"/>
            </a:rPr>
            <a:t>采集与识别</a:t>
          </a:r>
          <a:endParaRPr lang="en-US" altLang="zh-CN" sz="1600" b="1" kern="1200" dirty="0">
            <a:latin typeface="黑体" panose="02010609060101010101" pitchFamily="49" charset="-122"/>
            <a:ea typeface="黑体" panose="02010609060101010101" pitchFamily="49" charset="-122"/>
          </a:endParaRPr>
        </a:p>
        <a:p>
          <a:pPr marL="360000" lvl="0" algn="just" defTabSz="711200">
            <a:lnSpc>
              <a:spcPct val="100000"/>
            </a:lnSpc>
            <a:spcBef>
              <a:spcPct val="0"/>
            </a:spcBef>
            <a:spcAft>
              <a:spcPts val="0"/>
            </a:spcAft>
          </a:pPr>
          <a:r>
            <a:rPr lang="zh-CN" altLang="en-US" sz="1600" kern="1200" dirty="0">
              <a:latin typeface="黑体" panose="02010609060101010101" pitchFamily="49" charset="-122"/>
              <a:ea typeface="黑体" panose="02010609060101010101" pitchFamily="49" charset="-122"/>
            </a:rPr>
            <a:t>基于集成阵列式传感器采集与智能识别</a:t>
          </a:r>
        </a:p>
      </dsp:txBody>
      <dsp:txXfrm>
        <a:off x="226127" y="59728"/>
        <a:ext cx="2360188" cy="1103855"/>
      </dsp:txXfrm>
    </dsp:sp>
    <dsp:sp modelId="{E7FC4005-CAF6-4CDE-9132-24835A1A6FA1}">
      <dsp:nvSpPr>
        <dsp:cNvPr id="0" name=""/>
        <dsp:cNvSpPr/>
      </dsp:nvSpPr>
      <dsp:spPr>
        <a:xfrm>
          <a:off x="2277015" y="139689"/>
          <a:ext cx="1271087" cy="988734"/>
        </a:xfrm>
        <a:prstGeom prst="rect">
          <a:avLst/>
        </a:prstGeom>
        <a:noFill/>
        <a:ln>
          <a:noFill/>
        </a:ln>
        <a:effectLst/>
      </dsp:spPr>
      <dsp:style>
        <a:lnRef idx="0">
          <a:scrgbClr r="0" g="0" b="0"/>
        </a:lnRef>
        <a:fillRef idx="0">
          <a:scrgbClr r="0" g="0" b="0"/>
        </a:fillRef>
        <a:effectRef idx="0">
          <a:scrgbClr r="0" g="0" b="0"/>
        </a:effectRef>
        <a:fontRef idx="minor"/>
      </dsp:style>
    </dsp:sp>
    <dsp:sp modelId="{3B529980-46BC-4341-AF24-41E8D5B135A4}">
      <dsp:nvSpPr>
        <dsp:cNvPr id="0" name=""/>
        <dsp:cNvSpPr/>
      </dsp:nvSpPr>
      <dsp:spPr>
        <a:xfrm rot="5400000">
          <a:off x="2406578" y="2570375"/>
          <a:ext cx="1038170" cy="1181920"/>
        </a:xfrm>
        <a:prstGeom prst="bentUpArrow">
          <a:avLst>
            <a:gd name="adj1" fmla="val 32840"/>
            <a:gd name="adj2" fmla="val 25000"/>
            <a:gd name="adj3" fmla="val 35780"/>
          </a:avLst>
        </a:prstGeom>
        <a:solidFill>
          <a:schemeClr val="accent5">
            <a:tint val="50000"/>
            <a:hueOff val="-7344354"/>
            <a:satOff val="-15375"/>
            <a:lumOff val="10564"/>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534A893-8E75-47A1-8FD3-96781AEE1234}">
      <dsp:nvSpPr>
        <dsp:cNvPr id="0" name=""/>
        <dsp:cNvSpPr/>
      </dsp:nvSpPr>
      <dsp:spPr>
        <a:xfrm>
          <a:off x="1934350" y="1374055"/>
          <a:ext cx="2364962" cy="1223311"/>
        </a:xfrm>
        <a:prstGeom prst="roundRect">
          <a:avLst>
            <a:gd name="adj" fmla="val 1667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100000"/>
            </a:lnSpc>
            <a:spcBef>
              <a:spcPct val="0"/>
            </a:spcBef>
            <a:spcAft>
              <a:spcPts val="600"/>
            </a:spcAft>
          </a:pPr>
          <a:r>
            <a:rPr lang="zh-CN" altLang="en-US" sz="1600" b="1" kern="1200" dirty="0">
              <a:latin typeface="黑体" panose="02010609060101010101" pitchFamily="49" charset="-122"/>
              <a:ea typeface="黑体" panose="02010609060101010101" pitchFamily="49" charset="-122"/>
            </a:rPr>
            <a:t>嗅频传输</a:t>
          </a:r>
          <a:endParaRPr lang="en-US" altLang="zh-CN" sz="1600" b="1" kern="1200" dirty="0">
            <a:latin typeface="黑体" panose="02010609060101010101" pitchFamily="49" charset="-122"/>
            <a:ea typeface="黑体" panose="02010609060101010101" pitchFamily="49" charset="-122"/>
          </a:endParaRPr>
        </a:p>
        <a:p>
          <a:pPr marL="360000" lvl="0" algn="just" defTabSz="711200">
            <a:lnSpc>
              <a:spcPct val="100000"/>
            </a:lnSpc>
            <a:spcBef>
              <a:spcPct val="0"/>
            </a:spcBef>
            <a:spcAft>
              <a:spcPts val="0"/>
            </a:spcAft>
          </a:pPr>
          <a:r>
            <a:rPr lang="zh-CN" altLang="en-US" sz="1600" kern="1200" dirty="0">
              <a:latin typeface="黑体" panose="02010609060101010101" pitchFamily="49" charset="-122"/>
              <a:ea typeface="黑体" panose="02010609060101010101" pitchFamily="49" charset="-122"/>
            </a:rPr>
            <a:t>基于嗅频的数字化网络化传输</a:t>
          </a:r>
        </a:p>
      </dsp:txBody>
      <dsp:txXfrm>
        <a:off x="1994078" y="1433783"/>
        <a:ext cx="2245506" cy="1103855"/>
      </dsp:txXfrm>
    </dsp:sp>
    <dsp:sp modelId="{2E866A35-007B-481C-8ECF-75694A5136B5}">
      <dsp:nvSpPr>
        <dsp:cNvPr id="0" name=""/>
        <dsp:cNvSpPr/>
      </dsp:nvSpPr>
      <dsp:spPr>
        <a:xfrm>
          <a:off x="3844351" y="1513871"/>
          <a:ext cx="1271087" cy="988734"/>
        </a:xfrm>
        <a:prstGeom prst="rect">
          <a:avLst/>
        </a:prstGeom>
        <a:noFill/>
        <a:ln>
          <a:noFill/>
        </a:ln>
        <a:effectLst/>
      </dsp:spPr>
      <dsp:style>
        <a:lnRef idx="0">
          <a:scrgbClr r="0" g="0" b="0"/>
        </a:lnRef>
        <a:fillRef idx="0">
          <a:scrgbClr r="0" g="0" b="0"/>
        </a:fillRef>
        <a:effectRef idx="0">
          <a:scrgbClr r="0" g="0" b="0"/>
        </a:effectRef>
        <a:fontRef idx="minor"/>
      </dsp:style>
    </dsp:sp>
    <dsp:sp modelId="{AEB8F986-1A6B-4D99-9ECE-79505164C7CA}">
      <dsp:nvSpPr>
        <dsp:cNvPr id="0" name=""/>
        <dsp:cNvSpPr/>
      </dsp:nvSpPr>
      <dsp:spPr>
        <a:xfrm>
          <a:off x="3541236" y="2794401"/>
          <a:ext cx="2519928" cy="1223311"/>
        </a:xfrm>
        <a:prstGeom prst="roundRect">
          <a:avLst>
            <a:gd name="adj" fmla="val 1667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100000"/>
            </a:lnSpc>
            <a:spcBef>
              <a:spcPct val="0"/>
            </a:spcBef>
            <a:spcAft>
              <a:spcPts val="600"/>
            </a:spcAft>
          </a:pPr>
          <a:r>
            <a:rPr lang="zh-CN" altLang="en-US" sz="1600" b="1" kern="1200" dirty="0">
              <a:solidFill>
                <a:srgbClr val="FF0000"/>
              </a:solidFill>
              <a:latin typeface="黑体" panose="02010609060101010101" pitchFamily="49" charset="-122"/>
              <a:ea typeface="黑体" panose="02010609060101010101" pitchFamily="49" charset="-122"/>
            </a:rPr>
            <a:t>气味复现</a:t>
          </a:r>
          <a:endParaRPr lang="en-US" altLang="zh-CN" sz="1600" b="1" kern="1200" dirty="0">
            <a:solidFill>
              <a:srgbClr val="FF0000"/>
            </a:solidFill>
            <a:latin typeface="黑体" panose="02010609060101010101" pitchFamily="49" charset="-122"/>
            <a:ea typeface="黑体" panose="02010609060101010101" pitchFamily="49" charset="-122"/>
          </a:endParaRPr>
        </a:p>
        <a:p>
          <a:pPr marL="360000" lvl="0" algn="just" defTabSz="711200">
            <a:lnSpc>
              <a:spcPct val="100000"/>
            </a:lnSpc>
            <a:spcBef>
              <a:spcPct val="0"/>
            </a:spcBef>
            <a:spcAft>
              <a:spcPts val="0"/>
            </a:spcAft>
          </a:pPr>
          <a:r>
            <a:rPr lang="zh-CN" altLang="en-US" sz="1600" kern="1200" dirty="0">
              <a:solidFill>
                <a:srgbClr val="FF0000"/>
              </a:solidFill>
              <a:latin typeface="黑体" panose="02010609060101010101" pitchFamily="49" charset="-122"/>
              <a:ea typeface="黑体" panose="02010609060101010101" pitchFamily="49" charset="-122"/>
            </a:rPr>
            <a:t>基于“基气味”的气味复现</a:t>
          </a:r>
        </a:p>
      </dsp:txBody>
      <dsp:txXfrm>
        <a:off x="3600964" y="2854129"/>
        <a:ext cx="2400472" cy="110385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微软雅黑" panose="020B0503020204020204" pitchFamily="34"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0" hangingPunct="0">
              <a:defRPr sz="1200" smtClean="0">
                <a:latin typeface="Arial" panose="020B0604020202020204" pitchFamily="34" charset="0"/>
                <a:ea typeface="微软雅黑" panose="020B0503020204020204" pitchFamily="34" charset="-122"/>
              </a:defRPr>
            </a:lvl1pPr>
          </a:lstStyle>
          <a:p>
            <a:pPr>
              <a:defRPr/>
            </a:pPr>
            <a:fld id="{3BEC793B-2EFA-40BC-B98C-8A8B1577902A}" type="datetimeFigureOut">
              <a:rPr lang="zh-CN" altLang="en-US"/>
              <a:pPr>
                <a:defRPr/>
              </a:pPr>
              <a:t>2017/5/24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微软雅黑" panose="020B0503020204020204" pitchFamily="34"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0" hangingPunct="0">
              <a:defRPr sz="1200" smtClean="0">
                <a:latin typeface="Arial" panose="020B0604020202020204" pitchFamily="34" charset="0"/>
                <a:ea typeface="微软雅黑" panose="020B0503020204020204" pitchFamily="34" charset="-122"/>
              </a:defRPr>
            </a:lvl1pPr>
          </a:lstStyle>
          <a:p>
            <a:pPr>
              <a:defRPr/>
            </a:pPr>
            <a:fld id="{838D8EA7-7791-40ED-AD5E-C90D10385CF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微软雅黑" panose="020B0503020204020204" pitchFamily="34"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smtClean="0">
                <a:latin typeface="Arial" panose="020B0604020202020204" pitchFamily="34" charset="0"/>
                <a:ea typeface="微软雅黑" panose="020B0503020204020204" pitchFamily="34" charset="-122"/>
              </a:defRPr>
            </a:lvl1pPr>
          </a:lstStyle>
          <a:p>
            <a:pPr>
              <a:defRPr/>
            </a:pPr>
            <a:fld id="{5AAC04E5-439F-4794-A4C3-4C928A28526E}" type="datetimeFigureOut">
              <a:rPr lang="zh-CN" altLang="en-US"/>
              <a:pPr>
                <a:defRPr/>
              </a:pPr>
              <a:t>2017/5/24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微软雅黑" panose="020B0503020204020204" pitchFamily="34"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0" hangingPunct="0">
              <a:defRPr sz="1200" smtClean="0">
                <a:latin typeface="Arial" panose="020B0604020202020204" pitchFamily="34" charset="0"/>
                <a:ea typeface="微软雅黑" panose="020B0503020204020204" pitchFamily="34" charset="-122"/>
              </a:defRPr>
            </a:lvl1pPr>
          </a:lstStyle>
          <a:p>
            <a:pPr>
              <a:defRPr/>
            </a:pPr>
            <a:fld id="{667CD8A6-64C3-4E54-8F5F-2D7E2E9D7D1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等线"/>
      </a:defRPr>
    </a:lvl1pPr>
    <a:lvl2pPr marL="457200" algn="l" rtl="0" fontAlgn="base">
      <a:spcBef>
        <a:spcPct val="30000"/>
      </a:spcBef>
      <a:spcAft>
        <a:spcPct val="0"/>
      </a:spcAft>
      <a:defRPr sz="1200" kern="1200">
        <a:solidFill>
          <a:schemeClr val="tx1"/>
        </a:solidFill>
        <a:latin typeface="+mn-lt"/>
        <a:ea typeface="+mn-ea"/>
        <a:cs typeface="等线"/>
      </a:defRPr>
    </a:lvl2pPr>
    <a:lvl3pPr marL="914400" algn="l" rtl="0" fontAlgn="base">
      <a:spcBef>
        <a:spcPct val="30000"/>
      </a:spcBef>
      <a:spcAft>
        <a:spcPct val="0"/>
      </a:spcAft>
      <a:defRPr sz="1200" kern="1200">
        <a:solidFill>
          <a:schemeClr val="tx1"/>
        </a:solidFill>
        <a:latin typeface="+mn-lt"/>
        <a:ea typeface="+mn-ea"/>
        <a:cs typeface="等线"/>
      </a:defRPr>
    </a:lvl3pPr>
    <a:lvl4pPr marL="1371600" algn="l" rtl="0" fontAlgn="base">
      <a:spcBef>
        <a:spcPct val="30000"/>
      </a:spcBef>
      <a:spcAft>
        <a:spcPct val="0"/>
      </a:spcAft>
      <a:defRPr sz="1200" kern="1200">
        <a:solidFill>
          <a:schemeClr val="tx1"/>
        </a:solidFill>
        <a:latin typeface="+mn-lt"/>
        <a:ea typeface="+mn-ea"/>
        <a:cs typeface="等线"/>
      </a:defRPr>
    </a:lvl4pPr>
    <a:lvl5pPr marL="1828800" algn="l" rtl="0" fontAlgn="base">
      <a:spcBef>
        <a:spcPct val="30000"/>
      </a:spcBef>
      <a:spcAft>
        <a:spcPct val="0"/>
      </a:spcAft>
      <a:defRPr sz="1200" kern="1200">
        <a:solidFill>
          <a:schemeClr val="tx1"/>
        </a:solidFill>
        <a:latin typeface="+mn-lt"/>
        <a:ea typeface="+mn-ea"/>
        <a:cs typeface="等线"/>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7CD8A6-64C3-4E54-8F5F-2D7E2E9D7D14}" type="slidenum">
              <a:rPr lang="zh-CN" altLang="en-US" smtClean="0"/>
              <a:pPr>
                <a:defRPr/>
              </a:pPr>
              <a:t>10</a:t>
            </a:fld>
            <a:endParaRPr lang="zh-CN" altLang="en-US"/>
          </a:p>
        </p:txBody>
      </p:sp>
    </p:spTree>
    <p:extLst>
      <p:ext uri="{BB962C8B-B14F-4D97-AF65-F5344CB8AC3E}">
        <p14:creationId xmlns:p14="http://schemas.microsoft.com/office/powerpoint/2010/main" val="2559515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headEnd/>
            <a:tailEnd/>
          </a:ln>
        </p:spPr>
      </p:sp>
      <p:sp>
        <p:nvSpPr>
          <p:cNvPr id="532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532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C7C5B-C30C-49B7-B0C6-F9CB4FBA5D03}" type="slidenum">
              <a:rPr lang="zh-CN" altLang="en-US">
                <a:latin typeface="Arial" charset="0"/>
              </a:rPr>
              <a:pPr/>
              <a:t>18</a:t>
            </a:fld>
            <a:endParaRPr lang="zh-CN"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67CD8A6-64C3-4E54-8F5F-2D7E2E9D7D14}" type="slidenum">
              <a:rPr lang="zh-CN" altLang="en-US" smtClean="0"/>
              <a:pPr>
                <a:defRPr/>
              </a:pPr>
              <a:t>22</a:t>
            </a:fld>
            <a:endParaRPr lang="zh-CN" altLang="en-US"/>
          </a:p>
        </p:txBody>
      </p:sp>
    </p:spTree>
    <p:extLst>
      <p:ext uri="{BB962C8B-B14F-4D97-AF65-F5344CB8AC3E}">
        <p14:creationId xmlns:p14="http://schemas.microsoft.com/office/powerpoint/2010/main" val="2354007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E37AD416-55E5-42D2-BA1F-4A07ECC797B5}" type="datetimeFigureOut">
              <a:rPr lang="en-US"/>
              <a:pPr>
                <a:defRPr/>
              </a:pPr>
              <a:t>5/24/2017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58F2BA-3D8D-40F7-B0A0-36AD5C876B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B751CA7F-D3B4-417F-8544-0A664E77327D}" type="datetimeFigureOut">
              <a:rPr lang="en-US"/>
              <a:pPr>
                <a:defRPr/>
              </a:pPr>
              <a:t>5/24/2017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8116A5-2A6C-4254-9034-1941432C24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700791DD-DED2-451A-9CE7-4C678C18BBA6}" type="datetimeFigureOut">
              <a:rPr lang="en-US"/>
              <a:pPr>
                <a:defRPr/>
              </a:pPr>
              <a:t>5/24/2017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927EB6-F98A-4936-B8EF-216F581AA34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AA22B024-C426-430D-B4EE-3543DE872042}" type="datetimeFigureOut">
              <a:rPr lang="en-US"/>
              <a:pPr>
                <a:defRPr/>
              </a:pPr>
              <a:t>5/24/2017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8931B3-0714-43E4-BF47-70AFEF0B882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938FBF5F-4DD9-4197-A369-516461A260B8}" type="datetimeFigureOut">
              <a:rPr lang="en-US"/>
              <a:pPr>
                <a:defRPr/>
              </a:pPr>
              <a:t>5/24/2017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B08D22-1D1C-46C7-B9C5-413C1615D33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lvl1pPr>
              <a:defRPr/>
            </a:lvl1pPr>
          </a:lstStyle>
          <a:p>
            <a:pPr>
              <a:defRPr/>
            </a:pPr>
            <a:fld id="{6854DFC0-9605-48FE-8D54-050AB3E88546}" type="datetimeFigureOut">
              <a:rPr lang="en-US"/>
              <a:pPr>
                <a:defRPr/>
              </a:pPr>
              <a:t>5/24/2017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2C3F0-B82A-4A7B-9DCD-FC3E61F71F7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BD9129C0-F523-4990-8EC3-E827D6BD694F}" type="datetimeFigureOut">
              <a:rPr lang="en-US"/>
              <a:pPr>
                <a:defRPr/>
              </a:pPr>
              <a:t>5/24/2017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993E99-43D9-4F15-BE4E-D350DD03487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AB732465-9E14-44C0-967E-CF158D7F08E7}" type="datetimeFigureOut">
              <a:rPr lang="en-US"/>
              <a:pPr>
                <a:defRPr/>
              </a:pPr>
              <a:t>5/24/2017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C51A715-0721-440D-84ED-E86B34CAA30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9929ED98-FBFF-4F74-9CB3-9DED86EF3F1E}" type="datetimeFigureOut">
              <a:rPr lang="en-US"/>
              <a:pPr>
                <a:defRPr/>
              </a:pPr>
              <a:t>5/24/2017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125ED18-2D06-46FE-9E51-5DDDDA04DA7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75B0A8-8F52-448F-8F3F-43A3DC3E35E8}" type="datetimeFigureOut">
              <a:rPr lang="en-US"/>
              <a:pPr>
                <a:defRPr/>
              </a:pPr>
              <a:t>5/24/2017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9D81303-E087-463D-92D1-571C3A35C40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pPr>
              <a:defRPr/>
            </a:pPr>
            <a:fld id="{60873FD5-ACD6-4382-A026-E2187AF8C527}" type="datetimeFigureOut">
              <a:rPr lang="en-US"/>
              <a:pPr>
                <a:defRPr/>
              </a:pPr>
              <a:t>5/24/2017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46548F-E087-4FB1-AFC4-A9BA120B59D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3616C91D-41D6-4F71-AE0E-22728D1E98D1}" type="datetimeFigureOut">
              <a:rPr lang="en-US"/>
              <a:pPr>
                <a:defRPr/>
              </a:pPr>
              <a:t>5/24/2017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1A6FD2-C6C5-4CBF-AF2A-8A783CE3937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pPr>
              <a:defRPr/>
            </a:pPr>
            <a:fld id="{23151F78-217B-4376-A39B-CFE7BEF1F54A}" type="datetimeFigureOut">
              <a:rPr lang="en-US"/>
              <a:pPr>
                <a:defRPr/>
              </a:pPr>
              <a:t>5/24/2017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81475D-2ED4-4F11-BC88-3984579662A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6CC3EFAB-33CB-4652-A964-E21FB9A332BC}" type="datetimeFigureOut">
              <a:rPr lang="en-US"/>
              <a:pPr>
                <a:defRPr/>
              </a:pPr>
              <a:t>5/24/2017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B60FC6-97EA-4A1F-9B59-3E5AA6BBC84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DFDCB267-22C4-4903-86C4-AEE5D0357D63}" type="datetimeFigureOut">
              <a:rPr lang="en-US"/>
              <a:pPr>
                <a:defRPr/>
              </a:pPr>
              <a:t>5/24/2017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E5FB83-6A99-4427-89FD-EF2F6FB78E9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EAB0AD28-26AB-47C7-8290-BA77E8979B24}" type="datetimeFigureOut">
              <a:rPr lang="en-US"/>
              <a:pPr>
                <a:defRPr/>
              </a:pPr>
              <a:t>5/24/2017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16C5C4-4FE6-478E-B1A0-5407686684A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9D9AB020-EB49-4226-8EC4-0D50F73B60D6}" type="datetimeFigureOut">
              <a:rPr lang="en-US"/>
              <a:pPr>
                <a:defRPr/>
              </a:pPr>
              <a:t>5/24/2017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C9670D-F2F7-4204-9689-A1EBAB22FF1D}"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lvl1pPr>
              <a:defRPr/>
            </a:lvl1pPr>
          </a:lstStyle>
          <a:p>
            <a:pPr>
              <a:defRPr/>
            </a:pPr>
            <a:fld id="{027FF83F-F270-41BE-B9FA-91DF417A8C65}" type="datetimeFigureOut">
              <a:rPr lang="en-US"/>
              <a:pPr>
                <a:defRPr/>
              </a:pPr>
              <a:t>5/24/2017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D01182-F6DA-46AE-9CAB-F65DDE080D5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5D919C7E-B1F8-416A-BE10-105CD7576E97}" type="datetimeFigureOut">
              <a:rPr lang="en-US"/>
              <a:pPr>
                <a:defRPr/>
              </a:pPr>
              <a:t>5/24/2017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154FE3-4F33-48F6-BF9D-721854B4772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476F15B9-7DCF-41E4-A0A4-A9C1A941E1D2}" type="datetimeFigureOut">
              <a:rPr lang="en-US"/>
              <a:pPr>
                <a:defRPr/>
              </a:pPr>
              <a:t>5/24/2017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7B2A761-D952-4DC2-9959-2385984A0AF7}"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77AFC6A1-7A33-4A30-8996-A91F1D05C94E}" type="datetimeFigureOut">
              <a:rPr lang="en-US"/>
              <a:pPr>
                <a:defRPr/>
              </a:pPr>
              <a:t>5/24/2017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67CE40-9050-4225-BBDE-CFD15B59D86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31E220-B9A7-4F2C-914F-2DABC40E591E}" type="datetimeFigureOut">
              <a:rPr lang="en-US"/>
              <a:pPr>
                <a:defRPr/>
              </a:pPr>
              <a:t>5/24/2017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62BA93-221F-4E49-B004-E53A4582F4F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lvl1pPr>
              <a:defRPr/>
            </a:lvl1pPr>
          </a:lstStyle>
          <a:p>
            <a:pPr>
              <a:defRPr/>
            </a:pPr>
            <a:fld id="{A65A9818-25EB-4AC2-B9FC-7D215FE70BD3}" type="datetimeFigureOut">
              <a:rPr lang="en-US"/>
              <a:pPr>
                <a:defRPr/>
              </a:pPr>
              <a:t>5/24/2017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C8C49B-3A98-49C0-BB29-4069CBD6EE4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pPr>
              <a:defRPr/>
            </a:pPr>
            <a:fld id="{2FABDA63-7C87-4CBE-B270-E5CBC696FBA7}" type="datetimeFigureOut">
              <a:rPr lang="en-US"/>
              <a:pPr>
                <a:defRPr/>
              </a:pPr>
              <a:t>5/24/2017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BBA447-D25B-4291-9B85-10DA873DECFF}"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pPr>
              <a:defRPr/>
            </a:pPr>
            <a:fld id="{95F1D4C7-BFEF-4F7B-B967-7E26C40ABAEC}" type="datetimeFigureOut">
              <a:rPr lang="en-US"/>
              <a:pPr>
                <a:defRPr/>
              </a:pPr>
              <a:t>5/24/2017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7CE3B5-0CCE-45E3-B389-5B9EF17DCD1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93DCC052-BDE3-43D1-9213-E55833E87E63}" type="datetimeFigureOut">
              <a:rPr lang="en-US"/>
              <a:pPr>
                <a:defRPr/>
              </a:pPr>
              <a:t>5/24/2017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E3CD5F-EE15-4FB7-99E6-2436057930F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F8642F45-8675-4A83-83CC-17C8DA8ADD36}" type="datetimeFigureOut">
              <a:rPr lang="en-US"/>
              <a:pPr>
                <a:defRPr/>
              </a:pPr>
              <a:t>5/24/2017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704991-A30C-4027-9125-42FE211BEA4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2" name="五边形 1"/>
          <p:cNvSpPr>
            <a:spLocks noChangeArrowheads="1"/>
          </p:cNvSpPr>
          <p:nvPr userDrawn="1"/>
        </p:nvSpPr>
        <p:spPr bwMode="auto">
          <a:xfrm>
            <a:off x="0" y="501650"/>
            <a:ext cx="6080125" cy="661988"/>
          </a:xfrm>
          <a:prstGeom prst="homePlate">
            <a:avLst>
              <a:gd name="adj" fmla="val 45226"/>
            </a:avLst>
          </a:prstGeom>
          <a:solidFill>
            <a:srgbClr val="306A9B"/>
          </a:solidFill>
          <a:ln w="12700" cmpd="sng">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buFont typeface="Arial" panose="020B0604020202020204" pitchFamily="34" charset="0"/>
              <a:buNone/>
              <a:defRPr/>
            </a:pPr>
            <a:endParaRPr lang="zh-CN" altLang="en-US">
              <a:solidFill>
                <a:srgbClr val="FFFFFF"/>
              </a:solidFill>
            </a:endParaRPr>
          </a:p>
        </p:txBody>
      </p:sp>
      <p:sp>
        <p:nvSpPr>
          <p:cNvPr id="3" name="燕尾形 2"/>
          <p:cNvSpPr>
            <a:spLocks noChangeArrowheads="1"/>
          </p:cNvSpPr>
          <p:nvPr userDrawn="1"/>
        </p:nvSpPr>
        <p:spPr bwMode="auto">
          <a:xfrm>
            <a:off x="141288" y="639763"/>
            <a:ext cx="233362" cy="384175"/>
          </a:xfrm>
          <a:prstGeom prst="chevron">
            <a:avLst>
              <a:gd name="adj" fmla="val 50000"/>
            </a:avLst>
          </a:prstGeom>
          <a:solidFill>
            <a:srgbClr val="A9C3DB"/>
          </a:solidFill>
          <a:ln>
            <a:noFill/>
          </a:ln>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buFont typeface="Arial" panose="020B0604020202020204" pitchFamily="34" charset="0"/>
              <a:buNone/>
              <a:defRPr/>
            </a:pPr>
            <a:endParaRPr lang="zh-CN" altLang="en-US"/>
          </a:p>
        </p:txBody>
      </p:sp>
      <p:sp>
        <p:nvSpPr>
          <p:cNvPr id="4" name="燕尾形 3"/>
          <p:cNvSpPr>
            <a:spLocks noChangeArrowheads="1"/>
          </p:cNvSpPr>
          <p:nvPr userDrawn="1"/>
        </p:nvSpPr>
        <p:spPr bwMode="auto">
          <a:xfrm>
            <a:off x="346075" y="639763"/>
            <a:ext cx="234950" cy="384175"/>
          </a:xfrm>
          <a:prstGeom prst="chevron">
            <a:avLst>
              <a:gd name="adj" fmla="val 50000"/>
            </a:avLst>
          </a:prstGeom>
          <a:solidFill>
            <a:schemeClr val="bg1"/>
          </a:solidFill>
          <a:ln>
            <a:noFill/>
          </a:ln>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buFont typeface="Arial" panose="020B0604020202020204" pitchFamily="34" charset="0"/>
              <a:buNone/>
              <a:defRPr/>
            </a:pP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07CD0310-FA75-4909-BF20-FE067A333FCC}" type="datetimeFigureOut">
              <a:rPr lang="en-US"/>
              <a:pPr>
                <a:defRPr/>
              </a:pPr>
              <a:t>5/24/2017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A90613-44C1-48BE-B228-359DCA74AF6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B9206B49-54AC-4B9A-A93D-0EDD959C1E9C}" type="datetimeFigureOut">
              <a:rPr lang="en-US"/>
              <a:pPr>
                <a:defRPr/>
              </a:pPr>
              <a:t>5/24/2017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F911D3-98ED-4CDD-90F3-CBED8E191E8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7762A23E-D506-483B-87E1-3D7526DD0325}" type="datetimeFigureOut">
              <a:rPr lang="en-US"/>
              <a:pPr>
                <a:defRPr/>
              </a:pPr>
              <a:t>5/24/2017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290CF4-80DD-42FD-A478-FF1B40B1FFC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FA54FA-DA6D-4DF9-AB21-22E6C4919E35}" type="datetimeFigureOut">
              <a:rPr lang="en-US"/>
              <a:pPr>
                <a:defRPr/>
              </a:pPr>
              <a:t>5/24/2017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CC3AAC-E146-4019-BB46-D1E07B08BC9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pPr>
              <a:defRPr/>
            </a:pPr>
            <a:fld id="{CEE17448-3DDB-43E4-8F9F-D4F1262F8A84}" type="datetimeFigureOut">
              <a:rPr lang="en-US"/>
              <a:pPr>
                <a:defRPr/>
              </a:pPr>
              <a:t>5/24/2017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06D2A8-E220-4F0E-AB63-F597EB781D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pPr>
              <a:defRPr/>
            </a:pPr>
            <a:fld id="{41532A99-A7E3-429B-85F2-1AA0286D675A}" type="datetimeFigureOut">
              <a:rPr lang="en-US"/>
              <a:pPr>
                <a:defRPr/>
              </a:pPr>
              <a:t>5/24/2017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1AE095-8FAA-4ACA-91E2-3ADEB419F7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panose="020B0604020202020204" pitchFamily="34" charset="0"/>
                <a:ea typeface="微软雅黑" panose="020B0503020204020204" pitchFamily="34" charset="-122"/>
              </a:defRPr>
            </a:lvl1pPr>
          </a:lstStyle>
          <a:p>
            <a:pPr>
              <a:defRPr/>
            </a:pPr>
            <a:fld id="{4EBF731C-A2B3-4E82-8268-8D9702F0D9A5}" type="datetimeFigureOut">
              <a:rPr lang="en-US"/>
              <a:pPr>
                <a:defRPr/>
              </a:pPr>
              <a:t>5/24/2017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anose="020B0604020202020204" pitchFamily="34" charset="0"/>
                <a:ea typeface="微软雅黑" panose="020B0503020204020204" pitchFamily="34" charset="-122"/>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panose="020B0604020202020204" pitchFamily="34" charset="0"/>
                <a:ea typeface="微软雅黑" panose="020B0503020204020204" pitchFamily="34" charset="-122"/>
              </a:defRPr>
            </a:lvl1pPr>
          </a:lstStyle>
          <a:p>
            <a:pPr>
              <a:defRPr/>
            </a:pPr>
            <a:fld id="{6BFB58A2-F819-42A5-8B2A-F8C771808F72}" type="slidenum">
              <a:rPr lang="en-US"/>
              <a:pPr>
                <a:defRPr/>
              </a:pPr>
              <a:t>‹#›</a:t>
            </a:fld>
            <a:endParaRPr lang="en-US"/>
          </a:p>
        </p:txBody>
      </p:sp>
      <p:pic>
        <p:nvPicPr>
          <p:cNvPr id="1031" name="图片 6"/>
          <p:cNvPicPr>
            <a:picLocks noChangeAspect="1" noChangeArrowheads="1"/>
          </p:cNvPicPr>
          <p:nvPr userDrawn="1"/>
        </p:nvPicPr>
        <p:blipFill>
          <a:blip r:embed="rId13"/>
          <a:srcRect t="1593" b="42157"/>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等线"/>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13315"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panose="020B0604020202020204" pitchFamily="34" charset="0"/>
                <a:ea typeface="微软雅黑" panose="020B0503020204020204" pitchFamily="34" charset="-122"/>
              </a:defRPr>
            </a:lvl1pPr>
          </a:lstStyle>
          <a:p>
            <a:pPr>
              <a:defRPr/>
            </a:pPr>
            <a:fld id="{90CA528D-EFFD-4A36-A52C-3A234D07A97A}" type="datetimeFigureOut">
              <a:rPr lang="en-US"/>
              <a:pPr>
                <a:defRPr/>
              </a:pPr>
              <a:t>5/24/2017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anose="020B0604020202020204" pitchFamily="34" charset="0"/>
                <a:ea typeface="微软雅黑" panose="020B0503020204020204" pitchFamily="34" charset="-122"/>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panose="020B0604020202020204" pitchFamily="34" charset="0"/>
                <a:ea typeface="微软雅黑" panose="020B0503020204020204" pitchFamily="34" charset="-122"/>
              </a:defRPr>
            </a:lvl1pPr>
          </a:lstStyle>
          <a:p>
            <a:pPr>
              <a:defRPr/>
            </a:pPr>
            <a:fld id="{C1ACF9C6-555D-4881-A722-66BFC65C176A}" type="slidenum">
              <a:rPr lang="en-US"/>
              <a:pPr>
                <a:defRPr/>
              </a:pPr>
              <a:t>‹#›</a:t>
            </a:fld>
            <a:endParaRPr lang="en-US"/>
          </a:p>
        </p:txBody>
      </p:sp>
      <p:pic>
        <p:nvPicPr>
          <p:cNvPr id="13319" name="图片 6"/>
          <p:cNvPicPr>
            <a:picLocks noChangeAspect="1" noChangeArrowheads="1"/>
          </p:cNvPicPr>
          <p:nvPr userDrawn="1"/>
        </p:nvPicPr>
        <p:blipFill>
          <a:blip r:embed="rId13"/>
          <a:srcRect t="1593" b="42157"/>
          <a:stretch>
            <a:fillRect/>
          </a:stretch>
        </p:blipFill>
        <p:spPr bwMode="auto">
          <a:xfrm>
            <a:off x="0" y="0"/>
            <a:ext cx="9144000" cy="6858000"/>
          </a:xfrm>
          <a:prstGeom prst="rect">
            <a:avLst/>
          </a:prstGeom>
          <a:noFill/>
          <a:ln w="9525">
            <a:noFill/>
            <a:miter lim="800000"/>
            <a:headEnd/>
            <a:tailEnd/>
          </a:ln>
        </p:spPr>
      </p:pic>
      <p:grpSp>
        <p:nvGrpSpPr>
          <p:cNvPr id="13320" name="矩形 7"/>
          <p:cNvGrpSpPr>
            <a:grpSpLocks/>
          </p:cNvGrpSpPr>
          <p:nvPr userDrawn="1"/>
        </p:nvGrpSpPr>
        <p:grpSpPr bwMode="auto">
          <a:xfrm>
            <a:off x="0" y="0"/>
            <a:ext cx="9144000" cy="6858000"/>
            <a:chOff x="0" y="0"/>
            <a:chExt cx="7680" cy="4320"/>
          </a:xfrm>
        </p:grpSpPr>
        <p:pic>
          <p:nvPicPr>
            <p:cNvPr id="13324" name="矩形 7"/>
            <p:cNvPicPr>
              <a:picLocks noChangeArrowheads="1"/>
            </p:cNvPicPr>
            <p:nvPr/>
          </p:nvPicPr>
          <p:blipFill>
            <a:blip r:embed="rId14"/>
            <a:srcRect/>
            <a:stretch>
              <a:fillRect/>
            </a:stretch>
          </p:blipFill>
          <p:spPr bwMode="auto">
            <a:xfrm>
              <a:off x="0" y="0"/>
              <a:ext cx="7680" cy="4320"/>
            </a:xfrm>
            <a:prstGeom prst="rect">
              <a:avLst/>
            </a:prstGeom>
            <a:noFill/>
            <a:ln w="9525">
              <a:noFill/>
              <a:miter lim="800000"/>
              <a:headEnd/>
              <a:tailEnd/>
            </a:ln>
          </p:spPr>
        </p:pic>
        <p:sp>
          <p:nvSpPr>
            <p:cNvPr id="10" name="Text Box 5"/>
            <p:cNvSpPr txBox="1">
              <a:spLocks noChangeArrowheads="1"/>
            </p:cNvSpPr>
            <p:nvPr/>
          </p:nvSpPr>
          <p:spPr bwMode="auto">
            <a:xfrm>
              <a:off x="0" y="0"/>
              <a:ext cx="7680" cy="4320"/>
            </a:xfrm>
            <a:prstGeom prst="rect">
              <a:avLst/>
            </a:prstGeom>
            <a:noFill/>
            <a:ln>
              <a:noFill/>
            </a:ln>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buFont typeface="Arial" panose="020B0604020202020204" pitchFamily="34" charset="0"/>
                <a:buNone/>
                <a:defRPr/>
              </a:pPr>
              <a:endParaRPr lang="zh-CN" altLang="en-US">
                <a:solidFill>
                  <a:srgbClr val="FFFFFF"/>
                </a:solidFill>
              </a:endParaRPr>
            </a:p>
          </p:txBody>
        </p:sp>
      </p:grpSp>
      <p:sp>
        <p:nvSpPr>
          <p:cNvPr id="11" name="五边形 8"/>
          <p:cNvSpPr>
            <a:spLocks noChangeArrowheads="1"/>
          </p:cNvSpPr>
          <p:nvPr userDrawn="1"/>
        </p:nvSpPr>
        <p:spPr bwMode="auto">
          <a:xfrm>
            <a:off x="0" y="501650"/>
            <a:ext cx="4311650" cy="661988"/>
          </a:xfrm>
          <a:prstGeom prst="homePlate">
            <a:avLst>
              <a:gd name="adj" fmla="val 45226"/>
            </a:avLst>
          </a:prstGeom>
          <a:solidFill>
            <a:srgbClr val="306A9B"/>
          </a:solidFill>
          <a:ln w="12700" cmpd="sng">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buFont typeface="Arial" panose="020B0604020202020204" pitchFamily="34" charset="0"/>
              <a:buNone/>
              <a:defRPr/>
            </a:pPr>
            <a:endParaRPr lang="zh-CN" altLang="en-US">
              <a:solidFill>
                <a:srgbClr val="FFFFFF"/>
              </a:solidFill>
            </a:endParaRPr>
          </a:p>
        </p:txBody>
      </p:sp>
      <p:sp>
        <p:nvSpPr>
          <p:cNvPr id="12" name="燕尾形 9"/>
          <p:cNvSpPr>
            <a:spLocks noChangeArrowheads="1"/>
          </p:cNvSpPr>
          <p:nvPr userDrawn="1"/>
        </p:nvSpPr>
        <p:spPr bwMode="auto">
          <a:xfrm>
            <a:off x="141288" y="639763"/>
            <a:ext cx="233362" cy="384175"/>
          </a:xfrm>
          <a:prstGeom prst="chevron">
            <a:avLst>
              <a:gd name="adj" fmla="val 50000"/>
            </a:avLst>
          </a:prstGeom>
          <a:solidFill>
            <a:srgbClr val="A9C3DB"/>
          </a:solidFill>
          <a:ln>
            <a:noFill/>
          </a:ln>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buFont typeface="Arial" panose="020B0604020202020204" pitchFamily="34" charset="0"/>
              <a:buNone/>
              <a:defRPr/>
            </a:pPr>
            <a:endParaRPr lang="zh-CN" altLang="en-US"/>
          </a:p>
        </p:txBody>
      </p:sp>
      <p:sp>
        <p:nvSpPr>
          <p:cNvPr id="13" name="燕尾形 10"/>
          <p:cNvSpPr>
            <a:spLocks noChangeArrowheads="1"/>
          </p:cNvSpPr>
          <p:nvPr userDrawn="1"/>
        </p:nvSpPr>
        <p:spPr bwMode="auto">
          <a:xfrm>
            <a:off x="346075" y="639763"/>
            <a:ext cx="234950" cy="384175"/>
          </a:xfrm>
          <a:prstGeom prst="chevron">
            <a:avLst>
              <a:gd name="adj" fmla="val 50000"/>
            </a:avLst>
          </a:prstGeom>
          <a:solidFill>
            <a:schemeClr val="bg1"/>
          </a:solidFill>
          <a:ln>
            <a:noFill/>
          </a:ln>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buFont typeface="Arial" panose="020B0604020202020204" pitchFamily="34" charset="0"/>
              <a:buNone/>
              <a:defRPr/>
            </a:pPr>
            <a:endParaRPr lang="zh-CN" altLang="en-US"/>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等线"/>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65539"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panose="020B0604020202020204" pitchFamily="34" charset="0"/>
                <a:ea typeface="微软雅黑" panose="020B0503020204020204" pitchFamily="34" charset="-122"/>
              </a:defRPr>
            </a:lvl1pPr>
          </a:lstStyle>
          <a:p>
            <a:pPr>
              <a:defRPr/>
            </a:pPr>
            <a:fld id="{C3AA1220-7AFC-4B70-B922-4B6DB9FE5691}" type="datetimeFigureOut">
              <a:rPr lang="en-US"/>
              <a:pPr>
                <a:defRPr/>
              </a:pPr>
              <a:t>5/24/2017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anose="020B0604020202020204" pitchFamily="34" charset="0"/>
                <a:ea typeface="微软雅黑" panose="020B0503020204020204" pitchFamily="34" charset="-122"/>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panose="020B0604020202020204" pitchFamily="34" charset="0"/>
                <a:ea typeface="微软雅黑" panose="020B0503020204020204" pitchFamily="34" charset="-122"/>
              </a:defRPr>
            </a:lvl1pPr>
          </a:lstStyle>
          <a:p>
            <a:pPr>
              <a:defRPr/>
            </a:pPr>
            <a:fld id="{35AF1425-FDC3-4D53-9BBF-013E3C56C988}" type="slidenum">
              <a:rPr lang="en-US"/>
              <a:pPr>
                <a:defRPr/>
              </a:pPr>
              <a:t>‹#›</a:t>
            </a:fld>
            <a:endParaRPr lang="en-US"/>
          </a:p>
        </p:txBody>
      </p:sp>
      <p:sp>
        <p:nvSpPr>
          <p:cNvPr id="7" name="矩形 6"/>
          <p:cNvSpPr>
            <a:spLocks noChangeArrowheads="1"/>
          </p:cNvSpPr>
          <p:nvPr userDrawn="1"/>
        </p:nvSpPr>
        <p:spPr bwMode="auto">
          <a:xfrm>
            <a:off x="0" y="0"/>
            <a:ext cx="9144000" cy="6858000"/>
          </a:xfrm>
          <a:prstGeom prst="rect">
            <a:avLst/>
          </a:prstGeom>
          <a:solidFill>
            <a:srgbClr val="FFFBEF"/>
          </a:solidFill>
          <a:ln>
            <a:noFill/>
          </a:ln>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buFont typeface="Arial" panose="020B0604020202020204" pitchFamily="34" charset="0"/>
              <a:buNone/>
              <a:defRPr/>
            </a:pPr>
            <a:endParaRPr lang="zh-CN" altLang="en-US">
              <a:solidFill>
                <a:srgbClr val="FFFFFF"/>
              </a:solidFill>
            </a:endParaRPr>
          </a:p>
        </p:txBody>
      </p:sp>
      <p:sp>
        <p:nvSpPr>
          <p:cNvPr id="8" name="五边形 7"/>
          <p:cNvSpPr>
            <a:spLocks noChangeArrowheads="1"/>
          </p:cNvSpPr>
          <p:nvPr userDrawn="1"/>
        </p:nvSpPr>
        <p:spPr bwMode="auto">
          <a:xfrm>
            <a:off x="0" y="501650"/>
            <a:ext cx="4311650" cy="661988"/>
          </a:xfrm>
          <a:prstGeom prst="homePlate">
            <a:avLst>
              <a:gd name="adj" fmla="val 45226"/>
            </a:avLst>
          </a:prstGeom>
          <a:solidFill>
            <a:srgbClr val="306A9B"/>
          </a:solidFill>
          <a:ln w="12700" cmpd="sng">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buFont typeface="Arial" panose="020B0604020202020204" pitchFamily="34" charset="0"/>
              <a:buNone/>
              <a:defRPr/>
            </a:pPr>
            <a:endParaRPr lang="zh-CN" altLang="en-US">
              <a:solidFill>
                <a:srgbClr val="FFFFFF"/>
              </a:solidFill>
            </a:endParaRPr>
          </a:p>
        </p:txBody>
      </p:sp>
      <p:sp>
        <p:nvSpPr>
          <p:cNvPr id="9" name="燕尾形 8"/>
          <p:cNvSpPr>
            <a:spLocks noChangeArrowheads="1"/>
          </p:cNvSpPr>
          <p:nvPr userDrawn="1"/>
        </p:nvSpPr>
        <p:spPr bwMode="auto">
          <a:xfrm>
            <a:off x="141288" y="639763"/>
            <a:ext cx="233362" cy="384175"/>
          </a:xfrm>
          <a:prstGeom prst="chevron">
            <a:avLst>
              <a:gd name="adj" fmla="val 50000"/>
            </a:avLst>
          </a:prstGeom>
          <a:solidFill>
            <a:srgbClr val="A9C3DB"/>
          </a:solidFill>
          <a:ln>
            <a:noFill/>
          </a:ln>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buFont typeface="Arial" panose="020B0604020202020204" pitchFamily="34" charset="0"/>
              <a:buNone/>
              <a:defRPr/>
            </a:pPr>
            <a:endParaRPr lang="zh-CN" altLang="en-US"/>
          </a:p>
        </p:txBody>
      </p:sp>
      <p:sp>
        <p:nvSpPr>
          <p:cNvPr id="10" name="燕尾形 9"/>
          <p:cNvSpPr>
            <a:spLocks noChangeArrowheads="1"/>
          </p:cNvSpPr>
          <p:nvPr userDrawn="1"/>
        </p:nvSpPr>
        <p:spPr bwMode="auto">
          <a:xfrm>
            <a:off x="346075" y="639763"/>
            <a:ext cx="234950" cy="384175"/>
          </a:xfrm>
          <a:prstGeom prst="chevron">
            <a:avLst>
              <a:gd name="adj" fmla="val 50000"/>
            </a:avLst>
          </a:prstGeom>
          <a:solidFill>
            <a:schemeClr val="bg1"/>
          </a:solidFill>
          <a:ln>
            <a:noFill/>
          </a:ln>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buFont typeface="Arial" panose="020B0604020202020204" pitchFamily="34" charset="0"/>
              <a:buNone/>
              <a:defRPr/>
            </a:pPr>
            <a:endParaRPr lang="zh-CN" altLang="en-US"/>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等线"/>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26.pn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0.png"/><Relationship Id="rId1" Type="http://schemas.openxmlformats.org/officeDocument/2006/relationships/slideLayout" Target="../slideLayouts/slideLayout29.xml"/><Relationship Id="rId5" Type="http://schemas.openxmlformats.org/officeDocument/2006/relationships/image" Target="../media/image19.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19.png"/><Relationship Id="rId1" Type="http://schemas.openxmlformats.org/officeDocument/2006/relationships/slideLayout" Target="../slideLayouts/slideLayout29.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3.jpeg"/><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emf"/></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9"/>
          <p:cNvSpPr>
            <a:spLocks noChangeArrowheads="1"/>
          </p:cNvSpPr>
          <p:nvPr/>
        </p:nvSpPr>
        <p:spPr bwMode="auto">
          <a:xfrm>
            <a:off x="0" y="2377005"/>
            <a:ext cx="9144000" cy="1355725"/>
          </a:xfrm>
          <a:prstGeom prst="rect">
            <a:avLst/>
          </a:prstGeom>
          <a:solidFill>
            <a:schemeClr val="bg1">
              <a:alpha val="76862"/>
            </a:schemeClr>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Font typeface="Arial" panose="020B0604020202020204" pitchFamily="34" charset="0"/>
              <a:buNone/>
              <a:defRPr/>
            </a:pPr>
            <a:endParaRPr lang="zh-CN" altLang="en-US" sz="1350">
              <a:solidFill>
                <a:srgbClr val="FFFFFF"/>
              </a:solidFill>
            </a:endParaRPr>
          </a:p>
        </p:txBody>
      </p:sp>
      <p:pic>
        <p:nvPicPr>
          <p:cNvPr id="40962" name="图片 2"/>
          <p:cNvPicPr>
            <a:picLocks noChangeAspect="1"/>
          </p:cNvPicPr>
          <p:nvPr/>
        </p:nvPicPr>
        <p:blipFill>
          <a:blip r:embed="rId2"/>
          <a:srcRect/>
          <a:stretch>
            <a:fillRect/>
          </a:stretch>
        </p:blipFill>
        <p:spPr bwMode="auto">
          <a:xfrm>
            <a:off x="-241301" y="-261050"/>
            <a:ext cx="3652158" cy="3653596"/>
          </a:xfrm>
          <a:prstGeom prst="rect">
            <a:avLst/>
          </a:prstGeom>
          <a:noFill/>
          <a:ln w="9525">
            <a:noFill/>
            <a:miter lim="800000"/>
            <a:headEnd/>
            <a:tailEnd/>
          </a:ln>
        </p:spPr>
      </p:pic>
      <p:sp>
        <p:nvSpPr>
          <p:cNvPr id="40964" name="文本框 1"/>
          <p:cNvSpPr txBox="1">
            <a:spLocks noChangeArrowheads="1"/>
          </p:cNvSpPr>
          <p:nvPr/>
        </p:nvSpPr>
        <p:spPr bwMode="auto">
          <a:xfrm>
            <a:off x="4287875" y="4245842"/>
            <a:ext cx="2262158" cy="369332"/>
          </a:xfrm>
          <a:prstGeom prst="rect">
            <a:avLst/>
          </a:prstGeom>
          <a:noFill/>
          <a:ln w="9525">
            <a:noFill/>
            <a:miter lim="800000"/>
            <a:headEnd/>
            <a:tailEnd/>
          </a:ln>
        </p:spPr>
        <p:txBody>
          <a:bodyPr wrap="none">
            <a:spAutoFit/>
          </a:bodyPr>
          <a:lstStyle/>
          <a:p>
            <a:pPr eaLnBrk="0" hangingPunct="0"/>
            <a:r>
              <a:rPr lang="zh-CN" altLang="en-US" dirty="0">
                <a:latin typeface="宋体" charset="-122"/>
              </a:rPr>
              <a:t>主讲人：骆德汉教授</a:t>
            </a:r>
          </a:p>
        </p:txBody>
      </p:sp>
      <p:sp>
        <p:nvSpPr>
          <p:cNvPr id="40965" name="文本框 1"/>
          <p:cNvSpPr txBox="1">
            <a:spLocks noChangeArrowheads="1"/>
          </p:cNvSpPr>
          <p:nvPr/>
        </p:nvSpPr>
        <p:spPr bwMode="auto">
          <a:xfrm>
            <a:off x="2766589" y="3700397"/>
            <a:ext cx="4825360" cy="461665"/>
          </a:xfrm>
          <a:prstGeom prst="rect">
            <a:avLst/>
          </a:prstGeom>
          <a:noFill/>
          <a:ln w="9525">
            <a:noFill/>
            <a:miter lim="800000"/>
            <a:headEnd/>
            <a:tailEnd/>
          </a:ln>
        </p:spPr>
        <p:txBody>
          <a:bodyPr wrap="none">
            <a:spAutoFit/>
          </a:bodyPr>
          <a:lstStyle/>
          <a:p>
            <a:pPr eaLnBrk="0" hangingPunct="0"/>
            <a:r>
              <a:rPr lang="zh-CN" altLang="en-US" sz="2400" b="1" dirty="0">
                <a:latin typeface="仿宋" pitchFamily="49" charset="-122"/>
                <a:ea typeface="仿宋" pitchFamily="49" charset="-122"/>
              </a:rPr>
              <a:t>广东省仿生嗅觉工程技术研究中心</a:t>
            </a:r>
          </a:p>
        </p:txBody>
      </p:sp>
      <p:pic>
        <p:nvPicPr>
          <p:cNvPr id="40966" name="图片 1"/>
          <p:cNvPicPr>
            <a:picLocks noChangeAspect="1"/>
          </p:cNvPicPr>
          <p:nvPr/>
        </p:nvPicPr>
        <p:blipFill>
          <a:blip r:embed="rId3"/>
          <a:srcRect/>
          <a:stretch>
            <a:fillRect/>
          </a:stretch>
        </p:blipFill>
        <p:spPr bwMode="auto">
          <a:xfrm>
            <a:off x="7460526" y="0"/>
            <a:ext cx="811212" cy="974725"/>
          </a:xfrm>
          <a:prstGeom prst="rect">
            <a:avLst/>
          </a:prstGeom>
          <a:noFill/>
          <a:ln w="9525">
            <a:noFill/>
            <a:miter lim="800000"/>
            <a:headEnd/>
            <a:tailEnd/>
          </a:ln>
        </p:spPr>
      </p:pic>
      <p:sp>
        <p:nvSpPr>
          <p:cNvPr id="40967" name="矩形 2"/>
          <p:cNvSpPr>
            <a:spLocks noChangeArrowheads="1"/>
          </p:cNvSpPr>
          <p:nvPr/>
        </p:nvSpPr>
        <p:spPr bwMode="auto">
          <a:xfrm>
            <a:off x="4132384" y="4681393"/>
            <a:ext cx="2573140" cy="369332"/>
          </a:xfrm>
          <a:prstGeom prst="rect">
            <a:avLst/>
          </a:prstGeom>
          <a:noFill/>
          <a:ln w="9525">
            <a:noFill/>
            <a:miter lim="800000"/>
            <a:headEnd/>
            <a:tailEnd/>
          </a:ln>
        </p:spPr>
        <p:txBody>
          <a:bodyPr wrap="none">
            <a:spAutoFit/>
          </a:bodyPr>
          <a:lstStyle/>
          <a:p>
            <a:pPr algn="ctr" eaLnBrk="0" hangingPunct="0"/>
            <a:r>
              <a:rPr lang="en-US" altLang="zh-CN" dirty="0">
                <a:ea typeface="微软雅黑" pitchFamily="34" charset="-122"/>
              </a:rPr>
              <a:t>dehanluo@gdut.edu.cn</a:t>
            </a:r>
            <a:endParaRPr lang="en-US" altLang="zh-CN" sz="1400" dirty="0">
              <a:ea typeface="微软雅黑" pitchFamily="34" charset="-122"/>
            </a:endParaRPr>
          </a:p>
        </p:txBody>
      </p:sp>
      <p:sp>
        <p:nvSpPr>
          <p:cNvPr id="10" name="文本框 5"/>
          <p:cNvSpPr txBox="1">
            <a:spLocks noChangeArrowheads="1"/>
          </p:cNvSpPr>
          <p:nvPr/>
        </p:nvSpPr>
        <p:spPr bwMode="auto">
          <a:xfrm>
            <a:off x="861269" y="2768440"/>
            <a:ext cx="8636000" cy="707886"/>
          </a:xfrm>
          <a:prstGeom prst="rect">
            <a:avLst/>
          </a:prstGeom>
          <a:noFill/>
          <a:ln w="9525">
            <a:noFill/>
            <a:miter lim="800000"/>
            <a:headEnd/>
            <a:tailEnd/>
          </a:ln>
        </p:spPr>
        <p:txBody>
          <a:bodyPr wrap="square">
            <a:spAutoFit/>
          </a:bodyPr>
          <a:lstStyle/>
          <a:p>
            <a:pPr>
              <a:buFont typeface="Arial" charset="0"/>
              <a:buNone/>
            </a:pPr>
            <a:r>
              <a:rPr lang="zh-CN" altLang="en-US" sz="4000" b="1" dirty="0">
                <a:latin typeface="微软雅黑" pitchFamily="34" charset="-122"/>
                <a:ea typeface="微软雅黑" pitchFamily="34" charset="-122"/>
              </a:rPr>
              <a:t>机器嗅觉：气味复现的探索与展望</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图片 14"/>
          <p:cNvPicPr>
            <a:picLocks noChangeAspect="1" noChangeArrowheads="1"/>
          </p:cNvPicPr>
          <p:nvPr/>
        </p:nvPicPr>
        <p:blipFill>
          <a:blip r:embed="rId3"/>
          <a:srcRect/>
          <a:stretch>
            <a:fillRect/>
          </a:stretch>
        </p:blipFill>
        <p:spPr bwMode="auto">
          <a:xfrm>
            <a:off x="577850" y="1293813"/>
            <a:ext cx="446088" cy="447675"/>
          </a:xfrm>
          <a:prstGeom prst="rect">
            <a:avLst/>
          </a:prstGeom>
          <a:noFill/>
          <a:ln w="9525">
            <a:noFill/>
            <a:miter lim="800000"/>
            <a:headEnd/>
            <a:tailEnd/>
          </a:ln>
        </p:spPr>
      </p:pic>
      <p:sp>
        <p:nvSpPr>
          <p:cNvPr id="13" name="标题 1"/>
          <p:cNvSpPr txBox="1">
            <a:spLocks/>
          </p:cNvSpPr>
          <p:nvPr/>
        </p:nvSpPr>
        <p:spPr bwMode="auto">
          <a:xfrm>
            <a:off x="1023938" y="1270794"/>
            <a:ext cx="1870075" cy="493712"/>
          </a:xfrm>
          <a:prstGeom prst="rect">
            <a:avLst/>
          </a:prstGeom>
          <a:noFill/>
          <a:ln>
            <a:noFill/>
          </a:ln>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lnSpc>
                <a:spcPct val="100000"/>
              </a:lnSpc>
              <a:defRPr/>
            </a:pPr>
            <a:r>
              <a:rPr lang="zh-CN" altLang="en-US" sz="1800" b="1" dirty="0">
                <a:solidFill>
                  <a:schemeClr val="tx1">
                    <a:lumMod val="85000"/>
                    <a:lumOff val="15000"/>
                  </a:schemeClr>
                </a:solidFill>
                <a:latin typeface="黑体" panose="02010609060101010101" pitchFamily="49" charset="-122"/>
                <a:ea typeface="黑体" panose="02010609060101010101" pitchFamily="49" charset="-122"/>
              </a:rPr>
              <a:t>国内外研究现状</a:t>
            </a:r>
            <a:endParaRPr lang="zh-CN" altLang="zh-CN" sz="1800" b="1" dirty="0">
              <a:solidFill>
                <a:schemeClr val="tx1">
                  <a:lumMod val="85000"/>
                  <a:lumOff val="15000"/>
                </a:schemeClr>
              </a:solidFill>
              <a:latin typeface="黑体" panose="02010609060101010101" pitchFamily="49" charset="-122"/>
              <a:ea typeface="黑体" panose="02010609060101010101" pitchFamily="49" charset="-122"/>
            </a:endParaRPr>
          </a:p>
        </p:txBody>
      </p:sp>
      <p:grpSp>
        <p:nvGrpSpPr>
          <p:cNvPr id="46083" name="组合 35"/>
          <p:cNvGrpSpPr>
            <a:grpSpLocks/>
          </p:cNvGrpSpPr>
          <p:nvPr/>
        </p:nvGrpSpPr>
        <p:grpSpPr bwMode="auto">
          <a:xfrm>
            <a:off x="416991" y="2397126"/>
            <a:ext cx="8380412" cy="2025650"/>
            <a:chOff x="0" y="0"/>
            <a:chExt cx="7574567" cy="1981200"/>
          </a:xfrm>
        </p:grpSpPr>
        <p:pic>
          <p:nvPicPr>
            <p:cNvPr id="46096" name="燕尾形箭头 36"/>
            <p:cNvPicPr>
              <a:picLocks noChangeArrowheads="1"/>
            </p:cNvPicPr>
            <p:nvPr/>
          </p:nvPicPr>
          <p:blipFill>
            <a:blip r:embed="rId4"/>
            <a:srcRect/>
            <a:stretch>
              <a:fillRect/>
            </a:stretch>
          </p:blipFill>
          <p:spPr bwMode="auto">
            <a:xfrm>
              <a:off x="-22676" y="338944"/>
              <a:ext cx="7658060" cy="1360641"/>
            </a:xfrm>
            <a:prstGeom prst="rect">
              <a:avLst/>
            </a:prstGeom>
            <a:noFill/>
            <a:ln w="9525">
              <a:noFill/>
              <a:miter lim="800000"/>
              <a:headEnd/>
              <a:tailEnd/>
            </a:ln>
          </p:spPr>
        </p:pic>
        <p:sp>
          <p:nvSpPr>
            <p:cNvPr id="17" name="五边形 2"/>
            <p:cNvSpPr>
              <a:spLocks/>
            </p:cNvSpPr>
            <p:nvPr/>
          </p:nvSpPr>
          <p:spPr bwMode="auto">
            <a:xfrm>
              <a:off x="506501" y="0"/>
              <a:ext cx="2201058" cy="1981200"/>
            </a:xfrm>
            <a:custGeom>
              <a:avLst/>
              <a:gdLst>
                <a:gd name="T0" fmla="*/ 0 w 2200275"/>
                <a:gd name="T1" fmla="*/ 0 h 1981200"/>
                <a:gd name="T2" fmla="*/ 1794050 w 2200275"/>
                <a:gd name="T3" fmla="*/ 0 h 1981200"/>
                <a:gd name="T4" fmla="*/ 2200275 w 2200275"/>
                <a:gd name="T5" fmla="*/ 990600 h 1981200"/>
                <a:gd name="T6" fmla="*/ 1794050 w 2200275"/>
                <a:gd name="T7" fmla="*/ 1981200 h 1981200"/>
                <a:gd name="T8" fmla="*/ 0 w 2200275"/>
                <a:gd name="T9" fmla="*/ 1981200 h 1981200"/>
                <a:gd name="T10" fmla="*/ 219075 w 2200275"/>
                <a:gd name="T11" fmla="*/ 990600 h 1981200"/>
                <a:gd name="T12" fmla="*/ 0 w 2200275"/>
                <a:gd name="T13" fmla="*/ 0 h 1981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00275" h="1981200">
                  <a:moveTo>
                    <a:pt x="0" y="0"/>
                  </a:moveTo>
                  <a:lnTo>
                    <a:pt x="1794050" y="0"/>
                  </a:lnTo>
                  <a:lnTo>
                    <a:pt x="2200275" y="990600"/>
                  </a:lnTo>
                  <a:lnTo>
                    <a:pt x="1794050" y="1981200"/>
                  </a:lnTo>
                  <a:lnTo>
                    <a:pt x="0" y="1981200"/>
                  </a:lnTo>
                  <a:lnTo>
                    <a:pt x="219075" y="990600"/>
                  </a:lnTo>
                  <a:lnTo>
                    <a:pt x="0" y="0"/>
                  </a:lnTo>
                  <a:close/>
                </a:path>
              </a:pathLst>
            </a:custGeom>
            <a:solidFill>
              <a:schemeClr val="tx2">
                <a:lumMod val="40000"/>
                <a:lumOff val="60000"/>
              </a:schemeClr>
            </a:solidFill>
            <a:ln>
              <a:noFill/>
            </a:ln>
            <a:extLst/>
          </p:spPr>
          <p:txBody>
            <a:bodyPr anchor="ctr"/>
            <a:lstStyle/>
            <a:p>
              <a:pPr eaLnBrk="0" hangingPunct="0">
                <a:defRPr/>
              </a:pPr>
              <a:endParaRPr lang="zh-CN" altLang="en-US">
                <a:latin typeface="Arial" panose="020B0604020202020204" pitchFamily="34" charset="0"/>
                <a:ea typeface="微软雅黑" panose="020B0503020204020204" pitchFamily="34" charset="-122"/>
              </a:endParaRPr>
            </a:p>
          </p:txBody>
        </p:sp>
        <p:sp>
          <p:nvSpPr>
            <p:cNvPr id="11279" name="五边形 2"/>
            <p:cNvSpPr>
              <a:spLocks/>
            </p:cNvSpPr>
            <p:nvPr/>
          </p:nvSpPr>
          <p:spPr bwMode="auto">
            <a:xfrm>
              <a:off x="2673123" y="0"/>
              <a:ext cx="2201058" cy="1981200"/>
            </a:xfrm>
            <a:custGeom>
              <a:avLst/>
              <a:gdLst>
                <a:gd name="T0" fmla="*/ 0 w 2200275"/>
                <a:gd name="T1" fmla="*/ 0 h 1981200"/>
                <a:gd name="T2" fmla="*/ 1794050 w 2200275"/>
                <a:gd name="T3" fmla="*/ 0 h 1981200"/>
                <a:gd name="T4" fmla="*/ 2200275 w 2200275"/>
                <a:gd name="T5" fmla="*/ 990600 h 1981200"/>
                <a:gd name="T6" fmla="*/ 1794050 w 2200275"/>
                <a:gd name="T7" fmla="*/ 1981200 h 1981200"/>
                <a:gd name="T8" fmla="*/ 0 w 2200275"/>
                <a:gd name="T9" fmla="*/ 1981200 h 1981200"/>
                <a:gd name="T10" fmla="*/ 219075 w 2200275"/>
                <a:gd name="T11" fmla="*/ 990600 h 1981200"/>
                <a:gd name="T12" fmla="*/ 0 w 2200275"/>
                <a:gd name="T13" fmla="*/ 0 h 1981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00275" h="1981200">
                  <a:moveTo>
                    <a:pt x="0" y="0"/>
                  </a:moveTo>
                  <a:lnTo>
                    <a:pt x="1794050" y="0"/>
                  </a:lnTo>
                  <a:lnTo>
                    <a:pt x="2200275" y="990600"/>
                  </a:lnTo>
                  <a:lnTo>
                    <a:pt x="1794050" y="1981200"/>
                  </a:lnTo>
                  <a:lnTo>
                    <a:pt x="0" y="1981200"/>
                  </a:lnTo>
                  <a:lnTo>
                    <a:pt x="219075" y="990600"/>
                  </a:lnTo>
                  <a:lnTo>
                    <a:pt x="0" y="0"/>
                  </a:lnTo>
                  <a:close/>
                </a:path>
              </a:pathLst>
            </a:cu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anchor="ctr"/>
            <a:lstStyle/>
            <a:p>
              <a:pPr eaLnBrk="0" hangingPunct="0">
                <a:defRPr/>
              </a:pPr>
              <a:endParaRPr lang="zh-CN" altLang="en-US"/>
            </a:p>
          </p:txBody>
        </p:sp>
        <p:sp>
          <p:nvSpPr>
            <p:cNvPr id="46099" name="五边形 2"/>
            <p:cNvSpPr>
              <a:spLocks/>
            </p:cNvSpPr>
            <p:nvPr/>
          </p:nvSpPr>
          <p:spPr bwMode="auto">
            <a:xfrm>
              <a:off x="4840461" y="0"/>
              <a:ext cx="2200275" cy="1981200"/>
            </a:xfrm>
            <a:custGeom>
              <a:avLst/>
              <a:gdLst>
                <a:gd name="T0" fmla="*/ 0 w 2200275"/>
                <a:gd name="T1" fmla="*/ 0 h 1981200"/>
                <a:gd name="T2" fmla="*/ 1794051 w 2200275"/>
                <a:gd name="T3" fmla="*/ 0 h 1981200"/>
                <a:gd name="T4" fmla="*/ 2200275 w 2200275"/>
                <a:gd name="T5" fmla="*/ 990600 h 1981200"/>
                <a:gd name="T6" fmla="*/ 1794051 w 2200275"/>
                <a:gd name="T7" fmla="*/ 1981200 h 1981200"/>
                <a:gd name="T8" fmla="*/ 0 w 2200275"/>
                <a:gd name="T9" fmla="*/ 1981200 h 1981200"/>
                <a:gd name="T10" fmla="*/ 219075 w 2200275"/>
                <a:gd name="T11" fmla="*/ 990600 h 1981200"/>
                <a:gd name="T12" fmla="*/ 0 w 2200275"/>
                <a:gd name="T13" fmla="*/ 0 h 1981200"/>
                <a:gd name="T14" fmla="*/ 0 60000 65536"/>
                <a:gd name="T15" fmla="*/ 0 60000 65536"/>
                <a:gd name="T16" fmla="*/ 0 60000 65536"/>
                <a:gd name="T17" fmla="*/ 0 60000 65536"/>
                <a:gd name="T18" fmla="*/ 0 60000 65536"/>
                <a:gd name="T19" fmla="*/ 0 60000 65536"/>
                <a:gd name="T20" fmla="*/ 0 60000 65536"/>
                <a:gd name="T21" fmla="*/ 0 w 2200275"/>
                <a:gd name="T22" fmla="*/ 0 h 1981200"/>
                <a:gd name="T23" fmla="*/ 2200275 w 2200275"/>
                <a:gd name="T24" fmla="*/ 1981200 h 1981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0275" h="1981200">
                  <a:moveTo>
                    <a:pt x="0" y="0"/>
                  </a:moveTo>
                  <a:lnTo>
                    <a:pt x="1794050" y="0"/>
                  </a:lnTo>
                  <a:lnTo>
                    <a:pt x="2200275" y="990600"/>
                  </a:lnTo>
                  <a:lnTo>
                    <a:pt x="1794050" y="1981200"/>
                  </a:lnTo>
                  <a:lnTo>
                    <a:pt x="0" y="1981200"/>
                  </a:lnTo>
                  <a:lnTo>
                    <a:pt x="219075" y="990600"/>
                  </a:lnTo>
                  <a:lnTo>
                    <a:pt x="0" y="0"/>
                  </a:lnTo>
                  <a:close/>
                </a:path>
              </a:pathLst>
            </a:custGeom>
            <a:solidFill>
              <a:srgbClr val="7030A0"/>
            </a:solidFill>
            <a:ln w="9525">
              <a:noFill/>
              <a:round/>
              <a:headEnd/>
              <a:tailEnd/>
            </a:ln>
          </p:spPr>
          <p:txBody>
            <a:bodyPr anchor="ctr"/>
            <a:lstStyle/>
            <a:p>
              <a:endParaRPr lang="zh-CN" altLang="en-US"/>
            </a:p>
          </p:txBody>
        </p:sp>
      </p:grpSp>
      <p:sp>
        <p:nvSpPr>
          <p:cNvPr id="18" name="流程图: 接点 17"/>
          <p:cNvSpPr/>
          <p:nvPr/>
        </p:nvSpPr>
        <p:spPr>
          <a:xfrm>
            <a:off x="1101203" y="2474913"/>
            <a:ext cx="190500" cy="190500"/>
          </a:xfrm>
          <a:prstGeom prst="flowChartConnector">
            <a:avLst/>
          </a:prstGeom>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en-US" altLang="zh-CN" sz="1400" dirty="0"/>
              <a:t>1</a:t>
            </a:r>
            <a:endParaRPr lang="zh-CN" altLang="en-US" sz="1400" dirty="0"/>
          </a:p>
        </p:txBody>
      </p:sp>
      <p:sp>
        <p:nvSpPr>
          <p:cNvPr id="19" name="流程图: 接点 18"/>
          <p:cNvSpPr/>
          <p:nvPr/>
        </p:nvSpPr>
        <p:spPr>
          <a:xfrm>
            <a:off x="3501503" y="2474913"/>
            <a:ext cx="192088" cy="190500"/>
          </a:xfrm>
          <a:prstGeom prst="flowChartConnector">
            <a:avLst/>
          </a:prstGeom>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en-US" altLang="zh-CN" sz="1400" dirty="0"/>
              <a:t>2</a:t>
            </a:r>
            <a:endParaRPr lang="zh-CN" altLang="en-US" sz="1400" dirty="0"/>
          </a:p>
        </p:txBody>
      </p:sp>
      <p:sp>
        <p:nvSpPr>
          <p:cNvPr id="23" name="流程图: 接点 22"/>
          <p:cNvSpPr/>
          <p:nvPr/>
        </p:nvSpPr>
        <p:spPr>
          <a:xfrm>
            <a:off x="5957366" y="2474913"/>
            <a:ext cx="192087" cy="190500"/>
          </a:xfrm>
          <a:prstGeom prst="flowChartConnector">
            <a:avLst/>
          </a:prstGeom>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en-US" altLang="zh-CN" sz="1400" dirty="0"/>
              <a:t>3</a:t>
            </a:r>
            <a:endParaRPr lang="zh-CN" altLang="en-US" sz="1400" dirty="0"/>
          </a:p>
        </p:txBody>
      </p:sp>
      <p:pic>
        <p:nvPicPr>
          <p:cNvPr id="24" name="图片 23"/>
          <p:cNvPicPr>
            <a:picLocks noChangeAspect="1"/>
          </p:cNvPicPr>
          <p:nvPr/>
        </p:nvPicPr>
        <p:blipFill>
          <a:blip r:embed="rId5"/>
          <a:srcRect/>
          <a:stretch>
            <a:fillRect/>
          </a:stretch>
        </p:blipFill>
        <p:spPr bwMode="auto">
          <a:xfrm>
            <a:off x="1253603" y="2749551"/>
            <a:ext cx="1882775" cy="1317625"/>
          </a:xfrm>
          <a:prstGeom prst="rect">
            <a:avLst/>
          </a:prstGeom>
          <a:noFill/>
          <a:ln w="9525">
            <a:noFill/>
            <a:miter lim="800000"/>
            <a:headEnd/>
            <a:tailEnd/>
          </a:ln>
        </p:spPr>
      </p:pic>
      <p:sp>
        <p:nvSpPr>
          <p:cNvPr id="25" name="文本框 24"/>
          <p:cNvSpPr txBox="1">
            <a:spLocks noChangeArrowheads="1"/>
          </p:cNvSpPr>
          <p:nvPr/>
        </p:nvSpPr>
        <p:spPr bwMode="auto">
          <a:xfrm>
            <a:off x="608682" y="4417520"/>
            <a:ext cx="2689225" cy="830997"/>
          </a:xfrm>
          <a:prstGeom prst="rect">
            <a:avLst/>
          </a:prstGeom>
          <a:noFill/>
          <a:ln w="9525">
            <a:noFill/>
            <a:miter lim="800000"/>
            <a:headEnd/>
            <a:tailEnd/>
          </a:ln>
        </p:spPr>
        <p:txBody>
          <a:bodyPr wrap="square">
            <a:spAutoFit/>
          </a:bodyPr>
          <a:lstStyle/>
          <a:p>
            <a:pPr algn="ctr">
              <a:buFont typeface="Arial" charset="0"/>
              <a:buNone/>
            </a:pPr>
            <a:r>
              <a:rPr lang="en-US" altLang="zh-CN" sz="1600" dirty="0">
                <a:latin typeface="黑体" panose="02010609060101010101" pitchFamily="49" charset="-122"/>
                <a:ea typeface="黑体" panose="02010609060101010101" pitchFamily="49" charset="-122"/>
              </a:rPr>
              <a:t>SAW</a:t>
            </a:r>
            <a:r>
              <a:rPr lang="zh-CN" altLang="en-US" sz="1600" dirty="0">
                <a:latin typeface="黑体" panose="02010609060101010101" pitchFamily="49" charset="-122"/>
                <a:ea typeface="黑体" panose="02010609060101010101" pitchFamily="49" charset="-122"/>
              </a:rPr>
              <a:t>声表面波气味播放</a:t>
            </a:r>
            <a:endParaRPr lang="en-US" altLang="zh-CN" sz="1600" dirty="0">
              <a:latin typeface="黑体" panose="02010609060101010101" pitchFamily="49" charset="-122"/>
              <a:ea typeface="黑体" panose="02010609060101010101" pitchFamily="49" charset="-122"/>
            </a:endParaRPr>
          </a:p>
          <a:p>
            <a:pPr algn="ctr">
              <a:buFont typeface="Arial" charset="0"/>
              <a:buNone/>
            </a:pPr>
            <a:r>
              <a:rPr lang="zh-CN" altLang="en-US" sz="1600" dirty="0">
                <a:latin typeface="黑体" panose="02010609060101010101" pitchFamily="49" charset="-122"/>
                <a:ea typeface="黑体" panose="02010609060101010101" pitchFamily="49" charset="-122"/>
              </a:rPr>
              <a:t>（</a:t>
            </a:r>
            <a:r>
              <a:rPr lang="en-US" altLang="zh-CN" sz="1600" dirty="0" err="1">
                <a:latin typeface="黑体" panose="02010609060101010101" pitchFamily="49" charset="-122"/>
                <a:ea typeface="黑体" panose="02010609060101010101" pitchFamily="49" charset="-122"/>
              </a:rPr>
              <a:t>Bartosz</a:t>
            </a:r>
            <a:r>
              <a:rPr lang="en-US" altLang="zh-CN" sz="1600" dirty="0">
                <a:latin typeface="黑体" panose="02010609060101010101" pitchFamily="49" charset="-122"/>
                <a:ea typeface="黑体" panose="02010609060101010101" pitchFamily="49" charset="-122"/>
              </a:rPr>
              <a:t> </a:t>
            </a:r>
            <a:r>
              <a:rPr lang="en-US" altLang="zh-CN" sz="1600" dirty="0" err="1">
                <a:latin typeface="黑体" panose="02010609060101010101" pitchFamily="49" charset="-122"/>
                <a:ea typeface="黑体" panose="02010609060101010101" pitchFamily="49" charset="-122"/>
              </a:rPr>
              <a:t>Wyszynskid</a:t>
            </a:r>
            <a:r>
              <a:rPr lang="zh-CN" altLang="en-US" sz="1600" dirty="0">
                <a:latin typeface="黑体" panose="02010609060101010101" pitchFamily="49" charset="-122"/>
                <a:ea typeface="黑体" panose="02010609060101010101" pitchFamily="49" charset="-122"/>
              </a:rPr>
              <a:t>日本东京工业大学）</a:t>
            </a:r>
            <a:endParaRPr lang="en-US" altLang="zh-CN" sz="1600" dirty="0">
              <a:latin typeface="黑体" panose="02010609060101010101" pitchFamily="49" charset="-122"/>
              <a:ea typeface="黑体" panose="02010609060101010101" pitchFamily="49" charset="-122"/>
            </a:endParaRPr>
          </a:p>
        </p:txBody>
      </p:sp>
      <p:pic>
        <p:nvPicPr>
          <p:cNvPr id="26" name="图片 25"/>
          <p:cNvPicPr>
            <a:picLocks noChangeAspect="1"/>
          </p:cNvPicPr>
          <p:nvPr/>
        </p:nvPicPr>
        <p:blipFill>
          <a:blip r:embed="rId6"/>
          <a:srcRect l="10643" r="24036"/>
          <a:stretch>
            <a:fillRect/>
          </a:stretch>
        </p:blipFill>
        <p:spPr bwMode="auto">
          <a:xfrm>
            <a:off x="5957366" y="2752726"/>
            <a:ext cx="1974850" cy="1492250"/>
          </a:xfrm>
          <a:prstGeom prst="rect">
            <a:avLst/>
          </a:prstGeom>
          <a:noFill/>
          <a:ln w="9525">
            <a:noFill/>
            <a:miter lim="800000"/>
            <a:headEnd/>
            <a:tailEnd/>
          </a:ln>
        </p:spPr>
      </p:pic>
      <p:sp>
        <p:nvSpPr>
          <p:cNvPr id="27" name="文本框 26"/>
          <p:cNvSpPr txBox="1">
            <a:spLocks noChangeArrowheads="1"/>
          </p:cNvSpPr>
          <p:nvPr/>
        </p:nvSpPr>
        <p:spPr bwMode="auto">
          <a:xfrm>
            <a:off x="5922639" y="4441239"/>
            <a:ext cx="2133919" cy="584775"/>
          </a:xfrm>
          <a:prstGeom prst="rect">
            <a:avLst/>
          </a:prstGeom>
          <a:noFill/>
          <a:ln w="9525">
            <a:noFill/>
            <a:miter lim="800000"/>
            <a:headEnd/>
            <a:tailEnd/>
          </a:ln>
        </p:spPr>
        <p:txBody>
          <a:bodyPr wrap="none">
            <a:spAutoFit/>
          </a:bodyPr>
          <a:lstStyle/>
          <a:p>
            <a:pPr algn="ctr"/>
            <a:r>
              <a:rPr lang="zh-CN" altLang="en-US" sz="1600" dirty="0">
                <a:latin typeface="黑体" panose="02010609060101010101" pitchFamily="49" charset="-122"/>
                <a:ea typeface="黑体" panose="02010609060101010101" pitchFamily="49" charset="-122"/>
              </a:rPr>
              <a:t>微震荡气味散发</a:t>
            </a:r>
            <a:endParaRPr lang="en-US" altLang="zh-CN" sz="1600" dirty="0">
              <a:latin typeface="黑体" panose="02010609060101010101" pitchFamily="49" charset="-122"/>
              <a:ea typeface="黑体" panose="02010609060101010101" pitchFamily="49" charset="-122"/>
            </a:endParaRPr>
          </a:p>
          <a:p>
            <a:pPr algn="ctr"/>
            <a:r>
              <a:rPr lang="zh-CN" altLang="en-US" sz="1600" dirty="0">
                <a:latin typeface="黑体" panose="02010609060101010101" pitchFamily="49" charset="-122"/>
                <a:ea typeface="黑体" panose="02010609060101010101" pitchFamily="49" charset="-122"/>
              </a:rPr>
              <a:t>（李智勇 湖南大学）</a:t>
            </a:r>
          </a:p>
        </p:txBody>
      </p:sp>
      <p:pic>
        <p:nvPicPr>
          <p:cNvPr id="46092" name="图片 88"/>
          <p:cNvPicPr>
            <a:picLocks noChangeAspect="1" noChangeArrowheads="1"/>
          </p:cNvPicPr>
          <p:nvPr/>
        </p:nvPicPr>
        <p:blipFill>
          <a:blip r:embed="rId7"/>
          <a:srcRect l="2205" t="4672" r="1802" b="4176"/>
          <a:stretch>
            <a:fillRect/>
          </a:stretch>
        </p:blipFill>
        <p:spPr bwMode="auto">
          <a:xfrm>
            <a:off x="3560241" y="2690813"/>
            <a:ext cx="2058987" cy="1296988"/>
          </a:xfrm>
          <a:prstGeom prst="rect">
            <a:avLst/>
          </a:prstGeom>
          <a:noFill/>
          <a:ln w="9525">
            <a:noFill/>
            <a:miter lim="800000"/>
            <a:headEnd/>
            <a:tailEnd/>
          </a:ln>
        </p:spPr>
      </p:pic>
      <p:sp>
        <p:nvSpPr>
          <p:cNvPr id="29" name="文本框 28"/>
          <p:cNvSpPr txBox="1">
            <a:spLocks noChangeArrowheads="1"/>
          </p:cNvSpPr>
          <p:nvPr/>
        </p:nvSpPr>
        <p:spPr bwMode="auto">
          <a:xfrm>
            <a:off x="3096383" y="4428652"/>
            <a:ext cx="2793161" cy="830997"/>
          </a:xfrm>
          <a:prstGeom prst="rect">
            <a:avLst/>
          </a:prstGeom>
          <a:noFill/>
          <a:ln w="9525">
            <a:noFill/>
            <a:miter lim="800000"/>
            <a:headEnd/>
            <a:tailEnd/>
          </a:ln>
        </p:spPr>
        <p:txBody>
          <a:bodyPr wrap="square">
            <a:spAutoFit/>
          </a:bodyPr>
          <a:lstStyle/>
          <a:p>
            <a:pPr algn="ctr"/>
            <a:r>
              <a:rPr lang="en-US" altLang="zh-CN" sz="1600" dirty="0">
                <a:latin typeface="黑体" panose="02010609060101010101" pitchFamily="49" charset="-122"/>
                <a:ea typeface="黑体" panose="02010609060101010101" pitchFamily="49" charset="-122"/>
              </a:rPr>
              <a:t>MEMS</a:t>
            </a:r>
            <a:r>
              <a:rPr lang="zh-CN" altLang="en-US" sz="1600" dirty="0">
                <a:latin typeface="黑体" panose="02010609060101010101" pitchFamily="49" charset="-122"/>
                <a:ea typeface="黑体" panose="02010609060101010101" pitchFamily="49" charset="-122"/>
              </a:rPr>
              <a:t>气味播放</a:t>
            </a:r>
            <a:endParaRPr lang="en-US" altLang="zh-CN" sz="1600" dirty="0">
              <a:latin typeface="黑体" panose="02010609060101010101" pitchFamily="49" charset="-122"/>
              <a:ea typeface="黑体" panose="02010609060101010101" pitchFamily="49" charset="-122"/>
            </a:endParaRPr>
          </a:p>
          <a:p>
            <a:pPr algn="ctr"/>
            <a:r>
              <a:rPr lang="zh-CN" altLang="en-US" sz="1600" dirty="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Kazushi Nishimoto </a:t>
            </a:r>
            <a:r>
              <a:rPr lang="zh-CN" altLang="en-US" sz="1600" dirty="0">
                <a:latin typeface="黑体" panose="02010609060101010101" pitchFamily="49" charset="-122"/>
                <a:ea typeface="黑体" panose="02010609060101010101" pitchFamily="49" charset="-122"/>
              </a:rPr>
              <a:t>日本先进技术研究所）</a:t>
            </a:r>
          </a:p>
        </p:txBody>
      </p:sp>
      <p:sp>
        <p:nvSpPr>
          <p:cNvPr id="46094" name="文本框 1"/>
          <p:cNvSpPr txBox="1">
            <a:spLocks noChangeArrowheads="1"/>
          </p:cNvSpPr>
          <p:nvPr/>
        </p:nvSpPr>
        <p:spPr bwMode="auto">
          <a:xfrm>
            <a:off x="477838" y="5872163"/>
            <a:ext cx="8345487" cy="784225"/>
          </a:xfrm>
          <a:prstGeom prst="rect">
            <a:avLst/>
          </a:prstGeom>
          <a:noFill/>
          <a:ln w="9525">
            <a:noFill/>
            <a:miter lim="800000"/>
            <a:headEnd/>
            <a:tailEnd/>
          </a:ln>
        </p:spPr>
        <p:txBody>
          <a:bodyPr>
            <a:spAutoFit/>
          </a:bodyPr>
          <a:lstStyle/>
          <a:p>
            <a:pPr algn="just" eaLnBrk="0" hangingPunct="0"/>
            <a:r>
              <a:rPr lang="en-US" altLang="zh-CN" sz="900">
                <a:ea typeface="微软雅黑" pitchFamily="34" charset="-122"/>
              </a:rPr>
              <a:t>[1] Ariyakul Y, Nakamoto T. Improvement of Odor Blender Using Electroosmotic Pumps and SAW Atomizer for Low-Volatile Scents[J]. IEEE Sensors Journal,        2013, 13(12):4918-4923.</a:t>
            </a:r>
          </a:p>
          <a:p>
            <a:pPr algn="just" eaLnBrk="0" hangingPunct="0"/>
            <a:r>
              <a:rPr lang="en-US" altLang="zh-CN" sz="900">
                <a:ea typeface="微软雅黑" pitchFamily="34" charset="-122"/>
              </a:rPr>
              <a:t>[2] Dong W K, Cho Y H, Nishimoto K, et al. Development of aroma-Card based soundless Olfactory Display.[C]// IEEE International Conference on Electronics, Circuits, and Systems, Icecs 2009, Yasmine Hammamet, Tunesia, 13-19 December. DBLP, 2009:703-706.</a:t>
            </a:r>
          </a:p>
          <a:p>
            <a:pPr algn="just" eaLnBrk="0" hangingPunct="0"/>
            <a:r>
              <a:rPr lang="en-US" altLang="zh-CN" sz="900">
                <a:ea typeface="微软雅黑" pitchFamily="34" charset="-122"/>
              </a:rPr>
              <a:t>[3]Abid S H, Li Z, Li R, et al. Anaglyph video smell presentation using micro-porous piezoelectric film olfactory display[J]. Displays, 2015, 39:55-67.</a:t>
            </a:r>
            <a:endParaRPr lang="zh-CN" altLang="en-US" sz="900">
              <a:ea typeface="微软雅黑" pitchFamily="34" charset="-122"/>
            </a:endParaRPr>
          </a:p>
        </p:txBody>
      </p:sp>
      <p:sp>
        <p:nvSpPr>
          <p:cNvPr id="46095" name="文本框 1"/>
          <p:cNvSpPr txBox="1">
            <a:spLocks noChangeArrowheads="1"/>
          </p:cNvSpPr>
          <p:nvPr/>
        </p:nvSpPr>
        <p:spPr bwMode="auto">
          <a:xfrm>
            <a:off x="608682" y="1724842"/>
            <a:ext cx="3764053" cy="458459"/>
          </a:xfrm>
          <a:prstGeom prst="rect">
            <a:avLst/>
          </a:prstGeom>
          <a:noFill/>
          <a:ln w="9525">
            <a:noFill/>
            <a:miter lim="800000"/>
            <a:headEnd/>
            <a:tailEnd/>
          </a:ln>
        </p:spPr>
        <p:txBody>
          <a:bodyPr wrap="square">
            <a:spAutoFit/>
          </a:bodyPr>
          <a:lstStyle/>
          <a:p>
            <a:pPr eaLnBrk="0" hangingPunct="0">
              <a:lnSpc>
                <a:spcPct val="150000"/>
              </a:lnSpc>
            </a:pPr>
            <a:r>
              <a:rPr lang="zh-CN" altLang="en-US" b="1" dirty="0">
                <a:solidFill>
                  <a:srgbClr val="548235"/>
                </a:solidFill>
                <a:ea typeface="微软雅黑" pitchFamily="34" charset="-122"/>
              </a:rPr>
              <a:t>气味播放（散发）方式研究现状：                          </a:t>
            </a:r>
          </a:p>
        </p:txBody>
      </p:sp>
      <p:sp>
        <p:nvSpPr>
          <p:cNvPr id="2" name="文本框 1"/>
          <p:cNvSpPr txBox="1"/>
          <p:nvPr/>
        </p:nvSpPr>
        <p:spPr>
          <a:xfrm>
            <a:off x="800894" y="5370108"/>
            <a:ext cx="4572085" cy="400110"/>
          </a:xfrm>
          <a:prstGeom prst="rect">
            <a:avLst/>
          </a:prstGeom>
          <a:noFill/>
        </p:spPr>
        <p:txBody>
          <a:bodyPr wrap="none" rtlCol="0">
            <a:spAutoFit/>
          </a:bodyPr>
          <a:lstStyle/>
          <a:p>
            <a:r>
              <a:rPr lang="zh-CN" altLang="en-US" sz="2000" b="1" dirty="0">
                <a:solidFill>
                  <a:schemeClr val="accent1">
                    <a:lumMod val="50000"/>
                  </a:schemeClr>
                </a:solidFill>
              </a:rPr>
              <a:t>其他播放方式还有液压，空气风扇等。</a:t>
            </a:r>
          </a:p>
        </p:txBody>
      </p:sp>
      <p:sp>
        <p:nvSpPr>
          <p:cNvPr id="22" name="标题 49"/>
          <p:cNvSpPr txBox="1">
            <a:spLocks/>
          </p:cNvSpPr>
          <p:nvPr/>
        </p:nvSpPr>
        <p:spPr bwMode="auto">
          <a:xfrm>
            <a:off x="581025" y="598488"/>
            <a:ext cx="35179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二、研究背景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7" name="组合 35"/>
          <p:cNvGrpSpPr>
            <a:grpSpLocks/>
          </p:cNvGrpSpPr>
          <p:nvPr/>
        </p:nvGrpSpPr>
        <p:grpSpPr bwMode="auto">
          <a:xfrm>
            <a:off x="277541" y="2424811"/>
            <a:ext cx="8380412" cy="2024063"/>
            <a:chOff x="0" y="0"/>
            <a:chExt cx="7574567" cy="1981200"/>
          </a:xfrm>
        </p:grpSpPr>
        <p:pic>
          <p:nvPicPr>
            <p:cNvPr id="47120" name="燕尾形箭头 36"/>
            <p:cNvPicPr>
              <a:picLocks noChangeArrowheads="1"/>
            </p:cNvPicPr>
            <p:nvPr/>
          </p:nvPicPr>
          <p:blipFill>
            <a:blip r:embed="rId2"/>
            <a:srcRect/>
            <a:stretch>
              <a:fillRect/>
            </a:stretch>
          </p:blipFill>
          <p:spPr bwMode="auto">
            <a:xfrm>
              <a:off x="-22676" y="338944"/>
              <a:ext cx="7658060" cy="1360641"/>
            </a:xfrm>
            <a:prstGeom prst="rect">
              <a:avLst/>
            </a:prstGeom>
            <a:noFill/>
            <a:ln w="9525">
              <a:noFill/>
              <a:miter lim="800000"/>
              <a:headEnd/>
              <a:tailEnd/>
            </a:ln>
          </p:spPr>
        </p:pic>
        <p:sp>
          <p:nvSpPr>
            <p:cNvPr id="47121" name="五边形 2"/>
            <p:cNvSpPr>
              <a:spLocks/>
            </p:cNvSpPr>
            <p:nvPr/>
          </p:nvSpPr>
          <p:spPr bwMode="auto">
            <a:xfrm>
              <a:off x="506586" y="0"/>
              <a:ext cx="2200275" cy="1981200"/>
            </a:xfrm>
            <a:custGeom>
              <a:avLst/>
              <a:gdLst>
                <a:gd name="T0" fmla="*/ 0 w 2200275"/>
                <a:gd name="T1" fmla="*/ 0 h 1981200"/>
                <a:gd name="T2" fmla="*/ 1794051 w 2200275"/>
                <a:gd name="T3" fmla="*/ 0 h 1981200"/>
                <a:gd name="T4" fmla="*/ 2200275 w 2200275"/>
                <a:gd name="T5" fmla="*/ 990600 h 1981200"/>
                <a:gd name="T6" fmla="*/ 1794051 w 2200275"/>
                <a:gd name="T7" fmla="*/ 1981200 h 1981200"/>
                <a:gd name="T8" fmla="*/ 0 w 2200275"/>
                <a:gd name="T9" fmla="*/ 1981200 h 1981200"/>
                <a:gd name="T10" fmla="*/ 219075 w 2200275"/>
                <a:gd name="T11" fmla="*/ 990600 h 1981200"/>
                <a:gd name="T12" fmla="*/ 0 w 2200275"/>
                <a:gd name="T13" fmla="*/ 0 h 1981200"/>
                <a:gd name="T14" fmla="*/ 0 60000 65536"/>
                <a:gd name="T15" fmla="*/ 0 60000 65536"/>
                <a:gd name="T16" fmla="*/ 0 60000 65536"/>
                <a:gd name="T17" fmla="*/ 0 60000 65536"/>
                <a:gd name="T18" fmla="*/ 0 60000 65536"/>
                <a:gd name="T19" fmla="*/ 0 60000 65536"/>
                <a:gd name="T20" fmla="*/ 0 60000 65536"/>
                <a:gd name="T21" fmla="*/ 0 w 2200275"/>
                <a:gd name="T22" fmla="*/ 0 h 1981200"/>
                <a:gd name="T23" fmla="*/ 2200275 w 2200275"/>
                <a:gd name="T24" fmla="*/ 1981200 h 1981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0275" h="1981200">
                  <a:moveTo>
                    <a:pt x="0" y="0"/>
                  </a:moveTo>
                  <a:lnTo>
                    <a:pt x="1794050" y="0"/>
                  </a:lnTo>
                  <a:lnTo>
                    <a:pt x="2200275" y="990600"/>
                  </a:lnTo>
                  <a:lnTo>
                    <a:pt x="1794050" y="1981200"/>
                  </a:lnTo>
                  <a:lnTo>
                    <a:pt x="0" y="1981200"/>
                  </a:lnTo>
                  <a:lnTo>
                    <a:pt x="219075" y="990600"/>
                  </a:lnTo>
                  <a:lnTo>
                    <a:pt x="0" y="0"/>
                  </a:lnTo>
                  <a:close/>
                </a:path>
              </a:pathLst>
            </a:custGeom>
            <a:solidFill>
              <a:srgbClr val="70C833"/>
            </a:solidFill>
            <a:ln w="9525">
              <a:noFill/>
              <a:round/>
              <a:headEnd/>
              <a:tailEnd/>
            </a:ln>
          </p:spPr>
          <p:txBody>
            <a:bodyPr anchor="ctr"/>
            <a:lstStyle/>
            <a:p>
              <a:endParaRPr lang="zh-CN" altLang="en-US"/>
            </a:p>
          </p:txBody>
        </p:sp>
        <p:sp>
          <p:nvSpPr>
            <p:cNvPr id="47122" name="五边形 2"/>
            <p:cNvSpPr>
              <a:spLocks/>
            </p:cNvSpPr>
            <p:nvPr/>
          </p:nvSpPr>
          <p:spPr bwMode="auto">
            <a:xfrm>
              <a:off x="2673523" y="0"/>
              <a:ext cx="2200275" cy="1981200"/>
            </a:xfrm>
            <a:custGeom>
              <a:avLst/>
              <a:gdLst>
                <a:gd name="T0" fmla="*/ 0 w 2200275"/>
                <a:gd name="T1" fmla="*/ 0 h 1981200"/>
                <a:gd name="T2" fmla="*/ 1794051 w 2200275"/>
                <a:gd name="T3" fmla="*/ 0 h 1981200"/>
                <a:gd name="T4" fmla="*/ 2200275 w 2200275"/>
                <a:gd name="T5" fmla="*/ 990600 h 1981200"/>
                <a:gd name="T6" fmla="*/ 1794051 w 2200275"/>
                <a:gd name="T7" fmla="*/ 1981200 h 1981200"/>
                <a:gd name="T8" fmla="*/ 0 w 2200275"/>
                <a:gd name="T9" fmla="*/ 1981200 h 1981200"/>
                <a:gd name="T10" fmla="*/ 219075 w 2200275"/>
                <a:gd name="T11" fmla="*/ 990600 h 1981200"/>
                <a:gd name="T12" fmla="*/ 0 w 2200275"/>
                <a:gd name="T13" fmla="*/ 0 h 1981200"/>
                <a:gd name="T14" fmla="*/ 0 60000 65536"/>
                <a:gd name="T15" fmla="*/ 0 60000 65536"/>
                <a:gd name="T16" fmla="*/ 0 60000 65536"/>
                <a:gd name="T17" fmla="*/ 0 60000 65536"/>
                <a:gd name="T18" fmla="*/ 0 60000 65536"/>
                <a:gd name="T19" fmla="*/ 0 60000 65536"/>
                <a:gd name="T20" fmla="*/ 0 60000 65536"/>
                <a:gd name="T21" fmla="*/ 0 w 2200275"/>
                <a:gd name="T22" fmla="*/ 0 h 1981200"/>
                <a:gd name="T23" fmla="*/ 2200275 w 2200275"/>
                <a:gd name="T24" fmla="*/ 1981200 h 1981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0275" h="1981200">
                  <a:moveTo>
                    <a:pt x="0" y="0"/>
                  </a:moveTo>
                  <a:lnTo>
                    <a:pt x="1794050" y="0"/>
                  </a:lnTo>
                  <a:lnTo>
                    <a:pt x="2200275" y="990600"/>
                  </a:lnTo>
                  <a:lnTo>
                    <a:pt x="1794050" y="1981200"/>
                  </a:lnTo>
                  <a:lnTo>
                    <a:pt x="0" y="1981200"/>
                  </a:lnTo>
                  <a:lnTo>
                    <a:pt x="219075" y="990600"/>
                  </a:lnTo>
                  <a:lnTo>
                    <a:pt x="0" y="0"/>
                  </a:lnTo>
                  <a:close/>
                </a:path>
              </a:pathLst>
            </a:custGeom>
            <a:solidFill>
              <a:srgbClr val="FBAF2D"/>
            </a:solidFill>
            <a:ln w="9525">
              <a:noFill/>
              <a:round/>
              <a:headEnd/>
              <a:tailEnd/>
            </a:ln>
          </p:spPr>
          <p:txBody>
            <a:bodyPr anchor="ctr"/>
            <a:lstStyle/>
            <a:p>
              <a:endParaRPr lang="zh-CN" altLang="en-US"/>
            </a:p>
          </p:txBody>
        </p:sp>
        <p:sp>
          <p:nvSpPr>
            <p:cNvPr id="47123" name="五边形 2"/>
            <p:cNvSpPr>
              <a:spLocks/>
            </p:cNvSpPr>
            <p:nvPr/>
          </p:nvSpPr>
          <p:spPr bwMode="auto">
            <a:xfrm>
              <a:off x="4840461" y="0"/>
              <a:ext cx="2200275" cy="1981200"/>
            </a:xfrm>
            <a:custGeom>
              <a:avLst/>
              <a:gdLst>
                <a:gd name="T0" fmla="*/ 0 w 2200275"/>
                <a:gd name="T1" fmla="*/ 0 h 1981200"/>
                <a:gd name="T2" fmla="*/ 1794051 w 2200275"/>
                <a:gd name="T3" fmla="*/ 0 h 1981200"/>
                <a:gd name="T4" fmla="*/ 2200275 w 2200275"/>
                <a:gd name="T5" fmla="*/ 990600 h 1981200"/>
                <a:gd name="T6" fmla="*/ 1794051 w 2200275"/>
                <a:gd name="T7" fmla="*/ 1981200 h 1981200"/>
                <a:gd name="T8" fmla="*/ 0 w 2200275"/>
                <a:gd name="T9" fmla="*/ 1981200 h 1981200"/>
                <a:gd name="T10" fmla="*/ 219075 w 2200275"/>
                <a:gd name="T11" fmla="*/ 990600 h 1981200"/>
                <a:gd name="T12" fmla="*/ 0 w 2200275"/>
                <a:gd name="T13" fmla="*/ 0 h 1981200"/>
                <a:gd name="T14" fmla="*/ 0 60000 65536"/>
                <a:gd name="T15" fmla="*/ 0 60000 65536"/>
                <a:gd name="T16" fmla="*/ 0 60000 65536"/>
                <a:gd name="T17" fmla="*/ 0 60000 65536"/>
                <a:gd name="T18" fmla="*/ 0 60000 65536"/>
                <a:gd name="T19" fmla="*/ 0 60000 65536"/>
                <a:gd name="T20" fmla="*/ 0 60000 65536"/>
                <a:gd name="T21" fmla="*/ 0 w 2200275"/>
                <a:gd name="T22" fmla="*/ 0 h 1981200"/>
                <a:gd name="T23" fmla="*/ 2200275 w 2200275"/>
                <a:gd name="T24" fmla="*/ 1981200 h 1981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0275" h="1981200">
                  <a:moveTo>
                    <a:pt x="0" y="0"/>
                  </a:moveTo>
                  <a:lnTo>
                    <a:pt x="1794050" y="0"/>
                  </a:lnTo>
                  <a:lnTo>
                    <a:pt x="2200275" y="990600"/>
                  </a:lnTo>
                  <a:lnTo>
                    <a:pt x="1794050" y="1981200"/>
                  </a:lnTo>
                  <a:lnTo>
                    <a:pt x="0" y="1981200"/>
                  </a:lnTo>
                  <a:lnTo>
                    <a:pt x="219075" y="990600"/>
                  </a:lnTo>
                  <a:lnTo>
                    <a:pt x="0" y="0"/>
                  </a:lnTo>
                  <a:close/>
                </a:path>
              </a:pathLst>
            </a:custGeom>
            <a:solidFill>
              <a:srgbClr val="306A9B"/>
            </a:solidFill>
            <a:ln w="9525">
              <a:noFill/>
              <a:round/>
              <a:headEnd/>
              <a:tailEnd/>
            </a:ln>
          </p:spPr>
          <p:txBody>
            <a:bodyPr anchor="ctr"/>
            <a:lstStyle/>
            <a:p>
              <a:endParaRPr lang="zh-CN" altLang="en-US"/>
            </a:p>
          </p:txBody>
        </p:sp>
      </p:grpSp>
      <p:pic>
        <p:nvPicPr>
          <p:cNvPr id="47108" name="图片 89"/>
          <p:cNvPicPr>
            <a:picLocks noChangeAspect="1" noChangeArrowheads="1"/>
          </p:cNvPicPr>
          <p:nvPr/>
        </p:nvPicPr>
        <p:blipFill>
          <a:blip r:embed="rId3"/>
          <a:srcRect/>
          <a:stretch>
            <a:fillRect/>
          </a:stretch>
        </p:blipFill>
        <p:spPr bwMode="auto">
          <a:xfrm>
            <a:off x="1030016" y="2753424"/>
            <a:ext cx="1930400" cy="1366837"/>
          </a:xfrm>
          <a:prstGeom prst="rect">
            <a:avLst/>
          </a:prstGeom>
          <a:noFill/>
          <a:ln w="9525">
            <a:noFill/>
            <a:miter lim="800000"/>
            <a:headEnd/>
            <a:tailEnd/>
          </a:ln>
        </p:spPr>
      </p:pic>
      <p:pic>
        <p:nvPicPr>
          <p:cNvPr id="47109" name="图片 87"/>
          <p:cNvPicPr>
            <a:picLocks noChangeAspect="1" noChangeArrowheads="1"/>
          </p:cNvPicPr>
          <p:nvPr/>
        </p:nvPicPr>
        <p:blipFill>
          <a:blip r:embed="rId4"/>
          <a:srcRect t="13583"/>
          <a:stretch>
            <a:fillRect/>
          </a:stretch>
        </p:blipFill>
        <p:spPr bwMode="auto">
          <a:xfrm>
            <a:off x="3465241" y="2807399"/>
            <a:ext cx="1889125" cy="1258887"/>
          </a:xfrm>
          <a:prstGeom prst="rect">
            <a:avLst/>
          </a:prstGeom>
          <a:noFill/>
          <a:ln w="9525">
            <a:noFill/>
            <a:miter lim="800000"/>
            <a:headEnd/>
            <a:tailEnd/>
          </a:ln>
        </p:spPr>
      </p:pic>
      <p:sp>
        <p:nvSpPr>
          <p:cNvPr id="23" name="文本框 22"/>
          <p:cNvSpPr txBox="1">
            <a:spLocks noChangeArrowheads="1"/>
          </p:cNvSpPr>
          <p:nvPr/>
        </p:nvSpPr>
        <p:spPr bwMode="auto">
          <a:xfrm>
            <a:off x="848979" y="4445699"/>
            <a:ext cx="2219992" cy="830997"/>
          </a:xfrm>
          <a:prstGeom prst="rect">
            <a:avLst/>
          </a:prstGeom>
          <a:noFill/>
          <a:ln w="9525">
            <a:noFill/>
            <a:miter lim="800000"/>
            <a:headEnd/>
            <a:tailEnd/>
          </a:ln>
        </p:spPr>
        <p:txBody>
          <a:bodyPr wrap="square">
            <a:spAutoFit/>
          </a:bodyPr>
          <a:lstStyle/>
          <a:p>
            <a:pPr algn="ctr"/>
            <a:r>
              <a:rPr lang="zh-CN" altLang="en-US" sz="1600" dirty="0">
                <a:latin typeface="黑体" panose="02010609060101010101" pitchFamily="49" charset="-122"/>
                <a:ea typeface="黑体" panose="02010609060101010101" pitchFamily="49" charset="-122"/>
              </a:rPr>
              <a:t>气味“播放器”</a:t>
            </a:r>
            <a:endParaRPr lang="en-US" altLang="zh-CN" sz="1600" dirty="0">
              <a:latin typeface="黑体" panose="02010609060101010101" pitchFamily="49" charset="-122"/>
              <a:ea typeface="黑体" panose="02010609060101010101" pitchFamily="49" charset="-122"/>
            </a:endParaRPr>
          </a:p>
          <a:p>
            <a:pPr algn="ctr"/>
            <a:r>
              <a:rPr lang="zh-CN" altLang="en-US" sz="1600" dirty="0">
                <a:latin typeface="黑体" panose="02010609060101010101" pitchFamily="49" charset="-122"/>
                <a:ea typeface="黑体" panose="02010609060101010101" pitchFamily="49" charset="-122"/>
              </a:rPr>
              <a:t>（</a:t>
            </a:r>
            <a:r>
              <a:rPr lang="en-US" altLang="zh-CN" sz="1600" dirty="0" err="1">
                <a:latin typeface="黑体" panose="02010609060101010101" pitchFamily="49" charset="-122"/>
                <a:ea typeface="黑体" panose="02010609060101010101" pitchFamily="49" charset="-122"/>
              </a:rPr>
              <a:t>HarukaMatsukura</a:t>
            </a:r>
            <a:r>
              <a:rPr lang="en-US" altLang="zh-CN" sz="1600" dirty="0">
                <a:latin typeface="黑体" panose="02010609060101010101" pitchFamily="49" charset="-122"/>
                <a:ea typeface="黑体" panose="02010609060101010101" pitchFamily="49" charset="-122"/>
              </a:rPr>
              <a:t> </a:t>
            </a:r>
            <a:r>
              <a:rPr lang="zh-CN" altLang="en-US" sz="1600" dirty="0">
                <a:latin typeface="黑体" panose="02010609060101010101" pitchFamily="49" charset="-122"/>
                <a:ea typeface="黑体" panose="02010609060101010101" pitchFamily="49" charset="-122"/>
              </a:rPr>
              <a:t>东京农工大学）</a:t>
            </a:r>
          </a:p>
        </p:txBody>
      </p:sp>
      <p:sp>
        <p:nvSpPr>
          <p:cNvPr id="25" name="文本框 24"/>
          <p:cNvSpPr txBox="1">
            <a:spLocks noChangeArrowheads="1"/>
          </p:cNvSpPr>
          <p:nvPr/>
        </p:nvSpPr>
        <p:spPr bwMode="auto">
          <a:xfrm>
            <a:off x="3344316" y="4466538"/>
            <a:ext cx="2130974" cy="830997"/>
          </a:xfrm>
          <a:prstGeom prst="rect">
            <a:avLst/>
          </a:prstGeom>
          <a:noFill/>
          <a:ln w="9525">
            <a:noFill/>
            <a:miter lim="800000"/>
            <a:headEnd/>
            <a:tailEnd/>
          </a:ln>
        </p:spPr>
        <p:txBody>
          <a:bodyPr wrap="square">
            <a:spAutoFit/>
          </a:bodyPr>
          <a:lstStyle/>
          <a:p>
            <a:pPr algn="ctr"/>
            <a:r>
              <a:rPr lang="zh-CN" altLang="en-US" sz="1600" dirty="0">
                <a:latin typeface="黑体" panose="02010609060101010101" pitchFamily="49" charset="-122"/>
                <a:ea typeface="黑体" panose="02010609060101010101" pitchFamily="49" charset="-122"/>
              </a:rPr>
              <a:t>嗅觉和触觉播放系统</a:t>
            </a:r>
            <a:endParaRPr lang="en-US" altLang="zh-CN" sz="1600" dirty="0">
              <a:latin typeface="黑体" panose="02010609060101010101" pitchFamily="49" charset="-122"/>
              <a:ea typeface="黑体" panose="02010609060101010101" pitchFamily="49" charset="-122"/>
            </a:endParaRPr>
          </a:p>
          <a:p>
            <a:pPr algn="ctr"/>
            <a:r>
              <a:rPr lang="zh-CN" altLang="en-US" sz="1600" dirty="0">
                <a:latin typeface="黑体" panose="02010609060101010101" pitchFamily="49" charset="-122"/>
                <a:ea typeface="黑体" panose="02010609060101010101" pitchFamily="49" charset="-122"/>
              </a:rPr>
              <a:t>（</a:t>
            </a:r>
            <a:r>
              <a:rPr lang="en-US" altLang="zh-CN" sz="1600" dirty="0" err="1">
                <a:latin typeface="黑体" panose="02010609060101010101" pitchFamily="49" charset="-122"/>
                <a:ea typeface="黑体" panose="02010609060101010101" pitchFamily="49" charset="-122"/>
              </a:rPr>
              <a:t>Sosuke</a:t>
            </a:r>
            <a:r>
              <a:rPr lang="en-US" altLang="zh-CN" sz="1600" dirty="0">
                <a:latin typeface="黑体" panose="02010609060101010101" pitchFamily="49" charset="-122"/>
                <a:ea typeface="黑体" panose="02010609060101010101" pitchFamily="49" charset="-122"/>
              </a:rPr>
              <a:t> Hoshino </a:t>
            </a:r>
            <a:r>
              <a:rPr lang="zh-CN" altLang="en-US" sz="1600" dirty="0">
                <a:latin typeface="黑体" panose="02010609060101010101" pitchFamily="49" charset="-122"/>
                <a:ea typeface="黑体" panose="02010609060101010101" pitchFamily="49" charset="-122"/>
              </a:rPr>
              <a:t>日本名古屋大学）</a:t>
            </a:r>
          </a:p>
        </p:txBody>
      </p:sp>
      <p:sp>
        <p:nvSpPr>
          <p:cNvPr id="2" name="流程图: 接点 1"/>
          <p:cNvSpPr/>
          <p:nvPr/>
        </p:nvSpPr>
        <p:spPr>
          <a:xfrm>
            <a:off x="955403" y="2491486"/>
            <a:ext cx="190500" cy="192088"/>
          </a:xfrm>
          <a:prstGeom prst="flowChartConnector">
            <a:avLst/>
          </a:prstGeom>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en-US" altLang="zh-CN" sz="1400" dirty="0"/>
              <a:t>1</a:t>
            </a:r>
            <a:endParaRPr lang="zh-CN" altLang="en-US" sz="1400" dirty="0"/>
          </a:p>
        </p:txBody>
      </p:sp>
      <p:sp>
        <p:nvSpPr>
          <p:cNvPr id="19" name="流程图: 接点 18"/>
          <p:cNvSpPr/>
          <p:nvPr/>
        </p:nvSpPr>
        <p:spPr>
          <a:xfrm>
            <a:off x="3389041" y="2491486"/>
            <a:ext cx="192087" cy="192088"/>
          </a:xfrm>
          <a:prstGeom prst="flowChartConnector">
            <a:avLst/>
          </a:prstGeom>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en-US" altLang="zh-CN" sz="1400" dirty="0"/>
              <a:t>2</a:t>
            </a:r>
            <a:endParaRPr lang="zh-CN" altLang="en-US" sz="1400" dirty="0"/>
          </a:p>
        </p:txBody>
      </p:sp>
      <p:sp>
        <p:nvSpPr>
          <p:cNvPr id="20" name="流程图: 接点 19"/>
          <p:cNvSpPr/>
          <p:nvPr/>
        </p:nvSpPr>
        <p:spPr>
          <a:xfrm>
            <a:off x="5797278" y="2493074"/>
            <a:ext cx="190500" cy="192087"/>
          </a:xfrm>
          <a:prstGeom prst="flowChartConnector">
            <a:avLst/>
          </a:prstGeom>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en-US" altLang="zh-CN" sz="1400" dirty="0"/>
              <a:t>3</a:t>
            </a:r>
            <a:endParaRPr lang="zh-CN" altLang="en-US" sz="1400" dirty="0"/>
          </a:p>
        </p:txBody>
      </p:sp>
      <p:pic>
        <p:nvPicPr>
          <p:cNvPr id="47116" name="图片 2"/>
          <p:cNvPicPr>
            <a:picLocks noChangeAspect="1" noChangeArrowheads="1"/>
          </p:cNvPicPr>
          <p:nvPr/>
        </p:nvPicPr>
        <p:blipFill>
          <a:blip r:embed="rId5"/>
          <a:srcRect/>
          <a:stretch>
            <a:fillRect/>
          </a:stretch>
        </p:blipFill>
        <p:spPr bwMode="auto">
          <a:xfrm>
            <a:off x="5900466" y="2923286"/>
            <a:ext cx="1922462" cy="1033463"/>
          </a:xfrm>
          <a:prstGeom prst="rect">
            <a:avLst/>
          </a:prstGeom>
          <a:noFill/>
          <a:ln w="9525">
            <a:noFill/>
            <a:miter lim="800000"/>
            <a:headEnd/>
            <a:tailEnd/>
          </a:ln>
        </p:spPr>
      </p:pic>
      <p:sp>
        <p:nvSpPr>
          <p:cNvPr id="27" name="文本框 26"/>
          <p:cNvSpPr txBox="1">
            <a:spLocks noChangeArrowheads="1"/>
          </p:cNvSpPr>
          <p:nvPr/>
        </p:nvSpPr>
        <p:spPr bwMode="auto">
          <a:xfrm>
            <a:off x="5776783" y="4445699"/>
            <a:ext cx="2146731" cy="1077218"/>
          </a:xfrm>
          <a:prstGeom prst="rect">
            <a:avLst/>
          </a:prstGeom>
          <a:noFill/>
          <a:ln w="9525">
            <a:noFill/>
            <a:miter lim="800000"/>
            <a:headEnd/>
            <a:tailEnd/>
          </a:ln>
        </p:spPr>
        <p:txBody>
          <a:bodyPr wrap="square">
            <a:spAutoFit/>
          </a:bodyPr>
          <a:lstStyle/>
          <a:p>
            <a:pPr algn="ctr"/>
            <a:r>
              <a:rPr lang="zh-CN" altLang="en-US" sz="1600" dirty="0">
                <a:latin typeface="黑体" panose="02010609060101010101" pitchFamily="49" charset="-122"/>
                <a:ea typeface="黑体" panose="02010609060101010101" pitchFamily="49" charset="-122"/>
              </a:rPr>
              <a:t>远程嗅觉播放系统</a:t>
            </a:r>
            <a:endParaRPr lang="en-US" altLang="zh-CN" sz="1600" dirty="0">
              <a:latin typeface="黑体" panose="02010609060101010101" pitchFamily="49" charset="-122"/>
              <a:ea typeface="黑体" panose="02010609060101010101" pitchFamily="49" charset="-122"/>
            </a:endParaRPr>
          </a:p>
          <a:p>
            <a:pPr algn="ctr"/>
            <a:r>
              <a:rPr lang="zh-CN" altLang="en-US" sz="1600" dirty="0">
                <a:latin typeface="黑体" panose="02010609060101010101" pitchFamily="49" charset="-122"/>
                <a:ea typeface="黑体" panose="02010609060101010101" pitchFamily="49" charset="-122"/>
              </a:rPr>
              <a:t>（</a:t>
            </a:r>
            <a:r>
              <a:rPr lang="en-US" altLang="zh-CN" sz="1600" dirty="0" err="1">
                <a:latin typeface="黑体" panose="02010609060101010101" pitchFamily="49" charset="-122"/>
                <a:ea typeface="黑体" panose="02010609060101010101" pitchFamily="49" charset="-122"/>
              </a:rPr>
              <a:t>Takamichi</a:t>
            </a:r>
            <a:r>
              <a:rPr lang="en-US" altLang="zh-CN" sz="1600" dirty="0">
                <a:latin typeface="黑体" panose="02010609060101010101" pitchFamily="49" charset="-122"/>
                <a:ea typeface="黑体" panose="02010609060101010101" pitchFamily="49" charset="-122"/>
              </a:rPr>
              <a:t> NAKAMOTO </a:t>
            </a:r>
            <a:r>
              <a:rPr lang="zh-CN" altLang="en-US" sz="1600" dirty="0">
                <a:latin typeface="黑体" panose="02010609060101010101" pitchFamily="49" charset="-122"/>
                <a:ea typeface="黑体" panose="02010609060101010101" pitchFamily="49" charset="-122"/>
              </a:rPr>
              <a:t>东京工业大学）</a:t>
            </a:r>
          </a:p>
        </p:txBody>
      </p:sp>
      <p:sp>
        <p:nvSpPr>
          <p:cNvPr id="47118" name="文本框 1"/>
          <p:cNvSpPr txBox="1">
            <a:spLocks noChangeArrowheads="1"/>
          </p:cNvSpPr>
          <p:nvPr/>
        </p:nvSpPr>
        <p:spPr bwMode="auto">
          <a:xfrm>
            <a:off x="577850" y="1739096"/>
            <a:ext cx="2278063" cy="507831"/>
          </a:xfrm>
          <a:prstGeom prst="rect">
            <a:avLst/>
          </a:prstGeom>
          <a:noFill/>
          <a:ln w="9525">
            <a:noFill/>
            <a:miter lim="800000"/>
            <a:headEnd/>
            <a:tailEnd/>
          </a:ln>
        </p:spPr>
        <p:txBody>
          <a:bodyPr wrap="square">
            <a:spAutoFit/>
          </a:bodyPr>
          <a:lstStyle/>
          <a:p>
            <a:pPr eaLnBrk="0" hangingPunct="0">
              <a:lnSpc>
                <a:spcPct val="150000"/>
              </a:lnSpc>
            </a:pPr>
            <a:r>
              <a:rPr lang="zh-CN" altLang="en-US" b="1" dirty="0">
                <a:solidFill>
                  <a:schemeClr val="accent6">
                    <a:lumMod val="75000"/>
                  </a:schemeClr>
                </a:solidFill>
                <a:ea typeface="微软雅黑" pitchFamily="34" charset="-122"/>
              </a:rPr>
              <a:t>气味播放控制装置：</a:t>
            </a:r>
          </a:p>
        </p:txBody>
      </p:sp>
      <p:sp>
        <p:nvSpPr>
          <p:cNvPr id="47119" name="文本框 1"/>
          <p:cNvSpPr txBox="1">
            <a:spLocks noChangeArrowheads="1"/>
          </p:cNvSpPr>
          <p:nvPr/>
        </p:nvSpPr>
        <p:spPr bwMode="auto">
          <a:xfrm>
            <a:off x="477838" y="5872163"/>
            <a:ext cx="8345487" cy="923925"/>
          </a:xfrm>
          <a:prstGeom prst="rect">
            <a:avLst/>
          </a:prstGeom>
          <a:noFill/>
          <a:ln w="9525">
            <a:noFill/>
            <a:miter lim="800000"/>
            <a:headEnd/>
            <a:tailEnd/>
          </a:ln>
        </p:spPr>
        <p:txBody>
          <a:bodyPr>
            <a:spAutoFit/>
          </a:bodyPr>
          <a:lstStyle/>
          <a:p>
            <a:pPr algn="just" eaLnBrk="0" hangingPunct="0"/>
            <a:r>
              <a:rPr lang="en-US" altLang="zh-CN" sz="900">
                <a:ea typeface="微软雅黑" pitchFamily="34" charset="-122"/>
              </a:rPr>
              <a:t>[1] Matsukura H, Nihei T, Ishida H. Multi-sensorial field display: Presenting spatial distribution of airflow and odor[C]// Virtual Reality Conference. IEEE, 2011:119-122.</a:t>
            </a:r>
          </a:p>
          <a:p>
            <a:pPr algn="just" eaLnBrk="0" hangingPunct="0"/>
            <a:r>
              <a:rPr lang="en-US" altLang="zh-CN" sz="900">
                <a:ea typeface="微软雅黑" pitchFamily="34" charset="-122"/>
              </a:rPr>
              <a:t>[2] Hoshino S, Ishibashi Y, Fukushima N, et al. QoE assessment in olfactory and haptic media transmission: Influence of inter-stream synchronization error[C]// IEEE International Workshop Technical Committee on Communications Quality and Reliability. IEEE, 2011:1-6.</a:t>
            </a:r>
          </a:p>
          <a:p>
            <a:pPr algn="just" eaLnBrk="0" hangingPunct="0"/>
            <a:r>
              <a:rPr lang="en-US" altLang="zh-CN" sz="900">
                <a:ea typeface="微软雅黑" pitchFamily="34" charset="-122"/>
              </a:rPr>
              <a:t>[3] Nakamoto T, Nimsuk N, Wyszynski B, et al. Reproduction of scent and video at remote site using odor sensing system and olfactory display together with camera[C]// Sensors. IEEE, 2008:799-802.</a:t>
            </a:r>
            <a:endParaRPr lang="zh-CN" altLang="en-US" sz="900">
              <a:ea typeface="微软雅黑" pitchFamily="34" charset="-122"/>
            </a:endParaRPr>
          </a:p>
        </p:txBody>
      </p:sp>
      <p:sp>
        <p:nvSpPr>
          <p:cNvPr id="21" name="标题 49"/>
          <p:cNvSpPr txBox="1">
            <a:spLocks/>
          </p:cNvSpPr>
          <p:nvPr/>
        </p:nvSpPr>
        <p:spPr bwMode="auto">
          <a:xfrm>
            <a:off x="581025" y="598488"/>
            <a:ext cx="35179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二、研究背景</a:t>
            </a:r>
          </a:p>
        </p:txBody>
      </p:sp>
      <p:pic>
        <p:nvPicPr>
          <p:cNvPr id="22" name="图片 14"/>
          <p:cNvPicPr>
            <a:picLocks noChangeAspect="1" noChangeArrowheads="1"/>
          </p:cNvPicPr>
          <p:nvPr/>
        </p:nvPicPr>
        <p:blipFill>
          <a:blip r:embed="rId6"/>
          <a:srcRect/>
          <a:stretch>
            <a:fillRect/>
          </a:stretch>
        </p:blipFill>
        <p:spPr bwMode="auto">
          <a:xfrm>
            <a:off x="577850" y="1293813"/>
            <a:ext cx="446088" cy="447675"/>
          </a:xfrm>
          <a:prstGeom prst="rect">
            <a:avLst/>
          </a:prstGeom>
          <a:noFill/>
          <a:ln w="9525">
            <a:noFill/>
            <a:miter lim="800000"/>
            <a:headEnd/>
            <a:tailEnd/>
          </a:ln>
        </p:spPr>
      </p:pic>
      <p:sp>
        <p:nvSpPr>
          <p:cNvPr id="24" name="标题 1"/>
          <p:cNvSpPr txBox="1">
            <a:spLocks/>
          </p:cNvSpPr>
          <p:nvPr/>
        </p:nvSpPr>
        <p:spPr bwMode="auto">
          <a:xfrm>
            <a:off x="1023938" y="1270794"/>
            <a:ext cx="1870075" cy="493712"/>
          </a:xfrm>
          <a:prstGeom prst="rect">
            <a:avLst/>
          </a:prstGeom>
          <a:noFill/>
          <a:ln>
            <a:noFill/>
          </a:ln>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lnSpc>
                <a:spcPct val="100000"/>
              </a:lnSpc>
              <a:defRPr/>
            </a:pPr>
            <a:r>
              <a:rPr lang="zh-CN" altLang="en-US" sz="1800" b="1" dirty="0">
                <a:solidFill>
                  <a:schemeClr val="tx1">
                    <a:lumMod val="85000"/>
                    <a:lumOff val="15000"/>
                  </a:schemeClr>
                </a:solidFill>
                <a:latin typeface="黑体" panose="02010609060101010101" pitchFamily="49" charset="-122"/>
                <a:ea typeface="黑体" panose="02010609060101010101" pitchFamily="49" charset="-122"/>
              </a:rPr>
              <a:t>国内外研究现状</a:t>
            </a:r>
            <a:endParaRPr lang="zh-CN" altLang="zh-CN" sz="1800" b="1" dirty="0">
              <a:solidFill>
                <a:schemeClr val="tx1">
                  <a:lumMod val="85000"/>
                  <a:lumOff val="15000"/>
                </a:schemeClr>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1" name="组合 35"/>
          <p:cNvGrpSpPr>
            <a:grpSpLocks/>
          </p:cNvGrpSpPr>
          <p:nvPr/>
        </p:nvGrpSpPr>
        <p:grpSpPr bwMode="auto">
          <a:xfrm>
            <a:off x="896166" y="2289493"/>
            <a:ext cx="7202488" cy="2024062"/>
            <a:chOff x="280239" y="0"/>
            <a:chExt cx="6511262" cy="1981200"/>
          </a:xfrm>
        </p:grpSpPr>
        <p:pic>
          <p:nvPicPr>
            <p:cNvPr id="48140" name="燕尾形箭头 36"/>
            <p:cNvPicPr>
              <a:picLocks noChangeArrowheads="1"/>
            </p:cNvPicPr>
            <p:nvPr/>
          </p:nvPicPr>
          <p:blipFill>
            <a:blip r:embed="rId2"/>
            <a:srcRect/>
            <a:stretch>
              <a:fillRect/>
            </a:stretch>
          </p:blipFill>
          <p:spPr bwMode="auto">
            <a:xfrm>
              <a:off x="280239" y="338944"/>
              <a:ext cx="6511262" cy="1360641"/>
            </a:xfrm>
            <a:prstGeom prst="rect">
              <a:avLst/>
            </a:prstGeom>
            <a:noFill/>
            <a:ln w="9525">
              <a:noFill/>
              <a:miter lim="800000"/>
              <a:headEnd/>
              <a:tailEnd/>
            </a:ln>
          </p:spPr>
        </p:pic>
        <p:sp>
          <p:nvSpPr>
            <p:cNvPr id="18" name="五边形 2"/>
            <p:cNvSpPr>
              <a:spLocks/>
            </p:cNvSpPr>
            <p:nvPr/>
          </p:nvSpPr>
          <p:spPr bwMode="auto">
            <a:xfrm>
              <a:off x="1088227" y="0"/>
              <a:ext cx="2200080" cy="1981200"/>
            </a:xfrm>
            <a:custGeom>
              <a:avLst/>
              <a:gdLst>
                <a:gd name="T0" fmla="*/ 0 w 2200275"/>
                <a:gd name="T1" fmla="*/ 0 h 1981200"/>
                <a:gd name="T2" fmla="*/ 1794050 w 2200275"/>
                <a:gd name="T3" fmla="*/ 0 h 1981200"/>
                <a:gd name="T4" fmla="*/ 2200275 w 2200275"/>
                <a:gd name="T5" fmla="*/ 990600 h 1981200"/>
                <a:gd name="T6" fmla="*/ 1794050 w 2200275"/>
                <a:gd name="T7" fmla="*/ 1981200 h 1981200"/>
                <a:gd name="T8" fmla="*/ 0 w 2200275"/>
                <a:gd name="T9" fmla="*/ 1981200 h 1981200"/>
                <a:gd name="T10" fmla="*/ 219075 w 2200275"/>
                <a:gd name="T11" fmla="*/ 990600 h 1981200"/>
                <a:gd name="T12" fmla="*/ 0 w 2200275"/>
                <a:gd name="T13" fmla="*/ 0 h 1981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00275" h="1981200">
                  <a:moveTo>
                    <a:pt x="0" y="0"/>
                  </a:moveTo>
                  <a:lnTo>
                    <a:pt x="1794050" y="0"/>
                  </a:lnTo>
                  <a:lnTo>
                    <a:pt x="2200275" y="990600"/>
                  </a:lnTo>
                  <a:lnTo>
                    <a:pt x="1794050" y="1981200"/>
                  </a:lnTo>
                  <a:lnTo>
                    <a:pt x="0" y="1981200"/>
                  </a:lnTo>
                  <a:lnTo>
                    <a:pt x="219075" y="990600"/>
                  </a:lnTo>
                  <a:lnTo>
                    <a:pt x="0" y="0"/>
                  </a:lnTo>
                  <a:close/>
                </a:path>
              </a:pathLst>
            </a:custGeom>
            <a:solidFill>
              <a:schemeClr val="accent1">
                <a:lumMod val="40000"/>
                <a:lumOff val="60000"/>
              </a:schemeClr>
            </a:solidFill>
            <a:ln>
              <a:noFill/>
            </a:ln>
            <a:extLst/>
          </p:spPr>
          <p:txBody>
            <a:bodyPr anchor="ctr"/>
            <a:lstStyle/>
            <a:p>
              <a:pPr eaLnBrk="0" hangingPunct="0">
                <a:defRPr/>
              </a:pPr>
              <a:endParaRPr lang="zh-CN" altLang="en-US">
                <a:latin typeface="Arial" panose="020B0604020202020204" pitchFamily="34" charset="0"/>
                <a:ea typeface="微软雅黑" panose="020B0503020204020204" pitchFamily="34" charset="-122"/>
              </a:endParaRPr>
            </a:p>
          </p:txBody>
        </p:sp>
        <p:sp>
          <p:nvSpPr>
            <p:cNvPr id="48142" name="五边形 2"/>
            <p:cNvSpPr>
              <a:spLocks/>
            </p:cNvSpPr>
            <p:nvPr/>
          </p:nvSpPr>
          <p:spPr bwMode="auto">
            <a:xfrm>
              <a:off x="3616187" y="0"/>
              <a:ext cx="2200275" cy="1981200"/>
            </a:xfrm>
            <a:custGeom>
              <a:avLst/>
              <a:gdLst>
                <a:gd name="T0" fmla="*/ 0 w 2200275"/>
                <a:gd name="T1" fmla="*/ 0 h 1981200"/>
                <a:gd name="T2" fmla="*/ 1794051 w 2200275"/>
                <a:gd name="T3" fmla="*/ 0 h 1981200"/>
                <a:gd name="T4" fmla="*/ 2200275 w 2200275"/>
                <a:gd name="T5" fmla="*/ 990600 h 1981200"/>
                <a:gd name="T6" fmla="*/ 1794051 w 2200275"/>
                <a:gd name="T7" fmla="*/ 1981200 h 1981200"/>
                <a:gd name="T8" fmla="*/ 0 w 2200275"/>
                <a:gd name="T9" fmla="*/ 1981200 h 1981200"/>
                <a:gd name="T10" fmla="*/ 219075 w 2200275"/>
                <a:gd name="T11" fmla="*/ 990600 h 1981200"/>
                <a:gd name="T12" fmla="*/ 0 w 2200275"/>
                <a:gd name="T13" fmla="*/ 0 h 1981200"/>
                <a:gd name="T14" fmla="*/ 0 60000 65536"/>
                <a:gd name="T15" fmla="*/ 0 60000 65536"/>
                <a:gd name="T16" fmla="*/ 0 60000 65536"/>
                <a:gd name="T17" fmla="*/ 0 60000 65536"/>
                <a:gd name="T18" fmla="*/ 0 60000 65536"/>
                <a:gd name="T19" fmla="*/ 0 60000 65536"/>
                <a:gd name="T20" fmla="*/ 0 60000 65536"/>
                <a:gd name="T21" fmla="*/ 0 w 2200275"/>
                <a:gd name="T22" fmla="*/ 0 h 1981200"/>
                <a:gd name="T23" fmla="*/ 2200275 w 2200275"/>
                <a:gd name="T24" fmla="*/ 1981200 h 1981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0275" h="1981200">
                  <a:moveTo>
                    <a:pt x="0" y="0"/>
                  </a:moveTo>
                  <a:lnTo>
                    <a:pt x="1794050" y="0"/>
                  </a:lnTo>
                  <a:lnTo>
                    <a:pt x="2200275" y="990600"/>
                  </a:lnTo>
                  <a:lnTo>
                    <a:pt x="1794050" y="1981200"/>
                  </a:lnTo>
                  <a:lnTo>
                    <a:pt x="0" y="1981200"/>
                  </a:lnTo>
                  <a:lnTo>
                    <a:pt x="219075" y="990600"/>
                  </a:lnTo>
                  <a:lnTo>
                    <a:pt x="0" y="0"/>
                  </a:lnTo>
                  <a:close/>
                </a:path>
              </a:pathLst>
            </a:custGeom>
            <a:solidFill>
              <a:srgbClr val="FF0000">
                <a:alpha val="58038"/>
              </a:srgbClr>
            </a:solidFill>
            <a:ln w="9525">
              <a:noFill/>
              <a:round/>
              <a:headEnd/>
              <a:tailEnd/>
            </a:ln>
          </p:spPr>
          <p:txBody>
            <a:bodyPr anchor="ctr"/>
            <a:lstStyle/>
            <a:p>
              <a:endParaRPr lang="zh-CN" altLang="en-US"/>
            </a:p>
          </p:txBody>
        </p:sp>
      </p:grpSp>
      <p:sp>
        <p:nvSpPr>
          <p:cNvPr id="16" name="流程图: 接点 15"/>
          <p:cNvSpPr/>
          <p:nvPr/>
        </p:nvSpPr>
        <p:spPr>
          <a:xfrm>
            <a:off x="4720454" y="2391093"/>
            <a:ext cx="190500" cy="190500"/>
          </a:xfrm>
          <a:prstGeom prst="flowChartConnector">
            <a:avLst/>
          </a:prstGeom>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en-US" altLang="zh-CN" sz="1400" dirty="0"/>
              <a:t>5</a:t>
            </a:r>
            <a:endParaRPr lang="zh-CN" altLang="en-US" sz="1400" dirty="0"/>
          </a:p>
        </p:txBody>
      </p:sp>
      <p:pic>
        <p:nvPicPr>
          <p:cNvPr id="48134" name="图片 86"/>
          <p:cNvPicPr>
            <a:picLocks noChangeAspect="1" noChangeArrowheads="1"/>
          </p:cNvPicPr>
          <p:nvPr/>
        </p:nvPicPr>
        <p:blipFill>
          <a:blip r:embed="rId3"/>
          <a:srcRect/>
          <a:stretch>
            <a:fillRect/>
          </a:stretch>
        </p:blipFill>
        <p:spPr bwMode="auto">
          <a:xfrm>
            <a:off x="2105841" y="2341880"/>
            <a:ext cx="1646238" cy="1920875"/>
          </a:xfrm>
          <a:prstGeom prst="rect">
            <a:avLst/>
          </a:prstGeom>
          <a:noFill/>
          <a:ln w="9525">
            <a:noFill/>
            <a:miter lim="800000"/>
            <a:headEnd/>
            <a:tailEnd/>
          </a:ln>
        </p:spPr>
      </p:pic>
      <p:pic>
        <p:nvPicPr>
          <p:cNvPr id="48135" name="图片 91"/>
          <p:cNvPicPr>
            <a:picLocks noChangeAspect="1" noChangeArrowheads="1"/>
          </p:cNvPicPr>
          <p:nvPr/>
        </p:nvPicPr>
        <p:blipFill>
          <a:blip r:embed="rId4"/>
          <a:srcRect/>
          <a:stretch>
            <a:fillRect/>
          </a:stretch>
        </p:blipFill>
        <p:spPr bwMode="auto">
          <a:xfrm>
            <a:off x="4910954" y="2340293"/>
            <a:ext cx="1646237" cy="1920875"/>
          </a:xfrm>
          <a:prstGeom prst="rect">
            <a:avLst/>
          </a:prstGeom>
          <a:noFill/>
          <a:ln w="9525">
            <a:noFill/>
            <a:miter lim="800000"/>
            <a:headEnd/>
            <a:tailEnd/>
          </a:ln>
        </p:spPr>
      </p:pic>
      <p:sp>
        <p:nvSpPr>
          <p:cNvPr id="25" name="文本框 24"/>
          <p:cNvSpPr txBox="1">
            <a:spLocks noChangeArrowheads="1"/>
          </p:cNvSpPr>
          <p:nvPr/>
        </p:nvSpPr>
        <p:spPr bwMode="auto">
          <a:xfrm>
            <a:off x="1502928" y="4346544"/>
            <a:ext cx="2852063" cy="584775"/>
          </a:xfrm>
          <a:prstGeom prst="rect">
            <a:avLst/>
          </a:prstGeom>
          <a:noFill/>
          <a:ln w="9525">
            <a:noFill/>
            <a:miter lim="800000"/>
            <a:headEnd/>
            <a:tailEnd/>
          </a:ln>
        </p:spPr>
        <p:txBody>
          <a:bodyPr wrap="none">
            <a:spAutoFit/>
          </a:bodyPr>
          <a:lstStyle/>
          <a:p>
            <a:pPr algn="ctr"/>
            <a:r>
              <a:rPr lang="zh-CN" altLang="en-US" sz="1600" dirty="0">
                <a:latin typeface="黑体" panose="02010609060101010101" pitchFamily="49" charset="-122"/>
                <a:ea typeface="黑体" panose="02010609060101010101" pitchFamily="49" charset="-122"/>
              </a:rPr>
              <a:t>气味播放器</a:t>
            </a:r>
            <a:endParaRPr lang="en-US" altLang="zh-CN" sz="1600" dirty="0">
              <a:latin typeface="黑体" panose="02010609060101010101" pitchFamily="49" charset="-122"/>
              <a:ea typeface="黑体" panose="02010609060101010101" pitchFamily="49" charset="-122"/>
            </a:endParaRPr>
          </a:p>
          <a:p>
            <a:pPr algn="ctr"/>
            <a:r>
              <a:rPr lang="zh-CN" altLang="en-US" sz="1600" dirty="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 </a:t>
            </a:r>
            <a:r>
              <a:rPr lang="en-US" altLang="zh-CN" sz="1600" dirty="0" err="1">
                <a:latin typeface="黑体" panose="02010609060101010101" pitchFamily="49" charset="-122"/>
                <a:ea typeface="黑体" panose="02010609060101010101" pitchFamily="49" charset="-122"/>
              </a:rPr>
              <a:t>AmiKadowaki</a:t>
            </a:r>
            <a:r>
              <a:rPr lang="en-US" altLang="zh-CN" sz="1600" dirty="0">
                <a:latin typeface="黑体" panose="02010609060101010101" pitchFamily="49" charset="-122"/>
                <a:ea typeface="黑体" panose="02010609060101010101" pitchFamily="49" charset="-122"/>
              </a:rPr>
              <a:t>  </a:t>
            </a:r>
            <a:r>
              <a:rPr lang="zh-CN" altLang="en-US" sz="1600" dirty="0">
                <a:latin typeface="黑体" panose="02010609060101010101" pitchFamily="49" charset="-122"/>
                <a:ea typeface="黑体" panose="02010609060101010101" pitchFamily="49" charset="-122"/>
              </a:rPr>
              <a:t>庆应大学）</a:t>
            </a:r>
          </a:p>
        </p:txBody>
      </p:sp>
      <p:sp>
        <p:nvSpPr>
          <p:cNvPr id="26" name="文本框 25"/>
          <p:cNvSpPr txBox="1">
            <a:spLocks noChangeArrowheads="1"/>
          </p:cNvSpPr>
          <p:nvPr/>
        </p:nvSpPr>
        <p:spPr bwMode="auto">
          <a:xfrm>
            <a:off x="4171962" y="4346544"/>
            <a:ext cx="3262433" cy="584775"/>
          </a:xfrm>
          <a:prstGeom prst="rect">
            <a:avLst/>
          </a:prstGeom>
          <a:noFill/>
          <a:ln w="9525">
            <a:noFill/>
            <a:miter lim="800000"/>
            <a:headEnd/>
            <a:tailEnd/>
          </a:ln>
        </p:spPr>
        <p:txBody>
          <a:bodyPr wrap="none">
            <a:spAutoFit/>
          </a:bodyPr>
          <a:lstStyle/>
          <a:p>
            <a:pPr algn="ctr"/>
            <a:r>
              <a:rPr lang="zh-CN" altLang="en-US" sz="1600" dirty="0">
                <a:latin typeface="黑体" panose="02010609060101010101" pitchFamily="49" charset="-122"/>
                <a:ea typeface="黑体" panose="02010609060101010101" pitchFamily="49" charset="-122"/>
              </a:rPr>
              <a:t>气味播放器（</a:t>
            </a:r>
            <a:r>
              <a:rPr lang="en-US" altLang="zh-CN" sz="1600" dirty="0">
                <a:latin typeface="黑体" panose="02010609060101010101" pitchFamily="49" charset="-122"/>
                <a:ea typeface="黑体" panose="02010609060101010101" pitchFamily="49" charset="-122"/>
              </a:rPr>
              <a:t>Air Canon</a:t>
            </a:r>
            <a:r>
              <a:rPr lang="zh-CN" altLang="en-US" sz="1600" dirty="0">
                <a:latin typeface="黑体" panose="02010609060101010101" pitchFamily="49" charset="-122"/>
                <a:ea typeface="黑体" panose="02010609060101010101" pitchFamily="49" charset="-122"/>
              </a:rPr>
              <a:t>）</a:t>
            </a:r>
            <a:endParaRPr lang="en-US" altLang="zh-CN" sz="1600" dirty="0">
              <a:latin typeface="黑体" panose="02010609060101010101" pitchFamily="49" charset="-122"/>
              <a:ea typeface="黑体" panose="02010609060101010101" pitchFamily="49" charset="-122"/>
            </a:endParaRPr>
          </a:p>
          <a:p>
            <a:pPr algn="ctr"/>
            <a:r>
              <a:rPr lang="zh-CN" altLang="en-US" sz="1600" dirty="0">
                <a:latin typeface="黑体" panose="02010609060101010101" pitchFamily="49" charset="-122"/>
                <a:ea typeface="黑体" panose="02010609060101010101" pitchFamily="49" charset="-122"/>
              </a:rPr>
              <a:t>（</a:t>
            </a:r>
            <a:r>
              <a:rPr lang="en-US" altLang="zh-CN" sz="1600" dirty="0" err="1">
                <a:latin typeface="黑体" panose="02010609060101010101" pitchFamily="49" charset="-122"/>
                <a:ea typeface="黑体" panose="02010609060101010101" pitchFamily="49" charset="-122"/>
              </a:rPr>
              <a:t>Yasuyuki</a:t>
            </a:r>
            <a:r>
              <a:rPr lang="en-US" altLang="zh-CN" sz="1600" dirty="0">
                <a:latin typeface="黑体" panose="02010609060101010101" pitchFamily="49" charset="-122"/>
                <a:ea typeface="黑体" panose="02010609060101010101" pitchFamily="49" charset="-122"/>
              </a:rPr>
              <a:t> </a:t>
            </a:r>
            <a:r>
              <a:rPr lang="en-US" altLang="zh-CN" sz="1600" dirty="0" err="1">
                <a:latin typeface="黑体" panose="02010609060101010101" pitchFamily="49" charset="-122"/>
                <a:ea typeface="黑体" panose="02010609060101010101" pitchFamily="49" charset="-122"/>
              </a:rPr>
              <a:t>Yanagida</a:t>
            </a:r>
            <a:r>
              <a:rPr lang="en-US" altLang="zh-CN" sz="1600" dirty="0">
                <a:latin typeface="黑体" panose="02010609060101010101" pitchFamily="49" charset="-122"/>
                <a:ea typeface="黑体" panose="02010609060101010101" pitchFamily="49" charset="-122"/>
              </a:rPr>
              <a:t> </a:t>
            </a:r>
            <a:r>
              <a:rPr lang="zh-CN" altLang="en-US" sz="1600" dirty="0">
                <a:latin typeface="黑体" panose="02010609060101010101" pitchFamily="49" charset="-122"/>
                <a:ea typeface="黑体" panose="02010609060101010101" pitchFamily="49" charset="-122"/>
              </a:rPr>
              <a:t>东京大学）</a:t>
            </a:r>
          </a:p>
        </p:txBody>
      </p:sp>
      <p:sp>
        <p:nvSpPr>
          <p:cNvPr id="15" name="流程图: 接点 14"/>
          <p:cNvSpPr/>
          <p:nvPr/>
        </p:nvSpPr>
        <p:spPr>
          <a:xfrm>
            <a:off x="1950266" y="2392680"/>
            <a:ext cx="190500" cy="192088"/>
          </a:xfrm>
          <a:prstGeom prst="flowChartConnector">
            <a:avLst/>
          </a:prstGeom>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en-US" altLang="zh-CN" sz="1400" dirty="0"/>
              <a:t>4</a:t>
            </a:r>
            <a:endParaRPr lang="zh-CN" altLang="en-US" sz="1400" dirty="0"/>
          </a:p>
        </p:txBody>
      </p:sp>
      <p:sp>
        <p:nvSpPr>
          <p:cNvPr id="48139" name="文本框 1"/>
          <p:cNvSpPr txBox="1">
            <a:spLocks noChangeArrowheads="1"/>
          </p:cNvSpPr>
          <p:nvPr/>
        </p:nvSpPr>
        <p:spPr bwMode="auto">
          <a:xfrm>
            <a:off x="477838" y="5872163"/>
            <a:ext cx="8345487" cy="646112"/>
          </a:xfrm>
          <a:prstGeom prst="rect">
            <a:avLst/>
          </a:prstGeom>
          <a:noFill/>
          <a:ln w="9525">
            <a:noFill/>
            <a:miter lim="800000"/>
            <a:headEnd/>
            <a:tailEnd/>
          </a:ln>
        </p:spPr>
        <p:txBody>
          <a:bodyPr>
            <a:spAutoFit/>
          </a:bodyPr>
          <a:lstStyle/>
          <a:p>
            <a:pPr algn="just" eaLnBrk="0" hangingPunct="0"/>
            <a:r>
              <a:rPr lang="en-US" altLang="zh-CN" sz="900">
                <a:ea typeface="微软雅黑" pitchFamily="34" charset="-122"/>
              </a:rPr>
              <a:t>[1] Kadowaki A, Noguchi D, Sugimoto S, et al. Development of a High-Performance Olfactory Display and Measurement of Olfactory Characteristics for Pulse Ejections[C]// Ieee/ipsj International Symposium on Applications and the Internet. IEEE Computer Society, 2010:1-6.</a:t>
            </a:r>
          </a:p>
          <a:p>
            <a:pPr algn="just" eaLnBrk="0" hangingPunct="0"/>
            <a:r>
              <a:rPr lang="en-US" altLang="zh-CN" sz="900">
                <a:ea typeface="微软雅黑" pitchFamily="34" charset="-122"/>
              </a:rPr>
              <a:t>[2]Yanagida Y, Noma H, Tetsutani N, et al. An unencumbering, localized olfactory display[C]// CHI '03 Extended Abstracts on Human Factors in Computing Systems. ACM, 2003:988-989.</a:t>
            </a:r>
          </a:p>
        </p:txBody>
      </p:sp>
      <p:sp>
        <p:nvSpPr>
          <p:cNvPr id="17" name="标题 49"/>
          <p:cNvSpPr txBox="1">
            <a:spLocks/>
          </p:cNvSpPr>
          <p:nvPr/>
        </p:nvSpPr>
        <p:spPr bwMode="auto">
          <a:xfrm>
            <a:off x="581025" y="598488"/>
            <a:ext cx="35179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二、研究背景</a:t>
            </a:r>
          </a:p>
        </p:txBody>
      </p:sp>
      <p:pic>
        <p:nvPicPr>
          <p:cNvPr id="19" name="图片 14"/>
          <p:cNvPicPr>
            <a:picLocks noChangeAspect="1" noChangeArrowheads="1"/>
          </p:cNvPicPr>
          <p:nvPr/>
        </p:nvPicPr>
        <p:blipFill>
          <a:blip r:embed="rId5"/>
          <a:srcRect/>
          <a:stretch>
            <a:fillRect/>
          </a:stretch>
        </p:blipFill>
        <p:spPr bwMode="auto">
          <a:xfrm>
            <a:off x="577850" y="1293813"/>
            <a:ext cx="446088" cy="447675"/>
          </a:xfrm>
          <a:prstGeom prst="rect">
            <a:avLst/>
          </a:prstGeom>
          <a:noFill/>
          <a:ln w="9525">
            <a:noFill/>
            <a:miter lim="800000"/>
            <a:headEnd/>
            <a:tailEnd/>
          </a:ln>
        </p:spPr>
      </p:pic>
      <p:sp>
        <p:nvSpPr>
          <p:cNvPr id="20" name="标题 1"/>
          <p:cNvSpPr txBox="1">
            <a:spLocks/>
          </p:cNvSpPr>
          <p:nvPr/>
        </p:nvSpPr>
        <p:spPr bwMode="auto">
          <a:xfrm>
            <a:off x="1023938" y="1270794"/>
            <a:ext cx="1870075" cy="493712"/>
          </a:xfrm>
          <a:prstGeom prst="rect">
            <a:avLst/>
          </a:prstGeom>
          <a:noFill/>
          <a:ln>
            <a:noFill/>
          </a:ln>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lnSpc>
                <a:spcPct val="100000"/>
              </a:lnSpc>
              <a:defRPr/>
            </a:pPr>
            <a:r>
              <a:rPr lang="zh-CN" altLang="en-US" sz="1800" b="1" dirty="0">
                <a:solidFill>
                  <a:schemeClr val="tx1">
                    <a:lumMod val="85000"/>
                    <a:lumOff val="15000"/>
                  </a:schemeClr>
                </a:solidFill>
                <a:latin typeface="黑体" panose="02010609060101010101" pitchFamily="49" charset="-122"/>
                <a:ea typeface="黑体" panose="02010609060101010101" pitchFamily="49" charset="-122"/>
              </a:rPr>
              <a:t>国内外研究现状</a:t>
            </a:r>
            <a:endParaRPr lang="zh-CN" altLang="zh-CN" sz="1800" b="1" dirty="0">
              <a:solidFill>
                <a:schemeClr val="tx1">
                  <a:lumMod val="85000"/>
                  <a:lumOff val="15000"/>
                </a:schemeClr>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文本框 16"/>
          <p:cNvSpPr txBox="1">
            <a:spLocks noChangeArrowheads="1"/>
          </p:cNvSpPr>
          <p:nvPr/>
        </p:nvSpPr>
        <p:spPr bwMode="auto">
          <a:xfrm>
            <a:off x="728663" y="1983256"/>
            <a:ext cx="7814446" cy="4016484"/>
          </a:xfrm>
          <a:prstGeom prst="rect">
            <a:avLst/>
          </a:prstGeom>
          <a:noFill/>
          <a:ln w="9525">
            <a:noFill/>
            <a:miter lim="800000"/>
            <a:headEnd/>
            <a:tailEnd/>
          </a:ln>
        </p:spPr>
        <p:txBody>
          <a:bodyPr wrap="square">
            <a:spAutoFit/>
          </a:bodyPr>
          <a:lstStyle/>
          <a:p>
            <a:pPr marL="342900" indent="-342900" algn="just">
              <a:lnSpc>
                <a:spcPct val="150000"/>
              </a:lnSpc>
              <a:spcAft>
                <a:spcPts val="600"/>
              </a:spcAft>
              <a:buFont typeface="Wingdings" panose="05000000000000000000" pitchFamily="2" charset="2"/>
              <a:buChar char="u"/>
            </a:pPr>
            <a:r>
              <a:rPr lang="zh-CN" altLang="en-US" sz="2000" dirty="0">
                <a:latin typeface="黑体" panose="02010609060101010101" pitchFamily="49" charset="-122"/>
                <a:ea typeface="黑体" panose="02010609060101010101" pitchFamily="49" charset="-122"/>
              </a:rPr>
              <a:t>目前主要集中在制作复现装置上，缺乏对气味复现机理和复现方式的研究；</a:t>
            </a:r>
          </a:p>
          <a:p>
            <a:pPr marL="342900" indent="-342900" algn="just">
              <a:lnSpc>
                <a:spcPct val="150000"/>
              </a:lnSpc>
              <a:spcAft>
                <a:spcPts val="600"/>
              </a:spcAft>
              <a:buFont typeface="Wingdings" panose="05000000000000000000" pitchFamily="2" charset="2"/>
              <a:buChar char="u"/>
            </a:pPr>
            <a:r>
              <a:rPr lang="zh-CN" altLang="en-US" sz="2000" dirty="0">
                <a:latin typeface="黑体" panose="02010609060101010101" pitchFamily="49" charset="-122"/>
                <a:ea typeface="黑体" panose="02010609060101010101" pitchFamily="49" charset="-122"/>
              </a:rPr>
              <a:t>所有装置的一个共同点：仅释放预置好的几种目标气味，当需要复现时，只需播放对应容器的气味即可，该方式不能称之为复现，只能理解为气味播放；</a:t>
            </a:r>
          </a:p>
          <a:p>
            <a:pPr marL="342900" indent="-342900" algn="just">
              <a:lnSpc>
                <a:spcPct val="150000"/>
              </a:lnSpc>
              <a:spcAft>
                <a:spcPts val="600"/>
              </a:spcAft>
              <a:buFont typeface="Wingdings" panose="05000000000000000000" pitchFamily="2" charset="2"/>
              <a:buChar char="u"/>
            </a:pPr>
            <a:r>
              <a:rPr lang="zh-CN" altLang="en-US" sz="2000" dirty="0">
                <a:latin typeface="黑体" panose="02010609060101010101" pitchFamily="49" charset="-122"/>
                <a:ea typeface="黑体" panose="02010609060101010101" pitchFamily="49" charset="-122"/>
              </a:rPr>
              <a:t>所有装置若需播放更多的气味，需预置更多的目标气味，扩展性差，不能解决气味复现的本质问题；</a:t>
            </a:r>
          </a:p>
          <a:p>
            <a:pPr marL="342900" indent="-342900" algn="just">
              <a:lnSpc>
                <a:spcPct val="150000"/>
              </a:lnSpc>
              <a:spcAft>
                <a:spcPts val="600"/>
              </a:spcAft>
              <a:buFont typeface="Wingdings" panose="05000000000000000000" pitchFamily="2" charset="2"/>
              <a:buChar char="u"/>
            </a:pPr>
            <a:r>
              <a:rPr lang="zh-CN" altLang="en-US" sz="2000" dirty="0">
                <a:latin typeface="黑体" panose="02010609060101010101" pitchFamily="49" charset="-122"/>
                <a:ea typeface="黑体" panose="02010609060101010101" pitchFamily="49" charset="-122"/>
              </a:rPr>
              <a:t>所有装置还处于实验室研制阶段，没有得到推广。</a:t>
            </a:r>
          </a:p>
        </p:txBody>
      </p:sp>
      <p:sp>
        <p:nvSpPr>
          <p:cNvPr id="49156" name="Text Box 4"/>
          <p:cNvSpPr txBox="1">
            <a:spLocks noChangeArrowheads="1"/>
          </p:cNvSpPr>
          <p:nvPr/>
        </p:nvSpPr>
        <p:spPr bwMode="auto">
          <a:xfrm>
            <a:off x="728663" y="1373687"/>
            <a:ext cx="1539975" cy="461665"/>
          </a:xfrm>
          <a:prstGeom prst="rect">
            <a:avLst/>
          </a:prstGeom>
          <a:noFill/>
          <a:ln w="9525">
            <a:noFill/>
            <a:miter lim="800000"/>
            <a:headEnd/>
            <a:tailEnd/>
          </a:ln>
          <a:effectLst/>
        </p:spPr>
        <p:txBody>
          <a:bodyPr wrap="square">
            <a:spAutoFit/>
          </a:bodyPr>
          <a:lstStyle/>
          <a:p>
            <a:pPr>
              <a:spcBef>
                <a:spcPct val="50000"/>
              </a:spcBef>
            </a:pPr>
            <a:r>
              <a:rPr lang="zh-CN" altLang="en-US" sz="2400" b="1" dirty="0">
                <a:solidFill>
                  <a:srgbClr val="0000FF"/>
                </a:solidFill>
                <a:ea typeface="黑体" pitchFamily="49" charset="-122"/>
                <a:cs typeface="宋体" charset="-122"/>
              </a:rPr>
              <a:t>存在问题：</a:t>
            </a:r>
          </a:p>
        </p:txBody>
      </p:sp>
      <p:sp>
        <p:nvSpPr>
          <p:cNvPr id="6" name="标题 49"/>
          <p:cNvSpPr txBox="1">
            <a:spLocks/>
          </p:cNvSpPr>
          <p:nvPr/>
        </p:nvSpPr>
        <p:spPr bwMode="auto">
          <a:xfrm>
            <a:off x="581025" y="598488"/>
            <a:ext cx="35179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二、研究背景</a:t>
            </a:r>
          </a:p>
        </p:txBody>
      </p:sp>
      <p:pic>
        <p:nvPicPr>
          <p:cNvPr id="7"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654" y="5599612"/>
            <a:ext cx="1055949" cy="105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153">
                                            <p:txEl>
                                              <p:pRg st="0" end="0"/>
                                            </p:txEl>
                                          </p:spTgt>
                                        </p:tgtEl>
                                        <p:attrNameLst>
                                          <p:attrName>style.visibility</p:attrName>
                                        </p:attrNameLst>
                                      </p:cBhvr>
                                      <p:to>
                                        <p:strVal val="visible"/>
                                      </p:to>
                                    </p:set>
                                    <p:animEffect transition="in" filter="fade">
                                      <p:cBhvr>
                                        <p:cTn id="7" dur="1000"/>
                                        <p:tgtEl>
                                          <p:spTgt spid="49153">
                                            <p:txEl>
                                              <p:pRg st="0" end="0"/>
                                            </p:txEl>
                                          </p:spTgt>
                                        </p:tgtEl>
                                      </p:cBhvr>
                                    </p:animEffect>
                                    <p:anim calcmode="lin" valueType="num">
                                      <p:cBhvr>
                                        <p:cTn id="8" dur="1000" fill="hold"/>
                                        <p:tgtEl>
                                          <p:spTgt spid="4915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91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9153">
                                            <p:txEl>
                                              <p:pRg st="1" end="1"/>
                                            </p:txEl>
                                          </p:spTgt>
                                        </p:tgtEl>
                                        <p:attrNameLst>
                                          <p:attrName>style.visibility</p:attrName>
                                        </p:attrNameLst>
                                      </p:cBhvr>
                                      <p:to>
                                        <p:strVal val="visible"/>
                                      </p:to>
                                    </p:set>
                                    <p:animEffect transition="in" filter="fade">
                                      <p:cBhvr>
                                        <p:cTn id="14" dur="1000"/>
                                        <p:tgtEl>
                                          <p:spTgt spid="49153">
                                            <p:txEl>
                                              <p:pRg st="1" end="1"/>
                                            </p:txEl>
                                          </p:spTgt>
                                        </p:tgtEl>
                                      </p:cBhvr>
                                    </p:animEffect>
                                    <p:anim calcmode="lin" valueType="num">
                                      <p:cBhvr>
                                        <p:cTn id="15" dur="1000" fill="hold"/>
                                        <p:tgtEl>
                                          <p:spTgt spid="4915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915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9153">
                                            <p:txEl>
                                              <p:pRg st="2" end="2"/>
                                            </p:txEl>
                                          </p:spTgt>
                                        </p:tgtEl>
                                        <p:attrNameLst>
                                          <p:attrName>style.visibility</p:attrName>
                                        </p:attrNameLst>
                                      </p:cBhvr>
                                      <p:to>
                                        <p:strVal val="visible"/>
                                      </p:to>
                                    </p:set>
                                    <p:animEffect transition="in" filter="fade">
                                      <p:cBhvr>
                                        <p:cTn id="21" dur="1000"/>
                                        <p:tgtEl>
                                          <p:spTgt spid="49153">
                                            <p:txEl>
                                              <p:pRg st="2" end="2"/>
                                            </p:txEl>
                                          </p:spTgt>
                                        </p:tgtEl>
                                      </p:cBhvr>
                                    </p:animEffect>
                                    <p:anim calcmode="lin" valueType="num">
                                      <p:cBhvr>
                                        <p:cTn id="22" dur="1000" fill="hold"/>
                                        <p:tgtEl>
                                          <p:spTgt spid="4915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915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9153">
                                            <p:txEl>
                                              <p:pRg st="3" end="3"/>
                                            </p:txEl>
                                          </p:spTgt>
                                        </p:tgtEl>
                                        <p:attrNameLst>
                                          <p:attrName>style.visibility</p:attrName>
                                        </p:attrNameLst>
                                      </p:cBhvr>
                                      <p:to>
                                        <p:strVal val="visible"/>
                                      </p:to>
                                    </p:set>
                                    <p:animEffect transition="in" filter="fade">
                                      <p:cBhvr>
                                        <p:cTn id="28" dur="1000"/>
                                        <p:tgtEl>
                                          <p:spTgt spid="49153">
                                            <p:txEl>
                                              <p:pRg st="3" end="3"/>
                                            </p:txEl>
                                          </p:spTgt>
                                        </p:tgtEl>
                                      </p:cBhvr>
                                    </p:animEffect>
                                    <p:anim calcmode="lin" valueType="num">
                                      <p:cBhvr>
                                        <p:cTn id="29" dur="1000" fill="hold"/>
                                        <p:tgtEl>
                                          <p:spTgt spid="4915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915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577850" y="598488"/>
            <a:ext cx="35179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思考：气味再现</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701141" y="2610393"/>
            <a:ext cx="4511042" cy="101890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720000" algn="just">
              <a:lnSpc>
                <a:spcPct val="150000"/>
              </a:lnSpc>
            </a:pPr>
            <a:r>
              <a:rPr lang="zh-CN" altLang="en-US" sz="2000" b="1" dirty="0">
                <a:solidFill>
                  <a:srgbClr val="548235"/>
                </a:solidFill>
                <a:latin typeface="黑体" panose="02010609060101010101" pitchFamily="49" charset="-122"/>
                <a:ea typeface="黑体" panose="02010609060101010101" pitchFamily="49" charset="-122"/>
                <a:sym typeface="+mn-lt"/>
              </a:rPr>
              <a:t>基于预定指令，释放已预置的气味。</a:t>
            </a:r>
            <a:endParaRPr lang="zh-CN" altLang="en-US" sz="2000" dirty="0">
              <a:latin typeface="黑体" panose="02010609060101010101" pitchFamily="49" charset="-122"/>
              <a:ea typeface="黑体" panose="02010609060101010101" pitchFamily="49" charset="-122"/>
            </a:endParaRPr>
          </a:p>
        </p:txBody>
      </p:sp>
      <p:sp>
        <p:nvSpPr>
          <p:cNvPr id="6" name="矩形 5"/>
          <p:cNvSpPr/>
          <p:nvPr/>
        </p:nvSpPr>
        <p:spPr>
          <a:xfrm>
            <a:off x="3701142" y="4243250"/>
            <a:ext cx="4511041" cy="101890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720000" algn="just">
              <a:lnSpc>
                <a:spcPct val="150000"/>
              </a:lnSpc>
            </a:pPr>
            <a:r>
              <a:rPr lang="zh-CN" altLang="en-US" sz="2000" b="1" dirty="0">
                <a:solidFill>
                  <a:srgbClr val="548235"/>
                </a:solidFill>
                <a:latin typeface="黑体" panose="02010609060101010101" pitchFamily="49" charset="-122"/>
                <a:ea typeface="黑体" panose="02010609060101010101" pitchFamily="49" charset="-122"/>
                <a:sym typeface="+mn-lt"/>
              </a:rPr>
              <a:t>基于嗅频信息，动态混合调配气味并释放。</a:t>
            </a:r>
            <a:endParaRPr lang="zh-CN" altLang="en-US" sz="2000" dirty="0">
              <a:latin typeface="黑体" panose="02010609060101010101" pitchFamily="49" charset="-122"/>
              <a:ea typeface="黑体" panose="02010609060101010101" pitchFamily="49" charset="-122"/>
            </a:endParaRPr>
          </a:p>
        </p:txBody>
      </p:sp>
      <p:sp>
        <p:nvSpPr>
          <p:cNvPr id="5" name="圆角矩形 4"/>
          <p:cNvSpPr/>
          <p:nvPr/>
        </p:nvSpPr>
        <p:spPr>
          <a:xfrm>
            <a:off x="694237" y="3119845"/>
            <a:ext cx="1558834" cy="8316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2000" b="1" dirty="0">
                <a:latin typeface="黑体" panose="02010609060101010101" pitchFamily="49" charset="-122"/>
                <a:ea typeface="黑体" panose="02010609060101010101" pitchFamily="49" charset="-122"/>
              </a:rPr>
              <a:t>气味再现</a:t>
            </a:r>
          </a:p>
        </p:txBody>
      </p:sp>
      <p:sp>
        <p:nvSpPr>
          <p:cNvPr id="7" name="流程图: 可选过程 6"/>
          <p:cNvSpPr/>
          <p:nvPr/>
        </p:nvSpPr>
        <p:spPr>
          <a:xfrm>
            <a:off x="3135085" y="2181496"/>
            <a:ext cx="1330779" cy="1092925"/>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2000" dirty="0">
                <a:latin typeface="黑体" panose="02010609060101010101" pitchFamily="49" charset="-122"/>
                <a:ea typeface="黑体" panose="02010609060101010101" pitchFamily="49" charset="-122"/>
              </a:rPr>
              <a:t>气味播放</a:t>
            </a:r>
          </a:p>
        </p:txBody>
      </p:sp>
      <p:sp>
        <p:nvSpPr>
          <p:cNvPr id="9" name="流程图: 可选过程 8"/>
          <p:cNvSpPr/>
          <p:nvPr/>
        </p:nvSpPr>
        <p:spPr>
          <a:xfrm>
            <a:off x="3135085" y="3836124"/>
            <a:ext cx="1330779" cy="1092925"/>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2000" dirty="0">
                <a:latin typeface="黑体" panose="02010609060101010101" pitchFamily="49" charset="-122"/>
                <a:ea typeface="黑体" panose="02010609060101010101" pitchFamily="49" charset="-122"/>
              </a:rPr>
              <a:t>气味复现</a:t>
            </a:r>
          </a:p>
        </p:txBody>
      </p:sp>
      <p:sp>
        <p:nvSpPr>
          <p:cNvPr id="8" name="右箭头 7"/>
          <p:cNvSpPr/>
          <p:nvPr/>
        </p:nvSpPr>
        <p:spPr>
          <a:xfrm rot="1498804">
            <a:off x="2460320" y="3899704"/>
            <a:ext cx="357051" cy="2525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1" name="右箭头 10"/>
          <p:cNvSpPr/>
          <p:nvPr/>
        </p:nvSpPr>
        <p:spPr>
          <a:xfrm rot="19920667">
            <a:off x="2462075" y="2952861"/>
            <a:ext cx="357051" cy="2525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78246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5" grpId="0" animBg="1"/>
      <p:bldP spid="7" grpId="0" animBg="1"/>
      <p:bldP spid="9" grpId="0" animBg="1"/>
      <p:bldP spid="8"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标题 49"/>
          <p:cNvSpPr>
            <a:spLocks noGrp="1"/>
          </p:cNvSpPr>
          <p:nvPr>
            <p:ph type="title" idx="4294967295"/>
          </p:nvPr>
        </p:nvSpPr>
        <p:spPr>
          <a:xfrm>
            <a:off x="581025" y="598488"/>
            <a:ext cx="3517900" cy="487362"/>
          </a:xfrm>
        </p:spPr>
        <p:txBody>
          <a:body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目录</a:t>
            </a:r>
            <a:r>
              <a:rPr lang="zh-CN" altLang="en-US" sz="2400" b="1" dirty="0">
                <a:solidFill>
                  <a:schemeClr val="bg1"/>
                </a:solidFill>
                <a:latin typeface="微软雅黑" pitchFamily="34" charset="-122"/>
              </a:rPr>
              <a:t> </a:t>
            </a:r>
            <a:r>
              <a:rPr lang="en-US" altLang="zh-CN" sz="2400" b="1" dirty="0">
                <a:solidFill>
                  <a:schemeClr val="bg1"/>
                </a:solidFill>
                <a:latin typeface="微软雅黑" pitchFamily="34" charset="-122"/>
              </a:rPr>
              <a:t>Contents</a:t>
            </a:r>
            <a:endParaRPr lang="zh-CN" altLang="en-US" sz="2400" b="1" dirty="0">
              <a:solidFill>
                <a:schemeClr val="bg1"/>
              </a:solidFill>
              <a:latin typeface="微软雅黑" pitchFamily="34" charset="-122"/>
            </a:endParaRPr>
          </a:p>
        </p:txBody>
      </p:sp>
      <p:grpSp>
        <p:nvGrpSpPr>
          <p:cNvPr id="29" name="组合 33"/>
          <p:cNvGrpSpPr>
            <a:grpSpLocks/>
          </p:cNvGrpSpPr>
          <p:nvPr/>
        </p:nvGrpSpPr>
        <p:grpSpPr bwMode="auto">
          <a:xfrm>
            <a:off x="1522053" y="4835217"/>
            <a:ext cx="5400675" cy="661947"/>
            <a:chOff x="0" y="63241"/>
            <a:chExt cx="5400675" cy="661601"/>
          </a:xfrm>
        </p:grpSpPr>
        <p:sp>
          <p:nvSpPr>
            <p:cNvPr id="30" name="五边形 13"/>
            <p:cNvSpPr>
              <a:spLocks noChangeArrowheads="1"/>
            </p:cNvSpPr>
            <p:nvPr/>
          </p:nvSpPr>
          <p:spPr bwMode="auto">
            <a:xfrm>
              <a:off x="0" y="74160"/>
              <a:ext cx="1023937" cy="639763"/>
            </a:xfrm>
            <a:prstGeom prst="homePlate">
              <a:avLst>
                <a:gd name="adj" fmla="val 24378"/>
              </a:avLst>
            </a:prstGeom>
            <a:solidFill>
              <a:srgbClr val="306A9B"/>
            </a:solidFill>
            <a:ln w="12700">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cxnSp>
          <p:nvCxnSpPr>
            <p:cNvPr id="31" name="直接连接符 14"/>
            <p:cNvCxnSpPr>
              <a:cxnSpLocks noChangeShapeType="1"/>
            </p:cNvCxnSpPr>
            <p:nvPr/>
          </p:nvCxnSpPr>
          <p:spPr bwMode="auto">
            <a:xfrm>
              <a:off x="987425" y="674235"/>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sp>
          <p:nvSpPr>
            <p:cNvPr id="32" name="TextBox 34"/>
            <p:cNvSpPr txBox="1">
              <a:spLocks noChangeArrowheads="1"/>
            </p:cNvSpPr>
            <p:nvPr/>
          </p:nvSpPr>
          <p:spPr bwMode="auto">
            <a:xfrm>
              <a:off x="1864505" y="96350"/>
              <a:ext cx="1980029" cy="52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28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思考与展望</a:t>
              </a:r>
              <a:endParaRPr kumimoji="0" lang="zh-CN" altLang="zh-CN" sz="28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pic>
          <p:nvPicPr>
            <p:cNvPr id="33" name="TextBox 3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42" y="63241"/>
              <a:ext cx="617859" cy="66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 name="组合 39"/>
          <p:cNvGrpSpPr>
            <a:grpSpLocks/>
          </p:cNvGrpSpPr>
          <p:nvPr/>
        </p:nvGrpSpPr>
        <p:grpSpPr bwMode="auto">
          <a:xfrm>
            <a:off x="1522053" y="1962438"/>
            <a:ext cx="5400675" cy="682192"/>
            <a:chOff x="0" y="84439"/>
            <a:chExt cx="5400675" cy="681641"/>
          </a:xfrm>
        </p:grpSpPr>
        <p:sp>
          <p:nvSpPr>
            <p:cNvPr id="36" name="五边形 6"/>
            <p:cNvSpPr>
              <a:spLocks noChangeArrowheads="1"/>
            </p:cNvSpPr>
            <p:nvPr/>
          </p:nvSpPr>
          <p:spPr bwMode="auto">
            <a:xfrm>
              <a:off x="0" y="91333"/>
              <a:ext cx="1023937" cy="639762"/>
            </a:xfrm>
            <a:prstGeom prst="homePlate">
              <a:avLst>
                <a:gd name="adj" fmla="val 24378"/>
              </a:avLst>
            </a:prstGeom>
            <a:solidFill>
              <a:srgbClr val="306A9B"/>
            </a:solidFill>
            <a:ln w="12700">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
          <p:nvSpPr>
            <p:cNvPr id="37" name="TextBox 18"/>
            <p:cNvSpPr txBox="1">
              <a:spLocks noChangeArrowheads="1"/>
            </p:cNvSpPr>
            <p:nvPr/>
          </p:nvSpPr>
          <p:spPr bwMode="auto">
            <a:xfrm>
              <a:off x="2188309" y="140563"/>
              <a:ext cx="1332416" cy="5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2800" b="1" i="0" u="none" strike="noStrike" kern="120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引    言</a:t>
              </a:r>
              <a:endParaRPr kumimoji="0" lang="zh-CN" altLang="zh-CN" sz="2800" b="1" i="0" u="none" strike="noStrike" kern="120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endParaRPr>
            </a:p>
          </p:txBody>
        </p:sp>
        <p:pic>
          <p:nvPicPr>
            <p:cNvPr id="38" name="TextBox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09" y="84439"/>
              <a:ext cx="583526" cy="68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 name="直接连接符 7"/>
            <p:cNvCxnSpPr>
              <a:cxnSpLocks noChangeShapeType="1"/>
            </p:cNvCxnSpPr>
            <p:nvPr/>
          </p:nvCxnSpPr>
          <p:spPr bwMode="auto">
            <a:xfrm>
              <a:off x="987425" y="727920"/>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grpSp>
      <p:grpSp>
        <p:nvGrpSpPr>
          <p:cNvPr id="41" name="组合 38"/>
          <p:cNvGrpSpPr>
            <a:grpSpLocks/>
          </p:cNvGrpSpPr>
          <p:nvPr/>
        </p:nvGrpSpPr>
        <p:grpSpPr bwMode="auto">
          <a:xfrm>
            <a:off x="1522053" y="2942554"/>
            <a:ext cx="5400675" cy="667252"/>
            <a:chOff x="0" y="58133"/>
            <a:chExt cx="5400675" cy="667069"/>
          </a:xfrm>
        </p:grpSpPr>
        <p:sp>
          <p:nvSpPr>
            <p:cNvPr id="42" name="五边形 11"/>
            <p:cNvSpPr>
              <a:spLocks noChangeArrowheads="1"/>
            </p:cNvSpPr>
            <p:nvPr/>
          </p:nvSpPr>
          <p:spPr bwMode="auto">
            <a:xfrm>
              <a:off x="0" y="68025"/>
              <a:ext cx="1023937" cy="639763"/>
            </a:xfrm>
            <a:prstGeom prst="homePlate">
              <a:avLst>
                <a:gd name="adj" fmla="val 24378"/>
              </a:avLst>
            </a:prstGeom>
            <a:solidFill>
              <a:srgbClr val="306A9B"/>
            </a:solidFill>
            <a:ln w="12700">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cxnSp>
          <p:nvCxnSpPr>
            <p:cNvPr id="43" name="直接连接符 18"/>
            <p:cNvCxnSpPr>
              <a:cxnSpLocks noChangeShapeType="1"/>
            </p:cNvCxnSpPr>
            <p:nvPr/>
          </p:nvCxnSpPr>
          <p:spPr bwMode="auto">
            <a:xfrm>
              <a:off x="987425" y="674450"/>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sp>
          <p:nvSpPr>
            <p:cNvPr id="44" name="TextBox 24"/>
            <p:cNvSpPr txBox="1">
              <a:spLocks noChangeArrowheads="1"/>
            </p:cNvSpPr>
            <p:nvPr/>
          </p:nvSpPr>
          <p:spPr bwMode="auto">
            <a:xfrm>
              <a:off x="2044039" y="88741"/>
              <a:ext cx="1620957" cy="52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zh-CN" sz="28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研究</a:t>
              </a:r>
              <a:r>
                <a:rPr kumimoji="0" lang="zh-CN" altLang="en-US" sz="28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背景</a:t>
              </a:r>
              <a:endParaRPr kumimoji="0" lang="zh-CN" altLang="zh-CN" sz="28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pic>
          <p:nvPicPr>
            <p:cNvPr id="45" name="TextBox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76" y="58133"/>
              <a:ext cx="617859" cy="66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组合 35"/>
          <p:cNvGrpSpPr>
            <a:grpSpLocks/>
          </p:cNvGrpSpPr>
          <p:nvPr/>
        </p:nvGrpSpPr>
        <p:grpSpPr bwMode="auto">
          <a:xfrm>
            <a:off x="1522053" y="3906414"/>
            <a:ext cx="5400675" cy="663325"/>
            <a:chOff x="0" y="69549"/>
            <a:chExt cx="5400675" cy="663725"/>
          </a:xfrm>
        </p:grpSpPr>
        <p:sp>
          <p:nvSpPr>
            <p:cNvPr id="48" name="五边形 12"/>
            <p:cNvSpPr>
              <a:spLocks noChangeArrowheads="1"/>
            </p:cNvSpPr>
            <p:nvPr/>
          </p:nvSpPr>
          <p:spPr bwMode="auto">
            <a:xfrm>
              <a:off x="0" y="79885"/>
              <a:ext cx="1023937" cy="639762"/>
            </a:xfrm>
            <a:prstGeom prst="homePlate">
              <a:avLst>
                <a:gd name="adj" fmla="val 24378"/>
              </a:avLst>
            </a:prstGeom>
            <a:solidFill>
              <a:srgbClr val="306A9B"/>
            </a:solidFill>
            <a:ln w="12700">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cxnSp>
          <p:nvCxnSpPr>
            <p:cNvPr id="49" name="直接连接符 22"/>
            <p:cNvCxnSpPr>
              <a:cxnSpLocks noChangeShapeType="1"/>
            </p:cNvCxnSpPr>
            <p:nvPr/>
          </p:nvCxnSpPr>
          <p:spPr bwMode="auto">
            <a:xfrm>
              <a:off x="987425" y="657735"/>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sp>
          <p:nvSpPr>
            <p:cNvPr id="50" name="TextBox 29"/>
            <p:cNvSpPr txBox="1">
              <a:spLocks noChangeArrowheads="1"/>
            </p:cNvSpPr>
            <p:nvPr/>
          </p:nvSpPr>
          <p:spPr bwMode="auto">
            <a:xfrm>
              <a:off x="2044040" y="69549"/>
              <a:ext cx="1620957" cy="52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28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探索</a:t>
              </a:r>
              <a:r>
                <a:rPr kumimoji="0" lang="zh-CN" altLang="zh-CN" sz="28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研究</a:t>
              </a:r>
            </a:p>
          </p:txBody>
        </p:sp>
        <p:pic>
          <p:nvPicPr>
            <p:cNvPr id="51" name="TextBox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929" y="71673"/>
              <a:ext cx="617859" cy="66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06605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图片 14"/>
          <p:cNvPicPr>
            <a:picLocks noChangeAspect="1" noChangeArrowheads="1"/>
          </p:cNvPicPr>
          <p:nvPr/>
        </p:nvPicPr>
        <p:blipFill>
          <a:blip r:embed="rId2"/>
          <a:srcRect/>
          <a:stretch>
            <a:fillRect/>
          </a:stretch>
        </p:blipFill>
        <p:spPr bwMode="auto">
          <a:xfrm>
            <a:off x="577850" y="1293813"/>
            <a:ext cx="446088" cy="447675"/>
          </a:xfrm>
          <a:prstGeom prst="rect">
            <a:avLst/>
          </a:prstGeom>
          <a:noFill/>
          <a:ln w="9525">
            <a:noFill/>
            <a:miter lim="800000"/>
            <a:headEnd/>
            <a:tailEnd/>
          </a:ln>
        </p:spPr>
      </p:pic>
      <p:sp>
        <p:nvSpPr>
          <p:cNvPr id="13" name="标题 1"/>
          <p:cNvSpPr txBox="1">
            <a:spLocks/>
          </p:cNvSpPr>
          <p:nvPr/>
        </p:nvSpPr>
        <p:spPr bwMode="auto">
          <a:xfrm>
            <a:off x="1023938" y="1223963"/>
            <a:ext cx="2503487" cy="493712"/>
          </a:xfrm>
          <a:prstGeom prst="rect">
            <a:avLst/>
          </a:prstGeom>
          <a:noFill/>
          <a:ln>
            <a:noFill/>
          </a:ln>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lnSpc>
                <a:spcPct val="100000"/>
              </a:lnSpc>
              <a:defRPr/>
            </a:pPr>
            <a:r>
              <a:rPr lang="en-US" altLang="zh-CN" sz="1800" b="1" dirty="0">
                <a:solidFill>
                  <a:schemeClr val="tx1">
                    <a:lumMod val="85000"/>
                    <a:lumOff val="15000"/>
                  </a:schemeClr>
                </a:solidFill>
                <a:latin typeface="黑体" panose="02010609060101010101" pitchFamily="49" charset="-122"/>
                <a:ea typeface="黑体" panose="02010609060101010101" pitchFamily="49" charset="-122"/>
              </a:rPr>
              <a:t>3.1 </a:t>
            </a:r>
            <a:r>
              <a:rPr lang="zh-CN" altLang="en-US" sz="1800" b="1" dirty="0">
                <a:solidFill>
                  <a:schemeClr val="tx1">
                    <a:lumMod val="85000"/>
                    <a:lumOff val="15000"/>
                  </a:schemeClr>
                </a:solidFill>
                <a:latin typeface="黑体" panose="02010609060101010101" pitchFamily="49" charset="-122"/>
                <a:ea typeface="黑体" panose="02010609060101010101" pitchFamily="49" charset="-122"/>
              </a:rPr>
              <a:t>通用气味复现框架</a:t>
            </a:r>
            <a:endParaRPr lang="zh-CN" altLang="zh-CN" sz="1800" b="1" dirty="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9" name="圆角矩形 8"/>
          <p:cNvSpPr/>
          <p:nvPr/>
        </p:nvSpPr>
        <p:spPr>
          <a:xfrm>
            <a:off x="951237" y="2516365"/>
            <a:ext cx="1388811" cy="1142093"/>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zh-CN" altLang="en-US" sz="2000" dirty="0">
                <a:latin typeface="黑体" panose="02010609060101010101" pitchFamily="49" charset="-122"/>
                <a:ea typeface="黑体" panose="02010609060101010101" pitchFamily="49" charset="-122"/>
              </a:rPr>
              <a:t>气味复现特征信息</a:t>
            </a:r>
          </a:p>
        </p:txBody>
      </p:sp>
      <p:sp>
        <p:nvSpPr>
          <p:cNvPr id="33" name="圆角矩形 32"/>
          <p:cNvSpPr/>
          <p:nvPr/>
        </p:nvSpPr>
        <p:spPr>
          <a:xfrm>
            <a:off x="3797160" y="2516365"/>
            <a:ext cx="1388811" cy="114560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eaLnBrk="0" hangingPunct="0">
              <a:defRPr/>
            </a:pPr>
            <a:r>
              <a:rPr lang="zh-CN" altLang="en-US" sz="2000" dirty="0">
                <a:latin typeface="黑体" panose="02010609060101010101" pitchFamily="49" charset="-122"/>
                <a:ea typeface="黑体" panose="02010609060101010101" pitchFamily="49" charset="-122"/>
              </a:rPr>
              <a:t>气味复现方法</a:t>
            </a:r>
          </a:p>
        </p:txBody>
      </p:sp>
      <p:sp>
        <p:nvSpPr>
          <p:cNvPr id="34" name="圆角矩形 33"/>
          <p:cNvSpPr/>
          <p:nvPr/>
        </p:nvSpPr>
        <p:spPr>
          <a:xfrm>
            <a:off x="6643083" y="2512850"/>
            <a:ext cx="1388811" cy="1145608"/>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r>
              <a:rPr lang="zh-CN" altLang="en-US" sz="2000" dirty="0">
                <a:latin typeface="黑体" panose="02010609060101010101" pitchFamily="49" charset="-122"/>
                <a:ea typeface="黑体" panose="02010609060101010101" pitchFamily="49" charset="-122"/>
              </a:rPr>
              <a:t>气味复现系统</a:t>
            </a:r>
          </a:p>
        </p:txBody>
      </p:sp>
      <p:sp>
        <p:nvSpPr>
          <p:cNvPr id="12" name="右箭头 11"/>
          <p:cNvSpPr/>
          <p:nvPr/>
        </p:nvSpPr>
        <p:spPr>
          <a:xfrm>
            <a:off x="2562985" y="2912928"/>
            <a:ext cx="1011238" cy="236538"/>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0" hangingPunct="0">
              <a:defRPr/>
            </a:pPr>
            <a:endParaRPr lang="zh-CN" altLang="en-US" sz="2000"/>
          </a:p>
        </p:txBody>
      </p:sp>
      <p:sp>
        <p:nvSpPr>
          <p:cNvPr id="37" name="右箭头 36"/>
          <p:cNvSpPr/>
          <p:nvPr/>
        </p:nvSpPr>
        <p:spPr>
          <a:xfrm>
            <a:off x="5408908" y="2912929"/>
            <a:ext cx="1012825" cy="236537"/>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0" hangingPunct="0">
              <a:defRPr/>
            </a:pPr>
            <a:endParaRPr lang="zh-CN" altLang="en-US" sz="2000"/>
          </a:p>
        </p:txBody>
      </p:sp>
      <p:sp>
        <p:nvSpPr>
          <p:cNvPr id="14" name="五边形 2"/>
          <p:cNvSpPr>
            <a:spLocks noChangeArrowheads="1"/>
          </p:cNvSpPr>
          <p:nvPr/>
        </p:nvSpPr>
        <p:spPr bwMode="auto">
          <a:xfrm rot="16200000">
            <a:off x="937049" y="3573583"/>
            <a:ext cx="1417186" cy="2135584"/>
          </a:xfrm>
          <a:prstGeom prst="homePlate">
            <a:avLst>
              <a:gd name="adj" fmla="val 29176"/>
            </a:avLst>
          </a:prstGeom>
          <a:noFill/>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buFont typeface="Arial" panose="020B0604020202020204" pitchFamily="34" charset="0"/>
              <a:buNone/>
              <a:defRPr/>
            </a:pPr>
            <a:endParaRPr lang="zh-CN" altLang="en-US" sz="2000" dirty="0">
              <a:solidFill>
                <a:srgbClr val="FFFFFF"/>
              </a:solidFill>
            </a:endParaRPr>
          </a:p>
        </p:txBody>
      </p:sp>
      <p:sp>
        <p:nvSpPr>
          <p:cNvPr id="15" name="五边形 6"/>
          <p:cNvSpPr>
            <a:spLocks noChangeArrowheads="1"/>
          </p:cNvSpPr>
          <p:nvPr/>
        </p:nvSpPr>
        <p:spPr bwMode="auto">
          <a:xfrm rot="16200000">
            <a:off x="3782973" y="3646670"/>
            <a:ext cx="1417186" cy="1989409"/>
          </a:xfrm>
          <a:prstGeom prst="homePlate">
            <a:avLst>
              <a:gd name="adj" fmla="val 29137"/>
            </a:avLst>
          </a:prstGeom>
          <a:noFill/>
          <a:ln/>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buFont typeface="Arial" panose="020B0604020202020204" pitchFamily="34" charset="0"/>
              <a:buNone/>
              <a:defRPr/>
            </a:pPr>
            <a:endParaRPr lang="zh-CN" altLang="en-US" sz="2000">
              <a:solidFill>
                <a:srgbClr val="FFFFFF"/>
              </a:solidFill>
            </a:endParaRPr>
          </a:p>
        </p:txBody>
      </p:sp>
      <p:sp>
        <p:nvSpPr>
          <p:cNvPr id="16" name="五边形 5"/>
          <p:cNvSpPr>
            <a:spLocks noChangeArrowheads="1"/>
          </p:cNvSpPr>
          <p:nvPr/>
        </p:nvSpPr>
        <p:spPr bwMode="auto">
          <a:xfrm rot="16200000">
            <a:off x="6631275" y="3699160"/>
            <a:ext cx="1412426" cy="1879668"/>
          </a:xfrm>
          <a:prstGeom prst="homePlate">
            <a:avLst>
              <a:gd name="adj" fmla="val 29197"/>
            </a:avLst>
          </a:prstGeom>
          <a:noFill/>
          <a:ln/>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buFont typeface="Arial" panose="020B0604020202020204" pitchFamily="34" charset="0"/>
              <a:buNone/>
              <a:defRPr/>
            </a:pPr>
            <a:endParaRPr lang="zh-CN" altLang="en-US" sz="2000">
              <a:solidFill>
                <a:srgbClr val="FFFFFF"/>
              </a:solidFill>
            </a:endParaRPr>
          </a:p>
        </p:txBody>
      </p:sp>
      <p:sp>
        <p:nvSpPr>
          <p:cNvPr id="51214" name="文本框 2"/>
          <p:cNvSpPr txBox="1">
            <a:spLocks noChangeArrowheads="1"/>
          </p:cNvSpPr>
          <p:nvPr/>
        </p:nvSpPr>
        <p:spPr bwMode="auto">
          <a:xfrm>
            <a:off x="728213" y="4467492"/>
            <a:ext cx="1765259" cy="707886"/>
          </a:xfrm>
          <a:prstGeom prst="rect">
            <a:avLst/>
          </a:prstGeom>
          <a:noFill/>
          <a:ln w="9525">
            <a:noFill/>
            <a:miter lim="800000"/>
            <a:headEnd/>
            <a:tailEnd/>
          </a:ln>
        </p:spPr>
        <p:txBody>
          <a:bodyPr wrap="square">
            <a:spAutoFit/>
          </a:bodyPr>
          <a:lstStyle/>
          <a:p>
            <a:pPr eaLnBrk="0" hangingPunct="0"/>
            <a:r>
              <a:rPr lang="zh-CN" altLang="en-US" sz="2000" dirty="0">
                <a:ea typeface="微软雅黑" pitchFamily="34" charset="-122"/>
              </a:rPr>
              <a:t>解析气味复现特征信息。</a:t>
            </a:r>
          </a:p>
        </p:txBody>
      </p:sp>
      <p:sp>
        <p:nvSpPr>
          <p:cNvPr id="51215" name="文本框 16"/>
          <p:cNvSpPr txBox="1">
            <a:spLocks noChangeArrowheads="1"/>
          </p:cNvSpPr>
          <p:nvPr/>
        </p:nvSpPr>
        <p:spPr bwMode="auto">
          <a:xfrm>
            <a:off x="3650132" y="4467090"/>
            <a:ext cx="1810825" cy="707886"/>
          </a:xfrm>
          <a:prstGeom prst="rect">
            <a:avLst/>
          </a:prstGeom>
          <a:noFill/>
          <a:ln w="9525">
            <a:noFill/>
            <a:miter lim="800000"/>
            <a:headEnd/>
            <a:tailEnd/>
          </a:ln>
        </p:spPr>
        <p:txBody>
          <a:bodyPr wrap="square">
            <a:spAutoFit/>
          </a:bodyPr>
          <a:lstStyle/>
          <a:p>
            <a:pPr eaLnBrk="0" hangingPunct="0"/>
            <a:r>
              <a:rPr lang="zh-CN" altLang="en-US" sz="2000" dirty="0">
                <a:ea typeface="微软雅黑" pitchFamily="34" charset="-122"/>
              </a:rPr>
              <a:t>气味复现的化学配比方法。</a:t>
            </a:r>
          </a:p>
        </p:txBody>
      </p:sp>
      <p:sp>
        <p:nvSpPr>
          <p:cNvPr id="51216" name="文本框 17"/>
          <p:cNvSpPr txBox="1">
            <a:spLocks noChangeArrowheads="1"/>
          </p:cNvSpPr>
          <p:nvPr/>
        </p:nvSpPr>
        <p:spPr bwMode="auto">
          <a:xfrm>
            <a:off x="6548021" y="4467090"/>
            <a:ext cx="1812994" cy="707886"/>
          </a:xfrm>
          <a:prstGeom prst="rect">
            <a:avLst/>
          </a:prstGeom>
          <a:noFill/>
          <a:ln w="9525">
            <a:noFill/>
            <a:miter lim="800000"/>
            <a:headEnd/>
            <a:tailEnd/>
          </a:ln>
        </p:spPr>
        <p:txBody>
          <a:bodyPr wrap="square">
            <a:spAutoFit/>
          </a:bodyPr>
          <a:lstStyle/>
          <a:p>
            <a:pPr eaLnBrk="0" hangingPunct="0"/>
            <a:r>
              <a:rPr lang="zh-CN" altLang="en-US" sz="2000" dirty="0">
                <a:ea typeface="微软雅黑" pitchFamily="34" charset="-122"/>
              </a:rPr>
              <a:t>气味播放方式与控制。</a:t>
            </a:r>
          </a:p>
        </p:txBody>
      </p:sp>
      <p:sp>
        <p:nvSpPr>
          <p:cNvPr id="17" name="标题 49"/>
          <p:cNvSpPr txBox="1">
            <a:spLocks/>
          </p:cNvSpPr>
          <p:nvPr/>
        </p:nvSpPr>
        <p:spPr bwMode="auto">
          <a:xfrm>
            <a:off x="581025" y="598488"/>
            <a:ext cx="35179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三</a:t>
            </a:r>
            <a:r>
              <a:rPr lang="zh-CN" altLang="en-US" sz="2400" b="1" dirty="0" smtClean="0">
                <a:solidFill>
                  <a:schemeClr val="bg1"/>
                </a:solidFill>
                <a:latin typeface="微软雅黑" panose="020B0503020204020204" pitchFamily="34" charset="-122"/>
                <a:ea typeface="微软雅黑" panose="020B0503020204020204" pitchFamily="34" charset="-122"/>
              </a:rPr>
              <a:t>、探索研究</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图片 14"/>
          <p:cNvPicPr>
            <a:picLocks noChangeAspect="1" noChangeArrowheads="1"/>
          </p:cNvPicPr>
          <p:nvPr/>
        </p:nvPicPr>
        <p:blipFill>
          <a:blip r:embed="rId2"/>
          <a:srcRect/>
          <a:stretch>
            <a:fillRect/>
          </a:stretch>
        </p:blipFill>
        <p:spPr bwMode="auto">
          <a:xfrm>
            <a:off x="577850" y="1293813"/>
            <a:ext cx="446088" cy="447675"/>
          </a:xfrm>
          <a:prstGeom prst="rect">
            <a:avLst/>
          </a:prstGeom>
          <a:noFill/>
          <a:ln w="9525">
            <a:noFill/>
            <a:miter lim="800000"/>
            <a:headEnd/>
            <a:tailEnd/>
          </a:ln>
        </p:spPr>
      </p:pic>
      <p:sp>
        <p:nvSpPr>
          <p:cNvPr id="13" name="标题 1"/>
          <p:cNvSpPr txBox="1">
            <a:spLocks/>
          </p:cNvSpPr>
          <p:nvPr/>
        </p:nvSpPr>
        <p:spPr bwMode="auto">
          <a:xfrm>
            <a:off x="1023938" y="1223963"/>
            <a:ext cx="3234553" cy="493712"/>
          </a:xfrm>
          <a:prstGeom prst="rect">
            <a:avLst/>
          </a:prstGeom>
          <a:noFill/>
          <a:ln>
            <a:noFill/>
          </a:ln>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lnSpc>
                <a:spcPct val="100000"/>
              </a:lnSpc>
              <a:defRPr/>
            </a:pPr>
            <a:r>
              <a:rPr lang="en-US" altLang="zh-CN" sz="1800" b="1" dirty="0">
                <a:solidFill>
                  <a:schemeClr val="tx1">
                    <a:lumMod val="85000"/>
                    <a:lumOff val="15000"/>
                  </a:schemeClr>
                </a:solidFill>
                <a:latin typeface="黑体" panose="02010609060101010101" pitchFamily="49" charset="-122"/>
                <a:ea typeface="黑体" panose="02010609060101010101" pitchFamily="49" charset="-122"/>
              </a:rPr>
              <a:t>3.2 </a:t>
            </a:r>
            <a:r>
              <a:rPr lang="zh-CN" altLang="en-US" sz="1800" b="1" dirty="0">
                <a:solidFill>
                  <a:schemeClr val="tx1">
                    <a:lumMod val="85000"/>
                    <a:lumOff val="15000"/>
                  </a:schemeClr>
                </a:solidFill>
                <a:latin typeface="黑体" panose="02010609060101010101" pitchFamily="49" charset="-122"/>
                <a:ea typeface="黑体" panose="02010609060101010101" pitchFamily="49" charset="-122"/>
              </a:rPr>
              <a:t>本团队气味复现研究框架</a:t>
            </a:r>
            <a:endParaRPr lang="zh-CN" altLang="zh-CN" sz="1800" b="1" dirty="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12" name="上凸带形 11"/>
          <p:cNvSpPr/>
          <p:nvPr/>
        </p:nvSpPr>
        <p:spPr>
          <a:xfrm>
            <a:off x="1384708" y="2610983"/>
            <a:ext cx="1674858" cy="748166"/>
          </a:xfrm>
          <a:prstGeom prst="ribbon2">
            <a:avLst/>
          </a:prstGeom>
        </p:spPr>
        <p:style>
          <a:lnRef idx="2">
            <a:schemeClr val="accent5"/>
          </a:lnRef>
          <a:fillRef idx="1">
            <a:schemeClr val="lt1"/>
          </a:fillRef>
          <a:effectRef idx="0">
            <a:schemeClr val="accent5"/>
          </a:effectRef>
          <a:fontRef idx="minor">
            <a:schemeClr val="dk1"/>
          </a:fontRef>
        </p:style>
        <p:txBody>
          <a:bodyPr anchor="ctr"/>
          <a:lstStyle/>
          <a:p>
            <a:pPr algn="ctr" eaLnBrk="0" hangingPunct="0">
              <a:defRPr/>
            </a:pPr>
            <a:r>
              <a:rPr lang="zh-CN" altLang="en-US" sz="2000" b="1" dirty="0">
                <a:latin typeface="黑体" panose="02010609060101010101" pitchFamily="49" charset="-122"/>
                <a:ea typeface="黑体" panose="02010609060101010101" pitchFamily="49" charset="-122"/>
              </a:rPr>
              <a:t>嗅频</a:t>
            </a:r>
          </a:p>
        </p:txBody>
      </p:sp>
      <p:sp>
        <p:nvSpPr>
          <p:cNvPr id="38" name="上凸带形 37"/>
          <p:cNvSpPr/>
          <p:nvPr/>
        </p:nvSpPr>
        <p:spPr>
          <a:xfrm>
            <a:off x="3823108" y="2610983"/>
            <a:ext cx="1674857" cy="748166"/>
          </a:xfrm>
          <a:prstGeom prst="ribbon2">
            <a:avLst/>
          </a:prstGeom>
        </p:spPr>
        <p:style>
          <a:lnRef idx="2">
            <a:schemeClr val="accent5"/>
          </a:lnRef>
          <a:fillRef idx="1">
            <a:schemeClr val="lt1"/>
          </a:fillRef>
          <a:effectRef idx="0">
            <a:schemeClr val="accent5"/>
          </a:effectRef>
          <a:fontRef idx="minor">
            <a:schemeClr val="dk1"/>
          </a:fontRef>
        </p:style>
        <p:txBody>
          <a:bodyPr anchor="ctr"/>
          <a:lstStyle/>
          <a:p>
            <a:pPr algn="ctr" eaLnBrk="0" hangingPunct="0">
              <a:defRPr/>
            </a:pPr>
            <a:r>
              <a:rPr lang="zh-CN" altLang="en-US" sz="2000" b="1" dirty="0">
                <a:latin typeface="黑体" panose="02010609060101010101" pitchFamily="49" charset="-122"/>
                <a:ea typeface="黑体" panose="02010609060101010101" pitchFamily="49" charset="-122"/>
              </a:rPr>
              <a:t>配比</a:t>
            </a:r>
          </a:p>
        </p:txBody>
      </p:sp>
      <p:sp>
        <p:nvSpPr>
          <p:cNvPr id="40" name="上凸带形 39"/>
          <p:cNvSpPr/>
          <p:nvPr/>
        </p:nvSpPr>
        <p:spPr>
          <a:xfrm>
            <a:off x="6259921" y="2610983"/>
            <a:ext cx="1674858" cy="748166"/>
          </a:xfrm>
          <a:prstGeom prst="ribbon2">
            <a:avLst/>
          </a:prstGeom>
        </p:spPr>
        <p:style>
          <a:lnRef idx="2">
            <a:schemeClr val="accent5"/>
          </a:lnRef>
          <a:fillRef idx="1">
            <a:schemeClr val="lt1"/>
          </a:fillRef>
          <a:effectRef idx="0">
            <a:schemeClr val="accent5"/>
          </a:effectRef>
          <a:fontRef idx="minor">
            <a:schemeClr val="dk1"/>
          </a:fontRef>
        </p:style>
        <p:txBody>
          <a:bodyPr anchor="ctr"/>
          <a:lstStyle/>
          <a:p>
            <a:pPr algn="ctr" eaLnBrk="0" hangingPunct="0">
              <a:defRPr/>
            </a:pPr>
            <a:r>
              <a:rPr lang="zh-CN" altLang="en-US" sz="2000" b="1" dirty="0">
                <a:latin typeface="黑体" panose="02010609060101010101" pitchFamily="49" charset="-122"/>
                <a:ea typeface="黑体" panose="02010609060101010101" pitchFamily="49" charset="-122"/>
              </a:rPr>
              <a:t>复现</a:t>
            </a:r>
          </a:p>
        </p:txBody>
      </p:sp>
      <p:sp>
        <p:nvSpPr>
          <p:cNvPr id="54279" name="文本框 14"/>
          <p:cNvSpPr txBox="1">
            <a:spLocks noChangeArrowheads="1"/>
          </p:cNvSpPr>
          <p:nvPr/>
        </p:nvSpPr>
        <p:spPr bwMode="auto">
          <a:xfrm>
            <a:off x="1174388" y="4465501"/>
            <a:ext cx="2092324" cy="400110"/>
          </a:xfrm>
          <a:prstGeom prst="rect">
            <a:avLst/>
          </a:prstGeom>
          <a:noFill/>
          <a:ln w="9525">
            <a:noFill/>
            <a:miter lim="800000"/>
            <a:headEnd/>
            <a:tailEnd/>
          </a:ln>
        </p:spPr>
        <p:txBody>
          <a:bodyPr wrap="square">
            <a:spAutoFit/>
          </a:bodyPr>
          <a:lstStyle/>
          <a:p>
            <a:pPr eaLnBrk="0" hangingPunct="0"/>
            <a:r>
              <a:rPr lang="zh-CN" altLang="en-US" sz="2000" dirty="0">
                <a:ea typeface="微软雅黑" pitchFamily="34" charset="-122"/>
              </a:rPr>
              <a:t>数字化气味特征</a:t>
            </a:r>
          </a:p>
        </p:txBody>
      </p:sp>
      <p:sp>
        <p:nvSpPr>
          <p:cNvPr id="54280" name="文本框 40"/>
          <p:cNvSpPr txBox="1">
            <a:spLocks noChangeArrowheads="1"/>
          </p:cNvSpPr>
          <p:nvPr/>
        </p:nvSpPr>
        <p:spPr bwMode="auto">
          <a:xfrm>
            <a:off x="3728838" y="4465501"/>
            <a:ext cx="1863395" cy="400110"/>
          </a:xfrm>
          <a:prstGeom prst="rect">
            <a:avLst/>
          </a:prstGeom>
          <a:noFill/>
          <a:ln w="9525">
            <a:noFill/>
            <a:miter lim="800000"/>
            <a:headEnd/>
            <a:tailEnd/>
          </a:ln>
        </p:spPr>
        <p:txBody>
          <a:bodyPr wrap="square">
            <a:spAutoFit/>
          </a:bodyPr>
          <a:lstStyle/>
          <a:p>
            <a:pPr eaLnBrk="0" hangingPunct="0"/>
            <a:r>
              <a:rPr lang="zh-CN" altLang="en-US" sz="2000" dirty="0">
                <a:ea typeface="微软雅黑" pitchFamily="34" charset="-122"/>
              </a:rPr>
              <a:t>气味量比信息</a:t>
            </a:r>
          </a:p>
        </p:txBody>
      </p:sp>
      <p:sp>
        <p:nvSpPr>
          <p:cNvPr id="54281" name="文本框 41"/>
          <p:cNvSpPr txBox="1">
            <a:spLocks noChangeArrowheads="1"/>
          </p:cNvSpPr>
          <p:nvPr/>
        </p:nvSpPr>
        <p:spPr bwMode="auto">
          <a:xfrm>
            <a:off x="6165652" y="4465501"/>
            <a:ext cx="1863395" cy="400110"/>
          </a:xfrm>
          <a:prstGeom prst="rect">
            <a:avLst/>
          </a:prstGeom>
          <a:noFill/>
          <a:ln w="9525">
            <a:noFill/>
            <a:miter lim="800000"/>
            <a:headEnd/>
            <a:tailEnd/>
          </a:ln>
        </p:spPr>
        <p:txBody>
          <a:bodyPr wrap="square">
            <a:spAutoFit/>
          </a:bodyPr>
          <a:lstStyle/>
          <a:p>
            <a:pPr eaLnBrk="0" hangingPunct="0"/>
            <a:r>
              <a:rPr lang="zh-CN" altLang="en-US" sz="2000" dirty="0">
                <a:ea typeface="微软雅黑" pitchFamily="34" charset="-122"/>
              </a:rPr>
              <a:t>气味复现系统</a:t>
            </a:r>
          </a:p>
        </p:txBody>
      </p:sp>
      <p:sp>
        <p:nvSpPr>
          <p:cNvPr id="16" name="右箭头 15"/>
          <p:cNvSpPr/>
          <p:nvPr/>
        </p:nvSpPr>
        <p:spPr>
          <a:xfrm>
            <a:off x="3250838" y="2904263"/>
            <a:ext cx="374650" cy="28575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0" hangingPunct="0">
              <a:defRPr/>
            </a:pPr>
            <a:endParaRPr lang="zh-CN" altLang="en-US"/>
          </a:p>
        </p:txBody>
      </p:sp>
      <p:sp>
        <p:nvSpPr>
          <p:cNvPr id="47" name="右箭头 46"/>
          <p:cNvSpPr/>
          <p:nvPr/>
        </p:nvSpPr>
        <p:spPr>
          <a:xfrm>
            <a:off x="5689237" y="2904263"/>
            <a:ext cx="374650" cy="28575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0" hangingPunct="0">
              <a:defRPr/>
            </a:pPr>
            <a:endParaRPr lang="zh-CN" altLang="en-US"/>
          </a:p>
        </p:txBody>
      </p:sp>
      <p:cxnSp>
        <p:nvCxnSpPr>
          <p:cNvPr id="20" name="直接箭头连接符 19"/>
          <p:cNvCxnSpPr/>
          <p:nvPr/>
        </p:nvCxnSpPr>
        <p:spPr>
          <a:xfrm>
            <a:off x="2220550" y="3610700"/>
            <a:ext cx="0" cy="5953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a:off x="4648308" y="3602763"/>
            <a:ext cx="0" cy="5969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a:off x="7098937" y="3602763"/>
            <a:ext cx="0" cy="5969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标题 49"/>
          <p:cNvSpPr txBox="1">
            <a:spLocks/>
          </p:cNvSpPr>
          <p:nvPr/>
        </p:nvSpPr>
        <p:spPr bwMode="auto">
          <a:xfrm>
            <a:off x="581025" y="598488"/>
            <a:ext cx="35179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三</a:t>
            </a:r>
            <a:r>
              <a:rPr lang="zh-CN" altLang="en-US" sz="2400" b="1" dirty="0" smtClean="0">
                <a:solidFill>
                  <a:schemeClr val="bg1"/>
                </a:solidFill>
                <a:latin typeface="微软雅黑" panose="020B0503020204020204" pitchFamily="34" charset="-122"/>
                <a:ea typeface="微软雅黑" panose="020B0503020204020204" pitchFamily="34" charset="-122"/>
              </a:rPr>
              <a:t>、探索研究</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p:cNvSpPr/>
          <p:nvPr/>
        </p:nvSpPr>
        <p:spPr>
          <a:xfrm>
            <a:off x="2773391" y="2494435"/>
            <a:ext cx="3299438" cy="2782958"/>
          </a:xfrm>
          <a:prstGeom prst="roundRect">
            <a:avLst/>
          </a:prstGeom>
          <a:noFill/>
          <a:ln>
            <a:solidFill>
              <a:schemeClr val="accent1">
                <a:lumMod val="75000"/>
              </a:schemeClr>
            </a:solidFill>
            <a:prstDash val="lg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40" name="圆角矩形 39"/>
          <p:cNvSpPr/>
          <p:nvPr/>
        </p:nvSpPr>
        <p:spPr>
          <a:xfrm>
            <a:off x="6221019" y="2493117"/>
            <a:ext cx="2818478" cy="2784275"/>
          </a:xfrm>
          <a:prstGeom prst="roundRect">
            <a:avLst/>
          </a:prstGeom>
          <a:noFill/>
          <a:ln>
            <a:solidFill>
              <a:schemeClr val="accent4">
                <a:lumMod val="75000"/>
              </a:schemeClr>
            </a:solidFill>
            <a:prstDash val="lg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9" name="圆角矩形 8"/>
          <p:cNvSpPr/>
          <p:nvPr/>
        </p:nvSpPr>
        <p:spPr>
          <a:xfrm>
            <a:off x="130629" y="2493118"/>
            <a:ext cx="2494243" cy="2784275"/>
          </a:xfrm>
          <a:prstGeom prst="roundRect">
            <a:avLst/>
          </a:prstGeom>
          <a:noFill/>
          <a:ln>
            <a:solidFill>
              <a:schemeClr val="accent6">
                <a:lumMod val="75000"/>
              </a:schemeClr>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52226" name="图片 14"/>
          <p:cNvPicPr>
            <a:picLocks noChangeAspect="1" noChangeArrowheads="1"/>
          </p:cNvPicPr>
          <p:nvPr/>
        </p:nvPicPr>
        <p:blipFill>
          <a:blip r:embed="rId3"/>
          <a:srcRect/>
          <a:stretch>
            <a:fillRect/>
          </a:stretch>
        </p:blipFill>
        <p:spPr bwMode="auto">
          <a:xfrm>
            <a:off x="577850" y="1293813"/>
            <a:ext cx="446088" cy="447675"/>
          </a:xfrm>
          <a:prstGeom prst="rect">
            <a:avLst/>
          </a:prstGeom>
          <a:noFill/>
          <a:ln w="9525">
            <a:noFill/>
            <a:miter lim="800000"/>
            <a:headEnd/>
            <a:tailEnd/>
          </a:ln>
        </p:spPr>
      </p:pic>
      <p:sp>
        <p:nvSpPr>
          <p:cNvPr id="13" name="标题 1"/>
          <p:cNvSpPr txBox="1">
            <a:spLocks/>
          </p:cNvSpPr>
          <p:nvPr/>
        </p:nvSpPr>
        <p:spPr bwMode="auto">
          <a:xfrm>
            <a:off x="1023938" y="1223963"/>
            <a:ext cx="3199719" cy="493712"/>
          </a:xfrm>
          <a:prstGeom prst="rect">
            <a:avLst/>
          </a:prstGeom>
          <a:noFill/>
          <a:ln>
            <a:noFill/>
          </a:ln>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lnSpc>
                <a:spcPct val="100000"/>
              </a:lnSpc>
              <a:defRPr/>
            </a:pPr>
            <a:r>
              <a:rPr lang="en-US" altLang="zh-CN" sz="1800" b="1" dirty="0">
                <a:solidFill>
                  <a:schemeClr val="tx1">
                    <a:lumMod val="85000"/>
                    <a:lumOff val="15000"/>
                  </a:schemeClr>
                </a:solidFill>
                <a:latin typeface="黑体" panose="02010609060101010101" pitchFamily="49" charset="-122"/>
                <a:ea typeface="黑体" panose="02010609060101010101" pitchFamily="49" charset="-122"/>
              </a:rPr>
              <a:t>3.2 </a:t>
            </a:r>
            <a:r>
              <a:rPr lang="zh-CN" altLang="en-US" sz="1800" b="1" dirty="0">
                <a:solidFill>
                  <a:schemeClr val="tx1">
                    <a:lumMod val="85000"/>
                    <a:lumOff val="15000"/>
                  </a:schemeClr>
                </a:solidFill>
                <a:latin typeface="黑体" panose="02010609060101010101" pitchFamily="49" charset="-122"/>
                <a:ea typeface="黑体" panose="02010609060101010101" pitchFamily="49" charset="-122"/>
              </a:rPr>
              <a:t>本团队气味复现研究思路</a:t>
            </a:r>
            <a:endParaRPr lang="zh-CN" altLang="zh-CN" sz="1800" b="1" dirty="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52228" name="文本框 1"/>
          <p:cNvSpPr txBox="1">
            <a:spLocks noChangeArrowheads="1"/>
          </p:cNvSpPr>
          <p:nvPr/>
        </p:nvSpPr>
        <p:spPr bwMode="auto">
          <a:xfrm>
            <a:off x="1026727" y="1783219"/>
            <a:ext cx="2723823" cy="369332"/>
          </a:xfrm>
          <a:prstGeom prst="rect">
            <a:avLst/>
          </a:prstGeom>
          <a:noFill/>
          <a:ln w="9525">
            <a:noFill/>
            <a:miter lim="800000"/>
            <a:headEnd/>
            <a:tailEnd/>
          </a:ln>
        </p:spPr>
        <p:txBody>
          <a:bodyPr wrap="none">
            <a:spAutoFit/>
          </a:bodyPr>
          <a:lstStyle/>
          <a:p>
            <a:pPr eaLnBrk="0" hangingPunct="0"/>
            <a:r>
              <a:rPr lang="zh-CN" altLang="en-US" dirty="0">
                <a:ea typeface="微软雅黑" pitchFamily="34" charset="-122"/>
              </a:rPr>
              <a:t>原始气味近似复现示意图</a:t>
            </a:r>
          </a:p>
        </p:txBody>
      </p:sp>
      <p:sp>
        <p:nvSpPr>
          <p:cNvPr id="3" name="云形 2"/>
          <p:cNvSpPr/>
          <p:nvPr/>
        </p:nvSpPr>
        <p:spPr>
          <a:xfrm>
            <a:off x="181136" y="3649925"/>
            <a:ext cx="984250" cy="655637"/>
          </a:xfrm>
          <a:prstGeom prst="cloud">
            <a:avLst/>
          </a:prstGeom>
        </p:spPr>
        <p:style>
          <a:lnRef idx="2">
            <a:schemeClr val="accent3"/>
          </a:lnRef>
          <a:fillRef idx="1">
            <a:schemeClr val="lt1"/>
          </a:fillRef>
          <a:effectRef idx="0">
            <a:schemeClr val="accent3"/>
          </a:effectRef>
          <a:fontRef idx="minor">
            <a:schemeClr val="dk1"/>
          </a:fontRef>
        </p:style>
        <p:txBody>
          <a:bodyPr anchor="ctr"/>
          <a:lstStyle/>
          <a:p>
            <a:pPr algn="ctr" eaLnBrk="0" hangingPunct="0">
              <a:defRPr/>
            </a:pPr>
            <a:r>
              <a:rPr lang="zh-CN" altLang="en-US" dirty="0">
                <a:latin typeface="宋体" panose="02010600030101010101" pitchFamily="2" charset="-122"/>
                <a:ea typeface="宋体" panose="02010600030101010101" pitchFamily="2" charset="-122"/>
              </a:rPr>
              <a:t>原始气味</a:t>
            </a:r>
          </a:p>
        </p:txBody>
      </p:sp>
      <p:sp>
        <p:nvSpPr>
          <p:cNvPr id="4" name="圆角矩形 3"/>
          <p:cNvSpPr/>
          <p:nvPr/>
        </p:nvSpPr>
        <p:spPr>
          <a:xfrm>
            <a:off x="1546222" y="3429228"/>
            <a:ext cx="953727" cy="108857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zh-CN" altLang="en-US" sz="1600" dirty="0">
                <a:latin typeface="宋体" panose="02010600030101010101" pitchFamily="2" charset="-122"/>
                <a:ea typeface="宋体" panose="02010600030101010101" pitchFamily="2" charset="-122"/>
              </a:rPr>
              <a:t>数据</a:t>
            </a:r>
            <a:endParaRPr lang="en-US" altLang="zh-CN" sz="1600" dirty="0">
              <a:latin typeface="宋体" panose="02010600030101010101" pitchFamily="2" charset="-122"/>
              <a:ea typeface="宋体" panose="02010600030101010101" pitchFamily="2" charset="-122"/>
            </a:endParaRPr>
          </a:p>
          <a:p>
            <a:pPr algn="ctr" eaLnBrk="0" hangingPunct="0">
              <a:defRPr/>
            </a:pPr>
            <a:r>
              <a:rPr lang="zh-CN" altLang="en-US" sz="1600" dirty="0">
                <a:latin typeface="宋体" panose="02010600030101010101" pitchFamily="2" charset="-122"/>
                <a:ea typeface="宋体" panose="02010600030101010101" pitchFamily="2" charset="-122"/>
              </a:rPr>
              <a:t>获取与处理</a:t>
            </a:r>
          </a:p>
        </p:txBody>
      </p:sp>
      <p:sp>
        <p:nvSpPr>
          <p:cNvPr id="5" name="爆炸形 1 4"/>
          <p:cNvSpPr/>
          <p:nvPr/>
        </p:nvSpPr>
        <p:spPr>
          <a:xfrm>
            <a:off x="2878297" y="3503913"/>
            <a:ext cx="1200150" cy="879475"/>
          </a:xfrm>
          <a:prstGeom prst="irregularSeal1">
            <a:avLst/>
          </a:prstGeom>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r>
              <a:rPr lang="zh-CN" altLang="en-US" sz="1600" dirty="0"/>
              <a:t>嗅频信号</a:t>
            </a:r>
          </a:p>
        </p:txBody>
      </p:sp>
      <p:sp>
        <p:nvSpPr>
          <p:cNvPr id="11" name="圆角矩形 10"/>
          <p:cNvSpPr/>
          <p:nvPr/>
        </p:nvSpPr>
        <p:spPr>
          <a:xfrm>
            <a:off x="4502985" y="2556872"/>
            <a:ext cx="1304925" cy="3635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zh-CN" altLang="en-US" dirty="0">
                <a:latin typeface="宋体" panose="02010600030101010101" pitchFamily="2" charset="-122"/>
                <a:ea typeface="宋体" panose="02010600030101010101" pitchFamily="2" charset="-122"/>
              </a:rPr>
              <a:t>气味信息</a:t>
            </a:r>
            <a:r>
              <a:rPr lang="en-US" altLang="zh-CN" dirty="0">
                <a:latin typeface="宋体" panose="02010600030101010101" pitchFamily="2" charset="-122"/>
                <a:ea typeface="宋体" panose="02010600030101010101" pitchFamily="2" charset="-122"/>
              </a:rPr>
              <a:t>1</a:t>
            </a:r>
            <a:endParaRPr lang="zh-CN" altLang="en-US" dirty="0">
              <a:latin typeface="宋体" panose="02010600030101010101" pitchFamily="2" charset="-122"/>
              <a:ea typeface="宋体" panose="02010600030101010101" pitchFamily="2" charset="-122"/>
            </a:endParaRPr>
          </a:p>
        </p:txBody>
      </p:sp>
      <p:sp>
        <p:nvSpPr>
          <p:cNvPr id="7" name="流程图: 接点 6"/>
          <p:cNvSpPr/>
          <p:nvPr/>
        </p:nvSpPr>
        <p:spPr>
          <a:xfrm>
            <a:off x="4917323" y="4334872"/>
            <a:ext cx="46037" cy="4445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zh-CN" altLang="en-US"/>
          </a:p>
        </p:txBody>
      </p:sp>
      <p:sp>
        <p:nvSpPr>
          <p:cNvPr id="18" name="流程图: 接点 17"/>
          <p:cNvSpPr/>
          <p:nvPr/>
        </p:nvSpPr>
        <p:spPr>
          <a:xfrm>
            <a:off x="4917323" y="4493622"/>
            <a:ext cx="46037" cy="4603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zh-CN" altLang="en-US"/>
          </a:p>
        </p:txBody>
      </p:sp>
      <p:sp>
        <p:nvSpPr>
          <p:cNvPr id="19" name="流程图: 接点 18"/>
          <p:cNvSpPr/>
          <p:nvPr/>
        </p:nvSpPr>
        <p:spPr>
          <a:xfrm>
            <a:off x="4917323" y="4652372"/>
            <a:ext cx="46037" cy="4603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zh-CN" altLang="en-US"/>
          </a:p>
        </p:txBody>
      </p:sp>
      <p:sp>
        <p:nvSpPr>
          <p:cNvPr id="8" name="右箭头 7"/>
          <p:cNvSpPr/>
          <p:nvPr/>
        </p:nvSpPr>
        <p:spPr>
          <a:xfrm>
            <a:off x="1247390" y="3908425"/>
            <a:ext cx="249237" cy="68263"/>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zh-CN" altLang="en-US"/>
          </a:p>
        </p:txBody>
      </p:sp>
      <p:sp>
        <p:nvSpPr>
          <p:cNvPr id="21" name="右箭头 20"/>
          <p:cNvSpPr/>
          <p:nvPr/>
        </p:nvSpPr>
        <p:spPr>
          <a:xfrm>
            <a:off x="2559698" y="3896367"/>
            <a:ext cx="250825" cy="68263"/>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zh-CN" altLang="en-US"/>
          </a:p>
        </p:txBody>
      </p:sp>
      <p:sp>
        <p:nvSpPr>
          <p:cNvPr id="35" name="爆炸形 1 34"/>
          <p:cNvSpPr/>
          <p:nvPr/>
        </p:nvSpPr>
        <p:spPr>
          <a:xfrm>
            <a:off x="6251575" y="3536950"/>
            <a:ext cx="1198563" cy="879475"/>
          </a:xfrm>
          <a:prstGeom prst="irregularSeal1">
            <a:avLst/>
          </a:prstGeom>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zh-CN" altLang="en-US" dirty="0"/>
              <a:t>配比</a:t>
            </a:r>
          </a:p>
        </p:txBody>
      </p:sp>
      <p:sp>
        <p:nvSpPr>
          <p:cNvPr id="51" name="云形 50"/>
          <p:cNvSpPr/>
          <p:nvPr/>
        </p:nvSpPr>
        <p:spPr>
          <a:xfrm>
            <a:off x="7970784" y="3658117"/>
            <a:ext cx="984250" cy="655637"/>
          </a:xfrm>
          <a:prstGeom prst="cloud">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zh-CN" altLang="en-US" dirty="0">
                <a:latin typeface="宋体" panose="02010600030101010101" pitchFamily="2" charset="-122"/>
                <a:ea typeface="宋体" panose="02010600030101010101" pitchFamily="2" charset="-122"/>
              </a:rPr>
              <a:t>目标气味</a:t>
            </a:r>
          </a:p>
        </p:txBody>
      </p:sp>
      <p:sp>
        <p:nvSpPr>
          <p:cNvPr id="52" name="右箭头 51"/>
          <p:cNvSpPr/>
          <p:nvPr/>
        </p:nvSpPr>
        <p:spPr>
          <a:xfrm>
            <a:off x="7541212" y="3938588"/>
            <a:ext cx="250825" cy="69850"/>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zh-CN" altLang="en-US"/>
          </a:p>
        </p:txBody>
      </p:sp>
      <p:sp>
        <p:nvSpPr>
          <p:cNvPr id="33" name="圆角矩形 32"/>
          <p:cNvSpPr/>
          <p:nvPr/>
        </p:nvSpPr>
        <p:spPr>
          <a:xfrm>
            <a:off x="4502985" y="3190285"/>
            <a:ext cx="1304925" cy="36353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zh-CN" altLang="en-US" dirty="0">
                <a:latin typeface="宋体" panose="02010600030101010101" pitchFamily="2" charset="-122"/>
                <a:ea typeface="宋体" panose="02010600030101010101" pitchFamily="2" charset="-122"/>
              </a:rPr>
              <a:t>气味信息</a:t>
            </a:r>
            <a:r>
              <a:rPr lang="en-US" altLang="zh-CN" dirty="0">
                <a:latin typeface="宋体" panose="02010600030101010101" pitchFamily="2" charset="-122"/>
                <a:ea typeface="宋体" panose="02010600030101010101" pitchFamily="2" charset="-122"/>
              </a:rPr>
              <a:t>2</a:t>
            </a:r>
            <a:endParaRPr lang="zh-CN" altLang="en-US" dirty="0">
              <a:latin typeface="宋体" panose="02010600030101010101" pitchFamily="2" charset="-122"/>
              <a:ea typeface="宋体" panose="02010600030101010101" pitchFamily="2" charset="-122"/>
            </a:endParaRPr>
          </a:p>
        </p:txBody>
      </p:sp>
      <p:sp>
        <p:nvSpPr>
          <p:cNvPr id="34" name="圆角矩形 33"/>
          <p:cNvSpPr/>
          <p:nvPr/>
        </p:nvSpPr>
        <p:spPr>
          <a:xfrm>
            <a:off x="4499810" y="3820522"/>
            <a:ext cx="1308100" cy="36353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zh-CN" altLang="en-US" dirty="0">
                <a:latin typeface="宋体" panose="02010600030101010101" pitchFamily="2" charset="-122"/>
                <a:ea typeface="宋体" panose="02010600030101010101" pitchFamily="2" charset="-122"/>
              </a:rPr>
              <a:t>气味信息</a:t>
            </a:r>
            <a:r>
              <a:rPr lang="en-US" altLang="zh-CN" dirty="0">
                <a:latin typeface="宋体" panose="02010600030101010101" pitchFamily="2" charset="-122"/>
                <a:ea typeface="宋体" panose="02010600030101010101" pitchFamily="2" charset="-122"/>
              </a:rPr>
              <a:t>3</a:t>
            </a:r>
            <a:endParaRPr lang="zh-CN" altLang="en-US" dirty="0">
              <a:latin typeface="宋体" panose="02010600030101010101" pitchFamily="2" charset="-122"/>
              <a:ea typeface="宋体" panose="02010600030101010101" pitchFamily="2" charset="-122"/>
            </a:endParaRPr>
          </a:p>
        </p:txBody>
      </p:sp>
      <p:sp>
        <p:nvSpPr>
          <p:cNvPr id="37" name="圆角矩形 36"/>
          <p:cNvSpPr/>
          <p:nvPr/>
        </p:nvSpPr>
        <p:spPr>
          <a:xfrm>
            <a:off x="4499810" y="4850810"/>
            <a:ext cx="1308100" cy="3651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zh-CN" altLang="en-US" dirty="0">
                <a:latin typeface="宋体" panose="02010600030101010101" pitchFamily="2" charset="-122"/>
                <a:ea typeface="宋体" panose="02010600030101010101" pitchFamily="2" charset="-122"/>
              </a:rPr>
              <a:t>气味信息</a:t>
            </a:r>
            <a:r>
              <a:rPr lang="en-US" altLang="zh-CN" dirty="0">
                <a:latin typeface="宋体" panose="02010600030101010101" pitchFamily="2" charset="-122"/>
                <a:ea typeface="宋体" panose="02010600030101010101" pitchFamily="2" charset="-122"/>
              </a:rPr>
              <a:t>n</a:t>
            </a:r>
            <a:endParaRPr lang="zh-CN" altLang="en-US" dirty="0">
              <a:latin typeface="宋体" panose="02010600030101010101" pitchFamily="2" charset="-122"/>
              <a:ea typeface="宋体" panose="02010600030101010101" pitchFamily="2" charset="-122"/>
            </a:endParaRPr>
          </a:p>
        </p:txBody>
      </p:sp>
      <p:sp>
        <p:nvSpPr>
          <p:cNvPr id="52256" name="文本框 8"/>
          <p:cNvSpPr txBox="1">
            <a:spLocks noChangeArrowheads="1"/>
          </p:cNvSpPr>
          <p:nvPr/>
        </p:nvSpPr>
        <p:spPr bwMode="auto">
          <a:xfrm>
            <a:off x="7369106" y="3600034"/>
            <a:ext cx="595035" cy="338554"/>
          </a:xfrm>
          <a:prstGeom prst="rect">
            <a:avLst/>
          </a:prstGeom>
          <a:noFill/>
          <a:ln w="9525">
            <a:noFill/>
            <a:miter lim="800000"/>
            <a:headEnd/>
            <a:tailEnd/>
          </a:ln>
        </p:spPr>
        <p:txBody>
          <a:bodyPr wrap="none">
            <a:spAutoFit/>
          </a:bodyPr>
          <a:lstStyle/>
          <a:p>
            <a:pPr eaLnBrk="0" hangingPunct="0"/>
            <a:r>
              <a:rPr lang="zh-CN" altLang="en-US" sz="1600" dirty="0">
                <a:ea typeface="微软雅黑" pitchFamily="34" charset="-122"/>
              </a:rPr>
              <a:t>复现</a:t>
            </a:r>
          </a:p>
        </p:txBody>
      </p:sp>
      <p:grpSp>
        <p:nvGrpSpPr>
          <p:cNvPr id="41" name="组合 40"/>
          <p:cNvGrpSpPr/>
          <p:nvPr/>
        </p:nvGrpSpPr>
        <p:grpSpPr>
          <a:xfrm>
            <a:off x="619315" y="5501532"/>
            <a:ext cx="1663369" cy="1076722"/>
            <a:chOff x="698402" y="23283"/>
            <a:chExt cx="1767802" cy="1237404"/>
          </a:xfrm>
        </p:grpSpPr>
        <p:sp>
          <p:nvSpPr>
            <p:cNvPr id="42" name="圆角矩形 41"/>
            <p:cNvSpPr/>
            <p:nvPr/>
          </p:nvSpPr>
          <p:spPr>
            <a:xfrm>
              <a:off x="698402" y="23283"/>
              <a:ext cx="1767802" cy="1237404"/>
            </a:xfrm>
            <a:prstGeom prst="roundRect">
              <a:avLst>
                <a:gd name="adj" fmla="val 16670"/>
              </a:avLst>
            </a:prstGeom>
          </p:spPr>
          <p:style>
            <a:lnRef idx="3">
              <a:schemeClr val="lt1"/>
            </a:lnRef>
            <a:fillRef idx="1">
              <a:schemeClr val="accent6"/>
            </a:fillRef>
            <a:effectRef idx="1">
              <a:schemeClr val="accent6"/>
            </a:effectRef>
            <a:fontRef idx="minor">
              <a:schemeClr val="lt1"/>
            </a:fontRef>
          </p:style>
        </p:sp>
        <p:sp>
          <p:nvSpPr>
            <p:cNvPr id="43" name="圆角矩形 4"/>
            <p:cNvSpPr txBox="1"/>
            <p:nvPr/>
          </p:nvSpPr>
          <p:spPr>
            <a:xfrm>
              <a:off x="758818" y="83699"/>
              <a:ext cx="1646970" cy="1116572"/>
            </a:xfrm>
            <a:prstGeom prst="rect">
              <a:avLst/>
            </a:prstGeom>
          </p:spPr>
          <p:style>
            <a:lnRef idx="3">
              <a:schemeClr val="lt1"/>
            </a:lnRef>
            <a:fillRef idx="1">
              <a:schemeClr val="accent6"/>
            </a:fillRef>
            <a:effectRef idx="1">
              <a:schemeClr val="accent6"/>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b="1" kern="1200" dirty="0">
                  <a:latin typeface="黑体" panose="02010609060101010101" pitchFamily="49" charset="-122"/>
                  <a:ea typeface="黑体" panose="02010609060101010101" pitchFamily="49" charset="-122"/>
                </a:rPr>
                <a:t>采集与识别</a:t>
              </a:r>
            </a:p>
          </p:txBody>
        </p:sp>
      </p:grpSp>
      <p:sp>
        <p:nvSpPr>
          <p:cNvPr id="12" name="左大括号 11"/>
          <p:cNvSpPr/>
          <p:nvPr/>
        </p:nvSpPr>
        <p:spPr>
          <a:xfrm>
            <a:off x="4150817" y="2743994"/>
            <a:ext cx="293610" cy="2289853"/>
          </a:xfrm>
          <a:prstGeom prst="leftBrace">
            <a:avLst>
              <a:gd name="adj1" fmla="val 7485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左大括号 46"/>
          <p:cNvSpPr/>
          <p:nvPr/>
        </p:nvSpPr>
        <p:spPr>
          <a:xfrm rot="10800000">
            <a:off x="5867660" y="2744495"/>
            <a:ext cx="293610" cy="2289853"/>
          </a:xfrm>
          <a:prstGeom prst="leftBrace">
            <a:avLst>
              <a:gd name="adj1" fmla="val 7485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49" name="组合 48"/>
          <p:cNvGrpSpPr/>
          <p:nvPr/>
        </p:nvGrpSpPr>
        <p:grpSpPr>
          <a:xfrm>
            <a:off x="3591425" y="5507375"/>
            <a:ext cx="1663369" cy="1076722"/>
            <a:chOff x="698402" y="23283"/>
            <a:chExt cx="1767802" cy="1237404"/>
          </a:xfrm>
        </p:grpSpPr>
        <p:sp>
          <p:nvSpPr>
            <p:cNvPr id="50" name="圆角矩形 49"/>
            <p:cNvSpPr/>
            <p:nvPr/>
          </p:nvSpPr>
          <p:spPr>
            <a:xfrm>
              <a:off x="698402" y="23283"/>
              <a:ext cx="1767802" cy="1237404"/>
            </a:xfrm>
            <a:prstGeom prst="roundRect">
              <a:avLst>
                <a:gd name="adj" fmla="val 16670"/>
              </a:avLst>
            </a:prstGeom>
          </p:spPr>
          <p:style>
            <a:lnRef idx="3">
              <a:schemeClr val="lt1"/>
            </a:lnRef>
            <a:fillRef idx="1">
              <a:schemeClr val="accent1"/>
            </a:fillRef>
            <a:effectRef idx="1">
              <a:schemeClr val="accent1"/>
            </a:effectRef>
            <a:fontRef idx="minor">
              <a:schemeClr val="lt1"/>
            </a:fontRef>
          </p:style>
        </p:sp>
        <p:sp>
          <p:nvSpPr>
            <p:cNvPr id="53" name="圆角矩形 4"/>
            <p:cNvSpPr txBox="1"/>
            <p:nvPr/>
          </p:nvSpPr>
          <p:spPr>
            <a:xfrm>
              <a:off x="758818" y="83699"/>
              <a:ext cx="1646970" cy="1116572"/>
            </a:xfrm>
            <a:prstGeom prst="rect">
              <a:avLst/>
            </a:prstGeom>
          </p:spPr>
          <p:style>
            <a:lnRef idx="3">
              <a:schemeClr val="lt1"/>
            </a:lnRef>
            <a:fillRef idx="1">
              <a:schemeClr val="accent1"/>
            </a:fillRef>
            <a:effectRef idx="1">
              <a:schemeClr val="accent1"/>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b="1" kern="1200" dirty="0">
                  <a:latin typeface="黑体" panose="02010609060101010101" pitchFamily="49" charset="-122"/>
                  <a:ea typeface="黑体" panose="02010609060101010101" pitchFamily="49" charset="-122"/>
                </a:rPr>
                <a:t>嗅频传输</a:t>
              </a:r>
            </a:p>
          </p:txBody>
        </p:sp>
      </p:grpSp>
      <p:grpSp>
        <p:nvGrpSpPr>
          <p:cNvPr id="54" name="组合 53"/>
          <p:cNvGrpSpPr/>
          <p:nvPr/>
        </p:nvGrpSpPr>
        <p:grpSpPr>
          <a:xfrm>
            <a:off x="6799540" y="5501532"/>
            <a:ext cx="1663369" cy="1076722"/>
            <a:chOff x="698402" y="23283"/>
            <a:chExt cx="1767802" cy="1237404"/>
          </a:xfrm>
        </p:grpSpPr>
        <p:sp>
          <p:nvSpPr>
            <p:cNvPr id="55" name="圆角矩形 54"/>
            <p:cNvSpPr/>
            <p:nvPr/>
          </p:nvSpPr>
          <p:spPr>
            <a:xfrm>
              <a:off x="698402" y="23283"/>
              <a:ext cx="1767802" cy="1237404"/>
            </a:xfrm>
            <a:prstGeom prst="roundRect">
              <a:avLst>
                <a:gd name="adj" fmla="val 16670"/>
              </a:avLst>
            </a:prstGeom>
          </p:spPr>
          <p:style>
            <a:lnRef idx="3">
              <a:schemeClr val="lt1"/>
            </a:lnRef>
            <a:fillRef idx="1">
              <a:schemeClr val="accent4"/>
            </a:fillRef>
            <a:effectRef idx="1">
              <a:schemeClr val="accent4"/>
            </a:effectRef>
            <a:fontRef idx="minor">
              <a:schemeClr val="lt1"/>
            </a:fontRef>
          </p:style>
        </p:sp>
        <p:sp>
          <p:nvSpPr>
            <p:cNvPr id="56" name="圆角矩形 4"/>
            <p:cNvSpPr txBox="1"/>
            <p:nvPr/>
          </p:nvSpPr>
          <p:spPr>
            <a:xfrm>
              <a:off x="758818" y="83699"/>
              <a:ext cx="1646970" cy="1116572"/>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b="1" kern="1200" dirty="0">
                  <a:latin typeface="黑体" panose="02010609060101010101" pitchFamily="49" charset="-122"/>
                  <a:ea typeface="黑体" panose="02010609060101010101" pitchFamily="49" charset="-122"/>
                </a:rPr>
                <a:t>气味复现</a:t>
              </a:r>
            </a:p>
          </p:txBody>
        </p:sp>
      </p:grpSp>
      <p:sp>
        <p:nvSpPr>
          <p:cNvPr id="36" name="标题 49"/>
          <p:cNvSpPr txBox="1">
            <a:spLocks/>
          </p:cNvSpPr>
          <p:nvPr/>
        </p:nvSpPr>
        <p:spPr bwMode="auto">
          <a:xfrm>
            <a:off x="581025" y="598488"/>
            <a:ext cx="35179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三</a:t>
            </a:r>
            <a:r>
              <a:rPr lang="zh-CN" altLang="en-US" sz="2400" b="1" dirty="0" smtClean="0">
                <a:solidFill>
                  <a:schemeClr val="bg1"/>
                </a:solidFill>
                <a:latin typeface="微软雅黑" panose="020B0503020204020204" pitchFamily="34" charset="-122"/>
                <a:ea typeface="微软雅黑" panose="020B0503020204020204" pitchFamily="34" charset="-122"/>
              </a:rPr>
              <a:t>、探索研究</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图片 14"/>
          <p:cNvPicPr>
            <a:picLocks noChangeAspect="1" noChangeArrowheads="1"/>
          </p:cNvPicPr>
          <p:nvPr/>
        </p:nvPicPr>
        <p:blipFill>
          <a:blip r:embed="rId2"/>
          <a:srcRect/>
          <a:stretch>
            <a:fillRect/>
          </a:stretch>
        </p:blipFill>
        <p:spPr bwMode="auto">
          <a:xfrm>
            <a:off x="577850" y="1293813"/>
            <a:ext cx="446088" cy="447675"/>
          </a:xfrm>
          <a:prstGeom prst="rect">
            <a:avLst/>
          </a:prstGeom>
          <a:noFill/>
          <a:ln w="9525">
            <a:noFill/>
            <a:miter lim="800000"/>
            <a:headEnd/>
            <a:tailEnd/>
          </a:ln>
        </p:spPr>
      </p:pic>
      <p:sp>
        <p:nvSpPr>
          <p:cNvPr id="13" name="标题 1"/>
          <p:cNvSpPr txBox="1">
            <a:spLocks/>
          </p:cNvSpPr>
          <p:nvPr/>
        </p:nvSpPr>
        <p:spPr bwMode="auto">
          <a:xfrm>
            <a:off x="1023938" y="1223963"/>
            <a:ext cx="2503487" cy="493712"/>
          </a:xfrm>
          <a:prstGeom prst="rect">
            <a:avLst/>
          </a:prstGeom>
          <a:noFill/>
          <a:ln>
            <a:noFill/>
          </a:ln>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lnSpc>
                <a:spcPct val="100000"/>
              </a:lnSpc>
              <a:defRPr/>
            </a:pPr>
            <a:r>
              <a:rPr lang="en-US" altLang="zh-CN" sz="1800" b="1" dirty="0">
                <a:solidFill>
                  <a:schemeClr val="tx1">
                    <a:lumMod val="85000"/>
                    <a:lumOff val="15000"/>
                  </a:schemeClr>
                </a:solidFill>
                <a:latin typeface="黑体" panose="02010609060101010101" pitchFamily="49" charset="-122"/>
                <a:ea typeface="黑体" panose="02010609060101010101" pitchFamily="49" charset="-122"/>
              </a:rPr>
              <a:t>3.3 </a:t>
            </a:r>
            <a:r>
              <a:rPr lang="zh-CN" altLang="en-US" sz="1800" b="1" dirty="0">
                <a:solidFill>
                  <a:schemeClr val="tx1">
                    <a:lumMod val="85000"/>
                    <a:lumOff val="15000"/>
                  </a:schemeClr>
                </a:solidFill>
                <a:latin typeface="黑体" panose="02010609060101010101" pitchFamily="49" charset="-122"/>
                <a:ea typeface="黑体" panose="02010609060101010101" pitchFamily="49" charset="-122"/>
              </a:rPr>
              <a:t>气味复现特征信息</a:t>
            </a:r>
            <a:endParaRPr lang="zh-CN" altLang="zh-CN" sz="1800" b="1" dirty="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2" name="圆角矩形 1"/>
          <p:cNvSpPr/>
          <p:nvPr/>
        </p:nvSpPr>
        <p:spPr>
          <a:xfrm>
            <a:off x="1023938" y="3181350"/>
            <a:ext cx="1020762" cy="7429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zh-CN" altLang="en-US" b="1" dirty="0">
                <a:latin typeface="黑体" panose="02010609060101010101" pitchFamily="49" charset="-122"/>
                <a:ea typeface="黑体" panose="02010609060101010101" pitchFamily="49" charset="-122"/>
              </a:rPr>
              <a:t>气味信息接收</a:t>
            </a:r>
          </a:p>
        </p:txBody>
      </p:sp>
      <p:sp>
        <p:nvSpPr>
          <p:cNvPr id="6" name="圆角矩形 5"/>
          <p:cNvSpPr/>
          <p:nvPr/>
        </p:nvSpPr>
        <p:spPr>
          <a:xfrm>
            <a:off x="4161632" y="3171825"/>
            <a:ext cx="1019175" cy="7429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zh-CN" altLang="en-US" b="1" dirty="0">
                <a:latin typeface="黑体" panose="02010609060101010101" pitchFamily="49" charset="-122"/>
                <a:ea typeface="黑体" panose="02010609060101010101" pitchFamily="49" charset="-122"/>
              </a:rPr>
              <a:t>气味信息解析</a:t>
            </a:r>
          </a:p>
        </p:txBody>
      </p:sp>
      <p:sp>
        <p:nvSpPr>
          <p:cNvPr id="7" name="圆角矩形 6"/>
          <p:cNvSpPr/>
          <p:nvPr/>
        </p:nvSpPr>
        <p:spPr>
          <a:xfrm>
            <a:off x="2605880" y="3181350"/>
            <a:ext cx="1020763" cy="7429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zh-CN" altLang="en-US" b="1" dirty="0">
                <a:latin typeface="黑体" panose="02010609060101010101" pitchFamily="49" charset="-122"/>
                <a:ea typeface="黑体" panose="02010609060101010101" pitchFamily="49" charset="-122"/>
              </a:rPr>
              <a:t>嗅频</a:t>
            </a:r>
          </a:p>
        </p:txBody>
      </p:sp>
      <p:sp>
        <p:nvSpPr>
          <p:cNvPr id="3" name="流程图: 可选过程 2"/>
          <p:cNvSpPr/>
          <p:nvPr/>
        </p:nvSpPr>
        <p:spPr>
          <a:xfrm>
            <a:off x="6253163" y="1798638"/>
            <a:ext cx="1646237" cy="644525"/>
          </a:xfrm>
          <a:prstGeom prst="flowChartAlternateProcess">
            <a:avLst/>
          </a:prstGeom>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r>
              <a:rPr lang="zh-CN" altLang="en-US" b="1" dirty="0">
                <a:latin typeface="黑体" panose="02010609060101010101" pitchFamily="49" charset="-122"/>
                <a:ea typeface="黑体" panose="02010609060101010101" pitchFamily="49" charset="-122"/>
              </a:rPr>
              <a:t>名称（属性）</a:t>
            </a:r>
          </a:p>
        </p:txBody>
      </p:sp>
      <p:sp>
        <p:nvSpPr>
          <p:cNvPr id="9" name="流程图: 可选过程 8"/>
          <p:cNvSpPr/>
          <p:nvPr/>
        </p:nvSpPr>
        <p:spPr>
          <a:xfrm>
            <a:off x="6253163" y="2789238"/>
            <a:ext cx="1044575" cy="644525"/>
          </a:xfrm>
          <a:prstGeom prst="flowChartAlternateProcess">
            <a:avLst/>
          </a:prstGeom>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r>
              <a:rPr lang="zh-CN" altLang="en-US" b="1" dirty="0">
                <a:latin typeface="黑体" panose="02010609060101010101" pitchFamily="49" charset="-122"/>
                <a:ea typeface="黑体" panose="02010609060101010101" pitchFamily="49" charset="-122"/>
              </a:rPr>
              <a:t>浓度</a:t>
            </a:r>
          </a:p>
        </p:txBody>
      </p:sp>
      <p:sp>
        <p:nvSpPr>
          <p:cNvPr id="10" name="流程图: 可选过程 9"/>
          <p:cNvSpPr/>
          <p:nvPr/>
        </p:nvSpPr>
        <p:spPr>
          <a:xfrm>
            <a:off x="6253163" y="3741738"/>
            <a:ext cx="1044575" cy="644525"/>
          </a:xfrm>
          <a:prstGeom prst="flowChartAlternateProcess">
            <a:avLst/>
          </a:prstGeom>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r>
              <a:rPr lang="zh-CN" altLang="en-US" b="1" dirty="0">
                <a:latin typeface="黑体" panose="02010609060101010101" pitchFamily="49" charset="-122"/>
                <a:ea typeface="黑体" panose="02010609060101010101" pitchFamily="49" charset="-122"/>
              </a:rPr>
              <a:t>成分</a:t>
            </a:r>
          </a:p>
        </p:txBody>
      </p:sp>
      <p:sp>
        <p:nvSpPr>
          <p:cNvPr id="11" name="流程图: 可选过程 10"/>
          <p:cNvSpPr/>
          <p:nvPr/>
        </p:nvSpPr>
        <p:spPr>
          <a:xfrm>
            <a:off x="6253163" y="4732338"/>
            <a:ext cx="1044575" cy="646112"/>
          </a:xfrm>
          <a:prstGeom prst="flowChartAlternateProcess">
            <a:avLst/>
          </a:prstGeom>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r>
              <a:rPr lang="zh-CN" altLang="en-US" b="1" dirty="0">
                <a:latin typeface="黑体" panose="02010609060101010101" pitchFamily="49" charset="-122"/>
                <a:ea typeface="黑体" panose="02010609060101010101" pitchFamily="49" charset="-122"/>
              </a:rPr>
              <a:t>嗅感</a:t>
            </a:r>
          </a:p>
        </p:txBody>
      </p:sp>
      <p:cxnSp>
        <p:nvCxnSpPr>
          <p:cNvPr id="5" name="直接箭头连接符 4"/>
          <p:cNvCxnSpPr/>
          <p:nvPr/>
        </p:nvCxnSpPr>
        <p:spPr>
          <a:xfrm>
            <a:off x="2122488" y="3543300"/>
            <a:ext cx="46513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3649663" y="3530600"/>
            <a:ext cx="46513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5382418" y="2222500"/>
            <a:ext cx="726282" cy="889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5386388" y="3111500"/>
            <a:ext cx="722312" cy="3222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5382419" y="3704432"/>
            <a:ext cx="726281" cy="3595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5382418" y="3924300"/>
            <a:ext cx="726282" cy="11310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标题 49"/>
          <p:cNvSpPr txBox="1">
            <a:spLocks/>
          </p:cNvSpPr>
          <p:nvPr/>
        </p:nvSpPr>
        <p:spPr bwMode="auto">
          <a:xfrm>
            <a:off x="581025" y="598488"/>
            <a:ext cx="35179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三</a:t>
            </a:r>
            <a:r>
              <a:rPr lang="zh-CN" altLang="en-US" sz="2400" b="1" dirty="0" smtClean="0">
                <a:solidFill>
                  <a:schemeClr val="bg1"/>
                </a:solidFill>
                <a:latin typeface="微软雅黑" panose="020B0503020204020204" pitchFamily="34" charset="-122"/>
                <a:ea typeface="微软雅黑" panose="020B0503020204020204" pitchFamily="34" charset="-122"/>
              </a:rPr>
              <a:t>、探索研究</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标题 49"/>
          <p:cNvSpPr>
            <a:spLocks noGrp="1"/>
          </p:cNvSpPr>
          <p:nvPr>
            <p:ph type="title" idx="4294967295"/>
          </p:nvPr>
        </p:nvSpPr>
        <p:spPr>
          <a:xfrm>
            <a:off x="581025" y="598488"/>
            <a:ext cx="3517900" cy="487362"/>
          </a:xfrm>
        </p:spPr>
        <p:txBody>
          <a:body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目录</a:t>
            </a:r>
            <a:r>
              <a:rPr lang="zh-CN" altLang="en-US" sz="2400" b="1" dirty="0">
                <a:solidFill>
                  <a:schemeClr val="bg1"/>
                </a:solidFill>
                <a:latin typeface="微软雅黑" pitchFamily="34" charset="-122"/>
              </a:rPr>
              <a:t> </a:t>
            </a:r>
            <a:r>
              <a:rPr lang="en-US" altLang="zh-CN" sz="2400" b="1" dirty="0">
                <a:solidFill>
                  <a:schemeClr val="bg1"/>
                </a:solidFill>
                <a:latin typeface="微软雅黑" pitchFamily="34" charset="-122"/>
              </a:rPr>
              <a:t>Contents</a:t>
            </a:r>
            <a:endParaRPr lang="zh-CN" altLang="en-US" sz="2400" b="1" dirty="0">
              <a:solidFill>
                <a:schemeClr val="bg1"/>
              </a:solidFill>
              <a:latin typeface="微软雅黑" pitchFamily="34" charset="-122"/>
            </a:endParaRPr>
          </a:p>
        </p:txBody>
      </p:sp>
      <p:grpSp>
        <p:nvGrpSpPr>
          <p:cNvPr id="29" name="组合 33"/>
          <p:cNvGrpSpPr>
            <a:grpSpLocks/>
          </p:cNvGrpSpPr>
          <p:nvPr/>
        </p:nvGrpSpPr>
        <p:grpSpPr bwMode="auto">
          <a:xfrm>
            <a:off x="1522053" y="4835217"/>
            <a:ext cx="5400675" cy="661947"/>
            <a:chOff x="0" y="63241"/>
            <a:chExt cx="5400675" cy="661601"/>
          </a:xfrm>
        </p:grpSpPr>
        <p:sp>
          <p:nvSpPr>
            <p:cNvPr id="30" name="五边形 13"/>
            <p:cNvSpPr>
              <a:spLocks noChangeArrowheads="1"/>
            </p:cNvSpPr>
            <p:nvPr/>
          </p:nvSpPr>
          <p:spPr bwMode="auto">
            <a:xfrm>
              <a:off x="0" y="74160"/>
              <a:ext cx="1023937" cy="639763"/>
            </a:xfrm>
            <a:prstGeom prst="homePlate">
              <a:avLst>
                <a:gd name="adj" fmla="val 24378"/>
              </a:avLst>
            </a:prstGeom>
            <a:solidFill>
              <a:srgbClr val="306A9B"/>
            </a:solidFill>
            <a:ln w="12700">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a:solidFill>
                  <a:srgbClr val="FFFFFF"/>
                </a:solidFill>
              </a:endParaRPr>
            </a:p>
          </p:txBody>
        </p:sp>
        <p:cxnSp>
          <p:nvCxnSpPr>
            <p:cNvPr id="31" name="直接连接符 14"/>
            <p:cNvCxnSpPr>
              <a:cxnSpLocks noChangeShapeType="1"/>
            </p:cNvCxnSpPr>
            <p:nvPr/>
          </p:nvCxnSpPr>
          <p:spPr bwMode="auto">
            <a:xfrm>
              <a:off x="987425" y="674235"/>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sp>
          <p:nvSpPr>
            <p:cNvPr id="32" name="TextBox 34"/>
            <p:cNvSpPr txBox="1">
              <a:spLocks noChangeArrowheads="1"/>
            </p:cNvSpPr>
            <p:nvPr/>
          </p:nvSpPr>
          <p:spPr bwMode="auto">
            <a:xfrm>
              <a:off x="1864505" y="96350"/>
              <a:ext cx="1980029" cy="52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en-US" sz="2800" b="1" dirty="0">
                  <a:solidFill>
                    <a:schemeClr val="accent2"/>
                  </a:solidFill>
                  <a:latin typeface="微软雅黑" panose="020B0503020204020204" pitchFamily="34" charset="-122"/>
                </a:rPr>
                <a:t>思考与展望</a:t>
              </a:r>
              <a:endParaRPr lang="zh-CN" altLang="zh-CN" sz="2800" b="1" dirty="0">
                <a:solidFill>
                  <a:schemeClr val="accent2"/>
                </a:solidFill>
                <a:latin typeface="微软雅黑" panose="020B0503020204020204" pitchFamily="34" charset="-122"/>
              </a:endParaRPr>
            </a:p>
          </p:txBody>
        </p:sp>
        <p:pic>
          <p:nvPicPr>
            <p:cNvPr id="33" name="TextBox 3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42" y="63241"/>
              <a:ext cx="617859" cy="66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 name="组合 39"/>
          <p:cNvGrpSpPr>
            <a:grpSpLocks/>
          </p:cNvGrpSpPr>
          <p:nvPr/>
        </p:nvGrpSpPr>
        <p:grpSpPr bwMode="auto">
          <a:xfrm>
            <a:off x="1522053" y="1962438"/>
            <a:ext cx="5400675" cy="682192"/>
            <a:chOff x="0" y="84439"/>
            <a:chExt cx="5400675" cy="681641"/>
          </a:xfrm>
        </p:grpSpPr>
        <p:sp>
          <p:nvSpPr>
            <p:cNvPr id="36" name="五边形 6"/>
            <p:cNvSpPr>
              <a:spLocks noChangeArrowheads="1"/>
            </p:cNvSpPr>
            <p:nvPr/>
          </p:nvSpPr>
          <p:spPr bwMode="auto">
            <a:xfrm>
              <a:off x="0" y="91333"/>
              <a:ext cx="1023937" cy="639762"/>
            </a:xfrm>
            <a:prstGeom prst="homePlate">
              <a:avLst>
                <a:gd name="adj" fmla="val 24378"/>
              </a:avLst>
            </a:prstGeom>
            <a:solidFill>
              <a:srgbClr val="306A9B"/>
            </a:solidFill>
            <a:ln w="12700">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7" name="TextBox 18"/>
            <p:cNvSpPr txBox="1">
              <a:spLocks noChangeArrowheads="1"/>
            </p:cNvSpPr>
            <p:nvPr/>
          </p:nvSpPr>
          <p:spPr bwMode="auto">
            <a:xfrm>
              <a:off x="2188309" y="140563"/>
              <a:ext cx="1332416" cy="5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en-US" sz="2800" b="1" dirty="0">
                  <a:solidFill>
                    <a:schemeClr val="accent2"/>
                  </a:solidFill>
                  <a:latin typeface="微软雅黑" panose="020B0503020204020204" pitchFamily="34" charset="-122"/>
                </a:rPr>
                <a:t>引    言</a:t>
              </a:r>
              <a:endParaRPr lang="zh-CN" altLang="zh-CN" sz="2800" b="1" dirty="0">
                <a:solidFill>
                  <a:schemeClr val="accent2"/>
                </a:solidFill>
                <a:latin typeface="微软雅黑" panose="020B0503020204020204" pitchFamily="34" charset="-122"/>
              </a:endParaRPr>
            </a:p>
          </p:txBody>
        </p:sp>
        <p:pic>
          <p:nvPicPr>
            <p:cNvPr id="38" name="TextBox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09" y="84439"/>
              <a:ext cx="583526" cy="68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 name="直接连接符 7"/>
            <p:cNvCxnSpPr>
              <a:cxnSpLocks noChangeShapeType="1"/>
            </p:cNvCxnSpPr>
            <p:nvPr/>
          </p:nvCxnSpPr>
          <p:spPr bwMode="auto">
            <a:xfrm>
              <a:off x="987425" y="727920"/>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grpSp>
      <p:grpSp>
        <p:nvGrpSpPr>
          <p:cNvPr id="41" name="组合 38"/>
          <p:cNvGrpSpPr>
            <a:grpSpLocks/>
          </p:cNvGrpSpPr>
          <p:nvPr/>
        </p:nvGrpSpPr>
        <p:grpSpPr bwMode="auto">
          <a:xfrm>
            <a:off x="1522053" y="2942554"/>
            <a:ext cx="5400675" cy="667252"/>
            <a:chOff x="0" y="58133"/>
            <a:chExt cx="5400675" cy="667069"/>
          </a:xfrm>
        </p:grpSpPr>
        <p:sp>
          <p:nvSpPr>
            <p:cNvPr id="42" name="五边形 11"/>
            <p:cNvSpPr>
              <a:spLocks noChangeArrowheads="1"/>
            </p:cNvSpPr>
            <p:nvPr/>
          </p:nvSpPr>
          <p:spPr bwMode="auto">
            <a:xfrm>
              <a:off x="0" y="68025"/>
              <a:ext cx="1023937" cy="639763"/>
            </a:xfrm>
            <a:prstGeom prst="homePlate">
              <a:avLst>
                <a:gd name="adj" fmla="val 24378"/>
              </a:avLst>
            </a:prstGeom>
            <a:solidFill>
              <a:srgbClr val="306A9B"/>
            </a:solidFill>
            <a:ln w="12700">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a:solidFill>
                  <a:srgbClr val="FFFFFF"/>
                </a:solidFill>
              </a:endParaRPr>
            </a:p>
          </p:txBody>
        </p:sp>
        <p:cxnSp>
          <p:nvCxnSpPr>
            <p:cNvPr id="43" name="直接连接符 18"/>
            <p:cNvCxnSpPr>
              <a:cxnSpLocks noChangeShapeType="1"/>
            </p:cNvCxnSpPr>
            <p:nvPr/>
          </p:nvCxnSpPr>
          <p:spPr bwMode="auto">
            <a:xfrm>
              <a:off x="987425" y="674450"/>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sp>
          <p:nvSpPr>
            <p:cNvPr id="44" name="TextBox 24"/>
            <p:cNvSpPr txBox="1">
              <a:spLocks noChangeArrowheads="1"/>
            </p:cNvSpPr>
            <p:nvPr/>
          </p:nvSpPr>
          <p:spPr bwMode="auto">
            <a:xfrm>
              <a:off x="2044039" y="88741"/>
              <a:ext cx="1620957" cy="52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zh-CN" sz="2800" b="1" dirty="0">
                  <a:solidFill>
                    <a:schemeClr val="accent2"/>
                  </a:solidFill>
                  <a:latin typeface="微软雅黑" panose="020B0503020204020204" pitchFamily="34" charset="-122"/>
                </a:rPr>
                <a:t>研究</a:t>
              </a:r>
              <a:r>
                <a:rPr lang="zh-CN" altLang="en-US" sz="2800" b="1" dirty="0">
                  <a:solidFill>
                    <a:schemeClr val="accent2"/>
                  </a:solidFill>
                  <a:latin typeface="微软雅黑" panose="020B0503020204020204" pitchFamily="34" charset="-122"/>
                </a:rPr>
                <a:t>背景</a:t>
              </a:r>
              <a:endParaRPr lang="zh-CN" altLang="zh-CN" sz="2800" b="1" dirty="0">
                <a:solidFill>
                  <a:schemeClr val="accent2"/>
                </a:solidFill>
                <a:latin typeface="微软雅黑" panose="020B0503020204020204" pitchFamily="34" charset="-122"/>
              </a:endParaRPr>
            </a:p>
          </p:txBody>
        </p:sp>
        <p:pic>
          <p:nvPicPr>
            <p:cNvPr id="45" name="TextBox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76" y="58133"/>
              <a:ext cx="617859" cy="66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组合 35"/>
          <p:cNvGrpSpPr>
            <a:grpSpLocks/>
          </p:cNvGrpSpPr>
          <p:nvPr/>
        </p:nvGrpSpPr>
        <p:grpSpPr bwMode="auto">
          <a:xfrm>
            <a:off x="1522053" y="3906414"/>
            <a:ext cx="5400675" cy="663325"/>
            <a:chOff x="0" y="69549"/>
            <a:chExt cx="5400675" cy="663725"/>
          </a:xfrm>
        </p:grpSpPr>
        <p:sp>
          <p:nvSpPr>
            <p:cNvPr id="48" name="五边形 12"/>
            <p:cNvSpPr>
              <a:spLocks noChangeArrowheads="1"/>
            </p:cNvSpPr>
            <p:nvPr/>
          </p:nvSpPr>
          <p:spPr bwMode="auto">
            <a:xfrm>
              <a:off x="0" y="79885"/>
              <a:ext cx="1023937" cy="639762"/>
            </a:xfrm>
            <a:prstGeom prst="homePlate">
              <a:avLst>
                <a:gd name="adj" fmla="val 24378"/>
              </a:avLst>
            </a:prstGeom>
            <a:solidFill>
              <a:srgbClr val="306A9B"/>
            </a:solidFill>
            <a:ln w="12700">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en-US">
                <a:solidFill>
                  <a:srgbClr val="FFFFFF"/>
                </a:solidFill>
              </a:endParaRPr>
            </a:p>
          </p:txBody>
        </p:sp>
        <p:cxnSp>
          <p:nvCxnSpPr>
            <p:cNvPr id="49" name="直接连接符 22"/>
            <p:cNvCxnSpPr>
              <a:cxnSpLocks noChangeShapeType="1"/>
            </p:cNvCxnSpPr>
            <p:nvPr/>
          </p:nvCxnSpPr>
          <p:spPr bwMode="auto">
            <a:xfrm>
              <a:off x="987425" y="657735"/>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sp>
          <p:nvSpPr>
            <p:cNvPr id="50" name="TextBox 29"/>
            <p:cNvSpPr txBox="1">
              <a:spLocks noChangeArrowheads="1"/>
            </p:cNvSpPr>
            <p:nvPr/>
          </p:nvSpPr>
          <p:spPr bwMode="auto">
            <a:xfrm>
              <a:off x="2044040" y="69549"/>
              <a:ext cx="1620957" cy="52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r>
                <a:rPr lang="zh-CN" altLang="en-US" sz="2800" b="1" dirty="0">
                  <a:solidFill>
                    <a:schemeClr val="accent2"/>
                  </a:solidFill>
                  <a:latin typeface="微软雅黑" panose="020B0503020204020204" pitchFamily="34" charset="-122"/>
                </a:rPr>
                <a:t>探索</a:t>
              </a:r>
              <a:r>
                <a:rPr lang="zh-CN" altLang="zh-CN" sz="2800" b="1" dirty="0">
                  <a:solidFill>
                    <a:schemeClr val="accent2"/>
                  </a:solidFill>
                  <a:latin typeface="微软雅黑" panose="020B0503020204020204" pitchFamily="34" charset="-122"/>
                </a:rPr>
                <a:t>研究</a:t>
              </a:r>
            </a:p>
          </p:txBody>
        </p:sp>
        <p:pic>
          <p:nvPicPr>
            <p:cNvPr id="51" name="TextBox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929" y="71673"/>
              <a:ext cx="617859" cy="66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图片 14"/>
          <p:cNvPicPr>
            <a:picLocks noChangeAspect="1" noChangeArrowheads="1"/>
          </p:cNvPicPr>
          <p:nvPr/>
        </p:nvPicPr>
        <p:blipFill>
          <a:blip r:embed="rId2"/>
          <a:srcRect/>
          <a:stretch>
            <a:fillRect/>
          </a:stretch>
        </p:blipFill>
        <p:spPr bwMode="auto">
          <a:xfrm>
            <a:off x="577850" y="1293813"/>
            <a:ext cx="446088" cy="447675"/>
          </a:xfrm>
          <a:prstGeom prst="rect">
            <a:avLst/>
          </a:prstGeom>
          <a:noFill/>
          <a:ln w="9525">
            <a:noFill/>
            <a:miter lim="800000"/>
            <a:headEnd/>
            <a:tailEnd/>
          </a:ln>
        </p:spPr>
      </p:pic>
      <p:sp>
        <p:nvSpPr>
          <p:cNvPr id="13" name="标题 1"/>
          <p:cNvSpPr txBox="1">
            <a:spLocks/>
          </p:cNvSpPr>
          <p:nvPr/>
        </p:nvSpPr>
        <p:spPr bwMode="auto">
          <a:xfrm>
            <a:off x="1023938" y="1223963"/>
            <a:ext cx="3330348" cy="493712"/>
          </a:xfrm>
          <a:prstGeom prst="rect">
            <a:avLst/>
          </a:prstGeom>
          <a:noFill/>
          <a:ln>
            <a:noFill/>
          </a:ln>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lnSpc>
                <a:spcPct val="100000"/>
              </a:lnSpc>
              <a:defRPr/>
            </a:pPr>
            <a:r>
              <a:rPr lang="en-US" altLang="zh-CN" sz="1800" b="1" dirty="0">
                <a:solidFill>
                  <a:schemeClr val="tx1">
                    <a:lumMod val="85000"/>
                    <a:lumOff val="15000"/>
                  </a:schemeClr>
                </a:solidFill>
                <a:latin typeface="黑体" panose="02010609060101010101" pitchFamily="49" charset="-122"/>
                <a:ea typeface="黑体" panose="02010609060101010101" pitchFamily="49" charset="-122"/>
              </a:rPr>
              <a:t>3.4 </a:t>
            </a:r>
            <a:r>
              <a:rPr lang="zh-CN" altLang="en-US" sz="1800" b="1" dirty="0">
                <a:solidFill>
                  <a:schemeClr val="tx1">
                    <a:lumMod val="85000"/>
                    <a:lumOff val="15000"/>
                  </a:schemeClr>
                </a:solidFill>
                <a:latin typeface="黑体" panose="02010609060101010101" pitchFamily="49" charset="-122"/>
                <a:ea typeface="黑体" panose="02010609060101010101" pitchFamily="49" charset="-122"/>
              </a:rPr>
              <a:t>本团队气味复现研究思路</a:t>
            </a:r>
            <a:endParaRPr lang="zh-CN" altLang="zh-CN" sz="1800" b="1" dirty="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56324" name="文本框 1"/>
          <p:cNvSpPr txBox="1">
            <a:spLocks noChangeArrowheads="1"/>
          </p:cNvSpPr>
          <p:nvPr/>
        </p:nvSpPr>
        <p:spPr bwMode="auto">
          <a:xfrm>
            <a:off x="580461" y="1896547"/>
            <a:ext cx="8032968" cy="369332"/>
          </a:xfrm>
          <a:prstGeom prst="rect">
            <a:avLst/>
          </a:prstGeom>
          <a:noFill/>
          <a:ln w="9525">
            <a:noFill/>
            <a:miter lim="800000"/>
            <a:headEnd/>
            <a:tailEnd/>
          </a:ln>
        </p:spPr>
        <p:txBody>
          <a:bodyPr wrap="none">
            <a:spAutoFit/>
          </a:bodyPr>
          <a:lstStyle/>
          <a:p>
            <a:pPr eaLnBrk="0" hangingPunct="0"/>
            <a:r>
              <a:rPr lang="zh-CN" altLang="en-US" dirty="0">
                <a:ea typeface="微软雅黑" pitchFamily="34" charset="-122"/>
              </a:rPr>
              <a:t>本团队气味复现解决思想主要以调香理论为指导来达到近似复现气味的目的。</a:t>
            </a:r>
          </a:p>
        </p:txBody>
      </p:sp>
      <p:sp>
        <p:nvSpPr>
          <p:cNvPr id="6" name="圆角矩形 5"/>
          <p:cNvSpPr/>
          <p:nvPr/>
        </p:nvSpPr>
        <p:spPr>
          <a:xfrm>
            <a:off x="342634" y="3200057"/>
            <a:ext cx="849460" cy="1228039"/>
          </a:xfrm>
          <a:prstGeom prst="roundRect">
            <a:avLst/>
          </a:prstGeom>
          <a:ln w="9525"/>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zh-CN" altLang="en-US" sz="1600" dirty="0">
                <a:latin typeface="黑体" panose="02010609060101010101" pitchFamily="49" charset="-122"/>
                <a:ea typeface="黑体" panose="02010609060101010101" pitchFamily="49" charset="-122"/>
              </a:rPr>
              <a:t>气味化学成分</a:t>
            </a:r>
          </a:p>
        </p:txBody>
      </p:sp>
      <p:sp>
        <p:nvSpPr>
          <p:cNvPr id="7" name="圆角矩形 6"/>
          <p:cNvSpPr/>
          <p:nvPr/>
        </p:nvSpPr>
        <p:spPr>
          <a:xfrm>
            <a:off x="1907947" y="3200057"/>
            <a:ext cx="1326319" cy="1230511"/>
          </a:xfrm>
          <a:prstGeom prst="roundRect">
            <a:avLst/>
          </a:prstGeom>
          <a:ln w="9525"/>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zh-CN" altLang="en-US" sz="1600" dirty="0">
                <a:latin typeface="黑体" panose="02010609060101010101" pitchFamily="49" charset="-122"/>
                <a:ea typeface="黑体" panose="02010609060101010101" pitchFamily="49" charset="-122"/>
              </a:rPr>
              <a:t>香精香料</a:t>
            </a:r>
            <a:endParaRPr lang="en-US" altLang="zh-CN" sz="1600" dirty="0">
              <a:latin typeface="黑体" panose="02010609060101010101" pitchFamily="49" charset="-122"/>
              <a:ea typeface="黑体" panose="02010609060101010101" pitchFamily="49" charset="-122"/>
            </a:endParaRPr>
          </a:p>
          <a:p>
            <a:pPr algn="ctr" fontAlgn="auto">
              <a:spcBef>
                <a:spcPts val="0"/>
              </a:spcBef>
              <a:spcAft>
                <a:spcPts val="0"/>
              </a:spcAft>
              <a:defRPr/>
            </a:pPr>
            <a:r>
              <a:rPr lang="zh-CN" altLang="en-US" sz="1600" dirty="0">
                <a:latin typeface="黑体" panose="02010609060101010101" pitchFamily="49" charset="-122"/>
                <a:ea typeface="黑体" panose="02010609060101010101" pitchFamily="49" charset="-122"/>
              </a:rPr>
              <a:t>的气味配方</a:t>
            </a:r>
          </a:p>
        </p:txBody>
      </p:sp>
      <p:sp>
        <p:nvSpPr>
          <p:cNvPr id="8" name="圆角矩形 7"/>
          <p:cNvSpPr/>
          <p:nvPr/>
        </p:nvSpPr>
        <p:spPr>
          <a:xfrm>
            <a:off x="3944546" y="3197585"/>
            <a:ext cx="1433586" cy="1230511"/>
          </a:xfrm>
          <a:prstGeom prst="roundRect">
            <a:avLst/>
          </a:prstGeom>
          <a:ln w="9525"/>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zh-CN" altLang="en-US" sz="1600" dirty="0">
                <a:latin typeface="黑体" panose="02010609060101010101" pitchFamily="49" charset="-122"/>
                <a:ea typeface="黑体" panose="02010609060101010101" pitchFamily="49" charset="-122"/>
              </a:rPr>
              <a:t>最简香精香料的气味配方（“基气味”库）</a:t>
            </a:r>
          </a:p>
        </p:txBody>
      </p:sp>
      <p:sp>
        <p:nvSpPr>
          <p:cNvPr id="9" name="圆角矩形 8"/>
          <p:cNvSpPr/>
          <p:nvPr/>
        </p:nvSpPr>
        <p:spPr>
          <a:xfrm>
            <a:off x="6088411" y="3197585"/>
            <a:ext cx="1179603" cy="1157228"/>
          </a:xfrm>
          <a:prstGeom prst="roundRect">
            <a:avLst/>
          </a:prstGeom>
          <a:ln w="9525"/>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zh-CN" altLang="en-US" sz="1600" dirty="0">
                <a:latin typeface="黑体" panose="02010609060101010101" pitchFamily="49" charset="-122"/>
                <a:ea typeface="黑体" panose="02010609060101010101" pitchFamily="49" charset="-122"/>
              </a:rPr>
              <a:t>香精的</a:t>
            </a:r>
            <a:endParaRPr lang="en-US" altLang="zh-CN" sz="1600" dirty="0">
              <a:latin typeface="黑体" panose="02010609060101010101" pitchFamily="49" charset="-122"/>
              <a:ea typeface="黑体" panose="02010609060101010101" pitchFamily="49" charset="-122"/>
            </a:endParaRPr>
          </a:p>
          <a:p>
            <a:pPr algn="ctr" fontAlgn="auto">
              <a:spcBef>
                <a:spcPts val="0"/>
              </a:spcBef>
              <a:spcAft>
                <a:spcPts val="0"/>
              </a:spcAft>
              <a:defRPr/>
            </a:pPr>
            <a:r>
              <a:rPr lang="zh-CN" altLang="en-US" sz="1600" dirty="0">
                <a:latin typeface="黑体" panose="02010609060101010101" pitchFamily="49" charset="-122"/>
                <a:ea typeface="黑体" panose="02010609060101010101" pitchFamily="49" charset="-122"/>
              </a:rPr>
              <a:t>混合配比</a:t>
            </a:r>
          </a:p>
        </p:txBody>
      </p:sp>
      <p:sp>
        <p:nvSpPr>
          <p:cNvPr id="10" name="右箭头 9"/>
          <p:cNvSpPr/>
          <p:nvPr/>
        </p:nvSpPr>
        <p:spPr>
          <a:xfrm>
            <a:off x="1333699" y="3739463"/>
            <a:ext cx="433387" cy="149225"/>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zh-CN" altLang="en-US" sz="1400"/>
          </a:p>
        </p:txBody>
      </p:sp>
      <p:sp>
        <p:nvSpPr>
          <p:cNvPr id="11" name="右箭头 10"/>
          <p:cNvSpPr/>
          <p:nvPr/>
        </p:nvSpPr>
        <p:spPr>
          <a:xfrm>
            <a:off x="3372712" y="3739463"/>
            <a:ext cx="433388" cy="149225"/>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zh-CN" altLang="en-US" sz="1400"/>
          </a:p>
        </p:txBody>
      </p:sp>
      <p:sp>
        <p:nvSpPr>
          <p:cNvPr id="12" name="右箭头 11"/>
          <p:cNvSpPr/>
          <p:nvPr/>
        </p:nvSpPr>
        <p:spPr>
          <a:xfrm>
            <a:off x="5516578" y="3738227"/>
            <a:ext cx="433387" cy="149225"/>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zh-CN" altLang="en-US" sz="1400"/>
          </a:p>
        </p:txBody>
      </p:sp>
      <p:sp>
        <p:nvSpPr>
          <p:cNvPr id="56332" name="文本框 13"/>
          <p:cNvSpPr txBox="1">
            <a:spLocks noChangeArrowheads="1"/>
          </p:cNvSpPr>
          <p:nvPr/>
        </p:nvSpPr>
        <p:spPr bwMode="auto">
          <a:xfrm>
            <a:off x="1243560" y="3380947"/>
            <a:ext cx="658813" cy="338554"/>
          </a:xfrm>
          <a:prstGeom prst="rect">
            <a:avLst/>
          </a:prstGeom>
          <a:noFill/>
          <a:ln w="9525">
            <a:noFill/>
            <a:miter lim="800000"/>
            <a:headEnd/>
            <a:tailEnd/>
          </a:ln>
        </p:spPr>
        <p:txBody>
          <a:bodyPr>
            <a:spAutoFit/>
          </a:bodyPr>
          <a:lstStyle/>
          <a:p>
            <a:r>
              <a:rPr lang="zh-CN" altLang="en-US" sz="1600" dirty="0">
                <a:latin typeface="黑体" panose="02010609060101010101" pitchFamily="49" charset="-122"/>
                <a:ea typeface="黑体" panose="02010609060101010101" pitchFamily="49" charset="-122"/>
              </a:rPr>
              <a:t>转换</a:t>
            </a:r>
          </a:p>
        </p:txBody>
      </p:sp>
      <p:sp>
        <p:nvSpPr>
          <p:cNvPr id="56333" name="文本框 14"/>
          <p:cNvSpPr txBox="1">
            <a:spLocks noChangeArrowheads="1"/>
          </p:cNvSpPr>
          <p:nvPr/>
        </p:nvSpPr>
        <p:spPr bwMode="auto">
          <a:xfrm>
            <a:off x="3299536" y="3873299"/>
            <a:ext cx="655638" cy="338554"/>
          </a:xfrm>
          <a:prstGeom prst="rect">
            <a:avLst/>
          </a:prstGeom>
          <a:noFill/>
          <a:ln w="9525">
            <a:noFill/>
            <a:miter lim="800000"/>
            <a:headEnd/>
            <a:tailEnd/>
          </a:ln>
        </p:spPr>
        <p:txBody>
          <a:bodyPr>
            <a:spAutoFit/>
          </a:bodyPr>
          <a:lstStyle/>
          <a:p>
            <a:r>
              <a:rPr lang="zh-CN" altLang="en-US" sz="1600" dirty="0">
                <a:latin typeface="黑体" panose="02010609060101010101" pitchFamily="49" charset="-122"/>
                <a:ea typeface="黑体" panose="02010609060101010101" pitchFamily="49" charset="-122"/>
              </a:rPr>
              <a:t>简化</a:t>
            </a:r>
          </a:p>
        </p:txBody>
      </p:sp>
      <p:sp>
        <p:nvSpPr>
          <p:cNvPr id="56337" name="文本框 19"/>
          <p:cNvSpPr txBox="1">
            <a:spLocks noChangeArrowheads="1"/>
          </p:cNvSpPr>
          <p:nvPr/>
        </p:nvSpPr>
        <p:spPr bwMode="auto">
          <a:xfrm>
            <a:off x="3528692" y="4721653"/>
            <a:ext cx="3975772" cy="646331"/>
          </a:xfrm>
          <a:prstGeom prst="rect">
            <a:avLst/>
          </a:prstGeom>
          <a:noFill/>
          <a:ln w="9525">
            <a:noFill/>
            <a:miter lim="800000"/>
            <a:headEnd/>
            <a:tailEnd/>
          </a:ln>
        </p:spPr>
        <p:txBody>
          <a:bodyPr wrap="square">
            <a:spAutoFit/>
          </a:bodyPr>
          <a:lstStyle/>
          <a:p>
            <a:r>
              <a:rPr lang="zh-CN" altLang="en-US" dirty="0">
                <a:latin typeface="Calibri" pitchFamily="34" charset="0"/>
              </a:rPr>
              <a:t>去掉可以对气味忽略不计的香精配比，保留对气味起主导作用的香精配比。</a:t>
            </a:r>
          </a:p>
        </p:txBody>
      </p:sp>
      <p:cxnSp>
        <p:nvCxnSpPr>
          <p:cNvPr id="4" name="直接箭头连接符 3"/>
          <p:cNvCxnSpPr/>
          <p:nvPr/>
        </p:nvCxnSpPr>
        <p:spPr>
          <a:xfrm flipH="1" flipV="1">
            <a:off x="3589406" y="4241886"/>
            <a:ext cx="199362" cy="449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圆角矩形 19"/>
          <p:cNvSpPr/>
          <p:nvPr/>
        </p:nvSpPr>
        <p:spPr>
          <a:xfrm>
            <a:off x="7978293" y="3197585"/>
            <a:ext cx="849993" cy="1157228"/>
          </a:xfrm>
          <a:prstGeom prst="roundRect">
            <a:avLst/>
          </a:prstGeom>
          <a:ln w="9525"/>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zh-CN" altLang="en-US" sz="1600" dirty="0">
                <a:latin typeface="黑体" panose="02010609060101010101" pitchFamily="49" charset="-122"/>
                <a:ea typeface="黑体" panose="02010609060101010101" pitchFamily="49" charset="-122"/>
              </a:rPr>
              <a:t>气味播放</a:t>
            </a:r>
          </a:p>
        </p:txBody>
      </p:sp>
      <p:sp>
        <p:nvSpPr>
          <p:cNvPr id="21" name="右箭头 20"/>
          <p:cNvSpPr/>
          <p:nvPr/>
        </p:nvSpPr>
        <p:spPr>
          <a:xfrm>
            <a:off x="7406460" y="3738227"/>
            <a:ext cx="433388" cy="149225"/>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zh-CN" altLang="en-US" sz="1400"/>
          </a:p>
        </p:txBody>
      </p:sp>
      <p:sp>
        <p:nvSpPr>
          <p:cNvPr id="23" name="标题 49"/>
          <p:cNvSpPr txBox="1">
            <a:spLocks/>
          </p:cNvSpPr>
          <p:nvPr/>
        </p:nvSpPr>
        <p:spPr bwMode="auto">
          <a:xfrm>
            <a:off x="581025" y="598488"/>
            <a:ext cx="35179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三</a:t>
            </a:r>
            <a:r>
              <a:rPr lang="zh-CN" altLang="en-US" sz="2400" b="1" dirty="0" smtClean="0">
                <a:solidFill>
                  <a:schemeClr val="bg1"/>
                </a:solidFill>
                <a:latin typeface="微软雅黑" panose="020B0503020204020204" pitchFamily="34" charset="-122"/>
                <a:ea typeface="微软雅黑" panose="020B0503020204020204" pitchFamily="34" charset="-122"/>
              </a:rPr>
              <a:t>、探索研究</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图片 14"/>
          <p:cNvPicPr>
            <a:picLocks noChangeAspect="1" noChangeArrowheads="1"/>
          </p:cNvPicPr>
          <p:nvPr/>
        </p:nvPicPr>
        <p:blipFill>
          <a:blip r:embed="rId2"/>
          <a:srcRect/>
          <a:stretch>
            <a:fillRect/>
          </a:stretch>
        </p:blipFill>
        <p:spPr bwMode="auto">
          <a:xfrm>
            <a:off x="577850" y="1293813"/>
            <a:ext cx="446088" cy="447675"/>
          </a:xfrm>
          <a:prstGeom prst="rect">
            <a:avLst/>
          </a:prstGeom>
          <a:noFill/>
          <a:ln w="9525">
            <a:noFill/>
            <a:miter lim="800000"/>
            <a:headEnd/>
            <a:tailEnd/>
          </a:ln>
        </p:spPr>
      </p:pic>
      <p:sp>
        <p:nvSpPr>
          <p:cNvPr id="13" name="标题 1"/>
          <p:cNvSpPr txBox="1">
            <a:spLocks/>
          </p:cNvSpPr>
          <p:nvPr/>
        </p:nvSpPr>
        <p:spPr bwMode="auto">
          <a:xfrm>
            <a:off x="1023938" y="1223963"/>
            <a:ext cx="3347765" cy="493712"/>
          </a:xfrm>
          <a:prstGeom prst="rect">
            <a:avLst/>
          </a:prstGeom>
          <a:noFill/>
          <a:ln>
            <a:noFill/>
          </a:ln>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lnSpc>
                <a:spcPct val="100000"/>
              </a:lnSpc>
              <a:defRPr/>
            </a:pPr>
            <a:r>
              <a:rPr lang="en-US" altLang="zh-CN" sz="1800" b="1" dirty="0">
                <a:solidFill>
                  <a:schemeClr val="tx1">
                    <a:lumMod val="85000"/>
                    <a:lumOff val="15000"/>
                  </a:schemeClr>
                </a:solidFill>
                <a:latin typeface="黑体" panose="02010609060101010101" pitchFamily="49" charset="-122"/>
                <a:ea typeface="黑体" panose="02010609060101010101" pitchFamily="49" charset="-122"/>
              </a:rPr>
              <a:t>3.4 </a:t>
            </a:r>
            <a:r>
              <a:rPr lang="zh-CN" altLang="en-US" sz="1800" b="1" dirty="0">
                <a:solidFill>
                  <a:schemeClr val="tx1">
                    <a:lumMod val="85000"/>
                    <a:lumOff val="15000"/>
                  </a:schemeClr>
                </a:solidFill>
                <a:latin typeface="黑体" panose="02010609060101010101" pitchFamily="49" charset="-122"/>
                <a:ea typeface="黑体" panose="02010609060101010101" pitchFamily="49" charset="-122"/>
              </a:rPr>
              <a:t>本团队气味复现研究思路</a:t>
            </a:r>
            <a:endParaRPr lang="zh-CN" altLang="zh-CN" sz="1800" b="1" dirty="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57348" name="文本框 2"/>
          <p:cNvSpPr txBox="1">
            <a:spLocks noChangeArrowheads="1"/>
          </p:cNvSpPr>
          <p:nvPr/>
        </p:nvSpPr>
        <p:spPr bwMode="auto">
          <a:xfrm>
            <a:off x="2387600" y="6557963"/>
            <a:ext cx="1416050" cy="276225"/>
          </a:xfrm>
          <a:prstGeom prst="rect">
            <a:avLst/>
          </a:prstGeom>
          <a:noFill/>
          <a:ln w="9525">
            <a:noFill/>
            <a:miter lim="800000"/>
            <a:headEnd/>
            <a:tailEnd/>
          </a:ln>
        </p:spPr>
        <p:txBody>
          <a:bodyPr wrap="none">
            <a:spAutoFit/>
          </a:bodyPr>
          <a:lstStyle/>
          <a:p>
            <a:pPr eaLnBrk="0" hangingPunct="0"/>
            <a:r>
              <a:rPr lang="zh-CN" altLang="en-US" sz="1200">
                <a:ea typeface="微软雅黑" pitchFamily="34" charset="-122"/>
              </a:rPr>
              <a:t>自然界气味关系图</a:t>
            </a:r>
          </a:p>
        </p:txBody>
      </p:sp>
      <p:pic>
        <p:nvPicPr>
          <p:cNvPr id="57349" name="图片 3"/>
          <p:cNvPicPr>
            <a:picLocks noChangeAspect="1"/>
          </p:cNvPicPr>
          <p:nvPr/>
        </p:nvPicPr>
        <p:blipFill>
          <a:blip r:embed="rId3"/>
          <a:srcRect/>
          <a:stretch>
            <a:fillRect/>
          </a:stretch>
        </p:blipFill>
        <p:spPr bwMode="auto">
          <a:xfrm>
            <a:off x="696913" y="1762125"/>
            <a:ext cx="4789487" cy="4795838"/>
          </a:xfrm>
          <a:prstGeom prst="rect">
            <a:avLst/>
          </a:prstGeom>
          <a:noFill/>
          <a:ln w="9525">
            <a:noFill/>
            <a:miter lim="800000"/>
            <a:headEnd/>
            <a:tailEnd/>
          </a:ln>
        </p:spPr>
      </p:pic>
      <p:sp>
        <p:nvSpPr>
          <p:cNvPr id="57350" name="矩形 1"/>
          <p:cNvSpPr>
            <a:spLocks noChangeArrowheads="1"/>
          </p:cNvSpPr>
          <p:nvPr/>
        </p:nvSpPr>
        <p:spPr bwMode="auto">
          <a:xfrm>
            <a:off x="6024926" y="3301320"/>
            <a:ext cx="2579142" cy="1754326"/>
          </a:xfrm>
          <a:prstGeom prst="rect">
            <a:avLst/>
          </a:prstGeom>
          <a:noFill/>
          <a:ln w="9525">
            <a:noFill/>
            <a:miter lim="800000"/>
            <a:headEnd/>
            <a:tailEnd/>
          </a:ln>
        </p:spPr>
        <p:txBody>
          <a:bodyPr wrap="square">
            <a:spAutoFit/>
          </a:bodyPr>
          <a:lstStyle/>
          <a:p>
            <a:pPr algn="just" eaLnBrk="0" hangingPunct="0">
              <a:lnSpc>
                <a:spcPct val="150000"/>
              </a:lnSpc>
            </a:pPr>
            <a:r>
              <a:rPr lang="zh-CN" altLang="en-US" dirty="0">
                <a:latin typeface="黑体" panose="02010609060101010101" pitchFamily="49" charset="-122"/>
                <a:ea typeface="黑体" panose="02010609060101010101" pitchFamily="49" charset="-122"/>
              </a:rPr>
              <a:t>像七色光谱图一样，自然界气味关系图具有“对角补缺”和“相邻补强”性质。</a:t>
            </a:r>
          </a:p>
        </p:txBody>
      </p:sp>
      <p:sp>
        <p:nvSpPr>
          <p:cNvPr id="9" name="标题 49"/>
          <p:cNvSpPr txBox="1">
            <a:spLocks/>
          </p:cNvSpPr>
          <p:nvPr/>
        </p:nvSpPr>
        <p:spPr bwMode="auto">
          <a:xfrm>
            <a:off x="581025" y="598488"/>
            <a:ext cx="35179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三</a:t>
            </a:r>
            <a:r>
              <a:rPr lang="zh-CN" altLang="en-US" sz="2400" b="1" dirty="0" smtClean="0">
                <a:solidFill>
                  <a:schemeClr val="bg1"/>
                </a:solidFill>
                <a:latin typeface="微软雅黑" panose="020B0503020204020204" pitchFamily="34" charset="-122"/>
                <a:ea typeface="微软雅黑" panose="020B0503020204020204" pitchFamily="34" charset="-122"/>
              </a:rPr>
              <a:t>、探索研究</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图片 14"/>
          <p:cNvPicPr>
            <a:picLocks noChangeAspect="1" noChangeArrowheads="1"/>
          </p:cNvPicPr>
          <p:nvPr/>
        </p:nvPicPr>
        <p:blipFill>
          <a:blip r:embed="rId3"/>
          <a:srcRect/>
          <a:stretch>
            <a:fillRect/>
          </a:stretch>
        </p:blipFill>
        <p:spPr bwMode="auto">
          <a:xfrm>
            <a:off x="577850" y="1293813"/>
            <a:ext cx="446088" cy="447675"/>
          </a:xfrm>
          <a:prstGeom prst="rect">
            <a:avLst/>
          </a:prstGeom>
          <a:noFill/>
          <a:ln w="9525">
            <a:noFill/>
            <a:miter lim="800000"/>
            <a:headEnd/>
            <a:tailEnd/>
          </a:ln>
        </p:spPr>
      </p:pic>
      <p:sp>
        <p:nvSpPr>
          <p:cNvPr id="13" name="标题 1"/>
          <p:cNvSpPr txBox="1">
            <a:spLocks/>
          </p:cNvSpPr>
          <p:nvPr/>
        </p:nvSpPr>
        <p:spPr bwMode="auto">
          <a:xfrm>
            <a:off x="1023938" y="1223963"/>
            <a:ext cx="2503487" cy="493712"/>
          </a:xfrm>
          <a:prstGeom prst="rect">
            <a:avLst/>
          </a:prstGeom>
          <a:noFill/>
          <a:ln>
            <a:noFill/>
          </a:ln>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lnSpc>
                <a:spcPct val="100000"/>
              </a:lnSpc>
              <a:defRPr/>
            </a:pPr>
            <a:r>
              <a:rPr lang="en-US" altLang="zh-CN" sz="1400" b="1" dirty="0">
                <a:solidFill>
                  <a:schemeClr val="tx1">
                    <a:lumMod val="85000"/>
                    <a:lumOff val="15000"/>
                  </a:schemeClr>
                </a:solidFill>
                <a:latin typeface="黑体" panose="02010609060101010101" pitchFamily="49" charset="-122"/>
                <a:ea typeface="黑体" panose="02010609060101010101" pitchFamily="49" charset="-122"/>
              </a:rPr>
              <a:t>3.4 </a:t>
            </a:r>
            <a:r>
              <a:rPr lang="zh-CN" altLang="en-US" sz="1400" b="1" dirty="0">
                <a:solidFill>
                  <a:schemeClr val="tx1">
                    <a:lumMod val="85000"/>
                    <a:lumOff val="15000"/>
                  </a:schemeClr>
                </a:solidFill>
                <a:latin typeface="黑体" panose="02010609060101010101" pitchFamily="49" charset="-122"/>
                <a:ea typeface="黑体" panose="02010609060101010101" pitchFamily="49" charset="-122"/>
              </a:rPr>
              <a:t>本团队气味复现研究思路</a:t>
            </a:r>
            <a:endParaRPr lang="zh-CN" altLang="zh-CN" sz="1400" b="1" dirty="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58372" name="文本框 2"/>
          <p:cNvSpPr txBox="1">
            <a:spLocks noChangeArrowheads="1"/>
          </p:cNvSpPr>
          <p:nvPr/>
        </p:nvSpPr>
        <p:spPr bwMode="auto">
          <a:xfrm>
            <a:off x="2387600" y="6557963"/>
            <a:ext cx="1416050" cy="276225"/>
          </a:xfrm>
          <a:prstGeom prst="rect">
            <a:avLst/>
          </a:prstGeom>
          <a:noFill/>
          <a:ln w="9525">
            <a:noFill/>
            <a:miter lim="800000"/>
            <a:headEnd/>
            <a:tailEnd/>
          </a:ln>
        </p:spPr>
        <p:txBody>
          <a:bodyPr wrap="none">
            <a:spAutoFit/>
          </a:bodyPr>
          <a:lstStyle/>
          <a:p>
            <a:pPr eaLnBrk="0" hangingPunct="0"/>
            <a:r>
              <a:rPr lang="zh-CN" altLang="en-US" sz="1200">
                <a:ea typeface="微软雅黑" pitchFamily="34" charset="-122"/>
              </a:rPr>
              <a:t>自然界气味关系图</a:t>
            </a:r>
          </a:p>
        </p:txBody>
      </p:sp>
      <p:pic>
        <p:nvPicPr>
          <p:cNvPr id="58373" name="图片 3"/>
          <p:cNvPicPr>
            <a:picLocks noChangeAspect="1"/>
          </p:cNvPicPr>
          <p:nvPr/>
        </p:nvPicPr>
        <p:blipFill>
          <a:blip r:embed="rId4"/>
          <a:srcRect/>
          <a:stretch>
            <a:fillRect/>
          </a:stretch>
        </p:blipFill>
        <p:spPr bwMode="auto">
          <a:xfrm>
            <a:off x="696913" y="1762125"/>
            <a:ext cx="4789487" cy="4795838"/>
          </a:xfrm>
          <a:prstGeom prst="rect">
            <a:avLst/>
          </a:prstGeom>
          <a:noFill/>
          <a:ln w="9525">
            <a:noFill/>
            <a:miter lim="800000"/>
            <a:headEnd/>
            <a:tailEnd/>
          </a:ln>
        </p:spPr>
      </p:pic>
      <p:sp>
        <p:nvSpPr>
          <p:cNvPr id="58374" name="矩形 1"/>
          <p:cNvSpPr>
            <a:spLocks noChangeArrowheads="1"/>
          </p:cNvSpPr>
          <p:nvPr/>
        </p:nvSpPr>
        <p:spPr bwMode="auto">
          <a:xfrm>
            <a:off x="5972674" y="2417113"/>
            <a:ext cx="2544308" cy="3416320"/>
          </a:xfrm>
          <a:prstGeom prst="rect">
            <a:avLst/>
          </a:prstGeom>
          <a:noFill/>
          <a:ln w="9525">
            <a:noFill/>
            <a:miter lim="800000"/>
            <a:headEnd/>
            <a:tailEnd/>
          </a:ln>
        </p:spPr>
        <p:txBody>
          <a:bodyPr wrap="square">
            <a:spAutoFit/>
          </a:bodyPr>
          <a:lstStyle/>
          <a:p>
            <a:pPr algn="just" eaLnBrk="0" hangingPunct="0">
              <a:lnSpc>
                <a:spcPct val="150000"/>
              </a:lnSpc>
            </a:pPr>
            <a:r>
              <a:rPr lang="zh-CN" altLang="en-US" dirty="0">
                <a:latin typeface="黑体" panose="02010609060101010101" pitchFamily="49" charset="-122"/>
                <a:ea typeface="黑体" panose="02010609060101010101" pitchFamily="49" charset="-122"/>
              </a:rPr>
              <a:t>在“粪臭”的对角是“樟脑香”，这就是为什么人们喜欢在厕所里面放“樟脑丸”的原因；在“腥臭”的对角是“草香”，可以解释民间常用各种青草的香气来掩盖鱼腥臭。</a:t>
            </a:r>
          </a:p>
        </p:txBody>
      </p:sp>
      <p:sp>
        <p:nvSpPr>
          <p:cNvPr id="3" name="椭圆 2"/>
          <p:cNvSpPr/>
          <p:nvPr/>
        </p:nvSpPr>
        <p:spPr>
          <a:xfrm rot="21254978">
            <a:off x="2049463" y="4151313"/>
            <a:ext cx="530225" cy="207962"/>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zh-CN" altLang="en-US"/>
          </a:p>
        </p:txBody>
      </p:sp>
      <p:sp>
        <p:nvSpPr>
          <p:cNvPr id="9" name="椭圆 8"/>
          <p:cNvSpPr/>
          <p:nvPr/>
        </p:nvSpPr>
        <p:spPr>
          <a:xfrm rot="21254978">
            <a:off x="3614738" y="3952875"/>
            <a:ext cx="530225" cy="207963"/>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zh-CN" altLang="en-US"/>
          </a:p>
        </p:txBody>
      </p:sp>
      <p:sp>
        <p:nvSpPr>
          <p:cNvPr id="4" name="上下箭头 3"/>
          <p:cNvSpPr/>
          <p:nvPr/>
        </p:nvSpPr>
        <p:spPr>
          <a:xfrm rot="4980000">
            <a:off x="3015457" y="3698081"/>
            <a:ext cx="139700" cy="912813"/>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0" hangingPunct="0">
              <a:defRPr/>
            </a:pPr>
            <a:endParaRPr lang="zh-CN" altLang="en-US">
              <a:ln w="0"/>
              <a:solidFill>
                <a:schemeClr val="tx1"/>
              </a:solidFill>
              <a:effectLst>
                <a:outerShdw blurRad="38100" dist="19050" dir="2700000" algn="tl" rotWithShape="0">
                  <a:schemeClr val="dk1">
                    <a:alpha val="40000"/>
                  </a:schemeClr>
                </a:outerShdw>
              </a:effectLst>
            </a:endParaRPr>
          </a:p>
        </p:txBody>
      </p:sp>
      <p:sp>
        <p:nvSpPr>
          <p:cNvPr id="12" name="标题 49"/>
          <p:cNvSpPr txBox="1">
            <a:spLocks/>
          </p:cNvSpPr>
          <p:nvPr/>
        </p:nvSpPr>
        <p:spPr bwMode="auto">
          <a:xfrm>
            <a:off x="581025" y="598488"/>
            <a:ext cx="35179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三</a:t>
            </a:r>
            <a:r>
              <a:rPr lang="zh-CN" altLang="en-US" sz="2400" b="1" dirty="0" smtClean="0">
                <a:solidFill>
                  <a:schemeClr val="bg1"/>
                </a:solidFill>
                <a:latin typeface="微软雅黑" panose="020B0503020204020204" pitchFamily="34" charset="-122"/>
                <a:ea typeface="微软雅黑" panose="020B0503020204020204" pitchFamily="34" charset="-122"/>
              </a:rPr>
              <a:t>、探索研究</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14"/>
          <p:cNvPicPr>
            <a:picLocks noChangeAspect="1" noChangeArrowheads="1"/>
          </p:cNvPicPr>
          <p:nvPr/>
        </p:nvPicPr>
        <p:blipFill>
          <a:blip r:embed="rId2"/>
          <a:srcRect/>
          <a:stretch>
            <a:fillRect/>
          </a:stretch>
        </p:blipFill>
        <p:spPr bwMode="auto">
          <a:xfrm>
            <a:off x="577850" y="1293813"/>
            <a:ext cx="446088" cy="447675"/>
          </a:xfrm>
          <a:prstGeom prst="rect">
            <a:avLst/>
          </a:prstGeom>
          <a:noFill/>
          <a:ln w="9525">
            <a:noFill/>
            <a:miter lim="800000"/>
            <a:headEnd/>
            <a:tailEnd/>
          </a:ln>
        </p:spPr>
      </p:pic>
      <p:sp>
        <p:nvSpPr>
          <p:cNvPr id="13" name="标题 1"/>
          <p:cNvSpPr txBox="1">
            <a:spLocks/>
          </p:cNvSpPr>
          <p:nvPr/>
        </p:nvSpPr>
        <p:spPr bwMode="auto">
          <a:xfrm>
            <a:off x="1023938" y="1223963"/>
            <a:ext cx="2503487" cy="493712"/>
          </a:xfrm>
          <a:prstGeom prst="rect">
            <a:avLst/>
          </a:prstGeom>
          <a:noFill/>
          <a:ln>
            <a:noFill/>
          </a:ln>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lnSpc>
                <a:spcPct val="100000"/>
              </a:lnSpc>
              <a:defRPr/>
            </a:pPr>
            <a:r>
              <a:rPr lang="en-US" altLang="zh-CN" sz="1800" b="1" dirty="0">
                <a:solidFill>
                  <a:schemeClr val="tx1">
                    <a:lumMod val="85000"/>
                    <a:lumOff val="15000"/>
                  </a:schemeClr>
                </a:solidFill>
                <a:latin typeface="黑体" panose="02010609060101010101" pitchFamily="49" charset="-122"/>
                <a:ea typeface="黑体" panose="02010609060101010101" pitchFamily="49" charset="-122"/>
              </a:rPr>
              <a:t>3.5 </a:t>
            </a:r>
            <a:r>
              <a:rPr lang="zh-CN" altLang="en-US" sz="1800" b="1" dirty="0">
                <a:solidFill>
                  <a:schemeClr val="tx1">
                    <a:lumMod val="85000"/>
                    <a:lumOff val="15000"/>
                  </a:schemeClr>
                </a:solidFill>
                <a:latin typeface="黑体" panose="02010609060101010101" pitchFamily="49" charset="-122"/>
                <a:ea typeface="黑体" panose="02010609060101010101" pitchFamily="49" charset="-122"/>
              </a:rPr>
              <a:t>气味复现关键问题</a:t>
            </a:r>
            <a:endParaRPr lang="zh-CN" altLang="zh-CN" sz="1800" b="1" dirty="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59396" name="矩形 1"/>
          <p:cNvSpPr>
            <a:spLocks noChangeArrowheads="1"/>
          </p:cNvSpPr>
          <p:nvPr/>
        </p:nvSpPr>
        <p:spPr bwMode="auto">
          <a:xfrm>
            <a:off x="1103313" y="2160588"/>
            <a:ext cx="6892925" cy="384175"/>
          </a:xfrm>
          <a:prstGeom prst="rect">
            <a:avLst/>
          </a:prstGeom>
          <a:noFill/>
          <a:ln w="9525">
            <a:noFill/>
            <a:miter lim="800000"/>
            <a:headEnd/>
            <a:tailEnd/>
          </a:ln>
        </p:spPr>
        <p:txBody>
          <a:bodyPr>
            <a:spAutoFit/>
          </a:bodyPr>
          <a:lstStyle/>
          <a:p>
            <a:pPr eaLnBrk="0" hangingPunct="0">
              <a:lnSpc>
                <a:spcPct val="150000"/>
              </a:lnSpc>
            </a:pPr>
            <a:r>
              <a:rPr lang="zh-CN" altLang="en-US" sz="1400">
                <a:latin typeface="华文仿宋" pitchFamily="2" charset="-122"/>
                <a:ea typeface="华文仿宋" pitchFamily="2" charset="-122"/>
              </a:rPr>
              <a:t>       </a:t>
            </a:r>
          </a:p>
        </p:txBody>
      </p:sp>
      <p:sp>
        <p:nvSpPr>
          <p:cNvPr id="2" name="矩形 1"/>
          <p:cNvSpPr/>
          <p:nvPr/>
        </p:nvSpPr>
        <p:spPr>
          <a:xfrm>
            <a:off x="1954213" y="2352675"/>
            <a:ext cx="3494867" cy="1754326"/>
          </a:xfrm>
          <a:prstGeom prst="rect">
            <a:avLst/>
          </a:prstGeom>
        </p:spPr>
        <p:txBody>
          <a:bodyPr wrap="none">
            <a:spAutoFit/>
          </a:bodyPr>
          <a:lstStyle/>
          <a:p>
            <a:pPr marL="285750" indent="-285750" eaLnBrk="0" hangingPunct="0">
              <a:lnSpc>
                <a:spcPct val="200000"/>
              </a:lnSpc>
              <a:buFont typeface="Wingdings" panose="05000000000000000000" pitchFamily="2" charset="2"/>
              <a:buChar char="Ø"/>
              <a:defRPr/>
            </a:pPr>
            <a:r>
              <a:rPr lang="zh-CN" altLang="en-US" b="1" dirty="0">
                <a:latin typeface="楷体" panose="02010609060101010101" pitchFamily="49" charset="-122"/>
                <a:ea typeface="楷体" panose="02010609060101010101" pitchFamily="49" charset="-122"/>
              </a:rPr>
              <a:t>气味嗅频模型的建立</a:t>
            </a:r>
            <a:endParaRPr lang="en-US" altLang="zh-CN" b="1" dirty="0">
              <a:latin typeface="楷体" panose="02010609060101010101" pitchFamily="49" charset="-122"/>
              <a:ea typeface="楷体" panose="02010609060101010101" pitchFamily="49" charset="-122"/>
            </a:endParaRPr>
          </a:p>
          <a:p>
            <a:pPr marL="285750" indent="-285750" eaLnBrk="0" hangingPunct="0">
              <a:lnSpc>
                <a:spcPct val="200000"/>
              </a:lnSpc>
              <a:buFont typeface="Wingdings" panose="05000000000000000000" pitchFamily="2" charset="2"/>
              <a:buChar char="Ø"/>
              <a:defRPr/>
            </a:pPr>
            <a:r>
              <a:rPr lang="zh-CN" altLang="en-US" b="1" dirty="0">
                <a:latin typeface="楷体" panose="02010609060101010101" pitchFamily="49" charset="-122"/>
                <a:ea typeface="楷体" panose="02010609060101010101" pitchFamily="49" charset="-122"/>
              </a:rPr>
              <a:t>物质气味的“基气味”库建立</a:t>
            </a:r>
            <a:endParaRPr lang="en-US" altLang="zh-CN" b="1" dirty="0">
              <a:latin typeface="楷体" panose="02010609060101010101" pitchFamily="49" charset="-122"/>
              <a:ea typeface="楷体" panose="02010609060101010101" pitchFamily="49" charset="-122"/>
            </a:endParaRPr>
          </a:p>
          <a:p>
            <a:pPr marL="285750" indent="-285750" eaLnBrk="0" hangingPunct="0">
              <a:lnSpc>
                <a:spcPct val="200000"/>
              </a:lnSpc>
              <a:buFont typeface="Wingdings" panose="05000000000000000000" pitchFamily="2" charset="2"/>
              <a:buChar char="Ø"/>
              <a:defRPr/>
            </a:pPr>
            <a:r>
              <a:rPr lang="zh-CN" altLang="en-US" b="1" kern="100" dirty="0">
                <a:latin typeface="楷体" panose="02010609060101010101" pitchFamily="49" charset="-122"/>
                <a:ea typeface="楷体" panose="02010609060101010101" pitchFamily="49" charset="-122"/>
                <a:cs typeface="Times New Roman" panose="02020603050405020304" pitchFamily="18" charset="0"/>
              </a:rPr>
              <a:t>气味配方与播放</a:t>
            </a:r>
            <a:endParaRPr lang="en-US" altLang="zh-CN" b="1" kern="1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8"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015" y="5193103"/>
            <a:ext cx="1400446" cy="139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标题 49"/>
          <p:cNvSpPr txBox="1">
            <a:spLocks/>
          </p:cNvSpPr>
          <p:nvPr/>
        </p:nvSpPr>
        <p:spPr bwMode="auto">
          <a:xfrm>
            <a:off x="581025" y="598488"/>
            <a:ext cx="35179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三</a:t>
            </a:r>
            <a:r>
              <a:rPr lang="zh-CN" altLang="en-US" sz="2400" b="1" dirty="0" smtClean="0">
                <a:solidFill>
                  <a:schemeClr val="bg1"/>
                </a:solidFill>
                <a:latin typeface="微软雅黑" panose="020B0503020204020204" pitchFamily="34" charset="-122"/>
                <a:ea typeface="微软雅黑" panose="020B0503020204020204" pitchFamily="34" charset="-122"/>
              </a:rPr>
              <a:t>、探索研究</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图片 14"/>
          <p:cNvPicPr>
            <a:picLocks noChangeAspect="1" noChangeArrowheads="1"/>
          </p:cNvPicPr>
          <p:nvPr/>
        </p:nvPicPr>
        <p:blipFill>
          <a:blip r:embed="rId2"/>
          <a:srcRect/>
          <a:stretch>
            <a:fillRect/>
          </a:stretch>
        </p:blipFill>
        <p:spPr bwMode="auto">
          <a:xfrm>
            <a:off x="577850" y="1293813"/>
            <a:ext cx="446088" cy="447675"/>
          </a:xfrm>
          <a:prstGeom prst="rect">
            <a:avLst/>
          </a:prstGeom>
          <a:noFill/>
          <a:ln w="9525">
            <a:noFill/>
            <a:miter lim="800000"/>
            <a:headEnd/>
            <a:tailEnd/>
          </a:ln>
        </p:spPr>
      </p:pic>
      <p:sp>
        <p:nvSpPr>
          <p:cNvPr id="13" name="标题 1"/>
          <p:cNvSpPr txBox="1">
            <a:spLocks/>
          </p:cNvSpPr>
          <p:nvPr/>
        </p:nvSpPr>
        <p:spPr bwMode="auto">
          <a:xfrm>
            <a:off x="1023938" y="1223963"/>
            <a:ext cx="3206744" cy="493712"/>
          </a:xfrm>
          <a:prstGeom prst="rect">
            <a:avLst/>
          </a:prstGeom>
          <a:noFill/>
          <a:ln>
            <a:noFill/>
          </a:ln>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lnSpc>
                <a:spcPct val="100000"/>
              </a:lnSpc>
              <a:defRPr/>
            </a:pPr>
            <a:r>
              <a:rPr lang="en-US" altLang="zh-CN" sz="1800" b="1" dirty="0">
                <a:solidFill>
                  <a:schemeClr val="tx1">
                    <a:lumMod val="85000"/>
                    <a:lumOff val="15000"/>
                  </a:schemeClr>
                </a:solidFill>
                <a:latin typeface="黑体" panose="02010609060101010101" pitchFamily="49" charset="-122"/>
                <a:ea typeface="黑体" panose="02010609060101010101" pitchFamily="49" charset="-122"/>
              </a:rPr>
              <a:t>3.6 </a:t>
            </a:r>
            <a:r>
              <a:rPr lang="zh-CN" altLang="en-US" sz="1800" b="1" dirty="0">
                <a:solidFill>
                  <a:schemeClr val="tx1">
                    <a:lumMod val="85000"/>
                    <a:lumOff val="15000"/>
                  </a:schemeClr>
                </a:solidFill>
                <a:latin typeface="黑体" panose="02010609060101010101" pitchFamily="49" charset="-122"/>
                <a:ea typeface="黑体" panose="02010609060101010101" pitchFamily="49" charset="-122"/>
              </a:rPr>
              <a:t>本团队气味复现初步装置</a:t>
            </a:r>
            <a:endParaRPr lang="zh-CN" altLang="zh-CN" sz="1800" b="1" dirty="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60420" name="椭圆 8"/>
          <p:cNvSpPr>
            <a:spLocks noChangeArrowheads="1"/>
          </p:cNvSpPr>
          <p:nvPr/>
        </p:nvSpPr>
        <p:spPr bwMode="auto">
          <a:xfrm>
            <a:off x="3983038" y="3114675"/>
            <a:ext cx="1466850" cy="1465263"/>
          </a:xfrm>
          <a:prstGeom prst="ellipse">
            <a:avLst/>
          </a:prstGeom>
          <a:solidFill>
            <a:schemeClr val="bg1"/>
          </a:solidFill>
          <a:ln w="63500">
            <a:solidFill>
              <a:srgbClr val="FBAF2D"/>
            </a:solidFill>
            <a:round/>
            <a:headEnd/>
            <a:tailEnd/>
          </a:ln>
        </p:spPr>
        <p:txBody>
          <a:bodyPr lIns="0" tIns="0" rIns="0" bIns="0" anchor="ctr"/>
          <a:lstStyle/>
          <a:p>
            <a:pPr algn="ctr">
              <a:buFont typeface="Arial" charset="0"/>
              <a:buNone/>
            </a:pPr>
            <a:endParaRPr lang="zh-CN" altLang="en-US" b="1">
              <a:solidFill>
                <a:srgbClr val="404040"/>
              </a:solidFill>
              <a:latin typeface="微软雅黑" pitchFamily="34" charset="-122"/>
              <a:ea typeface="微软雅黑" pitchFamily="34" charset="-122"/>
              <a:sym typeface="+mn-lt"/>
            </a:endParaRPr>
          </a:p>
        </p:txBody>
      </p:sp>
      <p:pic>
        <p:nvPicPr>
          <p:cNvPr id="60421" name="图片 1"/>
          <p:cNvPicPr>
            <a:picLocks noChangeAspect="1"/>
          </p:cNvPicPr>
          <p:nvPr/>
        </p:nvPicPr>
        <p:blipFill>
          <a:blip r:embed="rId3"/>
          <a:srcRect/>
          <a:stretch>
            <a:fillRect/>
          </a:stretch>
        </p:blipFill>
        <p:spPr bwMode="auto">
          <a:xfrm>
            <a:off x="4008438" y="3097213"/>
            <a:ext cx="1452562" cy="1466850"/>
          </a:xfrm>
          <a:prstGeom prst="rect">
            <a:avLst/>
          </a:prstGeom>
          <a:noFill/>
          <a:ln w="9525">
            <a:noFill/>
            <a:miter lim="800000"/>
            <a:headEnd/>
            <a:tailEnd/>
          </a:ln>
        </p:spPr>
      </p:pic>
      <p:sp>
        <p:nvSpPr>
          <p:cNvPr id="60422" name="形状 7"/>
          <p:cNvSpPr>
            <a:spLocks/>
          </p:cNvSpPr>
          <p:nvPr/>
        </p:nvSpPr>
        <p:spPr bwMode="auto">
          <a:xfrm rot="10649655" flipV="1">
            <a:off x="3032125" y="2519363"/>
            <a:ext cx="962025" cy="701675"/>
          </a:xfrm>
          <a:custGeom>
            <a:avLst/>
            <a:gdLst>
              <a:gd name="T0" fmla="*/ 0 w 2172221"/>
              <a:gd name="T1" fmla="*/ 2529 h 1567142"/>
              <a:gd name="T2" fmla="*/ 2520 w 2172221"/>
              <a:gd name="T3" fmla="*/ 316 h 1567142"/>
              <a:gd name="T4" fmla="*/ 2487 w 2172221"/>
              <a:gd name="T5" fmla="*/ 0 h 1567142"/>
              <a:gd name="T6" fmla="*/ 3207 w 2172221"/>
              <a:gd name="T7" fmla="*/ 426 h 1567142"/>
              <a:gd name="T8" fmla="*/ 2601 w 2172221"/>
              <a:gd name="T9" fmla="*/ 1105 h 1567142"/>
              <a:gd name="T10" fmla="*/ 2568 w 2172221"/>
              <a:gd name="T11" fmla="*/ 788 h 1567142"/>
              <a:gd name="T12" fmla="*/ 0 w 2172221"/>
              <a:gd name="T13" fmla="*/ 2529 h 1567142"/>
              <a:gd name="T14" fmla="*/ 0 60000 65536"/>
              <a:gd name="T15" fmla="*/ 0 60000 65536"/>
              <a:gd name="T16" fmla="*/ 0 60000 65536"/>
              <a:gd name="T17" fmla="*/ 0 60000 65536"/>
              <a:gd name="T18" fmla="*/ 0 60000 65536"/>
              <a:gd name="T19" fmla="*/ 0 60000 65536"/>
              <a:gd name="T20" fmla="*/ 0 60000 65536"/>
              <a:gd name="T21" fmla="*/ 0 w 2172221"/>
              <a:gd name="T22" fmla="*/ 0 h 1567142"/>
              <a:gd name="T23" fmla="*/ 2172221 w 2172221"/>
              <a:gd name="T24" fmla="*/ 1567142 h 1567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2221" h="1567142">
                <a:moveTo>
                  <a:pt x="0" y="1567142"/>
                </a:moveTo>
                <a:cubicBezTo>
                  <a:pt x="241358" y="870635"/>
                  <a:pt x="810222" y="413552"/>
                  <a:pt x="1706592" y="195893"/>
                </a:cubicBezTo>
                <a:lnTo>
                  <a:pt x="1684520" y="0"/>
                </a:lnTo>
                <a:lnTo>
                  <a:pt x="2172221" y="263985"/>
                </a:lnTo>
                <a:lnTo>
                  <a:pt x="1761665" y="684684"/>
                </a:lnTo>
                <a:lnTo>
                  <a:pt x="1739594" y="488792"/>
                </a:lnTo>
                <a:cubicBezTo>
                  <a:pt x="941901" y="575855"/>
                  <a:pt x="362037" y="935305"/>
                  <a:pt x="0" y="1567142"/>
                </a:cubicBezTo>
                <a:close/>
              </a:path>
            </a:pathLst>
          </a:custGeom>
          <a:solidFill>
            <a:srgbClr val="FFC000"/>
          </a:solidFill>
          <a:ln w="9525">
            <a:noFill/>
            <a:round/>
            <a:headEnd/>
            <a:tailEnd/>
          </a:ln>
        </p:spPr>
        <p:txBody>
          <a:bodyPr anchor="ctr"/>
          <a:lstStyle/>
          <a:p>
            <a:endParaRPr lang="zh-CN" altLang="en-US"/>
          </a:p>
        </p:txBody>
      </p:sp>
      <p:pic>
        <p:nvPicPr>
          <p:cNvPr id="60423" name="图片 14"/>
          <p:cNvPicPr>
            <a:picLocks noChangeAspect="1"/>
          </p:cNvPicPr>
          <p:nvPr/>
        </p:nvPicPr>
        <p:blipFill>
          <a:blip r:embed="rId4"/>
          <a:srcRect/>
          <a:stretch>
            <a:fillRect/>
          </a:stretch>
        </p:blipFill>
        <p:spPr bwMode="auto">
          <a:xfrm>
            <a:off x="1280250" y="1799724"/>
            <a:ext cx="1597025" cy="1066800"/>
          </a:xfrm>
          <a:prstGeom prst="rect">
            <a:avLst/>
          </a:prstGeom>
          <a:noFill/>
          <a:ln w="9525">
            <a:noFill/>
            <a:miter lim="800000"/>
            <a:headEnd/>
            <a:tailEnd/>
          </a:ln>
        </p:spPr>
      </p:pic>
      <p:pic>
        <p:nvPicPr>
          <p:cNvPr id="60424" name="图片 15"/>
          <p:cNvPicPr>
            <a:picLocks noChangeAspect="1"/>
          </p:cNvPicPr>
          <p:nvPr/>
        </p:nvPicPr>
        <p:blipFill>
          <a:blip r:embed="rId5"/>
          <a:srcRect/>
          <a:stretch>
            <a:fillRect/>
          </a:stretch>
        </p:blipFill>
        <p:spPr bwMode="auto">
          <a:xfrm>
            <a:off x="6530969" y="1703986"/>
            <a:ext cx="1081087" cy="1441450"/>
          </a:xfrm>
          <a:prstGeom prst="rect">
            <a:avLst/>
          </a:prstGeom>
          <a:noFill/>
          <a:ln w="9525">
            <a:noFill/>
            <a:miter lim="800000"/>
            <a:headEnd/>
            <a:tailEnd/>
          </a:ln>
        </p:spPr>
      </p:pic>
      <p:pic>
        <p:nvPicPr>
          <p:cNvPr id="60425" name="图片 16"/>
          <p:cNvPicPr>
            <a:picLocks noChangeAspect="1"/>
          </p:cNvPicPr>
          <p:nvPr/>
        </p:nvPicPr>
        <p:blipFill>
          <a:blip r:embed="rId6"/>
          <a:srcRect/>
          <a:stretch>
            <a:fillRect/>
          </a:stretch>
        </p:blipFill>
        <p:spPr bwMode="auto">
          <a:xfrm>
            <a:off x="3950749" y="5526922"/>
            <a:ext cx="1543050" cy="1243012"/>
          </a:xfrm>
          <a:prstGeom prst="rect">
            <a:avLst/>
          </a:prstGeom>
          <a:noFill/>
          <a:ln w="9525">
            <a:noFill/>
            <a:miter lim="800000"/>
            <a:headEnd/>
            <a:tailEnd/>
          </a:ln>
        </p:spPr>
      </p:pic>
      <p:pic>
        <p:nvPicPr>
          <p:cNvPr id="60426" name="图片 17"/>
          <p:cNvPicPr>
            <a:picLocks noChangeAspect="1"/>
          </p:cNvPicPr>
          <p:nvPr/>
        </p:nvPicPr>
        <p:blipFill>
          <a:blip r:embed="rId7"/>
          <a:srcRect/>
          <a:stretch>
            <a:fillRect/>
          </a:stretch>
        </p:blipFill>
        <p:spPr bwMode="auto">
          <a:xfrm>
            <a:off x="6699906" y="4026379"/>
            <a:ext cx="1152525" cy="1446213"/>
          </a:xfrm>
          <a:prstGeom prst="rect">
            <a:avLst/>
          </a:prstGeom>
          <a:noFill/>
          <a:ln w="9525">
            <a:noFill/>
            <a:miter lim="800000"/>
            <a:headEnd/>
            <a:tailEnd/>
          </a:ln>
        </p:spPr>
      </p:pic>
      <p:pic>
        <p:nvPicPr>
          <p:cNvPr id="60427" name="图片 18"/>
          <p:cNvPicPr>
            <a:picLocks noChangeAspect="1"/>
          </p:cNvPicPr>
          <p:nvPr/>
        </p:nvPicPr>
        <p:blipFill>
          <a:blip r:embed="rId8"/>
          <a:srcRect/>
          <a:stretch>
            <a:fillRect/>
          </a:stretch>
        </p:blipFill>
        <p:spPr bwMode="auto">
          <a:xfrm>
            <a:off x="1321660" y="4126513"/>
            <a:ext cx="1439863" cy="1270000"/>
          </a:xfrm>
          <a:prstGeom prst="rect">
            <a:avLst/>
          </a:prstGeom>
          <a:noFill/>
          <a:ln w="9525">
            <a:noFill/>
            <a:miter lim="800000"/>
            <a:headEnd/>
            <a:tailEnd/>
          </a:ln>
        </p:spPr>
      </p:pic>
      <p:sp>
        <p:nvSpPr>
          <p:cNvPr id="22" name="形状 7"/>
          <p:cNvSpPr>
            <a:spLocks/>
          </p:cNvSpPr>
          <p:nvPr/>
        </p:nvSpPr>
        <p:spPr bwMode="auto">
          <a:xfrm rot="17757660" flipV="1">
            <a:off x="5425536" y="2564847"/>
            <a:ext cx="909638" cy="655637"/>
          </a:xfrm>
          <a:custGeom>
            <a:avLst/>
            <a:gdLst>
              <a:gd name="T0" fmla="*/ 0 w 2172221"/>
              <a:gd name="T1" fmla="*/ 1563517 h 1567142"/>
              <a:gd name="T2" fmla="*/ 1701279 w 2172221"/>
              <a:gd name="T3" fmla="*/ 195438 h 1567142"/>
              <a:gd name="T4" fmla="*/ 1679275 w 2172221"/>
              <a:gd name="T5" fmla="*/ 0 h 1567142"/>
              <a:gd name="T6" fmla="*/ 2165456 w 2172221"/>
              <a:gd name="T7" fmla="*/ 263374 h 1567142"/>
              <a:gd name="T8" fmla="*/ 1756180 w 2172221"/>
              <a:gd name="T9" fmla="*/ 683098 h 1567142"/>
              <a:gd name="T10" fmla="*/ 1734178 w 2172221"/>
              <a:gd name="T11" fmla="*/ 487661 h 1567142"/>
              <a:gd name="T12" fmla="*/ 0 w 2172221"/>
              <a:gd name="T13" fmla="*/ 1563517 h 1567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72221" h="1567142">
                <a:moveTo>
                  <a:pt x="0" y="1567142"/>
                </a:moveTo>
                <a:cubicBezTo>
                  <a:pt x="241358" y="870635"/>
                  <a:pt x="810222" y="413552"/>
                  <a:pt x="1706592" y="195893"/>
                </a:cubicBezTo>
                <a:lnTo>
                  <a:pt x="1684520" y="0"/>
                </a:lnTo>
                <a:lnTo>
                  <a:pt x="2172221" y="263985"/>
                </a:lnTo>
                <a:lnTo>
                  <a:pt x="1761665" y="684684"/>
                </a:lnTo>
                <a:lnTo>
                  <a:pt x="1739594" y="488792"/>
                </a:lnTo>
                <a:cubicBezTo>
                  <a:pt x="941901" y="575855"/>
                  <a:pt x="362037" y="935305"/>
                  <a:pt x="0" y="1567142"/>
                </a:cubicBezTo>
                <a:close/>
              </a:path>
            </a:pathLst>
          </a:custGeom>
          <a:solidFill>
            <a:schemeClr val="accent5"/>
          </a:solidFill>
          <a:ln>
            <a:noFill/>
          </a:ln>
        </p:spPr>
        <p:txBody>
          <a:bodyPr anchor="ctr"/>
          <a:lstStyle/>
          <a:p>
            <a:pPr eaLnBrk="0" hangingPunct="0">
              <a:defRPr/>
            </a:pPr>
            <a:endParaRPr lang="zh-CN" altLang="en-US">
              <a:latin typeface="Arial" panose="020B0604020202020204" pitchFamily="34" charset="0"/>
              <a:ea typeface="微软雅黑" panose="020B0503020204020204" pitchFamily="34" charset="-122"/>
            </a:endParaRPr>
          </a:p>
        </p:txBody>
      </p:sp>
      <p:sp>
        <p:nvSpPr>
          <p:cNvPr id="60429" name="形状 7"/>
          <p:cNvSpPr>
            <a:spLocks/>
          </p:cNvSpPr>
          <p:nvPr/>
        </p:nvSpPr>
        <p:spPr bwMode="auto">
          <a:xfrm rot="3372428" flipV="1">
            <a:off x="4374357" y="4872831"/>
            <a:ext cx="646112" cy="466725"/>
          </a:xfrm>
          <a:custGeom>
            <a:avLst/>
            <a:gdLst>
              <a:gd name="T0" fmla="*/ 0 w 2172221"/>
              <a:gd name="T1" fmla="*/ 97 h 1567142"/>
              <a:gd name="T2" fmla="*/ 104 w 2172221"/>
              <a:gd name="T3" fmla="*/ 12 h 1567142"/>
              <a:gd name="T4" fmla="*/ 103 w 2172221"/>
              <a:gd name="T5" fmla="*/ 0 h 1567142"/>
              <a:gd name="T6" fmla="*/ 133 w 2172221"/>
              <a:gd name="T7" fmla="*/ 16 h 1567142"/>
              <a:gd name="T8" fmla="*/ 108 w 2172221"/>
              <a:gd name="T9" fmla="*/ 42 h 1567142"/>
              <a:gd name="T10" fmla="*/ 106 w 2172221"/>
              <a:gd name="T11" fmla="*/ 30 h 1567142"/>
              <a:gd name="T12" fmla="*/ 0 w 2172221"/>
              <a:gd name="T13" fmla="*/ 97 h 1567142"/>
              <a:gd name="T14" fmla="*/ 0 60000 65536"/>
              <a:gd name="T15" fmla="*/ 0 60000 65536"/>
              <a:gd name="T16" fmla="*/ 0 60000 65536"/>
              <a:gd name="T17" fmla="*/ 0 60000 65536"/>
              <a:gd name="T18" fmla="*/ 0 60000 65536"/>
              <a:gd name="T19" fmla="*/ 0 60000 65536"/>
              <a:gd name="T20" fmla="*/ 0 60000 65536"/>
              <a:gd name="T21" fmla="*/ 0 w 2172221"/>
              <a:gd name="T22" fmla="*/ 0 h 1567142"/>
              <a:gd name="T23" fmla="*/ 2172221 w 2172221"/>
              <a:gd name="T24" fmla="*/ 1567142 h 1567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2221" h="1567142">
                <a:moveTo>
                  <a:pt x="0" y="1567142"/>
                </a:moveTo>
                <a:cubicBezTo>
                  <a:pt x="241358" y="870635"/>
                  <a:pt x="810222" y="413552"/>
                  <a:pt x="1706592" y="195893"/>
                </a:cubicBezTo>
                <a:lnTo>
                  <a:pt x="1684520" y="0"/>
                </a:lnTo>
                <a:lnTo>
                  <a:pt x="2172221" y="263985"/>
                </a:lnTo>
                <a:lnTo>
                  <a:pt x="1761665" y="684684"/>
                </a:lnTo>
                <a:lnTo>
                  <a:pt x="1739594" y="488792"/>
                </a:lnTo>
                <a:cubicBezTo>
                  <a:pt x="941901" y="575855"/>
                  <a:pt x="362037" y="935305"/>
                  <a:pt x="0" y="1567142"/>
                </a:cubicBezTo>
                <a:close/>
              </a:path>
            </a:pathLst>
          </a:custGeom>
          <a:solidFill>
            <a:srgbClr val="EC566B"/>
          </a:solidFill>
          <a:ln w="9525">
            <a:noFill/>
            <a:round/>
            <a:headEnd/>
            <a:tailEnd/>
          </a:ln>
        </p:spPr>
        <p:txBody>
          <a:bodyPr anchor="ctr"/>
          <a:lstStyle/>
          <a:p>
            <a:endParaRPr lang="zh-CN" altLang="en-US"/>
          </a:p>
        </p:txBody>
      </p:sp>
      <p:sp>
        <p:nvSpPr>
          <p:cNvPr id="24" name="形状 7"/>
          <p:cNvSpPr>
            <a:spLocks/>
          </p:cNvSpPr>
          <p:nvPr/>
        </p:nvSpPr>
        <p:spPr bwMode="auto">
          <a:xfrm rot="18286512" flipV="1">
            <a:off x="2890489" y="4038252"/>
            <a:ext cx="936625" cy="692150"/>
          </a:xfrm>
          <a:custGeom>
            <a:avLst/>
            <a:gdLst>
              <a:gd name="T0" fmla="*/ 0 w 2172221"/>
              <a:gd name="T1" fmla="*/ 1563517 h 1567142"/>
              <a:gd name="T2" fmla="*/ 1701279 w 2172221"/>
              <a:gd name="T3" fmla="*/ 195438 h 1567142"/>
              <a:gd name="T4" fmla="*/ 1679275 w 2172221"/>
              <a:gd name="T5" fmla="*/ 0 h 1567142"/>
              <a:gd name="T6" fmla="*/ 2165456 w 2172221"/>
              <a:gd name="T7" fmla="*/ 263374 h 1567142"/>
              <a:gd name="T8" fmla="*/ 1756180 w 2172221"/>
              <a:gd name="T9" fmla="*/ 683098 h 1567142"/>
              <a:gd name="T10" fmla="*/ 1734178 w 2172221"/>
              <a:gd name="T11" fmla="*/ 487661 h 1567142"/>
              <a:gd name="T12" fmla="*/ 0 w 2172221"/>
              <a:gd name="T13" fmla="*/ 1563517 h 1567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72221" h="1567142">
                <a:moveTo>
                  <a:pt x="0" y="1567142"/>
                </a:moveTo>
                <a:cubicBezTo>
                  <a:pt x="241358" y="870635"/>
                  <a:pt x="810222" y="413552"/>
                  <a:pt x="1706592" y="195893"/>
                </a:cubicBezTo>
                <a:lnTo>
                  <a:pt x="1684520" y="0"/>
                </a:lnTo>
                <a:lnTo>
                  <a:pt x="2172221" y="263985"/>
                </a:lnTo>
                <a:lnTo>
                  <a:pt x="1761665" y="684684"/>
                </a:lnTo>
                <a:lnTo>
                  <a:pt x="1739594" y="488792"/>
                </a:lnTo>
                <a:cubicBezTo>
                  <a:pt x="941901" y="575855"/>
                  <a:pt x="362037" y="935305"/>
                  <a:pt x="0" y="1567142"/>
                </a:cubicBezTo>
                <a:close/>
              </a:path>
            </a:pathLst>
          </a:custGeom>
          <a:noFill/>
          <a:ln>
            <a:solidFill>
              <a:schemeClr val="tx1"/>
            </a:solidFill>
            <a:prstDash val="dash"/>
          </a:ln>
        </p:spPr>
        <p:txBody>
          <a:bodyPr anchor="ctr"/>
          <a:lstStyle/>
          <a:p>
            <a:pPr eaLnBrk="0" hangingPunct="0">
              <a:defRPr/>
            </a:pPr>
            <a:endParaRPr lang="zh-CN" altLang="en-US">
              <a:latin typeface="Arial" panose="020B0604020202020204" pitchFamily="34" charset="0"/>
              <a:ea typeface="微软雅黑" panose="020B0503020204020204" pitchFamily="34" charset="-122"/>
            </a:endParaRPr>
          </a:p>
        </p:txBody>
      </p:sp>
      <p:sp>
        <p:nvSpPr>
          <p:cNvPr id="60431" name="形状 2"/>
          <p:cNvSpPr>
            <a:spLocks/>
          </p:cNvSpPr>
          <p:nvPr/>
        </p:nvSpPr>
        <p:spPr bwMode="auto">
          <a:xfrm rot="21180973" flipV="1">
            <a:off x="5557838" y="4181475"/>
            <a:ext cx="939800" cy="585788"/>
          </a:xfrm>
          <a:custGeom>
            <a:avLst/>
            <a:gdLst>
              <a:gd name="T0" fmla="*/ 0 w 2172221"/>
              <a:gd name="T1" fmla="*/ 769 h 1567142"/>
              <a:gd name="T2" fmla="*/ 2651 w 2172221"/>
              <a:gd name="T3" fmla="*/ 96 h 1567142"/>
              <a:gd name="T4" fmla="*/ 2617 w 2172221"/>
              <a:gd name="T5" fmla="*/ 0 h 1567142"/>
              <a:gd name="T6" fmla="*/ 3374 w 2172221"/>
              <a:gd name="T7" fmla="*/ 130 h 1567142"/>
              <a:gd name="T8" fmla="*/ 2736 w 2172221"/>
              <a:gd name="T9" fmla="*/ 336 h 1567142"/>
              <a:gd name="T10" fmla="*/ 2702 w 2172221"/>
              <a:gd name="T11" fmla="*/ 240 h 1567142"/>
              <a:gd name="T12" fmla="*/ 0 w 2172221"/>
              <a:gd name="T13" fmla="*/ 769 h 1567142"/>
              <a:gd name="T14" fmla="*/ 0 60000 65536"/>
              <a:gd name="T15" fmla="*/ 0 60000 65536"/>
              <a:gd name="T16" fmla="*/ 0 60000 65536"/>
              <a:gd name="T17" fmla="*/ 0 60000 65536"/>
              <a:gd name="T18" fmla="*/ 0 60000 65536"/>
              <a:gd name="T19" fmla="*/ 0 60000 65536"/>
              <a:gd name="T20" fmla="*/ 0 60000 65536"/>
              <a:gd name="T21" fmla="*/ 0 w 2172221"/>
              <a:gd name="T22" fmla="*/ 0 h 1567142"/>
              <a:gd name="T23" fmla="*/ 2172221 w 2172221"/>
              <a:gd name="T24" fmla="*/ 1567142 h 1567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2221" h="1567142">
                <a:moveTo>
                  <a:pt x="0" y="1567142"/>
                </a:moveTo>
                <a:cubicBezTo>
                  <a:pt x="241358" y="870635"/>
                  <a:pt x="810222" y="413552"/>
                  <a:pt x="1706592" y="195893"/>
                </a:cubicBezTo>
                <a:lnTo>
                  <a:pt x="1684520" y="0"/>
                </a:lnTo>
                <a:lnTo>
                  <a:pt x="2172221" y="263985"/>
                </a:lnTo>
                <a:lnTo>
                  <a:pt x="1761665" y="684684"/>
                </a:lnTo>
                <a:lnTo>
                  <a:pt x="1739594" y="488792"/>
                </a:lnTo>
                <a:cubicBezTo>
                  <a:pt x="941901" y="575855"/>
                  <a:pt x="362037" y="935305"/>
                  <a:pt x="0" y="1567142"/>
                </a:cubicBezTo>
                <a:close/>
              </a:path>
            </a:pathLst>
          </a:custGeom>
          <a:solidFill>
            <a:srgbClr val="70C833"/>
          </a:solidFill>
          <a:ln w="9525">
            <a:noFill/>
            <a:round/>
            <a:headEnd/>
            <a:tailEnd/>
          </a:ln>
        </p:spPr>
        <p:txBody>
          <a:bodyPr anchor="ctr"/>
          <a:lstStyle/>
          <a:p>
            <a:endParaRPr lang="zh-CN" altLang="en-US"/>
          </a:p>
        </p:txBody>
      </p:sp>
      <p:sp>
        <p:nvSpPr>
          <p:cNvPr id="4" name="圆角矩形 3"/>
          <p:cNvSpPr/>
          <p:nvPr/>
        </p:nvSpPr>
        <p:spPr>
          <a:xfrm>
            <a:off x="3911596" y="5526922"/>
            <a:ext cx="1570038" cy="1206500"/>
          </a:xfrm>
          <a:prstGeom prst="roundRect">
            <a:avLst/>
          </a:prstGeom>
          <a:noFill/>
          <a:ln w="57150">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endParaRPr lang="zh-CN" altLang="en-US"/>
          </a:p>
        </p:txBody>
      </p:sp>
      <p:sp>
        <p:nvSpPr>
          <p:cNvPr id="26" name="圆角矩形 25"/>
          <p:cNvSpPr/>
          <p:nvPr/>
        </p:nvSpPr>
        <p:spPr>
          <a:xfrm>
            <a:off x="6680548" y="3994960"/>
            <a:ext cx="1179513" cy="1522413"/>
          </a:xfrm>
          <a:prstGeom prst="roundRect">
            <a:avLst/>
          </a:prstGeom>
          <a:noFill/>
          <a:ln w="57150">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endParaRPr lang="zh-CN" altLang="en-US"/>
          </a:p>
        </p:txBody>
      </p:sp>
      <p:sp>
        <p:nvSpPr>
          <p:cNvPr id="27" name="圆角矩形 26"/>
          <p:cNvSpPr/>
          <p:nvPr/>
        </p:nvSpPr>
        <p:spPr>
          <a:xfrm>
            <a:off x="1222305" y="1790045"/>
            <a:ext cx="1712913" cy="1066800"/>
          </a:xfrm>
          <a:prstGeom prst="roundRect">
            <a:avLst/>
          </a:prstGeom>
          <a:noFill/>
          <a:ln w="57150">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endParaRPr lang="zh-CN" altLang="en-US"/>
          </a:p>
        </p:txBody>
      </p:sp>
      <p:sp>
        <p:nvSpPr>
          <p:cNvPr id="28" name="圆角矩形 27"/>
          <p:cNvSpPr/>
          <p:nvPr/>
        </p:nvSpPr>
        <p:spPr>
          <a:xfrm>
            <a:off x="6518269" y="1675411"/>
            <a:ext cx="1119187" cy="1504950"/>
          </a:xfrm>
          <a:prstGeom prst="roundRect">
            <a:avLst/>
          </a:prstGeom>
          <a:noFill/>
          <a:ln w="57150">
            <a:solidFill>
              <a:srgbClr val="FBAF2D"/>
            </a:solidFill>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endParaRPr lang="zh-CN" altLang="en-US"/>
          </a:p>
        </p:txBody>
      </p:sp>
      <p:sp>
        <p:nvSpPr>
          <p:cNvPr id="29" name="圆角矩形 28"/>
          <p:cNvSpPr/>
          <p:nvPr/>
        </p:nvSpPr>
        <p:spPr>
          <a:xfrm>
            <a:off x="1296260" y="4126513"/>
            <a:ext cx="1465263" cy="1270000"/>
          </a:xfrm>
          <a:prstGeom prst="roundRect">
            <a:avLst/>
          </a:prstGeom>
          <a:noFill/>
          <a:ln w="57150">
            <a:solidFill>
              <a:srgbClr val="B7C8D3"/>
            </a:solidFill>
            <a:prstDash val="dash"/>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endParaRPr lang="zh-CN" altLang="en-US"/>
          </a:p>
        </p:txBody>
      </p:sp>
      <p:sp>
        <p:nvSpPr>
          <p:cNvPr id="60437" name="文本框 19"/>
          <p:cNvSpPr txBox="1">
            <a:spLocks noChangeArrowheads="1"/>
          </p:cNvSpPr>
          <p:nvPr/>
        </p:nvSpPr>
        <p:spPr bwMode="auto">
          <a:xfrm>
            <a:off x="5520787" y="6331972"/>
            <a:ext cx="1460656" cy="338554"/>
          </a:xfrm>
          <a:prstGeom prst="rect">
            <a:avLst/>
          </a:prstGeom>
          <a:noFill/>
          <a:ln w="9525">
            <a:noFill/>
            <a:miter lim="800000"/>
            <a:headEnd/>
            <a:tailEnd/>
          </a:ln>
        </p:spPr>
        <p:txBody>
          <a:bodyPr wrap="none">
            <a:spAutoFit/>
          </a:bodyPr>
          <a:lstStyle/>
          <a:p>
            <a:pPr eaLnBrk="0" hangingPunct="0"/>
            <a:r>
              <a:rPr lang="en-US" altLang="zh-CN" sz="1600" dirty="0">
                <a:ea typeface="微软雅黑" pitchFamily="34" charset="-122"/>
              </a:rPr>
              <a:t>A8</a:t>
            </a:r>
            <a:r>
              <a:rPr lang="zh-CN" altLang="en-US" sz="1600" dirty="0">
                <a:ea typeface="微软雅黑" pitchFamily="34" charset="-122"/>
              </a:rPr>
              <a:t>核心控制板</a:t>
            </a:r>
          </a:p>
        </p:txBody>
      </p:sp>
      <p:sp>
        <p:nvSpPr>
          <p:cNvPr id="60438" name="文本框 30"/>
          <p:cNvSpPr txBox="1">
            <a:spLocks noChangeArrowheads="1"/>
          </p:cNvSpPr>
          <p:nvPr/>
        </p:nvSpPr>
        <p:spPr bwMode="auto">
          <a:xfrm>
            <a:off x="1541632" y="2906314"/>
            <a:ext cx="1005403" cy="338554"/>
          </a:xfrm>
          <a:prstGeom prst="rect">
            <a:avLst/>
          </a:prstGeom>
          <a:noFill/>
          <a:ln w="9525">
            <a:noFill/>
            <a:miter lim="800000"/>
            <a:headEnd/>
            <a:tailEnd/>
          </a:ln>
        </p:spPr>
        <p:txBody>
          <a:bodyPr wrap="none">
            <a:spAutoFit/>
          </a:bodyPr>
          <a:lstStyle/>
          <a:p>
            <a:pPr eaLnBrk="0" hangingPunct="0"/>
            <a:r>
              <a:rPr lang="zh-CN" altLang="en-US" sz="1600" dirty="0">
                <a:ea typeface="微软雅黑" pitchFamily="34" charset="-122"/>
              </a:rPr>
              <a:t>系统界面</a:t>
            </a:r>
          </a:p>
        </p:txBody>
      </p:sp>
      <p:sp>
        <p:nvSpPr>
          <p:cNvPr id="60439" name="文本框 31"/>
          <p:cNvSpPr txBox="1">
            <a:spLocks noChangeArrowheads="1"/>
          </p:cNvSpPr>
          <p:nvPr/>
        </p:nvSpPr>
        <p:spPr bwMode="auto">
          <a:xfrm>
            <a:off x="6707915" y="3247011"/>
            <a:ext cx="800219" cy="338554"/>
          </a:xfrm>
          <a:prstGeom prst="rect">
            <a:avLst/>
          </a:prstGeom>
          <a:noFill/>
          <a:ln w="9525">
            <a:noFill/>
            <a:miter lim="800000"/>
            <a:headEnd/>
            <a:tailEnd/>
          </a:ln>
        </p:spPr>
        <p:txBody>
          <a:bodyPr wrap="none">
            <a:spAutoFit/>
          </a:bodyPr>
          <a:lstStyle/>
          <a:p>
            <a:pPr eaLnBrk="0" hangingPunct="0"/>
            <a:r>
              <a:rPr lang="zh-CN" altLang="en-US" sz="1600" dirty="0">
                <a:ea typeface="微软雅黑" pitchFamily="34" charset="-122"/>
              </a:rPr>
              <a:t>试剂盘</a:t>
            </a:r>
          </a:p>
        </p:txBody>
      </p:sp>
      <p:sp>
        <p:nvSpPr>
          <p:cNvPr id="60440" name="文本框 32"/>
          <p:cNvSpPr txBox="1">
            <a:spLocks noChangeArrowheads="1"/>
          </p:cNvSpPr>
          <p:nvPr/>
        </p:nvSpPr>
        <p:spPr bwMode="auto">
          <a:xfrm>
            <a:off x="1541632" y="5472592"/>
            <a:ext cx="1003801" cy="338554"/>
          </a:xfrm>
          <a:prstGeom prst="rect">
            <a:avLst/>
          </a:prstGeom>
          <a:noFill/>
          <a:ln w="9525">
            <a:noFill/>
            <a:miter lim="800000"/>
            <a:headEnd/>
            <a:tailEnd/>
          </a:ln>
        </p:spPr>
        <p:txBody>
          <a:bodyPr wrap="none">
            <a:spAutoFit/>
          </a:bodyPr>
          <a:lstStyle/>
          <a:p>
            <a:pPr eaLnBrk="0" hangingPunct="0"/>
            <a:r>
              <a:rPr lang="zh-CN" altLang="en-US" sz="1600" dirty="0">
                <a:ea typeface="微软雅黑" pitchFamily="34" charset="-122"/>
              </a:rPr>
              <a:t>气味信息</a:t>
            </a:r>
          </a:p>
        </p:txBody>
      </p:sp>
      <p:sp>
        <p:nvSpPr>
          <p:cNvPr id="60441" name="文本框 33"/>
          <p:cNvSpPr txBox="1">
            <a:spLocks noChangeArrowheads="1"/>
          </p:cNvSpPr>
          <p:nvPr/>
        </p:nvSpPr>
        <p:spPr bwMode="auto">
          <a:xfrm>
            <a:off x="6716728" y="5563144"/>
            <a:ext cx="1210588" cy="338554"/>
          </a:xfrm>
          <a:prstGeom prst="rect">
            <a:avLst/>
          </a:prstGeom>
          <a:noFill/>
          <a:ln w="9525">
            <a:noFill/>
            <a:miter lim="800000"/>
            <a:headEnd/>
            <a:tailEnd/>
          </a:ln>
        </p:spPr>
        <p:txBody>
          <a:bodyPr wrap="none">
            <a:spAutoFit/>
          </a:bodyPr>
          <a:lstStyle/>
          <a:p>
            <a:pPr eaLnBrk="0" hangingPunct="0"/>
            <a:r>
              <a:rPr lang="zh-CN" altLang="en-US" sz="1600" dirty="0">
                <a:ea typeface="微软雅黑" pitchFamily="34" charset="-122"/>
              </a:rPr>
              <a:t>试剂融合室</a:t>
            </a:r>
          </a:p>
        </p:txBody>
      </p:sp>
      <p:sp>
        <p:nvSpPr>
          <p:cNvPr id="31" name="标题 49"/>
          <p:cNvSpPr txBox="1">
            <a:spLocks/>
          </p:cNvSpPr>
          <p:nvPr/>
        </p:nvSpPr>
        <p:spPr bwMode="auto">
          <a:xfrm>
            <a:off x="581025" y="598488"/>
            <a:ext cx="35179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三</a:t>
            </a:r>
            <a:r>
              <a:rPr lang="zh-CN" altLang="en-US" sz="2400" b="1" dirty="0" smtClean="0">
                <a:solidFill>
                  <a:schemeClr val="bg1"/>
                </a:solidFill>
                <a:latin typeface="微软雅黑" panose="020B0503020204020204" pitchFamily="34" charset="-122"/>
                <a:ea typeface="微软雅黑" panose="020B0503020204020204" pitchFamily="34" charset="-122"/>
              </a:rPr>
              <a:t>、探索研究</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标题 49"/>
          <p:cNvSpPr>
            <a:spLocks noGrp="1"/>
          </p:cNvSpPr>
          <p:nvPr>
            <p:ph type="title" idx="4294967295"/>
          </p:nvPr>
        </p:nvSpPr>
        <p:spPr>
          <a:xfrm>
            <a:off x="581025" y="598488"/>
            <a:ext cx="3517900" cy="487362"/>
          </a:xfrm>
        </p:spPr>
        <p:txBody>
          <a:body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目录</a:t>
            </a:r>
            <a:r>
              <a:rPr lang="zh-CN" altLang="en-US" sz="2400" b="1" dirty="0">
                <a:solidFill>
                  <a:schemeClr val="bg1"/>
                </a:solidFill>
                <a:latin typeface="微软雅黑" pitchFamily="34" charset="-122"/>
              </a:rPr>
              <a:t> </a:t>
            </a:r>
            <a:r>
              <a:rPr lang="en-US" altLang="zh-CN" sz="2400" b="1" dirty="0">
                <a:solidFill>
                  <a:schemeClr val="bg1"/>
                </a:solidFill>
                <a:latin typeface="微软雅黑" pitchFamily="34" charset="-122"/>
              </a:rPr>
              <a:t>Contents</a:t>
            </a:r>
            <a:endParaRPr lang="zh-CN" altLang="en-US" sz="2400" b="1" dirty="0">
              <a:solidFill>
                <a:schemeClr val="bg1"/>
              </a:solidFill>
              <a:latin typeface="微软雅黑" pitchFamily="34" charset="-122"/>
            </a:endParaRPr>
          </a:p>
        </p:txBody>
      </p:sp>
      <p:grpSp>
        <p:nvGrpSpPr>
          <p:cNvPr id="29" name="组合 33"/>
          <p:cNvGrpSpPr>
            <a:grpSpLocks/>
          </p:cNvGrpSpPr>
          <p:nvPr/>
        </p:nvGrpSpPr>
        <p:grpSpPr bwMode="auto">
          <a:xfrm>
            <a:off x="1522053" y="4835217"/>
            <a:ext cx="5400675" cy="661947"/>
            <a:chOff x="0" y="63241"/>
            <a:chExt cx="5400675" cy="661601"/>
          </a:xfrm>
        </p:grpSpPr>
        <p:sp>
          <p:nvSpPr>
            <p:cNvPr id="30" name="五边形 13"/>
            <p:cNvSpPr>
              <a:spLocks noChangeArrowheads="1"/>
            </p:cNvSpPr>
            <p:nvPr/>
          </p:nvSpPr>
          <p:spPr bwMode="auto">
            <a:xfrm>
              <a:off x="0" y="74160"/>
              <a:ext cx="1023937" cy="639763"/>
            </a:xfrm>
            <a:prstGeom prst="homePlate">
              <a:avLst>
                <a:gd name="adj" fmla="val 24378"/>
              </a:avLst>
            </a:prstGeom>
            <a:solidFill>
              <a:srgbClr val="306A9B"/>
            </a:solidFill>
            <a:ln w="12700">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cxnSp>
          <p:nvCxnSpPr>
            <p:cNvPr id="31" name="直接连接符 14"/>
            <p:cNvCxnSpPr>
              <a:cxnSpLocks noChangeShapeType="1"/>
            </p:cNvCxnSpPr>
            <p:nvPr/>
          </p:nvCxnSpPr>
          <p:spPr bwMode="auto">
            <a:xfrm>
              <a:off x="987425" y="674235"/>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sp>
          <p:nvSpPr>
            <p:cNvPr id="32" name="TextBox 34"/>
            <p:cNvSpPr txBox="1">
              <a:spLocks noChangeArrowheads="1"/>
            </p:cNvSpPr>
            <p:nvPr/>
          </p:nvSpPr>
          <p:spPr bwMode="auto">
            <a:xfrm>
              <a:off x="1864505" y="96350"/>
              <a:ext cx="1980029" cy="52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28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思考与展望</a:t>
              </a:r>
              <a:endParaRPr kumimoji="0" lang="zh-CN" altLang="zh-CN" sz="28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pic>
          <p:nvPicPr>
            <p:cNvPr id="33" name="TextBox 3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42" y="63241"/>
              <a:ext cx="617859" cy="66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 name="组合 39"/>
          <p:cNvGrpSpPr>
            <a:grpSpLocks/>
          </p:cNvGrpSpPr>
          <p:nvPr/>
        </p:nvGrpSpPr>
        <p:grpSpPr bwMode="auto">
          <a:xfrm>
            <a:off x="1522053" y="1962438"/>
            <a:ext cx="5400675" cy="682192"/>
            <a:chOff x="0" y="84439"/>
            <a:chExt cx="5400675" cy="681641"/>
          </a:xfrm>
        </p:grpSpPr>
        <p:sp>
          <p:nvSpPr>
            <p:cNvPr id="36" name="五边形 6"/>
            <p:cNvSpPr>
              <a:spLocks noChangeArrowheads="1"/>
            </p:cNvSpPr>
            <p:nvPr/>
          </p:nvSpPr>
          <p:spPr bwMode="auto">
            <a:xfrm>
              <a:off x="0" y="91333"/>
              <a:ext cx="1023937" cy="639762"/>
            </a:xfrm>
            <a:prstGeom prst="homePlate">
              <a:avLst>
                <a:gd name="adj" fmla="val 24378"/>
              </a:avLst>
            </a:prstGeom>
            <a:solidFill>
              <a:srgbClr val="306A9B"/>
            </a:solidFill>
            <a:ln w="12700">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
          <p:nvSpPr>
            <p:cNvPr id="37" name="TextBox 18"/>
            <p:cNvSpPr txBox="1">
              <a:spLocks noChangeArrowheads="1"/>
            </p:cNvSpPr>
            <p:nvPr/>
          </p:nvSpPr>
          <p:spPr bwMode="auto">
            <a:xfrm>
              <a:off x="2188309" y="140563"/>
              <a:ext cx="1332416" cy="5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28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引    言</a:t>
              </a:r>
              <a:endParaRPr kumimoji="0" lang="zh-CN" altLang="zh-CN" sz="28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pic>
          <p:nvPicPr>
            <p:cNvPr id="38" name="TextBox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09" y="84439"/>
              <a:ext cx="583526" cy="68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 name="直接连接符 7"/>
            <p:cNvCxnSpPr>
              <a:cxnSpLocks noChangeShapeType="1"/>
            </p:cNvCxnSpPr>
            <p:nvPr/>
          </p:nvCxnSpPr>
          <p:spPr bwMode="auto">
            <a:xfrm>
              <a:off x="987425" y="727920"/>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grpSp>
      <p:grpSp>
        <p:nvGrpSpPr>
          <p:cNvPr id="41" name="组合 38"/>
          <p:cNvGrpSpPr>
            <a:grpSpLocks/>
          </p:cNvGrpSpPr>
          <p:nvPr/>
        </p:nvGrpSpPr>
        <p:grpSpPr bwMode="auto">
          <a:xfrm>
            <a:off x="1522053" y="2942554"/>
            <a:ext cx="5400675" cy="667252"/>
            <a:chOff x="0" y="58133"/>
            <a:chExt cx="5400675" cy="667069"/>
          </a:xfrm>
        </p:grpSpPr>
        <p:sp>
          <p:nvSpPr>
            <p:cNvPr id="42" name="五边形 11"/>
            <p:cNvSpPr>
              <a:spLocks noChangeArrowheads="1"/>
            </p:cNvSpPr>
            <p:nvPr/>
          </p:nvSpPr>
          <p:spPr bwMode="auto">
            <a:xfrm>
              <a:off x="0" y="68025"/>
              <a:ext cx="1023937" cy="639763"/>
            </a:xfrm>
            <a:prstGeom prst="homePlate">
              <a:avLst>
                <a:gd name="adj" fmla="val 24378"/>
              </a:avLst>
            </a:prstGeom>
            <a:solidFill>
              <a:srgbClr val="306A9B"/>
            </a:solidFill>
            <a:ln w="12700">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cxnSp>
          <p:nvCxnSpPr>
            <p:cNvPr id="43" name="直接连接符 18"/>
            <p:cNvCxnSpPr>
              <a:cxnSpLocks noChangeShapeType="1"/>
            </p:cNvCxnSpPr>
            <p:nvPr/>
          </p:nvCxnSpPr>
          <p:spPr bwMode="auto">
            <a:xfrm>
              <a:off x="987425" y="674450"/>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sp>
          <p:nvSpPr>
            <p:cNvPr id="44" name="TextBox 24"/>
            <p:cNvSpPr txBox="1">
              <a:spLocks noChangeArrowheads="1"/>
            </p:cNvSpPr>
            <p:nvPr/>
          </p:nvSpPr>
          <p:spPr bwMode="auto">
            <a:xfrm>
              <a:off x="2044039" y="88741"/>
              <a:ext cx="1620957" cy="52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zh-CN" sz="28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研究</a:t>
              </a:r>
              <a:r>
                <a:rPr kumimoji="0" lang="zh-CN" altLang="en-US" sz="28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背景</a:t>
              </a:r>
              <a:endParaRPr kumimoji="0" lang="zh-CN" altLang="zh-CN" sz="28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pic>
          <p:nvPicPr>
            <p:cNvPr id="45" name="TextBox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76" y="58133"/>
              <a:ext cx="617859" cy="66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组合 35"/>
          <p:cNvGrpSpPr>
            <a:grpSpLocks/>
          </p:cNvGrpSpPr>
          <p:nvPr/>
        </p:nvGrpSpPr>
        <p:grpSpPr bwMode="auto">
          <a:xfrm>
            <a:off x="1522053" y="3906414"/>
            <a:ext cx="5400675" cy="663325"/>
            <a:chOff x="0" y="69549"/>
            <a:chExt cx="5400675" cy="663725"/>
          </a:xfrm>
        </p:grpSpPr>
        <p:sp>
          <p:nvSpPr>
            <p:cNvPr id="48" name="五边形 12"/>
            <p:cNvSpPr>
              <a:spLocks noChangeArrowheads="1"/>
            </p:cNvSpPr>
            <p:nvPr/>
          </p:nvSpPr>
          <p:spPr bwMode="auto">
            <a:xfrm>
              <a:off x="0" y="79885"/>
              <a:ext cx="1023937" cy="639762"/>
            </a:xfrm>
            <a:prstGeom prst="homePlate">
              <a:avLst>
                <a:gd name="adj" fmla="val 24378"/>
              </a:avLst>
            </a:prstGeom>
            <a:solidFill>
              <a:srgbClr val="306A9B"/>
            </a:solidFill>
            <a:ln w="12700">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cxnSp>
          <p:nvCxnSpPr>
            <p:cNvPr id="49" name="直接连接符 22"/>
            <p:cNvCxnSpPr>
              <a:cxnSpLocks noChangeShapeType="1"/>
            </p:cNvCxnSpPr>
            <p:nvPr/>
          </p:nvCxnSpPr>
          <p:spPr bwMode="auto">
            <a:xfrm>
              <a:off x="987425" y="657735"/>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sp>
          <p:nvSpPr>
            <p:cNvPr id="50" name="TextBox 29"/>
            <p:cNvSpPr txBox="1">
              <a:spLocks noChangeArrowheads="1"/>
            </p:cNvSpPr>
            <p:nvPr/>
          </p:nvSpPr>
          <p:spPr bwMode="auto">
            <a:xfrm>
              <a:off x="2044040" y="69549"/>
              <a:ext cx="1620957" cy="52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2800" b="1" i="0" u="none"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探索研究</a:t>
              </a:r>
              <a:endParaRPr kumimoji="0" lang="zh-CN" altLang="zh-CN" sz="2800" b="1" i="0" u="none" strike="noStrike" kern="120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endParaRPr>
            </a:p>
          </p:txBody>
        </p:sp>
        <p:pic>
          <p:nvPicPr>
            <p:cNvPr id="51" name="TextBox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929" y="71673"/>
              <a:ext cx="617859" cy="66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23199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5" name="组合 2"/>
          <p:cNvGrpSpPr>
            <a:grpSpLocks/>
          </p:cNvGrpSpPr>
          <p:nvPr/>
        </p:nvGrpSpPr>
        <p:grpSpPr bwMode="auto">
          <a:xfrm>
            <a:off x="360363" y="1684338"/>
            <a:ext cx="8334375" cy="4121240"/>
            <a:chOff x="0" y="3175"/>
            <a:chExt cx="7862887" cy="3073400"/>
          </a:xfrm>
        </p:grpSpPr>
        <p:sp>
          <p:nvSpPr>
            <p:cNvPr id="7174" name="椭圆 11"/>
            <p:cNvSpPr>
              <a:spLocks noChangeArrowheads="1"/>
            </p:cNvSpPr>
            <p:nvPr/>
          </p:nvSpPr>
          <p:spPr bwMode="auto">
            <a:xfrm>
              <a:off x="275575" y="2914446"/>
              <a:ext cx="94354" cy="155961"/>
            </a:xfrm>
            <a:prstGeom prst="ellipse">
              <a:avLst/>
            </a:prstGeom>
            <a:solidFill>
              <a:srgbClr val="595959"/>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Font typeface="Arial" panose="020B0604020202020204" pitchFamily="34" charset="0"/>
                <a:buNone/>
                <a:defRPr/>
              </a:pPr>
              <a:endParaRPr lang="zh-CN" altLang="en-US" sz="1350">
                <a:solidFill>
                  <a:srgbClr val="FFFFFF"/>
                </a:solidFill>
                <a:sym typeface="+mn-lt"/>
              </a:endParaRPr>
            </a:p>
          </p:txBody>
        </p:sp>
        <p:sp>
          <p:nvSpPr>
            <p:cNvPr id="7175" name="椭圆 14"/>
            <p:cNvSpPr>
              <a:spLocks noChangeArrowheads="1"/>
            </p:cNvSpPr>
            <p:nvPr/>
          </p:nvSpPr>
          <p:spPr bwMode="auto">
            <a:xfrm>
              <a:off x="278571" y="3175"/>
              <a:ext cx="97350" cy="155961"/>
            </a:xfrm>
            <a:prstGeom prst="ellipse">
              <a:avLst/>
            </a:prstGeom>
            <a:solidFill>
              <a:srgbClr val="595959"/>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Font typeface="Arial" panose="020B0604020202020204" pitchFamily="34" charset="0"/>
                <a:buNone/>
                <a:defRPr/>
              </a:pPr>
              <a:endParaRPr lang="zh-CN" altLang="en-US" sz="1350">
                <a:solidFill>
                  <a:srgbClr val="FFFFFF"/>
                </a:solidFill>
                <a:sym typeface="+mn-lt"/>
              </a:endParaRPr>
            </a:p>
          </p:txBody>
        </p:sp>
        <p:sp>
          <p:nvSpPr>
            <p:cNvPr id="7176" name="矩形 15"/>
            <p:cNvSpPr>
              <a:spLocks noChangeArrowheads="1"/>
            </p:cNvSpPr>
            <p:nvPr/>
          </p:nvSpPr>
          <p:spPr bwMode="auto">
            <a:xfrm>
              <a:off x="0" y="114198"/>
              <a:ext cx="7862887" cy="2867214"/>
            </a:xfrm>
            <a:prstGeom prst="rect">
              <a:avLst/>
            </a:prstGeom>
            <a:solidFill>
              <a:srgbClr val="F2F2F2"/>
            </a:solidFill>
            <a:ln>
              <a:noFill/>
            </a:ln>
            <a:extLst/>
          </p:spPr>
          <p:txBody>
            <a:bodyPr lIns="3186000" rIns="189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a:lnSpc>
                  <a:spcPct val="130000"/>
                </a:lnSpc>
                <a:spcBef>
                  <a:spcPts val="450"/>
                </a:spcBef>
                <a:spcAft>
                  <a:spcPts val="450"/>
                </a:spcAft>
                <a:buFont typeface="Arial" panose="020B0604020202020204" pitchFamily="34" charset="0"/>
                <a:buNone/>
                <a:defRPr/>
              </a:pPr>
              <a:endParaRPr lang="zh-CN" altLang="en-US" sz="1050" dirty="0">
                <a:solidFill>
                  <a:srgbClr val="A6A6A6"/>
                </a:solidFill>
                <a:sym typeface="+mn-lt"/>
              </a:endParaRPr>
            </a:p>
          </p:txBody>
        </p:sp>
        <p:sp>
          <p:nvSpPr>
            <p:cNvPr id="7177" name="圆角矩形 15"/>
            <p:cNvSpPr>
              <a:spLocks noChangeArrowheads="1"/>
            </p:cNvSpPr>
            <p:nvPr/>
          </p:nvSpPr>
          <p:spPr bwMode="auto">
            <a:xfrm>
              <a:off x="307027" y="3175"/>
              <a:ext cx="417857" cy="3073400"/>
            </a:xfrm>
            <a:custGeom>
              <a:avLst/>
              <a:gdLst>
                <a:gd name="T0" fmla="*/ 94 w 738285"/>
                <a:gd name="T1" fmla="*/ 1136 h 4248500"/>
                <a:gd name="T2" fmla="*/ 13 w 738285"/>
                <a:gd name="T3" fmla="*/ 1 h 4248500"/>
                <a:gd name="T4" fmla="*/ 660 w 738285"/>
                <a:gd name="T5" fmla="*/ 1 h 4248500"/>
                <a:gd name="T6" fmla="*/ 773 w 738285"/>
                <a:gd name="T7" fmla="*/ 840 h 4248500"/>
                <a:gd name="T8" fmla="*/ 773 w 738285"/>
                <a:gd name="T9" fmla="*/ 32196 h 4248500"/>
                <a:gd name="T10" fmla="*/ 660 w 738285"/>
                <a:gd name="T11" fmla="*/ 33036 h 4248500"/>
                <a:gd name="T12" fmla="*/ 38 w 738285"/>
                <a:gd name="T13" fmla="*/ 33036 h 4248500"/>
                <a:gd name="T14" fmla="*/ 94 w 738285"/>
                <a:gd name="T15" fmla="*/ 32196 h 4248500"/>
                <a:gd name="T16" fmla="*/ 94 w 738285"/>
                <a:gd name="T17" fmla="*/ 1136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00A5E7"/>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Font typeface="Arial" panose="020B0604020202020204" pitchFamily="34" charset="0"/>
                <a:buNone/>
                <a:defRPr/>
              </a:pPr>
              <a:r>
                <a:rPr lang="en-US" altLang="zh-CN" sz="1350" dirty="0">
                  <a:solidFill>
                    <a:srgbClr val="FFFFFF"/>
                  </a:solidFill>
                  <a:sym typeface="+mn-lt"/>
                </a:rPr>
                <a:t>4.1</a:t>
              </a:r>
              <a:r>
                <a:rPr lang="zh-CN" altLang="en-US" sz="1350" dirty="0">
                  <a:solidFill>
                    <a:srgbClr val="FFFFFF"/>
                  </a:solidFill>
                  <a:sym typeface="+mn-lt"/>
                </a:rPr>
                <a:t>未来发展</a:t>
              </a:r>
            </a:p>
          </p:txBody>
        </p:sp>
      </p:grpSp>
      <p:sp>
        <p:nvSpPr>
          <p:cNvPr id="6246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a:solidFill>
                <a:srgbClr val="000000"/>
              </a:solidFill>
              <a:ea typeface="微软雅黑" pitchFamily="34" charset="-122"/>
            </a:endParaRPr>
          </a:p>
        </p:txBody>
      </p:sp>
      <p:sp>
        <p:nvSpPr>
          <p:cNvPr id="62468" name="文本框 1"/>
          <p:cNvSpPr txBox="1">
            <a:spLocks noChangeArrowheads="1"/>
          </p:cNvSpPr>
          <p:nvPr/>
        </p:nvSpPr>
        <p:spPr bwMode="auto">
          <a:xfrm>
            <a:off x="2083312" y="2670678"/>
            <a:ext cx="4762842" cy="2323713"/>
          </a:xfrm>
          <a:prstGeom prst="rect">
            <a:avLst/>
          </a:prstGeom>
          <a:noFill/>
          <a:ln w="9525">
            <a:noFill/>
            <a:miter lim="800000"/>
            <a:headEnd/>
            <a:tailEnd/>
          </a:ln>
        </p:spPr>
        <p:txBody>
          <a:bodyPr wrap="none">
            <a:spAutoFit/>
          </a:bodyPr>
          <a:lstStyle/>
          <a:p>
            <a:pPr eaLnBrk="0" hangingPunct="0">
              <a:lnSpc>
                <a:spcPct val="150000"/>
              </a:lnSpc>
            </a:pPr>
            <a:r>
              <a:rPr lang="en-US" altLang="zh-CN" dirty="0">
                <a:ea typeface="微软雅黑" pitchFamily="34" charset="-122"/>
              </a:rPr>
              <a:t>1.</a:t>
            </a:r>
            <a:r>
              <a:rPr lang="zh-CN" altLang="en-US" dirty="0">
                <a:ea typeface="微软雅黑" pitchFamily="34" charset="-122"/>
              </a:rPr>
              <a:t>气味复现理论的研究和丰富；</a:t>
            </a:r>
            <a:endParaRPr lang="en-US" altLang="zh-CN" dirty="0">
              <a:ea typeface="微软雅黑" pitchFamily="34" charset="-122"/>
            </a:endParaRPr>
          </a:p>
          <a:p>
            <a:pPr eaLnBrk="0" hangingPunct="0">
              <a:lnSpc>
                <a:spcPct val="150000"/>
              </a:lnSpc>
              <a:spcAft>
                <a:spcPts val="600"/>
              </a:spcAft>
            </a:pPr>
            <a:r>
              <a:rPr lang="zh-CN" altLang="en-US" dirty="0">
                <a:ea typeface="微软雅黑" pitchFamily="34" charset="-122"/>
              </a:rPr>
              <a:t>   气味复现特征表征，“基气味”配方理论。</a:t>
            </a:r>
            <a:endParaRPr lang="en-US" altLang="zh-CN" dirty="0">
              <a:ea typeface="微软雅黑" pitchFamily="34" charset="-122"/>
            </a:endParaRPr>
          </a:p>
          <a:p>
            <a:pPr eaLnBrk="0" hangingPunct="0">
              <a:lnSpc>
                <a:spcPct val="150000"/>
              </a:lnSpc>
            </a:pPr>
            <a:r>
              <a:rPr lang="en-US" altLang="zh-CN" dirty="0">
                <a:ea typeface="微软雅黑" pitchFamily="34" charset="-122"/>
              </a:rPr>
              <a:t>2.</a:t>
            </a:r>
            <a:r>
              <a:rPr lang="zh-CN" altLang="en-US" dirty="0">
                <a:ea typeface="微软雅黑" pitchFamily="34" charset="-122"/>
              </a:rPr>
              <a:t>气味复现系统的探索与完善；</a:t>
            </a:r>
            <a:endParaRPr lang="en-US" altLang="zh-CN" dirty="0">
              <a:ea typeface="微软雅黑" pitchFamily="34" charset="-122"/>
            </a:endParaRPr>
          </a:p>
          <a:p>
            <a:pPr eaLnBrk="0" hangingPunct="0">
              <a:lnSpc>
                <a:spcPct val="150000"/>
              </a:lnSpc>
              <a:spcAft>
                <a:spcPts val="600"/>
              </a:spcAft>
            </a:pPr>
            <a:r>
              <a:rPr lang="en-US" altLang="zh-CN" dirty="0">
                <a:ea typeface="微软雅黑" pitchFamily="34" charset="-122"/>
              </a:rPr>
              <a:t>   </a:t>
            </a:r>
            <a:r>
              <a:rPr lang="zh-CN" altLang="en-US" dirty="0">
                <a:ea typeface="微软雅黑" pitchFamily="34" charset="-122"/>
              </a:rPr>
              <a:t>复现系统更加完善，微型化，复现快速化。</a:t>
            </a:r>
          </a:p>
          <a:p>
            <a:pPr eaLnBrk="0" hangingPunct="0">
              <a:lnSpc>
                <a:spcPct val="150000"/>
              </a:lnSpc>
            </a:pPr>
            <a:r>
              <a:rPr lang="en-US" altLang="zh-CN" dirty="0">
                <a:ea typeface="微软雅黑" pitchFamily="34" charset="-122"/>
              </a:rPr>
              <a:t>3.</a:t>
            </a:r>
            <a:r>
              <a:rPr lang="zh-CN" altLang="en-US" dirty="0">
                <a:ea typeface="微软雅黑" pitchFamily="34" charset="-122"/>
              </a:rPr>
              <a:t>气味复现装置的应用与拓展。</a:t>
            </a:r>
          </a:p>
        </p:txBody>
      </p:sp>
      <p:pic>
        <p:nvPicPr>
          <p:cNvPr id="11" name="图片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2709" y="4952041"/>
            <a:ext cx="1112029" cy="111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标题 49"/>
          <p:cNvSpPr txBox="1">
            <a:spLocks/>
          </p:cNvSpPr>
          <p:nvPr/>
        </p:nvSpPr>
        <p:spPr bwMode="auto">
          <a:xfrm>
            <a:off x="581025" y="598488"/>
            <a:ext cx="35179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四、思考与展望</a:t>
            </a:r>
          </a:p>
        </p:txBody>
      </p:sp>
      <p:sp>
        <p:nvSpPr>
          <p:cNvPr id="13" name="文本框 12"/>
          <p:cNvSpPr txBox="1"/>
          <p:nvPr/>
        </p:nvSpPr>
        <p:spPr>
          <a:xfrm>
            <a:off x="1572894" y="2126042"/>
            <a:ext cx="2741456" cy="369332"/>
          </a:xfrm>
          <a:prstGeom prst="rect">
            <a:avLst/>
          </a:prstGeom>
          <a:noFill/>
        </p:spPr>
        <p:txBody>
          <a:bodyPr wrap="none" rtlCol="0">
            <a:spAutoFit/>
          </a:bodyPr>
          <a:lstStyle/>
          <a:p>
            <a:r>
              <a:rPr lang="zh-CN" altLang="en-US" b="1" dirty="0"/>
              <a:t>对气味复现未来的思考：</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89" name="组合 2"/>
          <p:cNvGrpSpPr>
            <a:grpSpLocks/>
          </p:cNvGrpSpPr>
          <p:nvPr/>
        </p:nvGrpSpPr>
        <p:grpSpPr bwMode="auto">
          <a:xfrm>
            <a:off x="360363" y="1634765"/>
            <a:ext cx="8283306" cy="4578429"/>
            <a:chOff x="0" y="3175"/>
            <a:chExt cx="7862887" cy="3073400"/>
          </a:xfrm>
        </p:grpSpPr>
        <p:sp>
          <p:nvSpPr>
            <p:cNvPr id="7174" name="椭圆 11"/>
            <p:cNvSpPr>
              <a:spLocks noChangeArrowheads="1"/>
            </p:cNvSpPr>
            <p:nvPr/>
          </p:nvSpPr>
          <p:spPr bwMode="auto">
            <a:xfrm>
              <a:off x="275575" y="2914446"/>
              <a:ext cx="94354" cy="155961"/>
            </a:xfrm>
            <a:prstGeom prst="ellipse">
              <a:avLst/>
            </a:prstGeom>
            <a:solidFill>
              <a:srgbClr val="595959"/>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Font typeface="Arial" panose="020B0604020202020204" pitchFamily="34" charset="0"/>
                <a:buNone/>
                <a:defRPr/>
              </a:pPr>
              <a:endParaRPr lang="zh-CN" altLang="en-US" sz="1350">
                <a:solidFill>
                  <a:srgbClr val="FFFFFF"/>
                </a:solidFill>
                <a:sym typeface="+mn-lt"/>
              </a:endParaRPr>
            </a:p>
          </p:txBody>
        </p:sp>
        <p:sp>
          <p:nvSpPr>
            <p:cNvPr id="7175" name="椭圆 14"/>
            <p:cNvSpPr>
              <a:spLocks noChangeArrowheads="1"/>
            </p:cNvSpPr>
            <p:nvPr/>
          </p:nvSpPr>
          <p:spPr bwMode="auto">
            <a:xfrm>
              <a:off x="278571" y="3175"/>
              <a:ext cx="97350" cy="155961"/>
            </a:xfrm>
            <a:prstGeom prst="ellipse">
              <a:avLst/>
            </a:prstGeom>
            <a:solidFill>
              <a:srgbClr val="595959"/>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Font typeface="Arial" panose="020B0604020202020204" pitchFamily="34" charset="0"/>
                <a:buNone/>
                <a:defRPr/>
              </a:pPr>
              <a:endParaRPr lang="zh-CN" altLang="en-US" sz="1350">
                <a:solidFill>
                  <a:srgbClr val="FFFFFF"/>
                </a:solidFill>
                <a:sym typeface="+mn-lt"/>
              </a:endParaRPr>
            </a:p>
          </p:txBody>
        </p:sp>
        <p:sp>
          <p:nvSpPr>
            <p:cNvPr id="7176" name="矩形 15"/>
            <p:cNvSpPr>
              <a:spLocks noChangeArrowheads="1"/>
            </p:cNvSpPr>
            <p:nvPr/>
          </p:nvSpPr>
          <p:spPr bwMode="auto">
            <a:xfrm>
              <a:off x="0" y="114198"/>
              <a:ext cx="7862887" cy="2867214"/>
            </a:xfrm>
            <a:prstGeom prst="rect">
              <a:avLst/>
            </a:prstGeom>
            <a:solidFill>
              <a:srgbClr val="F2F2F2"/>
            </a:solidFill>
            <a:ln>
              <a:noFill/>
            </a:ln>
            <a:extLst/>
          </p:spPr>
          <p:txBody>
            <a:bodyPr lIns="3186000" rIns="189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a:lnSpc>
                  <a:spcPct val="130000"/>
                </a:lnSpc>
                <a:spcBef>
                  <a:spcPts val="450"/>
                </a:spcBef>
                <a:spcAft>
                  <a:spcPts val="450"/>
                </a:spcAft>
                <a:buFont typeface="Arial" panose="020B0604020202020204" pitchFamily="34" charset="0"/>
                <a:buNone/>
                <a:defRPr/>
              </a:pPr>
              <a:endParaRPr lang="zh-CN" altLang="en-US" sz="1050">
                <a:solidFill>
                  <a:srgbClr val="A6A6A6"/>
                </a:solidFill>
                <a:sym typeface="+mn-lt"/>
              </a:endParaRPr>
            </a:p>
          </p:txBody>
        </p:sp>
        <p:sp>
          <p:nvSpPr>
            <p:cNvPr id="7177" name="圆角矩形 15"/>
            <p:cNvSpPr>
              <a:spLocks noChangeArrowheads="1"/>
            </p:cNvSpPr>
            <p:nvPr/>
          </p:nvSpPr>
          <p:spPr bwMode="auto">
            <a:xfrm>
              <a:off x="307027" y="3175"/>
              <a:ext cx="417857" cy="3073400"/>
            </a:xfrm>
            <a:custGeom>
              <a:avLst/>
              <a:gdLst>
                <a:gd name="T0" fmla="*/ 94 w 738285"/>
                <a:gd name="T1" fmla="*/ 1136 h 4248500"/>
                <a:gd name="T2" fmla="*/ 13 w 738285"/>
                <a:gd name="T3" fmla="*/ 1 h 4248500"/>
                <a:gd name="T4" fmla="*/ 660 w 738285"/>
                <a:gd name="T5" fmla="*/ 1 h 4248500"/>
                <a:gd name="T6" fmla="*/ 773 w 738285"/>
                <a:gd name="T7" fmla="*/ 840 h 4248500"/>
                <a:gd name="T8" fmla="*/ 773 w 738285"/>
                <a:gd name="T9" fmla="*/ 32196 h 4248500"/>
                <a:gd name="T10" fmla="*/ 660 w 738285"/>
                <a:gd name="T11" fmla="*/ 33036 h 4248500"/>
                <a:gd name="T12" fmla="*/ 38 w 738285"/>
                <a:gd name="T13" fmla="*/ 33036 h 4248500"/>
                <a:gd name="T14" fmla="*/ 94 w 738285"/>
                <a:gd name="T15" fmla="*/ 32196 h 4248500"/>
                <a:gd name="T16" fmla="*/ 94 w 738285"/>
                <a:gd name="T17" fmla="*/ 1136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00A5E7"/>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Font typeface="Arial" panose="020B0604020202020204" pitchFamily="34" charset="0"/>
                <a:buNone/>
                <a:defRPr/>
              </a:pPr>
              <a:r>
                <a:rPr lang="en-US" altLang="zh-CN" sz="1350" dirty="0">
                  <a:solidFill>
                    <a:srgbClr val="FFFFFF"/>
                  </a:solidFill>
                  <a:sym typeface="+mn-lt"/>
                </a:rPr>
                <a:t>4.2</a:t>
              </a:r>
              <a:r>
                <a:rPr lang="zh-CN" altLang="en-US" sz="1350" dirty="0">
                  <a:solidFill>
                    <a:srgbClr val="FFFFFF"/>
                  </a:solidFill>
                  <a:sym typeface="+mn-lt"/>
                </a:rPr>
                <a:t>本团队工作</a:t>
              </a:r>
            </a:p>
          </p:txBody>
        </p:sp>
      </p:grpSp>
      <p:sp>
        <p:nvSpPr>
          <p:cNvPr id="6349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a:solidFill>
                <a:srgbClr val="000000"/>
              </a:solidFill>
              <a:ea typeface="微软雅黑" pitchFamily="34" charset="-122"/>
            </a:endParaRPr>
          </a:p>
        </p:txBody>
      </p:sp>
      <p:sp>
        <p:nvSpPr>
          <p:cNvPr id="63492" name="文本框 9"/>
          <p:cNvSpPr txBox="1">
            <a:spLocks noChangeArrowheads="1"/>
          </p:cNvSpPr>
          <p:nvPr/>
        </p:nvSpPr>
        <p:spPr bwMode="auto">
          <a:xfrm>
            <a:off x="1758992" y="2565499"/>
            <a:ext cx="6084588" cy="3831818"/>
          </a:xfrm>
          <a:prstGeom prst="rect">
            <a:avLst/>
          </a:prstGeom>
          <a:noFill/>
          <a:ln w="9525">
            <a:noFill/>
            <a:miter lim="800000"/>
            <a:headEnd/>
            <a:tailEnd/>
          </a:ln>
        </p:spPr>
        <p:txBody>
          <a:bodyPr wrap="square">
            <a:spAutoFit/>
          </a:bodyPr>
          <a:lstStyle/>
          <a:p>
            <a:pPr eaLnBrk="0" hangingPunct="0">
              <a:lnSpc>
                <a:spcPct val="150000"/>
              </a:lnSpc>
            </a:pPr>
            <a:r>
              <a:rPr lang="en-US" altLang="zh-CN" b="1" dirty="0">
                <a:solidFill>
                  <a:schemeClr val="accent2">
                    <a:lumMod val="50000"/>
                  </a:schemeClr>
                </a:solidFill>
                <a:ea typeface="微软雅黑" pitchFamily="34" charset="-122"/>
              </a:rPr>
              <a:t>1</a:t>
            </a:r>
            <a:r>
              <a:rPr lang="zh-CN" altLang="en-US" b="1" dirty="0">
                <a:solidFill>
                  <a:schemeClr val="accent2">
                    <a:lumMod val="50000"/>
                  </a:schemeClr>
                </a:solidFill>
                <a:ea typeface="微软雅黑" pitchFamily="34" charset="-122"/>
              </a:rPr>
              <a:t>、气味复现理论方面</a:t>
            </a:r>
            <a:endParaRPr lang="en-US" altLang="zh-CN" b="1" dirty="0">
              <a:solidFill>
                <a:schemeClr val="accent2">
                  <a:lumMod val="50000"/>
                </a:schemeClr>
              </a:solidFill>
              <a:ea typeface="微软雅黑" pitchFamily="34" charset="-122"/>
            </a:endParaRPr>
          </a:p>
          <a:p>
            <a:pPr eaLnBrk="0" hangingPunct="0">
              <a:lnSpc>
                <a:spcPct val="150000"/>
              </a:lnSpc>
            </a:pPr>
            <a:r>
              <a:rPr lang="zh-CN" altLang="en-US" dirty="0">
                <a:ea typeface="微软雅黑" pitchFamily="34" charset="-122"/>
              </a:rPr>
              <a:t>（</a:t>
            </a:r>
            <a:r>
              <a:rPr lang="en-US" altLang="zh-CN" dirty="0">
                <a:ea typeface="微软雅黑" pitchFamily="34" charset="-122"/>
              </a:rPr>
              <a:t>1</a:t>
            </a:r>
            <a:r>
              <a:rPr lang="zh-CN" altLang="en-US" dirty="0">
                <a:ea typeface="微软雅黑" pitchFamily="34" charset="-122"/>
              </a:rPr>
              <a:t>）嗅频理论研究，嗅频模型建立；</a:t>
            </a:r>
            <a:endParaRPr lang="en-US" altLang="zh-CN" dirty="0">
              <a:ea typeface="微软雅黑" pitchFamily="34" charset="-122"/>
            </a:endParaRPr>
          </a:p>
          <a:p>
            <a:pPr eaLnBrk="0" hangingPunct="0">
              <a:lnSpc>
                <a:spcPct val="150000"/>
              </a:lnSpc>
            </a:pPr>
            <a:r>
              <a:rPr lang="zh-CN" altLang="en-US" dirty="0">
                <a:ea typeface="微软雅黑" pitchFamily="34" charset="-122"/>
              </a:rPr>
              <a:t>（</a:t>
            </a:r>
            <a:r>
              <a:rPr lang="en-US" altLang="zh-CN" dirty="0">
                <a:ea typeface="微软雅黑" pitchFamily="34" charset="-122"/>
              </a:rPr>
              <a:t>2</a:t>
            </a:r>
            <a:r>
              <a:rPr lang="zh-CN" altLang="en-US" dirty="0">
                <a:ea typeface="微软雅黑" pitchFamily="34" charset="-122"/>
              </a:rPr>
              <a:t>）“基气味”理论的研究；</a:t>
            </a:r>
            <a:endParaRPr lang="en-US" altLang="zh-CN" dirty="0">
              <a:ea typeface="微软雅黑" pitchFamily="34" charset="-122"/>
            </a:endParaRPr>
          </a:p>
          <a:p>
            <a:pPr eaLnBrk="0" hangingPunct="0">
              <a:lnSpc>
                <a:spcPct val="150000"/>
              </a:lnSpc>
            </a:pPr>
            <a:r>
              <a:rPr lang="zh-CN" altLang="en-US" dirty="0">
                <a:ea typeface="微软雅黑" pitchFamily="34" charset="-122"/>
              </a:rPr>
              <a:t>（</a:t>
            </a:r>
            <a:r>
              <a:rPr lang="en-US" altLang="zh-CN" dirty="0">
                <a:ea typeface="微软雅黑" pitchFamily="34" charset="-122"/>
              </a:rPr>
              <a:t>3</a:t>
            </a:r>
            <a:r>
              <a:rPr lang="zh-CN" altLang="en-US" dirty="0">
                <a:ea typeface="微软雅黑" pitchFamily="34" charset="-122"/>
              </a:rPr>
              <a:t>）气味配方理论研究。</a:t>
            </a:r>
            <a:endParaRPr lang="en-US" altLang="zh-CN" dirty="0">
              <a:ea typeface="微软雅黑" pitchFamily="34" charset="-122"/>
            </a:endParaRPr>
          </a:p>
          <a:p>
            <a:pPr eaLnBrk="0" hangingPunct="0">
              <a:lnSpc>
                <a:spcPct val="150000"/>
              </a:lnSpc>
            </a:pPr>
            <a:endParaRPr lang="en-US" altLang="zh-CN" dirty="0">
              <a:ea typeface="微软雅黑" pitchFamily="34" charset="-122"/>
            </a:endParaRPr>
          </a:p>
          <a:p>
            <a:pPr eaLnBrk="0" hangingPunct="0">
              <a:lnSpc>
                <a:spcPct val="150000"/>
              </a:lnSpc>
            </a:pPr>
            <a:r>
              <a:rPr lang="en-US" altLang="zh-CN" b="1" dirty="0">
                <a:solidFill>
                  <a:schemeClr val="accent2">
                    <a:lumMod val="50000"/>
                  </a:schemeClr>
                </a:solidFill>
                <a:ea typeface="微软雅黑" pitchFamily="34" charset="-122"/>
              </a:rPr>
              <a:t>2</a:t>
            </a:r>
            <a:r>
              <a:rPr lang="zh-CN" altLang="en-US" b="1" dirty="0">
                <a:solidFill>
                  <a:schemeClr val="accent2">
                    <a:lumMod val="50000"/>
                  </a:schemeClr>
                </a:solidFill>
                <a:ea typeface="微软雅黑" pitchFamily="34" charset="-122"/>
              </a:rPr>
              <a:t>、气味复现装置方面</a:t>
            </a:r>
            <a:endParaRPr lang="en-US" altLang="zh-CN" b="1" dirty="0">
              <a:solidFill>
                <a:schemeClr val="accent2">
                  <a:lumMod val="50000"/>
                </a:schemeClr>
              </a:solidFill>
              <a:ea typeface="微软雅黑" pitchFamily="34" charset="-122"/>
            </a:endParaRPr>
          </a:p>
          <a:p>
            <a:pPr eaLnBrk="0" hangingPunct="0">
              <a:lnSpc>
                <a:spcPct val="150000"/>
              </a:lnSpc>
            </a:pPr>
            <a:r>
              <a:rPr lang="zh-CN" altLang="en-US" dirty="0">
                <a:ea typeface="微软雅黑" pitchFamily="34" charset="-122"/>
              </a:rPr>
              <a:t>（</a:t>
            </a:r>
            <a:r>
              <a:rPr lang="en-US" altLang="zh-CN" dirty="0">
                <a:ea typeface="微软雅黑" pitchFamily="34" charset="-122"/>
              </a:rPr>
              <a:t>1</a:t>
            </a:r>
            <a:r>
              <a:rPr lang="zh-CN" altLang="en-US" dirty="0">
                <a:ea typeface="微软雅黑" pitchFamily="34" charset="-122"/>
              </a:rPr>
              <a:t>）复现装置结构的微型化和智能化；</a:t>
            </a:r>
          </a:p>
          <a:p>
            <a:pPr eaLnBrk="0" hangingPunct="0">
              <a:lnSpc>
                <a:spcPct val="150000"/>
              </a:lnSpc>
            </a:pPr>
            <a:r>
              <a:rPr lang="zh-CN" altLang="en-US" dirty="0">
                <a:ea typeface="微软雅黑" pitchFamily="34" charset="-122"/>
              </a:rPr>
              <a:t>（</a:t>
            </a:r>
            <a:r>
              <a:rPr lang="en-US" altLang="zh-CN" dirty="0">
                <a:ea typeface="微软雅黑" pitchFamily="34" charset="-122"/>
              </a:rPr>
              <a:t>2</a:t>
            </a:r>
            <a:r>
              <a:rPr lang="zh-CN" altLang="en-US" dirty="0">
                <a:ea typeface="微软雅黑" pitchFamily="34" charset="-122"/>
              </a:rPr>
              <a:t>）复现装置与应用领域结合的密切化。</a:t>
            </a:r>
          </a:p>
          <a:p>
            <a:pPr eaLnBrk="0" hangingPunct="0">
              <a:lnSpc>
                <a:spcPct val="150000"/>
              </a:lnSpc>
            </a:pPr>
            <a:endParaRPr lang="zh-CN" altLang="en-US" dirty="0">
              <a:ea typeface="微软雅黑" pitchFamily="34" charset="-122"/>
            </a:endParaRPr>
          </a:p>
        </p:txBody>
      </p:sp>
      <p:sp>
        <p:nvSpPr>
          <p:cNvPr id="2" name="文本框 1"/>
          <p:cNvSpPr txBox="1"/>
          <p:nvPr/>
        </p:nvSpPr>
        <p:spPr>
          <a:xfrm>
            <a:off x="1572894" y="2126042"/>
            <a:ext cx="2954655" cy="369332"/>
          </a:xfrm>
          <a:prstGeom prst="rect">
            <a:avLst/>
          </a:prstGeom>
          <a:noFill/>
        </p:spPr>
        <p:txBody>
          <a:bodyPr wrap="none" rtlCol="0">
            <a:spAutoFit/>
          </a:bodyPr>
          <a:lstStyle/>
          <a:p>
            <a:r>
              <a:rPr lang="zh-CN" altLang="en-US" b="1" dirty="0"/>
              <a:t>本团队进一步的研究工作：</a:t>
            </a:r>
          </a:p>
        </p:txBody>
      </p:sp>
      <p:pic>
        <p:nvPicPr>
          <p:cNvPr id="12" name="图片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4924" y="4997365"/>
            <a:ext cx="974305" cy="97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49"/>
          <p:cNvSpPr txBox="1">
            <a:spLocks/>
          </p:cNvSpPr>
          <p:nvPr/>
        </p:nvSpPr>
        <p:spPr bwMode="auto">
          <a:xfrm>
            <a:off x="581025" y="598488"/>
            <a:ext cx="35179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四、思考与展望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anim calcmode="lin" valueType="num">
                                      <p:cBhvr additive="base">
                                        <p:cTn id="7" dur="500" fill="hold"/>
                                        <p:tgtEl>
                                          <p:spTgt spid="634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3492">
                                            <p:txEl>
                                              <p:pRg st="1" end="1"/>
                                            </p:txEl>
                                          </p:spTgt>
                                        </p:tgtEl>
                                        <p:attrNameLst>
                                          <p:attrName>style.visibility</p:attrName>
                                        </p:attrNameLst>
                                      </p:cBhvr>
                                      <p:to>
                                        <p:strVal val="visible"/>
                                      </p:to>
                                    </p:set>
                                    <p:anim calcmode="lin" valueType="num">
                                      <p:cBhvr additive="base">
                                        <p:cTn id="11" dur="500" fill="hold"/>
                                        <p:tgtEl>
                                          <p:spTgt spid="6349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349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3492">
                                            <p:txEl>
                                              <p:pRg st="2" end="2"/>
                                            </p:txEl>
                                          </p:spTgt>
                                        </p:tgtEl>
                                        <p:attrNameLst>
                                          <p:attrName>style.visibility</p:attrName>
                                        </p:attrNameLst>
                                      </p:cBhvr>
                                      <p:to>
                                        <p:strVal val="visible"/>
                                      </p:to>
                                    </p:set>
                                    <p:anim calcmode="lin" valueType="num">
                                      <p:cBhvr additive="base">
                                        <p:cTn id="15" dur="500" fill="hold"/>
                                        <p:tgtEl>
                                          <p:spTgt spid="6349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349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3492">
                                            <p:txEl>
                                              <p:pRg st="3" end="3"/>
                                            </p:txEl>
                                          </p:spTgt>
                                        </p:tgtEl>
                                        <p:attrNameLst>
                                          <p:attrName>style.visibility</p:attrName>
                                        </p:attrNameLst>
                                      </p:cBhvr>
                                      <p:to>
                                        <p:strVal val="visible"/>
                                      </p:to>
                                    </p:set>
                                    <p:anim calcmode="lin" valueType="num">
                                      <p:cBhvr additive="base">
                                        <p:cTn id="19" dur="500" fill="hold"/>
                                        <p:tgtEl>
                                          <p:spTgt spid="6349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3492">
                                            <p:txEl>
                                              <p:pRg st="5" end="5"/>
                                            </p:txEl>
                                          </p:spTgt>
                                        </p:tgtEl>
                                        <p:attrNameLst>
                                          <p:attrName>style.visibility</p:attrName>
                                        </p:attrNameLst>
                                      </p:cBhvr>
                                      <p:to>
                                        <p:strVal val="visible"/>
                                      </p:to>
                                    </p:set>
                                    <p:anim calcmode="lin" valueType="num">
                                      <p:cBhvr additive="base">
                                        <p:cTn id="25" dur="500" fill="hold"/>
                                        <p:tgtEl>
                                          <p:spTgt spid="6349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349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3492">
                                            <p:txEl>
                                              <p:pRg st="6" end="6"/>
                                            </p:txEl>
                                          </p:spTgt>
                                        </p:tgtEl>
                                        <p:attrNameLst>
                                          <p:attrName>style.visibility</p:attrName>
                                        </p:attrNameLst>
                                      </p:cBhvr>
                                      <p:to>
                                        <p:strVal val="visible"/>
                                      </p:to>
                                    </p:set>
                                    <p:anim calcmode="lin" valueType="num">
                                      <p:cBhvr additive="base">
                                        <p:cTn id="29" dur="500" fill="hold"/>
                                        <p:tgtEl>
                                          <p:spTgt spid="6349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349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3492">
                                            <p:txEl>
                                              <p:pRg st="7" end="7"/>
                                            </p:txEl>
                                          </p:spTgt>
                                        </p:tgtEl>
                                        <p:attrNameLst>
                                          <p:attrName>style.visibility</p:attrName>
                                        </p:attrNameLst>
                                      </p:cBhvr>
                                      <p:to>
                                        <p:strVal val="visible"/>
                                      </p:to>
                                    </p:set>
                                    <p:anim calcmode="lin" valueType="num">
                                      <p:cBhvr additive="base">
                                        <p:cTn id="33" dur="500" fill="hold"/>
                                        <p:tgtEl>
                                          <p:spTgt spid="6349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349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57" name="组合 2"/>
          <p:cNvGrpSpPr>
            <a:grpSpLocks/>
          </p:cNvGrpSpPr>
          <p:nvPr/>
        </p:nvGrpSpPr>
        <p:grpSpPr bwMode="auto">
          <a:xfrm>
            <a:off x="317500" y="1186208"/>
            <a:ext cx="8334375" cy="5537200"/>
            <a:chOff x="0" y="3175"/>
            <a:chExt cx="7862887" cy="3073400"/>
          </a:xfrm>
        </p:grpSpPr>
        <p:sp>
          <p:nvSpPr>
            <p:cNvPr id="7174" name="椭圆 11"/>
            <p:cNvSpPr>
              <a:spLocks noChangeArrowheads="1"/>
            </p:cNvSpPr>
            <p:nvPr/>
          </p:nvSpPr>
          <p:spPr bwMode="auto">
            <a:xfrm>
              <a:off x="275575" y="2914446"/>
              <a:ext cx="94354" cy="155961"/>
            </a:xfrm>
            <a:prstGeom prst="ellipse">
              <a:avLst/>
            </a:prstGeom>
            <a:solidFill>
              <a:srgbClr val="595959"/>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Font typeface="Arial" panose="020B0604020202020204" pitchFamily="34" charset="0"/>
                <a:buNone/>
                <a:defRPr/>
              </a:pPr>
              <a:endParaRPr lang="zh-CN" altLang="en-US" sz="1350">
                <a:solidFill>
                  <a:srgbClr val="FFFFFF"/>
                </a:solidFill>
                <a:sym typeface="+mn-lt"/>
              </a:endParaRPr>
            </a:p>
          </p:txBody>
        </p:sp>
        <p:sp>
          <p:nvSpPr>
            <p:cNvPr id="7175" name="椭圆 14"/>
            <p:cNvSpPr>
              <a:spLocks noChangeArrowheads="1"/>
            </p:cNvSpPr>
            <p:nvPr/>
          </p:nvSpPr>
          <p:spPr bwMode="auto">
            <a:xfrm>
              <a:off x="269585" y="3175"/>
              <a:ext cx="97350" cy="155961"/>
            </a:xfrm>
            <a:prstGeom prst="ellipse">
              <a:avLst/>
            </a:prstGeom>
            <a:solidFill>
              <a:srgbClr val="595959"/>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Font typeface="Arial" panose="020B0604020202020204" pitchFamily="34" charset="0"/>
                <a:buNone/>
                <a:defRPr/>
              </a:pPr>
              <a:endParaRPr lang="zh-CN" altLang="en-US" sz="1350">
                <a:solidFill>
                  <a:srgbClr val="FFFFFF"/>
                </a:solidFill>
                <a:sym typeface="+mn-lt"/>
              </a:endParaRPr>
            </a:p>
          </p:txBody>
        </p:sp>
        <p:sp>
          <p:nvSpPr>
            <p:cNvPr id="7176" name="矩形 15"/>
            <p:cNvSpPr>
              <a:spLocks noChangeArrowheads="1"/>
            </p:cNvSpPr>
            <p:nvPr/>
          </p:nvSpPr>
          <p:spPr bwMode="auto">
            <a:xfrm>
              <a:off x="0" y="114198"/>
              <a:ext cx="7862887" cy="2867214"/>
            </a:xfrm>
            <a:prstGeom prst="rect">
              <a:avLst/>
            </a:prstGeom>
            <a:solidFill>
              <a:srgbClr val="F2F2F2"/>
            </a:solidFill>
            <a:ln>
              <a:noFill/>
            </a:ln>
            <a:extLst/>
          </p:spPr>
          <p:txBody>
            <a:bodyPr lIns="3186000" rIns="189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a:lnSpc>
                  <a:spcPct val="130000"/>
                </a:lnSpc>
                <a:spcBef>
                  <a:spcPts val="450"/>
                </a:spcBef>
                <a:spcAft>
                  <a:spcPts val="450"/>
                </a:spcAft>
                <a:buFont typeface="Arial" panose="020B0604020202020204" pitchFamily="34" charset="0"/>
                <a:buNone/>
                <a:defRPr/>
              </a:pPr>
              <a:endParaRPr lang="zh-CN" altLang="en-US" sz="1050">
                <a:solidFill>
                  <a:srgbClr val="A6A6A6"/>
                </a:solidFill>
                <a:sym typeface="+mn-lt"/>
              </a:endParaRPr>
            </a:p>
          </p:txBody>
        </p:sp>
        <p:sp>
          <p:nvSpPr>
            <p:cNvPr id="7177" name="圆角矩形 15"/>
            <p:cNvSpPr>
              <a:spLocks noChangeArrowheads="1"/>
            </p:cNvSpPr>
            <p:nvPr/>
          </p:nvSpPr>
          <p:spPr bwMode="auto">
            <a:xfrm>
              <a:off x="302534" y="3175"/>
              <a:ext cx="422349" cy="3073400"/>
            </a:xfrm>
            <a:custGeom>
              <a:avLst/>
              <a:gdLst>
                <a:gd name="T0" fmla="*/ 94 w 738285"/>
                <a:gd name="T1" fmla="*/ 1136 h 4248500"/>
                <a:gd name="T2" fmla="*/ 13 w 738285"/>
                <a:gd name="T3" fmla="*/ 1 h 4248500"/>
                <a:gd name="T4" fmla="*/ 660 w 738285"/>
                <a:gd name="T5" fmla="*/ 1 h 4248500"/>
                <a:gd name="T6" fmla="*/ 773 w 738285"/>
                <a:gd name="T7" fmla="*/ 840 h 4248500"/>
                <a:gd name="T8" fmla="*/ 773 w 738285"/>
                <a:gd name="T9" fmla="*/ 32196 h 4248500"/>
                <a:gd name="T10" fmla="*/ 660 w 738285"/>
                <a:gd name="T11" fmla="*/ 33036 h 4248500"/>
                <a:gd name="T12" fmla="*/ 38 w 738285"/>
                <a:gd name="T13" fmla="*/ 33036 h 4248500"/>
                <a:gd name="T14" fmla="*/ 94 w 738285"/>
                <a:gd name="T15" fmla="*/ 32196 h 4248500"/>
                <a:gd name="T16" fmla="*/ 94 w 738285"/>
                <a:gd name="T17" fmla="*/ 1136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00A5E7"/>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Font typeface="Arial" panose="020B0604020202020204" pitchFamily="34" charset="0"/>
                <a:buNone/>
                <a:defRPr/>
              </a:pPr>
              <a:r>
                <a:rPr lang="en-US" altLang="zh-CN" sz="1350" dirty="0">
                  <a:solidFill>
                    <a:srgbClr val="FFFFFF"/>
                  </a:solidFill>
                  <a:sym typeface="+mn-lt"/>
                </a:rPr>
                <a:t>4.3</a:t>
              </a:r>
              <a:r>
                <a:rPr lang="zh-CN" altLang="en-US" sz="1350" dirty="0">
                  <a:solidFill>
                    <a:srgbClr val="FFFFFF"/>
                  </a:solidFill>
                  <a:sym typeface="+mn-lt"/>
                </a:rPr>
                <a:t>应用领域</a:t>
              </a:r>
            </a:p>
          </p:txBody>
        </p:sp>
      </p:grpSp>
      <p:sp>
        <p:nvSpPr>
          <p:cNvPr id="25658" name="TextBox 12"/>
          <p:cNvSpPr txBox="1">
            <a:spLocks noChangeArrowheads="1"/>
          </p:cNvSpPr>
          <p:nvPr/>
        </p:nvSpPr>
        <p:spPr bwMode="auto">
          <a:xfrm>
            <a:off x="1174750" y="1436688"/>
            <a:ext cx="7011988" cy="414337"/>
          </a:xfrm>
          <a:prstGeom prst="rect">
            <a:avLst/>
          </a:prstGeom>
          <a:noFill/>
          <a:ln w="9525">
            <a:noFill/>
            <a:miter lim="800000"/>
            <a:headEnd/>
            <a:tailEnd/>
          </a:ln>
        </p:spPr>
        <p:txBody>
          <a:bodyPr>
            <a:spAutoFit/>
          </a:bodyPr>
          <a:lstStyle/>
          <a:p>
            <a:pPr algn="just">
              <a:lnSpc>
                <a:spcPct val="150000"/>
              </a:lnSpc>
              <a:spcBef>
                <a:spcPts val="450"/>
              </a:spcBef>
              <a:spcAft>
                <a:spcPts val="450"/>
              </a:spcAft>
              <a:buFont typeface="Arial" charset="0"/>
              <a:buNone/>
            </a:pPr>
            <a:r>
              <a:rPr lang="zh-CN" altLang="en-US" sz="1400" b="1">
                <a:solidFill>
                  <a:srgbClr val="595959"/>
                </a:solidFill>
                <a:latin typeface="微软雅黑" pitchFamily="34" charset="-122"/>
                <a:ea typeface="微软雅黑" pitchFamily="34" charset="-122"/>
                <a:sym typeface="+mn-lt"/>
              </a:rPr>
              <a:t>      物质气味的复现类似于音频、视频的网络化传输与再现，有着广泛的应用领域。</a:t>
            </a:r>
          </a:p>
        </p:txBody>
      </p:sp>
      <p:sp>
        <p:nvSpPr>
          <p:cNvPr id="25659" name="圆角矩形 24"/>
          <p:cNvSpPr>
            <a:spLocks noChangeArrowheads="1"/>
          </p:cNvSpPr>
          <p:nvPr/>
        </p:nvSpPr>
        <p:spPr bwMode="auto">
          <a:xfrm>
            <a:off x="1304925" y="3648075"/>
            <a:ext cx="7250113" cy="93663"/>
          </a:xfrm>
          <a:prstGeom prst="roundRect">
            <a:avLst>
              <a:gd name="adj" fmla="val 50000"/>
            </a:avLst>
          </a:prstGeom>
          <a:solidFill>
            <a:srgbClr val="D9D9D9"/>
          </a:solidFill>
          <a:ln w="9525">
            <a:noFill/>
            <a:round/>
            <a:headEnd/>
            <a:tailEnd/>
          </a:ln>
        </p:spPr>
        <p:txBody>
          <a:bodyPr anchor="ctr"/>
          <a:lstStyle/>
          <a:p>
            <a:pPr algn="ctr">
              <a:buFont typeface="Arial" charset="0"/>
              <a:buNone/>
            </a:pPr>
            <a:endParaRPr lang="zh-CN" altLang="en-US" sz="1300">
              <a:solidFill>
                <a:srgbClr val="FFFFFF"/>
              </a:solidFill>
              <a:ea typeface="微软雅黑" pitchFamily="34" charset="-122"/>
              <a:sym typeface="+mn-lt"/>
            </a:endParaRPr>
          </a:p>
        </p:txBody>
      </p:sp>
      <p:sp>
        <p:nvSpPr>
          <p:cNvPr id="25660" name="圆角矩形 29"/>
          <p:cNvSpPr>
            <a:spLocks noChangeArrowheads="1"/>
          </p:cNvSpPr>
          <p:nvPr/>
        </p:nvSpPr>
        <p:spPr bwMode="auto">
          <a:xfrm>
            <a:off x="2003425" y="3621088"/>
            <a:ext cx="141288" cy="142875"/>
          </a:xfrm>
          <a:prstGeom prst="roundRect">
            <a:avLst>
              <a:gd name="adj" fmla="val 50000"/>
            </a:avLst>
          </a:prstGeom>
          <a:solidFill>
            <a:srgbClr val="EC566B"/>
          </a:solidFill>
          <a:ln w="9525">
            <a:noFill/>
            <a:round/>
            <a:headEnd/>
            <a:tailEnd/>
          </a:ln>
        </p:spPr>
        <p:txBody>
          <a:bodyPr anchor="ctr"/>
          <a:lstStyle/>
          <a:p>
            <a:pPr algn="ctr">
              <a:buFont typeface="Arial" charset="0"/>
              <a:buNone/>
            </a:pPr>
            <a:endParaRPr lang="zh-CN" altLang="en-US">
              <a:solidFill>
                <a:srgbClr val="FFFFFF"/>
              </a:solidFill>
              <a:ea typeface="微软雅黑" pitchFamily="34" charset="-122"/>
              <a:sym typeface="+mn-lt"/>
            </a:endParaRPr>
          </a:p>
        </p:txBody>
      </p:sp>
      <p:sp>
        <p:nvSpPr>
          <p:cNvPr id="25661" name="TextBox 53"/>
          <p:cNvSpPr txBox="1">
            <a:spLocks noChangeArrowheads="1"/>
          </p:cNvSpPr>
          <p:nvPr/>
        </p:nvSpPr>
        <p:spPr bwMode="auto">
          <a:xfrm>
            <a:off x="1243013" y="5224463"/>
            <a:ext cx="1662112" cy="1362075"/>
          </a:xfrm>
          <a:prstGeom prst="rect">
            <a:avLst/>
          </a:prstGeom>
          <a:noFill/>
          <a:ln w="9525">
            <a:noFill/>
            <a:miter lim="800000"/>
            <a:headEnd/>
            <a:tailEnd/>
          </a:ln>
        </p:spPr>
        <p:txBody>
          <a:bodyPr>
            <a:spAutoFit/>
          </a:bodyPr>
          <a:lstStyle/>
          <a:p>
            <a:pPr algn="just">
              <a:lnSpc>
                <a:spcPct val="150000"/>
              </a:lnSpc>
              <a:spcBef>
                <a:spcPts val="450"/>
              </a:spcBef>
              <a:spcAft>
                <a:spcPts val="450"/>
              </a:spcAft>
              <a:buFont typeface="Arial" charset="0"/>
              <a:buNone/>
            </a:pPr>
            <a:r>
              <a:rPr lang="zh-CN" altLang="en-US" sz="1100" b="1">
                <a:solidFill>
                  <a:srgbClr val="595959"/>
                </a:solidFill>
                <a:latin typeface="微软雅黑" pitchFamily="34" charset="-122"/>
                <a:ea typeface="微软雅黑" pitchFamily="34" charset="-122"/>
                <a:sym typeface="+mn-lt"/>
              </a:rPr>
              <a:t>把气味信息加入到商品的属性中，通过互联网传输该气味信息将大大的提高网上购物的真实感与便捷性。</a:t>
            </a:r>
          </a:p>
        </p:txBody>
      </p:sp>
      <p:sp>
        <p:nvSpPr>
          <p:cNvPr id="25662" name="圆角矩形 25"/>
          <p:cNvSpPr>
            <a:spLocks noChangeArrowheads="1"/>
          </p:cNvSpPr>
          <p:nvPr/>
        </p:nvSpPr>
        <p:spPr bwMode="auto">
          <a:xfrm>
            <a:off x="1698625" y="4143719"/>
            <a:ext cx="762000" cy="728662"/>
          </a:xfrm>
          <a:prstGeom prst="roundRect">
            <a:avLst>
              <a:gd name="adj" fmla="val 50000"/>
            </a:avLst>
          </a:prstGeom>
          <a:solidFill>
            <a:srgbClr val="EC566B"/>
          </a:solidFill>
          <a:ln w="9525">
            <a:noFill/>
            <a:round/>
            <a:headEnd/>
            <a:tailEnd/>
          </a:ln>
        </p:spPr>
        <p:txBody>
          <a:bodyPr anchor="ctr"/>
          <a:lstStyle/>
          <a:p>
            <a:pPr algn="ctr">
              <a:buFont typeface="Arial" charset="0"/>
              <a:buNone/>
            </a:pPr>
            <a:r>
              <a:rPr lang="zh-CN" altLang="en-US" sz="1400">
                <a:solidFill>
                  <a:srgbClr val="FFFFFF"/>
                </a:solidFill>
                <a:ea typeface="微软雅黑" pitchFamily="34" charset="-122"/>
                <a:sym typeface="+mn-lt"/>
              </a:rPr>
              <a:t>电子商务</a:t>
            </a:r>
          </a:p>
        </p:txBody>
      </p:sp>
      <p:sp>
        <p:nvSpPr>
          <p:cNvPr id="25663" name="圆角矩形 32"/>
          <p:cNvSpPr>
            <a:spLocks noChangeArrowheads="1"/>
          </p:cNvSpPr>
          <p:nvPr/>
        </p:nvSpPr>
        <p:spPr bwMode="auto">
          <a:xfrm>
            <a:off x="3797300" y="3624263"/>
            <a:ext cx="142875" cy="142875"/>
          </a:xfrm>
          <a:prstGeom prst="roundRect">
            <a:avLst>
              <a:gd name="adj" fmla="val 50000"/>
            </a:avLst>
          </a:prstGeom>
          <a:solidFill>
            <a:srgbClr val="306A9B"/>
          </a:solidFill>
          <a:ln w="9525">
            <a:noFill/>
            <a:round/>
            <a:headEnd/>
            <a:tailEnd/>
          </a:ln>
        </p:spPr>
        <p:txBody>
          <a:bodyPr anchor="ctr"/>
          <a:lstStyle/>
          <a:p>
            <a:pPr algn="ctr">
              <a:buFont typeface="Arial" charset="0"/>
              <a:buNone/>
            </a:pPr>
            <a:endParaRPr lang="zh-CN" altLang="en-US">
              <a:solidFill>
                <a:srgbClr val="FFFFFF"/>
              </a:solidFill>
              <a:ea typeface="微软雅黑" pitchFamily="34" charset="-122"/>
              <a:sym typeface="+mn-lt"/>
            </a:endParaRPr>
          </a:p>
        </p:txBody>
      </p:sp>
      <p:sp>
        <p:nvSpPr>
          <p:cNvPr id="25664" name="圆角矩形 26"/>
          <p:cNvSpPr>
            <a:spLocks noChangeArrowheads="1"/>
          </p:cNvSpPr>
          <p:nvPr/>
        </p:nvSpPr>
        <p:spPr bwMode="auto">
          <a:xfrm>
            <a:off x="3487738" y="4495458"/>
            <a:ext cx="762000" cy="738187"/>
          </a:xfrm>
          <a:prstGeom prst="roundRect">
            <a:avLst>
              <a:gd name="adj" fmla="val 50000"/>
            </a:avLst>
          </a:prstGeom>
          <a:solidFill>
            <a:srgbClr val="306A9B"/>
          </a:solidFill>
          <a:ln w="9525">
            <a:noFill/>
            <a:round/>
            <a:headEnd/>
            <a:tailEnd/>
          </a:ln>
        </p:spPr>
        <p:txBody>
          <a:bodyPr anchor="ctr"/>
          <a:lstStyle/>
          <a:p>
            <a:pPr algn="ctr">
              <a:buFont typeface="Arial" charset="0"/>
              <a:buNone/>
            </a:pPr>
            <a:r>
              <a:rPr lang="zh-CN" altLang="en-US" sz="1400">
                <a:solidFill>
                  <a:srgbClr val="FFFFFF"/>
                </a:solidFill>
                <a:ea typeface="微软雅黑" pitchFamily="34" charset="-122"/>
                <a:sym typeface="+mn-lt"/>
              </a:rPr>
              <a:t>教育方面</a:t>
            </a:r>
          </a:p>
        </p:txBody>
      </p:sp>
      <p:sp>
        <p:nvSpPr>
          <p:cNvPr id="25665" name="圆角矩形 30"/>
          <p:cNvSpPr>
            <a:spLocks noChangeArrowheads="1"/>
          </p:cNvSpPr>
          <p:nvPr/>
        </p:nvSpPr>
        <p:spPr bwMode="auto">
          <a:xfrm>
            <a:off x="5592763" y="3621088"/>
            <a:ext cx="141287" cy="142875"/>
          </a:xfrm>
          <a:prstGeom prst="roundRect">
            <a:avLst>
              <a:gd name="adj" fmla="val 50000"/>
            </a:avLst>
          </a:prstGeom>
          <a:solidFill>
            <a:srgbClr val="FBAF2D"/>
          </a:solidFill>
          <a:ln w="9525">
            <a:noFill/>
            <a:round/>
            <a:headEnd/>
            <a:tailEnd/>
          </a:ln>
        </p:spPr>
        <p:txBody>
          <a:bodyPr anchor="ctr"/>
          <a:lstStyle/>
          <a:p>
            <a:pPr algn="ctr">
              <a:buFont typeface="Arial" charset="0"/>
              <a:buNone/>
            </a:pPr>
            <a:endParaRPr lang="zh-CN" altLang="en-US">
              <a:solidFill>
                <a:srgbClr val="FFFFFF"/>
              </a:solidFill>
              <a:ea typeface="微软雅黑" pitchFamily="34" charset="-122"/>
              <a:sym typeface="+mn-lt"/>
            </a:endParaRPr>
          </a:p>
        </p:txBody>
      </p:sp>
      <p:sp>
        <p:nvSpPr>
          <p:cNvPr id="25666" name="圆角矩形 34"/>
          <p:cNvSpPr>
            <a:spLocks noChangeArrowheads="1"/>
          </p:cNvSpPr>
          <p:nvPr/>
        </p:nvSpPr>
        <p:spPr bwMode="auto">
          <a:xfrm>
            <a:off x="7386638" y="3621088"/>
            <a:ext cx="142875" cy="142875"/>
          </a:xfrm>
          <a:prstGeom prst="roundRect">
            <a:avLst>
              <a:gd name="adj" fmla="val 50000"/>
            </a:avLst>
          </a:prstGeom>
          <a:solidFill>
            <a:srgbClr val="70C833"/>
          </a:solidFill>
          <a:ln w="9525">
            <a:noFill/>
            <a:round/>
            <a:headEnd/>
            <a:tailEnd/>
          </a:ln>
        </p:spPr>
        <p:txBody>
          <a:bodyPr anchor="ctr"/>
          <a:lstStyle/>
          <a:p>
            <a:pPr algn="ctr">
              <a:buFont typeface="Arial" charset="0"/>
              <a:buNone/>
            </a:pPr>
            <a:endParaRPr lang="zh-CN" altLang="en-US">
              <a:solidFill>
                <a:srgbClr val="FFFFFF"/>
              </a:solidFill>
              <a:ea typeface="微软雅黑" pitchFamily="34" charset="-122"/>
              <a:sym typeface="+mn-lt"/>
            </a:endParaRPr>
          </a:p>
        </p:txBody>
      </p:sp>
      <p:sp>
        <p:nvSpPr>
          <p:cNvPr id="25667" name="圆角矩形 28"/>
          <p:cNvSpPr>
            <a:spLocks noChangeArrowheads="1"/>
          </p:cNvSpPr>
          <p:nvPr/>
        </p:nvSpPr>
        <p:spPr bwMode="auto">
          <a:xfrm>
            <a:off x="7077075" y="4500631"/>
            <a:ext cx="762000" cy="736600"/>
          </a:xfrm>
          <a:prstGeom prst="roundRect">
            <a:avLst>
              <a:gd name="adj" fmla="val 50000"/>
            </a:avLst>
          </a:prstGeom>
          <a:solidFill>
            <a:srgbClr val="70C833"/>
          </a:solidFill>
          <a:ln w="9525">
            <a:noFill/>
            <a:round/>
            <a:headEnd/>
            <a:tailEnd/>
          </a:ln>
        </p:spPr>
        <p:txBody>
          <a:bodyPr anchor="ctr"/>
          <a:lstStyle/>
          <a:p>
            <a:pPr algn="ctr">
              <a:buFont typeface="Arial" charset="0"/>
              <a:buNone/>
            </a:pPr>
            <a:r>
              <a:rPr lang="zh-CN" altLang="en-US" sz="1400">
                <a:solidFill>
                  <a:srgbClr val="FFFFFF"/>
                </a:solidFill>
                <a:ea typeface="微软雅黑" pitchFamily="34" charset="-122"/>
                <a:sym typeface="+mn-lt"/>
              </a:rPr>
              <a:t>虚拟现实</a:t>
            </a:r>
          </a:p>
        </p:txBody>
      </p:sp>
      <p:sp>
        <p:nvSpPr>
          <p:cNvPr id="25668" name="圆角矩形 27"/>
          <p:cNvSpPr>
            <a:spLocks noChangeArrowheads="1"/>
          </p:cNvSpPr>
          <p:nvPr/>
        </p:nvSpPr>
        <p:spPr bwMode="auto">
          <a:xfrm>
            <a:off x="5270500" y="4104102"/>
            <a:ext cx="779463" cy="744537"/>
          </a:xfrm>
          <a:prstGeom prst="roundRect">
            <a:avLst>
              <a:gd name="adj" fmla="val 50000"/>
            </a:avLst>
          </a:prstGeom>
          <a:solidFill>
            <a:srgbClr val="FBAF2D"/>
          </a:solidFill>
          <a:ln w="9525">
            <a:noFill/>
            <a:round/>
            <a:headEnd/>
            <a:tailEnd/>
          </a:ln>
        </p:spPr>
        <p:txBody>
          <a:bodyPr anchor="ctr"/>
          <a:lstStyle/>
          <a:p>
            <a:pPr algn="ctr">
              <a:buFont typeface="Arial" charset="0"/>
              <a:buNone/>
            </a:pPr>
            <a:r>
              <a:rPr lang="zh-CN" altLang="en-US" sz="1400" dirty="0">
                <a:solidFill>
                  <a:srgbClr val="FFFFFF"/>
                </a:solidFill>
                <a:ea typeface="微软雅黑" pitchFamily="34" charset="-122"/>
                <a:sym typeface="+mn-lt"/>
              </a:rPr>
              <a:t>生活方面</a:t>
            </a:r>
          </a:p>
        </p:txBody>
      </p:sp>
      <p:sp>
        <p:nvSpPr>
          <p:cNvPr id="25669"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a:solidFill>
                <a:srgbClr val="000000"/>
              </a:solidFill>
              <a:ea typeface="微软雅黑" pitchFamily="34" charset="-122"/>
            </a:endParaRPr>
          </a:p>
        </p:txBody>
      </p:sp>
      <p:graphicFrame>
        <p:nvGraphicFramePr>
          <p:cNvPr id="25656" name="Object 56"/>
          <p:cNvGraphicFramePr>
            <a:graphicFrameLocks noChangeAspect="1"/>
          </p:cNvGraphicFramePr>
          <p:nvPr/>
        </p:nvGraphicFramePr>
        <p:xfrm>
          <a:off x="1487488" y="2043113"/>
          <a:ext cx="1173162" cy="838200"/>
        </p:xfrm>
        <a:graphic>
          <a:graphicData uri="http://schemas.openxmlformats.org/presentationml/2006/ole">
            <mc:AlternateContent xmlns:mc="http://schemas.openxmlformats.org/markup-compatibility/2006">
              <mc:Choice xmlns:v="urn:schemas-microsoft-com:vml" Requires="v">
                <p:oleObj spid="_x0000_s25729" name="Visio" r:id="rId3" imgW="9789946" imgH="4998090" progId="">
                  <p:embed/>
                </p:oleObj>
              </mc:Choice>
              <mc:Fallback>
                <p:oleObj name="Visio" r:id="rId3" imgW="9789946" imgH="4998090" progId="">
                  <p:embed/>
                  <p:pic>
                    <p:nvPicPr>
                      <p:cNvPr id="0" name="Picture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488" y="2043113"/>
                        <a:ext cx="1173162"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70" name="TextBox 53"/>
          <p:cNvSpPr txBox="1">
            <a:spLocks noChangeArrowheads="1"/>
          </p:cNvSpPr>
          <p:nvPr/>
        </p:nvSpPr>
        <p:spPr bwMode="auto">
          <a:xfrm>
            <a:off x="6626225" y="5230813"/>
            <a:ext cx="1663700" cy="1362075"/>
          </a:xfrm>
          <a:prstGeom prst="rect">
            <a:avLst/>
          </a:prstGeom>
          <a:noFill/>
          <a:ln w="9525">
            <a:noFill/>
            <a:miter lim="800000"/>
            <a:headEnd/>
            <a:tailEnd/>
          </a:ln>
        </p:spPr>
        <p:txBody>
          <a:bodyPr>
            <a:spAutoFit/>
          </a:bodyPr>
          <a:lstStyle/>
          <a:p>
            <a:pPr algn="just">
              <a:lnSpc>
                <a:spcPct val="150000"/>
              </a:lnSpc>
              <a:spcBef>
                <a:spcPts val="450"/>
              </a:spcBef>
              <a:spcAft>
                <a:spcPts val="450"/>
              </a:spcAft>
              <a:buFont typeface="Arial" charset="0"/>
              <a:buNone/>
            </a:pPr>
            <a:r>
              <a:rPr lang="zh-CN" altLang="en-US" sz="1100" b="1">
                <a:solidFill>
                  <a:srgbClr val="595959"/>
                </a:solidFill>
                <a:latin typeface="微软雅黑" pitchFamily="34" charset="-122"/>
                <a:ea typeface="微软雅黑" pitchFamily="34" charset="-122"/>
                <a:sym typeface="+mn-lt"/>
              </a:rPr>
              <a:t>欣赏电影的同时，除了给人们带来“视觉”和“听觉”享受外还能让其体验到丰富的“嗅觉盛宴”。</a:t>
            </a:r>
          </a:p>
        </p:txBody>
      </p:sp>
      <p:pic>
        <p:nvPicPr>
          <p:cNvPr id="25671" name="图片 12"/>
          <p:cNvPicPr>
            <a:picLocks noChangeAspect="1" noChangeArrowheads="1"/>
          </p:cNvPicPr>
          <p:nvPr/>
        </p:nvPicPr>
        <p:blipFill>
          <a:blip r:embed="rId5"/>
          <a:srcRect/>
          <a:stretch>
            <a:fillRect/>
          </a:stretch>
        </p:blipFill>
        <p:spPr bwMode="auto">
          <a:xfrm>
            <a:off x="6991350" y="2000250"/>
            <a:ext cx="933450" cy="931863"/>
          </a:xfrm>
          <a:prstGeom prst="rect">
            <a:avLst/>
          </a:prstGeom>
          <a:noFill/>
          <a:ln w="9525">
            <a:noFill/>
            <a:miter lim="800000"/>
            <a:headEnd/>
            <a:tailEnd/>
          </a:ln>
        </p:spPr>
      </p:pic>
      <p:sp>
        <p:nvSpPr>
          <p:cNvPr id="25672" name="TextBox 53"/>
          <p:cNvSpPr txBox="1">
            <a:spLocks noChangeArrowheads="1"/>
          </p:cNvSpPr>
          <p:nvPr/>
        </p:nvSpPr>
        <p:spPr bwMode="auto">
          <a:xfrm>
            <a:off x="3254374" y="5244550"/>
            <a:ext cx="1230313" cy="854075"/>
          </a:xfrm>
          <a:prstGeom prst="rect">
            <a:avLst/>
          </a:prstGeom>
          <a:noFill/>
          <a:ln w="9525">
            <a:noFill/>
            <a:miter lim="800000"/>
            <a:headEnd/>
            <a:tailEnd/>
          </a:ln>
        </p:spPr>
        <p:txBody>
          <a:bodyPr>
            <a:spAutoFit/>
          </a:bodyPr>
          <a:lstStyle/>
          <a:p>
            <a:pPr algn="just">
              <a:lnSpc>
                <a:spcPct val="150000"/>
              </a:lnSpc>
              <a:spcBef>
                <a:spcPts val="450"/>
              </a:spcBef>
              <a:spcAft>
                <a:spcPts val="450"/>
              </a:spcAft>
              <a:buFont typeface="Arial" charset="0"/>
              <a:buNone/>
            </a:pPr>
            <a:r>
              <a:rPr lang="zh-CN" altLang="en-US" sz="1100" b="1" dirty="0">
                <a:solidFill>
                  <a:srgbClr val="595959"/>
                </a:solidFill>
                <a:latin typeface="微软雅黑" pitchFamily="34" charset="-122"/>
                <a:ea typeface="微软雅黑" pitchFamily="34" charset="-122"/>
                <a:sym typeface="+mn-lt"/>
              </a:rPr>
              <a:t>气味复现对幼儿在气味识别方面有很重要的意义。</a:t>
            </a:r>
          </a:p>
        </p:txBody>
      </p:sp>
      <p:sp>
        <p:nvSpPr>
          <p:cNvPr id="25673" name="TextBox 53"/>
          <p:cNvSpPr txBox="1">
            <a:spLocks noChangeArrowheads="1"/>
          </p:cNvSpPr>
          <p:nvPr/>
        </p:nvSpPr>
        <p:spPr bwMode="auto">
          <a:xfrm>
            <a:off x="4829175" y="5230813"/>
            <a:ext cx="1663700" cy="1331912"/>
          </a:xfrm>
          <a:prstGeom prst="rect">
            <a:avLst/>
          </a:prstGeom>
          <a:noFill/>
          <a:ln w="9525">
            <a:noFill/>
            <a:miter lim="800000"/>
            <a:headEnd/>
            <a:tailEnd/>
          </a:ln>
        </p:spPr>
        <p:txBody>
          <a:bodyPr>
            <a:spAutoFit/>
          </a:bodyPr>
          <a:lstStyle/>
          <a:p>
            <a:pPr algn="just">
              <a:lnSpc>
                <a:spcPct val="150000"/>
              </a:lnSpc>
              <a:spcBef>
                <a:spcPts val="450"/>
              </a:spcBef>
              <a:spcAft>
                <a:spcPts val="450"/>
              </a:spcAft>
              <a:buFont typeface="Arial" charset="0"/>
              <a:buNone/>
            </a:pPr>
            <a:r>
              <a:rPr lang="zh-CN" altLang="en-US" sz="1100" b="1">
                <a:solidFill>
                  <a:srgbClr val="595959"/>
                </a:solidFill>
                <a:latin typeface="微软雅黑" pitchFamily="34" charset="-122"/>
                <a:ea typeface="微软雅黑" pitchFamily="34" charset="-122"/>
                <a:sym typeface="+mn-lt"/>
              </a:rPr>
              <a:t>在朋友圈分享你拍的鲜花图片时，如果能边看照片的同时还能闻到鲜花的香味，那会是怎样的一种心情呢。</a:t>
            </a:r>
          </a:p>
        </p:txBody>
      </p:sp>
      <p:cxnSp>
        <p:nvCxnSpPr>
          <p:cNvPr id="25674" name="直接连接符 31"/>
          <p:cNvCxnSpPr>
            <a:cxnSpLocks noChangeShapeType="1"/>
          </p:cNvCxnSpPr>
          <p:nvPr/>
        </p:nvCxnSpPr>
        <p:spPr bwMode="auto">
          <a:xfrm>
            <a:off x="2082800" y="2994025"/>
            <a:ext cx="0" cy="1370013"/>
          </a:xfrm>
          <a:prstGeom prst="line">
            <a:avLst/>
          </a:prstGeom>
          <a:noFill/>
          <a:ln w="19050">
            <a:solidFill>
              <a:srgbClr val="EC566B"/>
            </a:solidFill>
            <a:round/>
            <a:headEnd/>
            <a:tailEnd/>
          </a:ln>
        </p:spPr>
      </p:cxnSp>
      <p:cxnSp>
        <p:nvCxnSpPr>
          <p:cNvPr id="25675" name="直接连接符 22"/>
          <p:cNvCxnSpPr>
            <a:cxnSpLocks noChangeShapeType="1"/>
          </p:cNvCxnSpPr>
          <p:nvPr/>
        </p:nvCxnSpPr>
        <p:spPr bwMode="auto">
          <a:xfrm>
            <a:off x="3868737" y="2932113"/>
            <a:ext cx="1" cy="1738312"/>
          </a:xfrm>
          <a:prstGeom prst="line">
            <a:avLst/>
          </a:prstGeom>
          <a:noFill/>
          <a:ln w="19050">
            <a:solidFill>
              <a:srgbClr val="306A9B"/>
            </a:solidFill>
            <a:round/>
            <a:headEnd/>
            <a:tailEnd/>
          </a:ln>
        </p:spPr>
      </p:cxnSp>
      <p:cxnSp>
        <p:nvCxnSpPr>
          <p:cNvPr id="25676" name="直接连接符 23"/>
          <p:cNvCxnSpPr>
            <a:cxnSpLocks noChangeShapeType="1"/>
          </p:cNvCxnSpPr>
          <p:nvPr/>
        </p:nvCxnSpPr>
        <p:spPr bwMode="auto">
          <a:xfrm>
            <a:off x="5660230" y="2932113"/>
            <a:ext cx="3970" cy="1139825"/>
          </a:xfrm>
          <a:prstGeom prst="line">
            <a:avLst/>
          </a:prstGeom>
          <a:noFill/>
          <a:ln w="19050">
            <a:solidFill>
              <a:srgbClr val="FBAF2D"/>
            </a:solidFill>
            <a:round/>
            <a:headEnd/>
            <a:tailEnd/>
          </a:ln>
        </p:spPr>
      </p:cxnSp>
      <p:cxnSp>
        <p:nvCxnSpPr>
          <p:cNvPr id="25677" name="直接连接符 33"/>
          <p:cNvCxnSpPr>
            <a:cxnSpLocks noChangeShapeType="1"/>
          </p:cNvCxnSpPr>
          <p:nvPr/>
        </p:nvCxnSpPr>
        <p:spPr bwMode="auto">
          <a:xfrm>
            <a:off x="7461250" y="2994025"/>
            <a:ext cx="0" cy="1427163"/>
          </a:xfrm>
          <a:prstGeom prst="line">
            <a:avLst/>
          </a:prstGeom>
          <a:noFill/>
          <a:ln w="19050">
            <a:solidFill>
              <a:srgbClr val="70C833"/>
            </a:solidFill>
            <a:round/>
            <a:headEnd/>
            <a:tailEnd/>
          </a:ln>
        </p:spPr>
      </p:cxnSp>
      <p:sp>
        <p:nvSpPr>
          <p:cNvPr id="29" name="标题 49"/>
          <p:cNvSpPr txBox="1">
            <a:spLocks/>
          </p:cNvSpPr>
          <p:nvPr/>
        </p:nvSpPr>
        <p:spPr bwMode="auto">
          <a:xfrm>
            <a:off x="581025" y="598488"/>
            <a:ext cx="35179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四、思考与展望</a:t>
            </a: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9093" y="2038350"/>
            <a:ext cx="1019290" cy="848444"/>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6708" y="2039585"/>
            <a:ext cx="1007045" cy="83696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9"/>
          <p:cNvSpPr>
            <a:spLocks noChangeArrowheads="1"/>
          </p:cNvSpPr>
          <p:nvPr/>
        </p:nvSpPr>
        <p:spPr bwMode="auto">
          <a:xfrm>
            <a:off x="0" y="3198813"/>
            <a:ext cx="9144000" cy="1355725"/>
          </a:xfrm>
          <a:prstGeom prst="rect">
            <a:avLst/>
          </a:prstGeom>
          <a:solidFill>
            <a:schemeClr val="bg1">
              <a:alpha val="76862"/>
            </a:schemeClr>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Font typeface="Arial" panose="020B0604020202020204" pitchFamily="34" charset="0"/>
              <a:buNone/>
              <a:defRPr/>
            </a:pPr>
            <a:endParaRPr lang="zh-CN" altLang="en-US" sz="1350">
              <a:solidFill>
                <a:srgbClr val="FFFFFF"/>
              </a:solidFill>
            </a:endParaRPr>
          </a:p>
        </p:txBody>
      </p:sp>
      <p:sp>
        <p:nvSpPr>
          <p:cNvPr id="66562" name="文本框 5"/>
          <p:cNvSpPr txBox="1">
            <a:spLocks noChangeArrowheads="1"/>
          </p:cNvSpPr>
          <p:nvPr/>
        </p:nvSpPr>
        <p:spPr bwMode="auto">
          <a:xfrm>
            <a:off x="3382963" y="3484563"/>
            <a:ext cx="4802187" cy="784225"/>
          </a:xfrm>
          <a:prstGeom prst="rect">
            <a:avLst/>
          </a:prstGeom>
          <a:noFill/>
          <a:ln w="9525">
            <a:noFill/>
            <a:miter lim="800000"/>
            <a:headEnd/>
            <a:tailEnd/>
          </a:ln>
        </p:spPr>
        <p:txBody>
          <a:bodyPr wrap="none">
            <a:spAutoFit/>
          </a:bodyPr>
          <a:lstStyle/>
          <a:p>
            <a:pPr>
              <a:buFont typeface="Arial" charset="0"/>
              <a:buNone/>
            </a:pPr>
            <a:r>
              <a:rPr lang="zh-CN" altLang="en-US" sz="4500" b="1">
                <a:latin typeface="微软雅黑" pitchFamily="34" charset="-122"/>
                <a:ea typeface="微软雅黑" pitchFamily="34" charset="-122"/>
              </a:rPr>
              <a:t>感谢大家的聆听！</a:t>
            </a:r>
            <a:endParaRPr lang="en-US" altLang="zh-CN" sz="4500" b="1">
              <a:latin typeface="微软雅黑" pitchFamily="34" charset="-122"/>
              <a:ea typeface="微软雅黑" pitchFamily="34" charset="-122"/>
            </a:endParaRPr>
          </a:p>
        </p:txBody>
      </p:sp>
      <p:pic>
        <p:nvPicPr>
          <p:cNvPr id="66563" name="图片 2"/>
          <p:cNvPicPr>
            <a:picLocks noChangeAspect="1"/>
          </p:cNvPicPr>
          <p:nvPr/>
        </p:nvPicPr>
        <p:blipFill>
          <a:blip r:embed="rId2"/>
          <a:srcRect/>
          <a:stretch>
            <a:fillRect/>
          </a:stretch>
        </p:blipFill>
        <p:spPr bwMode="auto">
          <a:xfrm>
            <a:off x="-231775" y="-120650"/>
            <a:ext cx="3984625" cy="3984625"/>
          </a:xfrm>
          <a:prstGeom prst="rect">
            <a:avLst/>
          </a:prstGeom>
          <a:noFill/>
          <a:ln w="9525">
            <a:noFill/>
            <a:miter lim="800000"/>
            <a:headEnd/>
            <a:tailEnd/>
          </a:ln>
        </p:spPr>
      </p:pic>
      <p:sp>
        <p:nvSpPr>
          <p:cNvPr id="66564" name="文本框 5"/>
          <p:cNvSpPr txBox="1">
            <a:spLocks noChangeArrowheads="1"/>
          </p:cNvSpPr>
          <p:nvPr/>
        </p:nvSpPr>
        <p:spPr bwMode="auto">
          <a:xfrm>
            <a:off x="98425" y="6132513"/>
            <a:ext cx="1138238" cy="554037"/>
          </a:xfrm>
          <a:prstGeom prst="rect">
            <a:avLst/>
          </a:prstGeom>
          <a:noFill/>
          <a:ln w="9525">
            <a:noFill/>
            <a:miter lim="800000"/>
            <a:headEnd/>
            <a:tailEnd/>
          </a:ln>
        </p:spPr>
        <p:txBody>
          <a:bodyPr wrap="none">
            <a:spAutoFit/>
          </a:bodyPr>
          <a:lstStyle/>
          <a:p>
            <a:pPr>
              <a:buFont typeface="Arial" charset="0"/>
              <a:buNone/>
            </a:pPr>
            <a:r>
              <a:rPr lang="en-US" altLang="zh-CN" sz="3000" b="1">
                <a:latin typeface="微软雅黑" pitchFamily="34" charset="-122"/>
                <a:ea typeface="微软雅黑" pitchFamily="34" charset="-122"/>
              </a:rPr>
              <a:t>Q&amp;A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标题 49"/>
          <p:cNvSpPr>
            <a:spLocks noGrp="1"/>
          </p:cNvSpPr>
          <p:nvPr>
            <p:ph type="title" idx="4294967295"/>
          </p:nvPr>
        </p:nvSpPr>
        <p:spPr>
          <a:xfrm>
            <a:off x="581025" y="598488"/>
            <a:ext cx="3517900" cy="487362"/>
          </a:xfrm>
        </p:spPr>
        <p:txBody>
          <a:body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目录</a:t>
            </a:r>
            <a:r>
              <a:rPr lang="zh-CN" altLang="en-US" sz="2400" b="1" dirty="0">
                <a:solidFill>
                  <a:schemeClr val="bg1"/>
                </a:solidFill>
                <a:latin typeface="微软雅黑" pitchFamily="34" charset="-122"/>
              </a:rPr>
              <a:t> </a:t>
            </a:r>
            <a:r>
              <a:rPr lang="en-US" altLang="zh-CN" sz="2400" b="1" dirty="0">
                <a:solidFill>
                  <a:schemeClr val="bg1"/>
                </a:solidFill>
                <a:latin typeface="微软雅黑" pitchFamily="34" charset="-122"/>
              </a:rPr>
              <a:t>Contents</a:t>
            </a:r>
            <a:endParaRPr lang="zh-CN" altLang="en-US" sz="2400" b="1" dirty="0">
              <a:solidFill>
                <a:schemeClr val="bg1"/>
              </a:solidFill>
              <a:latin typeface="微软雅黑" pitchFamily="34" charset="-122"/>
            </a:endParaRPr>
          </a:p>
        </p:txBody>
      </p:sp>
      <p:grpSp>
        <p:nvGrpSpPr>
          <p:cNvPr id="29" name="组合 33"/>
          <p:cNvGrpSpPr>
            <a:grpSpLocks/>
          </p:cNvGrpSpPr>
          <p:nvPr/>
        </p:nvGrpSpPr>
        <p:grpSpPr bwMode="auto">
          <a:xfrm>
            <a:off x="1522053" y="4835217"/>
            <a:ext cx="5400675" cy="661947"/>
            <a:chOff x="0" y="63241"/>
            <a:chExt cx="5400675" cy="661601"/>
          </a:xfrm>
        </p:grpSpPr>
        <p:sp>
          <p:nvSpPr>
            <p:cNvPr id="30" name="五边形 13"/>
            <p:cNvSpPr>
              <a:spLocks noChangeArrowheads="1"/>
            </p:cNvSpPr>
            <p:nvPr/>
          </p:nvSpPr>
          <p:spPr bwMode="auto">
            <a:xfrm>
              <a:off x="0" y="74160"/>
              <a:ext cx="1023937" cy="639763"/>
            </a:xfrm>
            <a:prstGeom prst="homePlate">
              <a:avLst>
                <a:gd name="adj" fmla="val 24378"/>
              </a:avLst>
            </a:prstGeom>
            <a:solidFill>
              <a:srgbClr val="306A9B"/>
            </a:solidFill>
            <a:ln w="12700">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cxnSp>
          <p:nvCxnSpPr>
            <p:cNvPr id="31" name="直接连接符 14"/>
            <p:cNvCxnSpPr>
              <a:cxnSpLocks noChangeShapeType="1"/>
            </p:cNvCxnSpPr>
            <p:nvPr/>
          </p:nvCxnSpPr>
          <p:spPr bwMode="auto">
            <a:xfrm>
              <a:off x="987425" y="674235"/>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sp>
          <p:nvSpPr>
            <p:cNvPr id="32" name="TextBox 34"/>
            <p:cNvSpPr txBox="1">
              <a:spLocks noChangeArrowheads="1"/>
            </p:cNvSpPr>
            <p:nvPr/>
          </p:nvSpPr>
          <p:spPr bwMode="auto">
            <a:xfrm>
              <a:off x="1864505" y="96350"/>
              <a:ext cx="1980029" cy="52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2800" b="1" i="0" u="none" strike="noStrike" kern="120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思考与展望</a:t>
              </a:r>
              <a:endParaRPr kumimoji="0" lang="zh-CN" altLang="zh-CN" sz="2800" b="1" i="0" u="none" strike="noStrike" kern="120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endParaRPr>
            </a:p>
          </p:txBody>
        </p:sp>
        <p:pic>
          <p:nvPicPr>
            <p:cNvPr id="33" name="TextBox 3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42" y="63241"/>
              <a:ext cx="617859" cy="66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 name="组合 39"/>
          <p:cNvGrpSpPr>
            <a:grpSpLocks/>
          </p:cNvGrpSpPr>
          <p:nvPr/>
        </p:nvGrpSpPr>
        <p:grpSpPr bwMode="auto">
          <a:xfrm>
            <a:off x="1522053" y="1962438"/>
            <a:ext cx="5400675" cy="682192"/>
            <a:chOff x="0" y="84439"/>
            <a:chExt cx="5400675" cy="681641"/>
          </a:xfrm>
        </p:grpSpPr>
        <p:sp>
          <p:nvSpPr>
            <p:cNvPr id="36" name="五边形 6"/>
            <p:cNvSpPr>
              <a:spLocks noChangeArrowheads="1"/>
            </p:cNvSpPr>
            <p:nvPr/>
          </p:nvSpPr>
          <p:spPr bwMode="auto">
            <a:xfrm>
              <a:off x="0" y="91333"/>
              <a:ext cx="1023937" cy="639762"/>
            </a:xfrm>
            <a:prstGeom prst="homePlate">
              <a:avLst>
                <a:gd name="adj" fmla="val 24378"/>
              </a:avLst>
            </a:prstGeom>
            <a:solidFill>
              <a:srgbClr val="306A9B"/>
            </a:solidFill>
            <a:ln w="12700">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
          <p:nvSpPr>
            <p:cNvPr id="37" name="TextBox 18"/>
            <p:cNvSpPr txBox="1">
              <a:spLocks noChangeArrowheads="1"/>
            </p:cNvSpPr>
            <p:nvPr/>
          </p:nvSpPr>
          <p:spPr bwMode="auto">
            <a:xfrm>
              <a:off x="2188309" y="140563"/>
              <a:ext cx="1332416" cy="5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28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引    言</a:t>
              </a:r>
              <a:endParaRPr kumimoji="0" lang="zh-CN" altLang="zh-CN" sz="28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endParaRPr>
            </a:p>
          </p:txBody>
        </p:sp>
        <p:pic>
          <p:nvPicPr>
            <p:cNvPr id="38" name="TextBox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09" y="84439"/>
              <a:ext cx="583526" cy="68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 name="直接连接符 7"/>
            <p:cNvCxnSpPr>
              <a:cxnSpLocks noChangeShapeType="1"/>
            </p:cNvCxnSpPr>
            <p:nvPr/>
          </p:nvCxnSpPr>
          <p:spPr bwMode="auto">
            <a:xfrm>
              <a:off x="987425" y="727920"/>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grpSp>
      <p:grpSp>
        <p:nvGrpSpPr>
          <p:cNvPr id="41" name="组合 38"/>
          <p:cNvGrpSpPr>
            <a:grpSpLocks/>
          </p:cNvGrpSpPr>
          <p:nvPr/>
        </p:nvGrpSpPr>
        <p:grpSpPr bwMode="auto">
          <a:xfrm>
            <a:off x="1522053" y="2942554"/>
            <a:ext cx="5400675" cy="667252"/>
            <a:chOff x="0" y="58133"/>
            <a:chExt cx="5400675" cy="667069"/>
          </a:xfrm>
        </p:grpSpPr>
        <p:sp>
          <p:nvSpPr>
            <p:cNvPr id="42" name="五边形 11"/>
            <p:cNvSpPr>
              <a:spLocks noChangeArrowheads="1"/>
            </p:cNvSpPr>
            <p:nvPr/>
          </p:nvSpPr>
          <p:spPr bwMode="auto">
            <a:xfrm>
              <a:off x="0" y="68025"/>
              <a:ext cx="1023937" cy="639763"/>
            </a:xfrm>
            <a:prstGeom prst="homePlate">
              <a:avLst>
                <a:gd name="adj" fmla="val 24378"/>
              </a:avLst>
            </a:prstGeom>
            <a:solidFill>
              <a:srgbClr val="306A9B"/>
            </a:solidFill>
            <a:ln w="12700">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cxnSp>
          <p:nvCxnSpPr>
            <p:cNvPr id="43" name="直接连接符 18"/>
            <p:cNvCxnSpPr>
              <a:cxnSpLocks noChangeShapeType="1"/>
            </p:cNvCxnSpPr>
            <p:nvPr/>
          </p:nvCxnSpPr>
          <p:spPr bwMode="auto">
            <a:xfrm>
              <a:off x="987425" y="674450"/>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sp>
          <p:nvSpPr>
            <p:cNvPr id="44" name="TextBox 24"/>
            <p:cNvSpPr txBox="1">
              <a:spLocks noChangeArrowheads="1"/>
            </p:cNvSpPr>
            <p:nvPr/>
          </p:nvSpPr>
          <p:spPr bwMode="auto">
            <a:xfrm>
              <a:off x="2044039" y="88741"/>
              <a:ext cx="1620957" cy="52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zh-CN" sz="2800" b="1" i="0" u="none" strike="noStrike" kern="120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研究</a:t>
              </a:r>
              <a:r>
                <a:rPr kumimoji="0" lang="zh-CN" altLang="en-US" sz="2800" b="1" i="0" u="none" strike="noStrike" kern="120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背景</a:t>
              </a:r>
              <a:endParaRPr kumimoji="0" lang="zh-CN" altLang="zh-CN" sz="2800" b="1" i="0" u="none" strike="noStrike" kern="120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endParaRPr>
            </a:p>
          </p:txBody>
        </p:sp>
        <p:pic>
          <p:nvPicPr>
            <p:cNvPr id="45" name="TextBox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76" y="58133"/>
              <a:ext cx="617859" cy="66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组合 35"/>
          <p:cNvGrpSpPr>
            <a:grpSpLocks/>
          </p:cNvGrpSpPr>
          <p:nvPr/>
        </p:nvGrpSpPr>
        <p:grpSpPr bwMode="auto">
          <a:xfrm>
            <a:off x="1522053" y="3906414"/>
            <a:ext cx="5400675" cy="663325"/>
            <a:chOff x="0" y="69549"/>
            <a:chExt cx="5400675" cy="663725"/>
          </a:xfrm>
        </p:grpSpPr>
        <p:sp>
          <p:nvSpPr>
            <p:cNvPr id="48" name="五边形 12"/>
            <p:cNvSpPr>
              <a:spLocks noChangeArrowheads="1"/>
            </p:cNvSpPr>
            <p:nvPr/>
          </p:nvSpPr>
          <p:spPr bwMode="auto">
            <a:xfrm>
              <a:off x="0" y="79885"/>
              <a:ext cx="1023937" cy="639762"/>
            </a:xfrm>
            <a:prstGeom prst="homePlate">
              <a:avLst>
                <a:gd name="adj" fmla="val 24378"/>
              </a:avLst>
            </a:prstGeom>
            <a:solidFill>
              <a:srgbClr val="306A9B"/>
            </a:solidFill>
            <a:ln w="12700">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cxnSp>
          <p:nvCxnSpPr>
            <p:cNvPr id="49" name="直接连接符 22"/>
            <p:cNvCxnSpPr>
              <a:cxnSpLocks noChangeShapeType="1"/>
            </p:cNvCxnSpPr>
            <p:nvPr/>
          </p:nvCxnSpPr>
          <p:spPr bwMode="auto">
            <a:xfrm>
              <a:off x="987425" y="657735"/>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sp>
          <p:nvSpPr>
            <p:cNvPr id="50" name="TextBox 29"/>
            <p:cNvSpPr txBox="1">
              <a:spLocks noChangeArrowheads="1"/>
            </p:cNvSpPr>
            <p:nvPr/>
          </p:nvSpPr>
          <p:spPr bwMode="auto">
            <a:xfrm>
              <a:off x="2044040" y="69549"/>
              <a:ext cx="1620957" cy="52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2800" b="1" i="0" u="none"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探索研究</a:t>
              </a:r>
              <a:endParaRPr kumimoji="0" lang="zh-CN" altLang="zh-CN" sz="2800" b="1" i="0" u="none" strike="noStrike" kern="120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endParaRPr>
            </a:p>
          </p:txBody>
        </p:sp>
        <p:pic>
          <p:nvPicPr>
            <p:cNvPr id="51" name="TextBox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929" y="71673"/>
              <a:ext cx="617859" cy="66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4642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组合 2"/>
          <p:cNvGrpSpPr>
            <a:grpSpLocks/>
          </p:cNvGrpSpPr>
          <p:nvPr/>
        </p:nvGrpSpPr>
        <p:grpSpPr bwMode="auto">
          <a:xfrm>
            <a:off x="0" y="1889126"/>
            <a:ext cx="9144000" cy="4110037"/>
            <a:chOff x="0" y="10890"/>
            <a:chExt cx="7862887" cy="3073400"/>
          </a:xfrm>
        </p:grpSpPr>
        <p:sp>
          <p:nvSpPr>
            <p:cNvPr id="7174" name="椭圆 11"/>
            <p:cNvSpPr>
              <a:spLocks noChangeArrowheads="1"/>
            </p:cNvSpPr>
            <p:nvPr/>
          </p:nvSpPr>
          <p:spPr bwMode="auto">
            <a:xfrm>
              <a:off x="3795929" y="2921718"/>
              <a:ext cx="94003" cy="155510"/>
            </a:xfrm>
            <a:prstGeom prst="ellipse">
              <a:avLst/>
            </a:prstGeom>
            <a:solidFill>
              <a:srgbClr val="595959"/>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Font typeface="Arial" panose="020B0604020202020204" pitchFamily="34" charset="0"/>
                <a:buNone/>
                <a:defRPr/>
              </a:pPr>
              <a:endParaRPr lang="zh-CN" altLang="en-US" sz="1350">
                <a:solidFill>
                  <a:srgbClr val="FFFFFF"/>
                </a:solidFill>
                <a:sym typeface="+mn-lt"/>
              </a:endParaRPr>
            </a:p>
          </p:txBody>
        </p:sp>
        <p:sp>
          <p:nvSpPr>
            <p:cNvPr id="7175" name="椭圆 14"/>
            <p:cNvSpPr>
              <a:spLocks noChangeArrowheads="1"/>
            </p:cNvSpPr>
            <p:nvPr/>
          </p:nvSpPr>
          <p:spPr bwMode="auto">
            <a:xfrm>
              <a:off x="3792897" y="10890"/>
              <a:ext cx="97035" cy="155510"/>
            </a:xfrm>
            <a:prstGeom prst="ellipse">
              <a:avLst/>
            </a:prstGeom>
            <a:solidFill>
              <a:srgbClr val="595959"/>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Font typeface="Arial" panose="020B0604020202020204" pitchFamily="34" charset="0"/>
                <a:buNone/>
                <a:defRPr/>
              </a:pPr>
              <a:endParaRPr lang="zh-CN" altLang="en-US" sz="1350">
                <a:solidFill>
                  <a:srgbClr val="FFFFFF"/>
                </a:solidFill>
                <a:sym typeface="+mn-lt"/>
              </a:endParaRPr>
            </a:p>
          </p:txBody>
        </p:sp>
        <p:sp>
          <p:nvSpPr>
            <p:cNvPr id="7176" name="矩形 15"/>
            <p:cNvSpPr>
              <a:spLocks noChangeArrowheads="1"/>
            </p:cNvSpPr>
            <p:nvPr/>
          </p:nvSpPr>
          <p:spPr bwMode="auto">
            <a:xfrm>
              <a:off x="0" y="114762"/>
              <a:ext cx="7862887" cy="2865658"/>
            </a:xfrm>
            <a:prstGeom prst="rect">
              <a:avLst/>
            </a:prstGeom>
            <a:solidFill>
              <a:srgbClr val="F2F2F2"/>
            </a:solidFill>
            <a:ln>
              <a:noFill/>
            </a:ln>
            <a:extLst/>
          </p:spPr>
          <p:txBody>
            <a:bodyPr lIns="3186000" rIns="189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a:lnSpc>
                  <a:spcPct val="130000"/>
                </a:lnSpc>
                <a:spcBef>
                  <a:spcPts val="450"/>
                </a:spcBef>
                <a:spcAft>
                  <a:spcPts val="450"/>
                </a:spcAft>
                <a:buFont typeface="Arial" panose="020B0604020202020204" pitchFamily="34" charset="0"/>
                <a:buNone/>
                <a:defRPr/>
              </a:pPr>
              <a:endParaRPr lang="zh-CN" altLang="en-US" sz="1050" dirty="0">
                <a:solidFill>
                  <a:srgbClr val="A6A6A6"/>
                </a:solidFill>
                <a:sym typeface="+mn-lt"/>
              </a:endParaRPr>
            </a:p>
          </p:txBody>
        </p:sp>
        <p:sp>
          <p:nvSpPr>
            <p:cNvPr id="7177" name="圆角矩形 15"/>
            <p:cNvSpPr>
              <a:spLocks noChangeArrowheads="1"/>
            </p:cNvSpPr>
            <p:nvPr/>
          </p:nvSpPr>
          <p:spPr bwMode="auto">
            <a:xfrm>
              <a:off x="3848904" y="10890"/>
              <a:ext cx="165079" cy="3073400"/>
            </a:xfrm>
            <a:custGeom>
              <a:avLst/>
              <a:gdLst>
                <a:gd name="T0" fmla="*/ 94 w 738285"/>
                <a:gd name="T1" fmla="*/ 1136 h 4248500"/>
                <a:gd name="T2" fmla="*/ 13 w 738285"/>
                <a:gd name="T3" fmla="*/ 1 h 4248500"/>
                <a:gd name="T4" fmla="*/ 660 w 738285"/>
                <a:gd name="T5" fmla="*/ 1 h 4248500"/>
                <a:gd name="T6" fmla="*/ 773 w 738285"/>
                <a:gd name="T7" fmla="*/ 840 h 4248500"/>
                <a:gd name="T8" fmla="*/ 773 w 738285"/>
                <a:gd name="T9" fmla="*/ 32196 h 4248500"/>
                <a:gd name="T10" fmla="*/ 660 w 738285"/>
                <a:gd name="T11" fmla="*/ 33036 h 4248500"/>
                <a:gd name="T12" fmla="*/ 38 w 738285"/>
                <a:gd name="T13" fmla="*/ 33036 h 4248500"/>
                <a:gd name="T14" fmla="*/ 94 w 738285"/>
                <a:gd name="T15" fmla="*/ 32196 h 4248500"/>
                <a:gd name="T16" fmla="*/ 94 w 738285"/>
                <a:gd name="T17" fmla="*/ 1136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F9998F"/>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Font typeface="Arial" panose="020B0604020202020204" pitchFamily="34" charset="0"/>
                <a:buNone/>
                <a:defRPr/>
              </a:pPr>
              <a:endParaRPr lang="zh-CN" altLang="en-US" sz="1350" dirty="0">
                <a:solidFill>
                  <a:srgbClr val="FFFFFF"/>
                </a:solidFill>
                <a:sym typeface="+mn-lt"/>
              </a:endParaRPr>
            </a:p>
          </p:txBody>
        </p:sp>
      </p:grpSp>
      <p:sp>
        <p:nvSpPr>
          <p:cNvPr id="11" name="标题 49"/>
          <p:cNvSpPr txBox="1">
            <a:spLocks/>
          </p:cNvSpPr>
          <p:nvPr/>
        </p:nvSpPr>
        <p:spPr bwMode="auto">
          <a:xfrm>
            <a:off x="581025" y="598488"/>
            <a:ext cx="35179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一、引言</a:t>
            </a:r>
          </a:p>
        </p:txBody>
      </p:sp>
      <p:sp>
        <p:nvSpPr>
          <p:cNvPr id="12" name="TextBox 12"/>
          <p:cNvSpPr txBox="1">
            <a:spLocks noChangeArrowheads="1"/>
          </p:cNvSpPr>
          <p:nvPr/>
        </p:nvSpPr>
        <p:spPr bwMode="auto">
          <a:xfrm>
            <a:off x="850203" y="3663836"/>
            <a:ext cx="3428364" cy="1807995"/>
          </a:xfrm>
          <a:prstGeom prst="rect">
            <a:avLst/>
          </a:prstGeom>
          <a:no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a:lnSpc>
                <a:spcPct val="150000"/>
              </a:lnSpc>
              <a:spcBef>
                <a:spcPts val="400"/>
              </a:spcBef>
              <a:spcAft>
                <a:spcPts val="400"/>
              </a:spcAft>
              <a:buFont typeface="Arial" panose="020B0604020202020204" pitchFamily="34" charset="0"/>
              <a:buNone/>
              <a:defRPr/>
            </a:pPr>
            <a:r>
              <a:rPr lang="zh-CN" altLang="en-US" sz="1800" dirty="0">
                <a:latin typeface="微软雅黑" panose="020B0503020204020204" pitchFamily="34" charset="-122"/>
                <a:sym typeface="+mn-lt"/>
              </a:rPr>
              <a:t>大多数的颜色可以通过</a:t>
            </a:r>
            <a:r>
              <a:rPr lang="zh-CN" altLang="en-US" sz="1800" dirty="0">
                <a:solidFill>
                  <a:srgbClr val="FF0000"/>
                </a:solidFill>
                <a:latin typeface="微软雅黑" panose="020B0503020204020204" pitchFamily="34" charset="-122"/>
                <a:sym typeface="+mn-lt"/>
              </a:rPr>
              <a:t>红</a:t>
            </a:r>
            <a:r>
              <a:rPr lang="zh-CN" altLang="en-US" sz="1800" dirty="0">
                <a:solidFill>
                  <a:schemeClr val="accent1">
                    <a:lumMod val="50000"/>
                  </a:schemeClr>
                </a:solidFill>
                <a:latin typeface="微软雅黑" panose="020B0503020204020204" pitchFamily="34" charset="-122"/>
                <a:sym typeface="+mn-lt"/>
              </a:rPr>
              <a:t>、</a:t>
            </a:r>
            <a:r>
              <a:rPr lang="zh-CN" altLang="en-US" sz="1800" dirty="0">
                <a:solidFill>
                  <a:schemeClr val="accent6">
                    <a:lumMod val="50000"/>
                  </a:schemeClr>
                </a:solidFill>
                <a:latin typeface="微软雅黑" panose="020B0503020204020204" pitchFamily="34" charset="-122"/>
                <a:sym typeface="+mn-lt"/>
              </a:rPr>
              <a:t>绿</a:t>
            </a:r>
            <a:r>
              <a:rPr lang="zh-CN" altLang="en-US" sz="1800" dirty="0">
                <a:solidFill>
                  <a:schemeClr val="accent1">
                    <a:lumMod val="50000"/>
                  </a:schemeClr>
                </a:solidFill>
                <a:latin typeface="微软雅黑" panose="020B0503020204020204" pitchFamily="34" charset="-122"/>
                <a:sym typeface="+mn-lt"/>
              </a:rPr>
              <a:t>、蓝</a:t>
            </a:r>
            <a:r>
              <a:rPr lang="zh-CN" altLang="en-US" sz="1800" dirty="0">
                <a:latin typeface="微软雅黑" panose="020B0503020204020204" pitchFamily="34" charset="-122"/>
                <a:sym typeface="+mn-lt"/>
              </a:rPr>
              <a:t>三色按照不同的比例合成产生。</a:t>
            </a:r>
            <a:endParaRPr lang="en-US" altLang="zh-CN" sz="1800" dirty="0">
              <a:latin typeface="微软雅黑" panose="020B0503020204020204" pitchFamily="34" charset="-122"/>
              <a:sym typeface="+mn-lt"/>
            </a:endParaRPr>
          </a:p>
          <a:p>
            <a:pPr algn="just">
              <a:lnSpc>
                <a:spcPct val="150000"/>
              </a:lnSpc>
              <a:spcBef>
                <a:spcPts val="400"/>
              </a:spcBef>
              <a:spcAft>
                <a:spcPts val="400"/>
              </a:spcAft>
              <a:buFont typeface="Arial" panose="020B0604020202020204" pitchFamily="34" charset="0"/>
              <a:buNone/>
              <a:defRPr/>
            </a:pPr>
            <a:r>
              <a:rPr lang="zh-CN" altLang="en-US" sz="1800" dirty="0">
                <a:latin typeface="微软雅黑" panose="020B0503020204020204" pitchFamily="34" charset="-122"/>
                <a:sym typeface="+mn-lt"/>
              </a:rPr>
              <a:t>同样，绝大多数单色光也可以分解成红绿蓝三种色光。</a:t>
            </a:r>
            <a:endParaRPr lang="en-US" altLang="zh-CN" sz="1800" dirty="0">
              <a:latin typeface="微软雅黑" panose="020B0503020204020204" pitchFamily="34" charset="-122"/>
              <a:sym typeface="+mn-lt"/>
            </a:endParaRPr>
          </a:p>
        </p:txBody>
      </p:sp>
      <p:pic>
        <p:nvPicPr>
          <p:cNvPr id="13" name="图片 2"/>
          <p:cNvPicPr>
            <a:picLocks noChangeAspect="1"/>
          </p:cNvPicPr>
          <p:nvPr/>
        </p:nvPicPr>
        <p:blipFill>
          <a:blip r:embed="rId2"/>
          <a:srcRect/>
          <a:stretch>
            <a:fillRect/>
          </a:stretch>
        </p:blipFill>
        <p:spPr bwMode="auto">
          <a:xfrm>
            <a:off x="1031145" y="2285073"/>
            <a:ext cx="1042987" cy="1042987"/>
          </a:xfrm>
          <a:prstGeom prst="rect">
            <a:avLst/>
          </a:prstGeom>
          <a:noFill/>
          <a:ln w="9525">
            <a:noFill/>
            <a:miter lim="800000"/>
            <a:headEnd/>
            <a:tailEnd/>
          </a:ln>
        </p:spPr>
      </p:pic>
      <p:pic>
        <p:nvPicPr>
          <p:cNvPr id="14" name="图片 3"/>
          <p:cNvPicPr>
            <a:picLocks noChangeAspect="1"/>
          </p:cNvPicPr>
          <p:nvPr/>
        </p:nvPicPr>
        <p:blipFill>
          <a:blip r:embed="rId3"/>
          <a:srcRect/>
          <a:stretch>
            <a:fillRect/>
          </a:stretch>
        </p:blipFill>
        <p:spPr bwMode="auto">
          <a:xfrm>
            <a:off x="3054638" y="2342620"/>
            <a:ext cx="977900" cy="985837"/>
          </a:xfrm>
          <a:prstGeom prst="rect">
            <a:avLst/>
          </a:prstGeom>
          <a:noFill/>
          <a:ln w="9525">
            <a:noFill/>
            <a:miter lim="800000"/>
            <a:headEnd/>
            <a:tailEnd/>
          </a:ln>
        </p:spPr>
      </p:pic>
      <p:sp>
        <p:nvSpPr>
          <p:cNvPr id="15" name="右箭头 14"/>
          <p:cNvSpPr/>
          <p:nvPr/>
        </p:nvSpPr>
        <p:spPr>
          <a:xfrm>
            <a:off x="2295304" y="2745560"/>
            <a:ext cx="538162" cy="168275"/>
          </a:xfrm>
          <a:prstGeom prst="rightArrow">
            <a:avLst/>
          </a:prstGeom>
          <a:noFill/>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endParaRPr lang="zh-CN" altLang="en-US"/>
          </a:p>
        </p:txBody>
      </p:sp>
      <p:sp>
        <p:nvSpPr>
          <p:cNvPr id="16" name="文本框 15"/>
          <p:cNvSpPr txBox="1"/>
          <p:nvPr/>
        </p:nvSpPr>
        <p:spPr>
          <a:xfrm>
            <a:off x="444642" y="1661096"/>
            <a:ext cx="110799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zh-CN" altLang="en-US" b="1" dirty="0"/>
              <a:t>色彩认知</a:t>
            </a:r>
          </a:p>
        </p:txBody>
      </p:sp>
      <p:sp>
        <p:nvSpPr>
          <p:cNvPr id="3" name="圆角矩形 2"/>
          <p:cNvSpPr/>
          <p:nvPr/>
        </p:nvSpPr>
        <p:spPr>
          <a:xfrm>
            <a:off x="6139542" y="4232365"/>
            <a:ext cx="1567543" cy="98406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400" b="1" dirty="0">
                <a:latin typeface="黑体" panose="02010609060101010101" pitchFamily="49" charset="-122"/>
                <a:ea typeface="黑体" panose="02010609060101010101" pitchFamily="49" charset="-122"/>
              </a:rPr>
              <a:t>“千里眼”</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5433" y="2424026"/>
            <a:ext cx="4159801" cy="1337247"/>
          </a:xfrm>
          <a:prstGeom prst="rect">
            <a:avLst/>
          </a:prstGeom>
        </p:spPr>
      </p:pic>
    </p:spTree>
    <p:extLst>
      <p:ext uri="{BB962C8B-B14F-4D97-AF65-F5344CB8AC3E}">
        <p14:creationId xmlns:p14="http://schemas.microsoft.com/office/powerpoint/2010/main" val="420007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组合 2"/>
          <p:cNvGrpSpPr>
            <a:grpSpLocks/>
          </p:cNvGrpSpPr>
          <p:nvPr/>
        </p:nvGrpSpPr>
        <p:grpSpPr bwMode="auto">
          <a:xfrm>
            <a:off x="0" y="1889126"/>
            <a:ext cx="9144000" cy="4110037"/>
            <a:chOff x="0" y="10890"/>
            <a:chExt cx="7862887" cy="3073400"/>
          </a:xfrm>
        </p:grpSpPr>
        <p:sp>
          <p:nvSpPr>
            <p:cNvPr id="7174" name="椭圆 11"/>
            <p:cNvSpPr>
              <a:spLocks noChangeArrowheads="1"/>
            </p:cNvSpPr>
            <p:nvPr/>
          </p:nvSpPr>
          <p:spPr bwMode="auto">
            <a:xfrm>
              <a:off x="3795929" y="2921718"/>
              <a:ext cx="94003" cy="155510"/>
            </a:xfrm>
            <a:prstGeom prst="ellipse">
              <a:avLst/>
            </a:prstGeom>
            <a:solidFill>
              <a:srgbClr val="595959"/>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Font typeface="Arial" panose="020B0604020202020204" pitchFamily="34" charset="0"/>
                <a:buNone/>
                <a:defRPr/>
              </a:pPr>
              <a:endParaRPr lang="zh-CN" altLang="en-US" sz="1350">
                <a:solidFill>
                  <a:srgbClr val="FFFFFF"/>
                </a:solidFill>
                <a:sym typeface="+mn-lt"/>
              </a:endParaRPr>
            </a:p>
          </p:txBody>
        </p:sp>
        <p:sp>
          <p:nvSpPr>
            <p:cNvPr id="7175" name="椭圆 14"/>
            <p:cNvSpPr>
              <a:spLocks noChangeArrowheads="1"/>
            </p:cNvSpPr>
            <p:nvPr/>
          </p:nvSpPr>
          <p:spPr bwMode="auto">
            <a:xfrm>
              <a:off x="3792897" y="10890"/>
              <a:ext cx="97035" cy="155510"/>
            </a:xfrm>
            <a:prstGeom prst="ellipse">
              <a:avLst/>
            </a:prstGeom>
            <a:solidFill>
              <a:srgbClr val="595959"/>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Font typeface="Arial" panose="020B0604020202020204" pitchFamily="34" charset="0"/>
                <a:buNone/>
                <a:defRPr/>
              </a:pPr>
              <a:endParaRPr lang="zh-CN" altLang="en-US" sz="1350">
                <a:solidFill>
                  <a:srgbClr val="FFFFFF"/>
                </a:solidFill>
                <a:sym typeface="+mn-lt"/>
              </a:endParaRPr>
            </a:p>
          </p:txBody>
        </p:sp>
        <p:sp>
          <p:nvSpPr>
            <p:cNvPr id="7176" name="矩形 15"/>
            <p:cNvSpPr>
              <a:spLocks noChangeArrowheads="1"/>
            </p:cNvSpPr>
            <p:nvPr/>
          </p:nvSpPr>
          <p:spPr bwMode="auto">
            <a:xfrm>
              <a:off x="0" y="114762"/>
              <a:ext cx="7862887" cy="2865658"/>
            </a:xfrm>
            <a:prstGeom prst="rect">
              <a:avLst/>
            </a:prstGeom>
            <a:solidFill>
              <a:srgbClr val="F2F2F2"/>
            </a:solidFill>
            <a:ln>
              <a:noFill/>
            </a:ln>
            <a:extLst/>
          </p:spPr>
          <p:txBody>
            <a:bodyPr lIns="3186000" rIns="189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a:lnSpc>
                  <a:spcPct val="130000"/>
                </a:lnSpc>
                <a:spcBef>
                  <a:spcPts val="450"/>
                </a:spcBef>
                <a:spcAft>
                  <a:spcPts val="450"/>
                </a:spcAft>
                <a:buFont typeface="Arial" panose="020B0604020202020204" pitchFamily="34" charset="0"/>
                <a:buNone/>
                <a:defRPr/>
              </a:pPr>
              <a:endParaRPr lang="zh-CN" altLang="en-US" sz="1050" dirty="0">
                <a:solidFill>
                  <a:srgbClr val="A6A6A6"/>
                </a:solidFill>
                <a:sym typeface="+mn-lt"/>
              </a:endParaRPr>
            </a:p>
          </p:txBody>
        </p:sp>
        <p:sp>
          <p:nvSpPr>
            <p:cNvPr id="7177" name="圆角矩形 15"/>
            <p:cNvSpPr>
              <a:spLocks noChangeArrowheads="1"/>
            </p:cNvSpPr>
            <p:nvPr/>
          </p:nvSpPr>
          <p:spPr bwMode="auto">
            <a:xfrm>
              <a:off x="3848904" y="10890"/>
              <a:ext cx="165079" cy="3073400"/>
            </a:xfrm>
            <a:custGeom>
              <a:avLst/>
              <a:gdLst>
                <a:gd name="T0" fmla="*/ 94 w 738285"/>
                <a:gd name="T1" fmla="*/ 1136 h 4248500"/>
                <a:gd name="T2" fmla="*/ 13 w 738285"/>
                <a:gd name="T3" fmla="*/ 1 h 4248500"/>
                <a:gd name="T4" fmla="*/ 660 w 738285"/>
                <a:gd name="T5" fmla="*/ 1 h 4248500"/>
                <a:gd name="T6" fmla="*/ 773 w 738285"/>
                <a:gd name="T7" fmla="*/ 840 h 4248500"/>
                <a:gd name="T8" fmla="*/ 773 w 738285"/>
                <a:gd name="T9" fmla="*/ 32196 h 4248500"/>
                <a:gd name="T10" fmla="*/ 660 w 738285"/>
                <a:gd name="T11" fmla="*/ 33036 h 4248500"/>
                <a:gd name="T12" fmla="*/ 38 w 738285"/>
                <a:gd name="T13" fmla="*/ 33036 h 4248500"/>
                <a:gd name="T14" fmla="*/ 94 w 738285"/>
                <a:gd name="T15" fmla="*/ 32196 h 4248500"/>
                <a:gd name="T16" fmla="*/ 94 w 738285"/>
                <a:gd name="T17" fmla="*/ 1136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chemeClr val="accent6">
                <a:lumMod val="40000"/>
                <a:lumOff val="60000"/>
              </a:schemeClr>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Font typeface="Arial" panose="020B0604020202020204" pitchFamily="34" charset="0"/>
                <a:buNone/>
                <a:defRPr/>
              </a:pPr>
              <a:endParaRPr lang="zh-CN" altLang="en-US" sz="1350" dirty="0">
                <a:solidFill>
                  <a:srgbClr val="FFFFFF"/>
                </a:solidFill>
                <a:sym typeface="+mn-lt"/>
              </a:endParaRPr>
            </a:p>
          </p:txBody>
        </p:sp>
      </p:grpSp>
      <p:sp>
        <p:nvSpPr>
          <p:cNvPr id="11" name="标题 49"/>
          <p:cNvSpPr txBox="1">
            <a:spLocks/>
          </p:cNvSpPr>
          <p:nvPr/>
        </p:nvSpPr>
        <p:spPr bwMode="auto">
          <a:xfrm>
            <a:off x="581025" y="598488"/>
            <a:ext cx="35179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一、引言</a:t>
            </a:r>
          </a:p>
        </p:txBody>
      </p:sp>
      <p:pic>
        <p:nvPicPr>
          <p:cNvPr id="12" name="图片 5"/>
          <p:cNvPicPr>
            <a:picLocks noChangeAspect="1"/>
          </p:cNvPicPr>
          <p:nvPr/>
        </p:nvPicPr>
        <p:blipFill>
          <a:blip r:embed="rId2"/>
          <a:srcRect/>
          <a:stretch>
            <a:fillRect/>
          </a:stretch>
        </p:blipFill>
        <p:spPr bwMode="auto">
          <a:xfrm>
            <a:off x="2832155" y="2439388"/>
            <a:ext cx="1466850" cy="819150"/>
          </a:xfrm>
          <a:prstGeom prst="rect">
            <a:avLst/>
          </a:prstGeom>
          <a:noFill/>
          <a:ln w="9525">
            <a:noFill/>
            <a:miter lim="800000"/>
            <a:headEnd/>
            <a:tailEnd/>
          </a:ln>
        </p:spPr>
      </p:pic>
      <p:pic>
        <p:nvPicPr>
          <p:cNvPr id="13" name="图片 6"/>
          <p:cNvPicPr>
            <a:picLocks noChangeAspect="1"/>
          </p:cNvPicPr>
          <p:nvPr/>
        </p:nvPicPr>
        <p:blipFill>
          <a:blip r:embed="rId3"/>
          <a:srcRect l="24559"/>
          <a:stretch>
            <a:fillRect/>
          </a:stretch>
        </p:blipFill>
        <p:spPr bwMode="auto">
          <a:xfrm>
            <a:off x="645374" y="2500134"/>
            <a:ext cx="1260475" cy="654050"/>
          </a:xfrm>
          <a:prstGeom prst="rect">
            <a:avLst/>
          </a:prstGeom>
          <a:noFill/>
          <a:ln w="9525">
            <a:noFill/>
            <a:miter lim="800000"/>
            <a:headEnd/>
            <a:tailEnd/>
          </a:ln>
        </p:spPr>
      </p:pic>
      <p:sp>
        <p:nvSpPr>
          <p:cNvPr id="14" name="右箭头 13"/>
          <p:cNvSpPr/>
          <p:nvPr/>
        </p:nvSpPr>
        <p:spPr>
          <a:xfrm>
            <a:off x="2099127" y="2743021"/>
            <a:ext cx="539750" cy="168275"/>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endParaRPr lang="zh-CN" altLang="en-US"/>
          </a:p>
        </p:txBody>
      </p:sp>
      <p:sp>
        <p:nvSpPr>
          <p:cNvPr id="15" name="TextBox 12"/>
          <p:cNvSpPr txBox="1">
            <a:spLocks noChangeArrowheads="1"/>
          </p:cNvSpPr>
          <p:nvPr/>
        </p:nvSpPr>
        <p:spPr bwMode="auto">
          <a:xfrm>
            <a:off x="581025" y="3498947"/>
            <a:ext cx="3684588" cy="2120902"/>
          </a:xfrm>
          <a:prstGeom prst="rect">
            <a:avLst/>
          </a:prstGeom>
          <a:noFill/>
          <a:ln w="9525">
            <a:noFill/>
            <a:miter lim="800000"/>
            <a:headEnd/>
            <a:tailEnd/>
          </a:ln>
        </p:spPr>
        <p:txBody>
          <a:bodyPr>
            <a:spAutoFit/>
          </a:bodyPr>
          <a:lstStyle/>
          <a:p>
            <a:pPr algn="just">
              <a:lnSpc>
                <a:spcPct val="150000"/>
              </a:lnSpc>
              <a:spcBef>
                <a:spcPts val="600"/>
              </a:spcBef>
              <a:spcAft>
                <a:spcPts val="600"/>
              </a:spcAft>
              <a:buFont typeface="Arial" charset="0"/>
              <a:buNone/>
            </a:pPr>
            <a:r>
              <a:rPr lang="zh-CN" altLang="en-US" dirty="0">
                <a:latin typeface="微软雅黑" pitchFamily="34" charset="-122"/>
                <a:ea typeface="微软雅黑" pitchFamily="34" charset="-122"/>
                <a:sym typeface="+mn-lt"/>
              </a:rPr>
              <a:t>      声音作为波的一种，频率和振幅就成了描述波的重要属性，频率的大小与音高对应，而振幅影响声音的大小。声音可以被分解为不同频率不同强度正弦波的叠加。</a:t>
            </a:r>
            <a:endParaRPr lang="en-US" altLang="zh-CN" dirty="0">
              <a:latin typeface="微软雅黑" pitchFamily="34" charset="-122"/>
              <a:ea typeface="微软雅黑" pitchFamily="34" charset="-122"/>
              <a:sym typeface="+mn-lt"/>
            </a:endParaRPr>
          </a:p>
        </p:txBody>
      </p:sp>
      <p:sp>
        <p:nvSpPr>
          <p:cNvPr id="17" name="文本框 16"/>
          <p:cNvSpPr txBox="1"/>
          <p:nvPr/>
        </p:nvSpPr>
        <p:spPr>
          <a:xfrm>
            <a:off x="444642" y="1661096"/>
            <a:ext cx="110799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zh-CN" altLang="en-US" b="1" dirty="0"/>
              <a:t>声音认知</a:t>
            </a:r>
          </a:p>
        </p:txBody>
      </p:sp>
      <p:sp>
        <p:nvSpPr>
          <p:cNvPr id="16" name="圆角矩形 15"/>
          <p:cNvSpPr/>
          <p:nvPr/>
        </p:nvSpPr>
        <p:spPr>
          <a:xfrm>
            <a:off x="6139542" y="4232365"/>
            <a:ext cx="1567543" cy="98406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400" b="1" dirty="0">
                <a:latin typeface="黑体" panose="02010609060101010101" pitchFamily="49" charset="-122"/>
                <a:ea typeface="黑体" panose="02010609060101010101" pitchFamily="49" charset="-122"/>
              </a:rPr>
              <a:t>“顺风耳”</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6373" y="2484398"/>
            <a:ext cx="4327627" cy="1158736"/>
          </a:xfrm>
          <a:prstGeom prst="rect">
            <a:avLst/>
          </a:prstGeom>
        </p:spPr>
      </p:pic>
    </p:spTree>
    <p:extLst>
      <p:ext uri="{BB962C8B-B14F-4D97-AF65-F5344CB8AC3E}">
        <p14:creationId xmlns:p14="http://schemas.microsoft.com/office/powerpoint/2010/main" val="371565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组合 2"/>
          <p:cNvGrpSpPr>
            <a:grpSpLocks/>
          </p:cNvGrpSpPr>
          <p:nvPr/>
        </p:nvGrpSpPr>
        <p:grpSpPr bwMode="auto">
          <a:xfrm>
            <a:off x="0" y="1889126"/>
            <a:ext cx="9144000" cy="4110037"/>
            <a:chOff x="0" y="10890"/>
            <a:chExt cx="7862887" cy="3073400"/>
          </a:xfrm>
        </p:grpSpPr>
        <p:sp>
          <p:nvSpPr>
            <p:cNvPr id="7174" name="椭圆 11"/>
            <p:cNvSpPr>
              <a:spLocks noChangeArrowheads="1"/>
            </p:cNvSpPr>
            <p:nvPr/>
          </p:nvSpPr>
          <p:spPr bwMode="auto">
            <a:xfrm>
              <a:off x="3795929" y="2921718"/>
              <a:ext cx="94003" cy="155510"/>
            </a:xfrm>
            <a:prstGeom prst="ellipse">
              <a:avLst/>
            </a:prstGeom>
            <a:solidFill>
              <a:srgbClr val="595959"/>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Font typeface="Arial" panose="020B0604020202020204" pitchFamily="34" charset="0"/>
                <a:buNone/>
                <a:defRPr/>
              </a:pPr>
              <a:endParaRPr lang="zh-CN" altLang="en-US" sz="1350">
                <a:solidFill>
                  <a:srgbClr val="FFFFFF"/>
                </a:solidFill>
                <a:sym typeface="+mn-lt"/>
              </a:endParaRPr>
            </a:p>
          </p:txBody>
        </p:sp>
        <p:sp>
          <p:nvSpPr>
            <p:cNvPr id="7175" name="椭圆 14"/>
            <p:cNvSpPr>
              <a:spLocks noChangeArrowheads="1"/>
            </p:cNvSpPr>
            <p:nvPr/>
          </p:nvSpPr>
          <p:spPr bwMode="auto">
            <a:xfrm>
              <a:off x="3792897" y="10890"/>
              <a:ext cx="97035" cy="155510"/>
            </a:xfrm>
            <a:prstGeom prst="ellipse">
              <a:avLst/>
            </a:prstGeom>
            <a:solidFill>
              <a:srgbClr val="595959"/>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Font typeface="Arial" panose="020B0604020202020204" pitchFamily="34" charset="0"/>
                <a:buNone/>
                <a:defRPr/>
              </a:pPr>
              <a:endParaRPr lang="zh-CN" altLang="en-US" sz="1350">
                <a:solidFill>
                  <a:srgbClr val="FFFFFF"/>
                </a:solidFill>
                <a:sym typeface="+mn-lt"/>
              </a:endParaRPr>
            </a:p>
          </p:txBody>
        </p:sp>
        <p:sp>
          <p:nvSpPr>
            <p:cNvPr id="7176" name="矩形 15"/>
            <p:cNvSpPr>
              <a:spLocks noChangeArrowheads="1"/>
            </p:cNvSpPr>
            <p:nvPr/>
          </p:nvSpPr>
          <p:spPr bwMode="auto">
            <a:xfrm>
              <a:off x="0" y="114762"/>
              <a:ext cx="7862887" cy="2865658"/>
            </a:xfrm>
            <a:prstGeom prst="rect">
              <a:avLst/>
            </a:prstGeom>
            <a:solidFill>
              <a:srgbClr val="F2F2F2"/>
            </a:solidFill>
            <a:ln>
              <a:noFill/>
            </a:ln>
            <a:extLst/>
          </p:spPr>
          <p:txBody>
            <a:bodyPr lIns="3186000" rIns="189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a:lnSpc>
                  <a:spcPct val="130000"/>
                </a:lnSpc>
                <a:spcBef>
                  <a:spcPts val="450"/>
                </a:spcBef>
                <a:spcAft>
                  <a:spcPts val="450"/>
                </a:spcAft>
                <a:buFont typeface="Arial" panose="020B0604020202020204" pitchFamily="34" charset="0"/>
                <a:buNone/>
                <a:defRPr/>
              </a:pPr>
              <a:endParaRPr lang="zh-CN" altLang="en-US" sz="1050" dirty="0">
                <a:solidFill>
                  <a:srgbClr val="A6A6A6"/>
                </a:solidFill>
                <a:sym typeface="+mn-lt"/>
              </a:endParaRPr>
            </a:p>
          </p:txBody>
        </p:sp>
        <p:sp>
          <p:nvSpPr>
            <p:cNvPr id="7177" name="圆角矩形 15"/>
            <p:cNvSpPr>
              <a:spLocks noChangeArrowheads="1"/>
            </p:cNvSpPr>
            <p:nvPr/>
          </p:nvSpPr>
          <p:spPr bwMode="auto">
            <a:xfrm>
              <a:off x="3848904" y="10890"/>
              <a:ext cx="165079" cy="3073400"/>
            </a:xfrm>
            <a:custGeom>
              <a:avLst/>
              <a:gdLst>
                <a:gd name="T0" fmla="*/ 94 w 738285"/>
                <a:gd name="T1" fmla="*/ 1136 h 4248500"/>
                <a:gd name="T2" fmla="*/ 13 w 738285"/>
                <a:gd name="T3" fmla="*/ 1 h 4248500"/>
                <a:gd name="T4" fmla="*/ 660 w 738285"/>
                <a:gd name="T5" fmla="*/ 1 h 4248500"/>
                <a:gd name="T6" fmla="*/ 773 w 738285"/>
                <a:gd name="T7" fmla="*/ 840 h 4248500"/>
                <a:gd name="T8" fmla="*/ 773 w 738285"/>
                <a:gd name="T9" fmla="*/ 32196 h 4248500"/>
                <a:gd name="T10" fmla="*/ 660 w 738285"/>
                <a:gd name="T11" fmla="*/ 33036 h 4248500"/>
                <a:gd name="T12" fmla="*/ 38 w 738285"/>
                <a:gd name="T13" fmla="*/ 33036 h 4248500"/>
                <a:gd name="T14" fmla="*/ 94 w 738285"/>
                <a:gd name="T15" fmla="*/ 32196 h 4248500"/>
                <a:gd name="T16" fmla="*/ 94 w 738285"/>
                <a:gd name="T17" fmla="*/ 1136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chemeClr val="accent6">
                <a:lumMod val="60000"/>
                <a:lumOff val="40000"/>
              </a:schemeClr>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Font typeface="Arial" panose="020B0604020202020204" pitchFamily="34" charset="0"/>
                <a:buNone/>
                <a:defRPr/>
              </a:pPr>
              <a:endParaRPr lang="zh-CN" altLang="en-US" sz="1350" dirty="0">
                <a:solidFill>
                  <a:srgbClr val="FFFFFF"/>
                </a:solidFill>
                <a:sym typeface="+mn-lt"/>
              </a:endParaRPr>
            </a:p>
          </p:txBody>
        </p:sp>
      </p:grpSp>
      <p:pic>
        <p:nvPicPr>
          <p:cNvPr id="44036" name="图片 5"/>
          <p:cNvPicPr>
            <a:picLocks noChangeAspect="1" noChangeArrowheads="1"/>
          </p:cNvPicPr>
          <p:nvPr/>
        </p:nvPicPr>
        <p:blipFill>
          <a:blip r:embed="rId2"/>
          <a:srcRect/>
          <a:stretch>
            <a:fillRect/>
          </a:stretch>
        </p:blipFill>
        <p:spPr bwMode="auto">
          <a:xfrm>
            <a:off x="7978975" y="5478544"/>
            <a:ext cx="1020762" cy="1022350"/>
          </a:xfrm>
          <a:prstGeom prst="rect">
            <a:avLst/>
          </a:prstGeom>
          <a:noFill/>
          <a:ln w="9525">
            <a:noFill/>
            <a:miter lim="800000"/>
            <a:headEnd/>
            <a:tailEnd/>
          </a:ln>
        </p:spPr>
      </p:pic>
      <p:sp>
        <p:nvSpPr>
          <p:cNvPr id="2" name="文本框 1"/>
          <p:cNvSpPr txBox="1"/>
          <p:nvPr/>
        </p:nvSpPr>
        <p:spPr>
          <a:xfrm>
            <a:off x="1314203" y="3620978"/>
            <a:ext cx="2492990" cy="646331"/>
          </a:xfrm>
          <a:prstGeom prst="rect">
            <a:avLst/>
          </a:prstGeom>
          <a:noFill/>
        </p:spPr>
        <p:txBody>
          <a:bodyPr wrap="none" rtlCol="0">
            <a:spAutoFit/>
          </a:bodyPr>
          <a:lstStyle/>
          <a:p>
            <a:r>
              <a:rPr lang="zh-CN" altLang="en-US" sz="3600" b="1" dirty="0"/>
              <a:t>气味认知？</a:t>
            </a:r>
          </a:p>
        </p:txBody>
      </p:sp>
      <p:sp>
        <p:nvSpPr>
          <p:cNvPr id="20" name="文本框 19"/>
          <p:cNvSpPr txBox="1"/>
          <p:nvPr/>
        </p:nvSpPr>
        <p:spPr>
          <a:xfrm>
            <a:off x="5652547" y="4191577"/>
            <a:ext cx="2951449" cy="646331"/>
          </a:xfrm>
          <a:prstGeom prst="rect">
            <a:avLst/>
          </a:prstGeom>
          <a:noFill/>
        </p:spPr>
        <p:txBody>
          <a:bodyPr wrap="none" rtlCol="0">
            <a:spAutoFit/>
          </a:bodyPr>
          <a:lstStyle/>
          <a:p>
            <a:r>
              <a:rPr lang="en-US" altLang="zh-CN" sz="3600" b="1" dirty="0"/>
              <a:t>“</a:t>
            </a:r>
            <a:r>
              <a:rPr lang="zh-CN" altLang="en-US" sz="3600" b="1" dirty="0"/>
              <a:t>万里飘香</a:t>
            </a:r>
            <a:r>
              <a:rPr lang="en-US" altLang="zh-CN" sz="3600" b="1" dirty="0"/>
              <a:t>”</a:t>
            </a:r>
            <a:r>
              <a:rPr lang="zh-CN" altLang="en-US" sz="3600" b="1" dirty="0"/>
              <a:t>？</a:t>
            </a:r>
          </a:p>
        </p:txBody>
      </p:sp>
      <p:sp>
        <p:nvSpPr>
          <p:cNvPr id="11" name="标题 49"/>
          <p:cNvSpPr txBox="1">
            <a:spLocks/>
          </p:cNvSpPr>
          <p:nvPr/>
        </p:nvSpPr>
        <p:spPr bwMode="auto">
          <a:xfrm>
            <a:off x="581025" y="598488"/>
            <a:ext cx="35179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一、引言</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988" y="2528720"/>
            <a:ext cx="4470125" cy="789246"/>
          </a:xfrm>
          <a:prstGeom prst="rect">
            <a:avLst/>
          </a:prstGeom>
        </p:spPr>
      </p:pic>
    </p:spTree>
    <p:extLst>
      <p:ext uri="{BB962C8B-B14F-4D97-AF65-F5344CB8AC3E}">
        <p14:creationId xmlns:p14="http://schemas.microsoft.com/office/powerpoint/2010/main" val="346650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组合 2"/>
          <p:cNvGrpSpPr>
            <a:grpSpLocks/>
          </p:cNvGrpSpPr>
          <p:nvPr/>
        </p:nvGrpSpPr>
        <p:grpSpPr bwMode="auto">
          <a:xfrm>
            <a:off x="368300" y="1931988"/>
            <a:ext cx="8232775" cy="3863975"/>
            <a:chOff x="0" y="3175"/>
            <a:chExt cx="7862887" cy="3073400"/>
          </a:xfrm>
        </p:grpSpPr>
        <p:sp>
          <p:nvSpPr>
            <p:cNvPr id="7174" name="椭圆 11"/>
            <p:cNvSpPr>
              <a:spLocks noChangeArrowheads="1"/>
            </p:cNvSpPr>
            <p:nvPr/>
          </p:nvSpPr>
          <p:spPr bwMode="auto">
            <a:xfrm>
              <a:off x="307784" y="2914950"/>
              <a:ext cx="94003" cy="155311"/>
            </a:xfrm>
            <a:prstGeom prst="ellipse">
              <a:avLst/>
            </a:prstGeom>
            <a:solidFill>
              <a:srgbClr val="595959"/>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Font typeface="Arial" panose="020B0604020202020204" pitchFamily="34" charset="0"/>
                <a:buNone/>
                <a:defRPr/>
              </a:pPr>
              <a:endParaRPr lang="zh-CN" altLang="en-US" sz="1350">
                <a:solidFill>
                  <a:srgbClr val="FFFFFF"/>
                </a:solidFill>
                <a:sym typeface="+mn-lt"/>
              </a:endParaRPr>
            </a:p>
          </p:txBody>
        </p:sp>
        <p:sp>
          <p:nvSpPr>
            <p:cNvPr id="7175" name="椭圆 14"/>
            <p:cNvSpPr>
              <a:spLocks noChangeArrowheads="1"/>
            </p:cNvSpPr>
            <p:nvPr/>
          </p:nvSpPr>
          <p:spPr bwMode="auto">
            <a:xfrm>
              <a:off x="301719" y="3175"/>
              <a:ext cx="97035" cy="155311"/>
            </a:xfrm>
            <a:prstGeom prst="ellipse">
              <a:avLst/>
            </a:prstGeom>
            <a:solidFill>
              <a:srgbClr val="595959"/>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Font typeface="Arial" panose="020B0604020202020204" pitchFamily="34" charset="0"/>
                <a:buNone/>
                <a:defRPr/>
              </a:pPr>
              <a:endParaRPr lang="zh-CN" altLang="en-US" sz="1350">
                <a:solidFill>
                  <a:srgbClr val="FFFFFF"/>
                </a:solidFill>
                <a:sym typeface="+mn-lt"/>
              </a:endParaRPr>
            </a:p>
          </p:txBody>
        </p:sp>
        <p:sp>
          <p:nvSpPr>
            <p:cNvPr id="7176" name="矩形 15"/>
            <p:cNvSpPr>
              <a:spLocks noChangeArrowheads="1"/>
            </p:cNvSpPr>
            <p:nvPr/>
          </p:nvSpPr>
          <p:spPr bwMode="auto">
            <a:xfrm>
              <a:off x="0" y="114292"/>
              <a:ext cx="7862887" cy="2866318"/>
            </a:xfrm>
            <a:prstGeom prst="rect">
              <a:avLst/>
            </a:prstGeom>
            <a:solidFill>
              <a:srgbClr val="F2F2F2"/>
            </a:solidFill>
            <a:ln>
              <a:noFill/>
            </a:ln>
            <a:extLst/>
          </p:spPr>
          <p:txBody>
            <a:bodyPr lIns="3186000" rIns="189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a:lnSpc>
                  <a:spcPct val="130000"/>
                </a:lnSpc>
                <a:spcBef>
                  <a:spcPts val="450"/>
                </a:spcBef>
                <a:spcAft>
                  <a:spcPts val="450"/>
                </a:spcAft>
                <a:buFont typeface="Arial" panose="020B0604020202020204" pitchFamily="34" charset="0"/>
                <a:buNone/>
                <a:defRPr/>
              </a:pPr>
              <a:endParaRPr lang="zh-CN" altLang="en-US" sz="1050" dirty="0">
                <a:solidFill>
                  <a:srgbClr val="A6A6A6"/>
                </a:solidFill>
                <a:sym typeface="+mn-lt"/>
              </a:endParaRPr>
            </a:p>
          </p:txBody>
        </p:sp>
        <p:sp>
          <p:nvSpPr>
            <p:cNvPr id="7177" name="圆角矩形 15"/>
            <p:cNvSpPr>
              <a:spLocks noChangeArrowheads="1"/>
            </p:cNvSpPr>
            <p:nvPr/>
          </p:nvSpPr>
          <p:spPr bwMode="auto">
            <a:xfrm>
              <a:off x="350237" y="3175"/>
              <a:ext cx="374495" cy="3073400"/>
            </a:xfrm>
            <a:custGeom>
              <a:avLst/>
              <a:gdLst>
                <a:gd name="T0" fmla="*/ 94 w 738285"/>
                <a:gd name="T1" fmla="*/ 1136 h 4248500"/>
                <a:gd name="T2" fmla="*/ 13 w 738285"/>
                <a:gd name="T3" fmla="*/ 1 h 4248500"/>
                <a:gd name="T4" fmla="*/ 660 w 738285"/>
                <a:gd name="T5" fmla="*/ 1 h 4248500"/>
                <a:gd name="T6" fmla="*/ 773 w 738285"/>
                <a:gd name="T7" fmla="*/ 840 h 4248500"/>
                <a:gd name="T8" fmla="*/ 773 w 738285"/>
                <a:gd name="T9" fmla="*/ 32196 h 4248500"/>
                <a:gd name="T10" fmla="*/ 660 w 738285"/>
                <a:gd name="T11" fmla="*/ 33036 h 4248500"/>
                <a:gd name="T12" fmla="*/ 38 w 738285"/>
                <a:gd name="T13" fmla="*/ 33036 h 4248500"/>
                <a:gd name="T14" fmla="*/ 94 w 738285"/>
                <a:gd name="T15" fmla="*/ 32196 h 4248500"/>
                <a:gd name="T16" fmla="*/ 94 w 738285"/>
                <a:gd name="T17" fmla="*/ 1136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chemeClr val="tx2">
                <a:lumMod val="40000"/>
                <a:lumOff val="60000"/>
              </a:schemeClr>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Font typeface="Arial" panose="020B0604020202020204" pitchFamily="34" charset="0"/>
                <a:buNone/>
                <a:defRPr/>
              </a:pPr>
              <a:endParaRPr lang="zh-CN" altLang="en-US" sz="1350" dirty="0">
                <a:solidFill>
                  <a:srgbClr val="FFFFFF"/>
                </a:solidFill>
                <a:sym typeface="+mn-lt"/>
              </a:endParaRPr>
            </a:p>
          </p:txBody>
        </p:sp>
      </p:grpSp>
      <p:sp>
        <p:nvSpPr>
          <p:cNvPr id="7172" name="TextBox 12"/>
          <p:cNvSpPr txBox="1">
            <a:spLocks noChangeArrowheads="1"/>
          </p:cNvSpPr>
          <p:nvPr/>
        </p:nvSpPr>
        <p:spPr bwMode="auto">
          <a:xfrm>
            <a:off x="1493838" y="2864387"/>
            <a:ext cx="4567328" cy="1785104"/>
          </a:xfrm>
          <a:prstGeom prst="rect">
            <a:avLst/>
          </a:prstGeom>
          <a:noFill/>
          <a:ln>
            <a:noFill/>
          </a:ln>
          <a:extLst/>
        </p:spPr>
        <p:txBody>
          <a:bodyPr wrap="square">
            <a:spAutoFit/>
          </a:bodyPr>
          <a:lstStyle/>
          <a:p>
            <a:pPr algn="just">
              <a:lnSpc>
                <a:spcPct val="150000"/>
              </a:lnSpc>
              <a:spcBef>
                <a:spcPts val="600"/>
              </a:spcBef>
              <a:spcAft>
                <a:spcPts val="600"/>
              </a:spcAft>
              <a:buFont typeface="Arial" charset="0"/>
              <a:buNone/>
            </a:pPr>
            <a:r>
              <a:rPr lang="zh-CN" altLang="en-US" sz="2000" b="1" dirty="0">
                <a:solidFill>
                  <a:srgbClr val="1F4E79"/>
                </a:solidFill>
                <a:latin typeface="微软雅黑" pitchFamily="34" charset="-122"/>
                <a:ea typeface="微软雅黑" pitchFamily="34" charset="-122"/>
                <a:sym typeface="+mn-lt"/>
              </a:rPr>
              <a:t>研究色彩，可借助光学理论；</a:t>
            </a:r>
            <a:endParaRPr lang="en-US" altLang="zh-CN" sz="2000" b="1" dirty="0">
              <a:solidFill>
                <a:srgbClr val="1F4E79"/>
              </a:solidFill>
              <a:latin typeface="微软雅黑" pitchFamily="34" charset="-122"/>
              <a:ea typeface="微软雅黑" pitchFamily="34" charset="-122"/>
              <a:sym typeface="+mn-lt"/>
            </a:endParaRPr>
          </a:p>
          <a:p>
            <a:pPr algn="just">
              <a:lnSpc>
                <a:spcPct val="150000"/>
              </a:lnSpc>
              <a:spcBef>
                <a:spcPts val="600"/>
              </a:spcBef>
              <a:spcAft>
                <a:spcPts val="600"/>
              </a:spcAft>
              <a:buFont typeface="Arial" charset="0"/>
              <a:buNone/>
            </a:pPr>
            <a:r>
              <a:rPr lang="zh-CN" altLang="en-US" sz="2000" b="1" dirty="0">
                <a:solidFill>
                  <a:srgbClr val="1F4E79"/>
                </a:solidFill>
                <a:latin typeface="微软雅黑" pitchFamily="34" charset="-122"/>
                <a:ea typeface="微软雅黑" pitchFamily="34" charset="-122"/>
                <a:sym typeface="+mn-lt"/>
              </a:rPr>
              <a:t>研究声音，可借助声学理论；</a:t>
            </a:r>
            <a:endParaRPr lang="en-US" altLang="zh-CN" sz="2000" b="1" dirty="0">
              <a:solidFill>
                <a:srgbClr val="1F4E79"/>
              </a:solidFill>
              <a:latin typeface="微软雅黑" pitchFamily="34" charset="-122"/>
              <a:ea typeface="微软雅黑" pitchFamily="34" charset="-122"/>
              <a:sym typeface="+mn-lt"/>
            </a:endParaRPr>
          </a:p>
          <a:p>
            <a:pPr algn="just">
              <a:lnSpc>
                <a:spcPct val="150000"/>
              </a:lnSpc>
              <a:spcBef>
                <a:spcPts val="600"/>
              </a:spcBef>
              <a:spcAft>
                <a:spcPts val="600"/>
              </a:spcAft>
              <a:buFont typeface="Arial" charset="0"/>
              <a:buNone/>
            </a:pPr>
            <a:r>
              <a:rPr lang="zh-CN" altLang="en-US" sz="2000" b="1" dirty="0">
                <a:solidFill>
                  <a:srgbClr val="1F4E79"/>
                </a:solidFill>
                <a:latin typeface="微软雅黑" pitchFamily="34" charset="-122"/>
                <a:ea typeface="微软雅黑" pitchFamily="34" charset="-122"/>
                <a:sym typeface="+mn-lt"/>
              </a:rPr>
              <a:t>研究气味？却发现</a:t>
            </a:r>
            <a:r>
              <a:rPr lang="en-US" altLang="zh-CN" sz="2000" b="1" dirty="0">
                <a:solidFill>
                  <a:srgbClr val="1F4E79"/>
                </a:solidFill>
                <a:latin typeface="微软雅黑" pitchFamily="34" charset="-122"/>
                <a:ea typeface="微软雅黑" pitchFamily="34" charset="-122"/>
                <a:sym typeface="+mn-lt"/>
              </a:rPr>
              <a:t>”</a:t>
            </a:r>
            <a:r>
              <a:rPr lang="zh-CN" altLang="en-US" sz="2000" b="1" dirty="0">
                <a:solidFill>
                  <a:srgbClr val="1F4E79"/>
                </a:solidFill>
                <a:latin typeface="微软雅黑" pitchFamily="34" charset="-122"/>
                <a:ea typeface="微软雅黑" pitchFamily="34" charset="-122"/>
                <a:sym typeface="+mn-lt"/>
              </a:rPr>
              <a:t>气味学</a:t>
            </a:r>
            <a:r>
              <a:rPr lang="en-US" altLang="zh-CN" sz="2000" b="1" dirty="0">
                <a:solidFill>
                  <a:srgbClr val="1F4E79"/>
                </a:solidFill>
                <a:latin typeface="微软雅黑" pitchFamily="34" charset="-122"/>
                <a:ea typeface="微软雅黑" pitchFamily="34" charset="-122"/>
                <a:sym typeface="+mn-lt"/>
              </a:rPr>
              <a:t>”</a:t>
            </a:r>
            <a:r>
              <a:rPr lang="zh-CN" altLang="en-US" sz="2000" b="1" dirty="0">
                <a:solidFill>
                  <a:srgbClr val="1F4E79"/>
                </a:solidFill>
                <a:latin typeface="微软雅黑" pitchFamily="34" charset="-122"/>
                <a:ea typeface="微软雅黑" pitchFamily="34" charset="-122"/>
                <a:sym typeface="+mn-lt"/>
              </a:rPr>
              <a:t>还未建立。</a:t>
            </a:r>
          </a:p>
        </p:txBody>
      </p:sp>
      <p:pic>
        <p:nvPicPr>
          <p:cNvPr id="45060" name="图片 10"/>
          <p:cNvPicPr>
            <a:picLocks noChangeAspect="1" noChangeArrowheads="1"/>
          </p:cNvPicPr>
          <p:nvPr/>
        </p:nvPicPr>
        <p:blipFill>
          <a:blip r:embed="rId2"/>
          <a:srcRect/>
          <a:stretch>
            <a:fillRect/>
          </a:stretch>
        </p:blipFill>
        <p:spPr bwMode="auto">
          <a:xfrm>
            <a:off x="7889875" y="5146675"/>
            <a:ext cx="893763" cy="893763"/>
          </a:xfrm>
          <a:prstGeom prst="rect">
            <a:avLst/>
          </a:prstGeom>
          <a:noFill/>
          <a:ln w="9525">
            <a:noFill/>
            <a:miter lim="800000"/>
            <a:headEnd/>
            <a:tailEnd/>
          </a:ln>
        </p:spPr>
      </p:pic>
      <p:sp>
        <p:nvSpPr>
          <p:cNvPr id="10" name="标题 49"/>
          <p:cNvSpPr txBox="1">
            <a:spLocks/>
          </p:cNvSpPr>
          <p:nvPr/>
        </p:nvSpPr>
        <p:spPr bwMode="auto">
          <a:xfrm>
            <a:off x="581025" y="598488"/>
            <a:ext cx="35179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等线 Light"/>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一、引言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 calcmode="lin" valueType="num">
                                      <p:cBhvr additive="base">
                                        <p:cTn id="7" dur="500" fill="hold"/>
                                        <p:tgtEl>
                                          <p:spTgt spid="71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2">
                                            <p:txEl>
                                              <p:pRg st="1" end="1"/>
                                            </p:txEl>
                                          </p:spTgt>
                                        </p:tgtEl>
                                        <p:attrNameLst>
                                          <p:attrName>style.visibility</p:attrName>
                                        </p:attrNameLst>
                                      </p:cBhvr>
                                      <p:to>
                                        <p:strVal val="visible"/>
                                      </p:to>
                                    </p:set>
                                    <p:anim calcmode="lin" valueType="num">
                                      <p:cBhvr additive="base">
                                        <p:cTn id="13" dur="500" fill="hold"/>
                                        <p:tgtEl>
                                          <p:spTgt spid="71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2">
                                            <p:txEl>
                                              <p:pRg st="2" end="2"/>
                                            </p:txEl>
                                          </p:spTgt>
                                        </p:tgtEl>
                                        <p:attrNameLst>
                                          <p:attrName>style.visibility</p:attrName>
                                        </p:attrNameLst>
                                      </p:cBhvr>
                                      <p:to>
                                        <p:strVal val="visible"/>
                                      </p:to>
                                    </p:set>
                                    <p:anim calcmode="lin" valueType="num">
                                      <p:cBhvr additive="base">
                                        <p:cTn id="19" dur="500" fill="hold"/>
                                        <p:tgtEl>
                                          <p:spTgt spid="71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p:cNvSpPr>
          <p:nvPr>
            <p:ph type="title" idx="4294967295"/>
          </p:nvPr>
        </p:nvSpPr>
        <p:spPr>
          <a:xfrm>
            <a:off x="577850" y="598488"/>
            <a:ext cx="3517900" cy="487362"/>
          </a:xfrm>
        </p:spPr>
        <p:txBody>
          <a:body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思考：机器嗅觉定义</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
        <p:nvSpPr>
          <p:cNvPr id="7176" name="矩形 15"/>
          <p:cNvSpPr>
            <a:spLocks noChangeArrowheads="1"/>
          </p:cNvSpPr>
          <p:nvPr/>
        </p:nvSpPr>
        <p:spPr bwMode="auto">
          <a:xfrm>
            <a:off x="0" y="1579880"/>
            <a:ext cx="9144000" cy="4350657"/>
          </a:xfrm>
          <a:prstGeom prst="rect">
            <a:avLst/>
          </a:prstGeom>
          <a:solidFill>
            <a:srgbClr val="F2F2F2"/>
          </a:solidFill>
          <a:ln>
            <a:noFill/>
          </a:ln>
          <a:extLst/>
        </p:spPr>
        <p:txBody>
          <a:bodyPr lIns="3186000" rIns="189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a:lnSpc>
                <a:spcPct val="130000"/>
              </a:lnSpc>
              <a:spcBef>
                <a:spcPts val="450"/>
              </a:spcBef>
              <a:spcAft>
                <a:spcPts val="450"/>
              </a:spcAft>
              <a:buFont typeface="Arial" panose="020B0604020202020204" pitchFamily="34" charset="0"/>
              <a:buNone/>
              <a:defRPr/>
            </a:pPr>
            <a:endParaRPr lang="zh-CN" altLang="en-US" sz="1050" dirty="0">
              <a:solidFill>
                <a:srgbClr val="A6A6A6"/>
              </a:solidFill>
              <a:sym typeface="+mn-lt"/>
            </a:endParaRPr>
          </a:p>
        </p:txBody>
      </p:sp>
      <p:graphicFrame>
        <p:nvGraphicFramePr>
          <p:cNvPr id="2" name="图示 1"/>
          <p:cNvGraphicFramePr/>
          <p:nvPr>
            <p:extLst>
              <p:ext uri="{D42A27DB-BD31-4B8C-83A1-F6EECF244321}">
                <p14:modId xmlns:p14="http://schemas.microsoft.com/office/powerpoint/2010/main" val="484163406"/>
              </p:ext>
            </p:extLst>
          </p:nvPr>
        </p:nvGraphicFramePr>
        <p:xfrm>
          <a:off x="1524000" y="1704862"/>
          <a:ext cx="6096000" cy="4017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图片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1554" y="5715862"/>
            <a:ext cx="1001486" cy="100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783772" y="5779626"/>
            <a:ext cx="7236822" cy="923330"/>
          </a:xfrm>
          <a:prstGeom prst="rect">
            <a:avLst/>
          </a:prstGeom>
        </p:spPr>
        <p:txBody>
          <a:bodyPr wrap="square">
            <a:spAutoFit/>
          </a:bodyPr>
          <a:lstStyle/>
          <a:p>
            <a:pPr>
              <a:lnSpc>
                <a:spcPct val="150000"/>
              </a:lnSpc>
            </a:pPr>
            <a:r>
              <a:rPr lang="zh-CN" altLang="en-US" dirty="0">
                <a:ea typeface="微软雅黑" pitchFamily="34" charset="-122"/>
              </a:rPr>
              <a:t>有关气味复现的理论与方法，国内外鲜见报道；相关气味复现实验及装置，主要集中在气味散发方式和试验装置上的研究。</a:t>
            </a:r>
            <a:endParaRPr lang="zh-CN" altLang="en-US" dirty="0"/>
          </a:p>
        </p:txBody>
      </p:sp>
    </p:spTree>
    <p:extLst>
      <p:ext uri="{BB962C8B-B14F-4D97-AF65-F5344CB8AC3E}">
        <p14:creationId xmlns:p14="http://schemas.microsoft.com/office/powerpoint/2010/main" val="40850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标题 49"/>
          <p:cNvSpPr>
            <a:spLocks noGrp="1"/>
          </p:cNvSpPr>
          <p:nvPr>
            <p:ph type="title" idx="4294967295"/>
          </p:nvPr>
        </p:nvSpPr>
        <p:spPr>
          <a:xfrm>
            <a:off x="581025" y="598488"/>
            <a:ext cx="3517900" cy="487362"/>
          </a:xfrm>
        </p:spPr>
        <p:txBody>
          <a:body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目录</a:t>
            </a:r>
            <a:r>
              <a:rPr lang="zh-CN" altLang="en-US" sz="2400" b="1" dirty="0">
                <a:solidFill>
                  <a:schemeClr val="bg1"/>
                </a:solidFill>
                <a:latin typeface="微软雅黑" pitchFamily="34" charset="-122"/>
              </a:rPr>
              <a:t> </a:t>
            </a:r>
            <a:r>
              <a:rPr lang="en-US" altLang="zh-CN" sz="2400" b="1" dirty="0">
                <a:solidFill>
                  <a:schemeClr val="bg1"/>
                </a:solidFill>
                <a:latin typeface="微软雅黑" pitchFamily="34" charset="-122"/>
              </a:rPr>
              <a:t>Contents</a:t>
            </a:r>
            <a:endParaRPr lang="zh-CN" altLang="en-US" sz="2400" b="1" dirty="0">
              <a:solidFill>
                <a:schemeClr val="bg1"/>
              </a:solidFill>
              <a:latin typeface="微软雅黑" pitchFamily="34" charset="-122"/>
            </a:endParaRPr>
          </a:p>
        </p:txBody>
      </p:sp>
      <p:grpSp>
        <p:nvGrpSpPr>
          <p:cNvPr id="29" name="组合 33"/>
          <p:cNvGrpSpPr>
            <a:grpSpLocks/>
          </p:cNvGrpSpPr>
          <p:nvPr/>
        </p:nvGrpSpPr>
        <p:grpSpPr bwMode="auto">
          <a:xfrm>
            <a:off x="1522053" y="4835217"/>
            <a:ext cx="5400675" cy="661947"/>
            <a:chOff x="0" y="63241"/>
            <a:chExt cx="5400675" cy="661601"/>
          </a:xfrm>
        </p:grpSpPr>
        <p:sp>
          <p:nvSpPr>
            <p:cNvPr id="30" name="五边形 13"/>
            <p:cNvSpPr>
              <a:spLocks noChangeArrowheads="1"/>
            </p:cNvSpPr>
            <p:nvPr/>
          </p:nvSpPr>
          <p:spPr bwMode="auto">
            <a:xfrm>
              <a:off x="0" y="74160"/>
              <a:ext cx="1023937" cy="639763"/>
            </a:xfrm>
            <a:prstGeom prst="homePlate">
              <a:avLst>
                <a:gd name="adj" fmla="val 24378"/>
              </a:avLst>
            </a:prstGeom>
            <a:solidFill>
              <a:srgbClr val="306A9B"/>
            </a:solidFill>
            <a:ln w="12700">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cxnSp>
          <p:nvCxnSpPr>
            <p:cNvPr id="31" name="直接连接符 14"/>
            <p:cNvCxnSpPr>
              <a:cxnSpLocks noChangeShapeType="1"/>
            </p:cNvCxnSpPr>
            <p:nvPr/>
          </p:nvCxnSpPr>
          <p:spPr bwMode="auto">
            <a:xfrm>
              <a:off x="987425" y="674235"/>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sp>
          <p:nvSpPr>
            <p:cNvPr id="32" name="TextBox 34"/>
            <p:cNvSpPr txBox="1">
              <a:spLocks noChangeArrowheads="1"/>
            </p:cNvSpPr>
            <p:nvPr/>
          </p:nvSpPr>
          <p:spPr bwMode="auto">
            <a:xfrm>
              <a:off x="1864505" y="96350"/>
              <a:ext cx="1980029" cy="52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28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思考与展望</a:t>
              </a:r>
              <a:endParaRPr kumimoji="0" lang="zh-CN" altLang="zh-CN" sz="28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pic>
          <p:nvPicPr>
            <p:cNvPr id="33" name="TextBox 3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42" y="63241"/>
              <a:ext cx="617859" cy="66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 name="组合 39"/>
          <p:cNvGrpSpPr>
            <a:grpSpLocks/>
          </p:cNvGrpSpPr>
          <p:nvPr/>
        </p:nvGrpSpPr>
        <p:grpSpPr bwMode="auto">
          <a:xfrm>
            <a:off x="1522053" y="1962438"/>
            <a:ext cx="5400675" cy="682192"/>
            <a:chOff x="0" y="84439"/>
            <a:chExt cx="5400675" cy="681641"/>
          </a:xfrm>
        </p:grpSpPr>
        <p:sp>
          <p:nvSpPr>
            <p:cNvPr id="36" name="五边形 6"/>
            <p:cNvSpPr>
              <a:spLocks noChangeArrowheads="1"/>
            </p:cNvSpPr>
            <p:nvPr/>
          </p:nvSpPr>
          <p:spPr bwMode="auto">
            <a:xfrm>
              <a:off x="0" y="91333"/>
              <a:ext cx="1023937" cy="639762"/>
            </a:xfrm>
            <a:prstGeom prst="homePlate">
              <a:avLst>
                <a:gd name="adj" fmla="val 24378"/>
              </a:avLst>
            </a:prstGeom>
            <a:solidFill>
              <a:srgbClr val="306A9B"/>
            </a:solidFill>
            <a:ln w="12700">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
          <p:nvSpPr>
            <p:cNvPr id="37" name="TextBox 18"/>
            <p:cNvSpPr txBox="1">
              <a:spLocks noChangeArrowheads="1"/>
            </p:cNvSpPr>
            <p:nvPr/>
          </p:nvSpPr>
          <p:spPr bwMode="auto">
            <a:xfrm>
              <a:off x="2188309" y="140563"/>
              <a:ext cx="1332416" cy="5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2800" b="1" i="0" u="none" strike="noStrike" kern="120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引    言</a:t>
              </a:r>
              <a:endParaRPr kumimoji="0" lang="zh-CN" altLang="zh-CN" sz="2800" b="1" i="0" u="none" strike="noStrike" kern="120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endParaRPr>
            </a:p>
          </p:txBody>
        </p:sp>
        <p:pic>
          <p:nvPicPr>
            <p:cNvPr id="38" name="TextBox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09" y="84439"/>
              <a:ext cx="583526" cy="68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 name="直接连接符 7"/>
            <p:cNvCxnSpPr>
              <a:cxnSpLocks noChangeShapeType="1"/>
            </p:cNvCxnSpPr>
            <p:nvPr/>
          </p:nvCxnSpPr>
          <p:spPr bwMode="auto">
            <a:xfrm>
              <a:off x="987425" y="727920"/>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grpSp>
      <p:grpSp>
        <p:nvGrpSpPr>
          <p:cNvPr id="41" name="组合 38"/>
          <p:cNvGrpSpPr>
            <a:grpSpLocks/>
          </p:cNvGrpSpPr>
          <p:nvPr/>
        </p:nvGrpSpPr>
        <p:grpSpPr bwMode="auto">
          <a:xfrm>
            <a:off x="1522053" y="2942554"/>
            <a:ext cx="5400675" cy="667252"/>
            <a:chOff x="0" y="58133"/>
            <a:chExt cx="5400675" cy="667069"/>
          </a:xfrm>
        </p:grpSpPr>
        <p:sp>
          <p:nvSpPr>
            <p:cNvPr id="42" name="五边形 11"/>
            <p:cNvSpPr>
              <a:spLocks noChangeArrowheads="1"/>
            </p:cNvSpPr>
            <p:nvPr/>
          </p:nvSpPr>
          <p:spPr bwMode="auto">
            <a:xfrm>
              <a:off x="0" y="68025"/>
              <a:ext cx="1023937" cy="639763"/>
            </a:xfrm>
            <a:prstGeom prst="homePlate">
              <a:avLst>
                <a:gd name="adj" fmla="val 24378"/>
              </a:avLst>
            </a:prstGeom>
            <a:solidFill>
              <a:srgbClr val="306A9B"/>
            </a:solidFill>
            <a:ln w="12700">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cxnSp>
          <p:nvCxnSpPr>
            <p:cNvPr id="43" name="直接连接符 18"/>
            <p:cNvCxnSpPr>
              <a:cxnSpLocks noChangeShapeType="1"/>
            </p:cNvCxnSpPr>
            <p:nvPr/>
          </p:nvCxnSpPr>
          <p:spPr bwMode="auto">
            <a:xfrm>
              <a:off x="987425" y="674450"/>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sp>
          <p:nvSpPr>
            <p:cNvPr id="44" name="TextBox 24"/>
            <p:cNvSpPr txBox="1">
              <a:spLocks noChangeArrowheads="1"/>
            </p:cNvSpPr>
            <p:nvPr/>
          </p:nvSpPr>
          <p:spPr bwMode="auto">
            <a:xfrm>
              <a:off x="2044039" y="88741"/>
              <a:ext cx="1620957" cy="52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zh-CN" sz="28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研究</a:t>
              </a:r>
              <a:r>
                <a:rPr kumimoji="0" lang="zh-CN" altLang="en-US" sz="28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背景</a:t>
              </a:r>
              <a:endParaRPr kumimoji="0" lang="zh-CN" altLang="zh-CN" sz="28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pic>
          <p:nvPicPr>
            <p:cNvPr id="45" name="TextBox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76" y="58133"/>
              <a:ext cx="617859" cy="66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组合 35"/>
          <p:cNvGrpSpPr>
            <a:grpSpLocks/>
          </p:cNvGrpSpPr>
          <p:nvPr/>
        </p:nvGrpSpPr>
        <p:grpSpPr bwMode="auto">
          <a:xfrm>
            <a:off x="1522053" y="3906414"/>
            <a:ext cx="5400675" cy="663325"/>
            <a:chOff x="0" y="69549"/>
            <a:chExt cx="5400675" cy="663725"/>
          </a:xfrm>
        </p:grpSpPr>
        <p:sp>
          <p:nvSpPr>
            <p:cNvPr id="48" name="五边形 12"/>
            <p:cNvSpPr>
              <a:spLocks noChangeArrowheads="1"/>
            </p:cNvSpPr>
            <p:nvPr/>
          </p:nvSpPr>
          <p:spPr bwMode="auto">
            <a:xfrm>
              <a:off x="0" y="79885"/>
              <a:ext cx="1023937" cy="639762"/>
            </a:xfrm>
            <a:prstGeom prst="homePlate">
              <a:avLst>
                <a:gd name="adj" fmla="val 24378"/>
              </a:avLst>
            </a:prstGeom>
            <a:solidFill>
              <a:srgbClr val="306A9B"/>
            </a:solidFill>
            <a:ln w="12700">
              <a:solidFill>
                <a:srgbClr val="41719C"/>
              </a:solidFill>
              <a:miter lim="800000"/>
              <a:headEnd/>
              <a:tailEnd/>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cxnSp>
          <p:nvCxnSpPr>
            <p:cNvPr id="49" name="直接连接符 22"/>
            <p:cNvCxnSpPr>
              <a:cxnSpLocks noChangeShapeType="1"/>
            </p:cNvCxnSpPr>
            <p:nvPr/>
          </p:nvCxnSpPr>
          <p:spPr bwMode="auto">
            <a:xfrm>
              <a:off x="987425" y="657735"/>
              <a:ext cx="4413250" cy="0"/>
            </a:xfrm>
            <a:prstGeom prst="line">
              <a:avLst/>
            </a:prstGeom>
            <a:noFill/>
            <a:ln w="3175">
              <a:solidFill>
                <a:srgbClr val="A5A5A5"/>
              </a:solidFill>
              <a:prstDash val="sysDot"/>
              <a:round/>
              <a:headEnd/>
              <a:tailEnd/>
            </a:ln>
            <a:extLst>
              <a:ext uri="{909E8E84-426E-40DD-AFC4-6F175D3DCCD1}">
                <a14:hiddenFill xmlns:a14="http://schemas.microsoft.com/office/drawing/2010/main">
                  <a:noFill/>
                </a14:hiddenFill>
              </a:ext>
            </a:extLst>
          </p:spPr>
        </p:cxnSp>
        <p:sp>
          <p:nvSpPr>
            <p:cNvPr id="50" name="TextBox 29"/>
            <p:cNvSpPr txBox="1">
              <a:spLocks noChangeArrowheads="1"/>
            </p:cNvSpPr>
            <p:nvPr/>
          </p:nvSpPr>
          <p:spPr bwMode="auto">
            <a:xfrm>
              <a:off x="2044040" y="69549"/>
              <a:ext cx="1620957" cy="52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2800" b="1" i="0" u="none" strike="noStrike" kern="1200" cap="none" spc="0" normalizeH="0" baseline="0" noProof="0" dirty="0" smtClean="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探索研究</a:t>
              </a:r>
              <a:endParaRPr kumimoji="0" lang="zh-CN" altLang="zh-CN" sz="28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pic>
          <p:nvPicPr>
            <p:cNvPr id="51" name="TextBox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929" y="71673"/>
              <a:ext cx="617859" cy="66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9699795"/>
      </p:ext>
    </p:extLst>
  </p:cSld>
  <p:clrMapOvr>
    <a:masterClrMapping/>
  </p:clrMapOvr>
</p:sld>
</file>

<file path=ppt/theme/theme1.xml><?xml version="1.0" encoding="utf-8"?>
<a:theme xmlns:a="http://schemas.openxmlformats.org/drawingml/2006/main" name="清风素材 https://12sc.taobao.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清风素材1 https://12sc.taobao.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清风素材2 https://12sc.taobao.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2834</TotalTime>
  <Pages>0</Pages>
  <Words>1497</Words>
  <Characters>0</Characters>
  <Application>Microsoft Office PowerPoint</Application>
  <DocSecurity>0</DocSecurity>
  <PresentationFormat>全屏显示(4:3)</PresentationFormat>
  <Lines>0</Lines>
  <Paragraphs>217</Paragraphs>
  <Slides>29</Slides>
  <Notes>3</Notes>
  <HiddenSlides>0</HiddenSlides>
  <MMClips>0</MMClips>
  <ScaleCrop>false</ScaleCrop>
  <HeadingPairs>
    <vt:vector size="8" baseType="variant">
      <vt:variant>
        <vt:lpstr>已用的字体</vt:lpstr>
      </vt:variant>
      <vt:variant>
        <vt:i4>13</vt:i4>
      </vt:variant>
      <vt:variant>
        <vt:lpstr>主题</vt:lpstr>
      </vt:variant>
      <vt:variant>
        <vt:i4>3</vt:i4>
      </vt:variant>
      <vt:variant>
        <vt:lpstr>嵌入 OLE 服务器</vt:lpstr>
      </vt:variant>
      <vt:variant>
        <vt:i4>1</vt:i4>
      </vt:variant>
      <vt:variant>
        <vt:lpstr>幻灯片标题</vt:lpstr>
      </vt:variant>
      <vt:variant>
        <vt:i4>29</vt:i4>
      </vt:variant>
    </vt:vector>
  </HeadingPairs>
  <TitlesOfParts>
    <vt:vector size="46" baseType="lpstr">
      <vt:lpstr>等线</vt:lpstr>
      <vt:lpstr>等线 Light</vt:lpstr>
      <vt:lpstr>仿宋</vt:lpstr>
      <vt:lpstr>黑体</vt:lpstr>
      <vt:lpstr>华文仿宋</vt:lpstr>
      <vt:lpstr>楷体</vt:lpstr>
      <vt:lpstr>宋体</vt:lpstr>
      <vt:lpstr>微软雅黑</vt:lpstr>
      <vt:lpstr>Arial</vt:lpstr>
      <vt:lpstr>Calibri</vt:lpstr>
      <vt:lpstr>Calibri Light</vt:lpstr>
      <vt:lpstr>Times New Roman</vt:lpstr>
      <vt:lpstr>Wingdings</vt:lpstr>
      <vt:lpstr>清风素材 https://12sc.taobao.com</vt:lpstr>
      <vt:lpstr>清风素材1 https://12sc.taobao.com</vt:lpstr>
      <vt:lpstr>清风素材2 https://12sc.taobao.com</vt:lpstr>
      <vt:lpstr>Visio</vt:lpstr>
      <vt:lpstr>PowerPoint 演示文稿</vt:lpstr>
      <vt:lpstr>目录 Contents</vt:lpstr>
      <vt:lpstr>目录 Contents</vt:lpstr>
      <vt:lpstr>PowerPoint 演示文稿</vt:lpstr>
      <vt:lpstr>PowerPoint 演示文稿</vt:lpstr>
      <vt:lpstr>PowerPoint 演示文稿</vt:lpstr>
      <vt:lpstr>PowerPoint 演示文稿</vt:lpstr>
      <vt:lpstr>思考：机器嗅觉定义</vt:lpstr>
      <vt:lpstr>目录 Contents</vt:lpstr>
      <vt:lpstr>PowerPoint 演示文稿</vt:lpstr>
      <vt:lpstr>PowerPoint 演示文稿</vt:lpstr>
      <vt:lpstr>PowerPoint 演示文稿</vt:lpstr>
      <vt:lpstr>PowerPoint 演示文稿</vt:lpstr>
      <vt:lpstr>PowerPoint 演示文稿</vt:lpstr>
      <vt:lpstr>目录 Contents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目录 Contents</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xiaoliang</dc:creator>
  <cp:keywords/>
  <cp:lastModifiedBy>xiaoliang</cp:lastModifiedBy>
  <cp:revision>257</cp:revision>
  <dcterms:created xsi:type="dcterms:W3CDTF">2014-11-28T08:03:04Z</dcterms:created>
  <dcterms:modified xsi:type="dcterms:W3CDTF">2017-05-24T04:49:26Z</dcterms:modified>
  <cp:category/>
</cp:coreProperties>
</file>