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6"/>
  </p:notesMasterIdLst>
  <p:sldIdLst>
    <p:sldId id="294" r:id="rId3"/>
    <p:sldId id="282" r:id="rId4"/>
    <p:sldId id="295" r:id="rId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20" autoAdjust="0"/>
    <p:restoredTop sz="86405" autoAdjust="0"/>
  </p:normalViewPr>
  <p:slideViewPr>
    <p:cSldViewPr snapToGrid="0">
      <p:cViewPr varScale="1">
        <p:scale>
          <a:sx n="63" d="100"/>
          <a:sy n="63" d="100"/>
        </p:scale>
        <p:origin x="1146" y="66"/>
      </p:cViewPr>
      <p:guideLst/>
    </p:cSldViewPr>
  </p:slideViewPr>
  <p:outlineViewPr>
    <p:cViewPr>
      <p:scale>
        <a:sx n="33" d="100"/>
        <a:sy n="33" d="100"/>
      </p:scale>
      <p:origin x="0" y="-1317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E26B0D-1143-460C-B894-9DB5C5A42551}" type="datetimeFigureOut">
              <a:rPr lang="zh-CN" altLang="en-US" smtClean="0"/>
              <a:t>2017/12/29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D852A8-E0A0-4D95-8207-41809C06C7F5}" type="slidenum">
              <a:rPr lang="zh-CN" altLang="en-US" smtClean="0"/>
              <a:t>‹#›</a:t>
            </a:fld>
            <a:endParaRPr lang="zh-CN" altLang="en-US"/>
          </a:p>
        </p:txBody>
      </p:sp>
    </p:spTree>
    <p:extLst>
      <p:ext uri="{BB962C8B-B14F-4D97-AF65-F5344CB8AC3E}">
        <p14:creationId xmlns:p14="http://schemas.microsoft.com/office/powerpoint/2010/main" val="4038036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919590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536327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794532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326202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041743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2770522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6297082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50676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021768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18691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977525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EF42C2E-FC98-47E7-963B-CB82A4A13628}" type="datetimeFigureOut">
              <a:rPr lang="zh-CN" altLang="en-US" smtClean="0"/>
              <a:t>2017/12/29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84317E-6FDD-4DCD-9697-3F0D40A5B841}"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F42C2E-FC98-47E7-963B-CB82A4A13628}" type="datetimeFigureOut">
              <a:rPr lang="zh-CN" altLang="en-US" smtClean="0"/>
              <a:t>2017/12/29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84317E-6FDD-4DCD-9697-3F0D40A5B841}"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EF42C2E-FC98-47E7-963B-CB82A4A13628}" type="datetimeFigureOut">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2017/12/29</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684317E-6FDD-4DCD-9697-3F0D40A5B841}" type="slidenum">
              <a:rPr kumimoji="0" lang="zh-CN" altLang="en-US" sz="1200" b="0" i="0" u="none" strike="noStrike" kern="1200" cap="none" spc="0" normalizeH="0" baseline="0" noProof="0" smtClean="0">
                <a:ln>
                  <a:noFill/>
                </a:ln>
                <a:solidFill>
                  <a:prstClr val="black">
                    <a:tint val="75000"/>
                  </a:prstClr>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563398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rgbClr val="00B0F0"/>
          </a:solidFill>
        </p:spPr>
        <p:txBody>
          <a:bodyPr vert="horz" lIns="91440" tIns="45720" rIns="91440" bIns="45720" rtlCol="0" anchor="ctr">
            <a:normAutofit/>
          </a:bodyPr>
          <a:lstStyle/>
          <a:p>
            <a:r>
              <a:rPr lang="en-US" altLang="zh-CN" dirty="0" smtClean="0">
                <a:solidFill>
                  <a:schemeClr val="bg1"/>
                </a:solidFill>
                <a:latin typeface="Times New Roman" panose="02020603050405020304" pitchFamily="18" charset="0"/>
                <a:cs typeface="Times New Roman" panose="02020603050405020304" pitchFamily="18" charset="0"/>
              </a:rPr>
              <a:t>Unit contents</a:t>
            </a:r>
            <a:endParaRPr lang="zh-CN" altLang="en-US" dirty="0">
              <a:solidFill>
                <a:schemeClr val="bg1"/>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p:txBody>
          <a:bodyPr>
            <a:normAutofit/>
          </a:bodyPr>
          <a:lstStyle/>
          <a:p>
            <a:pPr marL="742950" indent="-742950">
              <a:buFont typeface="+mj-lt"/>
              <a:buAutoNum type="arabicPeriod"/>
            </a:pPr>
            <a:r>
              <a:rPr lang="en-US" altLang="zh-CN" sz="3600" dirty="0">
                <a:latin typeface="Times New Roman" panose="02020603050405020304" pitchFamily="18" charset="0"/>
                <a:cs typeface="Times New Roman" panose="02020603050405020304" pitchFamily="18" charset="0"/>
              </a:rPr>
              <a:t> </a:t>
            </a:r>
            <a:r>
              <a:rPr lang="en-US" altLang="zh-CN" sz="3600" dirty="0" smtClean="0">
                <a:latin typeface="Times New Roman" panose="02020603050405020304" pitchFamily="18" charset="0"/>
                <a:cs typeface="Times New Roman" panose="02020603050405020304" pitchFamily="18" charset="0"/>
              </a:rPr>
              <a:t>Main idea</a:t>
            </a:r>
          </a:p>
          <a:p>
            <a:pPr marL="742950" indent="-742950">
              <a:buFont typeface="+mj-lt"/>
              <a:buAutoNum type="arabicPeriod"/>
            </a:pPr>
            <a:r>
              <a:rPr lang="en-US" altLang="zh-CN" sz="3600" dirty="0" smtClean="0">
                <a:latin typeface="Times New Roman" panose="02020603050405020304" pitchFamily="18" charset="0"/>
                <a:cs typeface="Times New Roman" panose="02020603050405020304" pitchFamily="18" charset="0"/>
              </a:rPr>
              <a:t>Supporting details</a:t>
            </a:r>
          </a:p>
          <a:p>
            <a:pPr marL="742950" indent="-742950">
              <a:buFont typeface="+mj-lt"/>
              <a:buAutoNum type="arabicPeriod"/>
            </a:pPr>
            <a:r>
              <a:rPr lang="en-US" altLang="zh-CN" sz="3600" dirty="0" smtClean="0">
                <a:latin typeface="Times New Roman" panose="02020603050405020304" pitchFamily="18" charset="0"/>
                <a:cs typeface="Times New Roman" panose="02020603050405020304" pitchFamily="18" charset="0"/>
              </a:rPr>
              <a:t>Finding a main idea</a:t>
            </a:r>
            <a:endParaRPr lang="zh-CN" altLang="en-US" sz="3600"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2"/>
          <a:stretch>
            <a:fillRect/>
          </a:stretch>
        </p:blipFill>
        <p:spPr>
          <a:xfrm>
            <a:off x="6678259" y="1965007"/>
            <a:ext cx="4376536" cy="2860481"/>
          </a:xfrm>
          <a:prstGeom prst="rect">
            <a:avLst/>
          </a:prstGeom>
        </p:spPr>
      </p:pic>
      <p:pic>
        <p:nvPicPr>
          <p:cNvPr id="5" name="图片 4"/>
          <p:cNvPicPr>
            <a:picLocks noChangeAspect="1"/>
          </p:cNvPicPr>
          <p:nvPr/>
        </p:nvPicPr>
        <p:blipFill>
          <a:blip r:embed="rId3"/>
          <a:stretch>
            <a:fillRect/>
          </a:stretch>
        </p:blipFill>
        <p:spPr>
          <a:xfrm>
            <a:off x="10882312" y="5481100"/>
            <a:ext cx="942975" cy="914400"/>
          </a:xfrm>
          <a:prstGeom prst="rect">
            <a:avLst/>
          </a:prstGeom>
        </p:spPr>
      </p:pic>
    </p:spTree>
    <p:extLst>
      <p:ext uri="{BB962C8B-B14F-4D97-AF65-F5344CB8AC3E}">
        <p14:creationId xmlns:p14="http://schemas.microsoft.com/office/powerpoint/2010/main" val="1915868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9489" y="41751"/>
            <a:ext cx="11537847" cy="1145242"/>
          </a:xfrm>
          <a:solidFill>
            <a:srgbClr val="00B0F0"/>
          </a:solidFill>
        </p:spPr>
        <p:txBody>
          <a:bodyPr vert="horz" lIns="91440" tIns="45720" rIns="91440" bIns="45720" rtlCol="0" anchor="ctr">
            <a:normAutofit/>
          </a:bodyPr>
          <a:lstStyle/>
          <a:p>
            <a:r>
              <a:rPr lang="en-US" altLang="zh-CN" dirty="0">
                <a:solidFill>
                  <a:schemeClr val="bg1"/>
                </a:solidFill>
              </a:rPr>
              <a:t>Main idea VS Topic </a:t>
            </a:r>
            <a:endParaRPr lang="zh-CN" altLang="en-US" dirty="0">
              <a:solidFill>
                <a:schemeClr val="bg1"/>
              </a:solidFill>
            </a:endParaRPr>
          </a:p>
        </p:txBody>
      </p:sp>
      <p:sp>
        <p:nvSpPr>
          <p:cNvPr id="3" name="内容占位符 2"/>
          <p:cNvSpPr>
            <a:spLocks noGrp="1"/>
          </p:cNvSpPr>
          <p:nvPr>
            <p:ph idx="1"/>
          </p:nvPr>
        </p:nvSpPr>
        <p:spPr>
          <a:xfrm>
            <a:off x="1147691" y="1445797"/>
            <a:ext cx="10515600" cy="4351338"/>
          </a:xfrm>
        </p:spPr>
        <p:txBody>
          <a:bodyPr/>
          <a:lstStyle/>
          <a:p>
            <a:endParaRPr lang="zh-CN" altLang="en-US" dirty="0"/>
          </a:p>
        </p:txBody>
      </p:sp>
      <p:sp>
        <p:nvSpPr>
          <p:cNvPr id="6" name="矩形 5"/>
          <p:cNvSpPr/>
          <p:nvPr/>
        </p:nvSpPr>
        <p:spPr>
          <a:xfrm>
            <a:off x="3362177" y="1255138"/>
            <a:ext cx="4547373" cy="810785"/>
          </a:xfrm>
          <a:prstGeom prst="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b="1" dirty="0" smtClean="0"/>
              <a:t>Main idea </a:t>
            </a:r>
            <a:endParaRPr lang="zh-CN" altLang="en-US" sz="3600" b="1" dirty="0"/>
          </a:p>
        </p:txBody>
      </p:sp>
      <p:sp>
        <p:nvSpPr>
          <p:cNvPr id="7" name="矩形 6"/>
          <p:cNvSpPr/>
          <p:nvPr/>
        </p:nvSpPr>
        <p:spPr>
          <a:xfrm>
            <a:off x="7879187" y="1230361"/>
            <a:ext cx="3968149" cy="831643"/>
          </a:xfrm>
          <a:prstGeom prst="rect">
            <a:avLst/>
          </a:prstGeom>
          <a:solidFill>
            <a:schemeClr val="accent6">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b="1" dirty="0" smtClean="0"/>
              <a:t>Topic </a:t>
            </a:r>
            <a:endParaRPr lang="zh-CN" altLang="en-US" sz="3600" b="1" dirty="0"/>
          </a:p>
        </p:txBody>
      </p:sp>
      <p:sp>
        <p:nvSpPr>
          <p:cNvPr id="8" name="矩形 7"/>
          <p:cNvSpPr/>
          <p:nvPr/>
        </p:nvSpPr>
        <p:spPr>
          <a:xfrm>
            <a:off x="309491" y="2067950"/>
            <a:ext cx="3052689" cy="111138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ltLang="zh-CN" sz="3600" b="1" dirty="0" smtClean="0"/>
              <a:t>Definition  </a:t>
            </a:r>
            <a:endParaRPr lang="zh-CN" altLang="en-US" sz="3600" b="1" dirty="0"/>
          </a:p>
        </p:txBody>
      </p:sp>
      <p:sp>
        <p:nvSpPr>
          <p:cNvPr id="10" name="矩形 9"/>
          <p:cNvSpPr/>
          <p:nvPr/>
        </p:nvSpPr>
        <p:spPr>
          <a:xfrm>
            <a:off x="3389015" y="2067950"/>
            <a:ext cx="4490171" cy="1111384"/>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solidFill>
                  <a:schemeClr val="tx1">
                    <a:lumMod val="85000"/>
                    <a:lumOff val="15000"/>
                  </a:schemeClr>
                </a:solidFill>
              </a:rPr>
              <a:t>the central idea or opinion the author makes about a certain topic. </a:t>
            </a:r>
            <a:endParaRPr lang="zh-CN" altLang="en-US" sz="2400" b="1" dirty="0">
              <a:solidFill>
                <a:schemeClr val="tx1">
                  <a:lumMod val="85000"/>
                  <a:lumOff val="15000"/>
                </a:schemeClr>
              </a:solidFill>
            </a:endParaRPr>
          </a:p>
        </p:txBody>
      </p:sp>
      <p:sp>
        <p:nvSpPr>
          <p:cNvPr id="12" name="矩形 11"/>
          <p:cNvSpPr/>
          <p:nvPr/>
        </p:nvSpPr>
        <p:spPr>
          <a:xfrm>
            <a:off x="7879186" y="2067950"/>
            <a:ext cx="3968153" cy="1111384"/>
          </a:xfrm>
          <a:prstGeom prst="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solidFill>
                  <a:schemeClr val="tx1">
                    <a:lumMod val="85000"/>
                    <a:lumOff val="15000"/>
                  </a:schemeClr>
                </a:solidFill>
              </a:rPr>
              <a:t>The subject under discussion</a:t>
            </a:r>
            <a:endParaRPr lang="zh-CN" altLang="zh-CN" sz="2400" b="1" dirty="0">
              <a:solidFill>
                <a:schemeClr val="tx1">
                  <a:lumMod val="85000"/>
                  <a:lumOff val="15000"/>
                </a:schemeClr>
              </a:solidFill>
            </a:endParaRPr>
          </a:p>
        </p:txBody>
      </p:sp>
      <p:sp>
        <p:nvSpPr>
          <p:cNvPr id="13" name="矩形 12"/>
          <p:cNvSpPr/>
          <p:nvPr/>
        </p:nvSpPr>
        <p:spPr>
          <a:xfrm>
            <a:off x="309491" y="3201730"/>
            <a:ext cx="3052689" cy="111138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ltLang="zh-CN" sz="3600" b="1" dirty="0" smtClean="0"/>
              <a:t>Expression   </a:t>
            </a:r>
            <a:endParaRPr lang="zh-CN" altLang="en-US" sz="3600" b="1" dirty="0"/>
          </a:p>
        </p:txBody>
      </p:sp>
      <p:sp>
        <p:nvSpPr>
          <p:cNvPr id="14" name="矩形 13"/>
          <p:cNvSpPr/>
          <p:nvPr/>
        </p:nvSpPr>
        <p:spPr>
          <a:xfrm>
            <a:off x="3362179" y="3201730"/>
            <a:ext cx="4520535" cy="1111384"/>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b="1" dirty="0">
                <a:solidFill>
                  <a:schemeClr val="tx1">
                    <a:lumMod val="85000"/>
                    <a:lumOff val="15000"/>
                  </a:schemeClr>
                </a:solidFill>
              </a:rPr>
              <a:t>A </a:t>
            </a:r>
            <a:r>
              <a:rPr lang="en-US" altLang="zh-CN" sz="2800" b="1" dirty="0" smtClean="0">
                <a:solidFill>
                  <a:schemeClr val="tx1">
                    <a:lumMod val="85000"/>
                    <a:lumOff val="15000"/>
                  </a:schemeClr>
                </a:solidFill>
              </a:rPr>
              <a:t>sentence</a:t>
            </a:r>
            <a:endParaRPr lang="zh-CN" altLang="en-US" sz="2800" b="1" dirty="0">
              <a:solidFill>
                <a:schemeClr val="tx1">
                  <a:lumMod val="85000"/>
                  <a:lumOff val="15000"/>
                </a:schemeClr>
              </a:solidFill>
            </a:endParaRPr>
          </a:p>
        </p:txBody>
      </p:sp>
      <p:sp>
        <p:nvSpPr>
          <p:cNvPr id="15" name="矩形 14"/>
          <p:cNvSpPr/>
          <p:nvPr/>
        </p:nvSpPr>
        <p:spPr>
          <a:xfrm>
            <a:off x="7909552" y="3201730"/>
            <a:ext cx="3937786" cy="1111384"/>
          </a:xfrm>
          <a:prstGeom prst="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smtClean="0">
                <a:solidFill>
                  <a:schemeClr val="tx1">
                    <a:lumMod val="85000"/>
                    <a:lumOff val="15000"/>
                  </a:schemeClr>
                </a:solidFill>
              </a:rPr>
              <a:t>A word or phrase</a:t>
            </a:r>
            <a:endParaRPr lang="zh-CN" altLang="zh-CN" sz="2400" b="1" dirty="0">
              <a:solidFill>
                <a:schemeClr val="tx1">
                  <a:lumMod val="85000"/>
                  <a:lumOff val="15000"/>
                </a:schemeClr>
              </a:solidFill>
            </a:endParaRPr>
          </a:p>
        </p:txBody>
      </p:sp>
      <p:sp>
        <p:nvSpPr>
          <p:cNvPr id="16" name="矩形 15"/>
          <p:cNvSpPr/>
          <p:nvPr/>
        </p:nvSpPr>
        <p:spPr>
          <a:xfrm>
            <a:off x="309490" y="4332970"/>
            <a:ext cx="3052689" cy="111138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ltLang="zh-CN" sz="3600" b="1" dirty="0" smtClean="0"/>
              <a:t>Textual clue   </a:t>
            </a:r>
            <a:endParaRPr lang="zh-CN" altLang="en-US" sz="3600" b="1" dirty="0"/>
          </a:p>
        </p:txBody>
      </p:sp>
      <p:sp>
        <p:nvSpPr>
          <p:cNvPr id="17" name="矩形 16"/>
          <p:cNvSpPr/>
          <p:nvPr/>
        </p:nvSpPr>
        <p:spPr>
          <a:xfrm>
            <a:off x="3362178" y="4336444"/>
            <a:ext cx="4520535" cy="1111384"/>
          </a:xfrm>
          <a:prstGeom prst="rect">
            <a:avLst/>
          </a:prstGeom>
          <a:solidFill>
            <a:schemeClr val="accent1">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b="1" dirty="0">
                <a:solidFill>
                  <a:schemeClr val="tx1">
                    <a:lumMod val="85000"/>
                    <a:lumOff val="15000"/>
                  </a:schemeClr>
                </a:solidFill>
              </a:rPr>
              <a:t>A topic sentence or </a:t>
            </a:r>
            <a:r>
              <a:rPr lang="en-US" altLang="zh-CN" sz="2800" b="1" dirty="0" smtClean="0">
                <a:solidFill>
                  <a:schemeClr val="tx1">
                    <a:lumMod val="85000"/>
                    <a:lumOff val="15000"/>
                  </a:schemeClr>
                </a:solidFill>
              </a:rPr>
              <a:t>implied</a:t>
            </a:r>
            <a:endParaRPr lang="zh-CN" altLang="en-US" sz="2800" b="1" dirty="0">
              <a:solidFill>
                <a:schemeClr val="tx1">
                  <a:lumMod val="85000"/>
                  <a:lumOff val="15000"/>
                </a:schemeClr>
              </a:solidFill>
            </a:endParaRPr>
          </a:p>
        </p:txBody>
      </p:sp>
      <p:sp>
        <p:nvSpPr>
          <p:cNvPr id="18" name="矩形 17"/>
          <p:cNvSpPr/>
          <p:nvPr/>
        </p:nvSpPr>
        <p:spPr>
          <a:xfrm>
            <a:off x="7909551" y="4339918"/>
            <a:ext cx="3937786" cy="1111384"/>
          </a:xfrm>
          <a:prstGeom prst="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smtClean="0">
                <a:solidFill>
                  <a:schemeClr val="tx1">
                    <a:lumMod val="85000"/>
                    <a:lumOff val="15000"/>
                  </a:schemeClr>
                </a:solidFill>
              </a:rPr>
              <a:t>Repeated </a:t>
            </a:r>
            <a:r>
              <a:rPr lang="en-US" altLang="zh-CN" sz="2400" b="1" dirty="0">
                <a:solidFill>
                  <a:schemeClr val="tx1">
                    <a:lumMod val="85000"/>
                    <a:lumOff val="15000"/>
                  </a:schemeClr>
                </a:solidFill>
              </a:rPr>
              <a:t>words or phrases</a:t>
            </a:r>
          </a:p>
        </p:txBody>
      </p:sp>
      <p:sp>
        <p:nvSpPr>
          <p:cNvPr id="19" name="矩形 18"/>
          <p:cNvSpPr/>
          <p:nvPr/>
        </p:nvSpPr>
        <p:spPr>
          <a:xfrm>
            <a:off x="309489" y="5492552"/>
            <a:ext cx="3052689" cy="111138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ltLang="zh-CN" sz="3600" b="1" dirty="0" smtClean="0"/>
              <a:t>Question </a:t>
            </a:r>
            <a:endParaRPr lang="zh-CN" altLang="en-US" sz="3600" b="1" dirty="0"/>
          </a:p>
        </p:txBody>
      </p:sp>
      <p:sp>
        <p:nvSpPr>
          <p:cNvPr id="20" name="矩形 19"/>
          <p:cNvSpPr/>
          <p:nvPr/>
        </p:nvSpPr>
        <p:spPr>
          <a:xfrm>
            <a:off x="3362177" y="5486606"/>
            <a:ext cx="4520535" cy="1111384"/>
          </a:xfrm>
          <a:prstGeom prst="rect">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b="1" dirty="0">
                <a:solidFill>
                  <a:schemeClr val="tx1">
                    <a:lumMod val="85000"/>
                    <a:lumOff val="15000"/>
                  </a:schemeClr>
                </a:solidFill>
              </a:rPr>
              <a:t>What does the author want to convey </a:t>
            </a:r>
            <a:r>
              <a:rPr lang="en-US" altLang="zh-CN" sz="2800" b="1" dirty="0" smtClean="0">
                <a:solidFill>
                  <a:schemeClr val="tx1">
                    <a:lumMod val="85000"/>
                    <a:lumOff val="15000"/>
                  </a:schemeClr>
                </a:solidFill>
              </a:rPr>
              <a:t>to us?</a:t>
            </a:r>
            <a:endParaRPr lang="en-US" altLang="zh-CN" sz="2800" b="1" dirty="0">
              <a:solidFill>
                <a:schemeClr val="tx1">
                  <a:lumMod val="85000"/>
                  <a:lumOff val="15000"/>
                </a:schemeClr>
              </a:solidFill>
            </a:endParaRPr>
          </a:p>
        </p:txBody>
      </p:sp>
      <p:sp>
        <p:nvSpPr>
          <p:cNvPr id="21" name="矩形 20"/>
          <p:cNvSpPr/>
          <p:nvPr/>
        </p:nvSpPr>
        <p:spPr>
          <a:xfrm>
            <a:off x="7909550" y="5456290"/>
            <a:ext cx="3937786" cy="1111384"/>
          </a:xfrm>
          <a:prstGeom prst="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solidFill>
                  <a:schemeClr val="bg2">
                    <a:lumMod val="50000"/>
                  </a:schemeClr>
                </a:solidFill>
              </a:rPr>
              <a:t>What is the passage/ paragraph about?</a:t>
            </a:r>
          </a:p>
        </p:txBody>
      </p:sp>
      <p:pic>
        <p:nvPicPr>
          <p:cNvPr id="23" name="图片 22"/>
          <p:cNvPicPr>
            <a:picLocks noChangeAspect="1"/>
          </p:cNvPicPr>
          <p:nvPr/>
        </p:nvPicPr>
        <p:blipFill>
          <a:blip r:embed="rId2"/>
          <a:stretch>
            <a:fillRect/>
          </a:stretch>
        </p:blipFill>
        <p:spPr>
          <a:xfrm>
            <a:off x="10720316" y="200663"/>
            <a:ext cx="942975" cy="914400"/>
          </a:xfrm>
          <a:prstGeom prst="rect">
            <a:avLst/>
          </a:prstGeom>
        </p:spPr>
      </p:pic>
      <p:sp>
        <p:nvSpPr>
          <p:cNvPr id="9" name="椭圆 8"/>
          <p:cNvSpPr/>
          <p:nvPr/>
        </p:nvSpPr>
        <p:spPr>
          <a:xfrm>
            <a:off x="3389014" y="2852422"/>
            <a:ext cx="786746" cy="3269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35989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10"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FF0000"/>
                </a:solidFill>
              </a:rPr>
              <a:t>Example </a:t>
            </a:r>
            <a:endParaRPr lang="zh-CN" altLang="en-US" dirty="0">
              <a:solidFill>
                <a:srgbClr val="FF0000"/>
              </a:solidFill>
            </a:endParaRPr>
          </a:p>
        </p:txBody>
      </p:sp>
      <p:sp>
        <p:nvSpPr>
          <p:cNvPr id="3" name="内容占位符 2"/>
          <p:cNvSpPr>
            <a:spLocks noGrp="1"/>
          </p:cNvSpPr>
          <p:nvPr>
            <p:ph idx="1"/>
          </p:nvPr>
        </p:nvSpPr>
        <p:spPr/>
        <p:txBody>
          <a:bodyPr/>
          <a:lstStyle/>
          <a:p>
            <a:r>
              <a:rPr lang="en-US" altLang="zh-CN" dirty="0"/>
              <a:t>Adaptations are usually favorable, but sometimes adaptations can be less than ideal. The favorable adaptations allow the individuals to live long enough to reproduce and pass down those adaptations to the next generation. Adaptations that are not favorable will eventually be bred out of the population</a:t>
            </a:r>
            <a:r>
              <a:rPr lang="en-US" altLang="zh-CN" dirty="0" smtClean="0"/>
              <a:t>.</a:t>
            </a:r>
          </a:p>
          <a:p>
            <a:r>
              <a:rPr lang="en-US" altLang="zh-CN" dirty="0"/>
              <a:t>Topic: adaptation </a:t>
            </a:r>
            <a:endParaRPr lang="zh-CN" altLang="zh-CN" dirty="0"/>
          </a:p>
          <a:p>
            <a:r>
              <a:rPr lang="en-US" altLang="zh-CN" dirty="0"/>
              <a:t>Main idea: adaptation is usually favorable but </a:t>
            </a:r>
            <a:r>
              <a:rPr lang="en-US" altLang="zh-CN" dirty="0" smtClean="0"/>
              <a:t>sometimes it can </a:t>
            </a:r>
            <a:r>
              <a:rPr lang="en-US" altLang="zh-CN" dirty="0" smtClean="0"/>
              <a:t>be </a:t>
            </a:r>
            <a:r>
              <a:rPr lang="en-US" altLang="zh-CN" dirty="0"/>
              <a:t>less than ideal. </a:t>
            </a:r>
            <a:endParaRPr lang="zh-CN" altLang="zh-CN" dirty="0"/>
          </a:p>
          <a:p>
            <a:endParaRPr lang="en-US" altLang="zh-CN" dirty="0" smtClean="0"/>
          </a:p>
          <a:p>
            <a:pPr marL="0" indent="0">
              <a:buNone/>
            </a:pPr>
            <a:endParaRPr lang="zh-CN" altLang="en-US" dirty="0"/>
          </a:p>
        </p:txBody>
      </p:sp>
      <p:sp>
        <p:nvSpPr>
          <p:cNvPr id="4" name="椭圆 3"/>
          <p:cNvSpPr/>
          <p:nvPr/>
        </p:nvSpPr>
        <p:spPr>
          <a:xfrm>
            <a:off x="1123406" y="1802674"/>
            <a:ext cx="1907177" cy="4572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5" name="椭圆 4"/>
          <p:cNvSpPr/>
          <p:nvPr/>
        </p:nvSpPr>
        <p:spPr>
          <a:xfrm>
            <a:off x="3478627" y="2879207"/>
            <a:ext cx="1907177" cy="4572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6" name="椭圆 5"/>
          <p:cNvSpPr/>
          <p:nvPr/>
        </p:nvSpPr>
        <p:spPr>
          <a:xfrm>
            <a:off x="8026230" y="2627427"/>
            <a:ext cx="1907177" cy="4572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7" name="椭圆 6"/>
          <p:cNvSpPr/>
          <p:nvPr/>
        </p:nvSpPr>
        <p:spPr>
          <a:xfrm>
            <a:off x="8250347" y="1826393"/>
            <a:ext cx="1907177" cy="4572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cxnSp>
        <p:nvCxnSpPr>
          <p:cNvPr id="9" name="直接连接符 8"/>
          <p:cNvCxnSpPr/>
          <p:nvPr/>
        </p:nvCxnSpPr>
        <p:spPr>
          <a:xfrm>
            <a:off x="1123406" y="2259874"/>
            <a:ext cx="10010759"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1123406" y="2627427"/>
            <a:ext cx="1907177" cy="0"/>
          </a:xfrm>
          <a:prstGeom prst="line">
            <a:avLst/>
          </a:prstGeom>
          <a:ln w="25400"/>
        </p:spPr>
        <p:style>
          <a:lnRef idx="1">
            <a:schemeClr val="accent1"/>
          </a:lnRef>
          <a:fillRef idx="0">
            <a:schemeClr val="accent1"/>
          </a:fillRef>
          <a:effectRef idx="0">
            <a:schemeClr val="accent1"/>
          </a:effectRef>
          <a:fontRef idx="minor">
            <a:schemeClr val="tx1"/>
          </a:fontRef>
        </p:style>
      </p:cxnSp>
      <p:pic>
        <p:nvPicPr>
          <p:cNvPr id="10" name="图片 9"/>
          <p:cNvPicPr>
            <a:picLocks noChangeAspect="1"/>
          </p:cNvPicPr>
          <p:nvPr/>
        </p:nvPicPr>
        <p:blipFill>
          <a:blip r:embed="rId2"/>
          <a:stretch>
            <a:fillRect/>
          </a:stretch>
        </p:blipFill>
        <p:spPr>
          <a:xfrm>
            <a:off x="11083925" y="5943600"/>
            <a:ext cx="942975" cy="914400"/>
          </a:xfrm>
          <a:prstGeom prst="rect">
            <a:avLst/>
          </a:prstGeom>
        </p:spPr>
      </p:pic>
    </p:spTree>
    <p:extLst>
      <p:ext uri="{BB962C8B-B14F-4D97-AF65-F5344CB8AC3E}">
        <p14:creationId xmlns:p14="http://schemas.microsoft.com/office/powerpoint/2010/main" val="159823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977</TotalTime>
  <Words>143</Words>
  <Application>Microsoft Office PowerPoint</Application>
  <PresentationFormat>宽屏</PresentationFormat>
  <Paragraphs>23</Paragraphs>
  <Slides>3</Slides>
  <Notes>0</Notes>
  <HiddenSlides>0</HiddenSlides>
  <MMClips>0</MMClips>
  <ScaleCrop>false</ScaleCrop>
  <HeadingPairs>
    <vt:vector size="6" baseType="variant">
      <vt:variant>
        <vt:lpstr>已用的字体</vt:lpstr>
      </vt:variant>
      <vt:variant>
        <vt:i4>5</vt:i4>
      </vt:variant>
      <vt:variant>
        <vt:lpstr>主题</vt:lpstr>
      </vt:variant>
      <vt:variant>
        <vt:i4>2</vt:i4>
      </vt:variant>
      <vt:variant>
        <vt:lpstr>幻灯片标题</vt:lpstr>
      </vt:variant>
      <vt:variant>
        <vt:i4>3</vt:i4>
      </vt:variant>
    </vt:vector>
  </HeadingPairs>
  <TitlesOfParts>
    <vt:vector size="10" baseType="lpstr">
      <vt:lpstr>宋体</vt:lpstr>
      <vt:lpstr>Arial</vt:lpstr>
      <vt:lpstr>Calibri</vt:lpstr>
      <vt:lpstr>Calibri Light</vt:lpstr>
      <vt:lpstr>Times New Roman</vt:lpstr>
      <vt:lpstr>Office 主题</vt:lpstr>
      <vt:lpstr>1_Office 主题</vt:lpstr>
      <vt:lpstr>Unit contents</vt:lpstr>
      <vt:lpstr>Main idea VS Topic </vt:lpstr>
      <vt:lpstr>Example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IDEA</dc:title>
  <dc:creator>Olivia liao</dc:creator>
  <cp:lastModifiedBy>User</cp:lastModifiedBy>
  <cp:revision>84</cp:revision>
  <dcterms:created xsi:type="dcterms:W3CDTF">2017-07-02T06:28:00Z</dcterms:created>
  <dcterms:modified xsi:type="dcterms:W3CDTF">2017-12-29T10:38:03Z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2052-10.1.0.6554</vt:lpwstr>
  </property>
</Properties>
</file>