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3" r:id="rId3"/>
    <p:sldId id="258" r:id="rId4"/>
    <p:sldId id="383" r:id="rId5"/>
    <p:sldId id="268" r:id="rId6"/>
    <p:sldId id="337" r:id="rId7"/>
    <p:sldId id="338" r:id="rId8"/>
    <p:sldId id="339" r:id="rId9"/>
    <p:sldId id="340" r:id="rId10"/>
    <p:sldId id="346" r:id="rId11"/>
    <p:sldId id="341" r:id="rId12"/>
    <p:sldId id="342" r:id="rId13"/>
    <p:sldId id="347" r:id="rId14"/>
    <p:sldId id="343" r:id="rId15"/>
    <p:sldId id="344" r:id="rId16"/>
    <p:sldId id="348" r:id="rId17"/>
    <p:sldId id="345" r:id="rId18"/>
    <p:sldId id="349" r:id="rId19"/>
    <p:sldId id="350" r:id="rId20"/>
    <p:sldId id="351" r:id="rId21"/>
    <p:sldId id="353" r:id="rId22"/>
    <p:sldId id="354" r:id="rId23"/>
    <p:sldId id="355" r:id="rId24"/>
    <p:sldId id="357" r:id="rId25"/>
    <p:sldId id="358" r:id="rId26"/>
    <p:sldId id="359" r:id="rId27"/>
    <p:sldId id="360" r:id="rId28"/>
    <p:sldId id="361" r:id="rId29"/>
    <p:sldId id="363" r:id="rId30"/>
    <p:sldId id="362" r:id="rId31"/>
    <p:sldId id="364" r:id="rId32"/>
    <p:sldId id="365" r:id="rId33"/>
    <p:sldId id="367" r:id="rId34"/>
    <p:sldId id="368" r:id="rId35"/>
    <p:sldId id="369" r:id="rId36"/>
    <p:sldId id="373" r:id="rId37"/>
    <p:sldId id="374" r:id="rId38"/>
    <p:sldId id="375" r:id="rId39"/>
    <p:sldId id="370" r:id="rId40"/>
    <p:sldId id="376" r:id="rId41"/>
    <p:sldId id="377" r:id="rId42"/>
    <p:sldId id="379" r:id="rId43"/>
    <p:sldId id="380" r:id="rId44"/>
    <p:sldId id="381" r:id="rId45"/>
    <p:sldId id="378" r:id="rId46"/>
    <p:sldId id="382" r:id="rId4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88A"/>
    <a:srgbClr val="C88017"/>
    <a:srgbClr val="089DE8"/>
    <a:srgbClr val="E6A130"/>
    <a:srgbClr val="FFA11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1E40720-FA4B-918B-C427-F3680874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ED93-14A6-4C55-B2A4-C3E2026C430D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6DDB4E-28D5-D217-D14E-26B08088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4599763-DF47-E8F8-5DD3-E2A3B9C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9F6D-3FFB-4E55-9BBE-40A9B4920C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6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CE12335-C3E8-9E9D-33A0-D185C9BA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460A-B316-4C02-B50C-8F4F6A166406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3B0F79B-46DE-E3E4-914B-619D784A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DDDDA1-0ED3-B0C7-1EAE-3E2858A4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F39C-DFC4-4D9D-B4AC-F568D1513F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3A2B0CD-8203-AD21-111E-2FD26607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EBA8-E771-4F60-B972-800B33461ADE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75CF9F8-0B4E-8BEB-E4C2-59658859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9ED0947-ED95-F250-F995-9D69B7BA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ABDA-E56C-44A6-AF3F-4C8BB180B9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74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59A047-BA63-1C2D-3FA0-C1F336EF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7239-9DA2-4190-A9DB-85510C05967C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6EFD54C-B331-8989-144F-22CC7E17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42C2C07-66DC-ABB3-98D5-7191BF4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BCB2-72E9-4A6B-A5DE-12F775E99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32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4B15C37-9C6F-8337-341F-B47304B3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E0F8-57BF-4A03-B578-0BA4E23F8906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A09CBC-BB4C-A6AE-FC9B-0BBE34D5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57C3F40-8679-51F5-A759-F0702383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914C-06A8-4CF1-87DF-703C4305BB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5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8305956F-C3E0-6DA7-5798-97C646EA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39F3-78C0-47FC-847F-EF408CF9F1C2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A4796E29-6674-6150-E50A-920F1E12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5B8838E2-ABD8-34E5-F476-74823E35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26CA-369E-4197-BA40-EEEA846AD7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8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="" xmlns:a16="http://schemas.microsoft.com/office/drawing/2014/main" id="{869B4894-5EAF-520E-A406-ABC6C896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96F5-9D86-4BE6-8908-45BD14DB69A1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="" xmlns:a16="http://schemas.microsoft.com/office/drawing/2014/main" id="{1146088D-269C-1698-6D81-469B17E5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6="http://schemas.microsoft.com/office/drawing/2014/main" id="{9F2AB425-45E9-4950-D140-4D6BD696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1CB0-8B6D-42E6-B111-3474270000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34E2BEC1-49B2-A8A5-8DB7-2F0B5C3C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9C49-9E39-405A-BF2C-0A762C30BAE4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33432B78-5DFB-6782-7BF8-212D5E3E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588FA7AE-A5E8-EB17-07E8-8A45F85B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1886-D0A1-45D0-A622-3990868CA3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7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="" xmlns:a16="http://schemas.microsoft.com/office/drawing/2014/main" id="{3F508CCC-1824-2A7C-1623-B4D9B3A4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FECA-6046-4633-81D0-65E87AF66351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="" xmlns:a16="http://schemas.microsoft.com/office/drawing/2014/main" id="{40EC069E-3030-BCD1-B68B-47321285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="" xmlns:a16="http://schemas.microsoft.com/office/drawing/2014/main" id="{0081EE4A-83B1-2062-B0C1-29E0A625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CC9F-BA7E-4745-AEA1-B430623C9C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81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AA54DAC5-326C-650F-8DCA-EA60302E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3F2F-817E-4A8F-B552-461E0E7AC8C9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FD313079-CB87-1266-81BE-F127B5C5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D8726AA8-708D-C229-05D4-68131BCA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1CE3-EC35-490D-992C-1E8248C6B2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62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B6C4A5EC-C88C-A1B9-AAD1-2742506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5BD3-E410-4D46-8953-AC268CB2000C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DDF7BA7B-0702-BAE4-6C79-E9B09FAF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9FCC7FA2-6034-A76A-D9BD-B9DEE48F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D546-6C1E-4DC5-87FF-5512C8464A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99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="" xmlns:a16="http://schemas.microsoft.com/office/drawing/2014/main" id="{AB51AD03-AFF3-45DB-F57C-1FC8B3DD6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="" xmlns:a16="http://schemas.microsoft.com/office/drawing/2014/main" id="{D00E9E10-445D-F5DC-3007-BCAB4D1EB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86FC65D-F79B-A49E-F0AE-9757C9035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F9B15FF-86B8-4681-AD4A-F61FFB1272C4}" type="datetimeFigureOut">
              <a:rPr lang="zh-CN" altLang="en-US"/>
              <a:pPr>
                <a:defRPr/>
              </a:pPr>
              <a:t>2022/8/6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3EFEFD-8E94-AEE9-8D74-F8173022E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5A0BD9F-E317-DFB3-BD82-F8C88FCF2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D8C880-3BF3-4D92-951B-595673DCB6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8.xml"/><Relationship Id="rId4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>
            <a:extLst>
              <a:ext uri="{FF2B5EF4-FFF2-40B4-BE49-F238E27FC236}">
                <a16:creationId xmlns="" xmlns:a16="http://schemas.microsoft.com/office/drawing/2014/main" id="{B18AF1B0-BEEA-F6F2-6D2E-B8C26E4C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11-5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画平面立体斜二测图的步骤 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DB79E19-B1C3-5A9F-FDF0-5059C2DE2A22}"/>
              </a:ext>
            </a:extLst>
          </p:cNvPr>
          <p:cNvSpPr txBox="1"/>
          <p:nvPr/>
        </p:nvSpPr>
        <p:spPr>
          <a:xfrm>
            <a:off x="0" y="54775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d)                                    (e)                                  (f)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48ED701-D554-F46D-EA43-69453C61426D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   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11-1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画平面立体的斜二测图。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84" y="2143381"/>
            <a:ext cx="10153415" cy="30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6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11-6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曲面立体的三视图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D984ACF-DC79-55DC-0D01-69D55E89A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127" y="1675756"/>
            <a:ext cx="5609745" cy="44054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4B7108D-5E93-5FFB-FDCF-7445877FFD93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   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11-2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面立体的斜二测图。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35346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11-7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画曲面立体斜二测图的步骤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8C6AE2A-F837-E38C-890D-5B9552548055}"/>
              </a:ext>
            </a:extLst>
          </p:cNvPr>
          <p:cNvSpPr txBox="1"/>
          <p:nvPr/>
        </p:nvSpPr>
        <p:spPr>
          <a:xfrm>
            <a:off x="0" y="54775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(b)                                        (c)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ADD7AFFC-7C27-DA96-DBA0-D0A69ECA2F5C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   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11-2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面立体的斜二测图。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85" y="1664817"/>
            <a:ext cx="10044030" cy="3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11-7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画曲面立体斜二测图的步骤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14F214F-1DDB-1F60-08A1-19EB6250983D}"/>
              </a:ext>
            </a:extLst>
          </p:cNvPr>
          <p:cNvSpPr txBox="1"/>
          <p:nvPr/>
        </p:nvSpPr>
        <p:spPr>
          <a:xfrm>
            <a:off x="0" y="54775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d)                                    (e)                                  (f)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9463964-E5AE-993C-C7E6-97F1335D9C10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   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11-2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面立体的斜二测图。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8" y="1950270"/>
            <a:ext cx="11036641" cy="34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5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11-8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建筑形体的三视图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E395398-8D70-1B4F-6E35-99920A349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748" y="1626223"/>
            <a:ext cx="5243246" cy="45630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48CCD2C-7EBA-5033-8C1A-B25FD0B30969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   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11-3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建筑形体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的斜二测图。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123943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11-9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画建筑形体斜二测图的步骤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8AC576C-CB1D-A384-775B-075B2580AD66}"/>
              </a:ext>
            </a:extLst>
          </p:cNvPr>
          <p:cNvSpPr txBox="1"/>
          <p:nvPr/>
        </p:nvSpPr>
        <p:spPr>
          <a:xfrm>
            <a:off x="0" y="54775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(b)                                        (c)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4299200-A8C4-0437-CEBA-11541B43BFDB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   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11-3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建筑形体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的斜二测图。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78" y="1718161"/>
            <a:ext cx="9975444" cy="3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11-9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画建筑形体斜二测图的步骤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1A16CC4-7390-9A93-8F4F-7E04CAEFBE0E}"/>
              </a:ext>
            </a:extLst>
          </p:cNvPr>
          <p:cNvSpPr txBox="1"/>
          <p:nvPr/>
        </p:nvSpPr>
        <p:spPr>
          <a:xfrm>
            <a:off x="0" y="54775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d)                                    (e)                                  (f)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5EF6C07-A7DB-C685-E9D4-E3A544D8D8C4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   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11-3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建筑形体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的斜二测图。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96" y="1476153"/>
            <a:ext cx="10289952" cy="40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93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3712757-CBF2-BA8E-5807-ED44B9932C94}"/>
              </a:ext>
            </a:extLst>
          </p:cNvPr>
          <p:cNvSpPr txBox="1"/>
          <p:nvPr/>
        </p:nvSpPr>
        <p:spPr>
          <a:xfrm>
            <a:off x="1581150" y="1075233"/>
            <a:ext cx="90297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11-10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用正面斜等测和斜二测绘制的投影示意图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7E2AA1E-C90B-0557-14C3-AC006E9E4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07" y="1612530"/>
            <a:ext cx="8485639" cy="42777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FBC287B-0352-BC9F-6AB7-6E9A9569C74B}"/>
              </a:ext>
            </a:extLst>
          </p:cNvPr>
          <p:cNvSpPr txBox="1"/>
          <p:nvPr/>
        </p:nvSpPr>
        <p:spPr>
          <a:xfrm>
            <a:off x="0" y="5782183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(b)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51246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>
            <a:extLst>
              <a:ext uri="{FF2B5EF4-FFF2-40B4-BE49-F238E27FC236}">
                <a16:creationId xmlns="" xmlns:a16="http://schemas.microsoft.com/office/drawing/2014/main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75189CE-BFAA-D95D-C3E6-481DE78716CF}"/>
              </a:ext>
            </a:extLst>
          </p:cNvPr>
          <p:cNvSpPr txBox="1"/>
          <p:nvPr/>
        </p:nvSpPr>
        <p:spPr>
          <a:xfrm>
            <a:off x="1581150" y="1243013"/>
            <a:ext cx="886314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水平斜等测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水平斜等测的“斜”表示斜投影。“等测”表示三个轴的测量比例都相等，即只有一种测量比例（轴向伸缩系数），并且立体的水平面反映实形的轴测图。</a:t>
            </a:r>
          </a:p>
          <a:p>
            <a:pPr algn="just">
              <a:defRPr/>
            </a:pPr>
            <a:endParaRPr lang="en-US" altLang="zh-CN" sz="24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70286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11-11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平面立体的三视图与水平斜等测坐标系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FBC287B-0352-BC9F-6AB7-6E9A9569C74B}"/>
              </a:ext>
            </a:extLst>
          </p:cNvPr>
          <p:cNvSpPr txBox="1"/>
          <p:nvPr/>
        </p:nvSpPr>
        <p:spPr>
          <a:xfrm>
            <a:off x="0" y="5782183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(b)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82FEAE0-DDFC-40BB-1EDB-A7794F5B98E1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水平斜等测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11-4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311" y="1703109"/>
            <a:ext cx="7311924" cy="39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>
            <a:extLst>
              <a:ext uri="{FF2B5EF4-FFF2-40B4-BE49-F238E27FC236}">
                <a16:creationId xmlns="" xmlns:a16="http://schemas.microsoft.com/office/drawing/2014/main" id="{D7C9C158-D124-AFEA-29B8-46741AFC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7A7DCB-2681-9E31-A524-AB327EC674E4}"/>
              </a:ext>
            </a:extLst>
          </p:cNvPr>
          <p:cNvSpPr/>
          <p:nvPr/>
        </p:nvSpPr>
        <p:spPr>
          <a:xfrm>
            <a:off x="2397125" y="1362075"/>
            <a:ext cx="27416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制图的基本知识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921AA8C-DF57-5219-5139-72A20312B065}"/>
              </a:ext>
            </a:extLst>
          </p:cNvPr>
          <p:cNvSpPr/>
          <p:nvPr/>
        </p:nvSpPr>
        <p:spPr>
          <a:xfrm>
            <a:off x="2414588" y="1757363"/>
            <a:ext cx="29035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点、线、面的投影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F00A4B9-C402-867C-50D8-3A53F64F5980}"/>
              </a:ext>
            </a:extLst>
          </p:cNvPr>
          <p:cNvSpPr/>
          <p:nvPr/>
        </p:nvSpPr>
        <p:spPr>
          <a:xfrm>
            <a:off x="2417763" y="2146300"/>
            <a:ext cx="38258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线面几何元素间的相对位置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8953727-45C6-3AA5-8018-AB07AC42BAC3}"/>
              </a:ext>
            </a:extLst>
          </p:cNvPr>
          <p:cNvSpPr/>
          <p:nvPr/>
        </p:nvSpPr>
        <p:spPr>
          <a:xfrm>
            <a:off x="2414588" y="2549525"/>
            <a:ext cx="20494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投影变换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9127395-63D4-5B9F-92CE-7F9BA010BD07}"/>
              </a:ext>
            </a:extLst>
          </p:cNvPr>
          <p:cNvSpPr/>
          <p:nvPr/>
        </p:nvSpPr>
        <p:spPr>
          <a:xfrm>
            <a:off x="2414588" y="2932113"/>
            <a:ext cx="22113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曲线与曲面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AE96956-BCE1-90FF-22C9-D838177A0F66}"/>
              </a:ext>
            </a:extLst>
          </p:cNvPr>
          <p:cNvSpPr/>
          <p:nvPr/>
        </p:nvSpPr>
        <p:spPr>
          <a:xfrm>
            <a:off x="2430463" y="3324225"/>
            <a:ext cx="1979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基本立体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CF296FA-7490-6E5F-360A-84623356079F}"/>
              </a:ext>
            </a:extLst>
          </p:cNvPr>
          <p:cNvSpPr/>
          <p:nvPr/>
        </p:nvSpPr>
        <p:spPr>
          <a:xfrm>
            <a:off x="2430463" y="3695700"/>
            <a:ext cx="2441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平面截切立体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D63F9F5-CA78-5BE0-1929-83BC615FC03D}"/>
              </a:ext>
            </a:extLst>
          </p:cNvPr>
          <p:cNvSpPr/>
          <p:nvPr/>
        </p:nvSpPr>
        <p:spPr>
          <a:xfrm>
            <a:off x="2424113" y="4460875"/>
            <a:ext cx="18843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组合体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AA5B6FE-9484-C7FD-6AB2-64976F55F402}"/>
              </a:ext>
            </a:extLst>
          </p:cNvPr>
          <p:cNvSpPr/>
          <p:nvPr/>
        </p:nvSpPr>
        <p:spPr>
          <a:xfrm>
            <a:off x="2424113" y="4846638"/>
            <a:ext cx="1816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轴测图</a:t>
            </a:r>
            <a:endParaRPr lang="zh-CN" altLang="en-US" kern="1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8BF0C53B-8493-B341-B626-F0D68027FA9A}"/>
              </a:ext>
            </a:extLst>
          </p:cNvPr>
          <p:cNvSpPr/>
          <p:nvPr/>
        </p:nvSpPr>
        <p:spPr>
          <a:xfrm>
            <a:off x="2428875" y="5229225"/>
            <a:ext cx="3200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建筑形体的表达方法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08772EE-2E36-F2A7-30C4-B19F6BB9B10F}"/>
              </a:ext>
            </a:extLst>
          </p:cNvPr>
          <p:cNvSpPr/>
          <p:nvPr/>
        </p:nvSpPr>
        <p:spPr>
          <a:xfrm>
            <a:off x="2439988" y="5635625"/>
            <a:ext cx="21145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透视投影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04288311-DC09-7B7D-3D99-495A19050B01}"/>
              </a:ext>
            </a:extLst>
          </p:cNvPr>
          <p:cNvSpPr/>
          <p:nvPr/>
        </p:nvSpPr>
        <p:spPr>
          <a:xfrm>
            <a:off x="2446338" y="6026150"/>
            <a:ext cx="20447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标高投影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DCF94463-30AD-823E-5353-7EE792ACDF38}"/>
              </a:ext>
            </a:extLst>
          </p:cNvPr>
          <p:cNvSpPr/>
          <p:nvPr/>
        </p:nvSpPr>
        <p:spPr>
          <a:xfrm>
            <a:off x="2435225" y="6416675"/>
            <a:ext cx="2344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计算机绘图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25475805-4908-1AC1-FDF6-4A37AB52D8A9}"/>
              </a:ext>
            </a:extLst>
          </p:cNvPr>
          <p:cNvSpPr/>
          <p:nvPr/>
        </p:nvSpPr>
        <p:spPr>
          <a:xfrm>
            <a:off x="2397125" y="971550"/>
            <a:ext cx="15875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绪论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89" name="图片 19">
            <a:extLst>
              <a:ext uri="{FF2B5EF4-FFF2-40B4-BE49-F238E27FC236}">
                <a16:creationId xmlns="" xmlns:a16="http://schemas.microsoft.com/office/drawing/2014/main" id="{2721C8A3-AF18-8DE0-F4AC-0336A63EC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406525"/>
            <a:ext cx="3397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图片 20">
            <a:extLst>
              <a:ext uri="{FF2B5EF4-FFF2-40B4-BE49-F238E27FC236}">
                <a16:creationId xmlns="" xmlns:a16="http://schemas.microsoft.com/office/drawing/2014/main" id="{6C828CF3-9698-EB12-B0FA-1E17CE090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011238"/>
            <a:ext cx="3968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图片 21">
            <a:extLst>
              <a:ext uri="{FF2B5EF4-FFF2-40B4-BE49-F238E27FC236}">
                <a16:creationId xmlns="" xmlns:a16="http://schemas.microsoft.com/office/drawing/2014/main" id="{F8797377-2882-0C67-B28E-6BBEB04A7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338513"/>
            <a:ext cx="3190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图片 22">
            <a:extLst>
              <a:ext uri="{FF2B5EF4-FFF2-40B4-BE49-F238E27FC236}">
                <a16:creationId xmlns="" xmlns:a16="http://schemas.microsoft.com/office/drawing/2014/main" id="{EDEE3471-2B77-0328-EF21-152FB33B2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833938"/>
            <a:ext cx="38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23">
            <a:extLst>
              <a:ext uri="{FF2B5EF4-FFF2-40B4-BE49-F238E27FC236}">
                <a16:creationId xmlns="" xmlns:a16="http://schemas.microsoft.com/office/drawing/2014/main" id="{0FF4FB8F-D15C-EC77-87C7-148DB3350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787525"/>
            <a:ext cx="357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图片 24">
            <a:extLst>
              <a:ext uri="{FF2B5EF4-FFF2-40B4-BE49-F238E27FC236}">
                <a16:creationId xmlns="" xmlns:a16="http://schemas.microsoft.com/office/drawing/2014/main" id="{D188CF3B-AE48-DEA5-047F-BC7D2E1DC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6451600"/>
            <a:ext cx="3127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图片 25">
            <a:extLst>
              <a:ext uri="{FF2B5EF4-FFF2-40B4-BE49-F238E27FC236}">
                <a16:creationId xmlns="" xmlns:a16="http://schemas.microsoft.com/office/drawing/2014/main" id="{09F34918-548F-90A4-A120-FA7C41C8EF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56381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图片 26">
            <a:extLst>
              <a:ext uri="{FF2B5EF4-FFF2-40B4-BE49-F238E27FC236}">
                <a16:creationId xmlns="" xmlns:a16="http://schemas.microsoft.com/office/drawing/2014/main" id="{A9066D80-F4C3-8601-AE21-8870DDE5A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430713"/>
            <a:ext cx="4000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27">
            <a:extLst>
              <a:ext uri="{FF2B5EF4-FFF2-40B4-BE49-F238E27FC236}">
                <a16:creationId xmlns="" xmlns:a16="http://schemas.microsoft.com/office/drawing/2014/main" id="{643CEB74-E48C-E9EB-DD52-80945FAA1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6069013"/>
            <a:ext cx="331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图片 28">
            <a:extLst>
              <a:ext uri="{FF2B5EF4-FFF2-40B4-BE49-F238E27FC236}">
                <a16:creationId xmlns="" xmlns:a16="http://schemas.microsoft.com/office/drawing/2014/main" id="{497FD371-045E-C434-1B31-74C08A951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259388"/>
            <a:ext cx="425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图片 31">
            <a:extLst>
              <a:ext uri="{FF2B5EF4-FFF2-40B4-BE49-F238E27FC236}">
                <a16:creationId xmlns="" xmlns:a16="http://schemas.microsoft.com/office/drawing/2014/main" id="{C41D3896-5510-861C-6743-2A7B2D8F5D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684838"/>
            <a:ext cx="3460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图片 33">
            <a:extLst>
              <a:ext uri="{FF2B5EF4-FFF2-40B4-BE49-F238E27FC236}">
                <a16:creationId xmlns="" xmlns:a16="http://schemas.microsoft.com/office/drawing/2014/main" id="{53B476BD-5B79-C572-5620-ED4D809B5E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160588"/>
            <a:ext cx="34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1" name="组合 36">
            <a:extLst>
              <a:ext uri="{FF2B5EF4-FFF2-40B4-BE49-F238E27FC236}">
                <a16:creationId xmlns="" xmlns:a16="http://schemas.microsoft.com/office/drawing/2014/main" id="{D689A93E-88CC-C516-312D-9EF9FFEE5D76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4070350"/>
            <a:ext cx="2509837" cy="369888"/>
            <a:chOff x="2134768" y="4070210"/>
            <a:chExt cx="2510913" cy="369332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9C06848E-D890-1899-0618-13F62C3A7ABC}"/>
                </a:ext>
              </a:extLst>
            </p:cNvPr>
            <p:cNvSpPr/>
            <p:nvPr/>
          </p:nvSpPr>
          <p:spPr>
            <a:xfrm>
              <a:off x="2434934" y="4070210"/>
              <a:ext cx="2210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</a:t>
              </a: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9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章 </a:t>
              </a: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两立体相贯</a:t>
              </a:r>
              <a:endPara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105" name="图片 32">
              <a:extLst>
                <a:ext uri="{FF2B5EF4-FFF2-40B4-BE49-F238E27FC236}">
                  <a16:creationId xmlns="" xmlns:a16="http://schemas.microsoft.com/office/drawing/2014/main" id="{542D7A46-E136-AE08-55D2-2E22E0A62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768" y="4113019"/>
              <a:ext cx="280048" cy="26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02" name="图片 34">
            <a:extLst>
              <a:ext uri="{FF2B5EF4-FFF2-40B4-BE49-F238E27FC236}">
                <a16:creationId xmlns="" xmlns:a16="http://schemas.microsoft.com/office/drawing/2014/main" id="{3066A6D8-6D3D-8DB6-DE37-AE72D9037C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722688"/>
            <a:ext cx="311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图片 35">
            <a:extLst>
              <a:ext uri="{FF2B5EF4-FFF2-40B4-BE49-F238E27FC236}">
                <a16:creationId xmlns="" xmlns:a16="http://schemas.microsoft.com/office/drawing/2014/main" id="{23CA6B8B-15EA-EE81-6498-6D36198A01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957513"/>
            <a:ext cx="355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55708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11-12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画平面立体水平斜等测图的步骤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8F9107A-F5C3-F8B4-0D13-79FB8A8447B2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水平斜等测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11-4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57" y="1703109"/>
            <a:ext cx="9118497" cy="39184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8AC576C-CB1D-A384-775B-075B2580AD66}"/>
              </a:ext>
            </a:extLst>
          </p:cNvPr>
          <p:cNvSpPr txBox="1"/>
          <p:nvPr/>
        </p:nvSpPr>
        <p:spPr>
          <a:xfrm>
            <a:off x="-5194" y="552547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(b)                                        (c)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1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-534838" y="640726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11-13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建筑物的三面投影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BF1F8DB-976B-FF18-C174-EC1B3C3DA6AC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水平斜等测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11-5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建筑物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287" y="1567676"/>
            <a:ext cx="6835732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47319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11-14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画建筑物水平斜等测图的步骤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8AC576C-CB1D-A384-775B-075B2580AD66}"/>
              </a:ext>
            </a:extLst>
          </p:cNvPr>
          <p:cNvSpPr txBox="1"/>
          <p:nvPr/>
        </p:nvSpPr>
        <p:spPr>
          <a:xfrm>
            <a:off x="-770627" y="545916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(b)                                        (c)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A8CBCADF-6FD9-84A9-8565-E1CFD1E441EC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水平斜等测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11-5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建筑物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32" y="1637984"/>
            <a:ext cx="11135341" cy="38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2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>
            <a:extLst>
              <a:ext uri="{FF2B5EF4-FFF2-40B4-BE49-F238E27FC236}">
                <a16:creationId xmlns="" xmlns:a16="http://schemas.microsoft.com/office/drawing/2014/main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75189CE-BFAA-D95D-C3E6-481DE78716CF}"/>
              </a:ext>
            </a:extLst>
          </p:cNvPr>
          <p:cNvSpPr txBox="1"/>
          <p:nvPr/>
        </p:nvSpPr>
        <p:spPr>
          <a:xfrm>
            <a:off x="855009" y="1108542"/>
            <a:ext cx="1002814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正轴测图是采用正投影的方法绘制的轴测图。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正等测的“正”表示正投影；“等测”表示三个轴的测量比例都相等，即所有轴向伸缩系数都相等。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正等测图中，三个轴测轴的轴向伸缩系数都约等于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，约等于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defRPr/>
            </a:pPr>
            <a:endParaRPr lang="en-US" altLang="zh-CN" sz="24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24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54250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32555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11-15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正等测投影示意图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0516749-A8B8-ACF6-79C5-DFEDFEC9DCE3}"/>
              </a:ext>
            </a:extLst>
          </p:cNvPr>
          <p:cNvSpPr txBox="1"/>
          <p:nvPr/>
        </p:nvSpPr>
        <p:spPr>
          <a:xfrm>
            <a:off x="1581150" y="1075233"/>
            <a:ext cx="90297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2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kumimoji="0" lang="zh-CN" altLang="en-US" sz="2800" b="1" i="0" u="none" strike="noStrike" kern="2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kumimoji="0" lang="en-US" altLang="zh-CN" sz="2800" b="1" i="0" u="none" strike="noStrike" kern="2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99" y="1139402"/>
            <a:ext cx="6172735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120770" y="618114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11-15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正等测投影示意图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0516749-A8B8-ACF6-79C5-DFEDFEC9DCE3}"/>
              </a:ext>
            </a:extLst>
          </p:cNvPr>
          <p:cNvSpPr txBox="1"/>
          <p:nvPr/>
        </p:nvSpPr>
        <p:spPr>
          <a:xfrm>
            <a:off x="1581150" y="1075233"/>
            <a:ext cx="90297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2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kumimoji="0" lang="zh-CN" altLang="en-US" sz="2800" b="1" i="0" u="none" strike="noStrike" kern="2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kumimoji="0" lang="en-US" altLang="zh-CN" sz="2800" b="1" i="0" u="none" strike="noStrike" kern="2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E86E7D5-D660-9CC3-DCE2-6580F308AE76}"/>
              </a:ext>
            </a:extLst>
          </p:cNvPr>
          <p:cNvSpPr txBox="1"/>
          <p:nvPr/>
        </p:nvSpPr>
        <p:spPr>
          <a:xfrm>
            <a:off x="362310" y="5460648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(b)                                  (c)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43" y="1835333"/>
            <a:ext cx="4153260" cy="37036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198" y="1564496"/>
            <a:ext cx="7148652" cy="35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75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11-17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正等测图的轴测坐标系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0516749-A8B8-ACF6-79C5-DFEDFEC9DCE3}"/>
              </a:ext>
            </a:extLst>
          </p:cNvPr>
          <p:cNvSpPr txBox="1"/>
          <p:nvPr/>
        </p:nvSpPr>
        <p:spPr>
          <a:xfrm>
            <a:off x="1581150" y="1075233"/>
            <a:ext cx="90297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2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kumimoji="0" lang="zh-CN" altLang="en-US" sz="2800" b="1" i="0" u="none" strike="noStrike" kern="2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kumimoji="0" lang="en-US" altLang="zh-CN" sz="2800" b="1" i="0" u="none" strike="noStrike" kern="2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98" name="图片 1">
            <a:extLst>
              <a:ext uri="{FF2B5EF4-FFF2-40B4-BE49-F238E27FC236}">
                <a16:creationId xmlns="" xmlns:a16="http://schemas.microsoft.com/office/drawing/2014/main" id="{EA5AA522-780F-E008-EA65-2352EDFDE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5" y="2673686"/>
            <a:ext cx="11895957" cy="264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625594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11-18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房屋模型的三视图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8B7565B-DC13-B6B6-13CE-67197AF36A08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平面立体的正等</a:t>
            </a:r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</a:rPr>
              <a:t>测          </a:t>
            </a:r>
            <a:r>
              <a:rPr lang="zh-CN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11-6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61" y="1567676"/>
            <a:ext cx="5799766" cy="45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09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11-19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画房屋模型正等测图的步骤 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C57C746-F544-627E-255E-8F914489F260}"/>
              </a:ext>
            </a:extLst>
          </p:cNvPr>
          <p:cNvSpPr txBox="1"/>
          <p:nvPr/>
        </p:nvSpPr>
        <p:spPr>
          <a:xfrm>
            <a:off x="-10798" y="547565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(b)                                        (c)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09D02EF-1700-FF54-F6E6-4F4EE372E426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平面立体的正等测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11-6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75" y="1646984"/>
            <a:ext cx="10174961" cy="36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69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11-19 </a:t>
            </a:r>
            <a:r>
              <a:rPr lang="zh-CN" altLang="en-US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画房屋模型正等测图的步骤 </a:t>
            </a:r>
            <a:endParaRPr lang="zh-CN" altLang="zh-CN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11831C8-FC05-C613-A46C-20E0926E52F6}"/>
              </a:ext>
            </a:extLst>
          </p:cNvPr>
          <p:cNvSpPr txBox="1"/>
          <p:nvPr/>
        </p:nvSpPr>
        <p:spPr>
          <a:xfrm>
            <a:off x="-327803" y="5727599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d)                                    (e)                                  (f)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F92184E-2CD6-129D-2597-C6CF74DA9BD9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平面立体的正等测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11-6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75" y="1567676"/>
            <a:ext cx="10204032" cy="42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>
            <a:extLst>
              <a:ext uri="{FF2B5EF4-FFF2-40B4-BE49-F238E27FC236}">
                <a16:creationId xmlns="" xmlns:a16="http://schemas.microsoft.com/office/drawing/2014/main" id="{44A01C13-6AD5-88E8-3E41-271AAF6D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BD04658-230C-C320-6656-B209B1F9F2E5}"/>
              </a:ext>
            </a:extLst>
          </p:cNvPr>
          <p:cNvSpPr txBox="1"/>
          <p:nvPr/>
        </p:nvSpPr>
        <p:spPr>
          <a:xfrm>
            <a:off x="1530817" y="1404658"/>
            <a:ext cx="7646987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sz="3200" b="1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轴测图</a:t>
            </a:r>
            <a:endParaRPr lang="en-US" altLang="zh-CN" sz="3200" b="1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b="1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11.1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斜轴测图</a:t>
            </a:r>
            <a:endParaRPr lang="en-US" altLang="zh-CN" sz="28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 action="ppaction://hlinksldjump"/>
              </a:rPr>
              <a:t>11.2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 action="ppaction://hlinksldjump"/>
              </a:rPr>
              <a:t>正等测</a:t>
            </a:r>
            <a:endParaRPr lang="en-US" altLang="zh-CN" sz="28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5" action="ppaction://hlinksldjump"/>
              </a:rPr>
              <a:t>11.3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5" action="ppaction://hlinksldjump"/>
              </a:rPr>
              <a:t>正等轴测剖视图</a:t>
            </a:r>
            <a:endParaRPr lang="en-US" altLang="zh-CN" sz="28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 action="ppaction://hlinksldjump"/>
              </a:rPr>
              <a:t>11.4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 action="ppaction://hlinksldjump"/>
              </a:rPr>
              <a:t>轴测图的分类与投影方向的选择</a:t>
            </a:r>
            <a:endParaRPr lang="zh-CN" altLang="zh-CN" sz="28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zh-CN" sz="20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2F3D009-88A8-3558-1E2E-FABF9DD64C3E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平面立体的正等测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11-7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建筑形体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586" y="1567676"/>
            <a:ext cx="5709209" cy="473219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409725" y="6233219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11-20  </a:t>
            </a:r>
            <a:r>
              <a:rPr lang="zh-CN" altLang="en-US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梁柱模型的三视图</a:t>
            </a:r>
            <a:endParaRPr lang="zh-CN" altLang="zh-CN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74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11-21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画梁柱模型正等测图的步骤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C57C746-F544-627E-255E-8F914489F260}"/>
              </a:ext>
            </a:extLst>
          </p:cNvPr>
          <p:cNvSpPr txBox="1"/>
          <p:nvPr/>
        </p:nvSpPr>
        <p:spPr>
          <a:xfrm>
            <a:off x="-813758" y="547935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(b</a:t>
            </a:r>
            <a:r>
              <a:rPr lang="en-US" altLang="zh-CN" sz="20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                    </a:t>
            </a:r>
            <a:r>
              <a:rPr lang="en-US" altLang="zh-CN" sz="20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(c)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624722E-2E0A-2EA4-FB7B-FB950B0A548B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平面立体的正等测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11-7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建筑形体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85" y="1977339"/>
            <a:ext cx="9617596" cy="35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58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11-21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画梁柱模型正等测图的步骤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11831C8-FC05-C613-A46C-20E0926E52F6}"/>
              </a:ext>
            </a:extLst>
          </p:cNvPr>
          <p:cNvSpPr txBox="1"/>
          <p:nvPr/>
        </p:nvSpPr>
        <p:spPr>
          <a:xfrm>
            <a:off x="0" y="54775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d)                                    (e)                                  (f)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3F34611-6C6F-F292-CC59-88AF79C55190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平面立体的正等测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11-7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建筑形体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54" y="1854041"/>
            <a:ext cx="10703133" cy="34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13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11-22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绘制水平圆的正等测投影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11831C8-FC05-C613-A46C-20E0926E52F6}"/>
              </a:ext>
            </a:extLst>
          </p:cNvPr>
          <p:cNvSpPr txBox="1"/>
          <p:nvPr/>
        </p:nvSpPr>
        <p:spPr>
          <a:xfrm>
            <a:off x="0" y="54775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                     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                      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                     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4CDA390-4062-120B-4478-9A0824287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1839"/>
            <a:ext cx="12192000" cy="317313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905E47C-44EE-F40D-CA03-63A71A9BCC19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曲面立体的正等测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11-8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绘制水平圆的正等测投影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777299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11-23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正平圆和侧平圆的视图与正等测图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11831C8-FC05-C613-A46C-20E0926E52F6}"/>
              </a:ext>
            </a:extLst>
          </p:cNvPr>
          <p:cNvSpPr txBox="1"/>
          <p:nvPr/>
        </p:nvSpPr>
        <p:spPr>
          <a:xfrm>
            <a:off x="0" y="5477597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                   (b)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109D871-E6A6-F19A-C218-DFF9EDF3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6980"/>
            <a:ext cx="12192000" cy="380671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15561D7-93F9-216C-7FFA-E3B9611D874F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曲面立体的正等测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010203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11-24  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组合体的三视图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538431E-10FD-D5B1-EE56-79F0AE4A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74" y="1649095"/>
            <a:ext cx="5109913" cy="45632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B62F6FB-0F22-A97B-A576-8EEBCBF11BFC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曲面立体的正等测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11-9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绘制曲面立体的正等测投影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1314689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11-25 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绘制组合体正等测图的步骤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11831C8-FC05-C613-A46C-20E0926E52F6}"/>
              </a:ext>
            </a:extLst>
          </p:cNvPr>
          <p:cNvSpPr txBox="1"/>
          <p:nvPr/>
        </p:nvSpPr>
        <p:spPr>
          <a:xfrm>
            <a:off x="0" y="558665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0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          </a:t>
            </a:r>
            <a:r>
              <a:rPr lang="en-US" altLang="zh-CN" sz="20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(b)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09A353F-6155-4249-B5B2-25D1661B90F5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曲面立体的正等测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11-9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绘制曲面立体的正等测投影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04" y="1901057"/>
            <a:ext cx="9359924" cy="34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19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11-25 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绘制组合体正等测图的步骤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11831C8-FC05-C613-A46C-20E0926E52F6}"/>
              </a:ext>
            </a:extLst>
          </p:cNvPr>
          <p:cNvSpPr txBox="1"/>
          <p:nvPr/>
        </p:nvSpPr>
        <p:spPr>
          <a:xfrm>
            <a:off x="0" y="558665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c)                                                      (d)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91DCA70-8DAF-CB30-6716-8FD1C9B7C704}"/>
              </a:ext>
            </a:extLst>
          </p:cNvPr>
          <p:cNvSpPr txBox="1"/>
          <p:nvPr/>
        </p:nvSpPr>
        <p:spPr>
          <a:xfrm>
            <a:off x="1401763" y="1075233"/>
            <a:ext cx="9976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曲面立体的正等测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11-9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绘制曲面立体的正等测投影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36191" y="38529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953" y="1814365"/>
            <a:ext cx="9677593" cy="3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0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>
            <a:extLst>
              <a:ext uri="{FF2B5EF4-FFF2-40B4-BE49-F238E27FC236}">
                <a16:creationId xmlns="" xmlns:a16="http://schemas.microsoft.com/office/drawing/2014/main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75189CE-BFAA-D95D-C3E6-481DE78716CF}"/>
              </a:ext>
            </a:extLst>
          </p:cNvPr>
          <p:cNvSpPr txBox="1"/>
          <p:nvPr/>
        </p:nvSpPr>
        <p:spPr>
          <a:xfrm>
            <a:off x="1581150" y="1243013"/>
            <a:ext cx="92406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11.3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正等轴测剖视图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正等轴测剖视图是采用正等测的方法绘制的轴测剖视图。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sz="24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sz="24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1362356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11-26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正等轴测剖视图与剖面线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0516749-A8B8-ACF6-79C5-DFEDFEC9DCE3}"/>
              </a:ext>
            </a:extLst>
          </p:cNvPr>
          <p:cNvSpPr txBox="1"/>
          <p:nvPr/>
        </p:nvSpPr>
        <p:spPr>
          <a:xfrm>
            <a:off x="1581150" y="1075233"/>
            <a:ext cx="90297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11.3.1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正等轴测剖视图的基本规则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A90C465-DB6D-E8BB-4EF0-621A1D003794}"/>
              </a:ext>
            </a:extLst>
          </p:cNvPr>
          <p:cNvSpPr txBox="1"/>
          <p:nvPr/>
        </p:nvSpPr>
        <p:spPr>
          <a:xfrm>
            <a:off x="0" y="558665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(b)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22" name="图片 1">
            <a:extLst>
              <a:ext uri="{FF2B5EF4-FFF2-40B4-BE49-F238E27FC236}">
                <a16:creationId xmlns="" xmlns:a16="http://schemas.microsoft.com/office/drawing/2014/main" id="{8A15BFA8-21FC-CDB7-9A2C-37BB9B51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896984"/>
            <a:ext cx="8648787" cy="354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481328" y="385296"/>
            <a:ext cx="3679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11.3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正等轴测剖视图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72129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>
            <a:extLst>
              <a:ext uri="{FF2B5EF4-FFF2-40B4-BE49-F238E27FC236}">
                <a16:creationId xmlns="" xmlns:a16="http://schemas.microsoft.com/office/drawing/2014/main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75189CE-BFAA-D95D-C3E6-481DE78716CF}"/>
              </a:ext>
            </a:extLst>
          </p:cNvPr>
          <p:cNvSpPr txBox="1"/>
          <p:nvPr/>
        </p:nvSpPr>
        <p:spPr>
          <a:xfrm>
            <a:off x="872938" y="1117508"/>
            <a:ext cx="92406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掌握轴测投影的基本概念；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掌握斜二测图、水平斜等测图、正等测图和轴测剖视图的画法。</a:t>
            </a:r>
          </a:p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能力目标</a:t>
            </a: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根据不同的表达对象，选用适合的轴测投影方法，灵活运用斜二测图、水平斜等测图、正等测图和轴测剖视图来表达立体和组合体。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123350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11-27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建筑构件模型的三视图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0516749-A8B8-ACF6-79C5-DFEDFEC9DCE3}"/>
              </a:ext>
            </a:extLst>
          </p:cNvPr>
          <p:cNvSpPr txBox="1"/>
          <p:nvPr/>
        </p:nvSpPr>
        <p:spPr>
          <a:xfrm>
            <a:off x="1401763" y="1075233"/>
            <a:ext cx="97639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11.3.2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绘制正等轴测剖视图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11-10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绘制正等轴测剖视图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EE75677-4A17-E1AC-E418-93F5D3BE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264" y="1703109"/>
            <a:ext cx="4848663" cy="4487324"/>
          </a:xfrm>
          <a:prstGeom prst="rect">
            <a:avLst/>
          </a:prstGeom>
        </p:spPr>
      </p:pic>
      <p:sp>
        <p:nvSpPr>
          <p:cNvPr id="7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8" name="矩形 7"/>
          <p:cNvSpPr/>
          <p:nvPr/>
        </p:nvSpPr>
        <p:spPr>
          <a:xfrm>
            <a:off x="4481328" y="385296"/>
            <a:ext cx="3679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11.3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正等轴测剖视图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75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11-28 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绘制正等轴测剖视图的步骤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C67FB6C-C408-F2EE-0679-9694D8BF9947}"/>
              </a:ext>
            </a:extLst>
          </p:cNvPr>
          <p:cNvSpPr txBox="1"/>
          <p:nvPr/>
        </p:nvSpPr>
        <p:spPr>
          <a:xfrm>
            <a:off x="0" y="577960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(b)                                        (c)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F2D43BF-4868-A54C-D4D7-4C3A2CF0D1D4}"/>
              </a:ext>
            </a:extLst>
          </p:cNvPr>
          <p:cNvSpPr txBox="1"/>
          <p:nvPr/>
        </p:nvSpPr>
        <p:spPr>
          <a:xfrm>
            <a:off x="1401763" y="1075233"/>
            <a:ext cx="97639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11.3.2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绘制正等轴测剖视图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11-10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绘制正等轴测剖视图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3" name="矩形 12"/>
          <p:cNvSpPr/>
          <p:nvPr/>
        </p:nvSpPr>
        <p:spPr>
          <a:xfrm>
            <a:off x="4481328" y="385296"/>
            <a:ext cx="3679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11.3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正等轴测剖视图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76" y="2030609"/>
            <a:ext cx="10172671" cy="33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07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11-28 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绘制正等轴测剖视图的步骤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D99172C-13C1-20DF-C8E9-6BB42B7BBCC2}"/>
              </a:ext>
            </a:extLst>
          </p:cNvPr>
          <p:cNvSpPr txBox="1"/>
          <p:nvPr/>
        </p:nvSpPr>
        <p:spPr>
          <a:xfrm>
            <a:off x="0" y="576282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d)                                    (e)                                  (f)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2946FD6-142E-292D-5397-98EEF8648B52}"/>
              </a:ext>
            </a:extLst>
          </p:cNvPr>
          <p:cNvSpPr txBox="1"/>
          <p:nvPr/>
        </p:nvSpPr>
        <p:spPr>
          <a:xfrm>
            <a:off x="1401763" y="1075233"/>
            <a:ext cx="97639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11.3.2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绘制正等轴测剖视图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11-10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绘制正等轴测剖视图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4" name="矩形 13"/>
          <p:cNvSpPr/>
          <p:nvPr/>
        </p:nvSpPr>
        <p:spPr>
          <a:xfrm>
            <a:off x="4481328" y="385296"/>
            <a:ext cx="3679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11.3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正等轴测剖视图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39" y="1821478"/>
            <a:ext cx="10573521" cy="35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4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>
            <a:extLst>
              <a:ext uri="{FF2B5EF4-FFF2-40B4-BE49-F238E27FC236}">
                <a16:creationId xmlns="" xmlns:a16="http://schemas.microsoft.com/office/drawing/2014/main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75189CE-BFAA-D95D-C3E6-481DE78716CF}"/>
              </a:ext>
            </a:extLst>
          </p:cNvPr>
          <p:cNvSpPr txBox="1"/>
          <p:nvPr/>
        </p:nvSpPr>
        <p:spPr>
          <a:xfrm>
            <a:off x="1401763" y="1243013"/>
            <a:ext cx="942003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11.4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轴测图的分类与投影方向的选择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11.4.1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轴测图的分类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首先是根据投影方向将轴测投影分成正轴测投影和斜轴测投影；其次是根据轴向伸缩系数，分为等测、二测和三测。每一种轴测图又可分为普通的轴测图和轴测剖视图。</a:t>
            </a:r>
          </a:p>
          <a:p>
            <a:pPr algn="just">
              <a:lnSpc>
                <a:spcPct val="150000"/>
              </a:lnSpc>
              <a:defRPr/>
            </a:pPr>
            <a:endParaRPr lang="en-US" altLang="zh-CN" sz="24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4285065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>
            <a:extLst>
              <a:ext uri="{FF2B5EF4-FFF2-40B4-BE49-F238E27FC236}">
                <a16:creationId xmlns="" xmlns:a16="http://schemas.microsoft.com/office/drawing/2014/main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75189CE-BFAA-D95D-C3E6-481DE78716CF}"/>
              </a:ext>
            </a:extLst>
          </p:cNvPr>
          <p:cNvSpPr txBox="1"/>
          <p:nvPr/>
        </p:nvSpPr>
        <p:spPr>
          <a:xfrm>
            <a:off x="1401763" y="1066844"/>
            <a:ext cx="9420035" cy="5287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11.4.1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轴测图的分类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8000"/>
              </a:lnSpc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．正轴测图</a:t>
            </a:r>
          </a:p>
          <a:p>
            <a:pPr indent="266700" algn="just">
              <a:lnSpc>
                <a:spcPct val="128000"/>
              </a:lnSpc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正轴测图的投影方向垂直于轴测投影面。正轴测图可分为：</a:t>
            </a:r>
          </a:p>
          <a:p>
            <a:pPr indent="266700" algn="just">
              <a:lnSpc>
                <a:spcPct val="128000"/>
              </a:lnSpc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⑴正等轴测图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三个轴向伸缩系数均相等。</a:t>
            </a:r>
          </a:p>
          <a:p>
            <a:pPr indent="266700" algn="just">
              <a:lnSpc>
                <a:spcPct val="128000"/>
              </a:lnSpc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⑵正二轴测图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两个轴向伸缩系数相等。</a:t>
            </a:r>
          </a:p>
          <a:p>
            <a:pPr indent="266700" algn="just">
              <a:lnSpc>
                <a:spcPct val="128000"/>
              </a:lnSpc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⑶正三轴测图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三个轴向伸缩系数均不相等。</a:t>
            </a:r>
          </a:p>
          <a:p>
            <a:pPr algn="just">
              <a:lnSpc>
                <a:spcPct val="128000"/>
              </a:lnSpc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．斜轴测图</a:t>
            </a:r>
          </a:p>
          <a:p>
            <a:pPr indent="266700" algn="just">
              <a:lnSpc>
                <a:spcPct val="128000"/>
              </a:lnSpc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斜轴测图的投影方向倾斜于轴测投影面。斜轴测图可分为：</a:t>
            </a:r>
          </a:p>
          <a:p>
            <a:pPr indent="266700" algn="just">
              <a:lnSpc>
                <a:spcPct val="128000"/>
              </a:lnSpc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⑴斜等轴测图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三个轴向伸缩系数均相等。</a:t>
            </a:r>
          </a:p>
          <a:p>
            <a:pPr indent="266700" algn="just">
              <a:lnSpc>
                <a:spcPct val="128000"/>
              </a:lnSpc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⑵斜二轴测图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两个轴向伸缩系数相等。</a:t>
            </a:r>
          </a:p>
          <a:p>
            <a:pPr indent="266700" algn="just">
              <a:lnSpc>
                <a:spcPct val="128000"/>
              </a:lnSpc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⑶斜三轴测图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三个轴向伸缩系数均不相等。</a:t>
            </a:r>
            <a:endParaRPr lang="en-US" altLang="zh-CN" sz="24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2" name="矩形 1"/>
          <p:cNvSpPr/>
          <p:nvPr/>
        </p:nvSpPr>
        <p:spPr>
          <a:xfrm>
            <a:off x="4421672" y="193153"/>
            <a:ext cx="619272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11.4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轴测图的分类与投影方向的选择</a:t>
            </a:r>
            <a:endParaRPr lang="zh-CN" altLang="en-US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56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11-29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几何体的三视图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0516749-A8B8-ACF6-79C5-DFEDFEC9DCE3}"/>
              </a:ext>
            </a:extLst>
          </p:cNvPr>
          <p:cNvSpPr txBox="1"/>
          <p:nvPr/>
        </p:nvSpPr>
        <p:spPr>
          <a:xfrm>
            <a:off x="1401763" y="1075233"/>
            <a:ext cx="10309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11.4.2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投影方向的选择  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11-11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绘制立体不同投影方向的正等轴测图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BECEE4B-A30E-EF74-39B2-9495F23F6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2143430"/>
            <a:ext cx="6267450" cy="3762375"/>
          </a:xfrm>
          <a:prstGeom prst="rect">
            <a:avLst/>
          </a:prstGeom>
        </p:spPr>
      </p:pic>
      <p:sp>
        <p:nvSpPr>
          <p:cNvPr id="7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8" name="矩形 7"/>
          <p:cNvSpPr/>
          <p:nvPr/>
        </p:nvSpPr>
        <p:spPr>
          <a:xfrm>
            <a:off x="4421672" y="193153"/>
            <a:ext cx="619272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11.4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轴测图的分类与投影方向的选择</a:t>
            </a:r>
            <a:endParaRPr lang="zh-CN" altLang="en-US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38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11-30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几何体不同投影方向的正等测图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62799AE-0F9D-58A2-CD3D-E104806C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60" y="2056384"/>
            <a:ext cx="9606477" cy="42018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CFFF08C-AC8B-9EF4-2E90-D949CCC5C962}"/>
              </a:ext>
            </a:extLst>
          </p:cNvPr>
          <p:cNvSpPr txBox="1"/>
          <p:nvPr/>
        </p:nvSpPr>
        <p:spPr>
          <a:xfrm>
            <a:off x="1401763" y="1075233"/>
            <a:ext cx="10309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11.4.2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投影方向的选择  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11-11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绘制立体不同投影方向的正等轴测图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421672" y="193153"/>
            <a:ext cx="619272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11.4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轴测图的分类与投影方向的选择</a:t>
            </a:r>
            <a:endParaRPr lang="zh-CN" altLang="en-US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8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>
            <a:extLst>
              <a:ext uri="{FF2B5EF4-FFF2-40B4-BE49-F238E27FC236}">
                <a16:creationId xmlns="" xmlns:a16="http://schemas.microsoft.com/office/drawing/2014/main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75189CE-BFAA-D95D-C3E6-481DE78716CF}"/>
              </a:ext>
            </a:extLst>
          </p:cNvPr>
          <p:cNvSpPr txBox="1"/>
          <p:nvPr/>
        </p:nvSpPr>
        <p:spPr>
          <a:xfrm>
            <a:off x="1581150" y="1243013"/>
            <a:ext cx="924064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斜二测的“斜”表示斜投影。“二测”表示有两种测量比例，即两种轴向伸缩系数。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3712757-CBF2-BA8E-5807-ED44B9932C94}"/>
              </a:ext>
            </a:extLst>
          </p:cNvPr>
          <p:cNvSpPr txBox="1"/>
          <p:nvPr/>
        </p:nvSpPr>
        <p:spPr>
          <a:xfrm>
            <a:off x="1581150" y="1075233"/>
            <a:ext cx="90297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-370841" y="6153929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立体的正投影示意图                 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11-2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立体的正投影和斜投影示意图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676"/>
            <a:ext cx="5418498" cy="43542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498" y="1459823"/>
            <a:ext cx="5567438" cy="4538163"/>
          </a:xfrm>
          <a:prstGeom prst="rect">
            <a:avLst/>
          </a:prstGeom>
        </p:spPr>
      </p:pic>
      <p:sp>
        <p:nvSpPr>
          <p:cNvPr id="14" name="矩形: 剪去对角 9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61944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3712757-CBF2-BA8E-5807-ED44B9932C94}"/>
              </a:ext>
            </a:extLst>
          </p:cNvPr>
          <p:cNvSpPr txBox="1"/>
          <p:nvPr/>
        </p:nvSpPr>
        <p:spPr>
          <a:xfrm>
            <a:off x="1581150" y="1075233"/>
            <a:ext cx="90297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11-3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斜二测图的轴测坐标系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图片 1">
            <a:extLst>
              <a:ext uri="{FF2B5EF4-FFF2-40B4-BE49-F238E27FC236}">
                <a16:creationId xmlns="" xmlns:a16="http://schemas.microsoft.com/office/drawing/2014/main" id="{3F9EF955-D280-F564-80AA-648094665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2296544"/>
            <a:ext cx="11952084" cy="29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1640895-F0BF-B67C-2FEA-F0B888B620B0}"/>
              </a:ext>
            </a:extLst>
          </p:cNvPr>
          <p:cNvSpPr txBox="1"/>
          <p:nvPr/>
        </p:nvSpPr>
        <p:spPr>
          <a:xfrm>
            <a:off x="0" y="54775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（</a:t>
            </a:r>
            <a:r>
              <a:rPr lang="en-US" altLang="zh-CN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(b)                                    (c)                                   (d)</a:t>
            </a:r>
            <a:endParaRPr lang="zh-CN" altLang="zh-CN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19495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3712757-CBF2-BA8E-5807-ED44B9932C94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   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11-1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画平面立体的斜二测图。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11-4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平面立体的三视图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572C1AD-5BD0-D5AD-8F20-A0C6FB3E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219" y="1799303"/>
            <a:ext cx="4598731" cy="43899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5575" y="394725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斜轴测图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2524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="" xmlns:a16="http://schemas.microsoft.com/office/drawing/2014/main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3A2CD04-5418-1355-3E63-E7EAB01F1C46}"/>
              </a:ext>
            </a:extLst>
          </p:cNvPr>
          <p:cNvSpPr txBox="1"/>
          <p:nvPr/>
        </p:nvSpPr>
        <p:spPr>
          <a:xfrm>
            <a:off x="1401763" y="354013"/>
            <a:ext cx="6707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轴测图</a:t>
            </a:r>
            <a:endParaRPr lang="zh-CN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11-5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画平面立体斜二测图的步骤 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3C1728B-9EB1-8C99-6064-DD0FA0E5368E}"/>
              </a:ext>
            </a:extLst>
          </p:cNvPr>
          <p:cNvSpPr txBox="1"/>
          <p:nvPr/>
        </p:nvSpPr>
        <p:spPr>
          <a:xfrm>
            <a:off x="0" y="54775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(b)                                  (c)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F10C8EA-CE4B-2EE1-256C-6AB559E11001}"/>
              </a:ext>
            </a:extLst>
          </p:cNvPr>
          <p:cNvSpPr txBox="1"/>
          <p:nvPr/>
        </p:nvSpPr>
        <p:spPr>
          <a:xfrm>
            <a:off x="1401763" y="1075233"/>
            <a:ext cx="9378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11.1.1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斜二测     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11-1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画平面立体的斜二测图。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19" y="2061091"/>
            <a:ext cx="9646186" cy="320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2014</Words>
  <Application>Microsoft Office PowerPoint</Application>
  <PresentationFormat>宽屏</PresentationFormat>
  <Paragraphs>282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2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61818</dc:creator>
  <cp:lastModifiedBy>Microsoft 帐户</cp:lastModifiedBy>
  <cp:revision>93</cp:revision>
  <dcterms:created xsi:type="dcterms:W3CDTF">2021-02-24T01:22:37Z</dcterms:created>
  <dcterms:modified xsi:type="dcterms:W3CDTF">2022-08-06T14:42:12Z</dcterms:modified>
</cp:coreProperties>
</file>