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7" r:id="rId2"/>
    <p:sldId id="283" r:id="rId3"/>
    <p:sldId id="258" r:id="rId4"/>
    <p:sldId id="383" r:id="rId5"/>
    <p:sldId id="268" r:id="rId6"/>
    <p:sldId id="337" r:id="rId7"/>
    <p:sldId id="338" r:id="rId8"/>
    <p:sldId id="339" r:id="rId9"/>
    <p:sldId id="340" r:id="rId10"/>
    <p:sldId id="346" r:id="rId11"/>
    <p:sldId id="341" r:id="rId12"/>
    <p:sldId id="342" r:id="rId13"/>
    <p:sldId id="347" r:id="rId14"/>
    <p:sldId id="343" r:id="rId15"/>
    <p:sldId id="344" r:id="rId16"/>
    <p:sldId id="348" r:id="rId17"/>
    <p:sldId id="345" r:id="rId18"/>
    <p:sldId id="349" r:id="rId19"/>
    <p:sldId id="350" r:id="rId20"/>
    <p:sldId id="351" r:id="rId21"/>
    <p:sldId id="353" r:id="rId22"/>
    <p:sldId id="354" r:id="rId23"/>
    <p:sldId id="355" r:id="rId24"/>
    <p:sldId id="357" r:id="rId25"/>
    <p:sldId id="358" r:id="rId26"/>
    <p:sldId id="359" r:id="rId27"/>
    <p:sldId id="360" r:id="rId28"/>
    <p:sldId id="361" r:id="rId29"/>
    <p:sldId id="363" r:id="rId30"/>
    <p:sldId id="362" r:id="rId31"/>
    <p:sldId id="364" r:id="rId32"/>
    <p:sldId id="365" r:id="rId33"/>
    <p:sldId id="367" r:id="rId34"/>
    <p:sldId id="368" r:id="rId35"/>
    <p:sldId id="369" r:id="rId36"/>
    <p:sldId id="373" r:id="rId37"/>
    <p:sldId id="374" r:id="rId38"/>
    <p:sldId id="375" r:id="rId39"/>
    <p:sldId id="370" r:id="rId40"/>
    <p:sldId id="376" r:id="rId41"/>
    <p:sldId id="377" r:id="rId42"/>
    <p:sldId id="379" r:id="rId43"/>
    <p:sldId id="380" r:id="rId44"/>
    <p:sldId id="381" r:id="rId45"/>
    <p:sldId id="378" r:id="rId46"/>
    <p:sldId id="382" r:id="rId47"/>
  </p:sldIdLst>
  <p:sldSz cx="12192000" cy="6858000"/>
  <p:notesSz cx="6858000" cy="9144000"/>
  <p:defaultTextStyle>
    <a:defPPr>
      <a:defRPr lang="zh-CN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等线" panose="02010600030101010101" pitchFamily="2" charset="-122"/>
        <a:ea typeface="等线" panose="02010600030101010101" pitchFamily="2" charset="-122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等线" panose="02010600030101010101" pitchFamily="2" charset="-122"/>
        <a:ea typeface="等线" panose="02010600030101010101" pitchFamily="2" charset="-122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等线" panose="02010600030101010101" pitchFamily="2" charset="-122"/>
        <a:ea typeface="等线" panose="02010600030101010101" pitchFamily="2" charset="-122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等线" panose="02010600030101010101" pitchFamily="2" charset="-122"/>
        <a:ea typeface="等线" panose="02010600030101010101" pitchFamily="2" charset="-122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等线" panose="02010600030101010101" pitchFamily="2" charset="-122"/>
        <a:ea typeface="等线" panose="02010600030101010101" pitchFamily="2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等线" panose="02010600030101010101" pitchFamily="2" charset="-122"/>
        <a:ea typeface="等线" panose="02010600030101010101" pitchFamily="2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等线" panose="02010600030101010101" pitchFamily="2" charset="-122"/>
        <a:ea typeface="等线" panose="02010600030101010101" pitchFamily="2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等线" panose="02010600030101010101" pitchFamily="2" charset="-122"/>
        <a:ea typeface="等线" panose="02010600030101010101" pitchFamily="2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等线" panose="02010600030101010101" pitchFamily="2" charset="-122"/>
        <a:ea typeface="等线" panose="02010600030101010101" pitchFamily="2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2C88A"/>
    <a:srgbClr val="C88017"/>
    <a:srgbClr val="089DE8"/>
    <a:srgbClr val="E6A130"/>
    <a:srgbClr val="FFA117"/>
    <a:srgbClr val="FF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5381" autoAdjust="0"/>
    <p:restoredTop sz="94660"/>
  </p:normalViewPr>
  <p:slideViewPr>
    <p:cSldViewPr snapToGrid="0">
      <p:cViewPr varScale="1">
        <p:scale>
          <a:sx n="89" d="100"/>
          <a:sy n="89" d="100"/>
        </p:scale>
        <p:origin x="907" y="67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="" xmlns:a16="http://schemas.microsoft.com/office/drawing/2014/main" id="{71E40720-FA4B-918B-C427-F368087455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4BED93-14A6-4C55-B2A4-C3E2026C430D}" type="datetimeFigureOut">
              <a:rPr lang="zh-CN" altLang="en-US"/>
              <a:pPr>
                <a:defRPr/>
              </a:pPr>
              <a:t>2022/8/6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="" xmlns:a16="http://schemas.microsoft.com/office/drawing/2014/main" id="{646DDB4E-28D5-D217-D14E-26B0808807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="" xmlns:a16="http://schemas.microsoft.com/office/drawing/2014/main" id="{D4599763-DF47-E8F8-5DD3-E2A3B9C273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C09F6D-3FFB-4E55-9BBE-40A9B4920CEA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36668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="" xmlns:a16="http://schemas.microsoft.com/office/drawing/2014/main" id="{5CE12335-C3E8-9E9D-33A0-D185C9BADB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0E460A-B316-4C02-B50C-8F4F6A166406}" type="datetimeFigureOut">
              <a:rPr lang="zh-CN" altLang="en-US"/>
              <a:pPr>
                <a:defRPr/>
              </a:pPr>
              <a:t>2022/8/6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="" xmlns:a16="http://schemas.microsoft.com/office/drawing/2014/main" id="{23B0F79B-46DE-E3E4-914B-619D784AAB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="" xmlns:a16="http://schemas.microsoft.com/office/drawing/2014/main" id="{C3DDDDA1-0ED3-B0C7-1EAE-3E2858A41D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A8F39C-DFC4-4D9D-B4AC-F568D1513F8E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1453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="" xmlns:a16="http://schemas.microsoft.com/office/drawing/2014/main" id="{B3A2B0CD-8203-AD21-111E-2FD26607D0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C9EBA8-E771-4F60-B972-800B33461ADE}" type="datetimeFigureOut">
              <a:rPr lang="zh-CN" altLang="en-US"/>
              <a:pPr>
                <a:defRPr/>
              </a:pPr>
              <a:t>2022/8/6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="" xmlns:a16="http://schemas.microsoft.com/office/drawing/2014/main" id="{E75CF9F8-0B4E-8BEB-E4C2-5965885957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="" xmlns:a16="http://schemas.microsoft.com/office/drawing/2014/main" id="{A9ED0947-ED95-F250-F995-9D69B7BA50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16ABDA-E56C-44A6-AF3F-4C8BB180B99B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857434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="" xmlns:a16="http://schemas.microsoft.com/office/drawing/2014/main" id="{C259A047-BA63-1C2D-3FA0-C1F336EF2E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E37239-9DA2-4190-A9DB-85510C05967C}" type="datetimeFigureOut">
              <a:rPr lang="zh-CN" altLang="en-US"/>
              <a:pPr>
                <a:defRPr/>
              </a:pPr>
              <a:t>2022/8/6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="" xmlns:a16="http://schemas.microsoft.com/office/drawing/2014/main" id="{86EFD54C-B331-8989-144F-22CC7E1725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="" xmlns:a16="http://schemas.microsoft.com/office/drawing/2014/main" id="{842C2C07-66DC-ABB3-98D5-7191BF4FDE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15BCB2-72E9-4A6B-A5DE-12F775E9923B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983263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="" xmlns:a16="http://schemas.microsoft.com/office/drawing/2014/main" id="{D4B15C37-9C6F-8337-341F-B47304B3E6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DAE0F8-57BF-4A03-B578-0BA4E23F8906}" type="datetimeFigureOut">
              <a:rPr lang="zh-CN" altLang="en-US"/>
              <a:pPr>
                <a:defRPr/>
              </a:pPr>
              <a:t>2022/8/6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="" xmlns:a16="http://schemas.microsoft.com/office/drawing/2014/main" id="{22A09CBC-BB4C-A6AE-FC9B-0BBE34D55E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="" xmlns:a16="http://schemas.microsoft.com/office/drawing/2014/main" id="{657C3F40-8679-51F5-A759-F0702383CD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D4914C-06A8-4CF1-87DF-703C4305BB90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307556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3">
            <a:extLst>
              <a:ext uri="{FF2B5EF4-FFF2-40B4-BE49-F238E27FC236}">
                <a16:creationId xmlns="" xmlns:a16="http://schemas.microsoft.com/office/drawing/2014/main" id="{8305956F-C3E0-6DA7-5798-97C646EAB3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8639F3-78C0-47FC-847F-EF408CF9F1C2}" type="datetimeFigureOut">
              <a:rPr lang="zh-CN" altLang="en-US"/>
              <a:pPr>
                <a:defRPr/>
              </a:pPr>
              <a:t>2022/8/6</a:t>
            </a:fld>
            <a:endParaRPr lang="zh-CN" altLang="en-US"/>
          </a:p>
        </p:txBody>
      </p:sp>
      <p:sp>
        <p:nvSpPr>
          <p:cNvPr id="6" name="页脚占位符 4">
            <a:extLst>
              <a:ext uri="{FF2B5EF4-FFF2-40B4-BE49-F238E27FC236}">
                <a16:creationId xmlns="" xmlns:a16="http://schemas.microsoft.com/office/drawing/2014/main" id="{A4796E29-6674-6150-E50A-920F1E1266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5">
            <a:extLst>
              <a:ext uri="{FF2B5EF4-FFF2-40B4-BE49-F238E27FC236}">
                <a16:creationId xmlns="" xmlns:a16="http://schemas.microsoft.com/office/drawing/2014/main" id="{5B8838E2-ABD8-34E5-F476-74823E35EF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0626CA-369E-4197-BA40-EEEA846AD724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426860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3">
            <a:extLst>
              <a:ext uri="{FF2B5EF4-FFF2-40B4-BE49-F238E27FC236}">
                <a16:creationId xmlns="" xmlns:a16="http://schemas.microsoft.com/office/drawing/2014/main" id="{869B4894-5EAF-520E-A406-ABC6C89653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8C96F5-9D86-4BE6-8908-45BD14DB69A1}" type="datetimeFigureOut">
              <a:rPr lang="zh-CN" altLang="en-US"/>
              <a:pPr>
                <a:defRPr/>
              </a:pPr>
              <a:t>2022/8/6</a:t>
            </a:fld>
            <a:endParaRPr lang="zh-CN" altLang="en-US"/>
          </a:p>
        </p:txBody>
      </p:sp>
      <p:sp>
        <p:nvSpPr>
          <p:cNvPr id="8" name="页脚占位符 4">
            <a:extLst>
              <a:ext uri="{FF2B5EF4-FFF2-40B4-BE49-F238E27FC236}">
                <a16:creationId xmlns="" xmlns:a16="http://schemas.microsoft.com/office/drawing/2014/main" id="{1146088D-269C-1698-6D81-469B17E5C4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9" name="灯片编号占位符 5">
            <a:extLst>
              <a:ext uri="{FF2B5EF4-FFF2-40B4-BE49-F238E27FC236}">
                <a16:creationId xmlns="" xmlns:a16="http://schemas.microsoft.com/office/drawing/2014/main" id="{9F2AB425-45E9-4950-D140-4D6BD696D2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E51CB0-8B6D-42E6-B111-34742700007A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267326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3">
            <a:extLst>
              <a:ext uri="{FF2B5EF4-FFF2-40B4-BE49-F238E27FC236}">
                <a16:creationId xmlns="" xmlns:a16="http://schemas.microsoft.com/office/drawing/2014/main" id="{34E2BEC1-49B2-A8A5-8DB7-2F0B5C3CC8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189C49-9E39-405A-BF2C-0A762C30BAE4}" type="datetimeFigureOut">
              <a:rPr lang="zh-CN" altLang="en-US"/>
              <a:pPr>
                <a:defRPr/>
              </a:pPr>
              <a:t>2022/8/6</a:t>
            </a:fld>
            <a:endParaRPr lang="zh-CN" altLang="en-US"/>
          </a:p>
        </p:txBody>
      </p:sp>
      <p:sp>
        <p:nvSpPr>
          <p:cNvPr id="4" name="页脚占位符 4">
            <a:extLst>
              <a:ext uri="{FF2B5EF4-FFF2-40B4-BE49-F238E27FC236}">
                <a16:creationId xmlns="" xmlns:a16="http://schemas.microsoft.com/office/drawing/2014/main" id="{33432B78-5DFB-6782-7BF8-212D5E3E5E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灯片编号占位符 5">
            <a:extLst>
              <a:ext uri="{FF2B5EF4-FFF2-40B4-BE49-F238E27FC236}">
                <a16:creationId xmlns="" xmlns:a16="http://schemas.microsoft.com/office/drawing/2014/main" id="{588FA7AE-A5E8-EB17-07E8-8A45F85B12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941886-D0A1-45D0-A622-3990868CA3AE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841717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3">
            <a:extLst>
              <a:ext uri="{FF2B5EF4-FFF2-40B4-BE49-F238E27FC236}">
                <a16:creationId xmlns="" xmlns:a16="http://schemas.microsoft.com/office/drawing/2014/main" id="{3F508CCC-1824-2A7C-1623-B4D9B3A4CB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CAFECA-6046-4633-81D0-65E87AF66351}" type="datetimeFigureOut">
              <a:rPr lang="zh-CN" altLang="en-US"/>
              <a:pPr>
                <a:defRPr/>
              </a:pPr>
              <a:t>2022/8/6</a:t>
            </a:fld>
            <a:endParaRPr lang="zh-CN" altLang="en-US"/>
          </a:p>
        </p:txBody>
      </p:sp>
      <p:sp>
        <p:nvSpPr>
          <p:cNvPr id="3" name="页脚占位符 4">
            <a:extLst>
              <a:ext uri="{FF2B5EF4-FFF2-40B4-BE49-F238E27FC236}">
                <a16:creationId xmlns="" xmlns:a16="http://schemas.microsoft.com/office/drawing/2014/main" id="{40EC069E-3030-BCD1-B68B-4732128505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5">
            <a:extLst>
              <a:ext uri="{FF2B5EF4-FFF2-40B4-BE49-F238E27FC236}">
                <a16:creationId xmlns="" xmlns:a16="http://schemas.microsoft.com/office/drawing/2014/main" id="{0081EE4A-83B1-2062-B0C1-29E0A625A6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C3CC9F-BA7E-4745-AEA1-B430623C9CBC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498170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3">
            <a:extLst>
              <a:ext uri="{FF2B5EF4-FFF2-40B4-BE49-F238E27FC236}">
                <a16:creationId xmlns="" xmlns:a16="http://schemas.microsoft.com/office/drawing/2014/main" id="{AA54DAC5-326C-650F-8DCA-EA60302E26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293F2F-817E-4A8F-B552-461E0E7AC8C9}" type="datetimeFigureOut">
              <a:rPr lang="zh-CN" altLang="en-US"/>
              <a:pPr>
                <a:defRPr/>
              </a:pPr>
              <a:t>2022/8/6</a:t>
            </a:fld>
            <a:endParaRPr lang="zh-CN" altLang="en-US"/>
          </a:p>
        </p:txBody>
      </p:sp>
      <p:sp>
        <p:nvSpPr>
          <p:cNvPr id="6" name="页脚占位符 4">
            <a:extLst>
              <a:ext uri="{FF2B5EF4-FFF2-40B4-BE49-F238E27FC236}">
                <a16:creationId xmlns="" xmlns:a16="http://schemas.microsoft.com/office/drawing/2014/main" id="{FD313079-CB87-1266-81BE-F127B5C523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5">
            <a:extLst>
              <a:ext uri="{FF2B5EF4-FFF2-40B4-BE49-F238E27FC236}">
                <a16:creationId xmlns="" xmlns:a16="http://schemas.microsoft.com/office/drawing/2014/main" id="{D8726AA8-708D-C229-05D4-68131BCAD4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1A1CE3-EC35-490D-992C-1E8248C6B224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526226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3">
            <a:extLst>
              <a:ext uri="{FF2B5EF4-FFF2-40B4-BE49-F238E27FC236}">
                <a16:creationId xmlns="" xmlns:a16="http://schemas.microsoft.com/office/drawing/2014/main" id="{B6C4A5EC-C88C-A1B9-AAD1-2742506268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015BD3-E410-4D46-8953-AC268CB2000C}" type="datetimeFigureOut">
              <a:rPr lang="zh-CN" altLang="en-US"/>
              <a:pPr>
                <a:defRPr/>
              </a:pPr>
              <a:t>2022/8/6</a:t>
            </a:fld>
            <a:endParaRPr lang="zh-CN" altLang="en-US"/>
          </a:p>
        </p:txBody>
      </p:sp>
      <p:sp>
        <p:nvSpPr>
          <p:cNvPr id="6" name="页脚占位符 4">
            <a:extLst>
              <a:ext uri="{FF2B5EF4-FFF2-40B4-BE49-F238E27FC236}">
                <a16:creationId xmlns="" xmlns:a16="http://schemas.microsoft.com/office/drawing/2014/main" id="{DDF7BA7B-0702-BAE4-6C79-E9B09FAF22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5">
            <a:extLst>
              <a:ext uri="{FF2B5EF4-FFF2-40B4-BE49-F238E27FC236}">
                <a16:creationId xmlns="" xmlns:a16="http://schemas.microsoft.com/office/drawing/2014/main" id="{9FCC7FA2-6034-A76A-D9BD-B9DEE48F71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07D546-6C1E-4DC5-87FF-5512C8464A0D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079943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标题占位符 1">
            <a:extLst>
              <a:ext uri="{FF2B5EF4-FFF2-40B4-BE49-F238E27FC236}">
                <a16:creationId xmlns="" xmlns:a16="http://schemas.microsoft.com/office/drawing/2014/main" id="{AB51AD03-AFF3-45DB-F57C-1FC8B3DD678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1027" name="文本占位符 2">
            <a:extLst>
              <a:ext uri="{FF2B5EF4-FFF2-40B4-BE49-F238E27FC236}">
                <a16:creationId xmlns="" xmlns:a16="http://schemas.microsoft.com/office/drawing/2014/main" id="{D00E9E10-445D-F5DC-3007-BCAB4D1EBDF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="" xmlns:a16="http://schemas.microsoft.com/office/drawing/2014/main" id="{286FC65D-F79B-A49E-F0AE-9757C90358A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DF9B15FF-86B8-4681-AD4A-F61FFB1272C4}" type="datetimeFigureOut">
              <a:rPr lang="zh-CN" altLang="en-US"/>
              <a:pPr>
                <a:defRPr/>
              </a:pPr>
              <a:t>2022/8/6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="" xmlns:a16="http://schemas.microsoft.com/office/drawing/2014/main" id="{8E3EFEFD-8E94-AEE9-8D74-F8173022EF6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="" xmlns:a16="http://schemas.microsoft.com/office/drawing/2014/main" id="{45A0BD9F-E317-DFB3-BD82-F8C88FCF220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03D8C880-3BF3-4D92-951B-595673DCB672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等线 Light" panose="02010600030101010101" pitchFamily="2" charset="-122"/>
          <a:ea typeface="等线 Light" panose="02010600030101010101" pitchFamily="2" charset="-122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等线 Light" panose="02010600030101010101" pitchFamily="2" charset="-122"/>
          <a:ea typeface="等线 Light" panose="02010600030101010101" pitchFamily="2" charset="-122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等线 Light" panose="02010600030101010101" pitchFamily="2" charset="-122"/>
          <a:ea typeface="等线 Light" panose="02010600030101010101" pitchFamily="2" charset="-122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等线 Light" panose="02010600030101010101" pitchFamily="2" charset="-122"/>
          <a:ea typeface="等线 Light" panose="02010600030101010101" pitchFamily="2" charset="-122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等线 Light" panose="02010600030101010101" pitchFamily="2" charset="-122"/>
          <a:ea typeface="等线 Light" panose="02010600030101010101" pitchFamily="2" charset="-122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等线 Light" panose="02010600030101010101" pitchFamily="2" charset="-122"/>
          <a:ea typeface="等线 Light" panose="02010600030101010101" pitchFamily="2" charset="-122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等线 Light" panose="02010600030101010101" pitchFamily="2" charset="-122"/>
          <a:ea typeface="等线 Light" panose="02010600030101010101" pitchFamily="2" charset="-122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等线 Light" panose="02010600030101010101" pitchFamily="2" charset="-122"/>
          <a:ea typeface="等线 Light" panose="02010600030101010101" pitchFamily="2" charset="-122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4" Type="http://schemas.openxmlformats.org/officeDocument/2006/relationships/slide" Target="slide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4" Type="http://schemas.openxmlformats.org/officeDocument/2006/relationships/slide" Target="slide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4" Type="http://schemas.openxmlformats.org/officeDocument/2006/relationships/slide" Target="slide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12" Type="http://schemas.openxmlformats.org/officeDocument/2006/relationships/image" Target="../media/image12.png"/><Relationship Id="rId17" Type="http://schemas.openxmlformats.org/officeDocument/2006/relationships/image" Target="../media/image17.png"/><Relationship Id="rId2" Type="http://schemas.openxmlformats.org/officeDocument/2006/relationships/image" Target="../media/image2.png"/><Relationship Id="rId16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5" Type="http://schemas.openxmlformats.org/officeDocument/2006/relationships/image" Target="../media/image1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Relationship Id="rId14" Type="http://schemas.openxmlformats.org/officeDocument/2006/relationships/image" Target="../media/image14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5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6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7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4" Type="http://schemas.openxmlformats.org/officeDocument/2006/relationships/slide" Target="slide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1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2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" Target="slide5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slide" Target="slide43.xml"/><Relationship Id="rId5" Type="http://schemas.openxmlformats.org/officeDocument/2006/relationships/slide" Target="slide38.xml"/><Relationship Id="rId4" Type="http://schemas.openxmlformats.org/officeDocument/2006/relationships/slide" Target="slide23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4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5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6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4" Type="http://schemas.openxmlformats.org/officeDocument/2006/relationships/slide" Target="slide3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4" Type="http://schemas.openxmlformats.org/officeDocument/2006/relationships/slide" Target="slide3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4" Type="http://schemas.openxmlformats.org/officeDocument/2006/relationships/slide" Target="slide3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0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1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4" Type="http://schemas.openxmlformats.org/officeDocument/2006/relationships/slide" Target="slide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4" Type="http://schemas.openxmlformats.org/officeDocument/2006/relationships/slide" Target="slide3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4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5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4" Type="http://schemas.openxmlformats.org/officeDocument/2006/relationships/slide" Target="slide3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4" Type="http://schemas.openxmlformats.org/officeDocument/2006/relationships/slide" Target="slide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5" Type="http://schemas.openxmlformats.org/officeDocument/2006/relationships/slide" Target="slide3.xml"/><Relationship Id="rId4" Type="http://schemas.openxmlformats.org/officeDocument/2006/relationships/image" Target="../media/image2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4" Type="http://schemas.openxmlformats.org/officeDocument/2006/relationships/slide" Target="slide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4" Type="http://schemas.openxmlformats.org/officeDocument/2006/relationships/slide" Target="slide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图片 2">
            <a:extLst>
              <a:ext uri="{FF2B5EF4-FFF2-40B4-BE49-F238E27FC236}">
                <a16:creationId xmlns="" xmlns:a16="http://schemas.microsoft.com/office/drawing/2014/main" id="{B18AF1B0-BEEA-F6F2-6D2E-B8C26E4CF5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2" descr="手机屏幕的截图&#10;&#10;中度可信度描述已自动生成">
            <a:extLst>
              <a:ext uri="{FF2B5EF4-FFF2-40B4-BE49-F238E27FC236}">
                <a16:creationId xmlns="" xmlns:a16="http://schemas.microsoft.com/office/drawing/2014/main" id="{7ED97522-56A2-3E2A-05F6-58622CDCE7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文本框 9">
            <a:extLst>
              <a:ext uri="{FF2B5EF4-FFF2-40B4-BE49-F238E27FC236}">
                <a16:creationId xmlns="" xmlns:a16="http://schemas.microsoft.com/office/drawing/2014/main" id="{03A2CD04-5418-1355-3E63-E7EAB01F1C46}"/>
              </a:ext>
            </a:extLst>
          </p:cNvPr>
          <p:cNvSpPr txBox="1"/>
          <p:nvPr/>
        </p:nvSpPr>
        <p:spPr>
          <a:xfrm>
            <a:off x="1401763" y="354013"/>
            <a:ext cx="6707187" cy="58578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zh-CN" altLang="zh-CN" sz="3200" b="1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第</a:t>
            </a:r>
            <a:r>
              <a:rPr lang="en-US" altLang="zh-CN" sz="3200" b="1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11</a:t>
            </a:r>
            <a:r>
              <a:rPr lang="zh-CN" altLang="en-US" sz="3200" b="1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章  轴测图</a:t>
            </a:r>
            <a:endParaRPr lang="zh-CN" altLang="zh-CN" sz="3200" b="1" kern="2200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12" name="文本框 11">
            <a:extLst>
              <a:ext uri="{FF2B5EF4-FFF2-40B4-BE49-F238E27FC236}">
                <a16:creationId xmlns="" xmlns:a16="http://schemas.microsoft.com/office/drawing/2014/main" id="{0FD0486E-259C-ED60-5C50-DBF676251E65}"/>
              </a:ext>
            </a:extLst>
          </p:cNvPr>
          <p:cNvSpPr txBox="1"/>
          <p:nvPr/>
        </p:nvSpPr>
        <p:spPr>
          <a:xfrm>
            <a:off x="0" y="6189264"/>
            <a:ext cx="121920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zh-CN" altLang="en-US" sz="20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图</a:t>
            </a:r>
            <a:r>
              <a:rPr lang="en-US" altLang="zh-CN" sz="20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11-5 </a:t>
            </a:r>
            <a:r>
              <a:rPr lang="zh-CN" altLang="en-US" sz="20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画平面立体斜二测图的步骤 </a:t>
            </a:r>
            <a:endParaRPr lang="zh-CN" altLang="zh-CN" sz="2000" kern="2200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7" name="文本框 6">
            <a:extLst>
              <a:ext uri="{FF2B5EF4-FFF2-40B4-BE49-F238E27FC236}">
                <a16:creationId xmlns="" xmlns:a16="http://schemas.microsoft.com/office/drawing/2014/main" id="{4DB79E19-B1C3-5A9F-FDF0-5059C2DE2A22}"/>
              </a:ext>
            </a:extLst>
          </p:cNvPr>
          <p:cNvSpPr txBox="1"/>
          <p:nvPr/>
        </p:nvSpPr>
        <p:spPr>
          <a:xfrm>
            <a:off x="0" y="5477597"/>
            <a:ext cx="121920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zh-CN" altLang="en-US" sz="20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（</a:t>
            </a:r>
            <a:r>
              <a:rPr lang="en-US" altLang="zh-CN" sz="20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d)                                    (e)                                  (f)</a:t>
            </a:r>
            <a:endParaRPr lang="zh-CN" altLang="zh-CN" sz="2000" kern="2200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8" name="文本框 7">
            <a:extLst>
              <a:ext uri="{FF2B5EF4-FFF2-40B4-BE49-F238E27FC236}">
                <a16:creationId xmlns="" xmlns:a16="http://schemas.microsoft.com/office/drawing/2014/main" id="{B48ED701-D554-F46D-EA43-69453C61426D}"/>
              </a:ext>
            </a:extLst>
          </p:cNvPr>
          <p:cNvSpPr txBox="1"/>
          <p:nvPr/>
        </p:nvSpPr>
        <p:spPr>
          <a:xfrm>
            <a:off x="1401763" y="1075233"/>
            <a:ext cx="9378089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zh-CN" sz="2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11.1.1  </a:t>
            </a:r>
            <a:r>
              <a:rPr lang="zh-CN" altLang="en-US" sz="2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斜二测                    </a:t>
            </a:r>
            <a:r>
              <a:rPr lang="zh-CN" altLang="zh-CN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例</a:t>
            </a:r>
            <a:r>
              <a:rPr lang="en-US" altLang="zh-CN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11-1 </a:t>
            </a:r>
            <a:r>
              <a:rPr lang="zh-CN" altLang="zh-CN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画平面立体的斜二测图。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zh-CN" altLang="en-US" sz="2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        </a:t>
            </a:r>
            <a:endParaRPr lang="zh-CN" altLang="zh-CN" sz="2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4625575" y="394725"/>
            <a:ext cx="260199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altLang="zh-CN" sz="2800" b="1" kern="22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11.1  </a:t>
            </a:r>
            <a:r>
              <a:rPr lang="zh-CN" altLang="en-US" sz="2800" b="1" kern="22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斜轴测图</a:t>
            </a:r>
            <a:endParaRPr lang="en-US" altLang="zh-CN" sz="2800" b="1" kern="2200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13" name="矩形: 剪去对角 9">
            <a:hlinkClick r:id="rId3" action="ppaction://hlinksldjump"/>
          </p:cNvPr>
          <p:cNvSpPr/>
          <p:nvPr/>
        </p:nvSpPr>
        <p:spPr>
          <a:xfrm>
            <a:off x="9740900" y="6016625"/>
            <a:ext cx="2266950" cy="630238"/>
          </a:xfrm>
          <a:prstGeom prst="snip2Diag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返回本章目录</a:t>
            </a: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2084" y="2143381"/>
            <a:ext cx="10153415" cy="3003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086090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2" descr="手机屏幕的截图&#10;&#10;中度可信度描述已自动生成">
            <a:extLst>
              <a:ext uri="{FF2B5EF4-FFF2-40B4-BE49-F238E27FC236}">
                <a16:creationId xmlns="" xmlns:a16="http://schemas.microsoft.com/office/drawing/2014/main" id="{7ED97522-56A2-3E2A-05F6-58622CDCE7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文本框 9">
            <a:extLst>
              <a:ext uri="{FF2B5EF4-FFF2-40B4-BE49-F238E27FC236}">
                <a16:creationId xmlns="" xmlns:a16="http://schemas.microsoft.com/office/drawing/2014/main" id="{03A2CD04-5418-1355-3E63-E7EAB01F1C46}"/>
              </a:ext>
            </a:extLst>
          </p:cNvPr>
          <p:cNvSpPr txBox="1"/>
          <p:nvPr/>
        </p:nvSpPr>
        <p:spPr>
          <a:xfrm>
            <a:off x="1401763" y="354013"/>
            <a:ext cx="6707187" cy="58578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zh-CN" altLang="zh-CN" sz="3200" b="1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第</a:t>
            </a:r>
            <a:r>
              <a:rPr lang="en-US" altLang="zh-CN" sz="3200" b="1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11</a:t>
            </a:r>
            <a:r>
              <a:rPr lang="zh-CN" altLang="en-US" sz="3200" b="1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章  轴测图</a:t>
            </a:r>
            <a:endParaRPr lang="zh-CN" altLang="zh-CN" sz="3200" b="1" kern="2200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12" name="文本框 11">
            <a:extLst>
              <a:ext uri="{FF2B5EF4-FFF2-40B4-BE49-F238E27FC236}">
                <a16:creationId xmlns="" xmlns:a16="http://schemas.microsoft.com/office/drawing/2014/main" id="{0FD0486E-259C-ED60-5C50-DBF676251E65}"/>
              </a:ext>
            </a:extLst>
          </p:cNvPr>
          <p:cNvSpPr txBox="1"/>
          <p:nvPr/>
        </p:nvSpPr>
        <p:spPr>
          <a:xfrm>
            <a:off x="0" y="6189264"/>
            <a:ext cx="121920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zh-CN" altLang="en-US" sz="20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图</a:t>
            </a:r>
            <a:r>
              <a:rPr lang="en-US" altLang="zh-CN" sz="20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11-6 </a:t>
            </a:r>
            <a:r>
              <a:rPr lang="zh-CN" altLang="en-US" sz="20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曲面立体的三视图</a:t>
            </a:r>
            <a:endParaRPr lang="zh-CN" altLang="zh-CN" sz="2000" kern="2200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pic>
        <p:nvPicPr>
          <p:cNvPr id="3" name="图片 2">
            <a:extLst>
              <a:ext uri="{FF2B5EF4-FFF2-40B4-BE49-F238E27FC236}">
                <a16:creationId xmlns="" xmlns:a16="http://schemas.microsoft.com/office/drawing/2014/main" id="{0D984ACF-DC79-55DC-0D01-69D55E89AA4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91127" y="1675756"/>
            <a:ext cx="5609745" cy="4405428"/>
          </a:xfrm>
          <a:prstGeom prst="rect">
            <a:avLst/>
          </a:prstGeom>
        </p:spPr>
      </p:pic>
      <p:sp>
        <p:nvSpPr>
          <p:cNvPr id="7" name="文本框 6">
            <a:extLst>
              <a:ext uri="{FF2B5EF4-FFF2-40B4-BE49-F238E27FC236}">
                <a16:creationId xmlns="" xmlns:a16="http://schemas.microsoft.com/office/drawing/2014/main" id="{B4B7108D-5E93-5FFB-FDCF-7445877FFD93}"/>
              </a:ext>
            </a:extLst>
          </p:cNvPr>
          <p:cNvSpPr txBox="1"/>
          <p:nvPr/>
        </p:nvSpPr>
        <p:spPr>
          <a:xfrm>
            <a:off x="1401763" y="1075233"/>
            <a:ext cx="9378089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zh-CN" sz="2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11.1.1  </a:t>
            </a:r>
            <a:r>
              <a:rPr lang="zh-CN" altLang="en-US" sz="2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斜二测                    </a:t>
            </a:r>
            <a:r>
              <a:rPr lang="zh-CN" altLang="zh-CN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例</a:t>
            </a:r>
            <a:r>
              <a:rPr lang="en-US" altLang="zh-CN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11-2  </a:t>
            </a:r>
            <a:r>
              <a:rPr lang="zh-CN" altLang="zh-CN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画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曲</a:t>
            </a:r>
            <a:r>
              <a:rPr lang="zh-CN" altLang="zh-CN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面立体的斜二测图。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zh-CN" altLang="en-US" sz="2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        </a:t>
            </a:r>
            <a:endParaRPr lang="zh-CN" altLang="zh-CN" sz="2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4625575" y="394725"/>
            <a:ext cx="260199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altLang="zh-CN" sz="2800" b="1" kern="22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11.1  </a:t>
            </a:r>
            <a:r>
              <a:rPr lang="zh-CN" altLang="en-US" sz="2800" b="1" kern="22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斜轴测图</a:t>
            </a:r>
            <a:endParaRPr lang="en-US" altLang="zh-CN" sz="2800" b="1" kern="2200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11" name="矩形: 剪去对角 9">
            <a:hlinkClick r:id="rId4" action="ppaction://hlinksldjump"/>
          </p:cNvPr>
          <p:cNvSpPr/>
          <p:nvPr/>
        </p:nvSpPr>
        <p:spPr>
          <a:xfrm>
            <a:off x="9740900" y="6016625"/>
            <a:ext cx="2266950" cy="630238"/>
          </a:xfrm>
          <a:prstGeom prst="snip2Diag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返回本章目录</a:t>
            </a:r>
          </a:p>
        </p:txBody>
      </p:sp>
    </p:spTree>
    <p:extLst>
      <p:ext uri="{BB962C8B-B14F-4D97-AF65-F5344CB8AC3E}">
        <p14:creationId xmlns:p14="http://schemas.microsoft.com/office/powerpoint/2010/main" val="235346732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2" descr="手机屏幕的截图&#10;&#10;中度可信度描述已自动生成">
            <a:extLst>
              <a:ext uri="{FF2B5EF4-FFF2-40B4-BE49-F238E27FC236}">
                <a16:creationId xmlns="" xmlns:a16="http://schemas.microsoft.com/office/drawing/2014/main" id="{7ED97522-56A2-3E2A-05F6-58622CDCE7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文本框 9">
            <a:extLst>
              <a:ext uri="{FF2B5EF4-FFF2-40B4-BE49-F238E27FC236}">
                <a16:creationId xmlns="" xmlns:a16="http://schemas.microsoft.com/office/drawing/2014/main" id="{03A2CD04-5418-1355-3E63-E7EAB01F1C46}"/>
              </a:ext>
            </a:extLst>
          </p:cNvPr>
          <p:cNvSpPr txBox="1"/>
          <p:nvPr/>
        </p:nvSpPr>
        <p:spPr>
          <a:xfrm>
            <a:off x="1401763" y="354013"/>
            <a:ext cx="6707187" cy="58578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zh-CN" altLang="zh-CN" sz="3200" b="1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第</a:t>
            </a:r>
            <a:r>
              <a:rPr lang="en-US" altLang="zh-CN" sz="3200" b="1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11</a:t>
            </a:r>
            <a:r>
              <a:rPr lang="zh-CN" altLang="en-US" sz="3200" b="1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章  轴测图</a:t>
            </a:r>
            <a:endParaRPr lang="zh-CN" altLang="zh-CN" sz="3200" b="1" kern="2200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12" name="文本框 11">
            <a:extLst>
              <a:ext uri="{FF2B5EF4-FFF2-40B4-BE49-F238E27FC236}">
                <a16:creationId xmlns="" xmlns:a16="http://schemas.microsoft.com/office/drawing/2014/main" id="{0FD0486E-259C-ED60-5C50-DBF676251E65}"/>
              </a:ext>
            </a:extLst>
          </p:cNvPr>
          <p:cNvSpPr txBox="1"/>
          <p:nvPr/>
        </p:nvSpPr>
        <p:spPr>
          <a:xfrm>
            <a:off x="0" y="6189264"/>
            <a:ext cx="121920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zh-CN" altLang="en-US" sz="20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图</a:t>
            </a:r>
            <a:r>
              <a:rPr lang="en-US" altLang="zh-CN" sz="20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11-7 </a:t>
            </a:r>
            <a:r>
              <a:rPr lang="zh-CN" altLang="en-US" sz="20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画曲面立体斜二测图的步骤</a:t>
            </a:r>
            <a:endParaRPr lang="zh-CN" altLang="zh-CN" sz="2000" kern="2200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8" name="文本框 7">
            <a:extLst>
              <a:ext uri="{FF2B5EF4-FFF2-40B4-BE49-F238E27FC236}">
                <a16:creationId xmlns="" xmlns:a16="http://schemas.microsoft.com/office/drawing/2014/main" id="{E8C6AE2A-F837-E38C-890D-5B9552548055}"/>
              </a:ext>
            </a:extLst>
          </p:cNvPr>
          <p:cNvSpPr txBox="1"/>
          <p:nvPr/>
        </p:nvSpPr>
        <p:spPr>
          <a:xfrm>
            <a:off x="0" y="5477597"/>
            <a:ext cx="121920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zh-CN" altLang="en-US" sz="20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（</a:t>
            </a:r>
            <a:r>
              <a:rPr lang="en-US" altLang="zh-CN" sz="20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a)                                     (b)                                        (c)</a:t>
            </a:r>
            <a:endParaRPr lang="zh-CN" altLang="zh-CN" sz="2000" kern="2200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13" name="文本框 12">
            <a:extLst>
              <a:ext uri="{FF2B5EF4-FFF2-40B4-BE49-F238E27FC236}">
                <a16:creationId xmlns="" xmlns:a16="http://schemas.microsoft.com/office/drawing/2014/main" id="{ADD7AFFC-7C27-DA96-DBA0-D0A69ECA2F5C}"/>
              </a:ext>
            </a:extLst>
          </p:cNvPr>
          <p:cNvSpPr txBox="1"/>
          <p:nvPr/>
        </p:nvSpPr>
        <p:spPr>
          <a:xfrm>
            <a:off x="1401763" y="1075233"/>
            <a:ext cx="9378089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zh-CN" sz="2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11.1.1  </a:t>
            </a:r>
            <a:r>
              <a:rPr lang="zh-CN" altLang="en-US" sz="2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斜二测                    </a:t>
            </a:r>
            <a:r>
              <a:rPr lang="zh-CN" altLang="zh-CN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例</a:t>
            </a:r>
            <a:r>
              <a:rPr lang="en-US" altLang="zh-CN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11-2  </a:t>
            </a:r>
            <a:r>
              <a:rPr lang="zh-CN" altLang="zh-CN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画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曲</a:t>
            </a:r>
            <a:r>
              <a:rPr lang="zh-CN" altLang="zh-CN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面立体的斜二测图。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zh-CN" altLang="en-US" sz="2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        </a:t>
            </a:r>
            <a:endParaRPr lang="zh-CN" altLang="zh-CN" sz="2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4625575" y="394725"/>
            <a:ext cx="260199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altLang="zh-CN" sz="2800" b="1" kern="22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11.1  </a:t>
            </a:r>
            <a:r>
              <a:rPr lang="zh-CN" altLang="en-US" sz="2800" b="1" kern="22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斜轴测图</a:t>
            </a:r>
            <a:endParaRPr lang="en-US" altLang="zh-CN" sz="2800" b="1" kern="2200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14" name="矩形: 剪去对角 9">
            <a:hlinkClick r:id="rId3" action="ppaction://hlinksldjump"/>
          </p:cNvPr>
          <p:cNvSpPr/>
          <p:nvPr/>
        </p:nvSpPr>
        <p:spPr>
          <a:xfrm>
            <a:off x="9740900" y="6016625"/>
            <a:ext cx="2266950" cy="630238"/>
          </a:xfrm>
          <a:prstGeom prst="snip2Diag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返回本章目录</a:t>
            </a: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3985" y="1664817"/>
            <a:ext cx="10044030" cy="35283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7114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2" descr="手机屏幕的截图&#10;&#10;中度可信度描述已自动生成">
            <a:extLst>
              <a:ext uri="{FF2B5EF4-FFF2-40B4-BE49-F238E27FC236}">
                <a16:creationId xmlns="" xmlns:a16="http://schemas.microsoft.com/office/drawing/2014/main" id="{7ED97522-56A2-3E2A-05F6-58622CDCE7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9525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文本框 9">
            <a:extLst>
              <a:ext uri="{FF2B5EF4-FFF2-40B4-BE49-F238E27FC236}">
                <a16:creationId xmlns="" xmlns:a16="http://schemas.microsoft.com/office/drawing/2014/main" id="{03A2CD04-5418-1355-3E63-E7EAB01F1C46}"/>
              </a:ext>
            </a:extLst>
          </p:cNvPr>
          <p:cNvSpPr txBox="1"/>
          <p:nvPr/>
        </p:nvSpPr>
        <p:spPr>
          <a:xfrm>
            <a:off x="1401763" y="354013"/>
            <a:ext cx="6707187" cy="58578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zh-CN" altLang="zh-CN" sz="3200" b="1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第</a:t>
            </a:r>
            <a:r>
              <a:rPr lang="en-US" altLang="zh-CN" sz="3200" b="1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11</a:t>
            </a:r>
            <a:r>
              <a:rPr lang="zh-CN" altLang="en-US" sz="3200" b="1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章  轴测图</a:t>
            </a:r>
            <a:endParaRPr lang="zh-CN" altLang="zh-CN" sz="3200" b="1" kern="2200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12" name="文本框 11">
            <a:extLst>
              <a:ext uri="{FF2B5EF4-FFF2-40B4-BE49-F238E27FC236}">
                <a16:creationId xmlns="" xmlns:a16="http://schemas.microsoft.com/office/drawing/2014/main" id="{0FD0486E-259C-ED60-5C50-DBF676251E65}"/>
              </a:ext>
            </a:extLst>
          </p:cNvPr>
          <p:cNvSpPr txBox="1"/>
          <p:nvPr/>
        </p:nvSpPr>
        <p:spPr>
          <a:xfrm>
            <a:off x="0" y="6189264"/>
            <a:ext cx="121920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zh-CN" altLang="en-US" sz="20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图</a:t>
            </a:r>
            <a:r>
              <a:rPr lang="en-US" altLang="zh-CN" sz="20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11-7 </a:t>
            </a:r>
            <a:r>
              <a:rPr lang="zh-CN" altLang="en-US" sz="20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画曲面立体斜二测图的步骤</a:t>
            </a:r>
            <a:endParaRPr lang="zh-CN" altLang="zh-CN" sz="2000" kern="2200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13" name="文本框 12">
            <a:extLst>
              <a:ext uri="{FF2B5EF4-FFF2-40B4-BE49-F238E27FC236}">
                <a16:creationId xmlns="" xmlns:a16="http://schemas.microsoft.com/office/drawing/2014/main" id="{F14F214F-1DDB-1F60-08A1-19EB6250983D}"/>
              </a:ext>
            </a:extLst>
          </p:cNvPr>
          <p:cNvSpPr txBox="1"/>
          <p:nvPr/>
        </p:nvSpPr>
        <p:spPr>
          <a:xfrm>
            <a:off x="0" y="5477597"/>
            <a:ext cx="121920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zh-CN" altLang="en-US" sz="20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（</a:t>
            </a:r>
            <a:r>
              <a:rPr lang="en-US" altLang="zh-CN" sz="20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d)                                    (e)                                  (f)</a:t>
            </a:r>
            <a:endParaRPr lang="zh-CN" altLang="zh-CN" sz="2000" kern="2200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8" name="文本框 7">
            <a:extLst>
              <a:ext uri="{FF2B5EF4-FFF2-40B4-BE49-F238E27FC236}">
                <a16:creationId xmlns="" xmlns:a16="http://schemas.microsoft.com/office/drawing/2014/main" id="{89463964-E5AE-993C-C7E6-97F1335D9C10}"/>
              </a:ext>
            </a:extLst>
          </p:cNvPr>
          <p:cNvSpPr txBox="1"/>
          <p:nvPr/>
        </p:nvSpPr>
        <p:spPr>
          <a:xfrm>
            <a:off x="1401763" y="1075233"/>
            <a:ext cx="9378089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zh-CN" sz="2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11.1.1  </a:t>
            </a:r>
            <a:r>
              <a:rPr lang="zh-CN" altLang="en-US" sz="2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斜二测                    </a:t>
            </a:r>
            <a:r>
              <a:rPr lang="zh-CN" altLang="zh-CN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例</a:t>
            </a:r>
            <a:r>
              <a:rPr lang="en-US" altLang="zh-CN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11-2  </a:t>
            </a:r>
            <a:r>
              <a:rPr lang="zh-CN" altLang="zh-CN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画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曲</a:t>
            </a:r>
            <a:r>
              <a:rPr lang="zh-CN" altLang="zh-CN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面立体的斜二测图。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zh-CN" altLang="en-US" sz="2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        </a:t>
            </a:r>
            <a:endParaRPr lang="zh-CN" altLang="zh-CN" sz="2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4625575" y="394725"/>
            <a:ext cx="260199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altLang="zh-CN" sz="2800" b="1" kern="22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11.1  </a:t>
            </a:r>
            <a:r>
              <a:rPr lang="zh-CN" altLang="en-US" sz="2800" b="1" kern="22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斜轴测图</a:t>
            </a:r>
            <a:endParaRPr lang="en-US" altLang="zh-CN" sz="2800" b="1" kern="2200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14" name="矩形: 剪去对角 9">
            <a:hlinkClick r:id="rId3" action="ppaction://hlinksldjump"/>
          </p:cNvPr>
          <p:cNvSpPr/>
          <p:nvPr/>
        </p:nvSpPr>
        <p:spPr>
          <a:xfrm>
            <a:off x="9740900" y="6016625"/>
            <a:ext cx="2266950" cy="630238"/>
          </a:xfrm>
          <a:prstGeom prst="snip2Diag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返回本章目录</a:t>
            </a: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2398" y="1950270"/>
            <a:ext cx="11036641" cy="34886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375227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2" descr="手机屏幕的截图&#10;&#10;中度可信度描述已自动生成">
            <a:extLst>
              <a:ext uri="{FF2B5EF4-FFF2-40B4-BE49-F238E27FC236}">
                <a16:creationId xmlns="" xmlns:a16="http://schemas.microsoft.com/office/drawing/2014/main" id="{7ED97522-56A2-3E2A-05F6-58622CDCE7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文本框 9">
            <a:extLst>
              <a:ext uri="{FF2B5EF4-FFF2-40B4-BE49-F238E27FC236}">
                <a16:creationId xmlns="" xmlns:a16="http://schemas.microsoft.com/office/drawing/2014/main" id="{03A2CD04-5418-1355-3E63-E7EAB01F1C46}"/>
              </a:ext>
            </a:extLst>
          </p:cNvPr>
          <p:cNvSpPr txBox="1"/>
          <p:nvPr/>
        </p:nvSpPr>
        <p:spPr>
          <a:xfrm>
            <a:off x="1401763" y="354013"/>
            <a:ext cx="6707187" cy="58578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zh-CN" altLang="zh-CN" sz="3200" b="1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第</a:t>
            </a:r>
            <a:r>
              <a:rPr lang="en-US" altLang="zh-CN" sz="3200" b="1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11</a:t>
            </a:r>
            <a:r>
              <a:rPr lang="zh-CN" altLang="en-US" sz="3200" b="1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章  轴测图</a:t>
            </a:r>
            <a:endParaRPr lang="zh-CN" altLang="zh-CN" sz="3200" b="1" kern="2200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12" name="文本框 11">
            <a:extLst>
              <a:ext uri="{FF2B5EF4-FFF2-40B4-BE49-F238E27FC236}">
                <a16:creationId xmlns="" xmlns:a16="http://schemas.microsoft.com/office/drawing/2014/main" id="{0FD0486E-259C-ED60-5C50-DBF676251E65}"/>
              </a:ext>
            </a:extLst>
          </p:cNvPr>
          <p:cNvSpPr txBox="1"/>
          <p:nvPr/>
        </p:nvSpPr>
        <p:spPr>
          <a:xfrm>
            <a:off x="0" y="6189264"/>
            <a:ext cx="121920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zh-CN" altLang="en-US" sz="20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图</a:t>
            </a:r>
            <a:r>
              <a:rPr lang="en-US" altLang="zh-CN" sz="20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11-8 </a:t>
            </a:r>
            <a:r>
              <a:rPr lang="zh-CN" altLang="en-US" sz="20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建筑形体的三视图</a:t>
            </a:r>
            <a:endParaRPr lang="zh-CN" altLang="zh-CN" sz="2000" kern="2200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pic>
        <p:nvPicPr>
          <p:cNvPr id="3" name="图片 2">
            <a:extLst>
              <a:ext uri="{FF2B5EF4-FFF2-40B4-BE49-F238E27FC236}">
                <a16:creationId xmlns="" xmlns:a16="http://schemas.microsoft.com/office/drawing/2014/main" id="{3E395398-8D70-1B4F-6E35-99920A349C7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96748" y="1626223"/>
            <a:ext cx="5243246" cy="4563041"/>
          </a:xfrm>
          <a:prstGeom prst="rect">
            <a:avLst/>
          </a:prstGeom>
        </p:spPr>
      </p:pic>
      <p:sp>
        <p:nvSpPr>
          <p:cNvPr id="7" name="文本框 6">
            <a:extLst>
              <a:ext uri="{FF2B5EF4-FFF2-40B4-BE49-F238E27FC236}">
                <a16:creationId xmlns="" xmlns:a16="http://schemas.microsoft.com/office/drawing/2014/main" id="{B48CCD2C-7EBA-5033-8C1A-B25FD0B30969}"/>
              </a:ext>
            </a:extLst>
          </p:cNvPr>
          <p:cNvSpPr txBox="1"/>
          <p:nvPr/>
        </p:nvSpPr>
        <p:spPr>
          <a:xfrm>
            <a:off x="1401763" y="1075233"/>
            <a:ext cx="9378089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zh-CN" sz="2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11.1.1  </a:t>
            </a:r>
            <a:r>
              <a:rPr lang="zh-CN" altLang="en-US" sz="2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斜二测                    </a:t>
            </a:r>
            <a:r>
              <a:rPr lang="zh-CN" altLang="zh-CN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例</a:t>
            </a:r>
            <a:r>
              <a:rPr lang="en-US" altLang="zh-CN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11-3  </a:t>
            </a:r>
            <a:r>
              <a:rPr lang="zh-CN" altLang="zh-CN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画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建筑形体</a:t>
            </a:r>
            <a:r>
              <a:rPr lang="zh-CN" altLang="zh-CN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的斜二测图。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zh-CN" altLang="en-US" sz="2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        </a:t>
            </a:r>
            <a:endParaRPr lang="zh-CN" altLang="zh-CN" sz="2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4625575" y="394725"/>
            <a:ext cx="260199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altLang="zh-CN" sz="2800" b="1" kern="22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11.1  </a:t>
            </a:r>
            <a:r>
              <a:rPr lang="zh-CN" altLang="en-US" sz="2800" b="1" kern="22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斜轴测图</a:t>
            </a:r>
            <a:endParaRPr lang="en-US" altLang="zh-CN" sz="2800" b="1" kern="2200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11" name="矩形: 剪去对角 9">
            <a:hlinkClick r:id="rId4" action="ppaction://hlinksldjump"/>
          </p:cNvPr>
          <p:cNvSpPr/>
          <p:nvPr/>
        </p:nvSpPr>
        <p:spPr>
          <a:xfrm>
            <a:off x="9740900" y="6016625"/>
            <a:ext cx="2266950" cy="630238"/>
          </a:xfrm>
          <a:prstGeom prst="snip2Diag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返回本章目录</a:t>
            </a:r>
          </a:p>
        </p:txBody>
      </p:sp>
    </p:spTree>
    <p:extLst>
      <p:ext uri="{BB962C8B-B14F-4D97-AF65-F5344CB8AC3E}">
        <p14:creationId xmlns:p14="http://schemas.microsoft.com/office/powerpoint/2010/main" val="123943562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2" descr="手机屏幕的截图&#10;&#10;中度可信度描述已自动生成">
            <a:extLst>
              <a:ext uri="{FF2B5EF4-FFF2-40B4-BE49-F238E27FC236}">
                <a16:creationId xmlns="" xmlns:a16="http://schemas.microsoft.com/office/drawing/2014/main" id="{7ED97522-56A2-3E2A-05F6-58622CDCE7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文本框 9">
            <a:extLst>
              <a:ext uri="{FF2B5EF4-FFF2-40B4-BE49-F238E27FC236}">
                <a16:creationId xmlns="" xmlns:a16="http://schemas.microsoft.com/office/drawing/2014/main" id="{03A2CD04-5418-1355-3E63-E7EAB01F1C46}"/>
              </a:ext>
            </a:extLst>
          </p:cNvPr>
          <p:cNvSpPr txBox="1"/>
          <p:nvPr/>
        </p:nvSpPr>
        <p:spPr>
          <a:xfrm>
            <a:off x="1401763" y="354013"/>
            <a:ext cx="6707187" cy="58578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zh-CN" altLang="zh-CN" sz="3200" b="1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第</a:t>
            </a:r>
            <a:r>
              <a:rPr lang="en-US" altLang="zh-CN" sz="3200" b="1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11</a:t>
            </a:r>
            <a:r>
              <a:rPr lang="zh-CN" altLang="en-US" sz="3200" b="1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章  轴测图</a:t>
            </a:r>
            <a:endParaRPr lang="zh-CN" altLang="zh-CN" sz="3200" b="1" kern="2200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12" name="文本框 11">
            <a:extLst>
              <a:ext uri="{FF2B5EF4-FFF2-40B4-BE49-F238E27FC236}">
                <a16:creationId xmlns="" xmlns:a16="http://schemas.microsoft.com/office/drawing/2014/main" id="{0FD0486E-259C-ED60-5C50-DBF676251E65}"/>
              </a:ext>
            </a:extLst>
          </p:cNvPr>
          <p:cNvSpPr txBox="1"/>
          <p:nvPr/>
        </p:nvSpPr>
        <p:spPr>
          <a:xfrm>
            <a:off x="0" y="6189264"/>
            <a:ext cx="121920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zh-CN" altLang="en-US" sz="20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图</a:t>
            </a:r>
            <a:r>
              <a:rPr lang="en-US" altLang="zh-CN" sz="20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11-9 </a:t>
            </a:r>
            <a:r>
              <a:rPr lang="zh-CN" altLang="en-US" sz="20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画建筑形体斜二测图的步骤</a:t>
            </a:r>
            <a:endParaRPr lang="zh-CN" altLang="zh-CN" sz="2000" kern="2200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8" name="文本框 7">
            <a:extLst>
              <a:ext uri="{FF2B5EF4-FFF2-40B4-BE49-F238E27FC236}">
                <a16:creationId xmlns="" xmlns:a16="http://schemas.microsoft.com/office/drawing/2014/main" id="{C8AC576C-CB1D-A384-775B-075B2580AD66}"/>
              </a:ext>
            </a:extLst>
          </p:cNvPr>
          <p:cNvSpPr txBox="1"/>
          <p:nvPr/>
        </p:nvSpPr>
        <p:spPr>
          <a:xfrm>
            <a:off x="0" y="5477597"/>
            <a:ext cx="121920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zh-CN" altLang="en-US" sz="20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（</a:t>
            </a:r>
            <a:r>
              <a:rPr lang="en-US" altLang="zh-CN" sz="20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a)                                     (b)                                        (c)</a:t>
            </a:r>
            <a:endParaRPr lang="zh-CN" altLang="zh-CN" sz="2000" kern="2200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13" name="文本框 12">
            <a:extLst>
              <a:ext uri="{FF2B5EF4-FFF2-40B4-BE49-F238E27FC236}">
                <a16:creationId xmlns="" xmlns:a16="http://schemas.microsoft.com/office/drawing/2014/main" id="{84299200-A8C4-0437-CEBA-11541B43BFDB}"/>
              </a:ext>
            </a:extLst>
          </p:cNvPr>
          <p:cNvSpPr txBox="1"/>
          <p:nvPr/>
        </p:nvSpPr>
        <p:spPr>
          <a:xfrm>
            <a:off x="1401763" y="1075233"/>
            <a:ext cx="9378089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zh-CN" sz="2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11.1.1  </a:t>
            </a:r>
            <a:r>
              <a:rPr lang="zh-CN" altLang="en-US" sz="2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斜二测                    </a:t>
            </a:r>
            <a:r>
              <a:rPr lang="zh-CN" altLang="zh-CN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例</a:t>
            </a:r>
            <a:r>
              <a:rPr lang="en-US" altLang="zh-CN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11-3  </a:t>
            </a:r>
            <a:r>
              <a:rPr lang="zh-CN" altLang="zh-CN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画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建筑形体</a:t>
            </a:r>
            <a:r>
              <a:rPr lang="zh-CN" altLang="zh-CN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的斜二测图。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zh-CN" altLang="en-US" sz="2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        </a:t>
            </a:r>
            <a:endParaRPr lang="zh-CN" altLang="zh-CN" sz="2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4625575" y="394725"/>
            <a:ext cx="260199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altLang="zh-CN" sz="2800" b="1" kern="22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11.1  </a:t>
            </a:r>
            <a:r>
              <a:rPr lang="zh-CN" altLang="en-US" sz="2800" b="1" kern="22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斜轴测图</a:t>
            </a:r>
            <a:endParaRPr lang="en-US" altLang="zh-CN" sz="2800" b="1" kern="2200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14" name="矩形: 剪去对角 9">
            <a:hlinkClick r:id="rId3" action="ppaction://hlinksldjump"/>
          </p:cNvPr>
          <p:cNvSpPr/>
          <p:nvPr/>
        </p:nvSpPr>
        <p:spPr>
          <a:xfrm>
            <a:off x="9740900" y="6016625"/>
            <a:ext cx="2266950" cy="630238"/>
          </a:xfrm>
          <a:prstGeom prst="snip2Diag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返回本章目录</a:t>
            </a: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08278" y="1718161"/>
            <a:ext cx="9975444" cy="3421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813112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2" descr="手机屏幕的截图&#10;&#10;中度可信度描述已自动生成">
            <a:extLst>
              <a:ext uri="{FF2B5EF4-FFF2-40B4-BE49-F238E27FC236}">
                <a16:creationId xmlns="" xmlns:a16="http://schemas.microsoft.com/office/drawing/2014/main" id="{7ED97522-56A2-3E2A-05F6-58622CDCE7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文本框 9">
            <a:extLst>
              <a:ext uri="{FF2B5EF4-FFF2-40B4-BE49-F238E27FC236}">
                <a16:creationId xmlns="" xmlns:a16="http://schemas.microsoft.com/office/drawing/2014/main" id="{03A2CD04-5418-1355-3E63-E7EAB01F1C46}"/>
              </a:ext>
            </a:extLst>
          </p:cNvPr>
          <p:cNvSpPr txBox="1"/>
          <p:nvPr/>
        </p:nvSpPr>
        <p:spPr>
          <a:xfrm>
            <a:off x="1401763" y="354013"/>
            <a:ext cx="6707187" cy="58578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zh-CN" altLang="zh-CN" sz="3200" b="1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第</a:t>
            </a:r>
            <a:r>
              <a:rPr lang="en-US" altLang="zh-CN" sz="3200" b="1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11</a:t>
            </a:r>
            <a:r>
              <a:rPr lang="zh-CN" altLang="en-US" sz="3200" b="1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章  轴测图</a:t>
            </a:r>
            <a:endParaRPr lang="zh-CN" altLang="zh-CN" sz="3200" b="1" kern="2200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12" name="文本框 11">
            <a:extLst>
              <a:ext uri="{FF2B5EF4-FFF2-40B4-BE49-F238E27FC236}">
                <a16:creationId xmlns="" xmlns:a16="http://schemas.microsoft.com/office/drawing/2014/main" id="{0FD0486E-259C-ED60-5C50-DBF676251E65}"/>
              </a:ext>
            </a:extLst>
          </p:cNvPr>
          <p:cNvSpPr txBox="1"/>
          <p:nvPr/>
        </p:nvSpPr>
        <p:spPr>
          <a:xfrm>
            <a:off x="0" y="6189264"/>
            <a:ext cx="121920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zh-CN" altLang="en-US" sz="20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图</a:t>
            </a:r>
            <a:r>
              <a:rPr lang="en-US" altLang="zh-CN" sz="20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11-9 </a:t>
            </a:r>
            <a:r>
              <a:rPr lang="zh-CN" altLang="en-US" sz="20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画建筑形体斜二测图的步骤</a:t>
            </a:r>
            <a:endParaRPr lang="zh-CN" altLang="zh-CN" sz="2000" kern="2200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13" name="文本框 12">
            <a:extLst>
              <a:ext uri="{FF2B5EF4-FFF2-40B4-BE49-F238E27FC236}">
                <a16:creationId xmlns="" xmlns:a16="http://schemas.microsoft.com/office/drawing/2014/main" id="{51A16CC4-7390-9A93-8F4F-7E04CAEFBE0E}"/>
              </a:ext>
            </a:extLst>
          </p:cNvPr>
          <p:cNvSpPr txBox="1"/>
          <p:nvPr/>
        </p:nvSpPr>
        <p:spPr>
          <a:xfrm>
            <a:off x="0" y="5477597"/>
            <a:ext cx="121920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zh-CN" altLang="en-US" sz="20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（</a:t>
            </a:r>
            <a:r>
              <a:rPr lang="en-US" altLang="zh-CN" sz="20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d)                                    (e)                                  (f)</a:t>
            </a:r>
            <a:endParaRPr lang="zh-CN" altLang="zh-CN" sz="2000" kern="2200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8" name="文本框 7">
            <a:extLst>
              <a:ext uri="{FF2B5EF4-FFF2-40B4-BE49-F238E27FC236}">
                <a16:creationId xmlns="" xmlns:a16="http://schemas.microsoft.com/office/drawing/2014/main" id="{45EF6C07-A7DB-C685-E9D4-E3A544D8D8C4}"/>
              </a:ext>
            </a:extLst>
          </p:cNvPr>
          <p:cNvSpPr txBox="1"/>
          <p:nvPr/>
        </p:nvSpPr>
        <p:spPr>
          <a:xfrm>
            <a:off x="1401763" y="1075233"/>
            <a:ext cx="9378089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zh-CN" sz="2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11.1.1  </a:t>
            </a:r>
            <a:r>
              <a:rPr lang="zh-CN" altLang="en-US" sz="2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斜二测                    </a:t>
            </a:r>
            <a:r>
              <a:rPr lang="zh-CN" altLang="zh-CN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例</a:t>
            </a:r>
            <a:r>
              <a:rPr lang="en-US" altLang="zh-CN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11-3  </a:t>
            </a:r>
            <a:r>
              <a:rPr lang="zh-CN" altLang="zh-CN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画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建筑形体</a:t>
            </a:r>
            <a:r>
              <a:rPr lang="zh-CN" altLang="zh-CN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的斜二测图。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zh-CN" altLang="en-US" sz="2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        </a:t>
            </a:r>
            <a:endParaRPr lang="zh-CN" altLang="zh-CN" sz="2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4625575" y="394725"/>
            <a:ext cx="260199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altLang="zh-CN" sz="2800" b="1" kern="22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11.1  </a:t>
            </a:r>
            <a:r>
              <a:rPr lang="zh-CN" altLang="en-US" sz="2800" b="1" kern="22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斜轴测图</a:t>
            </a:r>
            <a:endParaRPr lang="en-US" altLang="zh-CN" sz="2800" b="1" kern="2200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14" name="矩形: 剪去对角 9">
            <a:hlinkClick r:id="rId3" action="ppaction://hlinksldjump"/>
          </p:cNvPr>
          <p:cNvSpPr/>
          <p:nvPr/>
        </p:nvSpPr>
        <p:spPr>
          <a:xfrm>
            <a:off x="9740900" y="6016625"/>
            <a:ext cx="2266950" cy="630238"/>
          </a:xfrm>
          <a:prstGeom prst="snip2Diag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返回本章目录</a:t>
            </a: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1596" y="1476153"/>
            <a:ext cx="10289952" cy="40929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619344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2" descr="手机屏幕的截图&#10;&#10;中度可信度描述已自动生成">
            <a:extLst>
              <a:ext uri="{FF2B5EF4-FFF2-40B4-BE49-F238E27FC236}">
                <a16:creationId xmlns="" xmlns:a16="http://schemas.microsoft.com/office/drawing/2014/main" id="{7ED97522-56A2-3E2A-05F6-58622CDCE7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文本框 9">
            <a:extLst>
              <a:ext uri="{FF2B5EF4-FFF2-40B4-BE49-F238E27FC236}">
                <a16:creationId xmlns="" xmlns:a16="http://schemas.microsoft.com/office/drawing/2014/main" id="{03A2CD04-5418-1355-3E63-E7EAB01F1C46}"/>
              </a:ext>
            </a:extLst>
          </p:cNvPr>
          <p:cNvSpPr txBox="1"/>
          <p:nvPr/>
        </p:nvSpPr>
        <p:spPr>
          <a:xfrm>
            <a:off x="1401763" y="354013"/>
            <a:ext cx="6707187" cy="58578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zh-CN" altLang="zh-CN" sz="3200" b="1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第</a:t>
            </a:r>
            <a:r>
              <a:rPr lang="en-US" altLang="zh-CN" sz="3200" b="1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11</a:t>
            </a:r>
            <a:r>
              <a:rPr lang="zh-CN" altLang="en-US" sz="3200" b="1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章  轴测图</a:t>
            </a:r>
            <a:endParaRPr lang="zh-CN" altLang="zh-CN" sz="3200" b="1" kern="2200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11" name="文本框 10">
            <a:extLst>
              <a:ext uri="{FF2B5EF4-FFF2-40B4-BE49-F238E27FC236}">
                <a16:creationId xmlns="" xmlns:a16="http://schemas.microsoft.com/office/drawing/2014/main" id="{83712757-CBF2-BA8E-5807-ED44B9932C94}"/>
              </a:ext>
            </a:extLst>
          </p:cNvPr>
          <p:cNvSpPr txBox="1"/>
          <p:nvPr/>
        </p:nvSpPr>
        <p:spPr>
          <a:xfrm>
            <a:off x="1581150" y="1075233"/>
            <a:ext cx="9029700" cy="49244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altLang="zh-CN" sz="2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11.1.1  </a:t>
            </a:r>
            <a:r>
              <a:rPr lang="zh-CN" altLang="en-US" sz="2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斜二测</a:t>
            </a:r>
            <a:endParaRPr lang="zh-CN" altLang="zh-CN" sz="2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2" name="文本框 11">
            <a:extLst>
              <a:ext uri="{FF2B5EF4-FFF2-40B4-BE49-F238E27FC236}">
                <a16:creationId xmlns="" xmlns:a16="http://schemas.microsoft.com/office/drawing/2014/main" id="{0FD0486E-259C-ED60-5C50-DBF676251E65}"/>
              </a:ext>
            </a:extLst>
          </p:cNvPr>
          <p:cNvSpPr txBox="1"/>
          <p:nvPr/>
        </p:nvSpPr>
        <p:spPr>
          <a:xfrm>
            <a:off x="0" y="6189264"/>
            <a:ext cx="121920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zh-CN" altLang="en-US" sz="20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图</a:t>
            </a:r>
            <a:r>
              <a:rPr lang="en-US" altLang="zh-CN" sz="20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11-10 </a:t>
            </a:r>
            <a:r>
              <a:rPr lang="zh-CN" altLang="en-US" sz="20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用正面斜等测和斜二测绘制的投影示意图</a:t>
            </a:r>
            <a:endParaRPr lang="zh-CN" altLang="zh-CN" sz="2000" kern="2200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pic>
        <p:nvPicPr>
          <p:cNvPr id="3" name="图片 2">
            <a:extLst>
              <a:ext uri="{FF2B5EF4-FFF2-40B4-BE49-F238E27FC236}">
                <a16:creationId xmlns="" xmlns:a16="http://schemas.microsoft.com/office/drawing/2014/main" id="{17E2AA1E-C90B-0557-14C3-AC006E9E49F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90207" y="1612530"/>
            <a:ext cx="8485639" cy="4277761"/>
          </a:xfrm>
          <a:prstGeom prst="rect">
            <a:avLst/>
          </a:prstGeom>
        </p:spPr>
      </p:pic>
      <p:sp>
        <p:nvSpPr>
          <p:cNvPr id="8" name="文本框 7">
            <a:extLst>
              <a:ext uri="{FF2B5EF4-FFF2-40B4-BE49-F238E27FC236}">
                <a16:creationId xmlns="" xmlns:a16="http://schemas.microsoft.com/office/drawing/2014/main" id="{1FBC287B-0352-BC9F-6AB7-6E9A9569C74B}"/>
              </a:ext>
            </a:extLst>
          </p:cNvPr>
          <p:cNvSpPr txBox="1"/>
          <p:nvPr/>
        </p:nvSpPr>
        <p:spPr>
          <a:xfrm>
            <a:off x="0" y="5782183"/>
            <a:ext cx="121920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zh-CN" altLang="en-US" sz="20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（</a:t>
            </a:r>
            <a:r>
              <a:rPr lang="en-US" altLang="zh-CN" sz="20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a)                                        (b)</a:t>
            </a:r>
            <a:endParaRPr lang="zh-CN" altLang="zh-CN" sz="2000" kern="2200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13" name="矩形 12"/>
          <p:cNvSpPr/>
          <p:nvPr/>
        </p:nvSpPr>
        <p:spPr>
          <a:xfrm>
            <a:off x="4625575" y="394725"/>
            <a:ext cx="260199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altLang="zh-CN" sz="2800" b="1" kern="22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11.1  </a:t>
            </a:r>
            <a:r>
              <a:rPr lang="zh-CN" altLang="en-US" sz="2800" b="1" kern="22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斜轴测图</a:t>
            </a:r>
            <a:endParaRPr lang="en-US" altLang="zh-CN" sz="2800" b="1" kern="2200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14" name="矩形: 剪去对角 9">
            <a:hlinkClick r:id="rId4" action="ppaction://hlinksldjump"/>
          </p:cNvPr>
          <p:cNvSpPr/>
          <p:nvPr/>
        </p:nvSpPr>
        <p:spPr>
          <a:xfrm>
            <a:off x="9740900" y="6016625"/>
            <a:ext cx="2266950" cy="630238"/>
          </a:xfrm>
          <a:prstGeom prst="snip2Diag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返回本章目录</a:t>
            </a:r>
          </a:p>
        </p:txBody>
      </p:sp>
    </p:spTree>
    <p:extLst>
      <p:ext uri="{BB962C8B-B14F-4D97-AF65-F5344CB8AC3E}">
        <p14:creationId xmlns:p14="http://schemas.microsoft.com/office/powerpoint/2010/main" val="51246717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图片 2" descr="背景图案&#10;&#10;描述已自动生成">
            <a:extLst>
              <a:ext uri="{FF2B5EF4-FFF2-40B4-BE49-F238E27FC236}">
                <a16:creationId xmlns="" xmlns:a16="http://schemas.microsoft.com/office/drawing/2014/main" id="{BEBB5CB1-DA69-5FD6-B0A2-E2B609112D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文本框 4">
            <a:extLst>
              <a:ext uri="{FF2B5EF4-FFF2-40B4-BE49-F238E27FC236}">
                <a16:creationId xmlns="" xmlns:a16="http://schemas.microsoft.com/office/drawing/2014/main" id="{999ED73C-7953-D09E-A029-2970CE8B8A7B}"/>
              </a:ext>
            </a:extLst>
          </p:cNvPr>
          <p:cNvSpPr txBox="1"/>
          <p:nvPr/>
        </p:nvSpPr>
        <p:spPr>
          <a:xfrm>
            <a:off x="1401763" y="354013"/>
            <a:ext cx="6707187" cy="5847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zh-CN" altLang="zh-CN" sz="3200" b="1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第</a:t>
            </a:r>
            <a:r>
              <a:rPr lang="en-US" altLang="zh-CN" sz="3200" b="1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11</a:t>
            </a:r>
            <a:r>
              <a:rPr lang="zh-CN" altLang="zh-CN" sz="3200" b="1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章</a:t>
            </a:r>
            <a:r>
              <a:rPr lang="en-US" altLang="zh-CN" sz="3200" b="1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zh-CN" altLang="en-US" sz="3200" b="1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轴测图</a:t>
            </a:r>
            <a:endParaRPr lang="zh-CN" altLang="zh-CN" sz="3200" b="1" kern="2200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10" name="文本框 9">
            <a:extLst>
              <a:ext uri="{FF2B5EF4-FFF2-40B4-BE49-F238E27FC236}">
                <a16:creationId xmlns="" xmlns:a16="http://schemas.microsoft.com/office/drawing/2014/main" id="{975189CE-BFAA-D95D-C3E6-481DE78716CF}"/>
              </a:ext>
            </a:extLst>
          </p:cNvPr>
          <p:cNvSpPr txBox="1"/>
          <p:nvPr/>
        </p:nvSpPr>
        <p:spPr>
          <a:xfrm>
            <a:off x="1581150" y="1243013"/>
            <a:ext cx="8863144" cy="37240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zh-CN" sz="2800" b="1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11.1  </a:t>
            </a:r>
            <a:r>
              <a:rPr lang="zh-CN" altLang="en-US" sz="2800" b="1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斜轴测图</a:t>
            </a:r>
            <a:endParaRPr lang="en-US" altLang="zh-CN" sz="2800" b="1" kern="2200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>
              <a:defRPr/>
            </a:pPr>
            <a:endParaRPr lang="en-US" altLang="zh-CN" sz="26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defRPr/>
            </a:pPr>
            <a:r>
              <a:rPr lang="en-US" altLang="zh-CN" sz="2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11.1.2  </a:t>
            </a:r>
            <a:r>
              <a:rPr lang="zh-CN" altLang="en-US" sz="2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水平斜等测</a:t>
            </a:r>
            <a:endParaRPr lang="en-US" altLang="zh-CN" sz="2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just">
              <a:defRPr/>
            </a:pP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       </a:t>
            </a:r>
            <a:endParaRPr lang="en-US" altLang="zh-CN" sz="2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just">
              <a:lnSpc>
                <a:spcPct val="150000"/>
              </a:lnSpc>
              <a:defRPr/>
            </a:pP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      水平斜等测的“斜”表示斜投影。“等测”表示三个轴的测量比例都相等，即只有一种测量比例（轴向伸缩系数），并且立体的水平面反映实形的轴测图。</a:t>
            </a:r>
          </a:p>
          <a:p>
            <a:pPr algn="just">
              <a:defRPr/>
            </a:pPr>
            <a:endParaRPr lang="en-US" altLang="zh-CN" sz="2400" b="1" kern="2200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4625575" y="394725"/>
            <a:ext cx="260199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altLang="zh-CN" sz="2800" b="1" kern="22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11.1  </a:t>
            </a:r>
            <a:r>
              <a:rPr lang="zh-CN" altLang="en-US" sz="2800" b="1" kern="22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斜轴测图</a:t>
            </a:r>
            <a:endParaRPr lang="en-US" altLang="zh-CN" sz="2800" b="1" kern="2200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7" name="矩形: 剪去对角 9">
            <a:hlinkClick r:id="rId3" action="ppaction://hlinksldjump"/>
          </p:cNvPr>
          <p:cNvSpPr/>
          <p:nvPr/>
        </p:nvSpPr>
        <p:spPr>
          <a:xfrm>
            <a:off x="9740900" y="6016625"/>
            <a:ext cx="2266950" cy="630238"/>
          </a:xfrm>
          <a:prstGeom prst="snip2Diag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返回本章目录</a:t>
            </a:r>
          </a:p>
        </p:txBody>
      </p:sp>
    </p:spTree>
    <p:extLst>
      <p:ext uri="{BB962C8B-B14F-4D97-AF65-F5344CB8AC3E}">
        <p14:creationId xmlns:p14="http://schemas.microsoft.com/office/powerpoint/2010/main" val="270286166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2" descr="手机屏幕的截图&#10;&#10;中度可信度描述已自动生成">
            <a:extLst>
              <a:ext uri="{FF2B5EF4-FFF2-40B4-BE49-F238E27FC236}">
                <a16:creationId xmlns="" xmlns:a16="http://schemas.microsoft.com/office/drawing/2014/main" id="{7ED97522-56A2-3E2A-05F6-58622CDCE7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文本框 9">
            <a:extLst>
              <a:ext uri="{FF2B5EF4-FFF2-40B4-BE49-F238E27FC236}">
                <a16:creationId xmlns="" xmlns:a16="http://schemas.microsoft.com/office/drawing/2014/main" id="{03A2CD04-5418-1355-3E63-E7EAB01F1C46}"/>
              </a:ext>
            </a:extLst>
          </p:cNvPr>
          <p:cNvSpPr txBox="1"/>
          <p:nvPr/>
        </p:nvSpPr>
        <p:spPr>
          <a:xfrm>
            <a:off x="1401763" y="354013"/>
            <a:ext cx="6707187" cy="58578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zh-CN" altLang="zh-CN" sz="3200" b="1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第</a:t>
            </a:r>
            <a:r>
              <a:rPr lang="en-US" altLang="zh-CN" sz="3200" b="1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11</a:t>
            </a:r>
            <a:r>
              <a:rPr lang="zh-CN" altLang="en-US" sz="3200" b="1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章  轴测图</a:t>
            </a:r>
            <a:endParaRPr lang="zh-CN" altLang="zh-CN" sz="3200" b="1" kern="2200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12" name="文本框 11">
            <a:extLst>
              <a:ext uri="{FF2B5EF4-FFF2-40B4-BE49-F238E27FC236}">
                <a16:creationId xmlns="" xmlns:a16="http://schemas.microsoft.com/office/drawing/2014/main" id="{0FD0486E-259C-ED60-5C50-DBF676251E65}"/>
              </a:ext>
            </a:extLst>
          </p:cNvPr>
          <p:cNvSpPr txBox="1"/>
          <p:nvPr/>
        </p:nvSpPr>
        <p:spPr>
          <a:xfrm>
            <a:off x="0" y="6189264"/>
            <a:ext cx="121920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zh-CN" altLang="en-US" sz="20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图</a:t>
            </a:r>
            <a:r>
              <a:rPr lang="en-US" altLang="zh-CN" sz="20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11-11 </a:t>
            </a:r>
            <a:r>
              <a:rPr lang="zh-CN" altLang="en-US" sz="20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平面立体的三视图与水平斜等测坐标系</a:t>
            </a:r>
            <a:endParaRPr lang="zh-CN" altLang="zh-CN" sz="2000" kern="2200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8" name="文本框 7">
            <a:extLst>
              <a:ext uri="{FF2B5EF4-FFF2-40B4-BE49-F238E27FC236}">
                <a16:creationId xmlns="" xmlns:a16="http://schemas.microsoft.com/office/drawing/2014/main" id="{1FBC287B-0352-BC9F-6AB7-6E9A9569C74B}"/>
              </a:ext>
            </a:extLst>
          </p:cNvPr>
          <p:cNvSpPr txBox="1"/>
          <p:nvPr/>
        </p:nvSpPr>
        <p:spPr>
          <a:xfrm>
            <a:off x="0" y="5782183"/>
            <a:ext cx="121920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zh-CN" altLang="en-US" sz="20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（</a:t>
            </a:r>
            <a:r>
              <a:rPr lang="en-US" altLang="zh-CN" sz="20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a)                                                      (b)</a:t>
            </a:r>
            <a:endParaRPr lang="zh-CN" altLang="zh-CN" sz="2000" kern="2200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13" name="文本框 12">
            <a:extLst>
              <a:ext uri="{FF2B5EF4-FFF2-40B4-BE49-F238E27FC236}">
                <a16:creationId xmlns="" xmlns:a16="http://schemas.microsoft.com/office/drawing/2014/main" id="{482FEAE0-DDFC-40BB-1EDB-A7794F5B98E1}"/>
              </a:ext>
            </a:extLst>
          </p:cNvPr>
          <p:cNvSpPr txBox="1"/>
          <p:nvPr/>
        </p:nvSpPr>
        <p:spPr>
          <a:xfrm>
            <a:off x="1401763" y="1075233"/>
            <a:ext cx="9378089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zh-CN" sz="2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11.1.2  </a:t>
            </a:r>
            <a:r>
              <a:rPr lang="zh-CN" altLang="en-US" sz="2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水平斜等测             </a:t>
            </a:r>
            <a:r>
              <a:rPr lang="zh-CN" altLang="zh-CN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例</a:t>
            </a:r>
            <a:r>
              <a:rPr lang="en-US" altLang="zh-CN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11-4  </a:t>
            </a:r>
            <a:r>
              <a:rPr lang="zh-CN" altLang="zh-CN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画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平面立体</a:t>
            </a:r>
            <a:r>
              <a:rPr lang="zh-CN" altLang="zh-CN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的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水平</a:t>
            </a:r>
            <a:r>
              <a:rPr lang="zh-CN" altLang="zh-CN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斜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等</a:t>
            </a:r>
            <a:r>
              <a:rPr lang="zh-CN" altLang="zh-CN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测。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zh-CN" altLang="en-US" sz="2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        </a:t>
            </a:r>
            <a:endParaRPr lang="zh-CN" altLang="zh-CN" sz="2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4625575" y="394725"/>
            <a:ext cx="260199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altLang="zh-CN" sz="2800" b="1" kern="22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11.1  </a:t>
            </a:r>
            <a:r>
              <a:rPr lang="zh-CN" altLang="en-US" sz="2800" b="1" kern="22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斜轴测图</a:t>
            </a:r>
            <a:endParaRPr lang="en-US" altLang="zh-CN" sz="2800" b="1" kern="2200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14" name="矩形: 剪去对角 9">
            <a:hlinkClick r:id="rId3" action="ppaction://hlinksldjump"/>
          </p:cNvPr>
          <p:cNvSpPr/>
          <p:nvPr/>
        </p:nvSpPr>
        <p:spPr>
          <a:xfrm>
            <a:off x="9740900" y="6016625"/>
            <a:ext cx="2266950" cy="630238"/>
          </a:xfrm>
          <a:prstGeom prst="snip2Diag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返回本章目录</a:t>
            </a: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96311" y="1703109"/>
            <a:ext cx="7311924" cy="39959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9597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图片 2">
            <a:extLst>
              <a:ext uri="{FF2B5EF4-FFF2-40B4-BE49-F238E27FC236}">
                <a16:creationId xmlns="" xmlns:a16="http://schemas.microsoft.com/office/drawing/2014/main" id="{D7C9C158-D124-AFEA-29B8-46741AFC5D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矩形 2">
            <a:extLst>
              <a:ext uri="{FF2B5EF4-FFF2-40B4-BE49-F238E27FC236}">
                <a16:creationId xmlns="" xmlns:a16="http://schemas.microsoft.com/office/drawing/2014/main" id="{557A7DCB-2681-9E31-A524-AB327EC674E4}"/>
              </a:ext>
            </a:extLst>
          </p:cNvPr>
          <p:cNvSpPr/>
          <p:nvPr/>
        </p:nvSpPr>
        <p:spPr>
          <a:xfrm>
            <a:off x="2397125" y="1362075"/>
            <a:ext cx="2741613" cy="3698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zh-CN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第</a:t>
            </a:r>
            <a:r>
              <a:rPr lang="en-US" altLang="zh-CN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zh-CN" altLang="zh-CN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章    制图的基本知识 </a:t>
            </a:r>
            <a:endParaRPr lang="zh-CN" altLang="en-US" kern="100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4" name="矩形 3">
            <a:extLst>
              <a:ext uri="{FF2B5EF4-FFF2-40B4-BE49-F238E27FC236}">
                <a16:creationId xmlns="" xmlns:a16="http://schemas.microsoft.com/office/drawing/2014/main" id="{E921AA8C-DF57-5219-5139-72A20312B065}"/>
              </a:ext>
            </a:extLst>
          </p:cNvPr>
          <p:cNvSpPr/>
          <p:nvPr/>
        </p:nvSpPr>
        <p:spPr>
          <a:xfrm>
            <a:off x="2414588" y="1757363"/>
            <a:ext cx="2903537" cy="369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zh-CN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第</a:t>
            </a:r>
            <a:r>
              <a:rPr lang="en-US" altLang="zh-CN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3</a:t>
            </a:r>
            <a:r>
              <a:rPr lang="zh-CN" altLang="zh-CN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章    点、线、面的投影</a:t>
            </a:r>
            <a:endParaRPr lang="zh-CN" altLang="en-US" kern="100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5" name="矩形 4">
            <a:extLst>
              <a:ext uri="{FF2B5EF4-FFF2-40B4-BE49-F238E27FC236}">
                <a16:creationId xmlns="" xmlns:a16="http://schemas.microsoft.com/office/drawing/2014/main" id="{7F00A4B9-C402-867C-50D8-3A53F64F5980}"/>
              </a:ext>
            </a:extLst>
          </p:cNvPr>
          <p:cNvSpPr/>
          <p:nvPr/>
        </p:nvSpPr>
        <p:spPr>
          <a:xfrm>
            <a:off x="2417763" y="2146300"/>
            <a:ext cx="3825875" cy="36830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zh-CN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第</a:t>
            </a:r>
            <a:r>
              <a:rPr lang="en-US" altLang="zh-CN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4</a:t>
            </a:r>
            <a:r>
              <a:rPr lang="zh-CN" altLang="zh-CN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章    线面几何元素间的相对位置</a:t>
            </a:r>
            <a:endParaRPr lang="zh-CN" altLang="en-US" kern="100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6" name="矩形 5">
            <a:extLst>
              <a:ext uri="{FF2B5EF4-FFF2-40B4-BE49-F238E27FC236}">
                <a16:creationId xmlns="" xmlns:a16="http://schemas.microsoft.com/office/drawing/2014/main" id="{18953727-45C6-3AA5-8018-AB07AC42BAC3}"/>
              </a:ext>
            </a:extLst>
          </p:cNvPr>
          <p:cNvSpPr/>
          <p:nvPr/>
        </p:nvSpPr>
        <p:spPr>
          <a:xfrm>
            <a:off x="2414588" y="2549525"/>
            <a:ext cx="2049462" cy="3698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zh-CN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第</a:t>
            </a:r>
            <a:r>
              <a:rPr lang="en-US" altLang="zh-CN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5</a:t>
            </a:r>
            <a:r>
              <a:rPr lang="zh-CN" altLang="zh-CN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章    投影变换 </a:t>
            </a:r>
            <a:endParaRPr lang="zh-CN" altLang="en-US" kern="100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7" name="矩形 6">
            <a:extLst>
              <a:ext uri="{FF2B5EF4-FFF2-40B4-BE49-F238E27FC236}">
                <a16:creationId xmlns="" xmlns:a16="http://schemas.microsoft.com/office/drawing/2014/main" id="{D9127395-63D4-5B9F-92CE-7F9BA010BD07}"/>
              </a:ext>
            </a:extLst>
          </p:cNvPr>
          <p:cNvSpPr/>
          <p:nvPr/>
        </p:nvSpPr>
        <p:spPr>
          <a:xfrm>
            <a:off x="2414588" y="2932113"/>
            <a:ext cx="2211387" cy="36830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zh-CN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第</a:t>
            </a:r>
            <a:r>
              <a:rPr lang="en-US" altLang="zh-CN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6</a:t>
            </a:r>
            <a:r>
              <a:rPr lang="zh-CN" altLang="zh-CN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章    曲线与曲面</a:t>
            </a:r>
            <a:endParaRPr lang="zh-CN" altLang="en-US" kern="100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8" name="矩形 7">
            <a:extLst>
              <a:ext uri="{FF2B5EF4-FFF2-40B4-BE49-F238E27FC236}">
                <a16:creationId xmlns="" xmlns:a16="http://schemas.microsoft.com/office/drawing/2014/main" id="{FAE96956-BCE1-90FF-22C9-D838177A0F66}"/>
              </a:ext>
            </a:extLst>
          </p:cNvPr>
          <p:cNvSpPr/>
          <p:nvPr/>
        </p:nvSpPr>
        <p:spPr>
          <a:xfrm>
            <a:off x="2430463" y="3324225"/>
            <a:ext cx="1979612" cy="3698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zh-CN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第</a:t>
            </a:r>
            <a:r>
              <a:rPr lang="en-US" altLang="zh-CN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7</a:t>
            </a:r>
            <a:r>
              <a:rPr lang="zh-CN" altLang="zh-CN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章    基本立体</a:t>
            </a:r>
            <a:endParaRPr lang="zh-CN" altLang="en-US" kern="100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9" name="矩形 8">
            <a:extLst>
              <a:ext uri="{FF2B5EF4-FFF2-40B4-BE49-F238E27FC236}">
                <a16:creationId xmlns="" xmlns:a16="http://schemas.microsoft.com/office/drawing/2014/main" id="{5CF296FA-7490-6E5F-360A-84623356079F}"/>
              </a:ext>
            </a:extLst>
          </p:cNvPr>
          <p:cNvSpPr/>
          <p:nvPr/>
        </p:nvSpPr>
        <p:spPr>
          <a:xfrm>
            <a:off x="2430463" y="3695700"/>
            <a:ext cx="2441575" cy="36830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zh-CN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第</a:t>
            </a:r>
            <a:r>
              <a:rPr lang="en-US" altLang="zh-CN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8</a:t>
            </a:r>
            <a:r>
              <a:rPr lang="zh-CN" altLang="zh-CN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章    平面截切立体</a:t>
            </a:r>
            <a:endParaRPr lang="zh-CN" altLang="en-US" kern="100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11" name="矩形 10">
            <a:extLst>
              <a:ext uri="{FF2B5EF4-FFF2-40B4-BE49-F238E27FC236}">
                <a16:creationId xmlns="" xmlns:a16="http://schemas.microsoft.com/office/drawing/2014/main" id="{4D63F9F5-CA78-5BE0-1929-83BC615FC03D}"/>
              </a:ext>
            </a:extLst>
          </p:cNvPr>
          <p:cNvSpPr/>
          <p:nvPr/>
        </p:nvSpPr>
        <p:spPr>
          <a:xfrm>
            <a:off x="2424113" y="4460875"/>
            <a:ext cx="1884362" cy="36830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zh-CN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第</a:t>
            </a:r>
            <a:r>
              <a:rPr lang="en-US" altLang="zh-CN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10</a:t>
            </a:r>
            <a:r>
              <a:rPr lang="zh-CN" altLang="zh-CN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章 </a:t>
            </a:r>
            <a:r>
              <a:rPr lang="en-US" altLang="zh-CN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 </a:t>
            </a:r>
            <a:r>
              <a:rPr lang="zh-CN" altLang="zh-CN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组合体 </a:t>
            </a:r>
            <a:endParaRPr lang="zh-CN" altLang="en-US" kern="100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12" name="矩形 11">
            <a:extLst>
              <a:ext uri="{FF2B5EF4-FFF2-40B4-BE49-F238E27FC236}">
                <a16:creationId xmlns="" xmlns:a16="http://schemas.microsoft.com/office/drawing/2014/main" id="{5AA5B6FE-9484-C7FD-6AB2-64976F55F402}"/>
              </a:ext>
            </a:extLst>
          </p:cNvPr>
          <p:cNvSpPr/>
          <p:nvPr/>
        </p:nvSpPr>
        <p:spPr>
          <a:xfrm>
            <a:off x="2424113" y="4846638"/>
            <a:ext cx="1816100" cy="369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zh-CN" kern="100" dirty="0">
                <a:highlight>
                  <a:srgbClr val="FFFF00"/>
                </a:highlight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第</a:t>
            </a:r>
            <a:r>
              <a:rPr lang="en-US" altLang="zh-CN" kern="100" dirty="0">
                <a:highlight>
                  <a:srgbClr val="FFFF00"/>
                </a:highlight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11</a:t>
            </a:r>
            <a:r>
              <a:rPr lang="zh-CN" altLang="zh-CN" kern="100" dirty="0">
                <a:highlight>
                  <a:srgbClr val="FFFF00"/>
                </a:highlight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章   轴测图</a:t>
            </a:r>
            <a:endParaRPr lang="zh-CN" altLang="en-US" kern="100" dirty="0">
              <a:highlight>
                <a:srgbClr val="FFFF00"/>
              </a:highlight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13" name="矩形 12">
            <a:extLst>
              <a:ext uri="{FF2B5EF4-FFF2-40B4-BE49-F238E27FC236}">
                <a16:creationId xmlns="" xmlns:a16="http://schemas.microsoft.com/office/drawing/2014/main" id="{8BF0C53B-8493-B341-B626-F0D68027FA9A}"/>
              </a:ext>
            </a:extLst>
          </p:cNvPr>
          <p:cNvSpPr/>
          <p:nvPr/>
        </p:nvSpPr>
        <p:spPr>
          <a:xfrm>
            <a:off x="2428875" y="5229225"/>
            <a:ext cx="3200400" cy="36830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zh-CN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第</a:t>
            </a:r>
            <a:r>
              <a:rPr lang="en-US" altLang="zh-CN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12</a:t>
            </a:r>
            <a:r>
              <a:rPr lang="zh-CN" altLang="zh-CN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章   建筑形体的表达方法</a:t>
            </a:r>
            <a:endParaRPr lang="zh-CN" altLang="en-US" kern="100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14" name="矩形 13">
            <a:extLst>
              <a:ext uri="{FF2B5EF4-FFF2-40B4-BE49-F238E27FC236}">
                <a16:creationId xmlns="" xmlns:a16="http://schemas.microsoft.com/office/drawing/2014/main" id="{D08772EE-2E36-F2A7-30C4-B19F6BB9B10F}"/>
              </a:ext>
            </a:extLst>
          </p:cNvPr>
          <p:cNvSpPr/>
          <p:nvPr/>
        </p:nvSpPr>
        <p:spPr>
          <a:xfrm>
            <a:off x="2439988" y="5635625"/>
            <a:ext cx="2114550" cy="3698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zh-CN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第</a:t>
            </a:r>
            <a:r>
              <a:rPr lang="en-US" altLang="zh-CN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13</a:t>
            </a:r>
            <a:r>
              <a:rPr lang="zh-CN" altLang="zh-CN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章   透视投影 </a:t>
            </a:r>
            <a:endParaRPr lang="zh-CN" altLang="en-US" kern="100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15" name="矩形 14">
            <a:extLst>
              <a:ext uri="{FF2B5EF4-FFF2-40B4-BE49-F238E27FC236}">
                <a16:creationId xmlns="" xmlns:a16="http://schemas.microsoft.com/office/drawing/2014/main" id="{04288311-DC09-7B7D-3D99-495A19050B01}"/>
              </a:ext>
            </a:extLst>
          </p:cNvPr>
          <p:cNvSpPr/>
          <p:nvPr/>
        </p:nvSpPr>
        <p:spPr>
          <a:xfrm>
            <a:off x="2446338" y="6026150"/>
            <a:ext cx="2044700" cy="36830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zh-CN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第</a:t>
            </a:r>
            <a:r>
              <a:rPr lang="en-US" altLang="zh-CN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14</a:t>
            </a:r>
            <a:r>
              <a:rPr lang="zh-CN" altLang="zh-CN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章   标高投影</a:t>
            </a:r>
            <a:endParaRPr lang="zh-CN" altLang="en-US" kern="100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16" name="矩形 15">
            <a:extLst>
              <a:ext uri="{FF2B5EF4-FFF2-40B4-BE49-F238E27FC236}">
                <a16:creationId xmlns="" xmlns:a16="http://schemas.microsoft.com/office/drawing/2014/main" id="{DCF94463-30AD-823E-5353-7EE792ACDF38}"/>
              </a:ext>
            </a:extLst>
          </p:cNvPr>
          <p:cNvSpPr/>
          <p:nvPr/>
        </p:nvSpPr>
        <p:spPr>
          <a:xfrm>
            <a:off x="2435225" y="6416675"/>
            <a:ext cx="2344738" cy="36830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zh-CN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第</a:t>
            </a:r>
            <a:r>
              <a:rPr lang="en-US" altLang="zh-CN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15</a:t>
            </a:r>
            <a:r>
              <a:rPr lang="zh-CN" altLang="zh-CN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章   计算机绘图 </a:t>
            </a:r>
            <a:endParaRPr lang="zh-CN" altLang="en-US" kern="100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17" name="矩形 16">
            <a:extLst>
              <a:ext uri="{FF2B5EF4-FFF2-40B4-BE49-F238E27FC236}">
                <a16:creationId xmlns="" xmlns:a16="http://schemas.microsoft.com/office/drawing/2014/main" id="{25475805-4908-1AC1-FDF6-4A37AB52D8A9}"/>
              </a:ext>
            </a:extLst>
          </p:cNvPr>
          <p:cNvSpPr/>
          <p:nvPr/>
        </p:nvSpPr>
        <p:spPr>
          <a:xfrm>
            <a:off x="2397125" y="971550"/>
            <a:ext cx="1587500" cy="3698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zh-CN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第</a:t>
            </a:r>
            <a:r>
              <a:rPr lang="en-US" altLang="zh-CN" kern="1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r>
              <a:rPr lang="zh-CN" altLang="zh-CN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章  </a:t>
            </a:r>
            <a:r>
              <a:rPr lang="en-US" altLang="zh-CN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zh-CN" altLang="zh-CN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zh-CN" altLang="en-US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绪论</a:t>
            </a:r>
            <a:r>
              <a:rPr lang="zh-CN" altLang="zh-CN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endParaRPr lang="zh-CN" altLang="en-US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3089" name="图片 19">
            <a:extLst>
              <a:ext uri="{FF2B5EF4-FFF2-40B4-BE49-F238E27FC236}">
                <a16:creationId xmlns="" xmlns:a16="http://schemas.microsoft.com/office/drawing/2014/main" id="{2721C8A3-AF18-8DE0-F4AC-0336A63ECA3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4388" y="1406525"/>
            <a:ext cx="339725" cy="290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90" name="图片 20">
            <a:extLst>
              <a:ext uri="{FF2B5EF4-FFF2-40B4-BE49-F238E27FC236}">
                <a16:creationId xmlns="" xmlns:a16="http://schemas.microsoft.com/office/drawing/2014/main" id="{6C828CF3-9698-EB12-B0FA-1E17CE09087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3588" y="1011238"/>
            <a:ext cx="396875" cy="328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91" name="图片 21">
            <a:extLst>
              <a:ext uri="{FF2B5EF4-FFF2-40B4-BE49-F238E27FC236}">
                <a16:creationId xmlns="" xmlns:a16="http://schemas.microsoft.com/office/drawing/2014/main" id="{F8797377-2882-0C67-B28E-6BBEB04A7DC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1375" y="3338513"/>
            <a:ext cx="319088" cy="352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92" name="图片 22">
            <a:extLst>
              <a:ext uri="{FF2B5EF4-FFF2-40B4-BE49-F238E27FC236}">
                <a16:creationId xmlns="" xmlns:a16="http://schemas.microsoft.com/office/drawing/2014/main" id="{EDEE3471-2B77-0328-EF21-152FB33B2AB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0100" y="4833938"/>
            <a:ext cx="387350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93" name="图片 23">
            <a:extLst>
              <a:ext uri="{FF2B5EF4-FFF2-40B4-BE49-F238E27FC236}">
                <a16:creationId xmlns="" xmlns:a16="http://schemas.microsoft.com/office/drawing/2014/main" id="{0FF4FB8F-D15C-EC77-87C7-148DB3350D1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6925" y="1787525"/>
            <a:ext cx="357188" cy="320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94" name="图片 24">
            <a:extLst>
              <a:ext uri="{FF2B5EF4-FFF2-40B4-BE49-F238E27FC236}">
                <a16:creationId xmlns="" xmlns:a16="http://schemas.microsoft.com/office/drawing/2014/main" id="{D188CF3B-AE48-DEA5-047F-BC7D2E1DC06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1375" y="6451600"/>
            <a:ext cx="312738" cy="341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95" name="图片 25">
            <a:extLst>
              <a:ext uri="{FF2B5EF4-FFF2-40B4-BE49-F238E27FC236}">
                <a16:creationId xmlns="" xmlns:a16="http://schemas.microsoft.com/office/drawing/2014/main" id="{09F34918-548F-90A4-A120-FA7C41C8EF77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0100" y="2563813"/>
            <a:ext cx="360363" cy="358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96" name="图片 26">
            <a:extLst>
              <a:ext uri="{FF2B5EF4-FFF2-40B4-BE49-F238E27FC236}">
                <a16:creationId xmlns="" xmlns:a16="http://schemas.microsoft.com/office/drawing/2014/main" id="{A9066D80-F4C3-8601-AE21-8870DDE5AE89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3750" y="4430713"/>
            <a:ext cx="400050" cy="393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97" name="图片 27">
            <a:extLst>
              <a:ext uri="{FF2B5EF4-FFF2-40B4-BE49-F238E27FC236}">
                <a16:creationId xmlns="" xmlns:a16="http://schemas.microsoft.com/office/drawing/2014/main" id="{643CEB74-E48C-E9EB-DD52-80945FAA105E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1375" y="6069013"/>
            <a:ext cx="331788" cy="317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98" name="图片 28">
            <a:extLst>
              <a:ext uri="{FF2B5EF4-FFF2-40B4-BE49-F238E27FC236}">
                <a16:creationId xmlns="" xmlns:a16="http://schemas.microsoft.com/office/drawing/2014/main" id="{497FD371-045E-C434-1B31-74C08A9517A3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3750" y="5259388"/>
            <a:ext cx="425450" cy="295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99" name="图片 31">
            <a:extLst>
              <a:ext uri="{FF2B5EF4-FFF2-40B4-BE49-F238E27FC236}">
                <a16:creationId xmlns="" xmlns:a16="http://schemas.microsoft.com/office/drawing/2014/main" id="{C41D3896-5510-861C-6743-2A7B2D8F5D5A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1375" y="5684838"/>
            <a:ext cx="346075" cy="258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00" name="图片 33">
            <a:extLst>
              <a:ext uri="{FF2B5EF4-FFF2-40B4-BE49-F238E27FC236}">
                <a16:creationId xmlns="" xmlns:a16="http://schemas.microsoft.com/office/drawing/2014/main" id="{53B476BD-5B79-C572-5620-ED4D809B5E49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5975" y="2160588"/>
            <a:ext cx="344488" cy="301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3101" name="组合 36">
            <a:extLst>
              <a:ext uri="{FF2B5EF4-FFF2-40B4-BE49-F238E27FC236}">
                <a16:creationId xmlns="" xmlns:a16="http://schemas.microsoft.com/office/drawing/2014/main" id="{D689A93E-88CC-C516-312D-9EF9FFEE5D76}"/>
              </a:ext>
            </a:extLst>
          </p:cNvPr>
          <p:cNvGrpSpPr>
            <a:grpSpLocks/>
          </p:cNvGrpSpPr>
          <p:nvPr/>
        </p:nvGrpSpPr>
        <p:grpSpPr bwMode="auto">
          <a:xfrm>
            <a:off x="2135188" y="4070350"/>
            <a:ext cx="2509837" cy="369888"/>
            <a:chOff x="2134768" y="4070210"/>
            <a:chExt cx="2510913" cy="369332"/>
          </a:xfrm>
        </p:grpSpPr>
        <p:sp>
          <p:nvSpPr>
            <p:cNvPr id="10" name="矩形 9">
              <a:extLst>
                <a:ext uri="{FF2B5EF4-FFF2-40B4-BE49-F238E27FC236}">
                  <a16:creationId xmlns="" xmlns:a16="http://schemas.microsoft.com/office/drawing/2014/main" id="{9C06848E-D890-1899-0618-13F62C3A7ABC}"/>
                </a:ext>
              </a:extLst>
            </p:cNvPr>
            <p:cNvSpPr/>
            <p:nvPr/>
          </p:nvSpPr>
          <p:spPr>
            <a:xfrm>
              <a:off x="2434934" y="4070210"/>
              <a:ext cx="2210747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zh-CN" altLang="zh-CN" kern="100" dirty="0">
                  <a:latin typeface="微软雅黑" panose="020B0503020204020204" pitchFamily="34" charset="-122"/>
                  <a:ea typeface="微软雅黑" panose="020B0503020204020204" pitchFamily="34" charset="-122"/>
                  <a:cs typeface="Times New Roman" panose="02020603050405020304" pitchFamily="18" charset="0"/>
                </a:rPr>
                <a:t>第</a:t>
              </a:r>
              <a:r>
                <a:rPr lang="en-US" altLang="zh-CN" kern="100" dirty="0">
                  <a:latin typeface="微软雅黑" panose="020B0503020204020204" pitchFamily="34" charset="-122"/>
                  <a:ea typeface="微软雅黑" panose="020B0503020204020204" pitchFamily="34" charset="-122"/>
                  <a:cs typeface="Times New Roman" panose="02020603050405020304" pitchFamily="18" charset="0"/>
                </a:rPr>
                <a:t>9</a:t>
              </a:r>
              <a:r>
                <a:rPr lang="zh-CN" altLang="zh-CN" kern="100" dirty="0">
                  <a:latin typeface="微软雅黑" panose="020B0503020204020204" pitchFamily="34" charset="-122"/>
                  <a:ea typeface="微软雅黑" panose="020B0503020204020204" pitchFamily="34" charset="-122"/>
                  <a:cs typeface="Times New Roman" panose="02020603050405020304" pitchFamily="18" charset="0"/>
                </a:rPr>
                <a:t>章 </a:t>
              </a:r>
              <a:r>
                <a:rPr lang="en-US" altLang="zh-CN" kern="100" dirty="0">
                  <a:latin typeface="微软雅黑" panose="020B0503020204020204" pitchFamily="34" charset="-122"/>
                  <a:ea typeface="微软雅黑" panose="020B0503020204020204" pitchFamily="34" charset="-122"/>
                  <a:cs typeface="Times New Roman" panose="02020603050405020304" pitchFamily="18" charset="0"/>
                </a:rPr>
                <a:t>   </a:t>
              </a:r>
              <a:r>
                <a:rPr lang="zh-CN" altLang="zh-CN" kern="100" dirty="0">
                  <a:latin typeface="微软雅黑" panose="020B0503020204020204" pitchFamily="34" charset="-122"/>
                  <a:ea typeface="微软雅黑" panose="020B0503020204020204" pitchFamily="34" charset="-122"/>
                  <a:cs typeface="Times New Roman" panose="02020603050405020304" pitchFamily="18" charset="0"/>
                </a:rPr>
                <a:t>两立体相贯</a:t>
              </a:r>
              <a:endParaRPr lang="zh-CN" altLang="en-US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endParaRPr>
            </a:p>
          </p:txBody>
        </p:sp>
        <p:pic>
          <p:nvPicPr>
            <p:cNvPr id="3105" name="图片 32">
              <a:extLst>
                <a:ext uri="{FF2B5EF4-FFF2-40B4-BE49-F238E27FC236}">
                  <a16:creationId xmlns="" xmlns:a16="http://schemas.microsoft.com/office/drawing/2014/main" id="{542D7A46-E136-AE08-55D2-2E22E0A62F1C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34768" y="4113019"/>
              <a:ext cx="280048" cy="2669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3102" name="图片 34">
            <a:extLst>
              <a:ext uri="{FF2B5EF4-FFF2-40B4-BE49-F238E27FC236}">
                <a16:creationId xmlns="" xmlns:a16="http://schemas.microsoft.com/office/drawing/2014/main" id="{3066A6D8-6D3D-8DB6-DE37-AE72D9037C69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9313" y="3722688"/>
            <a:ext cx="311150" cy="309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03" name="图片 35">
            <a:extLst>
              <a:ext uri="{FF2B5EF4-FFF2-40B4-BE49-F238E27FC236}">
                <a16:creationId xmlns="" xmlns:a16="http://schemas.microsoft.com/office/drawing/2014/main" id="{23CA6B8B-15EA-EE81-6498-6D36198A012F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8200" y="2957513"/>
            <a:ext cx="355600" cy="282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2" descr="手机屏幕的截图&#10;&#10;中度可信度描述已自动生成">
            <a:extLst>
              <a:ext uri="{FF2B5EF4-FFF2-40B4-BE49-F238E27FC236}">
                <a16:creationId xmlns="" xmlns:a16="http://schemas.microsoft.com/office/drawing/2014/main" id="{7ED97522-56A2-3E2A-05F6-58622CDCE7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文本框 9">
            <a:extLst>
              <a:ext uri="{FF2B5EF4-FFF2-40B4-BE49-F238E27FC236}">
                <a16:creationId xmlns="" xmlns:a16="http://schemas.microsoft.com/office/drawing/2014/main" id="{03A2CD04-5418-1355-3E63-E7EAB01F1C46}"/>
              </a:ext>
            </a:extLst>
          </p:cNvPr>
          <p:cNvSpPr txBox="1"/>
          <p:nvPr/>
        </p:nvSpPr>
        <p:spPr>
          <a:xfrm>
            <a:off x="1401763" y="354013"/>
            <a:ext cx="6707187" cy="58578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zh-CN" altLang="zh-CN" sz="3200" b="1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第</a:t>
            </a:r>
            <a:r>
              <a:rPr lang="en-US" altLang="zh-CN" sz="3200" b="1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11</a:t>
            </a:r>
            <a:r>
              <a:rPr lang="zh-CN" altLang="en-US" sz="3200" b="1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章  轴测图</a:t>
            </a:r>
            <a:endParaRPr lang="zh-CN" altLang="zh-CN" sz="3200" b="1" kern="2200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12" name="文本框 11">
            <a:extLst>
              <a:ext uri="{FF2B5EF4-FFF2-40B4-BE49-F238E27FC236}">
                <a16:creationId xmlns="" xmlns:a16="http://schemas.microsoft.com/office/drawing/2014/main" id="{0FD0486E-259C-ED60-5C50-DBF676251E65}"/>
              </a:ext>
            </a:extLst>
          </p:cNvPr>
          <p:cNvSpPr txBox="1"/>
          <p:nvPr/>
        </p:nvSpPr>
        <p:spPr>
          <a:xfrm>
            <a:off x="0" y="6155708"/>
            <a:ext cx="121920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zh-CN" altLang="en-US" sz="20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图</a:t>
            </a:r>
            <a:r>
              <a:rPr lang="en-US" altLang="zh-CN" sz="20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11-12 </a:t>
            </a:r>
            <a:r>
              <a:rPr lang="zh-CN" altLang="en-US" sz="20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画平面立体水平斜等测图的步骤</a:t>
            </a:r>
            <a:endParaRPr lang="zh-CN" altLang="zh-CN" sz="2000" kern="2200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11" name="文本框 10">
            <a:extLst>
              <a:ext uri="{FF2B5EF4-FFF2-40B4-BE49-F238E27FC236}">
                <a16:creationId xmlns="" xmlns:a16="http://schemas.microsoft.com/office/drawing/2014/main" id="{C8F9107A-F5C3-F8B4-0D13-79FB8A8447B2}"/>
              </a:ext>
            </a:extLst>
          </p:cNvPr>
          <p:cNvSpPr txBox="1"/>
          <p:nvPr/>
        </p:nvSpPr>
        <p:spPr>
          <a:xfrm>
            <a:off x="1401763" y="1075233"/>
            <a:ext cx="9378089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zh-CN" sz="2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11.1.2  </a:t>
            </a:r>
            <a:r>
              <a:rPr lang="zh-CN" altLang="en-US" sz="2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水平斜等测             </a:t>
            </a:r>
            <a:r>
              <a:rPr lang="zh-CN" altLang="zh-CN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例</a:t>
            </a:r>
            <a:r>
              <a:rPr lang="en-US" altLang="zh-CN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11-4  </a:t>
            </a:r>
            <a:r>
              <a:rPr lang="zh-CN" altLang="zh-CN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画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平面立体</a:t>
            </a:r>
            <a:r>
              <a:rPr lang="zh-CN" altLang="zh-CN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的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水平</a:t>
            </a:r>
            <a:r>
              <a:rPr lang="zh-CN" altLang="zh-CN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斜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等</a:t>
            </a:r>
            <a:r>
              <a:rPr lang="zh-CN" altLang="zh-CN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测。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zh-CN" altLang="en-US" sz="2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        </a:t>
            </a:r>
            <a:endParaRPr lang="zh-CN" altLang="zh-CN" sz="2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3" name="矩形 12"/>
          <p:cNvSpPr/>
          <p:nvPr/>
        </p:nvSpPr>
        <p:spPr>
          <a:xfrm>
            <a:off x="4625575" y="394725"/>
            <a:ext cx="260199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altLang="zh-CN" sz="2800" b="1" kern="22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11.1  </a:t>
            </a:r>
            <a:r>
              <a:rPr lang="zh-CN" altLang="en-US" sz="2800" b="1" kern="22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斜轴测图</a:t>
            </a:r>
            <a:endParaRPr lang="en-US" altLang="zh-CN" sz="2800" b="1" kern="2200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14" name="矩形: 剪去对角 9">
            <a:hlinkClick r:id="rId3" action="ppaction://hlinksldjump"/>
          </p:cNvPr>
          <p:cNvSpPr/>
          <p:nvPr/>
        </p:nvSpPr>
        <p:spPr>
          <a:xfrm>
            <a:off x="9740900" y="6016625"/>
            <a:ext cx="2266950" cy="630238"/>
          </a:xfrm>
          <a:prstGeom prst="snip2Diag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返回本章目录</a:t>
            </a: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31557" y="1703109"/>
            <a:ext cx="9118497" cy="3918465"/>
          </a:xfrm>
          <a:prstGeom prst="rect">
            <a:avLst/>
          </a:prstGeom>
        </p:spPr>
      </p:pic>
      <p:sp>
        <p:nvSpPr>
          <p:cNvPr id="8" name="文本框 7">
            <a:extLst>
              <a:ext uri="{FF2B5EF4-FFF2-40B4-BE49-F238E27FC236}">
                <a16:creationId xmlns="" xmlns:a16="http://schemas.microsoft.com/office/drawing/2014/main" id="{C8AC576C-CB1D-A384-775B-075B2580AD66}"/>
              </a:ext>
            </a:extLst>
          </p:cNvPr>
          <p:cNvSpPr txBox="1"/>
          <p:nvPr/>
        </p:nvSpPr>
        <p:spPr>
          <a:xfrm>
            <a:off x="-5194" y="5525470"/>
            <a:ext cx="121920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zh-CN" altLang="en-US" sz="20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（</a:t>
            </a:r>
            <a:r>
              <a:rPr lang="en-US" altLang="zh-CN" sz="20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a)                                     (b)                                        (c)</a:t>
            </a:r>
            <a:endParaRPr lang="zh-CN" altLang="zh-CN" sz="2000" kern="2200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774171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2" descr="手机屏幕的截图&#10;&#10;中度可信度描述已自动生成">
            <a:extLst>
              <a:ext uri="{FF2B5EF4-FFF2-40B4-BE49-F238E27FC236}">
                <a16:creationId xmlns="" xmlns:a16="http://schemas.microsoft.com/office/drawing/2014/main" id="{7ED97522-56A2-3E2A-05F6-58622CDCE7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文本框 9">
            <a:extLst>
              <a:ext uri="{FF2B5EF4-FFF2-40B4-BE49-F238E27FC236}">
                <a16:creationId xmlns="" xmlns:a16="http://schemas.microsoft.com/office/drawing/2014/main" id="{03A2CD04-5418-1355-3E63-E7EAB01F1C46}"/>
              </a:ext>
            </a:extLst>
          </p:cNvPr>
          <p:cNvSpPr txBox="1"/>
          <p:nvPr/>
        </p:nvSpPr>
        <p:spPr>
          <a:xfrm>
            <a:off x="1401763" y="354013"/>
            <a:ext cx="6707187" cy="58578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zh-CN" altLang="zh-CN" sz="3200" b="1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第</a:t>
            </a:r>
            <a:r>
              <a:rPr lang="en-US" altLang="zh-CN" sz="3200" b="1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11</a:t>
            </a:r>
            <a:r>
              <a:rPr lang="zh-CN" altLang="en-US" sz="3200" b="1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章  轴测图</a:t>
            </a:r>
            <a:endParaRPr lang="zh-CN" altLang="zh-CN" sz="3200" b="1" kern="2200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12" name="文本框 11">
            <a:extLst>
              <a:ext uri="{FF2B5EF4-FFF2-40B4-BE49-F238E27FC236}">
                <a16:creationId xmlns="" xmlns:a16="http://schemas.microsoft.com/office/drawing/2014/main" id="{0FD0486E-259C-ED60-5C50-DBF676251E65}"/>
              </a:ext>
            </a:extLst>
          </p:cNvPr>
          <p:cNvSpPr txBox="1"/>
          <p:nvPr/>
        </p:nvSpPr>
        <p:spPr>
          <a:xfrm>
            <a:off x="-534838" y="6407262"/>
            <a:ext cx="121920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zh-CN" altLang="en-US" sz="20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图</a:t>
            </a:r>
            <a:r>
              <a:rPr lang="en-US" altLang="zh-CN" sz="20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11-13 </a:t>
            </a:r>
            <a:r>
              <a:rPr lang="zh-CN" altLang="en-US" sz="20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建筑物的三面投影</a:t>
            </a:r>
            <a:endParaRPr lang="zh-CN" altLang="zh-CN" sz="2000" kern="2200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8" name="文本框 7">
            <a:extLst>
              <a:ext uri="{FF2B5EF4-FFF2-40B4-BE49-F238E27FC236}">
                <a16:creationId xmlns="" xmlns:a16="http://schemas.microsoft.com/office/drawing/2014/main" id="{4BF1F8DB-976B-FF18-C174-EC1B3C3DA6AC}"/>
              </a:ext>
            </a:extLst>
          </p:cNvPr>
          <p:cNvSpPr txBox="1"/>
          <p:nvPr/>
        </p:nvSpPr>
        <p:spPr>
          <a:xfrm>
            <a:off x="1401763" y="1075233"/>
            <a:ext cx="9378089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zh-CN" sz="2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11.1.2  </a:t>
            </a:r>
            <a:r>
              <a:rPr lang="zh-CN" altLang="en-US" sz="2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水平斜等测                 </a:t>
            </a:r>
            <a:r>
              <a:rPr lang="zh-CN" altLang="zh-CN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例</a:t>
            </a:r>
            <a:r>
              <a:rPr lang="en-US" altLang="zh-CN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11-5  </a:t>
            </a:r>
            <a:r>
              <a:rPr lang="zh-CN" altLang="zh-CN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画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建筑物</a:t>
            </a:r>
            <a:r>
              <a:rPr lang="zh-CN" altLang="zh-CN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的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水平</a:t>
            </a:r>
            <a:r>
              <a:rPr lang="zh-CN" altLang="zh-CN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斜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等</a:t>
            </a:r>
            <a:r>
              <a:rPr lang="zh-CN" altLang="zh-CN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测。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zh-CN" altLang="en-US" sz="2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        </a:t>
            </a:r>
            <a:endParaRPr lang="zh-CN" altLang="zh-CN" sz="2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4625575" y="394725"/>
            <a:ext cx="260199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altLang="zh-CN" sz="2800" b="1" kern="22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11.1  </a:t>
            </a:r>
            <a:r>
              <a:rPr lang="zh-CN" altLang="en-US" sz="2800" b="1" kern="22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斜轴测图</a:t>
            </a:r>
            <a:endParaRPr lang="en-US" altLang="zh-CN" sz="2800" b="1" kern="2200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11" name="矩形: 剪去对角 9">
            <a:hlinkClick r:id="rId3" action="ppaction://hlinksldjump"/>
          </p:cNvPr>
          <p:cNvSpPr/>
          <p:nvPr/>
        </p:nvSpPr>
        <p:spPr>
          <a:xfrm>
            <a:off x="9740900" y="6016625"/>
            <a:ext cx="2266950" cy="630238"/>
          </a:xfrm>
          <a:prstGeom prst="snip2Diag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返回本章目录</a:t>
            </a: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04287" y="1567676"/>
            <a:ext cx="6835732" cy="48924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494098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2" descr="手机屏幕的截图&#10;&#10;中度可信度描述已自动生成">
            <a:extLst>
              <a:ext uri="{FF2B5EF4-FFF2-40B4-BE49-F238E27FC236}">
                <a16:creationId xmlns="" xmlns:a16="http://schemas.microsoft.com/office/drawing/2014/main" id="{7ED97522-56A2-3E2A-05F6-58622CDCE7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文本框 9">
            <a:extLst>
              <a:ext uri="{FF2B5EF4-FFF2-40B4-BE49-F238E27FC236}">
                <a16:creationId xmlns="" xmlns:a16="http://schemas.microsoft.com/office/drawing/2014/main" id="{03A2CD04-5418-1355-3E63-E7EAB01F1C46}"/>
              </a:ext>
            </a:extLst>
          </p:cNvPr>
          <p:cNvSpPr txBox="1"/>
          <p:nvPr/>
        </p:nvSpPr>
        <p:spPr>
          <a:xfrm>
            <a:off x="1401763" y="354013"/>
            <a:ext cx="6707187" cy="58578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zh-CN" altLang="zh-CN" sz="3200" b="1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第</a:t>
            </a:r>
            <a:r>
              <a:rPr lang="en-US" altLang="zh-CN" sz="3200" b="1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11</a:t>
            </a:r>
            <a:r>
              <a:rPr lang="zh-CN" altLang="en-US" sz="3200" b="1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章  轴测图</a:t>
            </a:r>
            <a:endParaRPr lang="zh-CN" altLang="zh-CN" sz="3200" b="1" kern="2200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12" name="文本框 11">
            <a:extLst>
              <a:ext uri="{FF2B5EF4-FFF2-40B4-BE49-F238E27FC236}">
                <a16:creationId xmlns="" xmlns:a16="http://schemas.microsoft.com/office/drawing/2014/main" id="{0FD0486E-259C-ED60-5C50-DBF676251E65}"/>
              </a:ext>
            </a:extLst>
          </p:cNvPr>
          <p:cNvSpPr txBox="1"/>
          <p:nvPr/>
        </p:nvSpPr>
        <p:spPr>
          <a:xfrm>
            <a:off x="0" y="6147319"/>
            <a:ext cx="121920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zh-CN" altLang="en-US" sz="20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图</a:t>
            </a:r>
            <a:r>
              <a:rPr lang="en-US" altLang="zh-CN" sz="20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11-14 </a:t>
            </a:r>
            <a:r>
              <a:rPr lang="zh-CN" altLang="en-US" sz="20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画建筑物水平斜等测图的步骤</a:t>
            </a:r>
            <a:endParaRPr lang="zh-CN" altLang="zh-CN" sz="2000" kern="2200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8" name="文本框 7">
            <a:extLst>
              <a:ext uri="{FF2B5EF4-FFF2-40B4-BE49-F238E27FC236}">
                <a16:creationId xmlns="" xmlns:a16="http://schemas.microsoft.com/office/drawing/2014/main" id="{C8AC576C-CB1D-A384-775B-075B2580AD66}"/>
              </a:ext>
            </a:extLst>
          </p:cNvPr>
          <p:cNvSpPr txBox="1"/>
          <p:nvPr/>
        </p:nvSpPr>
        <p:spPr>
          <a:xfrm>
            <a:off x="-770627" y="5459166"/>
            <a:ext cx="121920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zh-CN" altLang="en-US" sz="20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（</a:t>
            </a:r>
            <a:r>
              <a:rPr lang="en-US" altLang="zh-CN" sz="20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a)                                     (b)                                        (c)</a:t>
            </a:r>
            <a:endParaRPr lang="zh-CN" altLang="zh-CN" sz="2000" kern="2200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11" name="文本框 10">
            <a:extLst>
              <a:ext uri="{FF2B5EF4-FFF2-40B4-BE49-F238E27FC236}">
                <a16:creationId xmlns="" xmlns:a16="http://schemas.microsoft.com/office/drawing/2014/main" id="{A8CBCADF-6FD9-84A9-8565-E1CFD1E441EC}"/>
              </a:ext>
            </a:extLst>
          </p:cNvPr>
          <p:cNvSpPr txBox="1"/>
          <p:nvPr/>
        </p:nvSpPr>
        <p:spPr>
          <a:xfrm>
            <a:off x="1401763" y="1075233"/>
            <a:ext cx="9378089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zh-CN" sz="2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11.1.2  </a:t>
            </a:r>
            <a:r>
              <a:rPr lang="zh-CN" altLang="en-US" sz="2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水平斜等测                 </a:t>
            </a:r>
            <a:r>
              <a:rPr lang="zh-CN" altLang="zh-CN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例</a:t>
            </a:r>
            <a:r>
              <a:rPr lang="en-US" altLang="zh-CN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11-5  </a:t>
            </a:r>
            <a:r>
              <a:rPr lang="zh-CN" altLang="zh-CN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画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建筑物</a:t>
            </a:r>
            <a:r>
              <a:rPr lang="zh-CN" altLang="zh-CN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的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水平</a:t>
            </a:r>
            <a:r>
              <a:rPr lang="zh-CN" altLang="zh-CN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斜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等</a:t>
            </a:r>
            <a:r>
              <a:rPr lang="zh-CN" altLang="zh-CN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测。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zh-CN" altLang="en-US" sz="2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        </a:t>
            </a:r>
            <a:endParaRPr lang="zh-CN" altLang="zh-CN" sz="2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3" name="矩形 12"/>
          <p:cNvSpPr/>
          <p:nvPr/>
        </p:nvSpPr>
        <p:spPr>
          <a:xfrm>
            <a:off x="4625575" y="394725"/>
            <a:ext cx="260199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altLang="zh-CN" sz="2800" b="1" kern="22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11.1  </a:t>
            </a:r>
            <a:r>
              <a:rPr lang="zh-CN" altLang="en-US" sz="2800" b="1" kern="22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斜轴测图</a:t>
            </a:r>
            <a:endParaRPr lang="en-US" altLang="zh-CN" sz="2800" b="1" kern="2200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14" name="矩形: 剪去对角 9">
            <a:hlinkClick r:id="rId3" action="ppaction://hlinksldjump"/>
          </p:cNvPr>
          <p:cNvSpPr/>
          <p:nvPr/>
        </p:nvSpPr>
        <p:spPr>
          <a:xfrm>
            <a:off x="9740900" y="6016625"/>
            <a:ext cx="2266950" cy="630238"/>
          </a:xfrm>
          <a:prstGeom prst="snip2Diag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返回本章目录</a:t>
            </a: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6032" y="1637984"/>
            <a:ext cx="11135341" cy="38905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27267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图片 2" descr="背景图案&#10;&#10;描述已自动生成">
            <a:extLst>
              <a:ext uri="{FF2B5EF4-FFF2-40B4-BE49-F238E27FC236}">
                <a16:creationId xmlns="" xmlns:a16="http://schemas.microsoft.com/office/drawing/2014/main" id="{BEBB5CB1-DA69-5FD6-B0A2-E2B609112D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文本框 4">
            <a:extLst>
              <a:ext uri="{FF2B5EF4-FFF2-40B4-BE49-F238E27FC236}">
                <a16:creationId xmlns="" xmlns:a16="http://schemas.microsoft.com/office/drawing/2014/main" id="{999ED73C-7953-D09E-A029-2970CE8B8A7B}"/>
              </a:ext>
            </a:extLst>
          </p:cNvPr>
          <p:cNvSpPr txBox="1"/>
          <p:nvPr/>
        </p:nvSpPr>
        <p:spPr>
          <a:xfrm>
            <a:off x="1401763" y="354013"/>
            <a:ext cx="6707187" cy="5847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zh-CN" altLang="zh-CN" sz="3200" b="1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第</a:t>
            </a:r>
            <a:r>
              <a:rPr lang="en-US" altLang="zh-CN" sz="3200" b="1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11</a:t>
            </a:r>
            <a:r>
              <a:rPr lang="zh-CN" altLang="zh-CN" sz="3200" b="1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章</a:t>
            </a:r>
            <a:r>
              <a:rPr lang="en-US" altLang="zh-CN" sz="3200" b="1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zh-CN" altLang="en-US" sz="3200" b="1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轴测图</a:t>
            </a:r>
            <a:endParaRPr lang="zh-CN" altLang="zh-CN" sz="3200" b="1" kern="2200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10" name="文本框 9">
            <a:extLst>
              <a:ext uri="{FF2B5EF4-FFF2-40B4-BE49-F238E27FC236}">
                <a16:creationId xmlns="" xmlns:a16="http://schemas.microsoft.com/office/drawing/2014/main" id="{975189CE-BFAA-D95D-C3E6-481DE78716CF}"/>
              </a:ext>
            </a:extLst>
          </p:cNvPr>
          <p:cNvSpPr txBox="1"/>
          <p:nvPr/>
        </p:nvSpPr>
        <p:spPr>
          <a:xfrm>
            <a:off x="855009" y="1108542"/>
            <a:ext cx="10028144" cy="42165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zh-CN" sz="2800" b="1" kern="22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11.2  </a:t>
            </a:r>
            <a:r>
              <a:rPr lang="zh-CN" altLang="en-US" sz="2800" b="1" kern="22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正等测</a:t>
            </a:r>
            <a:endParaRPr lang="en-US" altLang="zh-CN" sz="2800" b="1" kern="2200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 algn="just">
              <a:defRPr/>
            </a:pP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       </a:t>
            </a:r>
            <a:endParaRPr lang="en-US" altLang="zh-CN" sz="2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just">
              <a:lnSpc>
                <a:spcPct val="150000"/>
              </a:lnSpc>
              <a:defRPr/>
            </a:pP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       正轴测图是采用正投影的方法绘制的轴测图。</a:t>
            </a:r>
          </a:p>
          <a:p>
            <a:pPr algn="just">
              <a:lnSpc>
                <a:spcPct val="150000"/>
              </a:lnSpc>
              <a:defRPr/>
            </a:pP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       正等测的“正”表示正投影；“等测”表示三个轴的测量比例都相等，即所有轴向伸缩系数都相等。</a:t>
            </a:r>
          </a:p>
          <a:p>
            <a:pPr algn="just">
              <a:lnSpc>
                <a:spcPct val="150000"/>
              </a:lnSpc>
              <a:defRPr/>
            </a:pP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       正等测图中，三个轴测轴的轴向伸缩系数都约等于</a:t>
            </a:r>
            <a:r>
              <a:rPr lang="en-US" altLang="zh-CN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0.82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，约等于 </a:t>
            </a:r>
            <a:r>
              <a:rPr lang="en-US" altLang="zh-CN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  <a:endParaRPr lang="en-US" altLang="zh-CN" sz="2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just">
              <a:defRPr/>
            </a:pPr>
            <a:endParaRPr lang="en-US" altLang="zh-CN" sz="2400" b="1" kern="2200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>
              <a:defRPr/>
            </a:pPr>
            <a:r>
              <a:rPr lang="en-US" altLang="zh-CN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       </a:t>
            </a:r>
            <a:endParaRPr lang="en-US" altLang="zh-CN" sz="2400" b="1" kern="2200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 algn="just">
              <a:defRPr/>
            </a:pPr>
            <a:endParaRPr lang="en-US" altLang="zh-CN" sz="2400" b="1" kern="2200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7" name="矩形: 剪去对角 9">
            <a:hlinkClick r:id="rId3" action="ppaction://hlinksldjump"/>
          </p:cNvPr>
          <p:cNvSpPr/>
          <p:nvPr/>
        </p:nvSpPr>
        <p:spPr>
          <a:xfrm>
            <a:off x="9740900" y="6016625"/>
            <a:ext cx="2266950" cy="630238"/>
          </a:xfrm>
          <a:prstGeom prst="snip2Diag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返回本章目录</a:t>
            </a:r>
          </a:p>
        </p:txBody>
      </p:sp>
    </p:spTree>
    <p:extLst>
      <p:ext uri="{BB962C8B-B14F-4D97-AF65-F5344CB8AC3E}">
        <p14:creationId xmlns:p14="http://schemas.microsoft.com/office/powerpoint/2010/main" val="254250041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2" descr="手机屏幕的截图&#10;&#10;中度可信度描述已自动生成">
            <a:extLst>
              <a:ext uri="{FF2B5EF4-FFF2-40B4-BE49-F238E27FC236}">
                <a16:creationId xmlns="" xmlns:a16="http://schemas.microsoft.com/office/drawing/2014/main" id="{7ED97522-56A2-3E2A-05F6-58622CDCE7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文本框 9">
            <a:extLst>
              <a:ext uri="{FF2B5EF4-FFF2-40B4-BE49-F238E27FC236}">
                <a16:creationId xmlns="" xmlns:a16="http://schemas.microsoft.com/office/drawing/2014/main" id="{03A2CD04-5418-1355-3E63-E7EAB01F1C46}"/>
              </a:ext>
            </a:extLst>
          </p:cNvPr>
          <p:cNvSpPr txBox="1"/>
          <p:nvPr/>
        </p:nvSpPr>
        <p:spPr>
          <a:xfrm>
            <a:off x="1401763" y="354013"/>
            <a:ext cx="6707187" cy="58578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zh-CN" altLang="zh-CN" sz="3200" b="1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第</a:t>
            </a:r>
            <a:r>
              <a:rPr lang="en-US" altLang="zh-CN" sz="3200" b="1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11</a:t>
            </a:r>
            <a:r>
              <a:rPr lang="zh-CN" altLang="en-US" sz="3200" b="1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章  轴测图</a:t>
            </a:r>
            <a:endParaRPr lang="zh-CN" altLang="zh-CN" sz="3200" b="1" kern="2200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12" name="文本框 11">
            <a:extLst>
              <a:ext uri="{FF2B5EF4-FFF2-40B4-BE49-F238E27FC236}">
                <a16:creationId xmlns="" xmlns:a16="http://schemas.microsoft.com/office/drawing/2014/main" id="{0FD0486E-259C-ED60-5C50-DBF676251E65}"/>
              </a:ext>
            </a:extLst>
          </p:cNvPr>
          <p:cNvSpPr txBox="1"/>
          <p:nvPr/>
        </p:nvSpPr>
        <p:spPr>
          <a:xfrm>
            <a:off x="0" y="6325552"/>
            <a:ext cx="121920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zh-CN" altLang="en-US" sz="20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图</a:t>
            </a:r>
            <a:r>
              <a:rPr lang="en-US" altLang="zh-CN" sz="20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11-15 </a:t>
            </a:r>
            <a:r>
              <a:rPr lang="zh-CN" altLang="en-US" sz="20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正等测投影示意图</a:t>
            </a:r>
            <a:endParaRPr lang="zh-CN" altLang="zh-CN" sz="2000" kern="2200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13" name="文本框 12">
            <a:extLst>
              <a:ext uri="{FF2B5EF4-FFF2-40B4-BE49-F238E27FC236}">
                <a16:creationId xmlns="" xmlns:a16="http://schemas.microsoft.com/office/drawing/2014/main" id="{20516749-A8B8-ACF6-79C5-DFEDFEC9DCE3}"/>
              </a:ext>
            </a:extLst>
          </p:cNvPr>
          <p:cNvSpPr txBox="1"/>
          <p:nvPr/>
        </p:nvSpPr>
        <p:spPr>
          <a:xfrm>
            <a:off x="1581150" y="1075233"/>
            <a:ext cx="9029700" cy="52322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800" b="1" i="0" u="none" strike="noStrike" kern="2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11.2  </a:t>
            </a:r>
            <a:r>
              <a:rPr kumimoji="0" lang="zh-CN" altLang="en-US" sz="2800" b="1" i="0" u="none" strike="noStrike" kern="2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正等测</a:t>
            </a:r>
            <a:endParaRPr kumimoji="0" lang="en-US" altLang="zh-CN" sz="2800" b="1" i="0" u="none" strike="noStrike" kern="2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4436191" y="385296"/>
            <a:ext cx="224292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altLang="zh-CN" sz="2800" b="1" kern="22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11.2  </a:t>
            </a:r>
            <a:r>
              <a:rPr lang="zh-CN" altLang="en-US" sz="2800" b="1" kern="22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正等测</a:t>
            </a:r>
            <a:endParaRPr lang="en-US" altLang="zh-CN" sz="2800" b="1" kern="2200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8" name="矩形: 剪去对角 9">
            <a:hlinkClick r:id="rId3" action="ppaction://hlinksldjump"/>
          </p:cNvPr>
          <p:cNvSpPr/>
          <p:nvPr/>
        </p:nvSpPr>
        <p:spPr>
          <a:xfrm>
            <a:off x="9740900" y="6016625"/>
            <a:ext cx="2266950" cy="630238"/>
          </a:xfrm>
          <a:prstGeom prst="snip2Diag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返回本章目录</a:t>
            </a: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10499" y="1139402"/>
            <a:ext cx="6172735" cy="48772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036258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2" descr="手机屏幕的截图&#10;&#10;中度可信度描述已自动生成">
            <a:extLst>
              <a:ext uri="{FF2B5EF4-FFF2-40B4-BE49-F238E27FC236}">
                <a16:creationId xmlns="" xmlns:a16="http://schemas.microsoft.com/office/drawing/2014/main" id="{7ED97522-56A2-3E2A-05F6-58622CDCE7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文本框 9">
            <a:extLst>
              <a:ext uri="{FF2B5EF4-FFF2-40B4-BE49-F238E27FC236}">
                <a16:creationId xmlns="" xmlns:a16="http://schemas.microsoft.com/office/drawing/2014/main" id="{03A2CD04-5418-1355-3E63-E7EAB01F1C46}"/>
              </a:ext>
            </a:extLst>
          </p:cNvPr>
          <p:cNvSpPr txBox="1"/>
          <p:nvPr/>
        </p:nvSpPr>
        <p:spPr>
          <a:xfrm>
            <a:off x="1401763" y="354013"/>
            <a:ext cx="6707187" cy="58578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zh-CN" altLang="zh-CN" sz="3200" b="1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第</a:t>
            </a:r>
            <a:r>
              <a:rPr lang="en-US" altLang="zh-CN" sz="3200" b="1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11</a:t>
            </a:r>
            <a:r>
              <a:rPr lang="zh-CN" altLang="en-US" sz="3200" b="1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章  轴测图</a:t>
            </a:r>
            <a:endParaRPr lang="zh-CN" altLang="zh-CN" sz="3200" b="1" kern="2200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12" name="文本框 11">
            <a:extLst>
              <a:ext uri="{FF2B5EF4-FFF2-40B4-BE49-F238E27FC236}">
                <a16:creationId xmlns="" xmlns:a16="http://schemas.microsoft.com/office/drawing/2014/main" id="{0FD0486E-259C-ED60-5C50-DBF676251E65}"/>
              </a:ext>
            </a:extLst>
          </p:cNvPr>
          <p:cNvSpPr txBox="1"/>
          <p:nvPr/>
        </p:nvSpPr>
        <p:spPr>
          <a:xfrm>
            <a:off x="120770" y="6181145"/>
            <a:ext cx="121920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zh-CN" altLang="en-US" sz="20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图</a:t>
            </a:r>
            <a:r>
              <a:rPr lang="en-US" altLang="zh-CN" sz="20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11-15 </a:t>
            </a:r>
            <a:r>
              <a:rPr lang="zh-CN" altLang="en-US" sz="20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正等测投影示意图</a:t>
            </a:r>
            <a:endParaRPr lang="zh-CN" altLang="zh-CN" sz="2000" kern="2200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13" name="文本框 12">
            <a:extLst>
              <a:ext uri="{FF2B5EF4-FFF2-40B4-BE49-F238E27FC236}">
                <a16:creationId xmlns="" xmlns:a16="http://schemas.microsoft.com/office/drawing/2014/main" id="{20516749-A8B8-ACF6-79C5-DFEDFEC9DCE3}"/>
              </a:ext>
            </a:extLst>
          </p:cNvPr>
          <p:cNvSpPr txBox="1"/>
          <p:nvPr/>
        </p:nvSpPr>
        <p:spPr>
          <a:xfrm>
            <a:off x="1581150" y="1075233"/>
            <a:ext cx="9029700" cy="52322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800" b="1" i="0" u="none" strike="noStrike" kern="2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11.2  </a:t>
            </a:r>
            <a:r>
              <a:rPr kumimoji="0" lang="zh-CN" altLang="en-US" sz="2800" b="1" i="0" u="none" strike="noStrike" kern="2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正等测</a:t>
            </a:r>
            <a:endParaRPr kumimoji="0" lang="en-US" altLang="zh-CN" sz="2800" b="1" i="0" u="none" strike="noStrike" kern="2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11" name="文本框 10">
            <a:extLst>
              <a:ext uri="{FF2B5EF4-FFF2-40B4-BE49-F238E27FC236}">
                <a16:creationId xmlns="" xmlns:a16="http://schemas.microsoft.com/office/drawing/2014/main" id="{DE86E7D5-D660-9CC3-DCE2-6580F308AE76}"/>
              </a:ext>
            </a:extLst>
          </p:cNvPr>
          <p:cNvSpPr txBox="1"/>
          <p:nvPr/>
        </p:nvSpPr>
        <p:spPr>
          <a:xfrm>
            <a:off x="362310" y="5460648"/>
            <a:ext cx="121920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zh-CN" altLang="en-US" sz="20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       （</a:t>
            </a:r>
            <a:r>
              <a:rPr lang="en-US" altLang="zh-CN" sz="20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a)                                      (b)                                  (c)</a:t>
            </a:r>
            <a:endParaRPr lang="zh-CN" altLang="zh-CN" sz="2000" kern="2200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4436191" y="385296"/>
            <a:ext cx="224292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altLang="zh-CN" sz="2800" b="1" kern="22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11.2  </a:t>
            </a:r>
            <a:r>
              <a:rPr lang="zh-CN" altLang="en-US" sz="2800" b="1" kern="22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正等测</a:t>
            </a:r>
            <a:endParaRPr lang="en-US" altLang="zh-CN" sz="2800" b="1" kern="2200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14" name="矩形: 剪去对角 9">
            <a:hlinkClick r:id="rId3" action="ppaction://hlinksldjump"/>
          </p:cNvPr>
          <p:cNvSpPr/>
          <p:nvPr/>
        </p:nvSpPr>
        <p:spPr>
          <a:xfrm>
            <a:off x="9740900" y="6016625"/>
            <a:ext cx="2266950" cy="630238"/>
          </a:xfrm>
          <a:prstGeom prst="snip2Diag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返回本章目录</a:t>
            </a: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0343" y="1835333"/>
            <a:ext cx="4153260" cy="3703641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59198" y="1564496"/>
            <a:ext cx="7148652" cy="35228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337523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2" descr="手机屏幕的截图&#10;&#10;中度可信度描述已自动生成">
            <a:extLst>
              <a:ext uri="{FF2B5EF4-FFF2-40B4-BE49-F238E27FC236}">
                <a16:creationId xmlns="" xmlns:a16="http://schemas.microsoft.com/office/drawing/2014/main" id="{7ED97522-56A2-3E2A-05F6-58622CDCE7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文本框 9">
            <a:extLst>
              <a:ext uri="{FF2B5EF4-FFF2-40B4-BE49-F238E27FC236}">
                <a16:creationId xmlns="" xmlns:a16="http://schemas.microsoft.com/office/drawing/2014/main" id="{03A2CD04-5418-1355-3E63-E7EAB01F1C46}"/>
              </a:ext>
            </a:extLst>
          </p:cNvPr>
          <p:cNvSpPr txBox="1"/>
          <p:nvPr/>
        </p:nvSpPr>
        <p:spPr>
          <a:xfrm>
            <a:off x="1401763" y="354013"/>
            <a:ext cx="6707187" cy="58578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zh-CN" altLang="zh-CN" sz="3200" b="1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第</a:t>
            </a:r>
            <a:r>
              <a:rPr lang="en-US" altLang="zh-CN" sz="3200" b="1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11</a:t>
            </a:r>
            <a:r>
              <a:rPr lang="zh-CN" altLang="en-US" sz="3200" b="1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章  轴测图</a:t>
            </a:r>
            <a:endParaRPr lang="zh-CN" altLang="zh-CN" sz="3200" b="1" kern="2200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12" name="文本框 11">
            <a:extLst>
              <a:ext uri="{FF2B5EF4-FFF2-40B4-BE49-F238E27FC236}">
                <a16:creationId xmlns="" xmlns:a16="http://schemas.microsoft.com/office/drawing/2014/main" id="{0FD0486E-259C-ED60-5C50-DBF676251E65}"/>
              </a:ext>
            </a:extLst>
          </p:cNvPr>
          <p:cNvSpPr txBox="1"/>
          <p:nvPr/>
        </p:nvSpPr>
        <p:spPr>
          <a:xfrm>
            <a:off x="0" y="6189264"/>
            <a:ext cx="121920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zh-CN" altLang="en-US" sz="20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图</a:t>
            </a:r>
            <a:r>
              <a:rPr lang="en-US" altLang="zh-CN" sz="20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11-17 </a:t>
            </a:r>
            <a:r>
              <a:rPr lang="zh-CN" altLang="en-US" sz="20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正等测图的轴测坐标系</a:t>
            </a:r>
            <a:endParaRPr lang="zh-CN" altLang="zh-CN" sz="2000" kern="2200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13" name="文本框 12">
            <a:extLst>
              <a:ext uri="{FF2B5EF4-FFF2-40B4-BE49-F238E27FC236}">
                <a16:creationId xmlns="" xmlns:a16="http://schemas.microsoft.com/office/drawing/2014/main" id="{20516749-A8B8-ACF6-79C5-DFEDFEC9DCE3}"/>
              </a:ext>
            </a:extLst>
          </p:cNvPr>
          <p:cNvSpPr txBox="1"/>
          <p:nvPr/>
        </p:nvSpPr>
        <p:spPr>
          <a:xfrm>
            <a:off x="1581150" y="1075233"/>
            <a:ext cx="9029700" cy="52322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800" b="1" i="0" u="none" strike="noStrike" kern="2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11.2  </a:t>
            </a:r>
            <a:r>
              <a:rPr kumimoji="0" lang="zh-CN" altLang="en-US" sz="2800" b="1" i="0" u="none" strike="noStrike" kern="2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正等测</a:t>
            </a:r>
            <a:endParaRPr kumimoji="0" lang="en-US" altLang="zh-CN" sz="2800" b="1" i="0" u="none" strike="noStrike" kern="2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pic>
        <p:nvPicPr>
          <p:cNvPr id="4098" name="图片 1">
            <a:extLst>
              <a:ext uri="{FF2B5EF4-FFF2-40B4-BE49-F238E27FC236}">
                <a16:creationId xmlns="" xmlns:a16="http://schemas.microsoft.com/office/drawing/2014/main" id="{EA5AA522-780F-E008-EA65-2352EDFDE1F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405" y="2673686"/>
            <a:ext cx="11895957" cy="26435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矩形 6"/>
          <p:cNvSpPr/>
          <p:nvPr/>
        </p:nvSpPr>
        <p:spPr>
          <a:xfrm>
            <a:off x="4436191" y="385296"/>
            <a:ext cx="224292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altLang="zh-CN" sz="2800" b="1" kern="22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11.2  </a:t>
            </a:r>
            <a:r>
              <a:rPr lang="zh-CN" altLang="en-US" sz="2800" b="1" kern="22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正等测</a:t>
            </a:r>
            <a:endParaRPr lang="en-US" altLang="zh-CN" sz="2800" b="1" kern="2200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8" name="矩形: 剪去对角 9">
            <a:hlinkClick r:id="rId4" action="ppaction://hlinksldjump"/>
          </p:cNvPr>
          <p:cNvSpPr/>
          <p:nvPr/>
        </p:nvSpPr>
        <p:spPr>
          <a:xfrm>
            <a:off x="9740900" y="6016625"/>
            <a:ext cx="2266950" cy="630238"/>
          </a:xfrm>
          <a:prstGeom prst="snip2Diag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返回本章目录</a:t>
            </a:r>
          </a:p>
        </p:txBody>
      </p:sp>
    </p:spTree>
    <p:extLst>
      <p:ext uri="{BB962C8B-B14F-4D97-AF65-F5344CB8AC3E}">
        <p14:creationId xmlns:p14="http://schemas.microsoft.com/office/powerpoint/2010/main" val="62559448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2" descr="手机屏幕的截图&#10;&#10;中度可信度描述已自动生成">
            <a:extLst>
              <a:ext uri="{FF2B5EF4-FFF2-40B4-BE49-F238E27FC236}">
                <a16:creationId xmlns="" xmlns:a16="http://schemas.microsoft.com/office/drawing/2014/main" id="{7ED97522-56A2-3E2A-05F6-58622CDCE7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文本框 9">
            <a:extLst>
              <a:ext uri="{FF2B5EF4-FFF2-40B4-BE49-F238E27FC236}">
                <a16:creationId xmlns="" xmlns:a16="http://schemas.microsoft.com/office/drawing/2014/main" id="{03A2CD04-5418-1355-3E63-E7EAB01F1C46}"/>
              </a:ext>
            </a:extLst>
          </p:cNvPr>
          <p:cNvSpPr txBox="1"/>
          <p:nvPr/>
        </p:nvSpPr>
        <p:spPr>
          <a:xfrm>
            <a:off x="1401763" y="354013"/>
            <a:ext cx="6707187" cy="58578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zh-CN" altLang="zh-CN" sz="3200" b="1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第</a:t>
            </a:r>
            <a:r>
              <a:rPr lang="en-US" altLang="zh-CN" sz="3200" b="1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11</a:t>
            </a:r>
            <a:r>
              <a:rPr lang="zh-CN" altLang="en-US" sz="3200" b="1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章  轴测图</a:t>
            </a:r>
            <a:endParaRPr lang="zh-CN" altLang="zh-CN" sz="3200" b="1" kern="2200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12" name="文本框 11">
            <a:extLst>
              <a:ext uri="{FF2B5EF4-FFF2-40B4-BE49-F238E27FC236}">
                <a16:creationId xmlns="" xmlns:a16="http://schemas.microsoft.com/office/drawing/2014/main" id="{0FD0486E-259C-ED60-5C50-DBF676251E65}"/>
              </a:ext>
            </a:extLst>
          </p:cNvPr>
          <p:cNvSpPr txBox="1"/>
          <p:nvPr/>
        </p:nvSpPr>
        <p:spPr>
          <a:xfrm>
            <a:off x="0" y="6189264"/>
            <a:ext cx="121920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zh-CN" altLang="en-US" sz="20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图</a:t>
            </a:r>
            <a:r>
              <a:rPr lang="en-US" altLang="zh-CN" sz="20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11-18 </a:t>
            </a:r>
            <a:r>
              <a:rPr lang="zh-CN" altLang="en-US" sz="20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房屋模型的三视图</a:t>
            </a:r>
            <a:endParaRPr lang="zh-CN" altLang="zh-CN" sz="2000" kern="2200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7" name="文本框 6">
            <a:extLst>
              <a:ext uri="{FF2B5EF4-FFF2-40B4-BE49-F238E27FC236}">
                <a16:creationId xmlns="" xmlns:a16="http://schemas.microsoft.com/office/drawing/2014/main" id="{C8B7565B-DC13-B6B6-13CE-67197AF36A08}"/>
              </a:ext>
            </a:extLst>
          </p:cNvPr>
          <p:cNvSpPr txBox="1"/>
          <p:nvPr/>
        </p:nvSpPr>
        <p:spPr>
          <a:xfrm>
            <a:off x="1401763" y="1075233"/>
            <a:ext cx="9976479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zh-CN" sz="2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11.2.1  </a:t>
            </a:r>
            <a:r>
              <a:rPr lang="zh-CN" altLang="en-US" sz="2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平面立体的正等</a:t>
            </a:r>
            <a:r>
              <a:rPr lang="zh-CN" altLang="en-US" sz="2600" b="1">
                <a:latin typeface="微软雅黑" panose="020B0503020204020204" pitchFamily="34" charset="-122"/>
                <a:ea typeface="微软雅黑" panose="020B0503020204020204" pitchFamily="34" charset="-122"/>
              </a:rPr>
              <a:t>测          </a:t>
            </a:r>
            <a:r>
              <a:rPr lang="zh-CN" altLang="zh-CN" sz="240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例</a:t>
            </a:r>
            <a:r>
              <a:rPr lang="en-US" altLang="zh-CN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11-6  </a:t>
            </a:r>
            <a:r>
              <a:rPr lang="zh-CN" altLang="zh-CN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画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平面立体</a:t>
            </a:r>
            <a:r>
              <a:rPr lang="zh-CN" altLang="zh-CN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的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正等</a:t>
            </a:r>
            <a:r>
              <a:rPr lang="zh-CN" altLang="zh-CN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测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图</a:t>
            </a:r>
            <a:r>
              <a:rPr lang="zh-CN" altLang="zh-CN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zh-CN" altLang="en-US" sz="2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        </a:t>
            </a:r>
            <a:endParaRPr lang="zh-CN" altLang="zh-CN" sz="2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4436191" y="385296"/>
            <a:ext cx="224292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altLang="zh-CN" sz="2800" b="1" kern="22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11.2  </a:t>
            </a:r>
            <a:r>
              <a:rPr lang="zh-CN" altLang="en-US" sz="2800" b="1" kern="22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正等测</a:t>
            </a:r>
            <a:endParaRPr lang="en-US" altLang="zh-CN" sz="2800" b="1" kern="2200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11" name="矩形: 剪去对角 9">
            <a:hlinkClick r:id="rId3" action="ppaction://hlinksldjump"/>
          </p:cNvPr>
          <p:cNvSpPr/>
          <p:nvPr/>
        </p:nvSpPr>
        <p:spPr>
          <a:xfrm>
            <a:off x="9740900" y="6016625"/>
            <a:ext cx="2266950" cy="630238"/>
          </a:xfrm>
          <a:prstGeom prst="snip2Diag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返回本章目录</a:t>
            </a: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38461" y="1567676"/>
            <a:ext cx="5799766" cy="4578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890931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2" descr="手机屏幕的截图&#10;&#10;中度可信度描述已自动生成">
            <a:extLst>
              <a:ext uri="{FF2B5EF4-FFF2-40B4-BE49-F238E27FC236}">
                <a16:creationId xmlns="" xmlns:a16="http://schemas.microsoft.com/office/drawing/2014/main" id="{7ED97522-56A2-3E2A-05F6-58622CDCE7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文本框 9">
            <a:extLst>
              <a:ext uri="{FF2B5EF4-FFF2-40B4-BE49-F238E27FC236}">
                <a16:creationId xmlns="" xmlns:a16="http://schemas.microsoft.com/office/drawing/2014/main" id="{03A2CD04-5418-1355-3E63-E7EAB01F1C46}"/>
              </a:ext>
            </a:extLst>
          </p:cNvPr>
          <p:cNvSpPr txBox="1"/>
          <p:nvPr/>
        </p:nvSpPr>
        <p:spPr>
          <a:xfrm>
            <a:off x="1401763" y="354013"/>
            <a:ext cx="6707187" cy="58578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zh-CN" altLang="zh-CN" sz="3200" b="1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第</a:t>
            </a:r>
            <a:r>
              <a:rPr lang="en-US" altLang="zh-CN" sz="3200" b="1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11</a:t>
            </a:r>
            <a:r>
              <a:rPr lang="zh-CN" altLang="en-US" sz="3200" b="1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章  轴测图</a:t>
            </a:r>
            <a:endParaRPr lang="zh-CN" altLang="zh-CN" sz="3200" b="1" kern="2200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12" name="文本框 11">
            <a:extLst>
              <a:ext uri="{FF2B5EF4-FFF2-40B4-BE49-F238E27FC236}">
                <a16:creationId xmlns="" xmlns:a16="http://schemas.microsoft.com/office/drawing/2014/main" id="{0FD0486E-259C-ED60-5C50-DBF676251E65}"/>
              </a:ext>
            </a:extLst>
          </p:cNvPr>
          <p:cNvSpPr txBox="1"/>
          <p:nvPr/>
        </p:nvSpPr>
        <p:spPr>
          <a:xfrm>
            <a:off x="0" y="6189264"/>
            <a:ext cx="121920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zh-CN" altLang="en-US" sz="20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图</a:t>
            </a:r>
            <a:r>
              <a:rPr lang="en-US" altLang="zh-CN" sz="20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11-19 </a:t>
            </a:r>
            <a:r>
              <a:rPr lang="zh-CN" altLang="en-US" sz="20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画房屋模型正等测图的步骤 </a:t>
            </a:r>
            <a:endParaRPr lang="zh-CN" altLang="zh-CN" sz="2000" kern="2200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8" name="文本框 7">
            <a:extLst>
              <a:ext uri="{FF2B5EF4-FFF2-40B4-BE49-F238E27FC236}">
                <a16:creationId xmlns="" xmlns:a16="http://schemas.microsoft.com/office/drawing/2014/main" id="{2C57C746-F544-627E-255E-8F914489F260}"/>
              </a:ext>
            </a:extLst>
          </p:cNvPr>
          <p:cNvSpPr txBox="1"/>
          <p:nvPr/>
        </p:nvSpPr>
        <p:spPr>
          <a:xfrm>
            <a:off x="-10798" y="5475652"/>
            <a:ext cx="121920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zh-CN" altLang="en-US" sz="20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（</a:t>
            </a:r>
            <a:r>
              <a:rPr lang="en-US" altLang="zh-CN" sz="20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a)                                     (b)                                        (c)</a:t>
            </a:r>
            <a:endParaRPr lang="zh-CN" altLang="zh-CN" sz="2000" kern="2200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11" name="文本框 10">
            <a:extLst>
              <a:ext uri="{FF2B5EF4-FFF2-40B4-BE49-F238E27FC236}">
                <a16:creationId xmlns="" xmlns:a16="http://schemas.microsoft.com/office/drawing/2014/main" id="{309D02EF-1700-FF54-F6E6-4F4EE372E426}"/>
              </a:ext>
            </a:extLst>
          </p:cNvPr>
          <p:cNvSpPr txBox="1"/>
          <p:nvPr/>
        </p:nvSpPr>
        <p:spPr>
          <a:xfrm>
            <a:off x="1401763" y="1075233"/>
            <a:ext cx="9976479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zh-CN" sz="2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11.2.1  </a:t>
            </a:r>
            <a:r>
              <a:rPr lang="zh-CN" altLang="en-US" sz="2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平面立体的正等测             </a:t>
            </a:r>
            <a:r>
              <a:rPr lang="zh-CN" altLang="zh-CN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例</a:t>
            </a:r>
            <a:r>
              <a:rPr lang="en-US" altLang="zh-CN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11-6  </a:t>
            </a:r>
            <a:r>
              <a:rPr lang="zh-CN" altLang="zh-CN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画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平面立体</a:t>
            </a:r>
            <a:r>
              <a:rPr lang="zh-CN" altLang="zh-CN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的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正等</a:t>
            </a:r>
            <a:r>
              <a:rPr lang="zh-CN" altLang="zh-CN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测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图</a:t>
            </a:r>
            <a:r>
              <a:rPr lang="zh-CN" altLang="zh-CN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zh-CN" altLang="en-US" sz="2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        </a:t>
            </a:r>
            <a:endParaRPr lang="zh-CN" altLang="zh-CN" sz="2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3" name="矩形 12"/>
          <p:cNvSpPr/>
          <p:nvPr/>
        </p:nvSpPr>
        <p:spPr>
          <a:xfrm>
            <a:off x="4436191" y="385296"/>
            <a:ext cx="224292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altLang="zh-CN" sz="2800" b="1" kern="22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11.2  </a:t>
            </a:r>
            <a:r>
              <a:rPr lang="zh-CN" altLang="en-US" sz="2800" b="1" kern="22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正等测</a:t>
            </a:r>
            <a:endParaRPr lang="en-US" altLang="zh-CN" sz="2800" b="1" kern="2200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14" name="矩形: 剪去对角 9">
            <a:hlinkClick r:id="rId3" action="ppaction://hlinksldjump"/>
          </p:cNvPr>
          <p:cNvSpPr/>
          <p:nvPr/>
        </p:nvSpPr>
        <p:spPr>
          <a:xfrm>
            <a:off x="9740900" y="6016625"/>
            <a:ext cx="2266950" cy="630238"/>
          </a:xfrm>
          <a:prstGeom prst="snip2Diag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返回本章目录</a:t>
            </a:r>
          </a:p>
        </p:txBody>
      </p:sp>
      <p:pic>
        <p:nvPicPr>
          <p:cNvPr id="15" name="图片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8975" y="1646984"/>
            <a:ext cx="10174961" cy="3647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426932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2" descr="手机屏幕的截图&#10;&#10;中度可信度描述已自动生成">
            <a:extLst>
              <a:ext uri="{FF2B5EF4-FFF2-40B4-BE49-F238E27FC236}">
                <a16:creationId xmlns="" xmlns:a16="http://schemas.microsoft.com/office/drawing/2014/main" id="{7ED97522-56A2-3E2A-05F6-58622CDCE7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385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文本框 9">
            <a:extLst>
              <a:ext uri="{FF2B5EF4-FFF2-40B4-BE49-F238E27FC236}">
                <a16:creationId xmlns="" xmlns:a16="http://schemas.microsoft.com/office/drawing/2014/main" id="{03A2CD04-5418-1355-3E63-E7EAB01F1C46}"/>
              </a:ext>
            </a:extLst>
          </p:cNvPr>
          <p:cNvSpPr txBox="1"/>
          <p:nvPr/>
        </p:nvSpPr>
        <p:spPr>
          <a:xfrm>
            <a:off x="1401763" y="354013"/>
            <a:ext cx="6707187" cy="58578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zh-CN" altLang="zh-CN" sz="3200" b="1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第</a:t>
            </a:r>
            <a:r>
              <a:rPr lang="en-US" altLang="zh-CN" sz="3200" b="1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11</a:t>
            </a:r>
            <a:r>
              <a:rPr lang="zh-CN" altLang="en-US" sz="3200" b="1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章  轴测图</a:t>
            </a:r>
            <a:endParaRPr lang="zh-CN" altLang="zh-CN" sz="3200" b="1" kern="2200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12" name="文本框 11">
            <a:extLst>
              <a:ext uri="{FF2B5EF4-FFF2-40B4-BE49-F238E27FC236}">
                <a16:creationId xmlns="" xmlns:a16="http://schemas.microsoft.com/office/drawing/2014/main" id="{0FD0486E-259C-ED60-5C50-DBF676251E65}"/>
              </a:ext>
            </a:extLst>
          </p:cNvPr>
          <p:cNvSpPr txBox="1"/>
          <p:nvPr/>
        </p:nvSpPr>
        <p:spPr>
          <a:xfrm>
            <a:off x="0" y="6189264"/>
            <a:ext cx="1219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zh-CN" altLang="en-US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图</a:t>
            </a:r>
            <a:r>
              <a:rPr lang="en-US" altLang="zh-CN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11-19 </a:t>
            </a:r>
            <a:r>
              <a:rPr lang="zh-CN" altLang="en-US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画房屋模型正等测图的步骤 </a:t>
            </a:r>
            <a:endParaRPr lang="zh-CN" altLang="zh-CN" kern="2200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8" name="文本框 7">
            <a:extLst>
              <a:ext uri="{FF2B5EF4-FFF2-40B4-BE49-F238E27FC236}">
                <a16:creationId xmlns="" xmlns:a16="http://schemas.microsoft.com/office/drawing/2014/main" id="{811831C8-FC05-C613-A46C-20E0926E52F6}"/>
              </a:ext>
            </a:extLst>
          </p:cNvPr>
          <p:cNvSpPr txBox="1"/>
          <p:nvPr/>
        </p:nvSpPr>
        <p:spPr>
          <a:xfrm>
            <a:off x="-327803" y="5727599"/>
            <a:ext cx="121920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zh-CN" altLang="en-US" sz="20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（</a:t>
            </a:r>
            <a:r>
              <a:rPr lang="en-US" altLang="zh-CN" sz="20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d)                                    (e)                                  (f)</a:t>
            </a:r>
            <a:endParaRPr lang="zh-CN" altLang="zh-CN" sz="2000" kern="2200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11" name="文本框 10">
            <a:extLst>
              <a:ext uri="{FF2B5EF4-FFF2-40B4-BE49-F238E27FC236}">
                <a16:creationId xmlns="" xmlns:a16="http://schemas.microsoft.com/office/drawing/2014/main" id="{4F92184E-2CD6-129D-2597-C6CF74DA9BD9}"/>
              </a:ext>
            </a:extLst>
          </p:cNvPr>
          <p:cNvSpPr txBox="1"/>
          <p:nvPr/>
        </p:nvSpPr>
        <p:spPr>
          <a:xfrm>
            <a:off x="1401763" y="1075233"/>
            <a:ext cx="9976479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zh-CN" sz="2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11.2.1  </a:t>
            </a:r>
            <a:r>
              <a:rPr lang="zh-CN" altLang="en-US" sz="2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平面立体的正等测             </a:t>
            </a:r>
            <a:r>
              <a:rPr lang="zh-CN" altLang="zh-CN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例</a:t>
            </a:r>
            <a:r>
              <a:rPr lang="en-US" altLang="zh-CN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11-6  </a:t>
            </a:r>
            <a:r>
              <a:rPr lang="zh-CN" altLang="zh-CN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画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平面立体</a:t>
            </a:r>
            <a:r>
              <a:rPr lang="zh-CN" altLang="zh-CN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的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正等</a:t>
            </a:r>
            <a:r>
              <a:rPr lang="zh-CN" altLang="zh-CN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测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图</a:t>
            </a:r>
            <a:r>
              <a:rPr lang="zh-CN" altLang="zh-CN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zh-CN" altLang="en-US" sz="2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        </a:t>
            </a:r>
            <a:endParaRPr lang="zh-CN" altLang="zh-CN" sz="2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3" name="矩形 12"/>
          <p:cNvSpPr/>
          <p:nvPr/>
        </p:nvSpPr>
        <p:spPr>
          <a:xfrm>
            <a:off x="4436191" y="385296"/>
            <a:ext cx="224292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altLang="zh-CN" sz="2800" b="1" kern="22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11.2  </a:t>
            </a:r>
            <a:r>
              <a:rPr lang="zh-CN" altLang="en-US" sz="2800" b="1" kern="22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正等测</a:t>
            </a:r>
            <a:endParaRPr lang="en-US" altLang="zh-CN" sz="2800" b="1" kern="2200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14" name="矩形: 剪去对角 9">
            <a:hlinkClick r:id="rId3" action="ppaction://hlinksldjump"/>
          </p:cNvPr>
          <p:cNvSpPr/>
          <p:nvPr/>
        </p:nvSpPr>
        <p:spPr>
          <a:xfrm>
            <a:off x="9740900" y="6016625"/>
            <a:ext cx="2266950" cy="630238"/>
          </a:xfrm>
          <a:prstGeom prst="snip2Diag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返回本章目录</a:t>
            </a: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1775" y="1567676"/>
            <a:ext cx="10204032" cy="42526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1264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图片 2">
            <a:extLst>
              <a:ext uri="{FF2B5EF4-FFF2-40B4-BE49-F238E27FC236}">
                <a16:creationId xmlns="" xmlns:a16="http://schemas.microsoft.com/office/drawing/2014/main" id="{44A01C13-6AD5-88E8-3E41-271AAF6D62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文本框 3">
            <a:extLst>
              <a:ext uri="{FF2B5EF4-FFF2-40B4-BE49-F238E27FC236}">
                <a16:creationId xmlns="" xmlns:a16="http://schemas.microsoft.com/office/drawing/2014/main" id="{9BD04658-230C-C320-6656-B209B1F9F2E5}"/>
              </a:ext>
            </a:extLst>
          </p:cNvPr>
          <p:cNvSpPr txBox="1"/>
          <p:nvPr/>
        </p:nvSpPr>
        <p:spPr>
          <a:xfrm>
            <a:off x="1530817" y="1404658"/>
            <a:ext cx="7646987" cy="384720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altLang="zh-CN" sz="3200" b="1" kern="2200" smtClean="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    </a:t>
            </a:r>
            <a:r>
              <a:rPr lang="zh-CN" altLang="zh-CN" sz="3200" b="1" kern="2200" smtClean="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第</a:t>
            </a:r>
            <a:r>
              <a:rPr lang="en-US" altLang="zh-CN" sz="3200" b="1" kern="2200" smtClean="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11</a:t>
            </a:r>
            <a:r>
              <a:rPr lang="zh-CN" altLang="zh-CN" sz="3200" b="1" kern="2200" dirty="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章</a:t>
            </a:r>
            <a:r>
              <a:rPr lang="en-US" altLang="zh-CN" sz="3200" b="1" kern="2200" dirty="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 </a:t>
            </a:r>
            <a:r>
              <a:rPr lang="zh-CN" altLang="en-US" sz="3200" b="1" kern="2200" dirty="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轴测图</a:t>
            </a:r>
            <a:endParaRPr lang="en-US" altLang="zh-CN" sz="3200" b="1" kern="2200" dirty="0">
              <a:solidFill>
                <a:schemeClr val="accent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>
              <a:defRPr/>
            </a:pPr>
            <a:r>
              <a:rPr lang="en-US" altLang="zh-CN" sz="2400" b="1" kern="2200" dirty="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   </a:t>
            </a:r>
          </a:p>
          <a:p>
            <a:pPr>
              <a:lnSpc>
                <a:spcPct val="150000"/>
              </a:lnSpc>
              <a:defRPr/>
            </a:pPr>
            <a:r>
              <a:rPr lang="en-US" altLang="zh-CN" sz="2800" kern="2200" dirty="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      </a:t>
            </a:r>
            <a:r>
              <a:rPr lang="en-US" altLang="zh-CN" sz="2800" kern="2200" dirty="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hlinkClick r:id="rId3" action="ppaction://hlinksldjump"/>
              </a:rPr>
              <a:t>11.1  </a:t>
            </a:r>
            <a:r>
              <a:rPr lang="zh-CN" altLang="en-US" sz="2800" kern="2200" dirty="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hlinkClick r:id="rId3" action="ppaction://hlinksldjump"/>
              </a:rPr>
              <a:t>斜轴测图</a:t>
            </a:r>
            <a:endParaRPr lang="en-US" altLang="zh-CN" sz="2800" kern="2200" dirty="0">
              <a:solidFill>
                <a:schemeClr val="accent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defRPr/>
            </a:pPr>
            <a:r>
              <a:rPr lang="en-US" altLang="zh-CN" sz="2800" kern="2200" dirty="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      </a:t>
            </a:r>
            <a:r>
              <a:rPr lang="en-US" altLang="zh-CN" sz="2800" kern="2200" dirty="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hlinkClick r:id="rId4" action="ppaction://hlinksldjump"/>
              </a:rPr>
              <a:t>11.2  </a:t>
            </a:r>
            <a:r>
              <a:rPr lang="zh-CN" altLang="en-US" sz="2800" kern="2200" dirty="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hlinkClick r:id="rId4" action="ppaction://hlinksldjump"/>
              </a:rPr>
              <a:t>正等测</a:t>
            </a:r>
            <a:endParaRPr lang="en-US" altLang="zh-CN" sz="2800" kern="2200" dirty="0">
              <a:solidFill>
                <a:schemeClr val="accent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defRPr/>
            </a:pPr>
            <a:r>
              <a:rPr lang="en-US" altLang="zh-CN" sz="2800" kern="2200" dirty="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      </a:t>
            </a:r>
            <a:r>
              <a:rPr lang="en-US" altLang="zh-CN" sz="2800" kern="2200" dirty="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hlinkClick r:id="rId5" action="ppaction://hlinksldjump"/>
              </a:rPr>
              <a:t>11.3  </a:t>
            </a:r>
            <a:r>
              <a:rPr lang="zh-CN" altLang="en-US" sz="2800" kern="2200" dirty="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hlinkClick r:id="rId5" action="ppaction://hlinksldjump"/>
              </a:rPr>
              <a:t>正等轴测剖视图</a:t>
            </a:r>
            <a:endParaRPr lang="en-US" altLang="zh-CN" sz="2800" kern="2200" dirty="0">
              <a:solidFill>
                <a:schemeClr val="accent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defRPr/>
            </a:pPr>
            <a:r>
              <a:rPr lang="en-US" altLang="zh-CN" sz="2800" kern="2200" dirty="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      </a:t>
            </a:r>
            <a:r>
              <a:rPr lang="en-US" altLang="zh-CN" sz="2800" kern="2200" dirty="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hlinkClick r:id="rId6" action="ppaction://hlinksldjump"/>
              </a:rPr>
              <a:t>11.4  </a:t>
            </a:r>
            <a:r>
              <a:rPr lang="zh-CN" altLang="en-US" sz="2800" kern="2200" dirty="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hlinkClick r:id="rId6" action="ppaction://hlinksldjump"/>
              </a:rPr>
              <a:t>轴测图的分类与投影方向的选择</a:t>
            </a:r>
            <a:endParaRPr lang="zh-CN" altLang="zh-CN" sz="2800" kern="2200" dirty="0">
              <a:solidFill>
                <a:schemeClr val="accent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>
              <a:defRPr/>
            </a:pPr>
            <a:endParaRPr lang="zh-CN" altLang="zh-CN" sz="2000" b="1" kern="2200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2" descr="手机屏幕的截图&#10;&#10;中度可信度描述已自动生成">
            <a:extLst>
              <a:ext uri="{FF2B5EF4-FFF2-40B4-BE49-F238E27FC236}">
                <a16:creationId xmlns="" xmlns:a16="http://schemas.microsoft.com/office/drawing/2014/main" id="{7ED97522-56A2-3E2A-05F6-58622CDCE7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文本框 9">
            <a:extLst>
              <a:ext uri="{FF2B5EF4-FFF2-40B4-BE49-F238E27FC236}">
                <a16:creationId xmlns="" xmlns:a16="http://schemas.microsoft.com/office/drawing/2014/main" id="{03A2CD04-5418-1355-3E63-E7EAB01F1C46}"/>
              </a:ext>
            </a:extLst>
          </p:cNvPr>
          <p:cNvSpPr txBox="1"/>
          <p:nvPr/>
        </p:nvSpPr>
        <p:spPr>
          <a:xfrm>
            <a:off x="1401763" y="354013"/>
            <a:ext cx="6707187" cy="58578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zh-CN" altLang="zh-CN" sz="3200" b="1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第</a:t>
            </a:r>
            <a:r>
              <a:rPr lang="en-US" altLang="zh-CN" sz="3200" b="1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11</a:t>
            </a:r>
            <a:r>
              <a:rPr lang="zh-CN" altLang="en-US" sz="3200" b="1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章  轴测图</a:t>
            </a:r>
            <a:endParaRPr lang="zh-CN" altLang="zh-CN" sz="3200" b="1" kern="2200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7" name="文本框 6">
            <a:extLst>
              <a:ext uri="{FF2B5EF4-FFF2-40B4-BE49-F238E27FC236}">
                <a16:creationId xmlns="" xmlns:a16="http://schemas.microsoft.com/office/drawing/2014/main" id="{32F3D009-88A8-3558-1E2E-FABF9DD64C3E}"/>
              </a:ext>
            </a:extLst>
          </p:cNvPr>
          <p:cNvSpPr txBox="1"/>
          <p:nvPr/>
        </p:nvSpPr>
        <p:spPr>
          <a:xfrm>
            <a:off x="1401763" y="1075233"/>
            <a:ext cx="9976479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zh-CN" sz="2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11.2.1  </a:t>
            </a:r>
            <a:r>
              <a:rPr lang="zh-CN" altLang="en-US" sz="2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平面立体的正等测             </a:t>
            </a:r>
            <a:r>
              <a:rPr lang="zh-CN" altLang="zh-CN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例</a:t>
            </a:r>
            <a:r>
              <a:rPr lang="en-US" altLang="zh-CN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11-7  </a:t>
            </a:r>
            <a:r>
              <a:rPr lang="zh-CN" altLang="zh-CN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画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建筑形体</a:t>
            </a:r>
            <a:r>
              <a:rPr lang="zh-CN" altLang="zh-CN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的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正等</a:t>
            </a:r>
            <a:r>
              <a:rPr lang="zh-CN" altLang="zh-CN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测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图</a:t>
            </a:r>
            <a:r>
              <a:rPr lang="zh-CN" altLang="zh-CN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zh-CN" altLang="en-US" sz="2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        </a:t>
            </a:r>
            <a:endParaRPr lang="zh-CN" altLang="zh-CN" sz="2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4436191" y="385296"/>
            <a:ext cx="224292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altLang="zh-CN" sz="2800" b="1" kern="22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11.2  </a:t>
            </a:r>
            <a:r>
              <a:rPr lang="zh-CN" altLang="en-US" sz="2800" b="1" kern="22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正等测</a:t>
            </a:r>
            <a:endParaRPr lang="en-US" altLang="zh-CN" sz="2800" b="1" kern="2200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11" name="矩形: 剪去对角 9">
            <a:hlinkClick r:id="rId3" action="ppaction://hlinksldjump"/>
          </p:cNvPr>
          <p:cNvSpPr/>
          <p:nvPr/>
        </p:nvSpPr>
        <p:spPr>
          <a:xfrm>
            <a:off x="9740900" y="6016625"/>
            <a:ext cx="2266950" cy="630238"/>
          </a:xfrm>
          <a:prstGeom prst="snip2Diag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返回本章目录</a:t>
            </a: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81586" y="1567676"/>
            <a:ext cx="5709209" cy="4732197"/>
          </a:xfrm>
          <a:prstGeom prst="rect">
            <a:avLst/>
          </a:prstGeom>
        </p:spPr>
      </p:pic>
      <p:sp>
        <p:nvSpPr>
          <p:cNvPr id="12" name="文本框 11">
            <a:extLst>
              <a:ext uri="{FF2B5EF4-FFF2-40B4-BE49-F238E27FC236}">
                <a16:creationId xmlns="" xmlns:a16="http://schemas.microsoft.com/office/drawing/2014/main" id="{0FD0486E-259C-ED60-5C50-DBF676251E65}"/>
              </a:ext>
            </a:extLst>
          </p:cNvPr>
          <p:cNvSpPr txBox="1"/>
          <p:nvPr/>
        </p:nvSpPr>
        <p:spPr>
          <a:xfrm>
            <a:off x="409725" y="6233219"/>
            <a:ext cx="1219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zh-CN" altLang="en-US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图</a:t>
            </a:r>
            <a:r>
              <a:rPr lang="en-US" altLang="zh-CN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11-20  </a:t>
            </a:r>
            <a:r>
              <a:rPr lang="zh-CN" altLang="en-US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梁柱模型的三视图</a:t>
            </a:r>
            <a:endParaRPr lang="zh-CN" altLang="zh-CN" kern="2200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127482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2" descr="手机屏幕的截图&#10;&#10;中度可信度描述已自动生成">
            <a:extLst>
              <a:ext uri="{FF2B5EF4-FFF2-40B4-BE49-F238E27FC236}">
                <a16:creationId xmlns="" xmlns:a16="http://schemas.microsoft.com/office/drawing/2014/main" id="{7ED97522-56A2-3E2A-05F6-58622CDCE7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文本框 9">
            <a:extLst>
              <a:ext uri="{FF2B5EF4-FFF2-40B4-BE49-F238E27FC236}">
                <a16:creationId xmlns="" xmlns:a16="http://schemas.microsoft.com/office/drawing/2014/main" id="{03A2CD04-5418-1355-3E63-E7EAB01F1C46}"/>
              </a:ext>
            </a:extLst>
          </p:cNvPr>
          <p:cNvSpPr txBox="1"/>
          <p:nvPr/>
        </p:nvSpPr>
        <p:spPr>
          <a:xfrm>
            <a:off x="1401763" y="354013"/>
            <a:ext cx="6707187" cy="58578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zh-CN" altLang="zh-CN" sz="3200" b="1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第</a:t>
            </a:r>
            <a:r>
              <a:rPr lang="en-US" altLang="zh-CN" sz="3200" b="1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11</a:t>
            </a:r>
            <a:r>
              <a:rPr lang="zh-CN" altLang="en-US" sz="3200" b="1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章  轴测图</a:t>
            </a:r>
            <a:endParaRPr lang="zh-CN" altLang="zh-CN" sz="3200" b="1" kern="2200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12" name="文本框 11">
            <a:extLst>
              <a:ext uri="{FF2B5EF4-FFF2-40B4-BE49-F238E27FC236}">
                <a16:creationId xmlns="" xmlns:a16="http://schemas.microsoft.com/office/drawing/2014/main" id="{0FD0486E-259C-ED60-5C50-DBF676251E65}"/>
              </a:ext>
            </a:extLst>
          </p:cNvPr>
          <p:cNvSpPr txBox="1"/>
          <p:nvPr/>
        </p:nvSpPr>
        <p:spPr>
          <a:xfrm>
            <a:off x="0" y="6189264"/>
            <a:ext cx="121920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zh-CN" altLang="en-US" sz="20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图</a:t>
            </a:r>
            <a:r>
              <a:rPr lang="en-US" altLang="zh-CN" sz="20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11-21 </a:t>
            </a:r>
            <a:r>
              <a:rPr lang="zh-CN" altLang="en-US" sz="20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画梁柱模型正等测图的步骤</a:t>
            </a:r>
            <a:endParaRPr lang="zh-CN" altLang="zh-CN" sz="2000" kern="2200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8" name="文本框 7">
            <a:extLst>
              <a:ext uri="{FF2B5EF4-FFF2-40B4-BE49-F238E27FC236}">
                <a16:creationId xmlns="" xmlns:a16="http://schemas.microsoft.com/office/drawing/2014/main" id="{2C57C746-F544-627E-255E-8F914489F260}"/>
              </a:ext>
            </a:extLst>
          </p:cNvPr>
          <p:cNvSpPr txBox="1"/>
          <p:nvPr/>
        </p:nvSpPr>
        <p:spPr>
          <a:xfrm>
            <a:off x="-813758" y="5479350"/>
            <a:ext cx="121920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zh-CN" altLang="en-US" sz="20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（</a:t>
            </a:r>
            <a:r>
              <a:rPr lang="en-US" altLang="zh-CN" sz="20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a)                                     (b</a:t>
            </a:r>
            <a:r>
              <a:rPr lang="en-US" altLang="zh-CN" sz="2000" kern="220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)                    </a:t>
            </a:r>
            <a:r>
              <a:rPr lang="en-US" altLang="zh-CN" sz="2000" kern="2200" smtClean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         </a:t>
            </a:r>
            <a:r>
              <a:rPr lang="en-US" altLang="zh-CN" sz="20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(c)</a:t>
            </a:r>
            <a:endParaRPr lang="zh-CN" altLang="zh-CN" sz="2000" kern="2200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11" name="文本框 10">
            <a:extLst>
              <a:ext uri="{FF2B5EF4-FFF2-40B4-BE49-F238E27FC236}">
                <a16:creationId xmlns="" xmlns:a16="http://schemas.microsoft.com/office/drawing/2014/main" id="{0624722E-2E0A-2EA4-FB7B-FB950B0A548B}"/>
              </a:ext>
            </a:extLst>
          </p:cNvPr>
          <p:cNvSpPr txBox="1"/>
          <p:nvPr/>
        </p:nvSpPr>
        <p:spPr>
          <a:xfrm>
            <a:off x="1401763" y="1075233"/>
            <a:ext cx="9976479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zh-CN" sz="2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11.2.1  </a:t>
            </a:r>
            <a:r>
              <a:rPr lang="zh-CN" altLang="en-US" sz="2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平面立体的正等测             </a:t>
            </a:r>
            <a:r>
              <a:rPr lang="zh-CN" altLang="zh-CN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例</a:t>
            </a:r>
            <a:r>
              <a:rPr lang="en-US" altLang="zh-CN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11-7  </a:t>
            </a:r>
            <a:r>
              <a:rPr lang="zh-CN" altLang="zh-CN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画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建筑形体</a:t>
            </a:r>
            <a:r>
              <a:rPr lang="zh-CN" altLang="zh-CN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的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正等</a:t>
            </a:r>
            <a:r>
              <a:rPr lang="zh-CN" altLang="zh-CN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测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图</a:t>
            </a:r>
            <a:r>
              <a:rPr lang="zh-CN" altLang="zh-CN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zh-CN" altLang="en-US" sz="2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        </a:t>
            </a:r>
            <a:endParaRPr lang="zh-CN" altLang="zh-CN" sz="2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3" name="矩形 12"/>
          <p:cNvSpPr/>
          <p:nvPr/>
        </p:nvSpPr>
        <p:spPr>
          <a:xfrm>
            <a:off x="4436191" y="385296"/>
            <a:ext cx="224292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altLang="zh-CN" sz="2800" b="1" kern="22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11.2  </a:t>
            </a:r>
            <a:r>
              <a:rPr lang="zh-CN" altLang="en-US" sz="2800" b="1" kern="22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正等测</a:t>
            </a:r>
            <a:endParaRPr lang="en-US" altLang="zh-CN" sz="2800" b="1" kern="2200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14" name="矩形: 剪去对角 9">
            <a:hlinkClick r:id="rId3" action="ppaction://hlinksldjump"/>
          </p:cNvPr>
          <p:cNvSpPr/>
          <p:nvPr/>
        </p:nvSpPr>
        <p:spPr>
          <a:xfrm>
            <a:off x="9740900" y="6016625"/>
            <a:ext cx="2266950" cy="630238"/>
          </a:xfrm>
          <a:prstGeom prst="snip2Diag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返回本章目录</a:t>
            </a: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18185" y="1977339"/>
            <a:ext cx="9617596" cy="35887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785887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2" descr="手机屏幕的截图&#10;&#10;中度可信度描述已自动生成">
            <a:extLst>
              <a:ext uri="{FF2B5EF4-FFF2-40B4-BE49-F238E27FC236}">
                <a16:creationId xmlns="" xmlns:a16="http://schemas.microsoft.com/office/drawing/2014/main" id="{7ED97522-56A2-3E2A-05F6-58622CDCE7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文本框 9">
            <a:extLst>
              <a:ext uri="{FF2B5EF4-FFF2-40B4-BE49-F238E27FC236}">
                <a16:creationId xmlns="" xmlns:a16="http://schemas.microsoft.com/office/drawing/2014/main" id="{03A2CD04-5418-1355-3E63-E7EAB01F1C46}"/>
              </a:ext>
            </a:extLst>
          </p:cNvPr>
          <p:cNvSpPr txBox="1"/>
          <p:nvPr/>
        </p:nvSpPr>
        <p:spPr>
          <a:xfrm>
            <a:off x="1401763" y="354013"/>
            <a:ext cx="6707187" cy="58578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zh-CN" altLang="zh-CN" sz="3200" b="1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第</a:t>
            </a:r>
            <a:r>
              <a:rPr lang="en-US" altLang="zh-CN" sz="3200" b="1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11</a:t>
            </a:r>
            <a:r>
              <a:rPr lang="zh-CN" altLang="en-US" sz="3200" b="1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章  轴测图</a:t>
            </a:r>
            <a:endParaRPr lang="zh-CN" altLang="zh-CN" sz="3200" b="1" kern="2200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12" name="文本框 11">
            <a:extLst>
              <a:ext uri="{FF2B5EF4-FFF2-40B4-BE49-F238E27FC236}">
                <a16:creationId xmlns="" xmlns:a16="http://schemas.microsoft.com/office/drawing/2014/main" id="{0FD0486E-259C-ED60-5C50-DBF676251E65}"/>
              </a:ext>
            </a:extLst>
          </p:cNvPr>
          <p:cNvSpPr txBox="1"/>
          <p:nvPr/>
        </p:nvSpPr>
        <p:spPr>
          <a:xfrm>
            <a:off x="0" y="6189264"/>
            <a:ext cx="121920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zh-CN" altLang="en-US" sz="20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图</a:t>
            </a:r>
            <a:r>
              <a:rPr lang="en-US" altLang="zh-CN" sz="20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11-21 </a:t>
            </a:r>
            <a:r>
              <a:rPr lang="zh-CN" altLang="en-US" sz="20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画梁柱模型正等测图的步骤</a:t>
            </a:r>
            <a:endParaRPr lang="zh-CN" altLang="zh-CN" sz="2000" kern="2200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8" name="文本框 7">
            <a:extLst>
              <a:ext uri="{FF2B5EF4-FFF2-40B4-BE49-F238E27FC236}">
                <a16:creationId xmlns="" xmlns:a16="http://schemas.microsoft.com/office/drawing/2014/main" id="{811831C8-FC05-C613-A46C-20E0926E52F6}"/>
              </a:ext>
            </a:extLst>
          </p:cNvPr>
          <p:cNvSpPr txBox="1"/>
          <p:nvPr/>
        </p:nvSpPr>
        <p:spPr>
          <a:xfrm>
            <a:off x="0" y="5477597"/>
            <a:ext cx="121920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zh-CN" altLang="en-US" sz="20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（</a:t>
            </a:r>
            <a:r>
              <a:rPr lang="en-US" altLang="zh-CN" sz="20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d)                                    (e)                                  (f)</a:t>
            </a:r>
            <a:endParaRPr lang="zh-CN" altLang="zh-CN" sz="2000" kern="2200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11" name="文本框 10">
            <a:extLst>
              <a:ext uri="{FF2B5EF4-FFF2-40B4-BE49-F238E27FC236}">
                <a16:creationId xmlns="" xmlns:a16="http://schemas.microsoft.com/office/drawing/2014/main" id="{03F34611-6C6F-F292-CC59-88AF79C55190}"/>
              </a:ext>
            </a:extLst>
          </p:cNvPr>
          <p:cNvSpPr txBox="1"/>
          <p:nvPr/>
        </p:nvSpPr>
        <p:spPr>
          <a:xfrm>
            <a:off x="1401763" y="1075233"/>
            <a:ext cx="9976479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zh-CN" sz="2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11.2.1  </a:t>
            </a:r>
            <a:r>
              <a:rPr lang="zh-CN" altLang="en-US" sz="2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平面立体的正等测             </a:t>
            </a:r>
            <a:r>
              <a:rPr lang="zh-CN" altLang="zh-CN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例</a:t>
            </a:r>
            <a:r>
              <a:rPr lang="en-US" altLang="zh-CN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11-7  </a:t>
            </a:r>
            <a:r>
              <a:rPr lang="zh-CN" altLang="zh-CN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画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建筑形体</a:t>
            </a:r>
            <a:r>
              <a:rPr lang="zh-CN" altLang="zh-CN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的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正等</a:t>
            </a:r>
            <a:r>
              <a:rPr lang="zh-CN" altLang="zh-CN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测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图</a:t>
            </a:r>
            <a:r>
              <a:rPr lang="zh-CN" altLang="zh-CN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zh-CN" altLang="en-US" sz="2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        </a:t>
            </a:r>
            <a:endParaRPr lang="zh-CN" altLang="zh-CN" sz="2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3" name="矩形 12"/>
          <p:cNvSpPr/>
          <p:nvPr/>
        </p:nvSpPr>
        <p:spPr>
          <a:xfrm>
            <a:off x="4436191" y="385296"/>
            <a:ext cx="224292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altLang="zh-CN" sz="2800" b="1" kern="22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11.2  </a:t>
            </a:r>
            <a:r>
              <a:rPr lang="zh-CN" altLang="en-US" sz="2800" b="1" kern="22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正等测</a:t>
            </a:r>
            <a:endParaRPr lang="en-US" altLang="zh-CN" sz="2800" b="1" kern="2200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14" name="矩形: 剪去对角 9">
            <a:hlinkClick r:id="rId3" action="ppaction://hlinksldjump"/>
          </p:cNvPr>
          <p:cNvSpPr/>
          <p:nvPr/>
        </p:nvSpPr>
        <p:spPr>
          <a:xfrm>
            <a:off x="9740900" y="6016625"/>
            <a:ext cx="2266950" cy="630238"/>
          </a:xfrm>
          <a:prstGeom prst="snip2Diag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返回本章目录</a:t>
            </a: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9054" y="1854041"/>
            <a:ext cx="10703133" cy="34164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131319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2" descr="手机屏幕的截图&#10;&#10;中度可信度描述已自动生成">
            <a:extLst>
              <a:ext uri="{FF2B5EF4-FFF2-40B4-BE49-F238E27FC236}">
                <a16:creationId xmlns="" xmlns:a16="http://schemas.microsoft.com/office/drawing/2014/main" id="{7ED97522-56A2-3E2A-05F6-58622CDCE7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文本框 9">
            <a:extLst>
              <a:ext uri="{FF2B5EF4-FFF2-40B4-BE49-F238E27FC236}">
                <a16:creationId xmlns="" xmlns:a16="http://schemas.microsoft.com/office/drawing/2014/main" id="{03A2CD04-5418-1355-3E63-E7EAB01F1C46}"/>
              </a:ext>
            </a:extLst>
          </p:cNvPr>
          <p:cNvSpPr txBox="1"/>
          <p:nvPr/>
        </p:nvSpPr>
        <p:spPr>
          <a:xfrm>
            <a:off x="1401763" y="354013"/>
            <a:ext cx="6707187" cy="58578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zh-CN" altLang="zh-CN" sz="3200" b="1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第</a:t>
            </a:r>
            <a:r>
              <a:rPr lang="en-US" altLang="zh-CN" sz="3200" b="1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11</a:t>
            </a:r>
            <a:r>
              <a:rPr lang="zh-CN" altLang="en-US" sz="3200" b="1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章  轴测图</a:t>
            </a:r>
            <a:endParaRPr lang="zh-CN" altLang="zh-CN" sz="3200" b="1" kern="2200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12" name="文本框 11">
            <a:extLst>
              <a:ext uri="{FF2B5EF4-FFF2-40B4-BE49-F238E27FC236}">
                <a16:creationId xmlns="" xmlns:a16="http://schemas.microsoft.com/office/drawing/2014/main" id="{0FD0486E-259C-ED60-5C50-DBF676251E65}"/>
              </a:ext>
            </a:extLst>
          </p:cNvPr>
          <p:cNvSpPr txBox="1"/>
          <p:nvPr/>
        </p:nvSpPr>
        <p:spPr>
          <a:xfrm>
            <a:off x="0" y="6189264"/>
            <a:ext cx="121920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zh-CN" altLang="en-US" sz="20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图</a:t>
            </a:r>
            <a:r>
              <a:rPr lang="en-US" altLang="zh-CN" sz="20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11-22 </a:t>
            </a:r>
            <a:r>
              <a:rPr lang="zh-CN" altLang="en-US" sz="20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绘制水平圆的正等测投影</a:t>
            </a:r>
            <a:endParaRPr lang="zh-CN" altLang="zh-CN" sz="2000" kern="2200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8" name="文本框 7">
            <a:extLst>
              <a:ext uri="{FF2B5EF4-FFF2-40B4-BE49-F238E27FC236}">
                <a16:creationId xmlns="" xmlns:a16="http://schemas.microsoft.com/office/drawing/2014/main" id="{811831C8-FC05-C613-A46C-20E0926E52F6}"/>
              </a:ext>
            </a:extLst>
          </p:cNvPr>
          <p:cNvSpPr txBox="1"/>
          <p:nvPr/>
        </p:nvSpPr>
        <p:spPr>
          <a:xfrm>
            <a:off x="0" y="5477597"/>
            <a:ext cx="121920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zh-CN" altLang="en-US" sz="20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（</a:t>
            </a:r>
            <a:r>
              <a:rPr lang="en-US" altLang="zh-CN" sz="20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a</a:t>
            </a:r>
            <a:r>
              <a:rPr lang="zh-CN" altLang="en-US" sz="20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）                     （</a:t>
            </a:r>
            <a:r>
              <a:rPr lang="en-US" altLang="zh-CN" sz="20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b</a:t>
            </a:r>
            <a:r>
              <a:rPr lang="zh-CN" altLang="en-US" sz="20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）                      （</a:t>
            </a:r>
            <a:r>
              <a:rPr lang="en-US" altLang="zh-CN" sz="20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c</a:t>
            </a:r>
            <a:r>
              <a:rPr lang="zh-CN" altLang="en-US" sz="20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）                     （</a:t>
            </a:r>
            <a:r>
              <a:rPr lang="en-US" altLang="zh-CN" sz="20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d</a:t>
            </a:r>
            <a:r>
              <a:rPr lang="zh-CN" altLang="en-US" sz="20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）</a:t>
            </a:r>
            <a:endParaRPr lang="zh-CN" altLang="zh-CN" sz="2000" kern="2200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pic>
        <p:nvPicPr>
          <p:cNvPr id="3" name="图片 2">
            <a:extLst>
              <a:ext uri="{FF2B5EF4-FFF2-40B4-BE49-F238E27FC236}">
                <a16:creationId xmlns="" xmlns:a16="http://schemas.microsoft.com/office/drawing/2014/main" id="{54CDA390-4062-120B-4478-9A0824287CC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201839"/>
            <a:ext cx="12192000" cy="3173131"/>
          </a:xfrm>
          <a:prstGeom prst="rect">
            <a:avLst/>
          </a:prstGeom>
        </p:spPr>
      </p:pic>
      <p:sp>
        <p:nvSpPr>
          <p:cNvPr id="11" name="文本框 10">
            <a:extLst>
              <a:ext uri="{FF2B5EF4-FFF2-40B4-BE49-F238E27FC236}">
                <a16:creationId xmlns="" xmlns:a16="http://schemas.microsoft.com/office/drawing/2014/main" id="{2905E47C-44EE-F40D-CA03-63A71A9BCC19}"/>
              </a:ext>
            </a:extLst>
          </p:cNvPr>
          <p:cNvSpPr txBox="1"/>
          <p:nvPr/>
        </p:nvSpPr>
        <p:spPr>
          <a:xfrm>
            <a:off x="1401763" y="1075233"/>
            <a:ext cx="9976479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zh-CN" sz="2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11.2.2  </a:t>
            </a:r>
            <a:r>
              <a:rPr lang="zh-CN" altLang="en-US" sz="2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曲面立体的正等测         </a:t>
            </a:r>
            <a:r>
              <a:rPr lang="zh-CN" altLang="zh-CN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例</a:t>
            </a:r>
            <a:r>
              <a:rPr lang="en-US" altLang="zh-CN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11-8  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绘制水平圆的正等测投影</a:t>
            </a:r>
            <a:r>
              <a:rPr lang="zh-CN" altLang="zh-CN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zh-CN" altLang="en-US" sz="2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        </a:t>
            </a:r>
            <a:endParaRPr lang="zh-CN" altLang="zh-CN" sz="2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3" name="矩形 12"/>
          <p:cNvSpPr/>
          <p:nvPr/>
        </p:nvSpPr>
        <p:spPr>
          <a:xfrm>
            <a:off x="4436191" y="385296"/>
            <a:ext cx="224292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altLang="zh-CN" sz="2800" b="1" kern="22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11.2  </a:t>
            </a:r>
            <a:r>
              <a:rPr lang="zh-CN" altLang="en-US" sz="2800" b="1" kern="22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正等测</a:t>
            </a:r>
            <a:endParaRPr lang="en-US" altLang="zh-CN" sz="2800" b="1" kern="2200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14" name="矩形: 剪去对角 9">
            <a:hlinkClick r:id="rId4" action="ppaction://hlinksldjump"/>
          </p:cNvPr>
          <p:cNvSpPr/>
          <p:nvPr/>
        </p:nvSpPr>
        <p:spPr>
          <a:xfrm>
            <a:off x="9740900" y="6016625"/>
            <a:ext cx="2266950" cy="630238"/>
          </a:xfrm>
          <a:prstGeom prst="snip2Diag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返回本章目录</a:t>
            </a:r>
          </a:p>
        </p:txBody>
      </p:sp>
    </p:spTree>
    <p:extLst>
      <p:ext uri="{BB962C8B-B14F-4D97-AF65-F5344CB8AC3E}">
        <p14:creationId xmlns:p14="http://schemas.microsoft.com/office/powerpoint/2010/main" val="77729989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2" descr="手机屏幕的截图&#10;&#10;中度可信度描述已自动生成">
            <a:extLst>
              <a:ext uri="{FF2B5EF4-FFF2-40B4-BE49-F238E27FC236}">
                <a16:creationId xmlns="" xmlns:a16="http://schemas.microsoft.com/office/drawing/2014/main" id="{7ED97522-56A2-3E2A-05F6-58622CDCE7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文本框 9">
            <a:extLst>
              <a:ext uri="{FF2B5EF4-FFF2-40B4-BE49-F238E27FC236}">
                <a16:creationId xmlns="" xmlns:a16="http://schemas.microsoft.com/office/drawing/2014/main" id="{03A2CD04-5418-1355-3E63-E7EAB01F1C46}"/>
              </a:ext>
            </a:extLst>
          </p:cNvPr>
          <p:cNvSpPr txBox="1"/>
          <p:nvPr/>
        </p:nvSpPr>
        <p:spPr>
          <a:xfrm>
            <a:off x="1401763" y="354013"/>
            <a:ext cx="6707187" cy="58578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zh-CN" altLang="zh-CN" sz="3200" b="1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第</a:t>
            </a:r>
            <a:r>
              <a:rPr lang="en-US" altLang="zh-CN" sz="3200" b="1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11</a:t>
            </a:r>
            <a:r>
              <a:rPr lang="zh-CN" altLang="en-US" sz="3200" b="1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章  轴测图</a:t>
            </a:r>
            <a:endParaRPr lang="zh-CN" altLang="zh-CN" sz="3200" b="1" kern="2200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12" name="文本框 11">
            <a:extLst>
              <a:ext uri="{FF2B5EF4-FFF2-40B4-BE49-F238E27FC236}">
                <a16:creationId xmlns="" xmlns:a16="http://schemas.microsoft.com/office/drawing/2014/main" id="{0FD0486E-259C-ED60-5C50-DBF676251E65}"/>
              </a:ext>
            </a:extLst>
          </p:cNvPr>
          <p:cNvSpPr txBox="1"/>
          <p:nvPr/>
        </p:nvSpPr>
        <p:spPr>
          <a:xfrm>
            <a:off x="0" y="6189264"/>
            <a:ext cx="121920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zh-CN" altLang="en-US" sz="20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图</a:t>
            </a:r>
            <a:r>
              <a:rPr lang="en-US" altLang="zh-CN" sz="20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11-23 </a:t>
            </a:r>
            <a:r>
              <a:rPr lang="zh-CN" altLang="en-US" sz="20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正平圆和侧平圆的视图与正等测图</a:t>
            </a:r>
            <a:endParaRPr lang="zh-CN" altLang="zh-CN" sz="2000" kern="2200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8" name="文本框 7">
            <a:extLst>
              <a:ext uri="{FF2B5EF4-FFF2-40B4-BE49-F238E27FC236}">
                <a16:creationId xmlns="" xmlns:a16="http://schemas.microsoft.com/office/drawing/2014/main" id="{811831C8-FC05-C613-A46C-20E0926E52F6}"/>
              </a:ext>
            </a:extLst>
          </p:cNvPr>
          <p:cNvSpPr txBox="1"/>
          <p:nvPr/>
        </p:nvSpPr>
        <p:spPr>
          <a:xfrm>
            <a:off x="0" y="5477597"/>
            <a:ext cx="12192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zh-CN" altLang="en-US" sz="24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（</a:t>
            </a:r>
            <a:r>
              <a:rPr lang="en-US" altLang="zh-CN" sz="24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a)                                                                          (b)</a:t>
            </a:r>
            <a:endParaRPr lang="zh-CN" altLang="zh-CN" sz="2400" kern="2200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pic>
        <p:nvPicPr>
          <p:cNvPr id="3" name="图片 2">
            <a:extLst>
              <a:ext uri="{FF2B5EF4-FFF2-40B4-BE49-F238E27FC236}">
                <a16:creationId xmlns="" xmlns:a16="http://schemas.microsoft.com/office/drawing/2014/main" id="{F109D871-E6A6-F19A-C218-DFF9EDF33FD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726980"/>
            <a:ext cx="12192000" cy="3806711"/>
          </a:xfrm>
          <a:prstGeom prst="rect">
            <a:avLst/>
          </a:prstGeom>
        </p:spPr>
      </p:pic>
      <p:sp>
        <p:nvSpPr>
          <p:cNvPr id="14" name="文本框 13">
            <a:extLst>
              <a:ext uri="{FF2B5EF4-FFF2-40B4-BE49-F238E27FC236}">
                <a16:creationId xmlns="" xmlns:a16="http://schemas.microsoft.com/office/drawing/2014/main" id="{415561D7-93F9-216C-7FFA-E3B9611D874F}"/>
              </a:ext>
            </a:extLst>
          </p:cNvPr>
          <p:cNvSpPr txBox="1"/>
          <p:nvPr/>
        </p:nvSpPr>
        <p:spPr>
          <a:xfrm>
            <a:off x="1401763" y="1075233"/>
            <a:ext cx="9976479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zh-CN" sz="2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11.2.2  </a:t>
            </a:r>
            <a:r>
              <a:rPr lang="zh-CN" altLang="en-US" sz="2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曲面立体的正等测      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zh-CN" altLang="en-US" sz="2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        </a:t>
            </a:r>
            <a:endParaRPr lang="zh-CN" altLang="zh-CN" sz="2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4436191" y="385296"/>
            <a:ext cx="224292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altLang="zh-CN" sz="2800" b="1" kern="22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11.2  </a:t>
            </a:r>
            <a:r>
              <a:rPr lang="zh-CN" altLang="en-US" sz="2800" b="1" kern="22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正等测</a:t>
            </a:r>
            <a:endParaRPr lang="en-US" altLang="zh-CN" sz="2800" b="1" kern="2200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13" name="矩形: 剪去对角 9">
            <a:hlinkClick r:id="rId4" action="ppaction://hlinksldjump"/>
          </p:cNvPr>
          <p:cNvSpPr/>
          <p:nvPr/>
        </p:nvSpPr>
        <p:spPr>
          <a:xfrm>
            <a:off x="9740900" y="6016625"/>
            <a:ext cx="2266950" cy="630238"/>
          </a:xfrm>
          <a:prstGeom prst="snip2Diag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返回本章目录</a:t>
            </a:r>
          </a:p>
        </p:txBody>
      </p:sp>
    </p:spTree>
    <p:extLst>
      <p:ext uri="{BB962C8B-B14F-4D97-AF65-F5344CB8AC3E}">
        <p14:creationId xmlns:p14="http://schemas.microsoft.com/office/powerpoint/2010/main" val="301020375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2" descr="手机屏幕的截图&#10;&#10;中度可信度描述已自动生成">
            <a:extLst>
              <a:ext uri="{FF2B5EF4-FFF2-40B4-BE49-F238E27FC236}">
                <a16:creationId xmlns="" xmlns:a16="http://schemas.microsoft.com/office/drawing/2014/main" id="{7ED97522-56A2-3E2A-05F6-58622CDCE7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文本框 9">
            <a:extLst>
              <a:ext uri="{FF2B5EF4-FFF2-40B4-BE49-F238E27FC236}">
                <a16:creationId xmlns="" xmlns:a16="http://schemas.microsoft.com/office/drawing/2014/main" id="{03A2CD04-5418-1355-3E63-E7EAB01F1C46}"/>
              </a:ext>
            </a:extLst>
          </p:cNvPr>
          <p:cNvSpPr txBox="1"/>
          <p:nvPr/>
        </p:nvSpPr>
        <p:spPr>
          <a:xfrm>
            <a:off x="1401763" y="354013"/>
            <a:ext cx="6707187" cy="58578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zh-CN" altLang="zh-CN" sz="3200" b="1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第</a:t>
            </a:r>
            <a:r>
              <a:rPr lang="en-US" altLang="zh-CN" sz="3200" b="1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11</a:t>
            </a:r>
            <a:r>
              <a:rPr lang="zh-CN" altLang="en-US" sz="3200" b="1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章  轴测图</a:t>
            </a:r>
            <a:endParaRPr lang="zh-CN" altLang="zh-CN" sz="3200" b="1" kern="2200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12" name="文本框 11">
            <a:extLst>
              <a:ext uri="{FF2B5EF4-FFF2-40B4-BE49-F238E27FC236}">
                <a16:creationId xmlns="" xmlns:a16="http://schemas.microsoft.com/office/drawing/2014/main" id="{0FD0486E-259C-ED60-5C50-DBF676251E65}"/>
              </a:ext>
            </a:extLst>
          </p:cNvPr>
          <p:cNvSpPr txBox="1"/>
          <p:nvPr/>
        </p:nvSpPr>
        <p:spPr>
          <a:xfrm>
            <a:off x="0" y="6189264"/>
            <a:ext cx="121920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zh-CN" altLang="en-US" sz="20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图</a:t>
            </a:r>
            <a:r>
              <a:rPr lang="en-US" altLang="zh-CN" sz="20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11-24    </a:t>
            </a:r>
            <a:r>
              <a:rPr lang="zh-CN" altLang="en-US" sz="20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组合体的三视图</a:t>
            </a:r>
            <a:endParaRPr lang="zh-CN" altLang="zh-CN" sz="2000" kern="2200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pic>
        <p:nvPicPr>
          <p:cNvPr id="3" name="图片 2">
            <a:extLst>
              <a:ext uri="{FF2B5EF4-FFF2-40B4-BE49-F238E27FC236}">
                <a16:creationId xmlns="" xmlns:a16="http://schemas.microsoft.com/office/drawing/2014/main" id="{7538431E-10FD-D5B1-EE56-79F0AE4AD12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72374" y="1649095"/>
            <a:ext cx="5109913" cy="4563271"/>
          </a:xfrm>
          <a:prstGeom prst="rect">
            <a:avLst/>
          </a:prstGeom>
        </p:spPr>
      </p:pic>
      <p:sp>
        <p:nvSpPr>
          <p:cNvPr id="7" name="文本框 6">
            <a:extLst>
              <a:ext uri="{FF2B5EF4-FFF2-40B4-BE49-F238E27FC236}">
                <a16:creationId xmlns="" xmlns:a16="http://schemas.microsoft.com/office/drawing/2014/main" id="{7B62F6FB-0F22-A97B-A576-8EEBCBF11BFC}"/>
              </a:ext>
            </a:extLst>
          </p:cNvPr>
          <p:cNvSpPr txBox="1"/>
          <p:nvPr/>
        </p:nvSpPr>
        <p:spPr>
          <a:xfrm>
            <a:off x="1401763" y="1075233"/>
            <a:ext cx="9976479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zh-CN" sz="2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11.2.2  </a:t>
            </a:r>
            <a:r>
              <a:rPr lang="zh-CN" altLang="en-US" sz="2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曲面立体的正等测       </a:t>
            </a:r>
            <a:r>
              <a:rPr lang="zh-CN" altLang="zh-CN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例</a:t>
            </a:r>
            <a:r>
              <a:rPr lang="en-US" altLang="zh-CN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11-9  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绘制曲面立体的正等测投影</a:t>
            </a:r>
            <a:r>
              <a:rPr lang="zh-CN" altLang="zh-CN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zh-CN" altLang="en-US" sz="2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        </a:t>
            </a:r>
            <a:endParaRPr lang="zh-CN" altLang="zh-CN" sz="2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4436191" y="385296"/>
            <a:ext cx="224292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altLang="zh-CN" sz="2800" b="1" kern="22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11.2  </a:t>
            </a:r>
            <a:r>
              <a:rPr lang="zh-CN" altLang="en-US" sz="2800" b="1" kern="22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正等测</a:t>
            </a:r>
            <a:endParaRPr lang="en-US" altLang="zh-CN" sz="2800" b="1" kern="2200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11" name="矩形: 剪去对角 9">
            <a:hlinkClick r:id="rId4" action="ppaction://hlinksldjump"/>
          </p:cNvPr>
          <p:cNvSpPr/>
          <p:nvPr/>
        </p:nvSpPr>
        <p:spPr>
          <a:xfrm>
            <a:off x="9740900" y="6016625"/>
            <a:ext cx="2266950" cy="630238"/>
          </a:xfrm>
          <a:prstGeom prst="snip2Diag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返回本章目录</a:t>
            </a:r>
          </a:p>
        </p:txBody>
      </p:sp>
    </p:spTree>
    <p:extLst>
      <p:ext uri="{BB962C8B-B14F-4D97-AF65-F5344CB8AC3E}">
        <p14:creationId xmlns:p14="http://schemas.microsoft.com/office/powerpoint/2010/main" val="131468907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2" descr="手机屏幕的截图&#10;&#10;中度可信度描述已自动生成">
            <a:extLst>
              <a:ext uri="{FF2B5EF4-FFF2-40B4-BE49-F238E27FC236}">
                <a16:creationId xmlns="" xmlns:a16="http://schemas.microsoft.com/office/drawing/2014/main" id="{7ED97522-56A2-3E2A-05F6-58622CDCE7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文本框 9">
            <a:extLst>
              <a:ext uri="{FF2B5EF4-FFF2-40B4-BE49-F238E27FC236}">
                <a16:creationId xmlns="" xmlns:a16="http://schemas.microsoft.com/office/drawing/2014/main" id="{03A2CD04-5418-1355-3E63-E7EAB01F1C46}"/>
              </a:ext>
            </a:extLst>
          </p:cNvPr>
          <p:cNvSpPr txBox="1"/>
          <p:nvPr/>
        </p:nvSpPr>
        <p:spPr>
          <a:xfrm>
            <a:off x="1401763" y="354013"/>
            <a:ext cx="6707187" cy="58578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zh-CN" altLang="zh-CN" sz="3200" b="1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第</a:t>
            </a:r>
            <a:r>
              <a:rPr lang="en-US" altLang="zh-CN" sz="3200" b="1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11</a:t>
            </a:r>
            <a:r>
              <a:rPr lang="zh-CN" altLang="en-US" sz="3200" b="1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章  轴测图</a:t>
            </a:r>
            <a:endParaRPr lang="zh-CN" altLang="zh-CN" sz="3200" b="1" kern="2200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12" name="文本框 11">
            <a:extLst>
              <a:ext uri="{FF2B5EF4-FFF2-40B4-BE49-F238E27FC236}">
                <a16:creationId xmlns="" xmlns:a16="http://schemas.microsoft.com/office/drawing/2014/main" id="{0FD0486E-259C-ED60-5C50-DBF676251E65}"/>
              </a:ext>
            </a:extLst>
          </p:cNvPr>
          <p:cNvSpPr txBox="1"/>
          <p:nvPr/>
        </p:nvSpPr>
        <p:spPr>
          <a:xfrm>
            <a:off x="0" y="6189264"/>
            <a:ext cx="121920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zh-CN" altLang="en-US" sz="20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图</a:t>
            </a:r>
            <a:r>
              <a:rPr lang="en-US" altLang="zh-CN" sz="20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11-25   </a:t>
            </a:r>
            <a:r>
              <a:rPr lang="zh-CN" altLang="en-US" sz="20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绘制组合体正等测图的步骤</a:t>
            </a:r>
            <a:endParaRPr lang="zh-CN" altLang="zh-CN" sz="2000" kern="2200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8" name="文本框 7">
            <a:extLst>
              <a:ext uri="{FF2B5EF4-FFF2-40B4-BE49-F238E27FC236}">
                <a16:creationId xmlns="" xmlns:a16="http://schemas.microsoft.com/office/drawing/2014/main" id="{811831C8-FC05-C613-A46C-20E0926E52F6}"/>
              </a:ext>
            </a:extLst>
          </p:cNvPr>
          <p:cNvSpPr txBox="1"/>
          <p:nvPr/>
        </p:nvSpPr>
        <p:spPr>
          <a:xfrm>
            <a:off x="0" y="5586654"/>
            <a:ext cx="121920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zh-CN" altLang="en-US" sz="20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（</a:t>
            </a:r>
            <a:r>
              <a:rPr lang="en-US" altLang="zh-CN" sz="20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a</a:t>
            </a:r>
            <a:r>
              <a:rPr lang="en-US" altLang="zh-CN" sz="2000" kern="220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)          </a:t>
            </a:r>
            <a:r>
              <a:rPr lang="en-US" altLang="zh-CN" sz="2000" kern="2200" smtClean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                                        </a:t>
            </a:r>
            <a:r>
              <a:rPr lang="en-US" altLang="zh-CN" sz="20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(b)</a:t>
            </a:r>
            <a:endParaRPr lang="zh-CN" altLang="zh-CN" sz="2000" kern="2200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11" name="文本框 10">
            <a:extLst>
              <a:ext uri="{FF2B5EF4-FFF2-40B4-BE49-F238E27FC236}">
                <a16:creationId xmlns="" xmlns:a16="http://schemas.microsoft.com/office/drawing/2014/main" id="{509A353F-6155-4249-B5B2-25D1661B90F5}"/>
              </a:ext>
            </a:extLst>
          </p:cNvPr>
          <p:cNvSpPr txBox="1"/>
          <p:nvPr/>
        </p:nvSpPr>
        <p:spPr>
          <a:xfrm>
            <a:off x="1401763" y="1075233"/>
            <a:ext cx="9976479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zh-CN" sz="2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11.2.2  </a:t>
            </a:r>
            <a:r>
              <a:rPr lang="zh-CN" altLang="en-US" sz="2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曲面立体的正等测       </a:t>
            </a:r>
            <a:r>
              <a:rPr lang="zh-CN" altLang="zh-CN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例</a:t>
            </a:r>
            <a:r>
              <a:rPr lang="en-US" altLang="zh-CN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11-9  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绘制曲面立体的正等测投影</a:t>
            </a:r>
            <a:r>
              <a:rPr lang="zh-CN" altLang="zh-CN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zh-CN" altLang="en-US" sz="2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        </a:t>
            </a:r>
            <a:endParaRPr lang="zh-CN" altLang="zh-CN" sz="2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3" name="矩形 12"/>
          <p:cNvSpPr/>
          <p:nvPr/>
        </p:nvSpPr>
        <p:spPr>
          <a:xfrm>
            <a:off x="4436191" y="385296"/>
            <a:ext cx="224292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altLang="zh-CN" sz="2800" b="1" kern="22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11.2  </a:t>
            </a:r>
            <a:r>
              <a:rPr lang="zh-CN" altLang="en-US" sz="2800" b="1" kern="22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正等测</a:t>
            </a:r>
            <a:endParaRPr lang="en-US" altLang="zh-CN" sz="2800" b="1" kern="2200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14" name="矩形: 剪去对角 9">
            <a:hlinkClick r:id="rId3" action="ppaction://hlinksldjump"/>
          </p:cNvPr>
          <p:cNvSpPr/>
          <p:nvPr/>
        </p:nvSpPr>
        <p:spPr>
          <a:xfrm>
            <a:off x="9740900" y="6016625"/>
            <a:ext cx="2266950" cy="630238"/>
          </a:xfrm>
          <a:prstGeom prst="snip2Diag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返回本章目录</a:t>
            </a: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37204" y="1901057"/>
            <a:ext cx="9359924" cy="34785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471967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2" descr="手机屏幕的截图&#10;&#10;中度可信度描述已自动生成">
            <a:extLst>
              <a:ext uri="{FF2B5EF4-FFF2-40B4-BE49-F238E27FC236}">
                <a16:creationId xmlns="" xmlns:a16="http://schemas.microsoft.com/office/drawing/2014/main" id="{7ED97522-56A2-3E2A-05F6-58622CDCE7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文本框 9">
            <a:extLst>
              <a:ext uri="{FF2B5EF4-FFF2-40B4-BE49-F238E27FC236}">
                <a16:creationId xmlns="" xmlns:a16="http://schemas.microsoft.com/office/drawing/2014/main" id="{03A2CD04-5418-1355-3E63-E7EAB01F1C46}"/>
              </a:ext>
            </a:extLst>
          </p:cNvPr>
          <p:cNvSpPr txBox="1"/>
          <p:nvPr/>
        </p:nvSpPr>
        <p:spPr>
          <a:xfrm>
            <a:off x="1401763" y="354013"/>
            <a:ext cx="6707187" cy="58578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zh-CN" altLang="zh-CN" sz="3200" b="1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第</a:t>
            </a:r>
            <a:r>
              <a:rPr lang="en-US" altLang="zh-CN" sz="3200" b="1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11</a:t>
            </a:r>
            <a:r>
              <a:rPr lang="zh-CN" altLang="en-US" sz="3200" b="1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章  轴测图</a:t>
            </a:r>
            <a:endParaRPr lang="zh-CN" altLang="zh-CN" sz="3200" b="1" kern="2200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12" name="文本框 11">
            <a:extLst>
              <a:ext uri="{FF2B5EF4-FFF2-40B4-BE49-F238E27FC236}">
                <a16:creationId xmlns="" xmlns:a16="http://schemas.microsoft.com/office/drawing/2014/main" id="{0FD0486E-259C-ED60-5C50-DBF676251E65}"/>
              </a:ext>
            </a:extLst>
          </p:cNvPr>
          <p:cNvSpPr txBox="1"/>
          <p:nvPr/>
        </p:nvSpPr>
        <p:spPr>
          <a:xfrm>
            <a:off x="0" y="6189264"/>
            <a:ext cx="121920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zh-CN" altLang="en-US" sz="20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图</a:t>
            </a:r>
            <a:r>
              <a:rPr lang="en-US" altLang="zh-CN" sz="20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11-25   </a:t>
            </a:r>
            <a:r>
              <a:rPr lang="zh-CN" altLang="en-US" sz="20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绘制组合体正等测图的步骤</a:t>
            </a:r>
            <a:endParaRPr lang="zh-CN" altLang="zh-CN" sz="2000" kern="2200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8" name="文本框 7">
            <a:extLst>
              <a:ext uri="{FF2B5EF4-FFF2-40B4-BE49-F238E27FC236}">
                <a16:creationId xmlns="" xmlns:a16="http://schemas.microsoft.com/office/drawing/2014/main" id="{811831C8-FC05-C613-A46C-20E0926E52F6}"/>
              </a:ext>
            </a:extLst>
          </p:cNvPr>
          <p:cNvSpPr txBox="1"/>
          <p:nvPr/>
        </p:nvSpPr>
        <p:spPr>
          <a:xfrm>
            <a:off x="0" y="5586654"/>
            <a:ext cx="121920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zh-CN" altLang="en-US" sz="20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（</a:t>
            </a:r>
            <a:r>
              <a:rPr lang="en-US" altLang="zh-CN" sz="20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c)                                                      (d)</a:t>
            </a:r>
            <a:endParaRPr lang="zh-CN" altLang="zh-CN" sz="2000" kern="2200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11" name="文本框 10">
            <a:extLst>
              <a:ext uri="{FF2B5EF4-FFF2-40B4-BE49-F238E27FC236}">
                <a16:creationId xmlns="" xmlns:a16="http://schemas.microsoft.com/office/drawing/2014/main" id="{591DCA70-8DAF-CB30-6716-8FD1C9B7C704}"/>
              </a:ext>
            </a:extLst>
          </p:cNvPr>
          <p:cNvSpPr txBox="1"/>
          <p:nvPr/>
        </p:nvSpPr>
        <p:spPr>
          <a:xfrm>
            <a:off x="1401763" y="1075233"/>
            <a:ext cx="9976479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zh-CN" sz="2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11.2.2  </a:t>
            </a:r>
            <a:r>
              <a:rPr lang="zh-CN" altLang="en-US" sz="2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曲面立体的正等测       </a:t>
            </a:r>
            <a:r>
              <a:rPr lang="zh-CN" altLang="zh-CN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例</a:t>
            </a:r>
            <a:r>
              <a:rPr lang="en-US" altLang="zh-CN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11-9  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绘制曲面立体的正等测投影</a:t>
            </a:r>
            <a:r>
              <a:rPr lang="zh-CN" altLang="zh-CN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zh-CN" altLang="en-US" sz="2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        </a:t>
            </a:r>
            <a:endParaRPr lang="zh-CN" altLang="zh-CN" sz="2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3" name="矩形 12"/>
          <p:cNvSpPr/>
          <p:nvPr/>
        </p:nvSpPr>
        <p:spPr>
          <a:xfrm>
            <a:off x="4436191" y="385296"/>
            <a:ext cx="224292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altLang="zh-CN" sz="2800" b="1" kern="22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11.2  </a:t>
            </a:r>
            <a:r>
              <a:rPr lang="zh-CN" altLang="en-US" sz="2800" b="1" kern="22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正等测</a:t>
            </a:r>
            <a:endParaRPr lang="en-US" altLang="zh-CN" sz="2800" b="1" kern="2200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14" name="矩形: 剪去对角 9">
            <a:hlinkClick r:id="rId3" action="ppaction://hlinksldjump"/>
          </p:cNvPr>
          <p:cNvSpPr/>
          <p:nvPr/>
        </p:nvSpPr>
        <p:spPr>
          <a:xfrm>
            <a:off x="9740900" y="6016625"/>
            <a:ext cx="2266950" cy="630238"/>
          </a:xfrm>
          <a:prstGeom prst="snip2Diag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返回本章目录</a:t>
            </a: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20953" y="1814365"/>
            <a:ext cx="9677593" cy="3525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095003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图片 2" descr="背景图案&#10;&#10;描述已自动生成">
            <a:extLst>
              <a:ext uri="{FF2B5EF4-FFF2-40B4-BE49-F238E27FC236}">
                <a16:creationId xmlns="" xmlns:a16="http://schemas.microsoft.com/office/drawing/2014/main" id="{BEBB5CB1-DA69-5FD6-B0A2-E2B609112D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文本框 4">
            <a:extLst>
              <a:ext uri="{FF2B5EF4-FFF2-40B4-BE49-F238E27FC236}">
                <a16:creationId xmlns="" xmlns:a16="http://schemas.microsoft.com/office/drawing/2014/main" id="{999ED73C-7953-D09E-A029-2970CE8B8A7B}"/>
              </a:ext>
            </a:extLst>
          </p:cNvPr>
          <p:cNvSpPr txBox="1"/>
          <p:nvPr/>
        </p:nvSpPr>
        <p:spPr>
          <a:xfrm>
            <a:off x="1401763" y="354013"/>
            <a:ext cx="6707187" cy="5847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zh-CN" altLang="zh-CN" sz="3200" b="1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第</a:t>
            </a:r>
            <a:r>
              <a:rPr lang="en-US" altLang="zh-CN" sz="3200" b="1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11</a:t>
            </a:r>
            <a:r>
              <a:rPr lang="zh-CN" altLang="zh-CN" sz="3200" b="1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章</a:t>
            </a:r>
            <a:r>
              <a:rPr lang="en-US" altLang="zh-CN" sz="3200" b="1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zh-CN" altLang="en-US" sz="3200" b="1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轴测图</a:t>
            </a:r>
            <a:endParaRPr lang="zh-CN" altLang="zh-CN" sz="3200" b="1" kern="2200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10" name="文本框 9">
            <a:extLst>
              <a:ext uri="{FF2B5EF4-FFF2-40B4-BE49-F238E27FC236}">
                <a16:creationId xmlns="" xmlns:a16="http://schemas.microsoft.com/office/drawing/2014/main" id="{975189CE-BFAA-D95D-C3E6-481DE78716CF}"/>
              </a:ext>
            </a:extLst>
          </p:cNvPr>
          <p:cNvSpPr txBox="1"/>
          <p:nvPr/>
        </p:nvSpPr>
        <p:spPr>
          <a:xfrm>
            <a:off x="1581150" y="1243013"/>
            <a:ext cx="9240648" cy="31393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zh-CN" sz="2800" b="1" kern="22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11.3  </a:t>
            </a:r>
            <a:r>
              <a:rPr lang="zh-CN" altLang="en-US" sz="2800" b="1" kern="22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正等轴测剖视图</a:t>
            </a:r>
            <a:endParaRPr lang="en-US" altLang="zh-CN" sz="2800" b="1" kern="2200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>
              <a:defRPr/>
            </a:pPr>
            <a:endParaRPr lang="en-US" altLang="zh-CN" sz="26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just">
              <a:lnSpc>
                <a:spcPct val="150000"/>
              </a:lnSpc>
              <a:defRPr/>
            </a:pP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       正等轴测剖视图是采用正等测的方法绘制的轴测剖视图。</a:t>
            </a:r>
            <a:endParaRPr lang="en-US" altLang="zh-CN" sz="2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just">
              <a:lnSpc>
                <a:spcPct val="150000"/>
              </a:lnSpc>
              <a:defRPr/>
            </a:pPr>
            <a:endParaRPr lang="en-US" altLang="zh-CN" sz="2400" b="1" kern="2200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defRPr/>
            </a:pP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       </a:t>
            </a:r>
            <a:endParaRPr lang="en-US" altLang="zh-CN" sz="2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just">
              <a:lnSpc>
                <a:spcPct val="150000"/>
              </a:lnSpc>
              <a:defRPr/>
            </a:pPr>
            <a:endParaRPr lang="en-US" altLang="zh-CN" sz="2400" b="1" kern="2200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7" name="矩形: 剪去对角 9">
            <a:hlinkClick r:id="rId3" action="ppaction://hlinksldjump"/>
          </p:cNvPr>
          <p:cNvSpPr/>
          <p:nvPr/>
        </p:nvSpPr>
        <p:spPr>
          <a:xfrm>
            <a:off x="9740900" y="6016625"/>
            <a:ext cx="2266950" cy="630238"/>
          </a:xfrm>
          <a:prstGeom prst="snip2Diag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返回本章目录</a:t>
            </a:r>
          </a:p>
        </p:txBody>
      </p:sp>
    </p:spTree>
    <p:extLst>
      <p:ext uri="{BB962C8B-B14F-4D97-AF65-F5344CB8AC3E}">
        <p14:creationId xmlns:p14="http://schemas.microsoft.com/office/powerpoint/2010/main" val="136235649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2" descr="手机屏幕的截图&#10;&#10;中度可信度描述已自动生成">
            <a:extLst>
              <a:ext uri="{FF2B5EF4-FFF2-40B4-BE49-F238E27FC236}">
                <a16:creationId xmlns="" xmlns:a16="http://schemas.microsoft.com/office/drawing/2014/main" id="{7ED97522-56A2-3E2A-05F6-58622CDCE7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文本框 9">
            <a:extLst>
              <a:ext uri="{FF2B5EF4-FFF2-40B4-BE49-F238E27FC236}">
                <a16:creationId xmlns="" xmlns:a16="http://schemas.microsoft.com/office/drawing/2014/main" id="{03A2CD04-5418-1355-3E63-E7EAB01F1C46}"/>
              </a:ext>
            </a:extLst>
          </p:cNvPr>
          <p:cNvSpPr txBox="1"/>
          <p:nvPr/>
        </p:nvSpPr>
        <p:spPr>
          <a:xfrm>
            <a:off x="1401763" y="354013"/>
            <a:ext cx="6707187" cy="58578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zh-CN" altLang="zh-CN" sz="3200" b="1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第</a:t>
            </a:r>
            <a:r>
              <a:rPr lang="en-US" altLang="zh-CN" sz="3200" b="1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11</a:t>
            </a:r>
            <a:r>
              <a:rPr lang="zh-CN" altLang="en-US" sz="3200" b="1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章  轴测图</a:t>
            </a:r>
            <a:endParaRPr lang="zh-CN" altLang="zh-CN" sz="3200" b="1" kern="2200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12" name="文本框 11">
            <a:extLst>
              <a:ext uri="{FF2B5EF4-FFF2-40B4-BE49-F238E27FC236}">
                <a16:creationId xmlns="" xmlns:a16="http://schemas.microsoft.com/office/drawing/2014/main" id="{0FD0486E-259C-ED60-5C50-DBF676251E65}"/>
              </a:ext>
            </a:extLst>
          </p:cNvPr>
          <p:cNvSpPr txBox="1"/>
          <p:nvPr/>
        </p:nvSpPr>
        <p:spPr>
          <a:xfrm>
            <a:off x="0" y="6189264"/>
            <a:ext cx="121920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zh-CN" altLang="en-US" sz="20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图</a:t>
            </a:r>
            <a:r>
              <a:rPr lang="en-US" altLang="zh-CN" sz="20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11-26  </a:t>
            </a:r>
            <a:r>
              <a:rPr lang="zh-CN" altLang="en-US" sz="20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正等轴测剖视图与剖面线</a:t>
            </a:r>
            <a:endParaRPr lang="zh-CN" altLang="zh-CN" sz="2000" kern="2200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13" name="文本框 12">
            <a:extLst>
              <a:ext uri="{FF2B5EF4-FFF2-40B4-BE49-F238E27FC236}">
                <a16:creationId xmlns="" xmlns:a16="http://schemas.microsoft.com/office/drawing/2014/main" id="{20516749-A8B8-ACF6-79C5-DFEDFEC9DCE3}"/>
              </a:ext>
            </a:extLst>
          </p:cNvPr>
          <p:cNvSpPr txBox="1"/>
          <p:nvPr/>
        </p:nvSpPr>
        <p:spPr>
          <a:xfrm>
            <a:off x="1581150" y="1075233"/>
            <a:ext cx="9029700" cy="49244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altLang="zh-CN" sz="2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11.3.1  </a:t>
            </a:r>
            <a:r>
              <a:rPr lang="zh-CN" altLang="en-US" sz="2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正等轴测剖视图的基本规则</a:t>
            </a:r>
          </a:p>
        </p:txBody>
      </p:sp>
      <p:sp>
        <p:nvSpPr>
          <p:cNvPr id="7" name="文本框 6">
            <a:extLst>
              <a:ext uri="{FF2B5EF4-FFF2-40B4-BE49-F238E27FC236}">
                <a16:creationId xmlns="" xmlns:a16="http://schemas.microsoft.com/office/drawing/2014/main" id="{9A90C465-DB6D-E8BB-4EF0-621A1D003794}"/>
              </a:ext>
            </a:extLst>
          </p:cNvPr>
          <p:cNvSpPr txBox="1"/>
          <p:nvPr/>
        </p:nvSpPr>
        <p:spPr>
          <a:xfrm>
            <a:off x="0" y="5586654"/>
            <a:ext cx="12192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zh-CN" altLang="en-US" sz="24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（</a:t>
            </a:r>
            <a:r>
              <a:rPr lang="en-US" altLang="zh-CN" sz="24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a)                                                       (b)</a:t>
            </a:r>
            <a:endParaRPr lang="zh-CN" altLang="zh-CN" sz="2400" kern="2200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pic>
        <p:nvPicPr>
          <p:cNvPr id="5122" name="图片 1">
            <a:extLst>
              <a:ext uri="{FF2B5EF4-FFF2-40B4-BE49-F238E27FC236}">
                <a16:creationId xmlns="" xmlns:a16="http://schemas.microsoft.com/office/drawing/2014/main" id="{8A15BFA8-21FC-CDB7-9A2C-37BB9B51592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1150" y="1896984"/>
            <a:ext cx="8648787" cy="3548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矩形 1"/>
          <p:cNvSpPr/>
          <p:nvPr/>
        </p:nvSpPr>
        <p:spPr>
          <a:xfrm>
            <a:off x="4481328" y="385296"/>
            <a:ext cx="367921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altLang="zh-CN" sz="2800" b="1" kern="22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11.3  </a:t>
            </a:r>
            <a:r>
              <a:rPr lang="zh-CN" altLang="en-US" sz="2800" b="1" kern="22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正等轴测剖视图</a:t>
            </a:r>
            <a:endParaRPr lang="en-US" altLang="zh-CN" sz="2800" b="1" kern="2200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11" name="矩形: 剪去对角 9">
            <a:hlinkClick r:id="rId4" action="ppaction://hlinksldjump"/>
          </p:cNvPr>
          <p:cNvSpPr/>
          <p:nvPr/>
        </p:nvSpPr>
        <p:spPr>
          <a:xfrm>
            <a:off x="9740900" y="6016625"/>
            <a:ext cx="2266950" cy="630238"/>
          </a:xfrm>
          <a:prstGeom prst="snip2Diag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返回本章目录</a:t>
            </a:r>
          </a:p>
        </p:txBody>
      </p:sp>
    </p:spTree>
    <p:extLst>
      <p:ext uri="{BB962C8B-B14F-4D97-AF65-F5344CB8AC3E}">
        <p14:creationId xmlns:p14="http://schemas.microsoft.com/office/powerpoint/2010/main" val="37212923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图片 2" descr="背景图案&#10;&#10;描述已自动生成">
            <a:extLst>
              <a:ext uri="{FF2B5EF4-FFF2-40B4-BE49-F238E27FC236}">
                <a16:creationId xmlns="" xmlns:a16="http://schemas.microsoft.com/office/drawing/2014/main" id="{BEBB5CB1-DA69-5FD6-B0A2-E2B609112D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文本框 4">
            <a:extLst>
              <a:ext uri="{FF2B5EF4-FFF2-40B4-BE49-F238E27FC236}">
                <a16:creationId xmlns="" xmlns:a16="http://schemas.microsoft.com/office/drawing/2014/main" id="{999ED73C-7953-D09E-A029-2970CE8B8A7B}"/>
              </a:ext>
            </a:extLst>
          </p:cNvPr>
          <p:cNvSpPr txBox="1"/>
          <p:nvPr/>
        </p:nvSpPr>
        <p:spPr>
          <a:xfrm>
            <a:off x="1401763" y="354013"/>
            <a:ext cx="6707187" cy="5847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zh-CN" altLang="zh-CN" sz="3200" b="1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第</a:t>
            </a:r>
            <a:r>
              <a:rPr lang="en-US" altLang="zh-CN" sz="3200" b="1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11</a:t>
            </a:r>
            <a:r>
              <a:rPr lang="zh-CN" altLang="zh-CN" sz="3200" b="1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章</a:t>
            </a:r>
            <a:r>
              <a:rPr lang="en-US" altLang="zh-CN" sz="3200" b="1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zh-CN" altLang="en-US" sz="3200" b="1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轴测图</a:t>
            </a:r>
            <a:endParaRPr lang="zh-CN" altLang="zh-CN" sz="3200" b="1" kern="2200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10" name="文本框 9">
            <a:extLst>
              <a:ext uri="{FF2B5EF4-FFF2-40B4-BE49-F238E27FC236}">
                <a16:creationId xmlns="" xmlns:a16="http://schemas.microsoft.com/office/drawing/2014/main" id="{975189CE-BFAA-D95D-C3E6-481DE78716CF}"/>
              </a:ext>
            </a:extLst>
          </p:cNvPr>
          <p:cNvSpPr txBox="1"/>
          <p:nvPr/>
        </p:nvSpPr>
        <p:spPr>
          <a:xfrm>
            <a:off x="872938" y="1117508"/>
            <a:ext cx="9240648" cy="52629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800" b="1" smtClean="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【</a:t>
            </a:r>
            <a:r>
              <a:rPr lang="zh-CN" altLang="zh-CN" sz="2800" b="1" smtClean="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知识目标</a:t>
            </a:r>
            <a:r>
              <a:rPr lang="en-US" altLang="zh-CN" sz="2800" b="1" smtClean="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】</a:t>
            </a:r>
          </a:p>
          <a:p>
            <a:pPr>
              <a:lnSpc>
                <a:spcPct val="150000"/>
              </a:lnSpc>
            </a:pPr>
            <a:r>
              <a:rPr lang="en-US" altLang="zh-CN" sz="280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1.</a:t>
            </a:r>
            <a:r>
              <a:rPr lang="zh-CN" altLang="zh-CN" sz="280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掌握轴测投影的基本概念；</a:t>
            </a:r>
            <a:r>
              <a:rPr lang="en-US" altLang="zh-CN" sz="280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endParaRPr lang="zh-CN" altLang="zh-CN" sz="280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280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2.</a:t>
            </a:r>
            <a:r>
              <a:rPr lang="zh-CN" altLang="zh-CN" sz="280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掌握斜二测图、水平斜等测图、正等测图和轴测剖视图的画法。</a:t>
            </a:r>
          </a:p>
          <a:p>
            <a:pPr>
              <a:lnSpc>
                <a:spcPct val="150000"/>
              </a:lnSpc>
            </a:pPr>
            <a:r>
              <a:rPr lang="en-US" altLang="zh-CN" sz="2800" b="1" smtClean="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【</a:t>
            </a:r>
            <a:r>
              <a:rPr lang="zh-CN" altLang="zh-CN" sz="2800" b="1" smtClean="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能力目标</a:t>
            </a:r>
            <a:r>
              <a:rPr lang="en-US" altLang="zh-CN" sz="2800" b="1" smtClean="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】</a:t>
            </a:r>
          </a:p>
          <a:p>
            <a:pPr>
              <a:lnSpc>
                <a:spcPct val="150000"/>
              </a:lnSpc>
            </a:pPr>
            <a:r>
              <a:rPr lang="zh-CN" altLang="zh-CN" sz="280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根据不同的表达对象，选用适合的轴测投影方法，灵活运用斜二测图、水平斜等测图、正等测图和轴测剖视图来表达立体和组合体。</a:t>
            </a:r>
            <a:r>
              <a:rPr lang="en-US" altLang="zh-CN" sz="280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endParaRPr lang="zh-CN" altLang="zh-CN" sz="280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" name="矩形: 剪去对角 9">
            <a:hlinkClick r:id="rId3" action="ppaction://hlinksldjump"/>
          </p:cNvPr>
          <p:cNvSpPr/>
          <p:nvPr/>
        </p:nvSpPr>
        <p:spPr>
          <a:xfrm>
            <a:off x="9740900" y="6016625"/>
            <a:ext cx="2266950" cy="630238"/>
          </a:xfrm>
          <a:prstGeom prst="snip2Diag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返回本章目录</a:t>
            </a:r>
          </a:p>
        </p:txBody>
      </p:sp>
    </p:spTree>
    <p:extLst>
      <p:ext uri="{BB962C8B-B14F-4D97-AF65-F5344CB8AC3E}">
        <p14:creationId xmlns:p14="http://schemas.microsoft.com/office/powerpoint/2010/main" val="2123350931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2" descr="手机屏幕的截图&#10;&#10;中度可信度描述已自动生成">
            <a:extLst>
              <a:ext uri="{FF2B5EF4-FFF2-40B4-BE49-F238E27FC236}">
                <a16:creationId xmlns="" xmlns:a16="http://schemas.microsoft.com/office/drawing/2014/main" id="{7ED97522-56A2-3E2A-05F6-58622CDCE7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文本框 9">
            <a:extLst>
              <a:ext uri="{FF2B5EF4-FFF2-40B4-BE49-F238E27FC236}">
                <a16:creationId xmlns="" xmlns:a16="http://schemas.microsoft.com/office/drawing/2014/main" id="{03A2CD04-5418-1355-3E63-E7EAB01F1C46}"/>
              </a:ext>
            </a:extLst>
          </p:cNvPr>
          <p:cNvSpPr txBox="1"/>
          <p:nvPr/>
        </p:nvSpPr>
        <p:spPr>
          <a:xfrm>
            <a:off x="1401763" y="354013"/>
            <a:ext cx="6707187" cy="58578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zh-CN" altLang="zh-CN" sz="3200" b="1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第</a:t>
            </a:r>
            <a:r>
              <a:rPr lang="en-US" altLang="zh-CN" sz="3200" b="1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11</a:t>
            </a:r>
            <a:r>
              <a:rPr lang="zh-CN" altLang="en-US" sz="3200" b="1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章  轴测图</a:t>
            </a:r>
            <a:endParaRPr lang="zh-CN" altLang="zh-CN" sz="3200" b="1" kern="2200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12" name="文本框 11">
            <a:extLst>
              <a:ext uri="{FF2B5EF4-FFF2-40B4-BE49-F238E27FC236}">
                <a16:creationId xmlns="" xmlns:a16="http://schemas.microsoft.com/office/drawing/2014/main" id="{0FD0486E-259C-ED60-5C50-DBF676251E65}"/>
              </a:ext>
            </a:extLst>
          </p:cNvPr>
          <p:cNvSpPr txBox="1"/>
          <p:nvPr/>
        </p:nvSpPr>
        <p:spPr>
          <a:xfrm>
            <a:off x="0" y="6189264"/>
            <a:ext cx="121920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zh-CN" altLang="en-US" sz="20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图</a:t>
            </a:r>
            <a:r>
              <a:rPr lang="en-US" altLang="zh-CN" sz="20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11-27  </a:t>
            </a:r>
            <a:r>
              <a:rPr lang="zh-CN" altLang="en-US" sz="20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建筑构件模型的三视图</a:t>
            </a:r>
            <a:endParaRPr lang="zh-CN" altLang="zh-CN" sz="2000" kern="2200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13" name="文本框 12">
            <a:extLst>
              <a:ext uri="{FF2B5EF4-FFF2-40B4-BE49-F238E27FC236}">
                <a16:creationId xmlns="" xmlns:a16="http://schemas.microsoft.com/office/drawing/2014/main" id="{20516749-A8B8-ACF6-79C5-DFEDFEC9DCE3}"/>
              </a:ext>
            </a:extLst>
          </p:cNvPr>
          <p:cNvSpPr txBox="1"/>
          <p:nvPr/>
        </p:nvSpPr>
        <p:spPr>
          <a:xfrm>
            <a:off x="1401763" y="1075233"/>
            <a:ext cx="9763984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zh-CN" sz="2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11.3.2  </a:t>
            </a:r>
            <a:r>
              <a:rPr lang="zh-CN" altLang="en-US" sz="2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绘制正等轴测剖视图          </a:t>
            </a:r>
            <a:r>
              <a:rPr lang="zh-CN" altLang="zh-CN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例</a:t>
            </a:r>
            <a:r>
              <a:rPr lang="en-US" altLang="zh-CN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11-10 </a:t>
            </a:r>
            <a:r>
              <a:rPr lang="zh-CN" altLang="zh-CN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绘制正等轴测剖视图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</a:p>
        </p:txBody>
      </p:sp>
      <p:pic>
        <p:nvPicPr>
          <p:cNvPr id="3" name="图片 2">
            <a:extLst>
              <a:ext uri="{FF2B5EF4-FFF2-40B4-BE49-F238E27FC236}">
                <a16:creationId xmlns="" xmlns:a16="http://schemas.microsoft.com/office/drawing/2014/main" id="{BEE75677-4A17-E1AC-E418-93F5D3BED74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84264" y="1703109"/>
            <a:ext cx="4848663" cy="4487324"/>
          </a:xfrm>
          <a:prstGeom prst="rect">
            <a:avLst/>
          </a:prstGeom>
        </p:spPr>
      </p:pic>
      <p:sp>
        <p:nvSpPr>
          <p:cNvPr id="7" name="矩形: 剪去对角 9">
            <a:hlinkClick r:id="rId4" action="ppaction://hlinksldjump"/>
          </p:cNvPr>
          <p:cNvSpPr/>
          <p:nvPr/>
        </p:nvSpPr>
        <p:spPr>
          <a:xfrm>
            <a:off x="9740900" y="6016625"/>
            <a:ext cx="2266950" cy="630238"/>
          </a:xfrm>
          <a:prstGeom prst="snip2Diag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返回本章目录</a:t>
            </a:r>
          </a:p>
        </p:txBody>
      </p:sp>
      <p:sp>
        <p:nvSpPr>
          <p:cNvPr id="8" name="矩形 7"/>
          <p:cNvSpPr/>
          <p:nvPr/>
        </p:nvSpPr>
        <p:spPr>
          <a:xfrm>
            <a:off x="4481328" y="385296"/>
            <a:ext cx="367921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altLang="zh-CN" sz="2800" b="1" kern="22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11.3  </a:t>
            </a:r>
            <a:r>
              <a:rPr lang="zh-CN" altLang="en-US" sz="2800" b="1" kern="22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正等轴测剖视图</a:t>
            </a:r>
            <a:endParaRPr lang="en-US" altLang="zh-CN" sz="2800" b="1" kern="2200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13375999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2" descr="手机屏幕的截图&#10;&#10;中度可信度描述已自动生成">
            <a:extLst>
              <a:ext uri="{FF2B5EF4-FFF2-40B4-BE49-F238E27FC236}">
                <a16:creationId xmlns="" xmlns:a16="http://schemas.microsoft.com/office/drawing/2014/main" id="{7ED97522-56A2-3E2A-05F6-58622CDCE7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文本框 9">
            <a:extLst>
              <a:ext uri="{FF2B5EF4-FFF2-40B4-BE49-F238E27FC236}">
                <a16:creationId xmlns="" xmlns:a16="http://schemas.microsoft.com/office/drawing/2014/main" id="{03A2CD04-5418-1355-3E63-E7EAB01F1C46}"/>
              </a:ext>
            </a:extLst>
          </p:cNvPr>
          <p:cNvSpPr txBox="1"/>
          <p:nvPr/>
        </p:nvSpPr>
        <p:spPr>
          <a:xfrm>
            <a:off x="1401763" y="354013"/>
            <a:ext cx="6707187" cy="58578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zh-CN" altLang="zh-CN" sz="3200" b="1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第</a:t>
            </a:r>
            <a:r>
              <a:rPr lang="en-US" altLang="zh-CN" sz="3200" b="1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11</a:t>
            </a:r>
            <a:r>
              <a:rPr lang="zh-CN" altLang="en-US" sz="3200" b="1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章  轴测图</a:t>
            </a:r>
            <a:endParaRPr lang="zh-CN" altLang="zh-CN" sz="3200" b="1" kern="2200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12" name="文本框 11">
            <a:extLst>
              <a:ext uri="{FF2B5EF4-FFF2-40B4-BE49-F238E27FC236}">
                <a16:creationId xmlns="" xmlns:a16="http://schemas.microsoft.com/office/drawing/2014/main" id="{0FD0486E-259C-ED60-5C50-DBF676251E65}"/>
              </a:ext>
            </a:extLst>
          </p:cNvPr>
          <p:cNvSpPr txBox="1"/>
          <p:nvPr/>
        </p:nvSpPr>
        <p:spPr>
          <a:xfrm>
            <a:off x="0" y="6189264"/>
            <a:ext cx="121920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zh-CN" altLang="en-US" sz="20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图</a:t>
            </a:r>
            <a:r>
              <a:rPr lang="en-US" altLang="zh-CN" sz="20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11-28   </a:t>
            </a:r>
            <a:r>
              <a:rPr lang="zh-CN" altLang="en-US" sz="20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绘制正等轴测剖视图的步骤</a:t>
            </a:r>
            <a:endParaRPr lang="zh-CN" altLang="zh-CN" sz="2000" kern="2200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7" name="文本框 6">
            <a:extLst>
              <a:ext uri="{FF2B5EF4-FFF2-40B4-BE49-F238E27FC236}">
                <a16:creationId xmlns="" xmlns:a16="http://schemas.microsoft.com/office/drawing/2014/main" id="{0C67FB6C-C408-F2EE-0679-9694D8BF9947}"/>
              </a:ext>
            </a:extLst>
          </p:cNvPr>
          <p:cNvSpPr txBox="1"/>
          <p:nvPr/>
        </p:nvSpPr>
        <p:spPr>
          <a:xfrm>
            <a:off x="0" y="5779601"/>
            <a:ext cx="12192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zh-CN" altLang="en-US" sz="24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（</a:t>
            </a:r>
            <a:r>
              <a:rPr lang="en-US" altLang="zh-CN" sz="24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a)                                     (b)                                        (c)</a:t>
            </a:r>
            <a:endParaRPr lang="zh-CN" altLang="zh-CN" sz="2400" kern="2200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8" name="文本框 7">
            <a:extLst>
              <a:ext uri="{FF2B5EF4-FFF2-40B4-BE49-F238E27FC236}">
                <a16:creationId xmlns="" xmlns:a16="http://schemas.microsoft.com/office/drawing/2014/main" id="{2F2D43BF-4868-A54C-D4D7-4C3A2CF0D1D4}"/>
              </a:ext>
            </a:extLst>
          </p:cNvPr>
          <p:cNvSpPr txBox="1"/>
          <p:nvPr/>
        </p:nvSpPr>
        <p:spPr>
          <a:xfrm>
            <a:off x="1401763" y="1075233"/>
            <a:ext cx="9763984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zh-CN" sz="2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11.3.2  </a:t>
            </a:r>
            <a:r>
              <a:rPr lang="zh-CN" altLang="en-US" sz="2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绘制正等轴测剖视图          </a:t>
            </a:r>
            <a:r>
              <a:rPr lang="zh-CN" altLang="zh-CN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例</a:t>
            </a:r>
            <a:r>
              <a:rPr lang="en-US" altLang="zh-CN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11-10 </a:t>
            </a:r>
            <a:r>
              <a:rPr lang="zh-CN" altLang="zh-CN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绘制正等轴测剖视图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</a:p>
        </p:txBody>
      </p:sp>
      <p:sp>
        <p:nvSpPr>
          <p:cNvPr id="11" name="矩形: 剪去对角 9">
            <a:hlinkClick r:id="rId3" action="ppaction://hlinksldjump"/>
          </p:cNvPr>
          <p:cNvSpPr/>
          <p:nvPr/>
        </p:nvSpPr>
        <p:spPr>
          <a:xfrm>
            <a:off x="9740900" y="6016625"/>
            <a:ext cx="2266950" cy="630238"/>
          </a:xfrm>
          <a:prstGeom prst="snip2Diag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返回本章目录</a:t>
            </a:r>
          </a:p>
        </p:txBody>
      </p:sp>
      <p:sp>
        <p:nvSpPr>
          <p:cNvPr id="13" name="矩形 12"/>
          <p:cNvSpPr/>
          <p:nvPr/>
        </p:nvSpPr>
        <p:spPr>
          <a:xfrm>
            <a:off x="4481328" y="385296"/>
            <a:ext cx="367921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altLang="zh-CN" sz="2800" b="1" kern="22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11.3  </a:t>
            </a:r>
            <a:r>
              <a:rPr lang="zh-CN" altLang="en-US" sz="2800" b="1" kern="22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正等轴测剖视图</a:t>
            </a:r>
            <a:endParaRPr lang="en-US" altLang="zh-CN" sz="2800" b="1" kern="2200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93076" y="2030609"/>
            <a:ext cx="10172671" cy="33393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410706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2" descr="手机屏幕的截图&#10;&#10;中度可信度描述已自动生成">
            <a:extLst>
              <a:ext uri="{FF2B5EF4-FFF2-40B4-BE49-F238E27FC236}">
                <a16:creationId xmlns="" xmlns:a16="http://schemas.microsoft.com/office/drawing/2014/main" id="{7ED97522-56A2-3E2A-05F6-58622CDCE7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文本框 9">
            <a:extLst>
              <a:ext uri="{FF2B5EF4-FFF2-40B4-BE49-F238E27FC236}">
                <a16:creationId xmlns="" xmlns:a16="http://schemas.microsoft.com/office/drawing/2014/main" id="{03A2CD04-5418-1355-3E63-E7EAB01F1C46}"/>
              </a:ext>
            </a:extLst>
          </p:cNvPr>
          <p:cNvSpPr txBox="1"/>
          <p:nvPr/>
        </p:nvSpPr>
        <p:spPr>
          <a:xfrm>
            <a:off x="1401763" y="354013"/>
            <a:ext cx="6707187" cy="58578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zh-CN" altLang="zh-CN" sz="3200" b="1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第</a:t>
            </a:r>
            <a:r>
              <a:rPr lang="en-US" altLang="zh-CN" sz="3200" b="1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11</a:t>
            </a:r>
            <a:r>
              <a:rPr lang="zh-CN" altLang="en-US" sz="3200" b="1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章  轴测图</a:t>
            </a:r>
            <a:endParaRPr lang="zh-CN" altLang="zh-CN" sz="3200" b="1" kern="2200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12" name="文本框 11">
            <a:extLst>
              <a:ext uri="{FF2B5EF4-FFF2-40B4-BE49-F238E27FC236}">
                <a16:creationId xmlns="" xmlns:a16="http://schemas.microsoft.com/office/drawing/2014/main" id="{0FD0486E-259C-ED60-5C50-DBF676251E65}"/>
              </a:ext>
            </a:extLst>
          </p:cNvPr>
          <p:cNvSpPr txBox="1"/>
          <p:nvPr/>
        </p:nvSpPr>
        <p:spPr>
          <a:xfrm>
            <a:off x="0" y="6189264"/>
            <a:ext cx="121920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zh-CN" altLang="en-US" sz="20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图</a:t>
            </a:r>
            <a:r>
              <a:rPr lang="en-US" altLang="zh-CN" sz="20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11-28   </a:t>
            </a:r>
            <a:r>
              <a:rPr lang="zh-CN" altLang="en-US" sz="20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绘制正等轴测剖视图的步骤</a:t>
            </a:r>
            <a:endParaRPr lang="zh-CN" altLang="zh-CN" sz="2000" kern="2200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8" name="文本框 7">
            <a:extLst>
              <a:ext uri="{FF2B5EF4-FFF2-40B4-BE49-F238E27FC236}">
                <a16:creationId xmlns="" xmlns:a16="http://schemas.microsoft.com/office/drawing/2014/main" id="{AD99172C-13C1-20DF-C8E9-6BB42B7BBCC2}"/>
              </a:ext>
            </a:extLst>
          </p:cNvPr>
          <p:cNvSpPr txBox="1"/>
          <p:nvPr/>
        </p:nvSpPr>
        <p:spPr>
          <a:xfrm>
            <a:off x="0" y="5762823"/>
            <a:ext cx="12192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zh-CN" altLang="en-US" sz="24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（</a:t>
            </a:r>
            <a:r>
              <a:rPr lang="en-US" altLang="zh-CN" sz="24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d)                                    (e)                                  (f)</a:t>
            </a:r>
            <a:endParaRPr lang="zh-CN" altLang="zh-CN" sz="2400" kern="2200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11" name="文本框 10">
            <a:extLst>
              <a:ext uri="{FF2B5EF4-FFF2-40B4-BE49-F238E27FC236}">
                <a16:creationId xmlns="" xmlns:a16="http://schemas.microsoft.com/office/drawing/2014/main" id="{42946FD6-142E-292D-5397-98EEF8648B52}"/>
              </a:ext>
            </a:extLst>
          </p:cNvPr>
          <p:cNvSpPr txBox="1"/>
          <p:nvPr/>
        </p:nvSpPr>
        <p:spPr>
          <a:xfrm>
            <a:off x="1401763" y="1075233"/>
            <a:ext cx="9763984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zh-CN" sz="2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11.3.2  </a:t>
            </a:r>
            <a:r>
              <a:rPr lang="zh-CN" altLang="en-US" sz="2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绘制正等轴测剖视图          </a:t>
            </a:r>
            <a:r>
              <a:rPr lang="zh-CN" altLang="zh-CN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例</a:t>
            </a:r>
            <a:r>
              <a:rPr lang="en-US" altLang="zh-CN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11-10 </a:t>
            </a:r>
            <a:r>
              <a:rPr lang="zh-CN" altLang="zh-CN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绘制正等轴测剖视图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</a:p>
        </p:txBody>
      </p:sp>
      <p:sp>
        <p:nvSpPr>
          <p:cNvPr id="13" name="矩形: 剪去对角 9">
            <a:hlinkClick r:id="rId3" action="ppaction://hlinksldjump"/>
          </p:cNvPr>
          <p:cNvSpPr/>
          <p:nvPr/>
        </p:nvSpPr>
        <p:spPr>
          <a:xfrm>
            <a:off x="9740900" y="6016625"/>
            <a:ext cx="2266950" cy="630238"/>
          </a:xfrm>
          <a:prstGeom prst="snip2Diag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返回本章目录</a:t>
            </a:r>
          </a:p>
        </p:txBody>
      </p:sp>
      <p:sp>
        <p:nvSpPr>
          <p:cNvPr id="14" name="矩形 13"/>
          <p:cNvSpPr/>
          <p:nvPr/>
        </p:nvSpPr>
        <p:spPr>
          <a:xfrm>
            <a:off x="4481328" y="385296"/>
            <a:ext cx="367921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altLang="zh-CN" sz="2800" b="1" kern="22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11.3  </a:t>
            </a:r>
            <a:r>
              <a:rPr lang="zh-CN" altLang="en-US" sz="2800" b="1" kern="22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正等轴测剖视图</a:t>
            </a:r>
            <a:endParaRPr lang="en-US" altLang="zh-CN" sz="2800" b="1" kern="2200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9239" y="1821478"/>
            <a:ext cx="10573521" cy="35746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8704106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图片 2" descr="背景图案&#10;&#10;描述已自动生成">
            <a:extLst>
              <a:ext uri="{FF2B5EF4-FFF2-40B4-BE49-F238E27FC236}">
                <a16:creationId xmlns="" xmlns:a16="http://schemas.microsoft.com/office/drawing/2014/main" id="{BEBB5CB1-DA69-5FD6-B0A2-E2B609112D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文本框 4">
            <a:extLst>
              <a:ext uri="{FF2B5EF4-FFF2-40B4-BE49-F238E27FC236}">
                <a16:creationId xmlns="" xmlns:a16="http://schemas.microsoft.com/office/drawing/2014/main" id="{999ED73C-7953-D09E-A029-2970CE8B8A7B}"/>
              </a:ext>
            </a:extLst>
          </p:cNvPr>
          <p:cNvSpPr txBox="1"/>
          <p:nvPr/>
        </p:nvSpPr>
        <p:spPr>
          <a:xfrm>
            <a:off x="1401763" y="354013"/>
            <a:ext cx="6707187" cy="5847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zh-CN" altLang="zh-CN" sz="3200" b="1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第</a:t>
            </a:r>
            <a:r>
              <a:rPr lang="en-US" altLang="zh-CN" sz="3200" b="1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11</a:t>
            </a:r>
            <a:r>
              <a:rPr lang="zh-CN" altLang="zh-CN" sz="3200" b="1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章</a:t>
            </a:r>
            <a:r>
              <a:rPr lang="en-US" altLang="zh-CN" sz="3200" b="1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zh-CN" altLang="en-US" sz="3200" b="1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轴测图</a:t>
            </a:r>
            <a:endParaRPr lang="zh-CN" altLang="zh-CN" sz="3200" b="1" kern="2200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10" name="文本框 9">
            <a:extLst>
              <a:ext uri="{FF2B5EF4-FFF2-40B4-BE49-F238E27FC236}">
                <a16:creationId xmlns="" xmlns:a16="http://schemas.microsoft.com/office/drawing/2014/main" id="{975189CE-BFAA-D95D-C3E6-481DE78716CF}"/>
              </a:ext>
            </a:extLst>
          </p:cNvPr>
          <p:cNvSpPr txBox="1"/>
          <p:nvPr/>
        </p:nvSpPr>
        <p:spPr>
          <a:xfrm>
            <a:off x="1401763" y="1243013"/>
            <a:ext cx="9420035" cy="36317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  <a:defRPr/>
            </a:pPr>
            <a:r>
              <a:rPr lang="en-US" altLang="zh-CN" sz="2800" b="1" kern="22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11.4  </a:t>
            </a:r>
            <a:r>
              <a:rPr lang="zh-CN" altLang="en-US" sz="2800" b="1" kern="22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轴测图的分类与投影方向的选择</a:t>
            </a:r>
          </a:p>
          <a:p>
            <a:pPr>
              <a:lnSpc>
                <a:spcPct val="150000"/>
              </a:lnSpc>
              <a:spcBef>
                <a:spcPts val="600"/>
              </a:spcBef>
              <a:defRPr/>
            </a:pPr>
            <a:r>
              <a:rPr lang="en-US" altLang="zh-CN" sz="2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11.4.1  </a:t>
            </a:r>
            <a:r>
              <a:rPr lang="zh-CN" altLang="en-US" sz="2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轴测图的分类 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       </a:t>
            </a:r>
            <a:endParaRPr lang="en-US" altLang="zh-CN" sz="2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just">
              <a:lnSpc>
                <a:spcPct val="150000"/>
              </a:lnSpc>
              <a:defRPr/>
            </a:pP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       首先是根据投影方向将轴测投影分成正轴测投影和斜轴测投影；其次是根据轴向伸缩系数，分为等测、二测和三测。每一种轴测图又可分为普通的轴测图和轴测剖视图。</a:t>
            </a:r>
          </a:p>
          <a:p>
            <a:pPr algn="just">
              <a:lnSpc>
                <a:spcPct val="150000"/>
              </a:lnSpc>
              <a:defRPr/>
            </a:pPr>
            <a:endParaRPr lang="en-US" altLang="zh-CN" sz="2400" b="1" kern="2200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6" name="矩形: 剪去对角 9">
            <a:hlinkClick r:id="rId3" action="ppaction://hlinksldjump"/>
          </p:cNvPr>
          <p:cNvSpPr/>
          <p:nvPr/>
        </p:nvSpPr>
        <p:spPr>
          <a:xfrm>
            <a:off x="9740900" y="6016625"/>
            <a:ext cx="2266950" cy="630238"/>
          </a:xfrm>
          <a:prstGeom prst="snip2Diag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返回本章目录</a:t>
            </a:r>
          </a:p>
        </p:txBody>
      </p:sp>
    </p:spTree>
    <p:extLst>
      <p:ext uri="{BB962C8B-B14F-4D97-AF65-F5344CB8AC3E}">
        <p14:creationId xmlns:p14="http://schemas.microsoft.com/office/powerpoint/2010/main" val="4285065218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图片 2" descr="背景图案&#10;&#10;描述已自动生成">
            <a:extLst>
              <a:ext uri="{FF2B5EF4-FFF2-40B4-BE49-F238E27FC236}">
                <a16:creationId xmlns="" xmlns:a16="http://schemas.microsoft.com/office/drawing/2014/main" id="{BEBB5CB1-DA69-5FD6-B0A2-E2B609112D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文本框 4">
            <a:extLst>
              <a:ext uri="{FF2B5EF4-FFF2-40B4-BE49-F238E27FC236}">
                <a16:creationId xmlns="" xmlns:a16="http://schemas.microsoft.com/office/drawing/2014/main" id="{999ED73C-7953-D09E-A029-2970CE8B8A7B}"/>
              </a:ext>
            </a:extLst>
          </p:cNvPr>
          <p:cNvSpPr txBox="1"/>
          <p:nvPr/>
        </p:nvSpPr>
        <p:spPr>
          <a:xfrm>
            <a:off x="1401763" y="354013"/>
            <a:ext cx="6707187" cy="5847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zh-CN" altLang="zh-CN" sz="3200" b="1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第</a:t>
            </a:r>
            <a:r>
              <a:rPr lang="en-US" altLang="zh-CN" sz="3200" b="1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11</a:t>
            </a:r>
            <a:r>
              <a:rPr lang="zh-CN" altLang="zh-CN" sz="3200" b="1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章</a:t>
            </a:r>
            <a:r>
              <a:rPr lang="en-US" altLang="zh-CN" sz="3200" b="1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zh-CN" altLang="en-US" sz="3200" b="1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轴测图</a:t>
            </a:r>
            <a:endParaRPr lang="zh-CN" altLang="zh-CN" sz="3200" b="1" kern="2200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10" name="文本框 9">
            <a:extLst>
              <a:ext uri="{FF2B5EF4-FFF2-40B4-BE49-F238E27FC236}">
                <a16:creationId xmlns="" xmlns:a16="http://schemas.microsoft.com/office/drawing/2014/main" id="{975189CE-BFAA-D95D-C3E6-481DE78716CF}"/>
              </a:ext>
            </a:extLst>
          </p:cNvPr>
          <p:cNvSpPr txBox="1"/>
          <p:nvPr/>
        </p:nvSpPr>
        <p:spPr>
          <a:xfrm>
            <a:off x="1401763" y="1066844"/>
            <a:ext cx="9420035" cy="52870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8000"/>
              </a:lnSpc>
              <a:spcBef>
                <a:spcPts val="600"/>
              </a:spcBef>
              <a:defRPr/>
            </a:pPr>
            <a:r>
              <a:rPr lang="en-US" altLang="zh-CN" sz="2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11.4.1  </a:t>
            </a:r>
            <a:r>
              <a:rPr lang="zh-CN" altLang="en-US" sz="2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轴测图的分类 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       </a:t>
            </a:r>
            <a:endParaRPr lang="en-US" altLang="zh-CN" sz="2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just">
              <a:lnSpc>
                <a:spcPct val="128000"/>
              </a:lnSpc>
              <a:defRPr/>
            </a:pPr>
            <a:r>
              <a:rPr lang="en-US" altLang="zh-CN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r>
              <a:rPr lang="zh-CN" altLang="zh-CN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．正轴测图</a:t>
            </a:r>
          </a:p>
          <a:p>
            <a:pPr indent="266700" algn="just">
              <a:lnSpc>
                <a:spcPct val="128000"/>
              </a:lnSpc>
              <a:defRPr/>
            </a:pPr>
            <a:r>
              <a:rPr lang="zh-CN" altLang="zh-CN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正轴测图的投影方向垂直于轴测投影面。正轴测图可分为：</a:t>
            </a:r>
          </a:p>
          <a:p>
            <a:pPr indent="266700" algn="just">
              <a:lnSpc>
                <a:spcPct val="128000"/>
              </a:lnSpc>
              <a:defRPr/>
            </a:pPr>
            <a:r>
              <a:rPr lang="zh-CN" altLang="zh-CN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⑴正等轴测图</a:t>
            </a:r>
            <a:r>
              <a:rPr lang="en-US" altLang="zh-CN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——</a:t>
            </a:r>
            <a:r>
              <a:rPr lang="zh-CN" altLang="zh-CN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三个轴向伸缩系数均相等。</a:t>
            </a:r>
          </a:p>
          <a:p>
            <a:pPr indent="266700" algn="just">
              <a:lnSpc>
                <a:spcPct val="128000"/>
              </a:lnSpc>
              <a:defRPr/>
            </a:pPr>
            <a:r>
              <a:rPr lang="zh-CN" altLang="zh-CN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⑵正二轴测图</a:t>
            </a:r>
            <a:r>
              <a:rPr lang="en-US" altLang="zh-CN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——</a:t>
            </a:r>
            <a:r>
              <a:rPr lang="zh-CN" altLang="zh-CN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两个轴向伸缩系数相等。</a:t>
            </a:r>
          </a:p>
          <a:p>
            <a:pPr indent="266700" algn="just">
              <a:lnSpc>
                <a:spcPct val="128000"/>
              </a:lnSpc>
              <a:defRPr/>
            </a:pPr>
            <a:r>
              <a:rPr lang="zh-CN" altLang="zh-CN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⑶正三轴测图</a:t>
            </a:r>
            <a:r>
              <a:rPr lang="en-US" altLang="zh-CN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——</a:t>
            </a:r>
            <a:r>
              <a:rPr lang="zh-CN" altLang="zh-CN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三个轴向伸缩系数均不相等。</a:t>
            </a:r>
          </a:p>
          <a:p>
            <a:pPr algn="just">
              <a:lnSpc>
                <a:spcPct val="128000"/>
              </a:lnSpc>
              <a:defRPr/>
            </a:pPr>
            <a:r>
              <a:rPr lang="en-US" altLang="zh-CN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r>
              <a:rPr lang="zh-CN" altLang="zh-CN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．斜轴测图</a:t>
            </a:r>
          </a:p>
          <a:p>
            <a:pPr indent="266700" algn="just">
              <a:lnSpc>
                <a:spcPct val="128000"/>
              </a:lnSpc>
              <a:defRPr/>
            </a:pPr>
            <a:r>
              <a:rPr lang="zh-CN" altLang="zh-CN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斜轴测图的投影方向倾斜于轴测投影面。斜轴测图可分为：</a:t>
            </a:r>
          </a:p>
          <a:p>
            <a:pPr indent="266700" algn="just">
              <a:lnSpc>
                <a:spcPct val="128000"/>
              </a:lnSpc>
              <a:defRPr/>
            </a:pPr>
            <a:r>
              <a:rPr lang="zh-CN" altLang="zh-CN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⑴斜等轴测图</a:t>
            </a:r>
            <a:r>
              <a:rPr lang="en-US" altLang="zh-CN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——</a:t>
            </a:r>
            <a:r>
              <a:rPr lang="zh-CN" altLang="zh-CN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三个轴向伸缩系数均相等。</a:t>
            </a:r>
          </a:p>
          <a:p>
            <a:pPr indent="266700" algn="just">
              <a:lnSpc>
                <a:spcPct val="128000"/>
              </a:lnSpc>
              <a:defRPr/>
            </a:pPr>
            <a:r>
              <a:rPr lang="zh-CN" altLang="zh-CN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⑵斜二轴测图</a:t>
            </a:r>
            <a:r>
              <a:rPr lang="en-US" altLang="zh-CN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——</a:t>
            </a:r>
            <a:r>
              <a:rPr lang="zh-CN" altLang="zh-CN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两个轴向伸缩系数相等。</a:t>
            </a:r>
          </a:p>
          <a:p>
            <a:pPr indent="266700" algn="just">
              <a:lnSpc>
                <a:spcPct val="128000"/>
              </a:lnSpc>
              <a:defRPr/>
            </a:pPr>
            <a:r>
              <a:rPr lang="zh-CN" altLang="zh-CN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⑶斜三轴测图</a:t>
            </a:r>
            <a:r>
              <a:rPr lang="en-US" altLang="zh-CN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——</a:t>
            </a:r>
            <a:r>
              <a:rPr lang="zh-CN" altLang="zh-CN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三个轴向伸缩系数均不相等。</a:t>
            </a:r>
            <a:endParaRPr lang="en-US" altLang="zh-CN" sz="2400" b="1" kern="2200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6" name="矩形: 剪去对角 9">
            <a:hlinkClick r:id="rId3" action="ppaction://hlinksldjump"/>
          </p:cNvPr>
          <p:cNvSpPr/>
          <p:nvPr/>
        </p:nvSpPr>
        <p:spPr>
          <a:xfrm>
            <a:off x="9740900" y="6016625"/>
            <a:ext cx="2266950" cy="630238"/>
          </a:xfrm>
          <a:prstGeom prst="snip2Diag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返回本章目录</a:t>
            </a:r>
          </a:p>
        </p:txBody>
      </p:sp>
      <p:sp>
        <p:nvSpPr>
          <p:cNvPr id="2" name="矩形 1"/>
          <p:cNvSpPr/>
          <p:nvPr/>
        </p:nvSpPr>
        <p:spPr>
          <a:xfrm>
            <a:off x="4421672" y="193153"/>
            <a:ext cx="6192721" cy="662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  <a:defRPr/>
            </a:pPr>
            <a:r>
              <a:rPr lang="en-US" altLang="zh-CN" sz="2800" b="1" kern="22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11.4  </a:t>
            </a:r>
            <a:r>
              <a:rPr lang="zh-CN" altLang="en-US" sz="2800" b="1" kern="22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轴测图的分类与投影方向的选择</a:t>
            </a:r>
            <a:endParaRPr lang="zh-CN" altLang="en-US" sz="2800" b="1" kern="2200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8056111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2" descr="手机屏幕的截图&#10;&#10;中度可信度描述已自动生成">
            <a:extLst>
              <a:ext uri="{FF2B5EF4-FFF2-40B4-BE49-F238E27FC236}">
                <a16:creationId xmlns="" xmlns:a16="http://schemas.microsoft.com/office/drawing/2014/main" id="{7ED97522-56A2-3E2A-05F6-58622CDCE7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文本框 9">
            <a:extLst>
              <a:ext uri="{FF2B5EF4-FFF2-40B4-BE49-F238E27FC236}">
                <a16:creationId xmlns="" xmlns:a16="http://schemas.microsoft.com/office/drawing/2014/main" id="{03A2CD04-5418-1355-3E63-E7EAB01F1C46}"/>
              </a:ext>
            </a:extLst>
          </p:cNvPr>
          <p:cNvSpPr txBox="1"/>
          <p:nvPr/>
        </p:nvSpPr>
        <p:spPr>
          <a:xfrm>
            <a:off x="1401763" y="354013"/>
            <a:ext cx="6707187" cy="58578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zh-CN" altLang="zh-CN" sz="3200" b="1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第</a:t>
            </a:r>
            <a:r>
              <a:rPr lang="en-US" altLang="zh-CN" sz="3200" b="1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11</a:t>
            </a:r>
            <a:r>
              <a:rPr lang="zh-CN" altLang="en-US" sz="3200" b="1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章  轴测图</a:t>
            </a:r>
            <a:endParaRPr lang="zh-CN" altLang="zh-CN" sz="3200" b="1" kern="2200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12" name="文本框 11">
            <a:extLst>
              <a:ext uri="{FF2B5EF4-FFF2-40B4-BE49-F238E27FC236}">
                <a16:creationId xmlns="" xmlns:a16="http://schemas.microsoft.com/office/drawing/2014/main" id="{0FD0486E-259C-ED60-5C50-DBF676251E65}"/>
              </a:ext>
            </a:extLst>
          </p:cNvPr>
          <p:cNvSpPr txBox="1"/>
          <p:nvPr/>
        </p:nvSpPr>
        <p:spPr>
          <a:xfrm>
            <a:off x="0" y="6189264"/>
            <a:ext cx="12192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zh-CN" altLang="en-US" sz="24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图</a:t>
            </a:r>
            <a:r>
              <a:rPr lang="en-US" altLang="zh-CN" sz="20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11-29</a:t>
            </a:r>
            <a:r>
              <a:rPr lang="en-US" altLang="zh-CN" sz="24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 </a:t>
            </a:r>
            <a:r>
              <a:rPr lang="zh-CN" altLang="en-US" sz="24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几何体的三视图</a:t>
            </a:r>
            <a:endParaRPr lang="zh-CN" altLang="zh-CN" sz="2400" kern="2200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13" name="文本框 12">
            <a:extLst>
              <a:ext uri="{FF2B5EF4-FFF2-40B4-BE49-F238E27FC236}">
                <a16:creationId xmlns="" xmlns:a16="http://schemas.microsoft.com/office/drawing/2014/main" id="{20516749-A8B8-ACF6-79C5-DFEDFEC9DCE3}"/>
              </a:ext>
            </a:extLst>
          </p:cNvPr>
          <p:cNvSpPr txBox="1"/>
          <p:nvPr/>
        </p:nvSpPr>
        <p:spPr>
          <a:xfrm>
            <a:off x="1401763" y="1075233"/>
            <a:ext cx="10309268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zh-CN" sz="2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11.4.2  </a:t>
            </a:r>
            <a:r>
              <a:rPr lang="zh-CN" altLang="en-US" sz="2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投影方向的选择  </a:t>
            </a:r>
            <a:endParaRPr lang="en-US" altLang="zh-CN" sz="26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spcBef>
                <a:spcPts val="1200"/>
              </a:spcBef>
              <a:defRPr/>
            </a:pPr>
            <a:r>
              <a:rPr lang="zh-CN" altLang="zh-CN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例</a:t>
            </a:r>
            <a:r>
              <a:rPr lang="en-US" altLang="zh-CN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11-11 </a:t>
            </a:r>
            <a:r>
              <a:rPr lang="zh-CN" altLang="zh-CN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绘制立体不同投影方向的正等轴测图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</a:p>
        </p:txBody>
      </p:sp>
      <p:pic>
        <p:nvPicPr>
          <p:cNvPr id="3" name="图片 2">
            <a:extLst>
              <a:ext uri="{FF2B5EF4-FFF2-40B4-BE49-F238E27FC236}">
                <a16:creationId xmlns="" xmlns:a16="http://schemas.microsoft.com/office/drawing/2014/main" id="{6BECEE4B-A30E-EF74-39B2-9495F23F65E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62275" y="2143430"/>
            <a:ext cx="6267450" cy="3762375"/>
          </a:xfrm>
          <a:prstGeom prst="rect">
            <a:avLst/>
          </a:prstGeom>
        </p:spPr>
      </p:pic>
      <p:sp>
        <p:nvSpPr>
          <p:cNvPr id="7" name="矩形: 剪去对角 9">
            <a:hlinkClick r:id="rId4" action="ppaction://hlinksldjump"/>
          </p:cNvPr>
          <p:cNvSpPr/>
          <p:nvPr/>
        </p:nvSpPr>
        <p:spPr>
          <a:xfrm>
            <a:off x="9740900" y="6016625"/>
            <a:ext cx="2266950" cy="630238"/>
          </a:xfrm>
          <a:prstGeom prst="snip2Diag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返回本章目录</a:t>
            </a:r>
          </a:p>
        </p:txBody>
      </p:sp>
      <p:sp>
        <p:nvSpPr>
          <p:cNvPr id="8" name="矩形 7"/>
          <p:cNvSpPr/>
          <p:nvPr/>
        </p:nvSpPr>
        <p:spPr>
          <a:xfrm>
            <a:off x="4421672" y="193153"/>
            <a:ext cx="6192721" cy="662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  <a:defRPr/>
            </a:pPr>
            <a:r>
              <a:rPr lang="en-US" altLang="zh-CN" sz="2800" b="1" kern="22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11.4  </a:t>
            </a:r>
            <a:r>
              <a:rPr lang="zh-CN" altLang="en-US" sz="2800" b="1" kern="22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轴测图的分类与投影方向的选择</a:t>
            </a:r>
            <a:endParaRPr lang="zh-CN" altLang="en-US" sz="2800" b="1" kern="2200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09738604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2" descr="手机屏幕的截图&#10;&#10;中度可信度描述已自动生成">
            <a:extLst>
              <a:ext uri="{FF2B5EF4-FFF2-40B4-BE49-F238E27FC236}">
                <a16:creationId xmlns="" xmlns:a16="http://schemas.microsoft.com/office/drawing/2014/main" id="{7ED97522-56A2-3E2A-05F6-58622CDCE7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文本框 9">
            <a:extLst>
              <a:ext uri="{FF2B5EF4-FFF2-40B4-BE49-F238E27FC236}">
                <a16:creationId xmlns="" xmlns:a16="http://schemas.microsoft.com/office/drawing/2014/main" id="{03A2CD04-5418-1355-3E63-E7EAB01F1C46}"/>
              </a:ext>
            </a:extLst>
          </p:cNvPr>
          <p:cNvSpPr txBox="1"/>
          <p:nvPr/>
        </p:nvSpPr>
        <p:spPr>
          <a:xfrm>
            <a:off x="1401763" y="354013"/>
            <a:ext cx="6707187" cy="58578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zh-CN" altLang="zh-CN" sz="3200" b="1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第</a:t>
            </a:r>
            <a:r>
              <a:rPr lang="en-US" altLang="zh-CN" sz="3200" b="1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11</a:t>
            </a:r>
            <a:r>
              <a:rPr lang="zh-CN" altLang="en-US" sz="3200" b="1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章  轴测图</a:t>
            </a:r>
            <a:endParaRPr lang="zh-CN" altLang="zh-CN" sz="3200" b="1" kern="2200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12" name="文本框 11">
            <a:extLst>
              <a:ext uri="{FF2B5EF4-FFF2-40B4-BE49-F238E27FC236}">
                <a16:creationId xmlns="" xmlns:a16="http://schemas.microsoft.com/office/drawing/2014/main" id="{0FD0486E-259C-ED60-5C50-DBF676251E65}"/>
              </a:ext>
            </a:extLst>
          </p:cNvPr>
          <p:cNvSpPr txBox="1"/>
          <p:nvPr/>
        </p:nvSpPr>
        <p:spPr>
          <a:xfrm>
            <a:off x="0" y="6189264"/>
            <a:ext cx="121920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zh-CN" altLang="en-US" sz="20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图</a:t>
            </a:r>
            <a:r>
              <a:rPr lang="en-US" altLang="zh-CN" sz="20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11-30  </a:t>
            </a:r>
            <a:r>
              <a:rPr lang="zh-CN" altLang="en-US" sz="20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几何体不同投影方向的正等测图</a:t>
            </a:r>
            <a:endParaRPr lang="zh-CN" altLang="zh-CN" sz="2000" kern="2200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pic>
        <p:nvPicPr>
          <p:cNvPr id="3" name="图片 2">
            <a:extLst>
              <a:ext uri="{FF2B5EF4-FFF2-40B4-BE49-F238E27FC236}">
                <a16:creationId xmlns="" xmlns:a16="http://schemas.microsoft.com/office/drawing/2014/main" id="{662799AE-0F9D-58A2-CD3D-E104806CF11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83760" y="2056384"/>
            <a:ext cx="9606477" cy="4201804"/>
          </a:xfrm>
          <a:prstGeom prst="rect">
            <a:avLst/>
          </a:prstGeom>
        </p:spPr>
      </p:pic>
      <p:sp>
        <p:nvSpPr>
          <p:cNvPr id="7" name="文本框 6">
            <a:extLst>
              <a:ext uri="{FF2B5EF4-FFF2-40B4-BE49-F238E27FC236}">
                <a16:creationId xmlns="" xmlns:a16="http://schemas.microsoft.com/office/drawing/2014/main" id="{DCFFF08C-AC8B-9EF4-2E90-D949CCC5C962}"/>
              </a:ext>
            </a:extLst>
          </p:cNvPr>
          <p:cNvSpPr txBox="1"/>
          <p:nvPr/>
        </p:nvSpPr>
        <p:spPr>
          <a:xfrm>
            <a:off x="1401763" y="1075233"/>
            <a:ext cx="10309268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zh-CN" sz="2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11.4.2  </a:t>
            </a:r>
            <a:r>
              <a:rPr lang="zh-CN" altLang="en-US" sz="2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投影方向的选择  </a:t>
            </a:r>
            <a:endParaRPr lang="en-US" altLang="zh-CN" sz="26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spcBef>
                <a:spcPts val="1200"/>
              </a:spcBef>
              <a:defRPr/>
            </a:pPr>
            <a:r>
              <a:rPr lang="zh-CN" altLang="zh-CN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例</a:t>
            </a:r>
            <a:r>
              <a:rPr lang="en-US" altLang="zh-CN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11-11 </a:t>
            </a:r>
            <a:r>
              <a:rPr lang="zh-CN" altLang="zh-CN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绘制立体不同投影方向的正等轴测图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</a:p>
        </p:txBody>
      </p:sp>
      <p:sp>
        <p:nvSpPr>
          <p:cNvPr id="8" name="矩形: 剪去对角 9">
            <a:hlinkClick r:id="rId4" action="ppaction://hlinksldjump"/>
          </p:cNvPr>
          <p:cNvSpPr/>
          <p:nvPr/>
        </p:nvSpPr>
        <p:spPr>
          <a:xfrm>
            <a:off x="9740900" y="6016625"/>
            <a:ext cx="2266950" cy="630238"/>
          </a:xfrm>
          <a:prstGeom prst="snip2Diag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返回本章目录</a:t>
            </a:r>
          </a:p>
        </p:txBody>
      </p:sp>
      <p:sp>
        <p:nvSpPr>
          <p:cNvPr id="11" name="矩形 10"/>
          <p:cNvSpPr/>
          <p:nvPr/>
        </p:nvSpPr>
        <p:spPr>
          <a:xfrm>
            <a:off x="4421672" y="193153"/>
            <a:ext cx="6192721" cy="662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  <a:defRPr/>
            </a:pPr>
            <a:r>
              <a:rPr lang="en-US" altLang="zh-CN" sz="2800" b="1" kern="22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11.4  </a:t>
            </a:r>
            <a:r>
              <a:rPr lang="zh-CN" altLang="en-US" sz="2800" b="1" kern="22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轴测图的分类与投影方向的选择</a:t>
            </a:r>
            <a:endParaRPr lang="zh-CN" altLang="en-US" sz="2800" b="1" kern="2200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23855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图片 2" descr="背景图案&#10;&#10;描述已自动生成">
            <a:extLst>
              <a:ext uri="{FF2B5EF4-FFF2-40B4-BE49-F238E27FC236}">
                <a16:creationId xmlns="" xmlns:a16="http://schemas.microsoft.com/office/drawing/2014/main" id="{BEBB5CB1-DA69-5FD6-B0A2-E2B609112D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文本框 4">
            <a:extLst>
              <a:ext uri="{FF2B5EF4-FFF2-40B4-BE49-F238E27FC236}">
                <a16:creationId xmlns="" xmlns:a16="http://schemas.microsoft.com/office/drawing/2014/main" id="{999ED73C-7953-D09E-A029-2970CE8B8A7B}"/>
              </a:ext>
            </a:extLst>
          </p:cNvPr>
          <p:cNvSpPr txBox="1"/>
          <p:nvPr/>
        </p:nvSpPr>
        <p:spPr>
          <a:xfrm>
            <a:off x="1401763" y="354013"/>
            <a:ext cx="6707187" cy="5847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zh-CN" altLang="zh-CN" sz="3200" b="1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第</a:t>
            </a:r>
            <a:r>
              <a:rPr lang="en-US" altLang="zh-CN" sz="3200" b="1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11</a:t>
            </a:r>
            <a:r>
              <a:rPr lang="zh-CN" altLang="zh-CN" sz="3200" b="1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章</a:t>
            </a:r>
            <a:r>
              <a:rPr lang="en-US" altLang="zh-CN" sz="3200" b="1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zh-CN" altLang="en-US" sz="3200" b="1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轴测图</a:t>
            </a:r>
            <a:endParaRPr lang="zh-CN" altLang="zh-CN" sz="3200" b="1" kern="2200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10" name="文本框 9">
            <a:extLst>
              <a:ext uri="{FF2B5EF4-FFF2-40B4-BE49-F238E27FC236}">
                <a16:creationId xmlns="" xmlns:a16="http://schemas.microsoft.com/office/drawing/2014/main" id="{975189CE-BFAA-D95D-C3E6-481DE78716CF}"/>
              </a:ext>
            </a:extLst>
          </p:cNvPr>
          <p:cNvSpPr txBox="1"/>
          <p:nvPr/>
        </p:nvSpPr>
        <p:spPr>
          <a:xfrm>
            <a:off x="1581150" y="1243013"/>
            <a:ext cx="9240648" cy="32008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zh-CN" sz="2800" b="1" kern="22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11.1  </a:t>
            </a:r>
            <a:r>
              <a:rPr lang="zh-CN" altLang="en-US" sz="2800" b="1" kern="22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斜轴测图</a:t>
            </a:r>
            <a:endParaRPr lang="en-US" altLang="zh-CN" sz="2800" b="1" kern="2200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>
              <a:defRPr/>
            </a:pPr>
            <a:endParaRPr lang="en-US" altLang="zh-CN" sz="26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defRPr/>
            </a:pPr>
            <a:endParaRPr lang="en-US" altLang="zh-CN" sz="2600" b="1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defRPr/>
            </a:pPr>
            <a:r>
              <a:rPr lang="en-US" altLang="zh-CN" sz="2600" b="1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11.1.1  </a:t>
            </a:r>
            <a:r>
              <a:rPr lang="zh-CN" altLang="en-US" sz="2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斜二测</a:t>
            </a:r>
            <a:endParaRPr lang="zh-CN" altLang="zh-CN" sz="2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just">
              <a:defRPr/>
            </a:pP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       </a:t>
            </a:r>
            <a:endParaRPr lang="en-US" altLang="zh-CN" sz="2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just">
              <a:lnSpc>
                <a:spcPct val="150000"/>
              </a:lnSpc>
              <a:defRPr/>
            </a:pP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       斜二测的“斜”表示斜投影。“二测”表示有两种测量比例，即两种轴向伸缩系数。</a:t>
            </a:r>
            <a:r>
              <a:rPr lang="en-US" altLang="zh-CN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       </a:t>
            </a:r>
            <a:endParaRPr lang="en-US" altLang="zh-CN" sz="2400" b="1" kern="2200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6" name="矩形: 剪去对角 9">
            <a:hlinkClick r:id="rId3" action="ppaction://hlinksldjump"/>
          </p:cNvPr>
          <p:cNvSpPr/>
          <p:nvPr/>
        </p:nvSpPr>
        <p:spPr>
          <a:xfrm>
            <a:off x="9740900" y="6016625"/>
            <a:ext cx="2266950" cy="630238"/>
          </a:xfrm>
          <a:prstGeom prst="snip2Diag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返回本章目录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2" descr="手机屏幕的截图&#10;&#10;中度可信度描述已自动生成">
            <a:extLst>
              <a:ext uri="{FF2B5EF4-FFF2-40B4-BE49-F238E27FC236}">
                <a16:creationId xmlns="" xmlns:a16="http://schemas.microsoft.com/office/drawing/2014/main" id="{7ED97522-56A2-3E2A-05F6-58622CDCE7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文本框 9">
            <a:extLst>
              <a:ext uri="{FF2B5EF4-FFF2-40B4-BE49-F238E27FC236}">
                <a16:creationId xmlns="" xmlns:a16="http://schemas.microsoft.com/office/drawing/2014/main" id="{03A2CD04-5418-1355-3E63-E7EAB01F1C46}"/>
              </a:ext>
            </a:extLst>
          </p:cNvPr>
          <p:cNvSpPr txBox="1"/>
          <p:nvPr/>
        </p:nvSpPr>
        <p:spPr>
          <a:xfrm>
            <a:off x="1401763" y="354013"/>
            <a:ext cx="6707187" cy="58578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zh-CN" altLang="zh-CN" sz="3200" b="1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第</a:t>
            </a:r>
            <a:r>
              <a:rPr lang="en-US" altLang="zh-CN" sz="3200" b="1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11</a:t>
            </a:r>
            <a:r>
              <a:rPr lang="zh-CN" altLang="en-US" sz="3200" b="1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章  轴测图</a:t>
            </a:r>
            <a:endParaRPr lang="zh-CN" altLang="zh-CN" sz="3200" b="1" kern="2200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11" name="文本框 10">
            <a:extLst>
              <a:ext uri="{FF2B5EF4-FFF2-40B4-BE49-F238E27FC236}">
                <a16:creationId xmlns="" xmlns:a16="http://schemas.microsoft.com/office/drawing/2014/main" id="{83712757-CBF2-BA8E-5807-ED44B9932C94}"/>
              </a:ext>
            </a:extLst>
          </p:cNvPr>
          <p:cNvSpPr txBox="1"/>
          <p:nvPr/>
        </p:nvSpPr>
        <p:spPr>
          <a:xfrm>
            <a:off x="1581150" y="1075233"/>
            <a:ext cx="9029700" cy="49244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altLang="zh-CN" sz="2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11.1.1  </a:t>
            </a:r>
            <a:r>
              <a:rPr lang="zh-CN" altLang="en-US" sz="2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斜二测</a:t>
            </a:r>
            <a:endParaRPr lang="zh-CN" altLang="zh-CN" sz="2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2" name="文本框 11">
            <a:extLst>
              <a:ext uri="{FF2B5EF4-FFF2-40B4-BE49-F238E27FC236}">
                <a16:creationId xmlns="" xmlns:a16="http://schemas.microsoft.com/office/drawing/2014/main" id="{0FD0486E-259C-ED60-5C50-DBF676251E65}"/>
              </a:ext>
            </a:extLst>
          </p:cNvPr>
          <p:cNvSpPr txBox="1"/>
          <p:nvPr/>
        </p:nvSpPr>
        <p:spPr>
          <a:xfrm>
            <a:off x="-370841" y="6153929"/>
            <a:ext cx="121920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zh-CN" altLang="en-US" sz="20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             图</a:t>
            </a:r>
            <a:r>
              <a:rPr lang="en-US" altLang="zh-CN" sz="20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11-1 </a:t>
            </a:r>
            <a:r>
              <a:rPr lang="zh-CN" altLang="en-US" sz="20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立体的正投影示意图                 图</a:t>
            </a:r>
            <a:r>
              <a:rPr lang="en-US" altLang="zh-CN" sz="20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11-2 </a:t>
            </a:r>
            <a:r>
              <a:rPr lang="zh-CN" altLang="en-US" sz="20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立体的正投影和斜投影示意图</a:t>
            </a:r>
            <a:endParaRPr lang="zh-CN" altLang="zh-CN" sz="2000" kern="2200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4625575" y="394725"/>
            <a:ext cx="260199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altLang="zh-CN" sz="2800" b="1" kern="22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11.1  </a:t>
            </a:r>
            <a:r>
              <a:rPr lang="zh-CN" altLang="en-US" sz="2800" b="1" kern="22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斜轴测图</a:t>
            </a:r>
            <a:endParaRPr lang="en-US" altLang="zh-CN" sz="2800" b="1" kern="2200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567676"/>
            <a:ext cx="5418498" cy="4354266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18498" y="1459823"/>
            <a:ext cx="5567438" cy="4538163"/>
          </a:xfrm>
          <a:prstGeom prst="rect">
            <a:avLst/>
          </a:prstGeom>
        </p:spPr>
      </p:pic>
      <p:sp>
        <p:nvSpPr>
          <p:cNvPr id="14" name="矩形: 剪去对角 9">
            <a:hlinkClick r:id="rId5" action="ppaction://hlinksldjump"/>
          </p:cNvPr>
          <p:cNvSpPr/>
          <p:nvPr/>
        </p:nvSpPr>
        <p:spPr>
          <a:xfrm>
            <a:off x="9740900" y="6016625"/>
            <a:ext cx="2266950" cy="630238"/>
          </a:xfrm>
          <a:prstGeom prst="snip2Diag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返回本章目录</a:t>
            </a:r>
          </a:p>
        </p:txBody>
      </p:sp>
    </p:spTree>
    <p:extLst>
      <p:ext uri="{BB962C8B-B14F-4D97-AF65-F5344CB8AC3E}">
        <p14:creationId xmlns:p14="http://schemas.microsoft.com/office/powerpoint/2010/main" val="361944833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2" descr="手机屏幕的截图&#10;&#10;中度可信度描述已自动生成">
            <a:extLst>
              <a:ext uri="{FF2B5EF4-FFF2-40B4-BE49-F238E27FC236}">
                <a16:creationId xmlns="" xmlns:a16="http://schemas.microsoft.com/office/drawing/2014/main" id="{7ED97522-56A2-3E2A-05F6-58622CDCE7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文本框 9">
            <a:extLst>
              <a:ext uri="{FF2B5EF4-FFF2-40B4-BE49-F238E27FC236}">
                <a16:creationId xmlns="" xmlns:a16="http://schemas.microsoft.com/office/drawing/2014/main" id="{03A2CD04-5418-1355-3E63-E7EAB01F1C46}"/>
              </a:ext>
            </a:extLst>
          </p:cNvPr>
          <p:cNvSpPr txBox="1"/>
          <p:nvPr/>
        </p:nvSpPr>
        <p:spPr>
          <a:xfrm>
            <a:off x="1401763" y="354013"/>
            <a:ext cx="6707187" cy="58578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zh-CN" altLang="zh-CN" sz="3200" b="1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第</a:t>
            </a:r>
            <a:r>
              <a:rPr lang="en-US" altLang="zh-CN" sz="3200" b="1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11</a:t>
            </a:r>
            <a:r>
              <a:rPr lang="zh-CN" altLang="en-US" sz="3200" b="1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章  轴测图</a:t>
            </a:r>
            <a:endParaRPr lang="zh-CN" altLang="zh-CN" sz="3200" b="1" kern="2200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11" name="文本框 10">
            <a:extLst>
              <a:ext uri="{FF2B5EF4-FFF2-40B4-BE49-F238E27FC236}">
                <a16:creationId xmlns="" xmlns:a16="http://schemas.microsoft.com/office/drawing/2014/main" id="{83712757-CBF2-BA8E-5807-ED44B9932C94}"/>
              </a:ext>
            </a:extLst>
          </p:cNvPr>
          <p:cNvSpPr txBox="1"/>
          <p:nvPr/>
        </p:nvSpPr>
        <p:spPr>
          <a:xfrm>
            <a:off x="1581150" y="1075233"/>
            <a:ext cx="9029700" cy="49244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altLang="zh-CN" sz="2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11.1.1  </a:t>
            </a:r>
            <a:r>
              <a:rPr lang="zh-CN" altLang="en-US" sz="2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斜二测</a:t>
            </a:r>
            <a:endParaRPr lang="zh-CN" altLang="zh-CN" sz="2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2" name="文本框 11">
            <a:extLst>
              <a:ext uri="{FF2B5EF4-FFF2-40B4-BE49-F238E27FC236}">
                <a16:creationId xmlns="" xmlns:a16="http://schemas.microsoft.com/office/drawing/2014/main" id="{0FD0486E-259C-ED60-5C50-DBF676251E65}"/>
              </a:ext>
            </a:extLst>
          </p:cNvPr>
          <p:cNvSpPr txBox="1"/>
          <p:nvPr/>
        </p:nvSpPr>
        <p:spPr>
          <a:xfrm>
            <a:off x="0" y="6189264"/>
            <a:ext cx="121920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zh-CN" altLang="en-US" sz="20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图</a:t>
            </a:r>
            <a:r>
              <a:rPr lang="en-US" altLang="zh-CN" sz="20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11-3 </a:t>
            </a:r>
            <a:r>
              <a:rPr lang="zh-CN" altLang="en-US" sz="20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斜二测图的轴测坐标系</a:t>
            </a:r>
            <a:endParaRPr lang="zh-CN" altLang="zh-CN" sz="2000" kern="2200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pic>
        <p:nvPicPr>
          <p:cNvPr id="2050" name="图片 1">
            <a:extLst>
              <a:ext uri="{FF2B5EF4-FFF2-40B4-BE49-F238E27FC236}">
                <a16:creationId xmlns="" xmlns:a16="http://schemas.microsoft.com/office/drawing/2014/main" id="{3F9EF955-D280-F564-80AA-6480946650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637" y="2296544"/>
            <a:ext cx="11952084" cy="29409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文本框 6">
            <a:extLst>
              <a:ext uri="{FF2B5EF4-FFF2-40B4-BE49-F238E27FC236}">
                <a16:creationId xmlns="" xmlns:a16="http://schemas.microsoft.com/office/drawing/2014/main" id="{81640895-F0BF-B67C-2FEA-F0B888B620B0}"/>
              </a:ext>
            </a:extLst>
          </p:cNvPr>
          <p:cNvSpPr txBox="1"/>
          <p:nvPr/>
        </p:nvSpPr>
        <p:spPr>
          <a:xfrm>
            <a:off x="0" y="5477597"/>
            <a:ext cx="1219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zh-CN" altLang="en-US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                   （</a:t>
            </a:r>
            <a:r>
              <a:rPr lang="en-US" altLang="zh-CN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a)                               (b)                                    (c)                                   (d)</a:t>
            </a:r>
            <a:endParaRPr lang="zh-CN" altLang="zh-CN" kern="2200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4625575" y="394725"/>
            <a:ext cx="260199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altLang="zh-CN" sz="2800" b="1" kern="22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11.1  </a:t>
            </a:r>
            <a:r>
              <a:rPr lang="zh-CN" altLang="en-US" sz="2800" b="1" kern="22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斜轴测图</a:t>
            </a:r>
            <a:endParaRPr lang="en-US" altLang="zh-CN" sz="2800" b="1" kern="2200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13" name="矩形: 剪去对角 9">
            <a:hlinkClick r:id="rId4" action="ppaction://hlinksldjump"/>
          </p:cNvPr>
          <p:cNvSpPr/>
          <p:nvPr/>
        </p:nvSpPr>
        <p:spPr>
          <a:xfrm>
            <a:off x="9740900" y="6016625"/>
            <a:ext cx="2266950" cy="630238"/>
          </a:xfrm>
          <a:prstGeom prst="snip2Diag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返回本章目录</a:t>
            </a:r>
          </a:p>
        </p:txBody>
      </p:sp>
    </p:spTree>
    <p:extLst>
      <p:ext uri="{BB962C8B-B14F-4D97-AF65-F5344CB8AC3E}">
        <p14:creationId xmlns:p14="http://schemas.microsoft.com/office/powerpoint/2010/main" val="319495587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2" descr="手机屏幕的截图&#10;&#10;中度可信度描述已自动生成">
            <a:extLst>
              <a:ext uri="{FF2B5EF4-FFF2-40B4-BE49-F238E27FC236}">
                <a16:creationId xmlns="" xmlns:a16="http://schemas.microsoft.com/office/drawing/2014/main" id="{7ED97522-56A2-3E2A-05F6-58622CDCE7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文本框 9">
            <a:extLst>
              <a:ext uri="{FF2B5EF4-FFF2-40B4-BE49-F238E27FC236}">
                <a16:creationId xmlns="" xmlns:a16="http://schemas.microsoft.com/office/drawing/2014/main" id="{03A2CD04-5418-1355-3E63-E7EAB01F1C46}"/>
              </a:ext>
            </a:extLst>
          </p:cNvPr>
          <p:cNvSpPr txBox="1"/>
          <p:nvPr/>
        </p:nvSpPr>
        <p:spPr>
          <a:xfrm>
            <a:off x="1401763" y="354013"/>
            <a:ext cx="6707187" cy="58578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zh-CN" altLang="zh-CN" sz="3200" b="1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第</a:t>
            </a:r>
            <a:r>
              <a:rPr lang="en-US" altLang="zh-CN" sz="3200" b="1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11</a:t>
            </a:r>
            <a:r>
              <a:rPr lang="zh-CN" altLang="en-US" sz="3200" b="1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章  轴测图</a:t>
            </a:r>
            <a:endParaRPr lang="zh-CN" altLang="zh-CN" sz="3200" b="1" kern="2200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11" name="文本框 10">
            <a:extLst>
              <a:ext uri="{FF2B5EF4-FFF2-40B4-BE49-F238E27FC236}">
                <a16:creationId xmlns="" xmlns:a16="http://schemas.microsoft.com/office/drawing/2014/main" id="{83712757-CBF2-BA8E-5807-ED44B9932C94}"/>
              </a:ext>
            </a:extLst>
          </p:cNvPr>
          <p:cNvSpPr txBox="1"/>
          <p:nvPr/>
        </p:nvSpPr>
        <p:spPr>
          <a:xfrm>
            <a:off x="1401763" y="1075233"/>
            <a:ext cx="9378089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zh-CN" sz="2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11.1.1  </a:t>
            </a:r>
            <a:r>
              <a:rPr lang="zh-CN" altLang="en-US" sz="2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斜二测                    </a:t>
            </a:r>
            <a:r>
              <a:rPr lang="zh-CN" altLang="zh-CN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例</a:t>
            </a:r>
            <a:r>
              <a:rPr lang="en-US" altLang="zh-CN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11-1 </a:t>
            </a:r>
            <a:r>
              <a:rPr lang="zh-CN" altLang="zh-CN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画平面立体的斜二测图。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zh-CN" altLang="en-US" sz="2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        </a:t>
            </a:r>
            <a:endParaRPr lang="zh-CN" altLang="zh-CN" sz="2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2" name="文本框 11">
            <a:extLst>
              <a:ext uri="{FF2B5EF4-FFF2-40B4-BE49-F238E27FC236}">
                <a16:creationId xmlns="" xmlns:a16="http://schemas.microsoft.com/office/drawing/2014/main" id="{0FD0486E-259C-ED60-5C50-DBF676251E65}"/>
              </a:ext>
            </a:extLst>
          </p:cNvPr>
          <p:cNvSpPr txBox="1"/>
          <p:nvPr/>
        </p:nvSpPr>
        <p:spPr>
          <a:xfrm>
            <a:off x="0" y="6189264"/>
            <a:ext cx="121920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zh-CN" altLang="en-US" sz="20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图</a:t>
            </a:r>
            <a:r>
              <a:rPr lang="en-US" altLang="zh-CN" sz="20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11-4 </a:t>
            </a:r>
            <a:r>
              <a:rPr lang="zh-CN" altLang="en-US" sz="20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平面立体的三视图</a:t>
            </a:r>
            <a:endParaRPr lang="zh-CN" altLang="zh-CN" sz="2000" kern="2200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pic>
        <p:nvPicPr>
          <p:cNvPr id="3" name="图片 2">
            <a:extLst>
              <a:ext uri="{FF2B5EF4-FFF2-40B4-BE49-F238E27FC236}">
                <a16:creationId xmlns="" xmlns:a16="http://schemas.microsoft.com/office/drawing/2014/main" id="{F572C1AD-5BD0-D5AD-8F20-A0C6FB3EF6D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10219" y="1799303"/>
            <a:ext cx="4598731" cy="4389961"/>
          </a:xfrm>
          <a:prstGeom prst="rect">
            <a:avLst/>
          </a:prstGeom>
        </p:spPr>
      </p:pic>
      <p:sp>
        <p:nvSpPr>
          <p:cNvPr id="7" name="矩形 6"/>
          <p:cNvSpPr/>
          <p:nvPr/>
        </p:nvSpPr>
        <p:spPr>
          <a:xfrm>
            <a:off x="4625575" y="394725"/>
            <a:ext cx="260199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altLang="zh-CN" sz="2800" b="1" kern="22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11.1  </a:t>
            </a:r>
            <a:r>
              <a:rPr lang="zh-CN" altLang="en-US" sz="2800" b="1" kern="22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斜轴测图</a:t>
            </a:r>
            <a:endParaRPr lang="en-US" altLang="zh-CN" sz="2800" b="1" kern="2200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8" name="矩形: 剪去对角 9">
            <a:hlinkClick r:id="rId4" action="ppaction://hlinksldjump"/>
          </p:cNvPr>
          <p:cNvSpPr/>
          <p:nvPr/>
        </p:nvSpPr>
        <p:spPr>
          <a:xfrm>
            <a:off x="9740900" y="6016625"/>
            <a:ext cx="2266950" cy="630238"/>
          </a:xfrm>
          <a:prstGeom prst="snip2Diag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返回本章目录</a:t>
            </a:r>
          </a:p>
        </p:txBody>
      </p:sp>
    </p:spTree>
    <p:extLst>
      <p:ext uri="{BB962C8B-B14F-4D97-AF65-F5344CB8AC3E}">
        <p14:creationId xmlns:p14="http://schemas.microsoft.com/office/powerpoint/2010/main" val="3252470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2" descr="手机屏幕的截图&#10;&#10;中度可信度描述已自动生成">
            <a:extLst>
              <a:ext uri="{FF2B5EF4-FFF2-40B4-BE49-F238E27FC236}">
                <a16:creationId xmlns="" xmlns:a16="http://schemas.microsoft.com/office/drawing/2014/main" id="{7ED97522-56A2-3E2A-05F6-58622CDCE7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文本框 9">
            <a:extLst>
              <a:ext uri="{FF2B5EF4-FFF2-40B4-BE49-F238E27FC236}">
                <a16:creationId xmlns="" xmlns:a16="http://schemas.microsoft.com/office/drawing/2014/main" id="{03A2CD04-5418-1355-3E63-E7EAB01F1C46}"/>
              </a:ext>
            </a:extLst>
          </p:cNvPr>
          <p:cNvSpPr txBox="1"/>
          <p:nvPr/>
        </p:nvSpPr>
        <p:spPr>
          <a:xfrm>
            <a:off x="1401763" y="354013"/>
            <a:ext cx="6707187" cy="58578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zh-CN" altLang="zh-CN" sz="3200" b="1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第</a:t>
            </a:r>
            <a:r>
              <a:rPr lang="en-US" altLang="zh-CN" sz="3200" b="1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11</a:t>
            </a:r>
            <a:r>
              <a:rPr lang="zh-CN" altLang="en-US" sz="3200" b="1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章  轴测图</a:t>
            </a:r>
            <a:endParaRPr lang="zh-CN" altLang="zh-CN" sz="3200" b="1" kern="2200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12" name="文本框 11">
            <a:extLst>
              <a:ext uri="{FF2B5EF4-FFF2-40B4-BE49-F238E27FC236}">
                <a16:creationId xmlns="" xmlns:a16="http://schemas.microsoft.com/office/drawing/2014/main" id="{0FD0486E-259C-ED60-5C50-DBF676251E65}"/>
              </a:ext>
            </a:extLst>
          </p:cNvPr>
          <p:cNvSpPr txBox="1"/>
          <p:nvPr/>
        </p:nvSpPr>
        <p:spPr>
          <a:xfrm>
            <a:off x="0" y="6189264"/>
            <a:ext cx="121920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zh-CN" altLang="en-US" sz="20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图</a:t>
            </a:r>
            <a:r>
              <a:rPr lang="en-US" altLang="zh-CN" sz="20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11-5 </a:t>
            </a:r>
            <a:r>
              <a:rPr lang="zh-CN" altLang="en-US" sz="20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画平面立体斜二测图的步骤 </a:t>
            </a:r>
            <a:endParaRPr lang="zh-CN" altLang="zh-CN" sz="2000" kern="2200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8" name="文本框 7">
            <a:extLst>
              <a:ext uri="{FF2B5EF4-FFF2-40B4-BE49-F238E27FC236}">
                <a16:creationId xmlns="" xmlns:a16="http://schemas.microsoft.com/office/drawing/2014/main" id="{C3C1728B-9EB1-8C99-6064-DD0FA0E5368E}"/>
              </a:ext>
            </a:extLst>
          </p:cNvPr>
          <p:cNvSpPr txBox="1"/>
          <p:nvPr/>
        </p:nvSpPr>
        <p:spPr>
          <a:xfrm>
            <a:off x="0" y="5477597"/>
            <a:ext cx="121920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zh-CN" altLang="en-US" sz="20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（</a:t>
            </a:r>
            <a:r>
              <a:rPr lang="en-US" altLang="zh-CN" sz="20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a)                                    (b)                                  (c)</a:t>
            </a:r>
            <a:endParaRPr lang="zh-CN" altLang="zh-CN" sz="2000" kern="2200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13" name="文本框 12">
            <a:extLst>
              <a:ext uri="{FF2B5EF4-FFF2-40B4-BE49-F238E27FC236}">
                <a16:creationId xmlns="" xmlns:a16="http://schemas.microsoft.com/office/drawing/2014/main" id="{DF10C8EA-CE4B-2EE1-256C-6AB559E11001}"/>
              </a:ext>
            </a:extLst>
          </p:cNvPr>
          <p:cNvSpPr txBox="1"/>
          <p:nvPr/>
        </p:nvSpPr>
        <p:spPr>
          <a:xfrm>
            <a:off x="1401763" y="1075233"/>
            <a:ext cx="9378089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zh-CN" sz="2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11.1.1  </a:t>
            </a:r>
            <a:r>
              <a:rPr lang="zh-CN" altLang="en-US" sz="2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斜二测                    </a:t>
            </a:r>
            <a:r>
              <a:rPr lang="zh-CN" altLang="zh-CN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例</a:t>
            </a:r>
            <a:r>
              <a:rPr lang="en-US" altLang="zh-CN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11-1 </a:t>
            </a:r>
            <a:r>
              <a:rPr lang="zh-CN" altLang="zh-CN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画平面立体的斜二测图。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zh-CN" altLang="en-US" sz="2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        </a:t>
            </a:r>
            <a:endParaRPr lang="zh-CN" altLang="zh-CN" sz="2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0119" y="2061091"/>
            <a:ext cx="9646186" cy="32094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466971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1343</TotalTime>
  <Words>2014</Words>
  <Application>Microsoft Office PowerPoint</Application>
  <PresentationFormat>宽屏</PresentationFormat>
  <Paragraphs>282</Paragraphs>
  <Slides>46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5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46</vt:i4>
      </vt:variant>
    </vt:vector>
  </HeadingPairs>
  <TitlesOfParts>
    <vt:vector size="52" baseType="lpstr">
      <vt:lpstr>等线</vt:lpstr>
      <vt:lpstr>等线 Light</vt:lpstr>
      <vt:lpstr>微软雅黑</vt:lpstr>
      <vt:lpstr>Arial</vt:lpstr>
      <vt:lpstr>Times New Roman</vt:lpstr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61818</dc:creator>
  <cp:lastModifiedBy>Microsoft 帐户</cp:lastModifiedBy>
  <cp:revision>93</cp:revision>
  <dcterms:created xsi:type="dcterms:W3CDTF">2021-02-24T01:22:37Z</dcterms:created>
  <dcterms:modified xsi:type="dcterms:W3CDTF">2022-08-06T14:42:12Z</dcterms:modified>
</cp:coreProperties>
</file>