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60" r:id="rId4"/>
    <p:sldId id="265" r:id="rId5"/>
    <p:sldId id="266" r:id="rId6"/>
    <p:sldId id="267" r:id="rId7"/>
    <p:sldId id="268" r:id="rId8"/>
    <p:sldId id="269"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E952E6-5F04-43AD-B954-C242422D6551}" type="datetimeFigureOut">
              <a:rPr lang="zh-CN" altLang="en-US" smtClean="0"/>
              <a:t>2017/12/15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528542-DDBB-47BD-B13B-0B22728385F0}" type="slidenum">
              <a:rPr lang="zh-CN" altLang="en-US" smtClean="0"/>
              <a:t>‹#›</a:t>
            </a:fld>
            <a:endParaRPr lang="zh-CN" altLang="en-US"/>
          </a:p>
        </p:txBody>
      </p:sp>
    </p:spTree>
    <p:extLst>
      <p:ext uri="{BB962C8B-B14F-4D97-AF65-F5344CB8AC3E}">
        <p14:creationId xmlns:p14="http://schemas.microsoft.com/office/powerpoint/2010/main" val="1567954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4086353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626244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3259832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2105226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568314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1565136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2197220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85141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1691526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71986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DAAEBC14-CEEB-44FC-9292-4001B95A7A60}" type="datetimeFigureOut">
              <a:rPr lang="zh-CN" altLang="en-US" smtClean="0"/>
              <a:t>2017/12/15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2579203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EBC14-CEEB-44FC-9292-4001B95A7A60}" type="datetimeFigureOut">
              <a:rPr lang="zh-CN" altLang="en-US" smtClean="0"/>
              <a:t>2017/12/15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33CD67-8880-4DD2-9C40-D58A7213D3EB}" type="slidenum">
              <a:rPr lang="zh-CN" altLang="en-US" smtClean="0"/>
              <a:t>‹#›</a:t>
            </a:fld>
            <a:endParaRPr lang="zh-CN" altLang="en-US"/>
          </a:p>
        </p:txBody>
      </p:sp>
    </p:spTree>
    <p:extLst>
      <p:ext uri="{BB962C8B-B14F-4D97-AF65-F5344CB8AC3E}">
        <p14:creationId xmlns:p14="http://schemas.microsoft.com/office/powerpoint/2010/main" val="333875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rgbClr val="00B0F0"/>
          </a:solidFill>
        </p:spPr>
        <p:txBody>
          <a:bodyPr/>
          <a:lstStyle/>
          <a:p>
            <a:r>
              <a:rPr lang="en-US" altLang="zh-CN" dirty="0" smtClean="0">
                <a:solidFill>
                  <a:schemeClr val="bg1"/>
                </a:solidFill>
                <a:latin typeface="Times New Roman" panose="02020603050405020304" pitchFamily="18" charset="0"/>
                <a:cs typeface="Times New Roman" panose="02020603050405020304" pitchFamily="18" charset="0"/>
              </a:rPr>
              <a:t>Features of a main idea</a:t>
            </a:r>
            <a:endParaRPr lang="zh-CN" altLang="en-US" dirty="0">
              <a:solidFill>
                <a:schemeClr val="bg1"/>
              </a:solidFill>
              <a:latin typeface="Times New Roman" panose="02020603050405020304" pitchFamily="18" charset="0"/>
              <a:cs typeface="Times New Roman" panose="02020603050405020304" pitchFamily="18" charset="0"/>
            </a:endParaRPr>
          </a:p>
        </p:txBody>
      </p:sp>
      <p:sp>
        <p:nvSpPr>
          <p:cNvPr id="3" name="内容占位符 2"/>
          <p:cNvSpPr>
            <a:spLocks noGrp="1"/>
          </p:cNvSpPr>
          <p:nvPr>
            <p:ph idx="1"/>
          </p:nvPr>
        </p:nvSpPr>
        <p:spPr/>
        <p:txBody>
          <a:bodyPr/>
          <a:lstStyle/>
          <a:p>
            <a:pPr marL="0" indent="0">
              <a:buNone/>
            </a:pPr>
            <a:r>
              <a:rPr lang="en-US" altLang="zh-CN" sz="3200" dirty="0" smtClean="0">
                <a:solidFill>
                  <a:srgbClr val="0070C0"/>
                </a:solidFill>
                <a:latin typeface="Times New Roman" panose="02020603050405020304" pitchFamily="18" charset="0"/>
                <a:cs typeface="Times New Roman" panose="02020603050405020304" pitchFamily="18" charset="0"/>
              </a:rPr>
              <a:t>1. </a:t>
            </a:r>
            <a:r>
              <a:rPr lang="en-US" altLang="zh-CN" sz="3200" dirty="0">
                <a:solidFill>
                  <a:srgbClr val="0070C0"/>
                </a:solidFill>
                <a:latin typeface="Times New Roman" panose="02020603050405020304" pitchFamily="18" charset="0"/>
                <a:cs typeface="Times New Roman" panose="02020603050405020304" pitchFamily="18" charset="0"/>
              </a:rPr>
              <a:t>A</a:t>
            </a:r>
            <a:r>
              <a:rPr lang="en-US" altLang="zh-CN" sz="3200" dirty="0" smtClean="0">
                <a:solidFill>
                  <a:srgbClr val="0070C0"/>
                </a:solidFill>
                <a:latin typeface="Times New Roman" panose="02020603050405020304" pitchFamily="18" charset="0"/>
                <a:cs typeface="Times New Roman" panose="02020603050405020304" pitchFamily="18" charset="0"/>
              </a:rPr>
              <a:t> main idea is a general idea excluding detailed information.</a:t>
            </a:r>
          </a:p>
          <a:p>
            <a:pPr marL="0" indent="0">
              <a:buNone/>
            </a:pPr>
            <a:r>
              <a:rPr lang="en-US" altLang="zh-CN" u="sng" dirty="0" smtClean="0">
                <a:latin typeface="Times New Roman" panose="02020603050405020304" pitchFamily="18" charset="0"/>
                <a:cs typeface="Times New Roman" panose="02020603050405020304" pitchFamily="18" charset="0"/>
              </a:rPr>
              <a:t>Question: Which one is a main idea statement?</a:t>
            </a:r>
          </a:p>
          <a:p>
            <a:pPr marL="0" indent="0">
              <a:buNone/>
            </a:pPr>
            <a:r>
              <a:rPr lang="en-US" altLang="zh-CN" dirty="0" smtClean="0">
                <a:latin typeface="Times New Roman" panose="02020603050405020304" pitchFamily="18" charset="0"/>
                <a:cs typeface="Times New Roman" panose="02020603050405020304" pitchFamily="18" charset="0"/>
              </a:rPr>
              <a:t>A. Great managers accept blame. </a:t>
            </a:r>
          </a:p>
          <a:p>
            <a:pPr marL="0" indent="0">
              <a:buNone/>
            </a:pPr>
            <a:r>
              <a:rPr lang="en-US" altLang="zh-CN" dirty="0" smtClean="0">
                <a:latin typeface="Times New Roman" panose="02020603050405020304" pitchFamily="18" charset="0"/>
                <a:cs typeface="Times New Roman" panose="02020603050405020304" pitchFamily="18" charset="0"/>
              </a:rPr>
              <a:t>B. When the big wheel from head office visits and expresses displeasure, the great manager immediately accepts full responsibility. </a:t>
            </a:r>
          </a:p>
          <a:p>
            <a:pPr marL="0" indent="0">
              <a:buNone/>
            </a:pPr>
            <a:endParaRPr lang="zh-CN" altLang="en-US"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2"/>
          <a:stretch>
            <a:fillRect/>
          </a:stretch>
        </p:blipFill>
        <p:spPr>
          <a:xfrm>
            <a:off x="11083925" y="5943600"/>
            <a:ext cx="942975" cy="914400"/>
          </a:xfrm>
          <a:prstGeom prst="rect">
            <a:avLst/>
          </a:prstGeom>
        </p:spPr>
      </p:pic>
      <p:cxnSp>
        <p:nvCxnSpPr>
          <p:cNvPr id="6" name="直接连接符 5"/>
          <p:cNvCxnSpPr/>
          <p:nvPr/>
        </p:nvCxnSpPr>
        <p:spPr>
          <a:xfrm flipV="1">
            <a:off x="979714" y="3331029"/>
            <a:ext cx="4676503" cy="1306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7789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lstStyle/>
          <a:p>
            <a:endParaRPr lang="zh-CN" altLang="en-US" dirty="0"/>
          </a:p>
        </p:txBody>
      </p:sp>
      <p:pic>
        <p:nvPicPr>
          <p:cNvPr id="7" name="图片 6"/>
          <p:cNvPicPr>
            <a:picLocks noChangeAspect="1"/>
          </p:cNvPicPr>
          <p:nvPr/>
        </p:nvPicPr>
        <p:blipFill>
          <a:blip r:embed="rId2"/>
          <a:stretch>
            <a:fillRect/>
          </a:stretch>
        </p:blipFill>
        <p:spPr>
          <a:xfrm>
            <a:off x="3159442" y="365125"/>
            <a:ext cx="5701393" cy="6006825"/>
          </a:xfrm>
          <a:prstGeom prst="rect">
            <a:avLst/>
          </a:prstGeom>
        </p:spPr>
      </p:pic>
      <p:sp>
        <p:nvSpPr>
          <p:cNvPr id="8" name="矩形 7"/>
          <p:cNvSpPr/>
          <p:nvPr/>
        </p:nvSpPr>
        <p:spPr>
          <a:xfrm>
            <a:off x="3905794" y="1434698"/>
            <a:ext cx="3984172" cy="5119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smtClean="0">
                <a:latin typeface="Times New Roman" panose="02020603050405020304" pitchFamily="18" charset="0"/>
                <a:cs typeface="Times New Roman" panose="02020603050405020304" pitchFamily="18" charset="0"/>
              </a:rPr>
              <a:t>Great managers accept blame.</a:t>
            </a:r>
            <a:endParaRPr lang="zh-CN" altLang="en-US" sz="2400" dirty="0">
              <a:latin typeface="Times New Roman" panose="02020603050405020304" pitchFamily="18" charset="0"/>
              <a:cs typeface="Times New Roman" panose="02020603050405020304" pitchFamily="18" charset="0"/>
            </a:endParaRPr>
          </a:p>
        </p:txBody>
      </p:sp>
      <p:sp>
        <p:nvSpPr>
          <p:cNvPr id="9" name="矩形 8"/>
          <p:cNvSpPr/>
          <p:nvPr/>
        </p:nvSpPr>
        <p:spPr>
          <a:xfrm>
            <a:off x="6242573" y="2760261"/>
            <a:ext cx="2405037" cy="34167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smtClean="0">
                <a:latin typeface="Times New Roman" panose="02020603050405020304" pitchFamily="18" charset="0"/>
                <a:cs typeface="Times New Roman" panose="02020603050405020304" pitchFamily="18" charset="0"/>
              </a:rPr>
              <a:t>When the big wheel from head office visits and expresses displeasure, the great manager immediately accepts full responsibility.</a:t>
            </a:r>
            <a:endParaRPr lang="zh-CN" altLang="en-US" sz="2400" dirty="0">
              <a:latin typeface="Times New Roman" panose="02020603050405020304" pitchFamily="18" charset="0"/>
              <a:cs typeface="Times New Roman" panose="02020603050405020304" pitchFamily="18" charset="0"/>
            </a:endParaRPr>
          </a:p>
        </p:txBody>
      </p:sp>
      <p:sp>
        <p:nvSpPr>
          <p:cNvPr id="10" name="云形标注 9"/>
          <p:cNvSpPr/>
          <p:nvPr/>
        </p:nvSpPr>
        <p:spPr>
          <a:xfrm>
            <a:off x="8457740" y="365125"/>
            <a:ext cx="3255289" cy="1069573"/>
          </a:xfrm>
          <a:prstGeom prst="cloudCallout">
            <a:avLst>
              <a:gd name="adj1" fmla="val -44575"/>
              <a:gd name="adj2" fmla="val 8998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altLang="zh-CN" sz="2400" b="1" dirty="0" smtClean="0"/>
              <a:t>Main idea</a:t>
            </a:r>
            <a:endParaRPr lang="zh-CN" altLang="en-US" sz="2400" b="1" dirty="0"/>
          </a:p>
        </p:txBody>
      </p:sp>
      <p:sp>
        <p:nvSpPr>
          <p:cNvPr id="12" name="云形标注 11"/>
          <p:cNvSpPr/>
          <p:nvPr/>
        </p:nvSpPr>
        <p:spPr>
          <a:xfrm>
            <a:off x="479457" y="2495005"/>
            <a:ext cx="3766277" cy="2088625"/>
          </a:xfrm>
          <a:prstGeom prst="cloudCallout">
            <a:avLst>
              <a:gd name="adj1" fmla="val 103067"/>
              <a:gd name="adj2" fmla="val 55038"/>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US" altLang="zh-CN" sz="2000" b="1" dirty="0" smtClean="0"/>
              <a:t>Supporting details: </a:t>
            </a:r>
            <a:r>
              <a:rPr lang="en-US" altLang="zh-CN" sz="2000" b="1" dirty="0"/>
              <a:t>examples, evidence, illustrations, facts or reasons </a:t>
            </a:r>
            <a:r>
              <a:rPr lang="en-US" altLang="zh-CN" sz="2000" b="1" dirty="0" smtClean="0"/>
              <a:t> </a:t>
            </a:r>
            <a:endParaRPr lang="zh-CN" altLang="en-US" sz="2000" b="1" dirty="0"/>
          </a:p>
        </p:txBody>
      </p:sp>
      <p:pic>
        <p:nvPicPr>
          <p:cNvPr id="11" name="图片 10"/>
          <p:cNvPicPr>
            <a:picLocks noChangeAspect="1"/>
          </p:cNvPicPr>
          <p:nvPr/>
        </p:nvPicPr>
        <p:blipFill>
          <a:blip r:embed="rId3"/>
          <a:stretch>
            <a:fillRect/>
          </a:stretch>
        </p:blipFill>
        <p:spPr>
          <a:xfrm>
            <a:off x="11083925" y="5943600"/>
            <a:ext cx="942975" cy="914400"/>
          </a:xfrm>
          <a:prstGeom prst="rect">
            <a:avLst/>
          </a:prstGeom>
        </p:spPr>
      </p:pic>
    </p:spTree>
    <p:extLst>
      <p:ext uri="{BB962C8B-B14F-4D97-AF65-F5344CB8AC3E}">
        <p14:creationId xmlns:p14="http://schemas.microsoft.com/office/powerpoint/2010/main" val="135552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9"/>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9"/>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8" grpId="0" animBg="1"/>
      <p:bldP spid="9" grpId="0" animBg="1"/>
      <p:bldP spid="10"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p:txBody>
          <a:bodyPr>
            <a:normAutofit/>
          </a:bodyPr>
          <a:lstStyle/>
          <a:p>
            <a:r>
              <a:rPr lang="en-US" altLang="zh-CN" sz="3600" dirty="0">
                <a:solidFill>
                  <a:srgbClr val="0070C0"/>
                </a:solidFill>
                <a:latin typeface="Times New Roman" panose="02020603050405020304" pitchFamily="18" charset="0"/>
                <a:ea typeface="+mn-ea"/>
                <a:cs typeface="Times New Roman" panose="02020603050405020304" pitchFamily="18" charset="0"/>
              </a:rPr>
              <a:t>2. A </a:t>
            </a:r>
            <a:r>
              <a:rPr lang="en-US" altLang="zh-CN" dirty="0">
                <a:solidFill>
                  <a:srgbClr val="0070C0"/>
                </a:solidFill>
                <a:latin typeface="Times New Roman" panose="02020603050405020304" pitchFamily="18" charset="0"/>
                <a:ea typeface="+mn-ea"/>
                <a:cs typeface="Times New Roman" panose="02020603050405020304" pitchFamily="18" charset="0"/>
              </a:rPr>
              <a:t>main</a:t>
            </a:r>
            <a:r>
              <a:rPr lang="en-US" altLang="zh-CN" sz="3600" dirty="0">
                <a:solidFill>
                  <a:srgbClr val="0070C0"/>
                </a:solidFill>
                <a:latin typeface="Times New Roman" panose="02020603050405020304" pitchFamily="18" charset="0"/>
                <a:ea typeface="+mn-ea"/>
                <a:cs typeface="Times New Roman" panose="02020603050405020304" pitchFamily="18" charset="0"/>
              </a:rPr>
              <a:t> idea can be </a:t>
            </a:r>
            <a:r>
              <a:rPr lang="en-US" altLang="zh-CN" sz="3600" dirty="0">
                <a:solidFill>
                  <a:srgbClr val="0070C0"/>
                </a:solidFill>
                <a:latin typeface="Times New Roman" panose="02020603050405020304" pitchFamily="18" charset="0"/>
                <a:ea typeface="+mn-ea"/>
                <a:cs typeface="Times New Roman" panose="02020603050405020304" pitchFamily="18" charset="0"/>
              </a:rPr>
              <a:t>either clearly </a:t>
            </a:r>
            <a:r>
              <a:rPr lang="en-US" altLang="zh-CN" sz="3600" dirty="0">
                <a:solidFill>
                  <a:srgbClr val="0070C0"/>
                </a:solidFill>
                <a:latin typeface="Times New Roman" panose="02020603050405020304" pitchFamily="18" charset="0"/>
                <a:ea typeface="+mn-ea"/>
                <a:cs typeface="Times New Roman" panose="02020603050405020304" pitchFamily="18" charset="0"/>
              </a:rPr>
              <a:t>stated or implied in a text. </a:t>
            </a:r>
            <a:endParaRPr lang="zh-CN" altLang="en-US" sz="3600" dirty="0">
              <a:solidFill>
                <a:srgbClr val="0070C0"/>
              </a:solidFill>
              <a:latin typeface="Times New Roman" panose="02020603050405020304" pitchFamily="18" charset="0"/>
              <a:ea typeface="+mn-ea"/>
              <a:cs typeface="Times New Roman" panose="02020603050405020304" pitchFamily="18" charset="0"/>
            </a:endParaRPr>
          </a:p>
        </p:txBody>
      </p:sp>
      <p:sp>
        <p:nvSpPr>
          <p:cNvPr id="9" name="矩形 8"/>
          <p:cNvSpPr/>
          <p:nvPr/>
        </p:nvSpPr>
        <p:spPr>
          <a:xfrm>
            <a:off x="1208314" y="2177143"/>
            <a:ext cx="2514600" cy="9797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latin typeface="Times New Roman" panose="02020603050405020304" pitchFamily="18" charset="0"/>
                <a:cs typeface="Times New Roman" panose="02020603050405020304" pitchFamily="18" charset="0"/>
              </a:rPr>
              <a:t>Clearly stated</a:t>
            </a:r>
            <a:endParaRPr lang="zh-CN" altLang="en-US" sz="2400" b="1" dirty="0">
              <a:latin typeface="Times New Roman" panose="02020603050405020304" pitchFamily="18" charset="0"/>
              <a:cs typeface="Times New Roman" panose="02020603050405020304" pitchFamily="18" charset="0"/>
            </a:endParaRPr>
          </a:p>
        </p:txBody>
      </p:sp>
      <p:sp>
        <p:nvSpPr>
          <p:cNvPr id="13" name="右箭头 12"/>
          <p:cNvSpPr/>
          <p:nvPr/>
        </p:nvSpPr>
        <p:spPr>
          <a:xfrm>
            <a:off x="3940629" y="2514600"/>
            <a:ext cx="881742" cy="4245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5127171" y="2177143"/>
            <a:ext cx="2111829" cy="97971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latin typeface="Times New Roman" panose="02020603050405020304" pitchFamily="18" charset="0"/>
                <a:cs typeface="Times New Roman" panose="02020603050405020304" pitchFamily="18" charset="0"/>
              </a:rPr>
              <a:t>Topic sentence</a:t>
            </a:r>
            <a:endParaRPr lang="zh-CN" altLang="en-US" sz="2400" b="1" dirty="0">
              <a:latin typeface="Times New Roman" panose="02020603050405020304" pitchFamily="18" charset="0"/>
              <a:cs typeface="Times New Roman" panose="02020603050405020304" pitchFamily="18" charset="0"/>
            </a:endParaRPr>
          </a:p>
        </p:txBody>
      </p:sp>
      <p:sp>
        <p:nvSpPr>
          <p:cNvPr id="15" name="矩形 14"/>
          <p:cNvSpPr/>
          <p:nvPr/>
        </p:nvSpPr>
        <p:spPr>
          <a:xfrm>
            <a:off x="1208314" y="3907972"/>
            <a:ext cx="2514600" cy="9797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latin typeface="Times New Roman" panose="02020603050405020304" pitchFamily="18" charset="0"/>
                <a:cs typeface="Times New Roman" panose="02020603050405020304" pitchFamily="18" charset="0"/>
              </a:rPr>
              <a:t>Implied</a:t>
            </a:r>
            <a:endParaRPr lang="zh-CN" altLang="en-US" sz="2400" b="1" dirty="0">
              <a:latin typeface="Times New Roman" panose="02020603050405020304" pitchFamily="18" charset="0"/>
              <a:cs typeface="Times New Roman" panose="02020603050405020304" pitchFamily="18" charset="0"/>
            </a:endParaRPr>
          </a:p>
        </p:txBody>
      </p:sp>
      <p:pic>
        <p:nvPicPr>
          <p:cNvPr id="16" name="图片 15"/>
          <p:cNvPicPr>
            <a:picLocks noChangeAspect="1"/>
          </p:cNvPicPr>
          <p:nvPr/>
        </p:nvPicPr>
        <p:blipFill>
          <a:blip r:embed="rId2"/>
          <a:stretch>
            <a:fillRect/>
          </a:stretch>
        </p:blipFill>
        <p:spPr>
          <a:xfrm>
            <a:off x="11083925" y="5943600"/>
            <a:ext cx="942975" cy="914400"/>
          </a:xfrm>
          <a:prstGeom prst="rect">
            <a:avLst/>
          </a:prstGeom>
        </p:spPr>
      </p:pic>
      <p:sp>
        <p:nvSpPr>
          <p:cNvPr id="2" name="矩形标注 1"/>
          <p:cNvSpPr/>
          <p:nvPr/>
        </p:nvSpPr>
        <p:spPr>
          <a:xfrm>
            <a:off x="8081645" y="1658710"/>
            <a:ext cx="3093720" cy="837248"/>
          </a:xfrm>
          <a:prstGeom prst="wedgeRectCallout">
            <a:avLst>
              <a:gd name="adj1" fmla="val -72909"/>
              <a:gd name="adj2" fmla="val 95525"/>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smtClean="0"/>
              <a:t>Concise</a:t>
            </a:r>
            <a:r>
              <a:rPr lang="zh-CN" altLang="en-US" sz="2000" b="1" dirty="0" smtClean="0"/>
              <a:t>， </a:t>
            </a:r>
            <a:r>
              <a:rPr lang="en-US" altLang="zh-CN" sz="2000" b="1" dirty="0" smtClean="0"/>
              <a:t>general</a:t>
            </a:r>
            <a:r>
              <a:rPr lang="zh-CN" altLang="en-US" sz="2000" b="1" dirty="0"/>
              <a:t> </a:t>
            </a:r>
            <a:r>
              <a:rPr lang="en-US" altLang="zh-CN" sz="2000" b="1" dirty="0" smtClean="0"/>
              <a:t>and clear</a:t>
            </a:r>
            <a:endParaRPr lang="zh-CN" altLang="en-US" sz="2000" b="1" dirty="0"/>
          </a:p>
        </p:txBody>
      </p:sp>
    </p:spTree>
    <p:extLst>
      <p:ext uri="{BB962C8B-B14F-4D97-AF65-F5344CB8AC3E}">
        <p14:creationId xmlns:p14="http://schemas.microsoft.com/office/powerpoint/2010/main" val="371926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P spid="14" grpId="0" animBg="1"/>
      <p:bldP spid="15" grpId="0" animBg="1"/>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743" y="-13062"/>
            <a:ext cx="10515600" cy="822960"/>
          </a:xfrm>
        </p:spPr>
        <p:txBody>
          <a:bodyPr>
            <a:normAutofit/>
          </a:bodyPr>
          <a:lstStyle/>
          <a:p>
            <a:r>
              <a:rPr lang="en-US" altLang="zh-CN" sz="3600" dirty="0" smtClean="0">
                <a:solidFill>
                  <a:srgbClr val="FF0000"/>
                </a:solidFill>
                <a:latin typeface="Times New Roman" panose="02020603050405020304" pitchFamily="18" charset="0"/>
                <a:cs typeface="Times New Roman" panose="02020603050405020304" pitchFamily="18" charset="0"/>
              </a:rPr>
              <a:t>Examples: which one has a clearly stated main idea? </a:t>
            </a:r>
            <a:endParaRPr lang="zh-CN" altLang="en-US" sz="3600" dirty="0">
              <a:solidFill>
                <a:srgbClr val="FF0000"/>
              </a:solidFill>
              <a:latin typeface="Times New Roman" panose="02020603050405020304" pitchFamily="18" charset="0"/>
              <a:cs typeface="Times New Roman" panose="02020603050405020304" pitchFamily="18" charset="0"/>
            </a:endParaRPr>
          </a:p>
        </p:txBody>
      </p:sp>
      <p:sp>
        <p:nvSpPr>
          <p:cNvPr id="5" name="内容占位符 4"/>
          <p:cNvSpPr>
            <a:spLocks noGrp="1"/>
          </p:cNvSpPr>
          <p:nvPr>
            <p:ph sz="half" idx="1"/>
          </p:nvPr>
        </p:nvSpPr>
        <p:spPr>
          <a:xfrm>
            <a:off x="119743" y="991121"/>
            <a:ext cx="5719354" cy="5855335"/>
          </a:xfrm>
          <a:solidFill>
            <a:srgbClr val="00B0F0"/>
          </a:solidFill>
        </p:spPr>
        <p:txBody>
          <a:bodyPr>
            <a:noAutofit/>
          </a:bodyPr>
          <a:lstStyle/>
          <a:p>
            <a:pPr marL="0" indent="0">
              <a:buNone/>
            </a:pPr>
            <a:r>
              <a:rPr lang="en-US" altLang="zh-CN" sz="3200" dirty="0" smtClean="0">
                <a:solidFill>
                  <a:schemeClr val="bg1"/>
                </a:solidFill>
                <a:latin typeface="Times New Roman" panose="02020603050405020304" pitchFamily="18" charset="0"/>
                <a:cs typeface="Times New Roman" panose="02020603050405020304" pitchFamily="18" charset="0"/>
              </a:rPr>
              <a:t>1. </a:t>
            </a:r>
            <a:r>
              <a:rPr lang="en-US" altLang="zh-CN" sz="32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Fashion is big business. More people are involved in the buying, selling and production of clothing than any other business in the world. Every day, millions of workers design, sew, glue, dye, and transport clothing to stores. Ads on buses, billboards and magazines give us ideas about what to wear, consciously or subconsciously.</a:t>
            </a:r>
            <a:endParaRPr lang="zh-CN" altLang="en-US" sz="3200" dirty="0">
              <a:solidFill>
                <a:schemeClr val="bg1"/>
              </a:solidFill>
              <a:latin typeface="Times New Roman" panose="02020603050405020304" pitchFamily="18" charset="0"/>
              <a:cs typeface="Times New Roman" panose="02020603050405020304" pitchFamily="18" charset="0"/>
            </a:endParaRPr>
          </a:p>
        </p:txBody>
      </p:sp>
      <p:sp>
        <p:nvSpPr>
          <p:cNvPr id="6" name="内容占位符 5"/>
          <p:cNvSpPr>
            <a:spLocks noGrp="1"/>
          </p:cNvSpPr>
          <p:nvPr>
            <p:ph sz="half" idx="2"/>
          </p:nvPr>
        </p:nvSpPr>
        <p:spPr>
          <a:xfrm>
            <a:off x="6461760" y="991122"/>
            <a:ext cx="5558246" cy="5855335"/>
          </a:xfrm>
          <a:solidFill>
            <a:srgbClr val="00B050"/>
          </a:solidFill>
        </p:spPr>
        <p:txBody>
          <a:bodyPr>
            <a:noAutofit/>
          </a:bodyPr>
          <a:lstStyle/>
          <a:p>
            <a:pPr marL="0" indent="0">
              <a:buNone/>
            </a:pPr>
            <a:r>
              <a:rPr lang="en-US" altLang="zh-CN" dirty="0" smtClean="0">
                <a:solidFill>
                  <a:schemeClr val="bg1"/>
                </a:solidFill>
                <a:latin typeface="Times New Roman" panose="02020603050405020304" pitchFamily="18" charset="0"/>
                <a:cs typeface="Times New Roman" panose="02020603050405020304" pitchFamily="18" charset="0"/>
              </a:rPr>
              <a:t>2. </a:t>
            </a:r>
            <a:r>
              <a:rPr lang="en-US" altLang="zh-CN" dirty="0">
                <a:solidFill>
                  <a:schemeClr val="bg1"/>
                </a:solidFill>
                <a:latin typeface="Times New Roman" panose="02020603050405020304" pitchFamily="18" charset="0"/>
                <a:cs typeface="Times New Roman" panose="02020603050405020304" pitchFamily="18" charset="0"/>
              </a:rPr>
              <a:t>Autocratic leadership style is one where the leader makes all the decisions independently. Namely, the leaders gives orders for others to obey all the time without consulting with them. Democratic leadership style is one where a leader encourages participation in decision making. It can be persuasive and consultative. Laissez-faire leadership style is one where employees are encouraged to make their own decision. The style allows employees to carry out activities freely within broad limits.</a:t>
            </a:r>
            <a:endParaRPr lang="zh-CN" altLang="en-US" dirty="0">
              <a:solidFill>
                <a:schemeClr val="bg1"/>
              </a:solidFill>
              <a:latin typeface="Times New Roman" panose="02020603050405020304" pitchFamily="18" charset="0"/>
              <a:cs typeface="Times New Roman" panose="02020603050405020304" pitchFamily="18" charset="0"/>
            </a:endParaRPr>
          </a:p>
        </p:txBody>
      </p:sp>
      <p:pic>
        <p:nvPicPr>
          <p:cNvPr id="7" name="图片 6"/>
          <p:cNvPicPr>
            <a:picLocks noChangeAspect="1"/>
          </p:cNvPicPr>
          <p:nvPr/>
        </p:nvPicPr>
        <p:blipFill>
          <a:blip r:embed="rId2"/>
          <a:stretch>
            <a:fillRect/>
          </a:stretch>
        </p:blipFill>
        <p:spPr>
          <a:xfrm>
            <a:off x="10894514" y="0"/>
            <a:ext cx="942975" cy="914400"/>
          </a:xfrm>
          <a:prstGeom prst="rect">
            <a:avLst/>
          </a:prstGeom>
        </p:spPr>
      </p:pic>
    </p:spTree>
    <p:extLst>
      <p:ext uri="{BB962C8B-B14F-4D97-AF65-F5344CB8AC3E}">
        <p14:creationId xmlns:p14="http://schemas.microsoft.com/office/powerpoint/2010/main" val="317778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743" y="-13062"/>
            <a:ext cx="10515600" cy="822960"/>
          </a:xfrm>
        </p:spPr>
        <p:txBody>
          <a:bodyPr>
            <a:normAutofit/>
          </a:bodyPr>
          <a:lstStyle/>
          <a:p>
            <a:r>
              <a:rPr lang="en-US" altLang="zh-CN" sz="3600" dirty="0" smtClean="0">
                <a:solidFill>
                  <a:srgbClr val="FF0000"/>
                </a:solidFill>
                <a:latin typeface="Times New Roman" panose="02020603050405020304" pitchFamily="18" charset="0"/>
                <a:cs typeface="Times New Roman" panose="02020603050405020304" pitchFamily="18" charset="0"/>
              </a:rPr>
              <a:t>Examples: which one has a clearly stated main idea? </a:t>
            </a:r>
            <a:endParaRPr lang="zh-CN" altLang="en-US" sz="3600" dirty="0">
              <a:solidFill>
                <a:srgbClr val="FF0000"/>
              </a:solidFill>
              <a:latin typeface="Times New Roman" panose="02020603050405020304" pitchFamily="18" charset="0"/>
              <a:cs typeface="Times New Roman" panose="02020603050405020304" pitchFamily="18" charset="0"/>
            </a:endParaRPr>
          </a:p>
        </p:txBody>
      </p:sp>
      <p:sp>
        <p:nvSpPr>
          <p:cNvPr id="5" name="内容占位符 4"/>
          <p:cNvSpPr>
            <a:spLocks noGrp="1"/>
          </p:cNvSpPr>
          <p:nvPr>
            <p:ph sz="half" idx="1"/>
          </p:nvPr>
        </p:nvSpPr>
        <p:spPr>
          <a:xfrm>
            <a:off x="119743" y="991121"/>
            <a:ext cx="5719354" cy="5855336"/>
          </a:xfrm>
          <a:solidFill>
            <a:srgbClr val="00B0F0"/>
          </a:solidFill>
        </p:spPr>
        <p:txBody>
          <a:bodyPr>
            <a:noAutofit/>
          </a:bodyPr>
          <a:lstStyle/>
          <a:p>
            <a:pPr marL="0" indent="0">
              <a:buNone/>
            </a:pPr>
            <a:r>
              <a:rPr lang="en-US" altLang="zh-CN" sz="3200" dirty="0" smtClean="0">
                <a:solidFill>
                  <a:schemeClr val="bg1"/>
                </a:solidFill>
                <a:latin typeface="Times New Roman" panose="02020603050405020304" pitchFamily="18" charset="0"/>
                <a:cs typeface="Times New Roman" panose="02020603050405020304" pitchFamily="18" charset="0"/>
              </a:rPr>
              <a:t>1. </a:t>
            </a:r>
            <a:r>
              <a:rPr lang="en-US" altLang="zh-CN" sz="32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rPr>
              <a:t>Fashion is big business. More people are involved in the buying, selling and production of clothing than any other business in the world. Every day, millions of workers design, sew, glue, dye, and transport clothing to stores. Ads on buses, billboards and magazines give us ideas about what to wear, consciously or subconsciously.</a:t>
            </a:r>
            <a:endParaRPr lang="zh-CN" altLang="en-US" sz="3200" dirty="0">
              <a:solidFill>
                <a:schemeClr val="bg1"/>
              </a:solidFill>
              <a:latin typeface="Times New Roman" panose="02020603050405020304" pitchFamily="18" charset="0"/>
              <a:cs typeface="Times New Roman" panose="02020603050405020304" pitchFamily="18" charset="0"/>
            </a:endParaRPr>
          </a:p>
        </p:txBody>
      </p:sp>
      <p:sp>
        <p:nvSpPr>
          <p:cNvPr id="6" name="内容占位符 5"/>
          <p:cNvSpPr>
            <a:spLocks noGrp="1"/>
          </p:cNvSpPr>
          <p:nvPr>
            <p:ph sz="half" idx="2"/>
          </p:nvPr>
        </p:nvSpPr>
        <p:spPr>
          <a:xfrm>
            <a:off x="6461760" y="991122"/>
            <a:ext cx="5558246" cy="5855335"/>
          </a:xfrm>
          <a:solidFill>
            <a:srgbClr val="00B050"/>
          </a:solidFill>
        </p:spPr>
        <p:txBody>
          <a:bodyPr>
            <a:noAutofit/>
          </a:bodyPr>
          <a:lstStyle/>
          <a:p>
            <a:pPr marL="0" indent="0">
              <a:buNone/>
            </a:pPr>
            <a:r>
              <a:rPr lang="en-US" altLang="zh-CN" dirty="0" smtClean="0">
                <a:solidFill>
                  <a:schemeClr val="bg1"/>
                </a:solidFill>
                <a:latin typeface="Times New Roman" panose="02020603050405020304" pitchFamily="18" charset="0"/>
                <a:cs typeface="Times New Roman" panose="02020603050405020304" pitchFamily="18" charset="0"/>
              </a:rPr>
              <a:t>2. </a:t>
            </a:r>
            <a:r>
              <a:rPr lang="en-US" altLang="zh-CN" dirty="0">
                <a:solidFill>
                  <a:schemeClr val="bg1"/>
                </a:solidFill>
                <a:latin typeface="Times New Roman" panose="02020603050405020304" pitchFamily="18" charset="0"/>
                <a:cs typeface="Times New Roman" panose="02020603050405020304" pitchFamily="18" charset="0"/>
              </a:rPr>
              <a:t>Autocratic leadership style is one where the leader makes all the decisions independently. Namely, the leaders gives orders for others to obey all the time without consulting with them. Democratic leadership style is one where a leader encourages participation in decision making. It can be persuasive and consultative. Laissez-faire leadership style is one where employees are encouraged to make their own decision. The style allows employees to carry out activities freely within broad limits.</a:t>
            </a:r>
            <a:endParaRPr lang="zh-CN" altLang="en-US" dirty="0">
              <a:solidFill>
                <a:schemeClr val="bg1"/>
              </a:solidFill>
              <a:latin typeface="Times New Roman" panose="02020603050405020304" pitchFamily="18" charset="0"/>
              <a:cs typeface="Times New Roman" panose="02020603050405020304" pitchFamily="18" charset="0"/>
            </a:endParaRPr>
          </a:p>
        </p:txBody>
      </p:sp>
      <p:cxnSp>
        <p:nvCxnSpPr>
          <p:cNvPr id="4" name="直接连接符 3"/>
          <p:cNvCxnSpPr/>
          <p:nvPr/>
        </p:nvCxnSpPr>
        <p:spPr>
          <a:xfrm>
            <a:off x="548640" y="1436915"/>
            <a:ext cx="380129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V="1">
            <a:off x="6910251" y="1410789"/>
            <a:ext cx="3725092" cy="261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V="1">
            <a:off x="8068491" y="3352800"/>
            <a:ext cx="3725092" cy="261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V="1">
            <a:off x="8294914" y="4881155"/>
            <a:ext cx="3725092" cy="261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6461760" y="3657600"/>
            <a:ext cx="801189" cy="1306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461760" y="5263435"/>
            <a:ext cx="801189" cy="1306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19" name="图片 18"/>
          <p:cNvPicPr>
            <a:picLocks noChangeAspect="1"/>
          </p:cNvPicPr>
          <p:nvPr/>
        </p:nvPicPr>
        <p:blipFill>
          <a:blip r:embed="rId2"/>
          <a:stretch>
            <a:fillRect/>
          </a:stretch>
        </p:blipFill>
        <p:spPr>
          <a:xfrm>
            <a:off x="11077031" y="76722"/>
            <a:ext cx="942975" cy="914400"/>
          </a:xfrm>
          <a:prstGeom prst="rect">
            <a:avLst/>
          </a:prstGeom>
        </p:spPr>
      </p:pic>
    </p:spTree>
    <p:extLst>
      <p:ext uri="{BB962C8B-B14F-4D97-AF65-F5344CB8AC3E}">
        <p14:creationId xmlns:p14="http://schemas.microsoft.com/office/powerpoint/2010/main" val="1953527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bg/>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6"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solidFill>
                  <a:srgbClr val="00B0F0"/>
                </a:solidFill>
                <a:latin typeface="Times New Roman" panose="02020603050405020304" pitchFamily="18" charset="0"/>
                <a:cs typeface="Times New Roman" panose="02020603050405020304" pitchFamily="18" charset="0"/>
              </a:rPr>
              <a:t>3. </a:t>
            </a:r>
            <a:r>
              <a:rPr lang="en-US" altLang="zh-CN" dirty="0" smtClean="0">
                <a:solidFill>
                  <a:srgbClr val="00B0F0"/>
                </a:solidFill>
                <a:latin typeface="Times New Roman" panose="02020603050405020304" pitchFamily="18" charset="0"/>
                <a:cs typeface="Times New Roman" panose="02020603050405020304" pitchFamily="18" charset="0"/>
              </a:rPr>
              <a:t>How </a:t>
            </a:r>
            <a:r>
              <a:rPr lang="en-US" altLang="zh-CN" dirty="0">
                <a:solidFill>
                  <a:srgbClr val="00B0F0"/>
                </a:solidFill>
                <a:latin typeface="Times New Roman" panose="02020603050405020304" pitchFamily="18" charset="0"/>
                <a:cs typeface="Times New Roman" panose="02020603050405020304" pitchFamily="18" charset="0"/>
              </a:rPr>
              <a:t>a main idea statement is expressed is determined by the text type.</a:t>
            </a:r>
          </a:p>
        </p:txBody>
      </p:sp>
      <p:sp>
        <p:nvSpPr>
          <p:cNvPr id="4" name="矩形 3"/>
          <p:cNvSpPr/>
          <p:nvPr/>
        </p:nvSpPr>
        <p:spPr>
          <a:xfrm>
            <a:off x="566420" y="3119755"/>
            <a:ext cx="2538095" cy="21647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3200" dirty="0">
                <a:latin typeface="Times New Roman" panose="02020603050405020304" pitchFamily="18" charset="0"/>
                <a:cs typeface="Times New Roman" panose="02020603050405020304" pitchFamily="18" charset="0"/>
              </a:rPr>
              <a:t>Descriptive</a:t>
            </a:r>
            <a:r>
              <a:rPr lang="en-US" altLang="zh-CN" sz="3200" dirty="0" smtClean="0">
                <a:latin typeface="Times New Roman" panose="02020603050405020304" pitchFamily="18" charset="0"/>
                <a:cs typeface="Times New Roman" panose="02020603050405020304" pitchFamily="18" charset="0"/>
              </a:rPr>
              <a:t>/</a:t>
            </a:r>
          </a:p>
          <a:p>
            <a:pPr algn="ctr"/>
            <a:r>
              <a:rPr lang="en-US" altLang="zh-CN" sz="3200" dirty="0" smtClean="0">
                <a:latin typeface="Times New Roman" panose="02020603050405020304" pitchFamily="18" charset="0"/>
                <a:cs typeface="Times New Roman" panose="02020603050405020304" pitchFamily="18" charset="0"/>
              </a:rPr>
              <a:t>narrative</a:t>
            </a:r>
            <a:endParaRPr sz="3200" dirty="0">
              <a:latin typeface="Times New Roman" panose="02020603050405020304" pitchFamily="18" charset="0"/>
              <a:cs typeface="Times New Roman" panose="02020603050405020304" pitchFamily="18" charset="0"/>
            </a:endParaRPr>
          </a:p>
        </p:txBody>
      </p:sp>
      <p:sp>
        <p:nvSpPr>
          <p:cNvPr id="5" name="矩形 4"/>
          <p:cNvSpPr/>
          <p:nvPr/>
        </p:nvSpPr>
        <p:spPr>
          <a:xfrm>
            <a:off x="3316605" y="3119755"/>
            <a:ext cx="2538095" cy="21647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2800" dirty="0">
                <a:latin typeface="Times New Roman" panose="02020603050405020304" pitchFamily="18" charset="0"/>
                <a:cs typeface="Times New Roman" panose="02020603050405020304" pitchFamily="18" charset="0"/>
              </a:rPr>
              <a:t>A novel, a story, a case, an experience, an experiment</a:t>
            </a:r>
            <a:endParaRPr sz="2800" dirty="0">
              <a:latin typeface="Times New Roman" panose="02020603050405020304" pitchFamily="18" charset="0"/>
              <a:cs typeface="Times New Roman" panose="02020603050405020304" pitchFamily="18" charset="0"/>
            </a:endParaRPr>
          </a:p>
        </p:txBody>
      </p:sp>
      <p:sp>
        <p:nvSpPr>
          <p:cNvPr id="6" name="矩形 5"/>
          <p:cNvSpPr/>
          <p:nvPr/>
        </p:nvSpPr>
        <p:spPr>
          <a:xfrm>
            <a:off x="6066155" y="3119755"/>
            <a:ext cx="2538095" cy="21647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zh-CN" sz="2800" dirty="0">
                <a:latin typeface="Times New Roman" panose="02020603050405020304" pitchFamily="18" charset="0"/>
                <a:cs typeface="Times New Roman" panose="02020603050405020304" pitchFamily="18" charset="0"/>
              </a:rPr>
              <a:t>The generalization of the plot / experience /experiment</a:t>
            </a:r>
            <a:endParaRPr sz="2800" dirty="0">
              <a:latin typeface="Times New Roman" panose="02020603050405020304" pitchFamily="18" charset="0"/>
              <a:cs typeface="Times New Roman" panose="02020603050405020304" pitchFamily="18" charset="0"/>
            </a:endParaRPr>
          </a:p>
        </p:txBody>
      </p:sp>
      <p:sp>
        <p:nvSpPr>
          <p:cNvPr id="7" name="矩形 6"/>
          <p:cNvSpPr/>
          <p:nvPr/>
        </p:nvSpPr>
        <p:spPr>
          <a:xfrm>
            <a:off x="8815705" y="3119755"/>
            <a:ext cx="2538095" cy="216471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zh-CN" sz="2000" dirty="0">
                <a:latin typeface="Times New Roman" panose="02020603050405020304" pitchFamily="18" charset="0"/>
                <a:cs typeface="Times New Roman" panose="02020603050405020304" pitchFamily="18" charset="0"/>
              </a:rPr>
              <a:t>Harry Potter, a young boy with magical talents, fights evil enemies with his loyal friends from the wizard school. </a:t>
            </a:r>
            <a:endParaRPr sz="2000" dirty="0">
              <a:latin typeface="Times New Roman" panose="02020603050405020304" pitchFamily="18" charset="0"/>
              <a:cs typeface="Times New Roman" panose="02020603050405020304" pitchFamily="18" charset="0"/>
            </a:endParaRPr>
          </a:p>
        </p:txBody>
      </p:sp>
      <p:grpSp>
        <p:nvGrpSpPr>
          <p:cNvPr id="8" name="组合 7"/>
          <p:cNvGrpSpPr/>
          <p:nvPr/>
        </p:nvGrpSpPr>
        <p:grpSpPr>
          <a:xfrm>
            <a:off x="629920" y="3659505"/>
            <a:ext cx="10593705" cy="1033145"/>
            <a:chOff x="1148901" y="2909245"/>
            <a:chExt cx="8876736" cy="1033153"/>
          </a:xfrm>
        </p:grpSpPr>
        <p:sp>
          <p:nvSpPr>
            <p:cNvPr id="24" name="文本框 17"/>
            <p:cNvSpPr txBox="1"/>
            <p:nvPr/>
          </p:nvSpPr>
          <p:spPr bwMode="auto">
            <a:xfrm>
              <a:off x="1148901" y="3368168"/>
              <a:ext cx="2205077"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nvGrpSpPr>
            <p:cNvPr id="14" name="组合 13"/>
            <p:cNvGrpSpPr/>
            <p:nvPr/>
          </p:nvGrpSpPr>
          <p:grpSpPr>
            <a:xfrm>
              <a:off x="3372788" y="2909245"/>
              <a:ext cx="2205078" cy="1033153"/>
              <a:chOff x="3497671" y="2909245"/>
              <a:chExt cx="2205078" cy="1033153"/>
            </a:xfrm>
          </p:grpSpPr>
          <p:sp>
            <p:nvSpPr>
              <p:cNvPr id="21" name="文本框 14"/>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22" name="文本框 15"/>
              <p:cNvSpPr txBox="1"/>
              <p:nvPr/>
            </p:nvSpPr>
            <p:spPr bwMode="auto">
              <a:xfrm>
                <a:off x="3497671"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nvGrpSpPr>
            <p:cNvPr id="15" name="组合 14"/>
            <p:cNvGrpSpPr/>
            <p:nvPr/>
          </p:nvGrpSpPr>
          <p:grpSpPr>
            <a:xfrm>
              <a:off x="5596672" y="2909245"/>
              <a:ext cx="2205078" cy="1033153"/>
              <a:chOff x="3497670" y="2909245"/>
              <a:chExt cx="2205078" cy="1033153"/>
            </a:xfrm>
          </p:grpSpPr>
          <p:sp>
            <p:nvSpPr>
              <p:cNvPr id="19" name="文本框 12"/>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20" name="文本框 13"/>
              <p:cNvSpPr txBox="1"/>
              <p:nvPr/>
            </p:nvSpPr>
            <p:spPr bwMode="auto">
              <a:xfrm>
                <a:off x="3497670"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nvGrpSpPr>
            <p:cNvPr id="16" name="组合 15"/>
            <p:cNvGrpSpPr/>
            <p:nvPr/>
          </p:nvGrpSpPr>
          <p:grpSpPr>
            <a:xfrm>
              <a:off x="7820559" y="2909245"/>
              <a:ext cx="2205078" cy="1033153"/>
              <a:chOff x="3497672" y="2909245"/>
              <a:chExt cx="2205078" cy="1033153"/>
            </a:xfrm>
          </p:grpSpPr>
          <p:sp>
            <p:nvSpPr>
              <p:cNvPr id="17" name="文本框 10"/>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18" name="文本框 11"/>
              <p:cNvSpPr txBox="1"/>
              <p:nvPr/>
            </p:nvSpPr>
            <p:spPr bwMode="auto">
              <a:xfrm>
                <a:off x="3497672"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sp>
        <p:nvSpPr>
          <p:cNvPr id="9" name="矩形: 圆角 18"/>
          <p:cNvSpPr/>
          <p:nvPr/>
        </p:nvSpPr>
        <p:spPr>
          <a:xfrm>
            <a:off x="566420"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smtClean="0">
                <a:latin typeface="Times New Roman" panose="02020603050405020304" pitchFamily="18" charset="0"/>
                <a:cs typeface="Times New Roman" panose="02020603050405020304" pitchFamily="18" charset="0"/>
              </a:rPr>
              <a:t>TEXT TYPE </a:t>
            </a:r>
            <a:endParaRPr sz="3200" dirty="0">
              <a:latin typeface="Times New Roman" panose="02020603050405020304" pitchFamily="18" charset="0"/>
              <a:cs typeface="Times New Roman" panose="02020603050405020304" pitchFamily="18" charset="0"/>
            </a:endParaRPr>
          </a:p>
        </p:txBody>
      </p:sp>
      <p:sp>
        <p:nvSpPr>
          <p:cNvPr id="10" name="矩形: 圆角 19"/>
          <p:cNvSpPr/>
          <p:nvPr/>
        </p:nvSpPr>
        <p:spPr>
          <a:xfrm>
            <a:off x="3316605"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GENRE</a:t>
            </a:r>
            <a:endParaRPr sz="3200" dirty="0">
              <a:latin typeface="Times New Roman" panose="02020603050405020304" pitchFamily="18" charset="0"/>
              <a:cs typeface="Times New Roman" panose="02020603050405020304" pitchFamily="18" charset="0"/>
            </a:endParaRPr>
          </a:p>
        </p:txBody>
      </p:sp>
      <p:sp>
        <p:nvSpPr>
          <p:cNvPr id="11" name="矩形: 圆角 20"/>
          <p:cNvSpPr/>
          <p:nvPr/>
        </p:nvSpPr>
        <p:spPr>
          <a:xfrm>
            <a:off x="6066155"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MAIN IDEA</a:t>
            </a:r>
            <a:endParaRPr sz="3200" dirty="0">
              <a:latin typeface="Times New Roman" panose="02020603050405020304" pitchFamily="18" charset="0"/>
              <a:cs typeface="Times New Roman" panose="02020603050405020304" pitchFamily="18" charset="0"/>
            </a:endParaRPr>
          </a:p>
        </p:txBody>
      </p:sp>
      <p:sp>
        <p:nvSpPr>
          <p:cNvPr id="12" name="矩形: 圆角 21"/>
          <p:cNvSpPr/>
          <p:nvPr/>
        </p:nvSpPr>
        <p:spPr>
          <a:xfrm>
            <a:off x="8815705"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EXAMPLE</a:t>
            </a:r>
            <a:endParaRPr sz="3200" dirty="0">
              <a:latin typeface="Times New Roman" panose="02020603050405020304" pitchFamily="18" charset="0"/>
              <a:cs typeface="Times New Roman" panose="02020603050405020304" pitchFamily="18" charset="0"/>
            </a:endParaRPr>
          </a:p>
        </p:txBody>
      </p:sp>
      <p:pic>
        <p:nvPicPr>
          <p:cNvPr id="23" name="图片 22"/>
          <p:cNvPicPr>
            <a:picLocks noChangeAspect="1"/>
          </p:cNvPicPr>
          <p:nvPr/>
        </p:nvPicPr>
        <p:blipFill>
          <a:blip r:embed="rId2"/>
          <a:stretch>
            <a:fillRect/>
          </a:stretch>
        </p:blipFill>
        <p:spPr>
          <a:xfrm>
            <a:off x="11223625" y="5825939"/>
            <a:ext cx="942975" cy="914400"/>
          </a:xfrm>
          <a:prstGeom prst="rect">
            <a:avLst/>
          </a:prstGeom>
        </p:spPr>
      </p:pic>
    </p:spTree>
    <p:extLst>
      <p:ext uri="{BB962C8B-B14F-4D97-AF65-F5344CB8AC3E}">
        <p14:creationId xmlns:p14="http://schemas.microsoft.com/office/powerpoint/2010/main" val="293063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linds(horizontal)">
                                      <p:cBhvr>
                                        <p:cTn id="13" dur="500"/>
                                        <p:tgtEl>
                                          <p:spTgt spid="1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linds(horizontal)">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additive="base">
                                        <p:cTn id="39" dur="500" fill="hold"/>
                                        <p:tgtEl>
                                          <p:spTgt spid="7"/>
                                        </p:tgtEl>
                                        <p:attrNameLst>
                                          <p:attrName>ppt_x</p:attrName>
                                        </p:attrNameLst>
                                      </p:cBhvr>
                                      <p:tavLst>
                                        <p:tav tm="0">
                                          <p:val>
                                            <p:strVal val="#ppt_x"/>
                                          </p:val>
                                        </p:tav>
                                        <p:tav tm="100000">
                                          <p:val>
                                            <p:strVal val="#ppt_x"/>
                                          </p:val>
                                        </p:tav>
                                      </p:tavLst>
                                    </p:anim>
                                    <p:anim calcmode="lin" valueType="num">
                                      <p:cBhvr additive="base">
                                        <p:cTn id="4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00B0F0"/>
                </a:solidFill>
                <a:latin typeface="Times New Roman" panose="02020603050405020304" pitchFamily="18" charset="0"/>
                <a:cs typeface="Times New Roman" panose="02020603050405020304" pitchFamily="18" charset="0"/>
              </a:rPr>
              <a:t>3. How a main idea statement is expressed is determined by the text type.</a:t>
            </a:r>
            <a:endParaRPr lang="zh-CN" altLang="en-US" dirty="0"/>
          </a:p>
        </p:txBody>
      </p:sp>
      <p:sp>
        <p:nvSpPr>
          <p:cNvPr id="4" name="矩形 3"/>
          <p:cNvSpPr/>
          <p:nvPr/>
        </p:nvSpPr>
        <p:spPr>
          <a:xfrm>
            <a:off x="566420" y="3119755"/>
            <a:ext cx="2538095" cy="21647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3200" dirty="0">
                <a:latin typeface="Times New Roman" panose="02020603050405020304" pitchFamily="18" charset="0"/>
                <a:cs typeface="Times New Roman" panose="02020603050405020304" pitchFamily="18" charset="0"/>
              </a:rPr>
              <a:t>Expository</a:t>
            </a:r>
            <a:endParaRPr sz="3200" dirty="0">
              <a:latin typeface="Times New Roman" panose="02020603050405020304" pitchFamily="18" charset="0"/>
              <a:cs typeface="Times New Roman" panose="02020603050405020304" pitchFamily="18" charset="0"/>
            </a:endParaRPr>
          </a:p>
        </p:txBody>
      </p:sp>
      <p:sp>
        <p:nvSpPr>
          <p:cNvPr id="5" name="矩形 4"/>
          <p:cNvSpPr/>
          <p:nvPr/>
        </p:nvSpPr>
        <p:spPr>
          <a:xfrm>
            <a:off x="3316605" y="3119755"/>
            <a:ext cx="2538095" cy="21647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2800" dirty="0">
                <a:latin typeface="Times New Roman" panose="02020603050405020304" pitchFamily="18" charset="0"/>
                <a:cs typeface="Times New Roman" panose="02020603050405020304" pitchFamily="18" charset="0"/>
              </a:rPr>
              <a:t>Textbooks, encyclopedia articles, official reports</a:t>
            </a:r>
            <a:endParaRPr sz="2800" dirty="0">
              <a:latin typeface="Times New Roman" panose="02020603050405020304" pitchFamily="18" charset="0"/>
              <a:cs typeface="Times New Roman" panose="02020603050405020304" pitchFamily="18" charset="0"/>
            </a:endParaRPr>
          </a:p>
        </p:txBody>
      </p:sp>
      <p:sp>
        <p:nvSpPr>
          <p:cNvPr id="6" name="矩形 5"/>
          <p:cNvSpPr/>
          <p:nvPr/>
        </p:nvSpPr>
        <p:spPr>
          <a:xfrm>
            <a:off x="6066155" y="3119755"/>
            <a:ext cx="2538095" cy="216471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zh-CN" sz="2400" dirty="0">
                <a:latin typeface="Times New Roman" panose="02020603050405020304" pitchFamily="18" charset="0"/>
                <a:cs typeface="Times New Roman" panose="02020603050405020304" pitchFamily="18" charset="0"/>
              </a:rPr>
              <a:t>An explanation of a given subject, such as reasons, problems, concepts and theories</a:t>
            </a:r>
            <a:endParaRPr sz="2400" dirty="0">
              <a:latin typeface="Times New Roman" panose="02020603050405020304" pitchFamily="18" charset="0"/>
              <a:cs typeface="Times New Roman" panose="02020603050405020304" pitchFamily="18" charset="0"/>
            </a:endParaRPr>
          </a:p>
        </p:txBody>
      </p:sp>
      <p:sp>
        <p:nvSpPr>
          <p:cNvPr id="7" name="矩形 6"/>
          <p:cNvSpPr/>
          <p:nvPr/>
        </p:nvSpPr>
        <p:spPr>
          <a:xfrm>
            <a:off x="8815705" y="3119755"/>
            <a:ext cx="2538095" cy="216471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zh-CN" sz="2000" dirty="0">
                <a:latin typeface="Times New Roman" panose="02020603050405020304" pitchFamily="18" charset="0"/>
                <a:cs typeface="Times New Roman" panose="02020603050405020304" pitchFamily="18" charset="0"/>
              </a:rPr>
              <a:t>Marketing research is the process of collecting and evaluating information to help marketers make effective decisions. </a:t>
            </a:r>
            <a:endParaRPr sz="2000" dirty="0">
              <a:latin typeface="Times New Roman" panose="02020603050405020304" pitchFamily="18" charset="0"/>
              <a:cs typeface="Times New Roman" panose="02020603050405020304" pitchFamily="18" charset="0"/>
            </a:endParaRPr>
          </a:p>
        </p:txBody>
      </p:sp>
      <p:grpSp>
        <p:nvGrpSpPr>
          <p:cNvPr id="8" name="组合 7"/>
          <p:cNvGrpSpPr/>
          <p:nvPr/>
        </p:nvGrpSpPr>
        <p:grpSpPr>
          <a:xfrm>
            <a:off x="629920" y="3659505"/>
            <a:ext cx="10593705" cy="1033145"/>
            <a:chOff x="1148901" y="2909245"/>
            <a:chExt cx="8876736" cy="1033153"/>
          </a:xfrm>
        </p:grpSpPr>
        <p:sp>
          <p:nvSpPr>
            <p:cNvPr id="24" name="文本框 17"/>
            <p:cNvSpPr txBox="1"/>
            <p:nvPr/>
          </p:nvSpPr>
          <p:spPr bwMode="auto">
            <a:xfrm>
              <a:off x="1148901" y="3368168"/>
              <a:ext cx="2205077"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nvGrpSpPr>
            <p:cNvPr id="14" name="组合 13"/>
            <p:cNvGrpSpPr/>
            <p:nvPr/>
          </p:nvGrpSpPr>
          <p:grpSpPr>
            <a:xfrm>
              <a:off x="3372788" y="2909245"/>
              <a:ext cx="2205078" cy="1033153"/>
              <a:chOff x="3497671" y="2909245"/>
              <a:chExt cx="2205078" cy="1033153"/>
            </a:xfrm>
          </p:grpSpPr>
          <p:sp>
            <p:nvSpPr>
              <p:cNvPr id="21" name="文本框 14"/>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22" name="文本框 15"/>
              <p:cNvSpPr txBox="1"/>
              <p:nvPr/>
            </p:nvSpPr>
            <p:spPr bwMode="auto">
              <a:xfrm>
                <a:off x="3497671"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nvGrpSpPr>
            <p:cNvPr id="15" name="组合 14"/>
            <p:cNvGrpSpPr/>
            <p:nvPr/>
          </p:nvGrpSpPr>
          <p:grpSpPr>
            <a:xfrm>
              <a:off x="5596672" y="2909245"/>
              <a:ext cx="2205078" cy="1033153"/>
              <a:chOff x="3497670" y="2909245"/>
              <a:chExt cx="2205078" cy="1033153"/>
            </a:xfrm>
          </p:grpSpPr>
          <p:sp>
            <p:nvSpPr>
              <p:cNvPr id="19" name="文本框 12"/>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20" name="文本框 13"/>
              <p:cNvSpPr txBox="1"/>
              <p:nvPr/>
            </p:nvSpPr>
            <p:spPr bwMode="auto">
              <a:xfrm>
                <a:off x="3497670"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nvGrpSpPr>
            <p:cNvPr id="16" name="组合 15"/>
            <p:cNvGrpSpPr/>
            <p:nvPr/>
          </p:nvGrpSpPr>
          <p:grpSpPr>
            <a:xfrm>
              <a:off x="7820559" y="2909245"/>
              <a:ext cx="2205078" cy="1033153"/>
              <a:chOff x="3497672" y="2909245"/>
              <a:chExt cx="2205078" cy="1033153"/>
            </a:xfrm>
          </p:grpSpPr>
          <p:sp>
            <p:nvSpPr>
              <p:cNvPr id="17" name="文本框 10"/>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18" name="文本框 11"/>
              <p:cNvSpPr txBox="1"/>
              <p:nvPr/>
            </p:nvSpPr>
            <p:spPr bwMode="auto">
              <a:xfrm>
                <a:off x="3497672"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sp>
        <p:nvSpPr>
          <p:cNvPr id="9" name="矩形: 圆角 18"/>
          <p:cNvSpPr/>
          <p:nvPr/>
        </p:nvSpPr>
        <p:spPr>
          <a:xfrm>
            <a:off x="566420"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smtClean="0">
                <a:latin typeface="Times New Roman" panose="02020603050405020304" pitchFamily="18" charset="0"/>
                <a:cs typeface="Times New Roman" panose="02020603050405020304" pitchFamily="18" charset="0"/>
              </a:rPr>
              <a:t>TEXT TYPE </a:t>
            </a:r>
            <a:endParaRPr sz="3200" dirty="0">
              <a:latin typeface="Times New Roman" panose="02020603050405020304" pitchFamily="18" charset="0"/>
              <a:cs typeface="Times New Roman" panose="02020603050405020304" pitchFamily="18" charset="0"/>
            </a:endParaRPr>
          </a:p>
        </p:txBody>
      </p:sp>
      <p:sp>
        <p:nvSpPr>
          <p:cNvPr id="10" name="矩形: 圆角 19"/>
          <p:cNvSpPr/>
          <p:nvPr/>
        </p:nvSpPr>
        <p:spPr>
          <a:xfrm>
            <a:off x="3316605"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GENRE</a:t>
            </a:r>
            <a:endParaRPr sz="3200" dirty="0">
              <a:latin typeface="Times New Roman" panose="02020603050405020304" pitchFamily="18" charset="0"/>
              <a:cs typeface="Times New Roman" panose="02020603050405020304" pitchFamily="18" charset="0"/>
            </a:endParaRPr>
          </a:p>
        </p:txBody>
      </p:sp>
      <p:sp>
        <p:nvSpPr>
          <p:cNvPr id="11" name="矩形: 圆角 20"/>
          <p:cNvSpPr/>
          <p:nvPr/>
        </p:nvSpPr>
        <p:spPr>
          <a:xfrm>
            <a:off x="6066155"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MAIN IDEA</a:t>
            </a:r>
            <a:endParaRPr sz="3200" dirty="0">
              <a:latin typeface="Times New Roman" panose="02020603050405020304" pitchFamily="18" charset="0"/>
              <a:cs typeface="Times New Roman" panose="02020603050405020304" pitchFamily="18" charset="0"/>
            </a:endParaRPr>
          </a:p>
        </p:txBody>
      </p:sp>
      <p:sp>
        <p:nvSpPr>
          <p:cNvPr id="12" name="矩形: 圆角 21"/>
          <p:cNvSpPr/>
          <p:nvPr/>
        </p:nvSpPr>
        <p:spPr>
          <a:xfrm>
            <a:off x="8815705" y="202184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EXAMPLE</a:t>
            </a:r>
            <a:endParaRPr sz="3200" dirty="0">
              <a:latin typeface="Times New Roman" panose="02020603050405020304" pitchFamily="18" charset="0"/>
              <a:cs typeface="Times New Roman" panose="02020603050405020304" pitchFamily="18" charset="0"/>
            </a:endParaRPr>
          </a:p>
        </p:txBody>
      </p:sp>
      <p:pic>
        <p:nvPicPr>
          <p:cNvPr id="23" name="图片 22"/>
          <p:cNvPicPr>
            <a:picLocks noChangeAspect="1"/>
          </p:cNvPicPr>
          <p:nvPr/>
        </p:nvPicPr>
        <p:blipFill>
          <a:blip r:embed="rId2"/>
          <a:stretch>
            <a:fillRect/>
          </a:stretch>
        </p:blipFill>
        <p:spPr>
          <a:xfrm>
            <a:off x="11083925" y="5943600"/>
            <a:ext cx="942975" cy="914400"/>
          </a:xfrm>
          <a:prstGeom prst="rect">
            <a:avLst/>
          </a:prstGeom>
        </p:spPr>
      </p:pic>
    </p:spTree>
    <p:extLst>
      <p:ext uri="{BB962C8B-B14F-4D97-AF65-F5344CB8AC3E}">
        <p14:creationId xmlns:p14="http://schemas.microsoft.com/office/powerpoint/2010/main" val="7964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linds(horizontal)">
                                      <p:cBhvr>
                                        <p:cTn id="13" dur="500"/>
                                        <p:tgtEl>
                                          <p:spTgt spid="1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linds(horizontal)">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linds(horizontal)">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ox(in)">
                                      <p:cBhvr>
                                        <p:cTn id="32" dur="20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ox(in)">
                                      <p:cBhvr>
                                        <p:cTn id="3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00B0F0"/>
                </a:solidFill>
                <a:latin typeface="Times New Roman" panose="02020603050405020304" pitchFamily="18" charset="0"/>
                <a:cs typeface="Times New Roman" panose="02020603050405020304" pitchFamily="18" charset="0"/>
              </a:rPr>
              <a:t>3. How a main idea statement is expressed is determined by the text type.</a:t>
            </a:r>
            <a:endParaRPr lang="zh-CN" altLang="en-US" dirty="0"/>
          </a:p>
        </p:txBody>
      </p:sp>
      <p:sp>
        <p:nvSpPr>
          <p:cNvPr id="4" name="矩形 3"/>
          <p:cNvSpPr/>
          <p:nvPr/>
        </p:nvSpPr>
        <p:spPr>
          <a:xfrm>
            <a:off x="581660" y="3165475"/>
            <a:ext cx="2538095" cy="2165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2800" dirty="0">
                <a:latin typeface="Times New Roman" panose="02020603050405020304" pitchFamily="18" charset="0"/>
                <a:cs typeface="Times New Roman" panose="02020603050405020304" pitchFamily="18" charset="0"/>
              </a:rPr>
              <a:t>Argumentative</a:t>
            </a:r>
            <a:endParaRPr sz="2800" dirty="0">
              <a:latin typeface="Times New Roman" panose="02020603050405020304" pitchFamily="18" charset="0"/>
              <a:cs typeface="Times New Roman" panose="02020603050405020304" pitchFamily="18" charset="0"/>
            </a:endParaRPr>
          </a:p>
        </p:txBody>
      </p:sp>
      <p:sp>
        <p:nvSpPr>
          <p:cNvPr id="5" name="矩形 4"/>
          <p:cNvSpPr/>
          <p:nvPr/>
        </p:nvSpPr>
        <p:spPr>
          <a:xfrm>
            <a:off x="3331210" y="3165475"/>
            <a:ext cx="2538095" cy="21653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2800" dirty="0">
                <a:latin typeface="Times New Roman" panose="02020603050405020304" pitchFamily="18" charset="0"/>
                <a:cs typeface="Times New Roman" panose="02020603050405020304" pitchFamily="18" charset="0"/>
              </a:rPr>
              <a:t>Thesis, scholarly articles</a:t>
            </a:r>
            <a:endParaRPr sz="2800" dirty="0">
              <a:latin typeface="Times New Roman" panose="02020603050405020304" pitchFamily="18" charset="0"/>
              <a:cs typeface="Times New Roman" panose="02020603050405020304" pitchFamily="18" charset="0"/>
            </a:endParaRPr>
          </a:p>
        </p:txBody>
      </p:sp>
      <p:sp>
        <p:nvSpPr>
          <p:cNvPr id="6" name="矩形 5"/>
          <p:cNvSpPr/>
          <p:nvPr/>
        </p:nvSpPr>
        <p:spPr>
          <a:xfrm>
            <a:off x="6081395" y="3165475"/>
            <a:ext cx="2538095" cy="216535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zh-CN" sz="2800" dirty="0">
                <a:latin typeface="Times New Roman" panose="02020603050405020304" pitchFamily="18" charset="0"/>
                <a:cs typeface="Times New Roman" panose="02020603050405020304" pitchFamily="18" charset="0"/>
              </a:rPr>
              <a:t>A debatable argument</a:t>
            </a:r>
            <a:endParaRPr sz="2800" dirty="0">
              <a:latin typeface="Times New Roman" panose="02020603050405020304" pitchFamily="18" charset="0"/>
              <a:cs typeface="Times New Roman" panose="02020603050405020304" pitchFamily="18" charset="0"/>
            </a:endParaRPr>
          </a:p>
        </p:txBody>
      </p:sp>
      <p:sp>
        <p:nvSpPr>
          <p:cNvPr id="7" name="矩形 6"/>
          <p:cNvSpPr/>
          <p:nvPr/>
        </p:nvSpPr>
        <p:spPr>
          <a:xfrm>
            <a:off x="8830945" y="3165475"/>
            <a:ext cx="2538095" cy="21653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altLang="zh-CN" sz="2800" dirty="0" smtClean="0">
                <a:latin typeface="Times New Roman" panose="02020603050405020304" pitchFamily="18" charset="0"/>
                <a:cs typeface="Times New Roman" panose="02020603050405020304" pitchFamily="18" charset="0"/>
              </a:rPr>
              <a:t>Government surveillance is harmful.</a:t>
            </a:r>
            <a:endParaRPr sz="2800" dirty="0">
              <a:latin typeface="Times New Roman" panose="02020603050405020304" pitchFamily="18" charset="0"/>
              <a:cs typeface="Times New Roman" panose="02020603050405020304" pitchFamily="18" charset="0"/>
            </a:endParaRPr>
          </a:p>
        </p:txBody>
      </p:sp>
      <p:grpSp>
        <p:nvGrpSpPr>
          <p:cNvPr id="8" name="组合 7"/>
          <p:cNvGrpSpPr/>
          <p:nvPr/>
        </p:nvGrpSpPr>
        <p:grpSpPr>
          <a:xfrm>
            <a:off x="645160" y="3705860"/>
            <a:ext cx="10593705" cy="1033145"/>
            <a:chOff x="1148901" y="2909245"/>
            <a:chExt cx="8876736" cy="1033153"/>
          </a:xfrm>
        </p:grpSpPr>
        <p:sp>
          <p:nvSpPr>
            <p:cNvPr id="24" name="文本框 17"/>
            <p:cNvSpPr txBox="1"/>
            <p:nvPr/>
          </p:nvSpPr>
          <p:spPr bwMode="auto">
            <a:xfrm>
              <a:off x="1148901" y="3368168"/>
              <a:ext cx="2205077"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nvGrpSpPr>
            <p:cNvPr id="14" name="组合 13"/>
            <p:cNvGrpSpPr/>
            <p:nvPr/>
          </p:nvGrpSpPr>
          <p:grpSpPr>
            <a:xfrm>
              <a:off x="3372788" y="2909245"/>
              <a:ext cx="2205078" cy="1033153"/>
              <a:chOff x="3497671" y="2909245"/>
              <a:chExt cx="2205078" cy="1033153"/>
            </a:xfrm>
          </p:grpSpPr>
          <p:sp>
            <p:nvSpPr>
              <p:cNvPr id="21" name="文本框 14"/>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22" name="文本框 15"/>
              <p:cNvSpPr txBox="1"/>
              <p:nvPr/>
            </p:nvSpPr>
            <p:spPr bwMode="auto">
              <a:xfrm>
                <a:off x="3497671"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nvGrpSpPr>
            <p:cNvPr id="15" name="组合 14"/>
            <p:cNvGrpSpPr/>
            <p:nvPr/>
          </p:nvGrpSpPr>
          <p:grpSpPr>
            <a:xfrm>
              <a:off x="5596672" y="2909245"/>
              <a:ext cx="2205078" cy="1033153"/>
              <a:chOff x="3497670" y="2909245"/>
              <a:chExt cx="2205078" cy="1033153"/>
            </a:xfrm>
          </p:grpSpPr>
          <p:sp>
            <p:nvSpPr>
              <p:cNvPr id="19" name="文本框 12"/>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20" name="文本框 13"/>
              <p:cNvSpPr txBox="1"/>
              <p:nvPr/>
            </p:nvSpPr>
            <p:spPr bwMode="auto">
              <a:xfrm>
                <a:off x="3497670"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nvGrpSpPr>
            <p:cNvPr id="16" name="组合 15"/>
            <p:cNvGrpSpPr/>
            <p:nvPr/>
          </p:nvGrpSpPr>
          <p:grpSpPr>
            <a:xfrm>
              <a:off x="7820559" y="2909245"/>
              <a:ext cx="2205078" cy="1033153"/>
              <a:chOff x="3497672" y="2909245"/>
              <a:chExt cx="2205078" cy="1033153"/>
            </a:xfrm>
          </p:grpSpPr>
          <p:sp>
            <p:nvSpPr>
              <p:cNvPr id="17" name="文本框 10"/>
              <p:cNvSpPr txBox="1"/>
              <p:nvPr/>
            </p:nvSpPr>
            <p:spPr>
              <a:xfrm>
                <a:off x="3858894" y="2909245"/>
                <a:ext cx="1530800" cy="374571"/>
              </a:xfrm>
              <a:prstGeom prst="roundRect">
                <a:avLst/>
              </a:prstGeom>
              <a:noFill/>
              <a:ln>
                <a:noFill/>
              </a:ln>
            </p:spPr>
            <p:txBody>
              <a:bodyPr wrap="none">
                <a:normAutofit/>
              </a:bodyPr>
              <a:lstStyle/>
              <a:p>
                <a:pPr algn="ctr"/>
                <a:endParaRPr lang="zh-CN" altLang="en-US" sz="1600" b="1" dirty="0">
                  <a:solidFill>
                    <a:schemeClr val="bg1"/>
                  </a:solidFill>
                  <a:latin typeface="Times New Roman" panose="02020603050405020304" pitchFamily="18" charset="0"/>
                  <a:cs typeface="Times New Roman" panose="02020603050405020304" pitchFamily="18" charset="0"/>
                </a:endParaRPr>
              </a:p>
            </p:txBody>
          </p:sp>
          <p:sp>
            <p:nvSpPr>
              <p:cNvPr id="18" name="文本框 11"/>
              <p:cNvSpPr txBox="1"/>
              <p:nvPr/>
            </p:nvSpPr>
            <p:spPr bwMode="auto">
              <a:xfrm>
                <a:off x="3497672" y="3368168"/>
                <a:ext cx="2205078" cy="574230"/>
              </a:xfrm>
              <a:prstGeom prst="rect">
                <a:avLst/>
              </a:prstGeom>
              <a:noFill/>
              <a:ln w="9525">
                <a:noFill/>
                <a:miter lim="800000"/>
              </a:ln>
            </p:spPr>
            <p:txBody>
              <a:bodyPr wrap="square" lIns="0" tIns="0" rIns="0" bIns="0" anchor="ctr" anchorCtr="1">
                <a:normAutofit/>
                <a:scene3d>
                  <a:camera prst="orthographicFront"/>
                  <a:lightRig rig="threePt" dir="t"/>
                </a:scene3d>
                <a:sp3d>
                  <a:bevelT w="0" h="0"/>
                </a:sp3d>
              </a:bodyPr>
              <a:lstStyle/>
              <a:p>
                <a:pPr algn="ctr">
                  <a:lnSpc>
                    <a:spcPct val="120000"/>
                  </a:lnSpc>
                  <a:defRPr/>
                </a:pPr>
                <a:endParaRPr lang="zh-CN" altLang="en-US" sz="1000" dirty="0">
                  <a:solidFill>
                    <a:schemeClr val="bg1"/>
                  </a:solidFill>
                  <a:latin typeface="Times New Roman" panose="02020603050405020304" pitchFamily="18" charset="0"/>
                  <a:cs typeface="Times New Roman" panose="02020603050405020304" pitchFamily="18" charset="0"/>
                </a:endParaRPr>
              </a:p>
            </p:txBody>
          </p:sp>
        </p:grpSp>
      </p:grpSp>
      <p:sp>
        <p:nvSpPr>
          <p:cNvPr id="9" name="矩形: 圆角 18"/>
          <p:cNvSpPr/>
          <p:nvPr/>
        </p:nvSpPr>
        <p:spPr>
          <a:xfrm>
            <a:off x="581660" y="206756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smtClean="0">
                <a:latin typeface="Times New Roman" panose="02020603050405020304" pitchFamily="18" charset="0"/>
                <a:cs typeface="Times New Roman" panose="02020603050405020304" pitchFamily="18" charset="0"/>
              </a:rPr>
              <a:t>TEXT TYPE </a:t>
            </a:r>
            <a:endParaRPr sz="3200" dirty="0">
              <a:latin typeface="Times New Roman" panose="02020603050405020304" pitchFamily="18" charset="0"/>
              <a:cs typeface="Times New Roman" panose="02020603050405020304" pitchFamily="18" charset="0"/>
            </a:endParaRPr>
          </a:p>
        </p:txBody>
      </p:sp>
      <p:sp>
        <p:nvSpPr>
          <p:cNvPr id="10" name="矩形: 圆角 19"/>
          <p:cNvSpPr/>
          <p:nvPr/>
        </p:nvSpPr>
        <p:spPr>
          <a:xfrm>
            <a:off x="3331210" y="206756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GENRE</a:t>
            </a:r>
            <a:endParaRPr sz="3200" dirty="0">
              <a:latin typeface="Times New Roman" panose="02020603050405020304" pitchFamily="18" charset="0"/>
              <a:cs typeface="Times New Roman" panose="02020603050405020304" pitchFamily="18" charset="0"/>
            </a:endParaRPr>
          </a:p>
        </p:txBody>
      </p:sp>
      <p:sp>
        <p:nvSpPr>
          <p:cNvPr id="11" name="矩形: 圆角 20"/>
          <p:cNvSpPr/>
          <p:nvPr/>
        </p:nvSpPr>
        <p:spPr>
          <a:xfrm>
            <a:off x="6081395" y="206756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MAIN IDEA</a:t>
            </a:r>
            <a:endParaRPr sz="3200" dirty="0">
              <a:latin typeface="Times New Roman" panose="02020603050405020304" pitchFamily="18" charset="0"/>
              <a:cs typeface="Times New Roman" panose="02020603050405020304" pitchFamily="18" charset="0"/>
            </a:endParaRPr>
          </a:p>
        </p:txBody>
      </p:sp>
      <p:sp>
        <p:nvSpPr>
          <p:cNvPr id="12" name="矩形: 圆角 21"/>
          <p:cNvSpPr/>
          <p:nvPr/>
        </p:nvSpPr>
        <p:spPr>
          <a:xfrm>
            <a:off x="8830945" y="2067560"/>
            <a:ext cx="2538095" cy="1012825"/>
          </a:xfrm>
          <a:prstGeom prst="roundRect">
            <a:avLst>
              <a:gd name="adj" fmla="val 2558"/>
            </a:avLst>
          </a:prstGeom>
          <a:solidFill>
            <a:srgbClr val="7030A0"/>
          </a:solidFill>
          <a:ln w="12700" cap="flat" cmpd="sng" algn="ctr">
            <a:noFill/>
            <a:prstDash val="solid"/>
            <a:miter lim="800000"/>
          </a:ln>
          <a:effectLst/>
          <a:extLst>
            <a:ext uri="{91240B29-F687-4F45-9708-019B960494DF}">
              <a14:hiddenLine xmlns:a14="http://schemas.microsoft.com/office/drawing/2010/main" w="12700">
                <a:solidFill>
                  <a:schemeClr val="accent1">
                    <a:shade val="50000"/>
                  </a:schemeClr>
                </a:solidFill>
                <a:prstDash val="solid"/>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dirty="0">
                <a:latin typeface="Times New Roman" panose="02020603050405020304" pitchFamily="18" charset="0"/>
                <a:cs typeface="Times New Roman" panose="02020603050405020304" pitchFamily="18" charset="0"/>
              </a:rPr>
              <a:t>EXAMPLE</a:t>
            </a:r>
            <a:endParaRPr sz="3200" dirty="0">
              <a:latin typeface="Times New Roman" panose="02020603050405020304" pitchFamily="18" charset="0"/>
              <a:cs typeface="Times New Roman" panose="02020603050405020304" pitchFamily="18" charset="0"/>
            </a:endParaRPr>
          </a:p>
        </p:txBody>
      </p:sp>
      <p:pic>
        <p:nvPicPr>
          <p:cNvPr id="23" name="图片 22"/>
          <p:cNvPicPr>
            <a:picLocks noChangeAspect="1"/>
          </p:cNvPicPr>
          <p:nvPr/>
        </p:nvPicPr>
        <p:blipFill>
          <a:blip r:embed="rId2"/>
          <a:stretch>
            <a:fillRect/>
          </a:stretch>
        </p:blipFill>
        <p:spPr>
          <a:xfrm>
            <a:off x="11083925" y="5943600"/>
            <a:ext cx="942975" cy="914400"/>
          </a:xfrm>
          <a:prstGeom prst="rect">
            <a:avLst/>
          </a:prstGeom>
        </p:spPr>
      </p:pic>
    </p:spTree>
    <p:extLst>
      <p:ext uri="{BB962C8B-B14F-4D97-AF65-F5344CB8AC3E}">
        <p14:creationId xmlns:p14="http://schemas.microsoft.com/office/powerpoint/2010/main" val="3516948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linds(horizontal)">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blinds(horizontal)">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linds(horizontal)">
                                      <p:cBhvr>
                                        <p:cTn id="4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612</Words>
  <Application>Microsoft Office PowerPoint</Application>
  <PresentationFormat>宽屏</PresentationFormat>
  <Paragraphs>48</Paragraphs>
  <Slides>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8</vt:i4>
      </vt:variant>
    </vt:vector>
  </HeadingPairs>
  <TitlesOfParts>
    <vt:vector size="14" baseType="lpstr">
      <vt:lpstr>等线</vt:lpstr>
      <vt:lpstr>等线 Light</vt:lpstr>
      <vt:lpstr>宋体</vt:lpstr>
      <vt:lpstr>Arial</vt:lpstr>
      <vt:lpstr>Times New Roman</vt:lpstr>
      <vt:lpstr>Office 主题​​</vt:lpstr>
      <vt:lpstr>Features of a main idea</vt:lpstr>
      <vt:lpstr>PowerPoint 演示文稿</vt:lpstr>
      <vt:lpstr>2. A main idea can be either clearly stated or implied in a text. </vt:lpstr>
      <vt:lpstr>Examples: which one has a clearly stated main idea? </vt:lpstr>
      <vt:lpstr>Examples: which one has a clearly stated main idea? </vt:lpstr>
      <vt:lpstr>3. How a main idea statement is expressed is determined by the text type.</vt:lpstr>
      <vt:lpstr>3. How a main idea statement is expressed is determined by the text type.</vt:lpstr>
      <vt:lpstr>3. How a main idea statement is expressed is determined by the text type.</vt:lpstr>
    </vt:vector>
  </TitlesOfParts>
  <Company>Far123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User</cp:lastModifiedBy>
  <cp:revision>10</cp:revision>
  <dcterms:created xsi:type="dcterms:W3CDTF">2017-11-28T06:35:46Z</dcterms:created>
  <dcterms:modified xsi:type="dcterms:W3CDTF">2017-12-15T05:33:11Z</dcterms:modified>
</cp:coreProperties>
</file>