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9" r:id="rId3"/>
    <p:sldId id="260" r:id="rId4"/>
    <p:sldId id="262" r:id="rId5"/>
    <p:sldId id="263" r:id="rId6"/>
    <p:sldId id="265" r:id="rId7"/>
    <p:sldId id="266" r:id="rId8"/>
    <p:sldId id="257"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日期占位符 3"/>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50762CEC-5BD2-4867-AE28-84ABD248DDD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099DEB-DCB1-469D-8CB2-D9D350B62143}"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762CEC-5BD2-4867-AE28-84ABD248DDD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99DEB-DCB1-469D-8CB2-D9D350B62143}"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0070C0"/>
          </a:solidFill>
        </p:spPr>
        <p:txBody>
          <a:bodyPr vert="horz" lIns="91440" tIns="45720" rIns="91440" bIns="45720" rtlCol="0" anchor="ctr">
            <a:normAutofit/>
          </a:bodyPr>
          <a:lstStyle/>
          <a:p>
            <a:r>
              <a:rPr lang="en-US" altLang="zh-CN" sz="3600" dirty="0" smtClean="0">
                <a:solidFill>
                  <a:schemeClr val="bg1"/>
                </a:solidFill>
                <a:latin typeface="Times New Roman" panose="02020603050405020304" pitchFamily="18" charset="0"/>
                <a:cs typeface="Times New Roman" panose="02020603050405020304" pitchFamily="18" charset="0"/>
              </a:rPr>
              <a:t>Strategy 2: </a:t>
            </a:r>
            <a:r>
              <a:rPr lang="en-US" altLang="zh-CN" sz="36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Inferring the main idea from the supporting details</a:t>
            </a:r>
            <a:endParaRPr lang="zh-CN" altLang="en-US" sz="3600" dirty="0">
              <a:solidFill>
                <a:schemeClr val="bg1"/>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p:txBody>
          <a:bodyPr>
            <a:normAutofit/>
          </a:bodyPr>
          <a:lstStyle/>
          <a:p>
            <a:pPr marL="0" indent="0">
              <a:buNone/>
            </a:pPr>
            <a:r>
              <a:rPr lang="en-US" altLang="zh-CN" sz="3200" dirty="0">
                <a:latin typeface="Times New Roman" panose="02020603050405020304" pitchFamily="18" charset="0"/>
                <a:cs typeface="Times New Roman" panose="02020603050405020304" pitchFamily="18" charset="0"/>
              </a:rPr>
              <a:t>Step 1: Identify the topic</a:t>
            </a:r>
            <a:endParaRPr lang="zh-CN" altLang="zh-CN" sz="3200" dirty="0">
              <a:latin typeface="Times New Roman" panose="02020603050405020304" pitchFamily="18" charset="0"/>
              <a:cs typeface="Times New Roman" panose="02020603050405020304" pitchFamily="18" charset="0"/>
            </a:endParaRPr>
          </a:p>
          <a:p>
            <a:pPr marL="0" indent="0">
              <a:buNone/>
            </a:pPr>
            <a:r>
              <a:rPr lang="en-US" altLang="zh-CN" sz="3200" dirty="0">
                <a:latin typeface="Times New Roman" panose="02020603050405020304" pitchFamily="18" charset="0"/>
                <a:cs typeface="Times New Roman" panose="02020603050405020304" pitchFamily="18" charset="0"/>
              </a:rPr>
              <a:t>Step 2: Summarize the details</a:t>
            </a:r>
            <a:endParaRPr lang="zh-CN" altLang="zh-CN" sz="3200" dirty="0">
              <a:latin typeface="Times New Roman" panose="02020603050405020304" pitchFamily="18" charset="0"/>
              <a:cs typeface="Times New Roman" panose="02020603050405020304" pitchFamily="18" charset="0"/>
            </a:endParaRPr>
          </a:p>
          <a:p>
            <a:pPr marL="0" indent="0">
              <a:buNone/>
            </a:pPr>
            <a:r>
              <a:rPr lang="en-US" altLang="zh-CN" sz="3200" dirty="0">
                <a:latin typeface="Times New Roman" panose="02020603050405020304" pitchFamily="18" charset="0"/>
                <a:cs typeface="Times New Roman" panose="02020603050405020304" pitchFamily="18" charset="0"/>
              </a:rPr>
              <a:t>Step 3: Figure out the common thread among the details</a:t>
            </a:r>
            <a:endParaRPr lang="zh-CN" altLang="zh-CN" sz="3200" dirty="0">
              <a:latin typeface="Times New Roman" panose="02020603050405020304" pitchFamily="18" charset="0"/>
              <a:cs typeface="Times New Roman" panose="02020603050405020304" pitchFamily="18" charset="0"/>
            </a:endParaRPr>
          </a:p>
          <a:p>
            <a:pPr marL="0" indent="0">
              <a:buNone/>
            </a:pPr>
            <a:r>
              <a:rPr lang="en-US" altLang="zh-CN" sz="3200" dirty="0">
                <a:latin typeface="Times New Roman" panose="02020603050405020304" pitchFamily="18" charset="0"/>
                <a:cs typeface="Times New Roman" panose="02020603050405020304" pitchFamily="18" charset="0"/>
              </a:rPr>
              <a:t>Step 4: Express the main idea in our own words</a:t>
            </a:r>
            <a:endParaRPr lang="zh-CN" altLang="zh-CN" sz="3200" dirty="0">
              <a:latin typeface="Times New Roman" panose="02020603050405020304" pitchFamily="18" charset="0"/>
              <a:cs typeface="Times New Roman" panose="02020603050405020304" pitchFamily="18" charset="0"/>
            </a:endParaRPr>
          </a:p>
          <a:p>
            <a:pPr marL="0" indent="0">
              <a:buNone/>
            </a:pPr>
            <a:endParaRPr lang="zh-CN" altLang="en-US" sz="3200"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stretch>
            <a:fillRect/>
          </a:stretch>
        </p:blipFill>
        <p:spPr>
          <a:xfrm>
            <a:off x="11083925" y="5943600"/>
            <a:ext cx="942975"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FF0000"/>
                </a:solidFill>
                <a:latin typeface="Times New Roman" panose="02020603050405020304" pitchFamily="18" charset="0"/>
                <a:cs typeface="Times New Roman" panose="02020603050405020304" pitchFamily="18" charset="0"/>
              </a:rPr>
              <a:t>Example</a:t>
            </a:r>
            <a:endParaRPr lang="zh-CN" altLang="en-US" dirty="0">
              <a:solidFill>
                <a:srgbClr val="FF0000"/>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p:txBody>
          <a:bodyPr>
            <a:normAutofit/>
          </a:bodyPr>
          <a:lstStyle/>
          <a:p>
            <a:pPr marL="0" indent="0">
              <a:spcAft>
                <a:spcPts val="0"/>
              </a:spcAft>
              <a:buNone/>
            </a:pPr>
            <a:r>
              <a:rPr lang="en-US" altLang="zh-CN" dirty="0" smtClean="0">
                <a:latin typeface="Times New Roman" panose="02020603050405020304" pitchFamily="18" charset="0"/>
                <a:ea typeface="宋体" panose="02010600030101010101" pitchFamily="2" charset="-122"/>
              </a:rPr>
              <a:t>         Darwin </a:t>
            </a:r>
            <a:r>
              <a:rPr lang="en-US" altLang="zh-CN" dirty="0">
                <a:latin typeface="Times New Roman" panose="02020603050405020304" pitchFamily="18" charset="0"/>
                <a:ea typeface="宋体" panose="02010600030101010101" pitchFamily="2" charset="-122"/>
              </a:rPr>
              <a:t>spent twenty years collecting countless facts and making experiments on breeding and variation in plants and animals. By 1844 he had convinced himself that species are not immutable, but worked on to get further evidence. On 18 June 1858 he received from Alfred Russell Wallace a paper written in Ternate, in the space of three days after reading Malthus's book. Darwin saw at once that Wallace had hit upon the essence of his own theory. Lyell and Hooker arranged with the Linnaean Society to read on July 1st 1858 Wallace's paper together with a letter from Darwin and an abstract of his theory written in 1844. Then Darwin wrote out an account of his </a:t>
            </a:r>
            <a:r>
              <a:rPr lang="en-US" altLang="zh-CN" dirty="0" err="1">
                <a:latin typeface="Times New Roman" panose="02020603050405020304" pitchFamily="18" charset="0"/>
                <a:ea typeface="宋体" panose="02010600030101010101" pitchFamily="2" charset="-122"/>
              </a:rPr>
              <a:t>labours</a:t>
            </a:r>
            <a:r>
              <a:rPr lang="en-US" altLang="zh-CN" dirty="0">
                <a:latin typeface="Times New Roman" panose="02020603050405020304" pitchFamily="18" charset="0"/>
                <a:ea typeface="宋体" panose="02010600030101010101" pitchFamily="2" charset="-122"/>
              </a:rPr>
              <a:t>, and on 24</a:t>
            </a:r>
            <a:r>
              <a:rPr lang="en-US" altLang="zh-CN" baseline="30000" dirty="0">
                <a:latin typeface="Times New Roman" panose="02020603050405020304" pitchFamily="18" charset="0"/>
                <a:ea typeface="宋体" panose="02010600030101010101" pitchFamily="2" charset="-122"/>
              </a:rPr>
              <a:t>th</a:t>
            </a:r>
            <a:r>
              <a:rPr lang="en-US" altLang="zh-CN" sz="2000" dirty="0" smtClean="0">
                <a:effectLst/>
                <a:latin typeface="Calibri" panose="020F0502020204030204" pitchFamily="34" charset="0"/>
                <a:ea typeface="宋体" panose="02010600030101010101" pitchFamily="2" charset="-122"/>
                <a:cs typeface="Times New Roman" panose="02020603050405020304" pitchFamily="18" charset="0"/>
              </a:rPr>
              <a:t> </a:t>
            </a:r>
            <a:r>
              <a:rPr lang="en-US" altLang="zh-CN" dirty="0">
                <a:latin typeface="Times New Roman" panose="02020603050405020304" pitchFamily="18" charset="0"/>
                <a:ea typeface="宋体" panose="02010600030101010101" pitchFamily="2" charset="-122"/>
              </a:rPr>
              <a:t> November 1859 published his great book </a:t>
            </a:r>
            <a:r>
              <a:rPr lang="en-US" altLang="zh-CN" i="1" dirty="0">
                <a:latin typeface="Times New Roman" panose="02020603050405020304" pitchFamily="18" charset="0"/>
                <a:ea typeface="宋体" panose="02010600030101010101" pitchFamily="2" charset="-122"/>
              </a:rPr>
              <a:t>The Origin of Species</a:t>
            </a:r>
            <a:r>
              <a:rPr lang="en-US" altLang="zh-CN" dirty="0">
                <a:latin typeface="Times New Roman" panose="02020603050405020304" pitchFamily="18" charset="0"/>
                <a:ea typeface="宋体" panose="02010600030101010101" pitchFamily="2" charset="-122"/>
              </a:rPr>
              <a:t>.</a:t>
            </a:r>
            <a:r>
              <a:rPr lang="en-US" altLang="zh-CN" sz="2000" dirty="0" smtClean="0">
                <a:effectLst/>
                <a:latin typeface="Calibri" panose="020F0502020204030204" pitchFamily="34" charset="0"/>
                <a:ea typeface="宋体" panose="02010600030101010101" pitchFamily="2" charset="-122"/>
                <a:cs typeface="Times New Roman" panose="02020603050405020304" pitchFamily="18" charset="0"/>
              </a:rPr>
              <a:t> </a:t>
            </a:r>
            <a:r>
              <a:rPr lang="zh-CN" altLang="zh-CN" dirty="0" smtClean="0">
                <a:effectLst/>
              </a:rPr>
              <a:t> </a:t>
            </a:r>
            <a:r>
              <a:rPr lang="en-US" alt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 </a:t>
            </a:r>
            <a:endParaRPr lang="zh-CN" altLang="en-US" dirty="0"/>
          </a:p>
        </p:txBody>
      </p:sp>
      <p:pic>
        <p:nvPicPr>
          <p:cNvPr id="4" name="图片 3"/>
          <p:cNvPicPr>
            <a:picLocks noChangeAspect="1"/>
          </p:cNvPicPr>
          <p:nvPr/>
        </p:nvPicPr>
        <p:blipFill>
          <a:blip r:embed="rId1"/>
          <a:stretch>
            <a:fillRect/>
          </a:stretch>
        </p:blipFill>
        <p:spPr>
          <a:xfrm>
            <a:off x="10882312" y="5719763"/>
            <a:ext cx="942975" cy="9144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indent="0">
              <a:spcAft>
                <a:spcPts val="0"/>
              </a:spcAft>
              <a:buNone/>
            </a:pPr>
            <a:r>
              <a:rPr lang="en-US" altLang="zh-CN" dirty="0" smtClean="0">
                <a:latin typeface="Times New Roman" panose="02020603050405020304" pitchFamily="18" charset="0"/>
                <a:ea typeface="宋体" panose="02010600030101010101" pitchFamily="2" charset="-122"/>
              </a:rPr>
              <a:t>         Darwin </a:t>
            </a:r>
            <a:r>
              <a:rPr lang="en-US" altLang="zh-CN" dirty="0">
                <a:latin typeface="Times New Roman" panose="02020603050405020304" pitchFamily="18" charset="0"/>
                <a:ea typeface="宋体" panose="02010600030101010101" pitchFamily="2" charset="-122"/>
              </a:rPr>
              <a:t>spent twenty years collecting countless facts and making experiments on breeding and variation in plants and animals. By 1844 he had convinced himself that species are not immutable, but worked on to get further evidence. On 18 June 1858 he received from Alfred Russell Wallace a paper written in Ternate, in the space of three days after reading Malthus's book. Darwin saw at once that Wallace had hit upon the essence of his own theory. Lyell and Hooker arranged with the Linnaean Society to read on July 1st 1858 Wallace's paper together with a letter from Darwin and an abstract of his theory written in 1844. Then Darwin wrote out an account of his </a:t>
            </a:r>
            <a:r>
              <a:rPr lang="en-US" altLang="zh-CN" dirty="0" err="1">
                <a:latin typeface="Times New Roman" panose="02020603050405020304" pitchFamily="18" charset="0"/>
                <a:ea typeface="宋体" panose="02010600030101010101" pitchFamily="2" charset="-122"/>
              </a:rPr>
              <a:t>labours</a:t>
            </a:r>
            <a:r>
              <a:rPr lang="en-US" altLang="zh-CN" dirty="0">
                <a:latin typeface="Times New Roman" panose="02020603050405020304" pitchFamily="18" charset="0"/>
                <a:ea typeface="宋体" panose="02010600030101010101" pitchFamily="2" charset="-122"/>
              </a:rPr>
              <a:t>, and on 24</a:t>
            </a:r>
            <a:r>
              <a:rPr lang="en-US" altLang="zh-CN" baseline="30000" dirty="0">
                <a:latin typeface="Times New Roman" panose="02020603050405020304" pitchFamily="18" charset="0"/>
                <a:ea typeface="宋体" panose="02010600030101010101" pitchFamily="2" charset="-122"/>
              </a:rPr>
              <a:t>th</a:t>
            </a:r>
            <a:r>
              <a:rPr lang="en-US" altLang="zh-CN" sz="2000" dirty="0" smtClean="0">
                <a:effectLst/>
                <a:latin typeface="Calibri" panose="020F0502020204030204" pitchFamily="34" charset="0"/>
                <a:ea typeface="宋体" panose="02010600030101010101" pitchFamily="2" charset="-122"/>
                <a:cs typeface="Times New Roman" panose="02020603050405020304" pitchFamily="18" charset="0"/>
              </a:rPr>
              <a:t> </a:t>
            </a:r>
            <a:r>
              <a:rPr lang="en-US" altLang="zh-CN" dirty="0">
                <a:latin typeface="Times New Roman" panose="02020603050405020304" pitchFamily="18" charset="0"/>
                <a:ea typeface="宋体" panose="02010600030101010101" pitchFamily="2" charset="-122"/>
              </a:rPr>
              <a:t> November 1859 published his great book </a:t>
            </a:r>
            <a:r>
              <a:rPr lang="en-US" altLang="zh-CN" i="1" dirty="0">
                <a:latin typeface="Times New Roman" panose="02020603050405020304" pitchFamily="18" charset="0"/>
                <a:ea typeface="宋体" panose="02010600030101010101" pitchFamily="2" charset="-122"/>
              </a:rPr>
              <a:t>The Origin of Species</a:t>
            </a:r>
            <a:r>
              <a:rPr lang="en-US" altLang="zh-CN" dirty="0">
                <a:latin typeface="Times New Roman" panose="02020603050405020304" pitchFamily="18" charset="0"/>
                <a:ea typeface="宋体" panose="02010600030101010101" pitchFamily="2" charset="-122"/>
              </a:rPr>
              <a:t>.</a:t>
            </a:r>
            <a:r>
              <a:rPr lang="en-US" altLang="zh-CN" sz="2000" dirty="0" smtClean="0">
                <a:effectLst/>
                <a:latin typeface="Calibri" panose="020F0502020204030204" pitchFamily="34" charset="0"/>
                <a:ea typeface="宋体" panose="02010600030101010101" pitchFamily="2" charset="-122"/>
                <a:cs typeface="Times New Roman" panose="02020603050405020304" pitchFamily="18" charset="0"/>
              </a:rPr>
              <a:t> </a:t>
            </a:r>
            <a:r>
              <a:rPr lang="zh-CN" altLang="zh-CN" dirty="0" smtClean="0">
                <a:effectLst/>
              </a:rPr>
              <a:t> </a:t>
            </a:r>
            <a:r>
              <a:rPr lang="en-US" alt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 </a:t>
            </a:r>
            <a:endParaRPr lang="zh-CN" altLang="en-US" dirty="0"/>
          </a:p>
        </p:txBody>
      </p:sp>
      <p:pic>
        <p:nvPicPr>
          <p:cNvPr id="4" name="图片 3"/>
          <p:cNvPicPr>
            <a:picLocks noChangeAspect="1"/>
          </p:cNvPicPr>
          <p:nvPr/>
        </p:nvPicPr>
        <p:blipFill>
          <a:blip r:embed="rId1"/>
          <a:stretch>
            <a:fillRect/>
          </a:stretch>
        </p:blipFill>
        <p:spPr>
          <a:xfrm>
            <a:off x="10882312" y="5719763"/>
            <a:ext cx="942975" cy="914400"/>
          </a:xfrm>
          <a:prstGeom prst="rect">
            <a:avLst/>
          </a:prstGeom>
        </p:spPr>
      </p:pic>
      <p:sp>
        <p:nvSpPr>
          <p:cNvPr id="5" name="标题 4"/>
          <p:cNvSpPr>
            <a:spLocks noGrp="1"/>
          </p:cNvSpPr>
          <p:nvPr>
            <p:ph type="title"/>
          </p:nvPr>
        </p:nvSpPr>
        <p:spPr/>
        <p:txBody>
          <a:bodyPr/>
          <a:lstStyle/>
          <a:p>
            <a:endParaRPr lang="zh-CN" altLang="en-US"/>
          </a:p>
        </p:txBody>
      </p:sp>
      <p:sp>
        <p:nvSpPr>
          <p:cNvPr id="6" name="标题 1"/>
          <p:cNvSpPr txBox="1"/>
          <p:nvPr/>
        </p:nvSpPr>
        <p:spPr>
          <a:xfrm>
            <a:off x="838200" y="332014"/>
            <a:ext cx="10515600" cy="1325563"/>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dirty="0" smtClean="0">
                <a:solidFill>
                  <a:schemeClr val="bg1"/>
                </a:solidFill>
                <a:latin typeface="Times New Roman" panose="02020603050405020304" pitchFamily="18" charset="0"/>
                <a:cs typeface="Times New Roman" panose="02020603050405020304" pitchFamily="18" charset="0"/>
              </a:rPr>
              <a:t>Step 1: identify the topic </a:t>
            </a:r>
            <a:endParaRPr lang="zh-CN" altLang="en-US" sz="3600" dirty="0">
              <a:solidFill>
                <a:schemeClr val="bg1"/>
              </a:solidFill>
              <a:latin typeface="Times New Roman" panose="02020603050405020304" pitchFamily="18" charset="0"/>
              <a:cs typeface="Times New Roman" panose="02020603050405020304" pitchFamily="18" charset="0"/>
            </a:endParaRPr>
          </a:p>
        </p:txBody>
      </p:sp>
      <p:sp>
        <p:nvSpPr>
          <p:cNvPr id="7" name="椭圆 6"/>
          <p:cNvSpPr/>
          <p:nvPr/>
        </p:nvSpPr>
        <p:spPr>
          <a:xfrm>
            <a:off x="5251269" y="2586446"/>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680755" y="1814173"/>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5164183" y="3732576"/>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2764972" y="4866528"/>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838200" y="5223375"/>
            <a:ext cx="1225731"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7389224" y="5660981"/>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6970736" y="4949669"/>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5011783" y="4133510"/>
            <a:ext cx="1084217" cy="49638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990600" y="6176963"/>
            <a:ext cx="7160623" cy="563471"/>
          </a:xfrm>
          <a:prstGeom prst="rect">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latin typeface="Times New Roman" panose="02020603050405020304" pitchFamily="18" charset="0"/>
                <a:cs typeface="Times New Roman" panose="02020603050405020304" pitchFamily="18" charset="0"/>
              </a:rPr>
              <a:t>Topic: Darwin </a:t>
            </a:r>
            <a:r>
              <a:rPr lang="en-US" altLang="zh-CN" sz="2800" dirty="0">
                <a:latin typeface="Times New Roman" panose="02020603050405020304" pitchFamily="18" charset="0"/>
                <a:cs typeface="Times New Roman" panose="02020603050405020304" pitchFamily="18" charset="0"/>
              </a:rPr>
              <a:t>and his theory on species</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Darwin </a:t>
            </a:r>
            <a:r>
              <a:rPr lang="en-US" altLang="zh-CN" sz="3200" dirty="0">
                <a:latin typeface="Times New Roman" panose="02020603050405020304" pitchFamily="18" charset="0"/>
                <a:cs typeface="Times New Roman" panose="02020603050405020304" pitchFamily="18" charset="0"/>
              </a:rPr>
              <a:t>spent</a:t>
            </a:r>
            <a:r>
              <a:rPr lang="en-US" altLang="zh-CN" dirty="0">
                <a:latin typeface="Times New Roman" panose="02020603050405020304" pitchFamily="18" charset="0"/>
                <a:cs typeface="Times New Roman" panose="02020603050405020304" pitchFamily="18" charset="0"/>
              </a:rPr>
              <a:t> twenty years on collecting data and making experiments on animals and </a:t>
            </a:r>
            <a:r>
              <a:rPr lang="en-US" altLang="zh-CN" dirty="0" smtClean="0">
                <a:latin typeface="Times New Roman" panose="02020603050405020304" pitchFamily="18" charset="0"/>
                <a:cs typeface="Times New Roman" panose="02020603050405020304" pitchFamily="18" charset="0"/>
              </a:rPr>
              <a:t>plants.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By </a:t>
            </a:r>
            <a:r>
              <a:rPr lang="en-US" altLang="zh-CN" dirty="0">
                <a:latin typeface="Times New Roman" panose="02020603050405020304" pitchFamily="18" charset="0"/>
                <a:cs typeface="Times New Roman" panose="02020603050405020304" pitchFamily="18" charset="0"/>
              </a:rPr>
              <a:t>1844, Darwin has roughly concluded that the species are not </a:t>
            </a:r>
            <a:r>
              <a:rPr lang="en-US" altLang="zh-CN" dirty="0" smtClean="0">
                <a:latin typeface="Times New Roman" panose="02020603050405020304" pitchFamily="18" charset="0"/>
                <a:cs typeface="Times New Roman" panose="02020603050405020304" pitchFamily="18" charset="0"/>
              </a:rPr>
              <a:t>unchangeable.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June, 1858, Darwin found Wallace had written a paper on the essence of his own theory.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July, 1858, Linnaean Society published Wallace paper and Darwin’s abstract of his theory.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1859, Darwin published his book </a:t>
            </a:r>
            <a:r>
              <a:rPr lang="en-US" altLang="zh-CN" i="1" dirty="0">
                <a:latin typeface="Times New Roman" panose="02020603050405020304" pitchFamily="18" charset="0"/>
                <a:cs typeface="Times New Roman" panose="02020603050405020304" pitchFamily="18" charset="0"/>
              </a:rPr>
              <a:t>The Origin of Species</a:t>
            </a:r>
            <a:r>
              <a:rPr lang="en-US" altLang="zh-CN" dirty="0">
                <a:latin typeface="Times New Roman" panose="02020603050405020304" pitchFamily="18" charset="0"/>
                <a:cs typeface="Times New Roman" panose="02020603050405020304" pitchFamily="18" charset="0"/>
              </a:rPr>
              <a:t>.  </a:t>
            </a:r>
            <a:endParaRPr lang="zh-CN" altLang="en-US"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stretch>
            <a:fillRect/>
          </a:stretch>
        </p:blipFill>
        <p:spPr>
          <a:xfrm>
            <a:off x="10882312" y="5719763"/>
            <a:ext cx="942975" cy="914400"/>
          </a:xfrm>
          <a:prstGeom prst="rect">
            <a:avLst/>
          </a:prstGeom>
        </p:spPr>
      </p:pic>
      <p:sp>
        <p:nvSpPr>
          <p:cNvPr id="5" name="标题 1"/>
          <p:cNvSpPr txBox="1">
            <a:spLocks noGrp="1"/>
          </p:cNvSpPr>
          <p:nvPr>
            <p:ph type="title"/>
          </p:nvPr>
        </p:nvSpPr>
        <p:spPr>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dirty="0" smtClean="0">
                <a:solidFill>
                  <a:schemeClr val="bg1"/>
                </a:solidFill>
                <a:latin typeface="Times New Roman" panose="02020603050405020304" pitchFamily="18" charset="0"/>
                <a:cs typeface="Times New Roman" panose="02020603050405020304" pitchFamily="18" charset="0"/>
              </a:rPr>
              <a:t>Step 2: summarize the details</a:t>
            </a:r>
            <a:endParaRPr lang="zh-CN" altLang="en-US" sz="36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81000" y="2034064"/>
            <a:ext cx="7887789" cy="3894138"/>
          </a:xfrm>
        </p:spPr>
        <p:txBody>
          <a:bodyPr>
            <a:normAutofit fontScale="92500" lnSpcReduction="10000"/>
          </a:bodyPr>
          <a:lstStyle/>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Darwin </a:t>
            </a:r>
            <a:r>
              <a:rPr lang="en-US" altLang="zh-CN" sz="3200" dirty="0">
                <a:latin typeface="Times New Roman" panose="02020603050405020304" pitchFamily="18" charset="0"/>
                <a:cs typeface="Times New Roman" panose="02020603050405020304" pitchFamily="18" charset="0"/>
              </a:rPr>
              <a:t>spent</a:t>
            </a:r>
            <a:r>
              <a:rPr lang="en-US" altLang="zh-CN" dirty="0">
                <a:latin typeface="Times New Roman" panose="02020603050405020304" pitchFamily="18" charset="0"/>
                <a:cs typeface="Times New Roman" panose="02020603050405020304" pitchFamily="18" charset="0"/>
              </a:rPr>
              <a:t> twenty years on collecting data and making experiments on animals and </a:t>
            </a:r>
            <a:r>
              <a:rPr lang="en-US" altLang="zh-CN" dirty="0" smtClean="0">
                <a:latin typeface="Times New Roman" panose="02020603050405020304" pitchFamily="18" charset="0"/>
                <a:cs typeface="Times New Roman" panose="02020603050405020304" pitchFamily="18" charset="0"/>
              </a:rPr>
              <a:t>plants.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By </a:t>
            </a:r>
            <a:r>
              <a:rPr lang="en-US" altLang="zh-CN" dirty="0">
                <a:latin typeface="Times New Roman" panose="02020603050405020304" pitchFamily="18" charset="0"/>
                <a:cs typeface="Times New Roman" panose="02020603050405020304" pitchFamily="18" charset="0"/>
              </a:rPr>
              <a:t>1844, Darwin has roughly concluded that the species are not </a:t>
            </a:r>
            <a:r>
              <a:rPr lang="en-US" altLang="zh-CN" dirty="0" smtClean="0">
                <a:latin typeface="Times New Roman" panose="02020603050405020304" pitchFamily="18" charset="0"/>
                <a:cs typeface="Times New Roman" panose="02020603050405020304" pitchFamily="18" charset="0"/>
              </a:rPr>
              <a:t>unchangeable.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June, 1858, Darwin found Wallace had written a paper on the essence of his own theory.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July, 1858, Linnaean Society published Wallace paper and Darwin’s abstract of his theory. </a:t>
            </a:r>
            <a:endParaRPr lang="en-US" altLang="zh-CN"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dirty="0" smtClean="0">
                <a:latin typeface="Times New Roman" panose="02020603050405020304" pitchFamily="18" charset="0"/>
                <a:cs typeface="Times New Roman" panose="02020603050405020304" pitchFamily="18" charset="0"/>
              </a:rPr>
              <a:t>In </a:t>
            </a:r>
            <a:r>
              <a:rPr lang="en-US" altLang="zh-CN" dirty="0">
                <a:latin typeface="Times New Roman" panose="02020603050405020304" pitchFamily="18" charset="0"/>
                <a:cs typeface="Times New Roman" panose="02020603050405020304" pitchFamily="18" charset="0"/>
              </a:rPr>
              <a:t>1859, Darwin published his book </a:t>
            </a:r>
            <a:r>
              <a:rPr lang="en-US" altLang="zh-CN" i="1" dirty="0">
                <a:latin typeface="Times New Roman" panose="02020603050405020304" pitchFamily="18" charset="0"/>
                <a:cs typeface="Times New Roman" panose="02020603050405020304" pitchFamily="18" charset="0"/>
              </a:rPr>
              <a:t>The Origin of Species</a:t>
            </a:r>
            <a:r>
              <a:rPr lang="en-US" altLang="zh-CN" dirty="0">
                <a:latin typeface="Times New Roman" panose="02020603050405020304" pitchFamily="18" charset="0"/>
                <a:cs typeface="Times New Roman" panose="02020603050405020304" pitchFamily="18" charset="0"/>
              </a:rPr>
              <a:t>.  </a:t>
            </a:r>
            <a:endParaRPr lang="zh-CN" altLang="en-US"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stretch>
            <a:fillRect/>
          </a:stretch>
        </p:blipFill>
        <p:spPr>
          <a:xfrm>
            <a:off x="11080431" y="5928202"/>
            <a:ext cx="942975" cy="914400"/>
          </a:xfrm>
          <a:prstGeom prst="rect">
            <a:avLst/>
          </a:prstGeom>
        </p:spPr>
      </p:pic>
      <p:sp>
        <p:nvSpPr>
          <p:cNvPr id="5" name="标题 1"/>
          <p:cNvSpPr txBox="1">
            <a:spLocks noGrp="1"/>
          </p:cNvSpPr>
          <p:nvPr>
            <p:ph type="title"/>
          </p:nvPr>
        </p:nvSpPr>
        <p:spPr>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dirty="0" smtClean="0">
                <a:solidFill>
                  <a:schemeClr val="bg1"/>
                </a:solidFill>
                <a:latin typeface="Times New Roman" panose="02020603050405020304" pitchFamily="18" charset="0"/>
                <a:cs typeface="Times New Roman" panose="02020603050405020304" pitchFamily="18" charset="0"/>
              </a:rPr>
              <a:t>Step 3: Figure out the common thread among the details</a:t>
            </a:r>
            <a:endParaRPr lang="zh-CN" altLang="en-US" sz="3600" dirty="0">
              <a:solidFill>
                <a:schemeClr val="bg1"/>
              </a:solidFill>
              <a:latin typeface="Times New Roman" panose="02020603050405020304" pitchFamily="18" charset="0"/>
              <a:cs typeface="Times New Roman" panose="02020603050405020304" pitchFamily="18" charset="0"/>
            </a:endParaRPr>
          </a:p>
        </p:txBody>
      </p:sp>
      <p:sp>
        <p:nvSpPr>
          <p:cNvPr id="2" name="椭圆 1"/>
          <p:cNvSpPr/>
          <p:nvPr/>
        </p:nvSpPr>
        <p:spPr>
          <a:xfrm>
            <a:off x="2832464" y="1933303"/>
            <a:ext cx="1802675" cy="52251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838200" y="2717074"/>
            <a:ext cx="1371600" cy="50945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477794" y="2024743"/>
            <a:ext cx="3347493" cy="3918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US" altLang="zh-CN" sz="3200" dirty="0" smtClean="0">
                <a:latin typeface="Times New Roman" panose="02020603050405020304" pitchFamily="18" charset="0"/>
                <a:cs typeface="Times New Roman" panose="02020603050405020304" pitchFamily="18" charset="0"/>
              </a:rPr>
              <a:t>Follow a time sequence.</a:t>
            </a:r>
            <a:endParaRPr lang="en-US" altLang="zh-CN" sz="3200" dirty="0" smtClean="0">
              <a:latin typeface="Times New Roman" panose="02020603050405020304" pitchFamily="18" charset="0"/>
              <a:cs typeface="Times New Roman" panose="02020603050405020304" pitchFamily="18" charset="0"/>
            </a:endParaRPr>
          </a:p>
          <a:p>
            <a:pPr marL="342900" indent="-342900">
              <a:buAutoNum type="arabicPeriod"/>
            </a:pPr>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What </a:t>
            </a:r>
            <a:r>
              <a:rPr lang="en-US" altLang="zh-CN" sz="3200" dirty="0">
                <a:latin typeface="Times New Roman" panose="02020603050405020304" pitchFamily="18" charset="0"/>
                <a:cs typeface="Times New Roman" panose="02020603050405020304" pitchFamily="18" charset="0"/>
              </a:rPr>
              <a:t>leads to the publication of his </a:t>
            </a:r>
            <a:r>
              <a:rPr lang="en-US" altLang="zh-CN" sz="3200" dirty="0" smtClean="0">
                <a:latin typeface="Times New Roman" panose="02020603050405020304" pitchFamily="18" charset="0"/>
                <a:cs typeface="Times New Roman" panose="02020603050405020304" pitchFamily="18" charset="0"/>
              </a:rPr>
              <a:t>theory.</a:t>
            </a:r>
            <a:endParaRPr lang="zh-CN" altLang="en-US" sz="3200" dirty="0">
              <a:latin typeface="Times New Roman" panose="02020603050405020304" pitchFamily="18" charset="0"/>
              <a:cs typeface="Times New Roman" panose="02020603050405020304" pitchFamily="18" charset="0"/>
            </a:endParaRPr>
          </a:p>
        </p:txBody>
      </p:sp>
      <p:sp>
        <p:nvSpPr>
          <p:cNvPr id="9" name="椭圆 8"/>
          <p:cNvSpPr/>
          <p:nvPr/>
        </p:nvSpPr>
        <p:spPr>
          <a:xfrm>
            <a:off x="838200" y="3569901"/>
            <a:ext cx="1994264" cy="47958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838200" y="4239848"/>
            <a:ext cx="1802675" cy="52251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838200" y="5046004"/>
            <a:ext cx="1277984" cy="52251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normAutofit/>
          </a:bodyPr>
          <a:lstStyle/>
          <a:p>
            <a:pPr marL="0" indent="0">
              <a:buNone/>
            </a:pPr>
            <a:r>
              <a:rPr lang="en-US" altLang="zh-CN" sz="3600" dirty="0">
                <a:latin typeface="Times New Roman" panose="02020603050405020304" pitchFamily="18" charset="0"/>
                <a:cs typeface="Times New Roman" panose="02020603050405020304" pitchFamily="18" charset="0"/>
              </a:rPr>
              <a:t>  Darwin’s book </a:t>
            </a:r>
            <a:r>
              <a:rPr lang="en-US" altLang="zh-CN" sz="3600" i="1" dirty="0">
                <a:latin typeface="Times New Roman" panose="02020603050405020304" pitchFamily="18" charset="0"/>
                <a:cs typeface="Times New Roman" panose="02020603050405020304" pitchFamily="18" charset="0"/>
              </a:rPr>
              <a:t>The Origin of Species</a:t>
            </a:r>
            <a:r>
              <a:rPr lang="en-US" altLang="zh-CN" sz="3600" dirty="0">
                <a:latin typeface="Times New Roman" panose="02020603050405020304" pitchFamily="18" charset="0"/>
                <a:cs typeface="Times New Roman" panose="02020603050405020304" pitchFamily="18" charset="0"/>
              </a:rPr>
              <a:t> was published based on years of data collection and experiments and under the pressure of Wallace’s paper</a:t>
            </a:r>
            <a:endParaRPr lang="zh-CN" altLang="en-US" sz="3600"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stretch>
            <a:fillRect/>
          </a:stretch>
        </p:blipFill>
        <p:spPr>
          <a:xfrm>
            <a:off x="10882312" y="5719763"/>
            <a:ext cx="942975" cy="914400"/>
          </a:xfrm>
          <a:prstGeom prst="rect">
            <a:avLst/>
          </a:prstGeom>
        </p:spPr>
      </p:pic>
      <p:sp>
        <p:nvSpPr>
          <p:cNvPr id="5" name="标题 1"/>
          <p:cNvSpPr txBox="1">
            <a:spLocks noGrp="1"/>
          </p:cNvSpPr>
          <p:nvPr>
            <p:ph type="title"/>
          </p:nvPr>
        </p:nvSpPr>
        <p:spPr>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dirty="0" smtClean="0">
                <a:solidFill>
                  <a:schemeClr val="bg1"/>
                </a:solidFill>
                <a:latin typeface="Times New Roman" panose="02020603050405020304" pitchFamily="18" charset="0"/>
                <a:cs typeface="Times New Roman" panose="02020603050405020304" pitchFamily="18" charset="0"/>
              </a:rPr>
              <a:t>Step 4: Express the main idea in our own words </a:t>
            </a:r>
            <a:endParaRPr lang="zh-CN" altLang="en-US" sz="36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0070C0"/>
          </a:solidFill>
        </p:spPr>
        <p:txBody>
          <a:bodyPr vert="horz" lIns="91440" tIns="45720" rIns="91440" bIns="45720" rtlCol="0" anchor="ctr">
            <a:normAutofit/>
          </a:bodyPr>
          <a:lstStyle/>
          <a:p>
            <a:r>
              <a:rPr lang="en-US" altLang="zh-CN" sz="4000" dirty="0" smtClean="0">
                <a:solidFill>
                  <a:schemeClr val="bg1"/>
                </a:solidFill>
                <a:latin typeface="Times New Roman" panose="02020603050405020304" pitchFamily="18" charset="0"/>
                <a:cs typeface="Times New Roman" panose="02020603050405020304" pitchFamily="18" charset="0"/>
              </a:rPr>
              <a:t>Test your </a:t>
            </a:r>
            <a:r>
              <a:rPr lang="en-US" altLang="zh-CN" sz="4000" dirty="0">
                <a:solidFill>
                  <a:schemeClr val="bg1"/>
                </a:solidFill>
                <a:latin typeface="Times New Roman" panose="02020603050405020304" pitchFamily="18" charset="0"/>
                <a:cs typeface="Times New Roman" panose="02020603050405020304" pitchFamily="18" charset="0"/>
              </a:rPr>
              <a:t>main idea statement</a:t>
            </a:r>
            <a:endParaRPr lang="zh-CN" altLang="en-US" sz="4000" dirty="0">
              <a:solidFill>
                <a:schemeClr val="bg1"/>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p:txBody>
          <a:bodyPr>
            <a:normAutofit/>
          </a:bodyPr>
          <a:lstStyle/>
          <a:p>
            <a:pPr marL="514350" lvl="0" indent="-514350">
              <a:buFont typeface="+mj-lt"/>
              <a:buAutoNum type="arabicPeriod"/>
            </a:pPr>
            <a:r>
              <a:rPr lang="en-US" altLang="zh-CN" sz="3600" dirty="0">
                <a:latin typeface="Times New Roman" panose="02020603050405020304" pitchFamily="18" charset="0"/>
                <a:cs typeface="Times New Roman" panose="02020603050405020304" pitchFamily="18" charset="0"/>
              </a:rPr>
              <a:t>Does it summarize the sentences in the paragraph?</a:t>
            </a:r>
            <a:endParaRPr lang="zh-CN" altLang="zh-CN" sz="36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altLang="zh-CN" sz="3600" dirty="0">
                <a:latin typeface="Times New Roman" panose="02020603050405020304" pitchFamily="18" charset="0"/>
                <a:cs typeface="Times New Roman" panose="02020603050405020304" pitchFamily="18" charset="0"/>
              </a:rPr>
              <a:t>Do the examples, explanation, facts or evidence in the paragraph support this main idea statement?</a:t>
            </a:r>
            <a:endParaRPr lang="zh-CN" altLang="zh-CN" sz="3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altLang="zh-CN" sz="3600" dirty="0">
                <a:latin typeface="Times New Roman" panose="02020603050405020304" pitchFamily="18" charset="0"/>
                <a:cs typeface="Times New Roman" panose="02020603050405020304" pitchFamily="18" charset="0"/>
              </a:rPr>
              <a:t>Are there any contradictions between the main idea statement and sentences in the paragraph?</a:t>
            </a:r>
            <a:endParaRPr lang="zh-CN" altLang="en-US" sz="3600" dirty="0">
              <a:latin typeface="Times New Roman" panose="02020603050405020304" pitchFamily="18" charset="0"/>
              <a:cs typeface="Times New Roman" panose="02020603050405020304" pitchFamily="18" charset="0"/>
            </a:endParaRPr>
          </a:p>
        </p:txBody>
      </p:sp>
      <p:sp>
        <p:nvSpPr>
          <p:cNvPr id="4" name="矩形 3"/>
          <p:cNvSpPr/>
          <p:nvPr/>
        </p:nvSpPr>
        <p:spPr>
          <a:xfrm>
            <a:off x="11225160" y="1768622"/>
            <a:ext cx="772733" cy="6532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a:t>
            </a:r>
            <a:endParaRPr lang="zh-CN" altLang="en-US" sz="3200" b="1" dirty="0"/>
          </a:p>
        </p:txBody>
      </p:sp>
      <p:sp>
        <p:nvSpPr>
          <p:cNvPr id="5" name="矩形 4"/>
          <p:cNvSpPr/>
          <p:nvPr/>
        </p:nvSpPr>
        <p:spPr>
          <a:xfrm>
            <a:off x="11225158" y="2576458"/>
            <a:ext cx="772733" cy="6532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a:t>
            </a:r>
            <a:endParaRPr lang="zh-CN" altLang="en-US" sz="3200" b="1" dirty="0"/>
          </a:p>
        </p:txBody>
      </p:sp>
      <p:sp>
        <p:nvSpPr>
          <p:cNvPr id="6" name="矩形 5"/>
          <p:cNvSpPr/>
          <p:nvPr/>
        </p:nvSpPr>
        <p:spPr>
          <a:xfrm>
            <a:off x="11225158" y="3674660"/>
            <a:ext cx="772733" cy="6532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b="1" dirty="0" smtClean="0"/>
              <a:t>√</a:t>
            </a:r>
            <a:endParaRPr lang="zh-CN" altLang="en-US" sz="3200" b="1" dirty="0"/>
          </a:p>
        </p:txBody>
      </p:sp>
      <p:pic>
        <p:nvPicPr>
          <p:cNvPr id="7" name="图片 6"/>
          <p:cNvPicPr>
            <a:picLocks noChangeAspect="1"/>
          </p:cNvPicPr>
          <p:nvPr/>
        </p:nvPicPr>
        <p:blipFill>
          <a:blip r:embed="rId1"/>
          <a:stretch>
            <a:fillRect/>
          </a:stretch>
        </p:blipFill>
        <p:spPr>
          <a:xfrm>
            <a:off x="11083925" y="5943600"/>
            <a:ext cx="942975"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6"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3235</Words>
  <Application>WPS 演示</Application>
  <PresentationFormat>宽屏</PresentationFormat>
  <Paragraphs>53</Paragraphs>
  <Slides>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vt:i4>
      </vt:variant>
    </vt:vector>
  </HeadingPairs>
  <TitlesOfParts>
    <vt:vector size="17" baseType="lpstr">
      <vt:lpstr>Arial</vt:lpstr>
      <vt:lpstr>宋体</vt:lpstr>
      <vt:lpstr>Wingdings</vt:lpstr>
      <vt:lpstr>Times New Roman</vt:lpstr>
      <vt:lpstr>Calibri</vt:lpstr>
      <vt:lpstr>微软雅黑</vt:lpstr>
      <vt:lpstr>Arial Unicode MS</vt:lpstr>
      <vt:lpstr>等线 Light</vt:lpstr>
      <vt:lpstr>等线</vt:lpstr>
      <vt:lpstr>Office 主题​​</vt:lpstr>
      <vt:lpstr>Strategy 2: Inferring the main idea from the supporting details</vt:lpstr>
      <vt:lpstr>Example</vt:lpstr>
      <vt:lpstr>PowerPoint 演示文稿</vt:lpstr>
      <vt:lpstr>Step 2: summarize the details</vt:lpstr>
      <vt:lpstr>Step 3: Figure out the common thread among the details</vt:lpstr>
      <vt:lpstr>Step 4: Express the main idea in our own words </vt:lpstr>
      <vt:lpstr>Test your main idea statement</vt:lpstr>
    </vt:vector>
  </TitlesOfParts>
  <Company>Far123</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5: test your main idea statement</dc:title>
  <dc:creator>User</dc:creator>
  <cp:lastModifiedBy>叮叮1425537394</cp:lastModifiedBy>
  <cp:revision>10</cp:revision>
  <dcterms:created xsi:type="dcterms:W3CDTF">2017-11-28T09:09:00Z</dcterms:created>
  <dcterms:modified xsi:type="dcterms:W3CDTF">2017-12-29T10:41:03Z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2052-10.1.0.7023</vt:lpwstr>
  </property>
</Properties>
</file>