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91"/>
  </p:notesMasterIdLst>
  <p:sldIdLst>
    <p:sldId id="256" r:id="rId2"/>
    <p:sldId id="613" r:id="rId3"/>
    <p:sldId id="698" r:id="rId4"/>
    <p:sldId id="614" r:id="rId5"/>
    <p:sldId id="615" r:id="rId6"/>
    <p:sldId id="616" r:id="rId7"/>
    <p:sldId id="619" r:id="rId8"/>
    <p:sldId id="682" r:id="rId9"/>
    <p:sldId id="691" r:id="rId10"/>
    <p:sldId id="692" r:id="rId11"/>
    <p:sldId id="693" r:id="rId12"/>
    <p:sldId id="700" r:id="rId13"/>
    <p:sldId id="695" r:id="rId14"/>
    <p:sldId id="701" r:id="rId15"/>
    <p:sldId id="697" r:id="rId16"/>
    <p:sldId id="702" r:id="rId17"/>
    <p:sldId id="620" r:id="rId18"/>
    <p:sldId id="621" r:id="rId19"/>
    <p:sldId id="623" r:id="rId20"/>
    <p:sldId id="625" r:id="rId21"/>
    <p:sldId id="626" r:id="rId22"/>
    <p:sldId id="632" r:id="rId23"/>
    <p:sldId id="633" r:id="rId24"/>
    <p:sldId id="635" r:id="rId25"/>
    <p:sldId id="637" r:id="rId26"/>
    <p:sldId id="684" r:id="rId27"/>
    <p:sldId id="696" r:id="rId28"/>
    <p:sldId id="703" r:id="rId29"/>
    <p:sldId id="704" r:id="rId30"/>
    <p:sldId id="705" r:id="rId31"/>
    <p:sldId id="706" r:id="rId32"/>
    <p:sldId id="707" r:id="rId33"/>
    <p:sldId id="708" r:id="rId34"/>
    <p:sldId id="709" r:id="rId35"/>
    <p:sldId id="710" r:id="rId36"/>
    <p:sldId id="711" r:id="rId37"/>
    <p:sldId id="712" r:id="rId38"/>
    <p:sldId id="713" r:id="rId39"/>
    <p:sldId id="640" r:id="rId40"/>
    <p:sldId id="643" r:id="rId41"/>
    <p:sldId id="685" r:id="rId42"/>
    <p:sldId id="714" r:id="rId43"/>
    <p:sldId id="715" r:id="rId44"/>
    <p:sldId id="716" r:id="rId45"/>
    <p:sldId id="717" r:id="rId46"/>
    <p:sldId id="718" r:id="rId47"/>
    <p:sldId id="646" r:id="rId48"/>
    <p:sldId id="647" r:id="rId49"/>
    <p:sldId id="719" r:id="rId50"/>
    <p:sldId id="720" r:id="rId51"/>
    <p:sldId id="654" r:id="rId52"/>
    <p:sldId id="686" r:id="rId53"/>
    <p:sldId id="721" r:id="rId54"/>
    <p:sldId id="722" r:id="rId55"/>
    <p:sldId id="723" r:id="rId56"/>
    <p:sldId id="724" r:id="rId57"/>
    <p:sldId id="725" r:id="rId58"/>
    <p:sldId id="726" r:id="rId59"/>
    <p:sldId id="657" r:id="rId60"/>
    <p:sldId id="660" r:id="rId61"/>
    <p:sldId id="687" r:id="rId62"/>
    <p:sldId id="699" r:id="rId63"/>
    <p:sldId id="690" r:id="rId64"/>
    <p:sldId id="727" r:id="rId65"/>
    <p:sldId id="728" r:id="rId66"/>
    <p:sldId id="729" r:id="rId67"/>
    <p:sldId id="665" r:id="rId68"/>
    <p:sldId id="669" r:id="rId69"/>
    <p:sldId id="670" r:id="rId70"/>
    <p:sldId id="672" r:id="rId71"/>
    <p:sldId id="673" r:id="rId72"/>
    <p:sldId id="675" r:id="rId73"/>
    <p:sldId id="676" r:id="rId74"/>
    <p:sldId id="677" r:id="rId75"/>
    <p:sldId id="681" r:id="rId76"/>
    <p:sldId id="694" r:id="rId77"/>
    <p:sldId id="730" r:id="rId78"/>
    <p:sldId id="731" r:id="rId79"/>
    <p:sldId id="732" r:id="rId80"/>
    <p:sldId id="733" r:id="rId81"/>
    <p:sldId id="734" r:id="rId82"/>
    <p:sldId id="735" r:id="rId83"/>
    <p:sldId id="736" r:id="rId84"/>
    <p:sldId id="737" r:id="rId85"/>
    <p:sldId id="738" r:id="rId86"/>
    <p:sldId id="739" r:id="rId87"/>
    <p:sldId id="740" r:id="rId88"/>
    <p:sldId id="741" r:id="rId89"/>
    <p:sldId id="346" r:id="rId90"/>
  </p:sldIdLst>
  <p:sldSz cx="12192000" cy="6858000"/>
  <p:notesSz cx="6858000" cy="9144000"/>
  <p:custDataLst>
    <p:tags r:id="rId9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A1FF"/>
    <a:srgbClr val="79BCFF"/>
    <a:srgbClr val="6600FF"/>
    <a:srgbClr val="990000"/>
    <a:srgbClr val="F3D3E9"/>
    <a:srgbClr val="FFE1E1"/>
    <a:srgbClr val="CCFFCC"/>
    <a:srgbClr val="FFCCCC"/>
    <a:srgbClr val="FF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26" autoAdjust="0"/>
    <p:restoredTop sz="95647" autoAdjust="0"/>
  </p:normalViewPr>
  <p:slideViewPr>
    <p:cSldViewPr showGuides="1">
      <p:cViewPr varScale="1">
        <p:scale>
          <a:sx n="72" d="100"/>
          <a:sy n="72" d="100"/>
        </p:scale>
        <p:origin x="39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9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EAABF49D-C309-4519-80F6-FAE7D08A39D4}" type="slidenum">
              <a:rPr lang="zh-CN" altLang="en-US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  <a:t>1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  <a:t>3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  <a:t>4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  <a:t>5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  <a:t>6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ABF49D-C309-4519-80F6-FAE7D08A39D4}" type="slidenum">
              <a:rPr lang="zh-CN" altLang="en-US" smtClean="0"/>
              <a:t>8</a:t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/>
        </p:nvSpPr>
        <p:spPr bwMode="gray">
          <a:xfrm>
            <a:off x="2" y="9525"/>
            <a:ext cx="527381" cy="6856413"/>
          </a:xfrm>
          <a:prstGeom prst="rect">
            <a:avLst/>
          </a:prstGeom>
          <a:pattFill prst="dkHorz">
            <a:fgClr>
              <a:schemeClr val="bg1"/>
            </a:fgClr>
            <a:bgClr>
              <a:srgbClr val="CCEC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" name="Rectangle 19"/>
          <p:cNvSpPr>
            <a:spLocks noChangeArrowheads="1"/>
          </p:cNvSpPr>
          <p:nvPr userDrawn="1"/>
        </p:nvSpPr>
        <p:spPr bwMode="ltGray">
          <a:xfrm flipV="1">
            <a:off x="1" y="9523"/>
            <a:ext cx="12191999" cy="683171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矩形: 圆角 7"/>
          <p:cNvSpPr/>
          <p:nvPr userDrawn="1"/>
        </p:nvSpPr>
        <p:spPr bwMode="auto">
          <a:xfrm>
            <a:off x="541323" y="345428"/>
            <a:ext cx="10426083" cy="683171"/>
          </a:xfrm>
          <a:prstGeom prst="roundRect">
            <a:avLst/>
          </a:prstGeom>
          <a:solidFill>
            <a:srgbClr val="43A1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 txBox="1"/>
          <p:nvPr userDrawn="1"/>
        </p:nvSpPr>
        <p:spPr bwMode="auto">
          <a:xfrm>
            <a:off x="10896534" y="260648"/>
            <a:ext cx="11049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fld id="{CBA4D99C-2407-43EC-A80A-EB124D715F73}" type="slidenum">
              <a:rPr lang="zh-CN" altLang="en-US" sz="2400" smtClean="0">
                <a:solidFill>
                  <a:schemeClr val="bg1"/>
                </a:solidFill>
              </a:rPr>
              <a:t>‹#›</a:t>
            </a:fld>
            <a:endParaRPr lang="en-US" altLang="zh-CN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/>
        </p:nvSpPr>
        <p:spPr bwMode="gray">
          <a:xfrm>
            <a:off x="1" y="9525"/>
            <a:ext cx="1775519" cy="6856413"/>
          </a:xfrm>
          <a:prstGeom prst="rect">
            <a:avLst/>
          </a:prstGeom>
          <a:pattFill prst="dkHorz">
            <a:fgClr>
              <a:schemeClr val="bg1"/>
            </a:fgClr>
            <a:bgClr>
              <a:srgbClr val="CCEC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" name="Rectangle 19"/>
          <p:cNvSpPr>
            <a:spLocks noChangeArrowheads="1"/>
          </p:cNvSpPr>
          <p:nvPr userDrawn="1"/>
        </p:nvSpPr>
        <p:spPr bwMode="ltGray">
          <a:xfrm flipV="1">
            <a:off x="1" y="9519"/>
            <a:ext cx="12191999" cy="1043216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AC11149-737E-437B-A5AB-9A12A50DAC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56054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 descr="Light horizontal"/>
          <p:cNvSpPr>
            <a:spLocks noChangeArrowheads="1"/>
          </p:cNvSpPr>
          <p:nvPr/>
        </p:nvSpPr>
        <p:spPr bwMode="gray">
          <a:xfrm>
            <a:off x="1" y="0"/>
            <a:ext cx="624417" cy="6858000"/>
          </a:xfrm>
          <a:prstGeom prst="rect">
            <a:avLst/>
          </a:prstGeom>
          <a:pattFill prst="ltHorz">
            <a:fgClr>
              <a:schemeClr val="bg2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7" name="Rectangle 16"/>
          <p:cNvSpPr>
            <a:spLocks noChangeArrowheads="1"/>
          </p:cNvSpPr>
          <p:nvPr/>
        </p:nvSpPr>
        <p:spPr bwMode="invGray">
          <a:xfrm>
            <a:off x="0" y="-26988"/>
            <a:ext cx="12192000" cy="6921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8" name="Line 17"/>
          <p:cNvSpPr>
            <a:spLocks noChangeShapeType="1"/>
          </p:cNvSpPr>
          <p:nvPr/>
        </p:nvSpPr>
        <p:spPr bwMode="gray">
          <a:xfrm>
            <a:off x="624418" y="6410325"/>
            <a:ext cx="11233149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9" name="AutoShape 18"/>
          <p:cNvSpPr>
            <a:spLocks noChangeArrowheads="1"/>
          </p:cNvSpPr>
          <p:nvPr/>
        </p:nvSpPr>
        <p:spPr bwMode="blackWhite">
          <a:xfrm>
            <a:off x="624418" y="233364"/>
            <a:ext cx="9984316" cy="720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algn="ctr">
            <a:solidFill>
              <a:schemeClr val="bg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76325"/>
            <a:ext cx="109728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730251" y="319088"/>
            <a:ext cx="95504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章 初识</a:t>
            </a:r>
            <a:r>
              <a:rPr lang="en-US" altLang="zh-CN" dirty="0"/>
              <a:t>Python</a:t>
            </a:r>
            <a:endParaRPr lang="zh-CN" altLang="en-US" dirty="0"/>
          </a:p>
        </p:txBody>
      </p:sp>
      <p:sp>
        <p:nvSpPr>
          <p:cNvPr id="1033" name="AutoShape 14"/>
          <p:cNvSpPr>
            <a:spLocks noChangeArrowheads="1"/>
          </p:cNvSpPr>
          <p:nvPr/>
        </p:nvSpPr>
        <p:spPr bwMode="ltGray">
          <a:xfrm rot="5400000">
            <a:off x="11244528" y="-261673"/>
            <a:ext cx="284162" cy="1001183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2095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82867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defRPr sz="2800">
          <a:solidFill>
            <a:schemeClr val="tx1"/>
          </a:solidFill>
          <a:latin typeface="+mn-lt"/>
          <a:ea typeface="+mn-ea"/>
        </a:defRPr>
      </a:lvl2pPr>
      <a:lvl3pPr marL="123698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+mn-lt"/>
          <a:ea typeface="+mn-ea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10" Type="http://schemas.openxmlformats.org/officeDocument/2006/relationships/tags" Target="../tags/tag28.xml"/><Relationship Id="rId19" Type="http://schemas.openxmlformats.org/officeDocument/2006/relationships/image" Target="../media/image3.tmp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10" Type="http://schemas.openxmlformats.org/officeDocument/2006/relationships/tags" Target="../tags/tag45.xml"/><Relationship Id="rId19" Type="http://schemas.openxmlformats.org/officeDocument/2006/relationships/image" Target="../media/image3.tmp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image" Target="../media/image3.tmp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57.xml"/><Relationship Id="rId10" Type="http://schemas.openxmlformats.org/officeDocument/2006/relationships/tags" Target="../tags/tag62.xml"/><Relationship Id="rId4" Type="http://schemas.openxmlformats.org/officeDocument/2006/relationships/tags" Target="../tags/tag56.xml"/><Relationship Id="rId9" Type="http://schemas.openxmlformats.org/officeDocument/2006/relationships/tags" Target="../tags/tag6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image" Target="../media/image3.tmp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67.xml"/><Relationship Id="rId10" Type="http://schemas.openxmlformats.org/officeDocument/2006/relationships/tags" Target="../tags/tag7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5" Type="http://schemas.openxmlformats.org/officeDocument/2006/relationships/tags" Target="../tags/tag77.xml"/><Relationship Id="rId15" Type="http://schemas.openxmlformats.org/officeDocument/2006/relationships/image" Target="../media/image3.tmp"/><Relationship Id="rId10" Type="http://schemas.openxmlformats.org/officeDocument/2006/relationships/tags" Target="../tags/tag82.xml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5" Type="http://schemas.openxmlformats.org/officeDocument/2006/relationships/tags" Target="../tags/tag90.xml"/><Relationship Id="rId15" Type="http://schemas.openxmlformats.org/officeDocument/2006/relationships/image" Target="../media/image3.tmp"/><Relationship Id="rId10" Type="http://schemas.openxmlformats.org/officeDocument/2006/relationships/tags" Target="../tags/tag95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5" Type="http://schemas.openxmlformats.org/officeDocument/2006/relationships/tags" Target="../tags/tag103.xml"/><Relationship Id="rId15" Type="http://schemas.openxmlformats.org/officeDocument/2006/relationships/image" Target="../media/image3.tmp"/><Relationship Id="rId10" Type="http://schemas.openxmlformats.org/officeDocument/2006/relationships/tags" Target="../tags/tag108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tags" Target="../tags/tag124.xml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17" Type="http://schemas.openxmlformats.org/officeDocument/2006/relationships/image" Target="../media/image3.tmp"/><Relationship Id="rId2" Type="http://schemas.openxmlformats.org/officeDocument/2006/relationships/tags" Target="../tags/tag113.xml"/><Relationship Id="rId16" Type="http://schemas.openxmlformats.org/officeDocument/2006/relationships/slideLayout" Target="../slideLayouts/slideLayout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5" Type="http://schemas.openxmlformats.org/officeDocument/2006/relationships/tags" Target="../tags/tag116.xml"/><Relationship Id="rId15" Type="http://schemas.openxmlformats.org/officeDocument/2006/relationships/tags" Target="../tags/tag126.xml"/><Relationship Id="rId10" Type="http://schemas.openxmlformats.org/officeDocument/2006/relationships/tags" Target="../tags/tag121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image" Target="../media/image3.tmp"/><Relationship Id="rId2" Type="http://schemas.openxmlformats.org/officeDocument/2006/relationships/tags" Target="../tags/tag128.xml"/><Relationship Id="rId16" Type="http://schemas.openxmlformats.org/officeDocument/2006/relationships/slideLayout" Target="../slideLayouts/slideLayout3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10" Type="http://schemas.openxmlformats.org/officeDocument/2006/relationships/tags" Target="../tags/tag136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tags" Target="../tags/tag154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tags" Target="../tags/tag153.xml"/><Relationship Id="rId17" Type="http://schemas.openxmlformats.org/officeDocument/2006/relationships/tags" Target="../tags/tag158.xml"/><Relationship Id="rId2" Type="http://schemas.openxmlformats.org/officeDocument/2006/relationships/tags" Target="../tags/tag143.xml"/><Relationship Id="rId16" Type="http://schemas.openxmlformats.org/officeDocument/2006/relationships/tags" Target="../tags/tag157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5" Type="http://schemas.openxmlformats.org/officeDocument/2006/relationships/tags" Target="../tags/tag146.xml"/><Relationship Id="rId15" Type="http://schemas.openxmlformats.org/officeDocument/2006/relationships/tags" Target="../tags/tag156.xml"/><Relationship Id="rId10" Type="http://schemas.openxmlformats.org/officeDocument/2006/relationships/tags" Target="../tags/tag151.xml"/><Relationship Id="rId19" Type="http://schemas.openxmlformats.org/officeDocument/2006/relationships/image" Target="../media/image3.tmp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tags" Target="../tags/tag15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13" Type="http://schemas.openxmlformats.org/officeDocument/2006/relationships/tags" Target="../tags/tag171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161.xml"/><Relationship Id="rId7" Type="http://schemas.openxmlformats.org/officeDocument/2006/relationships/tags" Target="../tags/tag165.xml"/><Relationship Id="rId12" Type="http://schemas.openxmlformats.org/officeDocument/2006/relationships/tags" Target="../tags/tag170.xml"/><Relationship Id="rId17" Type="http://schemas.openxmlformats.org/officeDocument/2006/relationships/tags" Target="../tags/tag175.xml"/><Relationship Id="rId2" Type="http://schemas.openxmlformats.org/officeDocument/2006/relationships/tags" Target="../tags/tag160.xml"/><Relationship Id="rId16" Type="http://schemas.openxmlformats.org/officeDocument/2006/relationships/tags" Target="../tags/tag174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tags" Target="../tags/tag169.xml"/><Relationship Id="rId5" Type="http://schemas.openxmlformats.org/officeDocument/2006/relationships/tags" Target="../tags/tag163.xml"/><Relationship Id="rId15" Type="http://schemas.openxmlformats.org/officeDocument/2006/relationships/tags" Target="../tags/tag173.xml"/><Relationship Id="rId10" Type="http://schemas.openxmlformats.org/officeDocument/2006/relationships/tags" Target="../tags/tag168.xml"/><Relationship Id="rId19" Type="http://schemas.openxmlformats.org/officeDocument/2006/relationships/image" Target="../media/image3.tmp"/><Relationship Id="rId4" Type="http://schemas.openxmlformats.org/officeDocument/2006/relationships/tags" Target="../tags/tag162.xml"/><Relationship Id="rId9" Type="http://schemas.openxmlformats.org/officeDocument/2006/relationships/tags" Target="../tags/tag167.xml"/><Relationship Id="rId14" Type="http://schemas.openxmlformats.org/officeDocument/2006/relationships/tags" Target="../tags/tag17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tags" Target="../tags/tag188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12" Type="http://schemas.openxmlformats.org/officeDocument/2006/relationships/tags" Target="../tags/tag187.xml"/><Relationship Id="rId17" Type="http://schemas.openxmlformats.org/officeDocument/2006/relationships/tags" Target="../tags/tag192.xml"/><Relationship Id="rId2" Type="http://schemas.openxmlformats.org/officeDocument/2006/relationships/tags" Target="../tags/tag177.xml"/><Relationship Id="rId16" Type="http://schemas.openxmlformats.org/officeDocument/2006/relationships/tags" Target="../tags/tag191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tags" Target="../tags/tag186.xml"/><Relationship Id="rId5" Type="http://schemas.openxmlformats.org/officeDocument/2006/relationships/tags" Target="../tags/tag180.xml"/><Relationship Id="rId15" Type="http://schemas.openxmlformats.org/officeDocument/2006/relationships/tags" Target="../tags/tag190.xml"/><Relationship Id="rId10" Type="http://schemas.openxmlformats.org/officeDocument/2006/relationships/tags" Target="../tags/tag185.xml"/><Relationship Id="rId19" Type="http://schemas.openxmlformats.org/officeDocument/2006/relationships/image" Target="../media/image3.tmp"/><Relationship Id="rId4" Type="http://schemas.openxmlformats.org/officeDocument/2006/relationships/tags" Target="../tags/tag179.xml"/><Relationship Id="rId9" Type="http://schemas.openxmlformats.org/officeDocument/2006/relationships/tags" Target="../tags/tag184.xml"/><Relationship Id="rId14" Type="http://schemas.openxmlformats.org/officeDocument/2006/relationships/tags" Target="../tags/tag18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3" Type="http://schemas.openxmlformats.org/officeDocument/2006/relationships/tags" Target="../tags/tag195.xml"/><Relationship Id="rId7" Type="http://schemas.openxmlformats.org/officeDocument/2006/relationships/tags" Target="../tags/tag199.xml"/><Relationship Id="rId12" Type="http://schemas.openxmlformats.org/officeDocument/2006/relationships/image" Target="../media/image3.tmp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97.xml"/><Relationship Id="rId10" Type="http://schemas.openxmlformats.org/officeDocument/2006/relationships/tags" Target="../tags/tag202.xml"/><Relationship Id="rId4" Type="http://schemas.openxmlformats.org/officeDocument/2006/relationships/tags" Target="../tags/tag196.xml"/><Relationship Id="rId9" Type="http://schemas.openxmlformats.org/officeDocument/2006/relationships/tags" Target="../tags/tag20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3" Type="http://schemas.openxmlformats.org/officeDocument/2006/relationships/tags" Target="../tags/tag205.xml"/><Relationship Id="rId7" Type="http://schemas.openxmlformats.org/officeDocument/2006/relationships/tags" Target="../tags/tag209.xml"/><Relationship Id="rId12" Type="http://schemas.openxmlformats.org/officeDocument/2006/relationships/image" Target="../media/image3.tmp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207.xml"/><Relationship Id="rId10" Type="http://schemas.openxmlformats.org/officeDocument/2006/relationships/tags" Target="../tags/tag212.xml"/><Relationship Id="rId4" Type="http://schemas.openxmlformats.org/officeDocument/2006/relationships/tags" Target="../tags/tag206.xml"/><Relationship Id="rId9" Type="http://schemas.openxmlformats.org/officeDocument/2006/relationships/tags" Target="../tags/tag21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220.xml"/><Relationship Id="rId13" Type="http://schemas.openxmlformats.org/officeDocument/2006/relationships/tags" Target="../tags/tag225.xml"/><Relationship Id="rId3" Type="http://schemas.openxmlformats.org/officeDocument/2006/relationships/tags" Target="../tags/tag215.xml"/><Relationship Id="rId7" Type="http://schemas.openxmlformats.org/officeDocument/2006/relationships/tags" Target="../tags/tag219.xml"/><Relationship Id="rId12" Type="http://schemas.openxmlformats.org/officeDocument/2006/relationships/tags" Target="../tags/tag224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11" Type="http://schemas.openxmlformats.org/officeDocument/2006/relationships/tags" Target="../tags/tag223.xml"/><Relationship Id="rId5" Type="http://schemas.openxmlformats.org/officeDocument/2006/relationships/tags" Target="../tags/tag217.xml"/><Relationship Id="rId15" Type="http://schemas.openxmlformats.org/officeDocument/2006/relationships/image" Target="../media/image3.tmp"/><Relationship Id="rId10" Type="http://schemas.openxmlformats.org/officeDocument/2006/relationships/tags" Target="../tags/tag222.xml"/><Relationship Id="rId4" Type="http://schemas.openxmlformats.org/officeDocument/2006/relationships/tags" Target="../tags/tag216.xml"/><Relationship Id="rId9" Type="http://schemas.openxmlformats.org/officeDocument/2006/relationships/tags" Target="../tags/tag221.xml"/><Relationship Id="rId14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13" Type="http://schemas.openxmlformats.org/officeDocument/2006/relationships/tags" Target="../tags/tag238.xml"/><Relationship Id="rId3" Type="http://schemas.openxmlformats.org/officeDocument/2006/relationships/tags" Target="../tags/tag228.xml"/><Relationship Id="rId7" Type="http://schemas.openxmlformats.org/officeDocument/2006/relationships/tags" Target="../tags/tag232.xml"/><Relationship Id="rId12" Type="http://schemas.openxmlformats.org/officeDocument/2006/relationships/tags" Target="../tags/tag237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tags" Target="../tags/tag236.xml"/><Relationship Id="rId5" Type="http://schemas.openxmlformats.org/officeDocument/2006/relationships/tags" Target="../tags/tag230.xml"/><Relationship Id="rId15" Type="http://schemas.openxmlformats.org/officeDocument/2006/relationships/image" Target="../media/image3.tmp"/><Relationship Id="rId10" Type="http://schemas.openxmlformats.org/officeDocument/2006/relationships/tags" Target="../tags/tag235.xml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14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13" Type="http://schemas.openxmlformats.org/officeDocument/2006/relationships/tags" Target="../tags/tag251.xml"/><Relationship Id="rId3" Type="http://schemas.openxmlformats.org/officeDocument/2006/relationships/tags" Target="../tags/tag241.xml"/><Relationship Id="rId7" Type="http://schemas.openxmlformats.org/officeDocument/2006/relationships/tags" Target="../tags/tag245.xml"/><Relationship Id="rId12" Type="http://schemas.openxmlformats.org/officeDocument/2006/relationships/tags" Target="../tags/tag250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1" Type="http://schemas.openxmlformats.org/officeDocument/2006/relationships/tags" Target="../tags/tag249.xml"/><Relationship Id="rId5" Type="http://schemas.openxmlformats.org/officeDocument/2006/relationships/tags" Target="../tags/tag243.xml"/><Relationship Id="rId15" Type="http://schemas.openxmlformats.org/officeDocument/2006/relationships/image" Target="../media/image3.tmp"/><Relationship Id="rId10" Type="http://schemas.openxmlformats.org/officeDocument/2006/relationships/tags" Target="../tags/tag248.xml"/><Relationship Id="rId4" Type="http://schemas.openxmlformats.org/officeDocument/2006/relationships/tags" Target="../tags/tag242.xml"/><Relationship Id="rId9" Type="http://schemas.openxmlformats.org/officeDocument/2006/relationships/tags" Target="../tags/tag247.xml"/><Relationship Id="rId14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259.xml"/><Relationship Id="rId13" Type="http://schemas.openxmlformats.org/officeDocument/2006/relationships/tags" Target="../tags/tag264.xml"/><Relationship Id="rId18" Type="http://schemas.openxmlformats.org/officeDocument/2006/relationships/tags" Target="../tags/tag269.xml"/><Relationship Id="rId3" Type="http://schemas.openxmlformats.org/officeDocument/2006/relationships/tags" Target="../tags/tag254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258.xml"/><Relationship Id="rId12" Type="http://schemas.openxmlformats.org/officeDocument/2006/relationships/tags" Target="../tags/tag263.xml"/><Relationship Id="rId17" Type="http://schemas.openxmlformats.org/officeDocument/2006/relationships/tags" Target="../tags/tag268.xml"/><Relationship Id="rId2" Type="http://schemas.openxmlformats.org/officeDocument/2006/relationships/tags" Target="../tags/tag253.xml"/><Relationship Id="rId16" Type="http://schemas.openxmlformats.org/officeDocument/2006/relationships/tags" Target="../tags/tag267.xml"/><Relationship Id="rId20" Type="http://schemas.openxmlformats.org/officeDocument/2006/relationships/tags" Target="../tags/tag271.xml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11" Type="http://schemas.openxmlformats.org/officeDocument/2006/relationships/tags" Target="../tags/tag262.xml"/><Relationship Id="rId5" Type="http://schemas.openxmlformats.org/officeDocument/2006/relationships/tags" Target="../tags/tag256.xml"/><Relationship Id="rId15" Type="http://schemas.openxmlformats.org/officeDocument/2006/relationships/tags" Target="../tags/tag266.xml"/><Relationship Id="rId10" Type="http://schemas.openxmlformats.org/officeDocument/2006/relationships/tags" Target="../tags/tag261.xml"/><Relationship Id="rId19" Type="http://schemas.openxmlformats.org/officeDocument/2006/relationships/tags" Target="../tags/tag270.xml"/><Relationship Id="rId4" Type="http://schemas.openxmlformats.org/officeDocument/2006/relationships/tags" Target="../tags/tag255.xml"/><Relationship Id="rId9" Type="http://schemas.openxmlformats.org/officeDocument/2006/relationships/tags" Target="../tags/tag260.xml"/><Relationship Id="rId14" Type="http://schemas.openxmlformats.org/officeDocument/2006/relationships/tags" Target="../tags/tag265.xml"/><Relationship Id="rId22" Type="http://schemas.openxmlformats.org/officeDocument/2006/relationships/image" Target="../media/image3.tmp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279.xml"/><Relationship Id="rId3" Type="http://schemas.openxmlformats.org/officeDocument/2006/relationships/tags" Target="../tags/tag274.xml"/><Relationship Id="rId7" Type="http://schemas.openxmlformats.org/officeDocument/2006/relationships/tags" Target="../tags/tag278.xml"/><Relationship Id="rId12" Type="http://schemas.openxmlformats.org/officeDocument/2006/relationships/image" Target="../media/image3.tmp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6" Type="http://schemas.openxmlformats.org/officeDocument/2006/relationships/tags" Target="../tags/tag277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276.xml"/><Relationship Id="rId10" Type="http://schemas.openxmlformats.org/officeDocument/2006/relationships/tags" Target="../tags/tag281.xml"/><Relationship Id="rId4" Type="http://schemas.openxmlformats.org/officeDocument/2006/relationships/tags" Target="../tags/tag275.xml"/><Relationship Id="rId9" Type="http://schemas.openxmlformats.org/officeDocument/2006/relationships/tags" Target="../tags/tag280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289.xml"/><Relationship Id="rId13" Type="http://schemas.openxmlformats.org/officeDocument/2006/relationships/tags" Target="../tags/tag294.xml"/><Relationship Id="rId18" Type="http://schemas.openxmlformats.org/officeDocument/2006/relationships/tags" Target="../tags/tag299.xml"/><Relationship Id="rId3" Type="http://schemas.openxmlformats.org/officeDocument/2006/relationships/tags" Target="../tags/tag284.xml"/><Relationship Id="rId21" Type="http://schemas.openxmlformats.org/officeDocument/2006/relationships/tags" Target="../tags/tag302.xml"/><Relationship Id="rId7" Type="http://schemas.openxmlformats.org/officeDocument/2006/relationships/tags" Target="../tags/tag288.xml"/><Relationship Id="rId12" Type="http://schemas.openxmlformats.org/officeDocument/2006/relationships/tags" Target="../tags/tag293.xml"/><Relationship Id="rId17" Type="http://schemas.openxmlformats.org/officeDocument/2006/relationships/tags" Target="../tags/tag298.xml"/><Relationship Id="rId25" Type="http://schemas.openxmlformats.org/officeDocument/2006/relationships/image" Target="../media/image3.tmp"/><Relationship Id="rId2" Type="http://schemas.openxmlformats.org/officeDocument/2006/relationships/tags" Target="../tags/tag283.xml"/><Relationship Id="rId16" Type="http://schemas.openxmlformats.org/officeDocument/2006/relationships/tags" Target="../tags/tag297.xml"/><Relationship Id="rId20" Type="http://schemas.openxmlformats.org/officeDocument/2006/relationships/tags" Target="../tags/tag301.xml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11" Type="http://schemas.openxmlformats.org/officeDocument/2006/relationships/tags" Target="../tags/tag292.xml"/><Relationship Id="rId24" Type="http://schemas.openxmlformats.org/officeDocument/2006/relationships/slideLayout" Target="../slideLayouts/slideLayout3.xml"/><Relationship Id="rId5" Type="http://schemas.openxmlformats.org/officeDocument/2006/relationships/tags" Target="../tags/tag286.xml"/><Relationship Id="rId15" Type="http://schemas.openxmlformats.org/officeDocument/2006/relationships/tags" Target="../tags/tag296.xml"/><Relationship Id="rId23" Type="http://schemas.openxmlformats.org/officeDocument/2006/relationships/tags" Target="../tags/tag304.xml"/><Relationship Id="rId10" Type="http://schemas.openxmlformats.org/officeDocument/2006/relationships/tags" Target="../tags/tag291.xml"/><Relationship Id="rId19" Type="http://schemas.openxmlformats.org/officeDocument/2006/relationships/tags" Target="../tags/tag300.xml"/><Relationship Id="rId4" Type="http://schemas.openxmlformats.org/officeDocument/2006/relationships/tags" Target="../tags/tag285.xml"/><Relationship Id="rId9" Type="http://schemas.openxmlformats.org/officeDocument/2006/relationships/tags" Target="../tags/tag290.xml"/><Relationship Id="rId14" Type="http://schemas.openxmlformats.org/officeDocument/2006/relationships/tags" Target="../tags/tag295.xml"/><Relationship Id="rId22" Type="http://schemas.openxmlformats.org/officeDocument/2006/relationships/tags" Target="../tags/tag30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312.xml"/><Relationship Id="rId13" Type="http://schemas.openxmlformats.org/officeDocument/2006/relationships/tags" Target="../tags/tag317.xml"/><Relationship Id="rId18" Type="http://schemas.openxmlformats.org/officeDocument/2006/relationships/tags" Target="../tags/tag322.xml"/><Relationship Id="rId26" Type="http://schemas.openxmlformats.org/officeDocument/2006/relationships/tags" Target="../tags/tag330.xml"/><Relationship Id="rId3" Type="http://schemas.openxmlformats.org/officeDocument/2006/relationships/tags" Target="../tags/tag307.xml"/><Relationship Id="rId21" Type="http://schemas.openxmlformats.org/officeDocument/2006/relationships/tags" Target="../tags/tag325.xml"/><Relationship Id="rId34" Type="http://schemas.openxmlformats.org/officeDocument/2006/relationships/image" Target="../media/image3.tmp"/><Relationship Id="rId7" Type="http://schemas.openxmlformats.org/officeDocument/2006/relationships/tags" Target="../tags/tag311.xml"/><Relationship Id="rId12" Type="http://schemas.openxmlformats.org/officeDocument/2006/relationships/tags" Target="../tags/tag316.xml"/><Relationship Id="rId17" Type="http://schemas.openxmlformats.org/officeDocument/2006/relationships/tags" Target="../tags/tag321.xml"/><Relationship Id="rId25" Type="http://schemas.openxmlformats.org/officeDocument/2006/relationships/tags" Target="../tags/tag329.xml"/><Relationship Id="rId33" Type="http://schemas.openxmlformats.org/officeDocument/2006/relationships/slideLayout" Target="../slideLayouts/slideLayout3.xml"/><Relationship Id="rId2" Type="http://schemas.openxmlformats.org/officeDocument/2006/relationships/tags" Target="../tags/tag306.xml"/><Relationship Id="rId16" Type="http://schemas.openxmlformats.org/officeDocument/2006/relationships/tags" Target="../tags/tag320.xml"/><Relationship Id="rId20" Type="http://schemas.openxmlformats.org/officeDocument/2006/relationships/tags" Target="../tags/tag324.xml"/><Relationship Id="rId29" Type="http://schemas.openxmlformats.org/officeDocument/2006/relationships/tags" Target="../tags/tag333.xml"/><Relationship Id="rId1" Type="http://schemas.openxmlformats.org/officeDocument/2006/relationships/tags" Target="../tags/tag305.xml"/><Relationship Id="rId6" Type="http://schemas.openxmlformats.org/officeDocument/2006/relationships/tags" Target="../tags/tag310.xml"/><Relationship Id="rId11" Type="http://schemas.openxmlformats.org/officeDocument/2006/relationships/tags" Target="../tags/tag315.xml"/><Relationship Id="rId24" Type="http://schemas.openxmlformats.org/officeDocument/2006/relationships/tags" Target="../tags/tag328.xml"/><Relationship Id="rId32" Type="http://schemas.openxmlformats.org/officeDocument/2006/relationships/tags" Target="../tags/tag336.xml"/><Relationship Id="rId5" Type="http://schemas.openxmlformats.org/officeDocument/2006/relationships/tags" Target="../tags/tag309.xml"/><Relationship Id="rId15" Type="http://schemas.openxmlformats.org/officeDocument/2006/relationships/tags" Target="../tags/tag319.xml"/><Relationship Id="rId23" Type="http://schemas.openxmlformats.org/officeDocument/2006/relationships/tags" Target="../tags/tag327.xml"/><Relationship Id="rId28" Type="http://schemas.openxmlformats.org/officeDocument/2006/relationships/tags" Target="../tags/tag332.xml"/><Relationship Id="rId10" Type="http://schemas.openxmlformats.org/officeDocument/2006/relationships/tags" Target="../tags/tag314.xml"/><Relationship Id="rId19" Type="http://schemas.openxmlformats.org/officeDocument/2006/relationships/tags" Target="../tags/tag323.xml"/><Relationship Id="rId31" Type="http://schemas.openxmlformats.org/officeDocument/2006/relationships/tags" Target="../tags/tag335.xml"/><Relationship Id="rId4" Type="http://schemas.openxmlformats.org/officeDocument/2006/relationships/tags" Target="../tags/tag308.xml"/><Relationship Id="rId9" Type="http://schemas.openxmlformats.org/officeDocument/2006/relationships/tags" Target="../tags/tag313.xml"/><Relationship Id="rId14" Type="http://schemas.openxmlformats.org/officeDocument/2006/relationships/tags" Target="../tags/tag318.xml"/><Relationship Id="rId22" Type="http://schemas.openxmlformats.org/officeDocument/2006/relationships/tags" Target="../tags/tag326.xml"/><Relationship Id="rId27" Type="http://schemas.openxmlformats.org/officeDocument/2006/relationships/tags" Target="../tags/tag331.xml"/><Relationship Id="rId30" Type="http://schemas.openxmlformats.org/officeDocument/2006/relationships/tags" Target="../tags/tag33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344.xml"/><Relationship Id="rId13" Type="http://schemas.openxmlformats.org/officeDocument/2006/relationships/tags" Target="../tags/tag349.xml"/><Relationship Id="rId18" Type="http://schemas.openxmlformats.org/officeDocument/2006/relationships/tags" Target="../tags/tag354.xml"/><Relationship Id="rId26" Type="http://schemas.openxmlformats.org/officeDocument/2006/relationships/tags" Target="../tags/tag362.xml"/><Relationship Id="rId3" Type="http://schemas.openxmlformats.org/officeDocument/2006/relationships/tags" Target="../tags/tag339.xml"/><Relationship Id="rId21" Type="http://schemas.openxmlformats.org/officeDocument/2006/relationships/tags" Target="../tags/tag357.xml"/><Relationship Id="rId34" Type="http://schemas.openxmlformats.org/officeDocument/2006/relationships/image" Target="../media/image3.tmp"/><Relationship Id="rId7" Type="http://schemas.openxmlformats.org/officeDocument/2006/relationships/tags" Target="../tags/tag343.xml"/><Relationship Id="rId12" Type="http://schemas.openxmlformats.org/officeDocument/2006/relationships/tags" Target="../tags/tag348.xml"/><Relationship Id="rId17" Type="http://schemas.openxmlformats.org/officeDocument/2006/relationships/tags" Target="../tags/tag353.xml"/><Relationship Id="rId25" Type="http://schemas.openxmlformats.org/officeDocument/2006/relationships/tags" Target="../tags/tag361.xml"/><Relationship Id="rId33" Type="http://schemas.openxmlformats.org/officeDocument/2006/relationships/slideLayout" Target="../slideLayouts/slideLayout3.xml"/><Relationship Id="rId2" Type="http://schemas.openxmlformats.org/officeDocument/2006/relationships/tags" Target="../tags/tag338.xml"/><Relationship Id="rId16" Type="http://schemas.openxmlformats.org/officeDocument/2006/relationships/tags" Target="../tags/tag352.xml"/><Relationship Id="rId20" Type="http://schemas.openxmlformats.org/officeDocument/2006/relationships/tags" Target="../tags/tag356.xml"/><Relationship Id="rId29" Type="http://schemas.openxmlformats.org/officeDocument/2006/relationships/tags" Target="../tags/tag365.xml"/><Relationship Id="rId1" Type="http://schemas.openxmlformats.org/officeDocument/2006/relationships/tags" Target="../tags/tag337.xml"/><Relationship Id="rId6" Type="http://schemas.openxmlformats.org/officeDocument/2006/relationships/tags" Target="../tags/tag342.xml"/><Relationship Id="rId11" Type="http://schemas.openxmlformats.org/officeDocument/2006/relationships/tags" Target="../tags/tag347.xml"/><Relationship Id="rId24" Type="http://schemas.openxmlformats.org/officeDocument/2006/relationships/tags" Target="../tags/tag360.xml"/><Relationship Id="rId32" Type="http://schemas.openxmlformats.org/officeDocument/2006/relationships/tags" Target="../tags/tag368.xml"/><Relationship Id="rId5" Type="http://schemas.openxmlformats.org/officeDocument/2006/relationships/tags" Target="../tags/tag341.xml"/><Relationship Id="rId15" Type="http://schemas.openxmlformats.org/officeDocument/2006/relationships/tags" Target="../tags/tag351.xml"/><Relationship Id="rId23" Type="http://schemas.openxmlformats.org/officeDocument/2006/relationships/tags" Target="../tags/tag359.xml"/><Relationship Id="rId28" Type="http://schemas.openxmlformats.org/officeDocument/2006/relationships/tags" Target="../tags/tag364.xml"/><Relationship Id="rId10" Type="http://schemas.openxmlformats.org/officeDocument/2006/relationships/tags" Target="../tags/tag346.xml"/><Relationship Id="rId19" Type="http://schemas.openxmlformats.org/officeDocument/2006/relationships/tags" Target="../tags/tag355.xml"/><Relationship Id="rId31" Type="http://schemas.openxmlformats.org/officeDocument/2006/relationships/tags" Target="../tags/tag367.xml"/><Relationship Id="rId4" Type="http://schemas.openxmlformats.org/officeDocument/2006/relationships/tags" Target="../tags/tag340.xml"/><Relationship Id="rId9" Type="http://schemas.openxmlformats.org/officeDocument/2006/relationships/tags" Target="../tags/tag345.xml"/><Relationship Id="rId14" Type="http://schemas.openxmlformats.org/officeDocument/2006/relationships/tags" Target="../tags/tag350.xml"/><Relationship Id="rId22" Type="http://schemas.openxmlformats.org/officeDocument/2006/relationships/tags" Target="../tags/tag358.xml"/><Relationship Id="rId27" Type="http://schemas.openxmlformats.org/officeDocument/2006/relationships/tags" Target="../tags/tag363.xml"/><Relationship Id="rId30" Type="http://schemas.openxmlformats.org/officeDocument/2006/relationships/tags" Target="../tags/tag36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376.xml"/><Relationship Id="rId13" Type="http://schemas.openxmlformats.org/officeDocument/2006/relationships/tags" Target="../tags/tag381.xml"/><Relationship Id="rId18" Type="http://schemas.openxmlformats.org/officeDocument/2006/relationships/tags" Target="../tags/tag386.xml"/><Relationship Id="rId26" Type="http://schemas.openxmlformats.org/officeDocument/2006/relationships/tags" Target="../tags/tag394.xml"/><Relationship Id="rId3" Type="http://schemas.openxmlformats.org/officeDocument/2006/relationships/tags" Target="../tags/tag371.xml"/><Relationship Id="rId21" Type="http://schemas.openxmlformats.org/officeDocument/2006/relationships/tags" Target="../tags/tag389.xml"/><Relationship Id="rId34" Type="http://schemas.openxmlformats.org/officeDocument/2006/relationships/image" Target="../media/image3.tmp"/><Relationship Id="rId7" Type="http://schemas.openxmlformats.org/officeDocument/2006/relationships/tags" Target="../tags/tag375.xml"/><Relationship Id="rId12" Type="http://schemas.openxmlformats.org/officeDocument/2006/relationships/tags" Target="../tags/tag380.xml"/><Relationship Id="rId17" Type="http://schemas.openxmlformats.org/officeDocument/2006/relationships/tags" Target="../tags/tag385.xml"/><Relationship Id="rId25" Type="http://schemas.openxmlformats.org/officeDocument/2006/relationships/tags" Target="../tags/tag393.xml"/><Relationship Id="rId33" Type="http://schemas.openxmlformats.org/officeDocument/2006/relationships/slideLayout" Target="../slideLayouts/slideLayout3.xml"/><Relationship Id="rId2" Type="http://schemas.openxmlformats.org/officeDocument/2006/relationships/tags" Target="../tags/tag370.xml"/><Relationship Id="rId16" Type="http://schemas.openxmlformats.org/officeDocument/2006/relationships/tags" Target="../tags/tag384.xml"/><Relationship Id="rId20" Type="http://schemas.openxmlformats.org/officeDocument/2006/relationships/tags" Target="../tags/tag388.xml"/><Relationship Id="rId29" Type="http://schemas.openxmlformats.org/officeDocument/2006/relationships/tags" Target="../tags/tag397.xml"/><Relationship Id="rId1" Type="http://schemas.openxmlformats.org/officeDocument/2006/relationships/tags" Target="../tags/tag369.xml"/><Relationship Id="rId6" Type="http://schemas.openxmlformats.org/officeDocument/2006/relationships/tags" Target="../tags/tag374.xml"/><Relationship Id="rId11" Type="http://schemas.openxmlformats.org/officeDocument/2006/relationships/tags" Target="../tags/tag379.xml"/><Relationship Id="rId24" Type="http://schemas.openxmlformats.org/officeDocument/2006/relationships/tags" Target="../tags/tag392.xml"/><Relationship Id="rId32" Type="http://schemas.openxmlformats.org/officeDocument/2006/relationships/tags" Target="../tags/tag400.xml"/><Relationship Id="rId5" Type="http://schemas.openxmlformats.org/officeDocument/2006/relationships/tags" Target="../tags/tag373.xml"/><Relationship Id="rId15" Type="http://schemas.openxmlformats.org/officeDocument/2006/relationships/tags" Target="../tags/tag383.xml"/><Relationship Id="rId23" Type="http://schemas.openxmlformats.org/officeDocument/2006/relationships/tags" Target="../tags/tag391.xml"/><Relationship Id="rId28" Type="http://schemas.openxmlformats.org/officeDocument/2006/relationships/tags" Target="../tags/tag396.xml"/><Relationship Id="rId10" Type="http://schemas.openxmlformats.org/officeDocument/2006/relationships/tags" Target="../tags/tag378.xml"/><Relationship Id="rId19" Type="http://schemas.openxmlformats.org/officeDocument/2006/relationships/tags" Target="../tags/tag387.xml"/><Relationship Id="rId31" Type="http://schemas.openxmlformats.org/officeDocument/2006/relationships/tags" Target="../tags/tag399.xml"/><Relationship Id="rId4" Type="http://schemas.openxmlformats.org/officeDocument/2006/relationships/tags" Target="../tags/tag372.xml"/><Relationship Id="rId9" Type="http://schemas.openxmlformats.org/officeDocument/2006/relationships/tags" Target="../tags/tag377.xml"/><Relationship Id="rId14" Type="http://schemas.openxmlformats.org/officeDocument/2006/relationships/tags" Target="../tags/tag382.xml"/><Relationship Id="rId22" Type="http://schemas.openxmlformats.org/officeDocument/2006/relationships/tags" Target="../tags/tag390.xml"/><Relationship Id="rId27" Type="http://schemas.openxmlformats.org/officeDocument/2006/relationships/tags" Target="../tags/tag395.xml"/><Relationship Id="rId30" Type="http://schemas.openxmlformats.org/officeDocument/2006/relationships/tags" Target="../tags/tag39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408.xml"/><Relationship Id="rId3" Type="http://schemas.openxmlformats.org/officeDocument/2006/relationships/tags" Target="../tags/tag403.xml"/><Relationship Id="rId7" Type="http://schemas.openxmlformats.org/officeDocument/2006/relationships/tags" Target="../tags/tag407.xml"/><Relationship Id="rId12" Type="http://schemas.openxmlformats.org/officeDocument/2006/relationships/image" Target="../media/image3.tmp"/><Relationship Id="rId2" Type="http://schemas.openxmlformats.org/officeDocument/2006/relationships/tags" Target="../tags/tag402.xml"/><Relationship Id="rId1" Type="http://schemas.openxmlformats.org/officeDocument/2006/relationships/tags" Target="../tags/tag401.xml"/><Relationship Id="rId6" Type="http://schemas.openxmlformats.org/officeDocument/2006/relationships/tags" Target="../tags/tag406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405.xml"/><Relationship Id="rId10" Type="http://schemas.openxmlformats.org/officeDocument/2006/relationships/tags" Target="../tags/tag410.xml"/><Relationship Id="rId4" Type="http://schemas.openxmlformats.org/officeDocument/2006/relationships/tags" Target="../tags/tag404.xml"/><Relationship Id="rId9" Type="http://schemas.openxmlformats.org/officeDocument/2006/relationships/tags" Target="../tags/tag40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418.xml"/><Relationship Id="rId13" Type="http://schemas.openxmlformats.org/officeDocument/2006/relationships/tags" Target="../tags/tag423.xml"/><Relationship Id="rId18" Type="http://schemas.openxmlformats.org/officeDocument/2006/relationships/tags" Target="../tags/tag428.xml"/><Relationship Id="rId26" Type="http://schemas.openxmlformats.org/officeDocument/2006/relationships/tags" Target="../tags/tag436.xml"/><Relationship Id="rId3" Type="http://schemas.openxmlformats.org/officeDocument/2006/relationships/tags" Target="../tags/tag413.xml"/><Relationship Id="rId21" Type="http://schemas.openxmlformats.org/officeDocument/2006/relationships/tags" Target="../tags/tag431.xml"/><Relationship Id="rId34" Type="http://schemas.openxmlformats.org/officeDocument/2006/relationships/image" Target="../media/image3.tmp"/><Relationship Id="rId7" Type="http://schemas.openxmlformats.org/officeDocument/2006/relationships/tags" Target="../tags/tag417.xml"/><Relationship Id="rId12" Type="http://schemas.openxmlformats.org/officeDocument/2006/relationships/tags" Target="../tags/tag422.xml"/><Relationship Id="rId17" Type="http://schemas.openxmlformats.org/officeDocument/2006/relationships/tags" Target="../tags/tag427.xml"/><Relationship Id="rId25" Type="http://schemas.openxmlformats.org/officeDocument/2006/relationships/tags" Target="../tags/tag435.xml"/><Relationship Id="rId33" Type="http://schemas.openxmlformats.org/officeDocument/2006/relationships/slideLayout" Target="../slideLayouts/slideLayout3.xml"/><Relationship Id="rId2" Type="http://schemas.openxmlformats.org/officeDocument/2006/relationships/tags" Target="../tags/tag412.xml"/><Relationship Id="rId16" Type="http://schemas.openxmlformats.org/officeDocument/2006/relationships/tags" Target="../tags/tag426.xml"/><Relationship Id="rId20" Type="http://schemas.openxmlformats.org/officeDocument/2006/relationships/tags" Target="../tags/tag430.xml"/><Relationship Id="rId29" Type="http://schemas.openxmlformats.org/officeDocument/2006/relationships/tags" Target="../tags/tag439.xml"/><Relationship Id="rId1" Type="http://schemas.openxmlformats.org/officeDocument/2006/relationships/tags" Target="../tags/tag411.xml"/><Relationship Id="rId6" Type="http://schemas.openxmlformats.org/officeDocument/2006/relationships/tags" Target="../tags/tag416.xml"/><Relationship Id="rId11" Type="http://schemas.openxmlformats.org/officeDocument/2006/relationships/tags" Target="../tags/tag421.xml"/><Relationship Id="rId24" Type="http://schemas.openxmlformats.org/officeDocument/2006/relationships/tags" Target="../tags/tag434.xml"/><Relationship Id="rId32" Type="http://schemas.openxmlformats.org/officeDocument/2006/relationships/tags" Target="../tags/tag442.xml"/><Relationship Id="rId5" Type="http://schemas.openxmlformats.org/officeDocument/2006/relationships/tags" Target="../tags/tag415.xml"/><Relationship Id="rId15" Type="http://schemas.openxmlformats.org/officeDocument/2006/relationships/tags" Target="../tags/tag425.xml"/><Relationship Id="rId23" Type="http://schemas.openxmlformats.org/officeDocument/2006/relationships/tags" Target="../tags/tag433.xml"/><Relationship Id="rId28" Type="http://schemas.openxmlformats.org/officeDocument/2006/relationships/tags" Target="../tags/tag438.xml"/><Relationship Id="rId10" Type="http://schemas.openxmlformats.org/officeDocument/2006/relationships/tags" Target="../tags/tag420.xml"/><Relationship Id="rId19" Type="http://schemas.openxmlformats.org/officeDocument/2006/relationships/tags" Target="../tags/tag429.xml"/><Relationship Id="rId31" Type="http://schemas.openxmlformats.org/officeDocument/2006/relationships/tags" Target="../tags/tag441.xml"/><Relationship Id="rId4" Type="http://schemas.openxmlformats.org/officeDocument/2006/relationships/tags" Target="../tags/tag414.xml"/><Relationship Id="rId9" Type="http://schemas.openxmlformats.org/officeDocument/2006/relationships/tags" Target="../tags/tag419.xml"/><Relationship Id="rId14" Type="http://schemas.openxmlformats.org/officeDocument/2006/relationships/tags" Target="../tags/tag424.xml"/><Relationship Id="rId22" Type="http://schemas.openxmlformats.org/officeDocument/2006/relationships/tags" Target="../tags/tag432.xml"/><Relationship Id="rId27" Type="http://schemas.openxmlformats.org/officeDocument/2006/relationships/tags" Target="../tags/tag437.xml"/><Relationship Id="rId30" Type="http://schemas.openxmlformats.org/officeDocument/2006/relationships/tags" Target="../tags/tag44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450.xml"/><Relationship Id="rId3" Type="http://schemas.openxmlformats.org/officeDocument/2006/relationships/tags" Target="../tags/tag445.xml"/><Relationship Id="rId7" Type="http://schemas.openxmlformats.org/officeDocument/2006/relationships/tags" Target="../tags/tag449.xml"/><Relationship Id="rId12" Type="http://schemas.openxmlformats.org/officeDocument/2006/relationships/image" Target="../media/image3.tmp"/><Relationship Id="rId2" Type="http://schemas.openxmlformats.org/officeDocument/2006/relationships/tags" Target="../tags/tag444.xml"/><Relationship Id="rId1" Type="http://schemas.openxmlformats.org/officeDocument/2006/relationships/tags" Target="../tags/tag443.xml"/><Relationship Id="rId6" Type="http://schemas.openxmlformats.org/officeDocument/2006/relationships/tags" Target="../tags/tag448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447.xml"/><Relationship Id="rId10" Type="http://schemas.openxmlformats.org/officeDocument/2006/relationships/tags" Target="../tags/tag452.xml"/><Relationship Id="rId4" Type="http://schemas.openxmlformats.org/officeDocument/2006/relationships/tags" Target="../tags/tag446.xml"/><Relationship Id="rId9" Type="http://schemas.openxmlformats.org/officeDocument/2006/relationships/tags" Target="../tags/tag451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460.xml"/><Relationship Id="rId3" Type="http://schemas.openxmlformats.org/officeDocument/2006/relationships/tags" Target="../tags/tag455.xml"/><Relationship Id="rId7" Type="http://schemas.openxmlformats.org/officeDocument/2006/relationships/tags" Target="../tags/tag459.xml"/><Relationship Id="rId12" Type="http://schemas.openxmlformats.org/officeDocument/2006/relationships/image" Target="../media/image3.tmp"/><Relationship Id="rId2" Type="http://schemas.openxmlformats.org/officeDocument/2006/relationships/tags" Target="../tags/tag454.xml"/><Relationship Id="rId1" Type="http://schemas.openxmlformats.org/officeDocument/2006/relationships/tags" Target="../tags/tag453.xml"/><Relationship Id="rId6" Type="http://schemas.openxmlformats.org/officeDocument/2006/relationships/tags" Target="../tags/tag458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457.xml"/><Relationship Id="rId10" Type="http://schemas.openxmlformats.org/officeDocument/2006/relationships/tags" Target="../tags/tag462.xml"/><Relationship Id="rId4" Type="http://schemas.openxmlformats.org/officeDocument/2006/relationships/tags" Target="../tags/tag456.xml"/><Relationship Id="rId9" Type="http://schemas.openxmlformats.org/officeDocument/2006/relationships/tags" Target="../tags/tag46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470.xml"/><Relationship Id="rId13" Type="http://schemas.openxmlformats.org/officeDocument/2006/relationships/tags" Target="../tags/tag475.xml"/><Relationship Id="rId18" Type="http://schemas.openxmlformats.org/officeDocument/2006/relationships/tags" Target="../tags/tag480.xml"/><Relationship Id="rId26" Type="http://schemas.openxmlformats.org/officeDocument/2006/relationships/tags" Target="../tags/tag488.xml"/><Relationship Id="rId3" Type="http://schemas.openxmlformats.org/officeDocument/2006/relationships/tags" Target="../tags/tag465.xml"/><Relationship Id="rId21" Type="http://schemas.openxmlformats.org/officeDocument/2006/relationships/tags" Target="../tags/tag483.xml"/><Relationship Id="rId34" Type="http://schemas.openxmlformats.org/officeDocument/2006/relationships/image" Target="../media/image3.tmp"/><Relationship Id="rId7" Type="http://schemas.openxmlformats.org/officeDocument/2006/relationships/tags" Target="../tags/tag469.xml"/><Relationship Id="rId12" Type="http://schemas.openxmlformats.org/officeDocument/2006/relationships/tags" Target="../tags/tag474.xml"/><Relationship Id="rId17" Type="http://schemas.openxmlformats.org/officeDocument/2006/relationships/tags" Target="../tags/tag479.xml"/><Relationship Id="rId25" Type="http://schemas.openxmlformats.org/officeDocument/2006/relationships/tags" Target="../tags/tag487.xml"/><Relationship Id="rId33" Type="http://schemas.openxmlformats.org/officeDocument/2006/relationships/slideLayout" Target="../slideLayouts/slideLayout3.xml"/><Relationship Id="rId2" Type="http://schemas.openxmlformats.org/officeDocument/2006/relationships/tags" Target="../tags/tag464.xml"/><Relationship Id="rId16" Type="http://schemas.openxmlformats.org/officeDocument/2006/relationships/tags" Target="../tags/tag478.xml"/><Relationship Id="rId20" Type="http://schemas.openxmlformats.org/officeDocument/2006/relationships/tags" Target="../tags/tag482.xml"/><Relationship Id="rId29" Type="http://schemas.openxmlformats.org/officeDocument/2006/relationships/tags" Target="../tags/tag491.xml"/><Relationship Id="rId1" Type="http://schemas.openxmlformats.org/officeDocument/2006/relationships/tags" Target="../tags/tag463.xml"/><Relationship Id="rId6" Type="http://schemas.openxmlformats.org/officeDocument/2006/relationships/tags" Target="../tags/tag468.xml"/><Relationship Id="rId11" Type="http://schemas.openxmlformats.org/officeDocument/2006/relationships/tags" Target="../tags/tag473.xml"/><Relationship Id="rId24" Type="http://schemas.openxmlformats.org/officeDocument/2006/relationships/tags" Target="../tags/tag486.xml"/><Relationship Id="rId32" Type="http://schemas.openxmlformats.org/officeDocument/2006/relationships/tags" Target="../tags/tag494.xml"/><Relationship Id="rId5" Type="http://schemas.openxmlformats.org/officeDocument/2006/relationships/tags" Target="../tags/tag467.xml"/><Relationship Id="rId15" Type="http://schemas.openxmlformats.org/officeDocument/2006/relationships/tags" Target="../tags/tag477.xml"/><Relationship Id="rId23" Type="http://schemas.openxmlformats.org/officeDocument/2006/relationships/tags" Target="../tags/tag485.xml"/><Relationship Id="rId28" Type="http://schemas.openxmlformats.org/officeDocument/2006/relationships/tags" Target="../tags/tag490.xml"/><Relationship Id="rId10" Type="http://schemas.openxmlformats.org/officeDocument/2006/relationships/tags" Target="../tags/tag472.xml"/><Relationship Id="rId19" Type="http://schemas.openxmlformats.org/officeDocument/2006/relationships/tags" Target="../tags/tag481.xml"/><Relationship Id="rId31" Type="http://schemas.openxmlformats.org/officeDocument/2006/relationships/tags" Target="../tags/tag493.xml"/><Relationship Id="rId4" Type="http://schemas.openxmlformats.org/officeDocument/2006/relationships/tags" Target="../tags/tag466.xml"/><Relationship Id="rId9" Type="http://schemas.openxmlformats.org/officeDocument/2006/relationships/tags" Target="../tags/tag471.xml"/><Relationship Id="rId14" Type="http://schemas.openxmlformats.org/officeDocument/2006/relationships/tags" Target="../tags/tag476.xml"/><Relationship Id="rId22" Type="http://schemas.openxmlformats.org/officeDocument/2006/relationships/tags" Target="../tags/tag484.xml"/><Relationship Id="rId27" Type="http://schemas.openxmlformats.org/officeDocument/2006/relationships/tags" Target="../tags/tag489.xml"/><Relationship Id="rId30" Type="http://schemas.openxmlformats.org/officeDocument/2006/relationships/tags" Target="../tags/tag49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502.xml"/><Relationship Id="rId13" Type="http://schemas.openxmlformats.org/officeDocument/2006/relationships/tags" Target="../tags/tag507.xml"/><Relationship Id="rId18" Type="http://schemas.openxmlformats.org/officeDocument/2006/relationships/tags" Target="../tags/tag512.xml"/><Relationship Id="rId26" Type="http://schemas.openxmlformats.org/officeDocument/2006/relationships/tags" Target="../tags/tag520.xml"/><Relationship Id="rId3" Type="http://schemas.openxmlformats.org/officeDocument/2006/relationships/tags" Target="../tags/tag497.xml"/><Relationship Id="rId21" Type="http://schemas.openxmlformats.org/officeDocument/2006/relationships/tags" Target="../tags/tag515.xml"/><Relationship Id="rId34" Type="http://schemas.openxmlformats.org/officeDocument/2006/relationships/image" Target="../media/image3.tmp"/><Relationship Id="rId7" Type="http://schemas.openxmlformats.org/officeDocument/2006/relationships/tags" Target="../tags/tag501.xml"/><Relationship Id="rId12" Type="http://schemas.openxmlformats.org/officeDocument/2006/relationships/tags" Target="../tags/tag506.xml"/><Relationship Id="rId17" Type="http://schemas.openxmlformats.org/officeDocument/2006/relationships/tags" Target="../tags/tag511.xml"/><Relationship Id="rId25" Type="http://schemas.openxmlformats.org/officeDocument/2006/relationships/tags" Target="../tags/tag519.xml"/><Relationship Id="rId33" Type="http://schemas.openxmlformats.org/officeDocument/2006/relationships/slideLayout" Target="../slideLayouts/slideLayout3.xml"/><Relationship Id="rId2" Type="http://schemas.openxmlformats.org/officeDocument/2006/relationships/tags" Target="../tags/tag496.xml"/><Relationship Id="rId16" Type="http://schemas.openxmlformats.org/officeDocument/2006/relationships/tags" Target="../tags/tag510.xml"/><Relationship Id="rId20" Type="http://schemas.openxmlformats.org/officeDocument/2006/relationships/tags" Target="../tags/tag514.xml"/><Relationship Id="rId29" Type="http://schemas.openxmlformats.org/officeDocument/2006/relationships/tags" Target="../tags/tag523.xml"/><Relationship Id="rId1" Type="http://schemas.openxmlformats.org/officeDocument/2006/relationships/tags" Target="../tags/tag495.xml"/><Relationship Id="rId6" Type="http://schemas.openxmlformats.org/officeDocument/2006/relationships/tags" Target="../tags/tag500.xml"/><Relationship Id="rId11" Type="http://schemas.openxmlformats.org/officeDocument/2006/relationships/tags" Target="../tags/tag505.xml"/><Relationship Id="rId24" Type="http://schemas.openxmlformats.org/officeDocument/2006/relationships/tags" Target="../tags/tag518.xml"/><Relationship Id="rId32" Type="http://schemas.openxmlformats.org/officeDocument/2006/relationships/tags" Target="../tags/tag526.xml"/><Relationship Id="rId5" Type="http://schemas.openxmlformats.org/officeDocument/2006/relationships/tags" Target="../tags/tag499.xml"/><Relationship Id="rId15" Type="http://schemas.openxmlformats.org/officeDocument/2006/relationships/tags" Target="../tags/tag509.xml"/><Relationship Id="rId23" Type="http://schemas.openxmlformats.org/officeDocument/2006/relationships/tags" Target="../tags/tag517.xml"/><Relationship Id="rId28" Type="http://schemas.openxmlformats.org/officeDocument/2006/relationships/tags" Target="../tags/tag522.xml"/><Relationship Id="rId10" Type="http://schemas.openxmlformats.org/officeDocument/2006/relationships/tags" Target="../tags/tag504.xml"/><Relationship Id="rId19" Type="http://schemas.openxmlformats.org/officeDocument/2006/relationships/tags" Target="../tags/tag513.xml"/><Relationship Id="rId31" Type="http://schemas.openxmlformats.org/officeDocument/2006/relationships/tags" Target="../tags/tag525.xml"/><Relationship Id="rId4" Type="http://schemas.openxmlformats.org/officeDocument/2006/relationships/tags" Target="../tags/tag498.xml"/><Relationship Id="rId9" Type="http://schemas.openxmlformats.org/officeDocument/2006/relationships/tags" Target="../tags/tag503.xml"/><Relationship Id="rId14" Type="http://schemas.openxmlformats.org/officeDocument/2006/relationships/tags" Target="../tags/tag508.xml"/><Relationship Id="rId22" Type="http://schemas.openxmlformats.org/officeDocument/2006/relationships/tags" Target="../tags/tag516.xml"/><Relationship Id="rId27" Type="http://schemas.openxmlformats.org/officeDocument/2006/relationships/tags" Target="../tags/tag521.xml"/><Relationship Id="rId30" Type="http://schemas.openxmlformats.org/officeDocument/2006/relationships/tags" Target="../tags/tag524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534.xml"/><Relationship Id="rId13" Type="http://schemas.openxmlformats.org/officeDocument/2006/relationships/tags" Target="../tags/tag539.xml"/><Relationship Id="rId18" Type="http://schemas.openxmlformats.org/officeDocument/2006/relationships/tags" Target="../tags/tag544.xml"/><Relationship Id="rId26" Type="http://schemas.openxmlformats.org/officeDocument/2006/relationships/tags" Target="../tags/tag552.xml"/><Relationship Id="rId3" Type="http://schemas.openxmlformats.org/officeDocument/2006/relationships/tags" Target="../tags/tag529.xml"/><Relationship Id="rId21" Type="http://schemas.openxmlformats.org/officeDocument/2006/relationships/tags" Target="../tags/tag547.xml"/><Relationship Id="rId34" Type="http://schemas.openxmlformats.org/officeDocument/2006/relationships/image" Target="../media/image3.tmp"/><Relationship Id="rId7" Type="http://schemas.openxmlformats.org/officeDocument/2006/relationships/tags" Target="../tags/tag533.xml"/><Relationship Id="rId12" Type="http://schemas.openxmlformats.org/officeDocument/2006/relationships/tags" Target="../tags/tag538.xml"/><Relationship Id="rId17" Type="http://schemas.openxmlformats.org/officeDocument/2006/relationships/tags" Target="../tags/tag543.xml"/><Relationship Id="rId25" Type="http://schemas.openxmlformats.org/officeDocument/2006/relationships/tags" Target="../tags/tag551.xml"/><Relationship Id="rId33" Type="http://schemas.openxmlformats.org/officeDocument/2006/relationships/slideLayout" Target="../slideLayouts/slideLayout3.xml"/><Relationship Id="rId2" Type="http://schemas.openxmlformats.org/officeDocument/2006/relationships/tags" Target="../tags/tag528.xml"/><Relationship Id="rId16" Type="http://schemas.openxmlformats.org/officeDocument/2006/relationships/tags" Target="../tags/tag542.xml"/><Relationship Id="rId20" Type="http://schemas.openxmlformats.org/officeDocument/2006/relationships/tags" Target="../tags/tag546.xml"/><Relationship Id="rId29" Type="http://schemas.openxmlformats.org/officeDocument/2006/relationships/tags" Target="../tags/tag555.xml"/><Relationship Id="rId1" Type="http://schemas.openxmlformats.org/officeDocument/2006/relationships/tags" Target="../tags/tag527.xml"/><Relationship Id="rId6" Type="http://schemas.openxmlformats.org/officeDocument/2006/relationships/tags" Target="../tags/tag532.xml"/><Relationship Id="rId11" Type="http://schemas.openxmlformats.org/officeDocument/2006/relationships/tags" Target="../tags/tag537.xml"/><Relationship Id="rId24" Type="http://schemas.openxmlformats.org/officeDocument/2006/relationships/tags" Target="../tags/tag550.xml"/><Relationship Id="rId32" Type="http://schemas.openxmlformats.org/officeDocument/2006/relationships/tags" Target="../tags/tag558.xml"/><Relationship Id="rId5" Type="http://schemas.openxmlformats.org/officeDocument/2006/relationships/tags" Target="../tags/tag531.xml"/><Relationship Id="rId15" Type="http://schemas.openxmlformats.org/officeDocument/2006/relationships/tags" Target="../tags/tag541.xml"/><Relationship Id="rId23" Type="http://schemas.openxmlformats.org/officeDocument/2006/relationships/tags" Target="../tags/tag549.xml"/><Relationship Id="rId28" Type="http://schemas.openxmlformats.org/officeDocument/2006/relationships/tags" Target="../tags/tag554.xml"/><Relationship Id="rId10" Type="http://schemas.openxmlformats.org/officeDocument/2006/relationships/tags" Target="../tags/tag536.xml"/><Relationship Id="rId19" Type="http://schemas.openxmlformats.org/officeDocument/2006/relationships/tags" Target="../tags/tag545.xml"/><Relationship Id="rId31" Type="http://schemas.openxmlformats.org/officeDocument/2006/relationships/tags" Target="../tags/tag557.xml"/><Relationship Id="rId4" Type="http://schemas.openxmlformats.org/officeDocument/2006/relationships/tags" Target="../tags/tag530.xml"/><Relationship Id="rId9" Type="http://schemas.openxmlformats.org/officeDocument/2006/relationships/tags" Target="../tags/tag535.xml"/><Relationship Id="rId14" Type="http://schemas.openxmlformats.org/officeDocument/2006/relationships/tags" Target="../tags/tag540.xml"/><Relationship Id="rId22" Type="http://schemas.openxmlformats.org/officeDocument/2006/relationships/tags" Target="../tags/tag548.xml"/><Relationship Id="rId27" Type="http://schemas.openxmlformats.org/officeDocument/2006/relationships/tags" Target="../tags/tag553.xml"/><Relationship Id="rId30" Type="http://schemas.openxmlformats.org/officeDocument/2006/relationships/tags" Target="../tags/tag556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566.xml"/><Relationship Id="rId13" Type="http://schemas.openxmlformats.org/officeDocument/2006/relationships/tags" Target="../tags/tag571.xml"/><Relationship Id="rId18" Type="http://schemas.openxmlformats.org/officeDocument/2006/relationships/tags" Target="../tags/tag576.xml"/><Relationship Id="rId26" Type="http://schemas.openxmlformats.org/officeDocument/2006/relationships/tags" Target="../tags/tag584.xml"/><Relationship Id="rId3" Type="http://schemas.openxmlformats.org/officeDocument/2006/relationships/tags" Target="../tags/tag561.xml"/><Relationship Id="rId21" Type="http://schemas.openxmlformats.org/officeDocument/2006/relationships/tags" Target="../tags/tag579.xml"/><Relationship Id="rId34" Type="http://schemas.openxmlformats.org/officeDocument/2006/relationships/image" Target="../media/image3.tmp"/><Relationship Id="rId7" Type="http://schemas.openxmlformats.org/officeDocument/2006/relationships/tags" Target="../tags/tag565.xml"/><Relationship Id="rId12" Type="http://schemas.openxmlformats.org/officeDocument/2006/relationships/tags" Target="../tags/tag570.xml"/><Relationship Id="rId17" Type="http://schemas.openxmlformats.org/officeDocument/2006/relationships/tags" Target="../tags/tag575.xml"/><Relationship Id="rId25" Type="http://schemas.openxmlformats.org/officeDocument/2006/relationships/tags" Target="../tags/tag583.xml"/><Relationship Id="rId33" Type="http://schemas.openxmlformats.org/officeDocument/2006/relationships/slideLayout" Target="../slideLayouts/slideLayout3.xml"/><Relationship Id="rId2" Type="http://schemas.openxmlformats.org/officeDocument/2006/relationships/tags" Target="../tags/tag560.xml"/><Relationship Id="rId16" Type="http://schemas.openxmlformats.org/officeDocument/2006/relationships/tags" Target="../tags/tag574.xml"/><Relationship Id="rId20" Type="http://schemas.openxmlformats.org/officeDocument/2006/relationships/tags" Target="../tags/tag578.xml"/><Relationship Id="rId29" Type="http://schemas.openxmlformats.org/officeDocument/2006/relationships/tags" Target="../tags/tag587.xml"/><Relationship Id="rId1" Type="http://schemas.openxmlformats.org/officeDocument/2006/relationships/tags" Target="../tags/tag559.xml"/><Relationship Id="rId6" Type="http://schemas.openxmlformats.org/officeDocument/2006/relationships/tags" Target="../tags/tag564.xml"/><Relationship Id="rId11" Type="http://schemas.openxmlformats.org/officeDocument/2006/relationships/tags" Target="../tags/tag569.xml"/><Relationship Id="rId24" Type="http://schemas.openxmlformats.org/officeDocument/2006/relationships/tags" Target="../tags/tag582.xml"/><Relationship Id="rId32" Type="http://schemas.openxmlformats.org/officeDocument/2006/relationships/tags" Target="../tags/tag590.xml"/><Relationship Id="rId5" Type="http://schemas.openxmlformats.org/officeDocument/2006/relationships/tags" Target="../tags/tag563.xml"/><Relationship Id="rId15" Type="http://schemas.openxmlformats.org/officeDocument/2006/relationships/tags" Target="../tags/tag573.xml"/><Relationship Id="rId23" Type="http://schemas.openxmlformats.org/officeDocument/2006/relationships/tags" Target="../tags/tag581.xml"/><Relationship Id="rId28" Type="http://schemas.openxmlformats.org/officeDocument/2006/relationships/tags" Target="../tags/tag586.xml"/><Relationship Id="rId10" Type="http://schemas.openxmlformats.org/officeDocument/2006/relationships/tags" Target="../tags/tag568.xml"/><Relationship Id="rId19" Type="http://schemas.openxmlformats.org/officeDocument/2006/relationships/tags" Target="../tags/tag577.xml"/><Relationship Id="rId31" Type="http://schemas.openxmlformats.org/officeDocument/2006/relationships/tags" Target="../tags/tag589.xml"/><Relationship Id="rId4" Type="http://schemas.openxmlformats.org/officeDocument/2006/relationships/tags" Target="../tags/tag562.xml"/><Relationship Id="rId9" Type="http://schemas.openxmlformats.org/officeDocument/2006/relationships/tags" Target="../tags/tag567.xml"/><Relationship Id="rId14" Type="http://schemas.openxmlformats.org/officeDocument/2006/relationships/tags" Target="../tags/tag572.xml"/><Relationship Id="rId22" Type="http://schemas.openxmlformats.org/officeDocument/2006/relationships/tags" Target="../tags/tag580.xml"/><Relationship Id="rId27" Type="http://schemas.openxmlformats.org/officeDocument/2006/relationships/tags" Target="../tags/tag585.xml"/><Relationship Id="rId30" Type="http://schemas.openxmlformats.org/officeDocument/2006/relationships/tags" Target="../tags/tag58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598.xml"/><Relationship Id="rId13" Type="http://schemas.openxmlformats.org/officeDocument/2006/relationships/tags" Target="../tags/tag603.xml"/><Relationship Id="rId18" Type="http://schemas.openxmlformats.org/officeDocument/2006/relationships/tags" Target="../tags/tag608.xml"/><Relationship Id="rId26" Type="http://schemas.openxmlformats.org/officeDocument/2006/relationships/tags" Target="../tags/tag616.xml"/><Relationship Id="rId39" Type="http://schemas.openxmlformats.org/officeDocument/2006/relationships/slideLayout" Target="../slideLayouts/slideLayout3.xml"/><Relationship Id="rId3" Type="http://schemas.openxmlformats.org/officeDocument/2006/relationships/tags" Target="../tags/tag593.xml"/><Relationship Id="rId21" Type="http://schemas.openxmlformats.org/officeDocument/2006/relationships/tags" Target="../tags/tag611.xml"/><Relationship Id="rId34" Type="http://schemas.openxmlformats.org/officeDocument/2006/relationships/tags" Target="../tags/tag624.xml"/><Relationship Id="rId7" Type="http://schemas.openxmlformats.org/officeDocument/2006/relationships/tags" Target="../tags/tag597.xml"/><Relationship Id="rId12" Type="http://schemas.openxmlformats.org/officeDocument/2006/relationships/tags" Target="../tags/tag602.xml"/><Relationship Id="rId17" Type="http://schemas.openxmlformats.org/officeDocument/2006/relationships/tags" Target="../tags/tag607.xml"/><Relationship Id="rId25" Type="http://schemas.openxmlformats.org/officeDocument/2006/relationships/tags" Target="../tags/tag615.xml"/><Relationship Id="rId33" Type="http://schemas.openxmlformats.org/officeDocument/2006/relationships/tags" Target="../tags/tag623.xml"/><Relationship Id="rId38" Type="http://schemas.openxmlformats.org/officeDocument/2006/relationships/tags" Target="../tags/tag628.xml"/><Relationship Id="rId2" Type="http://schemas.openxmlformats.org/officeDocument/2006/relationships/tags" Target="../tags/tag592.xml"/><Relationship Id="rId16" Type="http://schemas.openxmlformats.org/officeDocument/2006/relationships/tags" Target="../tags/tag606.xml"/><Relationship Id="rId20" Type="http://schemas.openxmlformats.org/officeDocument/2006/relationships/tags" Target="../tags/tag610.xml"/><Relationship Id="rId29" Type="http://schemas.openxmlformats.org/officeDocument/2006/relationships/tags" Target="../tags/tag619.xml"/><Relationship Id="rId1" Type="http://schemas.openxmlformats.org/officeDocument/2006/relationships/tags" Target="../tags/tag591.xml"/><Relationship Id="rId6" Type="http://schemas.openxmlformats.org/officeDocument/2006/relationships/tags" Target="../tags/tag596.xml"/><Relationship Id="rId11" Type="http://schemas.openxmlformats.org/officeDocument/2006/relationships/tags" Target="../tags/tag601.xml"/><Relationship Id="rId24" Type="http://schemas.openxmlformats.org/officeDocument/2006/relationships/tags" Target="../tags/tag614.xml"/><Relationship Id="rId32" Type="http://schemas.openxmlformats.org/officeDocument/2006/relationships/tags" Target="../tags/tag622.xml"/><Relationship Id="rId37" Type="http://schemas.openxmlformats.org/officeDocument/2006/relationships/tags" Target="../tags/tag627.xml"/><Relationship Id="rId40" Type="http://schemas.openxmlformats.org/officeDocument/2006/relationships/image" Target="../media/image3.tmp"/><Relationship Id="rId5" Type="http://schemas.openxmlformats.org/officeDocument/2006/relationships/tags" Target="../tags/tag595.xml"/><Relationship Id="rId15" Type="http://schemas.openxmlformats.org/officeDocument/2006/relationships/tags" Target="../tags/tag605.xml"/><Relationship Id="rId23" Type="http://schemas.openxmlformats.org/officeDocument/2006/relationships/tags" Target="../tags/tag613.xml"/><Relationship Id="rId28" Type="http://schemas.openxmlformats.org/officeDocument/2006/relationships/tags" Target="../tags/tag618.xml"/><Relationship Id="rId36" Type="http://schemas.openxmlformats.org/officeDocument/2006/relationships/tags" Target="../tags/tag626.xml"/><Relationship Id="rId10" Type="http://schemas.openxmlformats.org/officeDocument/2006/relationships/tags" Target="../tags/tag600.xml"/><Relationship Id="rId19" Type="http://schemas.openxmlformats.org/officeDocument/2006/relationships/tags" Target="../tags/tag609.xml"/><Relationship Id="rId31" Type="http://schemas.openxmlformats.org/officeDocument/2006/relationships/tags" Target="../tags/tag621.xml"/><Relationship Id="rId4" Type="http://schemas.openxmlformats.org/officeDocument/2006/relationships/tags" Target="../tags/tag594.xml"/><Relationship Id="rId9" Type="http://schemas.openxmlformats.org/officeDocument/2006/relationships/tags" Target="../tags/tag599.xml"/><Relationship Id="rId14" Type="http://schemas.openxmlformats.org/officeDocument/2006/relationships/tags" Target="../tags/tag604.xml"/><Relationship Id="rId22" Type="http://schemas.openxmlformats.org/officeDocument/2006/relationships/tags" Target="../tags/tag612.xml"/><Relationship Id="rId27" Type="http://schemas.openxmlformats.org/officeDocument/2006/relationships/tags" Target="../tags/tag617.xml"/><Relationship Id="rId30" Type="http://schemas.openxmlformats.org/officeDocument/2006/relationships/tags" Target="../tags/tag620.xml"/><Relationship Id="rId35" Type="http://schemas.openxmlformats.org/officeDocument/2006/relationships/tags" Target="../tags/tag625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636.xml"/><Relationship Id="rId13" Type="http://schemas.openxmlformats.org/officeDocument/2006/relationships/tags" Target="../tags/tag641.xml"/><Relationship Id="rId18" Type="http://schemas.openxmlformats.org/officeDocument/2006/relationships/tags" Target="../tags/tag646.xml"/><Relationship Id="rId26" Type="http://schemas.openxmlformats.org/officeDocument/2006/relationships/tags" Target="../tags/tag654.xml"/><Relationship Id="rId3" Type="http://schemas.openxmlformats.org/officeDocument/2006/relationships/tags" Target="../tags/tag631.xml"/><Relationship Id="rId21" Type="http://schemas.openxmlformats.org/officeDocument/2006/relationships/tags" Target="../tags/tag649.xml"/><Relationship Id="rId34" Type="http://schemas.openxmlformats.org/officeDocument/2006/relationships/image" Target="../media/image3.tmp"/><Relationship Id="rId7" Type="http://schemas.openxmlformats.org/officeDocument/2006/relationships/tags" Target="../tags/tag635.xml"/><Relationship Id="rId12" Type="http://schemas.openxmlformats.org/officeDocument/2006/relationships/tags" Target="../tags/tag640.xml"/><Relationship Id="rId17" Type="http://schemas.openxmlformats.org/officeDocument/2006/relationships/tags" Target="../tags/tag645.xml"/><Relationship Id="rId25" Type="http://schemas.openxmlformats.org/officeDocument/2006/relationships/tags" Target="../tags/tag653.xml"/><Relationship Id="rId33" Type="http://schemas.openxmlformats.org/officeDocument/2006/relationships/slideLayout" Target="../slideLayouts/slideLayout3.xml"/><Relationship Id="rId2" Type="http://schemas.openxmlformats.org/officeDocument/2006/relationships/tags" Target="../tags/tag630.xml"/><Relationship Id="rId16" Type="http://schemas.openxmlformats.org/officeDocument/2006/relationships/tags" Target="../tags/tag644.xml"/><Relationship Id="rId20" Type="http://schemas.openxmlformats.org/officeDocument/2006/relationships/tags" Target="../tags/tag648.xml"/><Relationship Id="rId29" Type="http://schemas.openxmlformats.org/officeDocument/2006/relationships/tags" Target="../tags/tag657.xml"/><Relationship Id="rId1" Type="http://schemas.openxmlformats.org/officeDocument/2006/relationships/tags" Target="../tags/tag629.xml"/><Relationship Id="rId6" Type="http://schemas.openxmlformats.org/officeDocument/2006/relationships/tags" Target="../tags/tag634.xml"/><Relationship Id="rId11" Type="http://schemas.openxmlformats.org/officeDocument/2006/relationships/tags" Target="../tags/tag639.xml"/><Relationship Id="rId24" Type="http://schemas.openxmlformats.org/officeDocument/2006/relationships/tags" Target="../tags/tag652.xml"/><Relationship Id="rId32" Type="http://schemas.openxmlformats.org/officeDocument/2006/relationships/tags" Target="../tags/tag660.xml"/><Relationship Id="rId5" Type="http://schemas.openxmlformats.org/officeDocument/2006/relationships/tags" Target="../tags/tag633.xml"/><Relationship Id="rId15" Type="http://schemas.openxmlformats.org/officeDocument/2006/relationships/tags" Target="../tags/tag643.xml"/><Relationship Id="rId23" Type="http://schemas.openxmlformats.org/officeDocument/2006/relationships/tags" Target="../tags/tag651.xml"/><Relationship Id="rId28" Type="http://schemas.openxmlformats.org/officeDocument/2006/relationships/tags" Target="../tags/tag656.xml"/><Relationship Id="rId10" Type="http://schemas.openxmlformats.org/officeDocument/2006/relationships/tags" Target="../tags/tag638.xml"/><Relationship Id="rId19" Type="http://schemas.openxmlformats.org/officeDocument/2006/relationships/tags" Target="../tags/tag647.xml"/><Relationship Id="rId31" Type="http://schemas.openxmlformats.org/officeDocument/2006/relationships/tags" Target="../tags/tag659.xml"/><Relationship Id="rId4" Type="http://schemas.openxmlformats.org/officeDocument/2006/relationships/tags" Target="../tags/tag632.xml"/><Relationship Id="rId9" Type="http://schemas.openxmlformats.org/officeDocument/2006/relationships/tags" Target="../tags/tag637.xml"/><Relationship Id="rId14" Type="http://schemas.openxmlformats.org/officeDocument/2006/relationships/tags" Target="../tags/tag642.xml"/><Relationship Id="rId22" Type="http://schemas.openxmlformats.org/officeDocument/2006/relationships/tags" Target="../tags/tag650.xml"/><Relationship Id="rId27" Type="http://schemas.openxmlformats.org/officeDocument/2006/relationships/tags" Target="../tags/tag655.xml"/><Relationship Id="rId30" Type="http://schemas.openxmlformats.org/officeDocument/2006/relationships/tags" Target="../tags/tag658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tags" Target="../tags/tag668.xml"/><Relationship Id="rId13" Type="http://schemas.openxmlformats.org/officeDocument/2006/relationships/tags" Target="../tags/tag673.xml"/><Relationship Id="rId18" Type="http://schemas.openxmlformats.org/officeDocument/2006/relationships/tags" Target="../tags/tag678.xml"/><Relationship Id="rId26" Type="http://schemas.openxmlformats.org/officeDocument/2006/relationships/tags" Target="../tags/tag686.xml"/><Relationship Id="rId3" Type="http://schemas.openxmlformats.org/officeDocument/2006/relationships/tags" Target="../tags/tag663.xml"/><Relationship Id="rId21" Type="http://schemas.openxmlformats.org/officeDocument/2006/relationships/tags" Target="../tags/tag681.xml"/><Relationship Id="rId34" Type="http://schemas.openxmlformats.org/officeDocument/2006/relationships/image" Target="../media/image3.tmp"/><Relationship Id="rId7" Type="http://schemas.openxmlformats.org/officeDocument/2006/relationships/tags" Target="../tags/tag667.xml"/><Relationship Id="rId12" Type="http://schemas.openxmlformats.org/officeDocument/2006/relationships/tags" Target="../tags/tag672.xml"/><Relationship Id="rId17" Type="http://schemas.openxmlformats.org/officeDocument/2006/relationships/tags" Target="../tags/tag677.xml"/><Relationship Id="rId25" Type="http://schemas.openxmlformats.org/officeDocument/2006/relationships/tags" Target="../tags/tag685.xml"/><Relationship Id="rId33" Type="http://schemas.openxmlformats.org/officeDocument/2006/relationships/slideLayout" Target="../slideLayouts/slideLayout3.xml"/><Relationship Id="rId2" Type="http://schemas.openxmlformats.org/officeDocument/2006/relationships/tags" Target="../tags/tag662.xml"/><Relationship Id="rId16" Type="http://schemas.openxmlformats.org/officeDocument/2006/relationships/tags" Target="../tags/tag676.xml"/><Relationship Id="rId20" Type="http://schemas.openxmlformats.org/officeDocument/2006/relationships/tags" Target="../tags/tag680.xml"/><Relationship Id="rId29" Type="http://schemas.openxmlformats.org/officeDocument/2006/relationships/tags" Target="../tags/tag689.xml"/><Relationship Id="rId1" Type="http://schemas.openxmlformats.org/officeDocument/2006/relationships/tags" Target="../tags/tag661.xml"/><Relationship Id="rId6" Type="http://schemas.openxmlformats.org/officeDocument/2006/relationships/tags" Target="../tags/tag666.xml"/><Relationship Id="rId11" Type="http://schemas.openxmlformats.org/officeDocument/2006/relationships/tags" Target="../tags/tag671.xml"/><Relationship Id="rId24" Type="http://schemas.openxmlformats.org/officeDocument/2006/relationships/tags" Target="../tags/tag684.xml"/><Relationship Id="rId32" Type="http://schemas.openxmlformats.org/officeDocument/2006/relationships/tags" Target="../tags/tag692.xml"/><Relationship Id="rId5" Type="http://schemas.openxmlformats.org/officeDocument/2006/relationships/tags" Target="../tags/tag665.xml"/><Relationship Id="rId15" Type="http://schemas.openxmlformats.org/officeDocument/2006/relationships/tags" Target="../tags/tag675.xml"/><Relationship Id="rId23" Type="http://schemas.openxmlformats.org/officeDocument/2006/relationships/tags" Target="../tags/tag683.xml"/><Relationship Id="rId28" Type="http://schemas.openxmlformats.org/officeDocument/2006/relationships/tags" Target="../tags/tag688.xml"/><Relationship Id="rId10" Type="http://schemas.openxmlformats.org/officeDocument/2006/relationships/tags" Target="../tags/tag670.xml"/><Relationship Id="rId19" Type="http://schemas.openxmlformats.org/officeDocument/2006/relationships/tags" Target="../tags/tag679.xml"/><Relationship Id="rId31" Type="http://schemas.openxmlformats.org/officeDocument/2006/relationships/tags" Target="../tags/tag691.xml"/><Relationship Id="rId4" Type="http://schemas.openxmlformats.org/officeDocument/2006/relationships/tags" Target="../tags/tag664.xml"/><Relationship Id="rId9" Type="http://schemas.openxmlformats.org/officeDocument/2006/relationships/tags" Target="../tags/tag669.xml"/><Relationship Id="rId14" Type="http://schemas.openxmlformats.org/officeDocument/2006/relationships/tags" Target="../tags/tag674.xml"/><Relationship Id="rId22" Type="http://schemas.openxmlformats.org/officeDocument/2006/relationships/tags" Target="../tags/tag682.xml"/><Relationship Id="rId27" Type="http://schemas.openxmlformats.org/officeDocument/2006/relationships/tags" Target="../tags/tag687.xml"/><Relationship Id="rId30" Type="http://schemas.openxmlformats.org/officeDocument/2006/relationships/tags" Target="../tags/tag69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tags" Target="../tags/tag700.xml"/><Relationship Id="rId13" Type="http://schemas.openxmlformats.org/officeDocument/2006/relationships/tags" Target="../tags/tag705.xml"/><Relationship Id="rId3" Type="http://schemas.openxmlformats.org/officeDocument/2006/relationships/tags" Target="../tags/tag695.xml"/><Relationship Id="rId7" Type="http://schemas.openxmlformats.org/officeDocument/2006/relationships/tags" Target="../tags/tag699.xml"/><Relationship Id="rId12" Type="http://schemas.openxmlformats.org/officeDocument/2006/relationships/tags" Target="../tags/tag704.xml"/><Relationship Id="rId17" Type="http://schemas.openxmlformats.org/officeDocument/2006/relationships/image" Target="../media/image3.tmp"/><Relationship Id="rId2" Type="http://schemas.openxmlformats.org/officeDocument/2006/relationships/tags" Target="../tags/tag694.xml"/><Relationship Id="rId16" Type="http://schemas.openxmlformats.org/officeDocument/2006/relationships/slideLayout" Target="../slideLayouts/slideLayout3.xml"/><Relationship Id="rId1" Type="http://schemas.openxmlformats.org/officeDocument/2006/relationships/tags" Target="../tags/tag693.xml"/><Relationship Id="rId6" Type="http://schemas.openxmlformats.org/officeDocument/2006/relationships/tags" Target="../tags/tag698.xml"/><Relationship Id="rId11" Type="http://schemas.openxmlformats.org/officeDocument/2006/relationships/tags" Target="../tags/tag703.xml"/><Relationship Id="rId5" Type="http://schemas.openxmlformats.org/officeDocument/2006/relationships/tags" Target="../tags/tag697.xml"/><Relationship Id="rId15" Type="http://schemas.openxmlformats.org/officeDocument/2006/relationships/tags" Target="../tags/tag707.xml"/><Relationship Id="rId10" Type="http://schemas.openxmlformats.org/officeDocument/2006/relationships/tags" Target="../tags/tag702.xml"/><Relationship Id="rId4" Type="http://schemas.openxmlformats.org/officeDocument/2006/relationships/tags" Target="../tags/tag696.xml"/><Relationship Id="rId9" Type="http://schemas.openxmlformats.org/officeDocument/2006/relationships/tags" Target="../tags/tag701.xml"/><Relationship Id="rId14" Type="http://schemas.openxmlformats.org/officeDocument/2006/relationships/tags" Target="../tags/tag706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tags" Target="../tags/tag715.xml"/><Relationship Id="rId13" Type="http://schemas.openxmlformats.org/officeDocument/2006/relationships/tags" Target="../tags/tag720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710.xml"/><Relationship Id="rId7" Type="http://schemas.openxmlformats.org/officeDocument/2006/relationships/tags" Target="../tags/tag714.xml"/><Relationship Id="rId12" Type="http://schemas.openxmlformats.org/officeDocument/2006/relationships/tags" Target="../tags/tag719.xml"/><Relationship Id="rId17" Type="http://schemas.openxmlformats.org/officeDocument/2006/relationships/tags" Target="../tags/tag724.xml"/><Relationship Id="rId2" Type="http://schemas.openxmlformats.org/officeDocument/2006/relationships/tags" Target="../tags/tag709.xml"/><Relationship Id="rId16" Type="http://schemas.openxmlformats.org/officeDocument/2006/relationships/tags" Target="../tags/tag723.xml"/><Relationship Id="rId1" Type="http://schemas.openxmlformats.org/officeDocument/2006/relationships/tags" Target="../tags/tag708.xml"/><Relationship Id="rId6" Type="http://schemas.openxmlformats.org/officeDocument/2006/relationships/tags" Target="../tags/tag713.xml"/><Relationship Id="rId11" Type="http://schemas.openxmlformats.org/officeDocument/2006/relationships/tags" Target="../tags/tag718.xml"/><Relationship Id="rId5" Type="http://schemas.openxmlformats.org/officeDocument/2006/relationships/tags" Target="../tags/tag712.xml"/><Relationship Id="rId15" Type="http://schemas.openxmlformats.org/officeDocument/2006/relationships/tags" Target="../tags/tag722.xml"/><Relationship Id="rId10" Type="http://schemas.openxmlformats.org/officeDocument/2006/relationships/tags" Target="../tags/tag717.xml"/><Relationship Id="rId19" Type="http://schemas.openxmlformats.org/officeDocument/2006/relationships/image" Target="../media/image3.tmp"/><Relationship Id="rId4" Type="http://schemas.openxmlformats.org/officeDocument/2006/relationships/tags" Target="../tags/tag711.xml"/><Relationship Id="rId9" Type="http://schemas.openxmlformats.org/officeDocument/2006/relationships/tags" Target="../tags/tag716.xml"/><Relationship Id="rId14" Type="http://schemas.openxmlformats.org/officeDocument/2006/relationships/tags" Target="../tags/tag721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tags" Target="../tags/tag732.xml"/><Relationship Id="rId13" Type="http://schemas.openxmlformats.org/officeDocument/2006/relationships/tags" Target="../tags/tag737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727.xml"/><Relationship Id="rId7" Type="http://schemas.openxmlformats.org/officeDocument/2006/relationships/tags" Target="../tags/tag731.xml"/><Relationship Id="rId12" Type="http://schemas.openxmlformats.org/officeDocument/2006/relationships/tags" Target="../tags/tag736.xml"/><Relationship Id="rId17" Type="http://schemas.openxmlformats.org/officeDocument/2006/relationships/tags" Target="../tags/tag741.xml"/><Relationship Id="rId2" Type="http://schemas.openxmlformats.org/officeDocument/2006/relationships/tags" Target="../tags/tag726.xml"/><Relationship Id="rId16" Type="http://schemas.openxmlformats.org/officeDocument/2006/relationships/tags" Target="../tags/tag740.xml"/><Relationship Id="rId1" Type="http://schemas.openxmlformats.org/officeDocument/2006/relationships/tags" Target="../tags/tag725.xml"/><Relationship Id="rId6" Type="http://schemas.openxmlformats.org/officeDocument/2006/relationships/tags" Target="../tags/tag730.xml"/><Relationship Id="rId11" Type="http://schemas.openxmlformats.org/officeDocument/2006/relationships/tags" Target="../tags/tag735.xml"/><Relationship Id="rId5" Type="http://schemas.openxmlformats.org/officeDocument/2006/relationships/tags" Target="../tags/tag729.xml"/><Relationship Id="rId15" Type="http://schemas.openxmlformats.org/officeDocument/2006/relationships/tags" Target="../tags/tag739.xml"/><Relationship Id="rId10" Type="http://schemas.openxmlformats.org/officeDocument/2006/relationships/tags" Target="../tags/tag734.xml"/><Relationship Id="rId19" Type="http://schemas.openxmlformats.org/officeDocument/2006/relationships/image" Target="../media/image3.tmp"/><Relationship Id="rId4" Type="http://schemas.openxmlformats.org/officeDocument/2006/relationships/tags" Target="../tags/tag728.xml"/><Relationship Id="rId9" Type="http://schemas.openxmlformats.org/officeDocument/2006/relationships/tags" Target="../tags/tag733.xml"/><Relationship Id="rId14" Type="http://schemas.openxmlformats.org/officeDocument/2006/relationships/tags" Target="../tags/tag7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tags" Target="../tags/tag749.xml"/><Relationship Id="rId13" Type="http://schemas.openxmlformats.org/officeDocument/2006/relationships/tags" Target="../tags/tag754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744.xml"/><Relationship Id="rId7" Type="http://schemas.openxmlformats.org/officeDocument/2006/relationships/tags" Target="../tags/tag748.xml"/><Relationship Id="rId12" Type="http://schemas.openxmlformats.org/officeDocument/2006/relationships/tags" Target="../tags/tag753.xml"/><Relationship Id="rId17" Type="http://schemas.openxmlformats.org/officeDocument/2006/relationships/tags" Target="../tags/tag758.xml"/><Relationship Id="rId2" Type="http://schemas.openxmlformats.org/officeDocument/2006/relationships/tags" Target="../tags/tag743.xml"/><Relationship Id="rId16" Type="http://schemas.openxmlformats.org/officeDocument/2006/relationships/tags" Target="../tags/tag757.xml"/><Relationship Id="rId1" Type="http://schemas.openxmlformats.org/officeDocument/2006/relationships/tags" Target="../tags/tag742.xml"/><Relationship Id="rId6" Type="http://schemas.openxmlformats.org/officeDocument/2006/relationships/tags" Target="../tags/tag747.xml"/><Relationship Id="rId11" Type="http://schemas.openxmlformats.org/officeDocument/2006/relationships/tags" Target="../tags/tag752.xml"/><Relationship Id="rId5" Type="http://schemas.openxmlformats.org/officeDocument/2006/relationships/tags" Target="../tags/tag746.xml"/><Relationship Id="rId15" Type="http://schemas.openxmlformats.org/officeDocument/2006/relationships/tags" Target="../tags/tag756.xml"/><Relationship Id="rId10" Type="http://schemas.openxmlformats.org/officeDocument/2006/relationships/tags" Target="../tags/tag751.xml"/><Relationship Id="rId19" Type="http://schemas.openxmlformats.org/officeDocument/2006/relationships/image" Target="../media/image3.tmp"/><Relationship Id="rId4" Type="http://schemas.openxmlformats.org/officeDocument/2006/relationships/tags" Target="../tags/tag745.xml"/><Relationship Id="rId9" Type="http://schemas.openxmlformats.org/officeDocument/2006/relationships/tags" Target="../tags/tag750.xml"/><Relationship Id="rId14" Type="http://schemas.openxmlformats.org/officeDocument/2006/relationships/tags" Target="../tags/tag755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tags" Target="../tags/tag766.xml"/><Relationship Id="rId13" Type="http://schemas.openxmlformats.org/officeDocument/2006/relationships/tags" Target="../tags/tag771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761.xml"/><Relationship Id="rId7" Type="http://schemas.openxmlformats.org/officeDocument/2006/relationships/tags" Target="../tags/tag765.xml"/><Relationship Id="rId12" Type="http://schemas.openxmlformats.org/officeDocument/2006/relationships/tags" Target="../tags/tag770.xml"/><Relationship Id="rId17" Type="http://schemas.openxmlformats.org/officeDocument/2006/relationships/tags" Target="../tags/tag775.xml"/><Relationship Id="rId2" Type="http://schemas.openxmlformats.org/officeDocument/2006/relationships/tags" Target="../tags/tag760.xml"/><Relationship Id="rId16" Type="http://schemas.openxmlformats.org/officeDocument/2006/relationships/tags" Target="../tags/tag774.xml"/><Relationship Id="rId1" Type="http://schemas.openxmlformats.org/officeDocument/2006/relationships/tags" Target="../tags/tag759.xml"/><Relationship Id="rId6" Type="http://schemas.openxmlformats.org/officeDocument/2006/relationships/tags" Target="../tags/tag764.xml"/><Relationship Id="rId11" Type="http://schemas.openxmlformats.org/officeDocument/2006/relationships/tags" Target="../tags/tag769.xml"/><Relationship Id="rId5" Type="http://schemas.openxmlformats.org/officeDocument/2006/relationships/tags" Target="../tags/tag763.xml"/><Relationship Id="rId15" Type="http://schemas.openxmlformats.org/officeDocument/2006/relationships/tags" Target="../tags/tag773.xml"/><Relationship Id="rId10" Type="http://schemas.openxmlformats.org/officeDocument/2006/relationships/tags" Target="../tags/tag768.xml"/><Relationship Id="rId19" Type="http://schemas.openxmlformats.org/officeDocument/2006/relationships/image" Target="../media/image3.tmp"/><Relationship Id="rId4" Type="http://schemas.openxmlformats.org/officeDocument/2006/relationships/tags" Target="../tags/tag762.xml"/><Relationship Id="rId9" Type="http://schemas.openxmlformats.org/officeDocument/2006/relationships/tags" Target="../tags/tag767.xml"/><Relationship Id="rId14" Type="http://schemas.openxmlformats.org/officeDocument/2006/relationships/tags" Target="../tags/tag77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tags" Target="../tags/tag783.xml"/><Relationship Id="rId13" Type="http://schemas.openxmlformats.org/officeDocument/2006/relationships/tags" Target="../tags/tag788.xml"/><Relationship Id="rId3" Type="http://schemas.openxmlformats.org/officeDocument/2006/relationships/tags" Target="../tags/tag778.xml"/><Relationship Id="rId7" Type="http://schemas.openxmlformats.org/officeDocument/2006/relationships/tags" Target="../tags/tag782.xml"/><Relationship Id="rId12" Type="http://schemas.openxmlformats.org/officeDocument/2006/relationships/tags" Target="../tags/tag787.xml"/><Relationship Id="rId17" Type="http://schemas.openxmlformats.org/officeDocument/2006/relationships/image" Target="../media/image3.tmp"/><Relationship Id="rId2" Type="http://schemas.openxmlformats.org/officeDocument/2006/relationships/tags" Target="../tags/tag777.xml"/><Relationship Id="rId16" Type="http://schemas.openxmlformats.org/officeDocument/2006/relationships/slideLayout" Target="../slideLayouts/slideLayout3.xml"/><Relationship Id="rId1" Type="http://schemas.openxmlformats.org/officeDocument/2006/relationships/tags" Target="../tags/tag776.xml"/><Relationship Id="rId6" Type="http://schemas.openxmlformats.org/officeDocument/2006/relationships/tags" Target="../tags/tag781.xml"/><Relationship Id="rId11" Type="http://schemas.openxmlformats.org/officeDocument/2006/relationships/tags" Target="../tags/tag786.xml"/><Relationship Id="rId5" Type="http://schemas.openxmlformats.org/officeDocument/2006/relationships/tags" Target="../tags/tag780.xml"/><Relationship Id="rId15" Type="http://schemas.openxmlformats.org/officeDocument/2006/relationships/tags" Target="../tags/tag790.xml"/><Relationship Id="rId10" Type="http://schemas.openxmlformats.org/officeDocument/2006/relationships/tags" Target="../tags/tag785.xml"/><Relationship Id="rId4" Type="http://schemas.openxmlformats.org/officeDocument/2006/relationships/tags" Target="../tags/tag779.xml"/><Relationship Id="rId9" Type="http://schemas.openxmlformats.org/officeDocument/2006/relationships/tags" Target="../tags/tag784.xml"/><Relationship Id="rId14" Type="http://schemas.openxmlformats.org/officeDocument/2006/relationships/tags" Target="../tags/tag789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tags" Target="../tags/tag798.xml"/><Relationship Id="rId13" Type="http://schemas.openxmlformats.org/officeDocument/2006/relationships/tags" Target="../tags/tag803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793.xml"/><Relationship Id="rId7" Type="http://schemas.openxmlformats.org/officeDocument/2006/relationships/tags" Target="../tags/tag797.xml"/><Relationship Id="rId12" Type="http://schemas.openxmlformats.org/officeDocument/2006/relationships/tags" Target="../tags/tag802.xml"/><Relationship Id="rId17" Type="http://schemas.openxmlformats.org/officeDocument/2006/relationships/tags" Target="../tags/tag807.xml"/><Relationship Id="rId2" Type="http://schemas.openxmlformats.org/officeDocument/2006/relationships/tags" Target="../tags/tag792.xml"/><Relationship Id="rId16" Type="http://schemas.openxmlformats.org/officeDocument/2006/relationships/tags" Target="../tags/tag806.xml"/><Relationship Id="rId1" Type="http://schemas.openxmlformats.org/officeDocument/2006/relationships/tags" Target="../tags/tag791.xml"/><Relationship Id="rId6" Type="http://schemas.openxmlformats.org/officeDocument/2006/relationships/tags" Target="../tags/tag796.xml"/><Relationship Id="rId11" Type="http://schemas.openxmlformats.org/officeDocument/2006/relationships/tags" Target="../tags/tag801.xml"/><Relationship Id="rId5" Type="http://schemas.openxmlformats.org/officeDocument/2006/relationships/tags" Target="../tags/tag795.xml"/><Relationship Id="rId15" Type="http://schemas.openxmlformats.org/officeDocument/2006/relationships/tags" Target="../tags/tag805.xml"/><Relationship Id="rId10" Type="http://schemas.openxmlformats.org/officeDocument/2006/relationships/tags" Target="../tags/tag800.xml"/><Relationship Id="rId19" Type="http://schemas.openxmlformats.org/officeDocument/2006/relationships/image" Target="../media/image3.tmp"/><Relationship Id="rId4" Type="http://schemas.openxmlformats.org/officeDocument/2006/relationships/tags" Target="../tags/tag794.xml"/><Relationship Id="rId9" Type="http://schemas.openxmlformats.org/officeDocument/2006/relationships/tags" Target="../tags/tag799.xml"/><Relationship Id="rId14" Type="http://schemas.openxmlformats.org/officeDocument/2006/relationships/tags" Target="../tags/tag804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tags" Target="../tags/tag815.xml"/><Relationship Id="rId3" Type="http://schemas.openxmlformats.org/officeDocument/2006/relationships/tags" Target="../tags/tag810.xml"/><Relationship Id="rId7" Type="http://schemas.openxmlformats.org/officeDocument/2006/relationships/tags" Target="../tags/tag814.xml"/><Relationship Id="rId12" Type="http://schemas.openxmlformats.org/officeDocument/2006/relationships/image" Target="../media/image3.tmp"/><Relationship Id="rId2" Type="http://schemas.openxmlformats.org/officeDocument/2006/relationships/tags" Target="../tags/tag809.xml"/><Relationship Id="rId1" Type="http://schemas.openxmlformats.org/officeDocument/2006/relationships/tags" Target="../tags/tag808.xml"/><Relationship Id="rId6" Type="http://schemas.openxmlformats.org/officeDocument/2006/relationships/tags" Target="../tags/tag813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812.xml"/><Relationship Id="rId10" Type="http://schemas.openxmlformats.org/officeDocument/2006/relationships/tags" Target="../tags/tag817.xml"/><Relationship Id="rId4" Type="http://schemas.openxmlformats.org/officeDocument/2006/relationships/tags" Target="../tags/tag811.xml"/><Relationship Id="rId9" Type="http://schemas.openxmlformats.org/officeDocument/2006/relationships/tags" Target="../tags/tag816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tags" Target="../tags/tag825.xml"/><Relationship Id="rId3" Type="http://schemas.openxmlformats.org/officeDocument/2006/relationships/tags" Target="../tags/tag820.xml"/><Relationship Id="rId7" Type="http://schemas.openxmlformats.org/officeDocument/2006/relationships/tags" Target="../tags/tag824.xml"/><Relationship Id="rId12" Type="http://schemas.openxmlformats.org/officeDocument/2006/relationships/image" Target="../media/image3.tmp"/><Relationship Id="rId2" Type="http://schemas.openxmlformats.org/officeDocument/2006/relationships/tags" Target="../tags/tag819.xml"/><Relationship Id="rId1" Type="http://schemas.openxmlformats.org/officeDocument/2006/relationships/tags" Target="../tags/tag818.xml"/><Relationship Id="rId6" Type="http://schemas.openxmlformats.org/officeDocument/2006/relationships/tags" Target="../tags/tag823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822.xml"/><Relationship Id="rId10" Type="http://schemas.openxmlformats.org/officeDocument/2006/relationships/tags" Target="../tags/tag827.xml"/><Relationship Id="rId4" Type="http://schemas.openxmlformats.org/officeDocument/2006/relationships/tags" Target="../tags/tag821.xml"/><Relationship Id="rId9" Type="http://schemas.openxmlformats.org/officeDocument/2006/relationships/tags" Target="../tags/tag826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tags" Target="../tags/tag835.xml"/><Relationship Id="rId3" Type="http://schemas.openxmlformats.org/officeDocument/2006/relationships/tags" Target="../tags/tag830.xml"/><Relationship Id="rId7" Type="http://schemas.openxmlformats.org/officeDocument/2006/relationships/tags" Target="../tags/tag834.xml"/><Relationship Id="rId12" Type="http://schemas.openxmlformats.org/officeDocument/2006/relationships/image" Target="../media/image3.tmp"/><Relationship Id="rId2" Type="http://schemas.openxmlformats.org/officeDocument/2006/relationships/tags" Target="../tags/tag829.xml"/><Relationship Id="rId1" Type="http://schemas.openxmlformats.org/officeDocument/2006/relationships/tags" Target="../tags/tag828.xml"/><Relationship Id="rId6" Type="http://schemas.openxmlformats.org/officeDocument/2006/relationships/tags" Target="../tags/tag833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832.xml"/><Relationship Id="rId10" Type="http://schemas.openxmlformats.org/officeDocument/2006/relationships/tags" Target="../tags/tag837.xml"/><Relationship Id="rId4" Type="http://schemas.openxmlformats.org/officeDocument/2006/relationships/tags" Target="../tags/tag831.xml"/><Relationship Id="rId9" Type="http://schemas.openxmlformats.org/officeDocument/2006/relationships/tags" Target="../tags/tag836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tags" Target="../tags/tag845.xml"/><Relationship Id="rId13" Type="http://schemas.openxmlformats.org/officeDocument/2006/relationships/tags" Target="../tags/tag850.xml"/><Relationship Id="rId18" Type="http://schemas.openxmlformats.org/officeDocument/2006/relationships/tags" Target="../tags/tag855.xml"/><Relationship Id="rId26" Type="http://schemas.openxmlformats.org/officeDocument/2006/relationships/tags" Target="../tags/tag863.xml"/><Relationship Id="rId3" Type="http://schemas.openxmlformats.org/officeDocument/2006/relationships/tags" Target="../tags/tag840.xml"/><Relationship Id="rId21" Type="http://schemas.openxmlformats.org/officeDocument/2006/relationships/tags" Target="../tags/tag858.xml"/><Relationship Id="rId34" Type="http://schemas.openxmlformats.org/officeDocument/2006/relationships/image" Target="../media/image3.tmp"/><Relationship Id="rId7" Type="http://schemas.openxmlformats.org/officeDocument/2006/relationships/tags" Target="../tags/tag844.xml"/><Relationship Id="rId12" Type="http://schemas.openxmlformats.org/officeDocument/2006/relationships/tags" Target="../tags/tag849.xml"/><Relationship Id="rId17" Type="http://schemas.openxmlformats.org/officeDocument/2006/relationships/tags" Target="../tags/tag854.xml"/><Relationship Id="rId25" Type="http://schemas.openxmlformats.org/officeDocument/2006/relationships/tags" Target="../tags/tag862.xml"/><Relationship Id="rId33" Type="http://schemas.openxmlformats.org/officeDocument/2006/relationships/slideLayout" Target="../slideLayouts/slideLayout3.xml"/><Relationship Id="rId2" Type="http://schemas.openxmlformats.org/officeDocument/2006/relationships/tags" Target="../tags/tag839.xml"/><Relationship Id="rId16" Type="http://schemas.openxmlformats.org/officeDocument/2006/relationships/tags" Target="../tags/tag853.xml"/><Relationship Id="rId20" Type="http://schemas.openxmlformats.org/officeDocument/2006/relationships/tags" Target="../tags/tag857.xml"/><Relationship Id="rId29" Type="http://schemas.openxmlformats.org/officeDocument/2006/relationships/tags" Target="../tags/tag866.xml"/><Relationship Id="rId1" Type="http://schemas.openxmlformats.org/officeDocument/2006/relationships/tags" Target="../tags/tag838.xml"/><Relationship Id="rId6" Type="http://schemas.openxmlformats.org/officeDocument/2006/relationships/tags" Target="../tags/tag843.xml"/><Relationship Id="rId11" Type="http://schemas.openxmlformats.org/officeDocument/2006/relationships/tags" Target="../tags/tag848.xml"/><Relationship Id="rId24" Type="http://schemas.openxmlformats.org/officeDocument/2006/relationships/tags" Target="../tags/tag861.xml"/><Relationship Id="rId32" Type="http://schemas.openxmlformats.org/officeDocument/2006/relationships/tags" Target="../tags/tag869.xml"/><Relationship Id="rId5" Type="http://schemas.openxmlformats.org/officeDocument/2006/relationships/tags" Target="../tags/tag842.xml"/><Relationship Id="rId15" Type="http://schemas.openxmlformats.org/officeDocument/2006/relationships/tags" Target="../tags/tag852.xml"/><Relationship Id="rId23" Type="http://schemas.openxmlformats.org/officeDocument/2006/relationships/tags" Target="../tags/tag860.xml"/><Relationship Id="rId28" Type="http://schemas.openxmlformats.org/officeDocument/2006/relationships/tags" Target="../tags/tag865.xml"/><Relationship Id="rId10" Type="http://schemas.openxmlformats.org/officeDocument/2006/relationships/tags" Target="../tags/tag847.xml"/><Relationship Id="rId19" Type="http://schemas.openxmlformats.org/officeDocument/2006/relationships/tags" Target="../tags/tag856.xml"/><Relationship Id="rId31" Type="http://schemas.openxmlformats.org/officeDocument/2006/relationships/tags" Target="../tags/tag868.xml"/><Relationship Id="rId4" Type="http://schemas.openxmlformats.org/officeDocument/2006/relationships/tags" Target="../tags/tag841.xml"/><Relationship Id="rId9" Type="http://schemas.openxmlformats.org/officeDocument/2006/relationships/tags" Target="../tags/tag846.xml"/><Relationship Id="rId14" Type="http://schemas.openxmlformats.org/officeDocument/2006/relationships/tags" Target="../tags/tag851.xml"/><Relationship Id="rId22" Type="http://schemas.openxmlformats.org/officeDocument/2006/relationships/tags" Target="../tags/tag859.xml"/><Relationship Id="rId27" Type="http://schemas.openxmlformats.org/officeDocument/2006/relationships/tags" Target="../tags/tag864.xml"/><Relationship Id="rId30" Type="http://schemas.openxmlformats.org/officeDocument/2006/relationships/tags" Target="../tags/tag867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tags" Target="../tags/tag877.xml"/><Relationship Id="rId13" Type="http://schemas.openxmlformats.org/officeDocument/2006/relationships/tags" Target="../tags/tag882.xml"/><Relationship Id="rId18" Type="http://schemas.openxmlformats.org/officeDocument/2006/relationships/tags" Target="../tags/tag887.xml"/><Relationship Id="rId26" Type="http://schemas.openxmlformats.org/officeDocument/2006/relationships/tags" Target="../tags/tag895.xml"/><Relationship Id="rId3" Type="http://schemas.openxmlformats.org/officeDocument/2006/relationships/tags" Target="../tags/tag872.xml"/><Relationship Id="rId21" Type="http://schemas.openxmlformats.org/officeDocument/2006/relationships/tags" Target="../tags/tag890.xml"/><Relationship Id="rId34" Type="http://schemas.openxmlformats.org/officeDocument/2006/relationships/image" Target="../media/image3.tmp"/><Relationship Id="rId7" Type="http://schemas.openxmlformats.org/officeDocument/2006/relationships/tags" Target="../tags/tag876.xml"/><Relationship Id="rId12" Type="http://schemas.openxmlformats.org/officeDocument/2006/relationships/tags" Target="../tags/tag881.xml"/><Relationship Id="rId17" Type="http://schemas.openxmlformats.org/officeDocument/2006/relationships/tags" Target="../tags/tag886.xml"/><Relationship Id="rId25" Type="http://schemas.openxmlformats.org/officeDocument/2006/relationships/tags" Target="../tags/tag894.xml"/><Relationship Id="rId33" Type="http://schemas.openxmlformats.org/officeDocument/2006/relationships/slideLayout" Target="../slideLayouts/slideLayout3.xml"/><Relationship Id="rId2" Type="http://schemas.openxmlformats.org/officeDocument/2006/relationships/tags" Target="../tags/tag871.xml"/><Relationship Id="rId16" Type="http://schemas.openxmlformats.org/officeDocument/2006/relationships/tags" Target="../tags/tag885.xml"/><Relationship Id="rId20" Type="http://schemas.openxmlformats.org/officeDocument/2006/relationships/tags" Target="../tags/tag889.xml"/><Relationship Id="rId29" Type="http://schemas.openxmlformats.org/officeDocument/2006/relationships/tags" Target="../tags/tag898.xml"/><Relationship Id="rId1" Type="http://schemas.openxmlformats.org/officeDocument/2006/relationships/tags" Target="../tags/tag870.xml"/><Relationship Id="rId6" Type="http://schemas.openxmlformats.org/officeDocument/2006/relationships/tags" Target="../tags/tag875.xml"/><Relationship Id="rId11" Type="http://schemas.openxmlformats.org/officeDocument/2006/relationships/tags" Target="../tags/tag880.xml"/><Relationship Id="rId24" Type="http://schemas.openxmlformats.org/officeDocument/2006/relationships/tags" Target="../tags/tag893.xml"/><Relationship Id="rId32" Type="http://schemas.openxmlformats.org/officeDocument/2006/relationships/tags" Target="../tags/tag901.xml"/><Relationship Id="rId5" Type="http://schemas.openxmlformats.org/officeDocument/2006/relationships/tags" Target="../tags/tag874.xml"/><Relationship Id="rId15" Type="http://schemas.openxmlformats.org/officeDocument/2006/relationships/tags" Target="../tags/tag884.xml"/><Relationship Id="rId23" Type="http://schemas.openxmlformats.org/officeDocument/2006/relationships/tags" Target="../tags/tag892.xml"/><Relationship Id="rId28" Type="http://schemas.openxmlformats.org/officeDocument/2006/relationships/tags" Target="../tags/tag897.xml"/><Relationship Id="rId10" Type="http://schemas.openxmlformats.org/officeDocument/2006/relationships/tags" Target="../tags/tag879.xml"/><Relationship Id="rId19" Type="http://schemas.openxmlformats.org/officeDocument/2006/relationships/tags" Target="../tags/tag888.xml"/><Relationship Id="rId31" Type="http://schemas.openxmlformats.org/officeDocument/2006/relationships/tags" Target="../tags/tag900.xml"/><Relationship Id="rId4" Type="http://schemas.openxmlformats.org/officeDocument/2006/relationships/tags" Target="../tags/tag873.xml"/><Relationship Id="rId9" Type="http://schemas.openxmlformats.org/officeDocument/2006/relationships/tags" Target="../tags/tag878.xml"/><Relationship Id="rId14" Type="http://schemas.openxmlformats.org/officeDocument/2006/relationships/tags" Target="../tags/tag883.xml"/><Relationship Id="rId22" Type="http://schemas.openxmlformats.org/officeDocument/2006/relationships/tags" Target="../tags/tag891.xml"/><Relationship Id="rId27" Type="http://schemas.openxmlformats.org/officeDocument/2006/relationships/tags" Target="../tags/tag896.xml"/><Relationship Id="rId30" Type="http://schemas.openxmlformats.org/officeDocument/2006/relationships/tags" Target="../tags/tag899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image" Target="../media/image3.tmp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23"/>
          <p:cNvSpPr>
            <a:spLocks noChangeShapeType="1"/>
          </p:cNvSpPr>
          <p:nvPr/>
        </p:nvSpPr>
        <p:spPr bwMode="gray">
          <a:xfrm>
            <a:off x="3216275" y="2565401"/>
            <a:ext cx="6489700" cy="2222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0" name="Line 24"/>
          <p:cNvSpPr>
            <a:spLocks noChangeShapeType="1"/>
          </p:cNvSpPr>
          <p:nvPr/>
        </p:nvSpPr>
        <p:spPr bwMode="gray">
          <a:xfrm flipV="1">
            <a:off x="3216275" y="3710196"/>
            <a:ext cx="6489700" cy="11113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683732" y="204058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Python</a:t>
            </a:r>
            <a:r>
              <a:rPr lang="zh-CN" altLang="en-US" sz="3600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程序设计</a:t>
            </a:r>
            <a:r>
              <a:rPr lang="zh-CN" altLang="en-US" sz="3600" dirty="0">
                <a:solidFill>
                  <a:schemeClr val="bg1"/>
                </a:solidFill>
              </a:rPr>
              <a:t>基础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486773" y="2733016"/>
            <a:ext cx="3434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tx2"/>
                </a:solidFill>
                <a:latin typeface="+mn-lt"/>
                <a:ea typeface="+mn-ea"/>
              </a:rPr>
              <a:t>第</a:t>
            </a:r>
            <a:r>
              <a:rPr lang="en-US" altLang="zh-CN" sz="4400" dirty="0">
                <a:solidFill>
                  <a:schemeClr val="tx2"/>
                </a:solidFill>
                <a:latin typeface="+mn-lt"/>
                <a:ea typeface="+mn-ea"/>
              </a:rPr>
              <a:t>5</a:t>
            </a:r>
            <a:r>
              <a:rPr lang="zh-CN" altLang="en-US" sz="4400" dirty="0">
                <a:solidFill>
                  <a:schemeClr val="tx2"/>
                </a:solidFill>
                <a:latin typeface="+mn-lt"/>
                <a:ea typeface="+mn-ea"/>
              </a:rPr>
              <a:t>章 函数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5620"/>
            <a:ext cx="1019766" cy="9432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6963F60-66E3-4270-B604-55A0BA48E9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68CD2EA-E297-40CC-B65A-285B9F0C900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38400" y="635001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Python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的函数返回时，如果写  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return 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值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1,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值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2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， 值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， 那么该函数实际上返回了一个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(      )</a:t>
            </a:r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131F5F4-F889-4236-97FF-F9F7D2E0A62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数组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9D58DBE-5C28-4108-A705-BB5E2F1C1F7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列表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C6817B3-5DE5-4461-9717-68333EC01D3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元组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E6AE00B-4669-4B72-A481-75997D4E4AE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352800" y="535781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集合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8C42DBFD-75FD-4F46-87D8-EE69672E4379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FC2AF539-A6D9-449E-9E63-FE81301CB50E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D7EEB485-2F4C-4FD5-8579-5C760D56746B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2638425" y="456485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0B1F1A2A-E593-44DD-A51C-64EEE3B7F2F8}"/>
              </a:ext>
            </a:extLst>
          </p:cNvPr>
          <p:cNvSpPr>
            <a:spLocks noChangeAspect="1"/>
          </p:cNvSpPr>
          <p:nvPr>
            <p:custDataLst>
              <p:tags r:id="rId10"/>
            </p:custDataLst>
          </p:nvPr>
        </p:nvSpPr>
        <p:spPr bwMode="auto">
          <a:xfrm>
            <a:off x="2638425" y="54221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E1F686D9-49C8-46D1-9011-94F5E22C2B21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5709D50-152C-4559-B340-BEDA8E6A8E86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>
              <a:extLst>
                <a:ext uri="{FF2B5EF4-FFF2-40B4-BE49-F238E27FC236}">
                  <a16:creationId xmlns:a16="http://schemas.microsoft.com/office/drawing/2014/main" id="{46636565-8C2B-493A-8446-BACC97F7606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6" name="ColorBlock">
              <a:extLst>
                <a:ext uri="{FF2B5EF4-FFF2-40B4-BE49-F238E27FC236}">
                  <a16:creationId xmlns:a16="http://schemas.microsoft.com/office/drawing/2014/main" id="{4A2C65C9-759D-4706-84D4-A008B7CF343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7" name="TypeText">
              <a:extLst>
                <a:ext uri="{FF2B5EF4-FFF2-40B4-BE49-F238E27FC236}">
                  <a16:creationId xmlns:a16="http://schemas.microsoft.com/office/drawing/2014/main" id="{C98948EC-8D1B-4D35-8034-9F2986A3F922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8" name="TipText">
              <a:extLst>
                <a:ext uri="{FF2B5EF4-FFF2-40B4-BE49-F238E27FC236}">
                  <a16:creationId xmlns:a16="http://schemas.microsoft.com/office/drawing/2014/main" id="{F65CEE94-1799-4239-B3F8-962A1FA5E3BB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9B7B56BF-48B4-4F4F-83D8-F41F20A9BD89}"/>
              </a:ext>
            </a:extLst>
          </p:cNvPr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5301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E75B0A4-32AF-42B9-B52A-471F403BF5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B5A646D-6D5F-4937-B882-311127F1125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38400" y="635001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如果要显示函数的简单描述功能字符串，一般应显示函数的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(        )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属性。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CD6A4BE-C03C-437D-AA9C-E523DCDAFC1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__main__</a:t>
            </a:r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25DBEBA-48AD-4979-AA29-8D492975A87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__doc__ </a:t>
            </a:r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26322A5-FB3E-4F81-9C62-D78E4FED011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__</a:t>
            </a:r>
            <a:r>
              <a:rPr lang="en-US" altLang="zh-CN" sz="26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builtin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__</a:t>
            </a:r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B218A49-E157-4432-B570-91E3AC4E65A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352800" y="535781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__help__ </a:t>
            </a:r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A3E8C668-101D-46F0-A8CF-EA07D314BEBC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04E427B7-8116-4989-B977-EABF5096FBF9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7AA3ACEA-4170-40FD-8CB4-6E1A28E8685C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2638425" y="45648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B21EA4B6-CB8C-48A4-8AE4-3612245C687D}"/>
              </a:ext>
            </a:extLst>
          </p:cNvPr>
          <p:cNvSpPr>
            <a:spLocks noChangeAspect="1"/>
          </p:cNvSpPr>
          <p:nvPr>
            <p:custDataLst>
              <p:tags r:id="rId10"/>
            </p:custDataLst>
          </p:nvPr>
        </p:nvSpPr>
        <p:spPr bwMode="auto">
          <a:xfrm>
            <a:off x="2638425" y="54221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EC1A498C-CA5D-4822-860F-432793F82623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975AA79-8D75-4FF4-AB8D-353714D85D4A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>
              <a:extLst>
                <a:ext uri="{FF2B5EF4-FFF2-40B4-BE49-F238E27FC236}">
                  <a16:creationId xmlns:a16="http://schemas.microsoft.com/office/drawing/2014/main" id="{07C70FBE-007E-4BAC-A3A0-D5A17290C4A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6" name="ColorBlock">
              <a:extLst>
                <a:ext uri="{FF2B5EF4-FFF2-40B4-BE49-F238E27FC236}">
                  <a16:creationId xmlns:a16="http://schemas.microsoft.com/office/drawing/2014/main" id="{CDE8B9F0-097D-4B95-9D21-8682B65B98E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7" name="TypeText">
              <a:extLst>
                <a:ext uri="{FF2B5EF4-FFF2-40B4-BE49-F238E27FC236}">
                  <a16:creationId xmlns:a16="http://schemas.microsoft.com/office/drawing/2014/main" id="{F199EEE3-152F-429C-B5D6-DC9648D20FC7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8" name="TipText">
              <a:extLst>
                <a:ext uri="{FF2B5EF4-FFF2-40B4-BE49-F238E27FC236}">
                  <a16:creationId xmlns:a16="http://schemas.microsoft.com/office/drawing/2014/main" id="{00176712-4D0B-4A35-AA61-2D0BE95E575A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01FB841E-B381-41E8-A8B0-8A0A08A77BB5}"/>
              </a:ext>
            </a:extLst>
          </p:cNvPr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6668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BED7DE1-FD94-4199-81E4-ED9064113C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4A57DA4-1BA4-4737-A5E3-3694AE38669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38400" y="635001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定义函数所需的关键字是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(   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1]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  )</a:t>
            </a:r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CA8C1E69-8158-40E2-A111-9D48BB4A6B09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31FD09A-6C6F-4117-8421-FF694DAD448E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1524000" y="5849303"/>
            <a:ext cx="9144000" cy="365760"/>
          </a:xfrm>
          <a:prstGeom prst="rect">
            <a:avLst/>
          </a:prstGeom>
          <a:solidFill>
            <a:srgbClr val="FBFA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正常使用填空题需</a:t>
            </a:r>
            <a:r>
              <a:rPr lang="en-US" altLang="zh-CN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以上版本雨课堂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813BD262-9DC6-468E-97F3-311AF364EBA3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7" name="TitleBackground">
              <a:extLst>
                <a:ext uri="{FF2B5EF4-FFF2-40B4-BE49-F238E27FC236}">
                  <a16:creationId xmlns:a16="http://schemas.microsoft.com/office/drawing/2014/main" id="{627F0DDC-0F4E-4562-B21E-EF8B724B18C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8" name="ColorBlock">
              <a:extLst>
                <a:ext uri="{FF2B5EF4-FFF2-40B4-BE49-F238E27FC236}">
                  <a16:creationId xmlns:a16="http://schemas.microsoft.com/office/drawing/2014/main" id="{F5690D21-3A06-4B08-A711-764A9F13845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9" name="TypeText">
              <a:extLst>
                <a:ext uri="{FF2B5EF4-FFF2-40B4-BE49-F238E27FC236}">
                  <a16:creationId xmlns:a16="http://schemas.microsoft.com/office/drawing/2014/main" id="{F75B87C9-AF6A-4D1E-BDA0-E1F85CA7CEEB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填空题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0" name="TipText">
              <a:extLst>
                <a:ext uri="{FF2B5EF4-FFF2-40B4-BE49-F238E27FC236}">
                  <a16:creationId xmlns:a16="http://schemas.microsoft.com/office/drawing/2014/main" id="{B87A4D8C-EE06-4FBC-A3C1-40A28EAA7D76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57DAC37A-0DAB-4226-AAF3-7441DB65F0E7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6125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0E81D07-7570-4747-A6FD-62031DECF2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BA4BEF7-A45F-4447-BC71-487AF80E150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38400" y="635001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函数如果没有明确的返回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return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语句，则默认返回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(  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1]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   )</a:t>
            </a:r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0BB434C4-9105-4D2D-9767-2B70802CC6AC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478C991-B28B-4D08-9DF9-5752508E104B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1524000" y="5849303"/>
            <a:ext cx="9144000" cy="365760"/>
          </a:xfrm>
          <a:prstGeom prst="rect">
            <a:avLst/>
          </a:prstGeom>
          <a:solidFill>
            <a:srgbClr val="FBFA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正常使用填空题需</a:t>
            </a:r>
            <a:r>
              <a:rPr lang="en-US" altLang="zh-CN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以上版本雨课堂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8FE310FF-2773-460E-BA46-5BA5BBC642F4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7" name="TitleBackground">
              <a:extLst>
                <a:ext uri="{FF2B5EF4-FFF2-40B4-BE49-F238E27FC236}">
                  <a16:creationId xmlns:a16="http://schemas.microsoft.com/office/drawing/2014/main" id="{30806203-7E37-49EB-8AC6-AE1F9C7D322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8" name="ColorBlock">
              <a:extLst>
                <a:ext uri="{FF2B5EF4-FFF2-40B4-BE49-F238E27FC236}">
                  <a16:creationId xmlns:a16="http://schemas.microsoft.com/office/drawing/2014/main" id="{2B645E28-E88F-4992-B73E-EB5FB9E068D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9" name="TypeText">
              <a:extLst>
                <a:ext uri="{FF2B5EF4-FFF2-40B4-BE49-F238E27FC236}">
                  <a16:creationId xmlns:a16="http://schemas.microsoft.com/office/drawing/2014/main" id="{9842870F-AA89-46BB-96CC-41A7E00C5927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填空题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0" name="TipText">
              <a:extLst>
                <a:ext uri="{FF2B5EF4-FFF2-40B4-BE49-F238E27FC236}">
                  <a16:creationId xmlns:a16="http://schemas.microsoft.com/office/drawing/2014/main" id="{E0BDF613-F86E-4498-AC83-00FDCAF5C266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FF42F4A3-3B54-4369-9AB8-06C5EB552FC2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6553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A5034E4-07FB-4446-8CA5-9649BFDC04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74302B7-3951-4893-9733-FC9AD66B9E6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38400" y="635001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假定有列表 </a:t>
            </a:r>
            <a:r>
              <a:rPr lang="en-US" altLang="zh-CN" sz="26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lst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, 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则  </a:t>
            </a:r>
            <a:r>
              <a:rPr lang="en-US" altLang="zh-CN" sz="26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lst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= </a:t>
            </a:r>
            <a:r>
              <a:rPr lang="en-US" altLang="zh-CN" sz="26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lst.sort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()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的排序结果是升序。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8DA89D3-DBD8-4DD0-AAA1-9A3D7FA2929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正确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83877D9-02BE-47A3-B7F0-60D2747D66B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错误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4972799F-19F7-432F-A901-2DC78394F666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12FAD825-EB86-4FDD-BC00-5651C2559F81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A630EB1C-46C2-4982-8B84-D8409EE3CEAA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EDD616D-CCC3-4996-9CF5-DA0B98D863E9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>
              <a:extLst>
                <a:ext uri="{FF2B5EF4-FFF2-40B4-BE49-F238E27FC236}">
                  <a16:creationId xmlns:a16="http://schemas.microsoft.com/office/drawing/2014/main" id="{D5F40D25-C6FB-454C-BDD6-5D85AFDE9C3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6" name="ColorBlock">
              <a:extLst>
                <a:ext uri="{FF2B5EF4-FFF2-40B4-BE49-F238E27FC236}">
                  <a16:creationId xmlns:a16="http://schemas.microsoft.com/office/drawing/2014/main" id="{D2548D98-28CB-4665-9A14-5BF07392FD7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7" name="TypeText">
              <a:extLst>
                <a:ext uri="{FF2B5EF4-FFF2-40B4-BE49-F238E27FC236}">
                  <a16:creationId xmlns:a16="http://schemas.microsoft.com/office/drawing/2014/main" id="{B0D42F0F-8581-499F-8E67-6CCC094BE913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8" name="TipText">
              <a:extLst>
                <a:ext uri="{FF2B5EF4-FFF2-40B4-BE49-F238E27FC236}">
                  <a16:creationId xmlns:a16="http://schemas.microsoft.com/office/drawing/2014/main" id="{399B7E27-A3F6-49D8-BBDF-7660409207F7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15CE29C8-C614-403B-9FC0-2ABDDAE510B0}"/>
              </a:ext>
            </a:extLst>
          </p:cNvPr>
          <p:cNvPicPr>
            <a:picLocks/>
          </p:cNvPicPr>
          <p:nvPr>
            <p:custDataLst>
              <p:tags r:id="rId9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4600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A5034E4-07FB-4446-8CA5-9649BFDC04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74302B7-3951-4893-9733-FC9AD66B9E6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38400" y="635001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一个函数内部只能有一条 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return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语句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8DA89D3-DBD8-4DD0-AAA1-9A3D7FA2929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正确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83877D9-02BE-47A3-B7F0-60D2747D66B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错误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4972799F-19F7-432F-A901-2DC78394F666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12FAD825-EB86-4FDD-BC00-5651C2559F81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A630EB1C-46C2-4982-8B84-D8409EE3CEAA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EDD616D-CCC3-4996-9CF5-DA0B98D863E9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>
              <a:extLst>
                <a:ext uri="{FF2B5EF4-FFF2-40B4-BE49-F238E27FC236}">
                  <a16:creationId xmlns:a16="http://schemas.microsoft.com/office/drawing/2014/main" id="{D5F40D25-C6FB-454C-BDD6-5D85AFDE9C3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6" name="ColorBlock">
              <a:extLst>
                <a:ext uri="{FF2B5EF4-FFF2-40B4-BE49-F238E27FC236}">
                  <a16:creationId xmlns:a16="http://schemas.microsoft.com/office/drawing/2014/main" id="{D2548D98-28CB-4665-9A14-5BF07392FD7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7" name="TypeText">
              <a:extLst>
                <a:ext uri="{FF2B5EF4-FFF2-40B4-BE49-F238E27FC236}">
                  <a16:creationId xmlns:a16="http://schemas.microsoft.com/office/drawing/2014/main" id="{B0D42F0F-8581-499F-8E67-6CCC094BE913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8" name="TipText">
              <a:extLst>
                <a:ext uri="{FF2B5EF4-FFF2-40B4-BE49-F238E27FC236}">
                  <a16:creationId xmlns:a16="http://schemas.microsoft.com/office/drawing/2014/main" id="{399B7E27-A3F6-49D8-BBDF-7660409207F7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15CE29C8-C614-403B-9FC0-2ABDDAE510B0}"/>
              </a:ext>
            </a:extLst>
          </p:cNvPr>
          <p:cNvPicPr>
            <a:picLocks/>
          </p:cNvPicPr>
          <p:nvPr>
            <p:custDataLst>
              <p:tags r:id="rId9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4551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A5034E4-07FB-4446-8CA5-9649BFDC04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74302B7-3951-4893-9733-FC9AD66B9E6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38400" y="635001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在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Python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中自己编写的程序可以作为模块加以导入， 例如你的程序名为 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my.py , 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则导入时可以用 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import  my </a:t>
            </a:r>
            <a:r>
              <a:rPr lang="zh-CN" altLang="en-US" sz="260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的语句。</a:t>
            </a:r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8DA89D3-DBD8-4DD0-AAA1-9A3D7FA2929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正确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83877D9-02BE-47A3-B7F0-60D2747D66B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错误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4972799F-19F7-432F-A901-2DC78394F666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12FAD825-EB86-4FDD-BC00-5651C2559F81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A630EB1C-46C2-4982-8B84-D8409EE3CEAA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EDD616D-CCC3-4996-9CF5-DA0B98D863E9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0" y="0"/>
            <a:ext cx="9144000" cy="635000"/>
            <a:chOff x="-1524000" y="0"/>
            <a:chExt cx="9144000" cy="635000"/>
          </a:xfrm>
        </p:grpSpPr>
        <p:sp>
          <p:nvSpPr>
            <p:cNvPr id="15" name="TitleBackground">
              <a:extLst>
                <a:ext uri="{FF2B5EF4-FFF2-40B4-BE49-F238E27FC236}">
                  <a16:creationId xmlns:a16="http://schemas.microsoft.com/office/drawing/2014/main" id="{D5F40D25-C6FB-454C-BDD6-5D85AFDE9C3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-152400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6" name="ColorBlock">
              <a:extLst>
                <a:ext uri="{FF2B5EF4-FFF2-40B4-BE49-F238E27FC236}">
                  <a16:creationId xmlns:a16="http://schemas.microsoft.com/office/drawing/2014/main" id="{D2548D98-28CB-4665-9A14-5BF07392FD7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-152400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7" name="TypeText">
              <a:extLst>
                <a:ext uri="{FF2B5EF4-FFF2-40B4-BE49-F238E27FC236}">
                  <a16:creationId xmlns:a16="http://schemas.microsoft.com/office/drawing/2014/main" id="{B0D42F0F-8581-499F-8E67-6CCC094BE913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-1270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8" name="TipText">
              <a:extLst>
                <a:ext uri="{FF2B5EF4-FFF2-40B4-BE49-F238E27FC236}">
                  <a16:creationId xmlns:a16="http://schemas.microsoft.com/office/drawing/2014/main" id="{399B7E27-A3F6-49D8-BBDF-7660409207F7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1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15CE29C8-C614-403B-9FC0-2ABDDAE510B0}"/>
              </a:ext>
            </a:extLst>
          </p:cNvPr>
          <p:cNvPicPr>
            <a:picLocks/>
          </p:cNvPicPr>
          <p:nvPr>
            <p:custDataLst>
              <p:tags r:id="rId9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6130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5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5.2  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函数调用与参数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51584" y="1124744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5.2.1</a:t>
            </a:r>
            <a:r>
              <a:rPr lang="zh-CN" altLang="zh-CN" sz="2800" dirty="0"/>
              <a:t>函数调用的一般形式</a:t>
            </a:r>
            <a:endParaRPr lang="zh-CN" altLang="en-US" sz="2800" dirty="0"/>
          </a:p>
        </p:txBody>
      </p:sp>
      <p:sp>
        <p:nvSpPr>
          <p:cNvPr id="3" name="文本框 2"/>
          <p:cNvSpPr txBox="1"/>
          <p:nvPr/>
        </p:nvSpPr>
        <p:spPr>
          <a:xfrm>
            <a:off x="2351584" y="1641750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/>
              <a:t>函数调用的一般形式为：</a:t>
            </a:r>
            <a:r>
              <a:rPr lang="zh-CN" altLang="zh-CN" sz="2400" dirty="0">
                <a:solidFill>
                  <a:srgbClr val="C00000"/>
                </a:solidFill>
              </a:rPr>
              <a:t>函数名</a:t>
            </a:r>
            <a:r>
              <a:rPr lang="en-US" altLang="zh-CN" sz="2400" dirty="0">
                <a:solidFill>
                  <a:srgbClr val="C00000"/>
                </a:solidFill>
              </a:rPr>
              <a:t>(</a:t>
            </a:r>
            <a:r>
              <a:rPr lang="zh-CN" altLang="zh-CN" sz="2400" dirty="0">
                <a:solidFill>
                  <a:srgbClr val="C00000"/>
                </a:solidFill>
              </a:rPr>
              <a:t>实际</a:t>
            </a:r>
            <a:r>
              <a:rPr lang="zh-CN" altLang="zh-CN" sz="2400">
                <a:solidFill>
                  <a:srgbClr val="C00000"/>
                </a:solidFill>
              </a:rPr>
              <a:t>参数</a:t>
            </a:r>
            <a:r>
              <a:rPr lang="en-US" altLang="zh-CN" sz="2400">
                <a:solidFill>
                  <a:srgbClr val="C00000"/>
                </a:solidFill>
              </a:rPr>
              <a:t>)</a:t>
            </a:r>
            <a:endParaRPr lang="en-US" altLang="zh-CN" sz="2400" dirty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35560" y="3728414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注：</a:t>
            </a:r>
            <a:r>
              <a:rPr lang="zh-CN" altLang="en-US" sz="2400" dirty="0">
                <a:solidFill>
                  <a:srgbClr val="C00000"/>
                </a:solidFill>
              </a:rPr>
              <a:t>函数调用时一定要有小括号</a:t>
            </a:r>
            <a:r>
              <a:rPr lang="zh-CN" altLang="en-US" sz="2400" dirty="0"/>
              <a:t>。没有小括号不会报告语法错误，但这不是调用函数</a:t>
            </a:r>
            <a:r>
              <a:rPr lang="zh-CN" altLang="en-US" sz="2400"/>
              <a:t>，相当于给函数一个别名。</a:t>
            </a:r>
            <a:endParaRPr lang="en-US" altLang="zh-CN" sz="2400" dirty="0"/>
          </a:p>
          <a:p>
            <a:r>
              <a:rPr lang="en-US" altLang="zh-CN" sz="2400" dirty="0"/>
              <a:t>d = minus    # </a:t>
            </a:r>
            <a:r>
              <a:rPr lang="zh-CN" altLang="en-US" sz="2400" dirty="0"/>
              <a:t>缺失括号，相当于给</a:t>
            </a:r>
            <a:r>
              <a:rPr lang="en-US" altLang="zh-CN" sz="2400" dirty="0"/>
              <a:t>minus</a:t>
            </a:r>
            <a:r>
              <a:rPr lang="zh-CN" altLang="en-US" sz="2400" dirty="0"/>
              <a:t>起了个别名 </a:t>
            </a:r>
            <a:r>
              <a:rPr lang="en-US" altLang="zh-CN" sz="2400" dirty="0"/>
              <a:t>d</a:t>
            </a:r>
          </a:p>
          <a:p>
            <a:r>
              <a:rPr lang="en-US" altLang="zh-CN" sz="2400"/>
              <a:t>c </a:t>
            </a:r>
            <a:r>
              <a:rPr lang="en-US" altLang="zh-CN" sz="2400" dirty="0"/>
              <a:t>= d(8,3)    # </a:t>
            </a:r>
            <a:r>
              <a:rPr lang="zh-CN" altLang="en-US" sz="2400" dirty="0"/>
              <a:t>此处的</a:t>
            </a:r>
            <a:r>
              <a:rPr lang="en-US" altLang="zh-CN" sz="2400" dirty="0"/>
              <a:t>d </a:t>
            </a:r>
            <a:r>
              <a:rPr lang="zh-CN" altLang="en-US" sz="2400" dirty="0"/>
              <a:t>等同于 </a:t>
            </a:r>
            <a:r>
              <a:rPr lang="en-US" altLang="zh-CN" sz="2400" dirty="0"/>
              <a:t>minus</a:t>
            </a:r>
            <a:r>
              <a:rPr lang="zh-CN" altLang="en-US" sz="2400" dirty="0"/>
              <a:t>函数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423592" y="2115627"/>
            <a:ext cx="5760640" cy="120032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400"/>
              <a:t>def minus(a, b):      #</a:t>
            </a:r>
            <a:r>
              <a:rPr lang="zh-CN" altLang="zh-CN" sz="2400"/>
              <a:t>定义</a:t>
            </a:r>
          </a:p>
          <a:p>
            <a:r>
              <a:rPr lang="en-US" altLang="zh-CN" sz="2400"/>
              <a:t>    return  a - b</a:t>
            </a:r>
            <a:endParaRPr lang="zh-CN" altLang="zh-CN" sz="2400"/>
          </a:p>
          <a:p>
            <a:r>
              <a:rPr lang="en-US" altLang="zh-CN" sz="2400"/>
              <a:t>c = minus(8, 3)        #</a:t>
            </a:r>
            <a:r>
              <a:rPr lang="zh-CN" altLang="zh-CN" sz="2400"/>
              <a:t>调用</a:t>
            </a:r>
            <a:endParaRPr lang="en-US" altLang="zh-CN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5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5.2  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函数调用与参数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35560" y="98944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5.2.1</a:t>
            </a:r>
            <a:r>
              <a:rPr lang="zh-CN" altLang="en-US" sz="2400" dirty="0"/>
              <a:t> </a:t>
            </a:r>
            <a:r>
              <a:rPr lang="zh-CN" altLang="zh-CN" sz="2400" dirty="0"/>
              <a:t>函数调用的一般形式</a:t>
            </a:r>
            <a:endParaRPr lang="en-US" altLang="zh-CN" sz="2400" dirty="0"/>
          </a:p>
          <a:p>
            <a:pPr indent="457200"/>
            <a:r>
              <a:rPr lang="zh-CN" altLang="zh-CN" sz="2400" dirty="0"/>
              <a:t>函数调用时，</a:t>
            </a:r>
            <a:r>
              <a:rPr lang="zh-CN" altLang="zh-CN" sz="2400"/>
              <a:t>暂停</a:t>
            </a:r>
            <a:r>
              <a:rPr lang="zh-CN" altLang="en-US" sz="2400"/>
              <a:t>主程序</a:t>
            </a:r>
            <a:r>
              <a:rPr lang="zh-CN" altLang="en-US" sz="2400" dirty="0"/>
              <a:t>执行，</a:t>
            </a:r>
            <a:r>
              <a:rPr lang="zh-CN" altLang="zh-CN" sz="2400" dirty="0"/>
              <a:t>转去执行被调用函数</a:t>
            </a:r>
            <a:r>
              <a:rPr lang="zh-CN" altLang="en-US" sz="2400" dirty="0"/>
              <a:t>。</a:t>
            </a:r>
            <a:r>
              <a:rPr lang="zh-CN" altLang="zh-CN" sz="2400" dirty="0"/>
              <a:t>被调用函数执行完后</a:t>
            </a:r>
            <a:r>
              <a:rPr lang="zh-CN" altLang="en-US" sz="2400" dirty="0"/>
              <a:t>返回原调用处继续向下</a:t>
            </a:r>
            <a:r>
              <a:rPr lang="zh-CN" altLang="zh-CN" sz="2400" dirty="0"/>
              <a:t>执行。如</a:t>
            </a:r>
            <a:r>
              <a:rPr lang="zh-CN" altLang="en-US" sz="2400" dirty="0"/>
              <a:t>下</a:t>
            </a:r>
            <a:r>
              <a:rPr lang="zh-CN" altLang="zh-CN" sz="2400" dirty="0"/>
              <a:t>图：</a:t>
            </a:r>
            <a:endParaRPr lang="zh-CN" altLang="en-US" sz="2400" dirty="0"/>
          </a:p>
        </p:txBody>
      </p:sp>
      <p:pic>
        <p:nvPicPr>
          <p:cNvPr id="1026" name="Picture 2" descr="5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7" y="3051079"/>
            <a:ext cx="3619639" cy="249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6168008" y="2559100"/>
            <a:ext cx="4176464" cy="224676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def  </a:t>
            </a:r>
            <a:r>
              <a:rPr lang="en-US" altLang="zh-CN" sz="2000" dirty="0" err="1"/>
              <a:t>callee</a:t>
            </a:r>
            <a:r>
              <a:rPr lang="en-US" altLang="zh-CN" sz="2000" dirty="0"/>
              <a:t>():</a:t>
            </a:r>
            <a:endParaRPr lang="zh-CN" altLang="zh-CN" sz="2000" dirty="0"/>
          </a:p>
          <a:p>
            <a:r>
              <a:rPr lang="en-US" altLang="zh-CN" sz="2000" dirty="0"/>
              <a:t>	print("</a:t>
            </a:r>
            <a:r>
              <a:rPr lang="zh-CN" altLang="zh-CN" sz="2000" dirty="0"/>
              <a:t>被调用函数执行</a:t>
            </a:r>
            <a:r>
              <a:rPr lang="en-US" altLang="zh-CN" sz="2000" dirty="0"/>
              <a:t>")</a:t>
            </a:r>
          </a:p>
          <a:p>
            <a:endParaRPr lang="en-US" altLang="zh-CN" sz="2000" dirty="0"/>
          </a:p>
          <a:p>
            <a:r>
              <a:rPr lang="en-US" altLang="zh-CN" sz="2000" dirty="0"/>
              <a:t>#</a:t>
            </a:r>
            <a:r>
              <a:rPr lang="zh-CN" altLang="zh-CN" sz="2000" dirty="0"/>
              <a:t>主程序如下：</a:t>
            </a:r>
          </a:p>
          <a:p>
            <a:r>
              <a:rPr lang="en-US" altLang="zh-CN" sz="2000" dirty="0"/>
              <a:t>print("</a:t>
            </a:r>
            <a:r>
              <a:rPr lang="zh-CN" altLang="zh-CN" sz="2000" dirty="0"/>
              <a:t>调用函数之前</a:t>
            </a:r>
            <a:r>
              <a:rPr lang="en-US" altLang="zh-CN" sz="2000" dirty="0"/>
              <a:t>")</a:t>
            </a:r>
            <a:endParaRPr lang="zh-CN" altLang="zh-CN" sz="2000" dirty="0"/>
          </a:p>
          <a:p>
            <a:r>
              <a:rPr lang="en-US" altLang="zh-CN" sz="2000" dirty="0" err="1"/>
              <a:t>callee</a:t>
            </a:r>
            <a:r>
              <a:rPr lang="en-US" altLang="zh-CN" sz="2000" dirty="0"/>
              <a:t>() </a:t>
            </a:r>
            <a:endParaRPr lang="zh-CN" altLang="zh-CN" sz="2000" dirty="0"/>
          </a:p>
          <a:p>
            <a:r>
              <a:rPr lang="en-US" altLang="zh-CN" sz="2000" dirty="0"/>
              <a:t>print("</a:t>
            </a:r>
            <a:r>
              <a:rPr lang="zh-CN" altLang="zh-CN" sz="2000" dirty="0"/>
              <a:t>调用函数</a:t>
            </a:r>
            <a:r>
              <a:rPr lang="zh-CN" altLang="zh-CN" sz="2000"/>
              <a:t>之后</a:t>
            </a:r>
            <a:r>
              <a:rPr lang="en-US" altLang="zh-CN" sz="2000"/>
              <a:t>")</a:t>
            </a:r>
            <a:endParaRPr lang="en-US" altLang="zh-CN" sz="2000" dirty="0"/>
          </a:p>
        </p:txBody>
      </p:sp>
      <p:sp>
        <p:nvSpPr>
          <p:cNvPr id="4" name="文本框 3"/>
          <p:cNvSpPr txBox="1"/>
          <p:nvPr/>
        </p:nvSpPr>
        <p:spPr>
          <a:xfrm>
            <a:off x="6157563" y="4946560"/>
            <a:ext cx="4176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000"/>
              <a:t>执行主程序的输出如下：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788" y="5343334"/>
            <a:ext cx="1615117" cy="87285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5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5.2  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函数调用与参数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23633" y="960793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5.2.2</a:t>
            </a:r>
            <a:r>
              <a:rPr lang="zh-CN" altLang="en-US" sz="2400" dirty="0"/>
              <a:t> </a:t>
            </a:r>
            <a:r>
              <a:rPr lang="zh-CN" altLang="zh-CN" sz="2400" dirty="0"/>
              <a:t>不可变对象和可变对象参数</a:t>
            </a:r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2223633" y="1365520"/>
            <a:ext cx="8140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sz="2000"/>
              <a:t>Python</a:t>
            </a:r>
            <a:r>
              <a:rPr lang="zh-CN" altLang="zh-CN" sz="2000"/>
              <a:t>数据</a:t>
            </a:r>
            <a:r>
              <a:rPr lang="zh-CN" altLang="en-US" sz="2000"/>
              <a:t>类型</a:t>
            </a:r>
            <a:r>
              <a:rPr lang="zh-CN" altLang="zh-CN" sz="2000"/>
              <a:t>分为</a:t>
            </a:r>
            <a:r>
              <a:rPr lang="zh-CN" altLang="zh-CN" sz="2000" dirty="0"/>
              <a:t>不可变数据和可变数据。数</a:t>
            </a:r>
            <a:r>
              <a:rPr lang="zh-CN" altLang="en-US" sz="2000" dirty="0"/>
              <a:t>值</a:t>
            </a:r>
            <a:r>
              <a:rPr lang="zh-CN" altLang="zh-CN" sz="2000" dirty="0"/>
              <a:t>、字符串和元组是不可变对象</a:t>
            </a:r>
            <a:r>
              <a:rPr lang="zh-CN" altLang="en-US" sz="2000" dirty="0"/>
              <a:t>；</a:t>
            </a:r>
            <a:r>
              <a:rPr lang="zh-CN" altLang="zh-CN" sz="2000" dirty="0"/>
              <a:t>列表、集合和字典是可变对象</a:t>
            </a:r>
            <a:r>
              <a:rPr lang="en-US" altLang="zh-CN" sz="2000" dirty="0"/>
              <a:t>(3.5</a:t>
            </a:r>
            <a:r>
              <a:rPr lang="zh-CN" altLang="en-US" sz="2000" dirty="0"/>
              <a:t>节</a:t>
            </a:r>
            <a:r>
              <a:rPr lang="en-US" altLang="zh-CN" sz="2000" dirty="0"/>
              <a:t>)</a:t>
            </a:r>
            <a:r>
              <a:rPr lang="zh-CN" altLang="zh-CN" sz="2000" dirty="0"/>
              <a:t>。</a:t>
            </a:r>
            <a:r>
              <a:rPr lang="zh-CN" altLang="en-US" sz="2000" dirty="0"/>
              <a:t>不可变是指不可修改原内存单元的数据。</a:t>
            </a:r>
            <a:r>
              <a:rPr lang="zh-CN" altLang="zh-CN" sz="2000" dirty="0">
                <a:solidFill>
                  <a:srgbClr val="C00000"/>
                </a:solidFill>
              </a:rPr>
              <a:t>不可变对象作为函数实参</a:t>
            </a:r>
            <a:r>
              <a:rPr lang="zh-CN" altLang="zh-CN" sz="2000" dirty="0"/>
              <a:t>时，</a:t>
            </a:r>
            <a:r>
              <a:rPr lang="zh-CN" altLang="en-US" sz="2000" dirty="0"/>
              <a:t>如果</a:t>
            </a:r>
            <a:r>
              <a:rPr lang="zh-CN" altLang="zh-CN" sz="2000" dirty="0"/>
              <a:t>在函数体内改变形参的值，</a:t>
            </a:r>
            <a:r>
              <a:rPr lang="zh-CN" altLang="zh-CN" sz="2000" dirty="0">
                <a:solidFill>
                  <a:srgbClr val="C00000"/>
                </a:solidFill>
              </a:rPr>
              <a:t>不会导致实参值发生改变</a:t>
            </a:r>
            <a:r>
              <a:rPr lang="zh-CN" altLang="zh-CN" sz="2000" dirty="0"/>
              <a:t>。</a:t>
            </a:r>
            <a:endParaRPr lang="zh-CN" altLang="en-US" sz="2000" dirty="0"/>
          </a:p>
        </p:txBody>
      </p:sp>
      <p:sp>
        <p:nvSpPr>
          <p:cNvPr id="6" name="文本框 5"/>
          <p:cNvSpPr txBox="1"/>
          <p:nvPr/>
        </p:nvSpPr>
        <p:spPr>
          <a:xfrm>
            <a:off x="2182777" y="2803990"/>
            <a:ext cx="4570978" cy="230832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def change(</a:t>
            </a:r>
            <a:r>
              <a:rPr lang="en-US" altLang="zh-CN" sz="2400" dirty="0">
                <a:solidFill>
                  <a:srgbClr val="C00000"/>
                </a:solidFill>
              </a:rPr>
              <a:t>a</a:t>
            </a:r>
            <a:r>
              <a:rPr lang="en-US" altLang="zh-CN" sz="2400" dirty="0"/>
              <a:t>):</a:t>
            </a:r>
            <a:endParaRPr lang="zh-CN" altLang="zh-CN" sz="2400" dirty="0"/>
          </a:p>
          <a:p>
            <a:r>
              <a:rPr lang="en-US" altLang="zh-CN" sz="2400" dirty="0"/>
              <a:t>    a = a + 1</a:t>
            </a:r>
            <a:endParaRPr lang="zh-CN" altLang="zh-CN" sz="2400" dirty="0"/>
          </a:p>
          <a:p>
            <a:r>
              <a:rPr lang="en-US" altLang="zh-CN" sz="2400" dirty="0"/>
              <a:t>    print("a =", a)</a:t>
            </a:r>
            <a:endParaRPr lang="zh-CN" altLang="zh-CN" sz="2400" dirty="0"/>
          </a:p>
          <a:p>
            <a:r>
              <a:rPr lang="en-US" altLang="zh-CN" sz="2400" dirty="0"/>
              <a:t>b = 4</a:t>
            </a:r>
            <a:endParaRPr lang="zh-CN" altLang="zh-CN" sz="2400" dirty="0"/>
          </a:p>
          <a:p>
            <a:r>
              <a:rPr lang="en-US" altLang="zh-CN" sz="2400" dirty="0"/>
              <a:t>change(</a:t>
            </a:r>
            <a:r>
              <a:rPr lang="en-US" altLang="zh-CN" sz="2400" dirty="0">
                <a:solidFill>
                  <a:srgbClr val="C00000"/>
                </a:solidFill>
              </a:rPr>
              <a:t>b</a:t>
            </a:r>
            <a:r>
              <a:rPr lang="en-US" altLang="zh-CN" sz="2400" dirty="0"/>
              <a:t>)</a:t>
            </a:r>
            <a:endParaRPr lang="zh-CN" altLang="zh-CN" sz="2400" dirty="0"/>
          </a:p>
          <a:p>
            <a:r>
              <a:rPr lang="en-US" altLang="zh-CN" sz="2400" dirty="0"/>
              <a:t>print("b =", b)    # b</a:t>
            </a:r>
            <a:r>
              <a:rPr lang="zh-CN" altLang="en-US" sz="2400" dirty="0"/>
              <a:t>的值不变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188997" y="5225550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/>
              <a:t>输出如下：</a:t>
            </a:r>
          </a:p>
          <a:p>
            <a:r>
              <a:rPr lang="en-US" altLang="zh-CN" sz="2400" dirty="0"/>
              <a:t>a = 5</a:t>
            </a:r>
            <a:endParaRPr lang="zh-CN" altLang="zh-CN" sz="2400" dirty="0"/>
          </a:p>
          <a:p>
            <a:r>
              <a:rPr lang="en-US" altLang="zh-CN" sz="2400" dirty="0"/>
              <a:t>b = 4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5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章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函数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ine 61"/>
          <p:cNvSpPr>
            <a:spLocks noChangeShapeType="1"/>
          </p:cNvSpPr>
          <p:nvPr/>
        </p:nvSpPr>
        <p:spPr bwMode="auto">
          <a:xfrm flipV="1">
            <a:off x="2644269" y="1865292"/>
            <a:ext cx="5675313" cy="9525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Text Box 65"/>
          <p:cNvSpPr txBox="1">
            <a:spLocks noChangeArrowheads="1"/>
          </p:cNvSpPr>
          <p:nvPr/>
        </p:nvSpPr>
        <p:spPr bwMode="auto">
          <a:xfrm>
            <a:off x="2774443" y="1397061"/>
            <a:ext cx="53276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chemeClr val="tx1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5.1 </a:t>
            </a:r>
            <a:r>
              <a:rPr lang="zh-CN" altLang="en-US" sz="2800">
                <a:solidFill>
                  <a:schemeClr val="tx1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函数</a:t>
            </a:r>
            <a:r>
              <a:rPr lang="zh-CN" altLang="en-US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定义</a:t>
            </a:r>
            <a:endParaRPr lang="en-US" altLang="zh-CN" sz="28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Line 67"/>
          <p:cNvSpPr>
            <a:spLocks noChangeShapeType="1"/>
          </p:cNvSpPr>
          <p:nvPr/>
        </p:nvSpPr>
        <p:spPr bwMode="auto">
          <a:xfrm>
            <a:off x="2645594" y="2440064"/>
            <a:ext cx="5675313" cy="11113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Text Box 71"/>
          <p:cNvSpPr txBox="1">
            <a:spLocks noChangeArrowheads="1"/>
          </p:cNvSpPr>
          <p:nvPr/>
        </p:nvSpPr>
        <p:spPr bwMode="auto">
          <a:xfrm>
            <a:off x="2774443" y="1987449"/>
            <a:ext cx="53276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defRPr sz="2800">
                <a:solidFill>
                  <a:schemeClr val="tx1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zh-CN"/>
              <a:t>5.2 </a:t>
            </a:r>
            <a:r>
              <a:rPr lang="zh-CN" altLang="en-US"/>
              <a:t>函数</a:t>
            </a:r>
            <a:r>
              <a:rPr lang="zh-CN" altLang="en-US" dirty="0"/>
              <a:t>调用与参数</a:t>
            </a:r>
            <a:endParaRPr lang="en-US" altLang="zh-CN" dirty="0"/>
          </a:p>
        </p:txBody>
      </p:sp>
      <p:sp>
        <p:nvSpPr>
          <p:cNvPr id="14" name="Line 73"/>
          <p:cNvSpPr>
            <a:spLocks noChangeShapeType="1"/>
          </p:cNvSpPr>
          <p:nvPr/>
        </p:nvSpPr>
        <p:spPr bwMode="auto">
          <a:xfrm>
            <a:off x="2638927" y="3070000"/>
            <a:ext cx="5676900" cy="0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Text Box 77"/>
          <p:cNvSpPr txBox="1">
            <a:spLocks noChangeArrowheads="1"/>
          </p:cNvSpPr>
          <p:nvPr/>
        </p:nvSpPr>
        <p:spPr bwMode="auto">
          <a:xfrm>
            <a:off x="2774443" y="2577837"/>
            <a:ext cx="47259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defRPr sz="2800">
                <a:solidFill>
                  <a:schemeClr val="tx1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zh-CN"/>
              <a:t>5.3 </a:t>
            </a:r>
            <a:r>
              <a:rPr lang="zh-CN" altLang="en-US"/>
              <a:t>变量</a:t>
            </a:r>
            <a:r>
              <a:rPr lang="zh-CN" altLang="en-US" dirty="0"/>
              <a:t>的作用域</a:t>
            </a:r>
          </a:p>
        </p:txBody>
      </p:sp>
      <p:sp>
        <p:nvSpPr>
          <p:cNvPr id="16" name="Text Box 90"/>
          <p:cNvSpPr txBox="1">
            <a:spLocks noChangeArrowheads="1"/>
          </p:cNvSpPr>
          <p:nvPr/>
        </p:nvSpPr>
        <p:spPr bwMode="auto">
          <a:xfrm>
            <a:off x="2774443" y="3168225"/>
            <a:ext cx="47259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chemeClr val="tx1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5.4 lambda</a:t>
            </a:r>
            <a:r>
              <a:rPr lang="zh-CN" altLang="zh-CN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表达式</a:t>
            </a:r>
            <a:endParaRPr lang="zh-CN" altLang="en-US" sz="2800" dirty="0">
              <a:solidFill>
                <a:schemeClr val="tx1">
                  <a:lumMod val="60000"/>
                  <a:lumOff val="4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7" name="Line 73"/>
          <p:cNvSpPr>
            <a:spLocks noChangeShapeType="1"/>
          </p:cNvSpPr>
          <p:nvPr/>
        </p:nvSpPr>
        <p:spPr bwMode="auto">
          <a:xfrm>
            <a:off x="2656244" y="3689992"/>
            <a:ext cx="5676900" cy="0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Text Box 90"/>
          <p:cNvSpPr txBox="1">
            <a:spLocks noChangeArrowheads="1"/>
          </p:cNvSpPr>
          <p:nvPr/>
        </p:nvSpPr>
        <p:spPr bwMode="auto">
          <a:xfrm>
            <a:off x="2774443" y="3758613"/>
            <a:ext cx="58196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chemeClr val="tx1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5.5 </a:t>
            </a:r>
            <a:r>
              <a:rPr lang="zh-CN" altLang="zh-CN" sz="2800">
                <a:solidFill>
                  <a:schemeClr val="tx1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生成器</a:t>
            </a:r>
            <a:r>
              <a:rPr lang="zh-CN" altLang="zh-CN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函数</a:t>
            </a:r>
            <a:endParaRPr lang="zh-CN" altLang="en-US" sz="2800" dirty="0">
              <a:solidFill>
                <a:schemeClr val="tx1">
                  <a:lumMod val="60000"/>
                  <a:lumOff val="4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9" name="Line 73"/>
          <p:cNvSpPr>
            <a:spLocks noChangeShapeType="1"/>
          </p:cNvSpPr>
          <p:nvPr/>
        </p:nvSpPr>
        <p:spPr bwMode="auto">
          <a:xfrm>
            <a:off x="2663170" y="4320375"/>
            <a:ext cx="5676900" cy="0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Text Box 90"/>
          <p:cNvSpPr txBox="1">
            <a:spLocks noChangeArrowheads="1"/>
          </p:cNvSpPr>
          <p:nvPr/>
        </p:nvSpPr>
        <p:spPr bwMode="auto">
          <a:xfrm>
            <a:off x="2774443" y="4349001"/>
            <a:ext cx="58196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5.6 </a:t>
            </a:r>
            <a:r>
              <a:rPr lang="zh-CN" altLang="zh-CN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函数</a:t>
            </a:r>
            <a:r>
              <a:rPr lang="zh-CN" altLang="en-US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递归调用</a:t>
            </a:r>
          </a:p>
        </p:txBody>
      </p:sp>
      <p:sp>
        <p:nvSpPr>
          <p:cNvPr id="21" name="Line 73"/>
          <p:cNvSpPr>
            <a:spLocks noChangeShapeType="1"/>
          </p:cNvSpPr>
          <p:nvPr/>
        </p:nvSpPr>
        <p:spPr bwMode="auto">
          <a:xfrm>
            <a:off x="2675897" y="4899047"/>
            <a:ext cx="5676900" cy="0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Text Box 90"/>
          <p:cNvSpPr txBox="1">
            <a:spLocks noChangeArrowheads="1"/>
          </p:cNvSpPr>
          <p:nvPr/>
        </p:nvSpPr>
        <p:spPr bwMode="auto">
          <a:xfrm>
            <a:off x="2774443" y="4939391"/>
            <a:ext cx="58196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chemeClr val="tx1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5.7 Python</a:t>
            </a:r>
            <a:r>
              <a:rPr lang="zh-CN" altLang="en-US" sz="2800">
                <a:solidFill>
                  <a:schemeClr val="tx1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的第三</a:t>
            </a:r>
            <a:r>
              <a:rPr lang="zh-CN" altLang="en-US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方库</a:t>
            </a:r>
          </a:p>
        </p:txBody>
      </p:sp>
      <p:sp>
        <p:nvSpPr>
          <p:cNvPr id="23" name="Line 73"/>
          <p:cNvSpPr>
            <a:spLocks noChangeShapeType="1"/>
          </p:cNvSpPr>
          <p:nvPr/>
        </p:nvSpPr>
        <p:spPr bwMode="auto">
          <a:xfrm>
            <a:off x="2704497" y="5452028"/>
            <a:ext cx="5676900" cy="0"/>
          </a:xfrm>
          <a:prstGeom prst="line">
            <a:avLst/>
          </a:prstGeom>
          <a:noFill/>
          <a:ln w="25400">
            <a:solidFill>
              <a:srgbClr val="5F5F5F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5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5.2  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函数调用与参数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35560" y="1124745"/>
            <a:ext cx="8356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sz="2400" dirty="0">
                <a:solidFill>
                  <a:srgbClr val="C00000"/>
                </a:solidFill>
              </a:rPr>
              <a:t>可变对象作为函数实参</a:t>
            </a:r>
            <a:r>
              <a:rPr lang="zh-CN" altLang="zh-CN" sz="2400" dirty="0"/>
              <a:t>时，在函数体内</a:t>
            </a:r>
            <a:r>
              <a:rPr lang="zh-CN" altLang="zh-CN" sz="2400">
                <a:solidFill>
                  <a:srgbClr val="C00000"/>
                </a:solidFill>
              </a:rPr>
              <a:t>改变形参</a:t>
            </a:r>
            <a:r>
              <a:rPr lang="zh-CN" altLang="en-US" sz="2400">
                <a:solidFill>
                  <a:srgbClr val="C00000"/>
                </a:solidFill>
              </a:rPr>
              <a:t>将</a:t>
            </a:r>
            <a:r>
              <a:rPr lang="zh-CN" altLang="zh-CN" sz="2400" dirty="0">
                <a:solidFill>
                  <a:srgbClr val="C00000"/>
                </a:solidFill>
              </a:rPr>
              <a:t>导致实参发生改变</a:t>
            </a:r>
            <a:r>
              <a:rPr lang="zh-CN" altLang="zh-CN" sz="2400" dirty="0"/>
              <a:t>。</a:t>
            </a:r>
            <a:r>
              <a:rPr lang="zh-CN" altLang="zh-CN" sz="2400"/>
              <a:t>例如</a:t>
            </a:r>
            <a:r>
              <a:rPr lang="en-US" altLang="zh-CN" sz="2400"/>
              <a:t>:</a:t>
            </a:r>
            <a:endParaRPr lang="zh-CN" altLang="zh-CN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2135560" y="5198528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/>
              <a:t>程序的输出</a:t>
            </a:r>
            <a:r>
              <a:rPr lang="zh-CN" altLang="zh-CN" sz="2400"/>
              <a:t>如下：</a:t>
            </a:r>
            <a:endParaRPr lang="zh-CN" altLang="zh-CN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2207568" y="1991189"/>
            <a:ext cx="7920880" cy="286232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/>
              <a:t>def changeList(</a:t>
            </a:r>
            <a:r>
              <a:rPr lang="en-US" altLang="zh-CN" sz="2000">
                <a:solidFill>
                  <a:srgbClr val="C00000"/>
                </a:solidFill>
              </a:rPr>
              <a:t>a</a:t>
            </a:r>
            <a:r>
              <a:rPr lang="en-US" altLang="zh-CN" sz="2000"/>
              <a:t>):</a:t>
            </a:r>
            <a:endParaRPr lang="zh-CN" altLang="zh-CN" sz="2000"/>
          </a:p>
          <a:p>
            <a:r>
              <a:rPr lang="en-US" altLang="zh-CN" sz="2000"/>
              <a:t>    for i in range(len(a)):</a:t>
            </a:r>
            <a:endParaRPr lang="zh-CN" altLang="zh-CN" sz="2000"/>
          </a:p>
          <a:p>
            <a:r>
              <a:rPr lang="en-US" altLang="zh-CN" sz="2000"/>
              <a:t>        a[i] = a[i] * 2</a:t>
            </a:r>
            <a:endParaRPr lang="zh-CN" altLang="zh-CN" sz="2000"/>
          </a:p>
          <a:p>
            <a:r>
              <a:rPr lang="en-US" altLang="zh-CN" sz="2000"/>
              <a:t>    print("a =", a)</a:t>
            </a:r>
          </a:p>
          <a:p>
            <a:endParaRPr lang="zh-CN" altLang="zh-CN" sz="2000"/>
          </a:p>
          <a:p>
            <a:r>
              <a:rPr lang="en-US" altLang="zh-CN" sz="2000"/>
              <a:t>b = [1, 2, 3]</a:t>
            </a:r>
            <a:endParaRPr lang="zh-CN" altLang="zh-CN" sz="2000"/>
          </a:p>
          <a:p>
            <a:r>
              <a:rPr lang="en-US" altLang="zh-CN" sz="2000"/>
              <a:t>print("b =", b)</a:t>
            </a:r>
            <a:endParaRPr lang="zh-CN" altLang="zh-CN" sz="2000"/>
          </a:p>
          <a:p>
            <a:r>
              <a:rPr lang="en-US" altLang="zh-CN" sz="2000"/>
              <a:t>changeList(</a:t>
            </a:r>
            <a:r>
              <a:rPr lang="en-US" altLang="zh-CN" sz="2000">
                <a:solidFill>
                  <a:srgbClr val="C00000"/>
                </a:solidFill>
              </a:rPr>
              <a:t>b</a:t>
            </a:r>
            <a:r>
              <a:rPr lang="en-US" altLang="zh-CN" sz="2000"/>
              <a:t>)</a:t>
            </a:r>
            <a:endParaRPr lang="zh-CN" altLang="zh-CN" sz="2000"/>
          </a:p>
          <a:p>
            <a:r>
              <a:rPr lang="en-US" altLang="zh-CN" sz="2000"/>
              <a:t>print("b =", b) 	# b</a:t>
            </a:r>
            <a:r>
              <a:rPr lang="zh-CN" altLang="en-US" sz="2000"/>
              <a:t>被改变了</a:t>
            </a:r>
            <a:endParaRPr lang="zh-CN" altLang="en-US" sz="2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5660193"/>
            <a:ext cx="1825692" cy="92440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5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5.2  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函数调用与参数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91544" y="968806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5.2.3</a:t>
            </a:r>
            <a:r>
              <a:rPr lang="zh-CN" altLang="en-US" sz="2400" dirty="0"/>
              <a:t> </a:t>
            </a:r>
            <a:r>
              <a:rPr lang="zh-CN" altLang="zh-CN" sz="2400" dirty="0"/>
              <a:t>默认值参数</a:t>
            </a:r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2140646" y="1373978"/>
            <a:ext cx="8356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sz="2000" dirty="0"/>
              <a:t>定义函数时，可以为形参设置默认值。</a:t>
            </a:r>
            <a:r>
              <a:rPr lang="zh-CN" altLang="en-US" sz="2000" dirty="0"/>
              <a:t>设置</a:t>
            </a:r>
            <a:r>
              <a:rPr lang="zh-CN" altLang="en-US" sz="2000"/>
              <a:t>默认值可以</a:t>
            </a:r>
            <a:r>
              <a:rPr lang="zh-CN" altLang="en-US" sz="2000" dirty="0">
                <a:solidFill>
                  <a:srgbClr val="C00000"/>
                </a:solidFill>
              </a:rPr>
              <a:t>简化函数调用</a:t>
            </a:r>
            <a:r>
              <a:rPr lang="zh-CN" altLang="en-US" sz="2000" dirty="0"/>
              <a:t>。</a:t>
            </a:r>
            <a:r>
              <a:rPr lang="en-US" altLang="zh-CN" sz="2000" dirty="0"/>
              <a:t>Python</a:t>
            </a:r>
            <a:r>
              <a:rPr lang="zh-CN" altLang="en-US" sz="2000" dirty="0"/>
              <a:t>的很多函数都有默认值参数。例如</a:t>
            </a:r>
            <a:r>
              <a:rPr lang="en-US" altLang="zh-CN" sz="2000" dirty="0"/>
              <a:t>:  int('11', base=10) , sorted(</a:t>
            </a:r>
            <a:r>
              <a:rPr lang="en-US" altLang="zh-CN" sz="2000" dirty="0" err="1"/>
              <a:t>lst</a:t>
            </a:r>
            <a:r>
              <a:rPr lang="en-US" altLang="zh-CN" sz="2000" dirty="0"/>
              <a:t>, reverse=</a:t>
            </a:r>
            <a:r>
              <a:rPr lang="en-US" altLang="zh-CN" sz="2000"/>
              <a:t>False)</a:t>
            </a:r>
            <a:r>
              <a:rPr lang="zh-CN" altLang="en-US" sz="2000"/>
              <a:t>等。</a:t>
            </a:r>
            <a:endParaRPr lang="en-US" altLang="zh-CN" sz="2000" dirty="0"/>
          </a:p>
          <a:p>
            <a:pPr indent="457200"/>
            <a:endParaRPr lang="zh-CN" altLang="zh-CN" sz="2000" dirty="0"/>
          </a:p>
          <a:p>
            <a:r>
              <a:rPr lang="en-US" altLang="zh-CN" sz="2000" dirty="0"/>
              <a:t>def </a:t>
            </a:r>
            <a:r>
              <a:rPr lang="zh-CN" altLang="zh-CN" sz="2000" dirty="0"/>
              <a:t>函数名</a:t>
            </a:r>
            <a:r>
              <a:rPr lang="en-US" altLang="zh-CN" sz="2000" dirty="0"/>
              <a:t>(…, </a:t>
            </a:r>
            <a:r>
              <a:rPr lang="zh-CN" altLang="zh-CN" sz="2000" dirty="0">
                <a:solidFill>
                  <a:srgbClr val="C00000"/>
                </a:solidFill>
              </a:rPr>
              <a:t>形参名</a:t>
            </a:r>
            <a:r>
              <a:rPr lang="en-US" altLang="zh-CN" sz="2000" dirty="0">
                <a:solidFill>
                  <a:srgbClr val="C00000"/>
                </a:solidFill>
              </a:rPr>
              <a:t>=</a:t>
            </a:r>
            <a:r>
              <a:rPr lang="zh-CN" altLang="zh-CN" sz="2000" dirty="0">
                <a:solidFill>
                  <a:srgbClr val="C00000"/>
                </a:solidFill>
              </a:rPr>
              <a:t>默认值</a:t>
            </a:r>
            <a:r>
              <a:rPr lang="en-US" altLang="zh-CN" sz="2000" dirty="0"/>
              <a:t>):</a:t>
            </a:r>
            <a:endParaRPr lang="zh-CN" altLang="zh-CN" sz="2000" dirty="0"/>
          </a:p>
          <a:p>
            <a:r>
              <a:rPr lang="en-US" altLang="zh-CN" sz="2000" dirty="0"/>
              <a:t>    </a:t>
            </a:r>
            <a:r>
              <a:rPr lang="zh-CN" altLang="zh-CN" sz="2000" dirty="0"/>
              <a:t>函数体</a:t>
            </a:r>
            <a:endParaRPr lang="zh-CN" altLang="en-US" sz="2000" dirty="0"/>
          </a:p>
        </p:txBody>
      </p:sp>
      <p:sp>
        <p:nvSpPr>
          <p:cNvPr id="7" name="文本框 6"/>
          <p:cNvSpPr txBox="1"/>
          <p:nvPr/>
        </p:nvSpPr>
        <p:spPr>
          <a:xfrm>
            <a:off x="2140646" y="3331251"/>
            <a:ext cx="8124787" cy="132343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/>
              <a:t>def  defaultPara(a, b=1):</a:t>
            </a:r>
            <a:endParaRPr lang="zh-CN" altLang="zh-CN" sz="2000" dirty="0"/>
          </a:p>
          <a:p>
            <a:r>
              <a:rPr lang="en-US" altLang="zh-CN" sz="2000"/>
              <a:t>    print("a = {}, b = {}".format(a, b))</a:t>
            </a:r>
            <a:endParaRPr lang="en-US" altLang="zh-CN" sz="2000" dirty="0"/>
          </a:p>
          <a:p>
            <a:r>
              <a:rPr lang="en-US" altLang="zh-CN" sz="2000"/>
              <a:t>defaultPara(2)	    	# </a:t>
            </a:r>
            <a:r>
              <a:rPr lang="zh-CN" altLang="en-US" sz="2000"/>
              <a:t>调用，</a:t>
            </a:r>
            <a:r>
              <a:rPr lang="en-US" altLang="zh-CN" sz="2000"/>
              <a:t>b</a:t>
            </a:r>
            <a:r>
              <a:rPr lang="zh-CN" altLang="en-US" sz="2000"/>
              <a:t>未传值则取默认值</a:t>
            </a:r>
            <a:endParaRPr lang="en-US" altLang="zh-CN" sz="2000"/>
          </a:p>
          <a:p>
            <a:r>
              <a:rPr lang="en-US" altLang="zh-CN" sz="2000"/>
              <a:t>defaultPara(2, 3)         	# </a:t>
            </a:r>
            <a:r>
              <a:rPr lang="zh-CN" altLang="en-US" sz="2000"/>
              <a:t>也可传值，则以实参为准</a:t>
            </a:r>
            <a:endParaRPr lang="zh-CN" altLang="en-US" sz="20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9" y="4769548"/>
            <a:ext cx="2114845" cy="7144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991545" y="5889195"/>
            <a:ext cx="8640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sz="2000" dirty="0"/>
              <a:t>定义默认值参数时，默认值参数</a:t>
            </a:r>
            <a:r>
              <a:rPr lang="zh-CN" altLang="en-US" sz="2000" dirty="0"/>
              <a:t>的</a:t>
            </a:r>
            <a:r>
              <a:rPr lang="zh-CN" altLang="zh-CN" sz="2000" dirty="0">
                <a:solidFill>
                  <a:srgbClr val="C00000"/>
                </a:solidFill>
              </a:rPr>
              <a:t>右边不能再出现没有</a:t>
            </a:r>
            <a:r>
              <a:rPr lang="zh-CN" altLang="zh-CN" sz="2000" dirty="0"/>
              <a:t>默认值的</a:t>
            </a:r>
            <a:r>
              <a:rPr lang="zh-CN" altLang="zh-CN" sz="2000"/>
              <a:t>参数。</a:t>
            </a:r>
            <a:endParaRPr lang="en-US" altLang="zh-CN" sz="2000" dirty="0"/>
          </a:p>
          <a:p>
            <a:r>
              <a:rPr lang="en-US" altLang="zh-CN" sz="2000" dirty="0"/>
              <a:t>def   f(x, y=10, z)   # </a:t>
            </a:r>
            <a:r>
              <a:rPr lang="zh-CN" altLang="en-US" sz="2000" dirty="0">
                <a:solidFill>
                  <a:srgbClr val="C00000"/>
                </a:solidFill>
              </a:rPr>
              <a:t>错误</a:t>
            </a:r>
            <a:r>
              <a:rPr lang="zh-CN" altLang="en-US" sz="2000" dirty="0"/>
              <a:t>，</a:t>
            </a:r>
            <a:r>
              <a:rPr lang="en-US" altLang="zh-CN" sz="2000" dirty="0"/>
              <a:t>y</a:t>
            </a:r>
            <a:r>
              <a:rPr lang="zh-CN" altLang="en-US" sz="2000" dirty="0"/>
              <a:t>的右边不能再出现没有默认值</a:t>
            </a:r>
            <a:r>
              <a:rPr lang="zh-CN" altLang="en-US" sz="2000"/>
              <a:t>的</a:t>
            </a:r>
            <a:r>
              <a:rPr lang="en-US" altLang="zh-CN" sz="2000"/>
              <a:t>z</a:t>
            </a:r>
            <a:endParaRPr lang="en-US" altLang="zh-CN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5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5.2  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函数调用与参数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01631" y="1063190"/>
            <a:ext cx="7455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5.2.4</a:t>
            </a:r>
            <a:r>
              <a:rPr lang="zh-CN" altLang="en-US" sz="2400" dirty="0"/>
              <a:t> </a:t>
            </a:r>
            <a:r>
              <a:rPr lang="zh-CN" altLang="zh-CN" sz="2400" dirty="0"/>
              <a:t>关键字参数</a:t>
            </a:r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2222319" y="1431438"/>
            <a:ext cx="8142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sz="2000" dirty="0"/>
              <a:t>通过关键字</a:t>
            </a:r>
            <a:r>
              <a:rPr lang="en-US" altLang="zh-CN" sz="2000" dirty="0"/>
              <a:t>(</a:t>
            </a:r>
            <a:r>
              <a:rPr lang="zh-CN" altLang="en-US" sz="2000" dirty="0"/>
              <a:t>命名</a:t>
            </a:r>
            <a:r>
              <a:rPr lang="en-US" altLang="zh-CN" sz="2000" dirty="0"/>
              <a:t>)</a:t>
            </a:r>
            <a:r>
              <a:rPr lang="zh-CN" altLang="zh-CN" sz="2000" dirty="0"/>
              <a:t>参数，在</a:t>
            </a:r>
            <a:r>
              <a:rPr lang="zh-CN" altLang="zh-CN" sz="2000" dirty="0">
                <a:solidFill>
                  <a:srgbClr val="C00000"/>
                </a:solidFill>
              </a:rPr>
              <a:t>调用时指定形参的名字，可以实现实参不按照形参的顺序</a:t>
            </a:r>
            <a:r>
              <a:rPr lang="zh-CN" altLang="zh-CN" sz="2000" dirty="0"/>
              <a:t>书写</a:t>
            </a:r>
            <a:r>
              <a:rPr lang="zh-CN" altLang="en-US" sz="2000" dirty="0"/>
              <a:t>，不用记忆形参顺序，调用格式易于理解</a:t>
            </a:r>
            <a:r>
              <a:rPr lang="zh-CN" altLang="zh-CN" sz="2000" dirty="0"/>
              <a:t>。</a:t>
            </a:r>
            <a:endParaRPr lang="zh-CN" altLang="en-US" sz="2000" dirty="0"/>
          </a:p>
        </p:txBody>
      </p:sp>
      <p:sp>
        <p:nvSpPr>
          <p:cNvPr id="4" name="文本框 3"/>
          <p:cNvSpPr txBox="1"/>
          <p:nvPr/>
        </p:nvSpPr>
        <p:spPr>
          <a:xfrm>
            <a:off x="2225970" y="2181403"/>
            <a:ext cx="8265818" cy="286232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def </a:t>
            </a:r>
            <a:r>
              <a:rPr lang="en-US" altLang="zh-CN" sz="2000" dirty="0" err="1"/>
              <a:t>keyPara</a:t>
            </a:r>
            <a:r>
              <a:rPr lang="en-US" altLang="zh-CN" sz="2000" dirty="0"/>
              <a:t>(a, b, c):</a:t>
            </a:r>
          </a:p>
          <a:p>
            <a:r>
              <a:rPr lang="en-US" altLang="zh-CN" sz="2000" dirty="0"/>
              <a:t>    print</a:t>
            </a:r>
            <a:r>
              <a:rPr lang="en-US" altLang="zh-CN" sz="2000"/>
              <a:t>(a + b</a:t>
            </a:r>
            <a:r>
              <a:rPr lang="en-US" altLang="zh-CN" sz="2000" dirty="0"/>
              <a:t>*c)</a:t>
            </a:r>
            <a:endParaRPr lang="zh-CN" altLang="zh-CN" sz="2000" dirty="0"/>
          </a:p>
          <a:p>
            <a:r>
              <a:rPr lang="en-US" altLang="zh-CN" sz="2000" dirty="0"/>
              <a:t>    print("a = {}, b = {}, c = {}".format(a, </a:t>
            </a:r>
            <a:r>
              <a:rPr lang="en-US" altLang="zh-CN" sz="2000" dirty="0" err="1"/>
              <a:t>b,c</a:t>
            </a:r>
            <a:r>
              <a:rPr lang="en-US" altLang="zh-CN" sz="2000" dirty="0"/>
              <a:t>))</a:t>
            </a:r>
            <a:endParaRPr lang="zh-CN" altLang="zh-CN" sz="2000" dirty="0"/>
          </a:p>
          <a:p>
            <a:endParaRPr lang="en-US" altLang="zh-CN" sz="2000" dirty="0"/>
          </a:p>
          <a:p>
            <a:r>
              <a:rPr lang="en-US" altLang="zh-CN" sz="2000" dirty="0" err="1"/>
              <a:t>keyPara</a:t>
            </a:r>
            <a:r>
              <a:rPr lang="en-US" altLang="zh-CN" sz="2000" dirty="0"/>
              <a:t>(1, 2, 3)              #  </a:t>
            </a:r>
            <a:r>
              <a:rPr lang="zh-CN" altLang="en-US" sz="2000" dirty="0"/>
              <a:t>如果 </a:t>
            </a:r>
            <a:r>
              <a:rPr lang="en-US" altLang="zh-CN" sz="2000" dirty="0" err="1"/>
              <a:t>keyPara</a:t>
            </a:r>
            <a:r>
              <a:rPr lang="en-US" altLang="zh-CN" sz="2000" dirty="0"/>
              <a:t>(3,2,1) </a:t>
            </a:r>
            <a:r>
              <a:rPr lang="zh-CN" altLang="en-US" sz="2000" dirty="0"/>
              <a:t>结果不同</a:t>
            </a:r>
            <a:endParaRPr lang="zh-CN" altLang="zh-CN" sz="2000" dirty="0"/>
          </a:p>
          <a:p>
            <a:r>
              <a:rPr lang="en-US" altLang="zh-CN" sz="2000"/>
              <a:t># </a:t>
            </a:r>
            <a:r>
              <a:rPr lang="zh-CN" altLang="zh-CN" sz="2000"/>
              <a:t>使用</a:t>
            </a:r>
            <a:r>
              <a:rPr lang="zh-CN" altLang="zh-CN" sz="2000" dirty="0"/>
              <a:t>关键</a:t>
            </a:r>
            <a:r>
              <a:rPr lang="zh-CN" altLang="en-US" sz="2000" dirty="0"/>
              <a:t>字</a:t>
            </a:r>
            <a:r>
              <a:rPr lang="zh-CN" altLang="zh-CN" sz="2000" dirty="0"/>
              <a:t>参数，按如下</a:t>
            </a:r>
            <a:r>
              <a:rPr lang="zh-CN" altLang="en-US" sz="2000" dirty="0"/>
              <a:t>几种</a:t>
            </a:r>
            <a:r>
              <a:rPr lang="zh-CN" altLang="zh-CN" sz="2000" dirty="0"/>
              <a:t>方式调用</a:t>
            </a:r>
            <a:r>
              <a:rPr lang="zh-CN" altLang="en-US" sz="2000" dirty="0"/>
              <a:t>，效果相同</a:t>
            </a:r>
            <a:r>
              <a:rPr lang="zh-CN" altLang="zh-CN" sz="2000" dirty="0"/>
              <a:t>：</a:t>
            </a:r>
          </a:p>
          <a:p>
            <a:r>
              <a:rPr lang="en-US" altLang="zh-CN" sz="2000" dirty="0" err="1"/>
              <a:t>keyPara</a:t>
            </a:r>
            <a:r>
              <a:rPr lang="en-US" altLang="zh-CN" sz="2000" dirty="0"/>
              <a:t>(a=1, b=2, c=3)</a:t>
            </a:r>
          </a:p>
          <a:p>
            <a:r>
              <a:rPr lang="en-US" altLang="zh-CN" sz="2000" dirty="0" err="1"/>
              <a:t>keyPara</a:t>
            </a:r>
            <a:r>
              <a:rPr lang="en-US" altLang="zh-CN" sz="2000" dirty="0"/>
              <a:t>(c=3, b=2, a=1)</a:t>
            </a:r>
            <a:endParaRPr lang="zh-CN" altLang="zh-CN" sz="2000" dirty="0"/>
          </a:p>
          <a:p>
            <a:r>
              <a:rPr lang="en-US" altLang="zh-CN" sz="2000" dirty="0" err="1"/>
              <a:t>keyPara</a:t>
            </a:r>
            <a:r>
              <a:rPr lang="en-US" altLang="zh-CN" sz="2000" dirty="0"/>
              <a:t>(1, b=2, c=</a:t>
            </a:r>
            <a:r>
              <a:rPr lang="en-US" altLang="zh-CN" sz="2000"/>
              <a:t>3)</a:t>
            </a:r>
            <a:endParaRPr lang="en-US" altLang="zh-CN" sz="2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6453337"/>
            <a:ext cx="7926818" cy="3333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272721" y="6031998"/>
            <a:ext cx="81050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/>
              <a:t>keyPara(1, </a:t>
            </a:r>
            <a:r>
              <a:rPr lang="en-US" altLang="zh-CN">
                <a:solidFill>
                  <a:srgbClr val="C00000"/>
                </a:solidFill>
              </a:rPr>
              <a:t>b=2, 3</a:t>
            </a:r>
            <a:r>
              <a:rPr lang="en-US" altLang="zh-CN"/>
              <a:t>)  # </a:t>
            </a:r>
            <a:r>
              <a:rPr lang="zh-CN" altLang="en-US"/>
              <a:t>这种格式错误</a:t>
            </a:r>
            <a:r>
              <a:rPr lang="en-US" altLang="zh-CN"/>
              <a:t>, </a:t>
            </a:r>
            <a:r>
              <a:rPr lang="zh-CN" altLang="en-US"/>
              <a:t>关键字参数后面不能再有位置参数</a:t>
            </a:r>
            <a:endParaRPr lang="zh-CN" altLang="zh-CN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752" y="5075867"/>
            <a:ext cx="2523080" cy="5338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5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5.2  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函数调用与参数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69093" y="102878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5.2.5</a:t>
            </a:r>
            <a:r>
              <a:rPr lang="zh-CN" altLang="en-US" sz="2400" dirty="0"/>
              <a:t> </a:t>
            </a:r>
            <a:r>
              <a:rPr lang="zh-CN" altLang="zh-CN" sz="2400" dirty="0"/>
              <a:t>不定长参数</a:t>
            </a:r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2120068" y="1367428"/>
            <a:ext cx="837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sz="2000"/>
              <a:t>定义函数时</a:t>
            </a:r>
            <a:r>
              <a:rPr lang="zh-CN" altLang="en-US" sz="2000"/>
              <a:t>如</a:t>
            </a:r>
            <a:r>
              <a:rPr lang="zh-CN" altLang="zh-CN" sz="2000"/>
              <a:t>不能确定形参的数量，</a:t>
            </a:r>
            <a:r>
              <a:rPr lang="zh-CN" altLang="en-US" sz="2000"/>
              <a:t>那么可</a:t>
            </a:r>
            <a:r>
              <a:rPr lang="zh-CN" altLang="zh-CN" sz="2000"/>
              <a:t>定义</a:t>
            </a:r>
            <a:r>
              <a:rPr lang="zh-CN" altLang="zh-CN" sz="2000" dirty="0"/>
              <a:t>不定</a:t>
            </a:r>
            <a:r>
              <a:rPr lang="zh-CN" altLang="zh-CN" sz="2000"/>
              <a:t>长参数</a:t>
            </a:r>
            <a:r>
              <a:rPr lang="zh-CN" altLang="en-US" sz="2000"/>
              <a:t>，这样增加了程序调用的灵活性</a:t>
            </a:r>
            <a:r>
              <a:rPr lang="zh-CN" altLang="zh-CN" sz="2000"/>
              <a:t>。</a:t>
            </a:r>
            <a:r>
              <a:rPr lang="zh-CN" altLang="en-US" sz="2000"/>
              <a:t>例</a:t>
            </a:r>
            <a:r>
              <a:rPr lang="en-US" altLang="zh-CN" sz="2000"/>
              <a:t>   </a:t>
            </a:r>
            <a:r>
              <a:rPr lang="en-US" altLang="zh-CN" sz="2000" dirty="0"/>
              <a:t>max(2,5,10);  max</a:t>
            </a:r>
            <a:r>
              <a:rPr lang="en-US" altLang="zh-CN" sz="2000"/>
              <a:t>(1,10,5,20,9)</a:t>
            </a:r>
            <a:endParaRPr lang="en-US" altLang="zh-CN" sz="2000" dirty="0"/>
          </a:p>
        </p:txBody>
      </p:sp>
      <p:sp>
        <p:nvSpPr>
          <p:cNvPr id="6" name="文本框 5"/>
          <p:cNvSpPr txBox="1"/>
          <p:nvPr/>
        </p:nvSpPr>
        <p:spPr>
          <a:xfrm>
            <a:off x="2099556" y="2125470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sz="2000" dirty="0"/>
              <a:t>不定长参数的定义形式有两种。第一种形式如下：</a:t>
            </a:r>
          </a:p>
          <a:p>
            <a:r>
              <a:rPr lang="en-US" altLang="zh-CN" sz="2000" err="1">
                <a:solidFill>
                  <a:srgbClr val="C00000"/>
                </a:solidFill>
              </a:rPr>
              <a:t>def</a:t>
            </a:r>
            <a:r>
              <a:rPr lang="en-US" altLang="zh-CN" sz="2000">
                <a:solidFill>
                  <a:srgbClr val="C00000"/>
                </a:solidFill>
              </a:rPr>
              <a:t>  </a:t>
            </a:r>
            <a:r>
              <a:rPr lang="zh-CN" altLang="zh-CN" sz="2000">
                <a:solidFill>
                  <a:srgbClr val="C00000"/>
                </a:solidFill>
              </a:rPr>
              <a:t>函数</a:t>
            </a:r>
            <a:r>
              <a:rPr lang="zh-CN" altLang="zh-CN" sz="2000" dirty="0">
                <a:solidFill>
                  <a:srgbClr val="C00000"/>
                </a:solidFill>
              </a:rPr>
              <a:t>名</a:t>
            </a:r>
            <a:r>
              <a:rPr lang="en-US" altLang="zh-CN" sz="2000" dirty="0">
                <a:solidFill>
                  <a:srgbClr val="C00000"/>
                </a:solidFill>
              </a:rPr>
              <a:t>(*</a:t>
            </a:r>
            <a:r>
              <a:rPr lang="zh-CN" altLang="zh-CN" sz="2000" dirty="0">
                <a:solidFill>
                  <a:srgbClr val="C00000"/>
                </a:solidFill>
              </a:rPr>
              <a:t>形参名</a:t>
            </a:r>
            <a:r>
              <a:rPr lang="en-US" altLang="zh-CN" sz="2000" dirty="0">
                <a:solidFill>
                  <a:srgbClr val="C00000"/>
                </a:solidFill>
              </a:rPr>
              <a:t>):    # </a:t>
            </a:r>
            <a:r>
              <a:rPr lang="zh-CN" altLang="en-US" sz="2000" dirty="0">
                <a:solidFill>
                  <a:srgbClr val="C00000"/>
                </a:solidFill>
              </a:rPr>
              <a:t>注意 </a:t>
            </a:r>
            <a:r>
              <a:rPr lang="en-US" altLang="zh-CN" sz="2000" dirty="0">
                <a:solidFill>
                  <a:srgbClr val="C00000"/>
                </a:solidFill>
              </a:rPr>
              <a:t>* </a:t>
            </a:r>
            <a:r>
              <a:rPr lang="zh-CN" altLang="en-US" sz="2000" dirty="0">
                <a:solidFill>
                  <a:srgbClr val="C00000"/>
                </a:solidFill>
              </a:rPr>
              <a:t>表示不定长</a:t>
            </a:r>
            <a:endParaRPr lang="zh-CN" altLang="zh-CN" sz="2000" dirty="0">
              <a:solidFill>
                <a:srgbClr val="C00000"/>
              </a:solidFill>
            </a:endParaRPr>
          </a:p>
          <a:p>
            <a:r>
              <a:rPr lang="en-US" altLang="zh-CN" sz="2000" dirty="0">
                <a:solidFill>
                  <a:srgbClr val="C00000"/>
                </a:solidFill>
              </a:rPr>
              <a:t>	</a:t>
            </a:r>
            <a:r>
              <a:rPr lang="zh-CN" altLang="zh-CN" sz="2000" dirty="0">
                <a:solidFill>
                  <a:srgbClr val="C00000"/>
                </a:solidFill>
              </a:rPr>
              <a:t>函数体</a:t>
            </a:r>
            <a:endParaRPr lang="en-US" altLang="zh-CN" sz="2000" dirty="0">
              <a:solidFill>
                <a:srgbClr val="C00000"/>
              </a:solidFill>
            </a:endParaRPr>
          </a:p>
          <a:p>
            <a:r>
              <a:rPr lang="zh-CN" altLang="zh-CN" sz="2000" dirty="0"/>
              <a:t>系统将传递进来的任意数量的实参组合成一个</a:t>
            </a:r>
            <a:r>
              <a:rPr lang="zh-CN" altLang="zh-CN" sz="2000" dirty="0">
                <a:solidFill>
                  <a:srgbClr val="C00000"/>
                </a:solidFill>
              </a:rPr>
              <a:t>元组</a:t>
            </a:r>
            <a:r>
              <a:rPr lang="zh-CN" altLang="zh-CN" sz="2000" dirty="0"/>
              <a:t>传给形参。</a:t>
            </a:r>
            <a:endParaRPr lang="zh-CN" altLang="en-US" sz="2000" dirty="0"/>
          </a:p>
        </p:txBody>
      </p:sp>
      <p:sp>
        <p:nvSpPr>
          <p:cNvPr id="7" name="文本框 6"/>
          <p:cNvSpPr txBox="1"/>
          <p:nvPr/>
        </p:nvSpPr>
        <p:spPr>
          <a:xfrm>
            <a:off x="2174282" y="3573016"/>
            <a:ext cx="6730031" cy="193899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err="1"/>
              <a:t>def</a:t>
            </a:r>
            <a:r>
              <a:rPr lang="en-US" altLang="zh-CN" sz="2000"/>
              <a:t> mySum(*</a:t>
            </a:r>
            <a:r>
              <a:rPr lang="en-US" altLang="zh-CN" sz="2000" dirty="0"/>
              <a:t>p):</a:t>
            </a:r>
            <a:endParaRPr lang="zh-CN" altLang="zh-CN" sz="2000" dirty="0"/>
          </a:p>
          <a:p>
            <a:r>
              <a:rPr lang="en-US" altLang="zh-CN" sz="2000" dirty="0"/>
              <a:t>    </a:t>
            </a:r>
            <a:r>
              <a:rPr lang="en-US" altLang="zh-CN" sz="2000"/>
              <a:t>print(type</a:t>
            </a:r>
            <a:r>
              <a:rPr lang="en-US" altLang="zh-CN" sz="2000" dirty="0"/>
              <a:t>(</a:t>
            </a:r>
            <a:r>
              <a:rPr lang="en-US" altLang="zh-CN" sz="2000"/>
              <a:t>p))  # p</a:t>
            </a:r>
            <a:r>
              <a:rPr lang="zh-CN" altLang="en-US" sz="2000"/>
              <a:t>实际为元组</a:t>
            </a:r>
            <a:endParaRPr lang="en-US" altLang="zh-CN" sz="2000"/>
          </a:p>
          <a:p>
            <a:r>
              <a:rPr lang="en-US" altLang="zh-CN" sz="2000"/>
              <a:t>    print(sum(p))</a:t>
            </a:r>
            <a:endParaRPr lang="en-US" altLang="zh-CN" sz="2000" dirty="0"/>
          </a:p>
          <a:p>
            <a:endParaRPr lang="zh-CN" altLang="zh-CN" sz="2000" dirty="0"/>
          </a:p>
          <a:p>
            <a:r>
              <a:rPr lang="en-US" altLang="zh-CN" sz="2000"/>
              <a:t>mySum(</a:t>
            </a:r>
            <a:r>
              <a:rPr lang="en-US" altLang="zh-CN" sz="2000" dirty="0"/>
              <a:t>1</a:t>
            </a:r>
            <a:r>
              <a:rPr lang="en-US" altLang="zh-CN" sz="2000"/>
              <a:t>, 3, </a:t>
            </a:r>
            <a:r>
              <a:rPr lang="en-US" altLang="zh-CN" sz="2000" dirty="0"/>
              <a:t>5</a:t>
            </a:r>
            <a:r>
              <a:rPr lang="en-US" altLang="zh-CN" sz="2000"/>
              <a:t>)</a:t>
            </a:r>
            <a:endParaRPr lang="zh-CN" altLang="zh-CN" sz="2000" dirty="0"/>
          </a:p>
          <a:p>
            <a:r>
              <a:rPr lang="en-US" altLang="zh-CN" sz="2000"/>
              <a:t>mySum(2,4,6,8,10)</a:t>
            </a:r>
            <a:endParaRPr lang="zh-CN" altLang="zh-CN" sz="20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806" y="5733257"/>
            <a:ext cx="1809163" cy="96400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5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5.2  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函数调用与参数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64043" y="1043442"/>
            <a:ext cx="81359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/>
              <a:t>第二种定义不定长参数的形式如下：</a:t>
            </a:r>
          </a:p>
          <a:p>
            <a:r>
              <a:rPr lang="en-US" altLang="zh-CN" sz="2000" dirty="0" err="1">
                <a:solidFill>
                  <a:srgbClr val="C00000"/>
                </a:solidFill>
              </a:rPr>
              <a:t>def</a:t>
            </a:r>
            <a:r>
              <a:rPr lang="en-US" altLang="zh-CN" sz="2000" dirty="0">
                <a:solidFill>
                  <a:srgbClr val="C00000"/>
                </a:solidFill>
              </a:rPr>
              <a:t> </a:t>
            </a:r>
            <a:r>
              <a:rPr lang="zh-CN" altLang="zh-CN" sz="2000" dirty="0">
                <a:solidFill>
                  <a:srgbClr val="C00000"/>
                </a:solidFill>
              </a:rPr>
              <a:t>函数名</a:t>
            </a:r>
            <a:r>
              <a:rPr lang="en-US" altLang="zh-CN" sz="2000" dirty="0">
                <a:solidFill>
                  <a:srgbClr val="C00000"/>
                </a:solidFill>
              </a:rPr>
              <a:t>(**</a:t>
            </a:r>
            <a:r>
              <a:rPr lang="zh-CN" altLang="zh-CN" sz="2000" dirty="0">
                <a:solidFill>
                  <a:srgbClr val="C00000"/>
                </a:solidFill>
              </a:rPr>
              <a:t>形参名</a:t>
            </a:r>
            <a:r>
              <a:rPr lang="en-US" altLang="zh-CN" sz="2000">
                <a:solidFill>
                  <a:srgbClr val="C00000"/>
                </a:solidFill>
              </a:rPr>
              <a:t>):    #  </a:t>
            </a:r>
            <a:r>
              <a:rPr lang="zh-CN" altLang="en-US" sz="2000" dirty="0">
                <a:solidFill>
                  <a:srgbClr val="C00000"/>
                </a:solidFill>
              </a:rPr>
              <a:t>** 视为字典</a:t>
            </a:r>
            <a:endParaRPr lang="zh-CN" altLang="zh-CN" sz="2000" dirty="0">
              <a:solidFill>
                <a:srgbClr val="C00000"/>
              </a:solidFill>
            </a:endParaRPr>
          </a:p>
          <a:p>
            <a:r>
              <a:rPr lang="en-US" altLang="zh-CN" sz="2000" dirty="0">
                <a:solidFill>
                  <a:srgbClr val="C00000"/>
                </a:solidFill>
              </a:rPr>
              <a:t>	</a:t>
            </a:r>
            <a:r>
              <a:rPr lang="zh-CN" altLang="zh-CN" sz="2000" dirty="0">
                <a:solidFill>
                  <a:srgbClr val="C00000"/>
                </a:solidFill>
              </a:rPr>
              <a:t>函数体</a:t>
            </a:r>
          </a:p>
          <a:p>
            <a:pPr indent="457200"/>
            <a:r>
              <a:rPr lang="zh-CN" altLang="zh-CN" sz="2000" dirty="0"/>
              <a:t>系统将传递进来的任意数量的、显式赋值的</a:t>
            </a:r>
            <a:r>
              <a:rPr lang="zh-CN" altLang="en-US" sz="2000" dirty="0"/>
              <a:t>关键字</a:t>
            </a:r>
            <a:r>
              <a:rPr lang="zh-CN" altLang="zh-CN" sz="2000" dirty="0"/>
              <a:t>实参组合成一个字典传给形参。</a:t>
            </a:r>
            <a:endParaRPr lang="zh-CN" altLang="en-US" sz="2000" dirty="0"/>
          </a:p>
        </p:txBody>
      </p:sp>
      <p:sp>
        <p:nvSpPr>
          <p:cNvPr id="6" name="文本框 5"/>
          <p:cNvSpPr txBox="1"/>
          <p:nvPr/>
        </p:nvSpPr>
        <p:spPr>
          <a:xfrm>
            <a:off x="2094617" y="2616898"/>
            <a:ext cx="8105349" cy="224676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def  </a:t>
            </a:r>
            <a:r>
              <a:rPr lang="en-US" altLang="zh-CN" sz="2000" dirty="0" err="1"/>
              <a:t>varPara</a:t>
            </a:r>
            <a:r>
              <a:rPr lang="en-US" altLang="zh-CN" sz="2000" dirty="0"/>
              <a:t>(</a:t>
            </a:r>
            <a:r>
              <a:rPr lang="en-US" altLang="zh-CN" sz="2000" dirty="0">
                <a:solidFill>
                  <a:srgbClr val="C00000"/>
                </a:solidFill>
              </a:rPr>
              <a:t>**</a:t>
            </a:r>
            <a:r>
              <a:rPr lang="en-US" altLang="zh-CN" sz="2000" dirty="0"/>
              <a:t>p):</a:t>
            </a:r>
            <a:endParaRPr lang="zh-CN" altLang="zh-CN" sz="2000" dirty="0"/>
          </a:p>
          <a:p>
            <a:r>
              <a:rPr lang="en-US" altLang="zh-CN" sz="2000" dirty="0"/>
              <a:t>    for  it  in  </a:t>
            </a:r>
            <a:r>
              <a:rPr lang="en-US" altLang="zh-CN" sz="2000" dirty="0" err="1"/>
              <a:t>p.</a:t>
            </a:r>
            <a:r>
              <a:rPr lang="en-US" altLang="zh-CN" sz="2000" err="1"/>
              <a:t>items</a:t>
            </a:r>
            <a:r>
              <a:rPr lang="en-US" altLang="zh-CN" sz="2000"/>
              <a:t>():    # p</a:t>
            </a:r>
            <a:r>
              <a:rPr lang="zh-CN" altLang="en-US" sz="2000"/>
              <a:t>是字典</a:t>
            </a:r>
            <a:endParaRPr lang="zh-CN" altLang="zh-CN" sz="2000" dirty="0"/>
          </a:p>
          <a:p>
            <a:r>
              <a:rPr lang="en-US" altLang="zh-CN" sz="2000" dirty="0"/>
              <a:t>        print(it)</a:t>
            </a:r>
            <a:endParaRPr lang="zh-CN" altLang="zh-CN" sz="2000" dirty="0"/>
          </a:p>
          <a:p>
            <a:endParaRPr lang="en-US" altLang="zh-CN" sz="2000" dirty="0"/>
          </a:p>
          <a:p>
            <a:r>
              <a:rPr lang="en-US" altLang="zh-CN" sz="2000" dirty="0" err="1"/>
              <a:t>varPara</a:t>
            </a:r>
            <a:r>
              <a:rPr lang="en-US" altLang="zh-CN" sz="2000" dirty="0"/>
              <a:t>(a = 1, b = 2, c = 3</a:t>
            </a:r>
            <a:r>
              <a:rPr lang="en-US" altLang="zh-CN" sz="2000"/>
              <a:t>)     	# </a:t>
            </a:r>
            <a:r>
              <a:rPr lang="zh-CN" altLang="en-US" sz="2000" dirty="0"/>
              <a:t>必须全部按关键字参数格式传递</a:t>
            </a:r>
            <a:endParaRPr lang="zh-CN" altLang="zh-CN" sz="2000" dirty="0"/>
          </a:p>
          <a:p>
            <a:r>
              <a:rPr lang="en-US" altLang="zh-CN" sz="2000"/>
              <a:t>varPara</a:t>
            </a:r>
            <a:r>
              <a:rPr lang="en-US" altLang="zh-CN" sz="2000" dirty="0"/>
              <a:t>(name='john', age=20, score=90)</a:t>
            </a:r>
          </a:p>
          <a:p>
            <a:r>
              <a:rPr lang="en-US" altLang="zh-CN" sz="2000"/>
              <a:t>#varPara</a:t>
            </a:r>
            <a:r>
              <a:rPr lang="en-US" altLang="zh-CN" sz="2000" dirty="0"/>
              <a:t>(1, b = 2, c = 3</a:t>
            </a:r>
            <a:r>
              <a:rPr lang="en-US" altLang="zh-CN" sz="2000"/>
              <a:t>)   	# </a:t>
            </a:r>
            <a:r>
              <a:rPr lang="zh-CN" altLang="en-US" sz="2000" dirty="0"/>
              <a:t>将报错</a:t>
            </a:r>
            <a:r>
              <a:rPr lang="en-US" altLang="zh-CN" sz="2000" dirty="0"/>
              <a:t>, </a:t>
            </a:r>
            <a:r>
              <a:rPr lang="zh-CN" altLang="en-US" sz="2000" dirty="0"/>
              <a:t>因为</a:t>
            </a:r>
            <a:r>
              <a:rPr lang="en-US" altLang="zh-CN" sz="2000" dirty="0"/>
              <a:t>1</a:t>
            </a:r>
            <a:r>
              <a:rPr lang="zh-CN" altLang="en-US" sz="2000" dirty="0"/>
              <a:t>不是关键字参数格式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617" y="4938983"/>
            <a:ext cx="2110361" cy="17511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5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5.2  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函数调用与参数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35560" y="1047461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5.2.6</a:t>
            </a:r>
            <a:r>
              <a:rPr lang="zh-CN" altLang="en-US" sz="2400" dirty="0"/>
              <a:t> </a:t>
            </a:r>
            <a:r>
              <a:rPr lang="zh-CN" altLang="zh-CN" sz="2400" dirty="0"/>
              <a:t>实参序列解包</a:t>
            </a:r>
            <a:endParaRPr lang="zh-CN" altLang="en-US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1918376" y="1500347"/>
            <a:ext cx="8573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sz="2000" dirty="0"/>
              <a:t>实参序列解包是指当函数具有多个形参时，可以使用列表、元组</a:t>
            </a:r>
            <a:r>
              <a:rPr lang="zh-CN" altLang="zh-CN" sz="2000"/>
              <a:t>、集合及其</a:t>
            </a:r>
            <a:r>
              <a:rPr lang="zh-CN" altLang="zh-CN" sz="2000" dirty="0"/>
              <a:t>他可迭代对象作为实参，并</a:t>
            </a:r>
            <a:r>
              <a:rPr lang="zh-CN" altLang="zh-CN" sz="2000" dirty="0">
                <a:solidFill>
                  <a:srgbClr val="C00000"/>
                </a:solidFill>
              </a:rPr>
              <a:t>在实参名称前面加上一个星号</a:t>
            </a:r>
            <a:r>
              <a:rPr lang="en-US" altLang="zh-CN" sz="2000" dirty="0">
                <a:solidFill>
                  <a:srgbClr val="C00000"/>
                </a:solidFill>
              </a:rPr>
              <a:t> *</a:t>
            </a:r>
            <a:r>
              <a:rPr lang="zh-CN" altLang="en-US" sz="2000" dirty="0"/>
              <a:t>，</a:t>
            </a:r>
            <a:r>
              <a:rPr lang="en-US" altLang="zh-CN" sz="2000" dirty="0"/>
              <a:t>Python</a:t>
            </a:r>
            <a:r>
              <a:rPr lang="zh-CN" altLang="zh-CN" sz="2000" dirty="0"/>
              <a:t>将</a:t>
            </a:r>
            <a:r>
              <a:rPr lang="zh-CN" altLang="en-US" sz="2000" dirty="0">
                <a:solidFill>
                  <a:srgbClr val="C00000"/>
                </a:solidFill>
              </a:rPr>
              <a:t>自动对</a:t>
            </a:r>
            <a:r>
              <a:rPr lang="zh-CN" altLang="zh-CN" sz="2000" dirty="0">
                <a:solidFill>
                  <a:srgbClr val="C00000"/>
                </a:solidFill>
              </a:rPr>
              <a:t>实参序列解包</a:t>
            </a:r>
            <a:r>
              <a:rPr lang="zh-CN" altLang="zh-CN" sz="2000" dirty="0"/>
              <a:t>，将序列中的值分别传递给形参。如果实参是字典，那么需加两个星号</a:t>
            </a:r>
            <a:r>
              <a:rPr lang="en-US" altLang="zh-CN" sz="2000" dirty="0"/>
              <a:t> **</a:t>
            </a:r>
            <a:r>
              <a:rPr lang="zh-CN" altLang="en-US" sz="2000" dirty="0"/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26968" y="2975462"/>
            <a:ext cx="8356228" cy="224676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def  </a:t>
            </a:r>
            <a:r>
              <a:rPr lang="en-US" altLang="zh-CN" sz="2000" dirty="0" err="1"/>
              <a:t>varPara</a:t>
            </a:r>
            <a:r>
              <a:rPr lang="en-US" altLang="zh-CN" sz="2000" dirty="0"/>
              <a:t>(x, y, z):</a:t>
            </a:r>
          </a:p>
          <a:p>
            <a:r>
              <a:rPr lang="en-US" altLang="zh-CN" sz="2000" dirty="0"/>
              <a:t>    print("The sum is {}".format(</a:t>
            </a:r>
            <a:r>
              <a:rPr lang="en-US" altLang="zh-CN" sz="2000" dirty="0" err="1"/>
              <a:t>x+y+z</a:t>
            </a:r>
            <a:r>
              <a:rPr lang="en-US" altLang="zh-CN" sz="2000" dirty="0"/>
              <a:t>))</a:t>
            </a:r>
            <a:endParaRPr lang="zh-CN" altLang="zh-CN" sz="2000" dirty="0"/>
          </a:p>
          <a:p>
            <a:endParaRPr lang="en-US" altLang="zh-CN" sz="2000" dirty="0"/>
          </a:p>
          <a:p>
            <a:r>
              <a:rPr lang="en-US" altLang="zh-CN" sz="2000"/>
              <a:t># </a:t>
            </a:r>
            <a:r>
              <a:rPr lang="zh-CN" altLang="zh-CN" sz="2000"/>
              <a:t>以下</a:t>
            </a:r>
            <a:r>
              <a:rPr lang="zh-CN" altLang="zh-CN" sz="2000" dirty="0"/>
              <a:t>两行代码实现对列表</a:t>
            </a:r>
            <a:r>
              <a:rPr lang="zh-CN" altLang="zh-CN" sz="2000"/>
              <a:t>解包</a:t>
            </a:r>
            <a:endParaRPr lang="zh-CN" altLang="zh-CN" sz="2000" dirty="0"/>
          </a:p>
          <a:p>
            <a:r>
              <a:rPr lang="en-US" altLang="zh-CN" sz="2000" dirty="0"/>
              <a:t>a = [1, 2, 3]</a:t>
            </a:r>
            <a:endParaRPr lang="zh-CN" altLang="zh-CN" sz="2000" dirty="0"/>
          </a:p>
          <a:p>
            <a:r>
              <a:rPr lang="en-US" altLang="zh-CN" sz="2000" dirty="0" err="1"/>
              <a:t>varPara</a:t>
            </a:r>
            <a:r>
              <a:rPr lang="en-US" altLang="zh-CN" sz="2000" dirty="0"/>
              <a:t>(</a:t>
            </a:r>
            <a:r>
              <a:rPr lang="en-US" altLang="zh-CN" sz="2000" dirty="0">
                <a:solidFill>
                  <a:srgbClr val="FF0000"/>
                </a:solidFill>
              </a:rPr>
              <a:t>*</a:t>
            </a:r>
            <a:r>
              <a:rPr lang="en-US" altLang="zh-CN" sz="2000" dirty="0"/>
              <a:t>a)    </a:t>
            </a:r>
            <a:r>
              <a:rPr lang="en-US" altLang="zh-CN" sz="2000"/>
              <a:t>#  </a:t>
            </a:r>
            <a:r>
              <a:rPr lang="zh-CN" altLang="en-US" sz="2000"/>
              <a:t>个数要匹配，如写</a:t>
            </a:r>
            <a:r>
              <a:rPr lang="zh-CN" altLang="en-US" sz="2000" dirty="0"/>
              <a:t>为 </a:t>
            </a:r>
            <a:r>
              <a:rPr lang="en-US" altLang="zh-CN" sz="2000" dirty="0" err="1"/>
              <a:t>varPara</a:t>
            </a:r>
            <a:r>
              <a:rPr lang="en-US" altLang="zh-CN" sz="2000" dirty="0"/>
              <a:t>(a[0], a[1], a[2]) </a:t>
            </a:r>
            <a:r>
              <a:rPr lang="zh-CN" altLang="en-US" sz="2000" dirty="0"/>
              <a:t>较繁琐</a:t>
            </a:r>
            <a:endParaRPr lang="zh-CN" altLang="zh-CN" sz="2000" dirty="0"/>
          </a:p>
          <a:p>
            <a:r>
              <a:rPr lang="en-US" altLang="zh-CN" sz="2000"/>
              <a:t>#varPara</a:t>
            </a:r>
            <a:r>
              <a:rPr lang="en-US" altLang="zh-CN" sz="2000" dirty="0"/>
              <a:t>(a)    </a:t>
            </a:r>
            <a:r>
              <a:rPr lang="en-US" altLang="zh-CN" sz="2000"/>
              <a:t>#  </a:t>
            </a:r>
            <a:r>
              <a:rPr lang="zh-CN" altLang="en-US" sz="2000"/>
              <a:t>错误</a:t>
            </a:r>
            <a:endParaRPr lang="zh-CN" altLang="zh-CN" sz="2000" dirty="0"/>
          </a:p>
        </p:txBody>
      </p:sp>
      <p:sp>
        <p:nvSpPr>
          <p:cNvPr id="7" name="文本框 6"/>
          <p:cNvSpPr txBox="1"/>
          <p:nvPr/>
        </p:nvSpPr>
        <p:spPr>
          <a:xfrm>
            <a:off x="2031552" y="5661249"/>
            <a:ext cx="8351644" cy="1015663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/>
              <a:t># </a:t>
            </a:r>
            <a:r>
              <a:rPr lang="zh-CN" altLang="zh-CN" sz="2000"/>
              <a:t>以下两行代码实现对</a:t>
            </a:r>
            <a:r>
              <a:rPr lang="zh-CN" altLang="en-US" sz="2000"/>
              <a:t>字典</a:t>
            </a:r>
            <a:r>
              <a:rPr lang="zh-CN" altLang="zh-CN" sz="2000"/>
              <a:t>解包</a:t>
            </a:r>
          </a:p>
          <a:p>
            <a:r>
              <a:rPr lang="en-US" altLang="zh-CN" sz="2000"/>
              <a:t>dic = {'x':1, 'y':2, 'z':3}</a:t>
            </a:r>
            <a:endParaRPr lang="zh-CN" altLang="zh-CN" sz="2000"/>
          </a:p>
          <a:p>
            <a:r>
              <a:rPr lang="en-US" altLang="zh-CN" sz="2000"/>
              <a:t>varPara(</a:t>
            </a:r>
            <a:r>
              <a:rPr lang="en-US" altLang="zh-CN" sz="2000">
                <a:solidFill>
                  <a:srgbClr val="FF0000"/>
                </a:solidFill>
              </a:rPr>
              <a:t>**</a:t>
            </a:r>
            <a:r>
              <a:rPr lang="en-US" altLang="zh-CN" sz="2000"/>
              <a:t>dic)    # </a:t>
            </a:r>
            <a:r>
              <a:rPr lang="zh-CN" altLang="en-US" sz="2000"/>
              <a:t>要求字典的键名必须和形参名一致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5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5.2  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函数调用与参数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58369" y="978705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函数练习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153826" y="1296009"/>
            <a:ext cx="803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1.</a:t>
            </a:r>
            <a:r>
              <a:rPr lang="zh-CN" altLang="en-US" sz="2000" dirty="0"/>
              <a:t>编写具有默认值参数的求和</a:t>
            </a:r>
            <a:r>
              <a:rPr lang="zh-CN" altLang="en-US" sz="2000"/>
              <a:t>函数 </a:t>
            </a:r>
            <a:r>
              <a:rPr lang="en-US" altLang="zh-CN" sz="2000"/>
              <a:t>sum1</a:t>
            </a:r>
            <a:r>
              <a:rPr lang="zh-CN" altLang="en-US" sz="2000"/>
              <a:t>，默认求 </a:t>
            </a:r>
            <a:r>
              <a:rPr lang="en-US" altLang="zh-CN" sz="2000"/>
              <a:t>[1,100]</a:t>
            </a:r>
            <a:r>
              <a:rPr lang="zh-CN" altLang="en-US" sz="2000"/>
              <a:t>区间的和。</a:t>
            </a:r>
            <a:endParaRPr lang="en-US" altLang="zh-CN" sz="2000" dirty="0"/>
          </a:p>
        </p:txBody>
      </p:sp>
      <p:sp>
        <p:nvSpPr>
          <p:cNvPr id="12" name="文本框 11"/>
          <p:cNvSpPr txBox="1"/>
          <p:nvPr/>
        </p:nvSpPr>
        <p:spPr>
          <a:xfrm>
            <a:off x="2153826" y="2713071"/>
            <a:ext cx="8034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2.</a:t>
            </a:r>
            <a:r>
              <a:rPr lang="zh-CN" altLang="en-US" sz="2000" dirty="0"/>
              <a:t>编写不定长参数求平均值的函数</a:t>
            </a:r>
            <a:r>
              <a:rPr lang="en-US" altLang="zh-CN" sz="2000" dirty="0"/>
              <a:t>avg</a:t>
            </a:r>
            <a:r>
              <a:rPr lang="zh-CN" altLang="en-US" sz="2000" dirty="0"/>
              <a:t>。例如</a:t>
            </a:r>
            <a:r>
              <a:rPr lang="en-US" altLang="zh-CN" sz="2000" dirty="0"/>
              <a:t>:</a:t>
            </a:r>
          </a:p>
          <a:p>
            <a:r>
              <a:rPr lang="en-US" altLang="zh-CN" sz="2000"/>
              <a:t>#avg</a:t>
            </a:r>
            <a:r>
              <a:rPr lang="en-US" altLang="zh-CN" sz="2000" dirty="0"/>
              <a:t>(1,2,3)   # </a:t>
            </a:r>
            <a:r>
              <a:rPr lang="zh-CN" altLang="en-US" sz="2000" dirty="0"/>
              <a:t>返回 </a:t>
            </a:r>
            <a:r>
              <a:rPr lang="en-US" altLang="zh-CN" sz="2000" dirty="0"/>
              <a:t>2.0 ,   avg(2,4,6,8,10)  # </a:t>
            </a:r>
            <a:r>
              <a:rPr lang="zh-CN" altLang="en-US" sz="2000" dirty="0"/>
              <a:t>返回 </a:t>
            </a:r>
            <a:r>
              <a:rPr lang="en-US" altLang="zh-CN" sz="2000" dirty="0"/>
              <a:t>6.0</a:t>
            </a:r>
          </a:p>
        </p:txBody>
      </p:sp>
      <p:sp>
        <p:nvSpPr>
          <p:cNvPr id="2" name="矩形 1"/>
          <p:cNvSpPr/>
          <p:nvPr/>
        </p:nvSpPr>
        <p:spPr>
          <a:xfrm>
            <a:off x="2188811" y="3412719"/>
            <a:ext cx="7474301" cy="70788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000"/>
              <a:t>def  avg</a:t>
            </a:r>
            <a:r>
              <a:rPr lang="zh-CN" altLang="en-US" sz="2000" dirty="0"/>
              <a:t>(</a:t>
            </a:r>
            <a:r>
              <a:rPr lang="zh-CN" altLang="en-US" sz="2000" dirty="0">
                <a:solidFill>
                  <a:srgbClr val="FF0000"/>
                </a:solidFill>
              </a:rPr>
              <a:t>*</a:t>
            </a:r>
            <a:r>
              <a:rPr lang="zh-CN" altLang="en-US" sz="2000" dirty="0"/>
              <a:t>p):</a:t>
            </a:r>
          </a:p>
          <a:p>
            <a:r>
              <a:rPr lang="zh-CN" altLang="en-US" sz="2000" dirty="0"/>
              <a:t>    return sum(p)/len(p)</a:t>
            </a:r>
          </a:p>
        </p:txBody>
      </p:sp>
      <p:sp>
        <p:nvSpPr>
          <p:cNvPr id="13" name="矩形 12"/>
          <p:cNvSpPr/>
          <p:nvPr/>
        </p:nvSpPr>
        <p:spPr>
          <a:xfrm>
            <a:off x="2185914" y="1659480"/>
            <a:ext cx="7477199" cy="70788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000"/>
              <a:t>def  sum</a:t>
            </a:r>
            <a:r>
              <a:rPr lang="zh-CN" altLang="en-US" sz="2000" dirty="0"/>
              <a:t>1(m=1, n=100):</a:t>
            </a:r>
          </a:p>
          <a:p>
            <a:r>
              <a:rPr lang="zh-CN" altLang="en-US" sz="2000" dirty="0"/>
              <a:t>    return sum(range(m,n+1))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188812" y="4409508"/>
            <a:ext cx="803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3.</a:t>
            </a:r>
            <a:r>
              <a:rPr lang="zh-CN" altLang="en-US" sz="2000" dirty="0"/>
              <a:t>编写学生信息输出函数，可对传入的任何学生信息对进行</a:t>
            </a:r>
            <a:r>
              <a:rPr lang="zh-CN" altLang="en-US" sz="2000"/>
              <a:t>输出。</a:t>
            </a:r>
            <a:endParaRPr lang="en-US" altLang="zh-CN" sz="2000" dirty="0"/>
          </a:p>
        </p:txBody>
      </p:sp>
      <p:sp>
        <p:nvSpPr>
          <p:cNvPr id="6" name="文本框 5"/>
          <p:cNvSpPr txBox="1"/>
          <p:nvPr/>
        </p:nvSpPr>
        <p:spPr>
          <a:xfrm>
            <a:off x="2192785" y="4917390"/>
            <a:ext cx="7470326" cy="175432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/>
              <a:t>def  outstu(</a:t>
            </a:r>
            <a:r>
              <a:rPr lang="en-US" altLang="zh-CN">
                <a:solidFill>
                  <a:srgbClr val="FF0000"/>
                </a:solidFill>
              </a:rPr>
              <a:t>**</a:t>
            </a:r>
            <a:r>
              <a:rPr lang="en-US" altLang="zh-CN"/>
              <a:t>di):</a:t>
            </a:r>
          </a:p>
          <a:p>
            <a:r>
              <a:rPr lang="en-US" altLang="zh-CN"/>
              <a:t>    for  k, v  in  di.items():</a:t>
            </a:r>
          </a:p>
          <a:p>
            <a:r>
              <a:rPr lang="en-US" altLang="zh-CN"/>
              <a:t>        print(k, v)</a:t>
            </a:r>
          </a:p>
          <a:p>
            <a:r>
              <a:rPr lang="en-US" altLang="zh-CN"/>
              <a:t>    </a:t>
            </a:r>
          </a:p>
          <a:p>
            <a:r>
              <a:rPr lang="en-US" altLang="zh-CN"/>
              <a:t>outstu(id='1', name='</a:t>
            </a:r>
            <a:r>
              <a:rPr lang="zh-CN" altLang="en-US"/>
              <a:t>张</a:t>
            </a:r>
            <a:r>
              <a:rPr lang="en-US" altLang="zh-CN"/>
              <a:t>')</a:t>
            </a:r>
          </a:p>
          <a:p>
            <a:r>
              <a:rPr lang="en-US" altLang="zh-CN"/>
              <a:t>outstu(classid='2', name='</a:t>
            </a:r>
            <a:r>
              <a:rPr lang="zh-CN" altLang="en-US"/>
              <a:t>李</a:t>
            </a:r>
            <a:r>
              <a:rPr lang="en-US" altLang="zh-CN"/>
              <a:t>', score=90)</a:t>
            </a:r>
            <a:endParaRPr lang="zh-CN" altLang="en-US"/>
          </a:p>
        </p:txBody>
      </p:sp>
      <p:pic>
        <p:nvPicPr>
          <p:cNvPr id="4" name="图形 3" descr="研究 纯色填充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3126" y="959832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078838" y="404665"/>
            <a:ext cx="72937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补充</a:t>
            </a:r>
            <a:r>
              <a:rPr lang="en-US" altLang="zh-CN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函数参数中新增的特殊的 </a:t>
            </a:r>
            <a:r>
              <a:rPr lang="en-US" altLang="zh-CN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和 </a:t>
            </a:r>
            <a:r>
              <a:rPr lang="en-US" altLang="zh-CN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字符</a:t>
            </a:r>
            <a:endParaRPr lang="en-US" altLang="zh-CN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78838" y="1988841"/>
            <a:ext cx="81936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此处的</a:t>
            </a:r>
            <a:r>
              <a:rPr lang="en-US" altLang="zh-CN" sz="2000"/>
              <a:t>/</a:t>
            </a:r>
            <a:r>
              <a:rPr lang="zh-CN" altLang="en-US" sz="2000"/>
              <a:t>和</a:t>
            </a:r>
            <a:r>
              <a:rPr lang="en-US" altLang="zh-CN" sz="2000"/>
              <a:t>*</a:t>
            </a:r>
            <a:r>
              <a:rPr lang="zh-CN" altLang="en-US" sz="2000"/>
              <a:t>本身不是参数，但有特定含义</a:t>
            </a:r>
            <a:r>
              <a:rPr lang="en-US" altLang="zh-CN" sz="2000"/>
              <a:t>:</a:t>
            </a:r>
          </a:p>
          <a:p>
            <a:r>
              <a:rPr lang="en-US" altLang="zh-CN" sz="2000"/>
              <a:t>/  </a:t>
            </a:r>
            <a:r>
              <a:rPr lang="zh-CN" altLang="en-US" sz="2000"/>
              <a:t>表示</a:t>
            </a:r>
            <a:r>
              <a:rPr lang="en-US" altLang="zh-CN" sz="2000"/>
              <a:t>/</a:t>
            </a:r>
            <a:r>
              <a:rPr lang="zh-CN" altLang="en-US" sz="2000"/>
              <a:t>前面的参数</a:t>
            </a:r>
            <a:r>
              <a:rPr lang="en-US" altLang="zh-CN" sz="2000"/>
              <a:t>a,b</a:t>
            </a:r>
            <a:r>
              <a:rPr lang="zh-CN" altLang="en-US" sz="2000"/>
              <a:t>只能用位置参数，不能用关键字参数</a:t>
            </a:r>
            <a:endParaRPr lang="en-US" altLang="zh-CN" sz="2000"/>
          </a:p>
          <a:p>
            <a:r>
              <a:rPr lang="en-US" altLang="zh-CN" sz="2000"/>
              <a:t>* </a:t>
            </a:r>
            <a:r>
              <a:rPr lang="zh-CN" altLang="en-US" sz="2000"/>
              <a:t>表示</a:t>
            </a:r>
            <a:r>
              <a:rPr lang="en-US" altLang="zh-CN" sz="2000"/>
              <a:t>*</a:t>
            </a:r>
            <a:r>
              <a:rPr lang="zh-CN" altLang="en-US" sz="2000"/>
              <a:t>后面的参数</a:t>
            </a:r>
            <a:r>
              <a:rPr lang="en-US" altLang="zh-CN" sz="2000"/>
              <a:t>d,e</a:t>
            </a:r>
            <a:r>
              <a:rPr lang="zh-CN" altLang="en-US" sz="2000"/>
              <a:t>只能用关键字参数</a:t>
            </a:r>
            <a:endParaRPr lang="en-US" altLang="zh-CN" sz="2000"/>
          </a:p>
          <a:p>
            <a:r>
              <a:rPr lang="en-US" altLang="zh-CN" sz="2000"/>
              <a:t>/ </a:t>
            </a:r>
            <a:r>
              <a:rPr lang="zh-CN" altLang="en-US" sz="2000"/>
              <a:t>和 </a:t>
            </a:r>
            <a:r>
              <a:rPr lang="en-US" altLang="zh-CN" sz="2000"/>
              <a:t>* </a:t>
            </a:r>
            <a:r>
              <a:rPr lang="zh-CN" altLang="en-US" sz="2000"/>
              <a:t>中间的参数</a:t>
            </a:r>
            <a:r>
              <a:rPr lang="en-US" altLang="zh-CN" sz="2000"/>
              <a:t>c</a:t>
            </a:r>
            <a:r>
              <a:rPr lang="zh-CN" altLang="en-US" sz="2000"/>
              <a:t>用位置参数和关键字参数均可</a:t>
            </a:r>
            <a:endParaRPr lang="en-US" altLang="zh-CN" sz="2000"/>
          </a:p>
        </p:txBody>
      </p:sp>
      <p:sp>
        <p:nvSpPr>
          <p:cNvPr id="2" name="矩形 1"/>
          <p:cNvSpPr/>
          <p:nvPr/>
        </p:nvSpPr>
        <p:spPr>
          <a:xfrm>
            <a:off x="2082771" y="4149080"/>
            <a:ext cx="75803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zh-CN" sz="2000"/>
              <a:t>fun(1,2,3,d=4,e=5)    # </a:t>
            </a:r>
            <a:r>
              <a:rPr lang="zh-CN" altLang="en-US" sz="2000"/>
              <a:t>正确</a:t>
            </a:r>
            <a:endParaRPr lang="en-US" altLang="zh-CN" sz="2000"/>
          </a:p>
          <a:p>
            <a:r>
              <a:rPr lang="it-IT" altLang="zh-CN" sz="2000"/>
              <a:t>fun(1,2,3,4,5)            # </a:t>
            </a:r>
            <a:r>
              <a:rPr lang="zh-CN" altLang="en-US" sz="2000">
                <a:solidFill>
                  <a:srgbClr val="C00000"/>
                </a:solidFill>
              </a:rPr>
              <a:t>错误</a:t>
            </a:r>
            <a:r>
              <a:rPr lang="zh-CN" altLang="en-US" sz="2000"/>
              <a:t>，</a:t>
            </a:r>
            <a:r>
              <a:rPr lang="en-US" altLang="zh-CN" sz="2000"/>
              <a:t>*</a:t>
            </a:r>
            <a:r>
              <a:rPr lang="zh-CN" altLang="en-US" sz="2000"/>
              <a:t>后面的参数</a:t>
            </a:r>
            <a:r>
              <a:rPr lang="en-US" altLang="zh-CN" sz="2000"/>
              <a:t>d,e</a:t>
            </a:r>
            <a:r>
              <a:rPr lang="zh-CN" altLang="en-US" sz="2000"/>
              <a:t>必须用关键字参数</a:t>
            </a:r>
            <a:endParaRPr lang="en-US" altLang="zh-CN" sz="2000"/>
          </a:p>
          <a:p>
            <a:endParaRPr lang="en-US" altLang="zh-CN" sz="2000"/>
          </a:p>
          <a:p>
            <a:r>
              <a:rPr lang="it-IT" altLang="zh-CN" sz="2000"/>
              <a:t># </a:t>
            </a:r>
            <a:r>
              <a:rPr lang="zh-CN" altLang="en-US" sz="2000">
                <a:solidFill>
                  <a:srgbClr val="C00000"/>
                </a:solidFill>
              </a:rPr>
              <a:t>错误</a:t>
            </a:r>
            <a:r>
              <a:rPr lang="zh-CN" altLang="en-US" sz="2000"/>
              <a:t>，</a:t>
            </a:r>
            <a:r>
              <a:rPr lang="en-US" altLang="zh-CN" sz="2000"/>
              <a:t>/</a:t>
            </a:r>
            <a:r>
              <a:rPr lang="zh-CN" altLang="en-US" sz="2000"/>
              <a:t>前面的参数</a:t>
            </a:r>
            <a:r>
              <a:rPr lang="en-US" altLang="zh-CN" sz="2000"/>
              <a:t>a,b </a:t>
            </a:r>
            <a:r>
              <a:rPr lang="zh-CN" altLang="en-US" sz="2000"/>
              <a:t>必须是位置参数，不能是关键字参数形式</a:t>
            </a:r>
            <a:endParaRPr lang="en-US" altLang="zh-CN" sz="2000"/>
          </a:p>
          <a:p>
            <a:r>
              <a:rPr lang="it-IT" altLang="zh-CN" sz="2000"/>
              <a:t>fun(a=1,b=2,c=3,d=4,e=5)</a:t>
            </a:r>
            <a:endParaRPr lang="en-US" altLang="zh-CN" sz="2000"/>
          </a:p>
        </p:txBody>
      </p:sp>
      <p:sp>
        <p:nvSpPr>
          <p:cNvPr id="4" name="文本框 3"/>
          <p:cNvSpPr txBox="1"/>
          <p:nvPr/>
        </p:nvSpPr>
        <p:spPr>
          <a:xfrm>
            <a:off x="2078837" y="1047219"/>
            <a:ext cx="6825475" cy="70788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/>
              <a:t>def  fun(a,b</a:t>
            </a:r>
            <a:r>
              <a:rPr lang="en-US" altLang="zh-CN" sz="2000">
                <a:solidFill>
                  <a:schemeClr val="accent1"/>
                </a:solidFill>
              </a:rPr>
              <a:t>,</a:t>
            </a:r>
            <a:r>
              <a:rPr lang="en-US" altLang="zh-CN" sz="2000">
                <a:solidFill>
                  <a:srgbClr val="FF0000"/>
                </a:solidFill>
              </a:rPr>
              <a:t>/</a:t>
            </a:r>
            <a:r>
              <a:rPr lang="en-US" altLang="zh-CN" sz="2000"/>
              <a:t>,c,</a:t>
            </a:r>
            <a:r>
              <a:rPr lang="en-US" altLang="zh-CN" sz="2000">
                <a:solidFill>
                  <a:srgbClr val="FF0000"/>
                </a:solidFill>
              </a:rPr>
              <a:t>*</a:t>
            </a:r>
            <a:r>
              <a:rPr lang="en-US" altLang="zh-CN" sz="2000">
                <a:solidFill>
                  <a:schemeClr val="accent1"/>
                </a:solidFill>
              </a:rPr>
              <a:t>,</a:t>
            </a:r>
            <a:r>
              <a:rPr lang="en-US" altLang="zh-CN" sz="2000"/>
              <a:t>d,e):</a:t>
            </a:r>
          </a:p>
          <a:p>
            <a:r>
              <a:rPr lang="en-US" altLang="zh-CN" sz="2000"/>
              <a:t>    return a+b*c+d*e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109D2ED-74F9-4833-845F-040FCA34690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38400" y="635001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如果实参是整数， 则在函数内部对形参进行了修改，实参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(        )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受到影响。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2C40D95-D8D7-463A-B2A0-FAB4F9A8F4F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一定会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DB6252B-7B67-4647-9289-995744DD9AD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一定不会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C9848C8-7ABF-41FE-B16E-DB37A5466A2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不一定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AA05F41F-BB54-42CD-BFF1-7FCBF42CD8C9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A83591B-EEDF-4099-85F7-D26125F596C2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4491378A-F01B-44CB-85E1-D9AAA576297D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2638425" y="45648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5A000966-7209-4A07-A647-65C9AD60A4E9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78FA0A3-8DFC-44ED-826A-81030788F36A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4" name="TitleBackground">
              <a:extLst>
                <a:ext uri="{FF2B5EF4-FFF2-40B4-BE49-F238E27FC236}">
                  <a16:creationId xmlns:a16="http://schemas.microsoft.com/office/drawing/2014/main" id="{64049B31-0725-484C-B56C-E4CFE796EB5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5" name="ColorBlock">
              <a:extLst>
                <a:ext uri="{FF2B5EF4-FFF2-40B4-BE49-F238E27FC236}">
                  <a16:creationId xmlns:a16="http://schemas.microsoft.com/office/drawing/2014/main" id="{CF04384C-69C3-40FD-8ABD-53E374F2B6A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6" name="TypeText">
              <a:extLst>
                <a:ext uri="{FF2B5EF4-FFF2-40B4-BE49-F238E27FC236}">
                  <a16:creationId xmlns:a16="http://schemas.microsoft.com/office/drawing/2014/main" id="{DFC8C231-7421-443F-AD69-DF5228DEAE06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7" name="TipText">
              <a:extLst>
                <a:ext uri="{FF2B5EF4-FFF2-40B4-BE49-F238E27FC236}">
                  <a16:creationId xmlns:a16="http://schemas.microsoft.com/office/drawing/2014/main" id="{E9D0F3A0-1EFB-4DB2-906B-166578B117CA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026664C2-B1F7-4D1D-8C63-B2311C6B0F07}"/>
              </a:ext>
            </a:extLst>
          </p:cNvPr>
          <p:cNvPicPr>
            <a:picLocks/>
          </p:cNvPicPr>
          <p:nvPr>
            <p:custDataLst>
              <p:tags r:id="rId1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2339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75DBE2E-F5A6-46CE-B134-16EF235CA4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  <a:pPr>
                <a:defRPr/>
              </a:pPr>
              <a:t>29</a:t>
            </a:fld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30CAC2A-D027-4E67-B296-203D0F7843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38400" y="635001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如果传递的参数是列表，则在函数内部对列表添加了数据，则通常（         ）会影响原列表。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8726CEB-C1E5-4DBE-A781-16F5E4F268F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一定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60605C2-EED4-4E0B-95A3-066FE423D54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绝不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1C5FB48-582B-4EEE-8AA8-99DBDC789E0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不一定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E1B25D5-E4CE-4DA1-B6B5-559E8C73824F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F2EE5AA6-23EE-4780-A613-632D70B681A8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91E2A6BA-EDC0-4452-A4BB-9EC9080D6E91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2638425" y="45648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BB37E2CD-3D5A-4A0F-AFA1-FB55F9D77F15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490B2CD-BA56-4CBB-B181-1CB8AF0C7BA0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>
              <a:extLst>
                <a:ext uri="{FF2B5EF4-FFF2-40B4-BE49-F238E27FC236}">
                  <a16:creationId xmlns:a16="http://schemas.microsoft.com/office/drawing/2014/main" id="{BFF16889-A4B6-4D89-8ED1-C8BD9F5414A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6" name="ColorBlock">
              <a:extLst>
                <a:ext uri="{FF2B5EF4-FFF2-40B4-BE49-F238E27FC236}">
                  <a16:creationId xmlns:a16="http://schemas.microsoft.com/office/drawing/2014/main" id="{2A3AD9D8-374A-41DC-9BBE-05FEFA3D2AA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7" name="TypeText">
              <a:extLst>
                <a:ext uri="{FF2B5EF4-FFF2-40B4-BE49-F238E27FC236}">
                  <a16:creationId xmlns:a16="http://schemas.microsoft.com/office/drawing/2014/main" id="{F1061D23-B513-487A-A147-7DCC1169C61D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8" name="TipText">
              <a:extLst>
                <a:ext uri="{FF2B5EF4-FFF2-40B4-BE49-F238E27FC236}">
                  <a16:creationId xmlns:a16="http://schemas.microsoft.com/office/drawing/2014/main" id="{E7CAB1BD-C440-407F-9AE1-2724DB116B08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DA2812A7-A278-4738-BCA2-6EA321DF48DE}"/>
              </a:ext>
            </a:extLst>
          </p:cNvPr>
          <p:cNvPicPr>
            <a:picLocks/>
          </p:cNvPicPr>
          <p:nvPr>
            <p:custDataLst>
              <p:tags r:id="rId1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8090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279576" y="500264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5.1  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函数定义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35560" y="1268761"/>
            <a:ext cx="82122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en-US" sz="2400"/>
              <a:t>函数是完成特定功能的一段封装代码。</a:t>
            </a:r>
            <a:r>
              <a:rPr lang="en-US" altLang="zh-CN" sz="2400"/>
              <a:t>Python</a:t>
            </a:r>
            <a:r>
              <a:rPr lang="zh-CN" altLang="en-US" sz="2400"/>
              <a:t>可用的函数主要有三种来源：</a:t>
            </a:r>
            <a:endParaRPr lang="en-US" altLang="zh-CN" sz="2400"/>
          </a:p>
          <a:p>
            <a:pPr indent="457200"/>
            <a:endParaRPr lang="en-US" altLang="zh-CN" sz="2400"/>
          </a:p>
          <a:p>
            <a:pPr indent="457200"/>
            <a:r>
              <a:rPr lang="en-US" altLang="zh-CN" sz="2400"/>
              <a:t>1.</a:t>
            </a:r>
            <a:r>
              <a:rPr lang="zh-CN" altLang="en-US" sz="2400"/>
              <a:t>内置函数：位于</a:t>
            </a:r>
            <a:r>
              <a:rPr lang="en-US" altLang="zh-CN" sz="2400"/>
              <a:t>python</a:t>
            </a:r>
            <a:r>
              <a:rPr lang="zh-CN" altLang="en-US" sz="2400"/>
              <a:t>内核，启动</a:t>
            </a:r>
            <a:r>
              <a:rPr lang="en-US" altLang="zh-CN" sz="2400"/>
              <a:t>python</a:t>
            </a:r>
            <a:r>
              <a:rPr lang="zh-CN" altLang="en-US" sz="2400"/>
              <a:t>后就可直接使用的函数，如</a:t>
            </a:r>
            <a:r>
              <a:rPr lang="en-US" altLang="zh-CN" sz="2400"/>
              <a:t>abs, max, len</a:t>
            </a:r>
            <a:r>
              <a:rPr lang="zh-CN" altLang="en-US" sz="2400"/>
              <a:t>等。</a:t>
            </a:r>
            <a:endParaRPr lang="en-US" altLang="zh-CN" sz="2400"/>
          </a:p>
          <a:p>
            <a:pPr indent="457200"/>
            <a:r>
              <a:rPr lang="en-US" altLang="zh-CN" sz="2400"/>
              <a:t>dir(__builtin__)   # </a:t>
            </a:r>
            <a:r>
              <a:rPr lang="zh-CN" altLang="en-US" sz="2400"/>
              <a:t>列出内置函数</a:t>
            </a:r>
            <a:r>
              <a:rPr lang="en-US" altLang="zh-CN" sz="2400"/>
              <a:t>,</a:t>
            </a:r>
            <a:r>
              <a:rPr lang="zh-CN" altLang="en-US" sz="2400"/>
              <a:t>第</a:t>
            </a:r>
            <a:r>
              <a:rPr lang="en-US" altLang="zh-CN" sz="2400"/>
              <a:t>1</a:t>
            </a:r>
            <a:r>
              <a:rPr lang="zh-CN" altLang="en-US" sz="2400"/>
              <a:t>个从</a:t>
            </a:r>
            <a:r>
              <a:rPr lang="en-US" altLang="zh-CN" sz="2400"/>
              <a:t>abs</a:t>
            </a:r>
            <a:r>
              <a:rPr lang="zh-CN" altLang="en-US" sz="2400"/>
              <a:t>开始</a:t>
            </a:r>
            <a:endParaRPr lang="zh-CN" altLang="zh-CN" sz="2400"/>
          </a:p>
          <a:p>
            <a:pPr indent="457200"/>
            <a:endParaRPr lang="en-US" altLang="zh-CN" sz="2400"/>
          </a:p>
          <a:p>
            <a:pPr indent="457200"/>
            <a:r>
              <a:rPr lang="en-US" altLang="zh-CN" sz="2400"/>
              <a:t>2.</a:t>
            </a:r>
            <a:r>
              <a:rPr lang="zh-CN" altLang="en-US" sz="2400"/>
              <a:t>模块内的函数：需先加载模块，再以</a:t>
            </a:r>
            <a:r>
              <a:rPr lang="en-US" altLang="zh-CN" sz="2400"/>
              <a:t>"</a:t>
            </a:r>
            <a:r>
              <a:rPr lang="zh-CN" altLang="en-US" sz="2400"/>
              <a:t>模块</a:t>
            </a:r>
            <a:r>
              <a:rPr lang="en-US" altLang="zh-CN" sz="2400"/>
              <a:t>.</a:t>
            </a:r>
            <a:r>
              <a:rPr lang="zh-CN" altLang="en-US" sz="2400"/>
              <a:t>函数</a:t>
            </a:r>
            <a:r>
              <a:rPr lang="en-US" altLang="zh-CN" sz="2400"/>
              <a:t>"</a:t>
            </a:r>
            <a:r>
              <a:rPr lang="zh-CN" altLang="en-US" sz="2400"/>
              <a:t>的形式调用。例如 </a:t>
            </a:r>
            <a:r>
              <a:rPr lang="en-US" altLang="zh-CN" sz="2400"/>
              <a:t>import math;  math.sqrt</a:t>
            </a:r>
          </a:p>
          <a:p>
            <a:pPr indent="457200"/>
            <a:endParaRPr lang="en-US" altLang="zh-CN" sz="2400"/>
          </a:p>
          <a:p>
            <a:pPr indent="457200"/>
            <a:r>
              <a:rPr lang="en-US" altLang="zh-CN" sz="2400"/>
              <a:t>3.</a:t>
            </a:r>
            <a:r>
              <a:rPr lang="zh-CN" altLang="en-US" sz="2400"/>
              <a:t>自定义函数：用户自行用</a:t>
            </a:r>
            <a:r>
              <a:rPr lang="en-US" altLang="zh-CN" sz="2400"/>
              <a:t>def </a:t>
            </a:r>
            <a:r>
              <a:rPr lang="zh-CN" altLang="en-US" sz="2400"/>
              <a:t>语句定义的函数，完成用户所需的特定功能。本章主要讨论此类函数。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586CB3D-6522-4876-9583-73F91EF72A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  <a:pPr>
                <a:defRPr/>
              </a:pPr>
              <a:t>30</a:t>
            </a:fld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C571E20-B46F-4213-88B3-8D31CE0CD16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38400" y="635001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def   (x, y=2):  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此定义中的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y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属于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(          )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参数。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06A445D-1EF7-485E-88B1-8B74354A8C1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默认值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A00D7EC-AA2C-4EB1-8C23-D508D2AF87C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关键字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0B62822-D6CE-46DE-8A1F-FFD17D44DA1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实际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9214452-2B91-40AE-9610-CB9B6E8AAC6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352800" y="535781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不定长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3BB758F4-8762-4FA4-961B-4CE272E05252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180BC4FD-DBFA-40D8-8CF7-010EE60E5BA2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68921B75-1EF4-44E6-9978-AF515BC543CB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2638425" y="45648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BD4F9CD7-D0DE-4DD4-BF7C-01E6EBC00792}"/>
              </a:ext>
            </a:extLst>
          </p:cNvPr>
          <p:cNvSpPr>
            <a:spLocks noChangeAspect="1"/>
          </p:cNvSpPr>
          <p:nvPr>
            <p:custDataLst>
              <p:tags r:id="rId10"/>
            </p:custDataLst>
          </p:nvPr>
        </p:nvSpPr>
        <p:spPr bwMode="auto">
          <a:xfrm>
            <a:off x="2638425" y="54221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9857D7F9-0EDC-48BA-BFBA-5822B3D26611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5DB0C9F-1513-4E04-A7C6-E967E16DBC58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>
              <a:extLst>
                <a:ext uri="{FF2B5EF4-FFF2-40B4-BE49-F238E27FC236}">
                  <a16:creationId xmlns:a16="http://schemas.microsoft.com/office/drawing/2014/main" id="{E0E20578-0A17-4C95-A6CB-61026C1A4B9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6" name="ColorBlock">
              <a:extLst>
                <a:ext uri="{FF2B5EF4-FFF2-40B4-BE49-F238E27FC236}">
                  <a16:creationId xmlns:a16="http://schemas.microsoft.com/office/drawing/2014/main" id="{2F488039-CD9B-4745-8905-76BE972B52E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7" name="TypeText">
              <a:extLst>
                <a:ext uri="{FF2B5EF4-FFF2-40B4-BE49-F238E27FC236}">
                  <a16:creationId xmlns:a16="http://schemas.microsoft.com/office/drawing/2014/main" id="{39C13BB0-42F0-4636-9B9D-84138C6D87D0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8" name="TipText">
              <a:extLst>
                <a:ext uri="{FF2B5EF4-FFF2-40B4-BE49-F238E27FC236}">
                  <a16:creationId xmlns:a16="http://schemas.microsoft.com/office/drawing/2014/main" id="{12DFCDDC-A190-4990-B944-7E5C44B57190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EEE50D8F-45BA-4D77-B8BA-621A4724D56E}"/>
              </a:ext>
            </a:extLst>
          </p:cNvPr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7363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32E28E5-318A-4028-BFB5-EE72C1B828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  <a:pPr>
                <a:defRPr/>
              </a:pPr>
              <a:t>31</a:t>
            </a:fld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8709C96-938A-473F-B232-75DA0C5D589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38400" y="635001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通过（             ）参数可以实现调用函数时 实际参数传递的顺序不限。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52960FF-EDBB-44D5-8F22-32E9FD70660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形式参数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BA865CC-92FA-4B0A-8A93-A5165A8798B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关键字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620E2E2-2AEE-4BEA-84B7-2CD37250C7C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默认值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F1FD04E-3662-4924-88D7-E021F6C7D6B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352800" y="535781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不定长参数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8E0A7D5-7BF4-42AF-AB02-3BCB8040CAE6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4BC3DA24-1794-4487-87A1-D0838445D2FD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9BF509E8-F73E-46D1-8258-153827E7FADD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2638425" y="45648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76BDB4F-5A67-46A7-9949-C837654381A6}"/>
              </a:ext>
            </a:extLst>
          </p:cNvPr>
          <p:cNvSpPr>
            <a:spLocks noChangeAspect="1"/>
          </p:cNvSpPr>
          <p:nvPr>
            <p:custDataLst>
              <p:tags r:id="rId10"/>
            </p:custDataLst>
          </p:nvPr>
        </p:nvSpPr>
        <p:spPr bwMode="auto">
          <a:xfrm>
            <a:off x="2638425" y="54221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ED73C0A9-41E6-447B-BF38-FD0A8EE4EE47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BD224E0-DDBA-43B3-9838-323776CAD2A3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>
              <a:extLst>
                <a:ext uri="{FF2B5EF4-FFF2-40B4-BE49-F238E27FC236}">
                  <a16:creationId xmlns:a16="http://schemas.microsoft.com/office/drawing/2014/main" id="{39F967DF-8CD9-4A30-96B6-B5032D3307A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6" name="ColorBlock">
              <a:extLst>
                <a:ext uri="{FF2B5EF4-FFF2-40B4-BE49-F238E27FC236}">
                  <a16:creationId xmlns:a16="http://schemas.microsoft.com/office/drawing/2014/main" id="{86789FCE-5AB1-4050-B6ED-E6AE105768D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7" name="TypeText">
              <a:extLst>
                <a:ext uri="{FF2B5EF4-FFF2-40B4-BE49-F238E27FC236}">
                  <a16:creationId xmlns:a16="http://schemas.microsoft.com/office/drawing/2014/main" id="{0468E9A0-360E-4C60-B165-8839791821E0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8" name="TipText">
              <a:extLst>
                <a:ext uri="{FF2B5EF4-FFF2-40B4-BE49-F238E27FC236}">
                  <a16:creationId xmlns:a16="http://schemas.microsoft.com/office/drawing/2014/main" id="{062D8A4A-F944-48DF-AD06-FE538859D410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C9C0505F-A4D2-4DBF-A6E6-C5DFB10A1DF6}"/>
              </a:ext>
            </a:extLst>
          </p:cNvPr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52961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4409788-B4CD-4A4E-BDA8-96BFDB477F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  <a:pPr>
                <a:defRPr/>
              </a:pPr>
              <a:t>32</a:t>
            </a:fld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E2F6D16-FF8D-4BB9-B890-9E66EEFA632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38400" y="635001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形式参数如果表示为  **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e , 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则意味着调用时传递的实参一般应是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(    )</a:t>
            </a:r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36719D2-1A57-4FC8-9444-68CC7362CD4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列表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9D0F7F6-7037-4889-9B8B-3B4B6A805A4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整数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6375590-2116-408D-AB3C-25059BA9D9D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类似键值对的数据对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43164A2-729E-4293-8DD8-919A2FFCCF1B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352800" y="535781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可变数据个数的参数 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F8456092-A251-4179-8ED4-EB0009345BB9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E43B998D-A3BC-4E05-9C0D-A03DEC04C8C5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E39D6F59-2D40-4EA3-8BDF-83C87EC345C9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2638425" y="456485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B7EEC150-B376-4C97-9DD1-A4B601DDA8B9}"/>
              </a:ext>
            </a:extLst>
          </p:cNvPr>
          <p:cNvSpPr>
            <a:spLocks noChangeAspect="1"/>
          </p:cNvSpPr>
          <p:nvPr>
            <p:custDataLst>
              <p:tags r:id="rId10"/>
            </p:custDataLst>
          </p:nvPr>
        </p:nvSpPr>
        <p:spPr bwMode="auto">
          <a:xfrm>
            <a:off x="2638425" y="54221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5709FA6A-F57D-4BA1-AB1B-6F68B8ECDA16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276DBFF2-1032-46E3-8D35-728EFCF48AD3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>
              <a:extLst>
                <a:ext uri="{FF2B5EF4-FFF2-40B4-BE49-F238E27FC236}">
                  <a16:creationId xmlns:a16="http://schemas.microsoft.com/office/drawing/2014/main" id="{F67B5615-064B-409A-A817-5AC234699B2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6" name="ColorBlock">
              <a:extLst>
                <a:ext uri="{FF2B5EF4-FFF2-40B4-BE49-F238E27FC236}">
                  <a16:creationId xmlns:a16="http://schemas.microsoft.com/office/drawing/2014/main" id="{60FBEAA6-7790-411E-A2DF-AC312427501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7" name="TypeText">
              <a:extLst>
                <a:ext uri="{FF2B5EF4-FFF2-40B4-BE49-F238E27FC236}">
                  <a16:creationId xmlns:a16="http://schemas.microsoft.com/office/drawing/2014/main" id="{B72A6981-56AF-4081-A6F6-45241F04834A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8" name="TipText">
              <a:extLst>
                <a:ext uri="{FF2B5EF4-FFF2-40B4-BE49-F238E27FC236}">
                  <a16:creationId xmlns:a16="http://schemas.microsoft.com/office/drawing/2014/main" id="{B543A141-886B-4D36-BFB8-3689FBB538CB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7E61D0A0-823C-46C4-A089-BAB6425E7F32}"/>
              </a:ext>
            </a:extLst>
          </p:cNvPr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2072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F2BD5CC-AEA0-484A-B04D-B8722B5621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  <a:pPr>
                <a:defRPr/>
              </a:pPr>
              <a:t>33</a:t>
            </a:fld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B2455EC-28AA-49D6-A30B-29F3B5CAEE2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38400" y="635001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在定义函数时，要允许不定长参数，则在参数前面应增加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(   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1]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   )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符号。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4F273674-DAB0-4F9F-9784-6B3674BADF6C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F8BE205-4BFA-47B0-A9CF-67DF79AF0EBD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1524000" y="5849303"/>
            <a:ext cx="9144000" cy="365760"/>
          </a:xfrm>
          <a:prstGeom prst="rect">
            <a:avLst/>
          </a:prstGeom>
          <a:solidFill>
            <a:srgbClr val="FBFA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正常使用填空题需</a:t>
            </a:r>
            <a:r>
              <a:rPr lang="en-US" altLang="zh-CN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以上版本雨课堂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4DEDBDA-4D2F-4D1F-9B2B-B1CA43E451F3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7" name="TitleBackground">
              <a:extLst>
                <a:ext uri="{FF2B5EF4-FFF2-40B4-BE49-F238E27FC236}">
                  <a16:creationId xmlns:a16="http://schemas.microsoft.com/office/drawing/2014/main" id="{B7E47199-19AE-4D4A-BD88-32BBA9D3F11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8" name="ColorBlock">
              <a:extLst>
                <a:ext uri="{FF2B5EF4-FFF2-40B4-BE49-F238E27FC236}">
                  <a16:creationId xmlns:a16="http://schemas.microsoft.com/office/drawing/2014/main" id="{74DFD7CE-7F4F-4CCC-A082-52D9A7F29AC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9" name="TypeText">
              <a:extLst>
                <a:ext uri="{FF2B5EF4-FFF2-40B4-BE49-F238E27FC236}">
                  <a16:creationId xmlns:a16="http://schemas.microsoft.com/office/drawing/2014/main" id="{C554CDCA-A951-458C-8826-F3986C8227D2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填空题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0" name="TipText">
              <a:extLst>
                <a:ext uri="{FF2B5EF4-FFF2-40B4-BE49-F238E27FC236}">
                  <a16:creationId xmlns:a16="http://schemas.microsoft.com/office/drawing/2014/main" id="{3D426123-206D-4463-B531-980BA2B9E8F4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0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A0855255-AA50-462F-BBDE-C5E193BCAEE0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36084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8C9E1F8-C1C1-42F8-A769-86461BAE1D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  <a:pPr>
                <a:defRPr/>
              </a:pPr>
              <a:t>34</a:t>
            </a:fld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8A8C1D4-2BAC-4DA2-BB54-D41792BF02A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38400" y="635001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lst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=[1,2,3];</a:t>
            </a:r>
          </a:p>
          <a:p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print('{2}{1}{0}'.format(*</a:t>
            </a:r>
            <a:r>
              <a:rPr lang="en-US" altLang="zh-CN" sz="26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lst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))  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程序的输出结果是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1]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5F896B65-DD39-4E46-B473-023F8A85402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22B6742-0703-4073-9C79-C85655EAC5AC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1524000" y="5849303"/>
            <a:ext cx="9144000" cy="365760"/>
          </a:xfrm>
          <a:prstGeom prst="rect">
            <a:avLst/>
          </a:prstGeom>
          <a:solidFill>
            <a:srgbClr val="FBFA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正常使用填空题需</a:t>
            </a:r>
            <a:r>
              <a:rPr lang="en-US" altLang="zh-CN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以上版本雨课堂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D3D4967-CE04-4511-AE50-185A840085B4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7" name="TitleBackground">
              <a:extLst>
                <a:ext uri="{FF2B5EF4-FFF2-40B4-BE49-F238E27FC236}">
                  <a16:creationId xmlns:a16="http://schemas.microsoft.com/office/drawing/2014/main" id="{BF31838D-6730-4C9D-98EE-87E275F5344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8" name="ColorBlock">
              <a:extLst>
                <a:ext uri="{FF2B5EF4-FFF2-40B4-BE49-F238E27FC236}">
                  <a16:creationId xmlns:a16="http://schemas.microsoft.com/office/drawing/2014/main" id="{2D2ABAC4-8722-4E65-946A-1F29730E064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9" name="TypeText">
              <a:extLst>
                <a:ext uri="{FF2B5EF4-FFF2-40B4-BE49-F238E27FC236}">
                  <a16:creationId xmlns:a16="http://schemas.microsoft.com/office/drawing/2014/main" id="{C86A9B7A-DA4B-453A-9F6E-BFFC87A8A0E2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填空题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0" name="TipText">
              <a:extLst>
                <a:ext uri="{FF2B5EF4-FFF2-40B4-BE49-F238E27FC236}">
                  <a16:creationId xmlns:a16="http://schemas.microsoft.com/office/drawing/2014/main" id="{783CF19B-8763-43B9-809F-5A6CD5793000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0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5F6440BE-7F47-4022-BD64-9C33EA19EC3D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95338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81B1C1-6BF9-4664-AD6E-42CA9C2E4D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  <a:pPr>
                <a:defRPr/>
              </a:pPr>
              <a:t>35</a:t>
            </a:fld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CE5E7E3-C0B7-43FC-ABFB-5E047B00810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38400" y="635001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Python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的函数调用时传递的实参个数一定是固定的，不能个数不定。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F732266-8977-4DDF-A8F5-E02F9F14C87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正确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0161584-6EB9-4615-80D5-8C7C8001347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错误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D83F1A7-6721-48B4-A1EC-7DEE48D76F37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FE3CE6C4-D929-4AEB-9014-40B8FDBA0B07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645D1408-8FC1-4D1C-B47D-BF295D7CA7CD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48E0B7A-E97B-4514-AEFC-22697D3B91C7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>
              <a:extLst>
                <a:ext uri="{FF2B5EF4-FFF2-40B4-BE49-F238E27FC236}">
                  <a16:creationId xmlns:a16="http://schemas.microsoft.com/office/drawing/2014/main" id="{C52D435F-38D8-4578-9C73-B7E4A6D0618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6" name="ColorBlock">
              <a:extLst>
                <a:ext uri="{FF2B5EF4-FFF2-40B4-BE49-F238E27FC236}">
                  <a16:creationId xmlns:a16="http://schemas.microsoft.com/office/drawing/2014/main" id="{2CA6944F-D3AE-4885-9FBC-D897BE7ACFA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7" name="TypeText">
              <a:extLst>
                <a:ext uri="{FF2B5EF4-FFF2-40B4-BE49-F238E27FC236}">
                  <a16:creationId xmlns:a16="http://schemas.microsoft.com/office/drawing/2014/main" id="{6F8DA135-D575-46A3-AEEA-BDA597D84D87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8" name="TipText">
              <a:extLst>
                <a:ext uri="{FF2B5EF4-FFF2-40B4-BE49-F238E27FC236}">
                  <a16:creationId xmlns:a16="http://schemas.microsoft.com/office/drawing/2014/main" id="{591A1FC7-1457-44F6-9E21-25C0FB6EBA9D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9F1B2A26-AD5B-4C21-8A35-A52815D7FB70}"/>
              </a:ext>
            </a:extLst>
          </p:cNvPr>
          <p:cNvPicPr>
            <a:picLocks/>
          </p:cNvPicPr>
          <p:nvPr>
            <p:custDataLst>
              <p:tags r:id="rId9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07313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81B1C1-6BF9-4664-AD6E-42CA9C2E4D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  <a:pPr>
                <a:defRPr/>
              </a:pPr>
              <a:t>36</a:t>
            </a:fld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CE5E7E3-C0B7-43FC-ABFB-5E047B00810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38400" y="635001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函数定义时，默认字参数的右侧不能再出现没有默认值的普通参数。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F732266-8977-4DDF-A8F5-E02F9F14C87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正确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0161584-6EB9-4615-80D5-8C7C8001347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错误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D83F1A7-6721-48B4-A1EC-7DEE48D76F37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FE3CE6C4-D929-4AEB-9014-40B8FDBA0B07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645D1408-8FC1-4D1C-B47D-BF295D7CA7CD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48E0B7A-E97B-4514-AEFC-22697D3B91C7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>
              <a:extLst>
                <a:ext uri="{FF2B5EF4-FFF2-40B4-BE49-F238E27FC236}">
                  <a16:creationId xmlns:a16="http://schemas.microsoft.com/office/drawing/2014/main" id="{C52D435F-38D8-4578-9C73-B7E4A6D0618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6" name="ColorBlock">
              <a:extLst>
                <a:ext uri="{FF2B5EF4-FFF2-40B4-BE49-F238E27FC236}">
                  <a16:creationId xmlns:a16="http://schemas.microsoft.com/office/drawing/2014/main" id="{2CA6944F-D3AE-4885-9FBC-D897BE7ACFA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7" name="TypeText">
              <a:extLst>
                <a:ext uri="{FF2B5EF4-FFF2-40B4-BE49-F238E27FC236}">
                  <a16:creationId xmlns:a16="http://schemas.microsoft.com/office/drawing/2014/main" id="{6F8DA135-D575-46A3-AEEA-BDA597D84D87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8" name="TipText">
              <a:extLst>
                <a:ext uri="{FF2B5EF4-FFF2-40B4-BE49-F238E27FC236}">
                  <a16:creationId xmlns:a16="http://schemas.microsoft.com/office/drawing/2014/main" id="{591A1FC7-1457-44F6-9E21-25C0FB6EBA9D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9F1B2A26-AD5B-4C21-8A35-A52815D7FB70}"/>
              </a:ext>
            </a:extLst>
          </p:cNvPr>
          <p:cNvPicPr>
            <a:picLocks/>
          </p:cNvPicPr>
          <p:nvPr>
            <p:custDataLst>
              <p:tags r:id="rId9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0752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81B1C1-6BF9-4664-AD6E-42CA9C2E4D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  <a:pPr>
                <a:defRPr/>
              </a:pPr>
              <a:t>37</a:t>
            </a:fld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CE5E7E3-C0B7-43FC-ABFB-5E047B00810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38400" y="635001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Python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的函数调用时传递的实参个数一定是固定的，不能个数不定。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F732266-8977-4DDF-A8F5-E02F9F14C87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正确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0161584-6EB9-4615-80D5-8C7C8001347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错误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D83F1A7-6721-48B4-A1EC-7DEE48D76F37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FE3CE6C4-D929-4AEB-9014-40B8FDBA0B07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645D1408-8FC1-4D1C-B47D-BF295D7CA7CD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48E0B7A-E97B-4514-AEFC-22697D3B91C7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>
              <a:extLst>
                <a:ext uri="{FF2B5EF4-FFF2-40B4-BE49-F238E27FC236}">
                  <a16:creationId xmlns:a16="http://schemas.microsoft.com/office/drawing/2014/main" id="{C52D435F-38D8-4578-9C73-B7E4A6D0618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6" name="ColorBlock">
              <a:extLst>
                <a:ext uri="{FF2B5EF4-FFF2-40B4-BE49-F238E27FC236}">
                  <a16:creationId xmlns:a16="http://schemas.microsoft.com/office/drawing/2014/main" id="{2CA6944F-D3AE-4885-9FBC-D897BE7ACFA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7" name="TypeText">
              <a:extLst>
                <a:ext uri="{FF2B5EF4-FFF2-40B4-BE49-F238E27FC236}">
                  <a16:creationId xmlns:a16="http://schemas.microsoft.com/office/drawing/2014/main" id="{6F8DA135-D575-46A3-AEEA-BDA597D84D87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8" name="TipText">
              <a:extLst>
                <a:ext uri="{FF2B5EF4-FFF2-40B4-BE49-F238E27FC236}">
                  <a16:creationId xmlns:a16="http://schemas.microsoft.com/office/drawing/2014/main" id="{591A1FC7-1457-44F6-9E21-25C0FB6EBA9D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9F1B2A26-AD5B-4C21-8A35-A52815D7FB70}"/>
              </a:ext>
            </a:extLst>
          </p:cNvPr>
          <p:cNvPicPr>
            <a:picLocks/>
          </p:cNvPicPr>
          <p:nvPr>
            <p:custDataLst>
              <p:tags r:id="rId9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87027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A14F692-E362-4D4C-8A0C-16EA535C9427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2573000" y="0"/>
            <a:ext cx="384048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9B9B9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81B1C1-6BF9-4664-AD6E-42CA9C2E4D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  <a:pPr>
                <a:defRPr/>
              </a:pPr>
              <a:t>38</a:t>
            </a:fld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CE5E7E3-C0B7-43FC-ABFB-5E047B00810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38400" y="635001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对于定义形式为  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def  fun(b=[ ]) 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的函数，每次调用时 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都会被重新初始化为 空列表。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F732266-8977-4DDF-A8F5-E02F9F14C87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正确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0161584-6EB9-4615-80D5-8C7C8001347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错误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D83F1A7-6721-48B4-A1EC-7DEE48D76F37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FE3CE6C4-D929-4AEB-9014-40B8FDBA0B07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645D1408-8FC1-4D1C-B47D-BF295D7CA7CD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3E4D7FE-30B2-491A-AEDE-7AC457EE431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2661900" y="6988552"/>
            <a:ext cx="3662680" cy="46166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</a:t>
            </a:r>
            <a:endParaRPr lang="zh-CN" altLang="en-US" sz="1200" dirty="0">
              <a:solidFill>
                <a:srgbClr val="F84F4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B4A023C-AA07-4C5D-B149-08721942914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2827000" y="1270000"/>
            <a:ext cx="3332480" cy="707886"/>
          </a:xfrm>
          <a:prstGeom prst="rect">
            <a:avLst/>
          </a:prstGeom>
          <a:noFill/>
        </p:spPr>
        <p:txBody>
          <a:bodyPr vert="horz" wrap="square" rtlCol="0" anchor="t" anchorCtr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只在第一次调用时初始化为空列表， 后续不会再初始化。 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48E0B7A-E97B-4514-AEFC-22697D3B91C7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>
              <a:extLst>
                <a:ext uri="{FF2B5EF4-FFF2-40B4-BE49-F238E27FC236}">
                  <a16:creationId xmlns:a16="http://schemas.microsoft.com/office/drawing/2014/main" id="{C52D435F-38D8-4578-9C73-B7E4A6D0618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6" name="ColorBlock">
              <a:extLst>
                <a:ext uri="{FF2B5EF4-FFF2-40B4-BE49-F238E27FC236}">
                  <a16:creationId xmlns:a16="http://schemas.microsoft.com/office/drawing/2014/main" id="{2CA6944F-D3AE-4885-9FBC-D897BE7ACFA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7" name="TypeText">
              <a:extLst>
                <a:ext uri="{FF2B5EF4-FFF2-40B4-BE49-F238E27FC236}">
                  <a16:creationId xmlns:a16="http://schemas.microsoft.com/office/drawing/2014/main" id="{6F8DA135-D575-46A3-AEEA-BDA597D84D87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8" name="TipText">
              <a:extLst>
                <a:ext uri="{FF2B5EF4-FFF2-40B4-BE49-F238E27FC236}">
                  <a16:creationId xmlns:a16="http://schemas.microsoft.com/office/drawing/2014/main" id="{591A1FC7-1457-44F6-9E21-25C0FB6EBA9D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28892D0-96F9-4A92-9A09-28EA450D9723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12585700" y="0"/>
            <a:ext cx="3815080" cy="647700"/>
            <a:chOff x="9537700" y="0"/>
            <a:chExt cx="3815080" cy="647700"/>
          </a:xfrm>
        </p:grpSpPr>
        <p:sp>
          <p:nvSpPr>
            <p:cNvPr id="8" name="RemarkBack">
              <a:extLst>
                <a:ext uri="{FF2B5EF4-FFF2-40B4-BE49-F238E27FC236}">
                  <a16:creationId xmlns:a16="http://schemas.microsoft.com/office/drawing/2014/main" id="{56B4FA9A-6B84-428A-B512-D7BA834D714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9537700" y="12700"/>
              <a:ext cx="381508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9" name="RemarkBlock">
              <a:extLst>
                <a:ext uri="{FF2B5EF4-FFF2-40B4-BE49-F238E27FC236}">
                  <a16:creationId xmlns:a16="http://schemas.microsoft.com/office/drawing/2014/main" id="{3BAEFB76-E80F-4679-909B-667B0D30A35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9537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2" name="RemarkTitleText">
              <a:extLst>
                <a:ext uri="{FF2B5EF4-FFF2-40B4-BE49-F238E27FC236}">
                  <a16:creationId xmlns:a16="http://schemas.microsoft.com/office/drawing/2014/main" id="{F0E5164B-7702-4FAF-8183-49851685305E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9779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答案解析</a:t>
              </a:r>
              <a:endParaRPr lang="zh-CN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9F1B2A26-AD5B-4C21-8A35-A52815D7FB70}"/>
              </a:ext>
            </a:extLst>
          </p:cNvPr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43483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5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5.3  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变量的作用域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94502" y="1000768"/>
            <a:ext cx="8500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zh-CN" altLang="zh-CN" sz="2000" dirty="0"/>
              <a:t>变量作用域是指变量起作用的范围，它由定义变量的位置决定</a:t>
            </a:r>
            <a:r>
              <a:rPr lang="zh-CN" altLang="zh-CN" sz="2000"/>
              <a:t>。</a:t>
            </a:r>
            <a:r>
              <a:rPr lang="zh-CN" altLang="en-US" sz="2000"/>
              <a:t>不同作用域内的变量</a:t>
            </a:r>
            <a:r>
              <a:rPr lang="zh-CN" altLang="en-US" sz="2000" dirty="0"/>
              <a:t>互不影响</a:t>
            </a:r>
            <a:r>
              <a:rPr lang="zh-CN" altLang="zh-CN" sz="2000" dirty="0"/>
              <a:t>。变量分为局部变量和全局变量。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2001804" y="1770968"/>
            <a:ext cx="8489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zh-CN" altLang="zh-CN" sz="2000" dirty="0">
                <a:solidFill>
                  <a:srgbClr val="C00000"/>
                </a:solidFill>
              </a:rPr>
              <a:t>局部变量是在</a:t>
            </a:r>
            <a:r>
              <a:rPr lang="zh-CN" altLang="zh-CN" sz="2000">
                <a:solidFill>
                  <a:srgbClr val="C00000"/>
                </a:solidFill>
              </a:rPr>
              <a:t>函数内部</a:t>
            </a:r>
            <a:r>
              <a:rPr lang="zh-CN" altLang="en-US" sz="2000">
                <a:solidFill>
                  <a:srgbClr val="C00000"/>
                </a:solidFill>
              </a:rPr>
              <a:t>赋值</a:t>
            </a:r>
            <a:r>
              <a:rPr lang="zh-CN" altLang="zh-CN" sz="2000">
                <a:solidFill>
                  <a:srgbClr val="C00000"/>
                </a:solidFill>
              </a:rPr>
              <a:t>的</a:t>
            </a:r>
            <a:r>
              <a:rPr lang="zh-CN" altLang="zh-CN" sz="2000" dirty="0">
                <a:solidFill>
                  <a:srgbClr val="C00000"/>
                </a:solidFill>
              </a:rPr>
              <a:t>变量，只在该函数内部起作用</a:t>
            </a:r>
            <a:r>
              <a:rPr lang="zh-CN" altLang="zh-CN" sz="2000" dirty="0"/>
              <a:t>，作用范围从定义位置开始到函数结束。例如</a:t>
            </a:r>
            <a:r>
              <a:rPr lang="zh-CN" altLang="en-US" sz="2000" dirty="0"/>
              <a:t>：</a:t>
            </a:r>
            <a:endParaRPr lang="zh-CN" altLang="zh-CN" sz="2000" dirty="0"/>
          </a:p>
        </p:txBody>
      </p:sp>
      <p:sp>
        <p:nvSpPr>
          <p:cNvPr id="4" name="矩形 3"/>
          <p:cNvSpPr/>
          <p:nvPr/>
        </p:nvSpPr>
        <p:spPr>
          <a:xfrm>
            <a:off x="2187512" y="2996953"/>
            <a:ext cx="8114224" cy="317009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dirty="0"/>
              <a:t>def  local():</a:t>
            </a:r>
            <a:endParaRPr lang="zh-CN" altLang="zh-CN" sz="2000" dirty="0"/>
          </a:p>
          <a:p>
            <a:r>
              <a:rPr lang="en-US" altLang="zh-CN" sz="2000" dirty="0"/>
              <a:t>    a = 3			# </a:t>
            </a:r>
            <a:r>
              <a:rPr lang="zh-CN" altLang="en-US" sz="2000" dirty="0"/>
              <a:t>局部变量</a:t>
            </a:r>
            <a:endParaRPr lang="en-US" altLang="zh-CN" sz="2000" dirty="0"/>
          </a:p>
          <a:p>
            <a:r>
              <a:rPr lang="en-US" altLang="zh-CN" sz="2000" dirty="0"/>
              <a:t>    print('local</a:t>
            </a:r>
            <a:r>
              <a:rPr lang="zh-CN" altLang="en-US" sz="2000" dirty="0"/>
              <a:t>内</a:t>
            </a:r>
            <a:r>
              <a:rPr lang="en-US" altLang="zh-CN" sz="2000" dirty="0"/>
              <a:t>a=', a)  </a:t>
            </a:r>
            <a:r>
              <a:rPr lang="en-US" altLang="zh-CN" sz="2000"/>
              <a:t>	</a:t>
            </a:r>
            <a:endParaRPr lang="en-US" altLang="zh-CN" sz="2000" dirty="0"/>
          </a:p>
          <a:p>
            <a:r>
              <a:rPr lang="en-US" altLang="zh-CN" sz="2000" dirty="0"/>
              <a:t>def  fun():</a:t>
            </a:r>
            <a:endParaRPr lang="zh-CN" altLang="zh-CN" sz="2000" dirty="0"/>
          </a:p>
          <a:p>
            <a:r>
              <a:rPr lang="en-US" altLang="zh-CN" sz="2000" dirty="0"/>
              <a:t>    a = 4			# </a:t>
            </a:r>
            <a:r>
              <a:rPr lang="zh-CN" altLang="en-US" sz="2000" dirty="0"/>
              <a:t>局部变量</a:t>
            </a:r>
            <a:endParaRPr lang="en-US" altLang="zh-CN" sz="2000" dirty="0"/>
          </a:p>
          <a:p>
            <a:r>
              <a:rPr lang="en-US" altLang="zh-CN" sz="2000" dirty="0"/>
              <a:t>    print('fun</a:t>
            </a:r>
            <a:r>
              <a:rPr lang="zh-CN" altLang="en-US" sz="2000" dirty="0"/>
              <a:t>内</a:t>
            </a:r>
            <a:r>
              <a:rPr lang="en-US" altLang="zh-CN" sz="2000" dirty="0"/>
              <a:t>a=', a)  </a:t>
            </a:r>
            <a:r>
              <a:rPr lang="en-US" altLang="zh-CN" sz="2000"/>
              <a:t>	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/>
              <a:t>local()</a:t>
            </a:r>
            <a:endParaRPr lang="zh-CN" altLang="zh-CN" sz="2000" dirty="0"/>
          </a:p>
          <a:p>
            <a:r>
              <a:rPr lang="en-US" altLang="zh-CN" sz="2000" dirty="0"/>
              <a:t>fun()</a:t>
            </a:r>
          </a:p>
          <a:p>
            <a:r>
              <a:rPr lang="en-US" altLang="zh-CN" sz="2000"/>
              <a:t>#print</a:t>
            </a:r>
            <a:r>
              <a:rPr lang="en-US" altLang="zh-CN" sz="2000" dirty="0"/>
              <a:t>('</a:t>
            </a:r>
            <a:r>
              <a:rPr lang="zh-CN" altLang="en-US" sz="2000" dirty="0"/>
              <a:t>主程序</a:t>
            </a:r>
            <a:r>
              <a:rPr lang="en-US" altLang="zh-CN" sz="2000" dirty="0"/>
              <a:t>:', a)    	# </a:t>
            </a:r>
            <a:r>
              <a:rPr lang="zh-CN" altLang="zh-CN" sz="2000" dirty="0"/>
              <a:t>将报错</a:t>
            </a:r>
            <a:r>
              <a:rPr lang="en-US" altLang="zh-CN" sz="2000" dirty="0"/>
              <a:t>, </a:t>
            </a:r>
            <a:r>
              <a:rPr lang="zh-CN" altLang="en-US" sz="2000" dirty="0"/>
              <a:t>主程序中无法访问局部变量</a:t>
            </a:r>
            <a:r>
              <a:rPr lang="en-US" altLang="zh-CN" sz="2000" dirty="0"/>
              <a:t>a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279576" y="500264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5.1  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函数定义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07568" y="1085038"/>
            <a:ext cx="82122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en-US" sz="2000"/>
              <a:t>功能</a:t>
            </a:r>
            <a:r>
              <a:rPr lang="zh-CN" altLang="zh-CN" sz="2000"/>
              <a:t>独立且需</a:t>
            </a:r>
            <a:r>
              <a:rPr lang="zh-CN" altLang="zh-CN" sz="2000" dirty="0"/>
              <a:t>多次执行的一</a:t>
            </a:r>
            <a:r>
              <a:rPr lang="zh-CN" altLang="zh-CN" sz="2000"/>
              <a:t>组语句</a:t>
            </a:r>
            <a:r>
              <a:rPr lang="zh-CN" altLang="en-US" sz="2000"/>
              <a:t>可</a:t>
            </a:r>
            <a:r>
              <a:rPr lang="zh-CN" altLang="zh-CN" sz="2000"/>
              <a:t>作为</a:t>
            </a:r>
            <a:r>
              <a:rPr lang="zh-CN" altLang="zh-CN" sz="2000" dirty="0"/>
              <a:t>一个整体</a:t>
            </a:r>
            <a:r>
              <a:rPr lang="zh-CN" altLang="zh-CN" sz="2000"/>
              <a:t>封装起来形成</a:t>
            </a:r>
            <a:r>
              <a:rPr lang="zh-CN" altLang="zh-CN" sz="2000" dirty="0"/>
              <a:t>一个函数。函数定义的一般形式为：</a:t>
            </a:r>
          </a:p>
          <a:p>
            <a:r>
              <a:rPr lang="en-US" altLang="zh-CN" sz="2000" dirty="0">
                <a:solidFill>
                  <a:srgbClr val="C00000"/>
                </a:solidFill>
              </a:rPr>
              <a:t>def   </a:t>
            </a:r>
            <a:r>
              <a:rPr lang="zh-CN" altLang="zh-CN" sz="2000" dirty="0">
                <a:solidFill>
                  <a:srgbClr val="C00000"/>
                </a:solidFill>
              </a:rPr>
              <a:t>函数名</a:t>
            </a:r>
            <a:r>
              <a:rPr lang="en-US" altLang="zh-CN" sz="2000">
                <a:solidFill>
                  <a:srgbClr val="C00000"/>
                </a:solidFill>
              </a:rPr>
              <a:t>(</a:t>
            </a:r>
            <a:r>
              <a:rPr lang="zh-CN" altLang="zh-CN" sz="2000">
                <a:solidFill>
                  <a:srgbClr val="C00000"/>
                </a:solidFill>
              </a:rPr>
              <a:t>形参</a:t>
            </a:r>
            <a:r>
              <a:rPr lang="en-US" altLang="zh-CN" sz="2000">
                <a:solidFill>
                  <a:srgbClr val="C00000"/>
                </a:solidFill>
              </a:rPr>
              <a:t>):</a:t>
            </a:r>
            <a:endParaRPr lang="en-US" altLang="zh-CN" sz="2000" dirty="0">
              <a:solidFill>
                <a:srgbClr val="C00000"/>
              </a:solidFill>
            </a:endParaRPr>
          </a:p>
          <a:p>
            <a:r>
              <a:rPr lang="en-US" altLang="zh-CN" sz="2000">
                <a:solidFill>
                  <a:srgbClr val="C00000"/>
                </a:solidFill>
              </a:rPr>
              <a:t>    '''</a:t>
            </a:r>
            <a:r>
              <a:rPr lang="zh-CN" altLang="en-US" sz="2000">
                <a:solidFill>
                  <a:srgbClr val="C00000"/>
                </a:solidFill>
              </a:rPr>
              <a:t>函数说明部分</a:t>
            </a:r>
            <a:r>
              <a:rPr lang="en-US" altLang="zh-CN" sz="2000">
                <a:solidFill>
                  <a:srgbClr val="C00000"/>
                </a:solidFill>
              </a:rPr>
              <a:t>'''     </a:t>
            </a:r>
            <a:r>
              <a:rPr lang="en-US" altLang="zh-CN" sz="2000"/>
              <a:t># </a:t>
            </a:r>
            <a:r>
              <a:rPr lang="zh-CN" altLang="en-US" sz="2000"/>
              <a:t>函数名下可附加一个可选的说明</a:t>
            </a:r>
            <a:r>
              <a:rPr lang="en-US" altLang="zh-CN" sz="2000"/>
              <a:t>   </a:t>
            </a:r>
            <a:endParaRPr lang="zh-CN" altLang="zh-CN" sz="2000" dirty="0"/>
          </a:p>
          <a:p>
            <a:r>
              <a:rPr lang="en-US" altLang="zh-CN" sz="2000" dirty="0">
                <a:solidFill>
                  <a:srgbClr val="C00000"/>
                </a:solidFill>
              </a:rPr>
              <a:t>    </a:t>
            </a:r>
            <a:r>
              <a:rPr lang="zh-CN" altLang="zh-CN" sz="2000" dirty="0">
                <a:solidFill>
                  <a:srgbClr val="C00000"/>
                </a:solidFill>
              </a:rPr>
              <a:t>函数体</a:t>
            </a:r>
            <a:endParaRPr lang="en-US" altLang="zh-CN" sz="2000" dirty="0">
              <a:solidFill>
                <a:srgbClr val="C00000"/>
              </a:solidFill>
            </a:endParaRPr>
          </a:p>
          <a:p>
            <a:r>
              <a:rPr lang="en-US" altLang="zh-CN" sz="2000" dirty="0">
                <a:solidFill>
                  <a:srgbClr val="C00000"/>
                </a:solidFill>
              </a:rPr>
              <a:t>    return  </a:t>
            </a:r>
            <a:r>
              <a:rPr lang="zh-CN" altLang="en-US" sz="2000" dirty="0">
                <a:solidFill>
                  <a:srgbClr val="C00000"/>
                </a:solidFill>
              </a:rPr>
              <a:t>值</a:t>
            </a:r>
            <a:r>
              <a:rPr lang="en-US" altLang="zh-CN" sz="2000" dirty="0">
                <a:solidFill>
                  <a:srgbClr val="FF0000"/>
                </a:solidFill>
              </a:rPr>
              <a:t>		</a:t>
            </a:r>
            <a:r>
              <a:rPr lang="en-US" altLang="zh-CN" sz="2000">
                <a:solidFill>
                  <a:srgbClr val="FF0000"/>
                </a:solidFill>
              </a:rPr>
              <a:t>   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63552" y="4114543"/>
            <a:ext cx="8212212" cy="255454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/>
              <a:t>def   squarediff(</a:t>
            </a:r>
            <a:r>
              <a:rPr lang="en-US" altLang="zh-CN" sz="2000" dirty="0"/>
              <a:t>a, b</a:t>
            </a:r>
            <a:r>
              <a:rPr lang="en-US" altLang="zh-CN" sz="2000"/>
              <a:t>):  		# </a:t>
            </a:r>
            <a:r>
              <a:rPr lang="zh-CN" altLang="en-US" sz="2000" dirty="0"/>
              <a:t>定义平方差函数，</a:t>
            </a:r>
            <a:r>
              <a:rPr lang="en-US" altLang="zh-CN" sz="2000" dirty="0" err="1"/>
              <a:t>a,b</a:t>
            </a:r>
            <a:r>
              <a:rPr lang="en-US" altLang="zh-CN" sz="2000" dirty="0"/>
              <a:t> : </a:t>
            </a:r>
            <a:r>
              <a:rPr lang="zh-CN" altLang="en-US" sz="2000" dirty="0"/>
              <a:t>形式参数</a:t>
            </a:r>
            <a:endParaRPr lang="en-US" altLang="zh-CN" sz="2000" dirty="0"/>
          </a:p>
          <a:p>
            <a:r>
              <a:rPr lang="en-US" altLang="zh-CN" sz="2000"/>
              <a:t>    '''</a:t>
            </a:r>
            <a:r>
              <a:rPr lang="zh-CN" altLang="en-US" sz="2000"/>
              <a:t>功能</a:t>
            </a:r>
            <a:r>
              <a:rPr lang="en-US" altLang="zh-CN" sz="2000"/>
              <a:t>:</a:t>
            </a:r>
            <a:r>
              <a:rPr lang="zh-CN" altLang="en-US" sz="2000"/>
              <a:t>求平方差</a:t>
            </a:r>
            <a:r>
              <a:rPr lang="en-US" altLang="zh-CN" sz="2000"/>
              <a:t>; a, b:</a:t>
            </a:r>
            <a:r>
              <a:rPr lang="zh-CN" altLang="en-US" sz="2000"/>
              <a:t>浮点数</a:t>
            </a:r>
            <a:r>
              <a:rPr lang="en-US" altLang="zh-CN" sz="2000"/>
              <a:t>'''</a:t>
            </a:r>
            <a:endParaRPr lang="zh-CN" altLang="zh-CN" sz="2000" dirty="0"/>
          </a:p>
          <a:p>
            <a:r>
              <a:rPr lang="en-US" altLang="zh-CN" sz="2000" dirty="0"/>
              <a:t>    d = a * a - b * b</a:t>
            </a:r>
            <a:endParaRPr lang="zh-CN" altLang="zh-CN" sz="2000" dirty="0"/>
          </a:p>
          <a:p>
            <a:r>
              <a:rPr lang="en-US" altLang="zh-CN" sz="2000" dirty="0"/>
              <a:t>    return d</a:t>
            </a:r>
          </a:p>
          <a:p>
            <a:endParaRPr lang="en-US" altLang="zh-CN" sz="2000" dirty="0"/>
          </a:p>
          <a:p>
            <a:r>
              <a:rPr lang="en-US" altLang="zh-CN" sz="2000" dirty="0"/>
              <a:t>x </a:t>
            </a:r>
            <a:r>
              <a:rPr lang="en-US" altLang="zh-CN" sz="2000"/>
              <a:t>= squarediff(</a:t>
            </a:r>
            <a:r>
              <a:rPr lang="en-US" altLang="zh-CN" sz="2000" dirty="0"/>
              <a:t>5, 3</a:t>
            </a:r>
            <a:r>
              <a:rPr lang="en-US" altLang="zh-CN" sz="2000"/>
              <a:t>)              	# </a:t>
            </a:r>
            <a:r>
              <a:rPr lang="en-US" altLang="zh-CN" sz="2000" dirty="0"/>
              <a:t>5,3 </a:t>
            </a:r>
            <a:r>
              <a:rPr lang="zh-CN" altLang="en-US" sz="2000" dirty="0"/>
              <a:t>实际参数</a:t>
            </a:r>
            <a:endParaRPr lang="en-US" altLang="zh-CN" sz="2000" dirty="0"/>
          </a:p>
          <a:p>
            <a:r>
              <a:rPr lang="en-US" altLang="zh-CN" sz="2000"/>
              <a:t>print(squarediff(</a:t>
            </a:r>
            <a:r>
              <a:rPr lang="en-US" altLang="zh-CN" sz="2000" dirty="0"/>
              <a:t>6, 2))</a:t>
            </a:r>
          </a:p>
          <a:p>
            <a:r>
              <a:rPr lang="en-US" altLang="zh-CN" sz="2000"/>
              <a:t>print(squarediff.__</a:t>
            </a:r>
            <a:r>
              <a:rPr lang="en-US" altLang="zh-CN" sz="2000" dirty="0" err="1"/>
              <a:t>doc</a:t>
            </a:r>
            <a:r>
              <a:rPr lang="en-US" altLang="zh-CN" sz="2000"/>
              <a:t>__)  	# </a:t>
            </a:r>
            <a:r>
              <a:rPr lang="zh-CN" altLang="en-US" sz="2000"/>
              <a:t>输出函数说明部分</a:t>
            </a:r>
            <a:endParaRPr lang="zh-CN" altLang="en-US" sz="2000" dirty="0"/>
          </a:p>
        </p:txBody>
      </p:sp>
      <p:sp>
        <p:nvSpPr>
          <p:cNvPr id="6" name="文本框 5"/>
          <p:cNvSpPr txBox="1"/>
          <p:nvPr/>
        </p:nvSpPr>
        <p:spPr>
          <a:xfrm>
            <a:off x="2116733" y="3126085"/>
            <a:ext cx="8105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zh-CN" altLang="en-US" sz="2000"/>
              <a:t>函数命名要符合见名知义的原则。建议函数名下方附带一个简短的说明，该说明可用</a:t>
            </a:r>
            <a:r>
              <a:rPr lang="en-US" altLang="zh-CN" sz="2000"/>
              <a:t>"</a:t>
            </a:r>
            <a:r>
              <a:rPr lang="zh-CN" altLang="en-US" sz="2000">
                <a:solidFill>
                  <a:srgbClr val="C00000"/>
                </a:solidFill>
              </a:rPr>
              <a:t>函数</a:t>
            </a:r>
            <a:r>
              <a:rPr lang="en-US" altLang="zh-CN" sz="2000">
                <a:solidFill>
                  <a:srgbClr val="C00000"/>
                </a:solidFill>
              </a:rPr>
              <a:t>.__doc__</a:t>
            </a:r>
            <a:r>
              <a:rPr lang="en-US" altLang="zh-CN" sz="2000"/>
              <a:t>"</a:t>
            </a:r>
            <a:r>
              <a:rPr lang="zh-CN" altLang="en-US" sz="2000"/>
              <a:t>的形式访问，便于了解函数功能。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5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5.3  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变量的作用域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93509" y="1074810"/>
            <a:ext cx="8498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zh-CN" altLang="zh-CN" sz="2000" dirty="0">
                <a:solidFill>
                  <a:srgbClr val="C00000"/>
                </a:solidFill>
              </a:rPr>
              <a:t>全局变量是指在函数外部定义的变量</a:t>
            </a:r>
            <a:r>
              <a:rPr lang="zh-CN" altLang="zh-CN" sz="2000" dirty="0"/>
              <a:t>，</a:t>
            </a:r>
            <a:r>
              <a:rPr lang="zh-CN" altLang="en-US" sz="2000" dirty="0"/>
              <a:t>或是在函数内用</a:t>
            </a:r>
            <a:r>
              <a:rPr lang="en-US" altLang="zh-CN" sz="2000" dirty="0">
                <a:solidFill>
                  <a:srgbClr val="C00000"/>
                </a:solidFill>
              </a:rPr>
              <a:t>global</a:t>
            </a:r>
            <a:r>
              <a:rPr lang="zh-CN" altLang="en-US" sz="2000" dirty="0"/>
              <a:t>关键字特别申明的变量。</a:t>
            </a:r>
            <a:r>
              <a:rPr lang="zh-CN" altLang="zh-CN" sz="2000" dirty="0"/>
              <a:t>其作用范围从定义该变量的位置开始到程序结束。</a:t>
            </a:r>
            <a:r>
              <a:rPr lang="zh-CN" altLang="zh-CN" sz="2000"/>
              <a:t>例如</a:t>
            </a:r>
            <a:r>
              <a:rPr lang="zh-CN" altLang="en-US" sz="2000"/>
              <a:t>：</a:t>
            </a:r>
            <a:endParaRPr lang="zh-CN" altLang="zh-CN" sz="2000" dirty="0"/>
          </a:p>
        </p:txBody>
      </p:sp>
      <p:sp>
        <p:nvSpPr>
          <p:cNvPr id="6" name="文本框 5"/>
          <p:cNvSpPr txBox="1"/>
          <p:nvPr/>
        </p:nvSpPr>
        <p:spPr>
          <a:xfrm>
            <a:off x="1985864" y="3536422"/>
            <a:ext cx="8498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sz="2000" dirty="0"/>
              <a:t>如果要在函数体内部修改全局变量</a:t>
            </a:r>
            <a:r>
              <a:rPr lang="en-US" altLang="zh-CN" sz="2000" dirty="0"/>
              <a:t>a</a:t>
            </a:r>
            <a:r>
              <a:rPr lang="zh-CN" altLang="zh-CN" sz="2000" dirty="0"/>
              <a:t>的值，那么要用关键字</a:t>
            </a:r>
            <a:r>
              <a:rPr lang="en-US" altLang="zh-CN" sz="2000" dirty="0"/>
              <a:t>global</a:t>
            </a:r>
            <a:r>
              <a:rPr lang="zh-CN" altLang="en-US" sz="2000" dirty="0"/>
              <a:t>申</a:t>
            </a:r>
            <a:r>
              <a:rPr lang="zh-CN" altLang="zh-CN" sz="2000" dirty="0"/>
              <a:t>明变量</a:t>
            </a:r>
            <a:r>
              <a:rPr lang="en-US" altLang="zh-CN" sz="2000" dirty="0"/>
              <a:t>a</a:t>
            </a:r>
            <a:r>
              <a:rPr lang="zh-CN" altLang="zh-CN" sz="2000" dirty="0"/>
              <a:t>。</a:t>
            </a:r>
            <a:r>
              <a:rPr lang="zh-CN" altLang="zh-CN" sz="2000"/>
              <a:t>例如</a:t>
            </a:r>
            <a:r>
              <a:rPr lang="en-US" altLang="zh-CN" sz="2000"/>
              <a:t>:</a:t>
            </a:r>
            <a:endParaRPr lang="zh-CN" altLang="zh-CN" sz="2000" dirty="0"/>
          </a:p>
        </p:txBody>
      </p:sp>
      <p:sp>
        <p:nvSpPr>
          <p:cNvPr id="3" name="矩形 2"/>
          <p:cNvSpPr/>
          <p:nvPr/>
        </p:nvSpPr>
        <p:spPr>
          <a:xfrm>
            <a:off x="1991545" y="6377283"/>
            <a:ext cx="8388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牢记：</a:t>
            </a:r>
            <a:r>
              <a:rPr lang="zh-CN" altLang="en-US" sz="2000" dirty="0">
                <a:solidFill>
                  <a:srgbClr val="C00000"/>
                </a:solidFill>
              </a:rPr>
              <a:t>在</a:t>
            </a:r>
            <a:r>
              <a:rPr lang="zh-CN" altLang="zh-CN" sz="2000" dirty="0">
                <a:solidFill>
                  <a:srgbClr val="C00000"/>
                </a:solidFill>
              </a:rPr>
              <a:t>函数</a:t>
            </a:r>
            <a:r>
              <a:rPr lang="zh-CN" altLang="en-US" sz="2000" dirty="0">
                <a:solidFill>
                  <a:srgbClr val="C00000"/>
                </a:solidFill>
              </a:rPr>
              <a:t>内部被赋值，但又没有被 </a:t>
            </a:r>
            <a:r>
              <a:rPr lang="en-US" altLang="zh-CN" sz="2000" dirty="0">
                <a:solidFill>
                  <a:srgbClr val="C00000"/>
                </a:solidFill>
              </a:rPr>
              <a:t>global</a:t>
            </a:r>
            <a:r>
              <a:rPr lang="zh-CN" altLang="en-US" sz="2000" dirty="0">
                <a:solidFill>
                  <a:srgbClr val="C00000"/>
                </a:solidFill>
              </a:rPr>
              <a:t>申明的变量都是局部变量。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172546" y="1772778"/>
            <a:ext cx="7846908" cy="1477328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/>
              <a:t>a = 5		# </a:t>
            </a:r>
            <a:r>
              <a:rPr lang="zh-CN" altLang="zh-CN"/>
              <a:t>全局变量</a:t>
            </a:r>
          </a:p>
          <a:p>
            <a:r>
              <a:rPr lang="en-US" altLang="zh-CN"/>
              <a:t>def glob():</a:t>
            </a:r>
            <a:endParaRPr lang="zh-CN" altLang="zh-CN"/>
          </a:p>
          <a:p>
            <a:r>
              <a:rPr lang="en-US" altLang="zh-CN"/>
              <a:t>    b = a		# </a:t>
            </a:r>
            <a:r>
              <a:rPr lang="zh-CN" altLang="zh-CN"/>
              <a:t>使用了全局变量</a:t>
            </a:r>
            <a:r>
              <a:rPr lang="en-US" altLang="zh-CN"/>
              <a:t>a</a:t>
            </a:r>
            <a:r>
              <a:rPr lang="zh-CN" altLang="en-US"/>
              <a:t>， 此处的</a:t>
            </a:r>
            <a:r>
              <a:rPr lang="en-US" altLang="zh-CN"/>
              <a:t>b</a:t>
            </a:r>
            <a:r>
              <a:rPr lang="zh-CN" altLang="en-US"/>
              <a:t>局部</a:t>
            </a:r>
            <a:endParaRPr lang="zh-CN" altLang="zh-CN"/>
          </a:p>
          <a:p>
            <a:r>
              <a:rPr lang="en-US" altLang="zh-CN"/>
              <a:t>    print("a = {}, b = {}".format(a, b))</a:t>
            </a:r>
            <a:endParaRPr lang="zh-CN" altLang="zh-CN"/>
          </a:p>
          <a:p>
            <a:r>
              <a:rPr lang="en-US" altLang="zh-CN"/>
              <a:t>glob()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2137130" y="4273322"/>
            <a:ext cx="7882324" cy="175432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>
                <a:solidFill>
                  <a:srgbClr val="C00000"/>
                </a:solidFill>
              </a:rPr>
              <a:t>a</a:t>
            </a:r>
            <a:r>
              <a:rPr lang="en-US" altLang="zh-CN"/>
              <a:t> = 5</a:t>
            </a:r>
            <a:endParaRPr lang="zh-CN" altLang="zh-CN"/>
          </a:p>
          <a:p>
            <a:r>
              <a:rPr lang="en-US" altLang="zh-CN"/>
              <a:t>def glob():</a:t>
            </a:r>
            <a:endParaRPr lang="zh-CN" altLang="zh-CN"/>
          </a:p>
          <a:p>
            <a:r>
              <a:rPr lang="en-US" altLang="zh-CN"/>
              <a:t>    global  </a:t>
            </a:r>
            <a:r>
              <a:rPr lang="en-US" altLang="zh-CN">
                <a:solidFill>
                  <a:srgbClr val="C00000"/>
                </a:solidFill>
              </a:rPr>
              <a:t>a</a:t>
            </a:r>
            <a:r>
              <a:rPr lang="en-US" altLang="zh-CN"/>
              <a:t>	# </a:t>
            </a:r>
            <a:r>
              <a:rPr lang="zh-CN" altLang="zh-CN"/>
              <a:t>声明此处的</a:t>
            </a:r>
            <a:r>
              <a:rPr lang="en-US" altLang="zh-CN"/>
              <a:t>a</a:t>
            </a:r>
            <a:r>
              <a:rPr lang="zh-CN" altLang="zh-CN"/>
              <a:t>是全局变量</a:t>
            </a:r>
          </a:p>
          <a:p>
            <a:r>
              <a:rPr lang="en-US" altLang="zh-CN"/>
              <a:t>    a = 4</a:t>
            </a:r>
            <a:endParaRPr lang="zh-CN" altLang="zh-CN"/>
          </a:p>
          <a:p>
            <a:r>
              <a:rPr lang="en-US" altLang="zh-CN"/>
              <a:t>glob()</a:t>
            </a:r>
            <a:endParaRPr lang="zh-CN" altLang="zh-CN"/>
          </a:p>
          <a:p>
            <a:r>
              <a:rPr lang="en-US" altLang="zh-CN"/>
              <a:t>print("a = {}".format(a))      # </a:t>
            </a:r>
            <a:r>
              <a:rPr lang="zh-CN" altLang="en-US"/>
              <a:t>将输出 </a:t>
            </a:r>
            <a:r>
              <a:rPr lang="en-US" altLang="zh-CN"/>
              <a:t>a =4 </a:t>
            </a:r>
            <a:endParaRPr lang="zh-CN" alt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5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5.3 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变量的作用域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35560" y="1047461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全局和局部概念练习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166132" y="1509125"/>
            <a:ext cx="3641837" cy="230832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def  m():</a:t>
            </a:r>
          </a:p>
          <a:p>
            <a:r>
              <a:rPr lang="en-US" altLang="zh-CN" sz="2400" dirty="0"/>
              <a:t>    </a:t>
            </a:r>
            <a:r>
              <a:rPr lang="en-US" altLang="zh-CN" sz="2400" dirty="0" err="1"/>
              <a:t>b.append</a:t>
            </a:r>
            <a:r>
              <a:rPr lang="en-US" altLang="zh-CN" sz="2400" dirty="0"/>
              <a:t>(1)</a:t>
            </a:r>
          </a:p>
          <a:p>
            <a:r>
              <a:rPr lang="en-US" altLang="zh-CN" sz="2400" dirty="0"/>
              <a:t>b=[ ]</a:t>
            </a:r>
          </a:p>
          <a:p>
            <a:r>
              <a:rPr lang="en-US" altLang="zh-CN" sz="2400" dirty="0"/>
              <a:t>m()</a:t>
            </a:r>
          </a:p>
          <a:p>
            <a:r>
              <a:rPr lang="en-US" altLang="zh-CN" sz="2400" dirty="0"/>
              <a:t>m()</a:t>
            </a:r>
          </a:p>
          <a:p>
            <a:r>
              <a:rPr lang="en-US" altLang="zh-CN" sz="2400" dirty="0"/>
              <a:t>print(b)   # </a:t>
            </a:r>
            <a:r>
              <a:rPr lang="zh-CN" altLang="en-US" sz="2400" dirty="0"/>
              <a:t>输出？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384034" y="1509125"/>
            <a:ext cx="3744414" cy="230832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def  m():</a:t>
            </a:r>
          </a:p>
          <a:p>
            <a:r>
              <a:rPr lang="en-US" altLang="zh-CN" sz="2400" dirty="0"/>
              <a:t>    global  b</a:t>
            </a:r>
          </a:p>
          <a:p>
            <a:r>
              <a:rPr lang="en-US" altLang="zh-CN" sz="2400" dirty="0"/>
              <a:t>    b = b + 1</a:t>
            </a:r>
          </a:p>
          <a:p>
            <a:r>
              <a:rPr lang="en-US" altLang="zh-CN" sz="2400" dirty="0"/>
              <a:t>b=2</a:t>
            </a:r>
          </a:p>
          <a:p>
            <a:r>
              <a:rPr lang="en-US" altLang="zh-CN" sz="2400" dirty="0"/>
              <a:t>m(); m()</a:t>
            </a:r>
          </a:p>
          <a:p>
            <a:r>
              <a:rPr lang="en-US" altLang="zh-CN" sz="2400" dirty="0"/>
              <a:t>print(b)   # </a:t>
            </a:r>
            <a:r>
              <a:rPr lang="zh-CN" altLang="en-US" sz="2400" dirty="0"/>
              <a:t>输出？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383042" y="4200376"/>
            <a:ext cx="3744415" cy="193899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def  m():</a:t>
            </a:r>
          </a:p>
          <a:p>
            <a:r>
              <a:rPr lang="en-US" altLang="zh-CN" sz="2400" dirty="0"/>
              <a:t>    </a:t>
            </a:r>
            <a:r>
              <a:rPr lang="en-US" altLang="zh-CN" sz="2400" dirty="0">
                <a:solidFill>
                  <a:srgbClr val="FF0000"/>
                </a:solidFill>
              </a:rPr>
              <a:t>b</a:t>
            </a:r>
            <a:r>
              <a:rPr lang="en-US" altLang="zh-CN" sz="2400" dirty="0"/>
              <a:t> = </a:t>
            </a:r>
            <a:r>
              <a:rPr lang="en-US" altLang="zh-CN" sz="2400" dirty="0">
                <a:solidFill>
                  <a:srgbClr val="00B050"/>
                </a:solidFill>
              </a:rPr>
              <a:t>b</a:t>
            </a:r>
            <a:r>
              <a:rPr lang="en-US" altLang="zh-CN" sz="2400" dirty="0"/>
              <a:t> + 1  # </a:t>
            </a:r>
            <a:r>
              <a:rPr lang="en-US" altLang="zh-CN" sz="2400" dirty="0">
                <a:solidFill>
                  <a:srgbClr val="FF0000"/>
                </a:solidFill>
              </a:rPr>
              <a:t>b</a:t>
            </a:r>
            <a:r>
              <a:rPr lang="zh-CN" altLang="en-US" sz="2400" dirty="0"/>
              <a:t>局部</a:t>
            </a:r>
            <a:endParaRPr lang="en-US" altLang="zh-CN" sz="2400" dirty="0"/>
          </a:p>
          <a:p>
            <a:r>
              <a:rPr lang="en-US" altLang="zh-CN" sz="2400" dirty="0"/>
              <a:t>b=2</a:t>
            </a:r>
          </a:p>
          <a:p>
            <a:r>
              <a:rPr lang="en-US" altLang="zh-CN" sz="2400" dirty="0"/>
              <a:t>m(); m()</a:t>
            </a:r>
          </a:p>
          <a:p>
            <a:r>
              <a:rPr lang="en-US" altLang="zh-CN" sz="2400" dirty="0"/>
              <a:t>print(b)   # </a:t>
            </a:r>
            <a:r>
              <a:rPr lang="zh-CN" altLang="en-US" sz="2400" dirty="0"/>
              <a:t>为何</a:t>
            </a:r>
            <a:r>
              <a:rPr lang="zh-CN" altLang="en-US" sz="2400" dirty="0">
                <a:solidFill>
                  <a:srgbClr val="FF0000"/>
                </a:solidFill>
              </a:rPr>
              <a:t>报错</a:t>
            </a:r>
            <a:r>
              <a:rPr lang="zh-CN" altLang="en-US" sz="2400" dirty="0"/>
              <a:t>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167125" y="4200376"/>
            <a:ext cx="3641837" cy="193899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def  m():</a:t>
            </a:r>
          </a:p>
          <a:p>
            <a:r>
              <a:rPr lang="en-US" altLang="zh-CN" sz="2400" dirty="0"/>
              <a:t>    c = </a:t>
            </a:r>
            <a:r>
              <a:rPr lang="en-US" altLang="zh-CN" sz="2400" dirty="0">
                <a:solidFill>
                  <a:srgbClr val="00B050"/>
                </a:solidFill>
              </a:rPr>
              <a:t>b</a:t>
            </a:r>
            <a:r>
              <a:rPr lang="en-US" altLang="zh-CN" sz="2400" dirty="0"/>
              <a:t> + 1  # b</a:t>
            </a:r>
            <a:r>
              <a:rPr lang="zh-CN" altLang="en-US" sz="2400" dirty="0"/>
              <a:t>全局</a:t>
            </a:r>
            <a:endParaRPr lang="en-US" altLang="zh-CN" sz="2400" dirty="0"/>
          </a:p>
          <a:p>
            <a:r>
              <a:rPr lang="en-US" altLang="zh-CN" sz="2400" dirty="0"/>
              <a:t>    print(c)</a:t>
            </a:r>
          </a:p>
          <a:p>
            <a:r>
              <a:rPr lang="en-US" altLang="zh-CN" sz="2400" dirty="0"/>
              <a:t>b=2</a:t>
            </a:r>
          </a:p>
          <a:p>
            <a:r>
              <a:rPr lang="en-US" altLang="zh-CN" sz="2400" dirty="0"/>
              <a:t>m(); m()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2C2D03F-383F-4361-A3F0-B25564A8B33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38400" y="635001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函数内部，要将一个变量定义为全局变量，应使用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(   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1]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     )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关键字。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1AC53AF6-767C-485D-938A-DD8F9459670F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93F3955-C4A3-488A-90B3-EB7D65C5084E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1524000" y="5849303"/>
            <a:ext cx="9144000" cy="365760"/>
          </a:xfrm>
          <a:prstGeom prst="rect">
            <a:avLst/>
          </a:prstGeom>
          <a:solidFill>
            <a:srgbClr val="FBFA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正常使用填空题需</a:t>
            </a:r>
            <a:r>
              <a:rPr lang="en-US" altLang="zh-CN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以上版本雨课堂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3483B00-4FEF-4BD9-AEE5-7409734786F2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6" name="TitleBackground">
              <a:extLst>
                <a:ext uri="{FF2B5EF4-FFF2-40B4-BE49-F238E27FC236}">
                  <a16:creationId xmlns:a16="http://schemas.microsoft.com/office/drawing/2014/main" id="{FDB8B7A1-5B80-4239-9CBC-4958451F287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7" name="ColorBlock">
              <a:extLst>
                <a:ext uri="{FF2B5EF4-FFF2-40B4-BE49-F238E27FC236}">
                  <a16:creationId xmlns:a16="http://schemas.microsoft.com/office/drawing/2014/main" id="{8942FD86-7907-4B2C-9FE0-5C63F4F09DE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8" name="TypeText">
              <a:extLst>
                <a:ext uri="{FF2B5EF4-FFF2-40B4-BE49-F238E27FC236}">
                  <a16:creationId xmlns:a16="http://schemas.microsoft.com/office/drawing/2014/main" id="{82649905-453D-4090-98F2-5FAF79C619A0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填空题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9" name="TipText">
              <a:extLst>
                <a:ext uri="{FF2B5EF4-FFF2-40B4-BE49-F238E27FC236}">
                  <a16:creationId xmlns:a16="http://schemas.microsoft.com/office/drawing/2014/main" id="{48071DF3-C256-4D98-B56A-5FB952632845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D0C252B8-EBEC-4FCE-B080-7D316F8685C2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94642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A14F692-E362-4D4C-8A0C-16EA535C9427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2573000" y="0"/>
            <a:ext cx="384048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9B9B9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81B1C1-6BF9-4664-AD6E-42CA9C2E4D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  <a:pPr>
                <a:defRPr/>
              </a:pPr>
              <a:t>43</a:t>
            </a:fld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CE5E7E3-C0B7-43FC-ABFB-5E047B00810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38400" y="635001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编程时，应多使用全局变量，以便在多个模块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/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函数间共享数据。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F732266-8977-4DDF-A8F5-E02F9F14C87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正确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0161584-6EB9-4615-80D5-8C7C8001347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错误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D83F1A7-6721-48B4-A1EC-7DEE48D76F37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FE3CE6C4-D929-4AEB-9014-40B8FDBA0B07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645D1408-8FC1-4D1C-B47D-BF295D7CA7CD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3E4D7FE-30B2-491A-AEDE-7AC457EE431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2661900" y="6988552"/>
            <a:ext cx="3662680" cy="46166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</a:t>
            </a:r>
            <a:endParaRPr lang="zh-CN" altLang="en-US" sz="1200" dirty="0">
              <a:solidFill>
                <a:srgbClr val="F84F4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B4A023C-AA07-4C5D-B149-08721942914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2827000" y="1513409"/>
            <a:ext cx="3332480" cy="1323439"/>
          </a:xfrm>
          <a:prstGeom prst="rect">
            <a:avLst/>
          </a:prstGeom>
          <a:noFill/>
        </p:spPr>
        <p:txBody>
          <a:bodyPr vert="horz" wrap="square" rtlCol="0" anchor="t" anchorCtr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这容易造成模块耦合。如确实有很多数据要共享，应使用类来定义。 </a:t>
            </a:r>
          </a:p>
          <a:p>
            <a:endParaRPr lang="zh-CN" altLang="en-US" sz="20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28892D0-96F9-4A92-9A09-28EA450D9723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12585700" y="0"/>
            <a:ext cx="3815080" cy="647700"/>
            <a:chOff x="9537700" y="0"/>
            <a:chExt cx="3815080" cy="647700"/>
          </a:xfrm>
        </p:grpSpPr>
        <p:sp>
          <p:nvSpPr>
            <p:cNvPr id="8" name="RemarkBack">
              <a:extLst>
                <a:ext uri="{FF2B5EF4-FFF2-40B4-BE49-F238E27FC236}">
                  <a16:creationId xmlns:a16="http://schemas.microsoft.com/office/drawing/2014/main" id="{56B4FA9A-6B84-428A-B512-D7BA834D714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 bwMode="auto">
            <a:xfrm>
              <a:off x="9537700" y="12700"/>
              <a:ext cx="381508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9" name="RemarkBlock">
              <a:extLst>
                <a:ext uri="{FF2B5EF4-FFF2-40B4-BE49-F238E27FC236}">
                  <a16:creationId xmlns:a16="http://schemas.microsoft.com/office/drawing/2014/main" id="{3BAEFB76-E80F-4679-909B-667B0D30A35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 bwMode="auto">
            <a:xfrm>
              <a:off x="9537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2" name="RemarkTitleText">
              <a:extLst>
                <a:ext uri="{FF2B5EF4-FFF2-40B4-BE49-F238E27FC236}">
                  <a16:creationId xmlns:a16="http://schemas.microsoft.com/office/drawing/2014/main" id="{F0E5164B-7702-4FAF-8183-49851685305E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9779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答案解析</a:t>
              </a:r>
              <a:endParaRPr lang="zh-CN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sp>
        <p:nvSpPr>
          <p:cNvPr id="22" name="RemarkBack">
            <a:extLst>
              <a:ext uri="{FF2B5EF4-FFF2-40B4-BE49-F238E27FC236}">
                <a16:creationId xmlns:a16="http://schemas.microsoft.com/office/drawing/2014/main" id="{D21A781D-1C04-4EE3-8DEE-E9C8ABBF651C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12585700" y="12700"/>
            <a:ext cx="3815080" cy="635000"/>
          </a:xfrm>
          <a:prstGeom prst="rect">
            <a:avLst/>
          </a:prstGeom>
          <a:solidFill>
            <a:srgbClr val="F6F7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charset="0"/>
            </a:endParaRPr>
          </a:p>
        </p:txBody>
      </p:sp>
      <p:sp>
        <p:nvSpPr>
          <p:cNvPr id="23" name="RemarkBlock">
            <a:extLst>
              <a:ext uri="{FF2B5EF4-FFF2-40B4-BE49-F238E27FC236}">
                <a16:creationId xmlns:a16="http://schemas.microsoft.com/office/drawing/2014/main" id="{D527704F-B886-4E8A-A097-1B67EA89FF50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12585700" y="12700"/>
            <a:ext cx="190500" cy="635000"/>
          </a:xfrm>
          <a:prstGeom prst="rect">
            <a:avLst/>
          </a:prstGeom>
          <a:solidFill>
            <a:srgbClr val="639E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charset="0"/>
            </a:endParaRPr>
          </a:p>
        </p:txBody>
      </p:sp>
      <p:sp>
        <p:nvSpPr>
          <p:cNvPr id="24" name="RemarkTitleText">
            <a:extLst>
              <a:ext uri="{FF2B5EF4-FFF2-40B4-BE49-F238E27FC236}">
                <a16:creationId xmlns:a16="http://schemas.microsoft.com/office/drawing/2014/main" id="{68048086-1D97-44B6-8AFD-67E4FB5497AD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2827000" y="0"/>
            <a:ext cx="1905000" cy="635000"/>
          </a:xfrm>
          <a:prstGeom prst="rect">
            <a:avLst/>
          </a:prstGeom>
          <a:noFill/>
        </p:spPr>
        <p:txBody>
          <a:bodyPr vert="horz" wrap="none" rtlCol="0" anchor="ctr" anchorCtr="0">
            <a:no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答案解析</a:t>
            </a:r>
            <a:endParaRPr lang="zh-CN" altLang="en-US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48E0B7A-E97B-4514-AEFC-22697D3B91C7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>
            <a:off x="0" y="0"/>
            <a:ext cx="9144000" cy="635000"/>
            <a:chOff x="-1524000" y="0"/>
            <a:chExt cx="9144000" cy="635000"/>
          </a:xfrm>
        </p:grpSpPr>
        <p:sp>
          <p:nvSpPr>
            <p:cNvPr id="15" name="TitleBackground">
              <a:extLst>
                <a:ext uri="{FF2B5EF4-FFF2-40B4-BE49-F238E27FC236}">
                  <a16:creationId xmlns:a16="http://schemas.microsoft.com/office/drawing/2014/main" id="{C52D435F-38D8-4578-9C73-B7E4A6D0618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auto">
            <a:xfrm>
              <a:off x="-152400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6" name="ColorBlock">
              <a:extLst>
                <a:ext uri="{FF2B5EF4-FFF2-40B4-BE49-F238E27FC236}">
                  <a16:creationId xmlns:a16="http://schemas.microsoft.com/office/drawing/2014/main" id="{2CA6944F-D3AE-4885-9FBC-D897BE7ACFA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auto">
            <a:xfrm>
              <a:off x="-152400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7" name="TypeText">
              <a:extLst>
                <a:ext uri="{FF2B5EF4-FFF2-40B4-BE49-F238E27FC236}">
                  <a16:creationId xmlns:a16="http://schemas.microsoft.com/office/drawing/2014/main" id="{6F8DA135-D575-46A3-AEEA-BDA597D84D87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-1270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8" name="TipText">
              <a:extLst>
                <a:ext uri="{FF2B5EF4-FFF2-40B4-BE49-F238E27FC236}">
                  <a16:creationId xmlns:a16="http://schemas.microsoft.com/office/drawing/2014/main" id="{591A1FC7-1457-44F6-9E21-25C0FB6EBA9D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1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9F1B2A26-AD5B-4C21-8A35-A52815D7FB70}"/>
              </a:ext>
            </a:extLst>
          </p:cNvPr>
          <p:cNvPicPr>
            <a:picLocks/>
          </p:cNvPicPr>
          <p:nvPr>
            <p:custDataLst>
              <p:tags r:id="rId1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36868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 hidden="1">
            <a:extLst>
              <a:ext uri="{FF2B5EF4-FFF2-40B4-BE49-F238E27FC236}">
                <a16:creationId xmlns:a16="http://schemas.microsoft.com/office/drawing/2014/main" id="{3A14F692-E362-4D4C-8A0C-16EA535C9427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2573000" y="0"/>
            <a:ext cx="384048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9B9B9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81B1C1-6BF9-4664-AD6E-42CA9C2E4D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  <a:pPr>
                <a:defRPr/>
              </a:pPr>
              <a:t>44</a:t>
            </a:fld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CE5E7E3-C0B7-43FC-ABFB-5E047B00810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38400" y="635001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全局和局部变量可以同名，在函数内部局部变量将屏蔽同名的全局变量。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F732266-8977-4DDF-A8F5-E02F9F14C87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正确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0161584-6EB9-4615-80D5-8C7C8001347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错误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D83F1A7-6721-48B4-A1EC-7DEE48D76F37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FE3CE6C4-D929-4AEB-9014-40B8FDBA0B07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645D1408-8FC1-4D1C-B47D-BF295D7CA7CD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3E4D7FE-30B2-491A-AEDE-7AC457EE431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2661900" y="6988552"/>
            <a:ext cx="3662680" cy="46166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</a:t>
            </a:r>
            <a:endParaRPr lang="zh-CN" altLang="en-US" sz="1200" dirty="0">
              <a:solidFill>
                <a:srgbClr val="F84F4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13" name="组合 12" hidden="1">
            <a:extLst>
              <a:ext uri="{FF2B5EF4-FFF2-40B4-BE49-F238E27FC236}">
                <a16:creationId xmlns:a16="http://schemas.microsoft.com/office/drawing/2014/main" id="{028892D0-96F9-4A92-9A09-28EA450D9723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12585700" y="0"/>
            <a:ext cx="3815080" cy="647700"/>
            <a:chOff x="9537700" y="0"/>
            <a:chExt cx="3815080" cy="647700"/>
          </a:xfrm>
        </p:grpSpPr>
        <p:sp>
          <p:nvSpPr>
            <p:cNvPr id="8" name="RemarkBack" hidden="1">
              <a:extLst>
                <a:ext uri="{FF2B5EF4-FFF2-40B4-BE49-F238E27FC236}">
                  <a16:creationId xmlns:a16="http://schemas.microsoft.com/office/drawing/2014/main" id="{56B4FA9A-6B84-428A-B512-D7BA834D714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 bwMode="auto">
            <a:xfrm>
              <a:off x="9537700" y="12700"/>
              <a:ext cx="381508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9" name="RemarkBlock" hidden="1">
              <a:extLst>
                <a:ext uri="{FF2B5EF4-FFF2-40B4-BE49-F238E27FC236}">
                  <a16:creationId xmlns:a16="http://schemas.microsoft.com/office/drawing/2014/main" id="{3BAEFB76-E80F-4679-909B-667B0D30A35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 bwMode="auto">
            <a:xfrm>
              <a:off x="9537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2" name="RemarkTitleText" hidden="1">
              <a:extLst>
                <a:ext uri="{FF2B5EF4-FFF2-40B4-BE49-F238E27FC236}">
                  <a16:creationId xmlns:a16="http://schemas.microsoft.com/office/drawing/2014/main" id="{F0E5164B-7702-4FAF-8183-49851685305E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9779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答案解析</a:t>
              </a:r>
              <a:endParaRPr lang="zh-CN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sp>
        <p:nvSpPr>
          <p:cNvPr id="22" name="RemarkBack" hidden="1">
            <a:extLst>
              <a:ext uri="{FF2B5EF4-FFF2-40B4-BE49-F238E27FC236}">
                <a16:creationId xmlns:a16="http://schemas.microsoft.com/office/drawing/2014/main" id="{D21A781D-1C04-4EE3-8DEE-E9C8ABBF651C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12585700" y="12700"/>
            <a:ext cx="3815080" cy="635000"/>
          </a:xfrm>
          <a:prstGeom prst="rect">
            <a:avLst/>
          </a:prstGeom>
          <a:solidFill>
            <a:srgbClr val="F6F7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charset="0"/>
            </a:endParaRPr>
          </a:p>
        </p:txBody>
      </p:sp>
      <p:sp>
        <p:nvSpPr>
          <p:cNvPr id="23" name="RemarkBlock" hidden="1">
            <a:extLst>
              <a:ext uri="{FF2B5EF4-FFF2-40B4-BE49-F238E27FC236}">
                <a16:creationId xmlns:a16="http://schemas.microsoft.com/office/drawing/2014/main" id="{D527704F-B886-4E8A-A097-1B67EA89FF50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12585700" y="12700"/>
            <a:ext cx="190500" cy="635000"/>
          </a:xfrm>
          <a:prstGeom prst="rect">
            <a:avLst/>
          </a:prstGeom>
          <a:solidFill>
            <a:srgbClr val="639E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charset="0"/>
            </a:endParaRPr>
          </a:p>
        </p:txBody>
      </p:sp>
      <p:sp>
        <p:nvSpPr>
          <p:cNvPr id="24" name="RemarkTitleText" hidden="1">
            <a:extLst>
              <a:ext uri="{FF2B5EF4-FFF2-40B4-BE49-F238E27FC236}">
                <a16:creationId xmlns:a16="http://schemas.microsoft.com/office/drawing/2014/main" id="{68048086-1D97-44B6-8AFD-67E4FB5497AD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2827000" y="0"/>
            <a:ext cx="1905000" cy="635000"/>
          </a:xfrm>
          <a:prstGeom prst="rect">
            <a:avLst/>
          </a:prstGeom>
          <a:noFill/>
        </p:spPr>
        <p:txBody>
          <a:bodyPr vert="horz" wrap="none" rtlCol="0" anchor="ctr" anchorCtr="0">
            <a:no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答案解析</a:t>
            </a:r>
            <a:endParaRPr lang="zh-CN" altLang="en-US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48E0B7A-E97B-4514-AEFC-22697D3B91C7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>
              <a:extLst>
                <a:ext uri="{FF2B5EF4-FFF2-40B4-BE49-F238E27FC236}">
                  <a16:creationId xmlns:a16="http://schemas.microsoft.com/office/drawing/2014/main" id="{C52D435F-38D8-4578-9C73-B7E4A6D0618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6" name="ColorBlock">
              <a:extLst>
                <a:ext uri="{FF2B5EF4-FFF2-40B4-BE49-F238E27FC236}">
                  <a16:creationId xmlns:a16="http://schemas.microsoft.com/office/drawing/2014/main" id="{2CA6944F-D3AE-4885-9FBC-D897BE7ACFA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7" name="TypeText">
              <a:extLst>
                <a:ext uri="{FF2B5EF4-FFF2-40B4-BE49-F238E27FC236}">
                  <a16:creationId xmlns:a16="http://schemas.microsoft.com/office/drawing/2014/main" id="{6F8DA135-D575-46A3-AEEA-BDA597D84D87}"/>
                </a:ext>
              </a:extLst>
            </p:cNvPr>
            <p:cNvSpPr txBox="1"/>
            <p:nvPr>
              <p:custDataLst>
                <p:tags r:id="rId28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8" name="TipText">
              <a:extLst>
                <a:ext uri="{FF2B5EF4-FFF2-40B4-BE49-F238E27FC236}">
                  <a16:creationId xmlns:a16="http://schemas.microsoft.com/office/drawing/2014/main" id="{591A1FC7-1457-44F6-9E21-25C0FB6EBA9D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73D947B-C39E-4A64-B47A-28A0F55A1C44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>
            <a:off x="1524000" y="0"/>
            <a:ext cx="9144000" cy="635000"/>
            <a:chOff x="-152400" y="-152400"/>
            <a:chExt cx="9144000" cy="635000"/>
          </a:xfrm>
        </p:grpSpPr>
        <p:sp>
          <p:nvSpPr>
            <p:cNvPr id="26" name="TitleBackground">
              <a:extLst>
                <a:ext uri="{FF2B5EF4-FFF2-40B4-BE49-F238E27FC236}">
                  <a16:creationId xmlns:a16="http://schemas.microsoft.com/office/drawing/2014/main" id="{A938CB64-A774-4B6B-96D2-D780B9E0E91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 bwMode="auto">
            <a:xfrm>
              <a:off x="-152400" y="-15240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27" name="ColorBlock">
              <a:extLst>
                <a:ext uri="{FF2B5EF4-FFF2-40B4-BE49-F238E27FC236}">
                  <a16:creationId xmlns:a16="http://schemas.microsoft.com/office/drawing/2014/main" id="{9393AE93-EBE8-4E08-BC94-ADA2A9117C4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 bwMode="auto">
            <a:xfrm>
              <a:off x="-152400" y="-1524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28" name="TypeText">
              <a:extLst>
                <a:ext uri="{FF2B5EF4-FFF2-40B4-BE49-F238E27FC236}">
                  <a16:creationId xmlns:a16="http://schemas.microsoft.com/office/drawing/2014/main" id="{908B5E79-0465-4807-8AAF-0DF95A4AEBC1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101600" y="-15240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29" name="TipText">
              <a:extLst>
                <a:ext uri="{FF2B5EF4-FFF2-40B4-BE49-F238E27FC236}">
                  <a16:creationId xmlns:a16="http://schemas.microsoft.com/office/drawing/2014/main" id="{AC111A8C-ECCB-44F9-8E89-E240B7D06503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1373505" y="-4318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AC44573-5B32-49D2-BD3D-E9AA7A89F211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>
            <a:off x="0" y="0"/>
            <a:ext cx="9144000" cy="635000"/>
            <a:chOff x="-1828800" y="-304800"/>
            <a:chExt cx="9144000" cy="635000"/>
          </a:xfrm>
        </p:grpSpPr>
        <p:sp>
          <p:nvSpPr>
            <p:cNvPr id="31" name="TitleBackground">
              <a:extLst>
                <a:ext uri="{FF2B5EF4-FFF2-40B4-BE49-F238E27FC236}">
                  <a16:creationId xmlns:a16="http://schemas.microsoft.com/office/drawing/2014/main" id="{39640D57-F370-4FEF-BF0E-0F30ED58734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auto">
            <a:xfrm>
              <a:off x="-1828800" y="-30480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32" name="ColorBlock">
              <a:extLst>
                <a:ext uri="{FF2B5EF4-FFF2-40B4-BE49-F238E27FC236}">
                  <a16:creationId xmlns:a16="http://schemas.microsoft.com/office/drawing/2014/main" id="{9060F20D-9376-46F5-B944-07A8129B67A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 bwMode="auto">
            <a:xfrm>
              <a:off x="-1828800" y="-3048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33" name="TypeText">
              <a:extLst>
                <a:ext uri="{FF2B5EF4-FFF2-40B4-BE49-F238E27FC236}">
                  <a16:creationId xmlns:a16="http://schemas.microsoft.com/office/drawing/2014/main" id="{F7E8E0A3-AB9F-44C5-BFD1-EE3535F4050F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-1574800" y="-30480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34" name="TipText">
              <a:extLst>
                <a:ext uri="{FF2B5EF4-FFF2-40B4-BE49-F238E27FC236}">
                  <a16:creationId xmlns:a16="http://schemas.microsoft.com/office/drawing/2014/main" id="{580929BD-256C-46DA-884E-EBA596BBB296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-302895" y="-19558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9F1B2A26-AD5B-4C21-8A35-A52815D7FB70}"/>
              </a:ext>
            </a:extLst>
          </p:cNvPr>
          <p:cNvPicPr>
            <a:picLocks/>
          </p:cNvPicPr>
          <p:nvPr>
            <p:custDataLst>
              <p:tags r:id="rId17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08730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 hidden="1">
            <a:extLst>
              <a:ext uri="{FF2B5EF4-FFF2-40B4-BE49-F238E27FC236}">
                <a16:creationId xmlns:a16="http://schemas.microsoft.com/office/drawing/2014/main" id="{3A14F692-E362-4D4C-8A0C-16EA535C9427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2573000" y="0"/>
            <a:ext cx="384048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9B9B9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81B1C1-6BF9-4664-AD6E-42CA9C2E4D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  <a:pPr>
                <a:defRPr/>
              </a:pPr>
              <a:t>45</a:t>
            </a:fld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CE5E7E3-C0B7-43FC-ABFB-5E047B00810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38400" y="635001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在函数外部定义了一个列表，然后以参数形式传递给函数，则函数内对列表的任何修改都不会影响到外部的列表。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F732266-8977-4DDF-A8F5-E02F9F14C87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正确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0161584-6EB9-4615-80D5-8C7C8001347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错误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D83F1A7-6721-48B4-A1EC-7DEE48D76F37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FE3CE6C4-D929-4AEB-9014-40B8FDBA0B07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645D1408-8FC1-4D1C-B47D-BF295D7CA7CD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3E4D7FE-30B2-491A-AEDE-7AC457EE431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2661900" y="6988552"/>
            <a:ext cx="3662680" cy="46166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</a:t>
            </a:r>
            <a:endParaRPr lang="zh-CN" altLang="en-US" sz="1200" dirty="0">
              <a:solidFill>
                <a:srgbClr val="F84F4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13" name="组合 12" hidden="1">
            <a:extLst>
              <a:ext uri="{FF2B5EF4-FFF2-40B4-BE49-F238E27FC236}">
                <a16:creationId xmlns:a16="http://schemas.microsoft.com/office/drawing/2014/main" id="{028892D0-96F9-4A92-9A09-28EA450D9723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12585700" y="0"/>
            <a:ext cx="3815080" cy="647700"/>
            <a:chOff x="9537700" y="0"/>
            <a:chExt cx="3815080" cy="647700"/>
          </a:xfrm>
        </p:grpSpPr>
        <p:sp>
          <p:nvSpPr>
            <p:cNvPr id="8" name="RemarkBack" hidden="1">
              <a:extLst>
                <a:ext uri="{FF2B5EF4-FFF2-40B4-BE49-F238E27FC236}">
                  <a16:creationId xmlns:a16="http://schemas.microsoft.com/office/drawing/2014/main" id="{56B4FA9A-6B84-428A-B512-D7BA834D714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 bwMode="auto">
            <a:xfrm>
              <a:off x="9537700" y="12700"/>
              <a:ext cx="381508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9" name="RemarkBlock" hidden="1">
              <a:extLst>
                <a:ext uri="{FF2B5EF4-FFF2-40B4-BE49-F238E27FC236}">
                  <a16:creationId xmlns:a16="http://schemas.microsoft.com/office/drawing/2014/main" id="{3BAEFB76-E80F-4679-909B-667B0D30A35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 bwMode="auto">
            <a:xfrm>
              <a:off x="9537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2" name="RemarkTitleText" hidden="1">
              <a:extLst>
                <a:ext uri="{FF2B5EF4-FFF2-40B4-BE49-F238E27FC236}">
                  <a16:creationId xmlns:a16="http://schemas.microsoft.com/office/drawing/2014/main" id="{F0E5164B-7702-4FAF-8183-49851685305E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9779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答案解析</a:t>
              </a:r>
              <a:endParaRPr lang="zh-CN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sp>
        <p:nvSpPr>
          <p:cNvPr id="22" name="RemarkBack" hidden="1">
            <a:extLst>
              <a:ext uri="{FF2B5EF4-FFF2-40B4-BE49-F238E27FC236}">
                <a16:creationId xmlns:a16="http://schemas.microsoft.com/office/drawing/2014/main" id="{D21A781D-1C04-4EE3-8DEE-E9C8ABBF651C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12585700" y="12700"/>
            <a:ext cx="3815080" cy="635000"/>
          </a:xfrm>
          <a:prstGeom prst="rect">
            <a:avLst/>
          </a:prstGeom>
          <a:solidFill>
            <a:srgbClr val="F6F7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charset="0"/>
            </a:endParaRPr>
          </a:p>
        </p:txBody>
      </p:sp>
      <p:sp>
        <p:nvSpPr>
          <p:cNvPr id="23" name="RemarkBlock" hidden="1">
            <a:extLst>
              <a:ext uri="{FF2B5EF4-FFF2-40B4-BE49-F238E27FC236}">
                <a16:creationId xmlns:a16="http://schemas.microsoft.com/office/drawing/2014/main" id="{D527704F-B886-4E8A-A097-1B67EA89FF50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12585700" y="12700"/>
            <a:ext cx="190500" cy="635000"/>
          </a:xfrm>
          <a:prstGeom prst="rect">
            <a:avLst/>
          </a:prstGeom>
          <a:solidFill>
            <a:srgbClr val="639E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charset="0"/>
            </a:endParaRPr>
          </a:p>
        </p:txBody>
      </p:sp>
      <p:sp>
        <p:nvSpPr>
          <p:cNvPr id="24" name="RemarkTitleText" hidden="1">
            <a:extLst>
              <a:ext uri="{FF2B5EF4-FFF2-40B4-BE49-F238E27FC236}">
                <a16:creationId xmlns:a16="http://schemas.microsoft.com/office/drawing/2014/main" id="{68048086-1D97-44B6-8AFD-67E4FB5497AD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2827000" y="0"/>
            <a:ext cx="1905000" cy="635000"/>
          </a:xfrm>
          <a:prstGeom prst="rect">
            <a:avLst/>
          </a:prstGeom>
          <a:noFill/>
        </p:spPr>
        <p:txBody>
          <a:bodyPr vert="horz" wrap="none" rtlCol="0" anchor="ctr" anchorCtr="0">
            <a:no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答案解析</a:t>
            </a:r>
            <a:endParaRPr lang="zh-CN" altLang="en-US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48E0B7A-E97B-4514-AEFC-22697D3B91C7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>
              <a:extLst>
                <a:ext uri="{FF2B5EF4-FFF2-40B4-BE49-F238E27FC236}">
                  <a16:creationId xmlns:a16="http://schemas.microsoft.com/office/drawing/2014/main" id="{C52D435F-38D8-4578-9C73-B7E4A6D0618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6" name="ColorBlock">
              <a:extLst>
                <a:ext uri="{FF2B5EF4-FFF2-40B4-BE49-F238E27FC236}">
                  <a16:creationId xmlns:a16="http://schemas.microsoft.com/office/drawing/2014/main" id="{2CA6944F-D3AE-4885-9FBC-D897BE7ACFA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7" name="TypeText">
              <a:extLst>
                <a:ext uri="{FF2B5EF4-FFF2-40B4-BE49-F238E27FC236}">
                  <a16:creationId xmlns:a16="http://schemas.microsoft.com/office/drawing/2014/main" id="{6F8DA135-D575-46A3-AEEA-BDA597D84D87}"/>
                </a:ext>
              </a:extLst>
            </p:cNvPr>
            <p:cNvSpPr txBox="1"/>
            <p:nvPr>
              <p:custDataLst>
                <p:tags r:id="rId28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8" name="TipText">
              <a:extLst>
                <a:ext uri="{FF2B5EF4-FFF2-40B4-BE49-F238E27FC236}">
                  <a16:creationId xmlns:a16="http://schemas.microsoft.com/office/drawing/2014/main" id="{591A1FC7-1457-44F6-9E21-25C0FB6EBA9D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73D947B-C39E-4A64-B47A-28A0F55A1C44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>
            <a:off x="1524000" y="0"/>
            <a:ext cx="9144000" cy="635000"/>
            <a:chOff x="-152400" y="-152400"/>
            <a:chExt cx="9144000" cy="635000"/>
          </a:xfrm>
        </p:grpSpPr>
        <p:sp>
          <p:nvSpPr>
            <p:cNvPr id="26" name="TitleBackground">
              <a:extLst>
                <a:ext uri="{FF2B5EF4-FFF2-40B4-BE49-F238E27FC236}">
                  <a16:creationId xmlns:a16="http://schemas.microsoft.com/office/drawing/2014/main" id="{A938CB64-A774-4B6B-96D2-D780B9E0E91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 bwMode="auto">
            <a:xfrm>
              <a:off x="-152400" y="-15240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27" name="ColorBlock">
              <a:extLst>
                <a:ext uri="{FF2B5EF4-FFF2-40B4-BE49-F238E27FC236}">
                  <a16:creationId xmlns:a16="http://schemas.microsoft.com/office/drawing/2014/main" id="{9393AE93-EBE8-4E08-BC94-ADA2A9117C4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 bwMode="auto">
            <a:xfrm>
              <a:off x="-152400" y="-1524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28" name="TypeText">
              <a:extLst>
                <a:ext uri="{FF2B5EF4-FFF2-40B4-BE49-F238E27FC236}">
                  <a16:creationId xmlns:a16="http://schemas.microsoft.com/office/drawing/2014/main" id="{908B5E79-0465-4807-8AAF-0DF95A4AEBC1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101600" y="-15240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29" name="TipText">
              <a:extLst>
                <a:ext uri="{FF2B5EF4-FFF2-40B4-BE49-F238E27FC236}">
                  <a16:creationId xmlns:a16="http://schemas.microsoft.com/office/drawing/2014/main" id="{AC111A8C-ECCB-44F9-8E89-E240B7D06503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1373505" y="-4318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AC44573-5B32-49D2-BD3D-E9AA7A89F211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>
            <a:off x="0" y="0"/>
            <a:ext cx="9144000" cy="635000"/>
            <a:chOff x="-1828800" y="-304800"/>
            <a:chExt cx="9144000" cy="635000"/>
          </a:xfrm>
        </p:grpSpPr>
        <p:sp>
          <p:nvSpPr>
            <p:cNvPr id="31" name="TitleBackground">
              <a:extLst>
                <a:ext uri="{FF2B5EF4-FFF2-40B4-BE49-F238E27FC236}">
                  <a16:creationId xmlns:a16="http://schemas.microsoft.com/office/drawing/2014/main" id="{39640D57-F370-4FEF-BF0E-0F30ED58734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auto">
            <a:xfrm>
              <a:off x="-1828800" y="-30480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32" name="ColorBlock">
              <a:extLst>
                <a:ext uri="{FF2B5EF4-FFF2-40B4-BE49-F238E27FC236}">
                  <a16:creationId xmlns:a16="http://schemas.microsoft.com/office/drawing/2014/main" id="{9060F20D-9376-46F5-B944-07A8129B67A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 bwMode="auto">
            <a:xfrm>
              <a:off x="-1828800" y="-3048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33" name="TypeText">
              <a:extLst>
                <a:ext uri="{FF2B5EF4-FFF2-40B4-BE49-F238E27FC236}">
                  <a16:creationId xmlns:a16="http://schemas.microsoft.com/office/drawing/2014/main" id="{F7E8E0A3-AB9F-44C5-BFD1-EE3535F4050F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-1574800" y="-30480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34" name="TipText">
              <a:extLst>
                <a:ext uri="{FF2B5EF4-FFF2-40B4-BE49-F238E27FC236}">
                  <a16:creationId xmlns:a16="http://schemas.microsoft.com/office/drawing/2014/main" id="{580929BD-256C-46DA-884E-EBA596BBB296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-302895" y="-19558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9F1B2A26-AD5B-4C21-8A35-A52815D7FB70}"/>
              </a:ext>
            </a:extLst>
          </p:cNvPr>
          <p:cNvPicPr>
            <a:picLocks/>
          </p:cNvPicPr>
          <p:nvPr>
            <p:custDataLst>
              <p:tags r:id="rId17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4081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 hidden="1">
            <a:extLst>
              <a:ext uri="{FF2B5EF4-FFF2-40B4-BE49-F238E27FC236}">
                <a16:creationId xmlns:a16="http://schemas.microsoft.com/office/drawing/2014/main" id="{3A14F692-E362-4D4C-8A0C-16EA535C9427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2573000" y="0"/>
            <a:ext cx="384048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9B9B9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81B1C1-6BF9-4664-AD6E-42CA9C2E4D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  <a:pPr>
                <a:defRPr/>
              </a:pPr>
              <a:t>46</a:t>
            </a:fld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CE5E7E3-C0B7-43FC-ABFB-5E047B00810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38400" y="635001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全局变量是定义在任何函数以外或是在函数内部用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global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申明的变量，作用范围从定义处开始直到程序结束。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F732266-8977-4DDF-A8F5-E02F9F14C87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正确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0161584-6EB9-4615-80D5-8C7C8001347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错误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D83F1A7-6721-48B4-A1EC-7DEE48D76F37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FE3CE6C4-D929-4AEB-9014-40B8FDBA0B07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645D1408-8FC1-4D1C-B47D-BF295D7CA7CD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3E4D7FE-30B2-491A-AEDE-7AC457EE431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2661900" y="6988552"/>
            <a:ext cx="3662680" cy="46166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</a:t>
            </a:r>
            <a:endParaRPr lang="zh-CN" altLang="en-US" sz="1200" dirty="0">
              <a:solidFill>
                <a:srgbClr val="F84F4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13" name="组合 12" hidden="1">
            <a:extLst>
              <a:ext uri="{FF2B5EF4-FFF2-40B4-BE49-F238E27FC236}">
                <a16:creationId xmlns:a16="http://schemas.microsoft.com/office/drawing/2014/main" id="{028892D0-96F9-4A92-9A09-28EA450D9723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12585700" y="0"/>
            <a:ext cx="3815080" cy="647700"/>
            <a:chOff x="9537700" y="0"/>
            <a:chExt cx="3815080" cy="647700"/>
          </a:xfrm>
        </p:grpSpPr>
        <p:sp>
          <p:nvSpPr>
            <p:cNvPr id="8" name="RemarkBack" hidden="1">
              <a:extLst>
                <a:ext uri="{FF2B5EF4-FFF2-40B4-BE49-F238E27FC236}">
                  <a16:creationId xmlns:a16="http://schemas.microsoft.com/office/drawing/2014/main" id="{56B4FA9A-6B84-428A-B512-D7BA834D714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 bwMode="auto">
            <a:xfrm>
              <a:off x="9537700" y="12700"/>
              <a:ext cx="381508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9" name="RemarkBlock" hidden="1">
              <a:extLst>
                <a:ext uri="{FF2B5EF4-FFF2-40B4-BE49-F238E27FC236}">
                  <a16:creationId xmlns:a16="http://schemas.microsoft.com/office/drawing/2014/main" id="{3BAEFB76-E80F-4679-909B-667B0D30A35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 bwMode="auto">
            <a:xfrm>
              <a:off x="9537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2" name="RemarkTitleText" hidden="1">
              <a:extLst>
                <a:ext uri="{FF2B5EF4-FFF2-40B4-BE49-F238E27FC236}">
                  <a16:creationId xmlns:a16="http://schemas.microsoft.com/office/drawing/2014/main" id="{F0E5164B-7702-4FAF-8183-49851685305E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9779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答案解析</a:t>
              </a:r>
              <a:endParaRPr lang="zh-CN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sp>
        <p:nvSpPr>
          <p:cNvPr id="22" name="RemarkBack" hidden="1">
            <a:extLst>
              <a:ext uri="{FF2B5EF4-FFF2-40B4-BE49-F238E27FC236}">
                <a16:creationId xmlns:a16="http://schemas.microsoft.com/office/drawing/2014/main" id="{D21A781D-1C04-4EE3-8DEE-E9C8ABBF651C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12585700" y="12700"/>
            <a:ext cx="3815080" cy="635000"/>
          </a:xfrm>
          <a:prstGeom prst="rect">
            <a:avLst/>
          </a:prstGeom>
          <a:solidFill>
            <a:srgbClr val="F6F7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charset="0"/>
            </a:endParaRPr>
          </a:p>
        </p:txBody>
      </p:sp>
      <p:sp>
        <p:nvSpPr>
          <p:cNvPr id="23" name="RemarkBlock" hidden="1">
            <a:extLst>
              <a:ext uri="{FF2B5EF4-FFF2-40B4-BE49-F238E27FC236}">
                <a16:creationId xmlns:a16="http://schemas.microsoft.com/office/drawing/2014/main" id="{D527704F-B886-4E8A-A097-1B67EA89FF50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12585700" y="12700"/>
            <a:ext cx="190500" cy="635000"/>
          </a:xfrm>
          <a:prstGeom prst="rect">
            <a:avLst/>
          </a:prstGeom>
          <a:solidFill>
            <a:srgbClr val="639E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charset="0"/>
            </a:endParaRPr>
          </a:p>
        </p:txBody>
      </p:sp>
      <p:sp>
        <p:nvSpPr>
          <p:cNvPr id="24" name="RemarkTitleText" hidden="1">
            <a:extLst>
              <a:ext uri="{FF2B5EF4-FFF2-40B4-BE49-F238E27FC236}">
                <a16:creationId xmlns:a16="http://schemas.microsoft.com/office/drawing/2014/main" id="{68048086-1D97-44B6-8AFD-67E4FB5497AD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2827000" y="0"/>
            <a:ext cx="1905000" cy="635000"/>
          </a:xfrm>
          <a:prstGeom prst="rect">
            <a:avLst/>
          </a:prstGeom>
          <a:noFill/>
        </p:spPr>
        <p:txBody>
          <a:bodyPr vert="horz" wrap="none" rtlCol="0" anchor="ctr" anchorCtr="0">
            <a:no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答案解析</a:t>
            </a:r>
            <a:endParaRPr lang="zh-CN" altLang="en-US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48E0B7A-E97B-4514-AEFC-22697D3B91C7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>
              <a:extLst>
                <a:ext uri="{FF2B5EF4-FFF2-40B4-BE49-F238E27FC236}">
                  <a16:creationId xmlns:a16="http://schemas.microsoft.com/office/drawing/2014/main" id="{C52D435F-38D8-4578-9C73-B7E4A6D0618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6" name="ColorBlock">
              <a:extLst>
                <a:ext uri="{FF2B5EF4-FFF2-40B4-BE49-F238E27FC236}">
                  <a16:creationId xmlns:a16="http://schemas.microsoft.com/office/drawing/2014/main" id="{2CA6944F-D3AE-4885-9FBC-D897BE7ACFA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7" name="TypeText">
              <a:extLst>
                <a:ext uri="{FF2B5EF4-FFF2-40B4-BE49-F238E27FC236}">
                  <a16:creationId xmlns:a16="http://schemas.microsoft.com/office/drawing/2014/main" id="{6F8DA135-D575-46A3-AEEA-BDA597D84D87}"/>
                </a:ext>
              </a:extLst>
            </p:cNvPr>
            <p:cNvSpPr txBox="1"/>
            <p:nvPr>
              <p:custDataLst>
                <p:tags r:id="rId28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8" name="TipText">
              <a:extLst>
                <a:ext uri="{FF2B5EF4-FFF2-40B4-BE49-F238E27FC236}">
                  <a16:creationId xmlns:a16="http://schemas.microsoft.com/office/drawing/2014/main" id="{591A1FC7-1457-44F6-9E21-25C0FB6EBA9D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73D947B-C39E-4A64-B47A-28A0F55A1C44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>
            <a:off x="1524000" y="0"/>
            <a:ext cx="9144000" cy="635000"/>
            <a:chOff x="-152400" y="-152400"/>
            <a:chExt cx="9144000" cy="635000"/>
          </a:xfrm>
        </p:grpSpPr>
        <p:sp>
          <p:nvSpPr>
            <p:cNvPr id="26" name="TitleBackground">
              <a:extLst>
                <a:ext uri="{FF2B5EF4-FFF2-40B4-BE49-F238E27FC236}">
                  <a16:creationId xmlns:a16="http://schemas.microsoft.com/office/drawing/2014/main" id="{A938CB64-A774-4B6B-96D2-D780B9E0E91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 bwMode="auto">
            <a:xfrm>
              <a:off x="-152400" y="-15240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27" name="ColorBlock">
              <a:extLst>
                <a:ext uri="{FF2B5EF4-FFF2-40B4-BE49-F238E27FC236}">
                  <a16:creationId xmlns:a16="http://schemas.microsoft.com/office/drawing/2014/main" id="{9393AE93-EBE8-4E08-BC94-ADA2A9117C4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 bwMode="auto">
            <a:xfrm>
              <a:off x="-152400" y="-1524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28" name="TypeText">
              <a:extLst>
                <a:ext uri="{FF2B5EF4-FFF2-40B4-BE49-F238E27FC236}">
                  <a16:creationId xmlns:a16="http://schemas.microsoft.com/office/drawing/2014/main" id="{908B5E79-0465-4807-8AAF-0DF95A4AEBC1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101600" y="-15240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29" name="TipText">
              <a:extLst>
                <a:ext uri="{FF2B5EF4-FFF2-40B4-BE49-F238E27FC236}">
                  <a16:creationId xmlns:a16="http://schemas.microsoft.com/office/drawing/2014/main" id="{AC111A8C-ECCB-44F9-8E89-E240B7D06503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1373505" y="-4318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AC44573-5B32-49D2-BD3D-E9AA7A89F211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>
            <a:off x="0" y="0"/>
            <a:ext cx="9144000" cy="635000"/>
            <a:chOff x="-1828800" y="-304800"/>
            <a:chExt cx="9144000" cy="635000"/>
          </a:xfrm>
        </p:grpSpPr>
        <p:sp>
          <p:nvSpPr>
            <p:cNvPr id="31" name="TitleBackground">
              <a:extLst>
                <a:ext uri="{FF2B5EF4-FFF2-40B4-BE49-F238E27FC236}">
                  <a16:creationId xmlns:a16="http://schemas.microsoft.com/office/drawing/2014/main" id="{39640D57-F370-4FEF-BF0E-0F30ED58734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auto">
            <a:xfrm>
              <a:off x="-1828800" y="-30480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32" name="ColorBlock">
              <a:extLst>
                <a:ext uri="{FF2B5EF4-FFF2-40B4-BE49-F238E27FC236}">
                  <a16:creationId xmlns:a16="http://schemas.microsoft.com/office/drawing/2014/main" id="{9060F20D-9376-46F5-B944-07A8129B67A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 bwMode="auto">
            <a:xfrm>
              <a:off x="-1828800" y="-3048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33" name="TypeText">
              <a:extLst>
                <a:ext uri="{FF2B5EF4-FFF2-40B4-BE49-F238E27FC236}">
                  <a16:creationId xmlns:a16="http://schemas.microsoft.com/office/drawing/2014/main" id="{F7E8E0A3-AB9F-44C5-BFD1-EE3535F4050F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-1574800" y="-30480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34" name="TipText">
              <a:extLst>
                <a:ext uri="{FF2B5EF4-FFF2-40B4-BE49-F238E27FC236}">
                  <a16:creationId xmlns:a16="http://schemas.microsoft.com/office/drawing/2014/main" id="{580929BD-256C-46DA-884E-EBA596BBB296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-302895" y="-19558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9F1B2A26-AD5B-4C21-8A35-A52815D7FB70}"/>
              </a:ext>
            </a:extLst>
          </p:cNvPr>
          <p:cNvPicPr>
            <a:picLocks/>
          </p:cNvPicPr>
          <p:nvPr>
            <p:custDataLst>
              <p:tags r:id="rId17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63855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5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5.4  lambda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表达式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35560" y="989440"/>
            <a:ext cx="8356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sz="2000" dirty="0"/>
              <a:t>lambda</a:t>
            </a:r>
            <a:r>
              <a:rPr lang="zh-CN" altLang="zh-CN" sz="2000" dirty="0"/>
              <a:t>表达式</a:t>
            </a:r>
            <a:r>
              <a:rPr lang="zh-CN" altLang="en-US" sz="2000" dirty="0"/>
              <a:t>用于</a:t>
            </a:r>
            <a:r>
              <a:rPr lang="zh-CN" altLang="zh-CN" sz="2000" dirty="0"/>
              <a:t>定义</a:t>
            </a:r>
            <a:r>
              <a:rPr lang="zh-CN" altLang="zh-CN" sz="2000" dirty="0">
                <a:solidFill>
                  <a:srgbClr val="C00000"/>
                </a:solidFill>
              </a:rPr>
              <a:t>匿名函数</a:t>
            </a:r>
            <a:r>
              <a:rPr lang="zh-CN" altLang="zh-CN" sz="2000" dirty="0"/>
              <a:t>。有时我们需要使用一个函数，但</a:t>
            </a:r>
            <a:r>
              <a:rPr lang="zh-CN" altLang="en-US" sz="2000" dirty="0"/>
              <a:t>可能仅</a:t>
            </a:r>
            <a:r>
              <a:rPr lang="zh-CN" altLang="zh-CN" sz="2000" dirty="0"/>
              <a:t>使用一次</a:t>
            </a:r>
            <a:r>
              <a:rPr lang="zh-CN" altLang="en-US" sz="2000" dirty="0"/>
              <a:t>，</a:t>
            </a:r>
            <a:r>
              <a:rPr lang="zh-CN" altLang="zh-CN" sz="2000" dirty="0"/>
              <a:t>在这种场合下，</a:t>
            </a:r>
            <a:r>
              <a:rPr lang="zh-CN" altLang="en-US" sz="2000" dirty="0"/>
              <a:t>无需正式定义一个普通函数，</a:t>
            </a:r>
            <a:r>
              <a:rPr lang="zh-CN" altLang="zh-CN" sz="2000" dirty="0"/>
              <a:t>用</a:t>
            </a:r>
            <a:r>
              <a:rPr lang="en-US" altLang="zh-CN" sz="2000" dirty="0"/>
              <a:t>lambda</a:t>
            </a:r>
            <a:r>
              <a:rPr lang="zh-CN" altLang="zh-CN" sz="2000" dirty="0"/>
              <a:t>定义一个匿名函数</a:t>
            </a:r>
            <a:r>
              <a:rPr lang="zh-CN" altLang="en-US" sz="2000" dirty="0"/>
              <a:t>即</a:t>
            </a:r>
            <a:r>
              <a:rPr lang="zh-CN" altLang="en-US" sz="2000"/>
              <a:t>可</a:t>
            </a:r>
            <a:r>
              <a:rPr lang="zh-CN" altLang="zh-CN" sz="2000"/>
              <a:t>。</a:t>
            </a:r>
            <a:r>
              <a:rPr lang="zh-CN" altLang="en-US" sz="2000"/>
              <a:t>格式为  </a:t>
            </a:r>
            <a:r>
              <a:rPr lang="en-US" altLang="zh-CN" sz="2000">
                <a:solidFill>
                  <a:srgbClr val="C00000"/>
                </a:solidFill>
              </a:rPr>
              <a:t>lambda  </a:t>
            </a:r>
            <a:r>
              <a:rPr lang="zh-CN" altLang="en-US" sz="2000">
                <a:solidFill>
                  <a:srgbClr val="C00000"/>
                </a:solidFill>
              </a:rPr>
              <a:t>形参</a:t>
            </a:r>
            <a:r>
              <a:rPr lang="en-US" altLang="zh-CN" sz="2000">
                <a:solidFill>
                  <a:srgbClr val="C00000"/>
                </a:solidFill>
              </a:rPr>
              <a:t>: </a:t>
            </a:r>
            <a:r>
              <a:rPr lang="zh-CN" altLang="en-US" sz="2000">
                <a:solidFill>
                  <a:srgbClr val="C00000"/>
                </a:solidFill>
              </a:rPr>
              <a:t>表达式</a:t>
            </a:r>
            <a:endParaRPr lang="en-US" altLang="zh-CN" sz="2000" dirty="0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35561" y="2130513"/>
            <a:ext cx="8098483" cy="347787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from random import </a:t>
            </a:r>
            <a:r>
              <a:rPr lang="en-US" altLang="zh-CN" sz="2000" dirty="0" err="1"/>
              <a:t>randint</a:t>
            </a:r>
            <a:r>
              <a:rPr lang="en-US" altLang="zh-CN" sz="2000" dirty="0"/>
              <a:t>,</a:t>
            </a:r>
            <a:r>
              <a:rPr lang="zh-CN" altLang="en-US" sz="2000" dirty="0"/>
              <a:t> </a:t>
            </a:r>
            <a:r>
              <a:rPr lang="en-US" altLang="zh-CN" sz="2000" dirty="0"/>
              <a:t>seed</a:t>
            </a:r>
          </a:p>
          <a:p>
            <a:r>
              <a:rPr lang="en-US" altLang="zh-CN" sz="2000"/>
              <a:t>def  st(</a:t>
            </a:r>
            <a:r>
              <a:rPr lang="en-US" altLang="zh-CN" sz="2000" dirty="0"/>
              <a:t>x):</a:t>
            </a:r>
          </a:p>
          <a:p>
            <a:r>
              <a:rPr lang="en-US" altLang="zh-CN" sz="2000" dirty="0"/>
              <a:t>    return  x**2</a:t>
            </a:r>
          </a:p>
          <a:p>
            <a:endParaRPr lang="en-US" altLang="zh-CN" sz="2000" dirty="0"/>
          </a:p>
          <a:p>
            <a:r>
              <a:rPr lang="en-US" altLang="zh-CN" sz="2000" dirty="0"/>
              <a:t>seed(1)</a:t>
            </a:r>
            <a:endParaRPr lang="zh-CN" altLang="zh-CN" sz="2000" dirty="0"/>
          </a:p>
          <a:p>
            <a:r>
              <a:rPr lang="en-US" altLang="zh-CN" sz="2000" dirty="0"/>
              <a:t>a = [</a:t>
            </a:r>
            <a:r>
              <a:rPr lang="en-US" altLang="zh-CN" sz="2000" dirty="0" err="1"/>
              <a:t>randint</a:t>
            </a:r>
            <a:r>
              <a:rPr lang="en-US" altLang="zh-CN" sz="2000" dirty="0"/>
              <a:t>(-10,10) for _ in range(</a:t>
            </a:r>
            <a:r>
              <a:rPr lang="en-US" altLang="zh-CN" sz="2000"/>
              <a:t>10)]   # </a:t>
            </a:r>
            <a:r>
              <a:rPr lang="zh-CN" altLang="en-US" sz="2000"/>
              <a:t>列表</a:t>
            </a:r>
            <a:r>
              <a:rPr lang="en-US" altLang="zh-CN" sz="2000"/>
              <a:t>a</a:t>
            </a:r>
            <a:r>
              <a:rPr lang="zh-CN" altLang="en-US" sz="2000"/>
              <a:t>含正数和负数</a:t>
            </a:r>
            <a:endParaRPr lang="en-US" altLang="zh-CN" sz="2000" dirty="0"/>
          </a:p>
          <a:p>
            <a:r>
              <a:rPr lang="en-US" altLang="zh-CN" sz="2000" dirty="0"/>
              <a:t>print('</a:t>
            </a:r>
            <a:r>
              <a:rPr lang="zh-CN" altLang="zh-CN" sz="2000" dirty="0"/>
              <a:t>排序前</a:t>
            </a:r>
            <a:r>
              <a:rPr lang="en-US" altLang="zh-CN" sz="2000" dirty="0"/>
              <a:t>:', a)</a:t>
            </a:r>
          </a:p>
          <a:p>
            <a:r>
              <a:rPr lang="en-US" altLang="zh-CN" sz="2000" dirty="0" err="1"/>
              <a:t>a.sort</a:t>
            </a:r>
            <a:r>
              <a:rPr lang="en-US" altLang="zh-CN" sz="2000" dirty="0"/>
              <a:t>(key </a:t>
            </a:r>
            <a:r>
              <a:rPr lang="en-US" altLang="zh-CN" sz="2000"/>
              <a:t>= st)           	             # </a:t>
            </a:r>
            <a:r>
              <a:rPr lang="zh-CN" altLang="en-US" sz="2000" dirty="0"/>
              <a:t>根据</a:t>
            </a:r>
            <a:r>
              <a:rPr lang="zh-CN" altLang="en-US" sz="2000" dirty="0">
                <a:solidFill>
                  <a:srgbClr val="00B050"/>
                </a:solidFill>
              </a:rPr>
              <a:t>数据的平方</a:t>
            </a:r>
            <a:r>
              <a:rPr lang="zh-CN" altLang="en-US" sz="2000">
                <a:solidFill>
                  <a:srgbClr val="00B050"/>
                </a:solidFill>
              </a:rPr>
              <a:t>值</a:t>
            </a:r>
            <a:r>
              <a:rPr lang="zh-CN" altLang="en-US" sz="2000"/>
              <a:t>排序 </a:t>
            </a:r>
            <a:r>
              <a:rPr lang="en-US" altLang="zh-CN" sz="2000"/>
              <a:t>(</a:t>
            </a:r>
            <a:r>
              <a:rPr lang="zh-CN" altLang="en-US" sz="2000"/>
              <a:t>方法</a:t>
            </a:r>
            <a:r>
              <a:rPr lang="en-US" altLang="zh-CN" sz="2000"/>
              <a:t>1)</a:t>
            </a:r>
          </a:p>
          <a:p>
            <a:endParaRPr lang="en-US" altLang="zh-CN" sz="2000" dirty="0"/>
          </a:p>
          <a:p>
            <a:r>
              <a:rPr lang="en-US" altLang="zh-CN" sz="2000" dirty="0" err="1"/>
              <a:t>a.sort</a:t>
            </a:r>
            <a:r>
              <a:rPr lang="en-US" altLang="zh-CN" sz="2000" dirty="0"/>
              <a:t>(key = lambda x:x**2)  	# </a:t>
            </a:r>
            <a:r>
              <a:rPr lang="zh-CN" altLang="en-US" sz="2000" dirty="0"/>
              <a:t>用</a:t>
            </a:r>
            <a:r>
              <a:rPr lang="en-US" altLang="zh-CN" sz="2000" dirty="0"/>
              <a:t>lambda</a:t>
            </a:r>
            <a:r>
              <a:rPr lang="zh-CN" altLang="en-US" sz="2000" dirty="0"/>
              <a:t>表达</a:t>
            </a:r>
            <a:r>
              <a:rPr lang="zh-CN" altLang="en-US" sz="2000"/>
              <a:t>更简洁   </a:t>
            </a:r>
            <a:r>
              <a:rPr lang="en-US" altLang="zh-CN" sz="2000"/>
              <a:t>(</a:t>
            </a:r>
            <a:r>
              <a:rPr lang="zh-CN" altLang="en-US" sz="2000"/>
              <a:t>方法</a:t>
            </a:r>
            <a:r>
              <a:rPr lang="en-US" altLang="zh-CN" sz="2000"/>
              <a:t>2)</a:t>
            </a:r>
            <a:endParaRPr lang="zh-CN" altLang="zh-CN" sz="2000" dirty="0"/>
          </a:p>
          <a:p>
            <a:r>
              <a:rPr lang="en-US" altLang="zh-CN" sz="2000" dirty="0"/>
              <a:t>print('</a:t>
            </a:r>
            <a:r>
              <a:rPr lang="zh-CN" altLang="zh-CN" sz="2000" dirty="0"/>
              <a:t>排序后</a:t>
            </a:r>
            <a:r>
              <a:rPr lang="en-US" altLang="zh-CN" sz="2000" dirty="0"/>
              <a:t>:', a)</a:t>
            </a:r>
            <a:endParaRPr lang="zh-CN" altLang="en-US" sz="20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7" y="5949280"/>
            <a:ext cx="5989141" cy="778588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5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5.4  lambda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表达式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43572" y="1124744"/>
            <a:ext cx="7704856" cy="190231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/>
              <a:t># </a:t>
            </a:r>
            <a:r>
              <a:rPr lang="zh-CN" altLang="en-US" sz="2000" dirty="0"/>
              <a:t>对学生列表排序的例子</a:t>
            </a:r>
            <a:endParaRPr lang="en-US" altLang="zh-CN" sz="2000" dirty="0"/>
          </a:p>
          <a:p>
            <a:pPr>
              <a:lnSpc>
                <a:spcPct val="120000"/>
              </a:lnSpc>
            </a:pPr>
            <a:r>
              <a:rPr lang="en-US" altLang="zh-CN" sz="2000" dirty="0" err="1"/>
              <a:t>stu</a:t>
            </a:r>
            <a:r>
              <a:rPr lang="en-US" altLang="zh-CN" sz="2000" dirty="0"/>
              <a:t> = [('B', 90,85),  ('A', 80,92),  ('C',85,85), ('D', 99,89)]</a:t>
            </a:r>
          </a:p>
          <a:p>
            <a:pPr>
              <a:lnSpc>
                <a:spcPct val="120000"/>
              </a:lnSpc>
            </a:pPr>
            <a:r>
              <a:rPr lang="en-US" altLang="zh-CN" sz="2000" dirty="0"/>
              <a:t>s1 = sorted(</a:t>
            </a:r>
            <a:r>
              <a:rPr lang="en-US" altLang="zh-CN" sz="2000" dirty="0" err="1"/>
              <a:t>stu</a:t>
            </a:r>
            <a:r>
              <a:rPr lang="en-US" altLang="zh-CN" sz="2000" dirty="0"/>
              <a:t>, key=lambda x:x[1])   	# </a:t>
            </a:r>
            <a:r>
              <a:rPr lang="zh-CN" altLang="en-US" sz="2000" dirty="0"/>
              <a:t>按成绩</a:t>
            </a:r>
            <a:r>
              <a:rPr lang="en-US" altLang="zh-CN" sz="2000" dirty="0"/>
              <a:t>1</a:t>
            </a:r>
            <a:r>
              <a:rPr lang="zh-CN" altLang="en-US" sz="2000" dirty="0"/>
              <a:t>排序</a:t>
            </a:r>
            <a:endParaRPr lang="en-US" altLang="zh-CN" sz="2000" dirty="0"/>
          </a:p>
          <a:p>
            <a:pPr>
              <a:lnSpc>
                <a:spcPct val="120000"/>
              </a:lnSpc>
            </a:pPr>
            <a:r>
              <a:rPr lang="en-US" altLang="zh-CN" sz="2000" dirty="0"/>
              <a:t>s2 = sorted(</a:t>
            </a:r>
            <a:r>
              <a:rPr lang="en-US" altLang="zh-CN" sz="2000" dirty="0" err="1"/>
              <a:t>stu</a:t>
            </a:r>
            <a:r>
              <a:rPr lang="en-US" altLang="zh-CN" sz="2000" dirty="0"/>
              <a:t>, key=lambda x:x[2])   	# </a:t>
            </a:r>
            <a:r>
              <a:rPr lang="zh-CN" altLang="en-US" sz="2000" dirty="0"/>
              <a:t>按成绩</a:t>
            </a:r>
            <a:r>
              <a:rPr lang="en-US" altLang="zh-CN" sz="2000" dirty="0"/>
              <a:t>2</a:t>
            </a:r>
            <a:r>
              <a:rPr lang="zh-CN" altLang="en-US" sz="2000" dirty="0"/>
              <a:t>排序</a:t>
            </a:r>
            <a:endParaRPr lang="en-US" altLang="zh-CN" sz="2000" dirty="0"/>
          </a:p>
          <a:p>
            <a:pPr>
              <a:lnSpc>
                <a:spcPct val="120000"/>
              </a:lnSpc>
            </a:pPr>
            <a:r>
              <a:rPr lang="en-US" altLang="zh-CN" sz="2000" dirty="0"/>
              <a:t>s = sorted(</a:t>
            </a:r>
            <a:r>
              <a:rPr lang="en-US" altLang="zh-CN" sz="2000" dirty="0" err="1"/>
              <a:t>stu</a:t>
            </a:r>
            <a:r>
              <a:rPr lang="en-US" altLang="zh-CN" sz="2000" dirty="0"/>
              <a:t>)   			# </a:t>
            </a:r>
            <a:r>
              <a:rPr lang="zh-CN" altLang="en-US" sz="2000" dirty="0"/>
              <a:t>按姓名字母排序</a:t>
            </a:r>
            <a:endParaRPr lang="en-US" altLang="zh-CN" sz="2000" dirty="0"/>
          </a:p>
        </p:txBody>
      </p:sp>
      <p:sp>
        <p:nvSpPr>
          <p:cNvPr id="7" name="文本框 6"/>
          <p:cNvSpPr txBox="1"/>
          <p:nvPr/>
        </p:nvSpPr>
        <p:spPr>
          <a:xfrm>
            <a:off x="2243572" y="3573016"/>
            <a:ext cx="8172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/>
              <a:t>也可以将</a:t>
            </a:r>
            <a:r>
              <a:rPr lang="en-US" altLang="zh-CN" sz="2000" dirty="0"/>
              <a:t>lambda</a:t>
            </a:r>
            <a:r>
              <a:rPr lang="zh-CN" altLang="zh-CN" sz="2000" dirty="0"/>
              <a:t>表达式变成命名函数，</a:t>
            </a:r>
            <a:r>
              <a:rPr lang="zh-CN" altLang="en-US" sz="2000" dirty="0"/>
              <a:t>格式</a:t>
            </a:r>
            <a:r>
              <a:rPr lang="zh-CN" altLang="zh-CN" sz="2000" dirty="0"/>
              <a:t>如下：</a:t>
            </a:r>
          </a:p>
          <a:p>
            <a:r>
              <a:rPr lang="en-US" altLang="zh-CN" sz="2000" dirty="0"/>
              <a:t>	</a:t>
            </a:r>
            <a:r>
              <a:rPr lang="zh-CN" altLang="zh-CN" sz="2000" dirty="0"/>
              <a:t>函数名</a:t>
            </a:r>
            <a:r>
              <a:rPr lang="en-US" altLang="zh-CN" sz="2000" dirty="0"/>
              <a:t> = lambda </a:t>
            </a:r>
            <a:r>
              <a:rPr lang="zh-CN" altLang="zh-CN" sz="2000" dirty="0"/>
              <a:t>形参</a:t>
            </a:r>
            <a:r>
              <a:rPr lang="en-US" altLang="zh-CN" sz="2000" dirty="0"/>
              <a:t>: </a:t>
            </a:r>
            <a:r>
              <a:rPr lang="zh-CN" altLang="zh-CN" sz="2000" dirty="0"/>
              <a:t>表达式</a:t>
            </a:r>
            <a:endParaRPr lang="en-US" altLang="zh-CN" sz="2000" dirty="0"/>
          </a:p>
          <a:p>
            <a:r>
              <a:rPr lang="en-US" altLang="zh-CN" sz="2000" dirty="0"/>
              <a:t>f = lambda x, y: x + y</a:t>
            </a:r>
          </a:p>
          <a:p>
            <a:r>
              <a:rPr lang="en-US" altLang="zh-CN" sz="2000"/>
              <a:t>print(f</a:t>
            </a:r>
            <a:r>
              <a:rPr lang="en-US" altLang="zh-CN" sz="2000" dirty="0"/>
              <a:t>(2, </a:t>
            </a:r>
            <a:r>
              <a:rPr lang="en-US" altLang="zh-CN" sz="2000"/>
              <a:t>3))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注意：</a:t>
            </a:r>
            <a:r>
              <a:rPr lang="en-US" altLang="zh-CN" sz="2000" dirty="0">
                <a:solidFill>
                  <a:srgbClr val="C00000"/>
                </a:solidFill>
              </a:rPr>
              <a:t>lambda</a:t>
            </a:r>
            <a:r>
              <a:rPr lang="zh-CN" altLang="zh-CN" sz="2000" dirty="0">
                <a:solidFill>
                  <a:srgbClr val="C00000"/>
                </a:solidFill>
              </a:rPr>
              <a:t>表达式</a:t>
            </a:r>
            <a:r>
              <a:rPr lang="zh-CN" altLang="en-US" sz="2000" dirty="0">
                <a:solidFill>
                  <a:srgbClr val="C00000"/>
                </a:solidFill>
              </a:rPr>
              <a:t>很简单，只支持单条语句，不支持条件和循环</a:t>
            </a:r>
            <a:r>
              <a:rPr lang="zh-CN" altLang="en-US" sz="2000" dirty="0"/>
              <a:t>。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705FF65-280C-4D78-9FAE-B186C41B353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38400" y="635001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定义匿名函数需使用的关键字是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1]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339412B3-4B97-477C-BE8D-3D2128FB2CA6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2B555FB-416E-4960-AB2C-CF0C993B3E8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1524000" y="5849303"/>
            <a:ext cx="9144000" cy="365760"/>
          </a:xfrm>
          <a:prstGeom prst="rect">
            <a:avLst/>
          </a:prstGeom>
          <a:solidFill>
            <a:srgbClr val="FBFA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正常使用填空题需</a:t>
            </a:r>
            <a:r>
              <a:rPr lang="en-US" altLang="zh-CN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以上版本雨课堂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F448211-67B8-479C-80CB-B9E326E0EDFB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0" y="0"/>
            <a:ext cx="9144000" cy="635000"/>
            <a:chOff x="-1524000" y="0"/>
            <a:chExt cx="9144000" cy="635000"/>
          </a:xfrm>
        </p:grpSpPr>
        <p:sp>
          <p:nvSpPr>
            <p:cNvPr id="6" name="TitleBackground">
              <a:extLst>
                <a:ext uri="{FF2B5EF4-FFF2-40B4-BE49-F238E27FC236}">
                  <a16:creationId xmlns:a16="http://schemas.microsoft.com/office/drawing/2014/main" id="{69CF5397-CCE7-4E85-8000-E1E4F39054D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-152400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7" name="ColorBlock">
              <a:extLst>
                <a:ext uri="{FF2B5EF4-FFF2-40B4-BE49-F238E27FC236}">
                  <a16:creationId xmlns:a16="http://schemas.microsoft.com/office/drawing/2014/main" id="{66A33CD6-CF29-4A82-A3EB-C231A0D0706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-152400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8" name="TypeText">
              <a:extLst>
                <a:ext uri="{FF2B5EF4-FFF2-40B4-BE49-F238E27FC236}">
                  <a16:creationId xmlns:a16="http://schemas.microsoft.com/office/drawing/2014/main" id="{EB7D8A64-9482-492E-B61F-56919A76CE79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-1270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填空题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9" name="TipText">
              <a:extLst>
                <a:ext uri="{FF2B5EF4-FFF2-40B4-BE49-F238E27FC236}">
                  <a16:creationId xmlns:a16="http://schemas.microsoft.com/office/drawing/2014/main" id="{DA756190-DD3E-418E-8FC0-7460B1597000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C570AFF8-5BA0-4DE0-B707-38934C8B0E9F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8950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5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5.1  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函数定义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07569" y="1124744"/>
            <a:ext cx="8149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sz="2400" dirty="0"/>
              <a:t>函数可以没有参数，这样的函数称为无参函数。无参函数的定义形式为：</a:t>
            </a:r>
            <a:endParaRPr lang="en-US" altLang="zh-CN" sz="2400" dirty="0"/>
          </a:p>
          <a:p>
            <a:r>
              <a:rPr lang="en-US" altLang="zh-CN" sz="2400">
                <a:solidFill>
                  <a:srgbClr val="C00000"/>
                </a:solidFill>
              </a:rPr>
              <a:t>def </a:t>
            </a:r>
            <a:r>
              <a:rPr lang="zh-CN" altLang="zh-CN" sz="2400" dirty="0">
                <a:solidFill>
                  <a:srgbClr val="C00000"/>
                </a:solidFill>
              </a:rPr>
              <a:t>函数名</a:t>
            </a:r>
            <a:r>
              <a:rPr lang="en-US" altLang="zh-CN" sz="2400" dirty="0">
                <a:solidFill>
                  <a:srgbClr val="C00000"/>
                </a:solidFill>
              </a:rPr>
              <a:t>()</a:t>
            </a:r>
            <a:r>
              <a:rPr lang="zh-CN" altLang="zh-CN" sz="2400" dirty="0">
                <a:solidFill>
                  <a:srgbClr val="C00000"/>
                </a:solidFill>
              </a:rPr>
              <a:t>：</a:t>
            </a:r>
            <a:r>
              <a:rPr lang="en-US" altLang="zh-CN" sz="2400" dirty="0">
                <a:solidFill>
                  <a:srgbClr val="C00000"/>
                </a:solidFill>
              </a:rPr>
              <a:t>  # </a:t>
            </a:r>
            <a:r>
              <a:rPr lang="zh-CN" altLang="en-US" sz="2400" dirty="0">
                <a:solidFill>
                  <a:srgbClr val="C00000"/>
                </a:solidFill>
              </a:rPr>
              <a:t>即使无参，括号也不能省略</a:t>
            </a:r>
            <a:endParaRPr lang="zh-CN" altLang="zh-CN" sz="2400" dirty="0">
              <a:solidFill>
                <a:srgbClr val="C00000"/>
              </a:solidFill>
            </a:endParaRPr>
          </a:p>
          <a:p>
            <a:r>
              <a:rPr lang="en-US" altLang="zh-CN" sz="2400" dirty="0">
                <a:solidFill>
                  <a:srgbClr val="C00000"/>
                </a:solidFill>
              </a:rPr>
              <a:t>	</a:t>
            </a:r>
            <a:r>
              <a:rPr lang="zh-CN" altLang="zh-CN" sz="2400" dirty="0">
                <a:solidFill>
                  <a:srgbClr val="C00000"/>
                </a:solidFill>
              </a:rPr>
              <a:t>函数体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07568" y="3486488"/>
            <a:ext cx="4392488" cy="230832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def  </a:t>
            </a:r>
            <a:r>
              <a:rPr lang="en-US" altLang="zh-CN" sz="2400" dirty="0" err="1"/>
              <a:t>sayBye</a:t>
            </a:r>
            <a:r>
              <a:rPr lang="en-US" altLang="zh-CN" sz="2400" dirty="0"/>
              <a:t>():  # </a:t>
            </a:r>
            <a:r>
              <a:rPr lang="zh-CN" altLang="en-US" sz="2400" dirty="0"/>
              <a:t>定义</a:t>
            </a:r>
            <a:endParaRPr lang="zh-CN" altLang="zh-CN" sz="2400" dirty="0"/>
          </a:p>
          <a:p>
            <a:r>
              <a:rPr lang="en-US" altLang="zh-CN" sz="2400" dirty="0"/>
              <a:t>    print('I love Python')</a:t>
            </a:r>
          </a:p>
          <a:p>
            <a:r>
              <a:rPr lang="en-US" altLang="zh-CN" sz="2400" dirty="0"/>
              <a:t>    print( "Good Bye!" )</a:t>
            </a:r>
          </a:p>
          <a:p>
            <a:endParaRPr lang="en-US" altLang="zh-CN" sz="2400" dirty="0"/>
          </a:p>
          <a:p>
            <a:r>
              <a:rPr lang="en-US" altLang="zh-CN" sz="2400" dirty="0"/>
              <a:t>for  _   in  range(3):</a:t>
            </a:r>
          </a:p>
          <a:p>
            <a:r>
              <a:rPr lang="en-US" altLang="zh-CN" sz="2400" dirty="0"/>
              <a:t>    </a:t>
            </a:r>
            <a:r>
              <a:rPr lang="en-US" altLang="zh-CN" sz="2400" dirty="0" err="1"/>
              <a:t>sayBye</a:t>
            </a:r>
            <a:r>
              <a:rPr lang="en-US" altLang="zh-CN" sz="2400" dirty="0">
                <a:solidFill>
                  <a:srgbClr val="C00000"/>
                </a:solidFill>
              </a:rPr>
              <a:t>() </a:t>
            </a:r>
            <a:r>
              <a:rPr lang="en-US" altLang="zh-CN" sz="2400" dirty="0"/>
              <a:t>    # </a:t>
            </a:r>
            <a:r>
              <a:rPr lang="zh-CN" altLang="en-US" sz="2400" dirty="0"/>
              <a:t>调用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586" y="3777566"/>
            <a:ext cx="2343150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 hidden="1">
            <a:extLst>
              <a:ext uri="{FF2B5EF4-FFF2-40B4-BE49-F238E27FC236}">
                <a16:creationId xmlns:a16="http://schemas.microsoft.com/office/drawing/2014/main" id="{3A14F692-E362-4D4C-8A0C-16EA535C9427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2573000" y="0"/>
            <a:ext cx="384048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9B9B9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81B1C1-6BF9-4664-AD6E-42CA9C2E4D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  <a:pPr>
                <a:defRPr/>
              </a:pPr>
              <a:t>50</a:t>
            </a:fld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CE5E7E3-C0B7-43FC-ABFB-5E047B00810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38400" y="635001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lambda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函数内部可以使用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for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循环语句。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F732266-8977-4DDF-A8F5-E02F9F14C87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正确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0161584-6EB9-4615-80D5-8C7C8001347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错误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D83F1A7-6721-48B4-A1EC-7DEE48D76F37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FE3CE6C4-D929-4AEB-9014-40B8FDBA0B07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645D1408-8FC1-4D1C-B47D-BF295D7CA7CD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3E4D7FE-30B2-491A-AEDE-7AC457EE431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2661900" y="6988552"/>
            <a:ext cx="3662680" cy="46166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</a:t>
            </a:r>
            <a:endParaRPr lang="zh-CN" altLang="en-US" sz="1200" dirty="0">
              <a:solidFill>
                <a:srgbClr val="F84F4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13" name="组合 12" hidden="1">
            <a:extLst>
              <a:ext uri="{FF2B5EF4-FFF2-40B4-BE49-F238E27FC236}">
                <a16:creationId xmlns:a16="http://schemas.microsoft.com/office/drawing/2014/main" id="{028892D0-96F9-4A92-9A09-28EA450D9723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12585700" y="0"/>
            <a:ext cx="3815080" cy="647700"/>
            <a:chOff x="9537700" y="0"/>
            <a:chExt cx="3815080" cy="647700"/>
          </a:xfrm>
        </p:grpSpPr>
        <p:sp>
          <p:nvSpPr>
            <p:cNvPr id="8" name="RemarkBack" hidden="1">
              <a:extLst>
                <a:ext uri="{FF2B5EF4-FFF2-40B4-BE49-F238E27FC236}">
                  <a16:creationId xmlns:a16="http://schemas.microsoft.com/office/drawing/2014/main" id="{56B4FA9A-6B84-428A-B512-D7BA834D714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 bwMode="auto">
            <a:xfrm>
              <a:off x="9537700" y="12700"/>
              <a:ext cx="381508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9" name="RemarkBlock" hidden="1">
              <a:extLst>
                <a:ext uri="{FF2B5EF4-FFF2-40B4-BE49-F238E27FC236}">
                  <a16:creationId xmlns:a16="http://schemas.microsoft.com/office/drawing/2014/main" id="{3BAEFB76-E80F-4679-909B-667B0D30A35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 bwMode="auto">
            <a:xfrm>
              <a:off x="9537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2" name="RemarkTitleText" hidden="1">
              <a:extLst>
                <a:ext uri="{FF2B5EF4-FFF2-40B4-BE49-F238E27FC236}">
                  <a16:creationId xmlns:a16="http://schemas.microsoft.com/office/drawing/2014/main" id="{F0E5164B-7702-4FAF-8183-49851685305E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9779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答案解析</a:t>
              </a:r>
              <a:endParaRPr lang="zh-CN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sp>
        <p:nvSpPr>
          <p:cNvPr id="22" name="RemarkBack" hidden="1">
            <a:extLst>
              <a:ext uri="{FF2B5EF4-FFF2-40B4-BE49-F238E27FC236}">
                <a16:creationId xmlns:a16="http://schemas.microsoft.com/office/drawing/2014/main" id="{D21A781D-1C04-4EE3-8DEE-E9C8ABBF651C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12585700" y="12700"/>
            <a:ext cx="3815080" cy="635000"/>
          </a:xfrm>
          <a:prstGeom prst="rect">
            <a:avLst/>
          </a:prstGeom>
          <a:solidFill>
            <a:srgbClr val="F6F7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charset="0"/>
            </a:endParaRPr>
          </a:p>
        </p:txBody>
      </p:sp>
      <p:sp>
        <p:nvSpPr>
          <p:cNvPr id="23" name="RemarkBlock" hidden="1">
            <a:extLst>
              <a:ext uri="{FF2B5EF4-FFF2-40B4-BE49-F238E27FC236}">
                <a16:creationId xmlns:a16="http://schemas.microsoft.com/office/drawing/2014/main" id="{D527704F-B886-4E8A-A097-1B67EA89FF50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12585700" y="12700"/>
            <a:ext cx="190500" cy="635000"/>
          </a:xfrm>
          <a:prstGeom prst="rect">
            <a:avLst/>
          </a:prstGeom>
          <a:solidFill>
            <a:srgbClr val="639E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charset="0"/>
            </a:endParaRPr>
          </a:p>
        </p:txBody>
      </p:sp>
      <p:sp>
        <p:nvSpPr>
          <p:cNvPr id="24" name="RemarkTitleText" hidden="1">
            <a:extLst>
              <a:ext uri="{FF2B5EF4-FFF2-40B4-BE49-F238E27FC236}">
                <a16:creationId xmlns:a16="http://schemas.microsoft.com/office/drawing/2014/main" id="{68048086-1D97-44B6-8AFD-67E4FB5497AD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2827000" y="0"/>
            <a:ext cx="1905000" cy="635000"/>
          </a:xfrm>
          <a:prstGeom prst="rect">
            <a:avLst/>
          </a:prstGeom>
          <a:noFill/>
        </p:spPr>
        <p:txBody>
          <a:bodyPr vert="horz" wrap="none" rtlCol="0" anchor="ctr" anchorCtr="0">
            <a:no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答案解析</a:t>
            </a:r>
            <a:endParaRPr lang="zh-CN" altLang="en-US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48E0B7A-E97B-4514-AEFC-22697D3B91C7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>
              <a:extLst>
                <a:ext uri="{FF2B5EF4-FFF2-40B4-BE49-F238E27FC236}">
                  <a16:creationId xmlns:a16="http://schemas.microsoft.com/office/drawing/2014/main" id="{C52D435F-38D8-4578-9C73-B7E4A6D0618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6" name="ColorBlock">
              <a:extLst>
                <a:ext uri="{FF2B5EF4-FFF2-40B4-BE49-F238E27FC236}">
                  <a16:creationId xmlns:a16="http://schemas.microsoft.com/office/drawing/2014/main" id="{2CA6944F-D3AE-4885-9FBC-D897BE7ACFA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7" name="TypeText">
              <a:extLst>
                <a:ext uri="{FF2B5EF4-FFF2-40B4-BE49-F238E27FC236}">
                  <a16:creationId xmlns:a16="http://schemas.microsoft.com/office/drawing/2014/main" id="{6F8DA135-D575-46A3-AEEA-BDA597D84D87}"/>
                </a:ext>
              </a:extLst>
            </p:cNvPr>
            <p:cNvSpPr txBox="1"/>
            <p:nvPr>
              <p:custDataLst>
                <p:tags r:id="rId28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8" name="TipText">
              <a:extLst>
                <a:ext uri="{FF2B5EF4-FFF2-40B4-BE49-F238E27FC236}">
                  <a16:creationId xmlns:a16="http://schemas.microsoft.com/office/drawing/2014/main" id="{591A1FC7-1457-44F6-9E21-25C0FB6EBA9D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73D947B-C39E-4A64-B47A-28A0F55A1C44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>
            <a:off x="1524000" y="0"/>
            <a:ext cx="9144000" cy="635000"/>
            <a:chOff x="-152400" y="-152400"/>
            <a:chExt cx="9144000" cy="635000"/>
          </a:xfrm>
        </p:grpSpPr>
        <p:sp>
          <p:nvSpPr>
            <p:cNvPr id="26" name="TitleBackground">
              <a:extLst>
                <a:ext uri="{FF2B5EF4-FFF2-40B4-BE49-F238E27FC236}">
                  <a16:creationId xmlns:a16="http://schemas.microsoft.com/office/drawing/2014/main" id="{A938CB64-A774-4B6B-96D2-D780B9E0E91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 bwMode="auto">
            <a:xfrm>
              <a:off x="-152400" y="-15240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27" name="ColorBlock">
              <a:extLst>
                <a:ext uri="{FF2B5EF4-FFF2-40B4-BE49-F238E27FC236}">
                  <a16:creationId xmlns:a16="http://schemas.microsoft.com/office/drawing/2014/main" id="{9393AE93-EBE8-4E08-BC94-ADA2A9117C4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 bwMode="auto">
            <a:xfrm>
              <a:off x="-152400" y="-1524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28" name="TypeText">
              <a:extLst>
                <a:ext uri="{FF2B5EF4-FFF2-40B4-BE49-F238E27FC236}">
                  <a16:creationId xmlns:a16="http://schemas.microsoft.com/office/drawing/2014/main" id="{908B5E79-0465-4807-8AAF-0DF95A4AEBC1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101600" y="-15240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29" name="TipText">
              <a:extLst>
                <a:ext uri="{FF2B5EF4-FFF2-40B4-BE49-F238E27FC236}">
                  <a16:creationId xmlns:a16="http://schemas.microsoft.com/office/drawing/2014/main" id="{AC111A8C-ECCB-44F9-8E89-E240B7D06503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1373505" y="-4318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AC44573-5B32-49D2-BD3D-E9AA7A89F211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>
            <a:off x="0" y="0"/>
            <a:ext cx="9144000" cy="635000"/>
            <a:chOff x="-1828800" y="-304800"/>
            <a:chExt cx="9144000" cy="635000"/>
          </a:xfrm>
        </p:grpSpPr>
        <p:sp>
          <p:nvSpPr>
            <p:cNvPr id="31" name="TitleBackground">
              <a:extLst>
                <a:ext uri="{FF2B5EF4-FFF2-40B4-BE49-F238E27FC236}">
                  <a16:creationId xmlns:a16="http://schemas.microsoft.com/office/drawing/2014/main" id="{39640D57-F370-4FEF-BF0E-0F30ED58734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auto">
            <a:xfrm>
              <a:off x="-1828800" y="-30480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32" name="ColorBlock">
              <a:extLst>
                <a:ext uri="{FF2B5EF4-FFF2-40B4-BE49-F238E27FC236}">
                  <a16:creationId xmlns:a16="http://schemas.microsoft.com/office/drawing/2014/main" id="{9060F20D-9376-46F5-B944-07A8129B67A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 bwMode="auto">
            <a:xfrm>
              <a:off x="-1828800" y="-3048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33" name="TypeText">
              <a:extLst>
                <a:ext uri="{FF2B5EF4-FFF2-40B4-BE49-F238E27FC236}">
                  <a16:creationId xmlns:a16="http://schemas.microsoft.com/office/drawing/2014/main" id="{F7E8E0A3-AB9F-44C5-BFD1-EE3535F4050F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-1574800" y="-30480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34" name="TipText">
              <a:extLst>
                <a:ext uri="{FF2B5EF4-FFF2-40B4-BE49-F238E27FC236}">
                  <a16:creationId xmlns:a16="http://schemas.microsoft.com/office/drawing/2014/main" id="{580929BD-256C-46DA-884E-EBA596BBB296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-302895" y="-19558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9F1B2A26-AD5B-4C21-8A35-A52815D7FB70}"/>
              </a:ext>
            </a:extLst>
          </p:cNvPr>
          <p:cNvPicPr>
            <a:picLocks/>
          </p:cNvPicPr>
          <p:nvPr>
            <p:custDataLst>
              <p:tags r:id="rId17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33736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063553" y="404665"/>
            <a:ext cx="68437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5.5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生成器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函数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63552" y="1014584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zh-CN" altLang="zh-CN" sz="2000" dirty="0">
                <a:solidFill>
                  <a:srgbClr val="C00000"/>
                </a:solidFill>
              </a:rPr>
              <a:t>生成器函数</a:t>
            </a:r>
            <a:r>
              <a:rPr lang="zh-CN" altLang="zh-CN" sz="2000" dirty="0"/>
              <a:t>是</a:t>
            </a:r>
            <a:r>
              <a:rPr lang="zh-CN" altLang="en-US" sz="2000" dirty="0"/>
              <a:t>一种内</a:t>
            </a:r>
            <a:r>
              <a:rPr lang="zh-CN" altLang="zh-CN" sz="2000" dirty="0"/>
              <a:t>含</a:t>
            </a:r>
            <a:r>
              <a:rPr lang="en-US" altLang="zh-CN" sz="2000" dirty="0"/>
              <a:t>yield</a:t>
            </a:r>
            <a:r>
              <a:rPr lang="zh-CN" altLang="zh-CN" sz="2000" dirty="0"/>
              <a:t>语句的</a:t>
            </a:r>
            <a:r>
              <a:rPr lang="zh-CN" altLang="en-US" sz="2000" dirty="0"/>
              <a:t>特殊</a:t>
            </a:r>
            <a:r>
              <a:rPr lang="zh-CN" altLang="zh-CN" sz="2000" dirty="0"/>
              <a:t>函数，用</a:t>
            </a:r>
            <a:r>
              <a:rPr lang="zh-CN" altLang="en-US" sz="2000" dirty="0"/>
              <a:t>于</a:t>
            </a:r>
            <a:r>
              <a:rPr lang="zh-CN" altLang="zh-CN" sz="2000" dirty="0"/>
              <a:t>创建生成器对象。</a:t>
            </a:r>
            <a:r>
              <a:rPr lang="zh-CN" altLang="en-US" sz="2000" dirty="0"/>
              <a:t>生成器对象特点：</a:t>
            </a:r>
            <a:r>
              <a:rPr lang="en-US" altLang="zh-CN" sz="2000" dirty="0"/>
              <a:t>1.</a:t>
            </a:r>
            <a:r>
              <a:rPr lang="zh-CN" altLang="en-US" sz="2000"/>
              <a:t>惰性机制</a:t>
            </a:r>
            <a:r>
              <a:rPr lang="en-US" altLang="zh-CN" sz="2000"/>
              <a:t>(</a:t>
            </a:r>
            <a:r>
              <a:rPr lang="zh-CN" altLang="en-US" sz="2000"/>
              <a:t>数据延迟生成</a:t>
            </a:r>
            <a:r>
              <a:rPr lang="en-US" altLang="zh-CN" sz="2000"/>
              <a:t>),  2.</a:t>
            </a:r>
            <a:r>
              <a:rPr lang="zh-CN" altLang="en-US" sz="2000"/>
              <a:t>节省</a:t>
            </a:r>
            <a:r>
              <a:rPr lang="zh-CN" altLang="en-US" sz="2000" dirty="0"/>
              <a:t>内存。</a:t>
            </a:r>
            <a:endParaRPr lang="en-US" altLang="zh-CN" sz="2000" dirty="0"/>
          </a:p>
          <a:p>
            <a:pPr indent="457200" algn="just"/>
            <a:r>
              <a:rPr lang="zh-CN" altLang="en-US" sz="2000"/>
              <a:t>例如需产生</a:t>
            </a:r>
            <a:r>
              <a:rPr lang="en-US" altLang="zh-CN" sz="2000"/>
              <a:t>10</a:t>
            </a:r>
            <a:r>
              <a:rPr lang="zh-CN" altLang="en-US" sz="2000"/>
              <a:t>万个</a:t>
            </a:r>
            <a:r>
              <a:rPr lang="zh-CN" altLang="en-US" sz="2000" dirty="0"/>
              <a:t>数据，普通函数要</a:t>
            </a:r>
            <a:r>
              <a:rPr lang="zh-CN" altLang="en-US" sz="2000"/>
              <a:t>将</a:t>
            </a:r>
            <a:r>
              <a:rPr lang="en-US" altLang="zh-CN" sz="2000"/>
              <a:t>10</a:t>
            </a:r>
            <a:r>
              <a:rPr lang="zh-CN" altLang="en-US" sz="2000"/>
              <a:t>万个</a:t>
            </a:r>
            <a:r>
              <a:rPr lang="zh-CN" altLang="en-US" sz="2000" dirty="0"/>
              <a:t>数据都产生并返回，</a:t>
            </a:r>
            <a:r>
              <a:rPr lang="zh-CN" altLang="en-US" sz="2000"/>
              <a:t>内存耗费较大，</a:t>
            </a:r>
            <a:r>
              <a:rPr lang="zh-CN" altLang="en-US" sz="2000" dirty="0"/>
              <a:t>而采用生成器对象可以每次只生成</a:t>
            </a:r>
            <a:r>
              <a:rPr lang="en-US" altLang="zh-CN" sz="2000" dirty="0"/>
              <a:t>1</a:t>
            </a:r>
            <a:r>
              <a:rPr lang="zh-CN" altLang="en-US" sz="2000" dirty="0"/>
              <a:t>个，处理后再生成下一个，节省内存。</a:t>
            </a:r>
            <a:endParaRPr lang="en-US" altLang="zh-CN" sz="2000" dirty="0"/>
          </a:p>
        </p:txBody>
      </p:sp>
      <p:sp>
        <p:nvSpPr>
          <p:cNvPr id="6" name="文本框 5"/>
          <p:cNvSpPr txBox="1"/>
          <p:nvPr/>
        </p:nvSpPr>
        <p:spPr>
          <a:xfrm>
            <a:off x="2296220" y="2592104"/>
            <a:ext cx="7976245" cy="286232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def  g</a:t>
            </a:r>
            <a:r>
              <a:rPr lang="en-US" altLang="zh-CN"/>
              <a:t>():              # </a:t>
            </a:r>
            <a:r>
              <a:rPr lang="zh-CN" altLang="en-US" dirty="0"/>
              <a:t>生成器函数</a:t>
            </a:r>
            <a:endParaRPr lang="en-US" altLang="zh-CN" dirty="0"/>
          </a:p>
          <a:p>
            <a:r>
              <a:rPr lang="en-US" altLang="zh-CN" dirty="0"/>
              <a:t>    a = 1</a:t>
            </a:r>
          </a:p>
          <a:p>
            <a:r>
              <a:rPr lang="en-US" altLang="zh-CN" dirty="0"/>
              <a:t>    while True:</a:t>
            </a:r>
          </a:p>
          <a:p>
            <a:r>
              <a:rPr lang="en-US" altLang="zh-CN" dirty="0"/>
              <a:t>        </a:t>
            </a:r>
            <a:r>
              <a:rPr lang="en-US" altLang="zh-CN" dirty="0">
                <a:solidFill>
                  <a:srgbClr val="C00000"/>
                </a:solidFill>
              </a:rPr>
              <a:t>yield</a:t>
            </a:r>
            <a:r>
              <a:rPr lang="en-US" altLang="zh-CN" dirty="0"/>
              <a:t>  a</a:t>
            </a:r>
            <a:r>
              <a:rPr lang="en-US" altLang="zh-CN"/>
              <a:t>	# </a:t>
            </a:r>
            <a:r>
              <a:rPr lang="zh-CN" altLang="en-US"/>
              <a:t>利用</a:t>
            </a:r>
            <a:r>
              <a:rPr lang="en-US" altLang="zh-CN"/>
              <a:t>yield</a:t>
            </a:r>
            <a:r>
              <a:rPr lang="zh-CN" altLang="en-US"/>
              <a:t>关键字返回数据，不再使用</a:t>
            </a:r>
            <a:r>
              <a:rPr lang="en-US" altLang="zh-CN"/>
              <a:t>return</a:t>
            </a:r>
            <a:endParaRPr lang="en-US" altLang="zh-CN" dirty="0"/>
          </a:p>
          <a:p>
            <a:r>
              <a:rPr lang="en-US" altLang="zh-CN" dirty="0"/>
              <a:t>        a = a </a:t>
            </a:r>
            <a:r>
              <a:rPr lang="en-US" altLang="zh-CN"/>
              <a:t>+ 2</a:t>
            </a:r>
          </a:p>
          <a:p>
            <a:r>
              <a:rPr lang="en-US" altLang="zh-CN"/>
              <a:t>        </a:t>
            </a:r>
            <a:endParaRPr lang="en-US" altLang="zh-CN" dirty="0"/>
          </a:p>
          <a:p>
            <a:r>
              <a:rPr lang="en-US" altLang="zh-CN" dirty="0"/>
              <a:t>c = g</a:t>
            </a:r>
            <a:r>
              <a:rPr lang="en-US" altLang="zh-CN"/>
              <a:t>()                                 #  </a:t>
            </a:r>
            <a:r>
              <a:rPr lang="en-US" altLang="zh-CN" dirty="0"/>
              <a:t>c</a:t>
            </a:r>
            <a:r>
              <a:rPr lang="zh-CN" altLang="en-US" dirty="0"/>
              <a:t>是</a:t>
            </a:r>
            <a:r>
              <a:rPr lang="zh-CN" altLang="zh-CN"/>
              <a:t>生成器对象</a:t>
            </a:r>
            <a:r>
              <a:rPr lang="en-US" altLang="zh-CN"/>
              <a:t> </a:t>
            </a:r>
            <a:endParaRPr lang="en-US" altLang="zh-CN" dirty="0"/>
          </a:p>
          <a:p>
            <a:r>
              <a:rPr lang="en-US" altLang="zh-CN"/>
              <a:t>print(type(c))                      #  </a:t>
            </a:r>
            <a:r>
              <a:rPr lang="zh-CN" altLang="en-US"/>
              <a:t>类型为 </a:t>
            </a:r>
            <a:r>
              <a:rPr lang="en-US" altLang="zh-CN"/>
              <a:t>generator</a:t>
            </a:r>
          </a:p>
          <a:p>
            <a:r>
              <a:rPr lang="en-US" altLang="zh-CN"/>
              <a:t>for  i  in  range(20):</a:t>
            </a:r>
          </a:p>
          <a:p>
            <a:r>
              <a:rPr lang="en-US" altLang="zh-CN"/>
              <a:t>    print(</a:t>
            </a:r>
            <a:r>
              <a:rPr lang="en-US" altLang="zh-CN">
                <a:solidFill>
                  <a:srgbClr val="C00000"/>
                </a:solidFill>
              </a:rPr>
              <a:t>next</a:t>
            </a:r>
            <a:r>
              <a:rPr lang="en-US" altLang="zh-CN"/>
              <a:t>(c),  end=' ')    # </a:t>
            </a:r>
            <a:r>
              <a:rPr lang="zh-CN" altLang="en-US"/>
              <a:t>使用内建</a:t>
            </a:r>
            <a:r>
              <a:rPr lang="en-US" altLang="zh-CN"/>
              <a:t>next</a:t>
            </a:r>
            <a:r>
              <a:rPr lang="zh-CN" altLang="en-US"/>
              <a:t>函数获取数据，输出前</a:t>
            </a:r>
            <a:r>
              <a:rPr lang="en-US" altLang="zh-CN"/>
              <a:t>20</a:t>
            </a:r>
            <a:r>
              <a:rPr lang="zh-CN" altLang="en-US"/>
              <a:t>个奇数</a:t>
            </a:r>
            <a:endParaRPr lang="en-US" altLang="zh-CN"/>
          </a:p>
        </p:txBody>
      </p:sp>
      <p:sp>
        <p:nvSpPr>
          <p:cNvPr id="3" name="矩形 2"/>
          <p:cNvSpPr/>
          <p:nvPr/>
        </p:nvSpPr>
        <p:spPr>
          <a:xfrm>
            <a:off x="2171564" y="5661249"/>
            <a:ext cx="8100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altLang="zh-CN" dirty="0"/>
              <a:t>yield</a:t>
            </a:r>
            <a:r>
              <a:rPr lang="zh-CN" altLang="zh-CN" dirty="0"/>
              <a:t>语句返回</a:t>
            </a:r>
            <a:r>
              <a:rPr lang="zh-CN" altLang="en-US" dirty="0"/>
              <a:t>一个</a:t>
            </a:r>
            <a:r>
              <a:rPr lang="zh-CN" altLang="zh-CN" dirty="0"/>
              <a:t>值并暂停函数的运行，</a:t>
            </a:r>
            <a:r>
              <a:rPr lang="zh-CN" altLang="en-US" dirty="0"/>
              <a:t>下次</a:t>
            </a:r>
            <a:r>
              <a:rPr lang="zh-CN" altLang="zh-CN" dirty="0"/>
              <a:t>通过内置函数</a:t>
            </a:r>
            <a:r>
              <a:rPr lang="en-US" altLang="zh-CN" dirty="0"/>
              <a:t>next</a:t>
            </a:r>
            <a:r>
              <a:rPr lang="zh-CN" altLang="zh-CN" dirty="0"/>
              <a:t>或</a:t>
            </a:r>
            <a:r>
              <a:rPr lang="en-US" altLang="zh-CN" dirty="0"/>
              <a:t>for</a:t>
            </a:r>
            <a:r>
              <a:rPr lang="zh-CN" altLang="zh-CN" dirty="0"/>
              <a:t>循环遍历生成器对象时</a:t>
            </a:r>
            <a:r>
              <a:rPr lang="zh-CN" altLang="en-US" dirty="0"/>
              <a:t>再</a:t>
            </a:r>
            <a:r>
              <a:rPr lang="zh-CN" altLang="zh-CN" dirty="0"/>
              <a:t>恢复执行，并从</a:t>
            </a:r>
            <a:r>
              <a:rPr lang="en-US" altLang="zh-CN" dirty="0"/>
              <a:t>yield</a:t>
            </a:r>
            <a:r>
              <a:rPr lang="zh-CN" altLang="zh-CN" dirty="0"/>
              <a:t>语句的后一条语句继续执行。</a:t>
            </a:r>
            <a:endParaRPr lang="zh-CN" alt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063553" y="404665"/>
            <a:ext cx="68437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5.5  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嵌套定义、修饰器和生成器函数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73410" y="1052736"/>
            <a:ext cx="81990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/>
              <a:t>练习：</a:t>
            </a:r>
            <a:r>
              <a:rPr lang="en-US" altLang="zh-CN" sz="2000"/>
              <a:t>python</a:t>
            </a:r>
            <a:r>
              <a:rPr lang="zh-CN" altLang="en-US" sz="2000"/>
              <a:t>原有的</a:t>
            </a:r>
            <a:r>
              <a:rPr lang="en-US" altLang="zh-CN" sz="2000"/>
              <a:t>range</a:t>
            </a:r>
            <a:r>
              <a:rPr lang="zh-CN" altLang="en-US" sz="2000"/>
              <a:t>函数不支持小数步长，要求自定义</a:t>
            </a:r>
            <a:r>
              <a:rPr lang="en-US" altLang="zh-CN" sz="2000"/>
              <a:t>range2 </a:t>
            </a:r>
            <a:r>
              <a:rPr lang="zh-CN" altLang="en-US" sz="2000"/>
              <a:t>生成器函数，模仿</a:t>
            </a:r>
            <a:r>
              <a:rPr lang="en-US" altLang="zh-CN" sz="2000"/>
              <a:t>range</a:t>
            </a:r>
            <a:r>
              <a:rPr lang="zh-CN" altLang="en-US" sz="2000"/>
              <a:t>的工作方式并能支持小数步长。</a:t>
            </a:r>
            <a:endParaRPr lang="en-US" altLang="zh-CN" sz="2000" dirty="0"/>
          </a:p>
        </p:txBody>
      </p:sp>
      <p:sp>
        <p:nvSpPr>
          <p:cNvPr id="4" name="文本框 3"/>
          <p:cNvSpPr txBox="1"/>
          <p:nvPr/>
        </p:nvSpPr>
        <p:spPr>
          <a:xfrm>
            <a:off x="2076319" y="2017081"/>
            <a:ext cx="7767006" cy="224676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000"/>
              <a:t>def  range2(</a:t>
            </a:r>
            <a:r>
              <a:rPr lang="en-US" altLang="zh-CN" sz="2000"/>
              <a:t>start</a:t>
            </a:r>
            <a:r>
              <a:rPr lang="zh-CN" altLang="en-US" sz="2000"/>
              <a:t>=</a:t>
            </a:r>
            <a:r>
              <a:rPr lang="en-US" altLang="zh-CN" sz="2000"/>
              <a:t>0</a:t>
            </a:r>
            <a:r>
              <a:rPr lang="zh-CN" altLang="en-US" sz="2000"/>
              <a:t>, </a:t>
            </a:r>
            <a:r>
              <a:rPr lang="en-US" altLang="zh-CN" sz="2000"/>
              <a:t>stop</a:t>
            </a:r>
            <a:r>
              <a:rPr lang="zh-CN" altLang="en-US" sz="2000"/>
              <a:t>=10, step=1):   # 生成器函数</a:t>
            </a:r>
          </a:p>
          <a:p>
            <a:r>
              <a:rPr lang="zh-CN" altLang="en-US" sz="2000"/>
              <a:t>    while  </a:t>
            </a:r>
            <a:r>
              <a:rPr lang="en-US" altLang="zh-CN" sz="2000"/>
              <a:t>start</a:t>
            </a:r>
            <a:r>
              <a:rPr lang="zh-CN" altLang="en-US" sz="2000"/>
              <a:t>&lt;</a:t>
            </a:r>
            <a:r>
              <a:rPr lang="en-US" altLang="zh-CN" sz="2000"/>
              <a:t>stop</a:t>
            </a:r>
            <a:r>
              <a:rPr lang="zh-CN" altLang="en-US" sz="2000"/>
              <a:t>:</a:t>
            </a:r>
          </a:p>
          <a:p>
            <a:r>
              <a:rPr lang="zh-CN" altLang="en-US" sz="2000"/>
              <a:t>        yield  </a:t>
            </a:r>
            <a:r>
              <a:rPr lang="en-US" altLang="zh-CN" sz="2000"/>
              <a:t>start</a:t>
            </a:r>
            <a:endParaRPr lang="zh-CN" altLang="en-US" sz="2000"/>
          </a:p>
          <a:p>
            <a:r>
              <a:rPr lang="zh-CN" altLang="en-US" sz="2000"/>
              <a:t>        </a:t>
            </a:r>
            <a:r>
              <a:rPr lang="en-US" altLang="zh-CN" sz="2000"/>
              <a:t>start</a:t>
            </a:r>
            <a:r>
              <a:rPr lang="zh-CN" altLang="en-US" sz="2000"/>
              <a:t> = </a:t>
            </a:r>
            <a:r>
              <a:rPr lang="en-US" altLang="zh-CN" sz="2000"/>
              <a:t>start</a:t>
            </a:r>
            <a:r>
              <a:rPr lang="zh-CN" altLang="en-US" sz="2000"/>
              <a:t> + step</a:t>
            </a:r>
            <a:endParaRPr lang="en-US" altLang="zh-CN" sz="2000"/>
          </a:p>
          <a:p>
            <a:endParaRPr lang="zh-CN" altLang="en-US" sz="2000"/>
          </a:p>
          <a:p>
            <a:r>
              <a:rPr lang="zh-CN" altLang="en-US" sz="2000"/>
              <a:t>for  x  in  range2(1, 5, 0.5):</a:t>
            </a:r>
          </a:p>
          <a:p>
            <a:r>
              <a:rPr lang="zh-CN" altLang="en-US" sz="2000"/>
              <a:t>    print(x, end = ' ')</a:t>
            </a:r>
            <a:endParaRPr lang="en-US" altLang="zh-CN" sz="20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411" y="5115962"/>
            <a:ext cx="4896533" cy="35247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991544" y="4715852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/>
              <a:t>输出：</a:t>
            </a:r>
          </a:p>
        </p:txBody>
      </p:sp>
      <p:pic>
        <p:nvPicPr>
          <p:cNvPr id="2" name="图形 1" descr="研究 纯色填充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9456" y="949479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3B2A5A5-F96A-45CF-ABF8-3D0BF1B3BA7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38400" y="635001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要将一个函数作为修饰器应用到其它函数上，则一般可使用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____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1]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____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符号加函数名的形式来增加修饰标识。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6CB9AB80-16B3-430F-81F3-FAE9085B762F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A04264A-9F52-482B-A7D9-EF7EA4E17F34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1524000" y="5849303"/>
            <a:ext cx="9144000" cy="365760"/>
          </a:xfrm>
          <a:prstGeom prst="rect">
            <a:avLst/>
          </a:prstGeom>
          <a:solidFill>
            <a:srgbClr val="FBFA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正常使用填空题需</a:t>
            </a:r>
            <a:r>
              <a:rPr lang="en-US" altLang="zh-CN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以上版本雨课堂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485A321-B36F-413A-96C9-C0822C5F759E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6" name="TitleBackground">
              <a:extLst>
                <a:ext uri="{FF2B5EF4-FFF2-40B4-BE49-F238E27FC236}">
                  <a16:creationId xmlns:a16="http://schemas.microsoft.com/office/drawing/2014/main" id="{5FC65B9E-01D5-4963-B4FE-20621B73BFE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7" name="ColorBlock">
              <a:extLst>
                <a:ext uri="{FF2B5EF4-FFF2-40B4-BE49-F238E27FC236}">
                  <a16:creationId xmlns:a16="http://schemas.microsoft.com/office/drawing/2014/main" id="{7C71B2CC-5120-4ED4-9AD0-97F0A468C70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8" name="TypeText">
              <a:extLst>
                <a:ext uri="{FF2B5EF4-FFF2-40B4-BE49-F238E27FC236}">
                  <a16:creationId xmlns:a16="http://schemas.microsoft.com/office/drawing/2014/main" id="{E3DB0E58-F7FB-47C6-A441-9FF61796B398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填空题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9" name="TipText">
              <a:extLst>
                <a:ext uri="{FF2B5EF4-FFF2-40B4-BE49-F238E27FC236}">
                  <a16:creationId xmlns:a16="http://schemas.microsoft.com/office/drawing/2014/main" id="{48CE0BFA-A43F-4830-A6F0-449B3CD4E30D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87F7A517-7064-4517-AC69-16488D90821B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78066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E6BB913-AF01-4302-9E76-4E86D86B60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  <a:pPr>
                <a:defRPr/>
              </a:pPr>
              <a:t>54</a:t>
            </a:fld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56D90C5-18A0-4E29-A5C0-1A63A87AE47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38400" y="635001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生成器函数是指一个包含了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____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1]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______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语句的函数。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A2A44D05-DB43-4E68-BB9D-6290DEAE9112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74840E2-F259-4165-9915-514404F9FB7D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1524000" y="5849303"/>
            <a:ext cx="9144000" cy="365760"/>
          </a:xfrm>
          <a:prstGeom prst="rect">
            <a:avLst/>
          </a:prstGeom>
          <a:solidFill>
            <a:srgbClr val="FBFA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正常使用填空题需</a:t>
            </a:r>
            <a:r>
              <a:rPr lang="en-US" altLang="zh-CN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以上版本雨课堂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7A95068-A39D-4919-8AE9-50AE87E5EB30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0" y="0"/>
            <a:ext cx="9144000" cy="635000"/>
            <a:chOff x="-1524000" y="0"/>
            <a:chExt cx="9144000" cy="635000"/>
          </a:xfrm>
        </p:grpSpPr>
        <p:sp>
          <p:nvSpPr>
            <p:cNvPr id="7" name="TitleBackground">
              <a:extLst>
                <a:ext uri="{FF2B5EF4-FFF2-40B4-BE49-F238E27FC236}">
                  <a16:creationId xmlns:a16="http://schemas.microsoft.com/office/drawing/2014/main" id="{A177305E-30EB-416F-87E7-25554663BE1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-152400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8" name="ColorBlock">
              <a:extLst>
                <a:ext uri="{FF2B5EF4-FFF2-40B4-BE49-F238E27FC236}">
                  <a16:creationId xmlns:a16="http://schemas.microsoft.com/office/drawing/2014/main" id="{9938B8CF-4B43-4C03-858E-B9F4AC084D5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-152400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9" name="TypeText">
              <a:extLst>
                <a:ext uri="{FF2B5EF4-FFF2-40B4-BE49-F238E27FC236}">
                  <a16:creationId xmlns:a16="http://schemas.microsoft.com/office/drawing/2014/main" id="{0C7F6094-A4C9-4E6D-8263-9C6EDFCF71FB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-1270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填空题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0" name="TipText">
              <a:extLst>
                <a:ext uri="{FF2B5EF4-FFF2-40B4-BE49-F238E27FC236}">
                  <a16:creationId xmlns:a16="http://schemas.microsoft.com/office/drawing/2014/main" id="{E830BA9E-717A-4A66-8ED1-57BA7F884832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0BE2E823-B477-426E-AC96-6485716B1A72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30720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 hidden="1">
            <a:extLst>
              <a:ext uri="{FF2B5EF4-FFF2-40B4-BE49-F238E27FC236}">
                <a16:creationId xmlns:a16="http://schemas.microsoft.com/office/drawing/2014/main" id="{3A14F692-E362-4D4C-8A0C-16EA535C9427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2573000" y="0"/>
            <a:ext cx="384048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9B9B9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81B1C1-6BF9-4664-AD6E-42CA9C2E4D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  <a:pPr>
                <a:defRPr/>
              </a:pPr>
              <a:t>55</a:t>
            </a:fld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CE5E7E3-C0B7-43FC-ABFB-5E047B00810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38400" y="635001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Python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允许在函数内部又定义一个函数，称为嵌套函数。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F732266-8977-4DDF-A8F5-E02F9F14C87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正确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0161584-6EB9-4615-80D5-8C7C8001347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错误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D83F1A7-6721-48B4-A1EC-7DEE48D76F37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FE3CE6C4-D929-4AEB-9014-40B8FDBA0B07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645D1408-8FC1-4D1C-B47D-BF295D7CA7CD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3E4D7FE-30B2-491A-AEDE-7AC457EE431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2661900" y="6988552"/>
            <a:ext cx="3662680" cy="46166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</a:t>
            </a:r>
            <a:endParaRPr lang="zh-CN" altLang="en-US" sz="1200" dirty="0">
              <a:solidFill>
                <a:srgbClr val="F84F4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13" name="组合 12" hidden="1">
            <a:extLst>
              <a:ext uri="{FF2B5EF4-FFF2-40B4-BE49-F238E27FC236}">
                <a16:creationId xmlns:a16="http://schemas.microsoft.com/office/drawing/2014/main" id="{028892D0-96F9-4A92-9A09-28EA450D9723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12585700" y="0"/>
            <a:ext cx="3815080" cy="647700"/>
            <a:chOff x="9537700" y="0"/>
            <a:chExt cx="3815080" cy="647700"/>
          </a:xfrm>
        </p:grpSpPr>
        <p:sp>
          <p:nvSpPr>
            <p:cNvPr id="8" name="RemarkBack" hidden="1">
              <a:extLst>
                <a:ext uri="{FF2B5EF4-FFF2-40B4-BE49-F238E27FC236}">
                  <a16:creationId xmlns:a16="http://schemas.microsoft.com/office/drawing/2014/main" id="{56B4FA9A-6B84-428A-B512-D7BA834D714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 bwMode="auto">
            <a:xfrm>
              <a:off x="9537700" y="12700"/>
              <a:ext cx="381508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9" name="RemarkBlock" hidden="1">
              <a:extLst>
                <a:ext uri="{FF2B5EF4-FFF2-40B4-BE49-F238E27FC236}">
                  <a16:creationId xmlns:a16="http://schemas.microsoft.com/office/drawing/2014/main" id="{3BAEFB76-E80F-4679-909B-667B0D30A35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 bwMode="auto">
            <a:xfrm>
              <a:off x="9537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2" name="RemarkTitleText" hidden="1">
              <a:extLst>
                <a:ext uri="{FF2B5EF4-FFF2-40B4-BE49-F238E27FC236}">
                  <a16:creationId xmlns:a16="http://schemas.microsoft.com/office/drawing/2014/main" id="{F0E5164B-7702-4FAF-8183-49851685305E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9779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答案解析</a:t>
              </a:r>
              <a:endParaRPr lang="zh-CN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sp>
        <p:nvSpPr>
          <p:cNvPr id="22" name="RemarkBack" hidden="1">
            <a:extLst>
              <a:ext uri="{FF2B5EF4-FFF2-40B4-BE49-F238E27FC236}">
                <a16:creationId xmlns:a16="http://schemas.microsoft.com/office/drawing/2014/main" id="{D21A781D-1C04-4EE3-8DEE-E9C8ABBF651C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12585700" y="12700"/>
            <a:ext cx="3815080" cy="635000"/>
          </a:xfrm>
          <a:prstGeom prst="rect">
            <a:avLst/>
          </a:prstGeom>
          <a:solidFill>
            <a:srgbClr val="F6F7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charset="0"/>
            </a:endParaRPr>
          </a:p>
        </p:txBody>
      </p:sp>
      <p:sp>
        <p:nvSpPr>
          <p:cNvPr id="23" name="RemarkBlock" hidden="1">
            <a:extLst>
              <a:ext uri="{FF2B5EF4-FFF2-40B4-BE49-F238E27FC236}">
                <a16:creationId xmlns:a16="http://schemas.microsoft.com/office/drawing/2014/main" id="{D527704F-B886-4E8A-A097-1B67EA89FF50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12585700" y="12700"/>
            <a:ext cx="190500" cy="635000"/>
          </a:xfrm>
          <a:prstGeom prst="rect">
            <a:avLst/>
          </a:prstGeom>
          <a:solidFill>
            <a:srgbClr val="639E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charset="0"/>
            </a:endParaRPr>
          </a:p>
        </p:txBody>
      </p:sp>
      <p:sp>
        <p:nvSpPr>
          <p:cNvPr id="24" name="RemarkTitleText" hidden="1">
            <a:extLst>
              <a:ext uri="{FF2B5EF4-FFF2-40B4-BE49-F238E27FC236}">
                <a16:creationId xmlns:a16="http://schemas.microsoft.com/office/drawing/2014/main" id="{68048086-1D97-44B6-8AFD-67E4FB5497AD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2827000" y="0"/>
            <a:ext cx="1905000" cy="635000"/>
          </a:xfrm>
          <a:prstGeom prst="rect">
            <a:avLst/>
          </a:prstGeom>
          <a:noFill/>
        </p:spPr>
        <p:txBody>
          <a:bodyPr vert="horz" wrap="none" rtlCol="0" anchor="ctr" anchorCtr="0">
            <a:no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答案解析</a:t>
            </a:r>
            <a:endParaRPr lang="zh-CN" altLang="en-US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48E0B7A-E97B-4514-AEFC-22697D3B91C7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>
              <a:extLst>
                <a:ext uri="{FF2B5EF4-FFF2-40B4-BE49-F238E27FC236}">
                  <a16:creationId xmlns:a16="http://schemas.microsoft.com/office/drawing/2014/main" id="{C52D435F-38D8-4578-9C73-B7E4A6D0618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6" name="ColorBlock">
              <a:extLst>
                <a:ext uri="{FF2B5EF4-FFF2-40B4-BE49-F238E27FC236}">
                  <a16:creationId xmlns:a16="http://schemas.microsoft.com/office/drawing/2014/main" id="{2CA6944F-D3AE-4885-9FBC-D897BE7ACFA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7" name="TypeText">
              <a:extLst>
                <a:ext uri="{FF2B5EF4-FFF2-40B4-BE49-F238E27FC236}">
                  <a16:creationId xmlns:a16="http://schemas.microsoft.com/office/drawing/2014/main" id="{6F8DA135-D575-46A3-AEEA-BDA597D84D87}"/>
                </a:ext>
              </a:extLst>
            </p:cNvPr>
            <p:cNvSpPr txBox="1"/>
            <p:nvPr>
              <p:custDataLst>
                <p:tags r:id="rId28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8" name="TipText">
              <a:extLst>
                <a:ext uri="{FF2B5EF4-FFF2-40B4-BE49-F238E27FC236}">
                  <a16:creationId xmlns:a16="http://schemas.microsoft.com/office/drawing/2014/main" id="{591A1FC7-1457-44F6-9E21-25C0FB6EBA9D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73D947B-C39E-4A64-B47A-28A0F55A1C44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>
            <a:off x="1524000" y="0"/>
            <a:ext cx="9144000" cy="635000"/>
            <a:chOff x="-152400" y="-152400"/>
            <a:chExt cx="9144000" cy="635000"/>
          </a:xfrm>
        </p:grpSpPr>
        <p:sp>
          <p:nvSpPr>
            <p:cNvPr id="26" name="TitleBackground">
              <a:extLst>
                <a:ext uri="{FF2B5EF4-FFF2-40B4-BE49-F238E27FC236}">
                  <a16:creationId xmlns:a16="http://schemas.microsoft.com/office/drawing/2014/main" id="{A938CB64-A774-4B6B-96D2-D780B9E0E91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 bwMode="auto">
            <a:xfrm>
              <a:off x="-152400" y="-15240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27" name="ColorBlock">
              <a:extLst>
                <a:ext uri="{FF2B5EF4-FFF2-40B4-BE49-F238E27FC236}">
                  <a16:creationId xmlns:a16="http://schemas.microsoft.com/office/drawing/2014/main" id="{9393AE93-EBE8-4E08-BC94-ADA2A9117C4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 bwMode="auto">
            <a:xfrm>
              <a:off x="-152400" y="-1524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28" name="TypeText">
              <a:extLst>
                <a:ext uri="{FF2B5EF4-FFF2-40B4-BE49-F238E27FC236}">
                  <a16:creationId xmlns:a16="http://schemas.microsoft.com/office/drawing/2014/main" id="{908B5E79-0465-4807-8AAF-0DF95A4AEBC1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101600" y="-15240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29" name="TipText">
              <a:extLst>
                <a:ext uri="{FF2B5EF4-FFF2-40B4-BE49-F238E27FC236}">
                  <a16:creationId xmlns:a16="http://schemas.microsoft.com/office/drawing/2014/main" id="{AC111A8C-ECCB-44F9-8E89-E240B7D06503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1373505" y="-4318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AC44573-5B32-49D2-BD3D-E9AA7A89F211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>
            <a:off x="0" y="0"/>
            <a:ext cx="9144000" cy="635000"/>
            <a:chOff x="-1828800" y="-304800"/>
            <a:chExt cx="9144000" cy="635000"/>
          </a:xfrm>
        </p:grpSpPr>
        <p:sp>
          <p:nvSpPr>
            <p:cNvPr id="31" name="TitleBackground">
              <a:extLst>
                <a:ext uri="{FF2B5EF4-FFF2-40B4-BE49-F238E27FC236}">
                  <a16:creationId xmlns:a16="http://schemas.microsoft.com/office/drawing/2014/main" id="{39640D57-F370-4FEF-BF0E-0F30ED58734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auto">
            <a:xfrm>
              <a:off x="-1828800" y="-30480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32" name="ColorBlock">
              <a:extLst>
                <a:ext uri="{FF2B5EF4-FFF2-40B4-BE49-F238E27FC236}">
                  <a16:creationId xmlns:a16="http://schemas.microsoft.com/office/drawing/2014/main" id="{9060F20D-9376-46F5-B944-07A8129B67A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 bwMode="auto">
            <a:xfrm>
              <a:off x="-1828800" y="-3048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33" name="TypeText">
              <a:extLst>
                <a:ext uri="{FF2B5EF4-FFF2-40B4-BE49-F238E27FC236}">
                  <a16:creationId xmlns:a16="http://schemas.microsoft.com/office/drawing/2014/main" id="{F7E8E0A3-AB9F-44C5-BFD1-EE3535F4050F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-1574800" y="-30480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34" name="TipText">
              <a:extLst>
                <a:ext uri="{FF2B5EF4-FFF2-40B4-BE49-F238E27FC236}">
                  <a16:creationId xmlns:a16="http://schemas.microsoft.com/office/drawing/2014/main" id="{580929BD-256C-46DA-884E-EBA596BBB296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-302895" y="-19558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9F1B2A26-AD5B-4C21-8A35-A52815D7FB70}"/>
              </a:ext>
            </a:extLst>
          </p:cNvPr>
          <p:cNvPicPr>
            <a:picLocks/>
          </p:cNvPicPr>
          <p:nvPr>
            <p:custDataLst>
              <p:tags r:id="rId17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54899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 hidden="1">
            <a:extLst>
              <a:ext uri="{FF2B5EF4-FFF2-40B4-BE49-F238E27FC236}">
                <a16:creationId xmlns:a16="http://schemas.microsoft.com/office/drawing/2014/main" id="{3A14F692-E362-4D4C-8A0C-16EA535C9427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2573000" y="0"/>
            <a:ext cx="384048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9B9B9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81B1C1-6BF9-4664-AD6E-42CA9C2E4D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  <a:pPr>
                <a:defRPr/>
              </a:pPr>
              <a:t>56</a:t>
            </a:fld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CE5E7E3-C0B7-43FC-ABFB-5E047B00810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38400" y="635001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生成器函数和普通函数类似，都是一次性将数据全部生成并返回给主程序。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F732266-8977-4DDF-A8F5-E02F9F14C87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正确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0161584-6EB9-4615-80D5-8C7C8001347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错误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D83F1A7-6721-48B4-A1EC-7DEE48D76F37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FE3CE6C4-D929-4AEB-9014-40B8FDBA0B07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645D1408-8FC1-4D1C-B47D-BF295D7CA7CD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3E4D7FE-30B2-491A-AEDE-7AC457EE431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2661900" y="6988552"/>
            <a:ext cx="3662680" cy="46166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</a:t>
            </a:r>
            <a:endParaRPr lang="zh-CN" altLang="en-US" sz="1200" dirty="0">
              <a:solidFill>
                <a:srgbClr val="F84F4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13" name="组合 12" hidden="1">
            <a:extLst>
              <a:ext uri="{FF2B5EF4-FFF2-40B4-BE49-F238E27FC236}">
                <a16:creationId xmlns:a16="http://schemas.microsoft.com/office/drawing/2014/main" id="{028892D0-96F9-4A92-9A09-28EA450D9723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12585700" y="0"/>
            <a:ext cx="3815080" cy="647700"/>
            <a:chOff x="9537700" y="0"/>
            <a:chExt cx="3815080" cy="647700"/>
          </a:xfrm>
        </p:grpSpPr>
        <p:sp>
          <p:nvSpPr>
            <p:cNvPr id="8" name="RemarkBack" hidden="1">
              <a:extLst>
                <a:ext uri="{FF2B5EF4-FFF2-40B4-BE49-F238E27FC236}">
                  <a16:creationId xmlns:a16="http://schemas.microsoft.com/office/drawing/2014/main" id="{56B4FA9A-6B84-428A-B512-D7BA834D714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 bwMode="auto">
            <a:xfrm>
              <a:off x="9537700" y="12700"/>
              <a:ext cx="381508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9" name="RemarkBlock" hidden="1">
              <a:extLst>
                <a:ext uri="{FF2B5EF4-FFF2-40B4-BE49-F238E27FC236}">
                  <a16:creationId xmlns:a16="http://schemas.microsoft.com/office/drawing/2014/main" id="{3BAEFB76-E80F-4679-909B-667B0D30A35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 bwMode="auto">
            <a:xfrm>
              <a:off x="9537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2" name="RemarkTitleText" hidden="1">
              <a:extLst>
                <a:ext uri="{FF2B5EF4-FFF2-40B4-BE49-F238E27FC236}">
                  <a16:creationId xmlns:a16="http://schemas.microsoft.com/office/drawing/2014/main" id="{F0E5164B-7702-4FAF-8183-49851685305E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9779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答案解析</a:t>
              </a:r>
              <a:endParaRPr lang="zh-CN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sp>
        <p:nvSpPr>
          <p:cNvPr id="22" name="RemarkBack" hidden="1">
            <a:extLst>
              <a:ext uri="{FF2B5EF4-FFF2-40B4-BE49-F238E27FC236}">
                <a16:creationId xmlns:a16="http://schemas.microsoft.com/office/drawing/2014/main" id="{D21A781D-1C04-4EE3-8DEE-E9C8ABBF651C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12585700" y="12700"/>
            <a:ext cx="3815080" cy="635000"/>
          </a:xfrm>
          <a:prstGeom prst="rect">
            <a:avLst/>
          </a:prstGeom>
          <a:solidFill>
            <a:srgbClr val="F6F7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charset="0"/>
            </a:endParaRPr>
          </a:p>
        </p:txBody>
      </p:sp>
      <p:sp>
        <p:nvSpPr>
          <p:cNvPr id="23" name="RemarkBlock" hidden="1">
            <a:extLst>
              <a:ext uri="{FF2B5EF4-FFF2-40B4-BE49-F238E27FC236}">
                <a16:creationId xmlns:a16="http://schemas.microsoft.com/office/drawing/2014/main" id="{D527704F-B886-4E8A-A097-1B67EA89FF50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12585700" y="12700"/>
            <a:ext cx="190500" cy="635000"/>
          </a:xfrm>
          <a:prstGeom prst="rect">
            <a:avLst/>
          </a:prstGeom>
          <a:solidFill>
            <a:srgbClr val="639E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charset="0"/>
            </a:endParaRPr>
          </a:p>
        </p:txBody>
      </p:sp>
      <p:sp>
        <p:nvSpPr>
          <p:cNvPr id="24" name="RemarkTitleText" hidden="1">
            <a:extLst>
              <a:ext uri="{FF2B5EF4-FFF2-40B4-BE49-F238E27FC236}">
                <a16:creationId xmlns:a16="http://schemas.microsoft.com/office/drawing/2014/main" id="{68048086-1D97-44B6-8AFD-67E4FB5497AD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2827000" y="0"/>
            <a:ext cx="1905000" cy="635000"/>
          </a:xfrm>
          <a:prstGeom prst="rect">
            <a:avLst/>
          </a:prstGeom>
          <a:noFill/>
        </p:spPr>
        <p:txBody>
          <a:bodyPr vert="horz" wrap="none" rtlCol="0" anchor="ctr" anchorCtr="0">
            <a:no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答案解析</a:t>
            </a:r>
            <a:endParaRPr lang="zh-CN" altLang="en-US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48E0B7A-E97B-4514-AEFC-22697D3B91C7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>
              <a:extLst>
                <a:ext uri="{FF2B5EF4-FFF2-40B4-BE49-F238E27FC236}">
                  <a16:creationId xmlns:a16="http://schemas.microsoft.com/office/drawing/2014/main" id="{C52D435F-38D8-4578-9C73-B7E4A6D0618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6" name="ColorBlock">
              <a:extLst>
                <a:ext uri="{FF2B5EF4-FFF2-40B4-BE49-F238E27FC236}">
                  <a16:creationId xmlns:a16="http://schemas.microsoft.com/office/drawing/2014/main" id="{2CA6944F-D3AE-4885-9FBC-D897BE7ACFA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7" name="TypeText">
              <a:extLst>
                <a:ext uri="{FF2B5EF4-FFF2-40B4-BE49-F238E27FC236}">
                  <a16:creationId xmlns:a16="http://schemas.microsoft.com/office/drawing/2014/main" id="{6F8DA135-D575-46A3-AEEA-BDA597D84D87}"/>
                </a:ext>
              </a:extLst>
            </p:cNvPr>
            <p:cNvSpPr txBox="1"/>
            <p:nvPr>
              <p:custDataLst>
                <p:tags r:id="rId28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8" name="TipText">
              <a:extLst>
                <a:ext uri="{FF2B5EF4-FFF2-40B4-BE49-F238E27FC236}">
                  <a16:creationId xmlns:a16="http://schemas.microsoft.com/office/drawing/2014/main" id="{591A1FC7-1457-44F6-9E21-25C0FB6EBA9D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73D947B-C39E-4A64-B47A-28A0F55A1C44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>
            <a:off x="1524000" y="0"/>
            <a:ext cx="9144000" cy="635000"/>
            <a:chOff x="-152400" y="-152400"/>
            <a:chExt cx="9144000" cy="635000"/>
          </a:xfrm>
        </p:grpSpPr>
        <p:sp>
          <p:nvSpPr>
            <p:cNvPr id="26" name="TitleBackground">
              <a:extLst>
                <a:ext uri="{FF2B5EF4-FFF2-40B4-BE49-F238E27FC236}">
                  <a16:creationId xmlns:a16="http://schemas.microsoft.com/office/drawing/2014/main" id="{A938CB64-A774-4B6B-96D2-D780B9E0E91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 bwMode="auto">
            <a:xfrm>
              <a:off x="-152400" y="-15240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27" name="ColorBlock">
              <a:extLst>
                <a:ext uri="{FF2B5EF4-FFF2-40B4-BE49-F238E27FC236}">
                  <a16:creationId xmlns:a16="http://schemas.microsoft.com/office/drawing/2014/main" id="{9393AE93-EBE8-4E08-BC94-ADA2A9117C4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 bwMode="auto">
            <a:xfrm>
              <a:off x="-152400" y="-1524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28" name="TypeText">
              <a:extLst>
                <a:ext uri="{FF2B5EF4-FFF2-40B4-BE49-F238E27FC236}">
                  <a16:creationId xmlns:a16="http://schemas.microsoft.com/office/drawing/2014/main" id="{908B5E79-0465-4807-8AAF-0DF95A4AEBC1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101600" y="-15240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29" name="TipText">
              <a:extLst>
                <a:ext uri="{FF2B5EF4-FFF2-40B4-BE49-F238E27FC236}">
                  <a16:creationId xmlns:a16="http://schemas.microsoft.com/office/drawing/2014/main" id="{AC111A8C-ECCB-44F9-8E89-E240B7D06503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1373505" y="-4318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AC44573-5B32-49D2-BD3D-E9AA7A89F211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>
            <a:off x="0" y="0"/>
            <a:ext cx="9144000" cy="635000"/>
            <a:chOff x="-1828800" y="-304800"/>
            <a:chExt cx="9144000" cy="635000"/>
          </a:xfrm>
        </p:grpSpPr>
        <p:sp>
          <p:nvSpPr>
            <p:cNvPr id="31" name="TitleBackground">
              <a:extLst>
                <a:ext uri="{FF2B5EF4-FFF2-40B4-BE49-F238E27FC236}">
                  <a16:creationId xmlns:a16="http://schemas.microsoft.com/office/drawing/2014/main" id="{39640D57-F370-4FEF-BF0E-0F30ED58734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auto">
            <a:xfrm>
              <a:off x="-1828800" y="-30480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32" name="ColorBlock">
              <a:extLst>
                <a:ext uri="{FF2B5EF4-FFF2-40B4-BE49-F238E27FC236}">
                  <a16:creationId xmlns:a16="http://schemas.microsoft.com/office/drawing/2014/main" id="{9060F20D-9376-46F5-B944-07A8129B67A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 bwMode="auto">
            <a:xfrm>
              <a:off x="-1828800" y="-3048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33" name="TypeText">
              <a:extLst>
                <a:ext uri="{FF2B5EF4-FFF2-40B4-BE49-F238E27FC236}">
                  <a16:creationId xmlns:a16="http://schemas.microsoft.com/office/drawing/2014/main" id="{F7E8E0A3-AB9F-44C5-BFD1-EE3535F4050F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-1574800" y="-30480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34" name="TipText">
              <a:extLst>
                <a:ext uri="{FF2B5EF4-FFF2-40B4-BE49-F238E27FC236}">
                  <a16:creationId xmlns:a16="http://schemas.microsoft.com/office/drawing/2014/main" id="{580929BD-256C-46DA-884E-EBA596BBB296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-302895" y="-19558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9F1B2A26-AD5B-4C21-8A35-A52815D7FB70}"/>
              </a:ext>
            </a:extLst>
          </p:cNvPr>
          <p:cNvPicPr>
            <a:picLocks/>
          </p:cNvPicPr>
          <p:nvPr>
            <p:custDataLst>
              <p:tags r:id="rId17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77760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 hidden="1">
            <a:extLst>
              <a:ext uri="{FF2B5EF4-FFF2-40B4-BE49-F238E27FC236}">
                <a16:creationId xmlns:a16="http://schemas.microsoft.com/office/drawing/2014/main" id="{3A14F692-E362-4D4C-8A0C-16EA535C9427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2573000" y="0"/>
            <a:ext cx="384048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9B9B9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81B1C1-6BF9-4664-AD6E-42CA9C2E4D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  <a:pPr>
                <a:defRPr/>
              </a:pPr>
              <a:t>57</a:t>
            </a:fld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CE5E7E3-C0B7-43FC-ABFB-5E047B00810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38400" y="635001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对于生成器对象，一般可以使用 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next(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生成器对象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)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的语法取出一个新数据。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F732266-8977-4DDF-A8F5-E02F9F14C87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正确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0161584-6EB9-4615-80D5-8C7C8001347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错误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D83F1A7-6721-48B4-A1EC-7DEE48D76F37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FE3CE6C4-D929-4AEB-9014-40B8FDBA0B07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645D1408-8FC1-4D1C-B47D-BF295D7CA7CD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3E4D7FE-30B2-491A-AEDE-7AC457EE431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2661900" y="6988552"/>
            <a:ext cx="3662680" cy="46166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</a:t>
            </a:r>
            <a:endParaRPr lang="zh-CN" altLang="en-US" sz="1200" dirty="0">
              <a:solidFill>
                <a:srgbClr val="F84F4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13" name="组合 12" hidden="1">
            <a:extLst>
              <a:ext uri="{FF2B5EF4-FFF2-40B4-BE49-F238E27FC236}">
                <a16:creationId xmlns:a16="http://schemas.microsoft.com/office/drawing/2014/main" id="{028892D0-96F9-4A92-9A09-28EA450D9723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12585700" y="0"/>
            <a:ext cx="3815080" cy="647700"/>
            <a:chOff x="9537700" y="0"/>
            <a:chExt cx="3815080" cy="647700"/>
          </a:xfrm>
        </p:grpSpPr>
        <p:sp>
          <p:nvSpPr>
            <p:cNvPr id="8" name="RemarkBack" hidden="1">
              <a:extLst>
                <a:ext uri="{FF2B5EF4-FFF2-40B4-BE49-F238E27FC236}">
                  <a16:creationId xmlns:a16="http://schemas.microsoft.com/office/drawing/2014/main" id="{56B4FA9A-6B84-428A-B512-D7BA834D714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 bwMode="auto">
            <a:xfrm>
              <a:off x="9537700" y="12700"/>
              <a:ext cx="381508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9" name="RemarkBlock" hidden="1">
              <a:extLst>
                <a:ext uri="{FF2B5EF4-FFF2-40B4-BE49-F238E27FC236}">
                  <a16:creationId xmlns:a16="http://schemas.microsoft.com/office/drawing/2014/main" id="{3BAEFB76-E80F-4679-909B-667B0D30A35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 bwMode="auto">
            <a:xfrm>
              <a:off x="9537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2" name="RemarkTitleText" hidden="1">
              <a:extLst>
                <a:ext uri="{FF2B5EF4-FFF2-40B4-BE49-F238E27FC236}">
                  <a16:creationId xmlns:a16="http://schemas.microsoft.com/office/drawing/2014/main" id="{F0E5164B-7702-4FAF-8183-49851685305E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9779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答案解析</a:t>
              </a:r>
              <a:endParaRPr lang="zh-CN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sp>
        <p:nvSpPr>
          <p:cNvPr id="22" name="RemarkBack" hidden="1">
            <a:extLst>
              <a:ext uri="{FF2B5EF4-FFF2-40B4-BE49-F238E27FC236}">
                <a16:creationId xmlns:a16="http://schemas.microsoft.com/office/drawing/2014/main" id="{D21A781D-1C04-4EE3-8DEE-E9C8ABBF651C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12585700" y="12700"/>
            <a:ext cx="3815080" cy="635000"/>
          </a:xfrm>
          <a:prstGeom prst="rect">
            <a:avLst/>
          </a:prstGeom>
          <a:solidFill>
            <a:srgbClr val="F6F7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charset="0"/>
            </a:endParaRPr>
          </a:p>
        </p:txBody>
      </p:sp>
      <p:sp>
        <p:nvSpPr>
          <p:cNvPr id="23" name="RemarkBlock" hidden="1">
            <a:extLst>
              <a:ext uri="{FF2B5EF4-FFF2-40B4-BE49-F238E27FC236}">
                <a16:creationId xmlns:a16="http://schemas.microsoft.com/office/drawing/2014/main" id="{D527704F-B886-4E8A-A097-1B67EA89FF50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12585700" y="12700"/>
            <a:ext cx="190500" cy="635000"/>
          </a:xfrm>
          <a:prstGeom prst="rect">
            <a:avLst/>
          </a:prstGeom>
          <a:solidFill>
            <a:srgbClr val="639E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charset="0"/>
            </a:endParaRPr>
          </a:p>
        </p:txBody>
      </p:sp>
      <p:sp>
        <p:nvSpPr>
          <p:cNvPr id="24" name="RemarkTitleText" hidden="1">
            <a:extLst>
              <a:ext uri="{FF2B5EF4-FFF2-40B4-BE49-F238E27FC236}">
                <a16:creationId xmlns:a16="http://schemas.microsoft.com/office/drawing/2014/main" id="{68048086-1D97-44B6-8AFD-67E4FB5497AD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2827000" y="0"/>
            <a:ext cx="1905000" cy="635000"/>
          </a:xfrm>
          <a:prstGeom prst="rect">
            <a:avLst/>
          </a:prstGeom>
          <a:noFill/>
        </p:spPr>
        <p:txBody>
          <a:bodyPr vert="horz" wrap="none" rtlCol="0" anchor="ctr" anchorCtr="0">
            <a:no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答案解析</a:t>
            </a:r>
            <a:endParaRPr lang="zh-CN" altLang="en-US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48E0B7A-E97B-4514-AEFC-22697D3B91C7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>
              <a:extLst>
                <a:ext uri="{FF2B5EF4-FFF2-40B4-BE49-F238E27FC236}">
                  <a16:creationId xmlns:a16="http://schemas.microsoft.com/office/drawing/2014/main" id="{C52D435F-38D8-4578-9C73-B7E4A6D0618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6" name="ColorBlock">
              <a:extLst>
                <a:ext uri="{FF2B5EF4-FFF2-40B4-BE49-F238E27FC236}">
                  <a16:creationId xmlns:a16="http://schemas.microsoft.com/office/drawing/2014/main" id="{2CA6944F-D3AE-4885-9FBC-D897BE7ACFA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7" name="TypeText">
              <a:extLst>
                <a:ext uri="{FF2B5EF4-FFF2-40B4-BE49-F238E27FC236}">
                  <a16:creationId xmlns:a16="http://schemas.microsoft.com/office/drawing/2014/main" id="{6F8DA135-D575-46A3-AEEA-BDA597D84D87}"/>
                </a:ext>
              </a:extLst>
            </p:cNvPr>
            <p:cNvSpPr txBox="1"/>
            <p:nvPr>
              <p:custDataLst>
                <p:tags r:id="rId28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8" name="TipText">
              <a:extLst>
                <a:ext uri="{FF2B5EF4-FFF2-40B4-BE49-F238E27FC236}">
                  <a16:creationId xmlns:a16="http://schemas.microsoft.com/office/drawing/2014/main" id="{591A1FC7-1457-44F6-9E21-25C0FB6EBA9D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73D947B-C39E-4A64-B47A-28A0F55A1C44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>
            <a:off x="1524000" y="0"/>
            <a:ext cx="9144000" cy="635000"/>
            <a:chOff x="-152400" y="-152400"/>
            <a:chExt cx="9144000" cy="635000"/>
          </a:xfrm>
        </p:grpSpPr>
        <p:sp>
          <p:nvSpPr>
            <p:cNvPr id="26" name="TitleBackground">
              <a:extLst>
                <a:ext uri="{FF2B5EF4-FFF2-40B4-BE49-F238E27FC236}">
                  <a16:creationId xmlns:a16="http://schemas.microsoft.com/office/drawing/2014/main" id="{A938CB64-A774-4B6B-96D2-D780B9E0E91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 bwMode="auto">
            <a:xfrm>
              <a:off x="-152400" y="-15240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27" name="ColorBlock">
              <a:extLst>
                <a:ext uri="{FF2B5EF4-FFF2-40B4-BE49-F238E27FC236}">
                  <a16:creationId xmlns:a16="http://schemas.microsoft.com/office/drawing/2014/main" id="{9393AE93-EBE8-4E08-BC94-ADA2A9117C4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 bwMode="auto">
            <a:xfrm>
              <a:off x="-152400" y="-1524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28" name="TypeText">
              <a:extLst>
                <a:ext uri="{FF2B5EF4-FFF2-40B4-BE49-F238E27FC236}">
                  <a16:creationId xmlns:a16="http://schemas.microsoft.com/office/drawing/2014/main" id="{908B5E79-0465-4807-8AAF-0DF95A4AEBC1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101600" y="-15240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29" name="TipText">
              <a:extLst>
                <a:ext uri="{FF2B5EF4-FFF2-40B4-BE49-F238E27FC236}">
                  <a16:creationId xmlns:a16="http://schemas.microsoft.com/office/drawing/2014/main" id="{AC111A8C-ECCB-44F9-8E89-E240B7D06503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1373505" y="-4318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AC44573-5B32-49D2-BD3D-E9AA7A89F211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>
            <a:off x="0" y="0"/>
            <a:ext cx="9144000" cy="635000"/>
            <a:chOff x="-1828800" y="-304800"/>
            <a:chExt cx="9144000" cy="635000"/>
          </a:xfrm>
        </p:grpSpPr>
        <p:sp>
          <p:nvSpPr>
            <p:cNvPr id="31" name="TitleBackground">
              <a:extLst>
                <a:ext uri="{FF2B5EF4-FFF2-40B4-BE49-F238E27FC236}">
                  <a16:creationId xmlns:a16="http://schemas.microsoft.com/office/drawing/2014/main" id="{39640D57-F370-4FEF-BF0E-0F30ED58734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auto">
            <a:xfrm>
              <a:off x="-1828800" y="-30480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32" name="ColorBlock">
              <a:extLst>
                <a:ext uri="{FF2B5EF4-FFF2-40B4-BE49-F238E27FC236}">
                  <a16:creationId xmlns:a16="http://schemas.microsoft.com/office/drawing/2014/main" id="{9060F20D-9376-46F5-B944-07A8129B67A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 bwMode="auto">
            <a:xfrm>
              <a:off x="-1828800" y="-3048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33" name="TypeText">
              <a:extLst>
                <a:ext uri="{FF2B5EF4-FFF2-40B4-BE49-F238E27FC236}">
                  <a16:creationId xmlns:a16="http://schemas.microsoft.com/office/drawing/2014/main" id="{F7E8E0A3-AB9F-44C5-BFD1-EE3535F4050F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-1574800" y="-30480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34" name="TipText">
              <a:extLst>
                <a:ext uri="{FF2B5EF4-FFF2-40B4-BE49-F238E27FC236}">
                  <a16:creationId xmlns:a16="http://schemas.microsoft.com/office/drawing/2014/main" id="{580929BD-256C-46DA-884E-EBA596BBB296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-302895" y="-19558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9F1B2A26-AD5B-4C21-8A35-A52815D7FB70}"/>
              </a:ext>
            </a:extLst>
          </p:cNvPr>
          <p:cNvPicPr>
            <a:picLocks/>
          </p:cNvPicPr>
          <p:nvPr>
            <p:custDataLst>
              <p:tags r:id="rId17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65621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 hidden="1">
            <a:extLst>
              <a:ext uri="{FF2B5EF4-FFF2-40B4-BE49-F238E27FC236}">
                <a16:creationId xmlns:a16="http://schemas.microsoft.com/office/drawing/2014/main" id="{3A14F692-E362-4D4C-8A0C-16EA535C9427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2573000" y="0"/>
            <a:ext cx="384048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9B9B9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81B1C1-6BF9-4664-AD6E-42CA9C2E4D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  <a:pPr>
                <a:defRPr/>
              </a:pPr>
              <a:t>58</a:t>
            </a:fld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CE5E7E3-C0B7-43FC-ABFB-5E047B00810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38400" y="635001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生成器对象通常比较节省内存。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F732266-8977-4DDF-A8F5-E02F9F14C87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正确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0161584-6EB9-4615-80D5-8C7C8001347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错误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D83F1A7-6721-48B4-A1EC-7DEE48D76F37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FE3CE6C4-D929-4AEB-9014-40B8FDBA0B07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645D1408-8FC1-4D1C-B47D-BF295D7CA7CD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3E4D7FE-30B2-491A-AEDE-7AC457EE431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2661900" y="6988552"/>
            <a:ext cx="3662680" cy="46166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</a:t>
            </a:r>
            <a:endParaRPr lang="zh-CN" altLang="en-US" sz="1200" dirty="0">
              <a:solidFill>
                <a:srgbClr val="F84F4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13" name="组合 12" hidden="1">
            <a:extLst>
              <a:ext uri="{FF2B5EF4-FFF2-40B4-BE49-F238E27FC236}">
                <a16:creationId xmlns:a16="http://schemas.microsoft.com/office/drawing/2014/main" id="{028892D0-96F9-4A92-9A09-28EA450D9723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12585700" y="0"/>
            <a:ext cx="3815080" cy="647700"/>
            <a:chOff x="9537700" y="0"/>
            <a:chExt cx="3815080" cy="647700"/>
          </a:xfrm>
        </p:grpSpPr>
        <p:sp>
          <p:nvSpPr>
            <p:cNvPr id="8" name="RemarkBack" hidden="1">
              <a:extLst>
                <a:ext uri="{FF2B5EF4-FFF2-40B4-BE49-F238E27FC236}">
                  <a16:creationId xmlns:a16="http://schemas.microsoft.com/office/drawing/2014/main" id="{56B4FA9A-6B84-428A-B512-D7BA834D714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 bwMode="auto">
            <a:xfrm>
              <a:off x="9537700" y="12700"/>
              <a:ext cx="381508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9" name="RemarkBlock" hidden="1">
              <a:extLst>
                <a:ext uri="{FF2B5EF4-FFF2-40B4-BE49-F238E27FC236}">
                  <a16:creationId xmlns:a16="http://schemas.microsoft.com/office/drawing/2014/main" id="{3BAEFB76-E80F-4679-909B-667B0D30A35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 bwMode="auto">
            <a:xfrm>
              <a:off x="9537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2" name="RemarkTitleText" hidden="1">
              <a:extLst>
                <a:ext uri="{FF2B5EF4-FFF2-40B4-BE49-F238E27FC236}">
                  <a16:creationId xmlns:a16="http://schemas.microsoft.com/office/drawing/2014/main" id="{F0E5164B-7702-4FAF-8183-49851685305E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9779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答案解析</a:t>
              </a:r>
              <a:endParaRPr lang="zh-CN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sp>
        <p:nvSpPr>
          <p:cNvPr id="22" name="RemarkBack" hidden="1">
            <a:extLst>
              <a:ext uri="{FF2B5EF4-FFF2-40B4-BE49-F238E27FC236}">
                <a16:creationId xmlns:a16="http://schemas.microsoft.com/office/drawing/2014/main" id="{D21A781D-1C04-4EE3-8DEE-E9C8ABBF651C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12585700" y="12700"/>
            <a:ext cx="3815080" cy="635000"/>
          </a:xfrm>
          <a:prstGeom prst="rect">
            <a:avLst/>
          </a:prstGeom>
          <a:solidFill>
            <a:srgbClr val="F6F7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charset="0"/>
            </a:endParaRPr>
          </a:p>
        </p:txBody>
      </p:sp>
      <p:sp>
        <p:nvSpPr>
          <p:cNvPr id="23" name="RemarkBlock" hidden="1">
            <a:extLst>
              <a:ext uri="{FF2B5EF4-FFF2-40B4-BE49-F238E27FC236}">
                <a16:creationId xmlns:a16="http://schemas.microsoft.com/office/drawing/2014/main" id="{D527704F-B886-4E8A-A097-1B67EA89FF50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12585700" y="12700"/>
            <a:ext cx="190500" cy="635000"/>
          </a:xfrm>
          <a:prstGeom prst="rect">
            <a:avLst/>
          </a:prstGeom>
          <a:solidFill>
            <a:srgbClr val="639E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charset="0"/>
            </a:endParaRPr>
          </a:p>
        </p:txBody>
      </p:sp>
      <p:sp>
        <p:nvSpPr>
          <p:cNvPr id="24" name="RemarkTitleText" hidden="1">
            <a:extLst>
              <a:ext uri="{FF2B5EF4-FFF2-40B4-BE49-F238E27FC236}">
                <a16:creationId xmlns:a16="http://schemas.microsoft.com/office/drawing/2014/main" id="{68048086-1D97-44B6-8AFD-67E4FB5497AD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2827000" y="0"/>
            <a:ext cx="1905000" cy="635000"/>
          </a:xfrm>
          <a:prstGeom prst="rect">
            <a:avLst/>
          </a:prstGeom>
          <a:noFill/>
        </p:spPr>
        <p:txBody>
          <a:bodyPr vert="horz" wrap="none" rtlCol="0" anchor="ctr" anchorCtr="0">
            <a:no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答案解析</a:t>
            </a:r>
            <a:endParaRPr lang="zh-CN" altLang="en-US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48E0B7A-E97B-4514-AEFC-22697D3B91C7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>
              <a:extLst>
                <a:ext uri="{FF2B5EF4-FFF2-40B4-BE49-F238E27FC236}">
                  <a16:creationId xmlns:a16="http://schemas.microsoft.com/office/drawing/2014/main" id="{C52D435F-38D8-4578-9C73-B7E4A6D0618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6" name="ColorBlock">
              <a:extLst>
                <a:ext uri="{FF2B5EF4-FFF2-40B4-BE49-F238E27FC236}">
                  <a16:creationId xmlns:a16="http://schemas.microsoft.com/office/drawing/2014/main" id="{2CA6944F-D3AE-4885-9FBC-D897BE7ACFA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7" name="TypeText">
              <a:extLst>
                <a:ext uri="{FF2B5EF4-FFF2-40B4-BE49-F238E27FC236}">
                  <a16:creationId xmlns:a16="http://schemas.microsoft.com/office/drawing/2014/main" id="{6F8DA135-D575-46A3-AEEA-BDA597D84D87}"/>
                </a:ext>
              </a:extLst>
            </p:cNvPr>
            <p:cNvSpPr txBox="1"/>
            <p:nvPr>
              <p:custDataLst>
                <p:tags r:id="rId28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8" name="TipText">
              <a:extLst>
                <a:ext uri="{FF2B5EF4-FFF2-40B4-BE49-F238E27FC236}">
                  <a16:creationId xmlns:a16="http://schemas.microsoft.com/office/drawing/2014/main" id="{591A1FC7-1457-44F6-9E21-25C0FB6EBA9D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73D947B-C39E-4A64-B47A-28A0F55A1C44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>
            <a:off x="1524000" y="0"/>
            <a:ext cx="9144000" cy="635000"/>
            <a:chOff x="-152400" y="-152400"/>
            <a:chExt cx="9144000" cy="635000"/>
          </a:xfrm>
        </p:grpSpPr>
        <p:sp>
          <p:nvSpPr>
            <p:cNvPr id="26" name="TitleBackground">
              <a:extLst>
                <a:ext uri="{FF2B5EF4-FFF2-40B4-BE49-F238E27FC236}">
                  <a16:creationId xmlns:a16="http://schemas.microsoft.com/office/drawing/2014/main" id="{A938CB64-A774-4B6B-96D2-D780B9E0E91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 bwMode="auto">
            <a:xfrm>
              <a:off x="-152400" y="-15240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27" name="ColorBlock">
              <a:extLst>
                <a:ext uri="{FF2B5EF4-FFF2-40B4-BE49-F238E27FC236}">
                  <a16:creationId xmlns:a16="http://schemas.microsoft.com/office/drawing/2014/main" id="{9393AE93-EBE8-4E08-BC94-ADA2A9117C4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 bwMode="auto">
            <a:xfrm>
              <a:off x="-152400" y="-1524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28" name="TypeText">
              <a:extLst>
                <a:ext uri="{FF2B5EF4-FFF2-40B4-BE49-F238E27FC236}">
                  <a16:creationId xmlns:a16="http://schemas.microsoft.com/office/drawing/2014/main" id="{908B5E79-0465-4807-8AAF-0DF95A4AEBC1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101600" y="-15240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29" name="TipText">
              <a:extLst>
                <a:ext uri="{FF2B5EF4-FFF2-40B4-BE49-F238E27FC236}">
                  <a16:creationId xmlns:a16="http://schemas.microsoft.com/office/drawing/2014/main" id="{AC111A8C-ECCB-44F9-8E89-E240B7D06503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1373505" y="-4318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AC44573-5B32-49D2-BD3D-E9AA7A89F211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>
            <a:off x="0" y="0"/>
            <a:ext cx="9144000" cy="635000"/>
            <a:chOff x="-1828800" y="-304800"/>
            <a:chExt cx="9144000" cy="635000"/>
          </a:xfrm>
        </p:grpSpPr>
        <p:sp>
          <p:nvSpPr>
            <p:cNvPr id="31" name="TitleBackground">
              <a:extLst>
                <a:ext uri="{FF2B5EF4-FFF2-40B4-BE49-F238E27FC236}">
                  <a16:creationId xmlns:a16="http://schemas.microsoft.com/office/drawing/2014/main" id="{39640D57-F370-4FEF-BF0E-0F30ED58734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auto">
            <a:xfrm>
              <a:off x="-1828800" y="-30480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32" name="ColorBlock">
              <a:extLst>
                <a:ext uri="{FF2B5EF4-FFF2-40B4-BE49-F238E27FC236}">
                  <a16:creationId xmlns:a16="http://schemas.microsoft.com/office/drawing/2014/main" id="{9060F20D-9376-46F5-B944-07A8129B67A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 bwMode="auto">
            <a:xfrm>
              <a:off x="-1828800" y="-3048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33" name="TypeText">
              <a:extLst>
                <a:ext uri="{FF2B5EF4-FFF2-40B4-BE49-F238E27FC236}">
                  <a16:creationId xmlns:a16="http://schemas.microsoft.com/office/drawing/2014/main" id="{F7E8E0A3-AB9F-44C5-BFD1-EE3535F4050F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-1574800" y="-30480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34" name="TipText">
              <a:extLst>
                <a:ext uri="{FF2B5EF4-FFF2-40B4-BE49-F238E27FC236}">
                  <a16:creationId xmlns:a16="http://schemas.microsoft.com/office/drawing/2014/main" id="{580929BD-256C-46DA-884E-EBA596BBB296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-302895" y="-19558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9F1B2A26-AD5B-4C21-8A35-A52815D7FB70}"/>
              </a:ext>
            </a:extLst>
          </p:cNvPr>
          <p:cNvPicPr>
            <a:picLocks/>
          </p:cNvPicPr>
          <p:nvPr>
            <p:custDataLst>
              <p:tags r:id="rId17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15921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063553" y="404665"/>
            <a:ext cx="68437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5.6  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函数递归调用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19537" y="1343411"/>
            <a:ext cx="85687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sz="2000" dirty="0"/>
              <a:t>一个函数</a:t>
            </a:r>
            <a:r>
              <a:rPr lang="zh-CN" altLang="en-US" sz="2000" dirty="0"/>
              <a:t>自己</a:t>
            </a:r>
            <a:r>
              <a:rPr lang="zh-CN" altLang="zh-CN" sz="2000" dirty="0"/>
              <a:t>调用</a:t>
            </a:r>
            <a:r>
              <a:rPr lang="zh-CN" altLang="en-US" sz="2000" dirty="0"/>
              <a:t>自己称为</a:t>
            </a:r>
            <a:r>
              <a:rPr lang="zh-CN" altLang="zh-CN" sz="2000" dirty="0"/>
              <a:t>递归调用。</a:t>
            </a:r>
            <a:r>
              <a:rPr lang="zh-CN" altLang="en-US" sz="2000" dirty="0"/>
              <a:t>利用</a:t>
            </a:r>
            <a:r>
              <a:rPr lang="zh-CN" altLang="en-US" sz="2000"/>
              <a:t>递归可实现巧妙的算法设计。</a:t>
            </a:r>
            <a:r>
              <a:rPr lang="zh-CN" altLang="en-US" sz="2000" dirty="0"/>
              <a:t>递归可分为：直接递归和间接递归。递归一定要注意</a:t>
            </a:r>
            <a:r>
              <a:rPr lang="zh-CN" altLang="en-US" sz="2000" dirty="0">
                <a:solidFill>
                  <a:srgbClr val="C00000"/>
                </a:solidFill>
              </a:rPr>
              <a:t>终止递归</a:t>
            </a:r>
            <a:r>
              <a:rPr lang="zh-CN" altLang="en-US" sz="2000" dirty="0"/>
              <a:t>的条件。</a:t>
            </a:r>
            <a:endParaRPr lang="zh-CN" altLang="zh-CN" sz="2000" dirty="0"/>
          </a:p>
          <a:p>
            <a:pPr indent="457200"/>
            <a:r>
              <a:rPr lang="zh-CN" altLang="zh-CN" sz="2000" dirty="0"/>
              <a:t>直接递归就是一个函数直接调用该函数自身。如</a:t>
            </a:r>
            <a:r>
              <a:rPr lang="zh-CN" altLang="en-US" sz="2000" dirty="0"/>
              <a:t>下：</a:t>
            </a:r>
            <a:endParaRPr lang="zh-CN" altLang="zh-CN" sz="2000" dirty="0"/>
          </a:p>
        </p:txBody>
      </p:sp>
      <p:pic>
        <p:nvPicPr>
          <p:cNvPr id="2050" name="Picture 2" descr="5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2753060"/>
            <a:ext cx="5904656" cy="172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2219695" y="4716289"/>
            <a:ext cx="7858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/>
              <a:t>间接递归</a:t>
            </a:r>
            <a:r>
              <a:rPr lang="zh-CN" altLang="en-US" sz="2000" dirty="0"/>
              <a:t>就</a:t>
            </a:r>
            <a:r>
              <a:rPr lang="zh-CN" altLang="zh-CN" sz="2000" dirty="0"/>
              <a:t>是一个函数调用另一个函数，该函数又调用原函数。如</a:t>
            </a:r>
            <a:r>
              <a:rPr lang="zh-CN" altLang="en-US" sz="2000" dirty="0"/>
              <a:t>下：</a:t>
            </a:r>
            <a:endParaRPr lang="zh-CN" altLang="zh-CN" sz="2000" dirty="0"/>
          </a:p>
        </p:txBody>
      </p:sp>
      <p:sp>
        <p:nvSpPr>
          <p:cNvPr id="2" name="矩形 1"/>
          <p:cNvSpPr/>
          <p:nvPr/>
        </p:nvSpPr>
        <p:spPr>
          <a:xfrm>
            <a:off x="2351584" y="5085184"/>
            <a:ext cx="19442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def  f():</a:t>
            </a:r>
            <a:endParaRPr lang="zh-CN" altLang="zh-CN" sz="2000" dirty="0"/>
          </a:p>
          <a:p>
            <a:r>
              <a:rPr lang="en-US" altLang="zh-CN" sz="2000" dirty="0"/>
              <a:t>	</a:t>
            </a:r>
            <a:r>
              <a:rPr lang="en-US" altLang="zh-CN" sz="2000" dirty="0">
                <a:sym typeface="Symbol" panose="05050102010706020507" pitchFamily="18" charset="2"/>
              </a:rPr>
              <a:t></a:t>
            </a:r>
            <a:endParaRPr lang="zh-CN" altLang="zh-CN" sz="2000" dirty="0"/>
          </a:p>
          <a:p>
            <a:r>
              <a:rPr lang="en-US" altLang="zh-CN" sz="2000" dirty="0"/>
              <a:t>	g()</a:t>
            </a:r>
            <a:endParaRPr lang="zh-CN" altLang="zh-CN" sz="2000" dirty="0"/>
          </a:p>
          <a:p>
            <a:r>
              <a:rPr lang="en-US" altLang="zh-CN" sz="2000" dirty="0"/>
              <a:t>	</a:t>
            </a:r>
            <a:r>
              <a:rPr lang="en-US" altLang="zh-CN" sz="2000" dirty="0">
                <a:sym typeface="Symbol" panose="05050102010706020507" pitchFamily="18" charset="2"/>
              </a:rPr>
              <a:t></a:t>
            </a:r>
            <a:endParaRPr lang="zh-CN" altLang="zh-CN" sz="2000" dirty="0"/>
          </a:p>
          <a:p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5159897" y="5099570"/>
            <a:ext cx="26452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def  g():</a:t>
            </a:r>
            <a:endParaRPr lang="zh-CN" altLang="zh-CN" sz="2000" dirty="0"/>
          </a:p>
          <a:p>
            <a:r>
              <a:rPr lang="en-US" altLang="zh-CN" sz="2000" dirty="0"/>
              <a:t>	</a:t>
            </a:r>
            <a:r>
              <a:rPr lang="en-US" altLang="zh-CN" sz="2000" dirty="0">
                <a:sym typeface="Symbol" panose="05050102010706020507" pitchFamily="18" charset="2"/>
              </a:rPr>
              <a:t></a:t>
            </a:r>
            <a:endParaRPr lang="zh-CN" altLang="zh-CN" sz="2000" dirty="0"/>
          </a:p>
          <a:p>
            <a:r>
              <a:rPr lang="en-US" altLang="zh-CN" sz="2000" dirty="0"/>
              <a:t>	f()</a:t>
            </a:r>
            <a:endParaRPr lang="zh-CN" altLang="zh-CN" sz="2000" dirty="0"/>
          </a:p>
          <a:p>
            <a:r>
              <a:rPr lang="en-US" altLang="zh-CN" sz="2000" dirty="0"/>
              <a:t>	</a:t>
            </a:r>
            <a:r>
              <a:rPr lang="en-US" altLang="zh-CN" sz="2000" dirty="0">
                <a:sym typeface="Symbol" panose="05050102010706020507" pitchFamily="18" charset="2"/>
              </a:rPr>
              <a:t></a:t>
            </a:r>
            <a:endParaRPr lang="zh-CN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2327700" y="2666850"/>
            <a:ext cx="15121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def  f():</a:t>
            </a:r>
            <a:endParaRPr lang="zh-CN" altLang="zh-CN" sz="2000" dirty="0"/>
          </a:p>
          <a:p>
            <a:r>
              <a:rPr lang="en-US" altLang="zh-CN" sz="2000" dirty="0"/>
              <a:t>    </a:t>
            </a:r>
            <a:r>
              <a:rPr lang="en-US" altLang="zh-CN" sz="2000" dirty="0">
                <a:sym typeface="Symbol" panose="05050102010706020507" pitchFamily="18" charset="2"/>
              </a:rPr>
              <a:t></a:t>
            </a:r>
            <a:endParaRPr lang="zh-CN" altLang="zh-CN" sz="2000" dirty="0"/>
          </a:p>
          <a:p>
            <a:r>
              <a:rPr lang="en-US" altLang="zh-CN" sz="2000" dirty="0"/>
              <a:t>    f()</a:t>
            </a:r>
            <a:endParaRPr lang="zh-CN" altLang="zh-CN" sz="2000" dirty="0"/>
          </a:p>
          <a:p>
            <a:r>
              <a:rPr lang="en-US" altLang="zh-CN" sz="2000" dirty="0"/>
              <a:t>    </a:t>
            </a:r>
            <a:r>
              <a:rPr lang="en-US" altLang="zh-CN" sz="2000" dirty="0">
                <a:sym typeface="Symbol" panose="05050102010706020507" pitchFamily="18" charset="2"/>
              </a:rPr>
              <a:t>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5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5.1  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函数定义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63552" y="989440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sz="2400" dirty="0"/>
              <a:t>函数通过</a:t>
            </a:r>
            <a:r>
              <a:rPr lang="en-US" altLang="zh-CN" sz="2400" dirty="0"/>
              <a:t>return</a:t>
            </a:r>
            <a:r>
              <a:rPr lang="zh-CN" altLang="zh-CN" sz="2400"/>
              <a:t>语句返回</a:t>
            </a:r>
            <a:r>
              <a:rPr lang="zh-CN" altLang="en-US" sz="2400"/>
              <a:t>计算结果</a:t>
            </a:r>
            <a:r>
              <a:rPr lang="zh-CN" altLang="zh-CN" sz="2400"/>
              <a:t>。例</a:t>
            </a:r>
            <a:r>
              <a:rPr lang="zh-CN" altLang="en-US" sz="2400"/>
              <a:t>如</a:t>
            </a:r>
            <a:r>
              <a:rPr lang="en-US" altLang="zh-CN" sz="2400"/>
              <a:t>:</a:t>
            </a:r>
            <a:endParaRPr lang="en-US" altLang="zh-CN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2050992" y="2774543"/>
            <a:ext cx="8500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/>
              <a:t>使用</a:t>
            </a:r>
            <a:r>
              <a:rPr lang="en-US" altLang="zh-CN" sz="2000" dirty="0"/>
              <a:t>return</a:t>
            </a:r>
            <a:r>
              <a:rPr lang="zh-CN" altLang="zh-CN" sz="2000" dirty="0"/>
              <a:t>时注意如下</a:t>
            </a:r>
            <a:r>
              <a:rPr lang="en-US" altLang="zh-CN" sz="2000" dirty="0"/>
              <a:t>3</a:t>
            </a:r>
            <a:r>
              <a:rPr lang="zh-CN" altLang="zh-CN" sz="2000" dirty="0"/>
              <a:t>种情况</a:t>
            </a:r>
            <a:r>
              <a:rPr lang="en-US" altLang="zh-CN" sz="2000" dirty="0"/>
              <a:t>:</a:t>
            </a:r>
            <a:endParaRPr lang="zh-CN" altLang="zh-CN" sz="2000" dirty="0"/>
          </a:p>
          <a:p>
            <a:r>
              <a:rPr lang="zh-CN" altLang="zh-CN" sz="2000" dirty="0"/>
              <a:t>（</a:t>
            </a:r>
            <a:r>
              <a:rPr lang="en-US" altLang="zh-CN" sz="2000" dirty="0"/>
              <a:t>1</a:t>
            </a:r>
            <a:r>
              <a:rPr lang="zh-CN" altLang="zh-CN" sz="2000" dirty="0"/>
              <a:t>）</a:t>
            </a:r>
            <a:r>
              <a:rPr lang="en-US" altLang="zh-CN" sz="2000" dirty="0"/>
              <a:t>return</a:t>
            </a:r>
            <a:r>
              <a:rPr lang="zh-CN" altLang="zh-CN" sz="2000" dirty="0"/>
              <a:t>语句</a:t>
            </a:r>
            <a:r>
              <a:rPr lang="zh-CN" altLang="en-US" sz="2000" dirty="0"/>
              <a:t>可省略。如</a:t>
            </a:r>
            <a:r>
              <a:rPr lang="zh-CN" altLang="zh-CN" sz="2000" dirty="0"/>
              <a:t>没有</a:t>
            </a:r>
            <a:r>
              <a:rPr lang="en-US" altLang="zh-CN" sz="2000" dirty="0"/>
              <a:t>return, </a:t>
            </a:r>
            <a:r>
              <a:rPr lang="zh-CN" altLang="en-US" sz="2000" dirty="0"/>
              <a:t>则默认</a:t>
            </a:r>
            <a:r>
              <a:rPr lang="zh-CN" altLang="en-US" sz="2000"/>
              <a:t>返回</a:t>
            </a:r>
            <a:r>
              <a:rPr lang="en-US" altLang="zh-CN" sz="2000"/>
              <a:t>None</a:t>
            </a:r>
            <a:endParaRPr lang="en-US" altLang="zh-CN" sz="2000" dirty="0"/>
          </a:p>
        </p:txBody>
      </p:sp>
      <p:sp>
        <p:nvSpPr>
          <p:cNvPr id="4" name="文本框 3"/>
          <p:cNvSpPr txBox="1"/>
          <p:nvPr/>
        </p:nvSpPr>
        <p:spPr>
          <a:xfrm>
            <a:off x="2080720" y="3619866"/>
            <a:ext cx="8335760" cy="163121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/>
              <a:t>def welcome():</a:t>
            </a:r>
            <a:endParaRPr lang="zh-CN" altLang="zh-CN" sz="2000"/>
          </a:p>
          <a:p>
            <a:r>
              <a:rPr lang="en-US" altLang="zh-CN" sz="2000"/>
              <a:t>    print( "Welcome..." )</a:t>
            </a:r>
          </a:p>
          <a:p>
            <a:endParaRPr lang="en-US" altLang="zh-CN" sz="2000"/>
          </a:p>
          <a:p>
            <a:r>
              <a:rPr lang="en-US" altLang="zh-CN" sz="2000"/>
              <a:t>welcome()</a:t>
            </a:r>
          </a:p>
          <a:p>
            <a:r>
              <a:rPr lang="en-US" altLang="zh-CN" sz="2000"/>
              <a:t>x = welcome()   # </a:t>
            </a:r>
            <a:r>
              <a:rPr lang="zh-CN" altLang="en-US" sz="2000">
                <a:solidFill>
                  <a:srgbClr val="C00000"/>
                </a:solidFill>
              </a:rPr>
              <a:t>无返回值，就不要写为 变量</a:t>
            </a:r>
            <a:r>
              <a:rPr lang="en-US" altLang="zh-CN" sz="2000">
                <a:solidFill>
                  <a:srgbClr val="C00000"/>
                </a:solidFill>
              </a:rPr>
              <a:t>=</a:t>
            </a:r>
            <a:r>
              <a:rPr lang="zh-CN" altLang="en-US" sz="2000">
                <a:solidFill>
                  <a:srgbClr val="C00000"/>
                </a:solidFill>
              </a:rPr>
              <a:t>函数</a:t>
            </a:r>
            <a:r>
              <a:rPr lang="en-US" altLang="zh-CN" sz="2000">
                <a:solidFill>
                  <a:srgbClr val="C00000"/>
                </a:solidFill>
              </a:rPr>
              <a:t>(  ),</a:t>
            </a:r>
            <a:r>
              <a:rPr lang="zh-CN" altLang="en-US" sz="2000">
                <a:solidFill>
                  <a:srgbClr val="C00000"/>
                </a:solidFill>
              </a:rPr>
              <a:t> </a:t>
            </a:r>
            <a:r>
              <a:rPr lang="zh-CN" altLang="en-US" sz="2000"/>
              <a:t>会导致</a:t>
            </a:r>
            <a:r>
              <a:rPr lang="en-US" altLang="zh-CN" sz="2000"/>
              <a:t>x</a:t>
            </a:r>
            <a:r>
              <a:rPr lang="zh-CN" altLang="en-US" sz="2000"/>
              <a:t>为</a:t>
            </a:r>
            <a:r>
              <a:rPr lang="en-US" altLang="zh-CN" sz="2000"/>
              <a:t>None</a:t>
            </a:r>
            <a:endParaRPr lang="en-US" altLang="zh-CN" sz="2000" dirty="0"/>
          </a:p>
        </p:txBody>
      </p:sp>
      <p:sp>
        <p:nvSpPr>
          <p:cNvPr id="7" name="文本框 6"/>
          <p:cNvSpPr txBox="1"/>
          <p:nvPr/>
        </p:nvSpPr>
        <p:spPr>
          <a:xfrm>
            <a:off x="2080720" y="5668506"/>
            <a:ext cx="8500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例如列表排序 </a:t>
            </a:r>
            <a:r>
              <a:rPr lang="en-US" altLang="zh-CN" sz="2000"/>
              <a:t>lst.sort() </a:t>
            </a:r>
            <a:r>
              <a:rPr lang="zh-CN" altLang="en-US" sz="2000"/>
              <a:t>方法就无返回值，不能写为 </a:t>
            </a:r>
            <a:r>
              <a:rPr lang="en-US" altLang="zh-CN" sz="2000"/>
              <a:t>lst =lst.sort()</a:t>
            </a:r>
            <a:endParaRPr lang="en-US" altLang="zh-CN" sz="2000" dirty="0"/>
          </a:p>
        </p:txBody>
      </p:sp>
      <p:sp>
        <p:nvSpPr>
          <p:cNvPr id="8" name="文本框 7"/>
          <p:cNvSpPr txBox="1"/>
          <p:nvPr/>
        </p:nvSpPr>
        <p:spPr>
          <a:xfrm>
            <a:off x="2207568" y="1528048"/>
            <a:ext cx="8136904" cy="1015663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/>
              <a:t>def  mySum(a, b):</a:t>
            </a:r>
          </a:p>
          <a:p>
            <a:r>
              <a:rPr lang="en-US" altLang="zh-CN" sz="2000"/>
              <a:t>           '''</a:t>
            </a:r>
            <a:r>
              <a:rPr lang="zh-CN" altLang="en-US" sz="2000"/>
              <a:t>计算并返回两个输入参数的和</a:t>
            </a:r>
            <a:r>
              <a:rPr lang="en-US" altLang="zh-CN" sz="2000"/>
              <a:t>'''</a:t>
            </a:r>
            <a:endParaRPr lang="zh-CN" altLang="zh-CN" sz="2000"/>
          </a:p>
          <a:p>
            <a:r>
              <a:rPr lang="en-US" altLang="zh-CN" sz="2000"/>
              <a:t>	</a:t>
            </a:r>
            <a:r>
              <a:rPr lang="en-US" altLang="zh-CN" sz="2000">
                <a:solidFill>
                  <a:srgbClr val="C00000"/>
                </a:solidFill>
              </a:rPr>
              <a:t>return</a:t>
            </a:r>
            <a:r>
              <a:rPr lang="en-US" altLang="zh-CN" sz="2000"/>
              <a:t>  a+b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063553" y="404665"/>
            <a:ext cx="68437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5.6  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函数递归调用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63552" y="1129226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/>
              <a:t>【例</a:t>
            </a:r>
            <a:r>
              <a:rPr lang="en-US" altLang="zh-CN" sz="2400"/>
              <a:t>1</a:t>
            </a:r>
            <a:r>
              <a:rPr lang="zh-CN" altLang="zh-CN" sz="2400" dirty="0"/>
              <a:t>】编写</a:t>
            </a:r>
            <a:r>
              <a:rPr lang="zh-CN" altLang="en-US" sz="2400" dirty="0"/>
              <a:t>递归函数，传</a:t>
            </a:r>
            <a:r>
              <a:rPr lang="zh-CN" altLang="zh-CN" sz="2400" dirty="0"/>
              <a:t>入自然数</a:t>
            </a:r>
            <a:r>
              <a:rPr lang="en-US" altLang="zh-CN" sz="2400" i="1" dirty="0"/>
              <a:t>n</a:t>
            </a:r>
            <a:r>
              <a:rPr lang="zh-CN" altLang="zh-CN" sz="2400" dirty="0"/>
              <a:t>，</a:t>
            </a:r>
            <a:r>
              <a:rPr lang="zh-CN" altLang="en-US" sz="2400" dirty="0"/>
              <a:t>返回其</a:t>
            </a:r>
            <a:r>
              <a:rPr lang="zh-CN" altLang="zh-CN" sz="2400" dirty="0"/>
              <a:t>阶乘</a:t>
            </a:r>
            <a:r>
              <a:rPr lang="en-US" altLang="zh-CN" sz="2400" dirty="0"/>
              <a:t> </a:t>
            </a:r>
            <a:r>
              <a:rPr lang="en-US" altLang="zh-CN" sz="2400" i="1" dirty="0"/>
              <a:t>n</a:t>
            </a:r>
            <a:r>
              <a:rPr lang="en-US" altLang="zh-CN" sz="2400" dirty="0"/>
              <a:t>!</a:t>
            </a:r>
            <a:r>
              <a:rPr lang="zh-CN" altLang="en-US" sz="2400" dirty="0"/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270942" y="1590891"/>
            <a:ext cx="4833170" cy="255454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err="1"/>
              <a:t>def</a:t>
            </a:r>
            <a:r>
              <a:rPr lang="en-US" altLang="zh-CN" sz="2000" dirty="0"/>
              <a:t>  f(n):</a:t>
            </a:r>
            <a:endParaRPr lang="zh-CN" altLang="zh-CN" sz="2000" dirty="0"/>
          </a:p>
          <a:p>
            <a:r>
              <a:rPr lang="en-US" altLang="zh-CN" sz="2000" dirty="0"/>
              <a:t>    if  n == 1:	</a:t>
            </a:r>
            <a:endParaRPr lang="zh-CN" altLang="zh-CN" sz="2000" dirty="0"/>
          </a:p>
          <a:p>
            <a:r>
              <a:rPr lang="en-US" altLang="zh-CN" sz="2000" dirty="0"/>
              <a:t>        return 1    		# </a:t>
            </a:r>
            <a:r>
              <a:rPr lang="zh-CN" altLang="en-US" sz="2000" dirty="0"/>
              <a:t>不再递归</a:t>
            </a:r>
            <a:endParaRPr lang="zh-CN" altLang="zh-CN" sz="2000" dirty="0"/>
          </a:p>
          <a:p>
            <a:r>
              <a:rPr lang="en-US" altLang="zh-CN" sz="2000" dirty="0"/>
              <a:t>    return  </a:t>
            </a:r>
            <a:r>
              <a:rPr lang="en-US" altLang="zh-CN" sz="2000" dirty="0">
                <a:solidFill>
                  <a:srgbClr val="C00000"/>
                </a:solidFill>
              </a:rPr>
              <a:t>n * f(n - 1)   	# </a:t>
            </a:r>
            <a:r>
              <a:rPr lang="zh-CN" altLang="en-US" sz="2000" dirty="0">
                <a:solidFill>
                  <a:srgbClr val="C00000"/>
                </a:solidFill>
              </a:rPr>
              <a:t>递归</a:t>
            </a:r>
            <a:endParaRPr lang="en-US" altLang="zh-CN" sz="2000" dirty="0">
              <a:solidFill>
                <a:srgbClr val="C00000"/>
              </a:solidFill>
            </a:endParaRPr>
          </a:p>
          <a:p>
            <a:r>
              <a:rPr lang="en-US" altLang="zh-CN" sz="2000" dirty="0"/>
              <a:t>	</a:t>
            </a:r>
            <a:endParaRPr lang="zh-CN" altLang="zh-CN" sz="2000" dirty="0"/>
          </a:p>
          <a:p>
            <a:r>
              <a:rPr lang="en-US" altLang="zh-CN" sz="2000" dirty="0"/>
              <a:t>n = </a:t>
            </a:r>
            <a:r>
              <a:rPr lang="en-US" altLang="zh-CN" sz="2000" dirty="0" err="1"/>
              <a:t>eval</a:t>
            </a:r>
            <a:r>
              <a:rPr lang="en-US" altLang="zh-CN" sz="2000" dirty="0"/>
              <a:t>(input("Input an integer:"))</a:t>
            </a:r>
            <a:endParaRPr lang="zh-CN" altLang="zh-CN" sz="2000" dirty="0"/>
          </a:p>
          <a:p>
            <a:r>
              <a:rPr lang="en-US" altLang="zh-CN" sz="2000" dirty="0" err="1"/>
              <a:t>fac</a:t>
            </a:r>
            <a:r>
              <a:rPr lang="en-US" altLang="zh-CN" sz="2000" dirty="0"/>
              <a:t> = f(n)</a:t>
            </a:r>
            <a:endParaRPr lang="zh-CN" altLang="zh-CN" sz="2000" dirty="0"/>
          </a:p>
          <a:p>
            <a:r>
              <a:rPr lang="en-US" altLang="zh-CN" sz="2000" dirty="0"/>
              <a:t>print("{}! = {}".format(n, </a:t>
            </a:r>
            <a:r>
              <a:rPr lang="en-US" altLang="zh-CN" sz="2000" dirty="0" err="1"/>
              <a:t>fac</a:t>
            </a:r>
            <a:r>
              <a:rPr lang="en-US" altLang="zh-CN" sz="2000" dirty="0"/>
              <a:t>))</a:t>
            </a:r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179" y="3386949"/>
            <a:ext cx="2971800" cy="7429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89778" y="4365104"/>
            <a:ext cx="2294054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f(4) = 4 * f(3)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f(3) = 3 * f(2)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f(2) = 2 * f(1)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f(1) = 1</a:t>
            </a:r>
            <a:endParaRPr lang="zh-CN" altLang="en-US" sz="2400" dirty="0"/>
          </a:p>
        </p:txBody>
      </p:sp>
      <p:cxnSp>
        <p:nvCxnSpPr>
          <p:cNvPr id="8" name="直接箭头连接符 7"/>
          <p:cNvCxnSpPr/>
          <p:nvPr/>
        </p:nvCxnSpPr>
        <p:spPr bwMode="auto">
          <a:xfrm flipH="1">
            <a:off x="2835903" y="4758908"/>
            <a:ext cx="792088" cy="360040"/>
          </a:xfrm>
          <a:prstGeom prst="straightConnector1">
            <a:avLst/>
          </a:prstGeom>
          <a:ln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 bwMode="auto">
          <a:xfrm flipH="1">
            <a:off x="2835903" y="5308056"/>
            <a:ext cx="792088" cy="355559"/>
          </a:xfrm>
          <a:prstGeom prst="straightConnector1">
            <a:avLst/>
          </a:prstGeom>
          <a:ln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 bwMode="auto">
          <a:xfrm flipH="1">
            <a:off x="2835903" y="5850987"/>
            <a:ext cx="792088" cy="360040"/>
          </a:xfrm>
          <a:prstGeom prst="straightConnector1">
            <a:avLst/>
          </a:prstGeom>
          <a:ln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 bwMode="auto">
          <a:xfrm flipV="1">
            <a:off x="2871906" y="6009072"/>
            <a:ext cx="847830" cy="42162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 bwMode="auto">
          <a:xfrm flipV="1">
            <a:off x="2835904" y="5418307"/>
            <a:ext cx="1027849" cy="48051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 bwMode="auto">
          <a:xfrm flipV="1">
            <a:off x="2835904" y="4869161"/>
            <a:ext cx="1027849" cy="43889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4895886" y="5850987"/>
            <a:ext cx="553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类比数列 </a:t>
            </a:r>
            <a:r>
              <a:rPr lang="en-US" altLang="zh-CN" dirty="0"/>
              <a:t>a</a:t>
            </a:r>
            <a:r>
              <a:rPr lang="en-US" altLang="zh-CN" baseline="-25000" dirty="0"/>
              <a:t>n</a:t>
            </a:r>
            <a:r>
              <a:rPr lang="en-US" altLang="zh-CN" dirty="0"/>
              <a:t>  a</a:t>
            </a:r>
            <a:r>
              <a:rPr lang="en-US" altLang="zh-CN" baseline="-25000" dirty="0"/>
              <a:t>n-1</a:t>
            </a:r>
            <a:r>
              <a:rPr lang="en-US" altLang="zh-CN" dirty="0"/>
              <a:t>  a</a:t>
            </a:r>
            <a:r>
              <a:rPr lang="en-US" altLang="zh-CN" baseline="-25000" dirty="0"/>
              <a:t>n-2 </a:t>
            </a:r>
            <a:r>
              <a:rPr lang="en-US" altLang="zh-CN" dirty="0"/>
              <a:t> ..   a</a:t>
            </a:r>
            <a:r>
              <a:rPr lang="en-US" altLang="zh-CN" baseline="-25000" dirty="0"/>
              <a:t>1, </a:t>
            </a:r>
            <a:r>
              <a:rPr lang="zh-CN" altLang="en-US" dirty="0"/>
              <a:t>递归要正</a:t>
            </a:r>
            <a:r>
              <a:rPr lang="en-US" altLang="zh-CN" dirty="0"/>
              <a:t>/</a:t>
            </a:r>
            <a:r>
              <a:rPr lang="zh-CN" altLang="en-US" dirty="0"/>
              <a:t>反向递推两次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895886" y="6295661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注意</a:t>
            </a:r>
            <a:r>
              <a:rPr lang="en-US" altLang="zh-CN"/>
              <a:t>:</a:t>
            </a:r>
            <a:r>
              <a:rPr lang="zh-CN" altLang="en-US" dirty="0"/>
              <a:t>要防止无限递归 </a:t>
            </a:r>
            <a:r>
              <a:rPr lang="en-US" altLang="zh-CN" dirty="0"/>
              <a:t>maximum recursion depth</a:t>
            </a:r>
            <a:endParaRPr lang="zh-CN" altLang="en-US" baseline="-250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063553" y="404665"/>
            <a:ext cx="68437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5.6  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函数递归调用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91544" y="995597"/>
            <a:ext cx="8500244" cy="1998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/>
              <a:t>【</a:t>
            </a:r>
            <a:r>
              <a:rPr lang="zh-CN" altLang="en-US"/>
              <a:t>例</a:t>
            </a:r>
            <a:r>
              <a:rPr lang="en-US" altLang="zh-CN"/>
              <a:t>2</a:t>
            </a:r>
            <a:r>
              <a:rPr lang="en-US" altLang="zh-CN" dirty="0"/>
              <a:t>】</a:t>
            </a:r>
            <a:r>
              <a:rPr lang="zh-CN" altLang="en-US" dirty="0"/>
              <a:t>编写递归函数</a:t>
            </a:r>
            <a:r>
              <a:rPr lang="en-US" altLang="zh-CN" dirty="0"/>
              <a:t> f(n)</a:t>
            </a:r>
            <a:r>
              <a:rPr lang="zh-CN" altLang="en-US" dirty="0"/>
              <a:t>，把十进制整数</a:t>
            </a:r>
            <a:r>
              <a:rPr lang="en-US" altLang="zh-CN" dirty="0"/>
              <a:t>n</a:t>
            </a:r>
            <a:r>
              <a:rPr lang="zh-CN" altLang="en-US" dirty="0"/>
              <a:t>转换为二进制数输出。</a:t>
            </a:r>
          </a:p>
          <a:p>
            <a:pPr indent="457200">
              <a:lnSpc>
                <a:spcPct val="120000"/>
              </a:lnSpc>
            </a:pPr>
            <a:r>
              <a:rPr lang="zh-CN" altLang="en-US" dirty="0"/>
              <a:t>分析：设整数</a:t>
            </a:r>
            <a:r>
              <a:rPr lang="en-US" altLang="zh-CN" dirty="0"/>
              <a:t>n</a:t>
            </a:r>
            <a:r>
              <a:rPr lang="zh-CN" altLang="en-US" dirty="0"/>
              <a:t>的二进制数为</a:t>
            </a:r>
            <a:r>
              <a:rPr lang="en-US" altLang="zh-CN" dirty="0"/>
              <a:t>M</a:t>
            </a:r>
            <a:r>
              <a:rPr lang="zh-CN" altLang="en-US" dirty="0"/>
              <a:t>，</a:t>
            </a:r>
            <a:r>
              <a:rPr lang="en-US" altLang="zh-CN"/>
              <a:t>n//2</a:t>
            </a:r>
            <a:r>
              <a:rPr lang="zh-CN" altLang="en-US" dirty="0"/>
              <a:t>的二进制数为</a:t>
            </a:r>
            <a:r>
              <a:rPr lang="en-US" altLang="zh-CN" dirty="0"/>
              <a:t>N</a:t>
            </a:r>
            <a:r>
              <a:rPr lang="zh-CN" altLang="en-US" dirty="0"/>
              <a:t>，则</a:t>
            </a:r>
            <a:r>
              <a:rPr lang="en-US" altLang="zh-CN" dirty="0"/>
              <a:t>M=N*2+n%2</a:t>
            </a:r>
            <a:r>
              <a:rPr lang="zh-CN" altLang="en-US" dirty="0"/>
              <a:t>。这样，就将求整数</a:t>
            </a:r>
            <a:r>
              <a:rPr lang="en-US" altLang="zh-CN" dirty="0"/>
              <a:t>n</a:t>
            </a:r>
            <a:r>
              <a:rPr lang="zh-CN" altLang="en-US" dirty="0"/>
              <a:t>的二进制数的问题分解为两个问题：求</a:t>
            </a:r>
            <a:r>
              <a:rPr lang="en-US" altLang="zh-CN"/>
              <a:t>n//2</a:t>
            </a:r>
            <a:r>
              <a:rPr lang="zh-CN" altLang="en-US" dirty="0"/>
              <a:t>的二进制数和求</a:t>
            </a:r>
            <a:r>
              <a:rPr lang="en-US" altLang="zh-CN" dirty="0"/>
              <a:t>n%2</a:t>
            </a:r>
            <a:r>
              <a:rPr lang="zh-CN" altLang="en-US" dirty="0"/>
              <a:t>。第二个问题比较简单，可以直接得到结果。第一个问题（求</a:t>
            </a:r>
            <a:r>
              <a:rPr lang="en-US" altLang="zh-CN"/>
              <a:t>n//2</a:t>
            </a:r>
            <a:r>
              <a:rPr lang="zh-CN" altLang="en-US" dirty="0"/>
              <a:t>的二进制数）与原问题有着相似的结构，即求一个整数的二进制数只是将整数变为原来的一半。因此，这个问题适合</a:t>
            </a:r>
            <a:r>
              <a:rPr lang="zh-CN" altLang="en-US"/>
              <a:t>用递归的</a:t>
            </a:r>
            <a:r>
              <a:rPr lang="zh-CN" altLang="en-US" dirty="0"/>
              <a:t>方法求解。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091166" y="3033096"/>
            <a:ext cx="8400623" cy="341632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def  f(n):</a:t>
            </a:r>
            <a:endParaRPr lang="zh-CN" altLang="zh-CN" dirty="0"/>
          </a:p>
          <a:p>
            <a:r>
              <a:rPr lang="en-US" altLang="zh-CN" dirty="0"/>
              <a:t>    if  n == 0</a:t>
            </a:r>
            <a:r>
              <a:rPr lang="en-US" altLang="zh-CN"/>
              <a:t>:        # </a:t>
            </a:r>
            <a:r>
              <a:rPr lang="zh-CN" altLang="zh-CN" dirty="0"/>
              <a:t>当</a:t>
            </a:r>
            <a:r>
              <a:rPr lang="en-US" altLang="zh-CN" dirty="0"/>
              <a:t>n</a:t>
            </a:r>
            <a:r>
              <a:rPr lang="zh-CN" altLang="zh-CN" dirty="0"/>
              <a:t>为</a:t>
            </a:r>
            <a:r>
              <a:rPr lang="en-US" altLang="zh-CN" dirty="0"/>
              <a:t>0</a:t>
            </a:r>
            <a:r>
              <a:rPr lang="zh-CN" altLang="zh-CN" dirty="0"/>
              <a:t>或</a:t>
            </a:r>
            <a:r>
              <a:rPr lang="en-US" altLang="zh-CN" dirty="0"/>
              <a:t>1</a:t>
            </a:r>
            <a:r>
              <a:rPr lang="zh-CN" altLang="zh-CN" dirty="0"/>
              <a:t>时，无须再递归，可返回</a:t>
            </a:r>
            <a:r>
              <a:rPr lang="en-US" altLang="zh-CN" dirty="0"/>
              <a:t>'0'</a:t>
            </a:r>
            <a:r>
              <a:rPr lang="zh-CN" altLang="zh-CN" dirty="0"/>
              <a:t>或</a:t>
            </a:r>
            <a:r>
              <a:rPr lang="en-US" altLang="zh-CN" dirty="0"/>
              <a:t>'1'</a:t>
            </a:r>
            <a:endParaRPr lang="zh-CN" altLang="zh-CN" dirty="0"/>
          </a:p>
          <a:p>
            <a:r>
              <a:rPr lang="en-US" altLang="zh-CN" dirty="0"/>
              <a:t>        return  '0'</a:t>
            </a:r>
            <a:endParaRPr lang="zh-CN" altLang="zh-CN" dirty="0"/>
          </a:p>
          <a:p>
            <a:r>
              <a:rPr lang="en-US" altLang="zh-CN" dirty="0"/>
              <a:t>    </a:t>
            </a:r>
            <a:r>
              <a:rPr lang="en-US" altLang="zh-CN" dirty="0" err="1"/>
              <a:t>elif</a:t>
            </a:r>
            <a:r>
              <a:rPr lang="en-US" altLang="zh-CN" dirty="0"/>
              <a:t>  n==1:</a:t>
            </a:r>
            <a:endParaRPr lang="zh-CN" altLang="zh-CN" dirty="0"/>
          </a:p>
          <a:p>
            <a:r>
              <a:rPr lang="en-US" altLang="zh-CN" dirty="0"/>
              <a:t>        return  '1'</a:t>
            </a:r>
            <a:endParaRPr lang="zh-CN" altLang="zh-CN" dirty="0"/>
          </a:p>
          <a:p>
            <a:r>
              <a:rPr lang="en-US" altLang="zh-CN" dirty="0"/>
              <a:t>    t = n % </a:t>
            </a:r>
            <a:r>
              <a:rPr lang="en-US" altLang="zh-CN"/>
              <a:t>2        # </a:t>
            </a:r>
            <a:r>
              <a:rPr lang="zh-CN" altLang="en-US" dirty="0"/>
              <a:t>余数</a:t>
            </a:r>
            <a:endParaRPr lang="zh-CN" altLang="zh-CN" dirty="0"/>
          </a:p>
          <a:p>
            <a:r>
              <a:rPr lang="en-US" altLang="zh-CN"/>
              <a:t>    n </a:t>
            </a:r>
            <a:r>
              <a:rPr lang="en-US" altLang="zh-CN" dirty="0"/>
              <a:t>= n // </a:t>
            </a:r>
            <a:r>
              <a:rPr lang="en-US" altLang="zh-CN"/>
              <a:t>2       # </a:t>
            </a:r>
            <a:r>
              <a:rPr lang="zh-CN" altLang="en-US" dirty="0"/>
              <a:t>整除</a:t>
            </a:r>
            <a:r>
              <a:rPr lang="en-US" altLang="zh-CN" dirty="0"/>
              <a:t>, </a:t>
            </a:r>
            <a:r>
              <a:rPr lang="zh-CN" altLang="en-US"/>
              <a:t>得到 </a:t>
            </a:r>
            <a:r>
              <a:rPr lang="en-US" altLang="zh-CN" dirty="0"/>
              <a:t>n</a:t>
            </a:r>
            <a:endParaRPr lang="zh-CN" altLang="zh-CN" dirty="0"/>
          </a:p>
          <a:p>
            <a:r>
              <a:rPr lang="en-US" altLang="zh-CN" dirty="0"/>
              <a:t>    return  </a:t>
            </a:r>
            <a:r>
              <a:rPr lang="en-US" altLang="zh-CN">
                <a:solidFill>
                  <a:srgbClr val="C00000"/>
                </a:solidFill>
              </a:rPr>
              <a:t>f(n) </a:t>
            </a:r>
            <a:r>
              <a:rPr lang="en-US" altLang="zh-CN" dirty="0">
                <a:solidFill>
                  <a:srgbClr val="C00000"/>
                </a:solidFill>
              </a:rPr>
              <a:t>+ str(t)  </a:t>
            </a:r>
            <a:r>
              <a:rPr lang="en-US" altLang="zh-CN" dirty="0"/>
              <a:t> # </a:t>
            </a:r>
            <a:r>
              <a:rPr lang="zh-CN" altLang="zh-CN" dirty="0"/>
              <a:t>递归调用</a:t>
            </a:r>
          </a:p>
          <a:p>
            <a:endParaRPr lang="en-US" altLang="zh-CN" dirty="0"/>
          </a:p>
          <a:p>
            <a:r>
              <a:rPr lang="en-US" altLang="zh-CN" dirty="0"/>
              <a:t>n = eval(input("Input an integer:"))</a:t>
            </a:r>
            <a:endParaRPr lang="zh-CN" altLang="zh-CN" dirty="0"/>
          </a:p>
          <a:p>
            <a:r>
              <a:rPr lang="en-US" altLang="zh-CN" dirty="0"/>
              <a:t>fac = f(n)</a:t>
            </a:r>
            <a:endParaRPr lang="zh-CN" altLang="zh-CN" dirty="0"/>
          </a:p>
          <a:p>
            <a:r>
              <a:rPr lang="en-US" altLang="zh-CN" dirty="0"/>
              <a:t>print("{} = {}".format(n, fac))</a:t>
            </a:r>
            <a:endParaRPr lang="zh-CN" altLang="zh-CN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88" y="4036406"/>
            <a:ext cx="2952328" cy="7048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4949443"/>
            <a:ext cx="2952328" cy="1486134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063553" y="404665"/>
            <a:ext cx="68437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5.6  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函数递归调用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45878" y="994626"/>
            <a:ext cx="864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【</a:t>
            </a:r>
            <a:r>
              <a:rPr lang="zh-CN" altLang="en-US"/>
              <a:t>例</a:t>
            </a:r>
            <a:r>
              <a:rPr lang="en-US" altLang="zh-CN"/>
              <a:t>3】</a:t>
            </a:r>
            <a:r>
              <a:rPr lang="zh-CN" altLang="en-US"/>
              <a:t>编写递归函数</a:t>
            </a:r>
            <a:r>
              <a:rPr lang="en-US" altLang="zh-CN"/>
              <a:t>flat(*p, lst)</a:t>
            </a:r>
            <a:r>
              <a:rPr lang="zh-CN" altLang="en-US"/>
              <a:t>，将一个嵌套多层的可迭代对象</a:t>
            </a:r>
            <a:r>
              <a:rPr lang="en-US" altLang="zh-CN"/>
              <a:t>p</a:t>
            </a:r>
            <a:r>
              <a:rPr lang="zh-CN" altLang="en-US"/>
              <a:t>转为一维列表</a:t>
            </a:r>
            <a:r>
              <a:rPr lang="en-US" altLang="zh-CN"/>
              <a:t>lst</a:t>
            </a:r>
            <a:r>
              <a:rPr lang="zh-CN" altLang="en-US"/>
              <a:t>。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041355" y="1437390"/>
            <a:ext cx="8400623" cy="372512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/>
              <a:t>from collections.abc import Iterable    # </a:t>
            </a:r>
            <a:r>
              <a:rPr lang="zh-CN" altLang="en-US"/>
              <a:t>引入可迭代类型</a:t>
            </a:r>
            <a:r>
              <a:rPr lang="en-US" altLang="zh-CN"/>
              <a:t>Iterable</a:t>
            </a:r>
          </a:p>
          <a:p>
            <a:pPr>
              <a:lnSpc>
                <a:spcPct val="110000"/>
              </a:lnSpc>
            </a:pPr>
            <a:r>
              <a:rPr lang="en-US" altLang="zh-CN"/>
              <a:t>def  flat(</a:t>
            </a:r>
            <a:r>
              <a:rPr lang="en-US" altLang="zh-CN">
                <a:solidFill>
                  <a:srgbClr val="C00000"/>
                </a:solidFill>
              </a:rPr>
              <a:t>*</a:t>
            </a:r>
            <a:r>
              <a:rPr lang="en-US" altLang="zh-CN"/>
              <a:t>p, lst):</a:t>
            </a:r>
          </a:p>
          <a:p>
            <a:pPr>
              <a:lnSpc>
                <a:spcPct val="110000"/>
              </a:lnSpc>
            </a:pPr>
            <a:r>
              <a:rPr lang="en-US" altLang="zh-CN"/>
              <a:t>    for x in p:</a:t>
            </a:r>
          </a:p>
          <a:p>
            <a:pPr>
              <a:lnSpc>
                <a:spcPct val="110000"/>
              </a:lnSpc>
            </a:pPr>
            <a:r>
              <a:rPr lang="en-US" altLang="zh-CN"/>
              <a:t>        if  isinstance(x, Iterable):  	# </a:t>
            </a:r>
            <a:r>
              <a:rPr lang="zh-CN" altLang="en-US"/>
              <a:t>判断</a:t>
            </a:r>
            <a:r>
              <a:rPr lang="en-US" altLang="zh-CN"/>
              <a:t>x</a:t>
            </a:r>
            <a:r>
              <a:rPr lang="zh-CN" altLang="en-US"/>
              <a:t>是否是可迭代对象</a:t>
            </a:r>
          </a:p>
          <a:p>
            <a:pPr>
              <a:lnSpc>
                <a:spcPct val="110000"/>
              </a:lnSpc>
            </a:pPr>
            <a:r>
              <a:rPr lang="zh-CN" altLang="en-US"/>
              <a:t>            </a:t>
            </a:r>
            <a:r>
              <a:rPr lang="en-US" altLang="zh-CN"/>
              <a:t>flat(</a:t>
            </a:r>
            <a:r>
              <a:rPr lang="en-US" altLang="zh-CN">
                <a:solidFill>
                  <a:srgbClr val="C00000"/>
                </a:solidFill>
              </a:rPr>
              <a:t>*</a:t>
            </a:r>
            <a:r>
              <a:rPr lang="en-US" altLang="zh-CN"/>
              <a:t>x, lst=lst)       		 # </a:t>
            </a:r>
            <a:r>
              <a:rPr lang="zh-CN" altLang="en-US"/>
              <a:t>如是则实参序列解包，递归调用</a:t>
            </a:r>
          </a:p>
          <a:p>
            <a:pPr>
              <a:lnSpc>
                <a:spcPct val="110000"/>
              </a:lnSpc>
            </a:pPr>
            <a:r>
              <a:rPr lang="zh-CN" altLang="en-US"/>
              <a:t>        </a:t>
            </a:r>
            <a:r>
              <a:rPr lang="en-US" altLang="zh-CN"/>
              <a:t>else:</a:t>
            </a:r>
          </a:p>
          <a:p>
            <a:pPr>
              <a:lnSpc>
                <a:spcPct val="110000"/>
              </a:lnSpc>
            </a:pPr>
            <a:r>
              <a:rPr lang="en-US" altLang="zh-CN"/>
              <a:t>            lst.append(x)</a:t>
            </a:r>
          </a:p>
          <a:p>
            <a:pPr>
              <a:lnSpc>
                <a:spcPct val="110000"/>
              </a:lnSpc>
            </a:pPr>
            <a:endParaRPr lang="en-US" altLang="zh-CN"/>
          </a:p>
          <a:p>
            <a:pPr>
              <a:lnSpc>
                <a:spcPct val="110000"/>
              </a:lnSpc>
            </a:pPr>
            <a:r>
              <a:rPr lang="en-US" altLang="zh-CN"/>
              <a:t>lst = [ ]</a:t>
            </a:r>
          </a:p>
          <a:p>
            <a:pPr>
              <a:lnSpc>
                <a:spcPct val="110000"/>
              </a:lnSpc>
            </a:pPr>
            <a:r>
              <a:rPr lang="en-US" altLang="zh-CN"/>
              <a:t>data = [1, [[2, 3], [4, 5]], [[[6]]], range(7, 9), (9, 10)]  # </a:t>
            </a:r>
            <a:r>
              <a:rPr lang="zh-CN" altLang="en-US"/>
              <a:t>嵌套多层</a:t>
            </a:r>
          </a:p>
          <a:p>
            <a:pPr>
              <a:lnSpc>
                <a:spcPct val="110000"/>
              </a:lnSpc>
            </a:pPr>
            <a:r>
              <a:rPr lang="en-US" altLang="zh-CN"/>
              <a:t>flat(*data, lst=lst)</a:t>
            </a:r>
          </a:p>
          <a:p>
            <a:pPr>
              <a:lnSpc>
                <a:spcPct val="110000"/>
              </a:lnSpc>
            </a:pPr>
            <a:r>
              <a:rPr lang="en-US" altLang="zh-CN"/>
              <a:t>print(lst)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354" y="5215794"/>
            <a:ext cx="5249008" cy="40963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82688" y="6021288"/>
            <a:ext cx="83592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/>
              <a:t>列表、元组等都是可迭代的，用 </a:t>
            </a:r>
            <a:r>
              <a:rPr lang="en-US" altLang="zh-CN"/>
              <a:t>isinstance([4,5], Iterable) </a:t>
            </a:r>
            <a:r>
              <a:rPr lang="zh-CN" altLang="en-US"/>
              <a:t>测试结果为</a:t>
            </a:r>
            <a:r>
              <a:rPr lang="en-US" altLang="zh-CN"/>
              <a:t>True </a:t>
            </a:r>
            <a:endParaRPr lang="zh-CN" alt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063553" y="404665"/>
            <a:ext cx="68437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5.6  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函数递归调用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63552" y="973968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递归练习：</a:t>
            </a:r>
            <a:r>
              <a:rPr lang="zh-CN" altLang="en-US" sz="2000" dirty="0"/>
              <a:t>用递归写一个求和函数，可传入任意个数的参数。</a:t>
            </a:r>
          </a:p>
        </p:txBody>
      </p:sp>
      <p:sp>
        <p:nvSpPr>
          <p:cNvPr id="6" name="矩形 5"/>
          <p:cNvSpPr/>
          <p:nvPr/>
        </p:nvSpPr>
        <p:spPr>
          <a:xfrm>
            <a:off x="2008298" y="3358304"/>
            <a:ext cx="8483490" cy="2585323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/>
              <a:t>from collections.abc import Iterable</a:t>
            </a:r>
          </a:p>
          <a:p>
            <a:r>
              <a:rPr lang="zh-CN" altLang="en-US"/>
              <a:t>def  </a:t>
            </a:r>
            <a:r>
              <a:rPr lang="zh-CN" altLang="en-US" dirty="0"/>
              <a:t>sum2(</a:t>
            </a:r>
            <a:r>
              <a:rPr lang="zh-CN" altLang="en-US" dirty="0">
                <a:solidFill>
                  <a:srgbClr val="FF0000"/>
                </a:solidFill>
              </a:rPr>
              <a:t>*</a:t>
            </a:r>
            <a:r>
              <a:rPr lang="zh-CN" altLang="en-US" dirty="0"/>
              <a:t>p</a:t>
            </a:r>
            <a:r>
              <a:rPr lang="zh-CN" altLang="en-US"/>
              <a:t>):      </a:t>
            </a:r>
            <a:r>
              <a:rPr lang="en-US" altLang="zh-CN">
                <a:solidFill>
                  <a:srgbClr val="C00000"/>
                </a:solidFill>
              </a:rPr>
              <a:t># </a:t>
            </a:r>
            <a:r>
              <a:rPr lang="zh-CN" altLang="en-US">
                <a:solidFill>
                  <a:srgbClr val="C00000"/>
                </a:solidFill>
              </a:rPr>
              <a:t>第</a:t>
            </a:r>
            <a:r>
              <a:rPr lang="en-US" altLang="zh-CN">
                <a:solidFill>
                  <a:srgbClr val="C00000"/>
                </a:solidFill>
              </a:rPr>
              <a:t>2</a:t>
            </a:r>
            <a:r>
              <a:rPr lang="zh-CN" altLang="en-US">
                <a:solidFill>
                  <a:srgbClr val="C00000"/>
                </a:solidFill>
              </a:rPr>
              <a:t>版</a:t>
            </a:r>
            <a:endParaRPr lang="en-US" altLang="zh-CN">
              <a:solidFill>
                <a:srgbClr val="C00000"/>
              </a:solidFill>
            </a:endParaRPr>
          </a:p>
          <a:p>
            <a:r>
              <a:rPr lang="zh-CN" altLang="en-US"/>
              <a:t>    </a:t>
            </a:r>
            <a:r>
              <a:rPr lang="zh-CN" altLang="en-US" dirty="0"/>
              <a:t>if  len(p) == 0:	</a:t>
            </a:r>
          </a:p>
          <a:p>
            <a:r>
              <a:rPr lang="zh-CN" altLang="en-US" dirty="0"/>
              <a:t>        return 0</a:t>
            </a:r>
          </a:p>
          <a:p>
            <a:r>
              <a:rPr lang="zh-CN" altLang="en-US" dirty="0"/>
              <a:t>    else:</a:t>
            </a:r>
          </a:p>
          <a:p>
            <a:r>
              <a:rPr lang="en-US" altLang="zh-CN"/>
              <a:t>        if  isinstance(p[0], Iterable):     # </a:t>
            </a:r>
            <a:r>
              <a:rPr lang="zh-CN" altLang="en-US"/>
              <a:t>判断</a:t>
            </a:r>
            <a:r>
              <a:rPr lang="en-US" altLang="zh-CN"/>
              <a:t>p[0]</a:t>
            </a:r>
            <a:r>
              <a:rPr lang="zh-CN" altLang="en-US"/>
              <a:t>是否可迭代</a:t>
            </a:r>
            <a:endParaRPr lang="zh-CN" altLang="en-US" dirty="0"/>
          </a:p>
          <a:p>
            <a:r>
              <a:rPr lang="zh-CN" altLang="en-US" dirty="0"/>
              <a:t>            return sum2(</a:t>
            </a:r>
            <a:r>
              <a:rPr lang="zh-CN" altLang="en-US" dirty="0">
                <a:solidFill>
                  <a:srgbClr val="C00000"/>
                </a:solidFill>
              </a:rPr>
              <a:t>*</a:t>
            </a:r>
            <a:r>
              <a:rPr lang="zh-CN" altLang="en-US" dirty="0"/>
              <a:t>p[0]) + sum2(</a:t>
            </a:r>
            <a:r>
              <a:rPr lang="zh-CN" altLang="en-US" dirty="0">
                <a:solidFill>
                  <a:srgbClr val="C00000"/>
                </a:solidFill>
              </a:rPr>
              <a:t>*</a:t>
            </a:r>
            <a:r>
              <a:rPr lang="zh-CN" altLang="en-US" dirty="0"/>
              <a:t>p[1</a:t>
            </a:r>
            <a:r>
              <a:rPr lang="zh-CN" altLang="en-US"/>
              <a:t>:])   </a:t>
            </a:r>
            <a:endParaRPr lang="zh-CN" altLang="en-US" dirty="0"/>
          </a:p>
          <a:p>
            <a:r>
              <a:rPr lang="zh-CN" altLang="en-US" dirty="0"/>
              <a:t>        else:</a:t>
            </a:r>
          </a:p>
          <a:p>
            <a:r>
              <a:rPr lang="zh-CN" altLang="en-US" dirty="0"/>
              <a:t>            return p[0] + sum2(*p[1:])</a:t>
            </a:r>
          </a:p>
        </p:txBody>
      </p:sp>
      <p:sp>
        <p:nvSpPr>
          <p:cNvPr id="17" name="矩形 16"/>
          <p:cNvSpPr/>
          <p:nvPr/>
        </p:nvSpPr>
        <p:spPr>
          <a:xfrm>
            <a:off x="2019787" y="1336820"/>
            <a:ext cx="5154487" cy="1477328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/>
              <a:t>def  </a:t>
            </a:r>
            <a:r>
              <a:rPr lang="en-US" altLang="zh-CN" dirty="0"/>
              <a:t>sum1(</a:t>
            </a:r>
            <a:r>
              <a:rPr lang="en-US" altLang="zh-CN" dirty="0">
                <a:solidFill>
                  <a:srgbClr val="FF0000"/>
                </a:solidFill>
              </a:rPr>
              <a:t>*</a:t>
            </a:r>
            <a:r>
              <a:rPr lang="en-US" altLang="zh-CN"/>
              <a:t>p):        </a:t>
            </a:r>
            <a:r>
              <a:rPr lang="en-US" altLang="zh-CN">
                <a:solidFill>
                  <a:srgbClr val="C00000"/>
                </a:solidFill>
              </a:rPr>
              <a:t># </a:t>
            </a:r>
            <a:r>
              <a:rPr lang="zh-CN" altLang="en-US">
                <a:solidFill>
                  <a:srgbClr val="C00000"/>
                </a:solidFill>
              </a:rPr>
              <a:t>第</a:t>
            </a:r>
            <a:r>
              <a:rPr lang="en-US" altLang="zh-CN">
                <a:solidFill>
                  <a:srgbClr val="C00000"/>
                </a:solidFill>
              </a:rPr>
              <a:t>1</a:t>
            </a:r>
            <a:r>
              <a:rPr lang="zh-CN" altLang="en-US">
                <a:solidFill>
                  <a:srgbClr val="C00000"/>
                </a:solidFill>
              </a:rPr>
              <a:t>版</a:t>
            </a:r>
            <a:endParaRPr lang="en-US" altLang="zh-CN">
              <a:solidFill>
                <a:srgbClr val="C00000"/>
              </a:solidFill>
            </a:endParaRPr>
          </a:p>
          <a:p>
            <a:r>
              <a:rPr lang="en-US" altLang="zh-CN"/>
              <a:t>    </a:t>
            </a:r>
            <a:r>
              <a:rPr lang="en-US" altLang="zh-CN" dirty="0"/>
              <a:t>if  </a:t>
            </a:r>
            <a:r>
              <a:rPr lang="en-US" altLang="zh-CN" dirty="0" err="1"/>
              <a:t>len</a:t>
            </a:r>
            <a:r>
              <a:rPr lang="en-US" altLang="zh-CN" dirty="0"/>
              <a:t>(p) </a:t>
            </a:r>
            <a:r>
              <a:rPr lang="en-US" altLang="zh-CN"/>
              <a:t>== 1: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    </a:t>
            </a:r>
            <a:r>
              <a:rPr lang="en-US" altLang="zh-CN"/>
              <a:t>return p[0]</a:t>
            </a:r>
            <a:endParaRPr lang="en-US" altLang="zh-CN" dirty="0"/>
          </a:p>
          <a:p>
            <a:r>
              <a:rPr lang="en-US" altLang="zh-CN" dirty="0"/>
              <a:t>    else:</a:t>
            </a:r>
          </a:p>
          <a:p>
            <a:r>
              <a:rPr lang="en-US" altLang="zh-CN" dirty="0"/>
              <a:t>        return p[0] + sum1(</a:t>
            </a:r>
            <a:r>
              <a:rPr lang="en-US" altLang="zh-CN" dirty="0">
                <a:solidFill>
                  <a:srgbClr val="FF0000"/>
                </a:solidFill>
              </a:rPr>
              <a:t>*</a:t>
            </a:r>
            <a:r>
              <a:rPr lang="en-US" altLang="zh-CN" dirty="0"/>
              <a:t>p[1:])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7347938" y="1374079"/>
            <a:ext cx="31438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注</a:t>
            </a:r>
            <a:r>
              <a:rPr lang="zh-CN" altLang="en-US"/>
              <a:t>：</a:t>
            </a:r>
            <a:r>
              <a:rPr lang="en-US" altLang="zh-CN"/>
              <a:t>sum1</a:t>
            </a:r>
            <a:r>
              <a:rPr lang="zh-CN" altLang="en-US"/>
              <a:t>参数</a:t>
            </a:r>
            <a:r>
              <a:rPr lang="zh-CN" altLang="en-US" dirty="0"/>
              <a:t>只能是数值，不能是列表和元组。</a:t>
            </a:r>
            <a:endParaRPr lang="en-US" altLang="zh-CN" dirty="0"/>
          </a:p>
          <a:p>
            <a:r>
              <a:rPr lang="en-US" altLang="zh-CN"/>
              <a:t>sum1(3, 4, 5</a:t>
            </a:r>
            <a:r>
              <a:rPr lang="en-US" altLang="zh-CN" dirty="0"/>
              <a:t>)        # </a:t>
            </a:r>
            <a:r>
              <a:rPr lang="zh-CN" altLang="en-US" dirty="0"/>
              <a:t>正确</a:t>
            </a:r>
            <a:endParaRPr lang="en-US" altLang="zh-CN" dirty="0"/>
          </a:p>
          <a:p>
            <a:r>
              <a:rPr lang="en-US" altLang="zh-CN"/>
              <a:t>sum1(3, 4</a:t>
            </a:r>
            <a:r>
              <a:rPr lang="en-US" altLang="zh-CN" dirty="0"/>
              <a:t>, [5,6])  # </a:t>
            </a:r>
            <a:r>
              <a:rPr lang="zh-CN" altLang="en-US" dirty="0"/>
              <a:t>将报错</a:t>
            </a:r>
          </a:p>
        </p:txBody>
      </p:sp>
      <p:sp>
        <p:nvSpPr>
          <p:cNvPr id="19" name="矩形 18"/>
          <p:cNvSpPr/>
          <p:nvPr/>
        </p:nvSpPr>
        <p:spPr>
          <a:xfrm>
            <a:off x="2003754" y="6130171"/>
            <a:ext cx="8268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注：</a:t>
            </a:r>
            <a:r>
              <a:rPr lang="en-US" altLang="zh-CN" dirty="0"/>
              <a:t>sum2()</a:t>
            </a:r>
            <a:r>
              <a:rPr lang="zh-CN" altLang="en-US" dirty="0"/>
              <a:t>参数可以是数值，列表，元组和</a:t>
            </a:r>
            <a:r>
              <a:rPr lang="en-US" altLang="zh-CN"/>
              <a:t>range</a:t>
            </a:r>
            <a:r>
              <a:rPr lang="zh-CN" altLang="en-US"/>
              <a:t>。</a:t>
            </a:r>
            <a:endParaRPr lang="en-US" altLang="zh-CN" dirty="0"/>
          </a:p>
          <a:p>
            <a:r>
              <a:rPr lang="zh-CN" altLang="en-US"/>
              <a:t>例如 </a:t>
            </a:r>
            <a:r>
              <a:rPr lang="en-US" altLang="zh-CN"/>
              <a:t>sum2(1, [2,3], range</a:t>
            </a:r>
            <a:r>
              <a:rPr lang="en-US" altLang="zh-CN" dirty="0"/>
              <a:t>(4,6))  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003754" y="2808874"/>
            <a:ext cx="78321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/>
              <a:t>注：求和可看作第</a:t>
            </a:r>
            <a:r>
              <a:rPr lang="en-US" altLang="zh-CN"/>
              <a:t>0</a:t>
            </a:r>
            <a:r>
              <a:rPr lang="zh-CN" altLang="en-US"/>
              <a:t>个元素</a:t>
            </a:r>
            <a:r>
              <a:rPr lang="en-US" altLang="zh-CN"/>
              <a:t>(p[0]) </a:t>
            </a:r>
            <a:r>
              <a:rPr lang="zh-CN" altLang="en-US"/>
              <a:t>加后面所有元素</a:t>
            </a:r>
            <a:r>
              <a:rPr lang="en-US" altLang="zh-CN"/>
              <a:t>(p[1:])</a:t>
            </a:r>
            <a:endParaRPr lang="zh-CN" altLang="en-US"/>
          </a:p>
        </p:txBody>
      </p:sp>
      <p:pic>
        <p:nvPicPr>
          <p:cNvPr id="3" name="图形 2" descr="研究 纯色填充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270" y="95809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F80B73DC-B815-4550-B446-2A21CEEED6F7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2573000" y="0"/>
            <a:ext cx="384048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9B9B9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" name="矩形 2" hidden="1">
            <a:extLst>
              <a:ext uri="{FF2B5EF4-FFF2-40B4-BE49-F238E27FC236}">
                <a16:creationId xmlns:a16="http://schemas.microsoft.com/office/drawing/2014/main" id="{3A14F692-E362-4D4C-8A0C-16EA535C9427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12573000" y="0"/>
            <a:ext cx="384048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9B9B9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81B1C1-6BF9-4664-AD6E-42CA9C2E4D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  <a:pPr>
                <a:defRPr/>
              </a:pPr>
              <a:t>64</a:t>
            </a:fld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CE5E7E3-C0B7-43FC-ABFB-5E047B00810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38400" y="635001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一个算法可以考虑用递归或非递归的形式实现，如果用递归实现一般会消耗更多的操作系统栈资源。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F732266-8977-4DDF-A8F5-E02F9F14C87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正确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0161584-6EB9-4615-80D5-8C7C8001347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错误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D83F1A7-6721-48B4-A1EC-7DEE48D76F37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FE3CE6C4-D929-4AEB-9014-40B8FDBA0B07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645D1408-8FC1-4D1C-B47D-BF295D7CA7CD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3E4D7FE-30B2-491A-AEDE-7AC457EE431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2661900" y="6988552"/>
            <a:ext cx="3662680" cy="46166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</a:t>
            </a:r>
            <a:endParaRPr lang="zh-CN" altLang="en-US" sz="1200" dirty="0">
              <a:solidFill>
                <a:srgbClr val="F84F4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13" name="组合 12" hidden="1">
            <a:extLst>
              <a:ext uri="{FF2B5EF4-FFF2-40B4-BE49-F238E27FC236}">
                <a16:creationId xmlns:a16="http://schemas.microsoft.com/office/drawing/2014/main" id="{028892D0-96F9-4A92-9A09-28EA450D9723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12585700" y="0"/>
            <a:ext cx="3815080" cy="647700"/>
            <a:chOff x="9537700" y="0"/>
            <a:chExt cx="3815080" cy="647700"/>
          </a:xfrm>
        </p:grpSpPr>
        <p:sp>
          <p:nvSpPr>
            <p:cNvPr id="8" name="RemarkBack" hidden="1">
              <a:extLst>
                <a:ext uri="{FF2B5EF4-FFF2-40B4-BE49-F238E27FC236}">
                  <a16:creationId xmlns:a16="http://schemas.microsoft.com/office/drawing/2014/main" id="{56B4FA9A-6B84-428A-B512-D7BA834D714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 bwMode="auto">
            <a:xfrm>
              <a:off x="9537700" y="12700"/>
              <a:ext cx="381508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9" name="RemarkBlock" hidden="1">
              <a:extLst>
                <a:ext uri="{FF2B5EF4-FFF2-40B4-BE49-F238E27FC236}">
                  <a16:creationId xmlns:a16="http://schemas.microsoft.com/office/drawing/2014/main" id="{3BAEFB76-E80F-4679-909B-667B0D30A355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 bwMode="auto">
            <a:xfrm>
              <a:off x="9537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2" name="RemarkTitleText" hidden="1">
              <a:extLst>
                <a:ext uri="{FF2B5EF4-FFF2-40B4-BE49-F238E27FC236}">
                  <a16:creationId xmlns:a16="http://schemas.microsoft.com/office/drawing/2014/main" id="{F0E5164B-7702-4FAF-8183-49851685305E}"/>
                </a:ext>
              </a:extLst>
            </p:cNvPr>
            <p:cNvSpPr txBox="1"/>
            <p:nvPr>
              <p:custDataLst>
                <p:tags r:id="rId38"/>
              </p:custDataLst>
            </p:nvPr>
          </p:nvSpPr>
          <p:spPr>
            <a:xfrm>
              <a:off x="9779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答案解析</a:t>
              </a:r>
              <a:endParaRPr lang="zh-CN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sp>
        <p:nvSpPr>
          <p:cNvPr id="22" name="RemarkBack" hidden="1">
            <a:extLst>
              <a:ext uri="{FF2B5EF4-FFF2-40B4-BE49-F238E27FC236}">
                <a16:creationId xmlns:a16="http://schemas.microsoft.com/office/drawing/2014/main" id="{D21A781D-1C04-4EE3-8DEE-E9C8ABBF651C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12585700" y="12700"/>
            <a:ext cx="3815080" cy="635000"/>
          </a:xfrm>
          <a:prstGeom prst="rect">
            <a:avLst/>
          </a:prstGeom>
          <a:solidFill>
            <a:srgbClr val="F6F7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charset="0"/>
            </a:endParaRPr>
          </a:p>
        </p:txBody>
      </p:sp>
      <p:sp>
        <p:nvSpPr>
          <p:cNvPr id="23" name="RemarkBlock" hidden="1">
            <a:extLst>
              <a:ext uri="{FF2B5EF4-FFF2-40B4-BE49-F238E27FC236}">
                <a16:creationId xmlns:a16="http://schemas.microsoft.com/office/drawing/2014/main" id="{D527704F-B886-4E8A-A097-1B67EA89FF50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12585700" y="12700"/>
            <a:ext cx="190500" cy="635000"/>
          </a:xfrm>
          <a:prstGeom prst="rect">
            <a:avLst/>
          </a:prstGeom>
          <a:solidFill>
            <a:srgbClr val="639E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charset="0"/>
            </a:endParaRPr>
          </a:p>
        </p:txBody>
      </p:sp>
      <p:sp>
        <p:nvSpPr>
          <p:cNvPr id="24" name="RemarkTitleText" hidden="1">
            <a:extLst>
              <a:ext uri="{FF2B5EF4-FFF2-40B4-BE49-F238E27FC236}">
                <a16:creationId xmlns:a16="http://schemas.microsoft.com/office/drawing/2014/main" id="{68048086-1D97-44B6-8AFD-67E4FB5497AD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2827000" y="0"/>
            <a:ext cx="1905000" cy="635000"/>
          </a:xfrm>
          <a:prstGeom prst="rect">
            <a:avLst/>
          </a:prstGeom>
          <a:noFill/>
        </p:spPr>
        <p:txBody>
          <a:bodyPr vert="horz" wrap="none" rtlCol="0" anchor="ctr" anchorCtr="0">
            <a:no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答案解析</a:t>
            </a:r>
            <a:endParaRPr lang="zh-CN" altLang="en-US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48E0B7A-E97B-4514-AEFC-22697D3B91C7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>
              <a:extLst>
                <a:ext uri="{FF2B5EF4-FFF2-40B4-BE49-F238E27FC236}">
                  <a16:creationId xmlns:a16="http://schemas.microsoft.com/office/drawing/2014/main" id="{C52D435F-38D8-4578-9C73-B7E4A6D0618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6" name="ColorBlock">
              <a:extLst>
                <a:ext uri="{FF2B5EF4-FFF2-40B4-BE49-F238E27FC236}">
                  <a16:creationId xmlns:a16="http://schemas.microsoft.com/office/drawing/2014/main" id="{2CA6944F-D3AE-4885-9FBC-D897BE7ACFA9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7" name="TypeText">
              <a:extLst>
                <a:ext uri="{FF2B5EF4-FFF2-40B4-BE49-F238E27FC236}">
                  <a16:creationId xmlns:a16="http://schemas.microsoft.com/office/drawing/2014/main" id="{6F8DA135-D575-46A3-AEEA-BDA597D84D87}"/>
                </a:ext>
              </a:extLst>
            </p:cNvPr>
            <p:cNvSpPr txBox="1"/>
            <p:nvPr>
              <p:custDataLst>
                <p:tags r:id="rId34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8" name="TipText">
              <a:extLst>
                <a:ext uri="{FF2B5EF4-FFF2-40B4-BE49-F238E27FC236}">
                  <a16:creationId xmlns:a16="http://schemas.microsoft.com/office/drawing/2014/main" id="{591A1FC7-1457-44F6-9E21-25C0FB6EBA9D}"/>
                </a:ext>
              </a:extLst>
            </p:cNvPr>
            <p:cNvSpPr txBox="1"/>
            <p:nvPr>
              <p:custDataLst>
                <p:tags r:id="rId35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73D947B-C39E-4A64-B47A-28A0F55A1C44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>
            <a:off x="1524000" y="0"/>
            <a:ext cx="9144000" cy="635000"/>
            <a:chOff x="-152400" y="-152400"/>
            <a:chExt cx="9144000" cy="635000"/>
          </a:xfrm>
        </p:grpSpPr>
        <p:sp>
          <p:nvSpPr>
            <p:cNvPr id="26" name="TitleBackground">
              <a:extLst>
                <a:ext uri="{FF2B5EF4-FFF2-40B4-BE49-F238E27FC236}">
                  <a16:creationId xmlns:a16="http://schemas.microsoft.com/office/drawing/2014/main" id="{A938CB64-A774-4B6B-96D2-D780B9E0E91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 bwMode="auto">
            <a:xfrm>
              <a:off x="-152400" y="-15240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27" name="ColorBlock">
              <a:extLst>
                <a:ext uri="{FF2B5EF4-FFF2-40B4-BE49-F238E27FC236}">
                  <a16:creationId xmlns:a16="http://schemas.microsoft.com/office/drawing/2014/main" id="{9393AE93-EBE8-4E08-BC94-ADA2A9117C4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 bwMode="auto">
            <a:xfrm>
              <a:off x="-152400" y="-1524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28" name="TypeText">
              <a:extLst>
                <a:ext uri="{FF2B5EF4-FFF2-40B4-BE49-F238E27FC236}">
                  <a16:creationId xmlns:a16="http://schemas.microsoft.com/office/drawing/2014/main" id="{908B5E79-0465-4807-8AAF-0DF95A4AEBC1}"/>
                </a:ext>
              </a:extLst>
            </p:cNvPr>
            <p:cNvSpPr txBox="1"/>
            <p:nvPr>
              <p:custDataLst>
                <p:tags r:id="rId30"/>
              </p:custDataLst>
            </p:nvPr>
          </p:nvSpPr>
          <p:spPr>
            <a:xfrm>
              <a:off x="101600" y="-15240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29" name="TipText">
              <a:extLst>
                <a:ext uri="{FF2B5EF4-FFF2-40B4-BE49-F238E27FC236}">
                  <a16:creationId xmlns:a16="http://schemas.microsoft.com/office/drawing/2014/main" id="{AC111A8C-ECCB-44F9-8E89-E240B7D06503}"/>
                </a:ext>
              </a:extLst>
            </p:cNvPr>
            <p:cNvSpPr txBox="1"/>
            <p:nvPr>
              <p:custDataLst>
                <p:tags r:id="rId31"/>
              </p:custDataLst>
            </p:nvPr>
          </p:nvSpPr>
          <p:spPr>
            <a:xfrm>
              <a:off x="1373505" y="-4318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sp>
        <p:nvSpPr>
          <p:cNvPr id="35" name="RemarkBack">
            <a:extLst>
              <a:ext uri="{FF2B5EF4-FFF2-40B4-BE49-F238E27FC236}">
                <a16:creationId xmlns:a16="http://schemas.microsoft.com/office/drawing/2014/main" id="{FA5401AB-110C-4D11-BBDC-6203206C1C56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12585700" y="12700"/>
            <a:ext cx="3815080" cy="635000"/>
          </a:xfrm>
          <a:prstGeom prst="rect">
            <a:avLst/>
          </a:prstGeom>
          <a:solidFill>
            <a:srgbClr val="F6F7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charset="0"/>
            </a:endParaRPr>
          </a:p>
        </p:txBody>
      </p:sp>
      <p:sp>
        <p:nvSpPr>
          <p:cNvPr id="36" name="RemarkBlock">
            <a:extLst>
              <a:ext uri="{FF2B5EF4-FFF2-40B4-BE49-F238E27FC236}">
                <a16:creationId xmlns:a16="http://schemas.microsoft.com/office/drawing/2014/main" id="{E89C255C-4BA8-415C-9F96-B6AEE4C48CEF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>
            <a:off x="12585700" y="12700"/>
            <a:ext cx="190500" cy="635000"/>
          </a:xfrm>
          <a:prstGeom prst="rect">
            <a:avLst/>
          </a:prstGeom>
          <a:solidFill>
            <a:srgbClr val="639E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charset="0"/>
            </a:endParaRPr>
          </a:p>
        </p:txBody>
      </p:sp>
      <p:sp>
        <p:nvSpPr>
          <p:cNvPr id="37" name="RemarkTitleText">
            <a:extLst>
              <a:ext uri="{FF2B5EF4-FFF2-40B4-BE49-F238E27FC236}">
                <a16:creationId xmlns:a16="http://schemas.microsoft.com/office/drawing/2014/main" id="{62CAC90B-E73E-4032-ACAE-4586A31A59EF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12827000" y="0"/>
            <a:ext cx="1905000" cy="635000"/>
          </a:xfrm>
          <a:prstGeom prst="rect">
            <a:avLst/>
          </a:prstGeom>
          <a:noFill/>
        </p:spPr>
        <p:txBody>
          <a:bodyPr vert="horz" wrap="none" rtlCol="0" anchor="ctr" anchorCtr="0">
            <a:no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答案解析</a:t>
            </a:r>
            <a:endParaRPr lang="zh-CN" altLang="en-US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A290A1C1-9CB2-4BB8-872A-827905719209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12661900" y="6988552"/>
            <a:ext cx="3662680" cy="46166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</a:t>
            </a:r>
            <a:endParaRPr lang="zh-CN" altLang="en-US" sz="1200" dirty="0">
              <a:solidFill>
                <a:srgbClr val="F84F4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33EA8AD5-7FB4-4071-8F0D-F7E1718B8AE0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12827000" y="1270001"/>
            <a:ext cx="3332480" cy="1015663"/>
          </a:xfrm>
          <a:prstGeom prst="rect">
            <a:avLst/>
          </a:prstGeom>
          <a:noFill/>
        </p:spPr>
        <p:txBody>
          <a:bodyPr vert="horz" wrap="square" rtlCol="0" anchor="t" anchorCtr="0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递归涉及多次函数调用，要求更多的栈空间保存传递的参数数据。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AC44573-5B32-49D2-BD3D-E9AA7A89F211}"/>
              </a:ext>
            </a:extLst>
          </p:cNvPr>
          <p:cNvGrpSpPr/>
          <p:nvPr>
            <p:custDataLst>
              <p:tags r:id="rId22"/>
            </p:custDataLst>
          </p:nvPr>
        </p:nvGrpSpPr>
        <p:grpSpPr>
          <a:xfrm>
            <a:off x="1524000" y="0"/>
            <a:ext cx="9144000" cy="635000"/>
            <a:chOff x="-304800" y="-304800"/>
            <a:chExt cx="9144000" cy="635000"/>
          </a:xfrm>
        </p:grpSpPr>
        <p:sp>
          <p:nvSpPr>
            <p:cNvPr id="31" name="TitleBackground">
              <a:extLst>
                <a:ext uri="{FF2B5EF4-FFF2-40B4-BE49-F238E27FC236}">
                  <a16:creationId xmlns:a16="http://schemas.microsoft.com/office/drawing/2014/main" id="{39640D57-F370-4FEF-BF0E-0F30ED58734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 bwMode="auto">
            <a:xfrm>
              <a:off x="-304800" y="-30480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32" name="ColorBlock">
              <a:extLst>
                <a:ext uri="{FF2B5EF4-FFF2-40B4-BE49-F238E27FC236}">
                  <a16:creationId xmlns:a16="http://schemas.microsoft.com/office/drawing/2014/main" id="{9060F20D-9376-46F5-B944-07A8129B67A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 bwMode="auto">
            <a:xfrm>
              <a:off x="-304800" y="-3048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33" name="TypeText">
              <a:extLst>
                <a:ext uri="{FF2B5EF4-FFF2-40B4-BE49-F238E27FC236}">
                  <a16:creationId xmlns:a16="http://schemas.microsoft.com/office/drawing/2014/main" id="{F7E8E0A3-AB9F-44C5-BFD1-EE3535F4050F}"/>
                </a:ext>
              </a:extLst>
            </p:cNvPr>
            <p:cNvSpPr txBox="1"/>
            <p:nvPr>
              <p:custDataLst>
                <p:tags r:id="rId26"/>
              </p:custDataLst>
            </p:nvPr>
          </p:nvSpPr>
          <p:spPr>
            <a:xfrm>
              <a:off x="-50800" y="-30480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34" name="TipText">
              <a:extLst>
                <a:ext uri="{FF2B5EF4-FFF2-40B4-BE49-F238E27FC236}">
                  <a16:creationId xmlns:a16="http://schemas.microsoft.com/office/drawing/2014/main" id="{580929BD-256C-46DA-884E-EBA596BBB296}"/>
                </a:ext>
              </a:extLst>
            </p:cNvPr>
            <p:cNvSpPr txBox="1"/>
            <p:nvPr>
              <p:custDataLst>
                <p:tags r:id="rId27"/>
              </p:custDataLst>
            </p:nvPr>
          </p:nvSpPr>
          <p:spPr>
            <a:xfrm>
              <a:off x="1221105" y="-19558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9F1B2A26-AD5B-4C21-8A35-A52815D7FB70}"/>
              </a:ext>
            </a:extLst>
          </p:cNvPr>
          <p:cNvPicPr>
            <a:picLocks/>
          </p:cNvPicPr>
          <p:nvPr>
            <p:custDataLst>
              <p:tags r:id="rId23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5128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 hidden="1">
            <a:extLst>
              <a:ext uri="{FF2B5EF4-FFF2-40B4-BE49-F238E27FC236}">
                <a16:creationId xmlns:a16="http://schemas.microsoft.com/office/drawing/2014/main" id="{3A14F692-E362-4D4C-8A0C-16EA535C9427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2573000" y="0"/>
            <a:ext cx="384048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9B9B9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81B1C1-6BF9-4664-AD6E-42CA9C2E4D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  <a:pPr>
                <a:defRPr/>
              </a:pPr>
              <a:t>65</a:t>
            </a:fld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CE5E7E3-C0B7-43FC-ABFB-5E047B00810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38400" y="635001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递归函数是指直接或间接调用自己的函数。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F732266-8977-4DDF-A8F5-E02F9F14C87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正确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0161584-6EB9-4615-80D5-8C7C8001347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错误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D83F1A7-6721-48B4-A1EC-7DEE48D76F37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FE3CE6C4-D929-4AEB-9014-40B8FDBA0B07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645D1408-8FC1-4D1C-B47D-BF295D7CA7CD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3E4D7FE-30B2-491A-AEDE-7AC457EE431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2661900" y="6988552"/>
            <a:ext cx="3662680" cy="46166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</a:t>
            </a:r>
            <a:endParaRPr lang="zh-CN" altLang="en-US" sz="1200" dirty="0">
              <a:solidFill>
                <a:srgbClr val="F84F4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13" name="组合 12" hidden="1">
            <a:extLst>
              <a:ext uri="{FF2B5EF4-FFF2-40B4-BE49-F238E27FC236}">
                <a16:creationId xmlns:a16="http://schemas.microsoft.com/office/drawing/2014/main" id="{028892D0-96F9-4A92-9A09-28EA450D9723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12585700" y="0"/>
            <a:ext cx="3815080" cy="647700"/>
            <a:chOff x="9537700" y="0"/>
            <a:chExt cx="3815080" cy="647700"/>
          </a:xfrm>
        </p:grpSpPr>
        <p:sp>
          <p:nvSpPr>
            <p:cNvPr id="8" name="RemarkBack" hidden="1">
              <a:extLst>
                <a:ext uri="{FF2B5EF4-FFF2-40B4-BE49-F238E27FC236}">
                  <a16:creationId xmlns:a16="http://schemas.microsoft.com/office/drawing/2014/main" id="{56B4FA9A-6B84-428A-B512-D7BA834D714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 bwMode="auto">
            <a:xfrm>
              <a:off x="9537700" y="12700"/>
              <a:ext cx="381508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9" name="RemarkBlock" hidden="1">
              <a:extLst>
                <a:ext uri="{FF2B5EF4-FFF2-40B4-BE49-F238E27FC236}">
                  <a16:creationId xmlns:a16="http://schemas.microsoft.com/office/drawing/2014/main" id="{3BAEFB76-E80F-4679-909B-667B0D30A35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 bwMode="auto">
            <a:xfrm>
              <a:off x="9537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2" name="RemarkTitleText" hidden="1">
              <a:extLst>
                <a:ext uri="{FF2B5EF4-FFF2-40B4-BE49-F238E27FC236}">
                  <a16:creationId xmlns:a16="http://schemas.microsoft.com/office/drawing/2014/main" id="{F0E5164B-7702-4FAF-8183-49851685305E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9779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答案解析</a:t>
              </a:r>
              <a:endParaRPr lang="zh-CN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sp>
        <p:nvSpPr>
          <p:cNvPr id="22" name="RemarkBack" hidden="1">
            <a:extLst>
              <a:ext uri="{FF2B5EF4-FFF2-40B4-BE49-F238E27FC236}">
                <a16:creationId xmlns:a16="http://schemas.microsoft.com/office/drawing/2014/main" id="{D21A781D-1C04-4EE3-8DEE-E9C8ABBF651C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12585700" y="12700"/>
            <a:ext cx="3815080" cy="635000"/>
          </a:xfrm>
          <a:prstGeom prst="rect">
            <a:avLst/>
          </a:prstGeom>
          <a:solidFill>
            <a:srgbClr val="F6F7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charset="0"/>
            </a:endParaRPr>
          </a:p>
        </p:txBody>
      </p:sp>
      <p:sp>
        <p:nvSpPr>
          <p:cNvPr id="23" name="RemarkBlock" hidden="1">
            <a:extLst>
              <a:ext uri="{FF2B5EF4-FFF2-40B4-BE49-F238E27FC236}">
                <a16:creationId xmlns:a16="http://schemas.microsoft.com/office/drawing/2014/main" id="{D527704F-B886-4E8A-A097-1B67EA89FF50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12585700" y="12700"/>
            <a:ext cx="190500" cy="635000"/>
          </a:xfrm>
          <a:prstGeom prst="rect">
            <a:avLst/>
          </a:prstGeom>
          <a:solidFill>
            <a:srgbClr val="639E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charset="0"/>
            </a:endParaRPr>
          </a:p>
        </p:txBody>
      </p:sp>
      <p:sp>
        <p:nvSpPr>
          <p:cNvPr id="24" name="RemarkTitleText" hidden="1">
            <a:extLst>
              <a:ext uri="{FF2B5EF4-FFF2-40B4-BE49-F238E27FC236}">
                <a16:creationId xmlns:a16="http://schemas.microsoft.com/office/drawing/2014/main" id="{68048086-1D97-44B6-8AFD-67E4FB5497AD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2827000" y="0"/>
            <a:ext cx="1905000" cy="635000"/>
          </a:xfrm>
          <a:prstGeom prst="rect">
            <a:avLst/>
          </a:prstGeom>
          <a:noFill/>
        </p:spPr>
        <p:txBody>
          <a:bodyPr vert="horz" wrap="none" rtlCol="0" anchor="ctr" anchorCtr="0">
            <a:no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答案解析</a:t>
            </a:r>
            <a:endParaRPr lang="zh-CN" altLang="en-US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48E0B7A-E97B-4514-AEFC-22697D3B91C7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>
              <a:extLst>
                <a:ext uri="{FF2B5EF4-FFF2-40B4-BE49-F238E27FC236}">
                  <a16:creationId xmlns:a16="http://schemas.microsoft.com/office/drawing/2014/main" id="{C52D435F-38D8-4578-9C73-B7E4A6D0618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6" name="ColorBlock">
              <a:extLst>
                <a:ext uri="{FF2B5EF4-FFF2-40B4-BE49-F238E27FC236}">
                  <a16:creationId xmlns:a16="http://schemas.microsoft.com/office/drawing/2014/main" id="{2CA6944F-D3AE-4885-9FBC-D897BE7ACFA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7" name="TypeText">
              <a:extLst>
                <a:ext uri="{FF2B5EF4-FFF2-40B4-BE49-F238E27FC236}">
                  <a16:creationId xmlns:a16="http://schemas.microsoft.com/office/drawing/2014/main" id="{6F8DA135-D575-46A3-AEEA-BDA597D84D87}"/>
                </a:ext>
              </a:extLst>
            </p:cNvPr>
            <p:cNvSpPr txBox="1"/>
            <p:nvPr>
              <p:custDataLst>
                <p:tags r:id="rId28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8" name="TipText">
              <a:extLst>
                <a:ext uri="{FF2B5EF4-FFF2-40B4-BE49-F238E27FC236}">
                  <a16:creationId xmlns:a16="http://schemas.microsoft.com/office/drawing/2014/main" id="{591A1FC7-1457-44F6-9E21-25C0FB6EBA9D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73D947B-C39E-4A64-B47A-28A0F55A1C44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>
            <a:off x="1524000" y="0"/>
            <a:ext cx="9144000" cy="635000"/>
            <a:chOff x="-152400" y="-152400"/>
            <a:chExt cx="9144000" cy="635000"/>
          </a:xfrm>
        </p:grpSpPr>
        <p:sp>
          <p:nvSpPr>
            <p:cNvPr id="26" name="TitleBackground">
              <a:extLst>
                <a:ext uri="{FF2B5EF4-FFF2-40B4-BE49-F238E27FC236}">
                  <a16:creationId xmlns:a16="http://schemas.microsoft.com/office/drawing/2014/main" id="{A938CB64-A774-4B6B-96D2-D780B9E0E91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 bwMode="auto">
            <a:xfrm>
              <a:off x="-152400" y="-15240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27" name="ColorBlock">
              <a:extLst>
                <a:ext uri="{FF2B5EF4-FFF2-40B4-BE49-F238E27FC236}">
                  <a16:creationId xmlns:a16="http://schemas.microsoft.com/office/drawing/2014/main" id="{9393AE93-EBE8-4E08-BC94-ADA2A9117C4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 bwMode="auto">
            <a:xfrm>
              <a:off x="-152400" y="-1524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28" name="TypeText">
              <a:extLst>
                <a:ext uri="{FF2B5EF4-FFF2-40B4-BE49-F238E27FC236}">
                  <a16:creationId xmlns:a16="http://schemas.microsoft.com/office/drawing/2014/main" id="{908B5E79-0465-4807-8AAF-0DF95A4AEBC1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101600" y="-15240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29" name="TipText">
              <a:extLst>
                <a:ext uri="{FF2B5EF4-FFF2-40B4-BE49-F238E27FC236}">
                  <a16:creationId xmlns:a16="http://schemas.microsoft.com/office/drawing/2014/main" id="{AC111A8C-ECCB-44F9-8E89-E240B7D06503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1373505" y="-4318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AC44573-5B32-49D2-BD3D-E9AA7A89F211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>
            <a:off x="1524000" y="0"/>
            <a:ext cx="9144000" cy="635000"/>
            <a:chOff x="-304800" y="-304800"/>
            <a:chExt cx="9144000" cy="635000"/>
          </a:xfrm>
        </p:grpSpPr>
        <p:sp>
          <p:nvSpPr>
            <p:cNvPr id="31" name="TitleBackground">
              <a:extLst>
                <a:ext uri="{FF2B5EF4-FFF2-40B4-BE49-F238E27FC236}">
                  <a16:creationId xmlns:a16="http://schemas.microsoft.com/office/drawing/2014/main" id="{39640D57-F370-4FEF-BF0E-0F30ED58734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auto">
            <a:xfrm>
              <a:off x="-304800" y="-30480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32" name="ColorBlock">
              <a:extLst>
                <a:ext uri="{FF2B5EF4-FFF2-40B4-BE49-F238E27FC236}">
                  <a16:creationId xmlns:a16="http://schemas.microsoft.com/office/drawing/2014/main" id="{9060F20D-9376-46F5-B944-07A8129B67A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 bwMode="auto">
            <a:xfrm>
              <a:off x="-304800" y="-3048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33" name="TypeText">
              <a:extLst>
                <a:ext uri="{FF2B5EF4-FFF2-40B4-BE49-F238E27FC236}">
                  <a16:creationId xmlns:a16="http://schemas.microsoft.com/office/drawing/2014/main" id="{F7E8E0A3-AB9F-44C5-BFD1-EE3535F4050F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-50800" y="-30480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34" name="TipText">
              <a:extLst>
                <a:ext uri="{FF2B5EF4-FFF2-40B4-BE49-F238E27FC236}">
                  <a16:creationId xmlns:a16="http://schemas.microsoft.com/office/drawing/2014/main" id="{580929BD-256C-46DA-884E-EBA596BBB296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1221105" y="-19558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9F1B2A26-AD5B-4C21-8A35-A52815D7FB70}"/>
              </a:ext>
            </a:extLst>
          </p:cNvPr>
          <p:cNvPicPr>
            <a:picLocks/>
          </p:cNvPicPr>
          <p:nvPr>
            <p:custDataLst>
              <p:tags r:id="rId17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81462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 hidden="1">
            <a:extLst>
              <a:ext uri="{FF2B5EF4-FFF2-40B4-BE49-F238E27FC236}">
                <a16:creationId xmlns:a16="http://schemas.microsoft.com/office/drawing/2014/main" id="{3A14F692-E362-4D4C-8A0C-16EA535C9427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2573000" y="0"/>
            <a:ext cx="384048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9B9B9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81B1C1-6BF9-4664-AD6E-42CA9C2E4D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  <a:pPr>
                <a:defRPr/>
              </a:pPr>
              <a:t>66</a:t>
            </a:fld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CE5E7E3-C0B7-43FC-ABFB-5E047B00810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38400" y="635001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所有的递归程序都可以转化为非递归的算法实现。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F732266-8977-4DDF-A8F5-E02F9F14C87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正确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0161584-6EB9-4615-80D5-8C7C8001347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错误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D83F1A7-6721-48B4-A1EC-7DEE48D76F37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FE3CE6C4-D929-4AEB-9014-40B8FDBA0B07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645D1408-8FC1-4D1C-B47D-BF295D7CA7CD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3E4D7FE-30B2-491A-AEDE-7AC457EE431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2661900" y="6988552"/>
            <a:ext cx="3662680" cy="46166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</a:t>
            </a:r>
            <a:endParaRPr lang="zh-CN" altLang="en-US" sz="1200" dirty="0">
              <a:solidFill>
                <a:srgbClr val="F84F4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13" name="组合 12" hidden="1">
            <a:extLst>
              <a:ext uri="{FF2B5EF4-FFF2-40B4-BE49-F238E27FC236}">
                <a16:creationId xmlns:a16="http://schemas.microsoft.com/office/drawing/2014/main" id="{028892D0-96F9-4A92-9A09-28EA450D9723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12585700" y="0"/>
            <a:ext cx="3815080" cy="647700"/>
            <a:chOff x="9537700" y="0"/>
            <a:chExt cx="3815080" cy="647700"/>
          </a:xfrm>
        </p:grpSpPr>
        <p:sp>
          <p:nvSpPr>
            <p:cNvPr id="8" name="RemarkBack" hidden="1">
              <a:extLst>
                <a:ext uri="{FF2B5EF4-FFF2-40B4-BE49-F238E27FC236}">
                  <a16:creationId xmlns:a16="http://schemas.microsoft.com/office/drawing/2014/main" id="{56B4FA9A-6B84-428A-B512-D7BA834D714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 bwMode="auto">
            <a:xfrm>
              <a:off x="9537700" y="12700"/>
              <a:ext cx="381508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9" name="RemarkBlock" hidden="1">
              <a:extLst>
                <a:ext uri="{FF2B5EF4-FFF2-40B4-BE49-F238E27FC236}">
                  <a16:creationId xmlns:a16="http://schemas.microsoft.com/office/drawing/2014/main" id="{3BAEFB76-E80F-4679-909B-667B0D30A35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 bwMode="auto">
            <a:xfrm>
              <a:off x="9537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2" name="RemarkTitleText" hidden="1">
              <a:extLst>
                <a:ext uri="{FF2B5EF4-FFF2-40B4-BE49-F238E27FC236}">
                  <a16:creationId xmlns:a16="http://schemas.microsoft.com/office/drawing/2014/main" id="{F0E5164B-7702-4FAF-8183-49851685305E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9779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答案解析</a:t>
              </a:r>
              <a:endParaRPr lang="zh-CN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sp>
        <p:nvSpPr>
          <p:cNvPr id="22" name="RemarkBack" hidden="1">
            <a:extLst>
              <a:ext uri="{FF2B5EF4-FFF2-40B4-BE49-F238E27FC236}">
                <a16:creationId xmlns:a16="http://schemas.microsoft.com/office/drawing/2014/main" id="{D21A781D-1C04-4EE3-8DEE-E9C8ABBF651C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12585700" y="12700"/>
            <a:ext cx="3815080" cy="635000"/>
          </a:xfrm>
          <a:prstGeom prst="rect">
            <a:avLst/>
          </a:prstGeom>
          <a:solidFill>
            <a:srgbClr val="F6F7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charset="0"/>
            </a:endParaRPr>
          </a:p>
        </p:txBody>
      </p:sp>
      <p:sp>
        <p:nvSpPr>
          <p:cNvPr id="23" name="RemarkBlock" hidden="1">
            <a:extLst>
              <a:ext uri="{FF2B5EF4-FFF2-40B4-BE49-F238E27FC236}">
                <a16:creationId xmlns:a16="http://schemas.microsoft.com/office/drawing/2014/main" id="{D527704F-B886-4E8A-A097-1B67EA89FF50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12585700" y="12700"/>
            <a:ext cx="190500" cy="635000"/>
          </a:xfrm>
          <a:prstGeom prst="rect">
            <a:avLst/>
          </a:prstGeom>
          <a:solidFill>
            <a:srgbClr val="639E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charset="0"/>
            </a:endParaRPr>
          </a:p>
        </p:txBody>
      </p:sp>
      <p:sp>
        <p:nvSpPr>
          <p:cNvPr id="24" name="RemarkTitleText" hidden="1">
            <a:extLst>
              <a:ext uri="{FF2B5EF4-FFF2-40B4-BE49-F238E27FC236}">
                <a16:creationId xmlns:a16="http://schemas.microsoft.com/office/drawing/2014/main" id="{68048086-1D97-44B6-8AFD-67E4FB5497AD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2827000" y="0"/>
            <a:ext cx="1905000" cy="635000"/>
          </a:xfrm>
          <a:prstGeom prst="rect">
            <a:avLst/>
          </a:prstGeom>
          <a:noFill/>
        </p:spPr>
        <p:txBody>
          <a:bodyPr vert="horz" wrap="none" rtlCol="0" anchor="ctr" anchorCtr="0">
            <a:no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答案解析</a:t>
            </a:r>
            <a:endParaRPr lang="zh-CN" altLang="en-US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48E0B7A-E97B-4514-AEFC-22697D3B91C7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>
              <a:extLst>
                <a:ext uri="{FF2B5EF4-FFF2-40B4-BE49-F238E27FC236}">
                  <a16:creationId xmlns:a16="http://schemas.microsoft.com/office/drawing/2014/main" id="{C52D435F-38D8-4578-9C73-B7E4A6D0618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6" name="ColorBlock">
              <a:extLst>
                <a:ext uri="{FF2B5EF4-FFF2-40B4-BE49-F238E27FC236}">
                  <a16:creationId xmlns:a16="http://schemas.microsoft.com/office/drawing/2014/main" id="{2CA6944F-D3AE-4885-9FBC-D897BE7ACFA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7" name="TypeText">
              <a:extLst>
                <a:ext uri="{FF2B5EF4-FFF2-40B4-BE49-F238E27FC236}">
                  <a16:creationId xmlns:a16="http://schemas.microsoft.com/office/drawing/2014/main" id="{6F8DA135-D575-46A3-AEEA-BDA597D84D87}"/>
                </a:ext>
              </a:extLst>
            </p:cNvPr>
            <p:cNvSpPr txBox="1"/>
            <p:nvPr>
              <p:custDataLst>
                <p:tags r:id="rId28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8" name="TipText">
              <a:extLst>
                <a:ext uri="{FF2B5EF4-FFF2-40B4-BE49-F238E27FC236}">
                  <a16:creationId xmlns:a16="http://schemas.microsoft.com/office/drawing/2014/main" id="{591A1FC7-1457-44F6-9E21-25C0FB6EBA9D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73D947B-C39E-4A64-B47A-28A0F55A1C44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>
            <a:off x="1524000" y="0"/>
            <a:ext cx="9144000" cy="635000"/>
            <a:chOff x="-152400" y="-152400"/>
            <a:chExt cx="9144000" cy="635000"/>
          </a:xfrm>
        </p:grpSpPr>
        <p:sp>
          <p:nvSpPr>
            <p:cNvPr id="26" name="TitleBackground">
              <a:extLst>
                <a:ext uri="{FF2B5EF4-FFF2-40B4-BE49-F238E27FC236}">
                  <a16:creationId xmlns:a16="http://schemas.microsoft.com/office/drawing/2014/main" id="{A938CB64-A774-4B6B-96D2-D780B9E0E91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 bwMode="auto">
            <a:xfrm>
              <a:off x="-152400" y="-15240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27" name="ColorBlock">
              <a:extLst>
                <a:ext uri="{FF2B5EF4-FFF2-40B4-BE49-F238E27FC236}">
                  <a16:creationId xmlns:a16="http://schemas.microsoft.com/office/drawing/2014/main" id="{9393AE93-EBE8-4E08-BC94-ADA2A9117C4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 bwMode="auto">
            <a:xfrm>
              <a:off x="-152400" y="-1524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28" name="TypeText">
              <a:extLst>
                <a:ext uri="{FF2B5EF4-FFF2-40B4-BE49-F238E27FC236}">
                  <a16:creationId xmlns:a16="http://schemas.microsoft.com/office/drawing/2014/main" id="{908B5E79-0465-4807-8AAF-0DF95A4AEBC1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101600" y="-15240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29" name="TipText">
              <a:extLst>
                <a:ext uri="{FF2B5EF4-FFF2-40B4-BE49-F238E27FC236}">
                  <a16:creationId xmlns:a16="http://schemas.microsoft.com/office/drawing/2014/main" id="{AC111A8C-ECCB-44F9-8E89-E240B7D06503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1373505" y="-4318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AC44573-5B32-49D2-BD3D-E9AA7A89F211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>
            <a:off x="1524000" y="0"/>
            <a:ext cx="9144000" cy="635000"/>
            <a:chOff x="-304800" y="-304800"/>
            <a:chExt cx="9144000" cy="635000"/>
          </a:xfrm>
        </p:grpSpPr>
        <p:sp>
          <p:nvSpPr>
            <p:cNvPr id="31" name="TitleBackground">
              <a:extLst>
                <a:ext uri="{FF2B5EF4-FFF2-40B4-BE49-F238E27FC236}">
                  <a16:creationId xmlns:a16="http://schemas.microsoft.com/office/drawing/2014/main" id="{39640D57-F370-4FEF-BF0E-0F30ED58734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auto">
            <a:xfrm>
              <a:off x="-304800" y="-30480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32" name="ColorBlock">
              <a:extLst>
                <a:ext uri="{FF2B5EF4-FFF2-40B4-BE49-F238E27FC236}">
                  <a16:creationId xmlns:a16="http://schemas.microsoft.com/office/drawing/2014/main" id="{9060F20D-9376-46F5-B944-07A8129B67A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 bwMode="auto">
            <a:xfrm>
              <a:off x="-304800" y="-3048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33" name="TypeText">
              <a:extLst>
                <a:ext uri="{FF2B5EF4-FFF2-40B4-BE49-F238E27FC236}">
                  <a16:creationId xmlns:a16="http://schemas.microsoft.com/office/drawing/2014/main" id="{F7E8E0A3-AB9F-44C5-BFD1-EE3535F4050F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-50800" y="-30480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34" name="TipText">
              <a:extLst>
                <a:ext uri="{FF2B5EF4-FFF2-40B4-BE49-F238E27FC236}">
                  <a16:creationId xmlns:a16="http://schemas.microsoft.com/office/drawing/2014/main" id="{580929BD-256C-46DA-884E-EBA596BBB296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1221105" y="-19558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9F1B2A26-AD5B-4C21-8A35-A52815D7FB70}"/>
              </a:ext>
            </a:extLst>
          </p:cNvPr>
          <p:cNvPicPr>
            <a:picLocks/>
          </p:cNvPicPr>
          <p:nvPr>
            <p:custDataLst>
              <p:tags r:id="rId17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75896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063553" y="404665"/>
            <a:ext cx="68437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5.7  Python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的第三方库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08042" y="1577592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5.7.1</a:t>
            </a:r>
            <a:r>
              <a:rPr lang="zh-CN" altLang="en-US" sz="2400"/>
              <a:t> </a:t>
            </a:r>
            <a:r>
              <a:rPr lang="en-US" altLang="zh-CN" sz="2400" dirty="0" err="1"/>
              <a:t>jieba</a:t>
            </a:r>
            <a:r>
              <a:rPr lang="zh-CN" altLang="en-US" sz="2400" dirty="0"/>
              <a:t>库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106882" y="1992464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zh-CN" altLang="en-US" sz="2000" dirty="0"/>
              <a:t>在进行文字分析时，分词是必做的工作。英文由于以空格为分隔，可以用</a:t>
            </a:r>
            <a:r>
              <a:rPr lang="en-US" altLang="zh-CN" sz="2000" dirty="0" err="1"/>
              <a:t>s.split</a:t>
            </a:r>
            <a:r>
              <a:rPr lang="en-US" altLang="zh-CN" sz="2000" dirty="0"/>
              <a:t>()</a:t>
            </a:r>
            <a:r>
              <a:rPr lang="zh-CN" altLang="en-US" sz="2000" dirty="0"/>
              <a:t>分词，但</a:t>
            </a:r>
            <a:r>
              <a:rPr lang="en-US" altLang="zh-CN" sz="2000" dirty="0"/>
              <a:t>split()</a:t>
            </a:r>
            <a:r>
              <a:rPr lang="zh-CN" altLang="en-US" sz="2000" dirty="0"/>
              <a:t>无法对中文分词。</a:t>
            </a:r>
            <a:r>
              <a:rPr lang="en-US" altLang="zh-CN" sz="2000" dirty="0" err="1"/>
              <a:t>jieba</a:t>
            </a:r>
            <a:r>
              <a:rPr lang="zh-CN" altLang="zh-CN" sz="2000" dirty="0"/>
              <a:t>库的作用就是对中文文章进行分词，</a:t>
            </a:r>
            <a:r>
              <a:rPr lang="zh-CN" altLang="en-US" sz="2000" dirty="0"/>
              <a:t>得到</a:t>
            </a:r>
            <a:r>
              <a:rPr lang="zh-CN" altLang="zh-CN" sz="2000" dirty="0"/>
              <a:t>中文词语</a:t>
            </a:r>
            <a:r>
              <a:rPr lang="zh-CN" altLang="en-US" sz="2000"/>
              <a:t>列表</a:t>
            </a:r>
            <a:r>
              <a:rPr lang="zh-CN" altLang="zh-CN" sz="2000"/>
              <a:t>。安装</a:t>
            </a:r>
            <a:r>
              <a:rPr lang="zh-CN" altLang="zh-CN" sz="2000" dirty="0"/>
              <a:t>命令如下：</a:t>
            </a:r>
            <a:endParaRPr lang="en-US" altLang="zh-CN" sz="2000" dirty="0"/>
          </a:p>
        </p:txBody>
      </p:sp>
      <p:sp>
        <p:nvSpPr>
          <p:cNvPr id="4" name="矩形 3"/>
          <p:cNvSpPr/>
          <p:nvPr/>
        </p:nvSpPr>
        <p:spPr>
          <a:xfrm>
            <a:off x="2332444" y="3008126"/>
            <a:ext cx="7632848" cy="36933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pip  </a:t>
            </a:r>
            <a:r>
              <a:rPr lang="en-US" altLang="zh-CN">
                <a:solidFill>
                  <a:srgbClr val="C00000"/>
                </a:solidFill>
              </a:rPr>
              <a:t>install  jieba</a:t>
            </a:r>
            <a:endParaRPr lang="en-US" altLang="zh-CN" dirty="0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31504" y="3605473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en-US" sz="2000"/>
              <a:t>分词时</a:t>
            </a:r>
            <a:r>
              <a:rPr lang="en-US" altLang="zh-CN" sz="2000"/>
              <a:t>cut()</a:t>
            </a:r>
            <a:r>
              <a:rPr lang="zh-CN" altLang="en-US" sz="2000"/>
              <a:t>方法返回生成器对象，</a:t>
            </a:r>
            <a:r>
              <a:rPr lang="en-US" altLang="zh-CN" sz="2000"/>
              <a:t>lcut()</a:t>
            </a:r>
            <a:r>
              <a:rPr lang="zh-CN" altLang="en-US" sz="2000"/>
              <a:t>方法直接返回分词列表。</a:t>
            </a:r>
            <a:endParaRPr lang="en-US" altLang="zh-CN" sz="2000" dirty="0"/>
          </a:p>
        </p:txBody>
      </p:sp>
      <p:sp>
        <p:nvSpPr>
          <p:cNvPr id="6" name="矩形 5"/>
          <p:cNvSpPr/>
          <p:nvPr/>
        </p:nvSpPr>
        <p:spPr>
          <a:xfrm>
            <a:off x="2087816" y="6022757"/>
            <a:ext cx="8122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altLang="zh-CN" dirty="0" err="1"/>
              <a:t>cut</a:t>
            </a:r>
            <a:r>
              <a:rPr lang="en-US" altLang="zh-CN" err="1"/>
              <a:t>_</a:t>
            </a:r>
            <a:r>
              <a:rPr lang="en-US" altLang="zh-CN"/>
              <a:t>all=True</a:t>
            </a:r>
            <a:r>
              <a:rPr lang="zh-CN" altLang="zh-CN" dirty="0"/>
              <a:t>表示全模</a:t>
            </a:r>
            <a:r>
              <a:rPr lang="zh-CN" altLang="zh-CN"/>
              <a:t>式分词，</a:t>
            </a:r>
            <a:r>
              <a:rPr lang="zh-CN" altLang="zh-CN" dirty="0"/>
              <a:t>字符串中的所有可能词语都会被提取</a:t>
            </a:r>
            <a:r>
              <a:rPr lang="zh-CN" altLang="zh-CN"/>
              <a:t>出来。 </a:t>
            </a:r>
            <a:r>
              <a:rPr lang="en-US" altLang="zh-CN"/>
              <a:t>cut_all=False(</a:t>
            </a:r>
            <a:r>
              <a:rPr lang="zh-CN" altLang="en-US"/>
              <a:t>默认</a:t>
            </a:r>
            <a:r>
              <a:rPr lang="en-US" altLang="zh-CN"/>
              <a:t>)</a:t>
            </a:r>
            <a:r>
              <a:rPr lang="zh-CN" altLang="zh-CN"/>
              <a:t>表示精确模式</a:t>
            </a:r>
            <a:r>
              <a:rPr lang="zh-CN" altLang="en-US">
                <a:solidFill>
                  <a:srgbClr val="FF0000"/>
                </a:solidFill>
              </a:rPr>
              <a:t>，</a:t>
            </a:r>
            <a:r>
              <a:rPr lang="zh-CN" altLang="zh-CN"/>
              <a:t>只提取</a:t>
            </a:r>
            <a:r>
              <a:rPr lang="zh-CN" altLang="zh-CN" dirty="0"/>
              <a:t>字符串中最</a:t>
            </a:r>
            <a:r>
              <a:rPr lang="zh-CN" altLang="zh-CN"/>
              <a:t>长的词语。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2063552" y="1023594"/>
            <a:ext cx="8352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zh-CN" altLang="en-US"/>
              <a:t>本节介绍Python程序设计二级考试要求的几个第三方库，以便掌握二级考试要求的考核内容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208250" y="4004069"/>
            <a:ext cx="7896616" cy="175432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/>
              <a:t>import  jieba</a:t>
            </a:r>
          </a:p>
          <a:p>
            <a:r>
              <a:rPr lang="en-US" altLang="zh-CN"/>
              <a:t>s = '</a:t>
            </a:r>
            <a:r>
              <a:rPr lang="zh-CN" altLang="zh-CN"/>
              <a:t>我在北京大学</a:t>
            </a:r>
            <a:r>
              <a:rPr lang="en-US" altLang="zh-CN"/>
              <a:t>'</a:t>
            </a:r>
            <a:endParaRPr lang="zh-CN" altLang="zh-CN"/>
          </a:p>
          <a:p>
            <a:r>
              <a:rPr lang="en-US" altLang="zh-CN"/>
              <a:t>obj = jieba.</a:t>
            </a:r>
            <a:r>
              <a:rPr lang="en-US" altLang="zh-CN">
                <a:solidFill>
                  <a:srgbClr val="C00000"/>
                </a:solidFill>
              </a:rPr>
              <a:t>cut</a:t>
            </a:r>
            <a:r>
              <a:rPr lang="en-US" altLang="zh-CN"/>
              <a:t>(s, cut_all=False)   # cut</a:t>
            </a:r>
            <a:r>
              <a:rPr lang="zh-CN" altLang="en-US"/>
              <a:t>返回生成器对象</a:t>
            </a:r>
            <a:r>
              <a:rPr lang="en-US" altLang="zh-CN"/>
              <a:t>, </a:t>
            </a:r>
            <a:r>
              <a:rPr lang="zh-CN" altLang="en-US"/>
              <a:t>不是列表</a:t>
            </a:r>
            <a:endParaRPr lang="zh-CN" altLang="zh-CN"/>
          </a:p>
          <a:p>
            <a:r>
              <a:rPr lang="en-US" altLang="zh-CN"/>
              <a:t>list(obj)   		 #  ['</a:t>
            </a:r>
            <a:r>
              <a:rPr lang="zh-CN" altLang="zh-CN"/>
              <a:t>我</a:t>
            </a:r>
            <a:r>
              <a:rPr lang="en-US" altLang="zh-CN"/>
              <a:t>', '</a:t>
            </a:r>
            <a:r>
              <a:rPr lang="zh-CN" altLang="zh-CN"/>
              <a:t>在</a:t>
            </a:r>
            <a:r>
              <a:rPr lang="en-US" altLang="zh-CN"/>
              <a:t>', '</a:t>
            </a:r>
            <a:r>
              <a:rPr lang="zh-CN" altLang="zh-CN"/>
              <a:t>北京大学</a:t>
            </a:r>
            <a:r>
              <a:rPr lang="en-US" altLang="zh-CN"/>
              <a:t>']</a:t>
            </a:r>
          </a:p>
          <a:p>
            <a:endParaRPr lang="en-US" altLang="zh-CN"/>
          </a:p>
          <a:p>
            <a:r>
              <a:rPr lang="en-US" altLang="zh-CN"/>
              <a:t>jieba.</a:t>
            </a:r>
            <a:r>
              <a:rPr lang="en-US" altLang="zh-CN">
                <a:solidFill>
                  <a:srgbClr val="C00000"/>
                </a:solidFill>
              </a:rPr>
              <a:t>lcut</a:t>
            </a:r>
            <a:r>
              <a:rPr lang="en-US" altLang="zh-CN"/>
              <a:t>(s, cut_all=True)  # ['</a:t>
            </a:r>
            <a:r>
              <a:rPr lang="zh-CN" altLang="zh-CN"/>
              <a:t>我</a:t>
            </a:r>
            <a:r>
              <a:rPr lang="en-US" altLang="zh-CN"/>
              <a:t>', '</a:t>
            </a:r>
            <a:r>
              <a:rPr lang="zh-CN" altLang="zh-CN"/>
              <a:t>在</a:t>
            </a:r>
            <a:r>
              <a:rPr lang="en-US" altLang="zh-CN"/>
              <a:t>', '</a:t>
            </a:r>
            <a:r>
              <a:rPr lang="zh-CN" altLang="zh-CN"/>
              <a:t>北京</a:t>
            </a:r>
            <a:r>
              <a:rPr lang="en-US" altLang="zh-CN"/>
              <a:t>', '</a:t>
            </a:r>
            <a:r>
              <a:rPr lang="zh-CN" altLang="zh-CN"/>
              <a:t>北京大学</a:t>
            </a:r>
            <a:r>
              <a:rPr lang="en-US" altLang="zh-CN"/>
              <a:t>', '</a:t>
            </a:r>
            <a:r>
              <a:rPr lang="zh-CN" altLang="zh-CN"/>
              <a:t>大学</a:t>
            </a:r>
            <a:r>
              <a:rPr lang="en-US" altLang="zh-CN"/>
              <a:t>']</a:t>
            </a:r>
            <a:endParaRPr lang="zh-CN" alt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063553" y="404665"/>
            <a:ext cx="68437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5.7  Python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的第三方库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89460" y="1038577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/>
              <a:t>【</a:t>
            </a:r>
            <a:r>
              <a:rPr lang="zh-CN" altLang="en-US" sz="2000"/>
              <a:t>例</a:t>
            </a:r>
            <a:r>
              <a:rPr lang="en-US" altLang="zh-CN" sz="2000"/>
              <a:t>3】</a:t>
            </a:r>
            <a:r>
              <a:rPr lang="zh-CN" altLang="en-US" sz="2000"/>
              <a:t>有字符串</a:t>
            </a:r>
            <a:r>
              <a:rPr lang="en-US" altLang="zh-CN" sz="2000"/>
              <a:t>s</a:t>
            </a:r>
            <a:r>
              <a:rPr lang="zh-CN" altLang="en-US" sz="2000"/>
              <a:t>，编程采用精确模式和</a:t>
            </a:r>
            <a:r>
              <a:rPr lang="en-US" altLang="zh-CN" sz="2000"/>
              <a:t>HMM</a:t>
            </a:r>
            <a:r>
              <a:rPr lang="zh-CN" altLang="en-US" sz="2000"/>
              <a:t>模型对该字符串进行分词，输出每个词及其在字符串中出现的频数，每个词只输出一次</a:t>
            </a:r>
            <a:r>
              <a:rPr lang="zh-CN" altLang="zh-CN" sz="2000"/>
              <a:t>。</a:t>
            </a:r>
            <a:endParaRPr lang="zh-CN" altLang="zh-CN" sz="2000" dirty="0"/>
          </a:p>
        </p:txBody>
      </p:sp>
      <p:sp>
        <p:nvSpPr>
          <p:cNvPr id="3" name="矩形 2"/>
          <p:cNvSpPr/>
          <p:nvPr/>
        </p:nvSpPr>
        <p:spPr>
          <a:xfrm>
            <a:off x="2063552" y="1948428"/>
            <a:ext cx="7992888" cy="301306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/>
              <a:t>import  jieba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s = "</a:t>
            </a:r>
            <a:r>
              <a:rPr lang="zh-CN" altLang="en-US" sz="2000"/>
              <a:t>编程语言可分为低级语言和高级语言，</a:t>
            </a:r>
            <a:r>
              <a:rPr lang="en-US" altLang="zh-CN" sz="2000"/>
              <a:t>Python</a:t>
            </a:r>
            <a:r>
              <a:rPr lang="zh-CN" altLang="en-US" sz="2000"/>
              <a:t>是高级语言。</a:t>
            </a:r>
            <a:r>
              <a:rPr lang="en-US" altLang="zh-CN" sz="2000"/>
              <a:t>"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lst = jieba.lcut(s, HMM=True)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b = [ ]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for v in lst: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	if v not in b: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		b.append(v)</a:t>
            </a:r>
          </a:p>
          <a:p>
            <a:pPr>
              <a:lnSpc>
                <a:spcPct val="120000"/>
              </a:lnSpc>
            </a:pPr>
            <a:r>
              <a:rPr lang="en-US" altLang="zh-CN" sz="2000"/>
              <a:t>		print(v, "\t", lst.count(v))</a:t>
            </a:r>
            <a:endParaRPr lang="en-US" altLang="zh-CN" sz="2000" dirty="0"/>
          </a:p>
        </p:txBody>
      </p:sp>
      <p:sp>
        <p:nvSpPr>
          <p:cNvPr id="4" name="矩形 3"/>
          <p:cNvSpPr/>
          <p:nvPr/>
        </p:nvSpPr>
        <p:spPr>
          <a:xfrm>
            <a:off x="2046776" y="5373216"/>
            <a:ext cx="8445013" cy="1285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/>
              <a:t>lst</a:t>
            </a:r>
            <a:r>
              <a:rPr lang="zh-CN" altLang="en-US"/>
              <a:t>内容如下，标点符号和空格都会占单独一项。</a:t>
            </a:r>
            <a:endParaRPr lang="en-US" altLang="zh-CN"/>
          </a:p>
          <a:p>
            <a:pPr>
              <a:lnSpc>
                <a:spcPct val="150000"/>
              </a:lnSpc>
            </a:pPr>
            <a:r>
              <a:rPr lang="zh-CN" altLang="en-US"/>
              <a:t>['编程语言', '可', '分为', '低级语言', '和', '高级', '语言', </a:t>
            </a:r>
            <a:r>
              <a:rPr lang="zh-CN" altLang="en-US">
                <a:solidFill>
                  <a:srgbClr val="FF0000"/>
                </a:solidFill>
              </a:rPr>
              <a:t>','</a:t>
            </a:r>
            <a:r>
              <a:rPr lang="zh-CN" altLang="en-US"/>
              <a:t>, 'Python', '是', '高级', '语言', </a:t>
            </a:r>
            <a:r>
              <a:rPr lang="zh-CN" altLang="en-US">
                <a:solidFill>
                  <a:srgbClr val="FF0000"/>
                </a:solidFill>
              </a:rPr>
              <a:t>'。'</a:t>
            </a:r>
            <a:r>
              <a:rPr lang="zh-CN" altLang="en-US"/>
              <a:t> ]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063553" y="404665"/>
            <a:ext cx="68437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5.7  Python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的第三方库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63552" y="112474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5.7.2</a:t>
            </a:r>
            <a:r>
              <a:rPr lang="zh-CN" altLang="en-US" sz="2800"/>
              <a:t> </a:t>
            </a:r>
            <a:r>
              <a:rPr lang="en-US" altLang="zh-CN" sz="2800" dirty="0" err="1"/>
              <a:t>wordcloud</a:t>
            </a:r>
            <a:r>
              <a:rPr lang="zh-CN" altLang="en-US" sz="2800" dirty="0"/>
              <a:t>库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207568" y="1772817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sz="2000" dirty="0" err="1"/>
              <a:t>wordcloud</a:t>
            </a:r>
            <a:r>
              <a:rPr lang="zh-CN" altLang="zh-CN" sz="2000" dirty="0"/>
              <a:t>库的功能是将一组给定的词语按照词频转换为</a:t>
            </a:r>
            <a:r>
              <a:rPr lang="zh-CN" altLang="zh-CN" sz="2000"/>
              <a:t>一张</a:t>
            </a:r>
            <a:r>
              <a:rPr lang="zh-CN" altLang="en-US" sz="2000"/>
              <a:t>词云</a:t>
            </a:r>
            <a:r>
              <a:rPr lang="zh-CN" altLang="zh-CN" sz="2000"/>
              <a:t>图片</a:t>
            </a:r>
            <a:r>
              <a:rPr lang="zh-CN" altLang="zh-CN" sz="2000" dirty="0"/>
              <a:t>，</a:t>
            </a:r>
            <a:r>
              <a:rPr lang="zh-CN" altLang="zh-CN" sz="2000"/>
              <a:t>高频词占</a:t>
            </a:r>
            <a:r>
              <a:rPr lang="zh-CN" altLang="zh-CN" sz="2000" dirty="0"/>
              <a:t>比较大，从而</a:t>
            </a:r>
            <a:r>
              <a:rPr lang="zh-CN" altLang="en-US" sz="2000" dirty="0"/>
              <a:t>凸显文章</a:t>
            </a:r>
            <a:r>
              <a:rPr lang="zh-CN" altLang="en-US" sz="2000"/>
              <a:t>大意</a:t>
            </a:r>
            <a:r>
              <a:rPr lang="zh-CN" altLang="zh-CN" sz="2000"/>
              <a:t>。安装</a:t>
            </a:r>
            <a:r>
              <a:rPr lang="zh-CN" altLang="zh-CN" sz="2000" dirty="0"/>
              <a:t>命令：</a:t>
            </a:r>
            <a:endParaRPr lang="en-US" altLang="zh-CN" sz="2000" dirty="0"/>
          </a:p>
          <a:p>
            <a:r>
              <a:rPr lang="en-US" altLang="zh-CN" sz="2000" dirty="0">
                <a:solidFill>
                  <a:srgbClr val="C00000"/>
                </a:solidFill>
              </a:rPr>
              <a:t>pip  install  </a:t>
            </a:r>
            <a:r>
              <a:rPr lang="en-US" altLang="zh-CN" sz="2000" dirty="0" err="1">
                <a:solidFill>
                  <a:srgbClr val="C00000"/>
                </a:solidFill>
              </a:rPr>
              <a:t>wordcloud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64534" y="2883435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dirty="0"/>
              <a:t>使用</a:t>
            </a:r>
            <a:r>
              <a:rPr lang="en-US" altLang="zh-CN" dirty="0" err="1"/>
              <a:t>wordcloud</a:t>
            </a:r>
            <a:r>
              <a:rPr lang="zh-CN" altLang="zh-CN" dirty="0"/>
              <a:t>库</a:t>
            </a:r>
            <a:r>
              <a:rPr lang="zh-CN" altLang="en-US" dirty="0"/>
              <a:t>来生成</a:t>
            </a:r>
            <a:r>
              <a:rPr lang="zh-CN" altLang="en-US"/>
              <a:t>词云图</a:t>
            </a:r>
            <a:r>
              <a:rPr lang="zh-CN" altLang="zh-CN"/>
              <a:t>，</a:t>
            </a:r>
            <a:r>
              <a:rPr lang="zh-CN" altLang="en-US" dirty="0"/>
              <a:t>基本分三步：</a:t>
            </a:r>
            <a:endParaRPr lang="en-US" altLang="zh-CN" dirty="0"/>
          </a:p>
          <a:p>
            <a:pPr indent="457200"/>
            <a:endParaRPr lang="en-US" altLang="zh-CN" dirty="0"/>
          </a:p>
          <a:p>
            <a:r>
              <a:rPr lang="en-US" altLang="zh-CN" dirty="0"/>
              <a:t>from   </a:t>
            </a:r>
            <a:r>
              <a:rPr lang="en-US" altLang="zh-CN" dirty="0" err="1"/>
              <a:t>wordcloud</a:t>
            </a:r>
            <a:r>
              <a:rPr lang="en-US" altLang="zh-CN" dirty="0"/>
              <a:t>  </a:t>
            </a:r>
            <a:r>
              <a:rPr lang="en-US" altLang="zh-CN"/>
              <a:t>import  </a:t>
            </a:r>
            <a:r>
              <a:rPr lang="en-US" altLang="zh-CN">
                <a:solidFill>
                  <a:srgbClr val="00B050"/>
                </a:solidFill>
              </a:rPr>
              <a:t>W</a:t>
            </a:r>
            <a:r>
              <a:rPr lang="en-US" altLang="zh-CN"/>
              <a:t>ord</a:t>
            </a:r>
            <a:r>
              <a:rPr lang="en-US" altLang="zh-CN">
                <a:solidFill>
                  <a:srgbClr val="00B050"/>
                </a:solidFill>
              </a:rPr>
              <a:t>C</a:t>
            </a:r>
            <a:r>
              <a:rPr lang="en-US" altLang="zh-CN"/>
              <a:t>loud     # </a:t>
            </a:r>
            <a:r>
              <a:rPr lang="zh-CN" altLang="en-US"/>
              <a:t>注意大小写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# </a:t>
            </a:r>
            <a:r>
              <a:rPr lang="zh-CN" altLang="en-US" dirty="0"/>
              <a:t>第一步 </a:t>
            </a:r>
            <a:r>
              <a:rPr lang="en-US" altLang="zh-CN" dirty="0"/>
              <a:t>:</a:t>
            </a:r>
            <a:r>
              <a:rPr lang="zh-CN" altLang="zh-CN" dirty="0"/>
              <a:t>构造一个</a:t>
            </a:r>
            <a:r>
              <a:rPr lang="en-US" altLang="zh-CN" dirty="0" err="1"/>
              <a:t>WordCould</a:t>
            </a:r>
            <a:r>
              <a:rPr lang="zh-CN" altLang="zh-CN" dirty="0"/>
              <a:t>对</a:t>
            </a:r>
            <a:r>
              <a:rPr lang="zh-CN" altLang="en-US" dirty="0"/>
              <a:t>象</a:t>
            </a:r>
            <a:endParaRPr lang="en-US" altLang="zh-CN" dirty="0"/>
          </a:p>
          <a:p>
            <a:r>
              <a:rPr lang="en-US" altLang="zh-CN" dirty="0" err="1"/>
              <a:t>wc</a:t>
            </a:r>
            <a:r>
              <a:rPr lang="en-US" altLang="zh-CN" dirty="0"/>
              <a:t> = </a:t>
            </a:r>
            <a:r>
              <a:rPr lang="en-US" altLang="zh-CN" dirty="0" err="1"/>
              <a:t>WordCloud</a:t>
            </a:r>
            <a:r>
              <a:rPr lang="en-US" altLang="zh-CN" dirty="0"/>
              <a:t>(width = 1000, height = 800, </a:t>
            </a:r>
            <a:r>
              <a:rPr lang="en-US" altLang="zh-CN" dirty="0" err="1"/>
              <a:t>background_color</a:t>
            </a:r>
            <a:r>
              <a:rPr lang="en-US" altLang="zh-CN" dirty="0"/>
              <a:t>='white')</a:t>
            </a:r>
            <a:endParaRPr lang="zh-CN" altLang="zh-CN" dirty="0"/>
          </a:p>
          <a:p>
            <a:endParaRPr lang="en-US" altLang="zh-CN" dirty="0"/>
          </a:p>
          <a:p>
            <a:r>
              <a:rPr lang="en-US" altLang="zh-CN" dirty="0"/>
              <a:t># </a:t>
            </a:r>
            <a:r>
              <a:rPr lang="zh-CN" altLang="en-US" dirty="0"/>
              <a:t>第二步 </a:t>
            </a:r>
            <a:r>
              <a:rPr lang="en-US" altLang="zh-CN" dirty="0"/>
              <a:t>:</a:t>
            </a:r>
            <a:r>
              <a:rPr lang="zh-CN" altLang="en-US" dirty="0"/>
              <a:t>利用该</a:t>
            </a:r>
            <a:r>
              <a:rPr lang="zh-CN" altLang="zh-CN" dirty="0"/>
              <a:t>对象的</a:t>
            </a:r>
            <a:r>
              <a:rPr lang="en-US" altLang="zh-CN"/>
              <a:t>generate()</a:t>
            </a:r>
            <a:r>
              <a:rPr lang="zh-CN" altLang="en-US"/>
              <a:t>方法生成</a:t>
            </a:r>
            <a:r>
              <a:rPr lang="zh-CN" altLang="en-US" dirty="0"/>
              <a:t>词云图</a:t>
            </a:r>
            <a:endParaRPr lang="zh-CN" altLang="zh-CN" dirty="0"/>
          </a:p>
          <a:p>
            <a:r>
              <a:rPr lang="en-US" altLang="zh-CN" dirty="0" err="1"/>
              <a:t>wc.generate</a:t>
            </a:r>
            <a:r>
              <a:rPr lang="en-US" altLang="zh-CN"/>
              <a:t>(</a:t>
            </a:r>
            <a:r>
              <a:rPr lang="zh-CN" altLang="zh-CN"/>
              <a:t>字符串</a:t>
            </a:r>
            <a:r>
              <a:rPr lang="en-US" altLang="zh-CN"/>
              <a:t>s)    # s</a:t>
            </a:r>
            <a:r>
              <a:rPr lang="zh-CN" altLang="en-US"/>
              <a:t>必须</a:t>
            </a:r>
            <a:r>
              <a:rPr lang="zh-CN" altLang="zh-CN" dirty="0"/>
              <a:t>是用</a:t>
            </a:r>
            <a:r>
              <a:rPr lang="zh-CN" altLang="zh-CN"/>
              <a:t>空格分隔</a:t>
            </a:r>
            <a:r>
              <a:rPr lang="zh-CN" altLang="en-US"/>
              <a:t>的串，例如</a:t>
            </a:r>
            <a:r>
              <a:rPr lang="en-US" altLang="zh-CN"/>
              <a:t>  'AA </a:t>
            </a:r>
            <a:r>
              <a:rPr lang="zh-CN" altLang="en-US"/>
              <a:t> </a:t>
            </a:r>
            <a:r>
              <a:rPr lang="en-US" altLang="zh-CN"/>
              <a:t>BB </a:t>
            </a:r>
            <a:r>
              <a:rPr lang="zh-CN" altLang="en-US"/>
              <a:t> </a:t>
            </a:r>
            <a:r>
              <a:rPr lang="en-US" altLang="zh-CN"/>
              <a:t>AA</a:t>
            </a:r>
            <a:r>
              <a:rPr lang="zh-CN" altLang="en-US"/>
              <a:t>  </a:t>
            </a:r>
            <a:r>
              <a:rPr lang="en-US" altLang="zh-CN"/>
              <a:t>CC</a:t>
            </a:r>
            <a:r>
              <a:rPr lang="en-US" altLang="zh-CN" dirty="0"/>
              <a:t>'</a:t>
            </a:r>
          </a:p>
          <a:p>
            <a:endParaRPr lang="en-US" altLang="zh-CN" dirty="0"/>
          </a:p>
          <a:p>
            <a:r>
              <a:rPr lang="en-US" altLang="zh-CN" dirty="0"/>
              <a:t># </a:t>
            </a:r>
            <a:r>
              <a:rPr lang="zh-CN" altLang="en-US" dirty="0"/>
              <a:t>第三步 </a:t>
            </a:r>
            <a:r>
              <a:rPr lang="en-US" altLang="zh-CN" dirty="0"/>
              <a:t>:</a:t>
            </a:r>
            <a:r>
              <a:rPr lang="zh-CN" altLang="en-US" dirty="0"/>
              <a:t>利用该</a:t>
            </a:r>
            <a:r>
              <a:rPr lang="zh-CN" altLang="zh-CN" dirty="0"/>
              <a:t>对象的</a:t>
            </a:r>
            <a:r>
              <a:rPr lang="en-US" altLang="zh-CN" dirty="0" err="1"/>
              <a:t>to_</a:t>
            </a:r>
            <a:r>
              <a:rPr lang="en-US" altLang="zh-CN" err="1"/>
              <a:t>file</a:t>
            </a:r>
            <a:r>
              <a:rPr lang="en-US" altLang="zh-CN"/>
              <a:t>()</a:t>
            </a:r>
            <a:r>
              <a:rPr lang="zh-CN" altLang="en-US"/>
              <a:t>方法将</a:t>
            </a:r>
            <a:r>
              <a:rPr lang="zh-CN" altLang="en-US" dirty="0"/>
              <a:t>词云图保存为图片文件</a:t>
            </a:r>
            <a:r>
              <a:rPr lang="en-US" altLang="zh-CN" dirty="0"/>
              <a:t>(png, jpg</a:t>
            </a:r>
            <a:r>
              <a:rPr lang="zh-CN" altLang="en-US" dirty="0"/>
              <a:t>等</a:t>
            </a:r>
            <a:r>
              <a:rPr lang="en-US" altLang="zh-CN" dirty="0"/>
              <a:t>)</a:t>
            </a:r>
          </a:p>
          <a:p>
            <a:r>
              <a:rPr lang="en-US" altLang="zh-CN" dirty="0" err="1"/>
              <a:t>wc.to_file</a:t>
            </a:r>
            <a:r>
              <a:rPr lang="en-US" altLang="zh-CN" dirty="0"/>
              <a:t>('tu.png')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5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5.1  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函数定义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60301" y="3537418"/>
            <a:ext cx="8428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/>
              <a:t>（</a:t>
            </a:r>
            <a:r>
              <a:rPr lang="en-US" altLang="zh-CN" sz="2000" dirty="0"/>
              <a:t>3</a:t>
            </a:r>
            <a:r>
              <a:rPr lang="zh-CN" altLang="zh-CN" sz="2000" dirty="0"/>
              <a:t>）多个</a:t>
            </a:r>
            <a:r>
              <a:rPr lang="en-US" altLang="zh-CN" sz="2000" dirty="0"/>
              <a:t>return</a:t>
            </a:r>
            <a:r>
              <a:rPr lang="zh-CN" altLang="zh-CN" sz="2000" dirty="0"/>
              <a:t>语句</a:t>
            </a:r>
          </a:p>
          <a:p>
            <a:pPr indent="457200"/>
            <a:r>
              <a:rPr lang="zh-CN" altLang="zh-CN" sz="2000" dirty="0"/>
              <a:t>函数体中可以有多个</a:t>
            </a:r>
            <a:r>
              <a:rPr lang="en-US" altLang="zh-CN" sz="2000" dirty="0"/>
              <a:t>return</a:t>
            </a:r>
            <a:r>
              <a:rPr lang="zh-CN" altLang="zh-CN" sz="2000" dirty="0"/>
              <a:t>语句，当执行其中任意一个</a:t>
            </a:r>
            <a:r>
              <a:rPr lang="en-US" altLang="zh-CN" sz="2000" dirty="0"/>
              <a:t>return</a:t>
            </a:r>
            <a:r>
              <a:rPr lang="zh-CN" altLang="zh-CN" sz="2000" dirty="0"/>
              <a:t>语句后，</a:t>
            </a:r>
            <a:r>
              <a:rPr lang="zh-CN" altLang="en-US" sz="2000" dirty="0"/>
              <a:t>该</a:t>
            </a:r>
            <a:r>
              <a:rPr lang="zh-CN" altLang="zh-CN" sz="2000" dirty="0"/>
              <a:t>函数的执行就结束</a:t>
            </a:r>
            <a:r>
              <a:rPr lang="zh-CN" altLang="en-US" sz="2000"/>
              <a:t>了。</a:t>
            </a:r>
            <a:endParaRPr lang="en-US" altLang="zh-CN" sz="2000" dirty="0"/>
          </a:p>
        </p:txBody>
      </p:sp>
      <p:sp>
        <p:nvSpPr>
          <p:cNvPr id="6" name="文本框 5"/>
          <p:cNvSpPr txBox="1"/>
          <p:nvPr/>
        </p:nvSpPr>
        <p:spPr>
          <a:xfrm>
            <a:off x="2102870" y="1077025"/>
            <a:ext cx="8349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/>
              <a:t>（</a:t>
            </a:r>
            <a:r>
              <a:rPr lang="en-US" altLang="zh-CN" sz="2000" dirty="0"/>
              <a:t>2</a:t>
            </a:r>
            <a:r>
              <a:rPr lang="zh-CN" altLang="zh-CN" sz="2000" dirty="0"/>
              <a:t>）</a:t>
            </a:r>
            <a:r>
              <a:rPr lang="en-US" altLang="zh-CN" sz="2000" dirty="0"/>
              <a:t>return</a:t>
            </a:r>
            <a:r>
              <a:rPr lang="zh-CN" altLang="zh-CN" sz="2000" dirty="0"/>
              <a:t>语句指定返回多个值</a:t>
            </a:r>
          </a:p>
          <a:p>
            <a:pPr indent="457200"/>
            <a:r>
              <a:rPr lang="zh-CN" altLang="zh-CN" sz="2000" dirty="0"/>
              <a:t>函数也可返回多个值。将多个值放在</a:t>
            </a:r>
            <a:r>
              <a:rPr lang="en-US" altLang="zh-CN" sz="2000" dirty="0"/>
              <a:t>return</a:t>
            </a:r>
            <a:r>
              <a:rPr lang="zh-CN" altLang="zh-CN" sz="2000" dirty="0"/>
              <a:t>的后面，逗号</a:t>
            </a:r>
            <a:r>
              <a:rPr lang="zh-CN" altLang="en-US" sz="2000"/>
              <a:t>分</a:t>
            </a:r>
            <a:r>
              <a:rPr lang="zh-CN" altLang="zh-CN" sz="2000"/>
              <a:t>隔。</a:t>
            </a:r>
            <a:endParaRPr lang="zh-CN" altLang="zh-CN" sz="2000" dirty="0"/>
          </a:p>
        </p:txBody>
      </p:sp>
      <p:sp>
        <p:nvSpPr>
          <p:cNvPr id="4" name="文本框 3"/>
          <p:cNvSpPr txBox="1"/>
          <p:nvPr/>
        </p:nvSpPr>
        <p:spPr>
          <a:xfrm>
            <a:off x="2102869" y="1813869"/>
            <a:ext cx="7986262" cy="163121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/>
              <a:t>def multi(a, b):</a:t>
            </a:r>
            <a:endParaRPr lang="zh-CN" altLang="zh-CN" sz="2000"/>
          </a:p>
          <a:p>
            <a:r>
              <a:rPr lang="en-US" altLang="zh-CN" sz="2000"/>
              <a:t>    return a+b, a-b     # </a:t>
            </a:r>
            <a:r>
              <a:rPr lang="zh-CN" altLang="en-US" sz="2000"/>
              <a:t>实质是返回一个元组</a:t>
            </a:r>
            <a:endParaRPr lang="en-US" altLang="zh-CN" sz="2000"/>
          </a:p>
          <a:p>
            <a:endParaRPr lang="en-US" altLang="zh-CN" sz="2000"/>
          </a:p>
          <a:p>
            <a:r>
              <a:rPr lang="en-US" altLang="zh-CN" sz="2000"/>
              <a:t>yz = multi(4, 5)         #  yz=(9, -1)</a:t>
            </a:r>
          </a:p>
          <a:p>
            <a:r>
              <a:rPr lang="en-US" altLang="zh-CN" sz="2000"/>
              <a:t>m, n = multi(4, 5)     #  m=9,  n= -1</a:t>
            </a:r>
            <a:endParaRPr lang="zh-CN" altLang="en-US" sz="2000" dirty="0"/>
          </a:p>
        </p:txBody>
      </p:sp>
      <p:sp>
        <p:nvSpPr>
          <p:cNvPr id="8" name="文本框 7"/>
          <p:cNvSpPr txBox="1"/>
          <p:nvPr/>
        </p:nvSpPr>
        <p:spPr>
          <a:xfrm>
            <a:off x="2125741" y="4631684"/>
            <a:ext cx="7963390" cy="193899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/>
              <a:t>def  fun( a, b ):</a:t>
            </a:r>
            <a:endParaRPr lang="zh-CN" altLang="zh-CN" sz="2000"/>
          </a:p>
          <a:p>
            <a:r>
              <a:rPr lang="en-US" altLang="zh-CN" sz="2000"/>
              <a:t>	if  a &lt; b:</a:t>
            </a:r>
            <a:endParaRPr lang="zh-CN" altLang="zh-CN" sz="2000"/>
          </a:p>
          <a:p>
            <a:r>
              <a:rPr lang="en-US" altLang="zh-CN" sz="2000"/>
              <a:t>		return b - a</a:t>
            </a:r>
            <a:endParaRPr lang="zh-CN" altLang="zh-CN" sz="2000"/>
          </a:p>
          <a:p>
            <a:r>
              <a:rPr lang="en-US" altLang="zh-CN" sz="2000"/>
              <a:t>	elif a &gt; b:</a:t>
            </a:r>
            <a:endParaRPr lang="zh-CN" altLang="zh-CN" sz="2000"/>
          </a:p>
          <a:p>
            <a:r>
              <a:rPr lang="en-US" altLang="zh-CN" sz="2000"/>
              <a:t>		return a - b</a:t>
            </a:r>
            <a:endParaRPr lang="zh-CN" altLang="zh-CN" sz="2000"/>
          </a:p>
          <a:p>
            <a:r>
              <a:rPr lang="en-US" altLang="zh-CN" sz="2000"/>
              <a:t>	return 0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063553" y="404665"/>
            <a:ext cx="68437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5.7  Python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的第三方库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91544" y="1081340"/>
            <a:ext cx="8500244" cy="286232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# </a:t>
            </a:r>
            <a:r>
              <a:rPr lang="zh-CN" altLang="en-US" dirty="0">
                <a:solidFill>
                  <a:srgbClr val="C00000"/>
                </a:solidFill>
              </a:rPr>
              <a:t>英文词云图示例</a:t>
            </a:r>
            <a:endParaRPr lang="en-US" altLang="zh-CN" dirty="0">
              <a:solidFill>
                <a:srgbClr val="C00000"/>
              </a:solidFill>
            </a:endParaRPr>
          </a:p>
          <a:p>
            <a:r>
              <a:rPr lang="en-US" altLang="zh-CN" dirty="0"/>
              <a:t>from   </a:t>
            </a:r>
            <a:r>
              <a:rPr lang="en-US" altLang="zh-CN" dirty="0" err="1"/>
              <a:t>wordcloud</a:t>
            </a:r>
            <a:r>
              <a:rPr lang="en-US" altLang="zh-CN" dirty="0"/>
              <a:t>  import  </a:t>
            </a:r>
            <a:r>
              <a:rPr lang="en-US" altLang="zh-CN" dirty="0" err="1"/>
              <a:t>WordCloud</a:t>
            </a:r>
            <a:endParaRPr lang="en-US" altLang="zh-CN" dirty="0"/>
          </a:p>
          <a:p>
            <a:r>
              <a:rPr lang="en-US" altLang="zh-CN" dirty="0"/>
              <a:t>s = 'With the improving of semiconductor technology, a single chip integrates more and more processing cores. Highly parallel applications are distributed to tens of processing units. The inter-processor communication delay becomes more and more important for parallel applications.'</a:t>
            </a:r>
          </a:p>
          <a:p>
            <a:endParaRPr lang="zh-CN" altLang="zh-CN" dirty="0"/>
          </a:p>
          <a:p>
            <a:r>
              <a:rPr lang="en-US" altLang="zh-CN" dirty="0" err="1"/>
              <a:t>wc</a:t>
            </a:r>
            <a:r>
              <a:rPr lang="en-US" altLang="zh-CN" dirty="0"/>
              <a:t> = </a:t>
            </a:r>
            <a:r>
              <a:rPr lang="en-US" altLang="zh-CN" dirty="0" err="1"/>
              <a:t>WordCloud</a:t>
            </a:r>
            <a:r>
              <a:rPr lang="en-US" altLang="zh-CN" dirty="0"/>
              <a:t>(</a:t>
            </a:r>
            <a:r>
              <a:rPr lang="en-US" altLang="zh-CN" dirty="0" err="1"/>
              <a:t>background_color</a:t>
            </a:r>
            <a:r>
              <a:rPr lang="en-US" altLang="zh-CN" dirty="0"/>
              <a:t>='white', width=1000, height=800)</a:t>
            </a:r>
          </a:p>
          <a:p>
            <a:r>
              <a:rPr lang="en-US" altLang="zh-CN" dirty="0" err="1"/>
              <a:t>wc.generate</a:t>
            </a:r>
            <a:r>
              <a:rPr lang="en-US" altLang="zh-CN" dirty="0"/>
              <a:t>(s)</a:t>
            </a:r>
            <a:endParaRPr lang="zh-CN" altLang="zh-CN" dirty="0"/>
          </a:p>
          <a:p>
            <a:r>
              <a:rPr lang="en-US" altLang="zh-CN" dirty="0"/>
              <a:t>wc.to_file('wc.png')     # </a:t>
            </a:r>
            <a:r>
              <a:rPr lang="zh-CN" altLang="en-US" dirty="0"/>
              <a:t>生成的图片默认保存在程序所在</a:t>
            </a:r>
            <a:r>
              <a:rPr lang="zh-CN" altLang="en-US"/>
              <a:t>的目录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120" y="4304496"/>
            <a:ext cx="2952328" cy="235322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63552" y="4293096"/>
            <a:ext cx="46085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/>
              <a:t># </a:t>
            </a:r>
            <a:r>
              <a:rPr lang="zh-CN" altLang="en-US"/>
              <a:t>在</a:t>
            </a:r>
            <a:r>
              <a:rPr lang="en-US" altLang="zh-CN"/>
              <a:t>IPython</a:t>
            </a:r>
            <a:r>
              <a:rPr lang="zh-CN" altLang="en-US"/>
              <a:t>中执行下面命令可显示图片</a:t>
            </a:r>
            <a:endParaRPr lang="en-US" altLang="zh-CN"/>
          </a:p>
          <a:p>
            <a:r>
              <a:rPr lang="en-US" altLang="zh-CN"/>
              <a:t>from  IPython.display import  Image </a:t>
            </a:r>
          </a:p>
          <a:p>
            <a:r>
              <a:rPr lang="en-US" altLang="zh-CN"/>
              <a:t>Image('wc.png')</a:t>
            </a:r>
            <a:endParaRPr lang="en-US" altLang="zh-CN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063553" y="404665"/>
            <a:ext cx="68437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5.7  Python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的第三方库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63552" y="1014016"/>
            <a:ext cx="8518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zh-CN" sz="2000"/>
              <a:t>中文文章首先</a:t>
            </a:r>
            <a:r>
              <a:rPr lang="zh-CN" altLang="en-US" sz="2000">
                <a:solidFill>
                  <a:srgbClr val="C00000"/>
                </a:solidFill>
              </a:rPr>
              <a:t>用</a:t>
            </a:r>
            <a:r>
              <a:rPr lang="en-US" altLang="zh-CN" sz="2000" dirty="0" err="1">
                <a:solidFill>
                  <a:srgbClr val="C00000"/>
                </a:solidFill>
              </a:rPr>
              <a:t>jieba</a:t>
            </a:r>
            <a:r>
              <a:rPr lang="zh-CN" altLang="zh-CN" sz="2000">
                <a:solidFill>
                  <a:srgbClr val="C00000"/>
                </a:solidFill>
              </a:rPr>
              <a:t>分词，</a:t>
            </a:r>
            <a:r>
              <a:rPr lang="zh-CN" altLang="en-US" sz="2000" dirty="0">
                <a:solidFill>
                  <a:srgbClr val="C00000"/>
                </a:solidFill>
              </a:rPr>
              <a:t>再</a:t>
            </a:r>
            <a:r>
              <a:rPr lang="zh-CN" altLang="zh-CN" sz="2000">
                <a:solidFill>
                  <a:srgbClr val="C00000"/>
                </a:solidFill>
              </a:rPr>
              <a:t>用</a:t>
            </a:r>
            <a:r>
              <a:rPr lang="zh-CN" altLang="zh-CN" sz="2000" dirty="0">
                <a:solidFill>
                  <a:srgbClr val="C00000"/>
                </a:solidFill>
              </a:rPr>
              <a:t>空格连接分词</a:t>
            </a:r>
            <a:r>
              <a:rPr lang="zh-CN" altLang="zh-CN" sz="2000" dirty="0"/>
              <a:t>，</a:t>
            </a:r>
            <a:r>
              <a:rPr lang="zh-CN" altLang="en-US" sz="2000" dirty="0"/>
              <a:t>得到以空格分隔的字符串</a:t>
            </a:r>
            <a:r>
              <a:rPr lang="zh-CN" altLang="en-US" sz="2000"/>
              <a:t>，</a:t>
            </a:r>
            <a:r>
              <a:rPr lang="zh-CN" altLang="zh-CN" sz="2000"/>
              <a:t>然后用</a:t>
            </a:r>
            <a:r>
              <a:rPr lang="en-US" altLang="zh-CN" sz="2000" dirty="0" err="1"/>
              <a:t>WordCloud</a:t>
            </a:r>
            <a:r>
              <a:rPr lang="zh-CN" altLang="zh-CN" sz="2000" dirty="0"/>
              <a:t>生成</a:t>
            </a:r>
            <a:r>
              <a:rPr lang="zh-CN" altLang="zh-CN" sz="2000"/>
              <a:t>词云</a:t>
            </a:r>
            <a:r>
              <a:rPr lang="zh-CN" altLang="en-US" sz="2000"/>
              <a:t>，生成时要</a:t>
            </a:r>
            <a:r>
              <a:rPr lang="zh-CN" altLang="en-US" sz="2000">
                <a:solidFill>
                  <a:srgbClr val="C00000"/>
                </a:solidFill>
              </a:rPr>
              <a:t>指定中文字体</a:t>
            </a:r>
            <a:r>
              <a:rPr lang="zh-CN" altLang="zh-CN" sz="2000"/>
              <a:t>。</a:t>
            </a:r>
            <a:endParaRPr lang="en-US" altLang="zh-CN" sz="2000" dirty="0"/>
          </a:p>
        </p:txBody>
      </p:sp>
      <p:sp>
        <p:nvSpPr>
          <p:cNvPr id="3" name="矩形 2"/>
          <p:cNvSpPr/>
          <p:nvPr/>
        </p:nvSpPr>
        <p:spPr>
          <a:xfrm>
            <a:off x="2082936" y="1766492"/>
            <a:ext cx="8480192" cy="317009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dirty="0"/>
              <a:t>import  </a:t>
            </a:r>
            <a:r>
              <a:rPr lang="en-US" altLang="zh-CN" sz="2000" dirty="0" err="1"/>
              <a:t>jieba</a:t>
            </a:r>
            <a:endParaRPr lang="en-US" altLang="zh-CN" sz="2000" dirty="0"/>
          </a:p>
          <a:p>
            <a:r>
              <a:rPr lang="en-US" altLang="zh-CN" sz="2000"/>
              <a:t>string </a:t>
            </a:r>
            <a:r>
              <a:rPr lang="en-US" altLang="zh-CN" sz="2000" dirty="0"/>
              <a:t>= '</a:t>
            </a:r>
            <a:r>
              <a:rPr lang="zh-CN" altLang="zh-CN" sz="2000" dirty="0"/>
              <a:t>编写程序就是用计算机语言实现算法的过程。可以证明，任何问题都可以由三种基本结构表达出来。这三种基本结构包括顺序结构、选择结构和循环结构</a:t>
            </a:r>
            <a:r>
              <a:rPr lang="zh-CN" altLang="zh-CN" sz="2000"/>
              <a:t>。</a:t>
            </a:r>
            <a:r>
              <a:rPr lang="en-US" altLang="zh-CN" sz="2000"/>
              <a:t>'</a:t>
            </a:r>
          </a:p>
          <a:p>
            <a:r>
              <a:rPr lang="en-US" altLang="zh-CN" sz="2000"/>
              <a:t>words = jieba.lcut(string)   # </a:t>
            </a:r>
            <a:r>
              <a:rPr lang="zh-CN" altLang="en-US" sz="2000"/>
              <a:t>先分词</a:t>
            </a:r>
            <a:endParaRPr lang="zh-CN" altLang="zh-CN" sz="2000" dirty="0"/>
          </a:p>
          <a:p>
            <a:r>
              <a:rPr lang="en-US" altLang="zh-CN" sz="2000" dirty="0" err="1"/>
              <a:t>jbstr</a:t>
            </a:r>
            <a:r>
              <a:rPr lang="en-US" altLang="zh-CN" sz="2000" dirty="0"/>
              <a:t> = </a:t>
            </a:r>
            <a:r>
              <a:rPr lang="en-US" altLang="zh-CN" sz="2000" dirty="0">
                <a:solidFill>
                  <a:srgbClr val="FF0000"/>
                </a:solidFill>
              </a:rPr>
              <a:t>' '</a:t>
            </a:r>
            <a:r>
              <a:rPr lang="en-US" altLang="zh-CN" sz="2000" dirty="0"/>
              <a:t>.</a:t>
            </a:r>
            <a:r>
              <a:rPr lang="en-US" altLang="zh-CN" sz="2000"/>
              <a:t>join(words)      # </a:t>
            </a:r>
            <a:r>
              <a:rPr lang="zh-CN" altLang="en-US" sz="2000" dirty="0">
                <a:solidFill>
                  <a:srgbClr val="C00000"/>
                </a:solidFill>
              </a:rPr>
              <a:t>用空格将分词列表</a:t>
            </a:r>
            <a:r>
              <a:rPr lang="zh-CN" altLang="en-US" sz="2000">
                <a:solidFill>
                  <a:srgbClr val="C00000"/>
                </a:solidFill>
              </a:rPr>
              <a:t>连接为字符串，</a:t>
            </a:r>
            <a:r>
              <a:rPr lang="en-US" altLang="zh-CN" sz="2000">
                <a:solidFill>
                  <a:srgbClr val="C00000"/>
                </a:solidFill>
              </a:rPr>
              <a:t>' ' </a:t>
            </a:r>
            <a:r>
              <a:rPr lang="zh-CN" altLang="en-US" sz="2000">
                <a:solidFill>
                  <a:srgbClr val="C00000"/>
                </a:solidFill>
              </a:rPr>
              <a:t>内有空格</a:t>
            </a:r>
            <a:endParaRPr lang="zh-CN" altLang="zh-CN" sz="2000" dirty="0">
              <a:solidFill>
                <a:srgbClr val="C00000"/>
              </a:solidFill>
            </a:endParaRPr>
          </a:p>
          <a:p>
            <a:r>
              <a:rPr lang="en-US" altLang="zh-CN" sz="2000" dirty="0" err="1"/>
              <a:t>wc</a:t>
            </a:r>
            <a:r>
              <a:rPr lang="en-US" altLang="zh-CN" sz="2000" dirty="0"/>
              <a:t> = </a:t>
            </a:r>
            <a:r>
              <a:rPr lang="en-US" altLang="zh-CN" sz="2000" dirty="0" err="1"/>
              <a:t>WordCloud</a:t>
            </a:r>
            <a:r>
              <a:rPr lang="en-US" altLang="zh-CN" sz="2000" dirty="0"/>
              <a:t>(</a:t>
            </a:r>
            <a:r>
              <a:rPr lang="en-US" altLang="zh-CN" sz="2000" dirty="0" err="1">
                <a:solidFill>
                  <a:srgbClr val="C00000"/>
                </a:solidFill>
              </a:rPr>
              <a:t>font_path</a:t>
            </a:r>
            <a:r>
              <a:rPr lang="en-US" altLang="zh-CN" sz="2000" dirty="0">
                <a:solidFill>
                  <a:srgbClr val="C00000"/>
                </a:solidFill>
              </a:rPr>
              <a:t>='simkai.ttf', </a:t>
            </a:r>
            <a:r>
              <a:rPr lang="en-US" altLang="zh-CN" sz="2000" dirty="0" err="1"/>
              <a:t>background_color</a:t>
            </a:r>
            <a:r>
              <a:rPr lang="en-US" altLang="zh-CN" sz="2000" dirty="0"/>
              <a:t>='white', </a:t>
            </a:r>
            <a:endParaRPr lang="zh-CN" altLang="zh-CN" sz="2000" dirty="0"/>
          </a:p>
          <a:p>
            <a:r>
              <a:rPr lang="en-US" altLang="zh-CN" sz="2000"/>
              <a:t>      width</a:t>
            </a:r>
            <a:r>
              <a:rPr lang="en-US" altLang="zh-CN" sz="2000" dirty="0"/>
              <a:t>=500, height=400)  # </a:t>
            </a:r>
            <a:r>
              <a:rPr lang="zh-CN" altLang="zh-CN" sz="2000" dirty="0"/>
              <a:t>楷体</a:t>
            </a:r>
            <a:r>
              <a:rPr lang="en-US" altLang="zh-CN" sz="2000" dirty="0"/>
              <a:t>,</a:t>
            </a:r>
            <a:r>
              <a:rPr lang="zh-CN" altLang="en-US" sz="2000" dirty="0"/>
              <a:t>指定中文字体</a:t>
            </a:r>
            <a:endParaRPr lang="zh-CN" altLang="zh-CN" sz="2000" dirty="0"/>
          </a:p>
          <a:p>
            <a:r>
              <a:rPr lang="en-US" altLang="zh-CN" sz="2000" dirty="0" err="1"/>
              <a:t>wc.generate</a:t>
            </a:r>
            <a:r>
              <a:rPr lang="en-US" altLang="zh-CN" sz="2000" dirty="0"/>
              <a:t>(</a:t>
            </a:r>
            <a:r>
              <a:rPr lang="en-US" altLang="zh-CN" sz="2000" dirty="0" err="1"/>
              <a:t>jbstr</a:t>
            </a:r>
            <a:r>
              <a:rPr lang="en-US" altLang="zh-CN" sz="2000" dirty="0"/>
              <a:t>)          # </a:t>
            </a:r>
            <a:r>
              <a:rPr lang="zh-CN" altLang="zh-CN" sz="2000" dirty="0"/>
              <a:t>生成</a:t>
            </a:r>
            <a:r>
              <a:rPr lang="zh-CN" altLang="zh-CN" sz="2000"/>
              <a:t>词云</a:t>
            </a:r>
            <a:endParaRPr lang="zh-CN" altLang="zh-CN" sz="2000" dirty="0"/>
          </a:p>
          <a:p>
            <a:r>
              <a:rPr lang="en-US" altLang="zh-CN" sz="2000" dirty="0" err="1"/>
              <a:t>wc.to_file</a:t>
            </a:r>
            <a:r>
              <a:rPr lang="en-US" altLang="zh-CN" sz="2000" dirty="0"/>
              <a:t>('wc2.png')      # </a:t>
            </a:r>
            <a:r>
              <a:rPr lang="zh-CN" altLang="zh-CN" sz="2000" dirty="0"/>
              <a:t>存为</a:t>
            </a:r>
            <a:r>
              <a:rPr lang="en-US" altLang="zh-CN" sz="2000" dirty="0"/>
              <a:t>wc2.png </a:t>
            </a:r>
            <a:endParaRPr lang="zh-CN" altLang="en-US" sz="2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160" y="4361869"/>
            <a:ext cx="2955628" cy="2414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265" y="5335580"/>
            <a:ext cx="4143375" cy="1016809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063553" y="404665"/>
            <a:ext cx="68437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5.7  Python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的第三方库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63552" y="99005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5.7.4</a:t>
            </a:r>
            <a:r>
              <a:rPr lang="zh-CN" altLang="en-US" sz="2800" dirty="0"/>
              <a:t> </a:t>
            </a:r>
            <a:r>
              <a:rPr lang="en-US" altLang="zh-CN" sz="2800" dirty="0"/>
              <a:t>turtle</a:t>
            </a:r>
            <a:r>
              <a:rPr lang="zh-CN" altLang="en-US" sz="2800" dirty="0"/>
              <a:t>库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063552" y="1423765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s-AR" altLang="zh-CN" dirty="0"/>
              <a:t>turtle</a:t>
            </a:r>
            <a:r>
              <a:rPr lang="zh-CN" altLang="zh-CN" dirty="0"/>
              <a:t>库是</a:t>
            </a:r>
            <a:r>
              <a:rPr lang="es-AR" altLang="zh-CN" dirty="0"/>
              <a:t>Python</a:t>
            </a:r>
            <a:r>
              <a:rPr lang="zh-CN" altLang="zh-CN" dirty="0"/>
              <a:t>内含的一个简易绘图库，</a:t>
            </a:r>
            <a:r>
              <a:rPr lang="zh-CN" altLang="en-US" dirty="0"/>
              <a:t>可直接使用。</a:t>
            </a:r>
            <a:r>
              <a:rPr lang="zh-CN" altLang="zh-CN" dirty="0"/>
              <a:t>它通过模拟一只乌龟在</a:t>
            </a:r>
            <a:r>
              <a:rPr lang="zh-CN" altLang="zh-CN"/>
              <a:t>画板上爬行</a:t>
            </a:r>
            <a:r>
              <a:rPr lang="zh-CN" altLang="zh-CN" dirty="0"/>
              <a:t>来</a:t>
            </a:r>
            <a:r>
              <a:rPr lang="zh-CN" altLang="zh-CN"/>
              <a:t>绘制图形</a:t>
            </a:r>
            <a:r>
              <a:rPr lang="zh-CN" altLang="en-US"/>
              <a:t>，适合</a:t>
            </a:r>
            <a:r>
              <a:rPr lang="zh-CN" altLang="en-US" dirty="0"/>
              <a:t>初学者练习编程。</a:t>
            </a:r>
            <a:endParaRPr lang="en-US" altLang="zh-CN" dirty="0"/>
          </a:p>
          <a:p>
            <a:pPr indent="457200"/>
            <a:r>
              <a:rPr lang="zh-CN" altLang="zh-CN" dirty="0"/>
              <a:t>画板采用笛卡儿坐标系，原点</a:t>
            </a:r>
            <a:r>
              <a:rPr lang="en-US" altLang="zh-CN" dirty="0"/>
              <a:t>(0, 0)</a:t>
            </a:r>
            <a:r>
              <a:rPr lang="zh-CN" altLang="zh-CN" dirty="0"/>
              <a:t>位于画板中央。</a:t>
            </a:r>
            <a:r>
              <a:rPr lang="zh-CN" altLang="en-US" dirty="0"/>
              <a:t>初始</a:t>
            </a:r>
            <a:r>
              <a:rPr lang="zh-CN" altLang="zh-CN" dirty="0"/>
              <a:t>，乌龟位于原点，朝向</a:t>
            </a:r>
            <a:r>
              <a:rPr lang="en-US" altLang="zh-CN" i="1" dirty="0"/>
              <a:t>X</a:t>
            </a:r>
            <a:r>
              <a:rPr lang="zh-CN" altLang="zh-CN" dirty="0"/>
              <a:t>轴的</a:t>
            </a:r>
            <a:r>
              <a:rPr lang="zh-CN" altLang="zh-CN"/>
              <a:t>正方向</a:t>
            </a:r>
            <a:r>
              <a:rPr lang="en-US" altLang="zh-CN"/>
              <a:t>(0</a:t>
            </a:r>
            <a:r>
              <a:rPr lang="zh-CN" altLang="en-US"/>
              <a:t>度</a:t>
            </a:r>
            <a:r>
              <a:rPr lang="en-US" altLang="zh-CN"/>
              <a:t>)</a:t>
            </a:r>
            <a:r>
              <a:rPr lang="zh-CN" altLang="zh-CN"/>
              <a:t>。只需设定</a:t>
            </a:r>
            <a:r>
              <a:rPr lang="zh-CN" altLang="en-US"/>
              <a:t>画笔</a:t>
            </a:r>
            <a:r>
              <a:rPr lang="zh-CN" altLang="zh-CN"/>
              <a:t>的</a:t>
            </a:r>
            <a:r>
              <a:rPr lang="zh-CN" altLang="zh-CN" dirty="0"/>
              <a:t>方向</a:t>
            </a:r>
            <a:r>
              <a:rPr lang="en-US" altLang="zh-CN" dirty="0"/>
              <a:t>(</a:t>
            </a:r>
            <a:r>
              <a:rPr lang="zh-CN" altLang="en-US" dirty="0"/>
              <a:t>常用</a:t>
            </a:r>
            <a:r>
              <a:rPr lang="en-US" altLang="zh-CN" dirty="0" err="1"/>
              <a:t>seth</a:t>
            </a:r>
            <a:r>
              <a:rPr lang="en-US" altLang="zh-CN" dirty="0"/>
              <a:t> /left /right </a:t>
            </a:r>
            <a:r>
              <a:rPr lang="en-US" altLang="zh-CN"/>
              <a:t>)</a:t>
            </a:r>
            <a:r>
              <a:rPr lang="zh-CN" altLang="zh-CN"/>
              <a:t>和</a:t>
            </a:r>
            <a:r>
              <a:rPr lang="zh-CN" altLang="en-US"/>
              <a:t>前进</a:t>
            </a:r>
            <a:r>
              <a:rPr lang="zh-CN" altLang="zh-CN"/>
              <a:t>距离</a:t>
            </a:r>
            <a:r>
              <a:rPr lang="en-US" altLang="zh-CN"/>
              <a:t>(fd)</a:t>
            </a:r>
            <a:r>
              <a:rPr lang="zh-CN" altLang="zh-CN" dirty="0"/>
              <a:t>，就能</a:t>
            </a:r>
            <a:r>
              <a:rPr lang="zh-CN" altLang="zh-CN"/>
              <a:t>沿指定方向</a:t>
            </a:r>
            <a:r>
              <a:rPr lang="zh-CN" altLang="zh-CN" dirty="0"/>
              <a:t>绘制一条直线或曲线。距离单位</a:t>
            </a:r>
            <a:r>
              <a:rPr lang="zh-CN" altLang="en-US" dirty="0"/>
              <a:t>为</a:t>
            </a:r>
            <a:r>
              <a:rPr lang="zh-CN" altLang="zh-CN" dirty="0"/>
              <a:t>像素。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243572" y="3578821"/>
            <a:ext cx="5796644" cy="193899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zh-CN" sz="2000"/>
              <a:t># </a:t>
            </a:r>
            <a:r>
              <a:rPr lang="zh-CN" altLang="zh-CN" sz="2000"/>
              <a:t>画</a:t>
            </a:r>
            <a:r>
              <a:rPr lang="zh-CN" altLang="zh-CN" sz="2000" dirty="0"/>
              <a:t>一个边长</a:t>
            </a:r>
            <a:r>
              <a:rPr lang="en-US" altLang="zh-CN" sz="2000" dirty="0"/>
              <a:t>200</a:t>
            </a:r>
            <a:r>
              <a:rPr lang="zh-CN" altLang="zh-CN" sz="2000" dirty="0"/>
              <a:t>像素的矩形</a:t>
            </a:r>
          </a:p>
          <a:p>
            <a:r>
              <a:rPr lang="en-US" altLang="zh-CN" sz="2000" dirty="0"/>
              <a:t>import turtle  as  t</a:t>
            </a:r>
          </a:p>
          <a:p>
            <a:r>
              <a:rPr lang="en-US" altLang="zh-CN" sz="2000"/>
              <a:t>for  </a:t>
            </a:r>
            <a:r>
              <a:rPr lang="en-US" altLang="zh-CN" sz="2000" dirty="0"/>
              <a:t>_  in  range(4):</a:t>
            </a:r>
            <a:endParaRPr lang="zh-CN" altLang="zh-CN" sz="2000" dirty="0"/>
          </a:p>
          <a:p>
            <a:r>
              <a:rPr lang="en-US" altLang="zh-CN" sz="2000" dirty="0"/>
              <a:t>    </a:t>
            </a:r>
            <a:r>
              <a:rPr lang="en-US" altLang="zh-CN" sz="2000" dirty="0" err="1"/>
              <a:t>t.fd</a:t>
            </a:r>
            <a:r>
              <a:rPr lang="en-US" altLang="zh-CN" sz="2000" dirty="0"/>
              <a:t>(200)	# </a:t>
            </a:r>
            <a:r>
              <a:rPr lang="zh-CN" altLang="zh-CN" sz="2000" dirty="0"/>
              <a:t>绘制</a:t>
            </a:r>
            <a:r>
              <a:rPr lang="en-US" altLang="zh-CN" sz="2000" dirty="0"/>
              <a:t>200</a:t>
            </a:r>
            <a:r>
              <a:rPr lang="zh-CN" altLang="zh-CN" sz="2000" dirty="0"/>
              <a:t>像素长的</a:t>
            </a:r>
            <a:r>
              <a:rPr lang="zh-CN" altLang="en-US" sz="2000" dirty="0"/>
              <a:t>线条</a:t>
            </a:r>
            <a:endParaRPr lang="zh-CN" altLang="zh-CN" sz="2000" dirty="0"/>
          </a:p>
          <a:p>
            <a:r>
              <a:rPr lang="en-US" altLang="zh-CN" sz="2000" dirty="0"/>
              <a:t>    </a:t>
            </a:r>
            <a:r>
              <a:rPr lang="en-US" altLang="zh-CN" sz="2000" dirty="0" err="1"/>
              <a:t>t.right</a:t>
            </a:r>
            <a:r>
              <a:rPr lang="en-US" altLang="zh-CN" sz="2000" dirty="0"/>
              <a:t>(90)  	</a:t>
            </a:r>
            <a:r>
              <a:rPr lang="en-US" altLang="zh-CN" sz="2000"/>
              <a:t># </a:t>
            </a:r>
            <a:r>
              <a:rPr lang="zh-CN" altLang="zh-CN" sz="2000"/>
              <a:t>每</a:t>
            </a:r>
            <a:r>
              <a:rPr lang="zh-CN" altLang="en-US" sz="2000"/>
              <a:t>绘一条线就</a:t>
            </a:r>
            <a:r>
              <a:rPr lang="zh-CN" altLang="zh-CN" sz="2000"/>
              <a:t>右转</a:t>
            </a:r>
            <a:r>
              <a:rPr lang="en-US" altLang="zh-CN" sz="2000" dirty="0"/>
              <a:t>90</a:t>
            </a:r>
            <a:r>
              <a:rPr lang="zh-CN" altLang="zh-CN" sz="2000" dirty="0"/>
              <a:t>度</a:t>
            </a:r>
          </a:p>
          <a:p>
            <a:r>
              <a:rPr lang="en-US" altLang="zh-CN" sz="2000" dirty="0" err="1"/>
              <a:t>t.done</a:t>
            </a:r>
            <a:r>
              <a:rPr lang="en-US" altLang="zh-CN" sz="2000" dirty="0"/>
              <a:t>()       	# </a:t>
            </a:r>
            <a:r>
              <a:rPr lang="zh-CN" altLang="en-US" sz="2000" dirty="0"/>
              <a:t>结束绘图</a:t>
            </a:r>
            <a:r>
              <a:rPr lang="en-US" altLang="zh-CN" sz="2000" dirty="0"/>
              <a:t>,</a:t>
            </a:r>
            <a:r>
              <a:rPr lang="en-US" altLang="zh-CN" sz="2000" dirty="0" err="1"/>
              <a:t>spyder</a:t>
            </a:r>
            <a:r>
              <a:rPr lang="zh-CN" altLang="en-US" sz="2000" dirty="0"/>
              <a:t>中需要此句</a:t>
            </a:r>
          </a:p>
        </p:txBody>
      </p:sp>
      <p:pic>
        <p:nvPicPr>
          <p:cNvPr id="7" name="Picture 2" descr="5-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157" y="3886597"/>
            <a:ext cx="1600727" cy="163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063552" y="5966993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en-US" altLang="zh-CN" dirty="0">
                <a:solidFill>
                  <a:srgbClr val="C00000"/>
                </a:solidFill>
              </a:rPr>
              <a:t>turtle</a:t>
            </a:r>
            <a:r>
              <a:rPr lang="zh-CN" altLang="en-US">
                <a:solidFill>
                  <a:srgbClr val="C00000"/>
                </a:solidFill>
              </a:rPr>
              <a:t>和</a:t>
            </a:r>
            <a:r>
              <a:rPr lang="en-US" altLang="zh-CN">
                <a:solidFill>
                  <a:srgbClr val="C00000"/>
                </a:solidFill>
              </a:rPr>
              <a:t>Spyder</a:t>
            </a:r>
            <a:r>
              <a:rPr lang="zh-CN" altLang="en-US">
                <a:solidFill>
                  <a:srgbClr val="C00000"/>
                </a:solidFill>
              </a:rPr>
              <a:t>不</a:t>
            </a:r>
            <a:r>
              <a:rPr lang="zh-CN" altLang="en-US" dirty="0">
                <a:solidFill>
                  <a:srgbClr val="C00000"/>
                </a:solidFill>
              </a:rPr>
              <a:t>太兼容，运行时每两次会报一次 </a:t>
            </a:r>
            <a:r>
              <a:rPr lang="en-US" altLang="zh-CN" dirty="0">
                <a:solidFill>
                  <a:srgbClr val="C00000"/>
                </a:solidFill>
              </a:rPr>
              <a:t>Terminator</a:t>
            </a:r>
            <a:r>
              <a:rPr lang="zh-CN" altLang="en-US" dirty="0">
                <a:solidFill>
                  <a:srgbClr val="C00000"/>
                </a:solidFill>
              </a:rPr>
              <a:t>错</a:t>
            </a:r>
            <a:r>
              <a:rPr lang="zh-CN" altLang="en-US" dirty="0"/>
              <a:t>。同样的代码在</a:t>
            </a:r>
            <a:r>
              <a:rPr lang="en-US" altLang="zh-CN" dirty="0"/>
              <a:t>IDLE</a:t>
            </a:r>
            <a:r>
              <a:rPr lang="zh-CN" altLang="en-US" dirty="0"/>
              <a:t>中没</a:t>
            </a:r>
            <a:r>
              <a:rPr lang="zh-CN" altLang="en-US"/>
              <a:t>问题。建议在</a:t>
            </a:r>
            <a:r>
              <a:rPr lang="en-US" altLang="zh-CN"/>
              <a:t>IDLE</a:t>
            </a:r>
            <a:r>
              <a:rPr lang="zh-CN" altLang="en-US"/>
              <a:t>中调试</a:t>
            </a:r>
            <a:r>
              <a:rPr lang="en-US" altLang="zh-CN"/>
              <a:t>turtle</a:t>
            </a:r>
            <a:r>
              <a:rPr lang="zh-CN" altLang="en-US"/>
              <a:t>代码。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567608" y="2944976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官方教程  https://docs.python.org/3/library/turtle.html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229963" y="5466892"/>
            <a:ext cx="429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3</a:t>
            </a:r>
            <a:endParaRPr lang="zh-CN" altLang="en-US" sz="2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0137884" y="4502149"/>
            <a:ext cx="429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2</a:t>
            </a:r>
            <a:endParaRPr lang="zh-CN" altLang="en-US" sz="2000" dirty="0"/>
          </a:p>
        </p:txBody>
      </p:sp>
      <p:sp>
        <p:nvSpPr>
          <p:cNvPr id="12" name="文本框 11"/>
          <p:cNvSpPr txBox="1"/>
          <p:nvPr/>
        </p:nvSpPr>
        <p:spPr>
          <a:xfrm>
            <a:off x="9122972" y="3429000"/>
            <a:ext cx="429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1</a:t>
            </a:r>
            <a:endParaRPr lang="zh-CN" altLang="en-US" sz="2000" dirty="0"/>
          </a:p>
        </p:txBody>
      </p:sp>
      <p:sp>
        <p:nvSpPr>
          <p:cNvPr id="13" name="文本框 12"/>
          <p:cNvSpPr txBox="1"/>
          <p:nvPr/>
        </p:nvSpPr>
        <p:spPr>
          <a:xfrm>
            <a:off x="8152499" y="4495981"/>
            <a:ext cx="429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4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063553" y="404665"/>
            <a:ext cx="68437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5.7  Python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的第三方库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37036" y="1039396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5.7.4</a:t>
            </a:r>
            <a:r>
              <a:rPr lang="zh-CN" altLang="en-US" sz="2000" dirty="0"/>
              <a:t> </a:t>
            </a:r>
            <a:r>
              <a:rPr lang="en-US" altLang="zh-CN" sz="2000" dirty="0"/>
              <a:t>turtle</a:t>
            </a:r>
            <a:r>
              <a:rPr lang="zh-CN" altLang="en-US" sz="2000" dirty="0"/>
              <a:t>库 </a:t>
            </a:r>
            <a:r>
              <a:rPr lang="en-US" altLang="zh-CN" sz="2000" dirty="0"/>
              <a:t>(</a:t>
            </a:r>
            <a:r>
              <a:rPr lang="zh-CN" altLang="en-US" sz="2000" dirty="0"/>
              <a:t>常用函数</a:t>
            </a:r>
            <a:r>
              <a:rPr lang="en-US" altLang="zh-CN" sz="2000" dirty="0"/>
              <a:t>)</a:t>
            </a:r>
            <a:endParaRPr lang="zh-CN" altLang="en-US" sz="2000" dirty="0"/>
          </a:p>
        </p:txBody>
      </p:sp>
      <p:sp>
        <p:nvSpPr>
          <p:cNvPr id="4" name="文本框 3"/>
          <p:cNvSpPr txBox="1"/>
          <p:nvPr/>
        </p:nvSpPr>
        <p:spPr>
          <a:xfrm>
            <a:off x="2082288" y="1469737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dirty="0"/>
              <a:t>forward()</a:t>
            </a:r>
            <a:r>
              <a:rPr lang="zh-CN" altLang="zh-CN" dirty="0"/>
              <a:t>或</a:t>
            </a:r>
            <a:r>
              <a:rPr lang="en-US" altLang="zh-CN" dirty="0" err="1">
                <a:solidFill>
                  <a:srgbClr val="C00000"/>
                </a:solidFill>
              </a:rPr>
              <a:t>fd</a:t>
            </a:r>
            <a:r>
              <a:rPr lang="en-US" altLang="zh-CN" dirty="0"/>
              <a:t>()</a:t>
            </a:r>
            <a:r>
              <a:rPr lang="zh-CN" altLang="zh-CN" dirty="0"/>
              <a:t>：向前移动指定的距离，参数为数值，单位像素。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dirty="0"/>
              <a:t>backward()</a:t>
            </a:r>
            <a:r>
              <a:rPr lang="zh-CN" altLang="zh-CN" dirty="0"/>
              <a:t>或</a:t>
            </a:r>
            <a:r>
              <a:rPr lang="en-US" altLang="zh-CN" dirty="0" err="1"/>
              <a:t>bk</a:t>
            </a:r>
            <a:r>
              <a:rPr lang="en-US" altLang="zh-CN" dirty="0"/>
              <a:t>()</a:t>
            </a:r>
            <a:r>
              <a:rPr lang="zh-CN" altLang="zh-CN" dirty="0"/>
              <a:t>：向后移动指定的距离。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C00000"/>
                </a:solidFill>
              </a:rPr>
              <a:t>right</a:t>
            </a:r>
            <a:r>
              <a:rPr lang="en-US" altLang="zh-CN" dirty="0"/>
              <a:t>()</a:t>
            </a:r>
            <a:r>
              <a:rPr lang="zh-CN" altLang="zh-CN" dirty="0"/>
              <a:t>或</a:t>
            </a:r>
            <a:r>
              <a:rPr lang="en-US" altLang="zh-CN" dirty="0" err="1"/>
              <a:t>rt</a:t>
            </a:r>
            <a:r>
              <a:rPr lang="en-US" altLang="zh-CN" dirty="0"/>
              <a:t>()</a:t>
            </a:r>
            <a:r>
              <a:rPr lang="zh-CN" altLang="zh-CN" dirty="0"/>
              <a:t>：以角度单位向右</a:t>
            </a:r>
            <a:r>
              <a:rPr lang="en-US" altLang="zh-CN" dirty="0"/>
              <a:t>(</a:t>
            </a:r>
            <a:r>
              <a:rPr lang="zh-CN" altLang="en-US" dirty="0"/>
              <a:t>顺时针</a:t>
            </a:r>
            <a:r>
              <a:rPr lang="en-US" altLang="zh-CN" dirty="0"/>
              <a:t>)</a:t>
            </a:r>
            <a:r>
              <a:rPr lang="zh-CN" altLang="zh-CN" dirty="0"/>
              <a:t>转动</a:t>
            </a:r>
            <a:r>
              <a:rPr lang="zh-CN" altLang="en-US" dirty="0"/>
              <a:t>，相对目前的方向进行偏移。</a:t>
            </a:r>
            <a:endParaRPr lang="zh-CN" altLang="zh-CN" dirty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C00000"/>
                </a:solidFill>
              </a:rPr>
              <a:t>left</a:t>
            </a:r>
            <a:r>
              <a:rPr lang="en-US" altLang="zh-CN" dirty="0"/>
              <a:t>()</a:t>
            </a:r>
            <a:r>
              <a:rPr lang="zh-CN" altLang="zh-CN" dirty="0"/>
              <a:t>或</a:t>
            </a:r>
            <a:r>
              <a:rPr lang="en-US" altLang="zh-CN" dirty="0" err="1"/>
              <a:t>lt</a:t>
            </a:r>
            <a:r>
              <a:rPr lang="en-US" altLang="zh-CN" dirty="0"/>
              <a:t>()</a:t>
            </a:r>
            <a:r>
              <a:rPr lang="zh-CN" altLang="zh-CN" dirty="0"/>
              <a:t>：以角度单位向左</a:t>
            </a:r>
            <a:r>
              <a:rPr lang="en-US" altLang="zh-CN" dirty="0"/>
              <a:t>(</a:t>
            </a:r>
            <a:r>
              <a:rPr lang="zh-CN" altLang="en-US" dirty="0"/>
              <a:t>逆时针</a:t>
            </a:r>
            <a:r>
              <a:rPr lang="en-US" altLang="zh-CN" dirty="0"/>
              <a:t>)</a:t>
            </a:r>
            <a:r>
              <a:rPr lang="zh-CN" altLang="zh-CN" dirty="0"/>
              <a:t>转动，</a:t>
            </a:r>
            <a:r>
              <a:rPr lang="zh-CN" altLang="en-US" dirty="0"/>
              <a:t>相对目前的方向进行偏移</a:t>
            </a:r>
            <a:r>
              <a:rPr lang="zh-CN" altLang="zh-CN" dirty="0"/>
              <a:t>。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dirty="0" err="1">
                <a:solidFill>
                  <a:srgbClr val="C00000"/>
                </a:solidFill>
              </a:rPr>
              <a:t>goto</a:t>
            </a:r>
            <a:r>
              <a:rPr lang="en-US" altLang="zh-CN" dirty="0"/>
              <a:t>()</a:t>
            </a:r>
            <a:r>
              <a:rPr lang="zh-CN" altLang="en-US" dirty="0"/>
              <a:t>或</a:t>
            </a:r>
            <a:r>
              <a:rPr lang="en-US" altLang="zh-CN" dirty="0" err="1"/>
              <a:t>setposition</a:t>
            </a:r>
            <a:r>
              <a:rPr lang="en-US" altLang="zh-CN" dirty="0"/>
              <a:t>()</a:t>
            </a:r>
            <a:r>
              <a:rPr lang="zh-CN" altLang="zh-CN" dirty="0"/>
              <a:t>：移动到绝对坐标位置。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dirty="0" err="1"/>
              <a:t>setx</a:t>
            </a:r>
            <a:r>
              <a:rPr lang="en-US" altLang="zh-CN" dirty="0"/>
              <a:t>()</a:t>
            </a:r>
            <a:r>
              <a:rPr lang="zh-CN" altLang="zh-CN" dirty="0"/>
              <a:t>：设置乌龟沿</a:t>
            </a:r>
            <a:r>
              <a:rPr lang="en-US" altLang="zh-CN" i="1" dirty="0"/>
              <a:t>X</a:t>
            </a:r>
            <a:r>
              <a:rPr lang="zh-CN" altLang="zh-CN" dirty="0"/>
              <a:t>轴方向移动的距离，参数为数值。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dirty="0" err="1"/>
              <a:t>sety</a:t>
            </a:r>
            <a:r>
              <a:rPr lang="en-US" altLang="zh-CN" dirty="0"/>
              <a:t>()</a:t>
            </a:r>
            <a:r>
              <a:rPr lang="zh-CN" altLang="zh-CN" dirty="0"/>
              <a:t>：设置乌龟沿</a:t>
            </a:r>
            <a:r>
              <a:rPr lang="en-US" altLang="zh-CN" i="1" dirty="0"/>
              <a:t>Y</a:t>
            </a:r>
            <a:r>
              <a:rPr lang="zh-CN" altLang="zh-CN" dirty="0"/>
              <a:t>轴方向移动的距离，参数为数值。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dirty="0" err="1"/>
              <a:t>setheading</a:t>
            </a:r>
            <a:r>
              <a:rPr lang="en-US" altLang="zh-CN" dirty="0"/>
              <a:t>()</a:t>
            </a:r>
            <a:r>
              <a:rPr lang="zh-CN" altLang="zh-CN" dirty="0"/>
              <a:t>或</a:t>
            </a:r>
            <a:r>
              <a:rPr lang="en-US" altLang="zh-CN" dirty="0" err="1">
                <a:solidFill>
                  <a:srgbClr val="C00000"/>
                </a:solidFill>
              </a:rPr>
              <a:t>seth</a:t>
            </a:r>
            <a:r>
              <a:rPr lang="en-US" altLang="zh-CN" dirty="0"/>
              <a:t>()</a:t>
            </a:r>
            <a:r>
              <a:rPr lang="zh-CN" altLang="zh-CN" dirty="0"/>
              <a:t>：设置乌龟前进的</a:t>
            </a:r>
            <a:r>
              <a:rPr lang="zh-CN" altLang="en-US" dirty="0"/>
              <a:t>绝对角度</a:t>
            </a:r>
            <a:r>
              <a:rPr lang="zh-CN" altLang="zh-CN" dirty="0"/>
              <a:t>方向。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82288" y="3759823"/>
            <a:ext cx="8409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dirty="0"/>
              <a:t>home()</a:t>
            </a:r>
            <a:r>
              <a:rPr lang="zh-CN" altLang="zh-CN" dirty="0"/>
              <a:t>：将乌龟移回原点</a:t>
            </a:r>
            <a:r>
              <a:rPr lang="en-US" altLang="zh-CN" dirty="0"/>
              <a:t>(0,0)</a:t>
            </a:r>
            <a:r>
              <a:rPr lang="zh-CN" altLang="zh-CN" dirty="0"/>
              <a:t>，并将方向设置为初始的正东方向，无参数。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>
                <a:solidFill>
                  <a:srgbClr val="C00000"/>
                </a:solidFill>
              </a:rPr>
              <a:t>circle(r, rad)</a:t>
            </a:r>
            <a:r>
              <a:rPr lang="zh-CN" altLang="zh-CN" dirty="0"/>
              <a:t>：从当前点出发绘制一个给定半径的圆或圆弧。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dirty="0"/>
              <a:t>dot()</a:t>
            </a:r>
            <a:r>
              <a:rPr lang="zh-CN" altLang="zh-CN" dirty="0"/>
              <a:t>：以当前点为圆心画一个给定直径的圆点。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err="1">
                <a:solidFill>
                  <a:srgbClr val="C00000"/>
                </a:solidFill>
              </a:rPr>
              <a:t>penup</a:t>
            </a:r>
            <a:r>
              <a:rPr lang="en-US" altLang="zh-CN"/>
              <a:t>()/pu()</a:t>
            </a:r>
            <a:r>
              <a:rPr lang="zh-CN" altLang="zh-CN"/>
              <a:t>：</a:t>
            </a:r>
            <a:r>
              <a:rPr lang="zh-CN" altLang="zh-CN" dirty="0"/>
              <a:t>抬起画笔，这样移动笔时就不会画出线条。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err="1">
                <a:solidFill>
                  <a:srgbClr val="C00000"/>
                </a:solidFill>
              </a:rPr>
              <a:t>pendown</a:t>
            </a:r>
            <a:r>
              <a:rPr lang="en-US" altLang="zh-CN"/>
              <a:t>()/pd()</a:t>
            </a:r>
            <a:r>
              <a:rPr lang="zh-CN" altLang="zh-CN"/>
              <a:t>：</a:t>
            </a:r>
            <a:r>
              <a:rPr lang="zh-CN" altLang="zh-CN" dirty="0"/>
              <a:t>放下画笔，这样绘图时将画出线条。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dirty="0" err="1"/>
              <a:t>pencolor</a:t>
            </a:r>
            <a:r>
              <a:rPr lang="en-US" altLang="zh-CN" dirty="0"/>
              <a:t>()</a:t>
            </a:r>
            <a:r>
              <a:rPr lang="zh-CN" altLang="zh-CN" dirty="0"/>
              <a:t>：设置笔的颜色，参数为一个表示颜色的字符串。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dirty="0" err="1"/>
              <a:t>pensize</a:t>
            </a:r>
            <a:r>
              <a:rPr lang="en-US" altLang="zh-CN" dirty="0"/>
              <a:t>()</a:t>
            </a:r>
            <a:r>
              <a:rPr lang="zh-CN" altLang="zh-CN" dirty="0"/>
              <a:t>：设置画笔的宽度，参数为一个数值。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dirty="0"/>
              <a:t>speed()</a:t>
            </a:r>
            <a:r>
              <a:rPr lang="zh-CN" altLang="zh-CN" dirty="0"/>
              <a:t>：设置绘图速度。</a:t>
            </a:r>
            <a:r>
              <a:rPr lang="en-US" altLang="zh-CN" dirty="0"/>
              <a:t>0</a:t>
            </a:r>
            <a:r>
              <a:rPr lang="zh-CN" altLang="en-US"/>
              <a:t>最快，</a:t>
            </a:r>
            <a:r>
              <a:rPr lang="en-US" altLang="zh-CN"/>
              <a:t>1-9 </a:t>
            </a:r>
            <a:r>
              <a:rPr lang="zh-CN" altLang="en-US" dirty="0"/>
              <a:t>依次</a:t>
            </a:r>
            <a:r>
              <a:rPr lang="zh-CN" altLang="en-US"/>
              <a:t>递增</a:t>
            </a:r>
            <a:r>
              <a:rPr lang="en-US" altLang="zh-CN"/>
              <a:t>; </a:t>
            </a:r>
            <a:r>
              <a:rPr lang="zh-CN" altLang="en-US"/>
              <a:t>也可用字符串</a:t>
            </a:r>
            <a:r>
              <a:rPr lang="en-US" altLang="zh-CN"/>
              <a:t> </a:t>
            </a:r>
            <a:r>
              <a:rPr lang="en-US" altLang="zh-CN" dirty="0"/>
              <a:t>'slow',  'fast'</a:t>
            </a:r>
            <a:endParaRPr lang="zh-CN" altLang="zh-CN" dirty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dirty="0"/>
              <a:t>done()</a:t>
            </a:r>
            <a:r>
              <a:rPr lang="zh-CN" altLang="zh-CN" dirty="0"/>
              <a:t>：表示绘图结束。</a:t>
            </a:r>
            <a:r>
              <a:rPr lang="zh-CN" altLang="en-US" dirty="0"/>
              <a:t>（注：</a:t>
            </a:r>
            <a:r>
              <a:rPr lang="zh-CN" altLang="en-US" dirty="0">
                <a:solidFill>
                  <a:srgbClr val="C00000"/>
                </a:solidFill>
              </a:rPr>
              <a:t>在</a:t>
            </a:r>
            <a:r>
              <a:rPr lang="en-US" altLang="zh-CN" err="1">
                <a:solidFill>
                  <a:srgbClr val="C00000"/>
                </a:solidFill>
              </a:rPr>
              <a:t>spyder</a:t>
            </a:r>
            <a:r>
              <a:rPr lang="zh-CN" altLang="en-US">
                <a:solidFill>
                  <a:srgbClr val="C00000"/>
                </a:solidFill>
              </a:rPr>
              <a:t>中绘图</a:t>
            </a:r>
            <a:r>
              <a:rPr lang="zh-CN" altLang="en-US" dirty="0">
                <a:solidFill>
                  <a:srgbClr val="C00000"/>
                </a:solidFill>
              </a:rPr>
              <a:t>时，结束时应执行此函数</a:t>
            </a:r>
            <a:r>
              <a:rPr lang="zh-CN" altLang="en-US" dirty="0">
                <a:solidFill>
                  <a:srgbClr val="FF0000"/>
                </a:solidFill>
              </a:rPr>
              <a:t>，</a:t>
            </a:r>
            <a:r>
              <a:rPr lang="zh-CN" altLang="en-US"/>
              <a:t>如无此语句则</a:t>
            </a:r>
            <a:r>
              <a:rPr lang="zh-CN" altLang="en-US" dirty="0"/>
              <a:t>绘图窗口关闭时将不响应）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063553" y="404665"/>
            <a:ext cx="68437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5.7  Python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的第三方库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056093" y="1076393"/>
            <a:ext cx="5461182" cy="203132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/>
              <a:t># </a:t>
            </a:r>
            <a:r>
              <a:rPr lang="zh-CN" altLang="en-US"/>
              <a:t>正</a:t>
            </a:r>
            <a:r>
              <a:rPr lang="en-US" altLang="zh-CN"/>
              <a:t>n</a:t>
            </a:r>
            <a:r>
              <a:rPr lang="zh-CN" altLang="en-US"/>
              <a:t>边</a:t>
            </a:r>
            <a:r>
              <a:rPr lang="zh-CN" altLang="en-US" dirty="0"/>
              <a:t>形</a:t>
            </a:r>
            <a:endParaRPr lang="en-US" altLang="zh-CN" dirty="0"/>
          </a:p>
          <a:p>
            <a:r>
              <a:rPr lang="en-US" altLang="zh-CN" dirty="0"/>
              <a:t>import turtle </a:t>
            </a:r>
            <a:r>
              <a:rPr lang="en-US" altLang="zh-CN"/>
              <a:t>as t</a:t>
            </a:r>
          </a:p>
          <a:p>
            <a:r>
              <a:rPr lang="en-US" altLang="zh-CN"/>
              <a:t>n = 6</a:t>
            </a:r>
            <a:endParaRPr lang="zh-CN" altLang="zh-CN" dirty="0"/>
          </a:p>
          <a:p>
            <a:r>
              <a:rPr lang="en-US" altLang="zh-CN" dirty="0"/>
              <a:t>for </a:t>
            </a:r>
            <a:r>
              <a:rPr lang="en-US" altLang="zh-CN" dirty="0" err="1"/>
              <a:t>i</a:t>
            </a:r>
            <a:r>
              <a:rPr lang="en-US" altLang="zh-CN" dirty="0"/>
              <a:t> in </a:t>
            </a:r>
            <a:r>
              <a:rPr lang="en-US" altLang="zh-CN"/>
              <a:t>range(n):</a:t>
            </a:r>
            <a:endParaRPr lang="zh-CN" altLang="zh-CN" dirty="0"/>
          </a:p>
          <a:p>
            <a:r>
              <a:rPr lang="en-US" altLang="zh-CN" dirty="0"/>
              <a:t>   </a:t>
            </a:r>
            <a:r>
              <a:rPr lang="en-US" altLang="zh-CN" dirty="0" err="1"/>
              <a:t>t.fd</a:t>
            </a:r>
            <a:r>
              <a:rPr lang="en-US" altLang="zh-CN" dirty="0"/>
              <a:t>(100</a:t>
            </a:r>
            <a:r>
              <a:rPr lang="en-US" altLang="zh-CN"/>
              <a:t>)        #  </a:t>
            </a:r>
            <a:r>
              <a:rPr lang="zh-CN" altLang="en-US" dirty="0"/>
              <a:t>画线段</a:t>
            </a:r>
            <a:endParaRPr lang="zh-CN" altLang="zh-CN" dirty="0"/>
          </a:p>
          <a:p>
            <a:r>
              <a:rPr lang="en-US" altLang="zh-CN" dirty="0"/>
              <a:t>   </a:t>
            </a:r>
            <a:r>
              <a:rPr lang="en-US" altLang="zh-CN" err="1"/>
              <a:t>t</a:t>
            </a:r>
            <a:r>
              <a:rPr lang="en-US" altLang="zh-CN"/>
              <a:t>.</a:t>
            </a:r>
            <a:r>
              <a:rPr lang="en-US" altLang="zh-CN">
                <a:solidFill>
                  <a:srgbClr val="C00000"/>
                </a:solidFill>
              </a:rPr>
              <a:t>left</a:t>
            </a:r>
            <a:r>
              <a:rPr lang="en-US" altLang="zh-CN"/>
              <a:t>(360/n)   # </a:t>
            </a:r>
            <a:r>
              <a:rPr lang="zh-CN" altLang="en-US"/>
              <a:t>左转，外角</a:t>
            </a:r>
            <a:r>
              <a:rPr lang="en-US" altLang="zh-CN"/>
              <a:t>=360/6=60</a:t>
            </a:r>
            <a:endParaRPr lang="zh-CN" altLang="zh-CN" dirty="0"/>
          </a:p>
          <a:p>
            <a:r>
              <a:rPr lang="en-US" altLang="zh-CN" dirty="0" err="1"/>
              <a:t>t.done</a:t>
            </a:r>
            <a:r>
              <a:rPr lang="en-US" altLang="zh-CN" dirty="0"/>
              <a:t>()</a:t>
            </a:r>
            <a:endParaRPr lang="zh-CN" altLang="zh-CN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891" y="1207789"/>
            <a:ext cx="1975336" cy="176853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78449" y="3868014"/>
            <a:ext cx="5461183" cy="2585323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/>
              <a:t># </a:t>
            </a:r>
            <a:r>
              <a:rPr lang="zh-CN" altLang="zh-CN"/>
              <a:t>绘</a:t>
            </a:r>
            <a:r>
              <a:rPr lang="zh-CN" altLang="en-US"/>
              <a:t>五角星</a:t>
            </a:r>
            <a:endParaRPr lang="zh-CN" altLang="zh-CN"/>
          </a:p>
          <a:p>
            <a:r>
              <a:rPr lang="en-US" altLang="zh-CN"/>
              <a:t>import turtle as t</a:t>
            </a:r>
          </a:p>
          <a:p>
            <a:r>
              <a:rPr lang="en-US" altLang="zh-CN"/>
              <a:t>t.color("yellow", "red") 	# </a:t>
            </a:r>
            <a:r>
              <a:rPr lang="zh-CN" altLang="zh-CN"/>
              <a:t>设</a:t>
            </a:r>
            <a:r>
              <a:rPr lang="zh-CN" altLang="en-US"/>
              <a:t>线条</a:t>
            </a:r>
            <a:r>
              <a:rPr lang="zh-CN" altLang="zh-CN"/>
              <a:t>颜色和填充颜色</a:t>
            </a:r>
          </a:p>
          <a:p>
            <a:r>
              <a:rPr lang="en-US" altLang="zh-CN"/>
              <a:t>t.begin_fill()	 	# </a:t>
            </a:r>
            <a:r>
              <a:rPr lang="zh-CN" altLang="zh-CN"/>
              <a:t>开始填充</a:t>
            </a:r>
          </a:p>
          <a:p>
            <a:r>
              <a:rPr lang="en-US" altLang="zh-CN"/>
              <a:t>for _ in range(5):</a:t>
            </a:r>
          </a:p>
          <a:p>
            <a:r>
              <a:rPr lang="en-US" altLang="zh-CN"/>
              <a:t>    t.forward(100)  	# </a:t>
            </a:r>
            <a:r>
              <a:rPr lang="zh-CN" altLang="en-US"/>
              <a:t>向前</a:t>
            </a:r>
            <a:r>
              <a:rPr lang="en-US" altLang="zh-CN"/>
              <a:t>100</a:t>
            </a:r>
            <a:r>
              <a:rPr lang="zh-CN" altLang="en-US"/>
              <a:t>像素</a:t>
            </a:r>
          </a:p>
          <a:p>
            <a:r>
              <a:rPr lang="zh-CN" altLang="en-US"/>
              <a:t>    </a:t>
            </a:r>
            <a:r>
              <a:rPr lang="en-US" altLang="zh-CN"/>
              <a:t>t.right(144)       	# </a:t>
            </a:r>
            <a:r>
              <a:rPr lang="zh-CN" altLang="en-US"/>
              <a:t>右转</a:t>
            </a:r>
            <a:r>
              <a:rPr lang="en-US" altLang="zh-CN"/>
              <a:t>144</a:t>
            </a:r>
            <a:r>
              <a:rPr lang="zh-CN" altLang="en-US"/>
              <a:t>度</a:t>
            </a:r>
            <a:r>
              <a:rPr lang="en-US" altLang="zh-CN"/>
              <a:t>(</a:t>
            </a:r>
            <a:r>
              <a:rPr lang="zh-CN" altLang="en-US"/>
              <a:t>外角</a:t>
            </a:r>
            <a:r>
              <a:rPr lang="en-US" altLang="zh-CN"/>
              <a:t>)</a:t>
            </a:r>
          </a:p>
          <a:p>
            <a:r>
              <a:rPr lang="en-US" altLang="zh-CN"/>
              <a:t>t.end_fill()		# </a:t>
            </a:r>
            <a:r>
              <a:rPr lang="zh-CN" altLang="zh-CN"/>
              <a:t>结束填充</a:t>
            </a:r>
            <a:endParaRPr lang="en-US" altLang="zh-CN"/>
          </a:p>
          <a:p>
            <a:r>
              <a:rPr lang="en-US" altLang="zh-CN"/>
              <a:t>t.done()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426" y="4005064"/>
            <a:ext cx="1724266" cy="1409897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063553" y="404665"/>
            <a:ext cx="68437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5.7  Python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的第三方库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37036" y="1036617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5.7.4</a:t>
            </a:r>
            <a:r>
              <a:rPr lang="zh-CN" altLang="en-US" sz="2400" dirty="0"/>
              <a:t> </a:t>
            </a:r>
            <a:r>
              <a:rPr lang="en-US" altLang="zh-CN" sz="2400" dirty="0"/>
              <a:t>turtle</a:t>
            </a:r>
            <a:r>
              <a:rPr lang="zh-CN" altLang="en-US" sz="2400" dirty="0"/>
              <a:t>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63552" y="1577443"/>
            <a:ext cx="6192688" cy="317009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/>
              <a:t># </a:t>
            </a:r>
            <a:r>
              <a:rPr lang="zh-CN" altLang="zh-CN" sz="2000"/>
              <a:t>绘制</a:t>
            </a:r>
            <a:r>
              <a:rPr lang="zh-CN" altLang="zh-CN" sz="2000" dirty="0"/>
              <a:t>太阳</a:t>
            </a:r>
            <a:r>
              <a:rPr lang="zh-CN" altLang="zh-CN" sz="2000"/>
              <a:t>花图案</a:t>
            </a:r>
            <a:endParaRPr lang="zh-CN" altLang="zh-CN" sz="2000" dirty="0"/>
          </a:p>
          <a:p>
            <a:r>
              <a:rPr lang="en-US" altLang="zh-CN" sz="2000" dirty="0"/>
              <a:t>import turtle as t</a:t>
            </a:r>
          </a:p>
          <a:p>
            <a:r>
              <a:rPr lang="en-US" altLang="zh-CN" sz="2000" dirty="0" err="1"/>
              <a:t>t.speed</a:t>
            </a:r>
            <a:r>
              <a:rPr lang="en-US" altLang="zh-CN" sz="2000" dirty="0"/>
              <a:t>(0)		# </a:t>
            </a:r>
            <a:r>
              <a:rPr lang="zh-CN" altLang="en-US" sz="2000" dirty="0"/>
              <a:t>速度</a:t>
            </a:r>
            <a:r>
              <a:rPr lang="en-US" altLang="zh-CN" sz="2000" dirty="0"/>
              <a:t>0</a:t>
            </a:r>
            <a:r>
              <a:rPr lang="zh-CN" altLang="en-US" sz="2000" dirty="0"/>
              <a:t>最快</a:t>
            </a:r>
            <a:r>
              <a:rPr lang="en-US" altLang="zh-CN" sz="2000" dirty="0"/>
              <a:t>,  1-9 </a:t>
            </a:r>
            <a:r>
              <a:rPr lang="zh-CN" altLang="en-US" sz="2000" dirty="0"/>
              <a:t>逐步加快</a:t>
            </a:r>
            <a:endParaRPr lang="zh-CN" altLang="zh-CN" sz="2000" dirty="0"/>
          </a:p>
          <a:p>
            <a:r>
              <a:rPr lang="en-US" altLang="zh-CN" sz="2000" dirty="0" err="1"/>
              <a:t>t.color</a:t>
            </a:r>
            <a:r>
              <a:rPr lang="en-US" altLang="zh-CN" sz="2000" dirty="0"/>
              <a:t>("red", "yellow") # </a:t>
            </a:r>
            <a:r>
              <a:rPr lang="zh-CN" altLang="zh-CN" sz="2000" dirty="0"/>
              <a:t>设置</a:t>
            </a:r>
            <a:r>
              <a:rPr lang="zh-CN" altLang="en-US" sz="2000" dirty="0"/>
              <a:t>线条</a:t>
            </a:r>
            <a:r>
              <a:rPr lang="zh-CN" altLang="zh-CN" sz="2000" dirty="0"/>
              <a:t>颜色和填充颜色</a:t>
            </a:r>
          </a:p>
          <a:p>
            <a:r>
              <a:rPr lang="en-US" altLang="zh-CN" sz="2000" dirty="0" err="1"/>
              <a:t>t.begin_fill</a:t>
            </a:r>
            <a:r>
              <a:rPr lang="en-US" altLang="zh-CN" sz="2000" dirty="0"/>
              <a:t>()		# </a:t>
            </a:r>
            <a:r>
              <a:rPr lang="zh-CN" altLang="zh-CN" sz="2000" dirty="0"/>
              <a:t>开始填充</a:t>
            </a:r>
          </a:p>
          <a:p>
            <a:r>
              <a:rPr lang="en-US" altLang="zh-CN" sz="2000" dirty="0"/>
              <a:t>for _  in  range(50):</a:t>
            </a:r>
            <a:endParaRPr lang="zh-CN" altLang="zh-CN" sz="2000" dirty="0"/>
          </a:p>
          <a:p>
            <a:r>
              <a:rPr lang="en-US" altLang="zh-CN" sz="2000" dirty="0"/>
              <a:t>    </a:t>
            </a:r>
            <a:r>
              <a:rPr lang="en-US" altLang="zh-CN" sz="2000" dirty="0" err="1"/>
              <a:t>t.forward</a:t>
            </a:r>
            <a:r>
              <a:rPr lang="en-US" altLang="zh-CN" sz="2000" dirty="0"/>
              <a:t>(200)	# </a:t>
            </a:r>
            <a:r>
              <a:rPr lang="zh-CN" altLang="en-US" sz="2000" dirty="0"/>
              <a:t>画</a:t>
            </a:r>
            <a:r>
              <a:rPr lang="en-US" altLang="zh-CN" sz="2000" dirty="0"/>
              <a:t>200</a:t>
            </a:r>
            <a:r>
              <a:rPr lang="zh-CN" altLang="en-US" sz="2000" dirty="0"/>
              <a:t>像素线条</a:t>
            </a:r>
            <a:endParaRPr lang="zh-CN" altLang="zh-CN" sz="2000" dirty="0"/>
          </a:p>
          <a:p>
            <a:r>
              <a:rPr lang="en-US" altLang="zh-CN" sz="2000" dirty="0"/>
              <a:t>    </a:t>
            </a:r>
            <a:r>
              <a:rPr lang="en-US" altLang="zh-CN" sz="2000" dirty="0" err="1"/>
              <a:t>t.left</a:t>
            </a:r>
            <a:r>
              <a:rPr lang="en-US" altLang="zh-CN" sz="2000" dirty="0"/>
              <a:t>(170)		# </a:t>
            </a:r>
            <a:r>
              <a:rPr lang="zh-CN" altLang="en-US" sz="2000" dirty="0"/>
              <a:t>左转</a:t>
            </a:r>
            <a:r>
              <a:rPr lang="en-US" altLang="zh-CN" sz="2000" dirty="0"/>
              <a:t>170</a:t>
            </a:r>
            <a:r>
              <a:rPr lang="zh-CN" altLang="en-US" sz="2000" dirty="0"/>
              <a:t>度</a:t>
            </a:r>
            <a:endParaRPr lang="zh-CN" altLang="zh-CN" sz="2000" dirty="0"/>
          </a:p>
          <a:p>
            <a:r>
              <a:rPr lang="en-US" altLang="zh-CN" sz="2000" dirty="0" err="1"/>
              <a:t>t.end_fill</a:t>
            </a:r>
            <a:r>
              <a:rPr lang="en-US" altLang="zh-CN" sz="2000" dirty="0"/>
              <a:t>()		# </a:t>
            </a:r>
            <a:r>
              <a:rPr lang="zh-CN" altLang="zh-CN" sz="2000" dirty="0"/>
              <a:t>结束填充</a:t>
            </a:r>
            <a:endParaRPr lang="en-US" altLang="zh-CN" sz="2000" dirty="0"/>
          </a:p>
          <a:p>
            <a:r>
              <a:rPr lang="en-US" altLang="zh-CN" sz="2000" dirty="0" err="1"/>
              <a:t>t.done</a:t>
            </a:r>
            <a:r>
              <a:rPr lang="en-US" altLang="zh-CN" sz="2000" dirty="0"/>
              <a:t>()</a:t>
            </a:r>
            <a:endParaRPr lang="zh-CN" altLang="en-US" sz="2000" dirty="0"/>
          </a:p>
        </p:txBody>
      </p:sp>
      <p:pic>
        <p:nvPicPr>
          <p:cNvPr id="6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7" y="1916833"/>
            <a:ext cx="2209589" cy="216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063553" y="404665"/>
            <a:ext cx="68437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5.7  Python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的第三方库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63552" y="1103144"/>
            <a:ext cx="7992888" cy="347787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/>
              <a:t># </a:t>
            </a:r>
            <a:r>
              <a:rPr lang="zh-CN" altLang="zh-CN" sz="2000"/>
              <a:t>绘</a:t>
            </a:r>
            <a:r>
              <a:rPr lang="zh-CN" altLang="en-US" sz="2000"/>
              <a:t>对称花瓣</a:t>
            </a:r>
            <a:endParaRPr lang="zh-CN" altLang="zh-CN" sz="2000" dirty="0"/>
          </a:p>
          <a:p>
            <a:r>
              <a:rPr lang="en-US" altLang="zh-CN" sz="2000"/>
              <a:t>import turtle  as  t</a:t>
            </a:r>
          </a:p>
          <a:p>
            <a:r>
              <a:rPr lang="en-US" altLang="zh-CN" sz="2000"/>
              <a:t>n = 4              # </a:t>
            </a:r>
            <a:r>
              <a:rPr lang="zh-CN" altLang="en-US" sz="2000"/>
              <a:t>花瓣数</a:t>
            </a:r>
            <a:endParaRPr lang="en-US" altLang="zh-CN" sz="2000"/>
          </a:p>
          <a:p>
            <a:r>
              <a:rPr lang="en-US" altLang="zh-CN" sz="2000"/>
              <a:t>du = 360//n   # </a:t>
            </a:r>
            <a:r>
              <a:rPr lang="zh-CN" altLang="en-US" sz="2000"/>
              <a:t>每个花瓣的角度数</a:t>
            </a:r>
            <a:endParaRPr lang="en-US" altLang="zh-CN" sz="2000"/>
          </a:p>
          <a:p>
            <a:r>
              <a:rPr lang="en-US" altLang="zh-CN" sz="2000"/>
              <a:t>r = 50            # </a:t>
            </a:r>
            <a:r>
              <a:rPr lang="zh-CN" altLang="en-US" sz="2000"/>
              <a:t>半径</a:t>
            </a:r>
            <a:endParaRPr lang="en-US" altLang="zh-CN" sz="2000"/>
          </a:p>
          <a:p>
            <a:r>
              <a:rPr lang="en-US" altLang="zh-CN" sz="2000"/>
              <a:t>for x in range(n):</a:t>
            </a:r>
          </a:p>
          <a:p>
            <a:r>
              <a:rPr lang="en-US" altLang="zh-CN" sz="2000"/>
              <a:t>    t.seth(du*x)    # </a:t>
            </a:r>
            <a:r>
              <a:rPr lang="zh-CN" altLang="en-US" sz="2000"/>
              <a:t>画笔绝对角度</a:t>
            </a:r>
            <a:endParaRPr lang="en-US" altLang="zh-CN" sz="2000"/>
          </a:p>
          <a:p>
            <a:r>
              <a:rPr lang="en-US" altLang="zh-CN" sz="2000"/>
              <a:t>    t.circle(r, 90)  # 90</a:t>
            </a:r>
            <a:r>
              <a:rPr lang="zh-CN" altLang="en-US" sz="2000"/>
              <a:t>圆心角</a:t>
            </a:r>
            <a:r>
              <a:rPr lang="en-US" altLang="zh-CN" sz="2000"/>
              <a:t>, </a:t>
            </a:r>
            <a:r>
              <a:rPr lang="zh-CN" altLang="en-US" sz="2000"/>
              <a:t>第一笔</a:t>
            </a:r>
            <a:endParaRPr lang="en-US" altLang="zh-CN" sz="2000"/>
          </a:p>
          <a:p>
            <a:r>
              <a:rPr lang="en-US" altLang="zh-CN" sz="2000"/>
              <a:t>    t.seth(du*x - 180)</a:t>
            </a:r>
          </a:p>
          <a:p>
            <a:r>
              <a:rPr lang="en-US" altLang="zh-CN" sz="2000"/>
              <a:t>    t.circle(r, 90)  # </a:t>
            </a:r>
            <a:r>
              <a:rPr lang="zh-CN" altLang="en-US" sz="2000"/>
              <a:t>第二笔</a:t>
            </a:r>
            <a:endParaRPr lang="en-US" altLang="zh-CN" sz="2000"/>
          </a:p>
          <a:p>
            <a:r>
              <a:rPr lang="en-US" altLang="zh-CN" sz="2000"/>
              <a:t>t.done() 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888" y="4729336"/>
            <a:ext cx="1419225" cy="13620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224" y="4677621"/>
            <a:ext cx="1550889" cy="152614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072634" y="6200329"/>
            <a:ext cx="545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/>
              <a:t>4</a:t>
            </a:r>
            <a:r>
              <a:rPr lang="zh-CN" altLang="en-US"/>
              <a:t>瓣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8544272" y="6268670"/>
            <a:ext cx="545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/>
              <a:t>8</a:t>
            </a:r>
            <a:r>
              <a:rPr lang="zh-CN" altLang="en-US"/>
              <a:t>瓣</a:t>
            </a:r>
            <a:endParaRPr lang="zh-CN" alt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B7E2714-D37A-43AA-A98C-3C36AB56E89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38400" y="635001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pyinstaller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 -F  -c  target.py , 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其中 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-F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选项的作用是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C383E1E-4298-40BE-B066-438EC275E79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指定生成单独的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exe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文件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1B2228F-BE23-4E94-B230-5999C52B1A6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指定使用命令行（控制台）形式运行程序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B4394AD-1E0B-4015-BD74-1642B85FF2C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指定使用图形界面的程序形式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EC4D0F6-468B-45A0-9DD7-044218D57901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20D133CD-81A2-4CCB-B3F3-390657F445B5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7A012DC5-4CBA-4E90-997F-D490815DEA8A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2638425" y="45648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3873CF9C-83E2-40A3-9206-085E057F27B2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A3FF2EF-E699-4B4A-8B94-30F0063EF178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4" name="TitleBackground">
              <a:extLst>
                <a:ext uri="{FF2B5EF4-FFF2-40B4-BE49-F238E27FC236}">
                  <a16:creationId xmlns:a16="http://schemas.microsoft.com/office/drawing/2014/main" id="{04F92645-2B79-44FD-AC95-081F8A13655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5" name="ColorBlock">
              <a:extLst>
                <a:ext uri="{FF2B5EF4-FFF2-40B4-BE49-F238E27FC236}">
                  <a16:creationId xmlns:a16="http://schemas.microsoft.com/office/drawing/2014/main" id="{8AE3DCA5-19C5-4524-AFB7-FE56FA85C49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6" name="TypeText">
              <a:extLst>
                <a:ext uri="{FF2B5EF4-FFF2-40B4-BE49-F238E27FC236}">
                  <a16:creationId xmlns:a16="http://schemas.microsoft.com/office/drawing/2014/main" id="{E40B64E2-29FE-4CEC-83A8-3BFF6EF7643B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7" name="TipText">
              <a:extLst>
                <a:ext uri="{FF2B5EF4-FFF2-40B4-BE49-F238E27FC236}">
                  <a16:creationId xmlns:a16="http://schemas.microsoft.com/office/drawing/2014/main" id="{874E2306-61EF-4825-9466-0F654D4F5149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16524B48-A4DB-403B-A196-35A80FC2D0D5}"/>
              </a:ext>
            </a:extLst>
          </p:cNvPr>
          <p:cNvPicPr>
            <a:picLocks/>
          </p:cNvPicPr>
          <p:nvPr>
            <p:custDataLst>
              <p:tags r:id="rId1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60803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68F6CA4-6184-486B-B104-7D46E98B84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  <a:pPr>
                <a:defRPr/>
              </a:pPr>
              <a:t>78</a:t>
            </a:fld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9D32F97-0EC8-4E1D-9C6E-72598851B21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38400" y="635001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用</a:t>
            </a:r>
            <a:r>
              <a:rPr lang="en-US" altLang="zh-CN" sz="26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jieba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库分词，如果要直接得到分词列表，应使用其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(          )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方法。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454B612-F0DA-40E1-92DF-6172280F571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cut</a:t>
            </a:r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216F268-BB6A-4159-8ED7-8D7FB10C156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lcut</a:t>
            </a:r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389DE83-E747-44D2-AD2C-1D2F34A446D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qcut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87EEF33-08D6-4D97-B6B7-FECA864EEB6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352800" y="535781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allcut</a:t>
            </a:r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FAB0E7EF-5947-4ED5-8C1F-171C66A69F6A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98B30981-3038-4F03-B237-BFCAF2E5FB02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5FCE06DB-B7DF-4964-9174-8F6CBBC52ED9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2638425" y="45648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A67E3E88-8EFA-4F82-B679-0F459243B456}"/>
              </a:ext>
            </a:extLst>
          </p:cNvPr>
          <p:cNvSpPr>
            <a:spLocks noChangeAspect="1"/>
          </p:cNvSpPr>
          <p:nvPr>
            <p:custDataLst>
              <p:tags r:id="rId10"/>
            </p:custDataLst>
          </p:nvPr>
        </p:nvSpPr>
        <p:spPr bwMode="auto">
          <a:xfrm>
            <a:off x="2638425" y="54221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C88AA7B4-EB4D-4674-9474-763D4F9EC15D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D58E307-2882-43CB-857D-B97E2061C3A5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>
              <a:extLst>
                <a:ext uri="{FF2B5EF4-FFF2-40B4-BE49-F238E27FC236}">
                  <a16:creationId xmlns:a16="http://schemas.microsoft.com/office/drawing/2014/main" id="{7287AAAE-CB70-42B4-B49D-C3B29539F4A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6" name="ColorBlock">
              <a:extLst>
                <a:ext uri="{FF2B5EF4-FFF2-40B4-BE49-F238E27FC236}">
                  <a16:creationId xmlns:a16="http://schemas.microsoft.com/office/drawing/2014/main" id="{E6625639-2152-40C6-967F-5159A8EA09D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7" name="TypeText">
              <a:extLst>
                <a:ext uri="{FF2B5EF4-FFF2-40B4-BE49-F238E27FC236}">
                  <a16:creationId xmlns:a16="http://schemas.microsoft.com/office/drawing/2014/main" id="{9AE514B2-B01D-4313-A510-609A1AC6884B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8" name="TipText">
              <a:extLst>
                <a:ext uri="{FF2B5EF4-FFF2-40B4-BE49-F238E27FC236}">
                  <a16:creationId xmlns:a16="http://schemas.microsoft.com/office/drawing/2014/main" id="{B5E1959A-AE5B-40D3-9128-E40B445D7189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E9CD3B97-E735-4C9A-A368-E96CC94C824D}"/>
              </a:ext>
            </a:extLst>
          </p:cNvPr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894209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5451BB9-59AB-4EBB-826E-BA421C7463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  <a:pPr>
                <a:defRPr/>
              </a:pPr>
              <a:t>79</a:t>
            </a:fld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82A659E-3C63-433B-B825-A40C9739E96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38400" y="635001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在制作词云图时，已生成词云对象</a:t>
            </a:r>
            <a:r>
              <a:rPr lang="en-US" altLang="zh-CN" sz="26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wc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, 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然后</a:t>
            </a:r>
            <a:r>
              <a:rPr lang="en-US" altLang="zh-CN" sz="26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wc.generate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(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参数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) ,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这个参数的一般形式应是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4AC93BF-C439-4DD5-AA5F-15FE5622C8A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列表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C45E588-AC95-4F81-B78B-5D22B493051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字典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A745F6F-ACCE-4A3F-84D7-3AD728C904D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带空格分隔的字符串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4DBBD80-674F-4DF9-B7D9-703897C385A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352800" y="535781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词汇的集合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F28F45F-A92F-429D-88E0-DBF65279F8D5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95E98099-6122-4EF9-B402-E8A238E60E78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FAD719B6-2867-444A-9553-BA5311503F44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2638425" y="456485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B0404B7E-7654-4B4B-A554-8C381E93C336}"/>
              </a:ext>
            </a:extLst>
          </p:cNvPr>
          <p:cNvSpPr>
            <a:spLocks noChangeAspect="1"/>
          </p:cNvSpPr>
          <p:nvPr>
            <p:custDataLst>
              <p:tags r:id="rId10"/>
            </p:custDataLst>
          </p:nvPr>
        </p:nvSpPr>
        <p:spPr bwMode="auto">
          <a:xfrm>
            <a:off x="2638425" y="54221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D475E5BD-4066-4D93-B1C6-653FB61B472C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E1F8A731-2348-4C29-B9B0-2166CF834460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>
              <a:extLst>
                <a:ext uri="{FF2B5EF4-FFF2-40B4-BE49-F238E27FC236}">
                  <a16:creationId xmlns:a16="http://schemas.microsoft.com/office/drawing/2014/main" id="{5CF05CBA-C657-443B-A060-40B715EB447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6" name="ColorBlock">
              <a:extLst>
                <a:ext uri="{FF2B5EF4-FFF2-40B4-BE49-F238E27FC236}">
                  <a16:creationId xmlns:a16="http://schemas.microsoft.com/office/drawing/2014/main" id="{07A511D7-8A5F-490F-8D5A-6A419509C25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7" name="TypeText">
              <a:extLst>
                <a:ext uri="{FF2B5EF4-FFF2-40B4-BE49-F238E27FC236}">
                  <a16:creationId xmlns:a16="http://schemas.microsoft.com/office/drawing/2014/main" id="{E478CE95-45D1-4A04-A972-D10741B0F91B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8" name="TipText">
              <a:extLst>
                <a:ext uri="{FF2B5EF4-FFF2-40B4-BE49-F238E27FC236}">
                  <a16:creationId xmlns:a16="http://schemas.microsoft.com/office/drawing/2014/main" id="{8FDC58E7-1B2B-42E4-B23F-D0EE033F4789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AE225C0C-12E1-4365-971A-FCE112B18E26}"/>
              </a:ext>
            </a:extLst>
          </p:cNvPr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2734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4"/>
          <p:cNvSpPr txBox="1">
            <a:spLocks noChangeArrowheads="1"/>
          </p:cNvSpPr>
          <p:nvPr/>
        </p:nvSpPr>
        <p:spPr bwMode="auto">
          <a:xfrm>
            <a:off x="2819400" y="404665"/>
            <a:ext cx="655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5.1  </a:t>
            </a: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函数定义 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77296" y="1000869"/>
            <a:ext cx="7907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en-US" sz="2000"/>
              <a:t>为了给使用者明确的指引，函数定义时可用下面的语法说明参数与返回值的类型。在函数调用时起到提示作用，但</a:t>
            </a:r>
            <a:r>
              <a:rPr lang="zh-CN" altLang="en-US" sz="2000">
                <a:solidFill>
                  <a:srgbClr val="00B050"/>
                </a:solidFill>
              </a:rPr>
              <a:t>非强制约束</a:t>
            </a:r>
            <a:r>
              <a:rPr lang="zh-CN" altLang="en-US" sz="2000"/>
              <a:t>。</a:t>
            </a:r>
            <a:endParaRPr lang="en-US" altLang="zh-CN" sz="2000" dirty="0"/>
          </a:p>
        </p:txBody>
      </p:sp>
      <p:sp>
        <p:nvSpPr>
          <p:cNvPr id="8" name="文本框 7"/>
          <p:cNvSpPr txBox="1"/>
          <p:nvPr/>
        </p:nvSpPr>
        <p:spPr>
          <a:xfrm>
            <a:off x="2144172" y="1718938"/>
            <a:ext cx="7776864" cy="1015663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000"/>
              <a:t>def  mySum(a</a:t>
            </a:r>
            <a:r>
              <a:rPr lang="zh-CN" altLang="en-US" sz="2000">
                <a:solidFill>
                  <a:srgbClr val="C00000"/>
                </a:solidFill>
              </a:rPr>
              <a:t>: int</a:t>
            </a:r>
            <a:r>
              <a:rPr lang="zh-CN" altLang="en-US" sz="2000"/>
              <a:t>, b</a:t>
            </a:r>
            <a:r>
              <a:rPr lang="zh-CN" altLang="en-US" sz="2000">
                <a:solidFill>
                  <a:srgbClr val="C00000"/>
                </a:solidFill>
              </a:rPr>
              <a:t>: int</a:t>
            </a:r>
            <a:r>
              <a:rPr lang="zh-CN" altLang="en-US" sz="2000"/>
              <a:t>) </a:t>
            </a:r>
            <a:r>
              <a:rPr lang="zh-CN" altLang="en-US" sz="2000">
                <a:solidFill>
                  <a:srgbClr val="C00000"/>
                </a:solidFill>
              </a:rPr>
              <a:t>-&gt; int</a:t>
            </a:r>
            <a:r>
              <a:rPr lang="zh-CN" altLang="en-US" sz="2000"/>
              <a:t>:      # 形参和返回值均为int型</a:t>
            </a:r>
          </a:p>
          <a:p>
            <a:r>
              <a:rPr lang="zh-CN" altLang="en-US" sz="2000"/>
              <a:t>    ''' 计算并返回两个整型参数的和'''</a:t>
            </a:r>
          </a:p>
          <a:p>
            <a:r>
              <a:rPr lang="zh-CN" altLang="en-US" sz="2000"/>
              <a:t>    return a + b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182448" y="3118903"/>
            <a:ext cx="7907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调用自己编写的函数</a:t>
            </a:r>
            <a:endParaRPr lang="en-US" altLang="zh-CN" dirty="0">
              <a:solidFill>
                <a:srgbClr val="C00000"/>
              </a:solidFill>
            </a:endParaRPr>
          </a:p>
          <a:p>
            <a:pPr indent="457200"/>
            <a:r>
              <a:rPr lang="zh-CN" altLang="en-US"/>
              <a:t>上面定义的若干函数假定保存在</a:t>
            </a:r>
            <a:r>
              <a:rPr lang="en-US" altLang="zh-CN"/>
              <a:t>mytool.py</a:t>
            </a:r>
            <a:r>
              <a:rPr lang="zh-CN" altLang="en-US"/>
              <a:t>源文件中，一个</a:t>
            </a:r>
            <a:r>
              <a:rPr lang="en-US" altLang="zh-CN"/>
              <a:t>.py</a:t>
            </a:r>
            <a:r>
              <a:rPr lang="zh-CN" altLang="en-US"/>
              <a:t>文件既是一个模块。若其它程序要调用此模块中的函数，需要先导入模块</a:t>
            </a:r>
            <a:r>
              <a:rPr lang="en-US" altLang="zh-CN"/>
              <a:t>:</a:t>
            </a:r>
            <a:endParaRPr lang="en-US" altLang="zh-CN" dirty="0"/>
          </a:p>
        </p:txBody>
      </p:sp>
      <p:sp>
        <p:nvSpPr>
          <p:cNvPr id="12" name="文本框 11"/>
          <p:cNvSpPr txBox="1"/>
          <p:nvPr/>
        </p:nvSpPr>
        <p:spPr>
          <a:xfrm>
            <a:off x="2152481" y="4042233"/>
            <a:ext cx="7776863" cy="92333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/>
              <a:t>import  mytool</a:t>
            </a:r>
          </a:p>
          <a:p>
            <a:r>
              <a:rPr lang="zh-CN" altLang="en-US"/>
              <a:t>mytool.mySum(10, 20)</a:t>
            </a:r>
          </a:p>
          <a:p>
            <a:r>
              <a:rPr lang="zh-CN" altLang="en-US"/>
              <a:t>mytool.welcome()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264760" y="5005341"/>
            <a:ext cx="7824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zh-CN" altLang="zh-CN" kern="100">
                <a:latin typeface="Calibri" panose="020F0502020204030204" pitchFamily="34" charset="0"/>
                <a:cs typeface="Calibri" panose="020F0502020204030204" pitchFamily="34" charset="0"/>
              </a:rPr>
              <a:t>如要导入的模块</a:t>
            </a:r>
            <a:r>
              <a:rPr lang="zh-CN" altLang="en-US" kern="100">
                <a:latin typeface="Calibri" panose="020F0502020204030204" pitchFamily="34" charset="0"/>
                <a:cs typeface="Calibri" panose="020F0502020204030204" pitchFamily="34" charset="0"/>
              </a:rPr>
              <a:t>文件</a:t>
            </a:r>
            <a:r>
              <a:rPr lang="zh-CN" altLang="zh-CN" kern="100">
                <a:latin typeface="Calibri" panose="020F0502020204030204" pitchFamily="34" charset="0"/>
                <a:cs typeface="Calibri" panose="020F0502020204030204" pitchFamily="34" charset="0"/>
              </a:rPr>
              <a:t>不在当前目录或系统目录中，则可按如下方法设置模块搜索路径</a:t>
            </a:r>
            <a:r>
              <a:rPr lang="en-US" altLang="zh-CN" kern="100">
                <a:solidFill>
                  <a:srgbClr val="C00000"/>
                </a:solidFill>
                <a:latin typeface="+mn-lt"/>
              </a:rPr>
              <a:t>sys.path</a:t>
            </a:r>
            <a:r>
              <a:rPr lang="zh-CN" altLang="en-US" kern="100">
                <a:latin typeface="+mn-lt"/>
              </a:rPr>
              <a:t>，该路径是目录列表，用于引导搜索模块。</a:t>
            </a:r>
            <a:endParaRPr lang="zh-CN" altLang="en-US">
              <a:latin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231709" y="5745757"/>
            <a:ext cx="7697634" cy="92333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/>
              <a:t>import  sys</a:t>
            </a:r>
          </a:p>
          <a:p>
            <a:r>
              <a:rPr lang="zh-CN" altLang="en-US"/>
              <a:t>sys.path.append('d:/tools')   # 假定mytool.py保存在 d:/tools目录中</a:t>
            </a:r>
          </a:p>
          <a:p>
            <a:r>
              <a:rPr lang="zh-CN" altLang="en-US"/>
              <a:t>import  mytool                # 先添加搜索路径，再import，确保找到该模块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5ADCCB5-1222-4019-B062-A1AE615C45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  <a:pPr>
                <a:defRPr/>
              </a:pPr>
              <a:t>80</a:t>
            </a:fld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A1B13F-F67E-460B-B9C1-032F774C408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38400" y="635001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在制作词云图时，</a:t>
            </a:r>
            <a:r>
              <a:rPr lang="en-US" altLang="zh-CN" sz="26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wc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对象的保存图片的方法名是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(             ) </a:t>
            </a:r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B62F0F8-F288-4B46-8934-0275C53F9A6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save</a:t>
            </a:r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7DEF5D3-6B84-4F57-8E8D-F75A418349D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savefig</a:t>
            </a:r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D832263-0619-4FE9-97B4-8A5EF282C4F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26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to_file</a:t>
            </a:r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6E8EFF4-B328-4B4C-8EA7-D8A2F766163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352800" y="535781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to_img</a:t>
            </a:r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E2EC81BB-F0D5-434E-9E8E-E0B12726614D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F76DC223-5927-4CC1-9AB4-B59F8F1763BD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997C221F-3EE4-43CB-9948-556E5657C5FB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2638425" y="456485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5BB23E5A-C832-40C4-BC2E-B54E5F1C6D7C}"/>
              </a:ext>
            </a:extLst>
          </p:cNvPr>
          <p:cNvSpPr>
            <a:spLocks noChangeAspect="1"/>
          </p:cNvSpPr>
          <p:nvPr>
            <p:custDataLst>
              <p:tags r:id="rId10"/>
            </p:custDataLst>
          </p:nvPr>
        </p:nvSpPr>
        <p:spPr bwMode="auto">
          <a:xfrm>
            <a:off x="2638425" y="54221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5110EBB4-B568-4A29-B2A9-78182A511FC5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025B14B-19ED-4848-914C-505DFD6A5108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>
              <a:extLst>
                <a:ext uri="{FF2B5EF4-FFF2-40B4-BE49-F238E27FC236}">
                  <a16:creationId xmlns:a16="http://schemas.microsoft.com/office/drawing/2014/main" id="{5B775022-6F3F-4C26-B4E7-294CBAC3D48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6" name="ColorBlock">
              <a:extLst>
                <a:ext uri="{FF2B5EF4-FFF2-40B4-BE49-F238E27FC236}">
                  <a16:creationId xmlns:a16="http://schemas.microsoft.com/office/drawing/2014/main" id="{EEB77597-6E22-4150-808F-C758417FC0C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7" name="TypeText">
              <a:extLst>
                <a:ext uri="{FF2B5EF4-FFF2-40B4-BE49-F238E27FC236}">
                  <a16:creationId xmlns:a16="http://schemas.microsoft.com/office/drawing/2014/main" id="{3F4FE1CA-1000-4838-A179-DB1F6FA3C46B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8" name="TipText">
              <a:extLst>
                <a:ext uri="{FF2B5EF4-FFF2-40B4-BE49-F238E27FC236}">
                  <a16:creationId xmlns:a16="http://schemas.microsoft.com/office/drawing/2014/main" id="{701878D9-68F2-4696-B4C2-BED362090224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D0373A9B-BC23-4EC6-9C28-C026288F1515}"/>
              </a:ext>
            </a:extLst>
          </p:cNvPr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170089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58DC11A-56F8-48E0-9912-112A9D2C36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  <a:pPr>
                <a:defRPr/>
              </a:pPr>
              <a:t>81</a:t>
            </a:fld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E47613F-650C-484B-AD64-6C303EA514B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38400" y="635001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在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turtle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绘图库中，要抬起画笔可以使用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(          )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方法。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F9CC35B-74DC-47A7-824E-5AEB6F0AD5D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done</a:t>
            </a:r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8C50D8D-4F66-40D2-BCBF-96EC8383382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penup</a:t>
            </a:r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B84411B-15DF-4A27-9100-98CDDE7345C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setup</a:t>
            </a:r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7F151EA-5CD6-41E2-8C6B-8C2AEE68632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352800" y="535781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speed </a:t>
            </a:r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EEE226E-A7C4-475C-831E-623D5C8A5DD5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BCC45F26-1819-4AA5-A18E-42BAD0EE5510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76A18249-46AD-44E5-91A1-CB9F19E53874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2638425" y="45648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B99065C0-A39B-4D26-B4E0-E0269498F635}"/>
              </a:ext>
            </a:extLst>
          </p:cNvPr>
          <p:cNvSpPr>
            <a:spLocks noChangeAspect="1"/>
          </p:cNvSpPr>
          <p:nvPr>
            <p:custDataLst>
              <p:tags r:id="rId10"/>
            </p:custDataLst>
          </p:nvPr>
        </p:nvSpPr>
        <p:spPr bwMode="auto">
          <a:xfrm>
            <a:off x="2638425" y="54221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9E959735-807D-466E-88E5-24E9830EBE72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C986B6D-73AE-4F70-B04F-E51DB72B5271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>
              <a:extLst>
                <a:ext uri="{FF2B5EF4-FFF2-40B4-BE49-F238E27FC236}">
                  <a16:creationId xmlns:a16="http://schemas.microsoft.com/office/drawing/2014/main" id="{70E5DAD6-4FAF-4612-92AC-99EA7FFCF69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6" name="ColorBlock">
              <a:extLst>
                <a:ext uri="{FF2B5EF4-FFF2-40B4-BE49-F238E27FC236}">
                  <a16:creationId xmlns:a16="http://schemas.microsoft.com/office/drawing/2014/main" id="{C03820B1-836E-4E60-B105-DF4359E05C0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7" name="TypeText">
              <a:extLst>
                <a:ext uri="{FF2B5EF4-FFF2-40B4-BE49-F238E27FC236}">
                  <a16:creationId xmlns:a16="http://schemas.microsoft.com/office/drawing/2014/main" id="{D6C4EA2C-6106-4FF4-A013-80F351C129FC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8" name="TipText">
              <a:extLst>
                <a:ext uri="{FF2B5EF4-FFF2-40B4-BE49-F238E27FC236}">
                  <a16:creationId xmlns:a16="http://schemas.microsoft.com/office/drawing/2014/main" id="{FFC85EE9-87DC-416A-80FE-A1D866C4AE0F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959F91B5-33AD-42C9-8F3E-BEF145C55CC2}"/>
              </a:ext>
            </a:extLst>
          </p:cNvPr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156764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B7481AD-56B6-4E0E-ACFD-22540028A5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  <a:pPr>
                <a:defRPr/>
              </a:pPr>
              <a:t>82</a:t>
            </a:fld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59B7581-78BF-44A1-8743-79AB4FF576F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38400" y="635001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turtle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绘图库中，</a:t>
            </a:r>
            <a:r>
              <a:rPr lang="en-US" altLang="zh-CN" sz="26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t.circle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(90,180)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将绘制一个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E046EFD-2905-4FD2-9317-CF2F9D87326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1/4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圆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B59A496-89CC-47EE-807E-29E0693BD8D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一整个圆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51A7D42-3075-4C9C-9444-D0FFD9D025C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半个圆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8A00996-FC9D-4DD6-900F-96940D4C2EA7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47006112-6C66-4067-BE70-7FB3BF2060EF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1CB6ACF2-D70E-46D6-A9EC-4847C82D149C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2638425" y="456485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B6667940-12FB-4EBA-AA29-5E5A73891CF0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21B69E4-7DEF-4849-A3C7-E9CD1489454E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>
              <a:extLst>
                <a:ext uri="{FF2B5EF4-FFF2-40B4-BE49-F238E27FC236}">
                  <a16:creationId xmlns:a16="http://schemas.microsoft.com/office/drawing/2014/main" id="{E6671271-716D-407D-A006-EA37C7DC700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6" name="ColorBlock">
              <a:extLst>
                <a:ext uri="{FF2B5EF4-FFF2-40B4-BE49-F238E27FC236}">
                  <a16:creationId xmlns:a16="http://schemas.microsoft.com/office/drawing/2014/main" id="{4A688B5B-250D-45CE-BF36-0B37AE6CD51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7" name="TypeText">
              <a:extLst>
                <a:ext uri="{FF2B5EF4-FFF2-40B4-BE49-F238E27FC236}">
                  <a16:creationId xmlns:a16="http://schemas.microsoft.com/office/drawing/2014/main" id="{68426388-803E-4637-BEE1-03BB2E9E45E7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8" name="TipText">
              <a:extLst>
                <a:ext uri="{FF2B5EF4-FFF2-40B4-BE49-F238E27FC236}">
                  <a16:creationId xmlns:a16="http://schemas.microsoft.com/office/drawing/2014/main" id="{DB813EBC-0E1C-40FD-B099-99176EDE67E5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8E12CB82-D3A8-4497-8DC5-C77CC2186BF5}"/>
              </a:ext>
            </a:extLst>
          </p:cNvPr>
          <p:cNvPicPr>
            <a:picLocks/>
          </p:cNvPicPr>
          <p:nvPr>
            <p:custDataLst>
              <p:tags r:id="rId1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831361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951C3AE-DF7D-4359-9DA7-3060A64C88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  <a:pPr>
                <a:defRPr/>
              </a:pPr>
              <a:t>83</a:t>
            </a:fld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AFBE447-F69D-4D0D-A047-64CC1CDFA17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38400" y="635001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turtle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绘图库中， 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right()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命令的参数单位默认是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99C95F4-3EF9-4B92-A6A7-39142A0FA72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弧度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030052A-4160-47EA-93C6-B6AD6EC9836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角度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829A14A-18CD-4F05-8796-7FFC446B0D3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像素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2B0B8DE-8681-4544-A535-EA579127AC6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352800" y="535781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英寸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D3FBABFC-8A0C-4011-861C-CFA2C412D126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F03AECFE-1089-42CD-9DF9-2063712DBFCE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812B1DBD-4C03-474C-B08D-7781E3F5F4C7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2638425" y="45648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CC731A66-D7BD-407B-A2DF-0F2D001DE9A1}"/>
              </a:ext>
            </a:extLst>
          </p:cNvPr>
          <p:cNvSpPr>
            <a:spLocks noChangeAspect="1"/>
          </p:cNvSpPr>
          <p:nvPr>
            <p:custDataLst>
              <p:tags r:id="rId10"/>
            </p:custDataLst>
          </p:nvPr>
        </p:nvSpPr>
        <p:spPr bwMode="auto">
          <a:xfrm>
            <a:off x="2638425" y="54221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84384FA0-CE49-4AC8-8413-12C7860BAD5E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E0E38665-C7C4-493C-BC64-678B21E7F8E9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>
              <a:extLst>
                <a:ext uri="{FF2B5EF4-FFF2-40B4-BE49-F238E27FC236}">
                  <a16:creationId xmlns:a16="http://schemas.microsoft.com/office/drawing/2014/main" id="{4D306601-5E12-4E96-8DB9-DF981DCA6B9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6" name="ColorBlock">
              <a:extLst>
                <a:ext uri="{FF2B5EF4-FFF2-40B4-BE49-F238E27FC236}">
                  <a16:creationId xmlns:a16="http://schemas.microsoft.com/office/drawing/2014/main" id="{3943D1F4-1DC5-43C0-B9CE-6BAD58EF762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7" name="TypeText">
              <a:extLst>
                <a:ext uri="{FF2B5EF4-FFF2-40B4-BE49-F238E27FC236}">
                  <a16:creationId xmlns:a16="http://schemas.microsoft.com/office/drawing/2014/main" id="{9E299CD7-A803-4F2E-B3BE-F9C558CFE4F6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8" name="TipText">
              <a:extLst>
                <a:ext uri="{FF2B5EF4-FFF2-40B4-BE49-F238E27FC236}">
                  <a16:creationId xmlns:a16="http://schemas.microsoft.com/office/drawing/2014/main" id="{8793417F-6A78-4C52-A1D4-014060286668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59AE4CBD-164C-45B9-8430-9A4515AF2933}"/>
              </a:ext>
            </a:extLst>
          </p:cNvPr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805142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7D4B67E-1E59-4F6D-B94D-33590AE1DD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  <a:pPr>
                <a:defRPr/>
              </a:pPr>
              <a:t>84</a:t>
            </a:fld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0C4747D-15DC-47D7-A30D-8285BB53025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38400" y="635001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jieba.lcut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(‘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广东工业大学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', </a:t>
            </a:r>
            <a:r>
              <a:rPr lang="en-US" altLang="zh-CN" sz="26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cut_all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=True)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执行后，将产生含有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(    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1]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     )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个词汇的列表。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35CE5E4E-A9C8-47F0-814A-4464830075B2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EFE56DE-A4BD-4FAB-B221-3B49E926FBFD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1524000" y="5849303"/>
            <a:ext cx="9144000" cy="365760"/>
          </a:xfrm>
          <a:prstGeom prst="rect">
            <a:avLst/>
          </a:prstGeom>
          <a:solidFill>
            <a:srgbClr val="FBFA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正常使用填空题需</a:t>
            </a:r>
            <a:r>
              <a:rPr lang="en-US" altLang="zh-CN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以上版本雨课堂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FA16BB1-CB28-4E18-9C75-41532CFE401C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7" name="TitleBackground">
              <a:extLst>
                <a:ext uri="{FF2B5EF4-FFF2-40B4-BE49-F238E27FC236}">
                  <a16:creationId xmlns:a16="http://schemas.microsoft.com/office/drawing/2014/main" id="{466EAAEA-A999-4519-8D4D-A70B81C4761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8" name="ColorBlock">
              <a:extLst>
                <a:ext uri="{FF2B5EF4-FFF2-40B4-BE49-F238E27FC236}">
                  <a16:creationId xmlns:a16="http://schemas.microsoft.com/office/drawing/2014/main" id="{05CBD363-450D-4722-8D43-FF0DDDF1A47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9" name="TypeText">
              <a:extLst>
                <a:ext uri="{FF2B5EF4-FFF2-40B4-BE49-F238E27FC236}">
                  <a16:creationId xmlns:a16="http://schemas.microsoft.com/office/drawing/2014/main" id="{7B8F1795-7FA0-4FBF-A213-198CA79F46F7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填空题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0" name="TipText">
              <a:extLst>
                <a:ext uri="{FF2B5EF4-FFF2-40B4-BE49-F238E27FC236}">
                  <a16:creationId xmlns:a16="http://schemas.microsoft.com/office/drawing/2014/main" id="{66159CAF-68B2-478A-8784-4E55ACA816E6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0904DC31-1EDB-48EE-9296-0A40E97CC853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877648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A52913E-EEE2-48CD-8F97-56935F0AC3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  <a:pPr>
                <a:defRPr/>
              </a:pPr>
              <a:t>85</a:t>
            </a:fld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9CBB958-CFD8-4400-90CC-35FD76774D8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38400" y="635001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在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python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中要制作词云图，可以安装的第三方库是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(    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1]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       )</a:t>
            </a:r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3B1C5758-AA09-4499-9EBE-1380F59F29D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E953DCB-6C53-49D0-B9CE-BB0BA65D5A25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1524000" y="5849303"/>
            <a:ext cx="9144000" cy="365760"/>
          </a:xfrm>
          <a:prstGeom prst="rect">
            <a:avLst/>
          </a:prstGeom>
          <a:solidFill>
            <a:srgbClr val="FBFA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正常使用填空题需</a:t>
            </a:r>
            <a:r>
              <a:rPr lang="en-US" altLang="zh-CN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以上版本雨课堂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1F99F46-A72A-44FB-A979-ACCBBC840B1B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7" name="TitleBackground">
              <a:extLst>
                <a:ext uri="{FF2B5EF4-FFF2-40B4-BE49-F238E27FC236}">
                  <a16:creationId xmlns:a16="http://schemas.microsoft.com/office/drawing/2014/main" id="{4EA7CB3A-2539-4F1D-9BFF-E85748FD9D4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8" name="ColorBlock">
              <a:extLst>
                <a:ext uri="{FF2B5EF4-FFF2-40B4-BE49-F238E27FC236}">
                  <a16:creationId xmlns:a16="http://schemas.microsoft.com/office/drawing/2014/main" id="{412AE354-C314-4756-A773-9A4986110B7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9" name="TypeText">
              <a:extLst>
                <a:ext uri="{FF2B5EF4-FFF2-40B4-BE49-F238E27FC236}">
                  <a16:creationId xmlns:a16="http://schemas.microsoft.com/office/drawing/2014/main" id="{DCFE2DA1-503E-406A-BF7A-22A7FFFC19D2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填空题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0" name="TipText">
              <a:extLst>
                <a:ext uri="{FF2B5EF4-FFF2-40B4-BE49-F238E27FC236}">
                  <a16:creationId xmlns:a16="http://schemas.microsoft.com/office/drawing/2014/main" id="{A5E9491F-ECB6-48B3-AE51-025B8DDD2362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9D217AC3-194F-4836-82E3-20AFA15921CA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658145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631AF0B-FE87-47EB-8B03-6C948C0986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  <a:pPr>
                <a:defRPr/>
              </a:pPr>
              <a:t>86</a:t>
            </a:fld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A82BA24-B764-4F46-BF3A-C724C1B8B82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38400" y="635001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制作中文词云图时，通常应使用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(     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1]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     )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库先进行中文分词。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EBA84054-DEEA-40CE-9527-271F66B3D79D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作答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C41E2DE-F335-4490-A8EB-61EAADE81D51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1524000" y="5849303"/>
            <a:ext cx="9144000" cy="365760"/>
          </a:xfrm>
          <a:prstGeom prst="rect">
            <a:avLst/>
          </a:prstGeom>
          <a:solidFill>
            <a:srgbClr val="FBFA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正常使用填空题需</a:t>
            </a:r>
            <a:r>
              <a:rPr lang="en-US" altLang="zh-CN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以上版本雨课堂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3FB19F2-5881-43DF-9061-6216E9629E7D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7" name="TitleBackground">
              <a:extLst>
                <a:ext uri="{FF2B5EF4-FFF2-40B4-BE49-F238E27FC236}">
                  <a16:creationId xmlns:a16="http://schemas.microsoft.com/office/drawing/2014/main" id="{62437A08-ACCE-4005-BADC-DA8F2157C65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8" name="ColorBlock">
              <a:extLst>
                <a:ext uri="{FF2B5EF4-FFF2-40B4-BE49-F238E27FC236}">
                  <a16:creationId xmlns:a16="http://schemas.microsoft.com/office/drawing/2014/main" id="{BA31A139-2034-48A7-9C08-30251F83EAB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9" name="TypeText">
              <a:extLst>
                <a:ext uri="{FF2B5EF4-FFF2-40B4-BE49-F238E27FC236}">
                  <a16:creationId xmlns:a16="http://schemas.microsoft.com/office/drawing/2014/main" id="{BE249504-53C5-42EE-A1F9-5358BA69D440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填空题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0" name="TipText">
              <a:extLst>
                <a:ext uri="{FF2B5EF4-FFF2-40B4-BE49-F238E27FC236}">
                  <a16:creationId xmlns:a16="http://schemas.microsoft.com/office/drawing/2014/main" id="{FC1974B8-0307-4421-8FC5-1408AB9EBC32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56B3574F-3809-4890-BAEF-6620BE187468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163294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 hidden="1">
            <a:extLst>
              <a:ext uri="{FF2B5EF4-FFF2-40B4-BE49-F238E27FC236}">
                <a16:creationId xmlns:a16="http://schemas.microsoft.com/office/drawing/2014/main" id="{3A14F692-E362-4D4C-8A0C-16EA535C9427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2573000" y="0"/>
            <a:ext cx="384048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9B9B9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81B1C1-6BF9-4664-AD6E-42CA9C2E4D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  <a:pPr>
                <a:defRPr/>
              </a:pPr>
              <a:t>87</a:t>
            </a:fld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CE5E7E3-C0B7-43FC-ABFB-5E047B00810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38400" y="635001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在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anaconda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中，安装第三方库通常可使用 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pip 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或  </a:t>
            </a:r>
            <a:r>
              <a:rPr lang="en-US" altLang="zh-CN" sz="26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conda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命令。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F732266-8977-4DDF-A8F5-E02F9F14C87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正确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0161584-6EB9-4615-80D5-8C7C8001347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错误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D83F1A7-6721-48B4-A1EC-7DEE48D76F37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FE3CE6C4-D929-4AEB-9014-40B8FDBA0B07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645D1408-8FC1-4D1C-B47D-BF295D7CA7CD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3E4D7FE-30B2-491A-AEDE-7AC457EE431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2661900" y="6988552"/>
            <a:ext cx="3662680" cy="46166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</a:t>
            </a:r>
            <a:endParaRPr lang="zh-CN" altLang="en-US" sz="1200" dirty="0">
              <a:solidFill>
                <a:srgbClr val="F84F4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13" name="组合 12" hidden="1">
            <a:extLst>
              <a:ext uri="{FF2B5EF4-FFF2-40B4-BE49-F238E27FC236}">
                <a16:creationId xmlns:a16="http://schemas.microsoft.com/office/drawing/2014/main" id="{028892D0-96F9-4A92-9A09-28EA450D9723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12585700" y="0"/>
            <a:ext cx="3815080" cy="647700"/>
            <a:chOff x="9537700" y="0"/>
            <a:chExt cx="3815080" cy="647700"/>
          </a:xfrm>
        </p:grpSpPr>
        <p:sp>
          <p:nvSpPr>
            <p:cNvPr id="8" name="RemarkBack" hidden="1">
              <a:extLst>
                <a:ext uri="{FF2B5EF4-FFF2-40B4-BE49-F238E27FC236}">
                  <a16:creationId xmlns:a16="http://schemas.microsoft.com/office/drawing/2014/main" id="{56B4FA9A-6B84-428A-B512-D7BA834D714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 bwMode="auto">
            <a:xfrm>
              <a:off x="9537700" y="12700"/>
              <a:ext cx="381508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9" name="RemarkBlock" hidden="1">
              <a:extLst>
                <a:ext uri="{FF2B5EF4-FFF2-40B4-BE49-F238E27FC236}">
                  <a16:creationId xmlns:a16="http://schemas.microsoft.com/office/drawing/2014/main" id="{3BAEFB76-E80F-4679-909B-667B0D30A35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 bwMode="auto">
            <a:xfrm>
              <a:off x="9537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2" name="RemarkTitleText" hidden="1">
              <a:extLst>
                <a:ext uri="{FF2B5EF4-FFF2-40B4-BE49-F238E27FC236}">
                  <a16:creationId xmlns:a16="http://schemas.microsoft.com/office/drawing/2014/main" id="{F0E5164B-7702-4FAF-8183-49851685305E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9779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答案解析</a:t>
              </a:r>
              <a:endParaRPr lang="zh-CN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sp>
        <p:nvSpPr>
          <p:cNvPr id="22" name="RemarkBack" hidden="1">
            <a:extLst>
              <a:ext uri="{FF2B5EF4-FFF2-40B4-BE49-F238E27FC236}">
                <a16:creationId xmlns:a16="http://schemas.microsoft.com/office/drawing/2014/main" id="{D21A781D-1C04-4EE3-8DEE-E9C8ABBF651C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12585700" y="12700"/>
            <a:ext cx="3815080" cy="635000"/>
          </a:xfrm>
          <a:prstGeom prst="rect">
            <a:avLst/>
          </a:prstGeom>
          <a:solidFill>
            <a:srgbClr val="F6F7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charset="0"/>
            </a:endParaRPr>
          </a:p>
        </p:txBody>
      </p:sp>
      <p:sp>
        <p:nvSpPr>
          <p:cNvPr id="23" name="RemarkBlock" hidden="1">
            <a:extLst>
              <a:ext uri="{FF2B5EF4-FFF2-40B4-BE49-F238E27FC236}">
                <a16:creationId xmlns:a16="http://schemas.microsoft.com/office/drawing/2014/main" id="{D527704F-B886-4E8A-A097-1B67EA89FF50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12585700" y="12700"/>
            <a:ext cx="190500" cy="635000"/>
          </a:xfrm>
          <a:prstGeom prst="rect">
            <a:avLst/>
          </a:prstGeom>
          <a:solidFill>
            <a:srgbClr val="639E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charset="0"/>
            </a:endParaRPr>
          </a:p>
        </p:txBody>
      </p:sp>
      <p:sp>
        <p:nvSpPr>
          <p:cNvPr id="24" name="RemarkTitleText" hidden="1">
            <a:extLst>
              <a:ext uri="{FF2B5EF4-FFF2-40B4-BE49-F238E27FC236}">
                <a16:creationId xmlns:a16="http://schemas.microsoft.com/office/drawing/2014/main" id="{68048086-1D97-44B6-8AFD-67E4FB5497AD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2827000" y="0"/>
            <a:ext cx="1905000" cy="635000"/>
          </a:xfrm>
          <a:prstGeom prst="rect">
            <a:avLst/>
          </a:prstGeom>
          <a:noFill/>
        </p:spPr>
        <p:txBody>
          <a:bodyPr vert="horz" wrap="none" rtlCol="0" anchor="ctr" anchorCtr="0">
            <a:no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答案解析</a:t>
            </a:r>
            <a:endParaRPr lang="zh-CN" altLang="en-US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48E0B7A-E97B-4514-AEFC-22697D3B91C7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>
              <a:extLst>
                <a:ext uri="{FF2B5EF4-FFF2-40B4-BE49-F238E27FC236}">
                  <a16:creationId xmlns:a16="http://schemas.microsoft.com/office/drawing/2014/main" id="{C52D435F-38D8-4578-9C73-B7E4A6D0618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6" name="ColorBlock">
              <a:extLst>
                <a:ext uri="{FF2B5EF4-FFF2-40B4-BE49-F238E27FC236}">
                  <a16:creationId xmlns:a16="http://schemas.microsoft.com/office/drawing/2014/main" id="{2CA6944F-D3AE-4885-9FBC-D897BE7ACFA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7" name="TypeText">
              <a:extLst>
                <a:ext uri="{FF2B5EF4-FFF2-40B4-BE49-F238E27FC236}">
                  <a16:creationId xmlns:a16="http://schemas.microsoft.com/office/drawing/2014/main" id="{6F8DA135-D575-46A3-AEEA-BDA597D84D87}"/>
                </a:ext>
              </a:extLst>
            </p:cNvPr>
            <p:cNvSpPr txBox="1"/>
            <p:nvPr>
              <p:custDataLst>
                <p:tags r:id="rId28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8" name="TipText">
              <a:extLst>
                <a:ext uri="{FF2B5EF4-FFF2-40B4-BE49-F238E27FC236}">
                  <a16:creationId xmlns:a16="http://schemas.microsoft.com/office/drawing/2014/main" id="{591A1FC7-1457-44F6-9E21-25C0FB6EBA9D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73D947B-C39E-4A64-B47A-28A0F55A1C44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>
            <a:off x="1524000" y="0"/>
            <a:ext cx="9144000" cy="635000"/>
            <a:chOff x="-152400" y="-152400"/>
            <a:chExt cx="9144000" cy="635000"/>
          </a:xfrm>
        </p:grpSpPr>
        <p:sp>
          <p:nvSpPr>
            <p:cNvPr id="26" name="TitleBackground">
              <a:extLst>
                <a:ext uri="{FF2B5EF4-FFF2-40B4-BE49-F238E27FC236}">
                  <a16:creationId xmlns:a16="http://schemas.microsoft.com/office/drawing/2014/main" id="{A938CB64-A774-4B6B-96D2-D780B9E0E91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 bwMode="auto">
            <a:xfrm>
              <a:off x="-152400" y="-15240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27" name="ColorBlock">
              <a:extLst>
                <a:ext uri="{FF2B5EF4-FFF2-40B4-BE49-F238E27FC236}">
                  <a16:creationId xmlns:a16="http://schemas.microsoft.com/office/drawing/2014/main" id="{9393AE93-EBE8-4E08-BC94-ADA2A9117C4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 bwMode="auto">
            <a:xfrm>
              <a:off x="-152400" y="-1524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28" name="TypeText">
              <a:extLst>
                <a:ext uri="{FF2B5EF4-FFF2-40B4-BE49-F238E27FC236}">
                  <a16:creationId xmlns:a16="http://schemas.microsoft.com/office/drawing/2014/main" id="{908B5E79-0465-4807-8AAF-0DF95A4AEBC1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101600" y="-15240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29" name="TipText">
              <a:extLst>
                <a:ext uri="{FF2B5EF4-FFF2-40B4-BE49-F238E27FC236}">
                  <a16:creationId xmlns:a16="http://schemas.microsoft.com/office/drawing/2014/main" id="{AC111A8C-ECCB-44F9-8E89-E240B7D06503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1373505" y="-4318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AC44573-5B32-49D2-BD3D-E9AA7A89F211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>
            <a:off x="1524000" y="0"/>
            <a:ext cx="9144000" cy="635000"/>
            <a:chOff x="-304800" y="-304800"/>
            <a:chExt cx="9144000" cy="635000"/>
          </a:xfrm>
        </p:grpSpPr>
        <p:sp>
          <p:nvSpPr>
            <p:cNvPr id="31" name="TitleBackground">
              <a:extLst>
                <a:ext uri="{FF2B5EF4-FFF2-40B4-BE49-F238E27FC236}">
                  <a16:creationId xmlns:a16="http://schemas.microsoft.com/office/drawing/2014/main" id="{39640D57-F370-4FEF-BF0E-0F30ED58734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auto">
            <a:xfrm>
              <a:off x="-304800" y="-30480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32" name="ColorBlock">
              <a:extLst>
                <a:ext uri="{FF2B5EF4-FFF2-40B4-BE49-F238E27FC236}">
                  <a16:creationId xmlns:a16="http://schemas.microsoft.com/office/drawing/2014/main" id="{9060F20D-9376-46F5-B944-07A8129B67A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 bwMode="auto">
            <a:xfrm>
              <a:off x="-304800" y="-3048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33" name="TypeText">
              <a:extLst>
                <a:ext uri="{FF2B5EF4-FFF2-40B4-BE49-F238E27FC236}">
                  <a16:creationId xmlns:a16="http://schemas.microsoft.com/office/drawing/2014/main" id="{F7E8E0A3-AB9F-44C5-BFD1-EE3535F4050F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-50800" y="-30480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34" name="TipText">
              <a:extLst>
                <a:ext uri="{FF2B5EF4-FFF2-40B4-BE49-F238E27FC236}">
                  <a16:creationId xmlns:a16="http://schemas.microsoft.com/office/drawing/2014/main" id="{580929BD-256C-46DA-884E-EBA596BBB296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1221105" y="-19558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9F1B2A26-AD5B-4C21-8A35-A52815D7FB70}"/>
              </a:ext>
            </a:extLst>
          </p:cNvPr>
          <p:cNvPicPr>
            <a:picLocks/>
          </p:cNvPicPr>
          <p:nvPr>
            <p:custDataLst>
              <p:tags r:id="rId17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542283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 hidden="1">
            <a:extLst>
              <a:ext uri="{FF2B5EF4-FFF2-40B4-BE49-F238E27FC236}">
                <a16:creationId xmlns:a16="http://schemas.microsoft.com/office/drawing/2014/main" id="{3A14F692-E362-4D4C-8A0C-16EA535C9427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2573000" y="0"/>
            <a:ext cx="384048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9B9B9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81B1C1-6BF9-4664-AD6E-42CA9C2E4D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153BA-6758-45D9-B78B-3FCFDA02117E}" type="slidenum">
              <a:rPr lang="zh-CN" altLang="en-US" smtClean="0"/>
              <a:pPr>
                <a:defRPr/>
              </a:pPr>
              <a:t>88</a:t>
            </a:fld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CE5E7E3-C0B7-43FC-ABFB-5E047B00810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38400" y="635001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通过</a:t>
            </a:r>
            <a:r>
              <a:rPr lang="en-US" altLang="zh-CN" sz="26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pyinstaller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打包后得到的可执行程序，可以在未安装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python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环境的机器上执行。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F732266-8977-4DDF-A8F5-E02F9F14C87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正确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0161584-6EB9-4615-80D5-8C7C8001347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错误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D83F1A7-6721-48B4-A1EC-7DEE48D76F37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FE3CE6C4-D929-4AEB-9014-40B8FDBA0B07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645D1408-8FC1-4D1C-B47D-BF295D7CA7CD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3E4D7FE-30B2-491A-AEDE-7AC457EE431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2661900" y="6988552"/>
            <a:ext cx="3662680" cy="461665"/>
          </a:xfrm>
          <a:prstGeom prst="rect">
            <a:avLst/>
          </a:prstGeom>
          <a:solidFill>
            <a:srgbClr val="FBFAEF"/>
          </a:solidFill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</a14:hiddenLine>
            </a:ext>
          </a:extLst>
        </p:spPr>
        <p:txBody>
          <a:bodyPr vert="horz" wrap="square" rtlCol="0" anchor="ctr">
            <a:spAutoFit/>
          </a:bodyPr>
          <a:lstStyle/>
          <a:p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可为此题添加文本、图片、公式等解析，且需将内容全部放在本区域内。正常使用需</a:t>
            </a:r>
            <a:r>
              <a:rPr lang="en-US" altLang="zh-CN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3.0</a:t>
            </a:r>
            <a:r>
              <a:rPr lang="zh-CN" altLang="en-US" sz="1200">
                <a:solidFill>
                  <a:srgbClr val="F84F4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以上版本</a:t>
            </a:r>
            <a:endParaRPr lang="zh-CN" altLang="en-US" sz="1200" dirty="0">
              <a:solidFill>
                <a:srgbClr val="F84F4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13" name="组合 12" hidden="1">
            <a:extLst>
              <a:ext uri="{FF2B5EF4-FFF2-40B4-BE49-F238E27FC236}">
                <a16:creationId xmlns:a16="http://schemas.microsoft.com/office/drawing/2014/main" id="{028892D0-96F9-4A92-9A09-28EA450D9723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12585700" y="0"/>
            <a:ext cx="3815080" cy="647700"/>
            <a:chOff x="9537700" y="0"/>
            <a:chExt cx="3815080" cy="647700"/>
          </a:xfrm>
        </p:grpSpPr>
        <p:sp>
          <p:nvSpPr>
            <p:cNvPr id="8" name="RemarkBack" hidden="1">
              <a:extLst>
                <a:ext uri="{FF2B5EF4-FFF2-40B4-BE49-F238E27FC236}">
                  <a16:creationId xmlns:a16="http://schemas.microsoft.com/office/drawing/2014/main" id="{56B4FA9A-6B84-428A-B512-D7BA834D714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 bwMode="auto">
            <a:xfrm>
              <a:off x="9537700" y="12700"/>
              <a:ext cx="381508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9" name="RemarkBlock" hidden="1">
              <a:extLst>
                <a:ext uri="{FF2B5EF4-FFF2-40B4-BE49-F238E27FC236}">
                  <a16:creationId xmlns:a16="http://schemas.microsoft.com/office/drawing/2014/main" id="{3BAEFB76-E80F-4679-909B-667B0D30A35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 bwMode="auto">
            <a:xfrm>
              <a:off x="9537700" y="127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2" name="RemarkTitleText" hidden="1">
              <a:extLst>
                <a:ext uri="{FF2B5EF4-FFF2-40B4-BE49-F238E27FC236}">
                  <a16:creationId xmlns:a16="http://schemas.microsoft.com/office/drawing/2014/main" id="{F0E5164B-7702-4FAF-8183-49851685305E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9779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答案解析</a:t>
              </a:r>
              <a:endParaRPr lang="zh-CN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sp>
        <p:nvSpPr>
          <p:cNvPr id="22" name="RemarkBack" hidden="1">
            <a:extLst>
              <a:ext uri="{FF2B5EF4-FFF2-40B4-BE49-F238E27FC236}">
                <a16:creationId xmlns:a16="http://schemas.microsoft.com/office/drawing/2014/main" id="{D21A781D-1C04-4EE3-8DEE-E9C8ABBF651C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12585700" y="12700"/>
            <a:ext cx="3815080" cy="635000"/>
          </a:xfrm>
          <a:prstGeom prst="rect">
            <a:avLst/>
          </a:prstGeom>
          <a:solidFill>
            <a:srgbClr val="F6F7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charset="0"/>
            </a:endParaRPr>
          </a:p>
        </p:txBody>
      </p:sp>
      <p:sp>
        <p:nvSpPr>
          <p:cNvPr id="23" name="RemarkBlock" hidden="1">
            <a:extLst>
              <a:ext uri="{FF2B5EF4-FFF2-40B4-BE49-F238E27FC236}">
                <a16:creationId xmlns:a16="http://schemas.microsoft.com/office/drawing/2014/main" id="{D527704F-B886-4E8A-A097-1B67EA89FF50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12585700" y="12700"/>
            <a:ext cx="190500" cy="635000"/>
          </a:xfrm>
          <a:prstGeom prst="rect">
            <a:avLst/>
          </a:prstGeom>
          <a:solidFill>
            <a:srgbClr val="639E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charset="0"/>
            </a:endParaRPr>
          </a:p>
        </p:txBody>
      </p:sp>
      <p:sp>
        <p:nvSpPr>
          <p:cNvPr id="24" name="RemarkTitleText" hidden="1">
            <a:extLst>
              <a:ext uri="{FF2B5EF4-FFF2-40B4-BE49-F238E27FC236}">
                <a16:creationId xmlns:a16="http://schemas.microsoft.com/office/drawing/2014/main" id="{68048086-1D97-44B6-8AFD-67E4FB5497AD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2827000" y="0"/>
            <a:ext cx="1905000" cy="635000"/>
          </a:xfrm>
          <a:prstGeom prst="rect">
            <a:avLst/>
          </a:prstGeom>
          <a:noFill/>
        </p:spPr>
        <p:txBody>
          <a:bodyPr vert="horz" wrap="none" rtlCol="0" anchor="ctr" anchorCtr="0">
            <a:no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答案解析</a:t>
            </a:r>
            <a:endParaRPr lang="zh-CN" altLang="en-US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48E0B7A-E97B-4514-AEFC-22697D3B91C7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5" name="TitleBackground">
              <a:extLst>
                <a:ext uri="{FF2B5EF4-FFF2-40B4-BE49-F238E27FC236}">
                  <a16:creationId xmlns:a16="http://schemas.microsoft.com/office/drawing/2014/main" id="{C52D435F-38D8-4578-9C73-B7E4A6D0618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6" name="ColorBlock">
              <a:extLst>
                <a:ext uri="{FF2B5EF4-FFF2-40B4-BE49-F238E27FC236}">
                  <a16:creationId xmlns:a16="http://schemas.microsoft.com/office/drawing/2014/main" id="{2CA6944F-D3AE-4885-9FBC-D897BE7ACFA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7" name="TypeText">
              <a:extLst>
                <a:ext uri="{FF2B5EF4-FFF2-40B4-BE49-F238E27FC236}">
                  <a16:creationId xmlns:a16="http://schemas.microsoft.com/office/drawing/2014/main" id="{6F8DA135-D575-46A3-AEEA-BDA597D84D87}"/>
                </a:ext>
              </a:extLst>
            </p:cNvPr>
            <p:cNvSpPr txBox="1"/>
            <p:nvPr>
              <p:custDataLst>
                <p:tags r:id="rId28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8" name="TipText">
              <a:extLst>
                <a:ext uri="{FF2B5EF4-FFF2-40B4-BE49-F238E27FC236}">
                  <a16:creationId xmlns:a16="http://schemas.microsoft.com/office/drawing/2014/main" id="{591A1FC7-1457-44F6-9E21-25C0FB6EBA9D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73D947B-C39E-4A64-B47A-28A0F55A1C44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>
            <a:off x="1524000" y="0"/>
            <a:ext cx="9144000" cy="635000"/>
            <a:chOff x="-152400" y="-152400"/>
            <a:chExt cx="9144000" cy="635000"/>
          </a:xfrm>
        </p:grpSpPr>
        <p:sp>
          <p:nvSpPr>
            <p:cNvPr id="26" name="TitleBackground">
              <a:extLst>
                <a:ext uri="{FF2B5EF4-FFF2-40B4-BE49-F238E27FC236}">
                  <a16:creationId xmlns:a16="http://schemas.microsoft.com/office/drawing/2014/main" id="{A938CB64-A774-4B6B-96D2-D780B9E0E91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 bwMode="auto">
            <a:xfrm>
              <a:off x="-152400" y="-15240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27" name="ColorBlock">
              <a:extLst>
                <a:ext uri="{FF2B5EF4-FFF2-40B4-BE49-F238E27FC236}">
                  <a16:creationId xmlns:a16="http://schemas.microsoft.com/office/drawing/2014/main" id="{9393AE93-EBE8-4E08-BC94-ADA2A9117C4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 bwMode="auto">
            <a:xfrm>
              <a:off x="-152400" y="-1524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28" name="TypeText">
              <a:extLst>
                <a:ext uri="{FF2B5EF4-FFF2-40B4-BE49-F238E27FC236}">
                  <a16:creationId xmlns:a16="http://schemas.microsoft.com/office/drawing/2014/main" id="{908B5E79-0465-4807-8AAF-0DF95A4AEBC1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101600" y="-15240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29" name="TipText">
              <a:extLst>
                <a:ext uri="{FF2B5EF4-FFF2-40B4-BE49-F238E27FC236}">
                  <a16:creationId xmlns:a16="http://schemas.microsoft.com/office/drawing/2014/main" id="{AC111A8C-ECCB-44F9-8E89-E240B7D06503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1373505" y="-4318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AC44573-5B32-49D2-BD3D-E9AA7A89F211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>
            <a:off x="1524000" y="0"/>
            <a:ext cx="9144000" cy="635000"/>
            <a:chOff x="-304800" y="-304800"/>
            <a:chExt cx="9144000" cy="635000"/>
          </a:xfrm>
        </p:grpSpPr>
        <p:sp>
          <p:nvSpPr>
            <p:cNvPr id="31" name="TitleBackground">
              <a:extLst>
                <a:ext uri="{FF2B5EF4-FFF2-40B4-BE49-F238E27FC236}">
                  <a16:creationId xmlns:a16="http://schemas.microsoft.com/office/drawing/2014/main" id="{39640D57-F370-4FEF-BF0E-0F30ED58734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auto">
            <a:xfrm>
              <a:off x="-304800" y="-30480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32" name="ColorBlock">
              <a:extLst>
                <a:ext uri="{FF2B5EF4-FFF2-40B4-BE49-F238E27FC236}">
                  <a16:creationId xmlns:a16="http://schemas.microsoft.com/office/drawing/2014/main" id="{9060F20D-9376-46F5-B944-07A8129B67A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 bwMode="auto">
            <a:xfrm>
              <a:off x="-304800" y="-30480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33" name="TypeText">
              <a:extLst>
                <a:ext uri="{FF2B5EF4-FFF2-40B4-BE49-F238E27FC236}">
                  <a16:creationId xmlns:a16="http://schemas.microsoft.com/office/drawing/2014/main" id="{F7E8E0A3-AB9F-44C5-BFD1-EE3535F4050F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-50800" y="-30480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34" name="TipText">
              <a:extLst>
                <a:ext uri="{FF2B5EF4-FFF2-40B4-BE49-F238E27FC236}">
                  <a16:creationId xmlns:a16="http://schemas.microsoft.com/office/drawing/2014/main" id="{580929BD-256C-46DA-884E-EBA596BBB296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1221105" y="-19558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9F1B2A26-AD5B-4C21-8A35-A52815D7FB70}"/>
              </a:ext>
            </a:extLst>
          </p:cNvPr>
          <p:cNvPicPr>
            <a:picLocks/>
          </p:cNvPicPr>
          <p:nvPr>
            <p:custDataLst>
              <p:tags r:id="rId17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512481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WordArt 2"/>
          <p:cNvSpPr>
            <a:spLocks noChangeArrowheads="1" noChangeShapeType="1" noTextEdit="1"/>
          </p:cNvSpPr>
          <p:nvPr/>
        </p:nvSpPr>
        <p:spPr bwMode="gray">
          <a:xfrm>
            <a:off x="4007768" y="4077072"/>
            <a:ext cx="4602832" cy="57496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5400" kern="10" dirty="0">
                <a:ln w="19050">
                  <a:solidFill>
                    <a:schemeClr val="bg1"/>
                  </a:solidFill>
                  <a:rou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 panose="020B0604030504040204"/>
                <a:ea typeface="Verdana" panose="020B0604030504040204"/>
                <a:cs typeface="Verdana" panose="020B0604030504040204"/>
              </a:rPr>
              <a:t>Thank You !</a:t>
            </a:r>
            <a:endParaRPr lang="zh-CN" altLang="en-US" sz="5400" kern="10" dirty="0">
              <a:ln w="19050">
                <a:solidFill>
                  <a:schemeClr val="bg1"/>
                </a:solidFill>
                <a:rou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tx1"/>
                  </a:gs>
                </a:gsLst>
                <a:lin ang="0" scaled="1"/>
              </a:gradFill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307203" name="WordArt 3"/>
          <p:cNvSpPr>
            <a:spLocks noChangeArrowheads="1" noChangeShapeType="1" noTextEdit="1"/>
          </p:cNvSpPr>
          <p:nvPr/>
        </p:nvSpPr>
        <p:spPr bwMode="auto">
          <a:xfrm>
            <a:off x="2927649" y="1628801"/>
            <a:ext cx="6626225" cy="1368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>
              <a:defRPr/>
            </a:pPr>
            <a:r>
              <a:rPr lang="en-US" altLang="zh-CN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Python</a:t>
            </a:r>
            <a:r>
              <a:rPr lang="zh-CN" altLang="en-US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程序设计基础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803" y="5731883"/>
            <a:ext cx="2694395" cy="8688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8006213-A4E2-4248-B8A7-D90738CD144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38400" y="635001"/>
            <a:ext cx="7315200" cy="2143125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def  fun(</a:t>
            </a:r>
            <a:r>
              <a:rPr lang="en-US" altLang="zh-CN" sz="26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a,b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):</a:t>
            </a:r>
          </a:p>
          <a:p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    return   </a:t>
            </a:r>
            <a:r>
              <a:rPr lang="en-US" altLang="zh-CN" sz="26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a+b</a:t>
            </a:r>
            <a:endParaRPr lang="en-US" altLang="zh-CN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这个函数定义中的 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a, b 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称为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(       )</a:t>
            </a:r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参数</a:t>
            </a:r>
            <a:r>
              <a:rPr lang="en-US" altLang="zh-CN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.</a:t>
            </a:r>
            <a:endParaRPr lang="zh-CN" altLang="en-US" sz="26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3FE7A52-BEC1-48A2-81E4-2D29BAB37EF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352800" y="27860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全局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9E73F1C-8100-4F55-A992-4320F72EC16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352800" y="364331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形式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657C40D-C946-47C1-9015-DCB497F0154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352800" y="450056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实际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4FEDCB5-92E4-41C7-9221-1D4228685DE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352800" y="5357813"/>
            <a:ext cx="6400800" cy="642938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关键字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DF05B6D-4C3F-41E0-A3CA-8B3EABFE0D19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638425" y="28503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800F2D3-B3E7-4537-A23C-A65FCBC3FFDF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2638425" y="3707606"/>
            <a:ext cx="514350" cy="51435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B96AC3E2-9243-495C-858B-B58724C60FF7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2638425" y="456485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7287978C-D229-421B-8B69-E9FA3BF8E12B}"/>
              </a:ext>
            </a:extLst>
          </p:cNvPr>
          <p:cNvSpPr>
            <a:spLocks noChangeAspect="1"/>
          </p:cNvSpPr>
          <p:nvPr>
            <p:custDataLst>
              <p:tags r:id="rId10"/>
            </p:custDataLst>
          </p:nvPr>
        </p:nvSpPr>
        <p:spPr bwMode="auto">
          <a:xfrm>
            <a:off x="2638425" y="5422106"/>
            <a:ext cx="514350" cy="514350"/>
          </a:xfrm>
          <a:prstGeom prst="ellipse">
            <a:avLst/>
          </a:prstGeom>
          <a:solidFill>
            <a:srgbClr val="80808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altLang="zh-CN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97F4797E-289F-43A1-97A7-74389EF4D6A1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76962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提交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ECF5126-AC63-48AF-991E-D80DF00744F5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1524000" y="0"/>
            <a:ext cx="9144000" cy="635000"/>
            <a:chOff x="0" y="0"/>
            <a:chExt cx="9144000" cy="635000"/>
          </a:xfrm>
        </p:grpSpPr>
        <p:sp>
          <p:nvSpPr>
            <p:cNvPr id="14" name="TitleBackground">
              <a:extLst>
                <a:ext uri="{FF2B5EF4-FFF2-40B4-BE49-F238E27FC236}">
                  <a16:creationId xmlns:a16="http://schemas.microsoft.com/office/drawing/2014/main" id="{AB931A3A-0E33-4508-A12E-07AF1E8C660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0" y="0"/>
              <a:ext cx="9144000" cy="635000"/>
            </a:xfrm>
            <a:prstGeom prst="rect">
              <a:avLst/>
            </a:prstGeom>
            <a:solidFill>
              <a:srgbClr val="F6F7F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5" name="ColorBlock">
              <a:extLst>
                <a:ext uri="{FF2B5EF4-FFF2-40B4-BE49-F238E27FC236}">
                  <a16:creationId xmlns:a16="http://schemas.microsoft.com/office/drawing/2014/main" id="{EEDBAD72-353F-487B-9338-28AC54AD60C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6" name="TypeText">
              <a:extLst>
                <a:ext uri="{FF2B5EF4-FFF2-40B4-BE49-F238E27FC236}">
                  <a16:creationId xmlns:a16="http://schemas.microsoft.com/office/drawing/2014/main" id="{F233527E-CBA6-4D07-9D96-D071BCF69DFB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单选题</a:t>
              </a:r>
              <a:endParaRPr lang="zh-CN" altLang="en-US" sz="2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17" name="TipText">
              <a:extLst>
                <a:ext uri="{FF2B5EF4-FFF2-40B4-BE49-F238E27FC236}">
                  <a16:creationId xmlns:a16="http://schemas.microsoft.com/office/drawing/2014/main" id="{37EC6328-34E3-46D4-8E6F-737BBF054CE5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分</a:t>
              </a:r>
              <a:endParaRPr lang="zh-CN" altLang="en-US" sz="2000" dirty="0">
                <a:solidFill>
                  <a:srgbClr val="8080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A1CB6F4E-EFD3-470B-945B-A02463C63AE5}"/>
              </a:ext>
            </a:extLst>
          </p:cNvPr>
          <p:cNvPicPr>
            <a:picLocks/>
          </p:cNvPicPr>
          <p:nvPr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3500"/>
            <a:ext cx="14224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70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jQ0NTljZGFhMzI5Y2IyNGE5ZTg0OTBiMTRjYTgzN2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1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1.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1.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1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1.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1.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FillBlank"/>
  <p:tag name="PROBLEMBLANKKEYWORD" val="填空"/>
  <p:tag name="PROBLEMSCORE" val="1.0"/>
  <p:tag name="PROBLEMBLANK" val="[{&quot;Num&quot;:1,&quot;Score&quot;:1.0,&quot;Answers&quot;:[&quot;*&quot;],&quot;CaseSensitive&quot;:false,&quot;FuzzyMatch&quot;:false}]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FillBlank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3" val="PRODUCTVERSIONTIP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FillBlank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1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FillBlank"/>
  <p:tag name="PROBLEMBLANKKEYWORD" val="填空"/>
  <p:tag name="PROBLEMSCORE" val="1.0"/>
  <p:tag name="PROBLEMBLANK" val="[{&quot;Num&quot;:1,&quot;Score&quot;:1.0,&quot;Answers&quot;:[&quot;321&quot;],&quot;CaseSensitive&quot;:false,&quot;FuzzyMatch&quot;:false}]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FillBlank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3" val="PRODUCTVERSIONTIP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FillBlank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1.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1.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1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1.0"/>
  <p:tag name="PROBLEMHASREMARK" val="True"/>
  <p:tag name="PROBLEMREMARK" val="只在第一次调用时初始化为空列表， 后续不会再初始化。 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Board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p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FillBlank"/>
  <p:tag name="PROBLEMBLANKKEYWORD" val="填空"/>
  <p:tag name="PROBLEMBLANK" val="[{&quot;Num&quot;:1,&quot;Score&quot;:1.0,&quot;Answers&quot;:[&quot;global&quot;],&quot;CaseSensitive&quot;:false,&quot;FuzzyMatch&quot;:false}]"/>
  <p:tag name="PROBLEMSCORE" val="1.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FillBlank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3" val="PRODUCTVERSIONTIP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FillBlank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1.0"/>
  <p:tag name="PROBLEMHASREMARK" val="True"/>
  <p:tag name="PROBLEMREMARK" val="这容易造成模块耦合。如确实有很多数据要共享，应使用类来定义。 &#10;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Board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p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1.0"/>
  <p:tag name="PROBLEMREMARK" val="这容易造成模块耦合。如确实有很多数据要共享，应使用类来定义。 &#10;"/>
  <p:tag name="PROBLEMHASREMARK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Board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p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1.0"/>
  <p:tag name="PROBLEMREMARK" val="这容易造成模块耦合。如确实有很多数据要共享，应使用类来定义。 &#10;"/>
  <p:tag name="PROBLEMHASREMARK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Board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p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1.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1.0"/>
  <p:tag name="PROBLEMREMARK" val="这容易造成模块耦合。如确实有很多数据要共享，应使用类来定义。 &#10;"/>
  <p:tag name="PROBLEMHASREMARK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Board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p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FillBlank"/>
  <p:tag name="PROBLEMBLANKKEYWORD" val="填空"/>
  <p:tag name="PROBLEMBLANK" val="[{&quot;Num&quot;:1,&quot;Score&quot;:1.0,&quot;Answers&quot;:[&quot;lambda&quot;],&quot;CaseSensitive&quot;:false,&quot;FuzzyMatch&quot;:false}]"/>
  <p:tag name="PROBLEMSCORE" val="1.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FillBlank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3" val="PRODUCTVERSIONTIP3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FillBlank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1.0"/>
  <p:tag name="PROBLEMREMARK" val="这容易造成模块耦合。如确实有很多数据要共享，应使用类来定义。 &#10;"/>
  <p:tag name="PROBLEMHASREMARK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Board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p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FillBlank"/>
  <p:tag name="PROBLEMBLANKKEYWORD" val="填空"/>
  <p:tag name="PROBLEMBLANK" val="[{&quot;Num&quot;:1,&quot;Score&quot;:1.0,&quot;Answers&quot;:[&quot;@&quot;],&quot;CaseSensitive&quot;:false,&quot;FuzzyMatch&quot;:false}]"/>
  <p:tag name="PROBLEMSCORE" val="1.0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FillBlank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3" val="PRODUCTVERSIONTIP3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FillBlank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FillBlank"/>
  <p:tag name="PROBLEMBLANKKEYWORD" val="填空"/>
  <p:tag name="PROBLEMBLANK" val="[{&quot;Num&quot;:1,&quot;Score&quot;:1.0,&quot;Answers&quot;:[&quot;yield&quot;],&quot;CaseSensitive&quot;:false,&quot;FuzzyMatch&quot;:false}]"/>
  <p:tag name="PROBLEMSCORE" val="1.0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FillBlank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3" val="PRODUCTVERSIONTIP3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FillBlank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1.0"/>
  <p:tag name="PROBLEMREMARK" val="这容易造成模块耦合。如确实有很多数据要共享，应使用类来定义。 &#10;"/>
  <p:tag name="PROBLEMHASREMARK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Board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p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1.0"/>
  <p:tag name="PROBLEMREMARK" val="这容易造成模块耦合。如确实有很多数据要共享，应使用类来定义。 &#10;"/>
  <p:tag name="PROBLEMHASREMARK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Board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p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1.0"/>
  <p:tag name="PROBLEMREMARK" val="这容易造成模块耦合。如确实有很多数据要共享，应使用类来定义。 &#10;"/>
  <p:tag name="PROBLEMHASREMARK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Board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FillBlank"/>
  <p:tag name="PROBLEMBLANKKEYWORD" val="填空"/>
  <p:tag name="PROBLEMSCORE" val="1.0"/>
  <p:tag name="PROBLEMBLANK" val="[{&quot;Num&quot;:1,&quot;Score&quot;:1.0,&quot;Answers&quot;:[&quot;def&quot;],&quot;CaseSensitive&quot;:false,&quot;FuzzyMatch&quot;:false}]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p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FillBlank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1.0"/>
  <p:tag name="PROBLEMREMARK" val="这容易造成模块耦合。如确实有很多数据要共享，应使用类来定义。 &#10;"/>
  <p:tag name="PROBLEMHASREMARK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3" val="PRODUCTVERSIONTIP3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Board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p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FillBlank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1.0"/>
  <p:tag name="PROBLEMHASREMARK" val="True"/>
  <p:tag name="PROBLEMREMARK" val="递归涉及多次函数调用，要求更多的栈空间保存传递的参数数据。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Board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Board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p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p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1.0"/>
  <p:tag name="PROBLEMREMARK" val="这容易造成模块耦合。如确实有很多数据要共享，应使用类来定义。 &#10;"/>
  <p:tag name="PROBLEMHASREMARK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FillBlank"/>
  <p:tag name="PROBLEMBLANKKEYWORD" val="填空"/>
  <p:tag name="PROBLEMSCORE" val="1.0"/>
  <p:tag name="PROBLEMBLANK" val="[{&quot;Num&quot;:1,&quot;Score&quot;:1.0,&quot;Answers&quot;:[&quot;None&quot;],&quot;CaseSensitive&quot;:false,&quot;FuzzyMatch&quot;:false}]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Board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p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FillBlank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3" val="PRODUCTVERSIONTIP3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1.0"/>
  <p:tag name="PROBLEMREMARK" val="这容易造成模块耦合。如确实有很多数据要共享，应使用类来定义。 &#10;"/>
  <p:tag name="PROBLEMHASREMARK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Board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p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FillBlank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1.0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1.0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1.0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1.0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1.0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1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1.0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1.0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FillBlank"/>
  <p:tag name="PROBLEMBLANKKEYWORD" val="填空"/>
  <p:tag name="PROBLEMSCORE" val="1.0"/>
  <p:tag name="PROBLEMBLANK" val="[{&quot;Num&quot;:1,&quot;Score&quot;:1.0,&quot;Answers&quot;:[&quot;5&quot;],&quot;CaseSensitive&quot;:false,&quot;FuzzyMatch&quot;:false}]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FillBlank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3" val="PRODUCTVERSIONTIP3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FillBlank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FillBlank"/>
  <p:tag name="PROBLEMBLANKKEYWORD" val="填空"/>
  <p:tag name="PROBLEMSCORE" val="1.0"/>
  <p:tag name="PROBLEMBLANK" val="[{&quot;Num&quot;:1,&quot;Score&quot;:1.0,&quot;Answers&quot;:[&quot;wordcloud&quot;],&quot;CaseSensitive&quot;:false,&quot;FuzzyMatch&quot;:false}]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FillBlank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3" val="PRODUCTVERSIONTIP3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FillBlank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FillBlank"/>
  <p:tag name="PROBLEMBLANKKEYWORD" val="填空"/>
  <p:tag name="PROBLEMSCORE" val="1.0"/>
  <p:tag name="PROBLEMBLANK" val="[{&quot;Num&quot;:1,&quot;Score&quot;:1.0,&quot;Answers&quot;:[&quot;jieba&quot;],&quot;CaseSensitive&quot;:false,&quot;FuzzyMatch&quot;:false}]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FillBlank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DUCTVERSIONTIP3" val="PRODUCTVERSIONTIP3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FillBlank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1.0"/>
  <p:tag name="PROBLEMREMARK" val="这容易造成模块耦合。如确实有很多数据要共享，应使用类来定义。 &#10;"/>
  <p:tag name="PROBLEMHASREMARK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Board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p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1.0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1.0"/>
  <p:tag name="PROBLEMREMARK" val="这容易造成模块耦合。如确实有很多数据要共享，应使用类来定义。 &#10;"/>
  <p:tag name="PROBLEMHASREMARK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RemarkBoard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ody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p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Item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Wrong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BLEMREMARKTITLE" val="ProblemRemarkBoardTitl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Bullet"/>
  <p:tag name="RAINPROBLEMTYPE" val="MultipleChoice"/>
  <p:tag name="RAINBULLET" val="Correct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ubmit"/>
  <p:tag name="RAINPROBLEMTYPE" val="MultipleChoic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ProblemSetting"/>
  <p:tag name="RAINPROBLEMTYPE" val="MultipleChoic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TYPE" val="ProblemTypeMarke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INPROBLEM" val="MultipleChoice"/>
  <p:tag name="PROBLEMSCORE" val="1.0"/>
</p:tagLst>
</file>

<file path=ppt/theme/theme1.xml><?xml version="1.0" encoding="utf-8"?>
<a:theme xmlns:a="http://schemas.openxmlformats.org/drawingml/2006/main" name="ncre-visual basic">
  <a:themeElements>
    <a:clrScheme name="ncre-visual basic 2">
      <a:dk1>
        <a:srgbClr val="23387D"/>
      </a:dk1>
      <a:lt1>
        <a:srgbClr val="FFFFFF"/>
      </a:lt1>
      <a:dk2>
        <a:srgbClr val="1A3D97"/>
      </a:dk2>
      <a:lt2>
        <a:srgbClr val="DDDDDD"/>
      </a:lt2>
      <a:accent1>
        <a:srgbClr val="4972BB"/>
      </a:accent1>
      <a:accent2>
        <a:srgbClr val="6A99D8"/>
      </a:accent2>
      <a:accent3>
        <a:srgbClr val="FFFFFF"/>
      </a:accent3>
      <a:accent4>
        <a:srgbClr val="1C2E6A"/>
      </a:accent4>
      <a:accent5>
        <a:srgbClr val="B1BCDA"/>
      </a:accent5>
      <a:accent6>
        <a:srgbClr val="5F8AC4"/>
      </a:accent6>
      <a:hlink>
        <a:srgbClr val="96B1E6"/>
      </a:hlink>
      <a:folHlink>
        <a:srgbClr val="99C25C"/>
      </a:folHlink>
    </a:clrScheme>
    <a:fontScheme name="ncre-visual basic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800" dirty="0"/>
        </a:defPPr>
      </a:lstStyle>
    </a:txDef>
  </a:objectDefaults>
  <a:extraClrSchemeLst>
    <a:extraClrScheme>
      <a:clrScheme name="ncre-visual basic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re-visual basic 2">
        <a:dk1>
          <a:srgbClr val="23387D"/>
        </a:dk1>
        <a:lt1>
          <a:srgbClr val="FFFFFF"/>
        </a:lt1>
        <a:dk2>
          <a:srgbClr val="1A3D97"/>
        </a:dk2>
        <a:lt2>
          <a:srgbClr val="DDDDDD"/>
        </a:lt2>
        <a:accent1>
          <a:srgbClr val="4972BB"/>
        </a:accent1>
        <a:accent2>
          <a:srgbClr val="6A99D8"/>
        </a:accent2>
        <a:accent3>
          <a:srgbClr val="FFFFFF"/>
        </a:accent3>
        <a:accent4>
          <a:srgbClr val="1C2E6A"/>
        </a:accent4>
        <a:accent5>
          <a:srgbClr val="B1BCDA"/>
        </a:accent5>
        <a:accent6>
          <a:srgbClr val="5F8AC4"/>
        </a:accent6>
        <a:hlink>
          <a:srgbClr val="96B1E6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re-visual basic 3">
        <a:dk1>
          <a:srgbClr val="23387D"/>
        </a:dk1>
        <a:lt1>
          <a:srgbClr val="FFFFFF"/>
        </a:lt1>
        <a:dk2>
          <a:srgbClr val="1A3D97"/>
        </a:dk2>
        <a:lt2>
          <a:srgbClr val="DDDDDD"/>
        </a:lt2>
        <a:accent1>
          <a:srgbClr val="6E51A7"/>
        </a:accent1>
        <a:accent2>
          <a:srgbClr val="8C8EE0"/>
        </a:accent2>
        <a:accent3>
          <a:srgbClr val="FFFFFF"/>
        </a:accent3>
        <a:accent4>
          <a:srgbClr val="1C2E6A"/>
        </a:accent4>
        <a:accent5>
          <a:srgbClr val="BAB3D0"/>
        </a:accent5>
        <a:accent6>
          <a:srgbClr val="7E80CB"/>
        </a:accent6>
        <a:hlink>
          <a:srgbClr val="96B1E6"/>
        </a:hlink>
        <a:folHlink>
          <a:srgbClr val="7BB3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re-visual basic 4">
        <a:dk1>
          <a:srgbClr val="23387D"/>
        </a:dk1>
        <a:lt1>
          <a:srgbClr val="FFFFFF"/>
        </a:lt1>
        <a:dk2>
          <a:srgbClr val="1A3D97"/>
        </a:dk2>
        <a:lt2>
          <a:srgbClr val="DDDDDD"/>
        </a:lt2>
        <a:accent1>
          <a:srgbClr val="4972BB"/>
        </a:accent1>
        <a:accent2>
          <a:srgbClr val="FF3300"/>
        </a:accent2>
        <a:accent3>
          <a:srgbClr val="FFFFFF"/>
        </a:accent3>
        <a:accent4>
          <a:srgbClr val="1C2E6A"/>
        </a:accent4>
        <a:accent5>
          <a:srgbClr val="B1BCDA"/>
        </a:accent5>
        <a:accent6>
          <a:srgbClr val="E72D00"/>
        </a:accent6>
        <a:hlink>
          <a:srgbClr val="96B1E6"/>
        </a:hlink>
        <a:folHlink>
          <a:srgbClr val="00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ncre-visual basic</Template>
  <TotalTime>5</TotalTime>
  <Words>8422</Words>
  <Application>Microsoft Office PowerPoint</Application>
  <PresentationFormat>宽屏</PresentationFormat>
  <Paragraphs>1095</Paragraphs>
  <Slides>89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89</vt:i4>
      </vt:variant>
    </vt:vector>
  </HeadingPairs>
  <TitlesOfParts>
    <vt:vector size="99" baseType="lpstr">
      <vt:lpstr>仿宋</vt:lpstr>
      <vt:lpstr>华文新魏</vt:lpstr>
      <vt:lpstr>宋体</vt:lpstr>
      <vt:lpstr>Microsoft Yahei</vt:lpstr>
      <vt:lpstr>Arial</vt:lpstr>
      <vt:lpstr>Calibri</vt:lpstr>
      <vt:lpstr>Symbol</vt:lpstr>
      <vt:lpstr>Verdana</vt:lpstr>
      <vt:lpstr>Wingdings</vt:lpstr>
      <vt:lpstr>ncre-visual basic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第1章 计算机基础知识</dc:title>
  <dc:subject>一级Office</dc:subject>
  <dc:creator>教育部考试中心</dc:creator>
  <cp:lastModifiedBy>Administrator</cp:lastModifiedBy>
  <cp:revision>586</cp:revision>
  <dcterms:created xsi:type="dcterms:W3CDTF">2010-11-23T02:54:00Z</dcterms:created>
  <dcterms:modified xsi:type="dcterms:W3CDTF">2024-10-15T10:16:52Z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8B4CF6BC1DF440479ECE056D06944B6F_12</vt:lpwstr>
  </property>
  <property fmtid="{D5CDD505-2E9C-101B-9397-08002B2CF9AE}" pid="3" name="KSOProductBuildVer">
    <vt:lpwstr>2052-12.1.0.17147</vt:lpwstr>
  </property>
</Properties>
</file>