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6" r:id="rId3"/>
    <p:sldId id="263" r:id="rId4"/>
    <p:sldId id="1083" r:id="rId5"/>
    <p:sldId id="1084" r:id="rId7"/>
    <p:sldId id="1086" r:id="rId8"/>
    <p:sldId id="1087" r:id="rId9"/>
    <p:sldId id="1088" r:id="rId10"/>
    <p:sldId id="1089" r:id="rId11"/>
    <p:sldId id="1090" r:id="rId12"/>
    <p:sldId id="1091" r:id="rId13"/>
    <p:sldId id="1092" r:id="rId14"/>
    <p:sldId id="1093" r:id="rId15"/>
    <p:sldId id="1094" r:id="rId16"/>
    <p:sldId id="1095" r:id="rId17"/>
    <p:sldId id="1096" r:id="rId18"/>
    <p:sldId id="1142" r:id="rId19"/>
    <p:sldId id="1085" r:id="rId20"/>
    <p:sldId id="1143" r:id="rId21"/>
    <p:sldId id="1141" r:id="rId22"/>
    <p:sldId id="1098" r:id="rId23"/>
    <p:sldId id="1099" r:id="rId24"/>
    <p:sldId id="1100" r:id="rId25"/>
    <p:sldId id="1101" r:id="rId26"/>
    <p:sldId id="1102" r:id="rId27"/>
    <p:sldId id="346" r:id="rId28"/>
  </p:sldIdLst>
  <p:sldSz cx="12192000" cy="6858000"/>
  <p:notesSz cx="6858000" cy="9144000"/>
  <p:custDataLst>
    <p:tags r:id="rId32"/>
  </p:custDataLst>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224" userDrawn="1">
          <p15:clr>
            <a:srgbClr val="A4A3A4"/>
          </p15:clr>
        </p15:guide>
        <p15:guide id="2" pos="393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003399"/>
    <a:srgbClr val="333300"/>
    <a:srgbClr val="990000"/>
    <a:srgbClr val="8080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94"/>
    <p:restoredTop sz="84734" autoAdjust="0"/>
  </p:normalViewPr>
  <p:slideViewPr>
    <p:cSldViewPr snapToGrid="0" showGuides="1">
      <p:cViewPr varScale="1">
        <p:scale>
          <a:sx n="93" d="100"/>
          <a:sy n="93" d="100"/>
        </p:scale>
        <p:origin x="724" y="76"/>
      </p:cViewPr>
      <p:guideLst>
        <p:guide orient="horz" pos="2224"/>
        <p:guide pos="3935"/>
      </p:guideLst>
    </p:cSldViewPr>
  </p:slideViewPr>
  <p:outlineViewPr>
    <p:cViewPr>
      <p:scale>
        <a:sx n="33" d="100"/>
        <a:sy n="33" d="100"/>
      </p:scale>
      <p:origin x="0" y="74742"/>
    </p:cViewPr>
  </p:outlin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notesMaster" Target="notesMasters/notesMaster1.xml"/><Relationship Id="rId5" Type="http://schemas.openxmlformats.org/officeDocument/2006/relationships/slide" Target="slides/slide3.xml"/><Relationship Id="rId4" Type="http://schemas.openxmlformats.org/officeDocument/2006/relationships/slide" Target="slides/slide2.xml"/><Relationship Id="rId32" Type="http://schemas.openxmlformats.org/officeDocument/2006/relationships/tags" Target="tags/tag1.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幻灯片图像占位符 1"/>
          <p:cNvSpPr>
            <a:spLocks noGrp="1" noRot="1" noChangeAspect="1" noTextEdit="1"/>
          </p:cNvSpPr>
          <p:nvPr>
            <p:ph type="sldImg"/>
          </p:nvPr>
        </p:nvSpPr>
        <p:spPr>
          <a:xfrm>
            <a:off x="685800" y="1143000"/>
            <a:ext cx="5486400" cy="3086100"/>
          </a:xfrm>
        </p:spPr>
      </p:sp>
      <p:sp>
        <p:nvSpPr>
          <p:cNvPr id="117763" name="备注占位符 2"/>
          <p:cNvSpPr>
            <a:spLocks noGrp="1"/>
          </p:cNvSpPr>
          <p:nvPr>
            <p:ph type="body" idx="1"/>
          </p:nvPr>
        </p:nvSpPr>
        <p:spPr>
          <a:noFill/>
        </p:spPr>
        <p:txBody>
          <a:bodyPr/>
          <a:lstStyle/>
          <a:p>
            <a:pPr eaLnBrk="1" hangingPunct="1"/>
            <a:endParaRPr lang="zh-CN" altLang="en-US">
              <a:ea typeface="宋体" panose="02010600030101010101" pitchFamily="2" charset="-122"/>
            </a:endParaRPr>
          </a:p>
        </p:txBody>
      </p:sp>
      <p:sp>
        <p:nvSpPr>
          <p:cNvPr id="117764" name="灯片编号占位符 3"/>
          <p:cNvSpPr>
            <a:spLocks noGrp="1"/>
          </p:cNvSpPr>
          <p:nvPr>
            <p:ph type="sldNum" sz="quarter" idx="5"/>
          </p:nvPr>
        </p:nvSpPr>
        <p:spPr>
          <a:noFill/>
        </p:spPr>
        <p:txBody>
          <a:bodyPr/>
          <a:lstStyle>
            <a:lvl1pPr eaLnBrk="0" hangingPunct="0">
              <a:defRPr kumimoji="1" sz="3600">
                <a:solidFill>
                  <a:schemeClr val="tx1"/>
                </a:solidFill>
                <a:latin typeface="Times New Roman" panose="02020603050405020304" pitchFamily="18" charset="0"/>
                <a:ea typeface="宋体" panose="02010600030101010101" pitchFamily="2" charset="-122"/>
              </a:defRPr>
            </a:lvl1pPr>
            <a:lvl2pPr marL="742950" indent="-285750" eaLnBrk="0" hangingPunct="0">
              <a:defRPr kumimoji="1" sz="3600">
                <a:solidFill>
                  <a:schemeClr val="tx1"/>
                </a:solidFill>
                <a:latin typeface="Times New Roman" panose="02020603050405020304" pitchFamily="18" charset="0"/>
                <a:ea typeface="宋体" panose="02010600030101010101" pitchFamily="2" charset="-122"/>
              </a:defRPr>
            </a:lvl2pPr>
            <a:lvl3pPr marL="1143000" indent="-228600" eaLnBrk="0" hangingPunct="0">
              <a:defRPr kumimoji="1" sz="3600">
                <a:solidFill>
                  <a:schemeClr val="tx1"/>
                </a:solidFill>
                <a:latin typeface="Times New Roman" panose="02020603050405020304" pitchFamily="18" charset="0"/>
                <a:ea typeface="宋体" panose="02010600030101010101" pitchFamily="2" charset="-122"/>
              </a:defRPr>
            </a:lvl3pPr>
            <a:lvl4pPr marL="1600200" indent="-228600" eaLnBrk="0" hangingPunct="0">
              <a:defRPr kumimoji="1" sz="3600">
                <a:solidFill>
                  <a:schemeClr val="tx1"/>
                </a:solidFill>
                <a:latin typeface="Times New Roman" panose="02020603050405020304" pitchFamily="18" charset="0"/>
                <a:ea typeface="宋体" panose="02010600030101010101" pitchFamily="2" charset="-122"/>
              </a:defRPr>
            </a:lvl4pPr>
            <a:lvl5pPr marL="2057400" indent="-228600" eaLnBrk="0" hangingPunct="0">
              <a:defRPr kumimoji="1" sz="36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kumimoji="1" sz="36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kumimoji="1" sz="36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kumimoji="1" sz="36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kumimoji="1" sz="3600">
                <a:solidFill>
                  <a:schemeClr val="tx1"/>
                </a:solidFill>
                <a:latin typeface="Times New Roman" panose="02020603050405020304" pitchFamily="18" charset="0"/>
                <a:ea typeface="宋体" panose="02010600030101010101" pitchFamily="2" charset="-122"/>
              </a:defRPr>
            </a:lvl9pPr>
          </a:lstStyle>
          <a:p>
            <a:pPr eaLnBrk="1" hangingPunct="1"/>
            <a:fld id="{10EA99F3-3049-4843-9158-9A01D5678F07}" type="slidenum">
              <a:rPr lang="en-US" altLang="zh-CN" sz="1200" smtClean="0"/>
            </a:fld>
            <a:endParaRPr lang="en-US" altLang="zh-CN"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标题幻灯片">
    <p:spTree>
      <p:nvGrpSpPr>
        <p:cNvPr id="1" name=""/>
        <p:cNvGrpSpPr/>
        <p:nvPr/>
      </p:nvGrpSpPr>
      <p:grpSpPr>
        <a:xfrm>
          <a:off x="0" y="0"/>
          <a:ext cx="0" cy="0"/>
          <a:chOff x="0" y="0"/>
          <a:chExt cx="0" cy="0"/>
        </a:xfrm>
      </p:grpSpPr>
      <p:sp>
        <p:nvSpPr>
          <p:cNvPr id="2" name="Rectangle 18"/>
          <p:cNvSpPr>
            <a:spLocks noChangeArrowheads="1"/>
          </p:cNvSpPr>
          <p:nvPr/>
        </p:nvSpPr>
        <p:spPr bwMode="gray">
          <a:xfrm>
            <a:off x="3" y="9525"/>
            <a:ext cx="527381" cy="6856413"/>
          </a:xfrm>
          <a:prstGeom prst="rect">
            <a:avLst/>
          </a:prstGeom>
          <a:pattFill prst="dkHorz">
            <a:fgClr>
              <a:schemeClr val="bg1"/>
            </a:fgClr>
            <a:bgClr>
              <a:srgbClr val="CCECFF"/>
            </a:bgClr>
          </a:pattFill>
          <a:ln>
            <a:noFill/>
          </a:ln>
          <a:effectLst/>
          <a:extLst>
            <a:ext uri="{91240B29-F687-4F45-9708-019B960494DF}">
              <a14:hiddenLine xmlns:a14="http://schemas.microsoft.com/office/drawing/2010/main" w="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en-US"/>
          </a:p>
        </p:txBody>
      </p:sp>
      <p:sp>
        <p:nvSpPr>
          <p:cNvPr id="3" name="Rectangle 19"/>
          <p:cNvSpPr>
            <a:spLocks noChangeArrowheads="1"/>
          </p:cNvSpPr>
          <p:nvPr userDrawn="1"/>
        </p:nvSpPr>
        <p:spPr bwMode="ltGray">
          <a:xfrm flipV="1">
            <a:off x="2" y="9525"/>
            <a:ext cx="12191999" cy="683171"/>
          </a:xfrm>
          <a:prstGeom prst="rect">
            <a:avLst/>
          </a:prstGeom>
          <a:solidFill>
            <a:schemeClr val="accent1">
              <a:alpha val="86000"/>
            </a:schemeClr>
          </a:solidFill>
          <a:ln>
            <a:noFill/>
          </a:ln>
          <a:effectLst/>
        </p:spPr>
        <p:txBody>
          <a:bodyPr wrap="none" anchor="ctr"/>
          <a:lstStyle/>
          <a:p>
            <a:endParaRPr lang="zh-CN" altLang="en-US"/>
          </a:p>
        </p:txBody>
      </p:sp>
      <p:sp>
        <p:nvSpPr>
          <p:cNvPr id="8" name="矩形: 圆角 7"/>
          <p:cNvSpPr/>
          <p:nvPr userDrawn="1"/>
        </p:nvSpPr>
        <p:spPr bwMode="auto">
          <a:xfrm>
            <a:off x="541324" y="345430"/>
            <a:ext cx="10426083" cy="683171"/>
          </a:xfrm>
          <a:prstGeom prst="roundRect">
            <a:avLst/>
          </a:prstGeom>
          <a:solidFill>
            <a:srgbClr val="43A1FF"/>
          </a:solidFill>
          <a:ln w="25400" cap="flat" cmpd="sng" algn="ctr">
            <a:solidFill>
              <a:schemeClr val="bg1"/>
            </a:solidFill>
            <a:prstDash val="solid"/>
            <a:round/>
            <a:headEnd type="none" w="med" len="med"/>
            <a:tailEnd type="none" w="med" len="med"/>
          </a:ln>
          <a:effectLst/>
        </p:spPr>
        <p:txBody>
          <a:bodyPr vert="horz" wrap="square" lIns="68580" tIns="34290" rIns="68580" bIns="34290" numCol="1" rtlCol="0" anchor="t" anchorCtr="0" compatLnSpc="1"/>
          <a:lstStyle/>
          <a:p>
            <a:pPr marL="0" marR="0" indent="0" algn="l" defTabSz="685800" rtl="0" eaLnBrk="1" fontAlgn="base" latinLnBrk="0" hangingPunct="1">
              <a:lnSpc>
                <a:spcPct val="100000"/>
              </a:lnSpc>
              <a:spcBef>
                <a:spcPct val="0"/>
              </a:spcBef>
              <a:spcAft>
                <a:spcPct val="0"/>
              </a:spcAft>
              <a:buClrTx/>
              <a:buSzTx/>
              <a:buFontTx/>
              <a:buNone/>
            </a:pPr>
            <a:endParaRPr kumimoji="0" lang="zh-CN" altLang="en-US" sz="1350" b="1" i="0" u="none" strike="noStrike" cap="none" normalizeH="0" baseline="0" dirty="0">
              <a:ln>
                <a:noFill/>
              </a:ln>
              <a:solidFill>
                <a:schemeClr val="tx1"/>
              </a:solidFill>
              <a:effectLst/>
              <a:latin typeface="Arial" panose="020B0604020202020204" pitchFamily="34" charset="0"/>
            </a:endParaRPr>
          </a:p>
        </p:txBody>
      </p:sp>
      <p:sp>
        <p:nvSpPr>
          <p:cNvPr id="4" name="灯片编号占位符 3"/>
          <p:cNvSpPr txBox="1"/>
          <p:nvPr userDrawn="1"/>
        </p:nvSpPr>
        <p:spPr bwMode="auto">
          <a:xfrm>
            <a:off x="10848529" y="332656"/>
            <a:ext cx="11049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t" anchorCtr="0" compatLnSpc="1"/>
          <a:lstStyle>
            <a:defPPr>
              <a:defRPr lang="en-US"/>
            </a:defPPr>
            <a:lvl1pPr algn="ctr" rtl="0" eaLnBrk="0" fontAlgn="base" hangingPunct="0">
              <a:spcBef>
                <a:spcPct val="0"/>
              </a:spcBef>
              <a:spcAft>
                <a:spcPct val="0"/>
              </a:spcAft>
              <a:defRPr sz="2400" b="1" kern="1200">
                <a:solidFill>
                  <a:schemeClr val="tx1"/>
                </a:solidFill>
                <a:latin typeface="Arial" panose="020B0604020202020204" pitchFamily="34" charset="0"/>
                <a:ea typeface="宋体" panose="02010600030101010101" pitchFamily="2" charset="-122"/>
                <a:cs typeface="+mn-cs"/>
              </a:defRPr>
            </a:lvl1pPr>
            <a:lvl2pPr marL="742950" indent="-285750" algn="l" rtl="0" eaLnBrk="0" fontAlgn="base" hangingPunct="0">
              <a:spcBef>
                <a:spcPct val="0"/>
              </a:spcBef>
              <a:spcAft>
                <a:spcPct val="0"/>
              </a:spcAft>
              <a:defRPr b="1" kern="1200">
                <a:solidFill>
                  <a:schemeClr val="tx1"/>
                </a:solidFill>
                <a:latin typeface="Arial" panose="020B0604020202020204" pitchFamily="34" charset="0"/>
                <a:ea typeface="宋体" panose="02010600030101010101" pitchFamily="2" charset="-122"/>
                <a:cs typeface="+mn-cs"/>
              </a:defRPr>
            </a:lvl2pPr>
            <a:lvl3pPr marL="1143000" indent="-228600" algn="l" rtl="0" eaLnBrk="0" fontAlgn="base" hangingPunct="0">
              <a:spcBef>
                <a:spcPct val="0"/>
              </a:spcBef>
              <a:spcAft>
                <a:spcPct val="0"/>
              </a:spcAft>
              <a:defRPr b="1" kern="1200">
                <a:solidFill>
                  <a:schemeClr val="tx1"/>
                </a:solidFill>
                <a:latin typeface="Arial" panose="020B0604020202020204" pitchFamily="34" charset="0"/>
                <a:ea typeface="宋体" panose="02010600030101010101" pitchFamily="2" charset="-122"/>
                <a:cs typeface="+mn-cs"/>
              </a:defRPr>
            </a:lvl3pPr>
            <a:lvl4pPr marL="1600200" indent="-228600" algn="l" rtl="0" eaLnBrk="0" fontAlgn="base" hangingPunct="0">
              <a:spcBef>
                <a:spcPct val="0"/>
              </a:spcBef>
              <a:spcAft>
                <a:spcPct val="0"/>
              </a:spcAft>
              <a:defRPr b="1" kern="1200">
                <a:solidFill>
                  <a:schemeClr val="tx1"/>
                </a:solidFill>
                <a:latin typeface="Arial" panose="020B0604020202020204" pitchFamily="34" charset="0"/>
                <a:ea typeface="宋体" panose="02010600030101010101" pitchFamily="2" charset="-122"/>
                <a:cs typeface="+mn-cs"/>
              </a:defRPr>
            </a:lvl4pPr>
            <a:lvl5pPr marL="2057400" indent="-228600" algn="l" rtl="0" eaLnBrk="0" fontAlgn="base" hangingPunct="0">
              <a:spcBef>
                <a:spcPct val="0"/>
              </a:spcBef>
              <a:spcAft>
                <a:spcPct val="0"/>
              </a:spcAft>
              <a:defRPr b="1" kern="1200">
                <a:solidFill>
                  <a:schemeClr val="tx1"/>
                </a:solidFill>
                <a:latin typeface="Arial" panose="020B0604020202020204" pitchFamily="34" charset="0"/>
                <a:ea typeface="宋体" panose="02010600030101010101" pitchFamily="2" charset="-122"/>
                <a:cs typeface="+mn-cs"/>
              </a:defRPr>
            </a:lvl5pPr>
            <a:lvl6pPr marL="2514600" indent="-228600" algn="l" defTabSz="914400" rtl="0" eaLnBrk="0" fontAlgn="base" latinLnBrk="0" hangingPunct="0">
              <a:spcBef>
                <a:spcPct val="0"/>
              </a:spcBef>
              <a:spcAft>
                <a:spcPct val="0"/>
              </a:spcAft>
              <a:defRPr b="1" kern="1200">
                <a:solidFill>
                  <a:schemeClr val="tx1"/>
                </a:solidFill>
                <a:latin typeface="Arial" panose="020B0604020202020204" pitchFamily="34" charset="0"/>
                <a:ea typeface="宋体" panose="02010600030101010101" pitchFamily="2" charset="-122"/>
                <a:cs typeface="+mn-cs"/>
              </a:defRPr>
            </a:lvl6pPr>
            <a:lvl7pPr marL="2971800" indent="-228600" algn="l" defTabSz="914400" rtl="0" eaLnBrk="0" fontAlgn="base" latinLnBrk="0" hangingPunct="0">
              <a:spcBef>
                <a:spcPct val="0"/>
              </a:spcBef>
              <a:spcAft>
                <a:spcPct val="0"/>
              </a:spcAft>
              <a:defRPr b="1" kern="1200">
                <a:solidFill>
                  <a:schemeClr val="tx1"/>
                </a:solidFill>
                <a:latin typeface="Arial" panose="020B0604020202020204" pitchFamily="34" charset="0"/>
                <a:ea typeface="宋体" panose="02010600030101010101" pitchFamily="2" charset="-122"/>
                <a:cs typeface="+mn-cs"/>
              </a:defRPr>
            </a:lvl7pPr>
            <a:lvl8pPr marL="3429000" indent="-228600" algn="l" defTabSz="914400" rtl="0" eaLnBrk="0" fontAlgn="base" latinLnBrk="0" hangingPunct="0">
              <a:spcBef>
                <a:spcPct val="0"/>
              </a:spcBef>
              <a:spcAft>
                <a:spcPct val="0"/>
              </a:spcAft>
              <a:defRPr b="1" kern="1200">
                <a:solidFill>
                  <a:schemeClr val="tx1"/>
                </a:solidFill>
                <a:latin typeface="Arial" panose="020B0604020202020204" pitchFamily="34" charset="0"/>
                <a:ea typeface="宋体" panose="02010600030101010101" pitchFamily="2" charset="-122"/>
                <a:cs typeface="+mn-cs"/>
              </a:defRPr>
            </a:lvl8pPr>
            <a:lvl9pPr marL="3886200" indent="-228600" algn="l" defTabSz="914400" rtl="0" eaLnBrk="0" fontAlgn="base" latinLnBrk="0" hangingPunct="0">
              <a:spcBef>
                <a:spcPct val="0"/>
              </a:spcBef>
              <a:spcAft>
                <a:spcPct val="0"/>
              </a:spcAft>
              <a:defRPr b="1" kern="1200">
                <a:solidFill>
                  <a:schemeClr val="tx1"/>
                </a:solidFill>
                <a:latin typeface="Arial" panose="020B0604020202020204" pitchFamily="34" charset="0"/>
                <a:ea typeface="宋体" panose="02010600030101010101" pitchFamily="2" charset="-122"/>
                <a:cs typeface="+mn-cs"/>
              </a:defRPr>
            </a:lvl9pPr>
          </a:lstStyle>
          <a:p>
            <a:pPr eaLnBrk="1" hangingPunct="1"/>
            <a:fld id="{CBA4D99C-2407-43EC-A80A-EB124D715F73}" type="slidenum">
              <a:rPr lang="zh-CN" altLang="en-US" sz="1800" smtClean="0">
                <a:solidFill>
                  <a:schemeClr val="bg1"/>
                </a:solidFill>
              </a:rPr>
            </a:fld>
            <a:endParaRPr lang="en-US" altLang="zh-CN" sz="1800" dirty="0">
              <a:solidFill>
                <a:schemeClr val="bg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标题幻灯片">
    <p:spTree>
      <p:nvGrpSpPr>
        <p:cNvPr id="1" name=""/>
        <p:cNvGrpSpPr/>
        <p:nvPr/>
      </p:nvGrpSpPr>
      <p:grpSpPr>
        <a:xfrm>
          <a:off x="0" y="0"/>
          <a:ext cx="0" cy="0"/>
          <a:chOff x="0" y="0"/>
          <a:chExt cx="0" cy="0"/>
        </a:xfrm>
      </p:grpSpPr>
      <p:sp>
        <p:nvSpPr>
          <p:cNvPr id="2" name="Rectangle 18"/>
          <p:cNvSpPr>
            <a:spLocks noChangeArrowheads="1"/>
          </p:cNvSpPr>
          <p:nvPr/>
        </p:nvSpPr>
        <p:spPr bwMode="gray">
          <a:xfrm>
            <a:off x="2" y="9525"/>
            <a:ext cx="1775519" cy="6856413"/>
          </a:xfrm>
          <a:prstGeom prst="rect">
            <a:avLst/>
          </a:prstGeom>
          <a:pattFill prst="dkHorz">
            <a:fgClr>
              <a:schemeClr val="bg1"/>
            </a:fgClr>
            <a:bgClr>
              <a:srgbClr val="CCECFF"/>
            </a:bgClr>
          </a:pattFill>
          <a:ln>
            <a:noFill/>
          </a:ln>
          <a:effectLst/>
          <a:extLst>
            <a:ext uri="{91240B29-F687-4F45-9708-019B960494DF}">
              <a14:hiddenLine xmlns:a14="http://schemas.microsoft.com/office/drawing/2010/main" w="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en-US"/>
          </a:p>
        </p:txBody>
      </p:sp>
      <p:sp>
        <p:nvSpPr>
          <p:cNvPr id="3" name="Rectangle 19"/>
          <p:cNvSpPr>
            <a:spLocks noChangeArrowheads="1"/>
          </p:cNvSpPr>
          <p:nvPr userDrawn="1"/>
        </p:nvSpPr>
        <p:spPr bwMode="ltGray">
          <a:xfrm flipV="1">
            <a:off x="2" y="9519"/>
            <a:ext cx="12191999" cy="1043216"/>
          </a:xfrm>
          <a:prstGeom prst="rect">
            <a:avLst/>
          </a:prstGeom>
          <a:solidFill>
            <a:schemeClr val="accent1">
              <a:alpha val="86000"/>
            </a:schemeClr>
          </a:solidFill>
          <a:ln>
            <a:noFill/>
          </a:ln>
          <a:effectLst/>
        </p:spPr>
        <p:txBody>
          <a:bodyPr wrap="none" anchor="ct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5" descr="Light horizontal"/>
          <p:cNvSpPr>
            <a:spLocks noChangeArrowheads="1"/>
          </p:cNvSpPr>
          <p:nvPr/>
        </p:nvSpPr>
        <p:spPr bwMode="gray">
          <a:xfrm>
            <a:off x="2" y="0"/>
            <a:ext cx="624417" cy="6858000"/>
          </a:xfrm>
          <a:prstGeom prst="rect">
            <a:avLst/>
          </a:prstGeom>
          <a:pattFill prst="ltHorz">
            <a:fgClr>
              <a:schemeClr val="bg2"/>
            </a:fgClr>
            <a:bgClr>
              <a:srgbClr val="FFFFFF"/>
            </a:bgClr>
          </a:pattFill>
          <a:ln>
            <a:noFill/>
          </a:ln>
          <a:effectLst/>
          <a:extLst>
            <a:ext uri="{91240B29-F687-4F45-9708-019B960494DF}">
              <a14:hiddenLine xmlns:a14="http://schemas.microsoft.com/office/drawing/2010/main" w="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en-US"/>
          </a:p>
        </p:txBody>
      </p:sp>
      <p:sp>
        <p:nvSpPr>
          <p:cNvPr id="1027" name="Rectangle 16"/>
          <p:cNvSpPr>
            <a:spLocks noChangeArrowheads="1"/>
          </p:cNvSpPr>
          <p:nvPr/>
        </p:nvSpPr>
        <p:spPr bwMode="invGray">
          <a:xfrm>
            <a:off x="0" y="-26988"/>
            <a:ext cx="12192000" cy="692151"/>
          </a:xfrm>
          <a:prstGeom prst="rect">
            <a:avLst/>
          </a:prstGeom>
          <a:solidFill>
            <a:schemeClr val="accent1"/>
          </a:solidFill>
          <a:ln>
            <a:noFill/>
          </a:ln>
          <a:effectLst/>
          <a:extLst>
            <a:ext uri="{91240B29-F687-4F45-9708-019B960494DF}">
              <a14:hiddenLine xmlns:a14="http://schemas.microsoft.com/office/drawing/2010/main" w="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en-US"/>
          </a:p>
        </p:txBody>
      </p:sp>
      <p:sp>
        <p:nvSpPr>
          <p:cNvPr id="1028" name="Line 17"/>
          <p:cNvSpPr>
            <a:spLocks noChangeShapeType="1"/>
          </p:cNvSpPr>
          <p:nvPr/>
        </p:nvSpPr>
        <p:spPr bwMode="gray">
          <a:xfrm>
            <a:off x="624419" y="6410325"/>
            <a:ext cx="11233149" cy="0"/>
          </a:xfrm>
          <a:prstGeom prst="line">
            <a:avLst/>
          </a:prstGeom>
          <a:noFill/>
          <a:ln w="0">
            <a:solidFill>
              <a:schemeClr val="tx2"/>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1029" name="AutoShape 18"/>
          <p:cNvSpPr>
            <a:spLocks noChangeArrowheads="1"/>
          </p:cNvSpPr>
          <p:nvPr/>
        </p:nvSpPr>
        <p:spPr bwMode="blackWhite">
          <a:xfrm>
            <a:off x="624419" y="233366"/>
            <a:ext cx="9984316" cy="720725"/>
          </a:xfrm>
          <a:prstGeom prst="roundRect">
            <a:avLst>
              <a:gd name="adj" fmla="val 16667"/>
            </a:avLst>
          </a:prstGeom>
          <a:solidFill>
            <a:schemeClr val="tx1"/>
          </a:solidFill>
          <a:ln w="38100" algn="ctr">
            <a:solidFill>
              <a:schemeClr val="bg1"/>
            </a:solidFill>
            <a:rou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zh-CN" altLang="en-US"/>
          </a:p>
        </p:txBody>
      </p:sp>
      <p:sp>
        <p:nvSpPr>
          <p:cNvPr id="1030" name="Rectangle 3"/>
          <p:cNvSpPr>
            <a:spLocks noGrp="1" noChangeArrowheads="1"/>
          </p:cNvSpPr>
          <p:nvPr>
            <p:ph type="body" idx="1"/>
          </p:nvPr>
        </p:nvSpPr>
        <p:spPr bwMode="auto">
          <a:xfrm>
            <a:off x="609600" y="1076325"/>
            <a:ext cx="10972800" cy="524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Rectangle 2"/>
          <p:cNvSpPr>
            <a:spLocks noGrp="1" noChangeArrowheads="1"/>
          </p:cNvSpPr>
          <p:nvPr>
            <p:ph type="title"/>
          </p:nvPr>
        </p:nvSpPr>
        <p:spPr bwMode="black">
          <a:xfrm>
            <a:off x="730251" y="319088"/>
            <a:ext cx="9550400" cy="563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lstStyle/>
          <a:p>
            <a:pPr lvl="0"/>
            <a:r>
              <a:rPr lang="zh-CN" altLang="en-US" dirty="0"/>
              <a:t>第</a:t>
            </a:r>
            <a:r>
              <a:rPr lang="en-US" altLang="zh-CN" dirty="0"/>
              <a:t>1</a:t>
            </a:r>
            <a:r>
              <a:rPr lang="zh-CN" altLang="en-US" dirty="0"/>
              <a:t>章 初识</a:t>
            </a:r>
            <a:r>
              <a:rPr lang="en-US" altLang="zh-CN" dirty="0"/>
              <a:t>Python</a:t>
            </a:r>
            <a:endParaRPr lang="zh-CN" altLang="en-US" dirty="0"/>
          </a:p>
        </p:txBody>
      </p:sp>
      <p:sp>
        <p:nvSpPr>
          <p:cNvPr id="1033" name="AutoShape 14"/>
          <p:cNvSpPr>
            <a:spLocks noChangeArrowheads="1"/>
          </p:cNvSpPr>
          <p:nvPr/>
        </p:nvSpPr>
        <p:spPr bwMode="ltGray">
          <a:xfrm rot="5400000">
            <a:off x="11244528" y="-261673"/>
            <a:ext cx="284162" cy="1001183"/>
          </a:xfrm>
          <a:prstGeom prst="moon">
            <a:avLst>
              <a:gd name="adj" fmla="val 21208"/>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rtl="0" eaLnBrk="0" fontAlgn="base" hangingPunct="0">
        <a:spcBef>
          <a:spcPct val="0"/>
        </a:spcBef>
        <a:spcAft>
          <a:spcPct val="0"/>
        </a:spcAft>
        <a:defRPr sz="2400" b="1">
          <a:solidFill>
            <a:schemeClr val="bg1"/>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2400" b="1">
          <a:solidFill>
            <a:schemeClr val="bg1"/>
          </a:solidFill>
          <a:effectLst>
            <a:outerShdw blurRad="38100" dist="38100" dir="2700000" algn="tl">
              <a:srgbClr val="C0C0C0"/>
            </a:outerShdw>
          </a:effectLst>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2400" b="1">
          <a:solidFill>
            <a:schemeClr val="bg1"/>
          </a:solidFill>
          <a:effectLst>
            <a:outerShdw blurRad="38100" dist="38100" dir="2700000" algn="tl">
              <a:srgbClr val="C0C0C0"/>
            </a:outerShdw>
          </a:effectLst>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2400" b="1">
          <a:solidFill>
            <a:schemeClr val="bg1"/>
          </a:solidFill>
          <a:effectLst>
            <a:outerShdw blurRad="38100" dist="38100" dir="2700000" algn="tl">
              <a:srgbClr val="C0C0C0"/>
            </a:outerShdw>
          </a:effectLst>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2400" b="1">
          <a:solidFill>
            <a:schemeClr val="bg1"/>
          </a:solidFill>
          <a:effectLst>
            <a:outerShdw blurRad="38100" dist="38100" dir="2700000" algn="tl">
              <a:srgbClr val="C0C0C0"/>
            </a:outerShdw>
          </a:effectLst>
          <a:latin typeface="Arial" panose="020B0604020202020204" pitchFamily="34" charset="0"/>
          <a:ea typeface="宋体" panose="02010600030101010101" pitchFamily="2" charset="-122"/>
        </a:defRPr>
      </a:lvl5pPr>
      <a:lvl6pPr marL="342900" algn="ctr" rtl="0" fontAlgn="base">
        <a:spcBef>
          <a:spcPct val="0"/>
        </a:spcBef>
        <a:spcAft>
          <a:spcPct val="0"/>
        </a:spcAft>
        <a:defRPr sz="2400" b="1">
          <a:solidFill>
            <a:schemeClr val="bg1"/>
          </a:solidFill>
          <a:effectLst>
            <a:outerShdw blurRad="38100" dist="38100" dir="2700000" algn="tl">
              <a:srgbClr val="C0C0C0"/>
            </a:outerShdw>
          </a:effectLst>
          <a:latin typeface="Arial" panose="020B0604020202020204" pitchFamily="34" charset="0"/>
          <a:ea typeface="宋体" panose="02010600030101010101" pitchFamily="2" charset="-122"/>
        </a:defRPr>
      </a:lvl6pPr>
      <a:lvl7pPr marL="685800" algn="ctr" rtl="0" fontAlgn="base">
        <a:spcBef>
          <a:spcPct val="0"/>
        </a:spcBef>
        <a:spcAft>
          <a:spcPct val="0"/>
        </a:spcAft>
        <a:defRPr sz="2400" b="1">
          <a:solidFill>
            <a:schemeClr val="bg1"/>
          </a:solidFill>
          <a:effectLst>
            <a:outerShdw blurRad="38100" dist="38100" dir="2700000" algn="tl">
              <a:srgbClr val="C0C0C0"/>
            </a:outerShdw>
          </a:effectLst>
          <a:latin typeface="Arial" panose="020B0604020202020204" pitchFamily="34" charset="0"/>
          <a:ea typeface="宋体" panose="02010600030101010101" pitchFamily="2" charset="-122"/>
        </a:defRPr>
      </a:lvl7pPr>
      <a:lvl8pPr marL="1028700" algn="ctr" rtl="0" fontAlgn="base">
        <a:spcBef>
          <a:spcPct val="0"/>
        </a:spcBef>
        <a:spcAft>
          <a:spcPct val="0"/>
        </a:spcAft>
        <a:defRPr sz="2400" b="1">
          <a:solidFill>
            <a:schemeClr val="bg1"/>
          </a:solidFill>
          <a:effectLst>
            <a:outerShdw blurRad="38100" dist="38100" dir="2700000" algn="tl">
              <a:srgbClr val="C0C0C0"/>
            </a:outerShdw>
          </a:effectLst>
          <a:latin typeface="Arial" panose="020B0604020202020204" pitchFamily="34" charset="0"/>
          <a:ea typeface="宋体" panose="02010600030101010101" pitchFamily="2" charset="-122"/>
        </a:defRPr>
      </a:lvl8pPr>
      <a:lvl9pPr marL="1371600" algn="ctr" rtl="0" fontAlgn="base">
        <a:spcBef>
          <a:spcPct val="0"/>
        </a:spcBef>
        <a:spcAft>
          <a:spcPct val="0"/>
        </a:spcAft>
        <a:defRPr sz="2400" b="1">
          <a:solidFill>
            <a:schemeClr val="bg1"/>
          </a:solidFill>
          <a:effectLst>
            <a:outerShdw blurRad="38100" dist="38100" dir="2700000" algn="tl">
              <a:srgbClr val="C0C0C0"/>
            </a:outerShdw>
          </a:effectLst>
          <a:latin typeface="Arial" panose="020B0604020202020204" pitchFamily="34" charset="0"/>
          <a:ea typeface="宋体" panose="02010600030101010101" pitchFamily="2" charset="-122"/>
        </a:defRPr>
      </a:lvl9pPr>
    </p:titleStyle>
    <p:bodyStyle>
      <a:lvl1pPr marL="257175" indent="15240" algn="l" rtl="0" eaLnBrk="0" fontAlgn="base" hangingPunct="0">
        <a:spcBef>
          <a:spcPct val="20000"/>
        </a:spcBef>
        <a:spcAft>
          <a:spcPct val="0"/>
        </a:spcAft>
        <a:buClr>
          <a:schemeClr val="hlink"/>
        </a:buClr>
        <a:buFont typeface="Wingdings" panose="05000000000000000000" pitchFamily="2" charset="2"/>
        <a:defRPr sz="2100" b="1">
          <a:solidFill>
            <a:schemeClr val="tx1"/>
          </a:solidFill>
          <a:latin typeface="+mn-lt"/>
          <a:ea typeface="+mn-ea"/>
          <a:cs typeface="+mn-cs"/>
        </a:defRPr>
      </a:lvl1pPr>
      <a:lvl2pPr marL="621665" indent="-214630" algn="l" rtl="0" eaLnBrk="0" fontAlgn="base" hangingPunct="0">
        <a:spcBef>
          <a:spcPct val="20000"/>
        </a:spcBef>
        <a:spcAft>
          <a:spcPct val="0"/>
        </a:spcAft>
        <a:buClr>
          <a:schemeClr val="accent1"/>
        </a:buClr>
        <a:buFont typeface="Wingdings" panose="05000000000000000000" pitchFamily="2" charset="2"/>
        <a:defRPr sz="2100">
          <a:solidFill>
            <a:schemeClr val="tx1"/>
          </a:solidFill>
          <a:latin typeface="+mn-lt"/>
          <a:ea typeface="+mn-ea"/>
        </a:defRPr>
      </a:lvl2pPr>
      <a:lvl3pPr marL="927735" indent="-171450" algn="l" rtl="0" eaLnBrk="0" fontAlgn="base" hangingPunct="0">
        <a:spcBef>
          <a:spcPct val="20000"/>
        </a:spcBef>
        <a:spcAft>
          <a:spcPct val="0"/>
        </a:spcAft>
        <a:buClr>
          <a:schemeClr val="tx1"/>
        </a:buClr>
        <a:defRPr sz="1800">
          <a:solidFill>
            <a:schemeClr val="tx1"/>
          </a:solidFill>
          <a:latin typeface="+mn-lt"/>
          <a:ea typeface="+mn-ea"/>
        </a:defRPr>
      </a:lvl3pPr>
      <a:lvl4pPr marL="1233805" indent="-171450" algn="l" rtl="0" eaLnBrk="0" fontAlgn="base" hangingPunct="0">
        <a:spcBef>
          <a:spcPct val="20000"/>
        </a:spcBef>
        <a:spcAft>
          <a:spcPct val="0"/>
        </a:spcAft>
        <a:defRPr sz="1500">
          <a:solidFill>
            <a:schemeClr val="tx1"/>
          </a:solidFill>
          <a:latin typeface="+mn-lt"/>
          <a:ea typeface="+mn-ea"/>
        </a:defRPr>
      </a:lvl4pPr>
      <a:lvl5pPr marL="1543050" indent="-171450" algn="l" rtl="0" eaLnBrk="0" fontAlgn="base" hangingPunct="0">
        <a:spcBef>
          <a:spcPct val="20000"/>
        </a:spcBef>
        <a:spcAft>
          <a:spcPct val="0"/>
        </a:spcAft>
        <a:defRPr sz="1500">
          <a:solidFill>
            <a:schemeClr val="tx1"/>
          </a:solidFill>
          <a:latin typeface="+mn-lt"/>
          <a:ea typeface="+mn-ea"/>
        </a:defRPr>
      </a:lvl5pPr>
      <a:lvl6pPr marL="1885950" indent="-171450" algn="l" rtl="0" fontAlgn="base">
        <a:spcBef>
          <a:spcPct val="20000"/>
        </a:spcBef>
        <a:spcAft>
          <a:spcPct val="0"/>
        </a:spcAft>
        <a:defRPr sz="1500">
          <a:solidFill>
            <a:schemeClr val="tx1"/>
          </a:solidFill>
          <a:latin typeface="+mn-lt"/>
          <a:ea typeface="+mn-ea"/>
        </a:defRPr>
      </a:lvl6pPr>
      <a:lvl7pPr marL="2228850" indent="-171450" algn="l" rtl="0" fontAlgn="base">
        <a:spcBef>
          <a:spcPct val="20000"/>
        </a:spcBef>
        <a:spcAft>
          <a:spcPct val="0"/>
        </a:spcAft>
        <a:defRPr sz="1500">
          <a:solidFill>
            <a:schemeClr val="tx1"/>
          </a:solidFill>
          <a:latin typeface="+mn-lt"/>
          <a:ea typeface="+mn-ea"/>
        </a:defRPr>
      </a:lvl7pPr>
      <a:lvl8pPr marL="2571750" indent="-171450" algn="l" rtl="0" fontAlgn="base">
        <a:spcBef>
          <a:spcPct val="20000"/>
        </a:spcBef>
        <a:spcAft>
          <a:spcPct val="0"/>
        </a:spcAft>
        <a:defRPr sz="1500">
          <a:solidFill>
            <a:schemeClr val="tx1"/>
          </a:solidFill>
          <a:latin typeface="+mn-lt"/>
          <a:ea typeface="+mn-ea"/>
        </a:defRPr>
      </a:lvl8pPr>
      <a:lvl9pPr marL="2914650" indent="-171450" algn="l" rtl="0" fontAlgn="base">
        <a:spcBef>
          <a:spcPct val="20000"/>
        </a:spcBef>
        <a:spcAft>
          <a:spcPct val="0"/>
        </a:spcAft>
        <a:defRPr sz="1500">
          <a:solidFill>
            <a:schemeClr val="tx1"/>
          </a:solidFill>
          <a:latin typeface="+mn-lt"/>
          <a:ea typeface="+mn-ea"/>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5.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hyperlink" Target="https://data.worldbank.org.cn/" TargetMode="Externa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6.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slide" Target="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7.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8.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jpeg"/></Relationships>
</file>

<file path=ppt/slides/_rels/slide3.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1.xml"/><Relationship Id="rId4" Type="http://schemas.openxmlformats.org/officeDocument/2006/relationships/hyperlink" Target="https://data.worldbank.org.cn/" TargetMode="External"/><Relationship Id="rId3" Type="http://schemas.openxmlformats.org/officeDocument/2006/relationships/hyperlink" Target="https://www.akshare.xyz/" TargetMode="External"/><Relationship Id="rId2" Type="http://schemas.openxmlformats.org/officeDocument/2006/relationships/hyperlink" Target="http://www.baostock.com/" TargetMode="External"/><Relationship Id="rId1" Type="http://schemas.openxmlformats.org/officeDocument/2006/relationships/hyperlink" Target="https://www.tushare.pro/"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Line 23"/>
          <p:cNvSpPr>
            <a:spLocks noChangeShapeType="1"/>
          </p:cNvSpPr>
          <p:nvPr/>
        </p:nvSpPr>
        <p:spPr bwMode="gray">
          <a:xfrm>
            <a:off x="3936207" y="2781302"/>
            <a:ext cx="4867275" cy="16669"/>
          </a:xfrm>
          <a:prstGeom prst="line">
            <a:avLst/>
          </a:prstGeom>
          <a:noFill/>
          <a:ln w="9525">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100" name="Line 24"/>
          <p:cNvSpPr>
            <a:spLocks noChangeShapeType="1"/>
          </p:cNvSpPr>
          <p:nvPr/>
        </p:nvSpPr>
        <p:spPr bwMode="gray">
          <a:xfrm flipV="1">
            <a:off x="3936207" y="3639898"/>
            <a:ext cx="4867275" cy="8335"/>
          </a:xfrm>
          <a:prstGeom prst="line">
            <a:avLst/>
          </a:prstGeom>
          <a:noFill/>
          <a:ln w="9525">
            <a:solidFill>
              <a:schemeClr val="accent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 name="文本框 3"/>
          <p:cNvSpPr txBox="1"/>
          <p:nvPr/>
        </p:nvSpPr>
        <p:spPr>
          <a:xfrm>
            <a:off x="4367808" y="1010296"/>
            <a:ext cx="3618402" cy="507831"/>
          </a:xfrm>
          <a:prstGeom prst="rect">
            <a:avLst/>
          </a:prstGeom>
          <a:noFill/>
        </p:spPr>
        <p:txBody>
          <a:bodyPr wrap="square" rtlCol="0">
            <a:spAutoFit/>
          </a:bodyPr>
          <a:lstStyle/>
          <a:p>
            <a:r>
              <a:rPr lang="en-US" altLang="zh-CN" sz="2700" dirty="0">
                <a:solidFill>
                  <a:schemeClr val="bg1"/>
                </a:solidFill>
              </a:rPr>
              <a:t>Python</a:t>
            </a:r>
            <a:r>
              <a:rPr lang="zh-CN" altLang="en-US" sz="2700" dirty="0">
                <a:solidFill>
                  <a:schemeClr val="bg1"/>
                </a:solidFill>
                <a:latin typeface="仿宋" panose="02010609060101010101" pitchFamily="49" charset="-122"/>
                <a:ea typeface="仿宋" panose="02010609060101010101" pitchFamily="49" charset="-122"/>
              </a:rPr>
              <a:t>程序设计</a:t>
            </a:r>
            <a:r>
              <a:rPr lang="zh-CN" altLang="en-US" sz="2700" dirty="0">
                <a:solidFill>
                  <a:schemeClr val="bg1"/>
                </a:solidFill>
              </a:rPr>
              <a:t>基础</a:t>
            </a:r>
            <a:endParaRPr lang="zh-CN" altLang="en-US" sz="2700" dirty="0">
              <a:solidFill>
                <a:schemeClr val="bg1"/>
              </a:solidFill>
            </a:endParaRPr>
          </a:p>
        </p:txBody>
      </p:sp>
      <p:sp>
        <p:nvSpPr>
          <p:cNvPr id="5" name="文本框 4"/>
          <p:cNvSpPr txBox="1"/>
          <p:nvPr/>
        </p:nvSpPr>
        <p:spPr>
          <a:xfrm>
            <a:off x="4051551" y="2921875"/>
            <a:ext cx="4824536" cy="600164"/>
          </a:xfrm>
          <a:prstGeom prst="rect">
            <a:avLst/>
          </a:prstGeom>
          <a:noFill/>
        </p:spPr>
        <p:txBody>
          <a:bodyPr wrap="square" rtlCol="0">
            <a:spAutoFit/>
          </a:bodyPr>
          <a:lstStyle/>
          <a:p>
            <a:r>
              <a:rPr lang="zh-CN" altLang="en-US" sz="3300" b="1">
                <a:solidFill>
                  <a:schemeClr val="tx2"/>
                </a:solidFill>
                <a:latin typeface="+mn-lt"/>
                <a:ea typeface="+mn-ea"/>
              </a:rPr>
              <a:t>第</a:t>
            </a:r>
            <a:r>
              <a:rPr lang="en-US" altLang="zh-CN" sz="3300" b="1">
                <a:solidFill>
                  <a:schemeClr val="tx2"/>
                </a:solidFill>
                <a:latin typeface="+mn-lt"/>
                <a:ea typeface="+mn-ea"/>
              </a:rPr>
              <a:t>1</a:t>
            </a:r>
            <a:r>
              <a:rPr lang="en-US" altLang="zh-CN" sz="3300" b="1" dirty="0">
                <a:solidFill>
                  <a:schemeClr val="tx2"/>
                </a:solidFill>
                <a:latin typeface="+mn-lt"/>
                <a:ea typeface="+mn-ea"/>
              </a:rPr>
              <a:t>0</a:t>
            </a:r>
            <a:r>
              <a:rPr lang="zh-CN" altLang="en-US" sz="3300" b="1">
                <a:solidFill>
                  <a:schemeClr val="tx2"/>
                </a:solidFill>
                <a:latin typeface="+mn-lt"/>
                <a:ea typeface="+mn-ea"/>
              </a:rPr>
              <a:t>章 财经数据可视化</a:t>
            </a:r>
            <a:endParaRPr lang="zh-CN" altLang="en-US" sz="3300" b="1" dirty="0">
              <a:solidFill>
                <a:schemeClr val="tx2"/>
              </a:solidFill>
              <a:latin typeface="+mn-lt"/>
              <a:ea typeface="+mn-ea"/>
            </a:endParaRPr>
          </a:p>
        </p:txBody>
      </p:sp>
      <p:pic>
        <p:nvPicPr>
          <p:cNvPr id="7" name="图片 6"/>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9492686" y="218321"/>
            <a:ext cx="764825" cy="707406"/>
          </a:xfrm>
          <a:prstGeom prst="rect">
            <a:avLst/>
          </a:prstGeom>
        </p:spPr>
      </p:pic>
      <p:sp>
        <p:nvSpPr>
          <p:cNvPr id="3" name="文本框 2"/>
          <p:cNvSpPr txBox="1"/>
          <p:nvPr/>
        </p:nvSpPr>
        <p:spPr>
          <a:xfrm>
            <a:off x="4223431" y="218321"/>
            <a:ext cx="4824536" cy="646331"/>
          </a:xfrm>
          <a:prstGeom prst="rect">
            <a:avLst/>
          </a:prstGeom>
          <a:noFill/>
        </p:spPr>
        <p:txBody>
          <a:bodyPr wrap="square" rtlCol="0">
            <a:spAutoFit/>
          </a:bodyPr>
          <a:lstStyle/>
          <a:p>
            <a:r>
              <a:rPr lang="en-US" altLang="zh-CN" sz="3600" b="1" dirty="0">
                <a:solidFill>
                  <a:schemeClr val="bg1"/>
                </a:solidFill>
              </a:rPr>
              <a:t>Python</a:t>
            </a:r>
            <a:r>
              <a:rPr lang="zh-CN" altLang="en-US" sz="3600" b="1" dirty="0">
                <a:solidFill>
                  <a:schemeClr val="bg1"/>
                </a:solidFill>
                <a:latin typeface="仿宋" panose="02010609060101010101" pitchFamily="49" charset="-122"/>
                <a:ea typeface="仿宋" panose="02010609060101010101" pitchFamily="49" charset="-122"/>
              </a:rPr>
              <a:t>程序设计</a:t>
            </a:r>
            <a:r>
              <a:rPr lang="zh-CN" altLang="en-US" sz="3600" b="1" dirty="0">
                <a:solidFill>
                  <a:schemeClr val="bg1"/>
                </a:solidFill>
              </a:rPr>
              <a:t>基础</a:t>
            </a:r>
            <a:endParaRPr lang="zh-CN" altLang="en-US" sz="3600" b="1"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 Box 2"/>
          <p:cNvSpPr txBox="1"/>
          <p:nvPr/>
        </p:nvSpPr>
        <p:spPr>
          <a:xfrm>
            <a:off x="2020525" y="1347269"/>
            <a:ext cx="4451993" cy="495713"/>
          </a:xfrm>
          <a:prstGeom prst="rect">
            <a:avLst/>
          </a:prstGeom>
          <a:noFill/>
          <a:ln w="9525">
            <a:noFill/>
          </a:ln>
        </p:spPr>
        <p:txBody>
          <a:bodyPr wrap="square">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indent="0" defTabSz="342900" eaLnBrk="1" hangingPunct="1">
              <a:lnSpc>
                <a:spcPct val="140000"/>
              </a:lnSpc>
              <a:spcBef>
                <a:spcPct val="0"/>
              </a:spcBef>
              <a:buNone/>
            </a:pPr>
            <a:r>
              <a:rPr lang="zh-CN" altLang="en-US" sz="2100" b="1" dirty="0">
                <a:solidFill>
                  <a:srgbClr val="C00000"/>
                </a:solidFill>
                <a:latin typeface="微软雅黑" panose="020B0503020204020204" pitchFamily="34" charset="-122"/>
                <a:ea typeface="微软雅黑" panose="020B0503020204020204" pitchFamily="34" charset="-122"/>
              </a:rPr>
              <a:t>一、安装 </a:t>
            </a:r>
            <a:r>
              <a:rPr lang="en-US" altLang="zh-CN" sz="2100" b="1" dirty="0" err="1">
                <a:solidFill>
                  <a:srgbClr val="C00000"/>
                </a:solidFill>
                <a:latin typeface="微软雅黑" panose="020B0503020204020204" pitchFamily="34" charset="-122"/>
                <a:ea typeface="微软雅黑" panose="020B0503020204020204" pitchFamily="34" charset="-122"/>
              </a:rPr>
              <a:t>akshare</a:t>
            </a:r>
            <a:r>
              <a:rPr lang="zh-CN" altLang="en-US" sz="2100" b="1" dirty="0">
                <a:solidFill>
                  <a:srgbClr val="C00000"/>
                </a:solidFill>
                <a:latin typeface="微软雅黑" panose="020B0503020204020204" pitchFamily="34" charset="-122"/>
                <a:ea typeface="微软雅黑" panose="020B0503020204020204" pitchFamily="34" charset="-122"/>
              </a:rPr>
              <a:t> 包</a:t>
            </a:r>
            <a:endParaRPr lang="zh-CN" altLang="en-US" sz="2100" b="1" dirty="0">
              <a:solidFill>
                <a:srgbClr val="C00000"/>
              </a:solidFill>
              <a:latin typeface="微软雅黑" panose="020B0503020204020204" pitchFamily="34" charset="-122"/>
              <a:ea typeface="微软雅黑" panose="020B0503020204020204" pitchFamily="34" charset="-122"/>
            </a:endParaRPr>
          </a:p>
        </p:txBody>
      </p:sp>
      <p:sp>
        <p:nvSpPr>
          <p:cNvPr id="87" name="Rectangle 3"/>
          <p:cNvSpPr txBox="1"/>
          <p:nvPr/>
        </p:nvSpPr>
        <p:spPr>
          <a:xfrm>
            <a:off x="2920737" y="1892033"/>
            <a:ext cx="3021516" cy="462428"/>
          </a:xfrm>
          <a:prstGeom prst="rect">
            <a:avLst/>
          </a:prstGeom>
        </p:spPr>
        <p:txBody>
          <a:bodyPr vert="horz" wrap="square" lIns="91440" tIns="45720" rIns="91440" bIns="45720" anchor="t"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lvl="1" indent="0">
              <a:spcBef>
                <a:spcPts val="0"/>
              </a:spcBef>
              <a:buNone/>
            </a:pPr>
            <a:r>
              <a:rPr lang="en-US" altLang="zh-CN" sz="2400" kern="0" dirty="0"/>
              <a:t>pip  install  </a:t>
            </a:r>
            <a:r>
              <a:rPr lang="en-US" altLang="zh-CN" sz="2400" kern="0" dirty="0" err="1"/>
              <a:t>akshare</a:t>
            </a:r>
            <a:r>
              <a:rPr lang="en-US" altLang="zh-CN" sz="2400" kern="0" dirty="0"/>
              <a:t>  </a:t>
            </a:r>
            <a:endParaRPr lang="zh-CN" altLang="en-US" sz="2400" kern="0" dirty="0"/>
          </a:p>
        </p:txBody>
      </p:sp>
      <p:pic>
        <p:nvPicPr>
          <p:cNvPr id="2" name="图片 1"/>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3015636" y="2541430"/>
            <a:ext cx="4395057" cy="1125135"/>
          </a:xfrm>
          <a:prstGeom prst="rect">
            <a:avLst/>
          </a:prstGeom>
        </p:spPr>
      </p:pic>
      <p:sp>
        <p:nvSpPr>
          <p:cNvPr id="14" name="标题 1"/>
          <p:cNvSpPr txBox="1"/>
          <p:nvPr/>
        </p:nvSpPr>
        <p:spPr>
          <a:xfrm>
            <a:off x="2604146" y="257340"/>
            <a:ext cx="6544236"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zh-CN" altLang="en-US" sz="3200" b="1" kern="0" dirty="0">
                <a:solidFill>
                  <a:schemeClr val="bg1"/>
                </a:solidFill>
                <a:latin typeface="+mn-ea"/>
                <a:ea typeface="+mn-ea"/>
                <a:sym typeface="+mn-ea"/>
              </a:rPr>
              <a:t>通过</a:t>
            </a:r>
            <a:r>
              <a:rPr lang="en-US" altLang="zh-CN" sz="3200" b="1" kern="0" dirty="0" err="1">
                <a:solidFill>
                  <a:schemeClr val="bg1"/>
                </a:solidFill>
                <a:latin typeface="+mn-ea"/>
                <a:ea typeface="+mn-ea"/>
                <a:sym typeface="+mn-ea"/>
              </a:rPr>
              <a:t>AKshare</a:t>
            </a:r>
            <a:r>
              <a:rPr lang="zh-CN" altLang="en-US" sz="3200" b="1" kern="0" dirty="0">
                <a:solidFill>
                  <a:schemeClr val="bg1"/>
                </a:solidFill>
                <a:latin typeface="+mn-ea"/>
                <a:ea typeface="+mn-ea"/>
                <a:sym typeface="+mn-ea"/>
              </a:rPr>
              <a:t>获取宏观杠杆率</a:t>
            </a:r>
            <a:endParaRPr lang="zh-CN" altLang="en-US" sz="3200" b="1" kern="0" dirty="0">
              <a:solidFill>
                <a:schemeClr val="bg1"/>
              </a:solidFill>
              <a:latin typeface="+mn-ea"/>
              <a:ea typeface="+mn-ea"/>
              <a:sym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 Box 2"/>
          <p:cNvSpPr txBox="1"/>
          <p:nvPr/>
        </p:nvSpPr>
        <p:spPr>
          <a:xfrm>
            <a:off x="2038286" y="1267498"/>
            <a:ext cx="4006260" cy="495713"/>
          </a:xfrm>
          <a:prstGeom prst="rect">
            <a:avLst/>
          </a:prstGeom>
          <a:noFill/>
          <a:ln w="9525">
            <a:noFill/>
          </a:ln>
        </p:spPr>
        <p:txBody>
          <a:bodyPr wrap="square">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indent="0" defTabSz="342900" eaLnBrk="1" hangingPunct="1">
              <a:lnSpc>
                <a:spcPct val="140000"/>
              </a:lnSpc>
              <a:spcBef>
                <a:spcPct val="0"/>
              </a:spcBef>
              <a:buNone/>
            </a:pPr>
            <a:r>
              <a:rPr lang="zh-CN" altLang="en-US" sz="2100" b="1" dirty="0">
                <a:solidFill>
                  <a:srgbClr val="C00000"/>
                </a:solidFill>
                <a:latin typeface="微软雅黑" panose="020B0503020204020204" pitchFamily="34" charset="-122"/>
                <a:ea typeface="微软雅黑" panose="020B0503020204020204" pitchFamily="34" charset="-122"/>
              </a:rPr>
              <a:t>二、获取</a:t>
            </a:r>
            <a:r>
              <a:rPr lang="en-US" altLang="zh-CN" sz="2100" b="1" dirty="0" err="1">
                <a:solidFill>
                  <a:srgbClr val="C00000"/>
                </a:solidFill>
                <a:latin typeface="微软雅黑" panose="020B0503020204020204" pitchFamily="34" charset="-122"/>
                <a:ea typeface="微软雅黑" panose="020B0503020204020204" pitchFamily="34" charset="-122"/>
              </a:rPr>
              <a:t>AKshare</a:t>
            </a:r>
            <a:r>
              <a:rPr lang="zh-CN" altLang="en-US" sz="2100" b="1" dirty="0">
                <a:solidFill>
                  <a:srgbClr val="C00000"/>
                </a:solidFill>
                <a:latin typeface="微软雅黑" panose="020B0503020204020204" pitchFamily="34" charset="-122"/>
                <a:ea typeface="微软雅黑" panose="020B0503020204020204" pitchFamily="34" charset="-122"/>
              </a:rPr>
              <a:t>平台数据</a:t>
            </a:r>
            <a:endParaRPr lang="zh-CN" altLang="en-US" sz="2100" b="1" dirty="0">
              <a:solidFill>
                <a:srgbClr val="C00000"/>
              </a:solidFill>
              <a:latin typeface="微软雅黑" panose="020B0503020204020204" pitchFamily="34" charset="-122"/>
              <a:ea typeface="微软雅黑" panose="020B0503020204020204" pitchFamily="34" charset="-122"/>
            </a:endParaRPr>
          </a:p>
        </p:txBody>
      </p:sp>
      <p:sp>
        <p:nvSpPr>
          <p:cNvPr id="38" name="Rectangle 3"/>
          <p:cNvSpPr txBox="1"/>
          <p:nvPr/>
        </p:nvSpPr>
        <p:spPr>
          <a:xfrm>
            <a:off x="2118556" y="3205625"/>
            <a:ext cx="8122024" cy="1129553"/>
          </a:xfrm>
          <a:prstGeom prst="rect">
            <a:avLst/>
          </a:prstGeom>
        </p:spPr>
        <p:txBody>
          <a:bodyPr vert="horz" wrap="square" lIns="91440" tIns="45720" rIns="91440" bIns="45720" anchor="t"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lvl="1" indent="0">
              <a:lnSpc>
                <a:spcPct val="140000"/>
              </a:lnSpc>
              <a:spcBef>
                <a:spcPts val="0"/>
              </a:spcBef>
              <a:buNone/>
            </a:pPr>
            <a:r>
              <a:rPr lang="zh-CN" altLang="en-US" sz="2200" kern="0" dirty="0"/>
              <a:t>       其中</a:t>
            </a:r>
            <a:r>
              <a:rPr lang="en-US" altLang="zh-CN" sz="2200" kern="0" dirty="0" err="1"/>
              <a:t>macro_cnbs</a:t>
            </a:r>
            <a:r>
              <a:rPr lang="en-US" altLang="zh-CN" sz="2200" kern="0" dirty="0"/>
              <a:t>()</a:t>
            </a:r>
            <a:r>
              <a:rPr lang="zh-CN" altLang="en-US" sz="2200" kern="0" dirty="0"/>
              <a:t>函数是</a:t>
            </a:r>
            <a:r>
              <a:rPr lang="en-US" altLang="zh-CN" sz="2200" kern="0" dirty="0" err="1"/>
              <a:t>akshare</a:t>
            </a:r>
            <a:r>
              <a:rPr lang="zh-CN" altLang="en-US" sz="2200" kern="0" dirty="0"/>
              <a:t>的内置函数，它所返回的数据包含我国自</a:t>
            </a:r>
            <a:r>
              <a:rPr lang="en-US" altLang="zh-CN" sz="2200" kern="0" dirty="0"/>
              <a:t>1992</a:t>
            </a:r>
            <a:r>
              <a:rPr lang="zh-CN" altLang="en-US" sz="2200" kern="0" dirty="0"/>
              <a:t>年</a:t>
            </a:r>
            <a:r>
              <a:rPr lang="en-US" altLang="zh-CN" sz="2200" kern="0" dirty="0"/>
              <a:t>12</a:t>
            </a:r>
            <a:r>
              <a:rPr lang="zh-CN" altLang="en-US" sz="2200" kern="0" dirty="0"/>
              <a:t>月至今八个方面的宏观杠杆率水平值。</a:t>
            </a:r>
            <a:endParaRPr lang="zh-CN" altLang="en-US" sz="2200" kern="0" dirty="0"/>
          </a:p>
        </p:txBody>
      </p:sp>
      <p:sp>
        <p:nvSpPr>
          <p:cNvPr id="39" name="Rectangle 3"/>
          <p:cNvSpPr txBox="1"/>
          <p:nvPr/>
        </p:nvSpPr>
        <p:spPr>
          <a:xfrm>
            <a:off x="2476932" y="2030027"/>
            <a:ext cx="3849892" cy="957832"/>
          </a:xfrm>
          <a:prstGeom prst="rect">
            <a:avLst/>
          </a:prstGeom>
          <a:solidFill>
            <a:schemeClr val="accent2">
              <a:lumMod val="20000"/>
              <a:lumOff val="80000"/>
            </a:schemeClr>
          </a:solidFill>
        </p:spPr>
        <p:txBody>
          <a:bodyPr vert="horz" wrap="square" lIns="91440" tIns="45720" rIns="91440" bIns="45720" anchor="t"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lvl="1" indent="0">
              <a:spcBef>
                <a:spcPts val="0"/>
              </a:spcBef>
              <a:buNone/>
            </a:pPr>
            <a:r>
              <a:rPr lang="en-US" altLang="zh-CN" sz="2400" kern="0" dirty="0"/>
              <a:t>import </a:t>
            </a:r>
            <a:r>
              <a:rPr lang="en-US" altLang="zh-CN" sz="2400" kern="0" dirty="0" err="1"/>
              <a:t>akshare</a:t>
            </a:r>
            <a:r>
              <a:rPr lang="en-US" altLang="zh-CN" sz="2400" kern="0" dirty="0"/>
              <a:t> as </a:t>
            </a:r>
            <a:r>
              <a:rPr lang="en-US" altLang="zh-CN" sz="2400" kern="0" dirty="0" err="1"/>
              <a:t>ak</a:t>
            </a:r>
            <a:endParaRPr lang="en-US" altLang="zh-CN" sz="2400" kern="0" dirty="0"/>
          </a:p>
          <a:p>
            <a:pPr marL="0" lvl="1" indent="0">
              <a:spcBef>
                <a:spcPts val="0"/>
              </a:spcBef>
              <a:buNone/>
            </a:pPr>
            <a:r>
              <a:rPr lang="en-US" altLang="zh-CN" sz="2400" kern="0" dirty="0" err="1"/>
              <a:t>df</a:t>
            </a:r>
            <a:r>
              <a:rPr lang="en-US" altLang="zh-CN" sz="2400" kern="0" dirty="0"/>
              <a:t> = </a:t>
            </a:r>
            <a:r>
              <a:rPr lang="en-US" altLang="zh-CN" sz="2400" kern="0" dirty="0" err="1"/>
              <a:t>ak.macro_cnbs</a:t>
            </a:r>
            <a:r>
              <a:rPr lang="en-US" altLang="zh-CN" sz="2400" kern="0" dirty="0"/>
              <a:t>()</a:t>
            </a:r>
            <a:endParaRPr lang="zh-CN" altLang="en-US" sz="2400" kern="0" dirty="0"/>
          </a:p>
        </p:txBody>
      </p:sp>
      <p:sp>
        <p:nvSpPr>
          <p:cNvPr id="23" name="标题 1"/>
          <p:cNvSpPr txBox="1"/>
          <p:nvPr/>
        </p:nvSpPr>
        <p:spPr>
          <a:xfrm>
            <a:off x="2672897" y="266772"/>
            <a:ext cx="6544236"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zh-CN" altLang="en-US" sz="3200" b="1" kern="0" dirty="0">
                <a:solidFill>
                  <a:schemeClr val="bg1"/>
                </a:solidFill>
                <a:latin typeface="+mn-ea"/>
                <a:ea typeface="+mn-ea"/>
                <a:sym typeface="+mn-ea"/>
              </a:rPr>
              <a:t>通过</a:t>
            </a:r>
            <a:r>
              <a:rPr lang="en-US" altLang="zh-CN" sz="3200" b="1" kern="0" dirty="0" err="1">
                <a:solidFill>
                  <a:schemeClr val="bg1"/>
                </a:solidFill>
                <a:latin typeface="+mn-ea"/>
                <a:ea typeface="+mn-ea"/>
                <a:sym typeface="+mn-ea"/>
              </a:rPr>
              <a:t>AKshare</a:t>
            </a:r>
            <a:r>
              <a:rPr lang="zh-CN" altLang="en-US" sz="3200" b="1" kern="0" dirty="0">
                <a:solidFill>
                  <a:schemeClr val="bg1"/>
                </a:solidFill>
                <a:latin typeface="+mn-ea"/>
                <a:ea typeface="+mn-ea"/>
                <a:sym typeface="+mn-ea"/>
              </a:rPr>
              <a:t>获取宏观杠杆率</a:t>
            </a:r>
            <a:endParaRPr lang="zh-CN" altLang="en-US" sz="3200" b="1" kern="0" dirty="0">
              <a:solidFill>
                <a:schemeClr val="bg1"/>
              </a:solidFill>
              <a:latin typeface="+mn-ea"/>
              <a:ea typeface="+mn-ea"/>
              <a:sym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012970" y="1167974"/>
            <a:ext cx="2892780" cy="369332"/>
          </a:xfrm>
          <a:prstGeom prst="rect">
            <a:avLst/>
          </a:prstGeom>
        </p:spPr>
        <p:txBody>
          <a:bodyPr wrap="none">
            <a:spAutoFit/>
          </a:bodyPr>
          <a:lstStyle/>
          <a:p>
            <a:r>
              <a:rPr lang="en-US" altLang="zh-CN" dirty="0"/>
              <a:t>https://data.worldbank.org.cn</a:t>
            </a:r>
            <a:endParaRPr lang="zh-CN" altLang="en-US" dirty="0"/>
          </a:p>
        </p:txBody>
      </p:sp>
      <p:pic>
        <p:nvPicPr>
          <p:cNvPr id="32" name="图片 31"/>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524000" y="1830967"/>
            <a:ext cx="9144000" cy="2352204"/>
          </a:xfrm>
          <a:prstGeom prst="rect">
            <a:avLst/>
          </a:prstGeom>
        </p:spPr>
      </p:pic>
      <p:sp>
        <p:nvSpPr>
          <p:cNvPr id="33" name="文本框 32"/>
          <p:cNvSpPr txBox="1"/>
          <p:nvPr/>
        </p:nvSpPr>
        <p:spPr>
          <a:xfrm>
            <a:off x="1783116" y="4651558"/>
            <a:ext cx="8625769" cy="1643527"/>
          </a:xfrm>
          <a:prstGeom prst="rect">
            <a:avLst/>
          </a:prstGeom>
          <a:noFill/>
        </p:spPr>
        <p:txBody>
          <a:bodyPr wrap="square" rtlCol="0">
            <a:spAutoFit/>
          </a:bodyPr>
          <a:lstStyle/>
          <a:p>
            <a:pPr algn="just">
              <a:lnSpc>
                <a:spcPct val="120000"/>
              </a:lnSpc>
            </a:pPr>
            <a:r>
              <a:rPr lang="zh-CN" altLang="en-US" sz="2100" dirty="0"/>
              <a:t>        世界银行公开数据平台目前提供全球</a:t>
            </a:r>
            <a:r>
              <a:rPr lang="en-US" altLang="zh-CN" sz="2100" dirty="0"/>
              <a:t>200</a:t>
            </a:r>
            <a:r>
              <a:rPr lang="zh-CN" altLang="en-US" sz="2100" dirty="0"/>
              <a:t>多个国家和地区的各类发展指标数据。有些经济发展指标数据包括自</a:t>
            </a:r>
            <a:r>
              <a:rPr lang="en-US" altLang="zh-CN" sz="2100" dirty="0"/>
              <a:t>1960</a:t>
            </a:r>
            <a:r>
              <a:rPr lang="zh-CN" altLang="en-US" sz="2100" dirty="0"/>
              <a:t>年以来的数据，但早于</a:t>
            </a:r>
            <a:r>
              <a:rPr lang="en-US" altLang="zh-CN" sz="2100" dirty="0"/>
              <a:t>1990</a:t>
            </a:r>
            <a:r>
              <a:rPr lang="zh-CN" altLang="en-US" sz="2100" dirty="0"/>
              <a:t>年的数据可能不够完整，有些指标数据甚至仅包括自</a:t>
            </a:r>
            <a:r>
              <a:rPr lang="en-US" altLang="zh-CN" sz="2100" dirty="0"/>
              <a:t>2000</a:t>
            </a:r>
            <a:r>
              <a:rPr lang="zh-CN" altLang="en-US" sz="2100" dirty="0"/>
              <a:t>年至今的数据。详细下载流程请参阅实验</a:t>
            </a:r>
            <a:r>
              <a:rPr lang="en-US" altLang="zh-CN" sz="2100" dirty="0"/>
              <a:t>12</a:t>
            </a:r>
            <a:r>
              <a:rPr lang="zh-CN" altLang="en-US" sz="2100" dirty="0"/>
              <a:t>相关内容。</a:t>
            </a:r>
            <a:endParaRPr lang="zh-CN" altLang="en-US" sz="2100" dirty="0"/>
          </a:p>
        </p:txBody>
      </p:sp>
      <p:sp>
        <p:nvSpPr>
          <p:cNvPr id="13" name="标题 1"/>
          <p:cNvSpPr txBox="1"/>
          <p:nvPr/>
        </p:nvSpPr>
        <p:spPr>
          <a:xfrm>
            <a:off x="2635623" y="238184"/>
            <a:ext cx="6920753"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zh-CN" altLang="en-US" sz="3200" b="1" kern="0" dirty="0">
                <a:solidFill>
                  <a:schemeClr val="bg1"/>
                </a:solidFill>
                <a:latin typeface="+mn-ea"/>
                <a:ea typeface="+mn-ea"/>
                <a:sym typeface="+mn-ea"/>
              </a:rPr>
              <a:t>通过世界银行公开数据平台获取数据</a:t>
            </a:r>
            <a:endParaRPr lang="zh-CN" altLang="en-US" sz="3200" b="1" kern="0" dirty="0">
              <a:solidFill>
                <a:schemeClr val="bg1"/>
              </a:solidFill>
              <a:latin typeface="+mn-ea"/>
              <a:ea typeface="+mn-ea"/>
              <a:sym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文本框 54"/>
          <p:cNvSpPr txBox="1"/>
          <p:nvPr/>
        </p:nvSpPr>
        <p:spPr>
          <a:xfrm>
            <a:off x="1718317" y="1101178"/>
            <a:ext cx="8625769" cy="3988784"/>
          </a:xfrm>
          <a:prstGeom prst="rect">
            <a:avLst/>
          </a:prstGeom>
          <a:noFill/>
        </p:spPr>
        <p:txBody>
          <a:bodyPr wrap="square" rtlCol="0">
            <a:spAutoFit/>
          </a:bodyPr>
          <a:lstStyle/>
          <a:p>
            <a:pPr algn="just">
              <a:lnSpc>
                <a:spcPct val="120000"/>
              </a:lnSpc>
            </a:pPr>
            <a:r>
              <a:rPr lang="zh-CN" altLang="en-US" sz="2100" b="1" dirty="0"/>
              <a:t>        </a:t>
            </a:r>
            <a:r>
              <a:rPr lang="zh-CN" altLang="en-US" sz="2100" dirty="0"/>
              <a:t>平台提供</a:t>
            </a:r>
            <a:r>
              <a:rPr lang="en-US" altLang="zh-CN" sz="2100" dirty="0"/>
              <a:t>CSV</a:t>
            </a:r>
            <a:r>
              <a:rPr lang="zh-CN" altLang="en-US" sz="2100" dirty="0"/>
              <a:t>、</a:t>
            </a:r>
            <a:r>
              <a:rPr lang="en-US" altLang="zh-CN" sz="2100" dirty="0"/>
              <a:t>XML</a:t>
            </a:r>
            <a:r>
              <a:rPr lang="zh-CN" altLang="en-US" sz="2100" dirty="0"/>
              <a:t>和</a:t>
            </a:r>
            <a:r>
              <a:rPr lang="en-US" altLang="zh-CN" sz="2100" dirty="0"/>
              <a:t>Excel</a:t>
            </a:r>
            <a:r>
              <a:rPr lang="zh-CN" altLang="en-US" sz="2100" dirty="0"/>
              <a:t>三种格式的数据文件。从平台下载的文件实际上包含全球</a:t>
            </a:r>
            <a:r>
              <a:rPr lang="en-US" altLang="zh-CN" sz="2100" dirty="0"/>
              <a:t>200</a:t>
            </a:r>
            <a:r>
              <a:rPr lang="zh-CN" altLang="en-US" sz="2100" dirty="0"/>
              <a:t>多个国家和地区的同一个指标数据。通常下载的文件头部有一些说明行，在使用</a:t>
            </a:r>
            <a:r>
              <a:rPr lang="en-US" altLang="zh-CN" sz="2100" dirty="0"/>
              <a:t>pandas</a:t>
            </a:r>
            <a:r>
              <a:rPr lang="zh-CN" altLang="en-US" sz="2100" dirty="0"/>
              <a:t>读取时可设置</a:t>
            </a:r>
            <a:r>
              <a:rPr lang="en-US" altLang="zh-CN" sz="2100" dirty="0" err="1"/>
              <a:t>skiprows</a:t>
            </a:r>
            <a:r>
              <a:rPr lang="zh-CN" altLang="en-US" sz="2100" dirty="0"/>
              <a:t>参数跳过头部的说明行。</a:t>
            </a:r>
            <a:endParaRPr lang="en-US" altLang="zh-CN" sz="2100" dirty="0"/>
          </a:p>
          <a:p>
            <a:pPr algn="just">
              <a:lnSpc>
                <a:spcPct val="120000"/>
              </a:lnSpc>
            </a:pPr>
            <a:r>
              <a:rPr lang="zh-CN" altLang="en-US" sz="2100" dirty="0"/>
              <a:t>例如，读取下载的各国</a:t>
            </a:r>
            <a:r>
              <a:rPr lang="en-US" altLang="zh-CN" sz="2100" dirty="0"/>
              <a:t>GDP</a:t>
            </a:r>
            <a:r>
              <a:rPr lang="zh-CN" altLang="en-US" sz="2100" dirty="0"/>
              <a:t>数据文件</a:t>
            </a:r>
            <a:r>
              <a:rPr lang="en-US" altLang="zh-CN" sz="2100" dirty="0"/>
              <a:t>KD_DS2_zh_csv_v2_5884476.csv</a:t>
            </a:r>
            <a:r>
              <a:rPr lang="zh-CN" altLang="en-US" sz="2100" dirty="0"/>
              <a:t>。</a:t>
            </a:r>
            <a:endParaRPr lang="zh-CN" altLang="en-US" sz="2100" dirty="0"/>
          </a:p>
          <a:p>
            <a:pPr algn="just">
              <a:lnSpc>
                <a:spcPct val="120000"/>
              </a:lnSpc>
            </a:pPr>
            <a:endParaRPr lang="en-US" altLang="zh-CN" sz="1700" dirty="0"/>
          </a:p>
          <a:p>
            <a:pPr algn="just">
              <a:lnSpc>
                <a:spcPct val="120000"/>
              </a:lnSpc>
            </a:pPr>
            <a:r>
              <a:rPr lang="en-US" altLang="zh-CN" sz="1700" dirty="0"/>
              <a:t>   </a:t>
            </a:r>
            <a:r>
              <a:rPr lang="en-US" altLang="zh-CN" sz="1700" dirty="0" err="1"/>
              <a:t>df</a:t>
            </a:r>
            <a:r>
              <a:rPr lang="en-US" altLang="zh-CN" sz="1700" dirty="0"/>
              <a:t> = </a:t>
            </a:r>
            <a:r>
              <a:rPr lang="en-US" altLang="zh-CN" sz="1700" dirty="0" err="1"/>
              <a:t>pd.read_csv</a:t>
            </a:r>
            <a:r>
              <a:rPr lang="en-US" altLang="zh-CN" sz="1700" dirty="0"/>
              <a:t>('</a:t>
            </a:r>
            <a:r>
              <a:rPr lang="en-US" altLang="zh-CN" sz="1700" dirty="0" err="1"/>
              <a:t>fin_data</a:t>
            </a:r>
            <a:r>
              <a:rPr lang="en-US" altLang="zh-CN" sz="1700" dirty="0"/>
              <a:t>/KD_DS2_zh_csv_v2_5884476.csv', </a:t>
            </a:r>
            <a:r>
              <a:rPr lang="en-US" altLang="zh-CN" sz="1700" dirty="0" err="1"/>
              <a:t>skiprows</a:t>
            </a:r>
            <a:r>
              <a:rPr lang="en-US" altLang="zh-CN" sz="1700" dirty="0"/>
              <a:t>=4)  # </a:t>
            </a:r>
            <a:r>
              <a:rPr lang="zh-CN" altLang="en-US" sz="1700" dirty="0"/>
              <a:t>跳过头</a:t>
            </a:r>
            <a:r>
              <a:rPr lang="en-US" altLang="zh-CN" sz="1700" dirty="0"/>
              <a:t>4</a:t>
            </a:r>
            <a:r>
              <a:rPr lang="zh-CN" altLang="en-US" sz="1700" dirty="0"/>
              <a:t>行</a:t>
            </a:r>
            <a:endParaRPr lang="zh-CN" altLang="en-US" sz="1700" dirty="0"/>
          </a:p>
          <a:p>
            <a:pPr algn="just">
              <a:lnSpc>
                <a:spcPct val="120000"/>
              </a:lnSpc>
            </a:pPr>
            <a:r>
              <a:rPr lang="en-US" altLang="zh-CN" sz="1700" dirty="0"/>
              <a:t>   print(</a:t>
            </a:r>
            <a:r>
              <a:rPr lang="en-US" altLang="zh-CN" sz="1700" dirty="0" err="1"/>
              <a:t>df.columns</a:t>
            </a:r>
            <a:r>
              <a:rPr lang="en-US" altLang="zh-CN" sz="1700" dirty="0"/>
              <a:t>)</a:t>
            </a:r>
            <a:endParaRPr lang="en-US" altLang="zh-CN" sz="1700" dirty="0"/>
          </a:p>
          <a:p>
            <a:pPr algn="just">
              <a:lnSpc>
                <a:spcPct val="120000"/>
              </a:lnSpc>
            </a:pPr>
            <a:r>
              <a:rPr lang="zh-CN" altLang="en-US" sz="2100" dirty="0"/>
              <a:t>输出如下：</a:t>
            </a:r>
            <a:endParaRPr lang="zh-CN" altLang="en-US" sz="2100" dirty="0"/>
          </a:p>
          <a:p>
            <a:pPr algn="just">
              <a:lnSpc>
                <a:spcPct val="120000"/>
              </a:lnSpc>
            </a:pPr>
            <a:r>
              <a:rPr lang="en-US" altLang="zh-CN" sz="1700" dirty="0"/>
              <a:t>    Index(['Country Name', 'Country Code', 'Indicator Name', 'Indicator Code',</a:t>
            </a:r>
            <a:endParaRPr lang="en-US" altLang="zh-CN" sz="1700" dirty="0"/>
          </a:p>
          <a:p>
            <a:pPr algn="just">
              <a:lnSpc>
                <a:spcPct val="120000"/>
              </a:lnSpc>
            </a:pPr>
            <a:r>
              <a:rPr lang="en-US" altLang="zh-CN" sz="1700" dirty="0"/>
              <a:t>       '1960', '1961', '1962', '1963', '1964', '1965', '1966', '1967', ...</a:t>
            </a:r>
            <a:endParaRPr lang="zh-CN" altLang="en-US" sz="1700" dirty="0"/>
          </a:p>
        </p:txBody>
      </p:sp>
      <p:sp>
        <p:nvSpPr>
          <p:cNvPr id="3" name="标题 1"/>
          <p:cNvSpPr txBox="1"/>
          <p:nvPr/>
        </p:nvSpPr>
        <p:spPr>
          <a:xfrm>
            <a:off x="2635624" y="318218"/>
            <a:ext cx="6920753"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zh-CN" altLang="en-US" sz="3200" b="1" kern="0" dirty="0">
                <a:solidFill>
                  <a:schemeClr val="bg1"/>
                </a:solidFill>
                <a:latin typeface="+mn-ea"/>
                <a:ea typeface="+mn-ea"/>
                <a:sym typeface="+mn-ea"/>
              </a:rPr>
              <a:t>通过世界银行公开数据平台获取数据</a:t>
            </a:r>
            <a:endParaRPr lang="zh-CN" altLang="en-US" sz="3200" b="1" kern="0" dirty="0">
              <a:solidFill>
                <a:schemeClr val="bg1"/>
              </a:solidFill>
              <a:latin typeface="+mn-ea"/>
              <a:ea typeface="+mn-ea"/>
              <a:sym typeface="+mn-e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文本框 79"/>
          <p:cNvSpPr txBox="1"/>
          <p:nvPr/>
        </p:nvSpPr>
        <p:spPr>
          <a:xfrm>
            <a:off x="1966189" y="1347269"/>
            <a:ext cx="8309319" cy="3397853"/>
          </a:xfrm>
          <a:prstGeom prst="rect">
            <a:avLst/>
          </a:prstGeom>
          <a:noFill/>
        </p:spPr>
        <p:txBody>
          <a:bodyPr wrap="square" rtlCol="0">
            <a:spAutoFit/>
          </a:bodyPr>
          <a:lstStyle/>
          <a:p>
            <a:pPr>
              <a:lnSpc>
                <a:spcPct val="120000"/>
              </a:lnSpc>
            </a:pPr>
            <a:r>
              <a:rPr lang="zh-CN" altLang="en-US" sz="2200" b="1" dirty="0"/>
              <a:t>绘制股票</a:t>
            </a:r>
            <a:r>
              <a:rPr lang="en-US" altLang="zh-CN" sz="2200" b="1" dirty="0"/>
              <a:t>k</a:t>
            </a:r>
            <a:r>
              <a:rPr lang="zh-CN" altLang="en-US" sz="2200" b="1" dirty="0"/>
              <a:t>线图的主要三个步骤：</a:t>
            </a:r>
            <a:endParaRPr lang="zh-CN" altLang="en-US" sz="2200" b="1" dirty="0"/>
          </a:p>
          <a:p>
            <a:pPr>
              <a:lnSpc>
                <a:spcPct val="120000"/>
              </a:lnSpc>
              <a:spcBef>
                <a:spcPts val="1200"/>
              </a:spcBef>
            </a:pPr>
            <a:r>
              <a:rPr lang="zh-CN" altLang="en-US" sz="2200" b="1" dirty="0"/>
              <a:t>第</a:t>
            </a:r>
            <a:r>
              <a:rPr lang="en-US" altLang="zh-CN" sz="2200" b="1" dirty="0"/>
              <a:t>1</a:t>
            </a:r>
            <a:r>
              <a:rPr lang="zh-CN" altLang="en-US" sz="2200" b="1" dirty="0"/>
              <a:t>步   确定数据来源。如从</a:t>
            </a:r>
            <a:r>
              <a:rPr lang="en-US" altLang="zh-CN" sz="2200" b="1" dirty="0" err="1"/>
              <a:t>Tushare</a:t>
            </a:r>
            <a:r>
              <a:rPr lang="zh-CN" altLang="en-US" sz="2200" b="1" dirty="0"/>
              <a:t>平台在线获取股票行情数据。</a:t>
            </a:r>
            <a:endParaRPr lang="zh-CN" altLang="en-US" sz="2200" b="1" dirty="0"/>
          </a:p>
          <a:p>
            <a:pPr>
              <a:lnSpc>
                <a:spcPct val="120000"/>
              </a:lnSpc>
              <a:spcBef>
                <a:spcPts val="1200"/>
              </a:spcBef>
            </a:pPr>
            <a:r>
              <a:rPr lang="zh-CN" altLang="en-US" sz="2200" b="1" dirty="0"/>
              <a:t>第</a:t>
            </a:r>
            <a:r>
              <a:rPr lang="en-US" altLang="zh-CN" sz="2200" b="1" dirty="0"/>
              <a:t>2</a:t>
            </a:r>
            <a:r>
              <a:rPr lang="zh-CN" altLang="en-US" sz="2200" b="1" dirty="0"/>
              <a:t>步  确定可视化的形式和实现工具。如选择</a:t>
            </a:r>
            <a:r>
              <a:rPr lang="en-US" altLang="zh-CN" sz="2200" b="1" dirty="0" err="1"/>
              <a:t>mplfinance</a:t>
            </a:r>
            <a:r>
              <a:rPr lang="en-US" altLang="zh-CN" sz="2200" b="1" dirty="0"/>
              <a:t> </a:t>
            </a:r>
            <a:r>
              <a:rPr lang="zh-CN" altLang="en-US" sz="2200" b="1" dirty="0"/>
              <a:t>作为绘制股票价格</a:t>
            </a:r>
            <a:r>
              <a:rPr lang="en-US" altLang="zh-CN" sz="2200" b="1" dirty="0"/>
              <a:t>k</a:t>
            </a:r>
            <a:r>
              <a:rPr lang="zh-CN" altLang="en-US" sz="2200" b="1" dirty="0"/>
              <a:t>线图的工具，输出图表中绘制的</a:t>
            </a:r>
            <a:r>
              <a:rPr lang="en-US" altLang="zh-CN" sz="2200" b="1" dirty="0"/>
              <a:t>k</a:t>
            </a:r>
            <a:r>
              <a:rPr lang="zh-CN" altLang="en-US" sz="2200" b="1" dirty="0"/>
              <a:t>线数量不宜太多。</a:t>
            </a:r>
            <a:endParaRPr lang="zh-CN" altLang="en-US" sz="2200" b="1" dirty="0"/>
          </a:p>
          <a:p>
            <a:pPr>
              <a:lnSpc>
                <a:spcPct val="120000"/>
              </a:lnSpc>
              <a:spcBef>
                <a:spcPts val="1200"/>
              </a:spcBef>
            </a:pPr>
            <a:r>
              <a:rPr lang="zh-CN" altLang="en-US" sz="2200" b="1" dirty="0"/>
              <a:t>第</a:t>
            </a:r>
            <a:r>
              <a:rPr lang="en-US" altLang="zh-CN" sz="2200" b="1" dirty="0"/>
              <a:t>3</a:t>
            </a:r>
            <a:r>
              <a:rPr lang="zh-CN" altLang="en-US" sz="2200" b="1" dirty="0"/>
              <a:t>步  确定绘制图表的输出工具。如选择图表绘制包</a:t>
            </a:r>
            <a:r>
              <a:rPr lang="en-US" altLang="zh-CN" sz="2200" b="1" dirty="0" err="1"/>
              <a:t>matplotlib</a:t>
            </a:r>
            <a:r>
              <a:rPr lang="zh-CN" altLang="en-US" sz="2200" b="1" dirty="0"/>
              <a:t>作为</a:t>
            </a:r>
            <a:r>
              <a:rPr lang="en-US" altLang="zh-CN" sz="2200" b="1" dirty="0"/>
              <a:t>k</a:t>
            </a:r>
            <a:r>
              <a:rPr lang="zh-CN" altLang="en-US" sz="2200" b="1" dirty="0"/>
              <a:t>线图的输出工具，可比较容易地对图表的结构布局、颜色及坐标轴格式等诸多方面进行设置。</a:t>
            </a:r>
            <a:endParaRPr lang="zh-CN" altLang="en-US" sz="2200" b="1" dirty="0"/>
          </a:p>
        </p:txBody>
      </p:sp>
      <p:sp>
        <p:nvSpPr>
          <p:cNvPr id="11" name="Text Box 1078"/>
          <p:cNvSpPr txBox="1">
            <a:spLocks noChangeArrowheads="1"/>
          </p:cNvSpPr>
          <p:nvPr/>
        </p:nvSpPr>
        <p:spPr bwMode="auto">
          <a:xfrm>
            <a:off x="2000093" y="5045395"/>
            <a:ext cx="8275414"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spcBef>
                <a:spcPct val="0"/>
              </a:spcBef>
              <a:buFontTx/>
              <a:buNone/>
            </a:pPr>
            <a:r>
              <a:rPr kumimoji="1" lang="zh-CN" altLang="en-US" sz="2200" b="1" dirty="0">
                <a:latin typeface="Times New Roman" panose="02020603050405020304" pitchFamily="18" charset="0"/>
              </a:rPr>
              <a:t>注意</a:t>
            </a:r>
            <a:r>
              <a:rPr kumimoji="1" lang="zh-CN" altLang="en-US" sz="2200" b="1" dirty="0">
                <a:latin typeface="Times New Roman" panose="02020603050405020304" pitchFamily="18" charset="0"/>
                <a:sym typeface="Wingdings" panose="05000000000000000000" pitchFamily="2" charset="2"/>
              </a:rPr>
              <a:t>：</a:t>
            </a:r>
            <a:r>
              <a:rPr kumimoji="1" lang="en-US" altLang="zh-CN" sz="2200" b="1" dirty="0">
                <a:latin typeface="Times New Roman" panose="02020603050405020304" pitchFamily="18" charset="0"/>
                <a:sym typeface="Wingdings" panose="05000000000000000000" pitchFamily="2" charset="2"/>
              </a:rPr>
              <a:t>1) </a:t>
            </a:r>
            <a:r>
              <a:rPr kumimoji="1" lang="zh-CN" altLang="en-US" sz="2200" b="1" dirty="0">
                <a:latin typeface="Times New Roman" panose="02020603050405020304" pitchFamily="18" charset="0"/>
              </a:rPr>
              <a:t>控制</a:t>
            </a:r>
            <a:r>
              <a:rPr kumimoji="1" lang="en-US" altLang="zh-CN" sz="2200" b="1" dirty="0">
                <a:latin typeface="Times New Roman" panose="02020603050405020304" pitchFamily="18" charset="0"/>
              </a:rPr>
              <a:t>k</a:t>
            </a:r>
            <a:r>
              <a:rPr kumimoji="1" lang="zh-CN" altLang="en-US" sz="2200" b="1" dirty="0">
                <a:latin typeface="Times New Roman" panose="02020603050405020304" pitchFamily="18" charset="0"/>
              </a:rPr>
              <a:t>线数量；</a:t>
            </a:r>
            <a:r>
              <a:rPr kumimoji="1" lang="en-US" altLang="zh-CN" sz="2200" b="1" dirty="0">
                <a:latin typeface="Times New Roman" panose="02020603050405020304" pitchFamily="18" charset="0"/>
              </a:rPr>
              <a:t>2) </a:t>
            </a:r>
            <a:r>
              <a:rPr kumimoji="1" lang="zh-CN" altLang="en-US" sz="2200" b="1" dirty="0">
                <a:latin typeface="Times New Roman" panose="02020603050405020304" pitchFamily="18" charset="0"/>
              </a:rPr>
              <a:t>合理分配子图布局；</a:t>
            </a:r>
            <a:r>
              <a:rPr kumimoji="1" lang="en-US" altLang="zh-CN" sz="2200" b="1" dirty="0">
                <a:latin typeface="Times New Roman" panose="02020603050405020304" pitchFamily="18" charset="0"/>
              </a:rPr>
              <a:t>3) </a:t>
            </a:r>
            <a:r>
              <a:rPr kumimoji="1" lang="zh-CN" altLang="en-US" sz="2200" b="1" dirty="0">
                <a:latin typeface="Times New Roman" panose="02020603050405020304" pitchFamily="18" charset="0"/>
              </a:rPr>
              <a:t>合理设置坐标轴标签数量及其格式。</a:t>
            </a:r>
            <a:endParaRPr kumimoji="1" lang="zh-CN" altLang="en-US" sz="2200" b="1" dirty="0">
              <a:latin typeface="Times New Roman" panose="02020603050405020304" pitchFamily="18" charset="0"/>
            </a:endParaRPr>
          </a:p>
        </p:txBody>
      </p:sp>
      <p:sp>
        <p:nvSpPr>
          <p:cNvPr id="12" name="标题 1"/>
          <p:cNvSpPr txBox="1"/>
          <p:nvPr/>
        </p:nvSpPr>
        <p:spPr>
          <a:xfrm>
            <a:off x="2844340" y="260205"/>
            <a:ext cx="6140824"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en-US" altLang="zh-CN" sz="3200" b="1" kern="0">
                <a:solidFill>
                  <a:schemeClr val="bg1"/>
                </a:solidFill>
                <a:latin typeface="宋体" panose="02010600030101010101" pitchFamily="2" charset="-122"/>
                <a:ea typeface="宋体" panose="02010600030101010101" pitchFamily="2" charset="-122"/>
                <a:sym typeface="+mn-ea"/>
              </a:rPr>
              <a:t>10.2</a:t>
            </a:r>
            <a:r>
              <a:rPr lang="zh-CN" altLang="en-US" sz="3200" b="1" kern="0">
                <a:solidFill>
                  <a:schemeClr val="bg1"/>
                </a:solidFill>
                <a:latin typeface="宋体" panose="02010600030101010101" pitchFamily="2" charset="-122"/>
                <a:ea typeface="宋体" panose="02010600030101010101" pitchFamily="2" charset="-122"/>
                <a:sym typeface="+mn-ea"/>
              </a:rPr>
              <a:t> </a:t>
            </a:r>
            <a:r>
              <a:rPr lang="zh-CN" altLang="en-US" sz="3200" b="1" kern="0" dirty="0">
                <a:solidFill>
                  <a:schemeClr val="bg1"/>
                </a:solidFill>
                <a:latin typeface="宋体" panose="02010600030101010101" pitchFamily="2" charset="-122"/>
                <a:ea typeface="宋体" panose="02010600030101010101" pitchFamily="2" charset="-122"/>
                <a:sym typeface="+mn-ea"/>
              </a:rPr>
              <a:t>股票行情数据可视化</a:t>
            </a:r>
            <a:endParaRPr lang="zh-CN" altLang="en-US" sz="3200" b="1" kern="0" dirty="0">
              <a:solidFill>
                <a:schemeClr val="bg1"/>
              </a:solidFill>
              <a:latin typeface="宋体" panose="02010600030101010101" pitchFamily="2" charset="-122"/>
              <a:ea typeface="宋体" panose="02010600030101010101" pitchFamily="2" charset="-122"/>
              <a:sym typeface="+mn-ea"/>
            </a:endParaRPr>
          </a:p>
        </p:txBody>
      </p:sp>
      <p:sp>
        <p:nvSpPr>
          <p:cNvPr id="5" name="文本框 4"/>
          <p:cNvSpPr txBox="1"/>
          <p:nvPr/>
        </p:nvSpPr>
        <p:spPr>
          <a:xfrm>
            <a:off x="2272552" y="6301645"/>
            <a:ext cx="3642200" cy="359522"/>
          </a:xfrm>
          <a:prstGeom prst="rect">
            <a:avLst/>
          </a:prstGeom>
          <a:noFill/>
        </p:spPr>
        <p:txBody>
          <a:bodyPr wrap="square" rtlCol="0">
            <a:spAutoFit/>
          </a:bodyPr>
          <a:lstStyle/>
          <a:p>
            <a:pPr algn="just">
              <a:lnSpc>
                <a:spcPct val="120000"/>
              </a:lnSpc>
            </a:pPr>
            <a:r>
              <a:rPr lang="zh-CN" altLang="en-US" sz="1600" dirty="0">
                <a:solidFill>
                  <a:srgbClr val="C00000"/>
                </a:solidFill>
              </a:rPr>
              <a:t>注：示例程序见</a:t>
            </a:r>
            <a:r>
              <a:rPr lang="en-US" altLang="zh-CN" sz="1600" dirty="0" err="1">
                <a:solidFill>
                  <a:srgbClr val="C00000"/>
                </a:solidFill>
              </a:rPr>
              <a:t>ipynb</a:t>
            </a:r>
            <a:r>
              <a:rPr lang="zh-CN" altLang="en-US" sz="1600" dirty="0">
                <a:solidFill>
                  <a:srgbClr val="C00000"/>
                </a:solidFill>
              </a:rPr>
              <a:t>文件中的代码</a:t>
            </a:r>
            <a:endParaRPr lang="zh-CN" altLang="en-US" sz="1600" dirty="0">
              <a:solidFill>
                <a:srgbClr val="C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524000" y="1196893"/>
            <a:ext cx="9144000" cy="5248800"/>
          </a:xfrm>
          <a:prstGeom prst="rect">
            <a:avLst/>
          </a:prstGeom>
        </p:spPr>
      </p:pic>
      <p:sp>
        <p:nvSpPr>
          <p:cNvPr id="6" name="矩形 5"/>
          <p:cNvSpPr/>
          <p:nvPr/>
        </p:nvSpPr>
        <p:spPr>
          <a:xfrm>
            <a:off x="3997779" y="6488668"/>
            <a:ext cx="4035079" cy="369332"/>
          </a:xfrm>
          <a:prstGeom prst="rect">
            <a:avLst/>
          </a:prstGeom>
        </p:spPr>
        <p:txBody>
          <a:bodyPr wrap="none">
            <a:spAutoFit/>
          </a:bodyPr>
          <a:lstStyle/>
          <a:p>
            <a:r>
              <a:rPr lang="zh-CN" altLang="zh-CN" kern="100" dirty="0">
                <a:latin typeface="Calibri" panose="020F0502020204030204" pitchFamily="34" charset="0"/>
                <a:cs typeface="Calibri" panose="020F0502020204030204" pitchFamily="34" charset="0"/>
              </a:rPr>
              <a:t>图</a:t>
            </a:r>
            <a:r>
              <a:rPr lang="en-US" altLang="zh-CN" kern="100" dirty="0">
                <a:latin typeface="Calibri" panose="020F0502020204030204" pitchFamily="34" charset="0"/>
              </a:rPr>
              <a:t>10.2  </a:t>
            </a:r>
            <a:r>
              <a:rPr lang="zh-CN" altLang="zh-CN" kern="100" dirty="0">
                <a:latin typeface="Calibri" panose="020F0502020204030204" pitchFamily="34" charset="0"/>
                <a:cs typeface="Calibri" panose="020F0502020204030204" pitchFamily="34" charset="0"/>
              </a:rPr>
              <a:t>股票</a:t>
            </a:r>
            <a:r>
              <a:rPr lang="en-US" altLang="zh-CN" kern="100" dirty="0">
                <a:latin typeface="Calibri" panose="020F0502020204030204" pitchFamily="34" charset="0"/>
              </a:rPr>
              <a:t>k</a:t>
            </a:r>
            <a:r>
              <a:rPr lang="zh-CN" altLang="zh-CN" kern="100" dirty="0">
                <a:latin typeface="Calibri" panose="020F0502020204030204" pitchFamily="34" charset="0"/>
                <a:cs typeface="Calibri" panose="020F0502020204030204" pitchFamily="34" charset="0"/>
              </a:rPr>
              <a:t>线、移动平均线、成交量</a:t>
            </a:r>
            <a:endParaRPr lang="zh-CN" altLang="en-US" dirty="0"/>
          </a:p>
        </p:txBody>
      </p:sp>
      <p:sp>
        <p:nvSpPr>
          <p:cNvPr id="12" name="标题 1"/>
          <p:cNvSpPr txBox="1"/>
          <p:nvPr/>
        </p:nvSpPr>
        <p:spPr>
          <a:xfrm>
            <a:off x="2785505" y="245168"/>
            <a:ext cx="6140824"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en-US" altLang="zh-CN" sz="3200" b="1" kern="0">
                <a:solidFill>
                  <a:schemeClr val="bg1"/>
                </a:solidFill>
                <a:latin typeface="宋体" panose="02010600030101010101" pitchFamily="2" charset="-122"/>
                <a:ea typeface="宋体" panose="02010600030101010101" pitchFamily="2" charset="-122"/>
                <a:sym typeface="+mn-ea"/>
              </a:rPr>
              <a:t>10.2</a:t>
            </a:r>
            <a:r>
              <a:rPr lang="zh-CN" altLang="en-US" sz="3200" b="1" kern="0">
                <a:solidFill>
                  <a:schemeClr val="bg1"/>
                </a:solidFill>
                <a:latin typeface="宋体" panose="02010600030101010101" pitchFamily="2" charset="-122"/>
                <a:ea typeface="宋体" panose="02010600030101010101" pitchFamily="2" charset="-122"/>
                <a:sym typeface="+mn-ea"/>
              </a:rPr>
              <a:t> </a:t>
            </a:r>
            <a:r>
              <a:rPr lang="zh-CN" altLang="en-US" sz="3200" b="1" kern="0" dirty="0">
                <a:solidFill>
                  <a:schemeClr val="bg1"/>
                </a:solidFill>
                <a:latin typeface="宋体" panose="02010600030101010101" pitchFamily="2" charset="-122"/>
                <a:ea typeface="宋体" panose="02010600030101010101" pitchFamily="2" charset="-122"/>
                <a:sym typeface="+mn-ea"/>
              </a:rPr>
              <a:t>股票行情数据可视化</a:t>
            </a:r>
            <a:endParaRPr lang="zh-CN" altLang="en-US" sz="3200" b="1" kern="0" dirty="0">
              <a:solidFill>
                <a:schemeClr val="bg1"/>
              </a:solidFill>
              <a:latin typeface="宋体" panose="02010600030101010101" pitchFamily="2" charset="-122"/>
              <a:ea typeface="宋体" panose="02010600030101010101" pitchFamily="2" charset="-122"/>
              <a:sym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1078"/>
          <p:cNvSpPr txBox="1">
            <a:spLocks noChangeArrowheads="1"/>
          </p:cNvSpPr>
          <p:nvPr/>
        </p:nvSpPr>
        <p:spPr bwMode="auto">
          <a:xfrm>
            <a:off x="1977395" y="1267497"/>
            <a:ext cx="8170653"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a:spcBef>
                <a:spcPct val="0"/>
              </a:spcBef>
              <a:buFontTx/>
              <a:buNone/>
            </a:pPr>
            <a:r>
              <a:rPr kumimoji="1" lang="zh-CN" altLang="en-US" sz="2200" dirty="0">
                <a:latin typeface="Times New Roman" panose="02020603050405020304" pitchFamily="18" charset="0"/>
              </a:rPr>
              <a:t>        程序利用 </a:t>
            </a:r>
            <a:r>
              <a:rPr kumimoji="1" lang="en-US" altLang="zh-CN" sz="2200" dirty="0" err="1">
                <a:latin typeface="Times New Roman" panose="02020603050405020304" pitchFamily="18" charset="0"/>
              </a:rPr>
              <a:t>matplotlib.gridspec</a:t>
            </a:r>
            <a:r>
              <a:rPr kumimoji="1" lang="en-US" altLang="zh-CN" sz="2200" dirty="0">
                <a:latin typeface="Times New Roman" panose="02020603050405020304" pitchFamily="18" charset="0"/>
              </a:rPr>
              <a:t> </a:t>
            </a:r>
            <a:r>
              <a:rPr kumimoji="1" lang="zh-CN" altLang="en-US" sz="2200" dirty="0">
                <a:latin typeface="Times New Roman" panose="02020603050405020304" pitchFamily="18" charset="0"/>
              </a:rPr>
              <a:t>中的</a:t>
            </a:r>
            <a:r>
              <a:rPr kumimoji="1" lang="en-US" altLang="zh-CN" sz="2200" dirty="0">
                <a:latin typeface="Times New Roman" panose="02020603050405020304" pitchFamily="18" charset="0"/>
              </a:rPr>
              <a:t> </a:t>
            </a:r>
            <a:r>
              <a:rPr kumimoji="1" lang="en-US" altLang="zh-CN" sz="2200" dirty="0" err="1">
                <a:latin typeface="Times New Roman" panose="02020603050405020304" pitchFamily="18" charset="0"/>
              </a:rPr>
              <a:t>GridSpec</a:t>
            </a:r>
            <a:r>
              <a:rPr kumimoji="1" lang="en-US" altLang="zh-CN" sz="2200" dirty="0">
                <a:latin typeface="Times New Roman" panose="02020603050405020304" pitchFamily="18" charset="0"/>
              </a:rPr>
              <a:t> </a:t>
            </a:r>
            <a:r>
              <a:rPr kumimoji="1" lang="zh-CN" altLang="en-US" sz="2200" dirty="0">
                <a:latin typeface="Times New Roman" panose="02020603050405020304" pitchFamily="18" charset="0"/>
              </a:rPr>
              <a:t>设置图形布局，比较容易控制各子图的位置及其占用空间比例：</a:t>
            </a:r>
            <a:endParaRPr kumimoji="1" lang="en-US" altLang="zh-CN" sz="2200" dirty="0">
              <a:latin typeface="Times New Roman" panose="02020603050405020304" pitchFamily="18" charset="0"/>
            </a:endParaRPr>
          </a:p>
          <a:p>
            <a:pPr algn="just">
              <a:spcBef>
                <a:spcPct val="0"/>
              </a:spcBef>
              <a:buFontTx/>
              <a:buNone/>
            </a:pPr>
            <a:r>
              <a:rPr kumimoji="1" lang="en-US" altLang="zh-CN" sz="2200" dirty="0">
                <a:latin typeface="Times New Roman" panose="02020603050405020304" pitchFamily="18" charset="0"/>
              </a:rPr>
              <a:t>        </a:t>
            </a:r>
            <a:r>
              <a:rPr kumimoji="1" lang="en-US" altLang="zh-CN" sz="2200" dirty="0" err="1">
                <a:latin typeface="Times New Roman" panose="02020603050405020304" pitchFamily="18" charset="0"/>
              </a:rPr>
              <a:t>gs</a:t>
            </a:r>
            <a:r>
              <a:rPr kumimoji="1" lang="en-US" altLang="zh-CN" sz="2200" dirty="0">
                <a:latin typeface="Times New Roman" panose="02020603050405020304" pitchFamily="18" charset="0"/>
              </a:rPr>
              <a:t> = </a:t>
            </a:r>
            <a:r>
              <a:rPr kumimoji="1" lang="en-US" altLang="zh-CN" sz="2200" dirty="0" err="1">
                <a:latin typeface="Times New Roman" panose="02020603050405020304" pitchFamily="18" charset="0"/>
              </a:rPr>
              <a:t>GridSpec</a:t>
            </a:r>
            <a:r>
              <a:rPr kumimoji="1" lang="en-US" altLang="zh-CN" sz="2200" dirty="0">
                <a:latin typeface="Times New Roman" panose="02020603050405020304" pitchFamily="18" charset="0"/>
              </a:rPr>
              <a:t>(3, 1)        # </a:t>
            </a:r>
            <a:r>
              <a:rPr kumimoji="1" lang="zh-CN" altLang="en-US" sz="2200" dirty="0">
                <a:latin typeface="Times New Roman" panose="02020603050405020304" pitchFamily="18" charset="0"/>
              </a:rPr>
              <a:t>共</a:t>
            </a:r>
            <a:r>
              <a:rPr kumimoji="1" lang="en-US" altLang="zh-CN" sz="2200" dirty="0">
                <a:latin typeface="Times New Roman" panose="02020603050405020304" pitchFamily="18" charset="0"/>
              </a:rPr>
              <a:t>3</a:t>
            </a:r>
            <a:r>
              <a:rPr kumimoji="1" lang="zh-CN" altLang="en-US" sz="2200" dirty="0">
                <a:latin typeface="Times New Roman" panose="02020603050405020304" pitchFamily="18" charset="0"/>
              </a:rPr>
              <a:t>行用行的数量确定子图占用比例</a:t>
            </a:r>
            <a:endParaRPr kumimoji="1" lang="en-US" altLang="zh-CN" sz="2200" dirty="0">
              <a:latin typeface="Times New Roman" panose="02020603050405020304" pitchFamily="18" charset="0"/>
            </a:endParaRPr>
          </a:p>
          <a:p>
            <a:pPr algn="just">
              <a:spcBef>
                <a:spcPct val="0"/>
              </a:spcBef>
              <a:buFontTx/>
              <a:buNone/>
            </a:pPr>
            <a:r>
              <a:rPr kumimoji="1" lang="en-US" altLang="zh-CN" sz="2200" dirty="0">
                <a:latin typeface="Times New Roman" panose="02020603050405020304" pitchFamily="18" charset="0"/>
              </a:rPr>
              <a:t>        ax1 = </a:t>
            </a:r>
            <a:r>
              <a:rPr kumimoji="1" lang="en-US" altLang="zh-CN" sz="2200" dirty="0" err="1">
                <a:latin typeface="Times New Roman" panose="02020603050405020304" pitchFamily="18" charset="0"/>
              </a:rPr>
              <a:t>plt.subplot</a:t>
            </a:r>
            <a:r>
              <a:rPr kumimoji="1" lang="en-US" altLang="zh-CN" sz="2200" dirty="0">
                <a:latin typeface="Times New Roman" panose="02020603050405020304" pitchFamily="18" charset="0"/>
              </a:rPr>
              <a:t>(</a:t>
            </a:r>
            <a:r>
              <a:rPr kumimoji="1" lang="en-US" altLang="zh-CN" sz="2200" dirty="0" err="1">
                <a:latin typeface="Times New Roman" panose="02020603050405020304" pitchFamily="18" charset="0"/>
              </a:rPr>
              <a:t>gs</a:t>
            </a:r>
            <a:r>
              <a:rPr kumimoji="1" lang="en-US" altLang="zh-CN" sz="2200" dirty="0">
                <a:latin typeface="Times New Roman" panose="02020603050405020304" pitchFamily="18" charset="0"/>
              </a:rPr>
              <a:t>[:2])  # ax1</a:t>
            </a:r>
            <a:r>
              <a:rPr kumimoji="1" lang="zh-CN" altLang="en-US" sz="2200" dirty="0">
                <a:latin typeface="Times New Roman" panose="02020603050405020304" pitchFamily="18" charset="0"/>
              </a:rPr>
              <a:t>占据前</a:t>
            </a:r>
            <a:r>
              <a:rPr kumimoji="1" lang="en-US" altLang="zh-CN" sz="2200" dirty="0">
                <a:latin typeface="Times New Roman" panose="02020603050405020304" pitchFamily="18" charset="0"/>
              </a:rPr>
              <a:t>2</a:t>
            </a:r>
            <a:r>
              <a:rPr kumimoji="1" lang="zh-CN" altLang="en-US" sz="2200" dirty="0">
                <a:latin typeface="Times New Roman" panose="02020603050405020304" pitchFamily="18" charset="0"/>
              </a:rPr>
              <a:t>行，等价占用</a:t>
            </a:r>
            <a:r>
              <a:rPr kumimoji="1" lang="en-US" altLang="zh-CN" sz="2200" dirty="0">
                <a:latin typeface="Times New Roman" panose="02020603050405020304" pitchFamily="18" charset="0"/>
              </a:rPr>
              <a:t>2/3</a:t>
            </a:r>
            <a:endParaRPr kumimoji="1" lang="zh-CN" altLang="en-US" sz="2200" dirty="0">
              <a:latin typeface="Times New Roman" panose="02020603050405020304" pitchFamily="18" charset="0"/>
            </a:endParaRPr>
          </a:p>
          <a:p>
            <a:pPr algn="just">
              <a:spcBef>
                <a:spcPct val="0"/>
              </a:spcBef>
              <a:buNone/>
            </a:pPr>
            <a:r>
              <a:rPr kumimoji="1" lang="en-US" altLang="zh-CN" sz="2200" dirty="0">
                <a:latin typeface="Times New Roman" panose="02020603050405020304" pitchFamily="18" charset="0"/>
              </a:rPr>
              <a:t>        ax2 = </a:t>
            </a:r>
            <a:r>
              <a:rPr kumimoji="1" lang="en-US" altLang="zh-CN" sz="2200" dirty="0" err="1">
                <a:latin typeface="Times New Roman" panose="02020603050405020304" pitchFamily="18" charset="0"/>
              </a:rPr>
              <a:t>plt.subplot</a:t>
            </a:r>
            <a:r>
              <a:rPr kumimoji="1" lang="en-US" altLang="zh-CN" sz="2200" dirty="0">
                <a:latin typeface="Times New Roman" panose="02020603050405020304" pitchFamily="18" charset="0"/>
              </a:rPr>
              <a:t>(</a:t>
            </a:r>
            <a:r>
              <a:rPr kumimoji="1" lang="en-US" altLang="zh-CN" sz="2200" dirty="0" err="1">
                <a:latin typeface="Times New Roman" panose="02020603050405020304" pitchFamily="18" charset="0"/>
              </a:rPr>
              <a:t>gs</a:t>
            </a:r>
            <a:r>
              <a:rPr kumimoji="1" lang="en-US" altLang="zh-CN" sz="2200" dirty="0">
                <a:latin typeface="Times New Roman" panose="02020603050405020304" pitchFamily="18" charset="0"/>
              </a:rPr>
              <a:t>[2])   # ax2</a:t>
            </a:r>
            <a:r>
              <a:rPr kumimoji="1" lang="zh-CN" altLang="en-US" sz="2200" dirty="0">
                <a:latin typeface="Times New Roman" panose="02020603050405020304" pitchFamily="18" charset="0"/>
              </a:rPr>
              <a:t>占据第</a:t>
            </a:r>
            <a:r>
              <a:rPr kumimoji="1" lang="en-US" altLang="zh-CN" sz="2200" dirty="0">
                <a:latin typeface="Times New Roman" panose="02020603050405020304" pitchFamily="18" charset="0"/>
              </a:rPr>
              <a:t>2</a:t>
            </a:r>
            <a:r>
              <a:rPr kumimoji="1" lang="zh-CN" altLang="en-US" sz="2200" dirty="0">
                <a:latin typeface="Times New Roman" panose="02020603050405020304" pitchFamily="18" charset="0"/>
              </a:rPr>
              <a:t>行，等价占用</a:t>
            </a:r>
            <a:r>
              <a:rPr kumimoji="1" lang="en-US" altLang="zh-CN" sz="2200" dirty="0">
                <a:latin typeface="Times New Roman" panose="02020603050405020304" pitchFamily="18" charset="0"/>
              </a:rPr>
              <a:t>1/3</a:t>
            </a:r>
            <a:endParaRPr kumimoji="1" lang="zh-CN" altLang="en-US" sz="2200" dirty="0">
              <a:latin typeface="Times New Roman" panose="02020603050405020304" pitchFamily="18" charset="0"/>
            </a:endParaRPr>
          </a:p>
        </p:txBody>
      </p:sp>
      <p:sp>
        <p:nvSpPr>
          <p:cNvPr id="11" name="Text Box 1078"/>
          <p:cNvSpPr txBox="1">
            <a:spLocks noChangeArrowheads="1"/>
          </p:cNvSpPr>
          <p:nvPr/>
        </p:nvSpPr>
        <p:spPr bwMode="auto">
          <a:xfrm>
            <a:off x="1977394" y="3236064"/>
            <a:ext cx="8585316" cy="27784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nSpc>
                <a:spcPct val="140000"/>
              </a:lnSpc>
              <a:spcBef>
                <a:spcPct val="0"/>
              </a:spcBef>
              <a:buFontTx/>
              <a:buNone/>
            </a:pPr>
            <a:r>
              <a:rPr kumimoji="1" lang="zh-CN" altLang="en-US" sz="2200" dirty="0">
                <a:latin typeface="Times New Roman" panose="02020603050405020304" pitchFamily="18" charset="0"/>
                <a:sym typeface="Wingdings" panose="05000000000000000000" pitchFamily="2" charset="2"/>
              </a:rPr>
              <a:t>       </a:t>
            </a:r>
            <a:r>
              <a:rPr kumimoji="1" lang="zh-CN" altLang="en-US" sz="2100" dirty="0">
                <a:latin typeface="Times New Roman" panose="02020603050405020304" pitchFamily="18" charset="0"/>
                <a:sym typeface="Wingdings" panose="05000000000000000000" pitchFamily="2" charset="2"/>
              </a:rPr>
              <a:t>通过选择数据起止点方式</a:t>
            </a:r>
            <a:r>
              <a:rPr kumimoji="1" lang="zh-CN" altLang="en-US" sz="2100" dirty="0">
                <a:latin typeface="Times New Roman" panose="02020603050405020304" pitchFamily="18" charset="0"/>
              </a:rPr>
              <a:t>控制</a:t>
            </a:r>
            <a:r>
              <a:rPr kumimoji="1" lang="en-US" altLang="zh-CN" sz="2100" dirty="0">
                <a:latin typeface="Times New Roman" panose="02020603050405020304" pitchFamily="18" charset="0"/>
              </a:rPr>
              <a:t>k</a:t>
            </a:r>
            <a:r>
              <a:rPr kumimoji="1" lang="zh-CN" altLang="en-US" sz="2100" dirty="0">
                <a:latin typeface="Times New Roman" panose="02020603050405020304" pitchFamily="18" charset="0"/>
              </a:rPr>
              <a:t>线数量，尽可能使得</a:t>
            </a:r>
            <a:r>
              <a:rPr kumimoji="1" lang="zh-CN" altLang="en-US" sz="2100" dirty="0">
                <a:latin typeface="Times New Roman" panose="02020603050405020304" pitchFamily="18" charset="0"/>
                <a:sym typeface="Wingdings" panose="05000000000000000000" pitchFamily="2" charset="2"/>
              </a:rPr>
              <a:t>图形清晰美观，例如</a:t>
            </a:r>
            <a:endParaRPr kumimoji="1" lang="en-US" altLang="zh-CN" sz="2100" dirty="0">
              <a:latin typeface="Times New Roman" panose="02020603050405020304" pitchFamily="18" charset="0"/>
              <a:sym typeface="Wingdings" panose="05000000000000000000" pitchFamily="2" charset="2"/>
            </a:endParaRPr>
          </a:p>
          <a:p>
            <a:pPr>
              <a:lnSpc>
                <a:spcPct val="140000"/>
              </a:lnSpc>
              <a:spcBef>
                <a:spcPct val="0"/>
              </a:spcBef>
              <a:buFontTx/>
              <a:buNone/>
            </a:pPr>
            <a:r>
              <a:rPr kumimoji="1" lang="en-US" altLang="zh-CN" sz="2100" dirty="0">
                <a:latin typeface="Times New Roman" panose="02020603050405020304" pitchFamily="18" charset="0"/>
                <a:sym typeface="Wingdings" panose="05000000000000000000" pitchFamily="2" charset="2"/>
              </a:rPr>
              <a:t>       </a:t>
            </a:r>
            <a:r>
              <a:rPr kumimoji="1" lang="en-US" altLang="zh-CN" sz="2100" dirty="0" err="1">
                <a:latin typeface="Times New Roman" panose="02020603050405020304" pitchFamily="18" charset="0"/>
                <a:sym typeface="Wingdings" panose="05000000000000000000" pitchFamily="2" charset="2"/>
              </a:rPr>
              <a:t>df.query</a:t>
            </a:r>
            <a:r>
              <a:rPr kumimoji="1" lang="en-US" altLang="zh-CN" sz="2100" dirty="0">
                <a:latin typeface="Times New Roman" panose="02020603050405020304" pitchFamily="18" charset="0"/>
                <a:sym typeface="Wingdings" panose="05000000000000000000" pitchFamily="2" charset="2"/>
              </a:rPr>
              <a:t>('</a:t>
            </a:r>
            <a:r>
              <a:rPr kumimoji="1" lang="en-US" altLang="zh-CN" sz="2100" dirty="0" err="1">
                <a:latin typeface="Times New Roman" panose="02020603050405020304" pitchFamily="18" charset="0"/>
                <a:sym typeface="Wingdings" panose="05000000000000000000" pitchFamily="2" charset="2"/>
              </a:rPr>
              <a:t>trade_date</a:t>
            </a:r>
            <a:r>
              <a:rPr kumimoji="1" lang="en-US" altLang="zh-CN" sz="2100" dirty="0">
                <a:latin typeface="Times New Roman" panose="02020603050405020304" pitchFamily="18" charset="0"/>
                <a:sym typeface="Wingdings" panose="05000000000000000000" pitchFamily="2" charset="2"/>
              </a:rPr>
              <a:t> &gt;= "20231201"').</a:t>
            </a:r>
            <a:r>
              <a:rPr kumimoji="1" lang="en-US" altLang="zh-CN" sz="2100" dirty="0" err="1">
                <a:latin typeface="Times New Roman" panose="02020603050405020304" pitchFamily="18" charset="0"/>
                <a:sym typeface="Wingdings" panose="05000000000000000000" pitchFamily="2" charset="2"/>
              </a:rPr>
              <a:t>reset_index</a:t>
            </a:r>
            <a:r>
              <a:rPr kumimoji="1" lang="en-US" altLang="zh-CN" sz="2100" dirty="0">
                <a:latin typeface="Times New Roman" panose="02020603050405020304" pitchFamily="18" charset="0"/>
                <a:sym typeface="Wingdings" panose="05000000000000000000" pitchFamily="2" charset="2"/>
              </a:rPr>
              <a:t>()  </a:t>
            </a:r>
            <a:endParaRPr kumimoji="1" lang="en-US" altLang="zh-CN" sz="2100" dirty="0">
              <a:latin typeface="Times New Roman" panose="02020603050405020304" pitchFamily="18" charset="0"/>
              <a:sym typeface="Wingdings" panose="05000000000000000000" pitchFamily="2" charset="2"/>
            </a:endParaRPr>
          </a:p>
          <a:p>
            <a:pPr>
              <a:lnSpc>
                <a:spcPct val="140000"/>
              </a:lnSpc>
              <a:spcBef>
                <a:spcPct val="0"/>
              </a:spcBef>
              <a:buFontTx/>
              <a:buNone/>
            </a:pPr>
            <a:r>
              <a:rPr kumimoji="1" lang="zh-CN" altLang="en-US" sz="2100" dirty="0">
                <a:latin typeface="Times New Roman" panose="02020603050405020304" pitchFamily="18" charset="0"/>
                <a:sym typeface="Wingdings" panose="05000000000000000000" pitchFamily="2" charset="2"/>
              </a:rPr>
              <a:t>选择指定日期后的数据输出，可以尽可能多绘制最近交易数据信息。</a:t>
            </a:r>
            <a:endParaRPr kumimoji="1" lang="en-US" altLang="zh-CN" sz="2100" dirty="0">
              <a:latin typeface="Times New Roman" panose="02020603050405020304" pitchFamily="18" charset="0"/>
              <a:sym typeface="Wingdings" panose="05000000000000000000" pitchFamily="2" charset="2"/>
            </a:endParaRPr>
          </a:p>
          <a:p>
            <a:pPr>
              <a:lnSpc>
                <a:spcPct val="140000"/>
              </a:lnSpc>
              <a:spcBef>
                <a:spcPct val="0"/>
              </a:spcBef>
              <a:buFontTx/>
              <a:buNone/>
            </a:pPr>
            <a:r>
              <a:rPr kumimoji="1" lang="en-US" altLang="zh-CN" sz="2100" dirty="0">
                <a:latin typeface="Times New Roman" panose="02020603050405020304" pitchFamily="18" charset="0"/>
                <a:sym typeface="Wingdings" panose="05000000000000000000" pitchFamily="2" charset="2"/>
              </a:rPr>
              <a:t>       </a:t>
            </a:r>
            <a:r>
              <a:rPr kumimoji="1" lang="zh-CN" altLang="en-US" sz="2100" dirty="0">
                <a:latin typeface="Times New Roman" panose="02020603050405020304" pitchFamily="18" charset="0"/>
              </a:rPr>
              <a:t>通过控制坐标轴的标签数量和角度，使得标签信息清晰优雅：</a:t>
            </a:r>
            <a:endParaRPr kumimoji="1" lang="en-US" altLang="zh-CN" sz="2100" dirty="0">
              <a:latin typeface="Times New Roman" panose="02020603050405020304" pitchFamily="18" charset="0"/>
            </a:endParaRPr>
          </a:p>
          <a:p>
            <a:pPr>
              <a:lnSpc>
                <a:spcPct val="140000"/>
              </a:lnSpc>
              <a:spcBef>
                <a:spcPct val="0"/>
              </a:spcBef>
              <a:buFontTx/>
              <a:buNone/>
            </a:pPr>
            <a:r>
              <a:rPr kumimoji="1" lang="en-US" altLang="zh-CN" sz="2100" dirty="0">
                <a:latin typeface="Times New Roman" panose="02020603050405020304" pitchFamily="18" charset="0"/>
              </a:rPr>
              <a:t>       </a:t>
            </a:r>
            <a:r>
              <a:rPr kumimoji="1" lang="en-US" altLang="zh-CN" sz="2100" dirty="0" err="1">
                <a:latin typeface="Times New Roman" panose="02020603050405020304" pitchFamily="18" charset="0"/>
              </a:rPr>
              <a:t>xmajorLocator</a:t>
            </a:r>
            <a:r>
              <a:rPr kumimoji="1" lang="en-US" altLang="zh-CN" sz="2100" dirty="0">
                <a:latin typeface="Times New Roman" panose="02020603050405020304" pitchFamily="18" charset="0"/>
              </a:rPr>
              <a:t> = </a:t>
            </a:r>
            <a:r>
              <a:rPr kumimoji="1" lang="en-US" altLang="zh-CN" sz="2100" dirty="0" err="1">
                <a:latin typeface="Times New Roman" panose="02020603050405020304" pitchFamily="18" charset="0"/>
              </a:rPr>
              <a:t>ticker.MultipleLocator</a:t>
            </a:r>
            <a:r>
              <a:rPr kumimoji="1" lang="en-US" altLang="zh-CN" sz="2100" dirty="0">
                <a:latin typeface="Times New Roman" panose="02020603050405020304" pitchFamily="18" charset="0"/>
              </a:rPr>
              <a:t>(25)</a:t>
            </a:r>
            <a:endParaRPr kumimoji="1" lang="en-US" altLang="zh-CN" sz="2100" dirty="0">
              <a:latin typeface="Times New Roman" panose="02020603050405020304" pitchFamily="18" charset="0"/>
            </a:endParaRPr>
          </a:p>
        </p:txBody>
      </p:sp>
      <p:sp>
        <p:nvSpPr>
          <p:cNvPr id="12" name="标题 1"/>
          <p:cNvSpPr txBox="1"/>
          <p:nvPr/>
        </p:nvSpPr>
        <p:spPr>
          <a:xfrm>
            <a:off x="2771755" y="238293"/>
            <a:ext cx="6140824"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en-US" altLang="zh-CN" sz="3200" b="1" kern="0">
                <a:solidFill>
                  <a:schemeClr val="bg1"/>
                </a:solidFill>
                <a:latin typeface="宋体" panose="02010600030101010101" pitchFamily="2" charset="-122"/>
                <a:ea typeface="宋体" panose="02010600030101010101" pitchFamily="2" charset="-122"/>
                <a:sym typeface="+mn-ea"/>
              </a:rPr>
              <a:t>10.2</a:t>
            </a:r>
            <a:r>
              <a:rPr lang="zh-CN" altLang="en-US" sz="3200" b="1" kern="0">
                <a:solidFill>
                  <a:schemeClr val="bg1"/>
                </a:solidFill>
                <a:latin typeface="宋体" panose="02010600030101010101" pitchFamily="2" charset="-122"/>
                <a:ea typeface="宋体" panose="02010600030101010101" pitchFamily="2" charset="-122"/>
                <a:sym typeface="+mn-ea"/>
              </a:rPr>
              <a:t> </a:t>
            </a:r>
            <a:r>
              <a:rPr lang="zh-CN" altLang="en-US" sz="3200" b="1" kern="0" dirty="0">
                <a:solidFill>
                  <a:schemeClr val="bg1"/>
                </a:solidFill>
                <a:latin typeface="宋体" panose="02010600030101010101" pitchFamily="2" charset="-122"/>
                <a:ea typeface="宋体" panose="02010600030101010101" pitchFamily="2" charset="-122"/>
                <a:sym typeface="+mn-ea"/>
              </a:rPr>
              <a:t>股票行情数据可视化</a:t>
            </a:r>
            <a:endParaRPr lang="zh-CN" altLang="en-US" sz="3200" b="1" kern="0" dirty="0">
              <a:solidFill>
                <a:schemeClr val="bg1"/>
              </a:solidFill>
              <a:latin typeface="宋体" panose="02010600030101010101" pitchFamily="2" charset="-122"/>
              <a:ea typeface="宋体" panose="02010600030101010101" pitchFamily="2" charset="-122"/>
              <a:sym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
          <p:cNvSpPr txBox="1">
            <a:spLocks noChangeArrowheads="1"/>
          </p:cNvSpPr>
          <p:nvPr/>
        </p:nvSpPr>
        <p:spPr bwMode="auto">
          <a:xfrm>
            <a:off x="2008114" y="1514810"/>
            <a:ext cx="8106720" cy="2806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3600">
                <a:solidFill>
                  <a:schemeClr val="tx1"/>
                </a:solidFill>
                <a:latin typeface="Times New Roman" panose="02020603050405020304" pitchFamily="18" charset="0"/>
                <a:ea typeface="宋体" panose="02010600030101010101" pitchFamily="2" charset="-122"/>
              </a:defRPr>
            </a:lvl1pPr>
            <a:lvl2pPr marL="742950" indent="-285750" eaLnBrk="0" hangingPunct="0">
              <a:defRPr kumimoji="1" sz="3600">
                <a:solidFill>
                  <a:schemeClr val="tx1"/>
                </a:solidFill>
                <a:latin typeface="Times New Roman" panose="02020603050405020304" pitchFamily="18" charset="0"/>
                <a:ea typeface="宋体" panose="02010600030101010101" pitchFamily="2" charset="-122"/>
              </a:defRPr>
            </a:lvl2pPr>
            <a:lvl3pPr marL="1143000" indent="-228600" eaLnBrk="0" hangingPunct="0">
              <a:defRPr kumimoji="1" sz="3600">
                <a:solidFill>
                  <a:schemeClr val="tx1"/>
                </a:solidFill>
                <a:latin typeface="Times New Roman" panose="02020603050405020304" pitchFamily="18" charset="0"/>
                <a:ea typeface="宋体" panose="02010600030101010101" pitchFamily="2" charset="-122"/>
              </a:defRPr>
            </a:lvl3pPr>
            <a:lvl4pPr marL="1600200" indent="-228600" eaLnBrk="0" hangingPunct="0">
              <a:defRPr kumimoji="1" sz="3600">
                <a:solidFill>
                  <a:schemeClr val="tx1"/>
                </a:solidFill>
                <a:latin typeface="Times New Roman" panose="02020603050405020304" pitchFamily="18" charset="0"/>
                <a:ea typeface="宋体" panose="02010600030101010101" pitchFamily="2" charset="-122"/>
              </a:defRPr>
            </a:lvl4pPr>
            <a:lvl5pPr marL="2057400" indent="-228600" eaLnBrk="0" hangingPunct="0">
              <a:defRPr kumimoji="1" sz="36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kumimoji="1" sz="36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kumimoji="1" sz="36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kumimoji="1" sz="36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kumimoji="1" sz="3600">
                <a:solidFill>
                  <a:schemeClr val="tx1"/>
                </a:solidFill>
                <a:latin typeface="Times New Roman" panose="02020603050405020304" pitchFamily="18" charset="0"/>
                <a:ea typeface="宋体" panose="02010600030101010101" pitchFamily="2" charset="-122"/>
              </a:defRPr>
            </a:lvl9pPr>
          </a:lstStyle>
          <a:p>
            <a:pPr algn="just" eaLnBrk="1" hangingPunct="1">
              <a:lnSpc>
                <a:spcPct val="140000"/>
              </a:lnSpc>
            </a:pPr>
            <a:r>
              <a:rPr lang="en-US" altLang="zh-CN" sz="2100" dirty="0"/>
              <a:t>        GDP</a:t>
            </a:r>
            <a:r>
              <a:rPr lang="zh-CN" altLang="en-US" sz="2100" dirty="0"/>
              <a:t>反映一个国家或地区的经济发展规模，可用来判断一个国家或地区经济的总体实力和经济发展的速度。人均国内生产总值</a:t>
            </a:r>
            <a:r>
              <a:rPr lang="en-US" altLang="zh-CN" sz="2100" dirty="0"/>
              <a:t>(PCAP)</a:t>
            </a:r>
            <a:r>
              <a:rPr lang="zh-CN" altLang="en-US" sz="2100" dirty="0"/>
              <a:t>是用</a:t>
            </a:r>
            <a:r>
              <a:rPr lang="en-US" altLang="zh-CN" sz="2100" dirty="0"/>
              <a:t>GDP</a:t>
            </a:r>
            <a:r>
              <a:rPr lang="zh-CN" altLang="en-US" sz="2100" dirty="0"/>
              <a:t>除以年平均人口计算得到的人均指标，反映一个国家或地区的人均经济发展水平。本例以世界银行公开数据平台下载的数据展示我国近</a:t>
            </a:r>
            <a:r>
              <a:rPr lang="en-US" altLang="zh-CN" sz="2100" dirty="0"/>
              <a:t>20</a:t>
            </a:r>
            <a:r>
              <a:rPr lang="zh-CN" altLang="en-US" sz="2100" dirty="0"/>
              <a:t>年来</a:t>
            </a:r>
            <a:r>
              <a:rPr lang="en-US" altLang="zh-CN" sz="2100" dirty="0"/>
              <a:t>PCAP</a:t>
            </a:r>
            <a:r>
              <a:rPr lang="zh-CN" altLang="en-US" sz="2100" dirty="0"/>
              <a:t>的变化情况，其计价单位均为</a:t>
            </a:r>
            <a:r>
              <a:rPr lang="en-US" altLang="zh-CN" sz="2100" dirty="0"/>
              <a:t>2015</a:t>
            </a:r>
            <a:r>
              <a:rPr lang="zh-CN" altLang="en-US" sz="2100" dirty="0"/>
              <a:t>年不变价美元，即以</a:t>
            </a:r>
            <a:r>
              <a:rPr lang="en-US" altLang="zh-CN" sz="2100" dirty="0"/>
              <a:t>2015</a:t>
            </a:r>
            <a:r>
              <a:rPr lang="zh-CN" altLang="en-US" sz="2100" dirty="0"/>
              <a:t>年的单位美元价值作为基期价格。</a:t>
            </a:r>
            <a:endParaRPr lang="zh-CN" altLang="en-US" sz="2100" dirty="0"/>
          </a:p>
        </p:txBody>
      </p:sp>
      <p:sp>
        <p:nvSpPr>
          <p:cNvPr id="16" name="Text Box 1078"/>
          <p:cNvSpPr txBox="1">
            <a:spLocks noChangeArrowheads="1"/>
          </p:cNvSpPr>
          <p:nvPr/>
        </p:nvSpPr>
        <p:spPr bwMode="auto">
          <a:xfrm>
            <a:off x="2013084" y="4652197"/>
            <a:ext cx="8363107"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indent="457200" algn="just">
              <a:spcBef>
                <a:spcPct val="0"/>
              </a:spcBef>
              <a:buFontTx/>
              <a:buNone/>
            </a:pPr>
            <a:r>
              <a:rPr kumimoji="1" lang="zh-CN" altLang="en-US" sz="2200" dirty="0">
                <a:latin typeface="Times New Roman" panose="02020603050405020304" pitchFamily="18" charset="0"/>
              </a:rPr>
              <a:t>注意</a:t>
            </a:r>
            <a:r>
              <a:rPr kumimoji="1" lang="zh-CN" altLang="en-US" sz="2200" dirty="0">
                <a:latin typeface="Times New Roman" panose="02020603050405020304" pitchFamily="18" charset="0"/>
                <a:sym typeface="Wingdings" panose="05000000000000000000" pitchFamily="2" charset="2"/>
              </a:rPr>
              <a:t>：</a:t>
            </a:r>
            <a:r>
              <a:rPr kumimoji="1" lang="en-US" altLang="zh-CN" sz="2200" dirty="0">
                <a:latin typeface="Times New Roman" panose="02020603050405020304" pitchFamily="18" charset="0"/>
                <a:sym typeface="Wingdings" panose="05000000000000000000" pitchFamily="2" charset="2"/>
              </a:rPr>
              <a:t>1) </a:t>
            </a:r>
            <a:r>
              <a:rPr kumimoji="1" lang="zh-CN" altLang="en-US" sz="2200" dirty="0">
                <a:latin typeface="Times New Roman" panose="02020603050405020304" pitchFamily="18" charset="0"/>
                <a:sym typeface="Wingdings" panose="05000000000000000000" pitchFamily="2" charset="2"/>
              </a:rPr>
              <a:t>要根据数据文件的结构正确获取数据序列</a:t>
            </a:r>
            <a:r>
              <a:rPr kumimoji="1" lang="zh-CN" altLang="en-US" sz="2200" dirty="0">
                <a:latin typeface="Times New Roman" panose="02020603050405020304" pitchFamily="18" charset="0"/>
              </a:rPr>
              <a:t>；</a:t>
            </a:r>
            <a:r>
              <a:rPr kumimoji="1" lang="en-US" altLang="zh-CN" sz="2200" dirty="0">
                <a:latin typeface="Times New Roman" panose="02020603050405020304" pitchFamily="18" charset="0"/>
              </a:rPr>
              <a:t>2) </a:t>
            </a:r>
            <a:r>
              <a:rPr kumimoji="1" lang="zh-CN" altLang="en-US" sz="2200" dirty="0">
                <a:latin typeface="Times New Roman" panose="02020603050405020304" pitchFamily="18" charset="0"/>
              </a:rPr>
              <a:t>确保共享坐标轴的数据序列的年份完全相同；</a:t>
            </a:r>
            <a:r>
              <a:rPr kumimoji="1" lang="en-US" altLang="zh-CN" sz="2200" dirty="0">
                <a:latin typeface="Times New Roman" panose="02020603050405020304" pitchFamily="18" charset="0"/>
              </a:rPr>
              <a:t>3) </a:t>
            </a:r>
            <a:r>
              <a:rPr kumimoji="1" lang="zh-CN" altLang="en-US" sz="2200" dirty="0">
                <a:latin typeface="Times New Roman" panose="02020603050405020304" pitchFamily="18" charset="0"/>
              </a:rPr>
              <a:t>图例位置与排列不遮挡数据线。</a:t>
            </a:r>
            <a:endParaRPr kumimoji="1" lang="zh-CN" altLang="en-US" sz="2200" dirty="0">
              <a:latin typeface="Times New Roman" panose="02020603050405020304" pitchFamily="18" charset="0"/>
            </a:endParaRPr>
          </a:p>
        </p:txBody>
      </p:sp>
      <p:sp>
        <p:nvSpPr>
          <p:cNvPr id="20" name="标题 1"/>
          <p:cNvSpPr txBox="1"/>
          <p:nvPr/>
        </p:nvSpPr>
        <p:spPr>
          <a:xfrm>
            <a:off x="2851178" y="250765"/>
            <a:ext cx="6140824"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en-US" altLang="zh-CN" sz="3200" b="1" kern="0">
                <a:solidFill>
                  <a:schemeClr val="bg1"/>
                </a:solidFill>
                <a:latin typeface="宋体" panose="02010600030101010101" pitchFamily="2" charset="-122"/>
                <a:ea typeface="宋体" panose="02010600030101010101" pitchFamily="2" charset="-122"/>
                <a:sym typeface="+mn-ea"/>
              </a:rPr>
              <a:t>10.3</a:t>
            </a:r>
            <a:r>
              <a:rPr lang="zh-CN" altLang="en-US" sz="3200" b="1" kern="0">
                <a:solidFill>
                  <a:schemeClr val="bg1"/>
                </a:solidFill>
                <a:latin typeface="宋体" panose="02010600030101010101" pitchFamily="2" charset="-122"/>
                <a:ea typeface="宋体" panose="02010600030101010101" pitchFamily="2" charset="-122"/>
                <a:sym typeface="+mn-ea"/>
              </a:rPr>
              <a:t>  </a:t>
            </a:r>
            <a:r>
              <a:rPr lang="zh-CN" altLang="en-US" sz="3200" b="1" kern="0" dirty="0">
                <a:solidFill>
                  <a:schemeClr val="bg1"/>
                </a:solidFill>
                <a:latin typeface="宋体" panose="02010600030101010101" pitchFamily="2" charset="-122"/>
                <a:ea typeface="宋体" panose="02010600030101010101" pitchFamily="2" charset="-122"/>
                <a:sym typeface="+mn-ea"/>
              </a:rPr>
              <a:t>中国</a:t>
            </a:r>
            <a:r>
              <a:rPr lang="en-US" altLang="zh-CN" sz="3200" b="1" kern="0" dirty="0">
                <a:solidFill>
                  <a:schemeClr val="bg1"/>
                </a:solidFill>
                <a:latin typeface="宋体" panose="02010600030101010101" pitchFamily="2" charset="-122"/>
                <a:ea typeface="宋体" panose="02010600030101010101" pitchFamily="2" charset="-122"/>
                <a:sym typeface="+mn-ea"/>
              </a:rPr>
              <a:t>GDP</a:t>
            </a:r>
            <a:r>
              <a:rPr lang="zh-CN" altLang="en-US" sz="3200" b="1" kern="0" dirty="0">
                <a:solidFill>
                  <a:schemeClr val="bg1"/>
                </a:solidFill>
                <a:latin typeface="宋体" panose="02010600030101010101" pitchFamily="2" charset="-122"/>
                <a:ea typeface="宋体" panose="02010600030101010101" pitchFamily="2" charset="-122"/>
                <a:sym typeface="+mn-ea"/>
              </a:rPr>
              <a:t>数据可视化</a:t>
            </a:r>
            <a:endParaRPr lang="zh-CN" altLang="en-US" sz="3200" b="1" kern="0" dirty="0">
              <a:solidFill>
                <a:schemeClr val="bg1"/>
              </a:solidFill>
              <a:latin typeface="宋体" panose="02010600030101010101" pitchFamily="2" charset="-122"/>
              <a:ea typeface="宋体" panose="02010600030101010101" pitchFamily="2" charset="-122"/>
              <a:sym typeface="+mn-e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1"/>
          <p:cNvSpPr txBox="1">
            <a:spLocks noChangeArrowheads="1"/>
          </p:cNvSpPr>
          <p:nvPr/>
        </p:nvSpPr>
        <p:spPr bwMode="auto">
          <a:xfrm>
            <a:off x="2106309" y="1541705"/>
            <a:ext cx="8166827" cy="19020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3600">
                <a:solidFill>
                  <a:schemeClr val="tx1"/>
                </a:solidFill>
                <a:latin typeface="Times New Roman" panose="02020603050405020304" pitchFamily="18" charset="0"/>
                <a:ea typeface="宋体" panose="02010600030101010101" pitchFamily="2" charset="-122"/>
              </a:defRPr>
            </a:lvl1pPr>
            <a:lvl2pPr marL="742950" indent="-285750" eaLnBrk="0" hangingPunct="0">
              <a:defRPr kumimoji="1" sz="3600">
                <a:solidFill>
                  <a:schemeClr val="tx1"/>
                </a:solidFill>
                <a:latin typeface="Times New Roman" panose="02020603050405020304" pitchFamily="18" charset="0"/>
                <a:ea typeface="宋体" panose="02010600030101010101" pitchFamily="2" charset="-122"/>
              </a:defRPr>
            </a:lvl2pPr>
            <a:lvl3pPr marL="1143000" indent="-228600" eaLnBrk="0" hangingPunct="0">
              <a:defRPr kumimoji="1" sz="3600">
                <a:solidFill>
                  <a:schemeClr val="tx1"/>
                </a:solidFill>
                <a:latin typeface="Times New Roman" panose="02020603050405020304" pitchFamily="18" charset="0"/>
                <a:ea typeface="宋体" panose="02010600030101010101" pitchFamily="2" charset="-122"/>
              </a:defRPr>
            </a:lvl3pPr>
            <a:lvl4pPr marL="1600200" indent="-228600" eaLnBrk="0" hangingPunct="0">
              <a:defRPr kumimoji="1" sz="3600">
                <a:solidFill>
                  <a:schemeClr val="tx1"/>
                </a:solidFill>
                <a:latin typeface="Times New Roman" panose="02020603050405020304" pitchFamily="18" charset="0"/>
                <a:ea typeface="宋体" panose="02010600030101010101" pitchFamily="2" charset="-122"/>
              </a:defRPr>
            </a:lvl4pPr>
            <a:lvl5pPr marL="2057400" indent="-228600" eaLnBrk="0" hangingPunct="0">
              <a:defRPr kumimoji="1" sz="36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kumimoji="1" sz="36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kumimoji="1" sz="36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kumimoji="1" sz="36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kumimoji="1" sz="3600">
                <a:solidFill>
                  <a:schemeClr val="tx1"/>
                </a:solidFill>
                <a:latin typeface="Times New Roman" panose="02020603050405020304" pitchFamily="18" charset="0"/>
                <a:ea typeface="宋体" panose="02010600030101010101" pitchFamily="2" charset="-122"/>
              </a:defRPr>
            </a:lvl9pPr>
          </a:lstStyle>
          <a:p>
            <a:pPr algn="just" eaLnBrk="1" hangingPunct="1">
              <a:lnSpc>
                <a:spcPct val="140000"/>
              </a:lnSpc>
            </a:pPr>
            <a:r>
              <a:rPr lang="zh-CN" altLang="en-US" sz="2100" dirty="0"/>
              <a:t>         世界银行公开数据</a:t>
            </a:r>
            <a:r>
              <a:rPr lang="zh-CN" altLang="en-US" sz="2100"/>
              <a:t>平台</a:t>
            </a:r>
            <a:r>
              <a:rPr lang="en-US" altLang="zh-CN" sz="2100"/>
              <a:t>(</a:t>
            </a:r>
            <a:r>
              <a:rPr lang="en-US" altLang="zh-CN" sz="2100" dirty="0">
                <a:hlinkClick r:id="rId1"/>
              </a:rPr>
              <a:t>https://data.worldbank.org</a:t>
            </a:r>
            <a:r>
              <a:rPr lang="en-US" altLang="zh-CN" sz="2100">
                <a:hlinkClick r:id="rId1"/>
              </a:rPr>
              <a:t>.cn/</a:t>
            </a:r>
            <a:r>
              <a:rPr lang="en-US" altLang="zh-CN" sz="2100" dirty="0"/>
              <a:t>)</a:t>
            </a:r>
            <a:r>
              <a:rPr lang="zh-CN" altLang="en-US" sz="2100"/>
              <a:t>提供</a:t>
            </a:r>
            <a:r>
              <a:rPr lang="zh-CN" altLang="en-US" sz="2100" dirty="0"/>
              <a:t>的宏观数据种类繁多，涵盖的国家数量有</a:t>
            </a:r>
            <a:r>
              <a:rPr lang="en-US" altLang="zh-CN" sz="2100" dirty="0"/>
              <a:t>200</a:t>
            </a:r>
            <a:r>
              <a:rPr lang="zh-CN" altLang="en-US" sz="2100" dirty="0"/>
              <a:t>多个。下载数据的步骤比较多，详细介绍请参阅本教材第</a:t>
            </a:r>
            <a:r>
              <a:rPr lang="en-US" altLang="zh-CN" sz="2100" dirty="0"/>
              <a:t>12</a:t>
            </a:r>
            <a:r>
              <a:rPr lang="zh-CN" altLang="en-US" sz="2100" dirty="0"/>
              <a:t>章实验</a:t>
            </a:r>
            <a:r>
              <a:rPr lang="en-US" altLang="zh-CN" sz="2100" dirty="0"/>
              <a:t>9</a:t>
            </a:r>
            <a:r>
              <a:rPr lang="zh-CN" altLang="en-US" sz="2100" dirty="0"/>
              <a:t>。这些数据更新频率比较低，所以通常可将下载数据保存为本地电脑文件供程序调用。</a:t>
            </a:r>
            <a:endParaRPr lang="zh-CN" altLang="en-US" sz="2100" dirty="0"/>
          </a:p>
        </p:txBody>
      </p:sp>
      <p:sp>
        <p:nvSpPr>
          <p:cNvPr id="11" name="标题 1"/>
          <p:cNvSpPr txBox="1"/>
          <p:nvPr/>
        </p:nvSpPr>
        <p:spPr>
          <a:xfrm>
            <a:off x="2844340" y="243889"/>
            <a:ext cx="6140824"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en-US" altLang="zh-CN" sz="3200" b="1" kern="0">
                <a:solidFill>
                  <a:schemeClr val="bg1"/>
                </a:solidFill>
                <a:latin typeface="宋体" panose="02010600030101010101" pitchFamily="2" charset="-122"/>
                <a:ea typeface="宋体" panose="02010600030101010101" pitchFamily="2" charset="-122"/>
                <a:sym typeface="+mn-ea"/>
              </a:rPr>
              <a:t>10.3</a:t>
            </a:r>
            <a:r>
              <a:rPr lang="zh-CN" altLang="en-US" sz="3200" b="1" kern="0">
                <a:solidFill>
                  <a:schemeClr val="bg1"/>
                </a:solidFill>
                <a:latin typeface="宋体" panose="02010600030101010101" pitchFamily="2" charset="-122"/>
                <a:ea typeface="宋体" panose="02010600030101010101" pitchFamily="2" charset="-122"/>
                <a:sym typeface="+mn-ea"/>
              </a:rPr>
              <a:t> 中国</a:t>
            </a:r>
            <a:r>
              <a:rPr lang="en-US" altLang="zh-CN" sz="3200" b="1" kern="0" dirty="0">
                <a:solidFill>
                  <a:schemeClr val="bg1"/>
                </a:solidFill>
                <a:latin typeface="宋体" panose="02010600030101010101" pitchFamily="2" charset="-122"/>
                <a:ea typeface="宋体" panose="02010600030101010101" pitchFamily="2" charset="-122"/>
                <a:sym typeface="+mn-ea"/>
              </a:rPr>
              <a:t>GDP</a:t>
            </a:r>
            <a:r>
              <a:rPr lang="zh-CN" altLang="en-US" sz="3200" b="1" kern="0" dirty="0">
                <a:solidFill>
                  <a:schemeClr val="bg1"/>
                </a:solidFill>
                <a:latin typeface="宋体" panose="02010600030101010101" pitchFamily="2" charset="-122"/>
                <a:ea typeface="宋体" panose="02010600030101010101" pitchFamily="2" charset="-122"/>
                <a:sym typeface="+mn-ea"/>
              </a:rPr>
              <a:t>数据可视化</a:t>
            </a:r>
            <a:endParaRPr lang="zh-CN" altLang="en-US" sz="3200" b="1" kern="0" dirty="0">
              <a:solidFill>
                <a:schemeClr val="bg1"/>
              </a:solidFill>
              <a:latin typeface="宋体" panose="02010600030101010101" pitchFamily="2" charset="-122"/>
              <a:ea typeface="宋体" panose="02010600030101010101" pitchFamily="2" charset="-122"/>
              <a:sym typeface="+mn-ea"/>
            </a:endParaRPr>
          </a:p>
        </p:txBody>
      </p:sp>
      <p:sp>
        <p:nvSpPr>
          <p:cNvPr id="4" name="文本框 3"/>
          <p:cNvSpPr txBox="1"/>
          <p:nvPr/>
        </p:nvSpPr>
        <p:spPr>
          <a:xfrm>
            <a:off x="2272552" y="6301645"/>
            <a:ext cx="3642200" cy="359522"/>
          </a:xfrm>
          <a:prstGeom prst="rect">
            <a:avLst/>
          </a:prstGeom>
          <a:noFill/>
        </p:spPr>
        <p:txBody>
          <a:bodyPr wrap="square" rtlCol="0">
            <a:spAutoFit/>
          </a:bodyPr>
          <a:lstStyle/>
          <a:p>
            <a:pPr algn="just">
              <a:lnSpc>
                <a:spcPct val="120000"/>
              </a:lnSpc>
            </a:pPr>
            <a:r>
              <a:rPr lang="zh-CN" altLang="en-US" sz="1600" dirty="0">
                <a:solidFill>
                  <a:srgbClr val="C00000"/>
                </a:solidFill>
              </a:rPr>
              <a:t>注：示例程序见</a:t>
            </a:r>
            <a:r>
              <a:rPr lang="en-US" altLang="zh-CN" sz="1600" dirty="0" err="1">
                <a:solidFill>
                  <a:srgbClr val="C00000"/>
                </a:solidFill>
              </a:rPr>
              <a:t>ipynb</a:t>
            </a:r>
            <a:r>
              <a:rPr lang="zh-CN" altLang="en-US" sz="1600" dirty="0">
                <a:solidFill>
                  <a:srgbClr val="C00000"/>
                </a:solidFill>
              </a:rPr>
              <a:t>文件中的代码</a:t>
            </a:r>
            <a:endParaRPr lang="zh-CN" altLang="en-US" sz="1600" dirty="0">
              <a:solidFill>
                <a:srgbClr val="C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524000" y="1245411"/>
            <a:ext cx="9144000" cy="4905060"/>
          </a:xfrm>
          <a:prstGeom prst="rect">
            <a:avLst/>
          </a:prstGeom>
        </p:spPr>
      </p:pic>
      <p:sp>
        <p:nvSpPr>
          <p:cNvPr id="3" name="矩形 2"/>
          <p:cNvSpPr/>
          <p:nvPr/>
        </p:nvSpPr>
        <p:spPr>
          <a:xfrm>
            <a:off x="4012738" y="6274405"/>
            <a:ext cx="4166525" cy="369332"/>
          </a:xfrm>
          <a:prstGeom prst="rect">
            <a:avLst/>
          </a:prstGeom>
        </p:spPr>
        <p:txBody>
          <a:bodyPr wrap="none">
            <a:spAutoFit/>
          </a:bodyPr>
          <a:lstStyle/>
          <a:p>
            <a:r>
              <a:rPr lang="zh-CN" altLang="en-US" dirty="0"/>
              <a:t>图</a:t>
            </a:r>
            <a:r>
              <a:rPr lang="en-US" altLang="zh-CN" dirty="0"/>
              <a:t>10.3  </a:t>
            </a:r>
            <a:r>
              <a:rPr lang="zh-CN" altLang="en-US" dirty="0"/>
              <a:t>我国人均国内生产总值发展状况</a:t>
            </a:r>
            <a:endParaRPr lang="zh-CN" altLang="en-US" dirty="0"/>
          </a:p>
        </p:txBody>
      </p:sp>
      <p:sp>
        <p:nvSpPr>
          <p:cNvPr id="4" name="标题 1"/>
          <p:cNvSpPr txBox="1"/>
          <p:nvPr/>
        </p:nvSpPr>
        <p:spPr>
          <a:xfrm>
            <a:off x="2885554" y="316049"/>
            <a:ext cx="6140824"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en-US" altLang="zh-CN" sz="3200" b="1" kern="0">
                <a:solidFill>
                  <a:schemeClr val="bg1"/>
                </a:solidFill>
                <a:latin typeface="宋体" panose="02010600030101010101" pitchFamily="2" charset="-122"/>
                <a:ea typeface="宋体" panose="02010600030101010101" pitchFamily="2" charset="-122"/>
                <a:sym typeface="+mn-ea"/>
              </a:rPr>
              <a:t>10.3</a:t>
            </a:r>
            <a:r>
              <a:rPr lang="zh-CN" altLang="en-US" sz="3200" b="1" kern="0">
                <a:solidFill>
                  <a:schemeClr val="bg1"/>
                </a:solidFill>
                <a:latin typeface="宋体" panose="02010600030101010101" pitchFamily="2" charset="-122"/>
                <a:ea typeface="宋体" panose="02010600030101010101" pitchFamily="2" charset="-122"/>
                <a:sym typeface="+mn-ea"/>
              </a:rPr>
              <a:t> 中国</a:t>
            </a:r>
            <a:r>
              <a:rPr lang="en-US" altLang="zh-CN" sz="3200" b="1" kern="0" dirty="0">
                <a:solidFill>
                  <a:schemeClr val="bg1"/>
                </a:solidFill>
                <a:latin typeface="宋体" panose="02010600030101010101" pitchFamily="2" charset="-122"/>
                <a:ea typeface="宋体" panose="02010600030101010101" pitchFamily="2" charset="-122"/>
                <a:sym typeface="+mn-ea"/>
              </a:rPr>
              <a:t>GDP</a:t>
            </a:r>
            <a:r>
              <a:rPr lang="zh-CN" altLang="en-US" sz="3200" b="1" kern="0" dirty="0">
                <a:solidFill>
                  <a:schemeClr val="bg1"/>
                </a:solidFill>
                <a:latin typeface="宋体" panose="02010600030101010101" pitchFamily="2" charset="-122"/>
                <a:ea typeface="宋体" panose="02010600030101010101" pitchFamily="2" charset="-122"/>
                <a:sym typeface="+mn-ea"/>
              </a:rPr>
              <a:t>数据可视化</a:t>
            </a:r>
            <a:endParaRPr lang="zh-CN" altLang="en-US" sz="3200" b="1" kern="0" dirty="0">
              <a:solidFill>
                <a:schemeClr val="bg1"/>
              </a:solidFill>
              <a:latin typeface="宋体" panose="02010600030101010101" pitchFamily="2" charset="-122"/>
              <a:ea typeface="宋体" panose="02010600030101010101" pitchFamily="2" charset="-122"/>
              <a:sym typeface="+mn-ea"/>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3" name="Group 5"/>
          <p:cNvGrpSpPr/>
          <p:nvPr/>
        </p:nvGrpSpPr>
        <p:grpSpPr>
          <a:xfrm>
            <a:off x="4031381" y="3963617"/>
            <a:ext cx="3856133" cy="612563"/>
            <a:chOff x="1424" y="2792"/>
            <a:chExt cx="3127" cy="484"/>
          </a:xfrm>
        </p:grpSpPr>
        <p:sp>
          <p:nvSpPr>
            <p:cNvPr id="5175" name="AutoShape 6"/>
            <p:cNvSpPr/>
            <p:nvPr/>
          </p:nvSpPr>
          <p:spPr>
            <a:xfrm>
              <a:off x="1632" y="2851"/>
              <a:ext cx="2919" cy="341"/>
            </a:xfrm>
            <a:prstGeom prst="roundRect">
              <a:avLst>
                <a:gd name="adj" fmla="val 50000"/>
              </a:avLst>
            </a:prstGeom>
          </p:spPr>
          <p:style>
            <a:lnRef idx="1">
              <a:schemeClr val="accent1"/>
            </a:lnRef>
            <a:fillRef idx="2">
              <a:schemeClr val="accent1"/>
            </a:fillRef>
            <a:effectRef idx="1">
              <a:schemeClr val="accent1"/>
            </a:effectRef>
            <a:fontRef idx="minor">
              <a:schemeClr val="dk1"/>
            </a:fontRef>
          </p:style>
          <p:txBody>
            <a:bodyPr wrap="none" anchor="ctr" anchorCtr="0"/>
            <a:lstStyle/>
            <a:p>
              <a:endParaRPr lang="zh-CN" altLang="en-US" dirty="0">
                <a:solidFill>
                  <a:schemeClr val="tx1"/>
                </a:solidFill>
                <a:latin typeface="Times New Roman" panose="02020603050405020304" pitchFamily="18" charset="0"/>
              </a:endParaRPr>
            </a:p>
          </p:txBody>
        </p:sp>
        <p:grpSp>
          <p:nvGrpSpPr>
            <p:cNvPr id="5176" name="Group 7"/>
            <p:cNvGrpSpPr/>
            <p:nvPr/>
          </p:nvGrpSpPr>
          <p:grpSpPr>
            <a:xfrm>
              <a:off x="1424" y="2792"/>
              <a:ext cx="496" cy="484"/>
              <a:chOff x="1424" y="2792"/>
              <a:chExt cx="496" cy="484"/>
            </a:xfrm>
          </p:grpSpPr>
          <p:sp>
            <p:nvSpPr>
              <p:cNvPr id="5177" name="AutoShape 8"/>
              <p:cNvSpPr/>
              <p:nvPr/>
            </p:nvSpPr>
            <p:spPr>
              <a:xfrm>
                <a:off x="1424" y="2792"/>
                <a:ext cx="496" cy="484"/>
              </a:xfrm>
              <a:custGeom>
                <a:avLst/>
                <a:gdLst>
                  <a:gd name="txL" fmla="*/ 3164 w 21600"/>
                  <a:gd name="txT" fmla="*/ 3164 h 21600"/>
                  <a:gd name="txR" fmla="*/ 18436 w 21600"/>
                  <a:gd name="txB" fmla="*/ 18436 h 21600"/>
                </a:gdLst>
                <a:ahLst/>
                <a:cxnLst>
                  <a:cxn ang="0">
                    <a:pos x="0" y="0"/>
                  </a:cxn>
                  <a:cxn ang="0">
                    <a:pos x="0" y="0"/>
                  </a:cxn>
                  <a:cxn ang="0">
                    <a:pos x="0" y="0"/>
                  </a:cxn>
                  <a:cxn ang="0">
                    <a:pos x="0" y="0"/>
                  </a:cxn>
                  <a:cxn ang="0">
                    <a:pos x="0" y="0"/>
                  </a:cxn>
                  <a:cxn ang="0">
                    <a:pos x="0" y="0"/>
                  </a:cxn>
                  <a:cxn ang="0">
                    <a:pos x="0" y="0"/>
                  </a:cxn>
                  <a:cxn ang="0">
                    <a:pos x="0" y="0"/>
                  </a:cxn>
                </a:cxnLst>
                <a:rect l="txL" t="txT" r="txR" b="txB"/>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p:spPr>
            <p:style>
              <a:lnRef idx="1">
                <a:schemeClr val="accent1"/>
              </a:lnRef>
              <a:fillRef idx="2">
                <a:schemeClr val="accent1"/>
              </a:fillRef>
              <a:effectRef idx="1">
                <a:schemeClr val="accent1"/>
              </a:effectRef>
              <a:fontRef idx="minor">
                <a:schemeClr val="dk1"/>
              </a:fontRef>
            </p:style>
            <p:txBody>
              <a:bodyPr/>
              <a:lstStyle/>
              <a:p>
                <a:endParaRPr lang="zh-CN" altLang="en-US">
                  <a:solidFill>
                    <a:schemeClr val="tx1"/>
                  </a:solidFill>
                </a:endParaRPr>
              </a:p>
            </p:txBody>
          </p:sp>
          <p:sp>
            <p:nvSpPr>
              <p:cNvPr id="49161" name="Oval 9"/>
              <p:cNvSpPr>
                <a:spLocks noChangeArrowheads="1"/>
              </p:cNvSpPr>
              <p:nvPr/>
            </p:nvSpPr>
            <p:spPr bwMode="gray">
              <a:xfrm>
                <a:off x="1487" y="2857"/>
                <a:ext cx="380" cy="370"/>
              </a:xfrm>
              <a:prstGeom prst="ellipse">
                <a:avLst/>
              </a:prstGeom>
              <a:extLst>
                <a:ext uri="{91240B29-F687-4F45-9708-019B960494DF}">
                  <a14:hiddenLine xmlns:a14="http://schemas.microsoft.com/office/drawing/2010/main" w="9525">
                    <a:solidFill>
                      <a:schemeClr val="hlink"/>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accent1"/>
              </a:lnRef>
              <a:fillRef idx="2">
                <a:schemeClr val="accent1"/>
              </a:fillRef>
              <a:effectRef idx="1">
                <a:schemeClr val="accent1"/>
              </a:effectRef>
              <a:fontRef idx="minor">
                <a:schemeClr val="dk1"/>
              </a:fontRef>
            </p:style>
            <p:txBody>
              <a:bodyPr wrap="none" anchor="ctr"/>
              <a:lstStyle/>
              <a:p>
                <a:pPr>
                  <a:defRPr/>
                </a:pPr>
                <a:endParaRPr lang="zh-CN" altLang="en-US">
                  <a:solidFill>
                    <a:schemeClr val="tx1"/>
                  </a:solidFill>
                  <a:latin typeface="Times New Roman" panose="02020603050405020304" pitchFamily="18" charset="0"/>
                </a:endParaRPr>
              </a:p>
            </p:txBody>
          </p:sp>
        </p:grpSp>
      </p:grpSp>
      <p:grpSp>
        <p:nvGrpSpPr>
          <p:cNvPr id="5124" name="Group 10"/>
          <p:cNvGrpSpPr/>
          <p:nvPr/>
        </p:nvGrpSpPr>
        <p:grpSpPr>
          <a:xfrm>
            <a:off x="4037731" y="2590266"/>
            <a:ext cx="3856133" cy="612563"/>
            <a:chOff x="1424" y="1608"/>
            <a:chExt cx="3127" cy="484"/>
          </a:xfrm>
        </p:grpSpPr>
        <p:sp>
          <p:nvSpPr>
            <p:cNvPr id="5171" name="AutoShape 11"/>
            <p:cNvSpPr/>
            <p:nvPr/>
          </p:nvSpPr>
          <p:spPr>
            <a:xfrm>
              <a:off x="1632" y="1667"/>
              <a:ext cx="2919" cy="341"/>
            </a:xfrm>
            <a:prstGeom prst="roundRect">
              <a:avLst>
                <a:gd name="adj" fmla="val 50000"/>
              </a:avLst>
            </a:prstGeom>
          </p:spPr>
          <p:style>
            <a:lnRef idx="1">
              <a:schemeClr val="accent1"/>
            </a:lnRef>
            <a:fillRef idx="2">
              <a:schemeClr val="accent1"/>
            </a:fillRef>
            <a:effectRef idx="1">
              <a:schemeClr val="accent1"/>
            </a:effectRef>
            <a:fontRef idx="minor">
              <a:schemeClr val="dk1"/>
            </a:fontRef>
          </p:style>
          <p:txBody>
            <a:bodyPr wrap="none" anchor="ctr" anchorCtr="0"/>
            <a:lstStyle/>
            <a:p>
              <a:endParaRPr lang="zh-CN" altLang="en-US" dirty="0">
                <a:solidFill>
                  <a:schemeClr val="tx1"/>
                </a:solidFill>
                <a:latin typeface="Times New Roman" panose="02020603050405020304" pitchFamily="18" charset="0"/>
              </a:endParaRPr>
            </a:p>
          </p:txBody>
        </p:sp>
        <p:grpSp>
          <p:nvGrpSpPr>
            <p:cNvPr id="5172" name="Group 12"/>
            <p:cNvGrpSpPr/>
            <p:nvPr/>
          </p:nvGrpSpPr>
          <p:grpSpPr>
            <a:xfrm>
              <a:off x="1424" y="1608"/>
              <a:ext cx="496" cy="484"/>
              <a:chOff x="1424" y="1608"/>
              <a:chExt cx="496" cy="484"/>
            </a:xfrm>
          </p:grpSpPr>
          <p:sp>
            <p:nvSpPr>
              <p:cNvPr id="5173" name="AutoShape 13"/>
              <p:cNvSpPr/>
              <p:nvPr/>
            </p:nvSpPr>
            <p:spPr>
              <a:xfrm>
                <a:off x="1424" y="1608"/>
                <a:ext cx="496" cy="484"/>
              </a:xfrm>
              <a:custGeom>
                <a:avLst/>
                <a:gdLst>
                  <a:gd name="txL" fmla="*/ 3164 w 21600"/>
                  <a:gd name="txT" fmla="*/ 3164 h 21600"/>
                  <a:gd name="txR" fmla="*/ 18436 w 21600"/>
                  <a:gd name="txB" fmla="*/ 18436 h 21600"/>
                </a:gdLst>
                <a:ahLst/>
                <a:cxnLst>
                  <a:cxn ang="0">
                    <a:pos x="0" y="0"/>
                  </a:cxn>
                  <a:cxn ang="0">
                    <a:pos x="0" y="0"/>
                  </a:cxn>
                  <a:cxn ang="0">
                    <a:pos x="0" y="0"/>
                  </a:cxn>
                  <a:cxn ang="0">
                    <a:pos x="0" y="0"/>
                  </a:cxn>
                  <a:cxn ang="0">
                    <a:pos x="0" y="0"/>
                  </a:cxn>
                  <a:cxn ang="0">
                    <a:pos x="0" y="0"/>
                  </a:cxn>
                  <a:cxn ang="0">
                    <a:pos x="0" y="0"/>
                  </a:cxn>
                  <a:cxn ang="0">
                    <a:pos x="0" y="0"/>
                  </a:cxn>
                </a:cxnLst>
                <a:rect l="txL" t="txT" r="txR" b="txB"/>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p:spPr>
            <p:style>
              <a:lnRef idx="1">
                <a:schemeClr val="accent1"/>
              </a:lnRef>
              <a:fillRef idx="2">
                <a:schemeClr val="accent1"/>
              </a:fillRef>
              <a:effectRef idx="1">
                <a:schemeClr val="accent1"/>
              </a:effectRef>
              <a:fontRef idx="minor">
                <a:schemeClr val="dk1"/>
              </a:fontRef>
            </p:style>
            <p:txBody>
              <a:bodyPr/>
              <a:lstStyle/>
              <a:p>
                <a:endParaRPr lang="zh-CN" altLang="en-US">
                  <a:solidFill>
                    <a:schemeClr val="tx1"/>
                  </a:solidFill>
                </a:endParaRPr>
              </a:p>
            </p:txBody>
          </p:sp>
          <p:sp>
            <p:nvSpPr>
              <p:cNvPr id="49166" name="Oval 14"/>
              <p:cNvSpPr>
                <a:spLocks noChangeArrowheads="1"/>
              </p:cNvSpPr>
              <p:nvPr/>
            </p:nvSpPr>
            <p:spPr bwMode="gray">
              <a:xfrm>
                <a:off x="1490" y="1667"/>
                <a:ext cx="380" cy="370"/>
              </a:xfrm>
              <a:prstGeom prst="ellipse">
                <a:avLst/>
              </a:prstGeom>
              <a:extLst>
                <a:ext uri="{91240B29-F687-4F45-9708-019B960494DF}">
                  <a14:hiddenLine xmlns:a14="http://schemas.microsoft.com/office/drawing/2010/main" w="9525">
                    <a:solidFill>
                      <a:schemeClr val="hlink"/>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accent1"/>
              </a:lnRef>
              <a:fillRef idx="2">
                <a:schemeClr val="accent1"/>
              </a:fillRef>
              <a:effectRef idx="1">
                <a:schemeClr val="accent1"/>
              </a:effectRef>
              <a:fontRef idx="minor">
                <a:schemeClr val="dk1"/>
              </a:fontRef>
            </p:style>
            <p:txBody>
              <a:bodyPr wrap="none" anchor="ctr"/>
              <a:lstStyle/>
              <a:p>
                <a:pPr>
                  <a:defRPr/>
                </a:pPr>
                <a:endParaRPr lang="zh-CN" altLang="en-US">
                  <a:solidFill>
                    <a:schemeClr val="tx1"/>
                  </a:solidFill>
                  <a:latin typeface="Times New Roman" panose="02020603050405020304" pitchFamily="18" charset="0"/>
                </a:endParaRPr>
              </a:p>
            </p:txBody>
          </p:sp>
        </p:grpSp>
      </p:grpSp>
      <p:grpSp>
        <p:nvGrpSpPr>
          <p:cNvPr id="5125" name="Group 15"/>
          <p:cNvGrpSpPr/>
          <p:nvPr/>
        </p:nvGrpSpPr>
        <p:grpSpPr>
          <a:xfrm>
            <a:off x="4037731" y="3287712"/>
            <a:ext cx="3856133" cy="612563"/>
            <a:chOff x="1424" y="2200"/>
            <a:chExt cx="3127" cy="484"/>
          </a:xfrm>
        </p:grpSpPr>
        <p:sp>
          <p:nvSpPr>
            <p:cNvPr id="5167" name="AutoShape 16">
              <a:hlinkClick r:id="rId1" action="ppaction://hlinksldjump"/>
            </p:cNvPr>
            <p:cNvSpPr/>
            <p:nvPr/>
          </p:nvSpPr>
          <p:spPr>
            <a:xfrm>
              <a:off x="1632" y="2259"/>
              <a:ext cx="2919" cy="341"/>
            </a:xfrm>
            <a:prstGeom prst="roundRect">
              <a:avLst>
                <a:gd name="adj" fmla="val 50000"/>
              </a:avLst>
            </a:prstGeom>
          </p:spPr>
          <p:style>
            <a:lnRef idx="1">
              <a:schemeClr val="accent1"/>
            </a:lnRef>
            <a:fillRef idx="2">
              <a:schemeClr val="accent1"/>
            </a:fillRef>
            <a:effectRef idx="1">
              <a:schemeClr val="accent1"/>
            </a:effectRef>
            <a:fontRef idx="minor">
              <a:schemeClr val="dk1"/>
            </a:fontRef>
          </p:style>
          <p:txBody>
            <a:bodyPr wrap="none" anchor="ctr" anchorCtr="0"/>
            <a:lstStyle/>
            <a:p>
              <a:endParaRPr lang="zh-CN" altLang="en-US" dirty="0">
                <a:solidFill>
                  <a:schemeClr val="tx1"/>
                </a:solidFill>
                <a:latin typeface="Times New Roman" panose="02020603050405020304" pitchFamily="18" charset="0"/>
              </a:endParaRPr>
            </a:p>
          </p:txBody>
        </p:sp>
        <p:grpSp>
          <p:nvGrpSpPr>
            <p:cNvPr id="5168" name="Group 17"/>
            <p:cNvGrpSpPr/>
            <p:nvPr/>
          </p:nvGrpSpPr>
          <p:grpSpPr>
            <a:xfrm>
              <a:off x="1424" y="2200"/>
              <a:ext cx="496" cy="484"/>
              <a:chOff x="1424" y="2200"/>
              <a:chExt cx="496" cy="484"/>
            </a:xfrm>
          </p:grpSpPr>
          <p:sp>
            <p:nvSpPr>
              <p:cNvPr id="5169" name="AutoShape 18"/>
              <p:cNvSpPr/>
              <p:nvPr/>
            </p:nvSpPr>
            <p:spPr>
              <a:xfrm>
                <a:off x="1424" y="2200"/>
                <a:ext cx="496" cy="484"/>
              </a:xfrm>
              <a:custGeom>
                <a:avLst/>
                <a:gdLst>
                  <a:gd name="txL" fmla="*/ 3164 w 21600"/>
                  <a:gd name="txT" fmla="*/ 3164 h 21600"/>
                  <a:gd name="txR" fmla="*/ 18436 w 21600"/>
                  <a:gd name="txB" fmla="*/ 18436 h 21600"/>
                </a:gdLst>
                <a:ahLst/>
                <a:cxnLst>
                  <a:cxn ang="0">
                    <a:pos x="0" y="0"/>
                  </a:cxn>
                  <a:cxn ang="0">
                    <a:pos x="0" y="0"/>
                  </a:cxn>
                  <a:cxn ang="0">
                    <a:pos x="0" y="0"/>
                  </a:cxn>
                  <a:cxn ang="0">
                    <a:pos x="0" y="0"/>
                  </a:cxn>
                  <a:cxn ang="0">
                    <a:pos x="0" y="0"/>
                  </a:cxn>
                  <a:cxn ang="0">
                    <a:pos x="0" y="0"/>
                  </a:cxn>
                  <a:cxn ang="0">
                    <a:pos x="0" y="0"/>
                  </a:cxn>
                  <a:cxn ang="0">
                    <a:pos x="0" y="0"/>
                  </a:cxn>
                </a:cxnLst>
                <a:rect l="txL" t="txT" r="txR" b="txB"/>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p:spPr>
            <p:style>
              <a:lnRef idx="1">
                <a:schemeClr val="accent1"/>
              </a:lnRef>
              <a:fillRef idx="2">
                <a:schemeClr val="accent1"/>
              </a:fillRef>
              <a:effectRef idx="1">
                <a:schemeClr val="accent1"/>
              </a:effectRef>
              <a:fontRef idx="minor">
                <a:schemeClr val="dk1"/>
              </a:fontRef>
            </p:style>
            <p:txBody>
              <a:bodyPr/>
              <a:lstStyle/>
              <a:p>
                <a:endParaRPr lang="zh-CN" altLang="en-US">
                  <a:solidFill>
                    <a:schemeClr val="tx1"/>
                  </a:solidFill>
                </a:endParaRPr>
              </a:p>
            </p:txBody>
          </p:sp>
          <p:sp>
            <p:nvSpPr>
              <p:cNvPr id="49171" name="Oval 19"/>
              <p:cNvSpPr>
                <a:spLocks noChangeArrowheads="1"/>
              </p:cNvSpPr>
              <p:nvPr/>
            </p:nvSpPr>
            <p:spPr bwMode="gray">
              <a:xfrm>
                <a:off x="1484" y="2259"/>
                <a:ext cx="380" cy="370"/>
              </a:xfrm>
              <a:prstGeom prst="ellipse">
                <a:avLst/>
              </a:prstGeom>
              <a:extLst>
                <a:ext uri="{91240B29-F687-4F45-9708-019B960494DF}">
                  <a14:hiddenLine xmlns:a14="http://schemas.microsoft.com/office/drawing/2010/main" w="9525">
                    <a:solidFill>
                      <a:schemeClr val="hlink"/>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accent1"/>
              </a:lnRef>
              <a:fillRef idx="2">
                <a:schemeClr val="accent1"/>
              </a:fillRef>
              <a:effectRef idx="1">
                <a:schemeClr val="accent1"/>
              </a:effectRef>
              <a:fontRef idx="minor">
                <a:schemeClr val="dk1"/>
              </a:fontRef>
            </p:style>
            <p:txBody>
              <a:bodyPr wrap="none" anchor="ctr"/>
              <a:lstStyle/>
              <a:p>
                <a:pPr>
                  <a:defRPr/>
                </a:pPr>
                <a:endParaRPr lang="zh-CN" altLang="en-US">
                  <a:solidFill>
                    <a:schemeClr val="tx1"/>
                  </a:solidFill>
                  <a:latin typeface="Times New Roman" panose="02020603050405020304" pitchFamily="18" charset="0"/>
                </a:endParaRPr>
              </a:p>
            </p:txBody>
          </p:sp>
        </p:grpSp>
      </p:grpSp>
      <p:sp>
        <p:nvSpPr>
          <p:cNvPr id="5126" name="Rectangle 20">
            <a:hlinkClick r:id="rId1" action="ppaction://hlinksldjump"/>
          </p:cNvPr>
          <p:cNvSpPr/>
          <p:nvPr/>
        </p:nvSpPr>
        <p:spPr>
          <a:xfrm>
            <a:off x="4664118" y="2560286"/>
            <a:ext cx="3004585" cy="609600"/>
          </a:xfrm>
          <a:prstGeom prst="rect">
            <a:avLst/>
          </a:prstGeom>
          <a:noFill/>
          <a:ln w="9525">
            <a:noFill/>
          </a:ln>
        </p:spPr>
        <p:txBody>
          <a:bodyPr anchor="ctr" anchorCtr="0"/>
          <a:lstStyle/>
          <a:p>
            <a:pPr eaLnBrk="1" hangingPunct="1"/>
            <a:r>
              <a:rPr lang="zh-CN" altLang="en-US" sz="2400" b="1" dirty="0">
                <a:latin typeface="宋体" panose="02010600030101010101" pitchFamily="2" charset="-122"/>
                <a:cs typeface="Times New Roman" panose="02020603050405020304" pitchFamily="18" charset="0"/>
              </a:rPr>
              <a:t>股票行情数据可视化</a:t>
            </a:r>
            <a:endParaRPr lang="zh-CN" altLang="en-US" sz="2400" b="1" dirty="0">
              <a:latin typeface="宋体" panose="02010600030101010101" pitchFamily="2" charset="-122"/>
              <a:ea typeface="Times New Roman" panose="02020603050405020304" pitchFamily="18" charset="0"/>
              <a:cs typeface="Times New Roman" panose="02020603050405020304" pitchFamily="18" charset="0"/>
            </a:endParaRPr>
          </a:p>
        </p:txBody>
      </p:sp>
      <p:sp>
        <p:nvSpPr>
          <p:cNvPr id="5127" name="Rectangle 21">
            <a:hlinkClick r:id="rId1" action="ppaction://hlinksldjump"/>
          </p:cNvPr>
          <p:cNvSpPr/>
          <p:nvPr/>
        </p:nvSpPr>
        <p:spPr>
          <a:xfrm>
            <a:off x="4625889" y="3264263"/>
            <a:ext cx="2870200" cy="609600"/>
          </a:xfrm>
          <a:prstGeom prst="rect">
            <a:avLst/>
          </a:prstGeom>
          <a:noFill/>
          <a:ln w="9525">
            <a:noFill/>
          </a:ln>
        </p:spPr>
        <p:txBody>
          <a:bodyPr anchor="ctr" anchorCtr="0"/>
          <a:lstStyle/>
          <a:p>
            <a:pPr eaLnBrk="1" hangingPunct="1"/>
            <a:r>
              <a:rPr lang="zh-CN" altLang="en-US" sz="2400" b="1" dirty="0">
                <a:latin typeface="宋体" panose="02010600030101010101" pitchFamily="2" charset="-122"/>
                <a:cs typeface="Times New Roman" panose="02020603050405020304" pitchFamily="18" charset="0"/>
              </a:rPr>
              <a:t>中国</a:t>
            </a:r>
            <a:r>
              <a:rPr lang="en-US" altLang="zh-CN" sz="2400" b="1" dirty="0">
                <a:latin typeface="宋体" panose="02010600030101010101" pitchFamily="2" charset="-122"/>
                <a:cs typeface="Times New Roman" panose="02020603050405020304" pitchFamily="18" charset="0"/>
              </a:rPr>
              <a:t>GDP</a:t>
            </a:r>
            <a:r>
              <a:rPr lang="zh-CN" altLang="en-US" sz="2400" b="1" dirty="0">
                <a:latin typeface="宋体" panose="02010600030101010101" pitchFamily="2" charset="-122"/>
                <a:cs typeface="Times New Roman" panose="02020603050405020304" pitchFamily="18" charset="0"/>
              </a:rPr>
              <a:t>数据可视化</a:t>
            </a:r>
            <a:endParaRPr lang="zh-CN" altLang="ko-KR" sz="2400" b="1" dirty="0">
              <a:latin typeface="宋体" panose="02010600030101010101" pitchFamily="2" charset="-122"/>
              <a:ea typeface="Times New Roman" panose="02020603050405020304" pitchFamily="18" charset="0"/>
              <a:cs typeface="Times New Roman" panose="02020603050405020304" pitchFamily="18" charset="0"/>
            </a:endParaRPr>
          </a:p>
        </p:txBody>
      </p:sp>
      <p:sp>
        <p:nvSpPr>
          <p:cNvPr id="5128" name="Rectangle 22">
            <a:hlinkClick r:id="rId1" action="ppaction://hlinksldjump"/>
          </p:cNvPr>
          <p:cNvSpPr/>
          <p:nvPr/>
        </p:nvSpPr>
        <p:spPr>
          <a:xfrm>
            <a:off x="4633173" y="3945018"/>
            <a:ext cx="3262977" cy="609600"/>
          </a:xfrm>
          <a:prstGeom prst="rect">
            <a:avLst/>
          </a:prstGeom>
          <a:noFill/>
          <a:ln w="9525">
            <a:noFill/>
          </a:ln>
        </p:spPr>
        <p:txBody>
          <a:bodyPr anchor="ctr" anchorCtr="0"/>
          <a:lstStyle/>
          <a:p>
            <a:pPr eaLnBrk="1" hangingPunct="1"/>
            <a:r>
              <a:rPr lang="zh-CN" altLang="en-US" sz="2400" b="1" dirty="0">
                <a:latin typeface="宋体" panose="02010600030101010101" pitchFamily="2" charset="-122"/>
                <a:cs typeface="Times New Roman" panose="02020603050405020304" pitchFamily="18" charset="0"/>
              </a:rPr>
              <a:t>宏观杠杆率数据可视化</a:t>
            </a:r>
            <a:endParaRPr lang="zh-CN" altLang="en-US" sz="2400" b="1" dirty="0">
              <a:latin typeface="宋体" panose="02010600030101010101" pitchFamily="2" charset="-122"/>
              <a:ea typeface="Times New Roman" panose="02020603050405020304" pitchFamily="18" charset="0"/>
              <a:cs typeface="Times New Roman" panose="02020603050405020304" pitchFamily="18" charset="0"/>
            </a:endParaRPr>
          </a:p>
        </p:txBody>
      </p:sp>
      <p:sp>
        <p:nvSpPr>
          <p:cNvPr id="5129" name="Rectangle 23"/>
          <p:cNvSpPr/>
          <p:nvPr/>
        </p:nvSpPr>
        <p:spPr>
          <a:xfrm>
            <a:off x="4176277" y="3342209"/>
            <a:ext cx="369887" cy="444500"/>
          </a:xfrm>
          <a:prstGeom prst="rect">
            <a:avLst/>
          </a:prstGeom>
          <a:noFill/>
          <a:ln w="9525">
            <a:noFill/>
          </a:ln>
        </p:spPr>
        <p:txBody>
          <a:bodyPr anchor="ctr" anchorCtr="0"/>
          <a:lstStyle/>
          <a:p>
            <a:pPr algn="r" eaLnBrk="1" hangingPunct="1">
              <a:buNone/>
            </a:pPr>
            <a:r>
              <a:rPr lang="en-US" altLang="ko-KR" sz="2800" b="1" dirty="0">
                <a:latin typeface="宋体" panose="02010600030101010101" pitchFamily="2" charset="-122"/>
                <a:ea typeface="굴림" pitchFamily="34" charset="-127"/>
              </a:rPr>
              <a:t>3</a:t>
            </a:r>
            <a:endParaRPr lang="en-US" altLang="ko-KR" sz="2800" b="1" dirty="0">
              <a:latin typeface="宋体" panose="02010600030101010101" pitchFamily="2" charset="-122"/>
              <a:ea typeface="굴림" pitchFamily="34" charset="-127"/>
            </a:endParaRPr>
          </a:p>
        </p:txBody>
      </p:sp>
      <p:grpSp>
        <p:nvGrpSpPr>
          <p:cNvPr id="5130" name="Group 24"/>
          <p:cNvGrpSpPr/>
          <p:nvPr/>
        </p:nvGrpSpPr>
        <p:grpSpPr>
          <a:xfrm>
            <a:off x="4044081" y="1917919"/>
            <a:ext cx="3856133" cy="612563"/>
            <a:chOff x="1424" y="1024"/>
            <a:chExt cx="3127" cy="484"/>
          </a:xfrm>
        </p:grpSpPr>
        <p:sp>
          <p:nvSpPr>
            <p:cNvPr id="5163" name="AutoShape 25"/>
            <p:cNvSpPr/>
            <p:nvPr/>
          </p:nvSpPr>
          <p:spPr>
            <a:xfrm>
              <a:off x="1632" y="1101"/>
              <a:ext cx="2919" cy="341"/>
            </a:xfrm>
            <a:prstGeom prst="roundRect">
              <a:avLst>
                <a:gd name="adj" fmla="val 50000"/>
              </a:avLst>
            </a:prstGeom>
          </p:spPr>
          <p:style>
            <a:lnRef idx="1">
              <a:schemeClr val="accent1"/>
            </a:lnRef>
            <a:fillRef idx="2">
              <a:schemeClr val="accent1"/>
            </a:fillRef>
            <a:effectRef idx="1">
              <a:schemeClr val="accent1"/>
            </a:effectRef>
            <a:fontRef idx="minor">
              <a:schemeClr val="dk1"/>
            </a:fontRef>
          </p:style>
          <p:txBody>
            <a:bodyPr wrap="none" anchor="ctr" anchorCtr="0"/>
            <a:lstStyle/>
            <a:p>
              <a:endParaRPr lang="zh-CN" altLang="en-US" dirty="0">
                <a:solidFill>
                  <a:schemeClr val="tx1"/>
                </a:solidFill>
                <a:latin typeface="Times New Roman" panose="02020603050405020304" pitchFamily="18" charset="0"/>
              </a:endParaRPr>
            </a:p>
          </p:txBody>
        </p:sp>
        <p:grpSp>
          <p:nvGrpSpPr>
            <p:cNvPr id="5164" name="Group 26"/>
            <p:cNvGrpSpPr/>
            <p:nvPr/>
          </p:nvGrpSpPr>
          <p:grpSpPr>
            <a:xfrm>
              <a:off x="1424" y="1024"/>
              <a:ext cx="496" cy="484"/>
              <a:chOff x="1424" y="1024"/>
              <a:chExt cx="496" cy="484"/>
            </a:xfrm>
          </p:grpSpPr>
          <p:sp>
            <p:nvSpPr>
              <p:cNvPr id="5165" name="AutoShape 27"/>
              <p:cNvSpPr/>
              <p:nvPr/>
            </p:nvSpPr>
            <p:spPr>
              <a:xfrm>
                <a:off x="1424" y="1024"/>
                <a:ext cx="496" cy="484"/>
              </a:xfrm>
              <a:custGeom>
                <a:avLst/>
                <a:gdLst>
                  <a:gd name="txL" fmla="*/ 3164 w 21600"/>
                  <a:gd name="txT" fmla="*/ 3164 h 21600"/>
                  <a:gd name="txR" fmla="*/ 18436 w 21600"/>
                  <a:gd name="txB" fmla="*/ 18436 h 21600"/>
                </a:gdLst>
                <a:ahLst/>
                <a:cxnLst>
                  <a:cxn ang="0">
                    <a:pos x="0" y="0"/>
                  </a:cxn>
                  <a:cxn ang="0">
                    <a:pos x="0" y="0"/>
                  </a:cxn>
                  <a:cxn ang="0">
                    <a:pos x="0" y="0"/>
                  </a:cxn>
                  <a:cxn ang="0">
                    <a:pos x="0" y="0"/>
                  </a:cxn>
                  <a:cxn ang="0">
                    <a:pos x="0" y="0"/>
                  </a:cxn>
                  <a:cxn ang="0">
                    <a:pos x="0" y="0"/>
                  </a:cxn>
                  <a:cxn ang="0">
                    <a:pos x="0" y="0"/>
                  </a:cxn>
                  <a:cxn ang="0">
                    <a:pos x="0" y="0"/>
                  </a:cxn>
                </a:cxnLst>
                <a:rect l="txL" t="txT" r="txR" b="txB"/>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p:spPr>
            <p:style>
              <a:lnRef idx="1">
                <a:schemeClr val="accent1"/>
              </a:lnRef>
              <a:fillRef idx="2">
                <a:schemeClr val="accent1"/>
              </a:fillRef>
              <a:effectRef idx="1">
                <a:schemeClr val="accent1"/>
              </a:effectRef>
              <a:fontRef idx="minor">
                <a:schemeClr val="dk1"/>
              </a:fontRef>
            </p:style>
            <p:txBody>
              <a:bodyPr/>
              <a:lstStyle/>
              <a:p>
                <a:endParaRPr lang="zh-CN" altLang="en-US">
                  <a:solidFill>
                    <a:schemeClr val="tx1"/>
                  </a:solidFill>
                </a:endParaRPr>
              </a:p>
            </p:txBody>
          </p:sp>
          <p:sp>
            <p:nvSpPr>
              <p:cNvPr id="49180" name="Oval 28"/>
              <p:cNvSpPr>
                <a:spLocks noChangeArrowheads="1"/>
              </p:cNvSpPr>
              <p:nvPr/>
            </p:nvSpPr>
            <p:spPr bwMode="gray">
              <a:xfrm>
                <a:off x="1485" y="1076"/>
                <a:ext cx="380" cy="370"/>
              </a:xfrm>
              <a:prstGeom prst="ellipse">
                <a:avLst/>
              </a:prstGeom>
              <a:extLst>
                <a:ext uri="{91240B29-F687-4F45-9708-019B960494DF}">
                  <a14:hiddenLine xmlns:a14="http://schemas.microsoft.com/office/drawing/2010/main" w="9525">
                    <a:solidFill>
                      <a:schemeClr val="hlink"/>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accent1"/>
              </a:lnRef>
              <a:fillRef idx="2">
                <a:schemeClr val="accent1"/>
              </a:fillRef>
              <a:effectRef idx="1">
                <a:schemeClr val="accent1"/>
              </a:effectRef>
              <a:fontRef idx="minor">
                <a:schemeClr val="dk1"/>
              </a:fontRef>
            </p:style>
            <p:txBody>
              <a:bodyPr wrap="none" anchor="ctr"/>
              <a:lstStyle/>
              <a:p>
                <a:pPr>
                  <a:defRPr/>
                </a:pPr>
                <a:endParaRPr lang="zh-CN" altLang="en-US">
                  <a:solidFill>
                    <a:schemeClr val="tx1"/>
                  </a:solidFill>
                  <a:latin typeface="Times New Roman" panose="02020603050405020304" pitchFamily="18" charset="0"/>
                </a:endParaRPr>
              </a:p>
            </p:txBody>
          </p:sp>
        </p:grpSp>
      </p:grpSp>
      <p:sp>
        <p:nvSpPr>
          <p:cNvPr id="5131" name="Rectangle 29">
            <a:hlinkClick r:id="rId1" action="ppaction://hlinksldjump"/>
          </p:cNvPr>
          <p:cNvSpPr/>
          <p:nvPr/>
        </p:nvSpPr>
        <p:spPr>
          <a:xfrm>
            <a:off x="4643035" y="1929125"/>
            <a:ext cx="3033395" cy="609600"/>
          </a:xfrm>
          <a:prstGeom prst="rect">
            <a:avLst/>
          </a:prstGeom>
          <a:noFill/>
          <a:ln w="9525">
            <a:noFill/>
          </a:ln>
        </p:spPr>
        <p:txBody>
          <a:bodyPr anchor="ctr" anchorCtr="0"/>
          <a:lstStyle/>
          <a:p>
            <a:pPr eaLnBrk="1" hangingPunct="1"/>
            <a:r>
              <a:rPr lang="zh-CN" altLang="en-US" sz="2400" b="1" dirty="0">
                <a:latin typeface="宋体" panose="02010600030101010101" pitchFamily="2" charset="-122"/>
                <a:cs typeface="Times New Roman" panose="02020603050405020304" pitchFamily="18" charset="0"/>
              </a:rPr>
              <a:t>财经数据获取</a:t>
            </a:r>
            <a:endParaRPr lang="zh-CN" altLang="en-US" sz="2400" b="1" dirty="0">
              <a:latin typeface="宋体" panose="02010600030101010101" pitchFamily="2" charset="-122"/>
              <a:ea typeface="Times New Roman" panose="02020603050405020304" pitchFamily="18" charset="0"/>
              <a:cs typeface="Times New Roman" panose="02020603050405020304" pitchFamily="18" charset="0"/>
            </a:endParaRPr>
          </a:p>
        </p:txBody>
      </p:sp>
      <p:sp>
        <p:nvSpPr>
          <p:cNvPr id="5132" name="Rectangle 30"/>
          <p:cNvSpPr/>
          <p:nvPr/>
        </p:nvSpPr>
        <p:spPr>
          <a:xfrm>
            <a:off x="4176277" y="1953917"/>
            <a:ext cx="369887" cy="480500"/>
          </a:xfrm>
          <a:prstGeom prst="rect">
            <a:avLst/>
          </a:prstGeom>
          <a:noFill/>
          <a:ln w="9525">
            <a:noFill/>
          </a:ln>
        </p:spPr>
        <p:txBody>
          <a:bodyPr anchor="ctr" anchorCtr="0"/>
          <a:lstStyle/>
          <a:p>
            <a:pPr algn="r" eaLnBrk="1" hangingPunct="1">
              <a:buNone/>
            </a:pPr>
            <a:r>
              <a:rPr lang="en-US" altLang="ko-KR" sz="2800" b="1" dirty="0">
                <a:latin typeface="宋体" panose="02010600030101010101" pitchFamily="2" charset="-122"/>
                <a:ea typeface="굴림" pitchFamily="34" charset="-127"/>
              </a:rPr>
              <a:t>1</a:t>
            </a:r>
            <a:endParaRPr lang="en-US" altLang="ko-KR" sz="2800" b="1" dirty="0">
              <a:latin typeface="宋体" panose="02010600030101010101" pitchFamily="2" charset="-122"/>
              <a:ea typeface="굴림" pitchFamily="34" charset="-127"/>
            </a:endParaRPr>
          </a:p>
        </p:txBody>
      </p:sp>
      <p:sp>
        <p:nvSpPr>
          <p:cNvPr id="5133" name="Rectangle 31"/>
          <p:cNvSpPr/>
          <p:nvPr/>
        </p:nvSpPr>
        <p:spPr>
          <a:xfrm>
            <a:off x="4161575" y="2659187"/>
            <a:ext cx="369887" cy="444500"/>
          </a:xfrm>
          <a:prstGeom prst="rect">
            <a:avLst/>
          </a:prstGeom>
          <a:noFill/>
          <a:ln w="9525">
            <a:noFill/>
          </a:ln>
        </p:spPr>
        <p:txBody>
          <a:bodyPr anchor="ctr" anchorCtr="0"/>
          <a:lstStyle/>
          <a:p>
            <a:pPr algn="r" eaLnBrk="1" hangingPunct="1">
              <a:buNone/>
            </a:pPr>
            <a:r>
              <a:rPr lang="en-US" altLang="ko-KR" sz="2800" b="1" dirty="0">
                <a:latin typeface="宋体" panose="02010600030101010101" pitchFamily="2" charset="-122"/>
                <a:ea typeface="굴림" pitchFamily="34" charset="-127"/>
              </a:rPr>
              <a:t>2</a:t>
            </a:r>
            <a:endParaRPr lang="en-US" altLang="ko-KR" sz="2800" b="1" dirty="0">
              <a:latin typeface="宋体" panose="02010600030101010101" pitchFamily="2" charset="-122"/>
              <a:ea typeface="굴림" pitchFamily="34" charset="-127"/>
            </a:endParaRPr>
          </a:p>
        </p:txBody>
      </p:sp>
      <p:sp>
        <p:nvSpPr>
          <p:cNvPr id="5134" name="Rectangle 32"/>
          <p:cNvSpPr/>
          <p:nvPr/>
        </p:nvSpPr>
        <p:spPr>
          <a:xfrm>
            <a:off x="4163501" y="4034248"/>
            <a:ext cx="369887" cy="444500"/>
          </a:xfrm>
          <a:prstGeom prst="rect">
            <a:avLst/>
          </a:prstGeom>
          <a:noFill/>
          <a:ln w="9525">
            <a:noFill/>
          </a:ln>
        </p:spPr>
        <p:txBody>
          <a:bodyPr anchor="ctr" anchorCtr="0"/>
          <a:lstStyle/>
          <a:p>
            <a:pPr algn="r" eaLnBrk="1" hangingPunct="1">
              <a:buNone/>
            </a:pPr>
            <a:r>
              <a:rPr lang="en-US" altLang="ko-KR" sz="2800" b="1" dirty="0">
                <a:latin typeface="宋体" panose="02010600030101010101" pitchFamily="2" charset="-122"/>
                <a:ea typeface="굴림" pitchFamily="34" charset="-127"/>
              </a:rPr>
              <a:t>4</a:t>
            </a:r>
            <a:endParaRPr lang="en-US" altLang="ko-KR" sz="2800" b="1" dirty="0">
              <a:latin typeface="宋体" panose="02010600030101010101" pitchFamily="2" charset="-122"/>
              <a:ea typeface="굴림" pitchFamily="34" charset="-127"/>
            </a:endParaRPr>
          </a:p>
        </p:txBody>
      </p:sp>
      <p:grpSp>
        <p:nvGrpSpPr>
          <p:cNvPr id="5135" name="Group 33"/>
          <p:cNvGrpSpPr/>
          <p:nvPr/>
        </p:nvGrpSpPr>
        <p:grpSpPr>
          <a:xfrm>
            <a:off x="4014236" y="4647039"/>
            <a:ext cx="3856133" cy="612563"/>
            <a:chOff x="1424" y="2200"/>
            <a:chExt cx="3127" cy="484"/>
          </a:xfrm>
        </p:grpSpPr>
        <p:sp>
          <p:nvSpPr>
            <p:cNvPr id="5159" name="AutoShape 34"/>
            <p:cNvSpPr/>
            <p:nvPr/>
          </p:nvSpPr>
          <p:spPr>
            <a:xfrm>
              <a:off x="1632" y="2259"/>
              <a:ext cx="2919" cy="341"/>
            </a:xfrm>
            <a:prstGeom prst="roundRect">
              <a:avLst>
                <a:gd name="adj" fmla="val 50000"/>
              </a:avLst>
            </a:prstGeom>
          </p:spPr>
          <p:style>
            <a:lnRef idx="1">
              <a:schemeClr val="accent1"/>
            </a:lnRef>
            <a:fillRef idx="2">
              <a:schemeClr val="accent1"/>
            </a:fillRef>
            <a:effectRef idx="1">
              <a:schemeClr val="accent1"/>
            </a:effectRef>
            <a:fontRef idx="minor">
              <a:schemeClr val="dk1"/>
            </a:fontRef>
          </p:style>
          <p:txBody>
            <a:bodyPr wrap="none" anchor="ctr" anchorCtr="0"/>
            <a:lstStyle/>
            <a:p>
              <a:endParaRPr lang="zh-CN" altLang="en-US" dirty="0">
                <a:solidFill>
                  <a:schemeClr val="tx1"/>
                </a:solidFill>
                <a:latin typeface="Times New Roman" panose="02020603050405020304" pitchFamily="18" charset="0"/>
              </a:endParaRPr>
            </a:p>
          </p:txBody>
        </p:sp>
        <p:grpSp>
          <p:nvGrpSpPr>
            <p:cNvPr id="5160" name="Group 35"/>
            <p:cNvGrpSpPr/>
            <p:nvPr/>
          </p:nvGrpSpPr>
          <p:grpSpPr>
            <a:xfrm>
              <a:off x="1424" y="2200"/>
              <a:ext cx="496" cy="484"/>
              <a:chOff x="1424" y="2200"/>
              <a:chExt cx="496" cy="484"/>
            </a:xfrm>
          </p:grpSpPr>
          <p:sp>
            <p:nvSpPr>
              <p:cNvPr id="5161" name="AutoShape 36"/>
              <p:cNvSpPr/>
              <p:nvPr/>
            </p:nvSpPr>
            <p:spPr>
              <a:xfrm>
                <a:off x="1424" y="2200"/>
                <a:ext cx="496" cy="484"/>
              </a:xfrm>
              <a:custGeom>
                <a:avLst/>
                <a:gdLst>
                  <a:gd name="txL" fmla="*/ 3164 w 21600"/>
                  <a:gd name="txT" fmla="*/ 3164 h 21600"/>
                  <a:gd name="txR" fmla="*/ 18436 w 21600"/>
                  <a:gd name="txB" fmla="*/ 18436 h 21600"/>
                </a:gdLst>
                <a:ahLst/>
                <a:cxnLst>
                  <a:cxn ang="0">
                    <a:pos x="0" y="0"/>
                  </a:cxn>
                  <a:cxn ang="0">
                    <a:pos x="0" y="0"/>
                  </a:cxn>
                  <a:cxn ang="0">
                    <a:pos x="0" y="0"/>
                  </a:cxn>
                  <a:cxn ang="0">
                    <a:pos x="0" y="0"/>
                  </a:cxn>
                  <a:cxn ang="0">
                    <a:pos x="0" y="0"/>
                  </a:cxn>
                  <a:cxn ang="0">
                    <a:pos x="0" y="0"/>
                  </a:cxn>
                  <a:cxn ang="0">
                    <a:pos x="0" y="0"/>
                  </a:cxn>
                  <a:cxn ang="0">
                    <a:pos x="0" y="0"/>
                  </a:cxn>
                </a:cxnLst>
                <a:rect l="txL" t="txT" r="txR" b="txB"/>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p:spPr>
            <p:style>
              <a:lnRef idx="1">
                <a:schemeClr val="accent1"/>
              </a:lnRef>
              <a:fillRef idx="2">
                <a:schemeClr val="accent1"/>
              </a:fillRef>
              <a:effectRef idx="1">
                <a:schemeClr val="accent1"/>
              </a:effectRef>
              <a:fontRef idx="minor">
                <a:schemeClr val="dk1"/>
              </a:fontRef>
            </p:style>
            <p:txBody>
              <a:bodyPr/>
              <a:lstStyle/>
              <a:p>
                <a:endParaRPr lang="zh-CN" altLang="en-US">
                  <a:solidFill>
                    <a:schemeClr val="tx1"/>
                  </a:solidFill>
                </a:endParaRPr>
              </a:p>
            </p:txBody>
          </p:sp>
          <p:sp>
            <p:nvSpPr>
              <p:cNvPr id="49189" name="Oval 37"/>
              <p:cNvSpPr>
                <a:spLocks noChangeArrowheads="1"/>
              </p:cNvSpPr>
              <p:nvPr/>
            </p:nvSpPr>
            <p:spPr bwMode="gray">
              <a:xfrm>
                <a:off x="1482" y="2247"/>
                <a:ext cx="380" cy="370"/>
              </a:xfrm>
              <a:prstGeom prst="ellipse">
                <a:avLst/>
              </a:prstGeom>
              <a:extLst>
                <a:ext uri="{91240B29-F687-4F45-9708-019B960494DF}">
                  <a14:hiddenLine xmlns:a14="http://schemas.microsoft.com/office/drawing/2010/main" w="9525">
                    <a:solidFill>
                      <a:schemeClr val="hlink"/>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accent1"/>
              </a:lnRef>
              <a:fillRef idx="2">
                <a:schemeClr val="accent1"/>
              </a:fillRef>
              <a:effectRef idx="1">
                <a:schemeClr val="accent1"/>
              </a:effectRef>
              <a:fontRef idx="minor">
                <a:schemeClr val="dk1"/>
              </a:fontRef>
            </p:style>
            <p:txBody>
              <a:bodyPr wrap="none" anchor="ctr"/>
              <a:lstStyle/>
              <a:p>
                <a:pPr>
                  <a:defRPr/>
                </a:pPr>
                <a:endParaRPr lang="zh-CN" altLang="en-US">
                  <a:solidFill>
                    <a:schemeClr val="tx1"/>
                  </a:solidFill>
                  <a:latin typeface="Times New Roman" panose="02020603050405020304" pitchFamily="18" charset="0"/>
                </a:endParaRPr>
              </a:p>
            </p:txBody>
          </p:sp>
        </p:grpSp>
      </p:grpSp>
      <p:sp>
        <p:nvSpPr>
          <p:cNvPr id="5136" name="Rectangle 38">
            <a:hlinkClick r:id="rId1" action="ppaction://hlinksldjump"/>
          </p:cNvPr>
          <p:cNvSpPr/>
          <p:nvPr/>
        </p:nvSpPr>
        <p:spPr>
          <a:xfrm>
            <a:off x="4604991" y="4641017"/>
            <a:ext cx="3052445" cy="609600"/>
          </a:xfrm>
          <a:prstGeom prst="rect">
            <a:avLst/>
          </a:prstGeom>
          <a:noFill/>
          <a:ln w="9525">
            <a:noFill/>
          </a:ln>
        </p:spPr>
        <p:txBody>
          <a:bodyPr anchor="ctr" anchorCtr="0"/>
          <a:lstStyle/>
          <a:p>
            <a:pPr eaLnBrk="1" hangingPunct="1"/>
            <a:r>
              <a:rPr lang="zh-CN" altLang="en-US" sz="2400" b="1" dirty="0">
                <a:latin typeface="宋体" panose="02010600030101010101" pitchFamily="2" charset="-122"/>
                <a:cs typeface="Times New Roman" panose="02020603050405020304" pitchFamily="18" charset="0"/>
              </a:rPr>
              <a:t>货币供应量可视化</a:t>
            </a:r>
            <a:endParaRPr lang="zh-CN" altLang="en-US" sz="2400" b="1" dirty="0">
              <a:latin typeface="宋体" panose="02010600030101010101" pitchFamily="2" charset="-122"/>
              <a:ea typeface="Times New Roman" panose="02020603050405020304" pitchFamily="18" charset="0"/>
              <a:cs typeface="Times New Roman" panose="02020603050405020304" pitchFamily="18" charset="0"/>
            </a:endParaRPr>
          </a:p>
        </p:txBody>
      </p:sp>
      <p:sp>
        <p:nvSpPr>
          <p:cNvPr id="5137" name="Rectangle 39"/>
          <p:cNvSpPr/>
          <p:nvPr/>
        </p:nvSpPr>
        <p:spPr>
          <a:xfrm>
            <a:off x="4136385" y="4710132"/>
            <a:ext cx="369887" cy="444500"/>
          </a:xfrm>
          <a:prstGeom prst="rect">
            <a:avLst/>
          </a:prstGeom>
          <a:noFill/>
          <a:ln w="9525">
            <a:noFill/>
          </a:ln>
        </p:spPr>
        <p:txBody>
          <a:bodyPr anchor="ctr" anchorCtr="0"/>
          <a:lstStyle/>
          <a:p>
            <a:pPr algn="r" eaLnBrk="1" hangingPunct="1">
              <a:buNone/>
            </a:pPr>
            <a:r>
              <a:rPr lang="en-US" altLang="zh-CN" sz="2800" b="1" dirty="0">
                <a:latin typeface="宋体" panose="02010600030101010101" pitchFamily="2" charset="-122"/>
                <a:ea typeface="굴림" pitchFamily="34" charset="-127"/>
              </a:rPr>
              <a:t>5</a:t>
            </a:r>
            <a:endParaRPr lang="en-US" altLang="zh-CN" sz="2800" b="1" dirty="0">
              <a:latin typeface="宋体" panose="02010600030101010101" pitchFamily="2" charset="-122"/>
              <a:ea typeface="굴림" pitchFamily="34" charset="-127"/>
            </a:endParaRPr>
          </a:p>
        </p:txBody>
      </p:sp>
      <p:sp>
        <p:nvSpPr>
          <p:cNvPr id="52" name="Rectangle 2"/>
          <p:cNvSpPr>
            <a:spLocks noGrp="1"/>
          </p:cNvSpPr>
          <p:nvPr>
            <p:ph type="title" idx="4294967295"/>
          </p:nvPr>
        </p:nvSpPr>
        <p:spPr>
          <a:xfrm>
            <a:off x="2720283" y="326303"/>
            <a:ext cx="6329363" cy="687388"/>
          </a:xfrm>
        </p:spPr>
        <p:txBody>
          <a:bodyPr vert="horz" wrap="square" lIns="91440" tIns="45720" rIns="91440" bIns="45720" numCol="1" anchor="ctr" anchorCtr="0" compatLnSpc="1"/>
          <a:lstStyle/>
          <a:p>
            <a:pPr eaLnBrk="1" hangingPunct="1"/>
            <a:r>
              <a:rPr lang="zh-CN" altLang="en-US" sz="3600" kern="1200" dirty="0">
                <a:effectLst/>
                <a:ea typeface="宋体" panose="02010600030101010101" pitchFamily="2" charset="-122"/>
              </a:rPr>
              <a:t>第</a:t>
            </a:r>
            <a:r>
              <a:rPr lang="en-US" altLang="zh-CN" sz="3600" kern="1200" dirty="0">
                <a:effectLst/>
                <a:ea typeface="宋体" panose="02010600030101010101" pitchFamily="2" charset="-122"/>
              </a:rPr>
              <a:t>10</a:t>
            </a:r>
            <a:r>
              <a:rPr lang="zh-CN" altLang="en-US" sz="3600" kern="1200" dirty="0">
                <a:effectLst/>
                <a:ea typeface="宋体" panose="02010600030101010101" pitchFamily="2" charset="-122"/>
              </a:rPr>
              <a:t>章  财经数据可视化</a:t>
            </a:r>
            <a:endParaRPr lang="zh-CN" altLang="en-US" dirty="0">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文本框 17"/>
          <p:cNvSpPr txBox="1"/>
          <p:nvPr/>
        </p:nvSpPr>
        <p:spPr>
          <a:xfrm>
            <a:off x="2191707" y="3738283"/>
            <a:ext cx="7996031" cy="1061829"/>
          </a:xfrm>
          <a:prstGeom prst="rect">
            <a:avLst/>
          </a:prstGeom>
          <a:noFill/>
        </p:spPr>
        <p:txBody>
          <a:bodyPr wrap="square" rtlCol="0">
            <a:spAutoFit/>
          </a:bodyPr>
          <a:lstStyle/>
          <a:p>
            <a:pPr algn="just"/>
            <a:r>
              <a:rPr lang="zh-CN" altLang="en-US" sz="2100" b="1" dirty="0"/>
              <a:t>        通常将宏观杠杆率数据绘制成堆积柱形图，并标记各部分的实际数值。所以需要注意用易于区分的标记显示不同部门的杠杆率水平，并在适当位置标注杠杆率数值。</a:t>
            </a:r>
            <a:endParaRPr lang="zh-CN" altLang="en-US" sz="2100" b="1" dirty="0"/>
          </a:p>
        </p:txBody>
      </p:sp>
      <p:sp>
        <p:nvSpPr>
          <p:cNvPr id="19" name="文本框 18"/>
          <p:cNvSpPr txBox="1"/>
          <p:nvPr/>
        </p:nvSpPr>
        <p:spPr>
          <a:xfrm>
            <a:off x="2182295" y="2423018"/>
            <a:ext cx="7996031" cy="1061829"/>
          </a:xfrm>
          <a:prstGeom prst="rect">
            <a:avLst/>
          </a:prstGeom>
          <a:noFill/>
        </p:spPr>
        <p:txBody>
          <a:bodyPr wrap="square" rtlCol="0">
            <a:spAutoFit/>
          </a:bodyPr>
          <a:lstStyle/>
          <a:p>
            <a:pPr algn="just"/>
            <a:r>
              <a:rPr lang="zh-CN" altLang="en-US" sz="2100" b="1" dirty="0"/>
              <a:t>         从</a:t>
            </a:r>
            <a:r>
              <a:rPr lang="en-US" altLang="zh-CN" sz="2100" b="1" dirty="0" err="1"/>
              <a:t>AKshare</a:t>
            </a:r>
            <a:r>
              <a:rPr lang="zh-CN" altLang="en-US" sz="2100" b="1" dirty="0"/>
              <a:t>平台可获得我国自</a:t>
            </a:r>
            <a:r>
              <a:rPr lang="en-US" altLang="zh-CN" sz="2100" b="1" dirty="0"/>
              <a:t>1992</a:t>
            </a:r>
            <a:r>
              <a:rPr lang="zh-CN" altLang="en-US" sz="2100" b="1" dirty="0"/>
              <a:t>年至今的各季度宏观杠杆率数据。因为是每个季度发布一次更新数据，所以可将数据保存在本地电脑以随时取用。</a:t>
            </a:r>
            <a:endParaRPr lang="zh-CN" altLang="en-US" sz="2100" b="1" dirty="0"/>
          </a:p>
        </p:txBody>
      </p:sp>
      <p:sp>
        <p:nvSpPr>
          <p:cNvPr id="20" name="文本框 19"/>
          <p:cNvSpPr txBox="1"/>
          <p:nvPr/>
        </p:nvSpPr>
        <p:spPr>
          <a:xfrm>
            <a:off x="2182295" y="1442249"/>
            <a:ext cx="7996031" cy="738664"/>
          </a:xfrm>
          <a:prstGeom prst="rect">
            <a:avLst/>
          </a:prstGeom>
          <a:noFill/>
        </p:spPr>
        <p:txBody>
          <a:bodyPr wrap="square" rtlCol="0">
            <a:spAutoFit/>
          </a:bodyPr>
          <a:lstStyle/>
          <a:p>
            <a:pPr algn="just"/>
            <a:r>
              <a:rPr lang="zh-CN" altLang="en-US" sz="2100" b="1" dirty="0"/>
              <a:t>        宏观杠杆率涉及多个部门的债务水平，其中居民部门、政府部门和非金融企业部门等三个部门的负债水平最为核心。</a:t>
            </a:r>
            <a:endParaRPr lang="zh-CN" altLang="en-US" sz="2100" b="1" dirty="0"/>
          </a:p>
        </p:txBody>
      </p:sp>
      <p:sp>
        <p:nvSpPr>
          <p:cNvPr id="21" name="Text Box 1078"/>
          <p:cNvSpPr txBox="1">
            <a:spLocks noChangeArrowheads="1"/>
          </p:cNvSpPr>
          <p:nvPr/>
        </p:nvSpPr>
        <p:spPr bwMode="auto">
          <a:xfrm>
            <a:off x="1998756" y="5313154"/>
            <a:ext cx="8363107"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a:spcBef>
                <a:spcPct val="0"/>
              </a:spcBef>
              <a:buFontTx/>
              <a:buNone/>
            </a:pPr>
            <a:r>
              <a:rPr kumimoji="1" lang="zh-CN" altLang="en-US" sz="2200" b="1" dirty="0">
                <a:latin typeface="Times New Roman" panose="02020603050405020304" pitchFamily="18" charset="0"/>
              </a:rPr>
              <a:t>注意</a:t>
            </a:r>
            <a:r>
              <a:rPr kumimoji="1" lang="zh-CN" altLang="en-US" sz="2200" b="1" dirty="0">
                <a:latin typeface="Times New Roman" panose="02020603050405020304" pitchFamily="18" charset="0"/>
                <a:sym typeface="Wingdings" panose="05000000000000000000" pitchFamily="2" charset="2"/>
              </a:rPr>
              <a:t>：</a:t>
            </a:r>
            <a:r>
              <a:rPr kumimoji="1" lang="en-US" altLang="zh-CN" sz="2200" b="1" dirty="0">
                <a:latin typeface="Times New Roman" panose="02020603050405020304" pitchFamily="18" charset="0"/>
                <a:sym typeface="Wingdings" panose="05000000000000000000" pitchFamily="2" charset="2"/>
              </a:rPr>
              <a:t>1) </a:t>
            </a:r>
            <a:r>
              <a:rPr kumimoji="1" lang="zh-CN" altLang="en-US" sz="2200" b="1" dirty="0">
                <a:latin typeface="Times New Roman" panose="02020603050405020304" pitchFamily="18" charset="0"/>
                <a:sym typeface="Wingdings" panose="05000000000000000000" pitchFamily="2" charset="2"/>
              </a:rPr>
              <a:t>杠杆率数据是各季度更新，在以年度绘制图表时可选择年中最大值，也可选取平均值</a:t>
            </a:r>
            <a:r>
              <a:rPr kumimoji="1" lang="zh-CN" altLang="en-US" sz="2200" b="1" dirty="0">
                <a:latin typeface="Times New Roman" panose="02020603050405020304" pitchFamily="18" charset="0"/>
              </a:rPr>
              <a:t>；</a:t>
            </a:r>
            <a:r>
              <a:rPr kumimoji="1" lang="en-US" altLang="zh-CN" sz="2200" b="1" dirty="0">
                <a:latin typeface="Times New Roman" panose="02020603050405020304" pitchFamily="18" charset="0"/>
              </a:rPr>
              <a:t>2) </a:t>
            </a:r>
            <a:r>
              <a:rPr kumimoji="1" lang="zh-CN" altLang="en-US" sz="2200" b="1" dirty="0">
                <a:latin typeface="Times New Roman" panose="02020603050405020304" pitchFamily="18" charset="0"/>
              </a:rPr>
              <a:t>确保易于识别不同部门的杠杆率。</a:t>
            </a:r>
            <a:endParaRPr kumimoji="1" lang="zh-CN" altLang="en-US" sz="2200" b="1" dirty="0">
              <a:latin typeface="Times New Roman" panose="02020603050405020304" pitchFamily="18" charset="0"/>
            </a:endParaRPr>
          </a:p>
        </p:txBody>
      </p:sp>
      <p:sp>
        <p:nvSpPr>
          <p:cNvPr id="22" name="标题 1"/>
          <p:cNvSpPr txBox="1"/>
          <p:nvPr/>
        </p:nvSpPr>
        <p:spPr>
          <a:xfrm>
            <a:off x="2926805" y="272085"/>
            <a:ext cx="6140824"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en-US" altLang="zh-CN" sz="3200" b="1" kern="0">
                <a:solidFill>
                  <a:schemeClr val="bg1"/>
                </a:solidFill>
                <a:latin typeface="宋体" panose="02010600030101010101" pitchFamily="2" charset="-122"/>
                <a:ea typeface="宋体" panose="02010600030101010101" pitchFamily="2" charset="-122"/>
                <a:sym typeface="+mn-ea"/>
              </a:rPr>
              <a:t>10.4</a:t>
            </a:r>
            <a:r>
              <a:rPr lang="zh-CN" altLang="en-US" sz="3200" b="1" kern="0">
                <a:solidFill>
                  <a:schemeClr val="bg1"/>
                </a:solidFill>
                <a:latin typeface="宋体" panose="02010600030101010101" pitchFamily="2" charset="-122"/>
                <a:ea typeface="宋体" panose="02010600030101010101" pitchFamily="2" charset="-122"/>
                <a:sym typeface="+mn-ea"/>
              </a:rPr>
              <a:t> 宏观</a:t>
            </a:r>
            <a:r>
              <a:rPr lang="zh-CN" altLang="en-US" sz="3200" b="1" kern="0" dirty="0">
                <a:solidFill>
                  <a:schemeClr val="bg1"/>
                </a:solidFill>
                <a:latin typeface="宋体" panose="02010600030101010101" pitchFamily="2" charset="-122"/>
                <a:ea typeface="宋体" panose="02010600030101010101" pitchFamily="2" charset="-122"/>
                <a:sym typeface="+mn-ea"/>
              </a:rPr>
              <a:t>杠杆率数据可视化</a:t>
            </a:r>
            <a:endParaRPr lang="zh-CN" altLang="en-US" sz="3200" b="1" kern="0" dirty="0">
              <a:solidFill>
                <a:schemeClr val="bg1"/>
              </a:solidFill>
              <a:latin typeface="宋体" panose="02010600030101010101" pitchFamily="2" charset="-122"/>
              <a:ea typeface="宋体" panose="02010600030101010101" pitchFamily="2" charset="-122"/>
              <a:sym typeface="+mn-ea"/>
            </a:endParaRPr>
          </a:p>
        </p:txBody>
      </p:sp>
      <p:sp>
        <p:nvSpPr>
          <p:cNvPr id="7" name="文本框 6"/>
          <p:cNvSpPr txBox="1"/>
          <p:nvPr/>
        </p:nvSpPr>
        <p:spPr>
          <a:xfrm>
            <a:off x="2272552" y="6301645"/>
            <a:ext cx="3642200" cy="359522"/>
          </a:xfrm>
          <a:prstGeom prst="rect">
            <a:avLst/>
          </a:prstGeom>
          <a:noFill/>
        </p:spPr>
        <p:txBody>
          <a:bodyPr wrap="square" rtlCol="0">
            <a:spAutoFit/>
          </a:bodyPr>
          <a:lstStyle/>
          <a:p>
            <a:pPr algn="just">
              <a:lnSpc>
                <a:spcPct val="120000"/>
              </a:lnSpc>
            </a:pPr>
            <a:r>
              <a:rPr lang="zh-CN" altLang="en-US" sz="1600" dirty="0">
                <a:solidFill>
                  <a:srgbClr val="C00000"/>
                </a:solidFill>
              </a:rPr>
              <a:t>注：示例程序见</a:t>
            </a:r>
            <a:r>
              <a:rPr lang="en-US" altLang="zh-CN" sz="1600" dirty="0" err="1">
                <a:solidFill>
                  <a:srgbClr val="C00000"/>
                </a:solidFill>
              </a:rPr>
              <a:t>ipynb</a:t>
            </a:r>
            <a:r>
              <a:rPr lang="zh-CN" altLang="en-US" sz="1600" dirty="0">
                <a:solidFill>
                  <a:srgbClr val="C00000"/>
                </a:solidFill>
              </a:rPr>
              <a:t>文件中的代码</a:t>
            </a:r>
            <a:endParaRPr lang="zh-CN" altLang="en-US" sz="1600" dirty="0">
              <a:solidFill>
                <a:srgbClr val="C00000"/>
              </a:solidFill>
            </a:endParaRP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524000" y="1216949"/>
            <a:ext cx="9144000" cy="4424102"/>
          </a:xfrm>
          <a:prstGeom prst="rect">
            <a:avLst/>
          </a:prstGeom>
        </p:spPr>
      </p:pic>
      <p:sp>
        <p:nvSpPr>
          <p:cNvPr id="4" name="矩形 3"/>
          <p:cNvSpPr/>
          <p:nvPr/>
        </p:nvSpPr>
        <p:spPr>
          <a:xfrm>
            <a:off x="3812294" y="5915816"/>
            <a:ext cx="5227393" cy="369332"/>
          </a:xfrm>
          <a:prstGeom prst="rect">
            <a:avLst/>
          </a:prstGeom>
        </p:spPr>
        <p:txBody>
          <a:bodyPr wrap="none">
            <a:spAutoFit/>
          </a:bodyPr>
          <a:lstStyle/>
          <a:p>
            <a:r>
              <a:rPr lang="zh-CN" altLang="zh-CN" kern="100" dirty="0">
                <a:latin typeface="Calibri" panose="020F0502020204030204" pitchFamily="34" charset="0"/>
                <a:cs typeface="Calibri" panose="020F0502020204030204" pitchFamily="34" charset="0"/>
              </a:rPr>
              <a:t>图</a:t>
            </a:r>
            <a:r>
              <a:rPr lang="en-US" altLang="zh-CN" kern="100" dirty="0">
                <a:latin typeface="Calibri" panose="020F0502020204030204" pitchFamily="34" charset="0"/>
              </a:rPr>
              <a:t>10.4  </a:t>
            </a:r>
            <a:r>
              <a:rPr lang="zh-CN" altLang="zh-CN" kern="100" dirty="0">
                <a:latin typeface="Calibri" panose="020F0502020204030204" pitchFamily="34" charset="0"/>
                <a:cs typeface="Calibri" panose="020F0502020204030204" pitchFamily="34" charset="0"/>
              </a:rPr>
              <a:t>我国宏观杠杆率水平</a:t>
            </a:r>
            <a:r>
              <a:rPr lang="zh-CN" altLang="en-US" kern="100" dirty="0">
                <a:latin typeface="Calibri" panose="020F0502020204030204" pitchFamily="34" charset="0"/>
                <a:cs typeface="Calibri" panose="020F0502020204030204" pitchFamily="34" charset="0"/>
              </a:rPr>
              <a:t>（比教材数据更新）</a:t>
            </a:r>
            <a:endParaRPr lang="zh-CN" altLang="en-US" dirty="0"/>
          </a:p>
        </p:txBody>
      </p:sp>
      <p:sp>
        <p:nvSpPr>
          <p:cNvPr id="5" name="标题 1"/>
          <p:cNvSpPr txBox="1"/>
          <p:nvPr/>
        </p:nvSpPr>
        <p:spPr>
          <a:xfrm>
            <a:off x="3084934" y="296607"/>
            <a:ext cx="6140824"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en-US" altLang="zh-CN" sz="3200" b="1" kern="0">
                <a:solidFill>
                  <a:schemeClr val="bg1"/>
                </a:solidFill>
                <a:latin typeface="宋体" panose="02010600030101010101" pitchFamily="2" charset="-122"/>
                <a:ea typeface="宋体" panose="02010600030101010101" pitchFamily="2" charset="-122"/>
                <a:sym typeface="+mn-ea"/>
              </a:rPr>
              <a:t>10.4</a:t>
            </a:r>
            <a:r>
              <a:rPr lang="zh-CN" altLang="en-US" sz="3200" b="1" kern="0">
                <a:solidFill>
                  <a:schemeClr val="bg1"/>
                </a:solidFill>
                <a:latin typeface="宋体" panose="02010600030101010101" pitchFamily="2" charset="-122"/>
                <a:ea typeface="宋体" panose="02010600030101010101" pitchFamily="2" charset="-122"/>
                <a:sym typeface="+mn-ea"/>
              </a:rPr>
              <a:t> 宏观</a:t>
            </a:r>
            <a:r>
              <a:rPr lang="zh-CN" altLang="en-US" sz="3200" b="1" kern="0" dirty="0">
                <a:solidFill>
                  <a:schemeClr val="bg1"/>
                </a:solidFill>
                <a:latin typeface="宋体" panose="02010600030101010101" pitchFamily="2" charset="-122"/>
                <a:ea typeface="宋体" panose="02010600030101010101" pitchFamily="2" charset="-122"/>
                <a:sym typeface="+mn-ea"/>
              </a:rPr>
              <a:t>杠杆率数据可视化</a:t>
            </a:r>
            <a:endParaRPr lang="zh-CN" altLang="en-US" sz="3200" b="1" kern="0" dirty="0">
              <a:solidFill>
                <a:schemeClr val="bg1"/>
              </a:solidFill>
              <a:latin typeface="宋体" panose="02010600030101010101" pitchFamily="2" charset="-122"/>
              <a:ea typeface="宋体" panose="02010600030101010101" pitchFamily="2" charset="-122"/>
              <a:sym typeface="+mn-ea"/>
            </a:endParaRPr>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文本框 22"/>
          <p:cNvSpPr txBox="1"/>
          <p:nvPr/>
        </p:nvSpPr>
        <p:spPr>
          <a:xfrm>
            <a:off x="2008114" y="1544476"/>
            <a:ext cx="8301940" cy="1061829"/>
          </a:xfrm>
          <a:prstGeom prst="rect">
            <a:avLst/>
          </a:prstGeom>
          <a:noFill/>
        </p:spPr>
        <p:txBody>
          <a:bodyPr wrap="square" rtlCol="0">
            <a:spAutoFit/>
          </a:bodyPr>
          <a:lstStyle/>
          <a:p>
            <a:pPr algn="just"/>
            <a:r>
              <a:rPr lang="zh-CN" altLang="en-US" sz="2100" b="1" dirty="0"/>
              <a:t>        货币供应量是中央银行编制和公布的主要经济统计指标之一，它是指某一时点流通中的现金量和存款量之和，也称货币存量、货币供应。</a:t>
            </a:r>
            <a:endParaRPr lang="zh-CN" altLang="en-US" sz="2100" b="1" dirty="0"/>
          </a:p>
        </p:txBody>
      </p:sp>
      <p:sp>
        <p:nvSpPr>
          <p:cNvPr id="25" name="文本框 24"/>
          <p:cNvSpPr txBox="1"/>
          <p:nvPr/>
        </p:nvSpPr>
        <p:spPr>
          <a:xfrm>
            <a:off x="2008114" y="2769517"/>
            <a:ext cx="8301940" cy="738664"/>
          </a:xfrm>
          <a:prstGeom prst="rect">
            <a:avLst/>
          </a:prstGeom>
          <a:noFill/>
        </p:spPr>
        <p:txBody>
          <a:bodyPr wrap="square" rtlCol="0">
            <a:spAutoFit/>
          </a:bodyPr>
          <a:lstStyle/>
          <a:p>
            <a:pPr algn="just"/>
            <a:r>
              <a:rPr lang="zh-CN" altLang="en-US" sz="2100" b="1" dirty="0"/>
              <a:t>        由于各国经济、金融发展和现实情况不同，以及经济学家对货币定义解释不同，各国中央银行公布的货币供应量指标也不尽相同。</a:t>
            </a:r>
            <a:endParaRPr lang="zh-CN" altLang="en-US" sz="2100" b="1" dirty="0"/>
          </a:p>
        </p:txBody>
      </p:sp>
      <p:sp>
        <p:nvSpPr>
          <p:cNvPr id="26" name="文本框 25"/>
          <p:cNvSpPr txBox="1"/>
          <p:nvPr/>
        </p:nvSpPr>
        <p:spPr>
          <a:xfrm>
            <a:off x="1970101" y="3803582"/>
            <a:ext cx="8301940" cy="1061829"/>
          </a:xfrm>
          <a:prstGeom prst="rect">
            <a:avLst/>
          </a:prstGeom>
          <a:noFill/>
        </p:spPr>
        <p:txBody>
          <a:bodyPr wrap="square" rtlCol="0">
            <a:spAutoFit/>
          </a:bodyPr>
          <a:lstStyle/>
          <a:p>
            <a:pPr algn="just"/>
            <a:r>
              <a:rPr lang="zh-CN" altLang="en-US" sz="2100" b="1" dirty="0"/>
              <a:t>        我国的货币供应量统计是以天为基本单位，所谓的某年某月某日的货币量实际上是吞吐货币的银行当日营业结束之际那个时点上的数量。</a:t>
            </a:r>
            <a:endParaRPr lang="zh-CN" altLang="en-US" sz="2100" b="1" dirty="0"/>
          </a:p>
        </p:txBody>
      </p:sp>
      <p:sp>
        <p:nvSpPr>
          <p:cNvPr id="29" name="文本框 28"/>
          <p:cNvSpPr txBox="1"/>
          <p:nvPr/>
        </p:nvSpPr>
        <p:spPr>
          <a:xfrm>
            <a:off x="2086642" y="5148722"/>
            <a:ext cx="8301940" cy="738664"/>
          </a:xfrm>
          <a:prstGeom prst="rect">
            <a:avLst/>
          </a:prstGeom>
          <a:noFill/>
        </p:spPr>
        <p:txBody>
          <a:bodyPr wrap="square" rtlCol="0">
            <a:spAutoFit/>
          </a:bodyPr>
          <a:lstStyle/>
          <a:p>
            <a:pPr algn="just"/>
            <a:r>
              <a:rPr lang="zh-CN" altLang="en-US" sz="2100" b="1" dirty="0"/>
              <a:t>        我国现行货币统计制度将货币供应量划分为三个层次：</a:t>
            </a:r>
            <a:r>
              <a:rPr lang="en-US" altLang="zh-CN" sz="2100" b="1" dirty="0"/>
              <a:t>(1) </a:t>
            </a:r>
            <a:r>
              <a:rPr lang="zh-CN" altLang="en-US" sz="2100" b="1" dirty="0"/>
              <a:t>流通中现金</a:t>
            </a:r>
            <a:r>
              <a:rPr lang="en-US" altLang="zh-CN" sz="2100" b="1" dirty="0"/>
              <a:t>(M0)</a:t>
            </a:r>
            <a:r>
              <a:rPr lang="zh-CN" altLang="en-US" sz="2100" b="1" dirty="0"/>
              <a:t>；</a:t>
            </a:r>
            <a:r>
              <a:rPr lang="en-US" altLang="zh-CN" sz="2100" b="1" dirty="0"/>
              <a:t>(2) </a:t>
            </a:r>
            <a:r>
              <a:rPr lang="zh-CN" altLang="en-US" sz="2100" b="1" dirty="0"/>
              <a:t>狭义货币供应量</a:t>
            </a:r>
            <a:r>
              <a:rPr lang="en-US" altLang="zh-CN" sz="2100" b="1" dirty="0"/>
              <a:t>(M1)</a:t>
            </a:r>
            <a:r>
              <a:rPr lang="zh-CN" altLang="en-US" sz="2100" b="1" dirty="0"/>
              <a:t>；</a:t>
            </a:r>
            <a:r>
              <a:rPr lang="en-US" altLang="zh-CN" sz="2100" b="1" dirty="0"/>
              <a:t>(3) </a:t>
            </a:r>
            <a:r>
              <a:rPr lang="zh-CN" altLang="en-US" sz="2100" b="1" dirty="0"/>
              <a:t>广义货币供应量</a:t>
            </a:r>
            <a:r>
              <a:rPr lang="en-US" altLang="zh-CN" sz="2100" b="1" dirty="0"/>
              <a:t>(M2)</a:t>
            </a:r>
            <a:r>
              <a:rPr lang="zh-CN" altLang="en-US" sz="2100" b="1" dirty="0"/>
              <a:t>。</a:t>
            </a:r>
            <a:endParaRPr lang="zh-CN" altLang="en-US" sz="2100" b="1" dirty="0"/>
          </a:p>
        </p:txBody>
      </p:sp>
      <p:sp>
        <p:nvSpPr>
          <p:cNvPr id="14" name="标题 1"/>
          <p:cNvSpPr txBox="1"/>
          <p:nvPr/>
        </p:nvSpPr>
        <p:spPr>
          <a:xfrm>
            <a:off x="2844340" y="230423"/>
            <a:ext cx="6140824"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en-US" altLang="zh-CN" sz="3200" b="1" kern="0">
                <a:solidFill>
                  <a:schemeClr val="bg1"/>
                </a:solidFill>
                <a:latin typeface="宋体" panose="02010600030101010101" pitchFamily="2" charset="-122"/>
                <a:ea typeface="宋体" panose="02010600030101010101" pitchFamily="2" charset="-122"/>
                <a:sym typeface="+mn-ea"/>
              </a:rPr>
              <a:t>10.5</a:t>
            </a:r>
            <a:r>
              <a:rPr lang="zh-CN" altLang="en-US" sz="3200" b="1" kern="0">
                <a:solidFill>
                  <a:schemeClr val="bg1"/>
                </a:solidFill>
                <a:latin typeface="宋体" panose="02010600030101010101" pitchFamily="2" charset="-122"/>
                <a:ea typeface="宋体" panose="02010600030101010101" pitchFamily="2" charset="-122"/>
                <a:sym typeface="+mn-ea"/>
              </a:rPr>
              <a:t> 货币</a:t>
            </a:r>
            <a:r>
              <a:rPr lang="zh-CN" altLang="en-US" sz="3200" b="1" kern="0" dirty="0">
                <a:solidFill>
                  <a:schemeClr val="bg1"/>
                </a:solidFill>
                <a:latin typeface="宋体" panose="02010600030101010101" pitchFamily="2" charset="-122"/>
                <a:ea typeface="宋体" panose="02010600030101010101" pitchFamily="2" charset="-122"/>
                <a:sym typeface="+mn-ea"/>
              </a:rPr>
              <a:t>供应量可视化</a:t>
            </a:r>
            <a:endParaRPr lang="zh-CN" altLang="en-US" sz="3200" b="1" kern="0" dirty="0">
              <a:solidFill>
                <a:schemeClr val="bg1"/>
              </a:solidFill>
              <a:latin typeface="宋体" panose="02010600030101010101" pitchFamily="2" charset="-122"/>
              <a:ea typeface="宋体" panose="02010600030101010101" pitchFamily="2" charset="-122"/>
              <a:sym typeface="+mn-ea"/>
            </a:endParaRPr>
          </a:p>
        </p:txBody>
      </p:sp>
      <p:sp>
        <p:nvSpPr>
          <p:cNvPr id="7" name="文本框 6"/>
          <p:cNvSpPr txBox="1"/>
          <p:nvPr/>
        </p:nvSpPr>
        <p:spPr>
          <a:xfrm>
            <a:off x="2272552" y="6301645"/>
            <a:ext cx="3642200" cy="359522"/>
          </a:xfrm>
          <a:prstGeom prst="rect">
            <a:avLst/>
          </a:prstGeom>
          <a:noFill/>
        </p:spPr>
        <p:txBody>
          <a:bodyPr wrap="square" rtlCol="0">
            <a:spAutoFit/>
          </a:bodyPr>
          <a:lstStyle/>
          <a:p>
            <a:pPr algn="just">
              <a:lnSpc>
                <a:spcPct val="120000"/>
              </a:lnSpc>
            </a:pPr>
            <a:r>
              <a:rPr lang="zh-CN" altLang="en-US" sz="1600" dirty="0">
                <a:solidFill>
                  <a:srgbClr val="C00000"/>
                </a:solidFill>
              </a:rPr>
              <a:t>注：示例程序见</a:t>
            </a:r>
            <a:r>
              <a:rPr lang="en-US" altLang="zh-CN" sz="1600" dirty="0" err="1">
                <a:solidFill>
                  <a:srgbClr val="C00000"/>
                </a:solidFill>
              </a:rPr>
              <a:t>ipynb</a:t>
            </a:r>
            <a:r>
              <a:rPr lang="zh-CN" altLang="en-US" sz="1600" dirty="0">
                <a:solidFill>
                  <a:srgbClr val="C00000"/>
                </a:solidFill>
              </a:rPr>
              <a:t>文件中的代码</a:t>
            </a:r>
            <a:endParaRPr lang="zh-CN" altLang="en-US" sz="1600" dirty="0">
              <a:solidFill>
                <a:srgbClr val="C00000"/>
              </a:solidFill>
            </a:endParaRP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524000" y="958099"/>
            <a:ext cx="9144000" cy="4859799"/>
          </a:xfrm>
          <a:prstGeom prst="rect">
            <a:avLst/>
          </a:prstGeom>
        </p:spPr>
      </p:pic>
      <p:sp>
        <p:nvSpPr>
          <p:cNvPr id="3" name="矩形 2"/>
          <p:cNvSpPr/>
          <p:nvPr/>
        </p:nvSpPr>
        <p:spPr>
          <a:xfrm>
            <a:off x="4823055" y="6026344"/>
            <a:ext cx="2545890" cy="369332"/>
          </a:xfrm>
          <a:prstGeom prst="rect">
            <a:avLst/>
          </a:prstGeom>
        </p:spPr>
        <p:txBody>
          <a:bodyPr wrap="none">
            <a:spAutoFit/>
          </a:bodyPr>
          <a:lstStyle/>
          <a:p>
            <a:r>
              <a:rPr lang="zh-CN" altLang="zh-CN" kern="100" dirty="0">
                <a:latin typeface="Calibri" panose="020F0502020204030204" pitchFamily="34" charset="0"/>
                <a:cs typeface="Calibri" panose="020F0502020204030204" pitchFamily="34" charset="0"/>
              </a:rPr>
              <a:t>图</a:t>
            </a:r>
            <a:r>
              <a:rPr lang="en-US" altLang="zh-CN" kern="100" dirty="0">
                <a:latin typeface="Calibri" panose="020F0502020204030204" pitchFamily="34" charset="0"/>
              </a:rPr>
              <a:t>10.5  </a:t>
            </a:r>
            <a:r>
              <a:rPr lang="zh-CN" altLang="zh-CN" kern="100" dirty="0">
                <a:latin typeface="Calibri" panose="020F0502020204030204" pitchFamily="34" charset="0"/>
                <a:cs typeface="Calibri" panose="020F0502020204030204" pitchFamily="34" charset="0"/>
              </a:rPr>
              <a:t>我国货币供应量</a:t>
            </a:r>
            <a:endParaRPr lang="zh-CN" altLang="en-US" dirty="0"/>
          </a:p>
        </p:txBody>
      </p:sp>
      <p:sp>
        <p:nvSpPr>
          <p:cNvPr id="20" name="标题 1"/>
          <p:cNvSpPr txBox="1"/>
          <p:nvPr/>
        </p:nvSpPr>
        <p:spPr>
          <a:xfrm>
            <a:off x="3119310" y="175138"/>
            <a:ext cx="6140824"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en-US" altLang="zh-CN" sz="3200" b="1" kern="0">
                <a:solidFill>
                  <a:schemeClr val="bg1"/>
                </a:solidFill>
                <a:latin typeface="宋体" panose="02010600030101010101" pitchFamily="2" charset="-122"/>
                <a:ea typeface="宋体" panose="02010600030101010101" pitchFamily="2" charset="-122"/>
                <a:sym typeface="+mn-ea"/>
              </a:rPr>
              <a:t>10.5</a:t>
            </a:r>
            <a:r>
              <a:rPr lang="zh-CN" altLang="en-US" sz="3200" b="1" kern="0">
                <a:solidFill>
                  <a:schemeClr val="bg1"/>
                </a:solidFill>
                <a:latin typeface="宋体" panose="02010600030101010101" pitchFamily="2" charset="-122"/>
                <a:ea typeface="宋体" panose="02010600030101010101" pitchFamily="2" charset="-122"/>
                <a:sym typeface="+mn-ea"/>
              </a:rPr>
              <a:t> </a:t>
            </a:r>
            <a:r>
              <a:rPr lang="zh-CN" altLang="en-US" sz="3200" b="1" kern="0" dirty="0">
                <a:solidFill>
                  <a:schemeClr val="bg1"/>
                </a:solidFill>
                <a:latin typeface="宋体" panose="02010600030101010101" pitchFamily="2" charset="-122"/>
                <a:ea typeface="宋体" panose="02010600030101010101" pitchFamily="2" charset="-122"/>
                <a:sym typeface="+mn-ea"/>
              </a:rPr>
              <a:t>货币供应量可视化</a:t>
            </a:r>
            <a:endParaRPr lang="zh-CN" altLang="en-US" sz="3200" b="1" kern="0" dirty="0">
              <a:solidFill>
                <a:schemeClr val="bg1"/>
              </a:solidFill>
              <a:latin typeface="宋体" panose="02010600030101010101" pitchFamily="2" charset="-122"/>
              <a:ea typeface="宋体" panose="02010600030101010101" pitchFamily="2" charset="-122"/>
              <a:sym typeface="+mn-ea"/>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文本框 17"/>
          <p:cNvSpPr txBox="1"/>
          <p:nvPr/>
        </p:nvSpPr>
        <p:spPr>
          <a:xfrm>
            <a:off x="1934242" y="1311829"/>
            <a:ext cx="8301940" cy="4563365"/>
          </a:xfrm>
          <a:prstGeom prst="rect">
            <a:avLst/>
          </a:prstGeom>
          <a:noFill/>
        </p:spPr>
        <p:txBody>
          <a:bodyPr wrap="square" rtlCol="0">
            <a:spAutoFit/>
          </a:bodyPr>
          <a:lstStyle/>
          <a:p>
            <a:pPr algn="just">
              <a:lnSpc>
                <a:spcPct val="140000"/>
              </a:lnSpc>
            </a:pPr>
            <a:r>
              <a:rPr lang="zh-CN" altLang="en-US" sz="2100" b="1" dirty="0"/>
              <a:t>        </a:t>
            </a:r>
            <a:r>
              <a:rPr lang="zh-CN" altLang="en-US" sz="2100" dirty="0"/>
              <a:t>鉴于我国货币供应量规模庞大，且</a:t>
            </a:r>
            <a:r>
              <a:rPr lang="en-US" altLang="zh-CN" sz="2100" dirty="0"/>
              <a:t>M0</a:t>
            </a:r>
            <a:r>
              <a:rPr lang="zh-CN" altLang="en-US" sz="2100" dirty="0"/>
              <a:t>、</a:t>
            </a:r>
            <a:r>
              <a:rPr lang="en-US" altLang="zh-CN" sz="2100" dirty="0"/>
              <a:t>M1</a:t>
            </a:r>
            <a:r>
              <a:rPr lang="zh-CN" altLang="en-US" sz="2100" dirty="0"/>
              <a:t>及</a:t>
            </a:r>
            <a:r>
              <a:rPr lang="en-US" altLang="zh-CN" sz="2100" dirty="0"/>
              <a:t>M2</a:t>
            </a:r>
            <a:r>
              <a:rPr lang="zh-CN" altLang="en-US" sz="2100" dirty="0"/>
              <a:t>彼此间量的差异特别显著，故选择簇柱形图展示多年的变化情况。</a:t>
            </a:r>
            <a:endParaRPr lang="en-US" altLang="zh-CN" sz="2100" dirty="0"/>
          </a:p>
          <a:p>
            <a:pPr algn="just">
              <a:lnSpc>
                <a:spcPct val="140000"/>
              </a:lnSpc>
            </a:pPr>
            <a:r>
              <a:rPr lang="zh-CN" altLang="en-US" sz="2100" dirty="0"/>
              <a:t>        绘制簇柱形图要仔细设置簇间的距离，簇内的不同柱体也可以设置易于辨识的标志。</a:t>
            </a:r>
            <a:endParaRPr lang="en-US" altLang="zh-CN" sz="2100" dirty="0"/>
          </a:p>
          <a:p>
            <a:pPr algn="just">
              <a:lnSpc>
                <a:spcPct val="140000"/>
              </a:lnSpc>
            </a:pPr>
            <a:r>
              <a:rPr lang="en-US" altLang="zh-CN" sz="2100" dirty="0"/>
              <a:t>        </a:t>
            </a:r>
            <a:r>
              <a:rPr lang="zh-CN" altLang="en-US" sz="2100" dirty="0"/>
              <a:t>当簇的数目较多时宜适当缩小柱体宽度，或扩大画布宽度。如果柱体对应的数据值较大，可适当增大纵坐标刻度的单位值（即增大数据序列的单位数量级），使得图形整体协调、图中各元素简洁易懂。</a:t>
            </a:r>
            <a:endParaRPr lang="en-US" altLang="zh-CN" sz="2100" dirty="0"/>
          </a:p>
          <a:p>
            <a:pPr algn="just">
              <a:lnSpc>
                <a:spcPct val="140000"/>
              </a:lnSpc>
            </a:pPr>
            <a:r>
              <a:rPr lang="en-US" altLang="zh-CN" sz="2100" dirty="0"/>
              <a:t>        </a:t>
            </a:r>
            <a:r>
              <a:rPr lang="zh-CN" altLang="en-US" sz="2100" dirty="0"/>
              <a:t>因货币供应量数值比较大，需对数据基本单位进行合理选择，确保图形既能展示数据变化趋势，也能体现三个层次货币供应量的相对变化情况。</a:t>
            </a:r>
            <a:endParaRPr lang="zh-CN" altLang="en-US" sz="2100" dirty="0"/>
          </a:p>
        </p:txBody>
      </p:sp>
      <p:sp>
        <p:nvSpPr>
          <p:cNvPr id="19" name="标题 1"/>
          <p:cNvSpPr txBox="1"/>
          <p:nvPr/>
        </p:nvSpPr>
        <p:spPr>
          <a:xfrm>
            <a:off x="3025588" y="233876"/>
            <a:ext cx="6140824"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en-US" altLang="zh-CN" sz="3200" b="1" kern="0">
                <a:solidFill>
                  <a:schemeClr val="bg1"/>
                </a:solidFill>
                <a:latin typeface="宋体" panose="02010600030101010101" pitchFamily="2" charset="-122"/>
                <a:ea typeface="宋体" panose="02010600030101010101" pitchFamily="2" charset="-122"/>
                <a:sym typeface="+mn-ea"/>
              </a:rPr>
              <a:t>10.5</a:t>
            </a:r>
            <a:r>
              <a:rPr lang="zh-CN" altLang="en-US" sz="3200" b="1" kern="0">
                <a:solidFill>
                  <a:schemeClr val="bg1"/>
                </a:solidFill>
                <a:latin typeface="宋体" panose="02010600030101010101" pitchFamily="2" charset="-122"/>
                <a:ea typeface="宋体" panose="02010600030101010101" pitchFamily="2" charset="-122"/>
                <a:sym typeface="+mn-ea"/>
              </a:rPr>
              <a:t> </a:t>
            </a:r>
            <a:r>
              <a:rPr lang="zh-CN" altLang="en-US" sz="3200" b="1" kern="0" dirty="0">
                <a:solidFill>
                  <a:schemeClr val="bg1"/>
                </a:solidFill>
                <a:latin typeface="宋体" panose="02010600030101010101" pitchFamily="2" charset="-122"/>
                <a:ea typeface="宋体" panose="02010600030101010101" pitchFamily="2" charset="-122"/>
                <a:sym typeface="+mn-ea"/>
              </a:rPr>
              <a:t>货币供应量可视化</a:t>
            </a:r>
            <a:endParaRPr lang="zh-CN" altLang="en-US" sz="3200" b="1" kern="0" dirty="0">
              <a:solidFill>
                <a:schemeClr val="bg1"/>
              </a:solidFill>
              <a:latin typeface="宋体" panose="02010600030101010101" pitchFamily="2" charset="-122"/>
              <a:ea typeface="宋体" panose="02010600030101010101" pitchFamily="2" charset="-122"/>
              <a:sym typeface="+mn-e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WordArt 2"/>
          <p:cNvSpPr>
            <a:spLocks noChangeArrowheads="1" noChangeShapeType="1" noTextEdit="1"/>
          </p:cNvSpPr>
          <p:nvPr/>
        </p:nvSpPr>
        <p:spPr bwMode="gray">
          <a:xfrm>
            <a:off x="4007768" y="4077072"/>
            <a:ext cx="4602832" cy="574964"/>
          </a:xfrm>
          <a:prstGeom prst="rect">
            <a:avLst/>
          </a:prstGeom>
        </p:spPr>
        <p:txBody>
          <a:bodyPr wrap="none" fromWordArt="1">
            <a:prstTxWarp prst="textDeflate">
              <a:avLst>
                <a:gd name="adj" fmla="val 0"/>
              </a:avLst>
            </a:prstTxWarp>
          </a:bodyPr>
          <a:lstStyle/>
          <a:p>
            <a:pPr algn="ctr"/>
            <a:r>
              <a:rPr lang="en-US" altLang="zh-CN" sz="5400" kern="10" dirty="0">
                <a:ln w="19050">
                  <a:solidFill>
                    <a:schemeClr val="bg1"/>
                  </a:solidFill>
                  <a:round/>
                </a:ln>
                <a:gradFill rotWithShape="1">
                  <a:gsLst>
                    <a:gs pos="0">
                      <a:schemeClr val="accent1"/>
                    </a:gs>
                    <a:gs pos="100000">
                      <a:schemeClr val="tx1"/>
                    </a:gs>
                  </a:gsLst>
                  <a:lin ang="0" scaled="1"/>
                </a:gradFill>
                <a:effectLst>
                  <a:outerShdw dist="71842" dir="2700000" algn="ctr" rotWithShape="0">
                    <a:schemeClr val="bg2">
                      <a:alpha val="50000"/>
                    </a:schemeClr>
                  </a:outerShdw>
                </a:effectLst>
                <a:latin typeface="Verdana" panose="020B0604030504040204"/>
                <a:ea typeface="Verdana" panose="020B0604030504040204"/>
                <a:cs typeface="Verdana" panose="020B0604030504040204"/>
              </a:rPr>
              <a:t>Thank You !</a:t>
            </a:r>
            <a:endParaRPr lang="zh-CN" altLang="en-US" sz="5400" kern="10" dirty="0">
              <a:ln w="19050">
                <a:solidFill>
                  <a:schemeClr val="bg1"/>
                </a:solidFill>
                <a:round/>
              </a:ln>
              <a:gradFill rotWithShape="1">
                <a:gsLst>
                  <a:gs pos="0">
                    <a:schemeClr val="accent1"/>
                  </a:gs>
                  <a:gs pos="100000">
                    <a:schemeClr val="tx1"/>
                  </a:gs>
                </a:gsLst>
                <a:lin ang="0" scaled="1"/>
              </a:gradFill>
              <a:effectLst>
                <a:outerShdw dist="71842" dir="2700000" algn="ctr" rotWithShape="0">
                  <a:schemeClr val="bg2">
                    <a:alpha val="50000"/>
                  </a:schemeClr>
                </a:outerShdw>
              </a:effectLst>
              <a:latin typeface="Verdana" panose="020B0604030504040204"/>
              <a:cs typeface="Verdana" panose="020B0604030504040204"/>
            </a:endParaRPr>
          </a:p>
        </p:txBody>
      </p:sp>
      <p:sp>
        <p:nvSpPr>
          <p:cNvPr id="307203" name="WordArt 3"/>
          <p:cNvSpPr>
            <a:spLocks noChangeArrowheads="1" noChangeShapeType="1" noTextEdit="1"/>
          </p:cNvSpPr>
          <p:nvPr/>
        </p:nvSpPr>
        <p:spPr bwMode="auto">
          <a:xfrm>
            <a:off x="2927649" y="1628801"/>
            <a:ext cx="6626225" cy="1368425"/>
          </a:xfrm>
          <a:prstGeom prst="rect">
            <a:avLst/>
          </a:prstGeom>
          <a:extLst>
            <a:ext uri="{AF507438-7753-43E0-B8FC-AC1667EBCBE1}">
              <a14:hiddenEffects xmlns:a14="http://schemas.microsoft.com/office/drawing/2010/main">
                <a:effectLst/>
              </a14:hiddenEffects>
            </a:ext>
          </a:extLst>
        </p:spPr>
        <p:txBody>
          <a:bodyPr wrap="none" fromWordArt="1">
            <a:prstTxWarp prst="textInflateTop">
              <a:avLst>
                <a:gd name="adj" fmla="val 31917"/>
              </a:avLst>
            </a:prstTxWarp>
          </a:bodyPr>
          <a:lstStyle/>
          <a:p>
            <a:pPr algn="ctr">
              <a:defRPr/>
            </a:pPr>
            <a:r>
              <a:rPr lang="en-US" altLang="zh-CN" sz="3600" kern="10" dirty="0">
                <a:ln w="9525">
                  <a:solidFill>
                    <a:srgbClr val="000000"/>
                  </a:solidFill>
                  <a:round/>
                </a:ln>
                <a:solidFill>
                  <a:srgbClr val="FFFFFF"/>
                </a:solidFill>
                <a:latin typeface="宋体" panose="02010600030101010101" pitchFamily="2" charset="-122"/>
                <a:ea typeface="宋体" panose="02010600030101010101" pitchFamily="2" charset="-122"/>
              </a:rPr>
              <a:t>Python</a:t>
            </a:r>
            <a:r>
              <a:rPr lang="zh-CN" altLang="en-US" sz="3600" kern="10" dirty="0">
                <a:ln w="9525">
                  <a:solidFill>
                    <a:srgbClr val="000000"/>
                  </a:solidFill>
                  <a:round/>
                </a:ln>
                <a:solidFill>
                  <a:srgbClr val="FFFFFF"/>
                </a:solidFill>
                <a:latin typeface="宋体" panose="02010600030101010101" pitchFamily="2" charset="-122"/>
                <a:ea typeface="宋体" panose="02010600030101010101" pitchFamily="2" charset="-122"/>
              </a:rPr>
              <a:t>程序设计基础</a:t>
            </a:r>
            <a:endParaRPr lang="zh-CN" altLang="en-US" sz="3600" kern="10" dirty="0">
              <a:ln w="9525">
                <a:solidFill>
                  <a:srgbClr val="000000"/>
                </a:solidFill>
                <a:round/>
              </a:ln>
              <a:solidFill>
                <a:srgbClr val="FFFFFF"/>
              </a:solidFill>
              <a:latin typeface="宋体" panose="02010600030101010101" pitchFamily="2" charset="-122"/>
              <a:ea typeface="宋体" panose="02010600030101010101" pitchFamily="2" charset="-122"/>
            </a:endParaRPr>
          </a:p>
        </p:txBody>
      </p:sp>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4748803" y="5731883"/>
            <a:ext cx="2694395" cy="86887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文本框 20489"/>
          <p:cNvSpPr txBox="1">
            <a:spLocks noChangeArrowheads="1"/>
          </p:cNvSpPr>
          <p:nvPr/>
        </p:nvSpPr>
        <p:spPr bwMode="auto">
          <a:xfrm>
            <a:off x="2278335" y="1347268"/>
            <a:ext cx="2939460" cy="501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50000"/>
              </a:lnSpc>
              <a:spcBef>
                <a:spcPct val="0"/>
              </a:spcBef>
              <a:buFontTx/>
              <a:buNone/>
            </a:pPr>
            <a:r>
              <a:rPr lang="zh-CN" altLang="en-US" sz="2100" b="1" dirty="0">
                <a:solidFill>
                  <a:srgbClr val="000066"/>
                </a:solidFill>
                <a:latin typeface="宋体" panose="02010600030101010101" pitchFamily="2" charset="-122"/>
              </a:rPr>
              <a:t>财经数据资源平台</a:t>
            </a:r>
            <a:endParaRPr lang="zh-CN" altLang="en-US" sz="2100" dirty="0">
              <a:latin typeface="宋体" panose="02010600030101010101" pitchFamily="2" charset="-122"/>
            </a:endParaRPr>
          </a:p>
        </p:txBody>
      </p:sp>
      <p:graphicFrame>
        <p:nvGraphicFramePr>
          <p:cNvPr id="4" name="表格 3"/>
          <p:cNvGraphicFramePr>
            <a:graphicFrameLocks noGrp="1"/>
          </p:cNvGraphicFramePr>
          <p:nvPr/>
        </p:nvGraphicFramePr>
        <p:xfrm>
          <a:off x="2503201" y="2658795"/>
          <a:ext cx="7627733" cy="2822370"/>
        </p:xfrm>
        <a:graphic>
          <a:graphicData uri="http://schemas.openxmlformats.org/drawingml/2006/table">
            <a:tbl>
              <a:tblPr firstRow="1" firstCol="1" bandRow="1">
                <a:tableStyleId>{5C22544A-7EE6-4342-B048-85BDC9FD1C3A}</a:tableStyleId>
              </a:tblPr>
              <a:tblGrid>
                <a:gridCol w="2848729"/>
                <a:gridCol w="4779004"/>
              </a:tblGrid>
              <a:tr h="564474">
                <a:tc>
                  <a:txBody>
                    <a:bodyPr/>
                    <a:lstStyle/>
                    <a:p>
                      <a:pPr algn="ctr">
                        <a:lnSpc>
                          <a:spcPts val="1370"/>
                        </a:lnSpc>
                        <a:spcAft>
                          <a:spcPts val="0"/>
                        </a:spcAft>
                      </a:pPr>
                      <a:r>
                        <a:rPr lang="zh-CN" sz="2400" kern="100" dirty="0">
                          <a:solidFill>
                            <a:schemeClr val="bg1"/>
                          </a:solidFill>
                          <a:effectLst/>
                          <a:latin typeface="+mn-ea"/>
                          <a:ea typeface="+mn-ea"/>
                        </a:rPr>
                        <a:t>平台名称</a:t>
                      </a:r>
                      <a:endParaRPr lang="zh-CN" sz="2400" kern="100" dirty="0">
                        <a:solidFill>
                          <a:schemeClr val="bg1"/>
                        </a:solidFill>
                        <a:effectLst/>
                        <a:latin typeface="+mn-ea"/>
                        <a:ea typeface="+mn-ea"/>
                        <a:cs typeface="Times New Roman" panose="02020603050405020304" pitchFamily="18" charset="0"/>
                      </a:endParaRPr>
                    </a:p>
                  </a:txBody>
                  <a:tcPr marL="68580" marR="68580" marT="0" marB="0" anchor="ctr"/>
                </a:tc>
                <a:tc>
                  <a:txBody>
                    <a:bodyPr/>
                    <a:lstStyle/>
                    <a:p>
                      <a:pPr algn="ctr">
                        <a:lnSpc>
                          <a:spcPts val="1370"/>
                        </a:lnSpc>
                        <a:spcAft>
                          <a:spcPts val="0"/>
                        </a:spcAft>
                      </a:pPr>
                      <a:r>
                        <a:rPr lang="zh-CN" sz="2400" kern="100" dirty="0">
                          <a:solidFill>
                            <a:schemeClr val="bg1"/>
                          </a:solidFill>
                          <a:effectLst/>
                          <a:latin typeface="+mn-ea"/>
                          <a:ea typeface="+mn-ea"/>
                        </a:rPr>
                        <a:t>网址</a:t>
                      </a:r>
                      <a:endParaRPr lang="zh-CN" sz="2400" kern="100" dirty="0">
                        <a:solidFill>
                          <a:schemeClr val="bg1"/>
                        </a:solidFill>
                        <a:effectLst/>
                        <a:latin typeface="+mn-ea"/>
                        <a:ea typeface="+mn-ea"/>
                        <a:cs typeface="Times New Roman" panose="02020603050405020304" pitchFamily="18" charset="0"/>
                      </a:endParaRPr>
                    </a:p>
                  </a:txBody>
                  <a:tcPr marL="68580" marR="68580" marT="0" marB="0" anchor="ctr"/>
                </a:tc>
              </a:tr>
              <a:tr h="564474">
                <a:tc>
                  <a:txBody>
                    <a:bodyPr/>
                    <a:lstStyle/>
                    <a:p>
                      <a:pPr algn="just">
                        <a:lnSpc>
                          <a:spcPts val="1370"/>
                        </a:lnSpc>
                        <a:spcAft>
                          <a:spcPts val="0"/>
                        </a:spcAft>
                      </a:pPr>
                      <a:r>
                        <a:rPr lang="en-US" sz="2400" kern="100" dirty="0" err="1">
                          <a:solidFill>
                            <a:schemeClr val="bg1"/>
                          </a:solidFill>
                          <a:effectLst/>
                          <a:latin typeface="+mn-ea"/>
                          <a:ea typeface="+mn-ea"/>
                        </a:rPr>
                        <a:t>Tushare</a:t>
                      </a:r>
                      <a:endParaRPr lang="zh-CN" sz="2400" kern="100" dirty="0">
                        <a:solidFill>
                          <a:schemeClr val="bg1"/>
                        </a:solidFill>
                        <a:effectLst/>
                        <a:latin typeface="+mn-ea"/>
                        <a:ea typeface="+mn-ea"/>
                        <a:cs typeface="Times New Roman" panose="02020603050405020304" pitchFamily="18" charset="0"/>
                      </a:endParaRPr>
                    </a:p>
                  </a:txBody>
                  <a:tcPr marL="68580" marR="68580" marT="0" marB="0" anchor="ctr"/>
                </a:tc>
                <a:tc>
                  <a:txBody>
                    <a:bodyPr/>
                    <a:lstStyle/>
                    <a:p>
                      <a:pPr algn="just">
                        <a:lnSpc>
                          <a:spcPts val="1370"/>
                        </a:lnSpc>
                        <a:spcAft>
                          <a:spcPts val="0"/>
                        </a:spcAft>
                      </a:pPr>
                      <a:r>
                        <a:rPr lang="en-US" sz="2400" kern="100">
                          <a:solidFill>
                            <a:schemeClr val="tx1"/>
                          </a:solidFill>
                          <a:effectLst/>
                          <a:latin typeface="+mn-ea"/>
                          <a:ea typeface="+mn-ea"/>
                          <a:hlinkClick r:id="rId1"/>
                        </a:rPr>
                        <a:t>https://www.tushare.pro/</a:t>
                      </a:r>
                      <a:endParaRPr lang="zh-CN" sz="2400" kern="100">
                        <a:solidFill>
                          <a:schemeClr val="tx1"/>
                        </a:solidFill>
                        <a:effectLst/>
                        <a:latin typeface="+mn-ea"/>
                        <a:ea typeface="+mn-ea"/>
                        <a:cs typeface="Times New Roman" panose="02020603050405020304" pitchFamily="18" charset="0"/>
                      </a:endParaRPr>
                    </a:p>
                  </a:txBody>
                  <a:tcPr marL="68580" marR="68580" marT="0" marB="0" anchor="ctr"/>
                </a:tc>
              </a:tr>
              <a:tr h="564474">
                <a:tc>
                  <a:txBody>
                    <a:bodyPr/>
                    <a:lstStyle/>
                    <a:p>
                      <a:pPr algn="just">
                        <a:lnSpc>
                          <a:spcPts val="1370"/>
                        </a:lnSpc>
                        <a:spcAft>
                          <a:spcPts val="0"/>
                        </a:spcAft>
                      </a:pPr>
                      <a:r>
                        <a:rPr lang="en-US" sz="2400" kern="100" dirty="0" err="1">
                          <a:solidFill>
                            <a:schemeClr val="bg1"/>
                          </a:solidFill>
                          <a:effectLst/>
                          <a:latin typeface="+mn-ea"/>
                          <a:ea typeface="+mn-ea"/>
                        </a:rPr>
                        <a:t>BaoStock</a:t>
                      </a:r>
                      <a:endParaRPr lang="zh-CN" sz="2400" kern="100" dirty="0">
                        <a:solidFill>
                          <a:schemeClr val="bg1"/>
                        </a:solidFill>
                        <a:effectLst/>
                        <a:latin typeface="+mn-ea"/>
                        <a:ea typeface="+mn-ea"/>
                        <a:cs typeface="Times New Roman" panose="02020603050405020304" pitchFamily="18" charset="0"/>
                      </a:endParaRPr>
                    </a:p>
                  </a:txBody>
                  <a:tcPr marL="68580" marR="68580" marT="0" marB="0" anchor="ctr"/>
                </a:tc>
                <a:tc>
                  <a:txBody>
                    <a:bodyPr/>
                    <a:lstStyle/>
                    <a:p>
                      <a:pPr algn="just">
                        <a:lnSpc>
                          <a:spcPts val="1370"/>
                        </a:lnSpc>
                        <a:spcAft>
                          <a:spcPts val="0"/>
                        </a:spcAft>
                      </a:pPr>
                      <a:r>
                        <a:rPr lang="en-US" sz="2400" kern="100">
                          <a:solidFill>
                            <a:schemeClr val="tx1"/>
                          </a:solidFill>
                          <a:effectLst/>
                          <a:latin typeface="+mn-ea"/>
                          <a:ea typeface="+mn-ea"/>
                          <a:hlinkClick r:id="rId2"/>
                        </a:rPr>
                        <a:t>http://www.baostock.com</a:t>
                      </a:r>
                      <a:endParaRPr lang="zh-CN" sz="2400" kern="100">
                        <a:solidFill>
                          <a:schemeClr val="tx1"/>
                        </a:solidFill>
                        <a:effectLst/>
                        <a:latin typeface="+mn-ea"/>
                        <a:ea typeface="+mn-ea"/>
                        <a:cs typeface="Times New Roman" panose="02020603050405020304" pitchFamily="18" charset="0"/>
                      </a:endParaRPr>
                    </a:p>
                  </a:txBody>
                  <a:tcPr marL="68580" marR="68580" marT="0" marB="0" anchor="ctr"/>
                </a:tc>
              </a:tr>
              <a:tr h="564474">
                <a:tc>
                  <a:txBody>
                    <a:bodyPr/>
                    <a:lstStyle/>
                    <a:p>
                      <a:pPr algn="just">
                        <a:lnSpc>
                          <a:spcPts val="1370"/>
                        </a:lnSpc>
                        <a:spcAft>
                          <a:spcPts val="0"/>
                        </a:spcAft>
                      </a:pPr>
                      <a:r>
                        <a:rPr lang="en-US" sz="2400" kern="100" dirty="0" err="1">
                          <a:solidFill>
                            <a:schemeClr val="bg1"/>
                          </a:solidFill>
                          <a:effectLst/>
                          <a:latin typeface="+mn-ea"/>
                          <a:ea typeface="+mn-ea"/>
                        </a:rPr>
                        <a:t>Akshare</a:t>
                      </a:r>
                      <a:endParaRPr lang="zh-CN" sz="2400" kern="100" dirty="0">
                        <a:solidFill>
                          <a:schemeClr val="bg1"/>
                        </a:solidFill>
                        <a:effectLst/>
                        <a:latin typeface="+mn-ea"/>
                        <a:ea typeface="+mn-ea"/>
                        <a:cs typeface="Times New Roman" panose="02020603050405020304" pitchFamily="18" charset="0"/>
                      </a:endParaRPr>
                    </a:p>
                  </a:txBody>
                  <a:tcPr marL="68580" marR="68580" marT="0" marB="0" anchor="ctr"/>
                </a:tc>
                <a:tc>
                  <a:txBody>
                    <a:bodyPr/>
                    <a:lstStyle/>
                    <a:p>
                      <a:pPr algn="just">
                        <a:lnSpc>
                          <a:spcPts val="1370"/>
                        </a:lnSpc>
                        <a:spcAft>
                          <a:spcPts val="0"/>
                        </a:spcAft>
                      </a:pPr>
                      <a:r>
                        <a:rPr lang="en-US" sz="2400" kern="100">
                          <a:solidFill>
                            <a:schemeClr val="tx1"/>
                          </a:solidFill>
                          <a:effectLst/>
                          <a:latin typeface="+mn-ea"/>
                          <a:ea typeface="+mn-ea"/>
                          <a:hlinkClick r:id="rId3"/>
                        </a:rPr>
                        <a:t>https://www.akshare.xyz</a:t>
                      </a:r>
                      <a:endParaRPr lang="zh-CN" sz="2400" kern="100">
                        <a:solidFill>
                          <a:schemeClr val="tx1"/>
                        </a:solidFill>
                        <a:effectLst/>
                        <a:latin typeface="+mn-ea"/>
                        <a:ea typeface="+mn-ea"/>
                        <a:cs typeface="Times New Roman" panose="02020603050405020304" pitchFamily="18" charset="0"/>
                      </a:endParaRPr>
                    </a:p>
                  </a:txBody>
                  <a:tcPr marL="68580" marR="68580" marT="0" marB="0" anchor="ctr"/>
                </a:tc>
              </a:tr>
              <a:tr h="564474">
                <a:tc>
                  <a:txBody>
                    <a:bodyPr/>
                    <a:lstStyle/>
                    <a:p>
                      <a:pPr algn="just">
                        <a:lnSpc>
                          <a:spcPts val="1370"/>
                        </a:lnSpc>
                        <a:spcAft>
                          <a:spcPts val="0"/>
                        </a:spcAft>
                      </a:pPr>
                      <a:r>
                        <a:rPr lang="zh-CN" sz="2400" kern="100" dirty="0">
                          <a:solidFill>
                            <a:schemeClr val="bg1"/>
                          </a:solidFill>
                          <a:effectLst/>
                          <a:latin typeface="+mn-ea"/>
                          <a:ea typeface="+mn-ea"/>
                        </a:rPr>
                        <a:t>世界银行公开数据</a:t>
                      </a:r>
                      <a:endParaRPr lang="zh-CN" sz="2400" kern="100" dirty="0">
                        <a:solidFill>
                          <a:schemeClr val="bg1"/>
                        </a:solidFill>
                        <a:effectLst/>
                        <a:latin typeface="+mn-ea"/>
                        <a:ea typeface="+mn-ea"/>
                        <a:cs typeface="Times New Roman" panose="02020603050405020304" pitchFamily="18" charset="0"/>
                      </a:endParaRPr>
                    </a:p>
                  </a:txBody>
                  <a:tcPr marL="68580" marR="68580" marT="0" marB="0" anchor="ctr"/>
                </a:tc>
                <a:tc>
                  <a:txBody>
                    <a:bodyPr/>
                    <a:lstStyle/>
                    <a:p>
                      <a:pPr algn="just">
                        <a:lnSpc>
                          <a:spcPts val="1370"/>
                        </a:lnSpc>
                        <a:spcAft>
                          <a:spcPts val="0"/>
                        </a:spcAft>
                      </a:pPr>
                      <a:r>
                        <a:rPr lang="en-US" sz="2400" kern="100" dirty="0">
                          <a:solidFill>
                            <a:schemeClr val="tx1"/>
                          </a:solidFill>
                          <a:effectLst/>
                          <a:latin typeface="+mn-ea"/>
                          <a:ea typeface="+mn-ea"/>
                          <a:hlinkClick r:id="rId4"/>
                        </a:rPr>
                        <a:t>https://data.worldbank.org.cn</a:t>
                      </a:r>
                      <a:endParaRPr lang="zh-CN" sz="2400" kern="100" dirty="0">
                        <a:solidFill>
                          <a:schemeClr val="tx1"/>
                        </a:solidFill>
                        <a:effectLst/>
                        <a:latin typeface="+mn-ea"/>
                        <a:ea typeface="+mn-ea"/>
                        <a:cs typeface="Times New Roman" panose="02020603050405020304" pitchFamily="18" charset="0"/>
                      </a:endParaRPr>
                    </a:p>
                  </a:txBody>
                  <a:tcPr marL="68580" marR="68580" marT="0" marB="0" anchor="ctr"/>
                </a:tc>
              </a:tr>
            </a:tbl>
          </a:graphicData>
        </a:graphic>
      </p:graphicFrame>
      <p:sp>
        <p:nvSpPr>
          <p:cNvPr id="37" name="Text Box 2"/>
          <p:cNvSpPr txBox="1">
            <a:spLocks noChangeArrowheads="1"/>
          </p:cNvSpPr>
          <p:nvPr/>
        </p:nvSpPr>
        <p:spPr bwMode="auto">
          <a:xfrm>
            <a:off x="4866020" y="2162883"/>
            <a:ext cx="2902094" cy="412485"/>
          </a:xfrm>
          <a:prstGeom prst="rect">
            <a:avLst/>
          </a:prstGeom>
          <a:noFill/>
          <a:ln>
            <a:noFill/>
          </a:ln>
        </p:spPr>
        <p:txBody>
          <a:bodyPr wrap="square">
            <a:spAutoFit/>
          </a:bodyPr>
          <a:lstStyle/>
          <a:p>
            <a:pPr defTabSz="342900" eaLnBrk="1" fontAlgn="auto" hangingPunct="1">
              <a:lnSpc>
                <a:spcPct val="120000"/>
              </a:lnSpc>
              <a:spcBef>
                <a:spcPts val="0"/>
              </a:spcBef>
              <a:spcAft>
                <a:spcPts val="0"/>
              </a:spcAft>
              <a:defRPr/>
            </a:pPr>
            <a:r>
              <a:rPr lang="zh-CN" altLang="en-US" sz="2000" b="1" dirty="0">
                <a:latin typeface="宋体" panose="02010600030101010101" pitchFamily="2" charset="-122"/>
              </a:rPr>
              <a:t>表</a:t>
            </a:r>
            <a:r>
              <a:rPr lang="en-US" altLang="zh-CN" sz="2000" b="1" dirty="0">
                <a:latin typeface="宋体" panose="02010600030101010101" pitchFamily="2" charset="-122"/>
              </a:rPr>
              <a:t>10.1  </a:t>
            </a:r>
            <a:r>
              <a:rPr lang="zh-CN" altLang="en-US" sz="2000" b="1" dirty="0">
                <a:latin typeface="宋体" panose="02010600030101010101" pitchFamily="2" charset="-122"/>
              </a:rPr>
              <a:t>财经数据平台</a:t>
            </a:r>
            <a:endParaRPr lang="zh-CN" altLang="en-US" sz="2000" b="1" dirty="0">
              <a:latin typeface="宋体" panose="02010600030101010101" pitchFamily="2" charset="-122"/>
            </a:endParaRPr>
          </a:p>
        </p:txBody>
      </p:sp>
      <p:sp>
        <p:nvSpPr>
          <p:cNvPr id="13" name="标题 1"/>
          <p:cNvSpPr txBox="1"/>
          <p:nvPr/>
        </p:nvSpPr>
        <p:spPr>
          <a:xfrm>
            <a:off x="3487271" y="197085"/>
            <a:ext cx="5118847"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en-US" altLang="zh-CN" sz="3200" b="1" kern="0">
                <a:solidFill>
                  <a:schemeClr val="bg1"/>
                </a:solidFill>
                <a:latin typeface="宋体" panose="02010600030101010101" pitchFamily="2" charset="-122"/>
                <a:ea typeface="宋体" panose="02010600030101010101" pitchFamily="2" charset="-122"/>
                <a:sym typeface="+mn-ea"/>
              </a:rPr>
              <a:t>10.1</a:t>
            </a:r>
            <a:r>
              <a:rPr lang="zh-CN" altLang="en-US" sz="3200" b="1" kern="0">
                <a:solidFill>
                  <a:schemeClr val="bg1"/>
                </a:solidFill>
                <a:latin typeface="宋体" panose="02010600030101010101" pitchFamily="2" charset="-122"/>
                <a:ea typeface="宋体" panose="02010600030101010101" pitchFamily="2" charset="-122"/>
                <a:sym typeface="+mn-ea"/>
              </a:rPr>
              <a:t>  </a:t>
            </a:r>
            <a:r>
              <a:rPr lang="zh-CN" altLang="en-US" sz="3200" b="1" kern="0" dirty="0">
                <a:solidFill>
                  <a:schemeClr val="bg1"/>
                </a:solidFill>
                <a:latin typeface="宋体" panose="02010600030101010101" pitchFamily="2" charset="-122"/>
                <a:ea typeface="宋体" panose="02010600030101010101" pitchFamily="2" charset="-122"/>
                <a:sym typeface="+mn-ea"/>
              </a:rPr>
              <a:t>财经数据获取</a:t>
            </a:r>
            <a:endParaRPr lang="zh-CN" altLang="en-US" sz="3200" b="1" kern="0" dirty="0">
              <a:solidFill>
                <a:schemeClr val="bg1"/>
              </a:solidFill>
              <a:latin typeface="宋体" panose="02010600030101010101" pitchFamily="2" charset="-122"/>
              <a:ea typeface="宋体" panose="02010600030101010101" pitchFamily="2" charset="-122"/>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矩形 18"/>
          <p:cNvSpPr/>
          <p:nvPr/>
        </p:nvSpPr>
        <p:spPr>
          <a:xfrm>
            <a:off x="2229947" y="458219"/>
            <a:ext cx="5552766" cy="467179"/>
          </a:xfrm>
          <a:prstGeom prst="rect">
            <a:avLst/>
          </a:prstGeom>
          <a:noFill/>
          <a:ln w="9525">
            <a:noFill/>
          </a:ln>
        </p:spPr>
        <p:txBody>
          <a:bodyPr wrap="square">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indent="0" algn="ctr" defTabSz="695325">
              <a:lnSpc>
                <a:spcPct val="87000"/>
              </a:lnSpc>
              <a:spcBef>
                <a:spcPct val="0"/>
              </a:spcBef>
              <a:buNone/>
            </a:pPr>
            <a:r>
              <a:rPr lang="zh-CN" altLang="en-US" b="1" dirty="0">
                <a:solidFill>
                  <a:srgbClr val="FFFFFF"/>
                </a:solidFill>
                <a:latin typeface="微软雅黑" panose="020B0503020204020204" pitchFamily="34" charset="-122"/>
                <a:ea typeface="微软雅黑" panose="020B0503020204020204" pitchFamily="34" charset="-122"/>
              </a:rPr>
              <a:t>通过</a:t>
            </a:r>
            <a:r>
              <a:rPr lang="en-US" altLang="zh-CN" b="1" dirty="0" err="1">
                <a:solidFill>
                  <a:srgbClr val="FFFFFF"/>
                </a:solidFill>
                <a:latin typeface="微软雅黑" panose="020B0503020204020204" pitchFamily="34" charset="-122"/>
                <a:ea typeface="微软雅黑" panose="020B0503020204020204" pitchFamily="34" charset="-122"/>
              </a:rPr>
              <a:t>Tushare</a:t>
            </a:r>
            <a:r>
              <a:rPr lang="zh-CN" altLang="en-US" b="1" dirty="0">
                <a:solidFill>
                  <a:srgbClr val="FFFFFF"/>
                </a:solidFill>
                <a:latin typeface="微软雅黑" panose="020B0503020204020204" pitchFamily="34" charset="-122"/>
                <a:ea typeface="微软雅黑" panose="020B0503020204020204" pitchFamily="34" charset="-122"/>
              </a:rPr>
              <a:t>获取股票行情数据</a:t>
            </a:r>
            <a:endParaRPr lang="en-US" altLang="en-US" b="1" dirty="0">
              <a:solidFill>
                <a:srgbClr val="FFFFFF"/>
              </a:solidFill>
              <a:latin typeface="微软雅黑" panose="020B0503020204020204" pitchFamily="34" charset="-122"/>
              <a:ea typeface="微软雅黑" panose="020B0503020204020204" pitchFamily="34" charset="-122"/>
            </a:endParaRPr>
          </a:p>
        </p:txBody>
      </p:sp>
      <p:sp>
        <p:nvSpPr>
          <p:cNvPr id="40" name="Rectangle 3"/>
          <p:cNvSpPr txBox="1"/>
          <p:nvPr/>
        </p:nvSpPr>
        <p:spPr>
          <a:xfrm>
            <a:off x="2131672" y="2155267"/>
            <a:ext cx="8432905" cy="2564949"/>
          </a:xfrm>
          <a:prstGeom prst="rect">
            <a:avLst/>
          </a:prstGeom>
        </p:spPr>
        <p:txBody>
          <a:bodyPr vert="horz" wrap="square" lIns="91440" tIns="45720" rIns="91440" bIns="45720" anchor="t"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lvl="1" indent="0">
              <a:lnSpc>
                <a:spcPct val="140000"/>
              </a:lnSpc>
              <a:spcBef>
                <a:spcPts val="0"/>
              </a:spcBef>
              <a:buNone/>
            </a:pPr>
            <a:r>
              <a:rPr lang="en-US" altLang="zh-CN" sz="2000" kern="0" dirty="0"/>
              <a:t>(1)  </a:t>
            </a:r>
            <a:r>
              <a:rPr lang="zh-CN" altLang="en-US" sz="2000" kern="0" dirty="0"/>
              <a:t>在网页</a:t>
            </a:r>
            <a:r>
              <a:rPr lang="en-US" altLang="zh-CN" sz="2000" kern="0" dirty="0"/>
              <a:t>https://tushare.pro/register</a:t>
            </a:r>
            <a:r>
              <a:rPr lang="zh-CN" altLang="en-US" sz="2000" kern="0" dirty="0"/>
              <a:t>注册一个</a:t>
            </a:r>
            <a:r>
              <a:rPr lang="en-US" altLang="zh-CN" sz="2000" kern="0" dirty="0" err="1"/>
              <a:t>Tushare</a:t>
            </a:r>
            <a:r>
              <a:rPr lang="zh-CN" altLang="en-US" sz="2000" kern="0" dirty="0"/>
              <a:t>用户。</a:t>
            </a:r>
            <a:endParaRPr lang="en-US" altLang="zh-CN" sz="2000" kern="0" dirty="0"/>
          </a:p>
          <a:p>
            <a:pPr marL="0" lvl="1" indent="0">
              <a:spcBef>
                <a:spcPts val="0"/>
              </a:spcBef>
              <a:buNone/>
            </a:pPr>
            <a:r>
              <a:rPr lang="en-US" altLang="zh-CN" sz="2000" kern="0" dirty="0"/>
              <a:t>(2)  </a:t>
            </a:r>
            <a:r>
              <a:rPr lang="zh-CN" altLang="en-US" sz="2000" kern="0" dirty="0"/>
              <a:t>登录网站</a:t>
            </a:r>
            <a:r>
              <a:rPr lang="en-US" altLang="zh-CN" sz="2000" kern="0" dirty="0"/>
              <a:t>https://tushare.pro/login</a:t>
            </a:r>
            <a:r>
              <a:rPr lang="zh-CN" altLang="en-US" sz="2000" kern="0" dirty="0"/>
              <a:t>，在“用户中心”页面中单击“接口</a:t>
            </a:r>
            <a:r>
              <a:rPr lang="en-US" altLang="zh-CN" sz="2000" kern="0" dirty="0"/>
              <a:t>TOKEN”</a:t>
            </a:r>
            <a:r>
              <a:rPr lang="zh-CN" altLang="en-US" sz="2000" kern="0" dirty="0"/>
              <a:t>选项卡，复制其中的</a:t>
            </a:r>
            <a:r>
              <a:rPr lang="en-US" altLang="zh-CN" sz="2000" kern="0" dirty="0"/>
              <a:t>Token</a:t>
            </a:r>
            <a:r>
              <a:rPr lang="zh-CN" altLang="en-US" sz="2000" kern="0" dirty="0"/>
              <a:t>。</a:t>
            </a:r>
            <a:endParaRPr lang="zh-CN" altLang="en-US" sz="2000" kern="0" dirty="0"/>
          </a:p>
          <a:p>
            <a:pPr marL="0" lvl="1" indent="0">
              <a:lnSpc>
                <a:spcPct val="140000"/>
              </a:lnSpc>
              <a:spcBef>
                <a:spcPts val="0"/>
              </a:spcBef>
              <a:buNone/>
            </a:pPr>
            <a:r>
              <a:rPr lang="en-US" altLang="zh-CN" sz="2000" kern="0" dirty="0"/>
              <a:t>(3)  </a:t>
            </a:r>
            <a:r>
              <a:rPr lang="zh-CN" altLang="en-US" sz="2000" kern="0" dirty="0"/>
              <a:t>安装</a:t>
            </a:r>
            <a:r>
              <a:rPr lang="en-US" altLang="zh-CN" sz="2000" kern="0" dirty="0" err="1"/>
              <a:t>tushare</a:t>
            </a:r>
            <a:r>
              <a:rPr lang="zh-CN" altLang="en-US" sz="2000" kern="0" dirty="0"/>
              <a:t>包。</a:t>
            </a:r>
            <a:endParaRPr lang="en-US" altLang="zh-CN" sz="2000" kern="0" dirty="0"/>
          </a:p>
          <a:p>
            <a:pPr marL="0" lvl="1" indent="0">
              <a:lnSpc>
                <a:spcPct val="140000"/>
              </a:lnSpc>
              <a:spcBef>
                <a:spcPts val="0"/>
              </a:spcBef>
              <a:buNone/>
            </a:pPr>
            <a:r>
              <a:rPr lang="en-US" altLang="zh-CN" sz="2000" kern="0" dirty="0"/>
              <a:t>(4)  </a:t>
            </a:r>
            <a:r>
              <a:rPr lang="zh-CN" altLang="en-US" sz="2000" kern="0" dirty="0"/>
              <a:t>导入</a:t>
            </a:r>
            <a:r>
              <a:rPr lang="en-US" altLang="zh-CN" sz="2000" kern="0" dirty="0" err="1"/>
              <a:t>tushare</a:t>
            </a:r>
            <a:r>
              <a:rPr lang="zh-CN" altLang="en-US" sz="2000" kern="0" dirty="0"/>
              <a:t>包并设置凭证。</a:t>
            </a:r>
            <a:endParaRPr lang="en-US" altLang="zh-CN" sz="2000" kern="0" dirty="0"/>
          </a:p>
          <a:p>
            <a:pPr marL="0" lvl="1" indent="0">
              <a:lnSpc>
                <a:spcPct val="140000"/>
              </a:lnSpc>
              <a:spcBef>
                <a:spcPts val="0"/>
              </a:spcBef>
              <a:buNone/>
            </a:pPr>
            <a:r>
              <a:rPr lang="en-US" altLang="zh-CN" sz="2000" kern="0" dirty="0"/>
              <a:t>(5)  </a:t>
            </a:r>
            <a:r>
              <a:rPr lang="zh-CN" altLang="en-US" sz="2000" kern="0" dirty="0"/>
              <a:t>数据调取。用户完成前面的操作后可用</a:t>
            </a:r>
            <a:r>
              <a:rPr lang="en-US" altLang="zh-CN" sz="2000" kern="0" dirty="0"/>
              <a:t>pro</a:t>
            </a:r>
            <a:r>
              <a:rPr lang="zh-CN" altLang="en-US" sz="2000" kern="0" dirty="0"/>
              <a:t>接口获取数据。</a:t>
            </a:r>
            <a:endParaRPr lang="zh-CN" altLang="en-US" sz="2000" kern="0" dirty="0"/>
          </a:p>
        </p:txBody>
      </p:sp>
      <p:sp>
        <p:nvSpPr>
          <p:cNvPr id="41" name="Text Box 2"/>
          <p:cNvSpPr txBox="1"/>
          <p:nvPr/>
        </p:nvSpPr>
        <p:spPr>
          <a:xfrm>
            <a:off x="2020525" y="1347269"/>
            <a:ext cx="4764881" cy="495713"/>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indent="0" defTabSz="342900" eaLnBrk="1" hangingPunct="1">
              <a:lnSpc>
                <a:spcPct val="140000"/>
              </a:lnSpc>
              <a:spcBef>
                <a:spcPct val="0"/>
              </a:spcBef>
              <a:buNone/>
            </a:pPr>
            <a:r>
              <a:rPr lang="zh-CN" altLang="en-US" sz="2100" b="1" dirty="0">
                <a:solidFill>
                  <a:srgbClr val="C00000"/>
                </a:solidFill>
                <a:latin typeface="微软雅黑" panose="020B0503020204020204" pitchFamily="34" charset="-122"/>
                <a:ea typeface="微软雅黑" panose="020B0503020204020204" pitchFamily="34" charset="-122"/>
              </a:rPr>
              <a:t>一、用户注册和设置凭证信息的步骤</a:t>
            </a:r>
            <a:endParaRPr lang="zh-CN" altLang="en-US" sz="2100" b="1" dirty="0">
              <a:solidFill>
                <a:srgbClr val="C0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Box 2"/>
          <p:cNvSpPr txBox="1"/>
          <p:nvPr/>
        </p:nvSpPr>
        <p:spPr>
          <a:xfrm>
            <a:off x="2020525" y="1347269"/>
            <a:ext cx="6173217" cy="495713"/>
          </a:xfrm>
          <a:prstGeom prst="rect">
            <a:avLst/>
          </a:prstGeom>
          <a:noFill/>
          <a:ln w="9525">
            <a:noFill/>
          </a:ln>
        </p:spPr>
        <p:txBody>
          <a:bodyPr wrap="square">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indent="0" defTabSz="342900" eaLnBrk="1" hangingPunct="1">
              <a:lnSpc>
                <a:spcPct val="140000"/>
              </a:lnSpc>
              <a:spcBef>
                <a:spcPct val="0"/>
              </a:spcBef>
              <a:buNone/>
            </a:pPr>
            <a:r>
              <a:rPr lang="zh-CN" altLang="en-US" sz="2100" b="1" dirty="0">
                <a:solidFill>
                  <a:srgbClr val="C00000"/>
                </a:solidFill>
                <a:latin typeface="微软雅黑" panose="020B0503020204020204" pitchFamily="34" charset="-122"/>
                <a:ea typeface="微软雅黑" panose="020B0503020204020204" pitchFamily="34" charset="-122"/>
              </a:rPr>
              <a:t>二、获取指定股票在给定期间内的日交易行情数据</a:t>
            </a:r>
            <a:endParaRPr lang="zh-CN" altLang="en-US" sz="2100" b="1" dirty="0">
              <a:solidFill>
                <a:srgbClr val="C00000"/>
              </a:solidFill>
              <a:latin typeface="微软雅黑" panose="020B0503020204020204" pitchFamily="34" charset="-122"/>
              <a:ea typeface="微软雅黑" panose="020B0503020204020204" pitchFamily="34" charset="-122"/>
            </a:endParaRPr>
          </a:p>
        </p:txBody>
      </p:sp>
      <p:sp>
        <p:nvSpPr>
          <p:cNvPr id="56" name="Rectangle 3"/>
          <p:cNvSpPr txBox="1"/>
          <p:nvPr/>
        </p:nvSpPr>
        <p:spPr>
          <a:xfrm>
            <a:off x="2000093" y="1901722"/>
            <a:ext cx="4156740" cy="421195"/>
          </a:xfrm>
          <a:prstGeom prst="rect">
            <a:avLst/>
          </a:prstGeom>
        </p:spPr>
        <p:txBody>
          <a:bodyPr vert="horz" wrap="square" lIns="91440" tIns="45720" rIns="91440" bIns="45720" anchor="t"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lvl="1" indent="0">
              <a:spcBef>
                <a:spcPts val="0"/>
              </a:spcBef>
              <a:buNone/>
            </a:pPr>
            <a:r>
              <a:rPr lang="zh-CN" altLang="en-US" sz="2000" kern="0" dirty="0"/>
              <a:t>在</a:t>
            </a:r>
            <a:r>
              <a:rPr lang="en-US" altLang="zh-CN" sz="2000" kern="0" dirty="0" err="1"/>
              <a:t>IPython</a:t>
            </a:r>
            <a:r>
              <a:rPr lang="zh-CN" altLang="en-US" sz="2000" kern="0" dirty="0"/>
              <a:t>操作界面执行如下操作：</a:t>
            </a:r>
            <a:endParaRPr lang="zh-CN" altLang="en-US" sz="2000" kern="0" dirty="0"/>
          </a:p>
        </p:txBody>
      </p:sp>
      <p:sp>
        <p:nvSpPr>
          <p:cNvPr id="2" name="矩形 1"/>
          <p:cNvSpPr/>
          <p:nvPr/>
        </p:nvSpPr>
        <p:spPr>
          <a:xfrm>
            <a:off x="2216015" y="2533908"/>
            <a:ext cx="8245798" cy="1477328"/>
          </a:xfrm>
          <a:prstGeom prst="rect">
            <a:avLst/>
          </a:prstGeom>
        </p:spPr>
        <p:txBody>
          <a:bodyPr wrap="square">
            <a:spAutoFit/>
          </a:bodyPr>
          <a:lstStyle/>
          <a:p>
            <a:r>
              <a:rPr lang="en-US" altLang="zh-CN" dirty="0"/>
              <a:t>In: import </a:t>
            </a:r>
            <a:r>
              <a:rPr lang="en-US" altLang="zh-CN" dirty="0" err="1"/>
              <a:t>tushare</a:t>
            </a:r>
            <a:r>
              <a:rPr lang="en-US" altLang="zh-CN" dirty="0"/>
              <a:t> as </a:t>
            </a:r>
            <a:r>
              <a:rPr lang="en-US" altLang="zh-CN" dirty="0" err="1"/>
              <a:t>ts</a:t>
            </a:r>
            <a:endParaRPr lang="en-US" altLang="zh-CN" dirty="0"/>
          </a:p>
          <a:p>
            <a:r>
              <a:rPr lang="en-US" altLang="zh-CN" dirty="0"/>
              <a:t>In: pro = </a:t>
            </a:r>
            <a:r>
              <a:rPr lang="en-US" altLang="zh-CN" dirty="0" err="1"/>
              <a:t>ts.pro_api</a:t>
            </a:r>
            <a:r>
              <a:rPr lang="en-US" altLang="zh-CN" dirty="0"/>
              <a:t>()</a:t>
            </a:r>
            <a:endParaRPr lang="en-US" altLang="zh-CN" dirty="0"/>
          </a:p>
          <a:p>
            <a:r>
              <a:rPr lang="en-US" altLang="zh-CN" dirty="0"/>
              <a:t>In: </a:t>
            </a:r>
            <a:r>
              <a:rPr lang="en-US" altLang="zh-CN" dirty="0" err="1"/>
              <a:t>df</a:t>
            </a:r>
            <a:r>
              <a:rPr lang="en-US" altLang="zh-CN" dirty="0"/>
              <a:t> = </a:t>
            </a:r>
            <a:r>
              <a:rPr lang="en-US" altLang="zh-CN" dirty="0" err="1"/>
              <a:t>pro.daily</a:t>
            </a:r>
            <a:r>
              <a:rPr lang="en-US" altLang="zh-CN" dirty="0"/>
              <a:t>(</a:t>
            </a:r>
            <a:r>
              <a:rPr lang="en-US" altLang="zh-CN" dirty="0" err="1"/>
              <a:t>ts_code</a:t>
            </a:r>
            <a:r>
              <a:rPr lang="en-US" altLang="zh-CN" dirty="0"/>
              <a:t>='000001.SZ', </a:t>
            </a:r>
            <a:r>
              <a:rPr lang="en-US" altLang="zh-CN" dirty="0" err="1"/>
              <a:t>start_date</a:t>
            </a:r>
            <a:r>
              <a:rPr lang="en-US" altLang="zh-CN" dirty="0"/>
              <a:t>='20230101', </a:t>
            </a:r>
            <a:r>
              <a:rPr lang="en-US" altLang="zh-CN" dirty="0" err="1"/>
              <a:t>end_date</a:t>
            </a:r>
            <a:r>
              <a:rPr lang="en-US" altLang="zh-CN" dirty="0"/>
              <a:t>='20231020')</a:t>
            </a:r>
            <a:endParaRPr lang="en-US" altLang="zh-CN" dirty="0"/>
          </a:p>
          <a:p>
            <a:r>
              <a:rPr lang="en-US" altLang="zh-CN" dirty="0"/>
              <a:t>In: </a:t>
            </a:r>
            <a:r>
              <a:rPr lang="en-US" altLang="zh-CN" dirty="0" err="1"/>
              <a:t>df.to_excel</a:t>
            </a:r>
            <a:r>
              <a:rPr lang="en-US" altLang="zh-CN" dirty="0"/>
              <a:t>('</a:t>
            </a:r>
            <a:r>
              <a:rPr lang="en-US" altLang="zh-CN" dirty="0" err="1"/>
              <a:t>tmp</a:t>
            </a:r>
            <a:r>
              <a:rPr lang="en-US" altLang="zh-CN" dirty="0"/>
              <a:t>/000001.xlsx')  # </a:t>
            </a:r>
            <a:r>
              <a:rPr lang="zh-CN" altLang="en-US" dirty="0"/>
              <a:t>保存数据</a:t>
            </a:r>
            <a:endParaRPr lang="zh-CN" altLang="en-US" dirty="0"/>
          </a:p>
          <a:p>
            <a:r>
              <a:rPr lang="en-US" altLang="zh-CN" dirty="0"/>
              <a:t>In: </a:t>
            </a:r>
            <a:r>
              <a:rPr lang="en-US" altLang="zh-CN" dirty="0" err="1"/>
              <a:t>df.head</a:t>
            </a:r>
            <a:r>
              <a:rPr lang="en-US" altLang="zh-CN" dirty="0"/>
              <a:t>()</a:t>
            </a:r>
            <a:endParaRPr lang="en-US" altLang="zh-CN" dirty="0"/>
          </a:p>
        </p:txBody>
      </p:sp>
      <p:sp>
        <p:nvSpPr>
          <p:cNvPr id="57" name="Rectangle 3"/>
          <p:cNvSpPr txBox="1"/>
          <p:nvPr/>
        </p:nvSpPr>
        <p:spPr>
          <a:xfrm>
            <a:off x="2131671" y="4158581"/>
            <a:ext cx="8222936" cy="1650549"/>
          </a:xfrm>
          <a:prstGeom prst="rect">
            <a:avLst/>
          </a:prstGeom>
        </p:spPr>
        <p:txBody>
          <a:bodyPr vert="horz" wrap="square" lIns="91440" tIns="45720" rIns="91440" bIns="45720" anchor="t"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lvl="1" indent="0" algn="just">
              <a:spcBef>
                <a:spcPts val="0"/>
              </a:spcBef>
              <a:buNone/>
            </a:pPr>
            <a:r>
              <a:rPr lang="zh-CN" altLang="en-US" sz="2000" kern="0" dirty="0"/>
              <a:t>       其中</a:t>
            </a:r>
            <a:r>
              <a:rPr lang="en-US" altLang="zh-CN" sz="2000" kern="0" dirty="0" err="1"/>
              <a:t>pro_api</a:t>
            </a:r>
            <a:r>
              <a:rPr lang="en-US" altLang="zh-CN" sz="2000" kern="0" dirty="0"/>
              <a:t>()</a:t>
            </a:r>
            <a:r>
              <a:rPr lang="zh-CN" altLang="en-US" sz="2000" kern="0" dirty="0"/>
              <a:t>是</a:t>
            </a:r>
            <a:r>
              <a:rPr lang="en-US" altLang="zh-CN" sz="2000" kern="0" dirty="0" err="1"/>
              <a:t>tushare</a:t>
            </a:r>
            <a:r>
              <a:rPr lang="zh-CN" altLang="en-US" sz="2000" kern="0" dirty="0"/>
              <a:t>包的内建函数接口，</a:t>
            </a:r>
            <a:r>
              <a:rPr lang="en-US" altLang="zh-CN" sz="2000" kern="0" dirty="0"/>
              <a:t>daily()</a:t>
            </a:r>
            <a:r>
              <a:rPr lang="zh-CN" altLang="en-US" sz="2000" kern="0" dirty="0"/>
              <a:t>是</a:t>
            </a:r>
            <a:r>
              <a:rPr lang="en-US" altLang="zh-CN" sz="2000" kern="0" dirty="0" err="1"/>
              <a:t>tushare</a:t>
            </a:r>
            <a:r>
              <a:rPr lang="zh-CN" altLang="en-US" sz="2000" kern="0" dirty="0"/>
              <a:t>包提供给用户获取股票日交易行情数据的内建函数。</a:t>
            </a:r>
            <a:endParaRPr lang="en-US" altLang="zh-CN" sz="2000" kern="0" dirty="0"/>
          </a:p>
          <a:p>
            <a:pPr marL="0" lvl="1" indent="0" algn="just">
              <a:spcBef>
                <a:spcPts val="600"/>
              </a:spcBef>
              <a:buNone/>
            </a:pPr>
            <a:r>
              <a:rPr lang="en-US" altLang="zh-CN" sz="2000" kern="0" dirty="0"/>
              <a:t>       </a:t>
            </a:r>
            <a:r>
              <a:rPr lang="zh-CN" altLang="en-US" sz="2000" kern="0" dirty="0"/>
              <a:t>该函数返回的数据是</a:t>
            </a:r>
            <a:r>
              <a:rPr lang="en-US" altLang="zh-CN" sz="2000" kern="0" dirty="0" err="1"/>
              <a:t>DataFrame</a:t>
            </a:r>
            <a:r>
              <a:rPr lang="zh-CN" altLang="en-US" sz="2000" kern="0" dirty="0"/>
              <a:t>类的结构数据，变量</a:t>
            </a:r>
            <a:r>
              <a:rPr lang="en-US" altLang="zh-CN" sz="2000" kern="0" dirty="0" err="1"/>
              <a:t>df</a:t>
            </a:r>
            <a:r>
              <a:rPr lang="zh-CN" altLang="en-US" sz="2000" kern="0" dirty="0"/>
              <a:t>包含多行多列数据，其中每列对应一个数据指标项，每行表示同一天内对应各数据指标项数据，</a:t>
            </a:r>
            <a:endParaRPr lang="en-US" altLang="zh-CN" sz="2000" kern="0" dirty="0"/>
          </a:p>
          <a:p>
            <a:pPr marL="0" lvl="1" indent="0">
              <a:spcBef>
                <a:spcPts val="0"/>
              </a:spcBef>
              <a:buNone/>
            </a:pPr>
            <a:endParaRPr lang="zh-CN" altLang="en-US" sz="2000" kern="0" dirty="0"/>
          </a:p>
        </p:txBody>
      </p:sp>
      <p:sp>
        <p:nvSpPr>
          <p:cNvPr id="15" name="标题 1"/>
          <p:cNvSpPr txBox="1"/>
          <p:nvPr/>
        </p:nvSpPr>
        <p:spPr>
          <a:xfrm>
            <a:off x="2000093" y="265910"/>
            <a:ext cx="6544236"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zh-CN" altLang="en-US" sz="2800" b="1" kern="0" dirty="0">
                <a:solidFill>
                  <a:schemeClr val="bg1"/>
                </a:solidFill>
                <a:latin typeface="+mn-ea"/>
                <a:ea typeface="+mn-ea"/>
                <a:sym typeface="+mn-ea"/>
              </a:rPr>
              <a:t>通过</a:t>
            </a:r>
            <a:r>
              <a:rPr lang="en-US" altLang="zh-CN" sz="2800" b="1" kern="0" dirty="0" err="1">
                <a:solidFill>
                  <a:schemeClr val="bg1"/>
                </a:solidFill>
                <a:latin typeface="+mn-ea"/>
                <a:ea typeface="+mn-ea"/>
                <a:sym typeface="+mn-ea"/>
              </a:rPr>
              <a:t>Tushare</a:t>
            </a:r>
            <a:r>
              <a:rPr lang="zh-CN" altLang="en-US" sz="2800" b="1" kern="0" dirty="0">
                <a:solidFill>
                  <a:schemeClr val="bg1"/>
                </a:solidFill>
                <a:latin typeface="+mn-ea"/>
                <a:ea typeface="+mn-ea"/>
                <a:sym typeface="+mn-ea"/>
              </a:rPr>
              <a:t>获取股票行情数据</a:t>
            </a:r>
            <a:endParaRPr lang="zh-CN" altLang="en-US" sz="2800" b="1" kern="0" dirty="0">
              <a:solidFill>
                <a:schemeClr val="bg1"/>
              </a:solidFill>
              <a:latin typeface="+mn-ea"/>
              <a:ea typeface="+mn-ea"/>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2118555" y="2624214"/>
          <a:ext cx="8627364" cy="3034065"/>
        </p:xfrm>
        <a:graphic>
          <a:graphicData uri="http://schemas.openxmlformats.org/drawingml/2006/table">
            <a:tbl>
              <a:tblPr firstRow="1" firstCol="1" bandRow="1">
                <a:tableStyleId>{5C22544A-7EE6-4342-B048-85BDC9FD1C3A}</a:tableStyleId>
              </a:tblPr>
              <a:tblGrid>
                <a:gridCol w="1616929"/>
                <a:gridCol w="2055762"/>
                <a:gridCol w="1979974"/>
                <a:gridCol w="2974699"/>
              </a:tblGrid>
              <a:tr h="413833">
                <a:tc>
                  <a:txBody>
                    <a:bodyPr/>
                    <a:lstStyle/>
                    <a:p>
                      <a:pPr algn="ctr">
                        <a:lnSpc>
                          <a:spcPts val="1370"/>
                        </a:lnSpc>
                        <a:spcAft>
                          <a:spcPts val="0"/>
                        </a:spcAft>
                      </a:pPr>
                      <a:r>
                        <a:rPr lang="zh-CN" sz="2000" kern="100" dirty="0">
                          <a:solidFill>
                            <a:schemeClr val="bg1"/>
                          </a:solidFill>
                          <a:effectLst/>
                        </a:rPr>
                        <a:t>参数名称</a:t>
                      </a:r>
                      <a:endParaRPr lang="zh-CN" sz="2000"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ctr">
                        <a:lnSpc>
                          <a:spcPts val="1370"/>
                        </a:lnSpc>
                        <a:spcAft>
                          <a:spcPts val="0"/>
                        </a:spcAft>
                      </a:pPr>
                      <a:r>
                        <a:rPr lang="zh-CN" sz="2000" kern="100" dirty="0">
                          <a:solidFill>
                            <a:schemeClr val="bg1"/>
                          </a:solidFill>
                          <a:effectLst/>
                        </a:rPr>
                        <a:t>代表的内容</a:t>
                      </a:r>
                      <a:endParaRPr lang="zh-CN" sz="2000"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ctr">
                        <a:lnSpc>
                          <a:spcPts val="1370"/>
                        </a:lnSpc>
                        <a:spcAft>
                          <a:spcPts val="0"/>
                        </a:spcAft>
                      </a:pPr>
                      <a:r>
                        <a:rPr lang="zh-CN" sz="2000" kern="100">
                          <a:solidFill>
                            <a:schemeClr val="bg1"/>
                          </a:solidFill>
                          <a:effectLst/>
                        </a:rPr>
                        <a:t>参数名称</a:t>
                      </a:r>
                      <a:endParaRPr lang="zh-CN" sz="2000" kern="10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ctr">
                        <a:lnSpc>
                          <a:spcPts val="1370"/>
                        </a:lnSpc>
                        <a:spcAft>
                          <a:spcPts val="0"/>
                        </a:spcAft>
                      </a:pPr>
                      <a:r>
                        <a:rPr lang="zh-CN" sz="2000" kern="100" dirty="0">
                          <a:solidFill>
                            <a:schemeClr val="bg1"/>
                          </a:solidFill>
                          <a:effectLst/>
                        </a:rPr>
                        <a:t>代表的内容</a:t>
                      </a:r>
                      <a:endParaRPr lang="zh-CN" sz="2000"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r>
              <a:tr h="416553">
                <a:tc>
                  <a:txBody>
                    <a:bodyPr/>
                    <a:lstStyle/>
                    <a:p>
                      <a:pPr algn="just">
                        <a:lnSpc>
                          <a:spcPts val="1370"/>
                        </a:lnSpc>
                        <a:spcAft>
                          <a:spcPts val="0"/>
                        </a:spcAft>
                      </a:pPr>
                      <a:r>
                        <a:rPr lang="en-US" sz="2000" kern="100" dirty="0" err="1">
                          <a:solidFill>
                            <a:schemeClr val="bg1"/>
                          </a:solidFill>
                          <a:effectLst/>
                        </a:rPr>
                        <a:t>ts_code</a:t>
                      </a:r>
                      <a:r>
                        <a:rPr lang="en-US" sz="2000" kern="100" dirty="0">
                          <a:solidFill>
                            <a:schemeClr val="bg1"/>
                          </a:solidFill>
                          <a:effectLst/>
                        </a:rPr>
                        <a:t> </a:t>
                      </a:r>
                      <a:endParaRPr lang="zh-CN" sz="2000"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zh-CN" sz="2000" kern="100">
                          <a:effectLst/>
                        </a:rPr>
                        <a:t>股票代码</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en-US" sz="2000" b="1" kern="100" dirty="0" err="1">
                          <a:effectLst/>
                        </a:rPr>
                        <a:t>pre_close</a:t>
                      </a:r>
                      <a:endParaRPr lang="zh-CN" sz="20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zh-CN" sz="2000" kern="100" dirty="0">
                          <a:effectLst/>
                        </a:rPr>
                        <a:t>昨日收价（前复权）</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r>
              <a:tr h="537467">
                <a:tc>
                  <a:txBody>
                    <a:bodyPr/>
                    <a:lstStyle/>
                    <a:p>
                      <a:pPr algn="just">
                        <a:lnSpc>
                          <a:spcPts val="1370"/>
                        </a:lnSpc>
                        <a:spcAft>
                          <a:spcPts val="0"/>
                        </a:spcAft>
                      </a:pPr>
                      <a:r>
                        <a:rPr lang="en-US" sz="2000" kern="100" dirty="0" err="1">
                          <a:solidFill>
                            <a:schemeClr val="bg1"/>
                          </a:solidFill>
                          <a:effectLst/>
                        </a:rPr>
                        <a:t>trade_date</a:t>
                      </a:r>
                      <a:r>
                        <a:rPr lang="en-US" sz="2000" kern="100" dirty="0">
                          <a:solidFill>
                            <a:schemeClr val="bg1"/>
                          </a:solidFill>
                          <a:effectLst/>
                        </a:rPr>
                        <a:t> </a:t>
                      </a:r>
                      <a:endParaRPr lang="zh-CN" sz="2000"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zh-CN" sz="2000" kern="100" dirty="0">
                          <a:effectLst/>
                        </a:rPr>
                        <a:t>交易日期</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en-US" sz="2000" b="1" kern="100" dirty="0">
                          <a:effectLst/>
                        </a:rPr>
                        <a:t>change</a:t>
                      </a:r>
                      <a:endParaRPr lang="zh-CN" sz="20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zh-CN" sz="2000" kern="100">
                          <a:effectLst/>
                        </a:rPr>
                        <a:t>涨跌额</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r>
              <a:tr h="416553">
                <a:tc>
                  <a:txBody>
                    <a:bodyPr/>
                    <a:lstStyle/>
                    <a:p>
                      <a:pPr algn="just">
                        <a:lnSpc>
                          <a:spcPts val="1370"/>
                        </a:lnSpc>
                        <a:spcAft>
                          <a:spcPts val="0"/>
                        </a:spcAft>
                      </a:pPr>
                      <a:r>
                        <a:rPr lang="en-US" sz="2000" kern="100" dirty="0">
                          <a:solidFill>
                            <a:schemeClr val="bg1"/>
                          </a:solidFill>
                          <a:effectLst/>
                        </a:rPr>
                        <a:t>open</a:t>
                      </a:r>
                      <a:endParaRPr lang="zh-CN" sz="2000"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zh-CN" sz="2000" kern="100" dirty="0">
                          <a:effectLst/>
                        </a:rPr>
                        <a:t>开盘价</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en-US" sz="2000" b="1" kern="100" dirty="0" err="1">
                          <a:effectLst/>
                        </a:rPr>
                        <a:t>pct_chg</a:t>
                      </a:r>
                      <a:endParaRPr lang="zh-CN" sz="20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zh-CN" sz="2000" kern="100" dirty="0">
                          <a:effectLst/>
                        </a:rPr>
                        <a:t>涨跌幅度（亿元人民币）</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r>
              <a:tr h="416553">
                <a:tc>
                  <a:txBody>
                    <a:bodyPr/>
                    <a:lstStyle/>
                    <a:p>
                      <a:pPr algn="just">
                        <a:lnSpc>
                          <a:spcPts val="1370"/>
                        </a:lnSpc>
                        <a:spcAft>
                          <a:spcPts val="0"/>
                        </a:spcAft>
                      </a:pPr>
                      <a:r>
                        <a:rPr lang="en-US" sz="2000" kern="100" dirty="0">
                          <a:solidFill>
                            <a:schemeClr val="bg1"/>
                          </a:solidFill>
                          <a:effectLst/>
                        </a:rPr>
                        <a:t>high</a:t>
                      </a:r>
                      <a:endParaRPr lang="zh-CN" sz="2000"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zh-CN" sz="2000" kern="100" dirty="0">
                          <a:effectLst/>
                        </a:rPr>
                        <a:t>最高价</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en-US" sz="2000" b="1" kern="100" dirty="0" err="1">
                          <a:effectLst/>
                        </a:rPr>
                        <a:t>vol</a:t>
                      </a:r>
                      <a:endParaRPr lang="zh-CN" sz="20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zh-CN" sz="2000" kern="100">
                          <a:effectLst/>
                        </a:rPr>
                        <a:t>成交量（手）</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r>
              <a:tr h="416553">
                <a:tc>
                  <a:txBody>
                    <a:bodyPr/>
                    <a:lstStyle/>
                    <a:p>
                      <a:pPr algn="just">
                        <a:lnSpc>
                          <a:spcPts val="1370"/>
                        </a:lnSpc>
                        <a:spcAft>
                          <a:spcPts val="0"/>
                        </a:spcAft>
                      </a:pPr>
                      <a:r>
                        <a:rPr lang="en-US" sz="2000" kern="100" dirty="0">
                          <a:solidFill>
                            <a:schemeClr val="bg1"/>
                          </a:solidFill>
                          <a:effectLst/>
                        </a:rPr>
                        <a:t>low</a:t>
                      </a:r>
                      <a:endParaRPr lang="zh-CN" sz="2000"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zh-CN" sz="2000" kern="100" dirty="0">
                          <a:effectLst/>
                        </a:rPr>
                        <a:t>最低价</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en-US" sz="2000" b="1" kern="100" dirty="0">
                          <a:effectLst/>
                        </a:rPr>
                        <a:t>amount</a:t>
                      </a:r>
                      <a:endParaRPr lang="zh-CN" sz="20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zh-CN" sz="2000" kern="100">
                          <a:effectLst/>
                        </a:rPr>
                        <a:t>成交额（千元）</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r>
              <a:tr h="416553">
                <a:tc>
                  <a:txBody>
                    <a:bodyPr/>
                    <a:lstStyle/>
                    <a:p>
                      <a:pPr algn="just">
                        <a:lnSpc>
                          <a:spcPts val="1370"/>
                        </a:lnSpc>
                        <a:spcAft>
                          <a:spcPts val="0"/>
                        </a:spcAft>
                      </a:pPr>
                      <a:r>
                        <a:rPr lang="en-US" sz="2000" kern="100" dirty="0">
                          <a:solidFill>
                            <a:schemeClr val="bg1"/>
                          </a:solidFill>
                          <a:effectLst/>
                        </a:rPr>
                        <a:t>close</a:t>
                      </a:r>
                      <a:endParaRPr lang="zh-CN" sz="2000"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zh-CN" sz="2000" kern="100">
                          <a:effectLst/>
                        </a:rPr>
                        <a:t>收盘价</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en-US" sz="2000" b="1" kern="100" dirty="0">
                          <a:effectLst/>
                        </a:rPr>
                        <a:t> </a:t>
                      </a:r>
                      <a:endParaRPr lang="zh-CN" sz="20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c>
                  <a:txBody>
                    <a:bodyPr/>
                    <a:lstStyle/>
                    <a:p>
                      <a:pPr algn="just">
                        <a:lnSpc>
                          <a:spcPts val="1370"/>
                        </a:lnSpc>
                        <a:spcAft>
                          <a:spcPts val="0"/>
                        </a:spcAft>
                      </a:pPr>
                      <a:r>
                        <a:rPr lang="en-US" sz="2000" kern="100" dirty="0">
                          <a:effectLst/>
                        </a:rPr>
                        <a:t> </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36195" marR="36195" marT="0" marB="0" anchor="ctr"/>
                </a:tc>
              </a:tr>
            </a:tbl>
          </a:graphicData>
        </a:graphic>
      </p:graphicFrame>
      <p:sp>
        <p:nvSpPr>
          <p:cNvPr id="53" name="Text Box 2"/>
          <p:cNvSpPr txBox="1"/>
          <p:nvPr/>
        </p:nvSpPr>
        <p:spPr>
          <a:xfrm>
            <a:off x="2020525" y="1347269"/>
            <a:ext cx="6173217" cy="495713"/>
          </a:xfrm>
          <a:prstGeom prst="rect">
            <a:avLst/>
          </a:prstGeom>
          <a:noFill/>
          <a:ln w="9525">
            <a:noFill/>
          </a:ln>
        </p:spPr>
        <p:txBody>
          <a:bodyPr wrap="square">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indent="0" defTabSz="342900" eaLnBrk="1" hangingPunct="1">
              <a:lnSpc>
                <a:spcPct val="140000"/>
              </a:lnSpc>
              <a:spcBef>
                <a:spcPct val="0"/>
              </a:spcBef>
              <a:buNone/>
            </a:pPr>
            <a:r>
              <a:rPr lang="zh-CN" altLang="en-US" sz="2100" b="1" dirty="0">
                <a:solidFill>
                  <a:srgbClr val="C00000"/>
                </a:solidFill>
                <a:latin typeface="微软雅黑" panose="020B0503020204020204" pitchFamily="34" charset="-122"/>
                <a:ea typeface="微软雅黑" panose="020B0503020204020204" pitchFamily="34" charset="-122"/>
              </a:rPr>
              <a:t>二、获取指定股票在给定期间内的日交易行情数据</a:t>
            </a:r>
            <a:endParaRPr lang="zh-CN" altLang="en-US" sz="2100" b="1" dirty="0">
              <a:solidFill>
                <a:srgbClr val="C00000"/>
              </a:solidFill>
              <a:latin typeface="微软雅黑" panose="020B0503020204020204" pitchFamily="34" charset="-122"/>
              <a:ea typeface="微软雅黑" panose="020B0503020204020204" pitchFamily="34" charset="-122"/>
            </a:endParaRPr>
          </a:p>
        </p:txBody>
      </p:sp>
      <p:sp>
        <p:nvSpPr>
          <p:cNvPr id="54" name="Text Box 2"/>
          <p:cNvSpPr txBox="1">
            <a:spLocks noChangeArrowheads="1"/>
          </p:cNvSpPr>
          <p:nvPr/>
        </p:nvSpPr>
        <p:spPr bwMode="auto">
          <a:xfrm>
            <a:off x="3749719" y="2091818"/>
            <a:ext cx="4444023" cy="429733"/>
          </a:xfrm>
          <a:prstGeom prst="rect">
            <a:avLst/>
          </a:prstGeom>
          <a:noFill/>
          <a:ln>
            <a:noFill/>
          </a:ln>
        </p:spPr>
        <p:txBody>
          <a:bodyPr wrap="square">
            <a:spAutoFit/>
          </a:bodyPr>
          <a:lstStyle/>
          <a:p>
            <a:pPr defTabSz="342900" eaLnBrk="1" fontAlgn="auto" hangingPunct="1">
              <a:lnSpc>
                <a:spcPct val="120000"/>
              </a:lnSpc>
              <a:spcBef>
                <a:spcPts val="0"/>
              </a:spcBef>
              <a:spcAft>
                <a:spcPts val="0"/>
              </a:spcAft>
              <a:defRPr/>
            </a:pPr>
            <a:r>
              <a:rPr lang="zh-CN" altLang="en-US" sz="2000" b="1" dirty="0">
                <a:latin typeface="微软雅黑" panose="020B0503020204020204" pitchFamily="34" charset="-122"/>
                <a:ea typeface="微软雅黑" panose="020B0503020204020204" pitchFamily="34" charset="-122"/>
              </a:rPr>
              <a:t>表</a:t>
            </a:r>
            <a:r>
              <a:rPr lang="en-US" altLang="zh-CN" sz="2000" b="1" dirty="0">
                <a:latin typeface="微软雅黑" panose="020B0503020204020204" pitchFamily="34" charset="-122"/>
                <a:ea typeface="微软雅黑" panose="020B0503020204020204" pitchFamily="34" charset="-122"/>
              </a:rPr>
              <a:t>10.2  </a:t>
            </a:r>
            <a:r>
              <a:rPr lang="zh-CN" altLang="en-US" sz="2000" b="1" dirty="0">
                <a:latin typeface="微软雅黑" panose="020B0503020204020204" pitchFamily="34" charset="-122"/>
                <a:ea typeface="微软雅黑" panose="020B0503020204020204" pitchFamily="34" charset="-122"/>
              </a:rPr>
              <a:t>股票日线行情函数输出参数</a:t>
            </a:r>
            <a:endParaRPr lang="zh-CN" altLang="en-US" sz="2000" b="1" dirty="0">
              <a:latin typeface="+mn-lt"/>
              <a:ea typeface="楷体_GB2312" pitchFamily="49" charset="-122"/>
            </a:endParaRPr>
          </a:p>
        </p:txBody>
      </p:sp>
      <p:sp>
        <p:nvSpPr>
          <p:cNvPr id="14" name="标题 1"/>
          <p:cNvSpPr txBox="1"/>
          <p:nvPr/>
        </p:nvSpPr>
        <p:spPr>
          <a:xfrm>
            <a:off x="2823882" y="223607"/>
            <a:ext cx="6544236"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zh-CN" altLang="en-US" sz="3200" b="1" kern="0" dirty="0">
                <a:solidFill>
                  <a:schemeClr val="bg1"/>
                </a:solidFill>
                <a:latin typeface="+mn-ea"/>
                <a:ea typeface="+mn-ea"/>
                <a:sym typeface="+mn-ea"/>
              </a:rPr>
              <a:t>通过</a:t>
            </a:r>
            <a:r>
              <a:rPr lang="en-US" altLang="zh-CN" sz="3200" b="1" kern="0" dirty="0" err="1">
                <a:solidFill>
                  <a:schemeClr val="bg1"/>
                </a:solidFill>
                <a:latin typeface="+mn-ea"/>
                <a:ea typeface="+mn-ea"/>
                <a:sym typeface="+mn-ea"/>
              </a:rPr>
              <a:t>Tushare</a:t>
            </a:r>
            <a:r>
              <a:rPr lang="zh-CN" altLang="en-US" sz="3200" b="1" kern="0" dirty="0">
                <a:solidFill>
                  <a:schemeClr val="bg1"/>
                </a:solidFill>
                <a:latin typeface="+mn-ea"/>
                <a:ea typeface="+mn-ea"/>
                <a:sym typeface="+mn-ea"/>
              </a:rPr>
              <a:t>获取股票行情数据</a:t>
            </a:r>
            <a:endParaRPr lang="zh-CN" altLang="en-US" sz="3200" b="1" kern="0" dirty="0">
              <a:solidFill>
                <a:schemeClr val="bg1"/>
              </a:solidFill>
              <a:latin typeface="+mn-ea"/>
              <a:ea typeface="+mn-ea"/>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 Box 2"/>
          <p:cNvSpPr txBox="1"/>
          <p:nvPr/>
        </p:nvSpPr>
        <p:spPr>
          <a:xfrm>
            <a:off x="2020525" y="1347269"/>
            <a:ext cx="3483805" cy="495713"/>
          </a:xfrm>
          <a:prstGeom prst="rect">
            <a:avLst/>
          </a:prstGeom>
          <a:noFill/>
          <a:ln w="9525">
            <a:noFill/>
          </a:ln>
        </p:spPr>
        <p:txBody>
          <a:bodyPr wrap="square">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indent="0" defTabSz="342900" eaLnBrk="1" hangingPunct="1">
              <a:lnSpc>
                <a:spcPct val="140000"/>
              </a:lnSpc>
              <a:spcBef>
                <a:spcPct val="0"/>
              </a:spcBef>
              <a:buNone/>
            </a:pPr>
            <a:r>
              <a:rPr lang="zh-CN" altLang="en-US" sz="2100" b="1" dirty="0">
                <a:solidFill>
                  <a:srgbClr val="C00000"/>
                </a:solidFill>
                <a:latin typeface="微软雅黑" panose="020B0503020204020204" pitchFamily="34" charset="-122"/>
                <a:ea typeface="微软雅黑" panose="020B0503020204020204" pitchFamily="34" charset="-122"/>
              </a:rPr>
              <a:t>一、安装</a:t>
            </a:r>
            <a:r>
              <a:rPr lang="en-US" altLang="zh-CN" sz="2100" b="1" dirty="0" err="1">
                <a:solidFill>
                  <a:srgbClr val="C00000"/>
                </a:solidFill>
                <a:latin typeface="微软雅黑" panose="020B0503020204020204" pitchFamily="34" charset="-122"/>
                <a:ea typeface="微软雅黑" panose="020B0503020204020204" pitchFamily="34" charset="-122"/>
              </a:rPr>
              <a:t>baostock</a:t>
            </a:r>
            <a:r>
              <a:rPr lang="zh-CN" altLang="en-US" sz="2100" b="1" dirty="0">
                <a:solidFill>
                  <a:srgbClr val="C00000"/>
                </a:solidFill>
                <a:latin typeface="微软雅黑" panose="020B0503020204020204" pitchFamily="34" charset="-122"/>
                <a:ea typeface="微软雅黑" panose="020B0503020204020204" pitchFamily="34" charset="-122"/>
              </a:rPr>
              <a:t>包</a:t>
            </a:r>
            <a:endParaRPr lang="zh-CN" altLang="en-US" sz="2100" b="1" dirty="0">
              <a:solidFill>
                <a:srgbClr val="C00000"/>
              </a:solidFill>
              <a:latin typeface="微软雅黑" panose="020B0503020204020204" pitchFamily="34" charset="-122"/>
              <a:ea typeface="微软雅黑" panose="020B0503020204020204" pitchFamily="34" charset="-122"/>
            </a:endParaRPr>
          </a:p>
        </p:txBody>
      </p:sp>
      <p:sp>
        <p:nvSpPr>
          <p:cNvPr id="52" name="Rectangle 3"/>
          <p:cNvSpPr txBox="1"/>
          <p:nvPr/>
        </p:nvSpPr>
        <p:spPr>
          <a:xfrm>
            <a:off x="2920737" y="1892033"/>
            <a:ext cx="3153300" cy="462428"/>
          </a:xfrm>
          <a:prstGeom prst="rect">
            <a:avLst/>
          </a:prstGeom>
        </p:spPr>
        <p:txBody>
          <a:bodyPr vert="horz" wrap="square" lIns="91440" tIns="45720" rIns="91440" bIns="45720" anchor="t"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lvl="1" indent="0">
              <a:spcBef>
                <a:spcPts val="0"/>
              </a:spcBef>
              <a:buNone/>
            </a:pPr>
            <a:r>
              <a:rPr lang="en-US" altLang="zh-CN" sz="2400" kern="0" dirty="0"/>
              <a:t>pip  install  </a:t>
            </a:r>
            <a:r>
              <a:rPr lang="en-US" altLang="zh-CN" sz="2400" kern="0" dirty="0" err="1"/>
              <a:t>baostock</a:t>
            </a:r>
            <a:r>
              <a:rPr lang="en-US" altLang="zh-CN" sz="2400" kern="0" dirty="0"/>
              <a:t> </a:t>
            </a:r>
            <a:endParaRPr lang="zh-CN" altLang="en-US" sz="2400" kern="0" dirty="0"/>
          </a:p>
        </p:txBody>
      </p:sp>
      <p:pic>
        <p:nvPicPr>
          <p:cNvPr id="19" name="图片 18"/>
          <p:cNvPicPr>
            <a:picLocks noChangeAspect="1"/>
          </p:cNvPicPr>
          <p:nvPr/>
        </p:nvPicPr>
        <p:blipFill rotWithShape="1">
          <a:blip r:embed="rId1">
            <a:extLst>
              <a:ext uri="{28A0092B-C50C-407E-A947-70E740481C1C}">
                <a14:useLocalDpi xmlns:a14="http://schemas.microsoft.com/office/drawing/2010/main" val="0"/>
              </a:ext>
            </a:extLst>
          </a:blip>
          <a:srcRect b="2191"/>
          <a:stretch>
            <a:fillRect/>
          </a:stretch>
        </p:blipFill>
        <p:spPr>
          <a:xfrm>
            <a:off x="3087084" y="2645116"/>
            <a:ext cx="5263304" cy="1376617"/>
          </a:xfrm>
          <a:prstGeom prst="rect">
            <a:avLst/>
          </a:prstGeom>
        </p:spPr>
      </p:pic>
      <p:sp>
        <p:nvSpPr>
          <p:cNvPr id="14" name="标题 1"/>
          <p:cNvSpPr txBox="1"/>
          <p:nvPr/>
        </p:nvSpPr>
        <p:spPr>
          <a:xfrm>
            <a:off x="2801919" y="273654"/>
            <a:ext cx="6544236"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zh-CN" altLang="en-US" sz="3200" b="1" kern="0" dirty="0">
                <a:solidFill>
                  <a:schemeClr val="bg1"/>
                </a:solidFill>
                <a:latin typeface="+mn-ea"/>
                <a:ea typeface="+mn-ea"/>
                <a:sym typeface="+mn-ea"/>
              </a:rPr>
              <a:t>通过</a:t>
            </a:r>
            <a:r>
              <a:rPr lang="en-US" altLang="zh-CN" sz="3200" b="1" kern="0" dirty="0" err="1">
                <a:solidFill>
                  <a:schemeClr val="bg1"/>
                </a:solidFill>
                <a:latin typeface="+mn-ea"/>
                <a:ea typeface="+mn-ea"/>
                <a:sym typeface="+mn-ea"/>
              </a:rPr>
              <a:t>BaoStock</a:t>
            </a:r>
            <a:r>
              <a:rPr lang="zh-CN" altLang="en-US" sz="3200" b="1" kern="0" dirty="0">
                <a:solidFill>
                  <a:schemeClr val="bg1"/>
                </a:solidFill>
                <a:latin typeface="+mn-ea"/>
                <a:ea typeface="+mn-ea"/>
                <a:sym typeface="+mn-ea"/>
              </a:rPr>
              <a:t>获取货币供应量</a:t>
            </a:r>
            <a:endParaRPr lang="zh-CN" altLang="en-US" sz="3200" b="1" kern="0" dirty="0">
              <a:solidFill>
                <a:schemeClr val="bg1"/>
              </a:solidFill>
              <a:latin typeface="+mn-ea"/>
              <a:ea typeface="+mn-ea"/>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 Box 2"/>
          <p:cNvSpPr txBox="1"/>
          <p:nvPr/>
        </p:nvSpPr>
        <p:spPr>
          <a:xfrm>
            <a:off x="2038286" y="1267498"/>
            <a:ext cx="4006260" cy="495713"/>
          </a:xfrm>
          <a:prstGeom prst="rect">
            <a:avLst/>
          </a:prstGeom>
          <a:noFill/>
          <a:ln w="9525">
            <a:noFill/>
          </a:ln>
        </p:spPr>
        <p:txBody>
          <a:bodyPr wrap="square">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indent="0" defTabSz="342900" eaLnBrk="1" hangingPunct="1">
              <a:lnSpc>
                <a:spcPct val="140000"/>
              </a:lnSpc>
              <a:spcBef>
                <a:spcPct val="0"/>
              </a:spcBef>
              <a:buNone/>
            </a:pPr>
            <a:r>
              <a:rPr lang="zh-CN" altLang="en-US" sz="2100" b="1" dirty="0">
                <a:solidFill>
                  <a:srgbClr val="C00000"/>
                </a:solidFill>
                <a:latin typeface="微软雅黑" panose="020B0503020204020204" pitchFamily="34" charset="-122"/>
                <a:ea typeface="微软雅黑" panose="020B0503020204020204" pitchFamily="34" charset="-122"/>
              </a:rPr>
              <a:t>二、获取</a:t>
            </a:r>
            <a:r>
              <a:rPr lang="en-US" altLang="zh-CN" sz="2100" b="1" dirty="0" err="1">
                <a:solidFill>
                  <a:srgbClr val="C00000"/>
                </a:solidFill>
                <a:latin typeface="微软雅黑" panose="020B0503020204020204" pitchFamily="34" charset="-122"/>
                <a:ea typeface="微软雅黑" panose="020B0503020204020204" pitchFamily="34" charset="-122"/>
              </a:rPr>
              <a:t>BaoStock</a:t>
            </a:r>
            <a:r>
              <a:rPr lang="zh-CN" altLang="en-US" sz="2100" b="1" dirty="0">
                <a:solidFill>
                  <a:srgbClr val="C00000"/>
                </a:solidFill>
                <a:latin typeface="微软雅黑" panose="020B0503020204020204" pitchFamily="34" charset="-122"/>
                <a:ea typeface="微软雅黑" panose="020B0503020204020204" pitchFamily="34" charset="-122"/>
              </a:rPr>
              <a:t>平台数据</a:t>
            </a:r>
            <a:endParaRPr lang="zh-CN" altLang="en-US" sz="2100" b="1" dirty="0">
              <a:solidFill>
                <a:srgbClr val="C00000"/>
              </a:solidFill>
              <a:latin typeface="微软雅黑" panose="020B0503020204020204" pitchFamily="34" charset="-122"/>
              <a:ea typeface="微软雅黑" panose="020B0503020204020204" pitchFamily="34" charset="-122"/>
            </a:endParaRPr>
          </a:p>
        </p:txBody>
      </p:sp>
      <p:sp>
        <p:nvSpPr>
          <p:cNvPr id="24" name="Rectangle 3"/>
          <p:cNvSpPr txBox="1"/>
          <p:nvPr/>
        </p:nvSpPr>
        <p:spPr>
          <a:xfrm>
            <a:off x="2131671" y="1812262"/>
            <a:ext cx="8122024" cy="4277208"/>
          </a:xfrm>
          <a:prstGeom prst="rect">
            <a:avLst/>
          </a:prstGeom>
          <a:solidFill>
            <a:schemeClr val="accent3">
              <a:lumMod val="95000"/>
            </a:schemeClr>
          </a:solidFill>
        </p:spPr>
        <p:txBody>
          <a:bodyPr vert="horz" wrap="square" lIns="91440" tIns="45720" rIns="91440" bIns="45720" anchor="t"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lvl="1" indent="0">
              <a:lnSpc>
                <a:spcPct val="140000"/>
              </a:lnSpc>
              <a:spcBef>
                <a:spcPts val="0"/>
              </a:spcBef>
              <a:buNone/>
            </a:pPr>
            <a:r>
              <a:rPr lang="en-US" altLang="zh-CN" sz="1600" kern="0" dirty="0"/>
              <a:t>import </a:t>
            </a:r>
            <a:r>
              <a:rPr lang="en-US" altLang="zh-CN" sz="1600" kern="0" dirty="0" err="1"/>
              <a:t>baostock</a:t>
            </a:r>
            <a:r>
              <a:rPr lang="en-US" altLang="zh-CN" sz="1600" kern="0" dirty="0"/>
              <a:t> as </a:t>
            </a:r>
            <a:r>
              <a:rPr lang="en-US" altLang="zh-CN" sz="1600" kern="0" dirty="0" err="1"/>
              <a:t>bs</a:t>
            </a:r>
            <a:endParaRPr lang="en-US" altLang="zh-CN" sz="1600" kern="0" dirty="0"/>
          </a:p>
          <a:p>
            <a:pPr marL="0" lvl="1" indent="0">
              <a:lnSpc>
                <a:spcPct val="140000"/>
              </a:lnSpc>
              <a:spcBef>
                <a:spcPts val="0"/>
              </a:spcBef>
              <a:buNone/>
            </a:pPr>
            <a:r>
              <a:rPr lang="en-US" altLang="zh-CN" sz="1600" kern="0" dirty="0"/>
              <a:t>import pandas as </a:t>
            </a:r>
            <a:r>
              <a:rPr lang="en-US" altLang="zh-CN" sz="1600" kern="0" dirty="0" err="1"/>
              <a:t>pd</a:t>
            </a:r>
            <a:endParaRPr lang="en-US" altLang="zh-CN" sz="1600" kern="0" dirty="0"/>
          </a:p>
          <a:p>
            <a:pPr marL="0" lvl="1" indent="0">
              <a:lnSpc>
                <a:spcPct val="140000"/>
              </a:lnSpc>
              <a:spcBef>
                <a:spcPts val="0"/>
              </a:spcBef>
              <a:buNone/>
            </a:pPr>
            <a:r>
              <a:rPr lang="en-US" altLang="zh-CN" sz="1600" kern="0" dirty="0" err="1"/>
              <a:t>lg</a:t>
            </a:r>
            <a:r>
              <a:rPr lang="en-US" altLang="zh-CN" sz="1600" kern="0" dirty="0"/>
              <a:t> = </a:t>
            </a:r>
            <a:r>
              <a:rPr lang="en-US" altLang="zh-CN" sz="1600" kern="0" dirty="0" err="1"/>
              <a:t>bs.login</a:t>
            </a:r>
            <a:r>
              <a:rPr lang="en-US" altLang="zh-CN" sz="1600" kern="0" dirty="0"/>
              <a:t>()    # </a:t>
            </a:r>
            <a:r>
              <a:rPr lang="zh-CN" altLang="en-US" sz="1600" kern="0" dirty="0"/>
              <a:t>登录</a:t>
            </a:r>
            <a:r>
              <a:rPr lang="en-US" altLang="zh-CN" sz="1600" kern="0" dirty="0" err="1"/>
              <a:t>BaoStock</a:t>
            </a:r>
            <a:r>
              <a:rPr lang="zh-CN" altLang="en-US" sz="1600" kern="0" dirty="0"/>
              <a:t>平台系统</a:t>
            </a:r>
            <a:endParaRPr lang="zh-CN" altLang="en-US" sz="1600" kern="0" dirty="0"/>
          </a:p>
          <a:p>
            <a:pPr marL="0" lvl="1" indent="0">
              <a:lnSpc>
                <a:spcPct val="140000"/>
              </a:lnSpc>
              <a:spcBef>
                <a:spcPts val="0"/>
              </a:spcBef>
              <a:buNone/>
            </a:pPr>
            <a:r>
              <a:rPr lang="en-US" altLang="zh-CN" sz="1600" kern="0" dirty="0"/>
              <a:t>print('login respond </a:t>
            </a:r>
            <a:r>
              <a:rPr lang="en-US" altLang="zh-CN" sz="1600" kern="0" dirty="0" err="1"/>
              <a:t>error_code</a:t>
            </a:r>
            <a:r>
              <a:rPr lang="en-US" altLang="zh-CN" sz="1600" kern="0" dirty="0"/>
              <a:t>:'+</a:t>
            </a:r>
            <a:r>
              <a:rPr lang="en-US" altLang="zh-CN" sz="1600" kern="0" dirty="0" err="1"/>
              <a:t>lg.error_code</a:t>
            </a:r>
            <a:r>
              <a:rPr lang="en-US" altLang="zh-CN" sz="1600" kern="0" dirty="0"/>
              <a:t>)</a:t>
            </a:r>
            <a:endParaRPr lang="en-US" altLang="zh-CN" sz="1600" kern="0" dirty="0"/>
          </a:p>
          <a:p>
            <a:pPr marL="0" lvl="1" indent="0">
              <a:lnSpc>
                <a:spcPct val="140000"/>
              </a:lnSpc>
              <a:spcBef>
                <a:spcPts val="0"/>
              </a:spcBef>
              <a:buNone/>
            </a:pPr>
            <a:r>
              <a:rPr lang="en-US" altLang="zh-CN" sz="1600" kern="0" dirty="0"/>
              <a:t>print('login respond  </a:t>
            </a:r>
            <a:r>
              <a:rPr lang="en-US" altLang="zh-CN" sz="1600" kern="0" dirty="0" err="1"/>
              <a:t>error_msg</a:t>
            </a:r>
            <a:r>
              <a:rPr lang="en-US" altLang="zh-CN" sz="1600" kern="0" dirty="0"/>
              <a:t>:'+</a:t>
            </a:r>
            <a:r>
              <a:rPr lang="en-US" altLang="zh-CN" sz="1600" kern="0" dirty="0" err="1"/>
              <a:t>lg.error_msg</a:t>
            </a:r>
            <a:r>
              <a:rPr lang="en-US" altLang="zh-CN" sz="1600" kern="0" dirty="0"/>
              <a:t>)</a:t>
            </a:r>
            <a:endParaRPr lang="en-US" altLang="zh-CN" sz="1600" kern="0" dirty="0"/>
          </a:p>
          <a:p>
            <a:pPr marL="0" lvl="1" indent="0">
              <a:lnSpc>
                <a:spcPct val="140000"/>
              </a:lnSpc>
              <a:spcBef>
                <a:spcPts val="0"/>
              </a:spcBef>
              <a:buNone/>
            </a:pPr>
            <a:r>
              <a:rPr lang="en-US" altLang="zh-CN" sz="1600" kern="0" dirty="0" err="1"/>
              <a:t>rs</a:t>
            </a:r>
            <a:r>
              <a:rPr lang="en-US" altLang="zh-CN" sz="1600" kern="0" dirty="0"/>
              <a:t> = </a:t>
            </a:r>
            <a:r>
              <a:rPr lang="en-US" altLang="zh-CN" sz="1600" kern="0" dirty="0" err="1"/>
              <a:t>bs.query_money_supply_data_month</a:t>
            </a:r>
            <a:r>
              <a:rPr lang="en-US" altLang="zh-CN" sz="1600" kern="0" dirty="0"/>
              <a:t>(</a:t>
            </a:r>
            <a:r>
              <a:rPr lang="en-US" altLang="zh-CN" sz="1600" kern="0" dirty="0" err="1"/>
              <a:t>start_date</a:t>
            </a:r>
            <a:r>
              <a:rPr lang="en-US" altLang="zh-CN" sz="1600" kern="0" dirty="0"/>
              <a:t>="2018-01", </a:t>
            </a:r>
            <a:r>
              <a:rPr lang="en-US" altLang="zh-CN" sz="1600" kern="0" dirty="0" err="1"/>
              <a:t>end_date</a:t>
            </a:r>
            <a:r>
              <a:rPr lang="en-US" altLang="zh-CN" sz="1600" kern="0" dirty="0"/>
              <a:t>="2022-06 ")</a:t>
            </a:r>
            <a:endParaRPr lang="en-US" altLang="zh-CN" sz="1600" kern="0" dirty="0"/>
          </a:p>
          <a:p>
            <a:pPr marL="0" lvl="1" indent="0">
              <a:lnSpc>
                <a:spcPct val="140000"/>
              </a:lnSpc>
              <a:spcBef>
                <a:spcPts val="0"/>
              </a:spcBef>
              <a:buNone/>
            </a:pPr>
            <a:r>
              <a:rPr lang="en-US" altLang="zh-CN" sz="1600" kern="0" dirty="0"/>
              <a:t>print('</a:t>
            </a:r>
            <a:r>
              <a:rPr lang="en-US" altLang="zh-CN" sz="1600" kern="0" dirty="0" err="1"/>
              <a:t>query_money_supply_data_month</a:t>
            </a:r>
            <a:r>
              <a:rPr lang="en-US" altLang="zh-CN" sz="1600" kern="0" dirty="0"/>
              <a:t> respond </a:t>
            </a:r>
            <a:r>
              <a:rPr lang="en-US" altLang="zh-CN" sz="1600" kern="0" dirty="0" err="1"/>
              <a:t>error_code</a:t>
            </a:r>
            <a:r>
              <a:rPr lang="en-US" altLang="zh-CN" sz="1600" kern="0" dirty="0"/>
              <a:t>:'+</a:t>
            </a:r>
            <a:r>
              <a:rPr lang="en-US" altLang="zh-CN" sz="1600" kern="0" dirty="0" err="1"/>
              <a:t>rs.error_code</a:t>
            </a:r>
            <a:r>
              <a:rPr lang="en-US" altLang="zh-CN" sz="1600" kern="0" dirty="0"/>
              <a:t>)</a:t>
            </a:r>
            <a:endParaRPr lang="en-US" altLang="zh-CN" sz="1600" kern="0" dirty="0"/>
          </a:p>
          <a:p>
            <a:pPr marL="0" lvl="1" indent="0">
              <a:lnSpc>
                <a:spcPct val="140000"/>
              </a:lnSpc>
              <a:spcBef>
                <a:spcPts val="0"/>
              </a:spcBef>
              <a:buNone/>
            </a:pPr>
            <a:r>
              <a:rPr lang="en-US" altLang="zh-CN" sz="1600" kern="0" dirty="0"/>
              <a:t>print('</a:t>
            </a:r>
            <a:r>
              <a:rPr lang="en-US" altLang="zh-CN" sz="1600" kern="0" dirty="0" err="1"/>
              <a:t>query_money_supply_data_month</a:t>
            </a:r>
            <a:r>
              <a:rPr lang="en-US" altLang="zh-CN" sz="1600" kern="0" dirty="0"/>
              <a:t> respond  </a:t>
            </a:r>
            <a:r>
              <a:rPr lang="en-US" altLang="zh-CN" sz="1600" kern="0" dirty="0" err="1"/>
              <a:t>error_msg</a:t>
            </a:r>
            <a:r>
              <a:rPr lang="en-US" altLang="zh-CN" sz="1600" kern="0" dirty="0"/>
              <a:t>:'+</a:t>
            </a:r>
            <a:r>
              <a:rPr lang="en-US" altLang="zh-CN" sz="1600" kern="0" dirty="0" err="1"/>
              <a:t>rs.error_msg</a:t>
            </a:r>
            <a:r>
              <a:rPr lang="en-US" altLang="zh-CN" sz="1600" kern="0" dirty="0"/>
              <a:t>)</a:t>
            </a:r>
            <a:endParaRPr lang="en-US" altLang="zh-CN" sz="1600" kern="0" dirty="0"/>
          </a:p>
          <a:p>
            <a:pPr marL="0" lvl="1" indent="0">
              <a:lnSpc>
                <a:spcPct val="140000"/>
              </a:lnSpc>
              <a:spcBef>
                <a:spcPts val="0"/>
              </a:spcBef>
              <a:buNone/>
            </a:pPr>
            <a:r>
              <a:rPr lang="en-US" altLang="zh-CN" sz="1600" kern="0" dirty="0" err="1"/>
              <a:t>data_list</a:t>
            </a:r>
            <a:r>
              <a:rPr lang="en-US" altLang="zh-CN" sz="1600" kern="0" dirty="0"/>
              <a:t> = []</a:t>
            </a:r>
            <a:endParaRPr lang="en-US" altLang="zh-CN" sz="1600" kern="0" dirty="0"/>
          </a:p>
          <a:p>
            <a:pPr marL="0" lvl="1" indent="0">
              <a:lnSpc>
                <a:spcPct val="140000"/>
              </a:lnSpc>
              <a:spcBef>
                <a:spcPts val="0"/>
              </a:spcBef>
              <a:buNone/>
            </a:pPr>
            <a:r>
              <a:rPr lang="en-US" altLang="zh-CN" sz="1600" kern="0" dirty="0"/>
              <a:t>while (</a:t>
            </a:r>
            <a:r>
              <a:rPr lang="en-US" altLang="zh-CN" sz="1600" kern="0" dirty="0" err="1"/>
              <a:t>rs.error_code</a:t>
            </a:r>
            <a:r>
              <a:rPr lang="en-US" altLang="zh-CN" sz="1600" kern="0" dirty="0"/>
              <a:t> == '0') &amp; </a:t>
            </a:r>
            <a:r>
              <a:rPr lang="en-US" altLang="zh-CN" sz="1600" kern="0" dirty="0" err="1"/>
              <a:t>rs.next</a:t>
            </a:r>
            <a:r>
              <a:rPr lang="en-US" altLang="zh-CN" sz="1600" kern="0" dirty="0"/>
              <a:t>():    </a:t>
            </a:r>
            <a:endParaRPr lang="en-US" altLang="zh-CN" sz="1600" kern="0" dirty="0"/>
          </a:p>
          <a:p>
            <a:pPr marL="0" lvl="1" indent="0">
              <a:lnSpc>
                <a:spcPct val="140000"/>
              </a:lnSpc>
              <a:spcBef>
                <a:spcPts val="0"/>
              </a:spcBef>
              <a:buNone/>
            </a:pPr>
            <a:r>
              <a:rPr lang="en-US" altLang="zh-CN" sz="1600" kern="0" dirty="0"/>
              <a:t>      </a:t>
            </a:r>
            <a:r>
              <a:rPr lang="en-US" altLang="zh-CN" sz="1600" kern="0" dirty="0" err="1"/>
              <a:t>data_list.append</a:t>
            </a:r>
            <a:r>
              <a:rPr lang="en-US" altLang="zh-CN" sz="1600" kern="0" dirty="0"/>
              <a:t>(</a:t>
            </a:r>
            <a:r>
              <a:rPr lang="en-US" altLang="zh-CN" sz="1600" kern="0" dirty="0" err="1"/>
              <a:t>rs.get_row_data</a:t>
            </a:r>
            <a:r>
              <a:rPr lang="en-US" altLang="zh-CN" sz="1600" kern="0" dirty="0"/>
              <a:t>()) </a:t>
            </a:r>
            <a:r>
              <a:rPr lang="en-US" altLang="zh-CN" sz="1600" kern="0" dirty="0" err="1"/>
              <a:t>df</a:t>
            </a:r>
            <a:r>
              <a:rPr lang="en-US" altLang="zh-CN" sz="1600" kern="0" dirty="0"/>
              <a:t> = </a:t>
            </a:r>
            <a:r>
              <a:rPr lang="en-US" altLang="zh-CN" sz="1600" kern="0" dirty="0" err="1"/>
              <a:t>pd.DataFrame</a:t>
            </a:r>
            <a:r>
              <a:rPr lang="en-US" altLang="zh-CN" sz="1600" kern="0" dirty="0"/>
              <a:t>(</a:t>
            </a:r>
            <a:r>
              <a:rPr lang="en-US" altLang="zh-CN" sz="1600" kern="0" dirty="0" err="1"/>
              <a:t>data_list</a:t>
            </a:r>
            <a:r>
              <a:rPr lang="en-US" altLang="zh-CN" sz="1600" kern="0" dirty="0"/>
              <a:t>, columns=</a:t>
            </a:r>
            <a:r>
              <a:rPr lang="en-US" altLang="zh-CN" sz="1600" kern="0" dirty="0" err="1"/>
              <a:t>rs.fields</a:t>
            </a:r>
            <a:r>
              <a:rPr lang="en-US" altLang="zh-CN" sz="1600" kern="0" dirty="0"/>
              <a:t>) </a:t>
            </a:r>
            <a:r>
              <a:rPr lang="en-US" altLang="zh-CN" sz="1600" kern="0" dirty="0" err="1"/>
              <a:t>bs.logout</a:t>
            </a:r>
            <a:r>
              <a:rPr lang="en-US" altLang="zh-CN" sz="1600" kern="0" dirty="0"/>
              <a:t>()      # </a:t>
            </a:r>
            <a:r>
              <a:rPr lang="zh-CN" altLang="en-US" sz="1600" kern="0" dirty="0"/>
              <a:t>登出</a:t>
            </a:r>
            <a:r>
              <a:rPr lang="en-US" altLang="zh-CN" sz="1600" kern="0" dirty="0" err="1"/>
              <a:t>BaoStock</a:t>
            </a:r>
            <a:r>
              <a:rPr lang="zh-CN" altLang="en-US" sz="1600" kern="0" dirty="0"/>
              <a:t>平台系统</a:t>
            </a:r>
            <a:endParaRPr lang="zh-CN" altLang="en-US" sz="1600" kern="0" dirty="0"/>
          </a:p>
        </p:txBody>
      </p:sp>
      <p:sp>
        <p:nvSpPr>
          <p:cNvPr id="13" name="标题 1"/>
          <p:cNvSpPr txBox="1"/>
          <p:nvPr/>
        </p:nvSpPr>
        <p:spPr>
          <a:xfrm>
            <a:off x="2569769" y="276983"/>
            <a:ext cx="6544236"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zh-CN" altLang="en-US" sz="3200" b="1" kern="0" dirty="0">
                <a:solidFill>
                  <a:schemeClr val="bg1"/>
                </a:solidFill>
                <a:latin typeface="+mn-ea"/>
                <a:ea typeface="+mn-ea"/>
                <a:sym typeface="+mn-ea"/>
              </a:rPr>
              <a:t>通过</a:t>
            </a:r>
            <a:r>
              <a:rPr lang="en-US" altLang="zh-CN" sz="3200" b="1" kern="0" dirty="0" err="1">
                <a:solidFill>
                  <a:schemeClr val="bg1"/>
                </a:solidFill>
                <a:latin typeface="+mn-ea"/>
                <a:ea typeface="+mn-ea"/>
                <a:sym typeface="+mn-ea"/>
              </a:rPr>
              <a:t>BaoStock</a:t>
            </a:r>
            <a:r>
              <a:rPr lang="zh-CN" altLang="en-US" sz="3200" b="1" kern="0" dirty="0">
                <a:solidFill>
                  <a:schemeClr val="bg1"/>
                </a:solidFill>
                <a:latin typeface="+mn-ea"/>
                <a:ea typeface="+mn-ea"/>
                <a:sym typeface="+mn-ea"/>
              </a:rPr>
              <a:t>获取货币供应量</a:t>
            </a:r>
            <a:endParaRPr lang="zh-CN" altLang="en-US" sz="3200" b="1" kern="0" dirty="0">
              <a:solidFill>
                <a:schemeClr val="bg1"/>
              </a:solidFill>
              <a:latin typeface="+mn-ea"/>
              <a:ea typeface="+mn-ea"/>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 Box 2"/>
          <p:cNvSpPr txBox="1"/>
          <p:nvPr/>
        </p:nvSpPr>
        <p:spPr>
          <a:xfrm>
            <a:off x="1935993" y="1227110"/>
            <a:ext cx="4006260" cy="495713"/>
          </a:xfrm>
          <a:prstGeom prst="rect">
            <a:avLst/>
          </a:prstGeom>
          <a:noFill/>
          <a:ln w="9525">
            <a:noFill/>
          </a:ln>
        </p:spPr>
        <p:txBody>
          <a:bodyPr wrap="square">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indent="0" defTabSz="342900" eaLnBrk="1" hangingPunct="1">
              <a:lnSpc>
                <a:spcPct val="140000"/>
              </a:lnSpc>
              <a:spcBef>
                <a:spcPct val="0"/>
              </a:spcBef>
              <a:buNone/>
            </a:pPr>
            <a:r>
              <a:rPr lang="zh-CN" altLang="en-US" sz="2100" b="1" dirty="0">
                <a:solidFill>
                  <a:srgbClr val="C00000"/>
                </a:solidFill>
                <a:latin typeface="微软雅黑" panose="020B0503020204020204" pitchFamily="34" charset="-122"/>
                <a:ea typeface="微软雅黑" panose="020B0503020204020204" pitchFamily="34" charset="-122"/>
              </a:rPr>
              <a:t>三、货币供应量函数返回值结构</a:t>
            </a:r>
            <a:endParaRPr lang="zh-CN" altLang="en-US" sz="2100" b="1" dirty="0">
              <a:solidFill>
                <a:srgbClr val="C00000"/>
              </a:solidFill>
              <a:latin typeface="微软雅黑" panose="020B0503020204020204" pitchFamily="34" charset="-122"/>
              <a:ea typeface="微软雅黑" panose="020B0503020204020204" pitchFamily="34" charset="-122"/>
            </a:endParaRPr>
          </a:p>
        </p:txBody>
      </p:sp>
      <p:graphicFrame>
        <p:nvGraphicFramePr>
          <p:cNvPr id="34" name="表格 33"/>
          <p:cNvGraphicFramePr>
            <a:graphicFrameLocks noGrp="1"/>
          </p:cNvGraphicFramePr>
          <p:nvPr/>
        </p:nvGraphicFramePr>
        <p:xfrm>
          <a:off x="1793137" y="2571151"/>
          <a:ext cx="8731623" cy="3010858"/>
        </p:xfrm>
        <a:graphic>
          <a:graphicData uri="http://schemas.openxmlformats.org/drawingml/2006/table">
            <a:tbl>
              <a:tblPr firstRow="1" firstCol="1" bandRow="1">
                <a:tableStyleId>{5C22544A-7EE6-4342-B048-85BDC9FD1C3A}</a:tableStyleId>
              </a:tblPr>
              <a:tblGrid>
                <a:gridCol w="2070848"/>
                <a:gridCol w="2294439"/>
                <a:gridCol w="2026549"/>
                <a:gridCol w="2339787"/>
              </a:tblGrid>
              <a:tr h="419217">
                <a:tc>
                  <a:txBody>
                    <a:bodyPr/>
                    <a:lstStyle/>
                    <a:p>
                      <a:pPr algn="ctr">
                        <a:lnSpc>
                          <a:spcPts val="1370"/>
                        </a:lnSpc>
                        <a:spcAft>
                          <a:spcPts val="0"/>
                        </a:spcAft>
                      </a:pPr>
                      <a:r>
                        <a:rPr lang="zh-CN" sz="1800" kern="100" dirty="0">
                          <a:solidFill>
                            <a:schemeClr val="bg1"/>
                          </a:solidFill>
                          <a:effectLst/>
                          <a:latin typeface="+mn-ea"/>
                          <a:ea typeface="+mn-ea"/>
                        </a:rPr>
                        <a:t>参数名称</a:t>
                      </a:r>
                      <a:endParaRPr lang="zh-CN" sz="1800" kern="100" dirty="0">
                        <a:solidFill>
                          <a:schemeClr val="bg1"/>
                        </a:solidFill>
                        <a:effectLst/>
                        <a:latin typeface="+mn-ea"/>
                        <a:ea typeface="+mn-ea"/>
                        <a:cs typeface="Times New Roman" panose="02020603050405020304" pitchFamily="18" charset="0"/>
                      </a:endParaRPr>
                    </a:p>
                  </a:txBody>
                  <a:tcPr marL="68580" marR="68580" marT="0" marB="0" anchor="ctr"/>
                </a:tc>
                <a:tc>
                  <a:txBody>
                    <a:bodyPr/>
                    <a:lstStyle/>
                    <a:p>
                      <a:pPr algn="ctr">
                        <a:lnSpc>
                          <a:spcPts val="1370"/>
                        </a:lnSpc>
                        <a:spcAft>
                          <a:spcPts val="0"/>
                        </a:spcAft>
                      </a:pPr>
                      <a:r>
                        <a:rPr lang="zh-CN" sz="1800" kern="100" dirty="0">
                          <a:solidFill>
                            <a:schemeClr val="bg1"/>
                          </a:solidFill>
                          <a:effectLst/>
                        </a:rPr>
                        <a:t>代表的内容</a:t>
                      </a:r>
                      <a:endParaRPr lang="zh-CN" sz="1800"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lnSpc>
                          <a:spcPts val="1370"/>
                        </a:lnSpc>
                        <a:spcAft>
                          <a:spcPts val="0"/>
                        </a:spcAft>
                      </a:pPr>
                      <a:r>
                        <a:rPr lang="zh-CN" sz="1800" kern="100" dirty="0">
                          <a:solidFill>
                            <a:schemeClr val="bg1"/>
                          </a:solidFill>
                          <a:effectLst/>
                          <a:latin typeface="+mn-ea"/>
                          <a:ea typeface="+mn-ea"/>
                        </a:rPr>
                        <a:t>参数名称</a:t>
                      </a:r>
                      <a:endParaRPr lang="zh-CN" sz="1800" kern="100" dirty="0">
                        <a:solidFill>
                          <a:schemeClr val="bg1"/>
                        </a:solidFill>
                        <a:effectLst/>
                        <a:latin typeface="+mn-ea"/>
                        <a:ea typeface="+mn-ea"/>
                        <a:cs typeface="Times New Roman" panose="02020603050405020304" pitchFamily="18" charset="0"/>
                      </a:endParaRPr>
                    </a:p>
                  </a:txBody>
                  <a:tcPr marL="68580" marR="68580" marT="0" marB="0" anchor="ctr"/>
                </a:tc>
                <a:tc>
                  <a:txBody>
                    <a:bodyPr/>
                    <a:lstStyle/>
                    <a:p>
                      <a:pPr algn="ctr">
                        <a:lnSpc>
                          <a:spcPts val="1370"/>
                        </a:lnSpc>
                        <a:spcAft>
                          <a:spcPts val="0"/>
                        </a:spcAft>
                      </a:pPr>
                      <a:r>
                        <a:rPr lang="zh-CN" sz="1800" kern="100" dirty="0">
                          <a:solidFill>
                            <a:schemeClr val="bg1"/>
                          </a:solidFill>
                          <a:effectLst/>
                        </a:rPr>
                        <a:t>代表的内容</a:t>
                      </a:r>
                      <a:endParaRPr lang="zh-CN" sz="1800"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436107">
                <a:tc>
                  <a:txBody>
                    <a:bodyPr/>
                    <a:lstStyle/>
                    <a:p>
                      <a:pPr algn="just">
                        <a:lnSpc>
                          <a:spcPts val="1370"/>
                        </a:lnSpc>
                        <a:spcAft>
                          <a:spcPts val="0"/>
                        </a:spcAft>
                      </a:pPr>
                      <a:r>
                        <a:rPr lang="en-US" sz="1800" kern="100" dirty="0" err="1">
                          <a:solidFill>
                            <a:schemeClr val="bg1"/>
                          </a:solidFill>
                          <a:effectLst/>
                          <a:latin typeface="+mn-ea"/>
                          <a:ea typeface="+mn-ea"/>
                        </a:rPr>
                        <a:t>statYear</a:t>
                      </a:r>
                      <a:endParaRPr lang="zh-CN" sz="1800" kern="100" dirty="0">
                        <a:solidFill>
                          <a:schemeClr val="bg1"/>
                        </a:solidFill>
                        <a:effectLst/>
                        <a:latin typeface="+mn-ea"/>
                        <a:ea typeface="+mn-ea"/>
                        <a:cs typeface="Times New Roman" panose="02020603050405020304" pitchFamily="18" charset="0"/>
                      </a:endParaRPr>
                    </a:p>
                  </a:txBody>
                  <a:tcPr marL="68580" marR="68580" marT="0" marB="0" anchor="ctr"/>
                </a:tc>
                <a:tc>
                  <a:txBody>
                    <a:bodyPr/>
                    <a:lstStyle/>
                    <a:p>
                      <a:pPr algn="just">
                        <a:lnSpc>
                          <a:spcPts val="1370"/>
                        </a:lnSpc>
                        <a:spcAft>
                          <a:spcPts val="0"/>
                        </a:spcAft>
                      </a:pPr>
                      <a:r>
                        <a:rPr lang="zh-CN" sz="1800" kern="100">
                          <a:effectLst/>
                        </a:rPr>
                        <a:t>统计年度</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just">
                        <a:lnSpc>
                          <a:spcPts val="1370"/>
                        </a:lnSpc>
                        <a:spcAft>
                          <a:spcPts val="0"/>
                        </a:spcAft>
                      </a:pPr>
                      <a:r>
                        <a:rPr lang="en-US" sz="1800" b="1" kern="100" dirty="0">
                          <a:effectLst/>
                          <a:latin typeface="+mn-ea"/>
                          <a:ea typeface="+mn-ea"/>
                        </a:rPr>
                        <a:t>m1YOY</a:t>
                      </a:r>
                      <a:endParaRPr lang="zh-CN" sz="1800" b="1" kern="100" dirty="0">
                        <a:effectLst/>
                        <a:latin typeface="+mn-ea"/>
                        <a:ea typeface="+mn-ea"/>
                        <a:cs typeface="Times New Roman" panose="02020603050405020304" pitchFamily="18" charset="0"/>
                      </a:endParaRPr>
                    </a:p>
                  </a:txBody>
                  <a:tcPr marL="68580" marR="68580" marT="0" marB="0" anchor="ctr"/>
                </a:tc>
                <a:tc>
                  <a:txBody>
                    <a:bodyPr/>
                    <a:lstStyle/>
                    <a:p>
                      <a:pPr algn="just">
                        <a:lnSpc>
                          <a:spcPts val="1370"/>
                        </a:lnSpc>
                        <a:spcAft>
                          <a:spcPts val="0"/>
                        </a:spcAft>
                      </a:pPr>
                      <a:r>
                        <a:rPr lang="zh-CN" sz="1800" kern="100">
                          <a:effectLst/>
                        </a:rPr>
                        <a:t>货币供应量</a:t>
                      </a:r>
                      <a:r>
                        <a:rPr lang="en-US" sz="1800" kern="100">
                          <a:effectLst/>
                        </a:rPr>
                        <a:t>m1(</a:t>
                      </a:r>
                      <a:r>
                        <a:rPr lang="zh-CN" sz="1800" kern="100">
                          <a:effectLst/>
                        </a:rPr>
                        <a:t>同比</a:t>
                      </a:r>
                      <a:r>
                        <a:rPr lang="en-US" sz="1800" kern="100">
                          <a:effectLst/>
                        </a:rPr>
                        <a:t>)</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439374">
                <a:tc>
                  <a:txBody>
                    <a:bodyPr/>
                    <a:lstStyle/>
                    <a:p>
                      <a:pPr algn="just">
                        <a:lnSpc>
                          <a:spcPts val="1370"/>
                        </a:lnSpc>
                        <a:spcAft>
                          <a:spcPts val="0"/>
                        </a:spcAft>
                      </a:pPr>
                      <a:r>
                        <a:rPr lang="en-US" sz="1800" kern="100" dirty="0" err="1">
                          <a:solidFill>
                            <a:schemeClr val="bg1"/>
                          </a:solidFill>
                          <a:effectLst/>
                          <a:latin typeface="+mn-ea"/>
                          <a:ea typeface="+mn-ea"/>
                        </a:rPr>
                        <a:t>statMonth</a:t>
                      </a:r>
                      <a:endParaRPr lang="zh-CN" sz="1800" kern="100" dirty="0">
                        <a:solidFill>
                          <a:schemeClr val="bg1"/>
                        </a:solidFill>
                        <a:effectLst/>
                        <a:latin typeface="+mn-ea"/>
                        <a:ea typeface="+mn-ea"/>
                        <a:cs typeface="Times New Roman" panose="02020603050405020304" pitchFamily="18" charset="0"/>
                      </a:endParaRPr>
                    </a:p>
                  </a:txBody>
                  <a:tcPr marL="68580" marR="68580" marT="0" marB="0" anchor="ctr"/>
                </a:tc>
                <a:tc>
                  <a:txBody>
                    <a:bodyPr/>
                    <a:lstStyle/>
                    <a:p>
                      <a:pPr algn="just">
                        <a:lnSpc>
                          <a:spcPts val="1370"/>
                        </a:lnSpc>
                        <a:spcAft>
                          <a:spcPts val="0"/>
                        </a:spcAft>
                      </a:pPr>
                      <a:r>
                        <a:rPr lang="zh-CN" sz="1800" kern="100">
                          <a:effectLst/>
                        </a:rPr>
                        <a:t>统计月份</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just">
                        <a:lnSpc>
                          <a:spcPts val="1370"/>
                        </a:lnSpc>
                        <a:spcAft>
                          <a:spcPts val="0"/>
                        </a:spcAft>
                      </a:pPr>
                      <a:r>
                        <a:rPr lang="en-US" sz="1800" b="1" kern="100" dirty="0">
                          <a:effectLst/>
                          <a:latin typeface="+mn-ea"/>
                          <a:ea typeface="+mn-ea"/>
                        </a:rPr>
                        <a:t>m1ChainRelative</a:t>
                      </a:r>
                      <a:endParaRPr lang="zh-CN" sz="1800" b="1" kern="100" dirty="0">
                        <a:effectLst/>
                        <a:latin typeface="+mn-ea"/>
                        <a:ea typeface="+mn-ea"/>
                        <a:cs typeface="Times New Roman" panose="02020603050405020304" pitchFamily="18" charset="0"/>
                      </a:endParaRPr>
                    </a:p>
                  </a:txBody>
                  <a:tcPr marL="68580" marR="68580" marT="0" marB="0" anchor="ctr"/>
                </a:tc>
                <a:tc>
                  <a:txBody>
                    <a:bodyPr/>
                    <a:lstStyle/>
                    <a:p>
                      <a:pPr algn="just">
                        <a:lnSpc>
                          <a:spcPts val="1370"/>
                        </a:lnSpc>
                        <a:spcAft>
                          <a:spcPts val="0"/>
                        </a:spcAft>
                      </a:pPr>
                      <a:r>
                        <a:rPr lang="zh-CN" sz="1800" kern="100" dirty="0">
                          <a:effectLst/>
                        </a:rPr>
                        <a:t>货币供应量</a:t>
                      </a:r>
                      <a:r>
                        <a:rPr lang="en-US" sz="1800" kern="100" dirty="0">
                          <a:effectLst/>
                        </a:rPr>
                        <a:t>m1(</a:t>
                      </a:r>
                      <a:r>
                        <a:rPr lang="zh-CN" sz="1800" kern="100" dirty="0">
                          <a:effectLst/>
                        </a:rPr>
                        <a:t>环比</a:t>
                      </a:r>
                      <a:r>
                        <a:rPr lang="en-US" sz="1800" kern="100" dirty="0">
                          <a:effectLst/>
                        </a:rPr>
                        <a:t>)</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421973">
                <a:tc>
                  <a:txBody>
                    <a:bodyPr/>
                    <a:lstStyle/>
                    <a:p>
                      <a:pPr algn="just">
                        <a:lnSpc>
                          <a:spcPts val="1370"/>
                        </a:lnSpc>
                        <a:spcAft>
                          <a:spcPts val="0"/>
                        </a:spcAft>
                      </a:pPr>
                      <a:r>
                        <a:rPr lang="en-US" sz="1800" kern="100" dirty="0">
                          <a:solidFill>
                            <a:schemeClr val="bg1"/>
                          </a:solidFill>
                          <a:effectLst/>
                          <a:latin typeface="+mn-ea"/>
                          <a:ea typeface="+mn-ea"/>
                        </a:rPr>
                        <a:t>m0Month</a:t>
                      </a:r>
                      <a:endParaRPr lang="zh-CN" sz="1800" kern="100" dirty="0">
                        <a:solidFill>
                          <a:schemeClr val="bg1"/>
                        </a:solidFill>
                        <a:effectLst/>
                        <a:latin typeface="+mn-ea"/>
                        <a:ea typeface="+mn-ea"/>
                        <a:cs typeface="Times New Roman" panose="02020603050405020304" pitchFamily="18" charset="0"/>
                      </a:endParaRPr>
                    </a:p>
                  </a:txBody>
                  <a:tcPr marL="68580" marR="68580" marT="0" marB="0" anchor="ctr"/>
                </a:tc>
                <a:tc>
                  <a:txBody>
                    <a:bodyPr/>
                    <a:lstStyle/>
                    <a:p>
                      <a:pPr algn="just">
                        <a:lnSpc>
                          <a:spcPts val="1370"/>
                        </a:lnSpc>
                        <a:spcAft>
                          <a:spcPts val="0"/>
                        </a:spcAft>
                      </a:pPr>
                      <a:r>
                        <a:rPr lang="zh-CN" sz="1800" kern="100" dirty="0">
                          <a:effectLst/>
                        </a:rPr>
                        <a:t>货币供应量</a:t>
                      </a:r>
                      <a:r>
                        <a:rPr lang="en-US" sz="1800" kern="100" dirty="0">
                          <a:effectLst/>
                        </a:rPr>
                        <a:t>m0(</a:t>
                      </a:r>
                      <a:r>
                        <a:rPr lang="zh-CN" sz="1800" kern="100" dirty="0">
                          <a:effectLst/>
                        </a:rPr>
                        <a:t>月</a:t>
                      </a:r>
                      <a:r>
                        <a:rPr lang="en-US" sz="1800" kern="100" dirty="0">
                          <a:effectLst/>
                        </a:rPr>
                        <a:t>)</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just">
                        <a:lnSpc>
                          <a:spcPts val="1370"/>
                        </a:lnSpc>
                        <a:spcAft>
                          <a:spcPts val="0"/>
                        </a:spcAft>
                      </a:pPr>
                      <a:r>
                        <a:rPr lang="en-US" sz="1800" b="1" kern="100" dirty="0">
                          <a:effectLst/>
                          <a:latin typeface="+mn-ea"/>
                          <a:ea typeface="+mn-ea"/>
                        </a:rPr>
                        <a:t>m2Month</a:t>
                      </a:r>
                      <a:endParaRPr lang="zh-CN" sz="1800" b="1" kern="100" dirty="0">
                        <a:effectLst/>
                        <a:latin typeface="+mn-ea"/>
                        <a:ea typeface="+mn-ea"/>
                        <a:cs typeface="Times New Roman" panose="02020603050405020304" pitchFamily="18" charset="0"/>
                      </a:endParaRPr>
                    </a:p>
                  </a:txBody>
                  <a:tcPr marL="68580" marR="68580" marT="0" marB="0" anchor="ctr"/>
                </a:tc>
                <a:tc>
                  <a:txBody>
                    <a:bodyPr/>
                    <a:lstStyle/>
                    <a:p>
                      <a:pPr algn="just">
                        <a:lnSpc>
                          <a:spcPts val="1370"/>
                        </a:lnSpc>
                        <a:spcAft>
                          <a:spcPts val="0"/>
                        </a:spcAft>
                      </a:pPr>
                      <a:r>
                        <a:rPr lang="zh-CN" sz="1800" kern="100">
                          <a:effectLst/>
                        </a:rPr>
                        <a:t>货币供应量</a:t>
                      </a:r>
                      <a:r>
                        <a:rPr lang="en-US" sz="1800" kern="100">
                          <a:effectLst/>
                        </a:rPr>
                        <a:t>m2(</a:t>
                      </a:r>
                      <a:r>
                        <a:rPr lang="zh-CN" sz="1800" kern="100">
                          <a:effectLst/>
                        </a:rPr>
                        <a:t>月</a:t>
                      </a:r>
                      <a:r>
                        <a:rPr lang="en-US" sz="1800" kern="100">
                          <a:effectLst/>
                        </a:rPr>
                        <a:t>)</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436107">
                <a:tc>
                  <a:txBody>
                    <a:bodyPr/>
                    <a:lstStyle/>
                    <a:p>
                      <a:pPr algn="just">
                        <a:lnSpc>
                          <a:spcPts val="1370"/>
                        </a:lnSpc>
                        <a:spcAft>
                          <a:spcPts val="0"/>
                        </a:spcAft>
                      </a:pPr>
                      <a:r>
                        <a:rPr lang="en-US" sz="1800" kern="100" dirty="0">
                          <a:solidFill>
                            <a:schemeClr val="bg1"/>
                          </a:solidFill>
                          <a:effectLst/>
                          <a:latin typeface="+mn-ea"/>
                          <a:ea typeface="+mn-ea"/>
                        </a:rPr>
                        <a:t>m0YOY</a:t>
                      </a:r>
                      <a:endParaRPr lang="zh-CN" sz="1800" kern="100" dirty="0">
                        <a:solidFill>
                          <a:schemeClr val="bg1"/>
                        </a:solidFill>
                        <a:effectLst/>
                        <a:latin typeface="+mn-ea"/>
                        <a:ea typeface="+mn-ea"/>
                        <a:cs typeface="Times New Roman" panose="02020603050405020304" pitchFamily="18" charset="0"/>
                      </a:endParaRPr>
                    </a:p>
                  </a:txBody>
                  <a:tcPr marL="68580" marR="68580" marT="0" marB="0" anchor="ctr"/>
                </a:tc>
                <a:tc>
                  <a:txBody>
                    <a:bodyPr/>
                    <a:lstStyle/>
                    <a:p>
                      <a:pPr algn="just">
                        <a:lnSpc>
                          <a:spcPts val="1370"/>
                        </a:lnSpc>
                        <a:spcAft>
                          <a:spcPts val="0"/>
                        </a:spcAft>
                      </a:pPr>
                      <a:r>
                        <a:rPr lang="zh-CN" sz="1800" kern="100" dirty="0">
                          <a:effectLst/>
                        </a:rPr>
                        <a:t>货币供应量</a:t>
                      </a:r>
                      <a:r>
                        <a:rPr lang="en-US" sz="1800" kern="100" dirty="0">
                          <a:effectLst/>
                        </a:rPr>
                        <a:t>m0(</a:t>
                      </a:r>
                      <a:r>
                        <a:rPr lang="zh-CN" sz="1800" kern="100" dirty="0">
                          <a:effectLst/>
                        </a:rPr>
                        <a:t>同比</a:t>
                      </a:r>
                      <a:r>
                        <a:rPr lang="en-US" sz="1800" kern="100" dirty="0">
                          <a:effectLst/>
                        </a:rPr>
                        <a:t>)</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just">
                        <a:lnSpc>
                          <a:spcPts val="1370"/>
                        </a:lnSpc>
                        <a:spcAft>
                          <a:spcPts val="0"/>
                        </a:spcAft>
                      </a:pPr>
                      <a:r>
                        <a:rPr lang="en-US" sz="1800" b="1" kern="100" dirty="0">
                          <a:effectLst/>
                          <a:latin typeface="+mn-ea"/>
                          <a:ea typeface="+mn-ea"/>
                        </a:rPr>
                        <a:t>m2YOY</a:t>
                      </a:r>
                      <a:endParaRPr lang="zh-CN" sz="1800" b="1" kern="100" dirty="0">
                        <a:effectLst/>
                        <a:latin typeface="+mn-ea"/>
                        <a:ea typeface="+mn-ea"/>
                        <a:cs typeface="Times New Roman" panose="02020603050405020304" pitchFamily="18" charset="0"/>
                      </a:endParaRPr>
                    </a:p>
                  </a:txBody>
                  <a:tcPr marL="68580" marR="68580" marT="0" marB="0" anchor="ctr"/>
                </a:tc>
                <a:tc>
                  <a:txBody>
                    <a:bodyPr/>
                    <a:lstStyle/>
                    <a:p>
                      <a:pPr algn="just">
                        <a:lnSpc>
                          <a:spcPts val="1370"/>
                        </a:lnSpc>
                        <a:spcAft>
                          <a:spcPts val="0"/>
                        </a:spcAft>
                      </a:pPr>
                      <a:r>
                        <a:rPr lang="zh-CN" sz="1800" kern="100">
                          <a:effectLst/>
                        </a:rPr>
                        <a:t>货币供应量</a:t>
                      </a:r>
                      <a:r>
                        <a:rPr lang="en-US" sz="1800" kern="100">
                          <a:effectLst/>
                        </a:rPr>
                        <a:t>m2(</a:t>
                      </a:r>
                      <a:r>
                        <a:rPr lang="zh-CN" sz="1800" kern="100">
                          <a:effectLst/>
                        </a:rPr>
                        <a:t>同比</a:t>
                      </a:r>
                      <a:r>
                        <a:rPr lang="en-US" sz="1800" kern="100">
                          <a:effectLst/>
                        </a:rPr>
                        <a:t>)</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436107">
                <a:tc>
                  <a:txBody>
                    <a:bodyPr/>
                    <a:lstStyle/>
                    <a:p>
                      <a:pPr algn="just">
                        <a:lnSpc>
                          <a:spcPts val="1370"/>
                        </a:lnSpc>
                        <a:spcAft>
                          <a:spcPts val="0"/>
                        </a:spcAft>
                      </a:pPr>
                      <a:r>
                        <a:rPr lang="en-US" sz="1800" kern="100" dirty="0">
                          <a:solidFill>
                            <a:schemeClr val="bg1"/>
                          </a:solidFill>
                          <a:effectLst/>
                          <a:latin typeface="+mn-ea"/>
                          <a:ea typeface="+mn-ea"/>
                        </a:rPr>
                        <a:t>m0ChainRelative</a:t>
                      </a:r>
                      <a:endParaRPr lang="zh-CN" sz="1800" kern="100" dirty="0">
                        <a:solidFill>
                          <a:schemeClr val="bg1"/>
                        </a:solidFill>
                        <a:effectLst/>
                        <a:latin typeface="+mn-ea"/>
                        <a:ea typeface="+mn-ea"/>
                        <a:cs typeface="Times New Roman" panose="02020603050405020304" pitchFamily="18" charset="0"/>
                      </a:endParaRPr>
                    </a:p>
                  </a:txBody>
                  <a:tcPr marL="68580" marR="68580" marT="0" marB="0" anchor="ctr"/>
                </a:tc>
                <a:tc>
                  <a:txBody>
                    <a:bodyPr/>
                    <a:lstStyle/>
                    <a:p>
                      <a:pPr algn="just">
                        <a:lnSpc>
                          <a:spcPts val="1370"/>
                        </a:lnSpc>
                        <a:spcAft>
                          <a:spcPts val="0"/>
                        </a:spcAft>
                      </a:pPr>
                      <a:r>
                        <a:rPr lang="zh-CN" sz="1800" kern="100" dirty="0">
                          <a:effectLst/>
                        </a:rPr>
                        <a:t>货币供应量</a:t>
                      </a:r>
                      <a:r>
                        <a:rPr lang="en-US" sz="1800" kern="100" dirty="0">
                          <a:effectLst/>
                        </a:rPr>
                        <a:t>m0(</a:t>
                      </a:r>
                      <a:r>
                        <a:rPr lang="zh-CN" sz="1800" kern="100" dirty="0">
                          <a:effectLst/>
                        </a:rPr>
                        <a:t>环比</a:t>
                      </a:r>
                      <a:r>
                        <a:rPr lang="en-US" sz="1800" kern="100" dirty="0">
                          <a:effectLst/>
                        </a:rPr>
                        <a:t>)</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just">
                        <a:lnSpc>
                          <a:spcPts val="1370"/>
                        </a:lnSpc>
                        <a:spcAft>
                          <a:spcPts val="0"/>
                        </a:spcAft>
                      </a:pPr>
                      <a:r>
                        <a:rPr lang="en-US" sz="1800" b="1" kern="100" dirty="0">
                          <a:effectLst/>
                          <a:latin typeface="+mn-ea"/>
                          <a:ea typeface="+mn-ea"/>
                        </a:rPr>
                        <a:t>M2ChainRelative</a:t>
                      </a:r>
                      <a:endParaRPr lang="zh-CN" sz="1800" b="1" kern="100" dirty="0">
                        <a:effectLst/>
                        <a:latin typeface="+mn-ea"/>
                        <a:ea typeface="+mn-ea"/>
                        <a:cs typeface="Times New Roman" panose="02020603050405020304" pitchFamily="18" charset="0"/>
                      </a:endParaRPr>
                    </a:p>
                  </a:txBody>
                  <a:tcPr marL="68580" marR="68580" marT="0" marB="0" anchor="ctr"/>
                </a:tc>
                <a:tc>
                  <a:txBody>
                    <a:bodyPr/>
                    <a:lstStyle/>
                    <a:p>
                      <a:pPr algn="just">
                        <a:lnSpc>
                          <a:spcPts val="1370"/>
                        </a:lnSpc>
                        <a:spcAft>
                          <a:spcPts val="0"/>
                        </a:spcAft>
                      </a:pPr>
                      <a:r>
                        <a:rPr lang="zh-CN" sz="1800" kern="100" dirty="0">
                          <a:effectLst/>
                        </a:rPr>
                        <a:t>货币供应量</a:t>
                      </a:r>
                      <a:r>
                        <a:rPr lang="en-US" sz="1800" kern="100" dirty="0">
                          <a:effectLst/>
                        </a:rPr>
                        <a:t>m2(</a:t>
                      </a:r>
                      <a:r>
                        <a:rPr lang="zh-CN" sz="1800" kern="100" dirty="0">
                          <a:effectLst/>
                        </a:rPr>
                        <a:t>环比</a:t>
                      </a:r>
                      <a:r>
                        <a:rPr lang="en-US" sz="1800" kern="100" dirty="0">
                          <a:effectLst/>
                        </a:rPr>
                        <a:t>)</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r h="421973">
                <a:tc>
                  <a:txBody>
                    <a:bodyPr/>
                    <a:lstStyle/>
                    <a:p>
                      <a:pPr algn="just">
                        <a:lnSpc>
                          <a:spcPts val="1370"/>
                        </a:lnSpc>
                        <a:spcAft>
                          <a:spcPts val="0"/>
                        </a:spcAft>
                      </a:pPr>
                      <a:r>
                        <a:rPr lang="en-US" sz="1800" kern="100" dirty="0">
                          <a:solidFill>
                            <a:schemeClr val="bg1"/>
                          </a:solidFill>
                          <a:effectLst/>
                          <a:latin typeface="+mn-ea"/>
                          <a:ea typeface="+mn-ea"/>
                        </a:rPr>
                        <a:t>m1Month</a:t>
                      </a:r>
                      <a:endParaRPr lang="zh-CN" sz="1800" kern="100" dirty="0">
                        <a:solidFill>
                          <a:schemeClr val="bg1"/>
                        </a:solidFill>
                        <a:effectLst/>
                        <a:latin typeface="+mn-ea"/>
                        <a:ea typeface="+mn-ea"/>
                        <a:cs typeface="Times New Roman" panose="02020603050405020304" pitchFamily="18" charset="0"/>
                      </a:endParaRPr>
                    </a:p>
                  </a:txBody>
                  <a:tcPr marL="68580" marR="68580" marT="0" marB="0" anchor="ctr"/>
                </a:tc>
                <a:tc>
                  <a:txBody>
                    <a:bodyPr/>
                    <a:lstStyle/>
                    <a:p>
                      <a:pPr algn="just">
                        <a:lnSpc>
                          <a:spcPts val="1370"/>
                        </a:lnSpc>
                        <a:spcAft>
                          <a:spcPts val="0"/>
                        </a:spcAft>
                      </a:pPr>
                      <a:r>
                        <a:rPr lang="zh-CN" sz="1800" kern="100">
                          <a:effectLst/>
                        </a:rPr>
                        <a:t>货币供应量</a:t>
                      </a:r>
                      <a:r>
                        <a:rPr lang="en-US" sz="1800" kern="100">
                          <a:effectLst/>
                        </a:rPr>
                        <a:t>m1(</a:t>
                      </a:r>
                      <a:r>
                        <a:rPr lang="zh-CN" sz="1800" kern="100">
                          <a:effectLst/>
                        </a:rPr>
                        <a:t>月</a:t>
                      </a:r>
                      <a:r>
                        <a:rPr lang="en-US" sz="1800" kern="100">
                          <a:effectLst/>
                        </a:rPr>
                        <a:t>)</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just">
                        <a:lnSpc>
                          <a:spcPts val="1370"/>
                        </a:lnSpc>
                        <a:spcAft>
                          <a:spcPts val="0"/>
                        </a:spcAft>
                      </a:pPr>
                      <a:r>
                        <a:rPr lang="en-US" sz="1800" b="1" kern="100" dirty="0">
                          <a:effectLst/>
                        </a:rPr>
                        <a:t> </a:t>
                      </a:r>
                      <a:endParaRPr lang="zh-CN" sz="1800" b="1"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just">
                        <a:lnSpc>
                          <a:spcPts val="1370"/>
                        </a:lnSpc>
                        <a:spcAft>
                          <a:spcPts val="0"/>
                        </a:spcAft>
                      </a:pPr>
                      <a:r>
                        <a:rPr lang="en-US" sz="1800" kern="100" dirty="0">
                          <a:effectLst/>
                        </a:rPr>
                        <a:t> </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r>
            </a:tbl>
          </a:graphicData>
        </a:graphic>
      </p:graphicFrame>
      <p:sp>
        <p:nvSpPr>
          <p:cNvPr id="35" name="Text Box 2"/>
          <p:cNvSpPr txBox="1">
            <a:spLocks noChangeArrowheads="1"/>
          </p:cNvSpPr>
          <p:nvPr/>
        </p:nvSpPr>
        <p:spPr bwMode="auto">
          <a:xfrm>
            <a:off x="4041417" y="2065325"/>
            <a:ext cx="4097673" cy="412485"/>
          </a:xfrm>
          <a:prstGeom prst="rect">
            <a:avLst/>
          </a:prstGeom>
          <a:noFill/>
          <a:ln>
            <a:noFill/>
          </a:ln>
        </p:spPr>
        <p:txBody>
          <a:bodyPr wrap="square">
            <a:spAutoFit/>
          </a:bodyPr>
          <a:lstStyle/>
          <a:p>
            <a:pPr defTabSz="342900" eaLnBrk="1" fontAlgn="auto" hangingPunct="1">
              <a:lnSpc>
                <a:spcPct val="120000"/>
              </a:lnSpc>
              <a:spcBef>
                <a:spcPts val="0"/>
              </a:spcBef>
              <a:spcAft>
                <a:spcPts val="0"/>
              </a:spcAft>
              <a:defRPr/>
            </a:pPr>
            <a:r>
              <a:rPr lang="zh-CN" altLang="en-US" sz="2000" b="1" dirty="0">
                <a:latin typeface="宋体" panose="02010600030101010101" pitchFamily="2" charset="-122"/>
              </a:rPr>
              <a:t>表</a:t>
            </a:r>
            <a:r>
              <a:rPr lang="en-US" altLang="zh-CN" sz="2000" b="1" dirty="0">
                <a:latin typeface="宋体" panose="02010600030101010101" pitchFamily="2" charset="-122"/>
              </a:rPr>
              <a:t>10.3  </a:t>
            </a:r>
            <a:r>
              <a:rPr lang="zh-CN" altLang="en-US" sz="2000" b="1" dirty="0">
                <a:latin typeface="宋体" panose="02010600030101010101" pitchFamily="2" charset="-122"/>
              </a:rPr>
              <a:t>货币供应量函数输出参数</a:t>
            </a:r>
            <a:endParaRPr lang="zh-CN" altLang="en-US" sz="2000" b="1" dirty="0">
              <a:latin typeface="宋体" panose="02010600030101010101" pitchFamily="2" charset="-122"/>
            </a:endParaRPr>
          </a:p>
        </p:txBody>
      </p:sp>
      <p:sp>
        <p:nvSpPr>
          <p:cNvPr id="15" name="标题 1"/>
          <p:cNvSpPr txBox="1"/>
          <p:nvPr/>
        </p:nvSpPr>
        <p:spPr>
          <a:xfrm>
            <a:off x="2741649" y="297424"/>
            <a:ext cx="6544236" cy="782960"/>
          </a:xfrm>
          <a:prstGeom prst="rect">
            <a:avLst/>
          </a:prstGeom>
        </p:spPr>
        <p:txBody>
          <a:bodyPr vert="horz" lIns="81547" tIns="40773" rIns="81547" bIns="40773" rtlCol="0" anchor="ctr">
            <a:noAutofit/>
          </a:bodyPr>
          <a:lst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defTabSz="1090295"/>
            <a:r>
              <a:rPr lang="zh-CN" altLang="en-US" sz="3200" b="1" kern="0" dirty="0">
                <a:solidFill>
                  <a:schemeClr val="bg1"/>
                </a:solidFill>
                <a:latin typeface="+mn-ea"/>
                <a:ea typeface="+mn-ea"/>
                <a:sym typeface="+mn-ea"/>
              </a:rPr>
              <a:t>通过</a:t>
            </a:r>
            <a:r>
              <a:rPr lang="en-US" altLang="zh-CN" sz="3200" b="1" kern="0" dirty="0" err="1">
                <a:solidFill>
                  <a:schemeClr val="bg1"/>
                </a:solidFill>
                <a:latin typeface="+mn-ea"/>
                <a:ea typeface="+mn-ea"/>
                <a:sym typeface="+mn-ea"/>
              </a:rPr>
              <a:t>BaoStock</a:t>
            </a:r>
            <a:r>
              <a:rPr lang="zh-CN" altLang="en-US" sz="3200" b="1" kern="0" dirty="0">
                <a:solidFill>
                  <a:schemeClr val="bg1"/>
                </a:solidFill>
                <a:latin typeface="+mn-ea"/>
                <a:ea typeface="+mn-ea"/>
                <a:sym typeface="+mn-ea"/>
              </a:rPr>
              <a:t>获取货币供应量</a:t>
            </a:r>
            <a:endParaRPr lang="zh-CN" altLang="en-US" sz="3200" b="1" kern="0" dirty="0">
              <a:solidFill>
                <a:schemeClr val="bg1"/>
              </a:solidFill>
              <a:latin typeface="+mn-ea"/>
              <a:ea typeface="+mn-ea"/>
              <a:sym typeface="+mn-ea"/>
            </a:endParaRPr>
          </a:p>
        </p:txBody>
      </p:sp>
    </p:spTree>
  </p:cSld>
  <p:clrMapOvr>
    <a:masterClrMapping/>
  </p:clrMapOvr>
</p:sld>
</file>

<file path=ppt/tags/tag1.xml><?xml version="1.0" encoding="utf-8"?>
<p:tagLst xmlns:p="http://schemas.openxmlformats.org/presentationml/2006/main">
  <p:tag name="COMMONDATA" val="eyJoZGlkIjoiNjQ2MTZiMWI1ODI1MjBmM2Q4MTNhMzMxODMyNGEyMWQifQ=="/>
  <p:tag name="commondata" val="eyJoZGlkIjoiYjQ0NTljZGFhMzI5Y2IyNGE5ZTg0OTBiMTRjYTgzN2QifQ=="/>
</p:tagLst>
</file>

<file path=ppt/theme/theme1.xml><?xml version="1.0" encoding="utf-8"?>
<a:theme xmlns:a="http://schemas.openxmlformats.org/drawingml/2006/main" name="ncre-visual basic">
  <a:themeElements>
    <a:clrScheme name="ncre-visual basic 2">
      <a:dk1>
        <a:srgbClr val="23387D"/>
      </a:dk1>
      <a:lt1>
        <a:srgbClr val="FFFFFF"/>
      </a:lt1>
      <a:dk2>
        <a:srgbClr val="1A3D97"/>
      </a:dk2>
      <a:lt2>
        <a:srgbClr val="DDDDDD"/>
      </a:lt2>
      <a:accent1>
        <a:srgbClr val="4972BB"/>
      </a:accent1>
      <a:accent2>
        <a:srgbClr val="6A99D8"/>
      </a:accent2>
      <a:accent3>
        <a:srgbClr val="FFFFFF"/>
      </a:accent3>
      <a:accent4>
        <a:srgbClr val="1C2E6A"/>
      </a:accent4>
      <a:accent5>
        <a:srgbClr val="B1BCDA"/>
      </a:accent5>
      <a:accent6>
        <a:srgbClr val="5F8AC4"/>
      </a:accent6>
      <a:hlink>
        <a:srgbClr val="96B1E6"/>
      </a:hlink>
      <a:folHlink>
        <a:srgbClr val="99C25C"/>
      </a:folHlink>
    </a:clrScheme>
    <a:fontScheme name="ncre-visual basic">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1"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1"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ncre-visual basic 1">
        <a:dk1>
          <a:srgbClr val="1D4940"/>
        </a:dk1>
        <a:lt1>
          <a:srgbClr val="FFFFFF"/>
        </a:lt1>
        <a:dk2>
          <a:srgbClr val="3F716F"/>
        </a:dk2>
        <a:lt2>
          <a:srgbClr val="DDDDDD"/>
        </a:lt2>
        <a:accent1>
          <a:srgbClr val="669E86"/>
        </a:accent1>
        <a:accent2>
          <a:srgbClr val="A2CAB4"/>
        </a:accent2>
        <a:accent3>
          <a:srgbClr val="FFFFFF"/>
        </a:accent3>
        <a:accent4>
          <a:srgbClr val="173D35"/>
        </a:accent4>
        <a:accent5>
          <a:srgbClr val="B8CCC3"/>
        </a:accent5>
        <a:accent6>
          <a:srgbClr val="92B7A3"/>
        </a:accent6>
        <a:hlink>
          <a:srgbClr val="8CA35F"/>
        </a:hlink>
        <a:folHlink>
          <a:srgbClr val="C1B05D"/>
        </a:folHlink>
      </a:clrScheme>
      <a:clrMap bg1="lt1" tx1="dk1" bg2="lt2" tx2="dk2" accent1="accent1" accent2="accent2" accent3="accent3" accent4="accent4" accent5="accent5" accent6="accent6" hlink="hlink" folHlink="folHlink"/>
    </a:extraClrScheme>
    <a:extraClrScheme>
      <a:clrScheme name="ncre-visual basic 2">
        <a:dk1>
          <a:srgbClr val="23387D"/>
        </a:dk1>
        <a:lt1>
          <a:srgbClr val="FFFFFF"/>
        </a:lt1>
        <a:dk2>
          <a:srgbClr val="1A3D97"/>
        </a:dk2>
        <a:lt2>
          <a:srgbClr val="DDDDDD"/>
        </a:lt2>
        <a:accent1>
          <a:srgbClr val="4972BB"/>
        </a:accent1>
        <a:accent2>
          <a:srgbClr val="6A99D8"/>
        </a:accent2>
        <a:accent3>
          <a:srgbClr val="FFFFFF"/>
        </a:accent3>
        <a:accent4>
          <a:srgbClr val="1C2E6A"/>
        </a:accent4>
        <a:accent5>
          <a:srgbClr val="B1BCDA"/>
        </a:accent5>
        <a:accent6>
          <a:srgbClr val="5F8AC4"/>
        </a:accent6>
        <a:hlink>
          <a:srgbClr val="96B1E6"/>
        </a:hlink>
        <a:folHlink>
          <a:srgbClr val="99C25C"/>
        </a:folHlink>
      </a:clrScheme>
      <a:clrMap bg1="lt1" tx1="dk1" bg2="lt2" tx2="dk2" accent1="accent1" accent2="accent2" accent3="accent3" accent4="accent4" accent5="accent5" accent6="accent6" hlink="hlink" folHlink="folHlink"/>
    </a:extraClrScheme>
    <a:extraClrScheme>
      <a:clrScheme name="ncre-visual basic 3">
        <a:dk1>
          <a:srgbClr val="23387D"/>
        </a:dk1>
        <a:lt1>
          <a:srgbClr val="FFFFFF"/>
        </a:lt1>
        <a:dk2>
          <a:srgbClr val="1A3D97"/>
        </a:dk2>
        <a:lt2>
          <a:srgbClr val="DDDDDD"/>
        </a:lt2>
        <a:accent1>
          <a:srgbClr val="6E51A7"/>
        </a:accent1>
        <a:accent2>
          <a:srgbClr val="8C8EE0"/>
        </a:accent2>
        <a:accent3>
          <a:srgbClr val="FFFFFF"/>
        </a:accent3>
        <a:accent4>
          <a:srgbClr val="1C2E6A"/>
        </a:accent4>
        <a:accent5>
          <a:srgbClr val="BAB3D0"/>
        </a:accent5>
        <a:accent6>
          <a:srgbClr val="7E80CB"/>
        </a:accent6>
        <a:hlink>
          <a:srgbClr val="96B1E6"/>
        </a:hlink>
        <a:folHlink>
          <a:srgbClr val="7BB329"/>
        </a:folHlink>
      </a:clrScheme>
      <a:clrMap bg1="lt1" tx1="dk1" bg2="lt2" tx2="dk2" accent1="accent1" accent2="accent2" accent3="accent3" accent4="accent4" accent5="accent5" accent6="accent6" hlink="hlink" folHlink="folHlink"/>
    </a:extraClrScheme>
    <a:extraClrScheme>
      <a:clrScheme name="ncre-visual basic 4">
        <a:dk1>
          <a:srgbClr val="23387D"/>
        </a:dk1>
        <a:lt1>
          <a:srgbClr val="FFFFFF"/>
        </a:lt1>
        <a:dk2>
          <a:srgbClr val="1A3D97"/>
        </a:dk2>
        <a:lt2>
          <a:srgbClr val="DDDDDD"/>
        </a:lt2>
        <a:accent1>
          <a:srgbClr val="4972BB"/>
        </a:accent1>
        <a:accent2>
          <a:srgbClr val="FF3300"/>
        </a:accent2>
        <a:accent3>
          <a:srgbClr val="FFFFFF"/>
        </a:accent3>
        <a:accent4>
          <a:srgbClr val="1C2E6A"/>
        </a:accent4>
        <a:accent5>
          <a:srgbClr val="B1BCDA"/>
        </a:accent5>
        <a:accent6>
          <a:srgbClr val="E72D00"/>
        </a:accent6>
        <a:hlink>
          <a:srgbClr val="96B1E6"/>
        </a:hlink>
        <a:folHlink>
          <a:srgbClr val="00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精致静物PPT模板</Template>
  <TotalTime>0</TotalTime>
  <Words>5061</Words>
  <Application>WPS 演示</Application>
  <PresentationFormat>宽屏</PresentationFormat>
  <Paragraphs>345</Paragraphs>
  <Slides>25</Slides>
  <Notes>3</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25</vt:i4>
      </vt:variant>
    </vt:vector>
  </HeadingPairs>
  <TitlesOfParts>
    <vt:vector size="39" baseType="lpstr">
      <vt:lpstr>Arial</vt:lpstr>
      <vt:lpstr>宋体</vt:lpstr>
      <vt:lpstr>Wingdings</vt:lpstr>
      <vt:lpstr>Times New Roman</vt:lpstr>
      <vt:lpstr>仿宋</vt:lpstr>
      <vt:lpstr>굴림</vt:lpstr>
      <vt:lpstr>Malgun Gothic</vt:lpstr>
      <vt:lpstr>Calibri</vt:lpstr>
      <vt:lpstr>微软雅黑</vt:lpstr>
      <vt:lpstr>楷体_GB2312</vt:lpstr>
      <vt:lpstr>新宋体</vt:lpstr>
      <vt:lpstr>Arial Unicode MS</vt:lpstr>
      <vt:lpstr>Verdana</vt:lpstr>
      <vt:lpstr>ncre-visual basic</vt:lpstr>
      <vt:lpstr>PowerPoint 演示文稿</vt:lpstr>
      <vt:lpstr>第10章  财经数据可视化</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第1章 结论</dc:title>
  <dc:creator>梁海英</dc:creator>
  <cp:keywords>数据结构</cp:keywords>
  <dc:description>数据结构，第1章 绪论</dc:description>
  <cp:lastModifiedBy>聂小东</cp:lastModifiedBy>
  <cp:revision>417</cp:revision>
  <dcterms:created xsi:type="dcterms:W3CDTF">2008-12-03T06:44:00Z</dcterms:created>
  <dcterms:modified xsi:type="dcterms:W3CDTF">2024-08-27T07:47:36Z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9A46EA42E03747EAA2AFAFD51B266F81</vt:lpwstr>
  </property>
  <property fmtid="{D5CDD505-2E9C-101B-9397-08002B2CF9AE}" pid="3" name="KSOProductBuildVer">
    <vt:lpwstr>2052-12.1.0.17147</vt:lpwstr>
  </property>
</Properties>
</file>