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91" r:id="rId5"/>
    <p:sldId id="294" r:id="rId6"/>
    <p:sldId id="304" r:id="rId7"/>
    <p:sldId id="302" r:id="rId8"/>
    <p:sldId id="305" r:id="rId9"/>
    <p:sldId id="306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91" autoAdjust="0"/>
    <p:restoredTop sz="93197" autoAdjust="0"/>
  </p:normalViewPr>
  <p:slideViewPr>
    <p:cSldViewPr snapToGrid="0">
      <p:cViewPr varScale="1">
        <p:scale>
          <a:sx n="115" d="100"/>
          <a:sy n="115" d="100"/>
        </p:scale>
        <p:origin x="560" y="18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3/15/24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3/15/24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8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3206" y="1990846"/>
            <a:ext cx="6449786" cy="1192192"/>
          </a:xfrm>
        </p:spPr>
        <p:txBody>
          <a:bodyPr>
            <a:normAutofit/>
          </a:bodyPr>
          <a:lstStyle/>
          <a:p>
            <a:r>
              <a:rPr lang="en-US" dirty="0" err="1"/>
              <a:t>学术英语口语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3207" y="3373686"/>
            <a:ext cx="7398565" cy="1029586"/>
          </a:xfrm>
        </p:spPr>
        <p:txBody>
          <a:bodyPr tIns="0" bIns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 Group Discussion Leadership and Evaluation</a:t>
            </a: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BA4F3C2-425B-3A50-BB8A-2FF0644C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建筑前的草地上有一群羊&#10;&#10;低可信度描述已自动生成">
            <a:extLst>
              <a:ext uri="{FF2B5EF4-FFF2-40B4-BE49-F238E27FC236}">
                <a16:creationId xmlns:a16="http://schemas.microsoft.com/office/drawing/2014/main" id="{E616AAF1-A810-4B71-1E57-93583654D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7" r="15354" b="-1"/>
          <a:stretch/>
        </p:blipFill>
        <p:spPr>
          <a:xfrm>
            <a:off x="20" y="-1"/>
            <a:ext cx="407609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  <a:noFill/>
        </p:spPr>
      </p:pic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2462255D-EE71-43D3-ECB9-9279FC445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68175" y="6356350"/>
            <a:ext cx="457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446C89-ADA3-EE68-41D4-785E0EF3A480}"/>
              </a:ext>
            </a:extLst>
          </p:cNvPr>
          <p:cNvSpPr txBox="1"/>
          <p:nvPr/>
        </p:nvSpPr>
        <p:spPr>
          <a:xfrm>
            <a:off x="4906522" y="3578443"/>
            <a:ext cx="6300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Topics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Chairing a Group Discussion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Evaluating a Discussion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313A3C-5B34-5896-C08A-11B13A8BA561}"/>
              </a:ext>
            </a:extLst>
          </p:cNvPr>
          <p:cNvSpPr txBox="1"/>
          <p:nvPr/>
        </p:nvSpPr>
        <p:spPr>
          <a:xfrm>
            <a:off x="4833694" y="929326"/>
            <a:ext cx="66165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 10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 Group Discussion Leadership and Evaluation</a:t>
            </a:r>
          </a:p>
        </p:txBody>
      </p:sp>
      <p:pic>
        <p:nvPicPr>
          <p:cNvPr id="29" name="图片 28" descr="文本&#10;&#10;描述已自动生成">
            <a:extLst>
              <a:ext uri="{FF2B5EF4-FFF2-40B4-BE49-F238E27FC236}">
                <a16:creationId xmlns:a16="http://schemas.microsoft.com/office/drawing/2014/main" id="{95736DD0-8F16-EFFF-C798-99EEEFA8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1025236"/>
            <a:ext cx="6856292" cy="3243278"/>
          </a:xfrm>
        </p:spPr>
        <p:txBody>
          <a:bodyPr>
            <a:normAutofit/>
          </a:bodyPr>
          <a:lstStyle/>
          <a:p>
            <a: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2. Evaluating a Discussion</a:t>
            </a:r>
            <a:b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</a:br>
            <a: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 </a:t>
            </a:r>
            <a:br>
              <a:rPr lang="en-US" altLang="zh-CN" sz="48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</a:br>
            <a:endParaRPr lang="en-US" altLang="zh-CN" sz="4800" b="1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仿宋_GB2312" panose="0201060903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54726" y="1690062"/>
            <a:ext cx="8659091" cy="3093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3200" b="1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Importance of Evaluation in Improving Group Discussion Dynamics</a:t>
            </a:r>
            <a:endParaRPr lang="zh-CN" altLang="zh-CN" sz="3200" b="1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3200" b="1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Criteria for Evaluating Group Discussions</a:t>
            </a:r>
            <a:endParaRPr lang="zh-CN" altLang="zh-CN" sz="3200" b="1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3200" b="1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Methods for Gathering Feedback and Assessment</a:t>
            </a:r>
            <a:endParaRPr lang="zh-CN" altLang="zh-CN" sz="3200" b="1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5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332403" y="1168515"/>
            <a:ext cx="8659091" cy="4918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altLang="zh-CN" sz="2800" b="1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Strategies for Evaluating a Discussion</a:t>
            </a:r>
            <a:endParaRPr lang="en-GB" altLang="zh-CN" sz="6000" b="1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8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Assessing Participation: Consider the level of engagement and contribution from all group members.</a:t>
            </a:r>
            <a:endParaRPr lang="zh-CN" altLang="zh-CN" sz="28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8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Analyzing Content: Evaluate the relevance, depth, and coherence of the discussion.</a:t>
            </a:r>
            <a:endParaRPr lang="zh-CN" altLang="zh-CN" sz="28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8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Reviewing Process: Reflect on the effectiveness of group dynamics, leadership, and communication strategies.</a:t>
            </a:r>
            <a:endParaRPr lang="zh-CN" altLang="zh-CN" sz="28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92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052945" y="1052946"/>
            <a:ext cx="8659091" cy="4814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1" i="0" u="none" strike="noStrike" dirty="0">
                <a:solidFill>
                  <a:srgbClr val="0D0D0D"/>
                </a:solidFill>
                <a:effectLst/>
                <a:latin typeface="Söhne"/>
              </a:rPr>
              <a:t>Language Tips for Evaluating a Discussion:</a:t>
            </a:r>
            <a:endParaRPr lang="en-GB" altLang="zh-CN" sz="4800" b="1" i="0" u="none" strike="noStrike" dirty="0">
              <a:solidFill>
                <a:srgbClr val="0D0D0D"/>
              </a:solidFill>
              <a:effectLst/>
              <a:latin typeface="Söhne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0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Use Constructive Feedback: Provide specific examples and suggestions for improvement, e.g., "You made some insightful points, but let's try to involve others more next time."</a:t>
            </a:r>
            <a:endParaRPr lang="zh-CN" altLang="zh-CN" sz="20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0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Encourage Self-reflection: Prompt participants to reflect on their own contributions and areas for growth, e.g., "How do you think you could improve your participation in future discussions?"</a:t>
            </a:r>
            <a:endParaRPr lang="zh-CN" altLang="zh-CN" sz="20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0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Offer Praise for Effective Contributions: Acknowledge and appreciate positive aspects of the discussion, e.g., "Thank you for facilitating a productive and inclusive discussion."</a:t>
            </a:r>
            <a:endParaRPr lang="zh-CN" altLang="zh-CN" sz="20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7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427018" y="1676401"/>
            <a:ext cx="9268691" cy="343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</a:pPr>
            <a:r>
              <a:rPr lang="en-US" altLang="zh-CN" sz="2800" b="1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Practice Activity: Evaluating a Discussion</a:t>
            </a:r>
            <a:endParaRPr lang="en-GB" altLang="zh-CN" sz="6000" b="0" i="0" u="none" strike="noStrike" dirty="0">
              <a:solidFill>
                <a:srgbClr val="0D0D0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8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Guidelines for Evaluating a Recorded Discussion or Live Observation</a:t>
            </a:r>
            <a:endParaRPr lang="zh-CN" altLang="zh-CN" sz="28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8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Assess the discussion based on predetermined criteria</a:t>
            </a:r>
            <a:endParaRPr lang="zh-CN" altLang="zh-CN" sz="28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altLang="zh-CN" sz="2800" kern="0" dirty="0">
                <a:solidFill>
                  <a:srgbClr val="0D0D0D"/>
                </a:solidFill>
                <a:effectLst/>
                <a:latin typeface="Segoe UI" panose="020B0502040204020203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 debriefing session to discuss strengths and areas for improvement</a:t>
            </a:r>
            <a:endParaRPr lang="zh-CN" altLang="zh-CN" sz="2800" kern="100" dirty="0">
              <a:solidFill>
                <a:srgbClr val="0D0D0D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344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248</Words>
  <Application>Microsoft Macintosh PowerPoint</Application>
  <PresentationFormat>宽屏</PresentationFormat>
  <Paragraphs>32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DengXian</vt:lpstr>
      <vt:lpstr>Söhne</vt:lpstr>
      <vt:lpstr>Arial</vt:lpstr>
      <vt:lpstr>Avenir Next LT Pro</vt:lpstr>
      <vt:lpstr>Calibri</vt:lpstr>
      <vt:lpstr>Segoe UI</vt:lpstr>
      <vt:lpstr>Symbol</vt:lpstr>
      <vt:lpstr>Custom</vt:lpstr>
      <vt:lpstr>学术英语口语</vt:lpstr>
      <vt:lpstr>PowerPoint 演示文稿</vt:lpstr>
      <vt:lpstr>2. Evaluating a Discussion   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2023-12-19T13:11:42Z</dcterms:created>
  <dcterms:modified xsi:type="dcterms:W3CDTF">2024-03-14T16:37:38Z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