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278" r:id="rId4"/>
    <p:sldId id="257" r:id="rId5"/>
    <p:sldId id="279" r:id="rId6"/>
    <p:sldId id="310" r:id="rId7"/>
    <p:sldId id="315" r:id="rId8"/>
    <p:sldId id="314" r:id="rId9"/>
    <p:sldId id="306" r:id="rId10"/>
    <p:sldId id="312" r:id="rId11"/>
    <p:sldId id="267" r:id="rId12"/>
    <p:sldId id="311" r:id="rId13"/>
    <p:sldId id="309" r:id="rId14"/>
    <p:sldId id="319" r:id="rId15"/>
    <p:sldId id="316" r:id="rId16"/>
    <p:sldId id="317" r:id="rId17"/>
    <p:sldId id="305" r:id="rId18"/>
    <p:sldId id="320" r:id="rId19"/>
    <p:sldId id="318" r:id="rId20"/>
    <p:sldId id="321" r:id="rId21"/>
    <p:sldId id="322" r:id="rId22"/>
    <p:sldId id="277" r:id="rId23"/>
    <p:sldId id="304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88070" autoAdjust="0"/>
  </p:normalViewPr>
  <p:slideViewPr>
    <p:cSldViewPr>
      <p:cViewPr>
        <p:scale>
          <a:sx n="100" d="100"/>
          <a:sy n="100" d="100"/>
        </p:scale>
        <p:origin x="-1772" y="-7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352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D41FD-584E-4120-99A2-02B30BD16668}" type="doc">
      <dgm:prSet loTypeId="urn:microsoft.com/office/officeart/2005/8/layout/venn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D994580-C7B2-4B45-8995-A0A131799993}">
      <dgm:prSet phldrT="[文本]" custT="1"/>
      <dgm:spPr/>
      <dgm:t>
        <a:bodyPr lIns="0" rIns="0"/>
        <a:lstStyle/>
        <a:p>
          <a:r>
            <a: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城市水系统</a:t>
          </a:r>
          <a:endParaRPr lang="zh-CN" altLang="en-US" sz="12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4A1651-6C32-4916-B2D8-C9FE550F198F}" type="parTrans" cxnId="{EC4C1EB0-A720-4AF5-A29B-AE10B8C8BEF5}">
      <dgm:prSet/>
      <dgm:spPr/>
      <dgm:t>
        <a:bodyPr/>
        <a:lstStyle/>
        <a:p>
          <a:endParaRPr lang="zh-CN" altLang="en-US"/>
        </a:p>
      </dgm:t>
    </dgm:pt>
    <dgm:pt modelId="{42ABD7F6-2D51-400A-9B54-4D9C60DBA9A4}" type="sibTrans" cxnId="{EC4C1EB0-A720-4AF5-A29B-AE10B8C8BEF5}">
      <dgm:prSet/>
      <dgm:spPr/>
      <dgm:t>
        <a:bodyPr/>
        <a:lstStyle/>
        <a:p>
          <a:endParaRPr lang="zh-CN" altLang="en-US"/>
        </a:p>
      </dgm:t>
    </dgm:pt>
    <dgm:pt modelId="{3BFECEF4-DE84-46B2-81C4-D7F7E2B57779}">
      <dgm:prSet phldrT="[文本]" custT="1"/>
      <dgm:spPr/>
      <dgm:t>
        <a:bodyPr lIns="0" rIns="0"/>
        <a:lstStyle/>
        <a:p>
          <a:pPr>
            <a:spcAft>
              <a:spcPts val="0"/>
            </a:spcAft>
          </a:pPr>
          <a:r>
            <a: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给排水系统</a:t>
          </a:r>
          <a:endParaRPr lang="zh-CN" altLang="en-US" sz="12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877642-C6F9-4CCA-8BC9-7F13B9A3B7A8}" type="parTrans" cxnId="{DE124F2D-E0E3-458C-AA45-C6E74C2920F7}">
      <dgm:prSet/>
      <dgm:spPr/>
      <dgm:t>
        <a:bodyPr/>
        <a:lstStyle/>
        <a:p>
          <a:endParaRPr lang="zh-CN" altLang="en-US"/>
        </a:p>
      </dgm:t>
    </dgm:pt>
    <dgm:pt modelId="{220828CD-6DF5-4FDF-8BDB-F5BD1CB4068B}" type="sibTrans" cxnId="{DE124F2D-E0E3-458C-AA45-C6E74C2920F7}">
      <dgm:prSet/>
      <dgm:spPr/>
      <dgm:t>
        <a:bodyPr/>
        <a:lstStyle/>
        <a:p>
          <a:endParaRPr lang="zh-CN" altLang="en-US"/>
        </a:p>
      </dgm:t>
    </dgm:pt>
    <dgm:pt modelId="{AB945DB1-5DB4-4027-A070-DC0F66F12A1D}">
      <dgm:prSet phldrT="[文本]" custT="1"/>
      <dgm:spPr/>
      <dgm:t>
        <a:bodyPr/>
        <a:lstStyle/>
        <a:p>
          <a:r>
            <a:rPr lang="zh-CN" altLang="en-US" sz="11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管网系统</a:t>
          </a:r>
          <a:endParaRPr lang="zh-CN" altLang="en-US" sz="11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F138B4-B763-4372-A50F-226BC9866CAA}" type="parTrans" cxnId="{175497D5-B113-49BC-9B3B-3868098B15B0}">
      <dgm:prSet/>
      <dgm:spPr/>
      <dgm:t>
        <a:bodyPr/>
        <a:lstStyle/>
        <a:p>
          <a:endParaRPr lang="zh-CN" altLang="en-US"/>
        </a:p>
      </dgm:t>
    </dgm:pt>
    <dgm:pt modelId="{2D7BD415-BDC9-4B2B-B1B4-91B44FC60491}" type="sibTrans" cxnId="{175497D5-B113-49BC-9B3B-3868098B15B0}">
      <dgm:prSet/>
      <dgm:spPr/>
      <dgm:t>
        <a:bodyPr/>
        <a:lstStyle/>
        <a:p>
          <a:endParaRPr lang="zh-CN" altLang="en-US"/>
        </a:p>
      </dgm:t>
    </dgm:pt>
    <dgm:pt modelId="{883F11FA-E0C2-480A-9F57-55EC754C0B45}">
      <dgm:prSet phldrT="[文本]" custT="1"/>
      <dgm:spPr/>
      <dgm:t>
        <a:bodyPr/>
        <a:lstStyle/>
        <a:p>
          <a:r>
            <a:rPr lang="zh-CN" altLang="en-US" sz="11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主要用户</a:t>
          </a:r>
          <a:endParaRPr lang="en-US" altLang="zh-CN" sz="1100" b="1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1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</a:t>
          </a:r>
          <a:r>
            <a:rPr lang="zh-CN" altLang="en-US" sz="11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三生用水</a:t>
          </a:r>
          <a:r>
            <a:rPr lang="en-US" altLang="zh-CN" sz="11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11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DC6124-3C6A-4BDE-88DA-E62B21E13E11}" type="parTrans" cxnId="{AA1C7E7A-C802-412A-9EAD-E64159E9744A}">
      <dgm:prSet/>
      <dgm:spPr/>
      <dgm:t>
        <a:bodyPr/>
        <a:lstStyle/>
        <a:p>
          <a:endParaRPr lang="zh-CN" altLang="en-US"/>
        </a:p>
      </dgm:t>
    </dgm:pt>
    <dgm:pt modelId="{7C280F54-4730-43A1-B827-DF641CF23B15}" type="sibTrans" cxnId="{AA1C7E7A-C802-412A-9EAD-E64159E9744A}">
      <dgm:prSet/>
      <dgm:spPr/>
      <dgm:t>
        <a:bodyPr/>
        <a:lstStyle/>
        <a:p>
          <a:endParaRPr lang="zh-CN" altLang="en-US"/>
        </a:p>
      </dgm:t>
    </dgm:pt>
    <dgm:pt modelId="{4ED3C1DA-1108-4712-BB64-B1433D268963}" type="pres">
      <dgm:prSet presAssocID="{C57D41FD-584E-4120-99A2-02B30BD166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99B8F2-D116-4503-9204-4C35F7DAA4B3}" type="pres">
      <dgm:prSet presAssocID="{C57D41FD-584E-4120-99A2-02B30BD16668}" presName="comp1" presStyleCnt="0"/>
      <dgm:spPr/>
    </dgm:pt>
    <dgm:pt modelId="{931207D5-74B2-43EA-8316-F56DE695F692}" type="pres">
      <dgm:prSet presAssocID="{C57D41FD-584E-4120-99A2-02B30BD16668}" presName="circle1" presStyleLbl="node1" presStyleIdx="0" presStyleCnt="4"/>
      <dgm:spPr/>
      <dgm:t>
        <a:bodyPr/>
        <a:lstStyle/>
        <a:p>
          <a:endParaRPr lang="zh-CN" altLang="en-US"/>
        </a:p>
      </dgm:t>
    </dgm:pt>
    <dgm:pt modelId="{3AD391FA-6E65-4C40-A4E7-9D5914809A89}" type="pres">
      <dgm:prSet presAssocID="{C57D41FD-584E-4120-99A2-02B30BD1666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5F181A-C9A9-420D-AF74-7B77F44E9924}" type="pres">
      <dgm:prSet presAssocID="{C57D41FD-584E-4120-99A2-02B30BD16668}" presName="comp2" presStyleCnt="0"/>
      <dgm:spPr/>
    </dgm:pt>
    <dgm:pt modelId="{BFA7A1AD-2441-479A-8468-FBD79FE14741}" type="pres">
      <dgm:prSet presAssocID="{C57D41FD-584E-4120-99A2-02B30BD16668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2AC88F18-8CD7-4B7E-98E1-4F976DC0CC72}" type="pres">
      <dgm:prSet presAssocID="{C57D41FD-584E-4120-99A2-02B30BD1666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D4B801-8BD9-491C-9455-687A9C8DE751}" type="pres">
      <dgm:prSet presAssocID="{C57D41FD-584E-4120-99A2-02B30BD16668}" presName="comp3" presStyleCnt="0"/>
      <dgm:spPr/>
    </dgm:pt>
    <dgm:pt modelId="{EB6B50C3-BFD5-45FD-AAAE-D53B9B0DE58A}" type="pres">
      <dgm:prSet presAssocID="{C57D41FD-584E-4120-99A2-02B30BD16668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24AB862E-E661-4DBB-B2B4-526E47ED3F9C}" type="pres">
      <dgm:prSet presAssocID="{C57D41FD-584E-4120-99A2-02B30BD1666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C43ACA-4980-4BA7-BE3E-B22CD94F69C3}" type="pres">
      <dgm:prSet presAssocID="{C57D41FD-584E-4120-99A2-02B30BD16668}" presName="comp4" presStyleCnt="0"/>
      <dgm:spPr/>
    </dgm:pt>
    <dgm:pt modelId="{040CAF35-88EC-49EE-9EC1-A56A7A263F68}" type="pres">
      <dgm:prSet presAssocID="{C57D41FD-584E-4120-99A2-02B30BD16668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A434B9D9-DF72-4212-8E6E-2EC5A6716F7A}" type="pres">
      <dgm:prSet presAssocID="{C57D41FD-584E-4120-99A2-02B30BD1666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75D4017-F47F-4C79-8C2C-52A5897D5C70}" type="presOf" srcId="{BD994580-C7B2-4B45-8995-A0A131799993}" destId="{931207D5-74B2-43EA-8316-F56DE695F692}" srcOrd="0" destOrd="0" presId="urn:microsoft.com/office/officeart/2005/8/layout/venn2"/>
    <dgm:cxn modelId="{48339725-DF2E-4F3F-862C-F044F8EB9906}" type="presOf" srcId="{3BFECEF4-DE84-46B2-81C4-D7F7E2B57779}" destId="{2AC88F18-8CD7-4B7E-98E1-4F976DC0CC72}" srcOrd="1" destOrd="0" presId="urn:microsoft.com/office/officeart/2005/8/layout/venn2"/>
    <dgm:cxn modelId="{4247B997-0333-438C-90F5-4495165F0AD1}" type="presOf" srcId="{BD994580-C7B2-4B45-8995-A0A131799993}" destId="{3AD391FA-6E65-4C40-A4E7-9D5914809A89}" srcOrd="1" destOrd="0" presId="urn:microsoft.com/office/officeart/2005/8/layout/venn2"/>
    <dgm:cxn modelId="{8B32B2A0-1FFE-41B5-8DD0-C111EC83683B}" type="presOf" srcId="{AB945DB1-5DB4-4027-A070-DC0F66F12A1D}" destId="{EB6B50C3-BFD5-45FD-AAAE-D53B9B0DE58A}" srcOrd="0" destOrd="0" presId="urn:microsoft.com/office/officeart/2005/8/layout/venn2"/>
    <dgm:cxn modelId="{7BF0368E-2D91-418F-9E8F-FFB7C3A1FC9F}" type="presOf" srcId="{883F11FA-E0C2-480A-9F57-55EC754C0B45}" destId="{040CAF35-88EC-49EE-9EC1-A56A7A263F68}" srcOrd="0" destOrd="0" presId="urn:microsoft.com/office/officeart/2005/8/layout/venn2"/>
    <dgm:cxn modelId="{407BFEC4-9CF7-41CA-A5B9-D54A8255F986}" type="presOf" srcId="{3BFECEF4-DE84-46B2-81C4-D7F7E2B57779}" destId="{BFA7A1AD-2441-479A-8468-FBD79FE14741}" srcOrd="0" destOrd="0" presId="urn:microsoft.com/office/officeart/2005/8/layout/venn2"/>
    <dgm:cxn modelId="{175497D5-B113-49BC-9B3B-3868098B15B0}" srcId="{C57D41FD-584E-4120-99A2-02B30BD16668}" destId="{AB945DB1-5DB4-4027-A070-DC0F66F12A1D}" srcOrd="2" destOrd="0" parTransId="{91F138B4-B763-4372-A50F-226BC9866CAA}" sibTransId="{2D7BD415-BDC9-4B2B-B1B4-91B44FC60491}"/>
    <dgm:cxn modelId="{2580BC5F-F74B-4806-B422-B46C156F9021}" type="presOf" srcId="{AB945DB1-5DB4-4027-A070-DC0F66F12A1D}" destId="{24AB862E-E661-4DBB-B2B4-526E47ED3F9C}" srcOrd="1" destOrd="0" presId="urn:microsoft.com/office/officeart/2005/8/layout/venn2"/>
    <dgm:cxn modelId="{EF5D6D6E-80DD-4C3B-A949-0162D148EE4B}" type="presOf" srcId="{C57D41FD-584E-4120-99A2-02B30BD16668}" destId="{4ED3C1DA-1108-4712-BB64-B1433D268963}" srcOrd="0" destOrd="0" presId="urn:microsoft.com/office/officeart/2005/8/layout/venn2"/>
    <dgm:cxn modelId="{DE124F2D-E0E3-458C-AA45-C6E74C2920F7}" srcId="{C57D41FD-584E-4120-99A2-02B30BD16668}" destId="{3BFECEF4-DE84-46B2-81C4-D7F7E2B57779}" srcOrd="1" destOrd="0" parTransId="{71877642-C6F9-4CCA-8BC9-7F13B9A3B7A8}" sibTransId="{220828CD-6DF5-4FDF-8BDB-F5BD1CB4068B}"/>
    <dgm:cxn modelId="{EC4C1EB0-A720-4AF5-A29B-AE10B8C8BEF5}" srcId="{C57D41FD-584E-4120-99A2-02B30BD16668}" destId="{BD994580-C7B2-4B45-8995-A0A131799993}" srcOrd="0" destOrd="0" parTransId="{D44A1651-6C32-4916-B2D8-C9FE550F198F}" sibTransId="{42ABD7F6-2D51-400A-9B54-4D9C60DBA9A4}"/>
    <dgm:cxn modelId="{0926239F-FB48-43B8-BB04-F880772FD6DB}" type="presOf" srcId="{883F11FA-E0C2-480A-9F57-55EC754C0B45}" destId="{A434B9D9-DF72-4212-8E6E-2EC5A6716F7A}" srcOrd="1" destOrd="0" presId="urn:microsoft.com/office/officeart/2005/8/layout/venn2"/>
    <dgm:cxn modelId="{AA1C7E7A-C802-412A-9EAD-E64159E9744A}" srcId="{C57D41FD-584E-4120-99A2-02B30BD16668}" destId="{883F11FA-E0C2-480A-9F57-55EC754C0B45}" srcOrd="3" destOrd="0" parTransId="{D8DC6124-3C6A-4BDE-88DA-E62B21E13E11}" sibTransId="{7C280F54-4730-43A1-B827-DF641CF23B15}"/>
    <dgm:cxn modelId="{B7300350-5830-4587-9D51-9904366C5244}" type="presParOf" srcId="{4ED3C1DA-1108-4712-BB64-B1433D268963}" destId="{C499B8F2-D116-4503-9204-4C35F7DAA4B3}" srcOrd="0" destOrd="0" presId="urn:microsoft.com/office/officeart/2005/8/layout/venn2"/>
    <dgm:cxn modelId="{8BFE6BA5-700C-4CFF-8930-5830729C9EEC}" type="presParOf" srcId="{C499B8F2-D116-4503-9204-4C35F7DAA4B3}" destId="{931207D5-74B2-43EA-8316-F56DE695F692}" srcOrd="0" destOrd="0" presId="urn:microsoft.com/office/officeart/2005/8/layout/venn2"/>
    <dgm:cxn modelId="{67329F6D-21EB-4BFA-8BF8-84912F5CB551}" type="presParOf" srcId="{C499B8F2-D116-4503-9204-4C35F7DAA4B3}" destId="{3AD391FA-6E65-4C40-A4E7-9D5914809A89}" srcOrd="1" destOrd="0" presId="urn:microsoft.com/office/officeart/2005/8/layout/venn2"/>
    <dgm:cxn modelId="{83CEE4DB-FF68-4C9E-83D2-2B478D5F4137}" type="presParOf" srcId="{4ED3C1DA-1108-4712-BB64-B1433D268963}" destId="{BA5F181A-C9A9-420D-AF74-7B77F44E9924}" srcOrd="1" destOrd="0" presId="urn:microsoft.com/office/officeart/2005/8/layout/venn2"/>
    <dgm:cxn modelId="{5F0CF193-1907-4904-8C79-529E804AE6B0}" type="presParOf" srcId="{BA5F181A-C9A9-420D-AF74-7B77F44E9924}" destId="{BFA7A1AD-2441-479A-8468-FBD79FE14741}" srcOrd="0" destOrd="0" presId="urn:microsoft.com/office/officeart/2005/8/layout/venn2"/>
    <dgm:cxn modelId="{5578D4AA-DB68-42B0-B363-FC4286889D25}" type="presParOf" srcId="{BA5F181A-C9A9-420D-AF74-7B77F44E9924}" destId="{2AC88F18-8CD7-4B7E-98E1-4F976DC0CC72}" srcOrd="1" destOrd="0" presId="urn:microsoft.com/office/officeart/2005/8/layout/venn2"/>
    <dgm:cxn modelId="{65DA68B5-04A4-44A2-B9C8-F1C2C868DF92}" type="presParOf" srcId="{4ED3C1DA-1108-4712-BB64-B1433D268963}" destId="{97D4B801-8BD9-491C-9455-687A9C8DE751}" srcOrd="2" destOrd="0" presId="urn:microsoft.com/office/officeart/2005/8/layout/venn2"/>
    <dgm:cxn modelId="{0D48E74E-3CC3-4EB0-A2EB-09B5A93F0C1D}" type="presParOf" srcId="{97D4B801-8BD9-491C-9455-687A9C8DE751}" destId="{EB6B50C3-BFD5-45FD-AAAE-D53B9B0DE58A}" srcOrd="0" destOrd="0" presId="urn:microsoft.com/office/officeart/2005/8/layout/venn2"/>
    <dgm:cxn modelId="{475DFE3C-D6EB-470F-A439-D20999C560F1}" type="presParOf" srcId="{97D4B801-8BD9-491C-9455-687A9C8DE751}" destId="{24AB862E-E661-4DBB-B2B4-526E47ED3F9C}" srcOrd="1" destOrd="0" presId="urn:microsoft.com/office/officeart/2005/8/layout/venn2"/>
    <dgm:cxn modelId="{D04FC466-6743-4897-BB89-998994911D20}" type="presParOf" srcId="{4ED3C1DA-1108-4712-BB64-B1433D268963}" destId="{2BC43ACA-4980-4BA7-BE3E-B22CD94F69C3}" srcOrd="3" destOrd="0" presId="urn:microsoft.com/office/officeart/2005/8/layout/venn2"/>
    <dgm:cxn modelId="{4A226D79-C4FC-4AEB-A368-8A429F941670}" type="presParOf" srcId="{2BC43ACA-4980-4BA7-BE3E-B22CD94F69C3}" destId="{040CAF35-88EC-49EE-9EC1-A56A7A263F68}" srcOrd="0" destOrd="0" presId="urn:microsoft.com/office/officeart/2005/8/layout/venn2"/>
    <dgm:cxn modelId="{A18C22CB-1524-451C-99C8-EB1DAC437CF1}" type="presParOf" srcId="{2BC43ACA-4980-4BA7-BE3E-B22CD94F69C3}" destId="{A434B9D9-DF72-4212-8E6E-2EC5A6716F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207D5-74B2-43EA-8316-F56DE695F692}">
      <dsp:nvSpPr>
        <dsp:cNvPr id="0" name=""/>
        <dsp:cNvSpPr/>
      </dsp:nvSpPr>
      <dsp:spPr>
        <a:xfrm>
          <a:off x="22954" y="0"/>
          <a:ext cx="2733768" cy="27337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城市水系统</a:t>
          </a:r>
          <a:endParaRPr lang="zh-CN" altLang="en-US" sz="12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07657" y="136688"/>
        <a:ext cx="764361" cy="410065"/>
      </dsp:txXfrm>
    </dsp:sp>
    <dsp:sp modelId="{BFA7A1AD-2441-479A-8468-FBD79FE14741}">
      <dsp:nvSpPr>
        <dsp:cNvPr id="0" name=""/>
        <dsp:cNvSpPr/>
      </dsp:nvSpPr>
      <dsp:spPr>
        <a:xfrm>
          <a:off x="296331" y="546753"/>
          <a:ext cx="2187014" cy="218701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2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给排水系统</a:t>
          </a:r>
          <a:endParaRPr lang="zh-CN" altLang="en-US" sz="12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07657" y="677974"/>
        <a:ext cx="764361" cy="393662"/>
      </dsp:txXfrm>
    </dsp:sp>
    <dsp:sp modelId="{EB6B50C3-BFD5-45FD-AAAE-D53B9B0DE58A}">
      <dsp:nvSpPr>
        <dsp:cNvPr id="0" name=""/>
        <dsp:cNvSpPr/>
      </dsp:nvSpPr>
      <dsp:spPr>
        <a:xfrm>
          <a:off x="569708" y="1093507"/>
          <a:ext cx="1640260" cy="164026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管网系统</a:t>
          </a:r>
          <a:endParaRPr lang="zh-CN" altLang="en-US" sz="11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07657" y="1216526"/>
        <a:ext cx="764361" cy="369058"/>
      </dsp:txXfrm>
    </dsp:sp>
    <dsp:sp modelId="{040CAF35-88EC-49EE-9EC1-A56A7A263F68}">
      <dsp:nvSpPr>
        <dsp:cNvPr id="0" name=""/>
        <dsp:cNvSpPr/>
      </dsp:nvSpPr>
      <dsp:spPr>
        <a:xfrm>
          <a:off x="843084" y="1640260"/>
          <a:ext cx="1093507" cy="109350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主要用户</a:t>
          </a:r>
          <a:endParaRPr lang="en-US" altLang="zh-CN" sz="1100" b="1" kern="1200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</a:t>
          </a:r>
          <a:r>
            <a:rPr lang="zh-CN" altLang="en-US" sz="11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三生用水</a:t>
          </a:r>
          <a:r>
            <a:rPr lang="en-US" altLang="zh-CN" sz="11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11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03225" y="1913637"/>
        <a:ext cx="773226" cy="546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1951-DA31-40C9-ABAF-3A501026FF1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A223-4063-49FC-86C3-024339253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29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8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5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55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05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8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643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5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683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8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85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50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94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649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8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22CD-4FF2-47DB-8CFF-20704CFA4BD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3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2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2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2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19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8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A223-4063-49FC-86C3-0243392534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36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9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0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1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68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12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0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01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7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38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A4EC-8439-448A-9FAD-32AC493C4DA5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03CF-360E-4042-9E7A-25383D4D6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exandriava.gov/tes/stormwater/info/default.aspx?id=100183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water.org.au/uploads/images/source-composite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674746"/>
            <a:ext cx="6480000" cy="24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21159"/>
            <a:ext cx="7772400" cy="1102519"/>
          </a:xfrm>
        </p:spPr>
        <p:txBody>
          <a:bodyPr>
            <a:normAutofit/>
          </a:bodyPr>
          <a:lstStyle/>
          <a:p>
            <a:r>
              <a:rPr lang="zh-CN" altLang="en-US" sz="3600" b="1" spc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给排水科学与工程概论</a:t>
            </a:r>
            <a:endParaRPr lang="zh-CN" altLang="en-US" sz="3600" b="1" spc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29912"/>
            <a:ext cx="6400800" cy="918102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王琦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土木与交通工程学院 城市公用设备系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 descr="D:\我的坚果云\work\GDUT\logo\logo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" y="55971"/>
            <a:ext cx="30131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Qi\Documents\Tencent Files\1612414193\Image\C2C\LQB`[{AJ28Z[Z2)G0D%IW7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971"/>
            <a:ext cx="80782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合流制排水</a:t>
            </a:r>
            <a:r>
              <a:rPr lang="zh-CN" altLang="en-US" dirty="0"/>
              <a:t>管网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026000" y="4020001"/>
            <a:ext cx="7092000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合流制排水系统示意图</a:t>
            </a:r>
            <a:endParaRPr lang="zh-CN" altLang="en-US" dirty="0"/>
          </a:p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(a)直流式排水系统;(b)截流式排水系统</a:t>
            </a:r>
            <a:endParaRPr lang="zh-CN" altLang="en-US" dirty="0"/>
          </a:p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1—合流支管;2—合流干管;3—截流主干管;4—溢流井;5—污水处理厂</a:t>
            </a:r>
            <a:endParaRPr lang="zh-CN" altLang="en-US" dirty="0"/>
          </a:p>
        </p:txBody>
      </p:sp>
      <p:pic>
        <p:nvPicPr>
          <p:cNvPr id="7" name="图片 3" descr="textimage4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40" y="1419622"/>
            <a:ext cx="4680520" cy="2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分流制排水</a:t>
            </a:r>
            <a:r>
              <a:rPr lang="zh-CN" altLang="en-US" dirty="0"/>
              <a:t>管网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1044000" y="4083918"/>
            <a:ext cx="7092000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城市排水管网系统(分流制)示意图</a:t>
            </a:r>
            <a:endParaRPr lang="zh-CN" altLang="en-US" dirty="0"/>
          </a:p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1—污水支管;2—污水干管;3—污水主干管;4—提升泵站;5—污水处理厂;</a:t>
            </a:r>
            <a:endParaRPr lang="zh-CN" altLang="en-US" dirty="0"/>
          </a:p>
          <a:p>
            <a:pPr marL="0" indent="0" algn="ctr" eaLnBrk="0" latinLnBrk="1" hangingPunct="0">
              <a:lnSpc>
                <a:spcPct val="100000"/>
              </a:lnSpc>
              <a:spcBef>
                <a:spcPts val="154"/>
              </a:spcBef>
              <a:buNone/>
            </a:pPr>
            <a:r>
              <a:rPr lang="zh-CN" altLang="en-US" sz="1587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6—污水出水口;7—雨水支管;8—雨水干管;9—雨水出水口</a:t>
            </a:r>
            <a:endParaRPr lang="zh-CN" altLang="en-US" dirty="0"/>
          </a:p>
        </p:txBody>
      </p:sp>
      <p:pic>
        <p:nvPicPr>
          <p:cNvPr id="5" name="图片 3" descr="textimage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68" y="1419622"/>
            <a:ext cx="6264264" cy="25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排水管网的平面布置形式</a:t>
            </a:r>
          </a:p>
        </p:txBody>
      </p:sp>
      <p:pic>
        <p:nvPicPr>
          <p:cNvPr id="4" name="图片 3" descr="textimage48.jpeg"/>
          <p:cNvPicPr>
            <a:picLocks noChangeAspect="1"/>
          </p:cNvPicPr>
          <p:nvPr/>
        </p:nvPicPr>
        <p:blipFill rotWithShape="1">
          <a:blip r:embed="rId3"/>
          <a:srcRect b="54672"/>
          <a:stretch/>
        </p:blipFill>
        <p:spPr>
          <a:xfrm>
            <a:off x="395536" y="1131587"/>
            <a:ext cx="5294739" cy="2597873"/>
          </a:xfrm>
          <a:prstGeom prst="rect">
            <a:avLst/>
          </a:prstGeom>
        </p:spPr>
      </p:pic>
      <p:pic>
        <p:nvPicPr>
          <p:cNvPr id="5" name="图片 4" descr="textimage48.jpeg"/>
          <p:cNvPicPr>
            <a:picLocks noChangeAspect="1"/>
          </p:cNvPicPr>
          <p:nvPr/>
        </p:nvPicPr>
        <p:blipFill rotWithShape="1">
          <a:blip r:embed="rId3"/>
          <a:srcRect l="16284" t="44823" r="16946"/>
          <a:stretch/>
        </p:blipFill>
        <p:spPr>
          <a:xfrm>
            <a:off x="5805085" y="1082364"/>
            <a:ext cx="2959224" cy="26470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752" y="3723878"/>
            <a:ext cx="9036496" cy="134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(a)截流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式                                  (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b)平行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式                            (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c)分区式</a:t>
            </a:r>
            <a:endParaRPr lang="zh-CN" altLang="en-US" dirty="0"/>
          </a:p>
          <a:p>
            <a:pPr algn="ctr"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1—城市边界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; 2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—排水流域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分界; 3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—支管;</a:t>
            </a:r>
            <a:endParaRPr lang="en-US" altLang="zh-CN" kern="0" dirty="0">
              <a:solidFill>
                <a:srgbClr val="000000"/>
              </a:solidFill>
              <a:latin typeface="Times New Roman" pitchFamily="65" charset="-122"/>
              <a:ea typeface="黑体" pitchFamily="65" charset="-122"/>
            </a:endParaRPr>
          </a:p>
          <a:p>
            <a:pPr algn="ctr"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4—干管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; 5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—主干管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; 6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—污水厂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; 7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—泵站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; 8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黑体" pitchFamily="65" charset="-122"/>
              </a:rPr>
              <a:t>—输水管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7" y="303498"/>
            <a:ext cx="861058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2021.07.20 @ </a:t>
            </a:r>
            <a:r>
              <a:rPr lang="zh-CN" altLang="en-US" dirty="0" smtClean="0"/>
              <a:t>郑州  特大暴雨</a:t>
            </a:r>
            <a:endParaRPr lang="zh-CN" altLang="en-US" dirty="0"/>
          </a:p>
        </p:txBody>
      </p:sp>
      <p:pic>
        <p:nvPicPr>
          <p:cNvPr id="4" name="Picture 4" descr="https://img.henan.gov.cn/3288e001e9208ac4e66aea7b1ea44849?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61" y="987574"/>
            <a:ext cx="5463479" cy="40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查看源图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 b="12564"/>
          <a:stretch/>
        </p:blipFill>
        <p:spPr bwMode="auto">
          <a:xfrm>
            <a:off x="0" y="936172"/>
            <a:ext cx="9144000" cy="42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dirty="0" smtClean="0"/>
              <a:t>如何有效应对城市内涝？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97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7936"/>
            <a:ext cx="7313345" cy="38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dirty="0" smtClean="0"/>
              <a:t>海绵城市（</a:t>
            </a:r>
            <a:r>
              <a:rPr lang="en-US" altLang="zh-CN" dirty="0" smtClean="0"/>
              <a:t>Sponge City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7380313" y="1707654"/>
            <a:ext cx="1651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LID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SuDS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澳大利亚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WSUD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3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5" y="51470"/>
            <a:ext cx="88791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townofchapelhill.org/home/showpublishedimage/30409/63727229626927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236"/>
            <a:ext cx="6264696" cy="48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282571"/>
            <a:ext cx="203132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排水</a:t>
            </a:r>
            <a:r>
              <a:rPr lang="zh-CN" altLang="en-US" sz="3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管网</a:t>
            </a:r>
            <a:endParaRPr lang="en-US" altLang="zh-CN" sz="36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黑臭水体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海绵城市</a:t>
            </a:r>
            <a:endParaRPr lang="en-US" altLang="zh-CN" sz="3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8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城市地下空间的层次</a:t>
            </a:r>
            <a:endParaRPr lang="zh-CN" altLang="en-US" dirty="0"/>
          </a:p>
        </p:txBody>
      </p:sp>
      <p:pic>
        <p:nvPicPr>
          <p:cNvPr id="2050" name="Picture 2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005577"/>
            <a:ext cx="7416824" cy="39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tickksmg.com/image/2016/06/02/41055577f9669f45d8e03da32319f5bb_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" y="1"/>
            <a:ext cx="9143994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16744" y="339502"/>
            <a:ext cx="8099672" cy="4536504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600" dirty="0" smtClean="0"/>
              <a:t>道德心 </a:t>
            </a:r>
            <a:r>
              <a:rPr lang="en-US" altLang="zh-CN" sz="2600" dirty="0" smtClean="0"/>
              <a:t>| </a:t>
            </a:r>
            <a:r>
              <a:rPr lang="zh-CN" altLang="en-US" sz="2600" dirty="0" smtClean="0"/>
              <a:t>良心 </a:t>
            </a:r>
            <a:r>
              <a:rPr lang="en-US" altLang="zh-CN" sz="2600" dirty="0" smtClean="0"/>
              <a:t>| </a:t>
            </a:r>
            <a:r>
              <a:rPr lang="zh-CN" altLang="en-US" sz="2600" dirty="0" smtClean="0"/>
              <a:t>良知</a:t>
            </a:r>
            <a:r>
              <a:rPr lang="en-GB" altLang="zh-CN" sz="2600" dirty="0" smtClean="0"/>
              <a:t/>
            </a:r>
            <a:br>
              <a:rPr lang="en-GB" altLang="zh-CN" sz="2600" dirty="0" smtClean="0"/>
            </a:br>
            <a:r>
              <a:rPr lang="en-US" altLang="zh-CN" sz="2600" dirty="0" smtClean="0"/>
              <a:t>C</a:t>
            </a:r>
            <a:r>
              <a:rPr lang="en-GB" altLang="zh-CN" sz="2600" dirty="0" err="1" smtClean="0"/>
              <a:t>onscience</a:t>
            </a:r>
            <a:r>
              <a:rPr lang="en-GB" altLang="zh-CN" sz="2600" dirty="0" smtClean="0"/>
              <a:t/>
            </a:r>
            <a:br>
              <a:rPr lang="en-GB" altLang="zh-CN" sz="2600" dirty="0" smtClean="0"/>
            </a:br>
            <a:r>
              <a:rPr lang="en-GB" altLang="zh-CN" sz="2600" dirty="0" smtClean="0"/>
              <a:t>       </a:t>
            </a:r>
            <a:r>
              <a:rPr lang="zh-CN" altLang="en-US" sz="2600" dirty="0" smtClean="0"/>
              <a:t>验证一个国家和城市是否发达，一场雨足矣，因为它或许有钱建造高楼大厦，却还没有心力来发展下水道；高楼大厦看得见，下水道看不见。你要等一场大雨才能看出它的真面目。</a:t>
            </a:r>
            <a:r>
              <a:rPr lang="en-US" altLang="zh-CN" sz="2600" dirty="0" smtClean="0"/>
              <a:t>——</a:t>
            </a:r>
            <a:r>
              <a:rPr lang="zh-CN" altLang="en-US" sz="2600" dirty="0" smtClean="0"/>
              <a:t>龙应台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3552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江户川深层排水隧道工程（日本 东京）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“</a:t>
            </a:r>
            <a:r>
              <a:rPr lang="zh-CN" altLang="en-US" dirty="0"/>
              <a:t>首都圈外围放水路”</a:t>
            </a:r>
            <a:r>
              <a:rPr lang="zh-CN" altLang="en-US" dirty="0" smtClean="0"/>
              <a:t>工程</a:t>
            </a:r>
            <a:endParaRPr lang="en-US" altLang="zh-CN" dirty="0" smtClean="0"/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位于东京都外围的埼玉县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被誉为世界上最先进的下水道排水系统。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用于超标准暴雨情况下流域内洪水的引流排放。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建设时间为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1992-2002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总长度约为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6.3 km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隧道直径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10.6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埋深约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</a:p>
          <a:p>
            <a:pPr lvl="1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最大排洪流量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200 m</a:t>
            </a:r>
            <a:r>
              <a:rPr lang="en-US" altLang="zh-CN" sz="3200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/s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150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广州的深层排水隧道规划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(2015)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http://y2.ifengimg.com/news_spider/dci_2013/05/a39e71466e637cd7104f731a5addc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8208912" cy="37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目标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84" y="3381842"/>
            <a:ext cx="3017488" cy="16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排水管网系统的基本概念</a:t>
            </a:r>
            <a:endParaRPr lang="en-US" altLang="zh-CN" dirty="0" smtClean="0"/>
          </a:p>
          <a:p>
            <a:r>
              <a:rPr lang="zh-CN" altLang="en-US" dirty="0" smtClean="0"/>
              <a:t>日常运营面临的重难点问题</a:t>
            </a:r>
            <a:endParaRPr lang="en-US" altLang="zh-CN" dirty="0" smtClean="0"/>
          </a:p>
          <a:p>
            <a:r>
              <a:rPr lang="zh-CN" altLang="en-US" dirty="0" smtClean="0"/>
              <a:t>在排水管网设计方面的新思考</a:t>
            </a:r>
            <a:endParaRPr lang="en-US" altLang="zh-CN" dirty="0" smtClean="0"/>
          </a:p>
          <a:p>
            <a:r>
              <a:rPr lang="zh-CN" altLang="en-US" dirty="0" smtClean="0"/>
              <a:t>排水管网的现代化管理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119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See the source image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Picture 2" descr="E:\校外讲座\iot-sh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" y="51470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4"/>
          <p:cNvSpPr/>
          <p:nvPr/>
        </p:nvSpPr>
        <p:spPr>
          <a:xfrm>
            <a:off x="75501" y="51750"/>
            <a:ext cx="7838557" cy="5040000"/>
          </a:xfrm>
          <a:custGeom>
            <a:avLst/>
            <a:gdLst/>
            <a:ahLst/>
            <a:cxnLst/>
            <a:rect l="l" t="t" r="r" b="b"/>
            <a:pathLst>
              <a:path w="7838557" h="5040000">
                <a:moveTo>
                  <a:pt x="0" y="0"/>
                </a:moveTo>
                <a:lnTo>
                  <a:pt x="4928712" y="0"/>
                </a:lnTo>
                <a:lnTo>
                  <a:pt x="7838557" y="5040000"/>
                </a:lnTo>
                <a:lnTo>
                  <a:pt x="1824903" y="5040000"/>
                </a:lnTo>
                <a:lnTo>
                  <a:pt x="0" y="1879175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>
              <a:spcAft>
                <a:spcPts val="600"/>
              </a:spcAft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王琦 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1440000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199-2843-5838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1440000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q.wang@gdut.edu.cn 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14400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广州市番禺区大学城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14400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广东工业大学实验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号楼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615-3</a:t>
            </a:r>
          </a:p>
          <a:p>
            <a:pPr marL="1260000" algn="ctr"/>
            <a:endParaRPr lang="zh-CN" alt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85544" y="555526"/>
            <a:ext cx="3518904" cy="7057357"/>
            <a:chOff x="5085544" y="1628800"/>
            <a:chExt cx="3518904" cy="7057357"/>
          </a:xfrm>
        </p:grpSpPr>
        <p:pic>
          <p:nvPicPr>
            <p:cNvPr id="16" name="Picture 2" descr="See the source ima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544" y="1628800"/>
              <a:ext cx="3518904" cy="705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047" y="4257769"/>
              <a:ext cx="1901898" cy="190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5" descr="C:\Users\Qi\Desktop\email-icon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1026" r="12739" b="17962"/>
          <a:stretch/>
        </p:blipFill>
        <p:spPr bwMode="auto">
          <a:xfrm>
            <a:off x="1115616" y="2320975"/>
            <a:ext cx="361540" cy="3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Qi\Desktop\loc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6" y="278777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Qi\Desktop\telephon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6" y="1851710"/>
            <a:ext cx="360000" cy="3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1254642636357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7835"/>
            <a:ext cx="1893960" cy="178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排</a:t>
            </a:r>
            <a:r>
              <a:rPr lang="zh-CN" altLang="en-US" dirty="0"/>
              <a:t>水系统的基本概</a:t>
            </a:r>
            <a:r>
              <a:rPr lang="zh-CN" altLang="en-US" dirty="0" smtClean="0"/>
              <a:t>念</a:t>
            </a:r>
            <a:endParaRPr lang="en-US" altLang="zh-CN" dirty="0" smtClean="0"/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排水体制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排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水管网布置形式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排水管网、黑臭、海绵之间的联系</a:t>
            </a:r>
            <a:endParaRPr lang="en-US" altLang="zh-CN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排水系统与城市规划的关系</a:t>
            </a:r>
            <a:endParaRPr lang="en-US" altLang="zh-CN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排水系统的运行管理</a:t>
            </a:r>
            <a:endParaRPr lang="en-US" altLang="zh-CN" dirty="0" smtClean="0"/>
          </a:p>
        </p:txBody>
      </p:sp>
      <p:pic>
        <p:nvPicPr>
          <p:cNvPr id="6" name="Picture 4" descr="See the source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7534"/>
            <a:ext cx="2196244" cy="18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u="none" strike="noStrike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en-US" u="none" strike="noStrike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排水管网系统的结构和功能</a:t>
            </a:r>
            <a:endParaRPr lang="en-US" altLang="zh-CN" u="none" strike="noStrike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了</a:t>
            </a:r>
            <a:r>
              <a:rPr lang="zh-CN" altLang="en-US" b="1" dirty="0" smtClean="0">
                <a:solidFill>
                  <a:srgbClr val="FF0000"/>
                </a:solidFill>
              </a:rPr>
              <a:t>解</a:t>
            </a:r>
            <a:r>
              <a:rPr lang="zh-CN" altLang="en-US" dirty="0" smtClean="0"/>
              <a:t>排水</a:t>
            </a:r>
            <a:r>
              <a:rPr lang="zh-CN" altLang="en-US" dirty="0"/>
              <a:t>管网系</a:t>
            </a:r>
            <a:r>
              <a:rPr lang="zh-CN" altLang="en-US" dirty="0" smtClean="0"/>
              <a:t>统的重难点问题</a:t>
            </a:r>
            <a:endParaRPr lang="en-US" altLang="zh-CN" u="none" strike="noStrike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u="none" strike="noStrike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en-US" dirty="0" smtClean="0"/>
              <a:t>排水管网运营管理的未来趋势</a:t>
            </a:r>
            <a:r>
              <a:rPr lang="zh-CN" altLang="en-US" u="none" strike="noStrike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u="none" strike="noStrike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最重要的是通过学习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认识你自己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4" descr="目标17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00" y="3705876"/>
            <a:ext cx="2513856" cy="141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典型的城市水系统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planning.org.cn/news/uploads/2020/03/4971_1583143374_5e5cd9ceb95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8422"/>
          <a:stretch/>
        </p:blipFill>
        <p:spPr bwMode="auto">
          <a:xfrm>
            <a:off x="281059" y="3217505"/>
            <a:ext cx="5659093" cy="1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相关图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6" y="1005576"/>
            <a:ext cx="5814529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63536845"/>
              </p:ext>
            </p:extLst>
          </p:nvPr>
        </p:nvGraphicFramePr>
        <p:xfrm>
          <a:off x="6112807" y="1836204"/>
          <a:ext cx="2779677" cy="273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0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降雨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城市排水系统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污水系统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河道</a:t>
            </a:r>
            <a:endParaRPr lang="zh-CN" alt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1131590"/>
            <a:ext cx="5868144" cy="39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真实的城市排水系统</a:t>
            </a:r>
            <a:endParaRPr lang="zh-CN" alt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03598"/>
            <a:ext cx="250875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r="16754"/>
          <a:stretch/>
        </p:blipFill>
        <p:spPr bwMode="auto">
          <a:xfrm>
            <a:off x="2915816" y="1203598"/>
            <a:ext cx="60533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dili360.com/ga/M02/00/25/wKgBzFQ2Q7eAUrPMAAIt_sXAVx4539.jpg@!rw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0" y="51470"/>
            <a:ext cx="3708000" cy="2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0.dili360.com/ga/M01/00/25/wKgBzFQ2Q7eAfioUAAGfXmKsj64148.jpg@!rw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6" y="51470"/>
            <a:ext cx="3708000" cy="2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0.dili360.com/ga/M01/00/25/wKgBy1Q2Q7eAS5KFAAHW10V1GTk072.jpg@!rw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0" y="2643758"/>
            <a:ext cx="3708000" cy="2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g0.dili360.com/ga/M02/00/25/wKgBzFQ2Q7eAcxtvAAHHnwMyvR8062.jpg@!rw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6" y="2643758"/>
            <a:ext cx="3708000" cy="2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parate Sewe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26" y="1472836"/>
            <a:ext cx="4643760" cy="34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bined Sewer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" y="1137940"/>
            <a:ext cx="4248472" cy="37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zh-CN" dirty="0"/>
              <a:t>排水体</a:t>
            </a:r>
            <a:r>
              <a:rPr lang="zh-CN" altLang="zh-CN" dirty="0" smtClean="0"/>
              <a:t>制</a:t>
            </a:r>
            <a:r>
              <a:rPr lang="zh-CN" altLang="en-US" dirty="0" smtClean="0"/>
              <a:t>：合流制</a:t>
            </a:r>
            <a:r>
              <a:rPr lang="en-US" altLang="zh-CN" dirty="0" smtClean="0"/>
              <a:t>(</a:t>
            </a:r>
            <a:r>
              <a:rPr lang="zh-CN" altLang="en-US" dirty="0" smtClean="0"/>
              <a:t>左</a:t>
            </a:r>
            <a:r>
              <a:rPr lang="en-US" altLang="zh-CN" dirty="0" smtClean="0"/>
              <a:t>) vs. </a:t>
            </a:r>
            <a:r>
              <a:rPr lang="zh-CN" altLang="en-US" dirty="0"/>
              <a:t>分</a:t>
            </a:r>
            <a:r>
              <a:rPr lang="zh-CN" altLang="en-US" dirty="0" smtClean="0"/>
              <a:t>流</a:t>
            </a:r>
            <a:r>
              <a:rPr lang="zh-CN" altLang="en-US" dirty="0"/>
              <a:t>制</a:t>
            </a:r>
            <a:r>
              <a:rPr lang="en-US" altLang="zh-CN" dirty="0" smtClean="0"/>
              <a:t>(</a:t>
            </a:r>
            <a:r>
              <a:rPr lang="zh-CN" altLang="en-US" dirty="0" smtClean="0"/>
              <a:t>右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524" y="492536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Source</a:t>
            </a:r>
            <a:r>
              <a:rPr lang="en-US" altLang="zh-CN" sz="1000" dirty="0" smtClean="0"/>
              <a:t>: </a:t>
            </a:r>
            <a:r>
              <a:rPr lang="en-US" altLang="zh-CN" sz="1000" dirty="0" smtClean="0">
                <a:hlinkClick r:id="rId5"/>
              </a:rPr>
              <a:t>https</a:t>
            </a:r>
            <a:r>
              <a:rPr lang="en-US" altLang="zh-CN" sz="1000" dirty="0">
                <a:hlinkClick r:id="rId5"/>
              </a:rPr>
              <a:t>://</a:t>
            </a:r>
            <a:r>
              <a:rPr lang="en-US" altLang="zh-CN" sz="1000" dirty="0" smtClean="0">
                <a:hlinkClick r:id="rId5"/>
              </a:rPr>
              <a:t>www.alexandriava.gov/tes/stormwater/info/default.aspx?id=100183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65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769</Words>
  <Application>Microsoft Office PowerPoint</Application>
  <PresentationFormat>全屏显示(16:9)</PresentationFormat>
  <Paragraphs>97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给排水科学与工程概论</vt:lpstr>
      <vt:lpstr>PowerPoint 演示文稿</vt:lpstr>
      <vt:lpstr>教学内容</vt:lpstr>
      <vt:lpstr>教学目标</vt:lpstr>
      <vt:lpstr>典型的城市水系统</vt:lpstr>
      <vt:lpstr>降雨—城市排水系统—污水系统—河道</vt:lpstr>
      <vt:lpstr>真实的城市排水系统</vt:lpstr>
      <vt:lpstr>PowerPoint 演示文稿</vt:lpstr>
      <vt:lpstr>PowerPoint 演示文稿</vt:lpstr>
      <vt:lpstr>PowerPoint 演示文稿</vt:lpstr>
      <vt:lpstr>PowerPoint 演示文稿</vt:lpstr>
      <vt:lpstr>排水管网的平面布置形式</vt:lpstr>
      <vt:lpstr>PowerPoint 演示文稿</vt:lpstr>
      <vt:lpstr>2021.07.20 @ 郑州  特大暴雨</vt:lpstr>
      <vt:lpstr>如何有效应对城市内涝？</vt:lpstr>
      <vt:lpstr>海绵城市（Sponge City）</vt:lpstr>
      <vt:lpstr>PowerPoint 演示文稿</vt:lpstr>
      <vt:lpstr>PowerPoint 演示文稿</vt:lpstr>
      <vt:lpstr>城市地下空间的层次</vt:lpstr>
      <vt:lpstr>江户川深层排水隧道工程（日本 东京）</vt:lpstr>
      <vt:lpstr>广州的深层排水隧道规划(2015)</vt:lpstr>
      <vt:lpstr>回顾总结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给排水科学与工程概论</dc:title>
  <dc:creator>Qi Wang</dc:creator>
  <cp:lastModifiedBy>Qi Wang</cp:lastModifiedBy>
  <cp:revision>157</cp:revision>
  <dcterms:created xsi:type="dcterms:W3CDTF">2020-03-26T08:14:41Z</dcterms:created>
  <dcterms:modified xsi:type="dcterms:W3CDTF">2021-12-24T06:11:23Z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