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6"/>
  </p:notesMasterIdLst>
  <p:sldIdLst>
    <p:sldId id="256" r:id="rId3"/>
    <p:sldId id="613" r:id="rId4"/>
    <p:sldId id="614" r:id="rId5"/>
    <p:sldId id="615" r:id="rId7"/>
    <p:sldId id="616" r:id="rId8"/>
    <p:sldId id="695" r:id="rId9"/>
    <p:sldId id="696" r:id="rId10"/>
    <p:sldId id="697" r:id="rId11"/>
    <p:sldId id="698" r:id="rId12"/>
    <p:sldId id="699" r:id="rId13"/>
    <p:sldId id="617" r:id="rId14"/>
    <p:sldId id="619" r:id="rId15"/>
    <p:sldId id="620" r:id="rId16"/>
    <p:sldId id="621" r:id="rId17"/>
    <p:sldId id="622" r:id="rId18"/>
    <p:sldId id="623" r:id="rId19"/>
    <p:sldId id="624" r:id="rId20"/>
    <p:sldId id="625" r:id="rId21"/>
    <p:sldId id="627" r:id="rId22"/>
    <p:sldId id="629" r:id="rId23"/>
    <p:sldId id="630" r:id="rId24"/>
    <p:sldId id="633" r:id="rId25"/>
    <p:sldId id="634" r:id="rId26"/>
    <p:sldId id="635" r:id="rId27"/>
    <p:sldId id="638" r:id="rId28"/>
    <p:sldId id="671" r:id="rId29"/>
    <p:sldId id="640" r:id="rId30"/>
    <p:sldId id="642" r:id="rId31"/>
    <p:sldId id="643" r:id="rId32"/>
    <p:sldId id="644" r:id="rId33"/>
    <p:sldId id="645" r:id="rId34"/>
    <p:sldId id="647" r:id="rId35"/>
    <p:sldId id="649" r:id="rId36"/>
    <p:sldId id="700" r:id="rId37"/>
    <p:sldId id="701" r:id="rId38"/>
    <p:sldId id="702" r:id="rId39"/>
    <p:sldId id="703" r:id="rId40"/>
    <p:sldId id="704" r:id="rId41"/>
    <p:sldId id="705" r:id="rId42"/>
    <p:sldId id="706" r:id="rId43"/>
    <p:sldId id="707" r:id="rId44"/>
    <p:sldId id="708" r:id="rId45"/>
    <p:sldId id="709" r:id="rId46"/>
    <p:sldId id="710" r:id="rId47"/>
    <p:sldId id="651" r:id="rId48"/>
    <p:sldId id="653" r:id="rId49"/>
    <p:sldId id="655" r:id="rId50"/>
    <p:sldId id="657" r:id="rId51"/>
    <p:sldId id="659" r:id="rId52"/>
    <p:sldId id="670" r:id="rId53"/>
    <p:sldId id="711" r:id="rId54"/>
    <p:sldId id="712" r:id="rId55"/>
    <p:sldId id="713" r:id="rId56"/>
    <p:sldId id="714" r:id="rId57"/>
    <p:sldId id="715" r:id="rId58"/>
    <p:sldId id="716" r:id="rId59"/>
    <p:sldId id="717" r:id="rId60"/>
    <p:sldId id="718" r:id="rId61"/>
    <p:sldId id="661" r:id="rId62"/>
    <p:sldId id="662" r:id="rId63"/>
    <p:sldId id="663" r:id="rId64"/>
    <p:sldId id="664" r:id="rId65"/>
    <p:sldId id="665" r:id="rId66"/>
    <p:sldId id="667" r:id="rId67"/>
    <p:sldId id="666" r:id="rId68"/>
    <p:sldId id="672" r:id="rId69"/>
    <p:sldId id="673" r:id="rId70"/>
    <p:sldId id="719" r:id="rId71"/>
    <p:sldId id="720" r:id="rId72"/>
    <p:sldId id="721" r:id="rId73"/>
    <p:sldId id="722" r:id="rId74"/>
    <p:sldId id="723" r:id="rId75"/>
    <p:sldId id="346" r:id="rId76"/>
  </p:sldIdLst>
  <p:sldSz cx="12192000" cy="6858000"/>
  <p:notesSz cx="6858000" cy="9144000"/>
  <p:custDataLst>
    <p:tags r:id="rId8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A1FF"/>
    <a:srgbClr val="79BCFF"/>
    <a:srgbClr val="6600FF"/>
    <a:srgbClr val="990000"/>
    <a:srgbClr val="F3D3E9"/>
    <a:srgbClr val="FFE1E1"/>
    <a:srgbClr val="CCFFCC"/>
    <a:srgbClr val="FFCCCC"/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46" autoAdjust="0"/>
    <p:restoredTop sz="95647" autoAdjust="0"/>
  </p:normalViewPr>
  <p:slideViewPr>
    <p:cSldViewPr showGuides="1">
      <p:cViewPr varScale="1">
        <p:scale>
          <a:sx n="110" d="100"/>
          <a:sy n="110" d="100"/>
        </p:scale>
        <p:origin x="24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495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0" Type="http://schemas.openxmlformats.org/officeDocument/2006/relationships/tags" Target="tags/tag431.xml"/><Relationship Id="rId8" Type="http://schemas.openxmlformats.org/officeDocument/2006/relationships/slide" Target="slides/slide5.xml"/><Relationship Id="rId79" Type="http://schemas.openxmlformats.org/officeDocument/2006/relationships/tableStyles" Target="tableStyles.xml"/><Relationship Id="rId78" Type="http://schemas.openxmlformats.org/officeDocument/2006/relationships/viewProps" Target="viewProps.xml"/><Relationship Id="rId77" Type="http://schemas.openxmlformats.org/officeDocument/2006/relationships/presProps" Target="presProps.xml"/><Relationship Id="rId76" Type="http://schemas.openxmlformats.org/officeDocument/2006/relationships/slide" Target="slides/slide73.xml"/><Relationship Id="rId75" Type="http://schemas.openxmlformats.org/officeDocument/2006/relationships/slide" Target="slides/slide72.xml"/><Relationship Id="rId74" Type="http://schemas.openxmlformats.org/officeDocument/2006/relationships/slide" Target="slides/slide71.xml"/><Relationship Id="rId73" Type="http://schemas.openxmlformats.org/officeDocument/2006/relationships/slide" Target="slides/slide70.xml"/><Relationship Id="rId72" Type="http://schemas.openxmlformats.org/officeDocument/2006/relationships/slide" Target="slides/slide69.xml"/><Relationship Id="rId71" Type="http://schemas.openxmlformats.org/officeDocument/2006/relationships/slide" Target="slides/slide68.xml"/><Relationship Id="rId70" Type="http://schemas.openxmlformats.org/officeDocument/2006/relationships/slide" Target="slides/slide67.xml"/><Relationship Id="rId7" Type="http://schemas.openxmlformats.org/officeDocument/2006/relationships/slide" Target="slides/slide4.xml"/><Relationship Id="rId69" Type="http://schemas.openxmlformats.org/officeDocument/2006/relationships/slide" Target="slides/slide66.xml"/><Relationship Id="rId68" Type="http://schemas.openxmlformats.org/officeDocument/2006/relationships/slide" Target="slides/slide65.xml"/><Relationship Id="rId67" Type="http://schemas.openxmlformats.org/officeDocument/2006/relationships/slide" Target="slides/slide64.xml"/><Relationship Id="rId66" Type="http://schemas.openxmlformats.org/officeDocument/2006/relationships/slide" Target="slides/slide63.xml"/><Relationship Id="rId65" Type="http://schemas.openxmlformats.org/officeDocument/2006/relationships/slide" Target="slides/slide62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notesMaster" Target="notesMasters/notesMaster1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fld id="{EAABF49D-C309-4519-80F6-FAE7D08A39D4}" type="slidenum">
              <a:rPr lang="zh-CN" altLang="en-US"/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ChangeArrowheads="1"/>
          </p:cNvSpPr>
          <p:nvPr/>
        </p:nvSpPr>
        <p:spPr bwMode="gray">
          <a:xfrm>
            <a:off x="4" y="9525"/>
            <a:ext cx="527381" cy="6856413"/>
          </a:xfrm>
          <a:prstGeom prst="rect">
            <a:avLst/>
          </a:prstGeom>
          <a:pattFill prst="dkHorz">
            <a:fgClr>
              <a:schemeClr val="bg1"/>
            </a:fgClr>
            <a:bgClr>
              <a:srgbClr val="CCEC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" name="Rectangle 19"/>
          <p:cNvSpPr>
            <a:spLocks noChangeArrowheads="1"/>
          </p:cNvSpPr>
          <p:nvPr userDrawn="1"/>
        </p:nvSpPr>
        <p:spPr bwMode="ltGray">
          <a:xfrm flipV="1">
            <a:off x="8" y="9535"/>
            <a:ext cx="12191999" cy="683171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矩形: 圆角 7"/>
          <p:cNvSpPr/>
          <p:nvPr userDrawn="1"/>
        </p:nvSpPr>
        <p:spPr bwMode="auto">
          <a:xfrm>
            <a:off x="541325" y="345440"/>
            <a:ext cx="10426083" cy="683171"/>
          </a:xfrm>
          <a:prstGeom prst="roundRect">
            <a:avLst/>
          </a:prstGeom>
          <a:solidFill>
            <a:srgbClr val="43A1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灯片编号占位符 3"/>
          <p:cNvSpPr txBox="1"/>
          <p:nvPr userDrawn="1"/>
        </p:nvSpPr>
        <p:spPr bwMode="auto">
          <a:xfrm>
            <a:off x="10936413" y="260648"/>
            <a:ext cx="82867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/>
            <a:fld id="{CBA4D99C-2407-43EC-A80A-EB124D715F73}" type="slidenum">
              <a:rPr lang="zh-CN" altLang="en-US" sz="2400" smtClean="0">
                <a:solidFill>
                  <a:schemeClr val="bg1"/>
                </a:solidFill>
              </a:rPr>
            </a:fld>
            <a:endParaRPr lang="en-US" altLang="zh-CN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ChangeArrowheads="1"/>
          </p:cNvSpPr>
          <p:nvPr/>
        </p:nvSpPr>
        <p:spPr bwMode="gray">
          <a:xfrm>
            <a:off x="9" y="9525"/>
            <a:ext cx="1775519" cy="6856413"/>
          </a:xfrm>
          <a:prstGeom prst="rect">
            <a:avLst/>
          </a:prstGeom>
          <a:pattFill prst="dkHorz">
            <a:fgClr>
              <a:schemeClr val="bg1"/>
            </a:fgClr>
            <a:bgClr>
              <a:srgbClr val="CCEC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" name="Rectangle 19"/>
          <p:cNvSpPr>
            <a:spLocks noChangeArrowheads="1"/>
          </p:cNvSpPr>
          <p:nvPr userDrawn="1"/>
        </p:nvSpPr>
        <p:spPr bwMode="ltGray">
          <a:xfrm flipV="1">
            <a:off x="8" y="9519"/>
            <a:ext cx="12191999" cy="1043216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10852151" y="188913"/>
            <a:ext cx="1104900" cy="647700"/>
          </a:xfrm>
        </p:spPr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 descr="Light horizontal"/>
          <p:cNvSpPr>
            <a:spLocks noChangeArrowheads="1"/>
          </p:cNvSpPr>
          <p:nvPr/>
        </p:nvSpPr>
        <p:spPr bwMode="gray">
          <a:xfrm>
            <a:off x="9" y="0"/>
            <a:ext cx="624417" cy="6858000"/>
          </a:xfrm>
          <a:prstGeom prst="rect">
            <a:avLst/>
          </a:prstGeom>
          <a:pattFill prst="ltHorz">
            <a:fgClr>
              <a:schemeClr val="bg2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7" name="Rectangle 16"/>
          <p:cNvSpPr>
            <a:spLocks noChangeArrowheads="1"/>
          </p:cNvSpPr>
          <p:nvPr userDrawn="1"/>
        </p:nvSpPr>
        <p:spPr bwMode="invGray">
          <a:xfrm>
            <a:off x="0" y="-26988"/>
            <a:ext cx="12192000" cy="6921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8" name="Line 17"/>
          <p:cNvSpPr>
            <a:spLocks noChangeShapeType="1"/>
          </p:cNvSpPr>
          <p:nvPr/>
        </p:nvSpPr>
        <p:spPr bwMode="gray">
          <a:xfrm>
            <a:off x="624420" y="6410325"/>
            <a:ext cx="11233149" cy="0"/>
          </a:xfrm>
          <a:prstGeom prst="line">
            <a:avLst/>
          </a:prstGeom>
          <a:noFill/>
          <a:ln w="0">
            <a:solidFill>
              <a:schemeClr val="tx2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29" name="AutoShape 18"/>
          <p:cNvSpPr>
            <a:spLocks noChangeArrowheads="1"/>
          </p:cNvSpPr>
          <p:nvPr/>
        </p:nvSpPr>
        <p:spPr bwMode="blackWhite">
          <a:xfrm>
            <a:off x="624419" y="233376"/>
            <a:ext cx="9984316" cy="720725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38100" algn="ctr">
            <a:solidFill>
              <a:schemeClr val="bg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76325"/>
            <a:ext cx="109728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730251" y="319088"/>
            <a:ext cx="95504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zh-CN" altLang="en-US" dirty="0"/>
              <a:t>章 初识</a:t>
            </a:r>
            <a:r>
              <a:rPr lang="en-US" altLang="zh-CN" dirty="0"/>
              <a:t>Python</a:t>
            </a:r>
            <a:endParaRPr lang="zh-CN" altLang="en-US" dirty="0"/>
          </a:p>
        </p:txBody>
      </p:sp>
      <p:sp>
        <p:nvSpPr>
          <p:cNvPr id="1033" name="AutoShape 14"/>
          <p:cNvSpPr>
            <a:spLocks noChangeArrowheads="1"/>
          </p:cNvSpPr>
          <p:nvPr/>
        </p:nvSpPr>
        <p:spPr bwMode="ltGray">
          <a:xfrm rot="5400000">
            <a:off x="11244528" y="-261673"/>
            <a:ext cx="284162" cy="1001183"/>
          </a:xfrm>
          <a:prstGeom prst="moon">
            <a:avLst>
              <a:gd name="adj" fmla="val 21208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2095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82867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defRPr sz="2800">
          <a:solidFill>
            <a:schemeClr val="tx1"/>
          </a:solidFill>
          <a:latin typeface="+mn-lt"/>
          <a:ea typeface="+mn-ea"/>
        </a:defRPr>
      </a:lvl2pPr>
      <a:lvl3pPr marL="123634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defRPr sz="2400">
          <a:solidFill>
            <a:schemeClr val="tx1"/>
          </a:solidFill>
          <a:latin typeface="+mn-lt"/>
          <a:ea typeface="+mn-ea"/>
        </a:defRPr>
      </a:lvl3pPr>
      <a:lvl4pPr marL="164465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59.xml"/><Relationship Id="rId8" Type="http://schemas.openxmlformats.org/officeDocument/2006/relationships/tags" Target="../tags/tag58.xml"/><Relationship Id="rId7" Type="http://schemas.openxmlformats.org/officeDocument/2006/relationships/tags" Target="../tags/tag57.xml"/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70.xml"/><Relationship Id="rId20" Type="http://schemas.openxmlformats.org/officeDocument/2006/relationships/image" Target="../media/image4.png"/><Relationship Id="rId2" Type="http://schemas.openxmlformats.org/officeDocument/2006/relationships/tags" Target="../tags/tag52.xml"/><Relationship Id="rId19" Type="http://schemas.openxmlformats.org/officeDocument/2006/relationships/tags" Target="../tags/tag69.xml"/><Relationship Id="rId18" Type="http://schemas.openxmlformats.org/officeDocument/2006/relationships/tags" Target="../tags/tag68.xml"/><Relationship Id="rId17" Type="http://schemas.openxmlformats.org/officeDocument/2006/relationships/tags" Target="../tags/tag67.xml"/><Relationship Id="rId16" Type="http://schemas.openxmlformats.org/officeDocument/2006/relationships/tags" Target="../tags/tag66.xml"/><Relationship Id="rId15" Type="http://schemas.openxmlformats.org/officeDocument/2006/relationships/tags" Target="../tags/tag65.xml"/><Relationship Id="rId14" Type="http://schemas.openxmlformats.org/officeDocument/2006/relationships/tags" Target="../tags/tag64.xml"/><Relationship Id="rId13" Type="http://schemas.openxmlformats.org/officeDocument/2006/relationships/tags" Target="../tags/tag63.xml"/><Relationship Id="rId12" Type="http://schemas.openxmlformats.org/officeDocument/2006/relationships/tags" Target="../tags/tag62.xml"/><Relationship Id="rId11" Type="http://schemas.openxmlformats.org/officeDocument/2006/relationships/tags" Target="../tags/tag61.xml"/><Relationship Id="rId10" Type="http://schemas.openxmlformats.org/officeDocument/2006/relationships/tags" Target="../tags/tag60.xml"/><Relationship Id="rId1" Type="http://schemas.openxmlformats.org/officeDocument/2006/relationships/tags" Target="../tags/tag5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8.png"/><Relationship Id="rId2" Type="http://schemas.openxmlformats.org/officeDocument/2006/relationships/hyperlink" Target="https://hellowac.github.io/docx-doc-zh/tutorial.html" TargetMode="External"/><Relationship Id="rId1" Type="http://schemas.openxmlformats.org/officeDocument/2006/relationships/hyperlink" Target="https://python-docx.readthedocs.io/en/latest/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1.png"/></Relationships>
</file>

<file path=ppt/slides/_rels/slide34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87.xml"/><Relationship Id="rId17" Type="http://schemas.openxmlformats.org/officeDocument/2006/relationships/image" Target="../media/image4.png"/><Relationship Id="rId16" Type="http://schemas.openxmlformats.org/officeDocument/2006/relationships/tags" Target="../tags/tag86.xml"/><Relationship Id="rId15" Type="http://schemas.openxmlformats.org/officeDocument/2006/relationships/tags" Target="../tags/tag85.xml"/><Relationship Id="rId14" Type="http://schemas.openxmlformats.org/officeDocument/2006/relationships/tags" Target="../tags/tag84.xml"/><Relationship Id="rId13" Type="http://schemas.openxmlformats.org/officeDocument/2006/relationships/tags" Target="../tags/tag83.xml"/><Relationship Id="rId12" Type="http://schemas.openxmlformats.org/officeDocument/2006/relationships/tags" Target="../tags/tag8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tags" Target="../tags/tag71.xml"/></Relationships>
</file>

<file path=ppt/slides/_rels/slide35.xml.rels><?xml version="1.0" encoding="UTF-8" standalone="yes"?>
<Relationships xmlns="http://schemas.openxmlformats.org/package/2006/relationships"><Relationship Id="rId9" Type="http://schemas.openxmlformats.org/officeDocument/2006/relationships/tags" Target="../tags/tag96.xml"/><Relationship Id="rId8" Type="http://schemas.openxmlformats.org/officeDocument/2006/relationships/tags" Target="../tags/tag95.xml"/><Relationship Id="rId7" Type="http://schemas.openxmlformats.org/officeDocument/2006/relationships/tags" Target="../tags/tag94.xml"/><Relationship Id="rId6" Type="http://schemas.openxmlformats.org/officeDocument/2006/relationships/tags" Target="../tags/tag93.xml"/><Relationship Id="rId5" Type="http://schemas.openxmlformats.org/officeDocument/2006/relationships/tags" Target="../tags/tag92.xml"/><Relationship Id="rId4" Type="http://schemas.openxmlformats.org/officeDocument/2006/relationships/tags" Target="../tags/tag91.xml"/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04.xml"/><Relationship Id="rId17" Type="http://schemas.openxmlformats.org/officeDocument/2006/relationships/image" Target="../media/image4.png"/><Relationship Id="rId16" Type="http://schemas.openxmlformats.org/officeDocument/2006/relationships/tags" Target="../tags/tag103.xml"/><Relationship Id="rId15" Type="http://schemas.openxmlformats.org/officeDocument/2006/relationships/tags" Target="../tags/tag102.xml"/><Relationship Id="rId14" Type="http://schemas.openxmlformats.org/officeDocument/2006/relationships/tags" Target="../tags/tag101.xml"/><Relationship Id="rId13" Type="http://schemas.openxmlformats.org/officeDocument/2006/relationships/tags" Target="../tags/tag100.xml"/><Relationship Id="rId12" Type="http://schemas.openxmlformats.org/officeDocument/2006/relationships/tags" Target="../tags/tag99.xml"/><Relationship Id="rId11" Type="http://schemas.openxmlformats.org/officeDocument/2006/relationships/tags" Target="../tags/tag98.xml"/><Relationship Id="rId10" Type="http://schemas.openxmlformats.org/officeDocument/2006/relationships/tags" Target="../tags/tag97.xml"/><Relationship Id="rId1" Type="http://schemas.openxmlformats.org/officeDocument/2006/relationships/tags" Target="../tags/tag88.xml"/></Relationships>
</file>

<file path=ppt/slides/_rels/slide36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tags" Target="../tags/tag109.xml"/><Relationship Id="rId4" Type="http://schemas.openxmlformats.org/officeDocument/2006/relationships/tags" Target="../tags/tag108.xml"/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21.xml"/><Relationship Id="rId17" Type="http://schemas.openxmlformats.org/officeDocument/2006/relationships/image" Target="../media/image4.png"/><Relationship Id="rId16" Type="http://schemas.openxmlformats.org/officeDocument/2006/relationships/tags" Target="../tags/tag120.xml"/><Relationship Id="rId15" Type="http://schemas.openxmlformats.org/officeDocument/2006/relationships/tags" Target="../tags/tag119.xml"/><Relationship Id="rId14" Type="http://schemas.openxmlformats.org/officeDocument/2006/relationships/tags" Target="../tags/tag118.xml"/><Relationship Id="rId13" Type="http://schemas.openxmlformats.org/officeDocument/2006/relationships/tags" Target="../tags/tag117.xml"/><Relationship Id="rId12" Type="http://schemas.openxmlformats.org/officeDocument/2006/relationships/tags" Target="../tags/tag116.xml"/><Relationship Id="rId11" Type="http://schemas.openxmlformats.org/officeDocument/2006/relationships/tags" Target="../tags/tag115.xml"/><Relationship Id="rId10" Type="http://schemas.openxmlformats.org/officeDocument/2006/relationships/tags" Target="../tags/tag114.xml"/><Relationship Id="rId1" Type="http://schemas.openxmlformats.org/officeDocument/2006/relationships/tags" Target="../tags/tag105.xml"/></Relationships>
</file>

<file path=ppt/slides/_rels/slide37.xml.rels><?xml version="1.0" encoding="UTF-8" standalone="yes"?>
<Relationships xmlns="http://schemas.openxmlformats.org/package/2006/relationships"><Relationship Id="rId9" Type="http://schemas.openxmlformats.org/officeDocument/2006/relationships/tags" Target="../tags/tag130.xml"/><Relationship Id="rId8" Type="http://schemas.openxmlformats.org/officeDocument/2006/relationships/tags" Target="../tags/tag129.xml"/><Relationship Id="rId7" Type="http://schemas.openxmlformats.org/officeDocument/2006/relationships/tags" Target="../tags/tag128.xml"/><Relationship Id="rId6" Type="http://schemas.openxmlformats.org/officeDocument/2006/relationships/tags" Target="../tags/tag127.xml"/><Relationship Id="rId5" Type="http://schemas.openxmlformats.org/officeDocument/2006/relationships/tags" Target="../tags/tag126.xml"/><Relationship Id="rId4" Type="http://schemas.openxmlformats.org/officeDocument/2006/relationships/tags" Target="../tags/tag125.xml"/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131.xml"/><Relationship Id="rId10" Type="http://schemas.openxmlformats.org/officeDocument/2006/relationships/image" Target="../media/image4.png"/><Relationship Id="rId1" Type="http://schemas.openxmlformats.org/officeDocument/2006/relationships/tags" Target="../tags/tag122.xml"/></Relationships>
</file>

<file path=ppt/slides/_rels/slide38.xml.rels><?xml version="1.0" encoding="UTF-8" standalone="yes"?>
<Relationships xmlns="http://schemas.openxmlformats.org/package/2006/relationships"><Relationship Id="rId9" Type="http://schemas.openxmlformats.org/officeDocument/2006/relationships/tags" Target="../tags/tag140.xml"/><Relationship Id="rId8" Type="http://schemas.openxmlformats.org/officeDocument/2006/relationships/tags" Target="../tags/tag139.xml"/><Relationship Id="rId7" Type="http://schemas.openxmlformats.org/officeDocument/2006/relationships/tags" Target="../tags/tag138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141.xml"/><Relationship Id="rId10" Type="http://schemas.openxmlformats.org/officeDocument/2006/relationships/image" Target="../media/image4.png"/><Relationship Id="rId1" Type="http://schemas.openxmlformats.org/officeDocument/2006/relationships/tags" Target="../tags/tag132.xml"/></Relationships>
</file>

<file path=ppt/slides/_rels/slide39.xml.rels><?xml version="1.0" encoding="UTF-8" standalone="yes"?>
<Relationships xmlns="http://schemas.openxmlformats.org/package/2006/relationships"><Relationship Id="rId9" Type="http://schemas.openxmlformats.org/officeDocument/2006/relationships/tags" Target="../tags/tag150.xml"/><Relationship Id="rId8" Type="http://schemas.openxmlformats.org/officeDocument/2006/relationships/tags" Target="../tags/tag149.xml"/><Relationship Id="rId7" Type="http://schemas.openxmlformats.org/officeDocument/2006/relationships/tags" Target="../tags/tag148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151.xml"/><Relationship Id="rId10" Type="http://schemas.openxmlformats.org/officeDocument/2006/relationships/image" Target="../media/image4.png"/><Relationship Id="rId1" Type="http://schemas.openxmlformats.org/officeDocument/2006/relationships/tags" Target="../tags/tag14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9" Type="http://schemas.openxmlformats.org/officeDocument/2006/relationships/tags" Target="../tags/tag160.xml"/><Relationship Id="rId8" Type="http://schemas.openxmlformats.org/officeDocument/2006/relationships/tags" Target="../tags/tag159.xml"/><Relationship Id="rId7" Type="http://schemas.openxmlformats.org/officeDocument/2006/relationships/tags" Target="../tags/tag158.xml"/><Relationship Id="rId6" Type="http://schemas.openxmlformats.org/officeDocument/2006/relationships/tags" Target="../tags/tag157.xml"/><Relationship Id="rId5" Type="http://schemas.openxmlformats.org/officeDocument/2006/relationships/tags" Target="../tags/tag156.xml"/><Relationship Id="rId4" Type="http://schemas.openxmlformats.org/officeDocument/2006/relationships/tags" Target="../tags/tag155.xml"/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161.xml"/><Relationship Id="rId10" Type="http://schemas.openxmlformats.org/officeDocument/2006/relationships/image" Target="../media/image4.png"/><Relationship Id="rId1" Type="http://schemas.openxmlformats.org/officeDocument/2006/relationships/tags" Target="../tags/tag152.xml"/></Relationships>
</file>

<file path=ppt/slides/_rels/slide41.xml.rels><?xml version="1.0" encoding="UTF-8" standalone="yes"?>
<Relationships xmlns="http://schemas.openxmlformats.org/package/2006/relationships"><Relationship Id="rId9" Type="http://schemas.openxmlformats.org/officeDocument/2006/relationships/tags" Target="../tags/tag170.xml"/><Relationship Id="rId8" Type="http://schemas.openxmlformats.org/officeDocument/2006/relationships/tags" Target="../tags/tag169.xml"/><Relationship Id="rId7" Type="http://schemas.openxmlformats.org/officeDocument/2006/relationships/tags" Target="../tags/tag168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3" Type="http://schemas.openxmlformats.org/officeDocument/2006/relationships/tags" Target="../tags/tag164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181.xml"/><Relationship Id="rId20" Type="http://schemas.openxmlformats.org/officeDocument/2006/relationships/image" Target="../media/image4.png"/><Relationship Id="rId2" Type="http://schemas.openxmlformats.org/officeDocument/2006/relationships/tags" Target="../tags/tag163.xml"/><Relationship Id="rId19" Type="http://schemas.openxmlformats.org/officeDocument/2006/relationships/tags" Target="../tags/tag180.xml"/><Relationship Id="rId18" Type="http://schemas.openxmlformats.org/officeDocument/2006/relationships/tags" Target="../tags/tag179.xml"/><Relationship Id="rId17" Type="http://schemas.openxmlformats.org/officeDocument/2006/relationships/tags" Target="../tags/tag178.xml"/><Relationship Id="rId16" Type="http://schemas.openxmlformats.org/officeDocument/2006/relationships/tags" Target="../tags/tag177.xml"/><Relationship Id="rId15" Type="http://schemas.openxmlformats.org/officeDocument/2006/relationships/tags" Target="../tags/tag176.xml"/><Relationship Id="rId14" Type="http://schemas.openxmlformats.org/officeDocument/2006/relationships/tags" Target="../tags/tag175.xml"/><Relationship Id="rId13" Type="http://schemas.openxmlformats.org/officeDocument/2006/relationships/tags" Target="../tags/tag174.xml"/><Relationship Id="rId12" Type="http://schemas.openxmlformats.org/officeDocument/2006/relationships/tags" Target="../tags/tag173.xml"/><Relationship Id="rId11" Type="http://schemas.openxmlformats.org/officeDocument/2006/relationships/tags" Target="../tags/tag172.xml"/><Relationship Id="rId10" Type="http://schemas.openxmlformats.org/officeDocument/2006/relationships/tags" Target="../tags/tag171.xml"/><Relationship Id="rId1" Type="http://schemas.openxmlformats.org/officeDocument/2006/relationships/tags" Target="../tags/tag162.xml"/></Relationships>
</file>

<file path=ppt/slides/_rels/slide42.xml.rels><?xml version="1.0" encoding="UTF-8" standalone="yes"?>
<Relationships xmlns="http://schemas.openxmlformats.org/package/2006/relationships"><Relationship Id="rId9" Type="http://schemas.openxmlformats.org/officeDocument/2006/relationships/tags" Target="../tags/tag190.xml"/><Relationship Id="rId8" Type="http://schemas.openxmlformats.org/officeDocument/2006/relationships/tags" Target="../tags/tag189.xml"/><Relationship Id="rId7" Type="http://schemas.openxmlformats.org/officeDocument/2006/relationships/tags" Target="../tags/tag188.xml"/><Relationship Id="rId6" Type="http://schemas.openxmlformats.org/officeDocument/2006/relationships/tags" Target="../tags/tag187.xml"/><Relationship Id="rId5" Type="http://schemas.openxmlformats.org/officeDocument/2006/relationships/tags" Target="../tags/tag186.xml"/><Relationship Id="rId4" Type="http://schemas.openxmlformats.org/officeDocument/2006/relationships/tags" Target="../tags/tag185.xml"/><Relationship Id="rId3" Type="http://schemas.openxmlformats.org/officeDocument/2006/relationships/tags" Target="../tags/tag184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201.xml"/><Relationship Id="rId20" Type="http://schemas.openxmlformats.org/officeDocument/2006/relationships/image" Target="../media/image4.png"/><Relationship Id="rId2" Type="http://schemas.openxmlformats.org/officeDocument/2006/relationships/tags" Target="../tags/tag183.xml"/><Relationship Id="rId19" Type="http://schemas.openxmlformats.org/officeDocument/2006/relationships/tags" Target="../tags/tag200.xml"/><Relationship Id="rId18" Type="http://schemas.openxmlformats.org/officeDocument/2006/relationships/tags" Target="../tags/tag199.xml"/><Relationship Id="rId17" Type="http://schemas.openxmlformats.org/officeDocument/2006/relationships/tags" Target="../tags/tag198.xml"/><Relationship Id="rId16" Type="http://schemas.openxmlformats.org/officeDocument/2006/relationships/tags" Target="../tags/tag197.xml"/><Relationship Id="rId15" Type="http://schemas.openxmlformats.org/officeDocument/2006/relationships/tags" Target="../tags/tag196.xml"/><Relationship Id="rId14" Type="http://schemas.openxmlformats.org/officeDocument/2006/relationships/tags" Target="../tags/tag195.xml"/><Relationship Id="rId13" Type="http://schemas.openxmlformats.org/officeDocument/2006/relationships/tags" Target="../tags/tag194.xml"/><Relationship Id="rId12" Type="http://schemas.openxmlformats.org/officeDocument/2006/relationships/tags" Target="../tags/tag193.xml"/><Relationship Id="rId11" Type="http://schemas.openxmlformats.org/officeDocument/2006/relationships/tags" Target="../tags/tag192.xml"/><Relationship Id="rId10" Type="http://schemas.openxmlformats.org/officeDocument/2006/relationships/tags" Target="../tags/tag191.xml"/><Relationship Id="rId1" Type="http://schemas.openxmlformats.org/officeDocument/2006/relationships/tags" Target="../tags/tag182.xml"/></Relationships>
</file>

<file path=ppt/slides/_rels/slide43.xml.rels><?xml version="1.0" encoding="UTF-8" standalone="yes"?>
<Relationships xmlns="http://schemas.openxmlformats.org/package/2006/relationships"><Relationship Id="rId9" Type="http://schemas.openxmlformats.org/officeDocument/2006/relationships/tags" Target="../tags/tag210.xml"/><Relationship Id="rId8" Type="http://schemas.openxmlformats.org/officeDocument/2006/relationships/tags" Target="../tags/tag209.xml"/><Relationship Id="rId7" Type="http://schemas.openxmlformats.org/officeDocument/2006/relationships/tags" Target="../tags/tag208.xml"/><Relationship Id="rId6" Type="http://schemas.openxmlformats.org/officeDocument/2006/relationships/tags" Target="../tags/tag207.xml"/><Relationship Id="rId5" Type="http://schemas.openxmlformats.org/officeDocument/2006/relationships/tags" Target="../tags/tag206.xml"/><Relationship Id="rId4" Type="http://schemas.openxmlformats.org/officeDocument/2006/relationships/tags" Target="../tags/tag205.xml"/><Relationship Id="rId3" Type="http://schemas.openxmlformats.org/officeDocument/2006/relationships/tags" Target="../tags/tag204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221.xml"/><Relationship Id="rId20" Type="http://schemas.openxmlformats.org/officeDocument/2006/relationships/image" Target="../media/image4.png"/><Relationship Id="rId2" Type="http://schemas.openxmlformats.org/officeDocument/2006/relationships/tags" Target="../tags/tag203.xml"/><Relationship Id="rId19" Type="http://schemas.openxmlformats.org/officeDocument/2006/relationships/tags" Target="../tags/tag220.xml"/><Relationship Id="rId18" Type="http://schemas.openxmlformats.org/officeDocument/2006/relationships/tags" Target="../tags/tag219.xml"/><Relationship Id="rId17" Type="http://schemas.openxmlformats.org/officeDocument/2006/relationships/tags" Target="../tags/tag218.xml"/><Relationship Id="rId16" Type="http://schemas.openxmlformats.org/officeDocument/2006/relationships/tags" Target="../tags/tag217.xml"/><Relationship Id="rId15" Type="http://schemas.openxmlformats.org/officeDocument/2006/relationships/tags" Target="../tags/tag216.xml"/><Relationship Id="rId14" Type="http://schemas.openxmlformats.org/officeDocument/2006/relationships/tags" Target="../tags/tag215.xml"/><Relationship Id="rId13" Type="http://schemas.openxmlformats.org/officeDocument/2006/relationships/tags" Target="../tags/tag214.xml"/><Relationship Id="rId12" Type="http://schemas.openxmlformats.org/officeDocument/2006/relationships/tags" Target="../tags/tag213.xml"/><Relationship Id="rId11" Type="http://schemas.openxmlformats.org/officeDocument/2006/relationships/tags" Target="../tags/tag212.xml"/><Relationship Id="rId10" Type="http://schemas.openxmlformats.org/officeDocument/2006/relationships/tags" Target="../tags/tag211.xml"/><Relationship Id="rId1" Type="http://schemas.openxmlformats.org/officeDocument/2006/relationships/tags" Target="../tags/tag202.xml"/></Relationships>
</file>

<file path=ppt/slides/_rels/slide44.xml.rels><?xml version="1.0" encoding="UTF-8" standalone="yes"?>
<Relationships xmlns="http://schemas.openxmlformats.org/package/2006/relationships"><Relationship Id="rId9" Type="http://schemas.openxmlformats.org/officeDocument/2006/relationships/tags" Target="../tags/tag230.xml"/><Relationship Id="rId8" Type="http://schemas.openxmlformats.org/officeDocument/2006/relationships/tags" Target="../tags/tag229.xml"/><Relationship Id="rId7" Type="http://schemas.openxmlformats.org/officeDocument/2006/relationships/tags" Target="../tags/tag228.xml"/><Relationship Id="rId6" Type="http://schemas.openxmlformats.org/officeDocument/2006/relationships/tags" Target="../tags/tag227.xml"/><Relationship Id="rId5" Type="http://schemas.openxmlformats.org/officeDocument/2006/relationships/tags" Target="../tags/tag226.xml"/><Relationship Id="rId4" Type="http://schemas.openxmlformats.org/officeDocument/2006/relationships/tags" Target="../tags/tag225.xml"/><Relationship Id="rId3" Type="http://schemas.openxmlformats.org/officeDocument/2006/relationships/tags" Target="../tags/tag224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241.xml"/><Relationship Id="rId20" Type="http://schemas.openxmlformats.org/officeDocument/2006/relationships/image" Target="../media/image4.png"/><Relationship Id="rId2" Type="http://schemas.openxmlformats.org/officeDocument/2006/relationships/tags" Target="../tags/tag223.xml"/><Relationship Id="rId19" Type="http://schemas.openxmlformats.org/officeDocument/2006/relationships/tags" Target="../tags/tag240.xml"/><Relationship Id="rId18" Type="http://schemas.openxmlformats.org/officeDocument/2006/relationships/tags" Target="../tags/tag239.xml"/><Relationship Id="rId17" Type="http://schemas.openxmlformats.org/officeDocument/2006/relationships/tags" Target="../tags/tag238.xml"/><Relationship Id="rId16" Type="http://schemas.openxmlformats.org/officeDocument/2006/relationships/tags" Target="../tags/tag237.xml"/><Relationship Id="rId15" Type="http://schemas.openxmlformats.org/officeDocument/2006/relationships/tags" Target="../tags/tag236.xml"/><Relationship Id="rId14" Type="http://schemas.openxmlformats.org/officeDocument/2006/relationships/tags" Target="../tags/tag235.xml"/><Relationship Id="rId13" Type="http://schemas.openxmlformats.org/officeDocument/2006/relationships/tags" Target="../tags/tag234.xml"/><Relationship Id="rId12" Type="http://schemas.openxmlformats.org/officeDocument/2006/relationships/tags" Target="../tags/tag233.xml"/><Relationship Id="rId11" Type="http://schemas.openxmlformats.org/officeDocument/2006/relationships/tags" Target="../tags/tag232.xml"/><Relationship Id="rId10" Type="http://schemas.openxmlformats.org/officeDocument/2006/relationships/tags" Target="../tags/tag231.xml"/><Relationship Id="rId1" Type="http://schemas.openxmlformats.org/officeDocument/2006/relationships/tags" Target="../tags/tag22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9" Type="http://schemas.openxmlformats.org/officeDocument/2006/relationships/tags" Target="../tags/tag250.xml"/><Relationship Id="rId8" Type="http://schemas.openxmlformats.org/officeDocument/2006/relationships/tags" Target="../tags/tag249.xml"/><Relationship Id="rId7" Type="http://schemas.openxmlformats.org/officeDocument/2006/relationships/tags" Target="../tags/tag248.xml"/><Relationship Id="rId6" Type="http://schemas.openxmlformats.org/officeDocument/2006/relationships/tags" Target="../tags/tag247.xml"/><Relationship Id="rId5" Type="http://schemas.openxmlformats.org/officeDocument/2006/relationships/tags" Target="../tags/tag246.xml"/><Relationship Id="rId4" Type="http://schemas.openxmlformats.org/officeDocument/2006/relationships/tags" Target="../tags/tag245.xml"/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258.xml"/><Relationship Id="rId17" Type="http://schemas.openxmlformats.org/officeDocument/2006/relationships/image" Target="../media/image4.png"/><Relationship Id="rId16" Type="http://schemas.openxmlformats.org/officeDocument/2006/relationships/tags" Target="../tags/tag257.xml"/><Relationship Id="rId15" Type="http://schemas.openxmlformats.org/officeDocument/2006/relationships/tags" Target="../tags/tag256.xml"/><Relationship Id="rId14" Type="http://schemas.openxmlformats.org/officeDocument/2006/relationships/tags" Target="../tags/tag255.xml"/><Relationship Id="rId13" Type="http://schemas.openxmlformats.org/officeDocument/2006/relationships/tags" Target="../tags/tag254.xml"/><Relationship Id="rId12" Type="http://schemas.openxmlformats.org/officeDocument/2006/relationships/tags" Target="../tags/tag253.xml"/><Relationship Id="rId11" Type="http://schemas.openxmlformats.org/officeDocument/2006/relationships/tags" Target="../tags/tag252.xml"/><Relationship Id="rId10" Type="http://schemas.openxmlformats.org/officeDocument/2006/relationships/tags" Target="../tags/tag251.xml"/><Relationship Id="rId1" Type="http://schemas.openxmlformats.org/officeDocument/2006/relationships/tags" Target="../tags/tag242.xml"/></Relationships>
</file>

<file path=ppt/slides/_rels/slide52.xml.rels><?xml version="1.0" encoding="UTF-8" standalone="yes"?>
<Relationships xmlns="http://schemas.openxmlformats.org/package/2006/relationships"><Relationship Id="rId9" Type="http://schemas.openxmlformats.org/officeDocument/2006/relationships/tags" Target="../tags/tag267.xml"/><Relationship Id="rId8" Type="http://schemas.openxmlformats.org/officeDocument/2006/relationships/tags" Target="../tags/tag266.xml"/><Relationship Id="rId7" Type="http://schemas.openxmlformats.org/officeDocument/2006/relationships/tags" Target="../tags/tag265.xml"/><Relationship Id="rId6" Type="http://schemas.openxmlformats.org/officeDocument/2006/relationships/tags" Target="../tags/tag264.xml"/><Relationship Id="rId5" Type="http://schemas.openxmlformats.org/officeDocument/2006/relationships/tags" Target="../tags/tag263.xml"/><Relationship Id="rId4" Type="http://schemas.openxmlformats.org/officeDocument/2006/relationships/tags" Target="../tags/tag262.xml"/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275.xml"/><Relationship Id="rId17" Type="http://schemas.openxmlformats.org/officeDocument/2006/relationships/image" Target="../media/image4.png"/><Relationship Id="rId16" Type="http://schemas.openxmlformats.org/officeDocument/2006/relationships/tags" Target="../tags/tag274.xml"/><Relationship Id="rId15" Type="http://schemas.openxmlformats.org/officeDocument/2006/relationships/tags" Target="../tags/tag273.xml"/><Relationship Id="rId14" Type="http://schemas.openxmlformats.org/officeDocument/2006/relationships/tags" Target="../tags/tag272.xml"/><Relationship Id="rId13" Type="http://schemas.openxmlformats.org/officeDocument/2006/relationships/tags" Target="../tags/tag271.xml"/><Relationship Id="rId12" Type="http://schemas.openxmlformats.org/officeDocument/2006/relationships/tags" Target="../tags/tag270.xml"/><Relationship Id="rId11" Type="http://schemas.openxmlformats.org/officeDocument/2006/relationships/tags" Target="../tags/tag269.xml"/><Relationship Id="rId10" Type="http://schemas.openxmlformats.org/officeDocument/2006/relationships/tags" Target="../tags/tag268.xml"/><Relationship Id="rId1" Type="http://schemas.openxmlformats.org/officeDocument/2006/relationships/tags" Target="../tags/tag259.xml"/></Relationships>
</file>

<file path=ppt/slides/_rels/slide53.xml.rels><?xml version="1.0" encoding="UTF-8" standalone="yes"?>
<Relationships xmlns="http://schemas.openxmlformats.org/package/2006/relationships"><Relationship Id="rId9" Type="http://schemas.openxmlformats.org/officeDocument/2006/relationships/tags" Target="../tags/tag284.xml"/><Relationship Id="rId8" Type="http://schemas.openxmlformats.org/officeDocument/2006/relationships/tags" Target="../tags/tag283.xml"/><Relationship Id="rId7" Type="http://schemas.openxmlformats.org/officeDocument/2006/relationships/tags" Target="../tags/tag282.xml"/><Relationship Id="rId6" Type="http://schemas.openxmlformats.org/officeDocument/2006/relationships/tags" Target="../tags/tag281.xml"/><Relationship Id="rId5" Type="http://schemas.openxmlformats.org/officeDocument/2006/relationships/tags" Target="../tags/tag280.xml"/><Relationship Id="rId4" Type="http://schemas.openxmlformats.org/officeDocument/2006/relationships/tags" Target="../tags/tag279.xml"/><Relationship Id="rId3" Type="http://schemas.openxmlformats.org/officeDocument/2006/relationships/tags" Target="../tags/tag278.xml"/><Relationship Id="rId2" Type="http://schemas.openxmlformats.org/officeDocument/2006/relationships/tags" Target="../tags/tag277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285.xml"/><Relationship Id="rId10" Type="http://schemas.openxmlformats.org/officeDocument/2006/relationships/image" Target="../media/image4.png"/><Relationship Id="rId1" Type="http://schemas.openxmlformats.org/officeDocument/2006/relationships/tags" Target="../tags/tag276.xml"/></Relationships>
</file>

<file path=ppt/slides/_rels/slide54.xml.rels><?xml version="1.0" encoding="UTF-8" standalone="yes"?>
<Relationships xmlns="http://schemas.openxmlformats.org/package/2006/relationships"><Relationship Id="rId9" Type="http://schemas.openxmlformats.org/officeDocument/2006/relationships/tags" Target="../tags/tag294.xml"/><Relationship Id="rId8" Type="http://schemas.openxmlformats.org/officeDocument/2006/relationships/tags" Target="../tags/tag293.xml"/><Relationship Id="rId7" Type="http://schemas.openxmlformats.org/officeDocument/2006/relationships/tags" Target="../tags/tag292.xml"/><Relationship Id="rId6" Type="http://schemas.openxmlformats.org/officeDocument/2006/relationships/tags" Target="../tags/tag291.xml"/><Relationship Id="rId5" Type="http://schemas.openxmlformats.org/officeDocument/2006/relationships/tags" Target="../tags/tag290.xml"/><Relationship Id="rId4" Type="http://schemas.openxmlformats.org/officeDocument/2006/relationships/tags" Target="../tags/tag289.xml"/><Relationship Id="rId3" Type="http://schemas.openxmlformats.org/officeDocument/2006/relationships/tags" Target="../tags/tag288.xml"/><Relationship Id="rId2" Type="http://schemas.openxmlformats.org/officeDocument/2006/relationships/tags" Target="../tags/tag287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295.xml"/><Relationship Id="rId10" Type="http://schemas.openxmlformats.org/officeDocument/2006/relationships/image" Target="../media/image4.png"/><Relationship Id="rId1" Type="http://schemas.openxmlformats.org/officeDocument/2006/relationships/tags" Target="../tags/tag286.xml"/></Relationships>
</file>

<file path=ppt/slides/_rels/slide55.xml.rels><?xml version="1.0" encoding="UTF-8" standalone="yes"?>
<Relationships xmlns="http://schemas.openxmlformats.org/package/2006/relationships"><Relationship Id="rId9" Type="http://schemas.openxmlformats.org/officeDocument/2006/relationships/tags" Target="../tags/tag304.xml"/><Relationship Id="rId8" Type="http://schemas.openxmlformats.org/officeDocument/2006/relationships/tags" Target="../tags/tag303.xml"/><Relationship Id="rId7" Type="http://schemas.openxmlformats.org/officeDocument/2006/relationships/tags" Target="../tags/tag302.xml"/><Relationship Id="rId6" Type="http://schemas.openxmlformats.org/officeDocument/2006/relationships/tags" Target="../tags/tag301.xml"/><Relationship Id="rId5" Type="http://schemas.openxmlformats.org/officeDocument/2006/relationships/tags" Target="../tags/tag300.xml"/><Relationship Id="rId4" Type="http://schemas.openxmlformats.org/officeDocument/2006/relationships/tags" Target="../tags/tag299.xml"/><Relationship Id="rId3" Type="http://schemas.openxmlformats.org/officeDocument/2006/relationships/tags" Target="../tags/tag298.xml"/><Relationship Id="rId2" Type="http://schemas.openxmlformats.org/officeDocument/2006/relationships/tags" Target="../tags/tag297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305.xml"/><Relationship Id="rId10" Type="http://schemas.openxmlformats.org/officeDocument/2006/relationships/image" Target="../media/image4.png"/><Relationship Id="rId1" Type="http://schemas.openxmlformats.org/officeDocument/2006/relationships/tags" Target="../tags/tag296.xml"/></Relationships>
</file>

<file path=ppt/slides/_rels/slide56.xml.rels><?xml version="1.0" encoding="UTF-8" standalone="yes"?>
<Relationships xmlns="http://schemas.openxmlformats.org/package/2006/relationships"><Relationship Id="rId9" Type="http://schemas.openxmlformats.org/officeDocument/2006/relationships/tags" Target="../tags/tag314.xml"/><Relationship Id="rId8" Type="http://schemas.openxmlformats.org/officeDocument/2006/relationships/tags" Target="../tags/tag313.xml"/><Relationship Id="rId7" Type="http://schemas.openxmlformats.org/officeDocument/2006/relationships/tags" Target="../tags/tag312.xml"/><Relationship Id="rId6" Type="http://schemas.openxmlformats.org/officeDocument/2006/relationships/tags" Target="../tags/tag311.xml"/><Relationship Id="rId5" Type="http://schemas.openxmlformats.org/officeDocument/2006/relationships/tags" Target="../tags/tag310.xml"/><Relationship Id="rId4" Type="http://schemas.openxmlformats.org/officeDocument/2006/relationships/tags" Target="../tags/tag309.xml"/><Relationship Id="rId3" Type="http://schemas.openxmlformats.org/officeDocument/2006/relationships/tags" Target="../tags/tag308.xml"/><Relationship Id="rId2" Type="http://schemas.openxmlformats.org/officeDocument/2006/relationships/tags" Target="../tags/tag307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318.xml"/><Relationship Id="rId13" Type="http://schemas.openxmlformats.org/officeDocument/2006/relationships/image" Target="../media/image4.png"/><Relationship Id="rId12" Type="http://schemas.openxmlformats.org/officeDocument/2006/relationships/tags" Target="../tags/tag317.xml"/><Relationship Id="rId11" Type="http://schemas.openxmlformats.org/officeDocument/2006/relationships/tags" Target="../tags/tag316.xml"/><Relationship Id="rId10" Type="http://schemas.openxmlformats.org/officeDocument/2006/relationships/tags" Target="../tags/tag315.xml"/><Relationship Id="rId1" Type="http://schemas.openxmlformats.org/officeDocument/2006/relationships/tags" Target="../tags/tag306.xml"/></Relationships>
</file>

<file path=ppt/slides/_rels/slide57.xml.rels><?xml version="1.0" encoding="UTF-8" standalone="yes"?>
<Relationships xmlns="http://schemas.openxmlformats.org/package/2006/relationships"><Relationship Id="rId9" Type="http://schemas.openxmlformats.org/officeDocument/2006/relationships/tags" Target="../tags/tag327.xml"/><Relationship Id="rId8" Type="http://schemas.openxmlformats.org/officeDocument/2006/relationships/tags" Target="../tags/tag326.xml"/><Relationship Id="rId7" Type="http://schemas.openxmlformats.org/officeDocument/2006/relationships/tags" Target="../tags/tag325.xml"/><Relationship Id="rId6" Type="http://schemas.openxmlformats.org/officeDocument/2006/relationships/tags" Target="../tags/tag324.xml"/><Relationship Id="rId5" Type="http://schemas.openxmlformats.org/officeDocument/2006/relationships/tags" Target="../tags/tag323.xml"/><Relationship Id="rId4" Type="http://schemas.openxmlformats.org/officeDocument/2006/relationships/tags" Target="../tags/tag322.xml"/><Relationship Id="rId3" Type="http://schemas.openxmlformats.org/officeDocument/2006/relationships/tags" Target="../tags/tag321.xml"/><Relationship Id="rId2" Type="http://schemas.openxmlformats.org/officeDocument/2006/relationships/tags" Target="../tags/tag320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331.xml"/><Relationship Id="rId13" Type="http://schemas.openxmlformats.org/officeDocument/2006/relationships/image" Target="../media/image4.png"/><Relationship Id="rId12" Type="http://schemas.openxmlformats.org/officeDocument/2006/relationships/tags" Target="../tags/tag330.xml"/><Relationship Id="rId11" Type="http://schemas.openxmlformats.org/officeDocument/2006/relationships/tags" Target="../tags/tag329.xml"/><Relationship Id="rId10" Type="http://schemas.openxmlformats.org/officeDocument/2006/relationships/tags" Target="../tags/tag328.xml"/><Relationship Id="rId1" Type="http://schemas.openxmlformats.org/officeDocument/2006/relationships/tags" Target="../tags/tag319.xml"/></Relationships>
</file>

<file path=ppt/slides/_rels/slide58.xml.rels><?xml version="1.0" encoding="UTF-8" standalone="yes"?>
<Relationships xmlns="http://schemas.openxmlformats.org/package/2006/relationships"><Relationship Id="rId9" Type="http://schemas.openxmlformats.org/officeDocument/2006/relationships/tags" Target="../tags/tag340.xml"/><Relationship Id="rId8" Type="http://schemas.openxmlformats.org/officeDocument/2006/relationships/tags" Target="../tags/tag339.xml"/><Relationship Id="rId7" Type="http://schemas.openxmlformats.org/officeDocument/2006/relationships/tags" Target="../tags/tag338.xml"/><Relationship Id="rId6" Type="http://schemas.openxmlformats.org/officeDocument/2006/relationships/tags" Target="../tags/tag337.xml"/><Relationship Id="rId5" Type="http://schemas.openxmlformats.org/officeDocument/2006/relationships/tags" Target="../tags/tag336.xml"/><Relationship Id="rId4" Type="http://schemas.openxmlformats.org/officeDocument/2006/relationships/tags" Target="../tags/tag335.xml"/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344.xml"/><Relationship Id="rId13" Type="http://schemas.openxmlformats.org/officeDocument/2006/relationships/image" Target="../media/image4.png"/><Relationship Id="rId12" Type="http://schemas.openxmlformats.org/officeDocument/2006/relationships/tags" Target="../tags/tag343.xml"/><Relationship Id="rId11" Type="http://schemas.openxmlformats.org/officeDocument/2006/relationships/tags" Target="../tags/tag342.xml"/><Relationship Id="rId10" Type="http://schemas.openxmlformats.org/officeDocument/2006/relationships/tags" Target="../tags/tag341.xml"/><Relationship Id="rId1" Type="http://schemas.openxmlformats.org/officeDocument/2006/relationships/tags" Target="../tags/tag33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7.xml"/><Relationship Id="rId17" Type="http://schemas.openxmlformats.org/officeDocument/2006/relationships/image" Target="../media/image4.png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2.png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3.pn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6.png"/></Relationships>
</file>

<file path=ppt/slides/_rels/slide68.xml.rels><?xml version="1.0" encoding="UTF-8" standalone="yes"?>
<Relationships xmlns="http://schemas.openxmlformats.org/package/2006/relationships"><Relationship Id="rId9" Type="http://schemas.openxmlformats.org/officeDocument/2006/relationships/tags" Target="../tags/tag353.xml"/><Relationship Id="rId8" Type="http://schemas.openxmlformats.org/officeDocument/2006/relationships/tags" Target="../tags/tag352.xml"/><Relationship Id="rId7" Type="http://schemas.openxmlformats.org/officeDocument/2006/relationships/tags" Target="../tags/tag351.xml"/><Relationship Id="rId6" Type="http://schemas.openxmlformats.org/officeDocument/2006/relationships/tags" Target="../tags/tag350.xml"/><Relationship Id="rId5" Type="http://schemas.openxmlformats.org/officeDocument/2006/relationships/tags" Target="../tags/tag349.xml"/><Relationship Id="rId4" Type="http://schemas.openxmlformats.org/officeDocument/2006/relationships/tags" Target="../tags/tag348.xml"/><Relationship Id="rId3" Type="http://schemas.openxmlformats.org/officeDocument/2006/relationships/tags" Target="../tags/tag347.xml"/><Relationship Id="rId2" Type="http://schemas.openxmlformats.org/officeDocument/2006/relationships/tags" Target="../tags/tag346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354.xml"/><Relationship Id="rId10" Type="http://schemas.openxmlformats.org/officeDocument/2006/relationships/image" Target="../media/image4.png"/><Relationship Id="rId1" Type="http://schemas.openxmlformats.org/officeDocument/2006/relationships/tags" Target="../tags/tag345.xml"/></Relationships>
</file>

<file path=ppt/slides/_rels/slide69.xml.rels><?xml version="1.0" encoding="UTF-8" standalone="yes"?>
<Relationships xmlns="http://schemas.openxmlformats.org/package/2006/relationships"><Relationship Id="rId9" Type="http://schemas.openxmlformats.org/officeDocument/2006/relationships/tags" Target="../tags/tag363.xml"/><Relationship Id="rId8" Type="http://schemas.openxmlformats.org/officeDocument/2006/relationships/tags" Target="../tags/tag362.xml"/><Relationship Id="rId7" Type="http://schemas.openxmlformats.org/officeDocument/2006/relationships/tags" Target="../tags/tag361.xml"/><Relationship Id="rId6" Type="http://schemas.openxmlformats.org/officeDocument/2006/relationships/tags" Target="../tags/tag360.xml"/><Relationship Id="rId5" Type="http://schemas.openxmlformats.org/officeDocument/2006/relationships/tags" Target="../tags/tag359.xml"/><Relationship Id="rId4" Type="http://schemas.openxmlformats.org/officeDocument/2006/relationships/tags" Target="../tags/tag358.xml"/><Relationship Id="rId3" Type="http://schemas.openxmlformats.org/officeDocument/2006/relationships/tags" Target="../tags/tag357.xml"/><Relationship Id="rId2" Type="http://schemas.openxmlformats.org/officeDocument/2006/relationships/tags" Target="../tags/tag356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364.xml"/><Relationship Id="rId10" Type="http://schemas.openxmlformats.org/officeDocument/2006/relationships/image" Target="../media/image4.png"/><Relationship Id="rId1" Type="http://schemas.openxmlformats.org/officeDocument/2006/relationships/tags" Target="../tags/tag355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27.xml"/><Relationship Id="rId10" Type="http://schemas.openxmlformats.org/officeDocument/2006/relationships/image" Target="../media/image4.png"/><Relationship Id="rId1" Type="http://schemas.openxmlformats.org/officeDocument/2006/relationships/tags" Target="../tags/tag18.xml"/></Relationships>
</file>

<file path=ppt/slides/_rels/slide70.xml.rels><?xml version="1.0" encoding="UTF-8" standalone="yes"?>
<Relationships xmlns="http://schemas.openxmlformats.org/package/2006/relationships"><Relationship Id="rId9" Type="http://schemas.openxmlformats.org/officeDocument/2006/relationships/tags" Target="../tags/tag373.xml"/><Relationship Id="rId8" Type="http://schemas.openxmlformats.org/officeDocument/2006/relationships/tags" Target="../tags/tag372.xml"/><Relationship Id="rId7" Type="http://schemas.openxmlformats.org/officeDocument/2006/relationships/tags" Target="../tags/tag371.xml"/><Relationship Id="rId6" Type="http://schemas.openxmlformats.org/officeDocument/2006/relationships/tags" Target="../tags/tag370.xml"/><Relationship Id="rId5" Type="http://schemas.openxmlformats.org/officeDocument/2006/relationships/tags" Target="../tags/tag369.xml"/><Relationship Id="rId4" Type="http://schemas.openxmlformats.org/officeDocument/2006/relationships/tags" Target="../tags/tag368.xml"/><Relationship Id="rId3" Type="http://schemas.openxmlformats.org/officeDocument/2006/relationships/tags" Target="../tags/tag367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384.xml"/><Relationship Id="rId20" Type="http://schemas.openxmlformats.org/officeDocument/2006/relationships/image" Target="../media/image4.png"/><Relationship Id="rId2" Type="http://schemas.openxmlformats.org/officeDocument/2006/relationships/tags" Target="../tags/tag366.xml"/><Relationship Id="rId19" Type="http://schemas.openxmlformats.org/officeDocument/2006/relationships/tags" Target="../tags/tag383.xml"/><Relationship Id="rId18" Type="http://schemas.openxmlformats.org/officeDocument/2006/relationships/tags" Target="../tags/tag382.xml"/><Relationship Id="rId17" Type="http://schemas.openxmlformats.org/officeDocument/2006/relationships/tags" Target="../tags/tag381.xml"/><Relationship Id="rId16" Type="http://schemas.openxmlformats.org/officeDocument/2006/relationships/tags" Target="../tags/tag380.xml"/><Relationship Id="rId15" Type="http://schemas.openxmlformats.org/officeDocument/2006/relationships/tags" Target="../tags/tag379.xml"/><Relationship Id="rId14" Type="http://schemas.openxmlformats.org/officeDocument/2006/relationships/tags" Target="../tags/tag378.xml"/><Relationship Id="rId13" Type="http://schemas.openxmlformats.org/officeDocument/2006/relationships/tags" Target="../tags/tag377.xml"/><Relationship Id="rId12" Type="http://schemas.openxmlformats.org/officeDocument/2006/relationships/tags" Target="../tags/tag376.xml"/><Relationship Id="rId11" Type="http://schemas.openxmlformats.org/officeDocument/2006/relationships/tags" Target="../tags/tag375.xml"/><Relationship Id="rId10" Type="http://schemas.openxmlformats.org/officeDocument/2006/relationships/tags" Target="../tags/tag374.xml"/><Relationship Id="rId1" Type="http://schemas.openxmlformats.org/officeDocument/2006/relationships/tags" Target="../tags/tag365.xml"/></Relationships>
</file>

<file path=ppt/slides/_rels/slide71.xml.rels><?xml version="1.0" encoding="UTF-8" standalone="yes"?>
<Relationships xmlns="http://schemas.openxmlformats.org/package/2006/relationships"><Relationship Id="rId9" Type="http://schemas.openxmlformats.org/officeDocument/2006/relationships/tags" Target="../tags/tag393.xml"/><Relationship Id="rId8" Type="http://schemas.openxmlformats.org/officeDocument/2006/relationships/tags" Target="../tags/tag392.xml"/><Relationship Id="rId7" Type="http://schemas.openxmlformats.org/officeDocument/2006/relationships/tags" Target="../tags/tag391.xml"/><Relationship Id="rId6" Type="http://schemas.openxmlformats.org/officeDocument/2006/relationships/tags" Target="../tags/tag390.xml"/><Relationship Id="rId5" Type="http://schemas.openxmlformats.org/officeDocument/2006/relationships/tags" Target="../tags/tag389.xml"/><Relationship Id="rId4" Type="http://schemas.openxmlformats.org/officeDocument/2006/relationships/tags" Target="../tags/tag388.xml"/><Relationship Id="rId3" Type="http://schemas.openxmlformats.org/officeDocument/2006/relationships/tags" Target="../tags/tag387.xml"/><Relationship Id="rId25" Type="http://schemas.openxmlformats.org/officeDocument/2006/relationships/slideLayout" Target="../slideLayouts/slideLayout3.xml"/><Relationship Id="rId24" Type="http://schemas.openxmlformats.org/officeDocument/2006/relationships/tags" Target="../tags/tag407.xml"/><Relationship Id="rId23" Type="http://schemas.openxmlformats.org/officeDocument/2006/relationships/image" Target="../media/image4.png"/><Relationship Id="rId22" Type="http://schemas.openxmlformats.org/officeDocument/2006/relationships/tags" Target="../tags/tag406.xml"/><Relationship Id="rId21" Type="http://schemas.openxmlformats.org/officeDocument/2006/relationships/tags" Target="../tags/tag405.xml"/><Relationship Id="rId20" Type="http://schemas.openxmlformats.org/officeDocument/2006/relationships/tags" Target="../tags/tag404.xml"/><Relationship Id="rId2" Type="http://schemas.openxmlformats.org/officeDocument/2006/relationships/tags" Target="../tags/tag386.xml"/><Relationship Id="rId19" Type="http://schemas.openxmlformats.org/officeDocument/2006/relationships/tags" Target="../tags/tag403.xml"/><Relationship Id="rId18" Type="http://schemas.openxmlformats.org/officeDocument/2006/relationships/tags" Target="../tags/tag402.xml"/><Relationship Id="rId17" Type="http://schemas.openxmlformats.org/officeDocument/2006/relationships/tags" Target="../tags/tag401.xml"/><Relationship Id="rId16" Type="http://schemas.openxmlformats.org/officeDocument/2006/relationships/tags" Target="../tags/tag400.xml"/><Relationship Id="rId15" Type="http://schemas.openxmlformats.org/officeDocument/2006/relationships/tags" Target="../tags/tag399.xml"/><Relationship Id="rId14" Type="http://schemas.openxmlformats.org/officeDocument/2006/relationships/tags" Target="../tags/tag398.xml"/><Relationship Id="rId13" Type="http://schemas.openxmlformats.org/officeDocument/2006/relationships/tags" Target="../tags/tag397.xml"/><Relationship Id="rId12" Type="http://schemas.openxmlformats.org/officeDocument/2006/relationships/tags" Target="../tags/tag396.xml"/><Relationship Id="rId11" Type="http://schemas.openxmlformats.org/officeDocument/2006/relationships/tags" Target="../tags/tag395.xml"/><Relationship Id="rId10" Type="http://schemas.openxmlformats.org/officeDocument/2006/relationships/tags" Target="../tags/tag394.xml"/><Relationship Id="rId1" Type="http://schemas.openxmlformats.org/officeDocument/2006/relationships/tags" Target="../tags/tag385.xml"/></Relationships>
</file>

<file path=ppt/slides/_rels/slide72.xml.rels><?xml version="1.0" encoding="UTF-8" standalone="yes"?>
<Relationships xmlns="http://schemas.openxmlformats.org/package/2006/relationships"><Relationship Id="rId9" Type="http://schemas.openxmlformats.org/officeDocument/2006/relationships/tags" Target="../tags/tag416.xml"/><Relationship Id="rId8" Type="http://schemas.openxmlformats.org/officeDocument/2006/relationships/tags" Target="../tags/tag415.xml"/><Relationship Id="rId7" Type="http://schemas.openxmlformats.org/officeDocument/2006/relationships/tags" Target="../tags/tag414.xml"/><Relationship Id="rId6" Type="http://schemas.openxmlformats.org/officeDocument/2006/relationships/tags" Target="../tags/tag413.xml"/><Relationship Id="rId5" Type="http://schemas.openxmlformats.org/officeDocument/2006/relationships/tags" Target="../tags/tag412.xml"/><Relationship Id="rId4" Type="http://schemas.openxmlformats.org/officeDocument/2006/relationships/tags" Target="../tags/tag411.xml"/><Relationship Id="rId3" Type="http://schemas.openxmlformats.org/officeDocument/2006/relationships/tags" Target="../tags/tag410.xml"/><Relationship Id="rId25" Type="http://schemas.openxmlformats.org/officeDocument/2006/relationships/slideLayout" Target="../slideLayouts/slideLayout3.xml"/><Relationship Id="rId24" Type="http://schemas.openxmlformats.org/officeDocument/2006/relationships/tags" Target="../tags/tag430.xml"/><Relationship Id="rId23" Type="http://schemas.openxmlformats.org/officeDocument/2006/relationships/image" Target="../media/image4.png"/><Relationship Id="rId22" Type="http://schemas.openxmlformats.org/officeDocument/2006/relationships/tags" Target="../tags/tag429.xml"/><Relationship Id="rId21" Type="http://schemas.openxmlformats.org/officeDocument/2006/relationships/tags" Target="../tags/tag428.xml"/><Relationship Id="rId20" Type="http://schemas.openxmlformats.org/officeDocument/2006/relationships/tags" Target="../tags/tag427.xml"/><Relationship Id="rId2" Type="http://schemas.openxmlformats.org/officeDocument/2006/relationships/tags" Target="../tags/tag409.xml"/><Relationship Id="rId19" Type="http://schemas.openxmlformats.org/officeDocument/2006/relationships/tags" Target="../tags/tag426.xml"/><Relationship Id="rId18" Type="http://schemas.openxmlformats.org/officeDocument/2006/relationships/tags" Target="../tags/tag425.xml"/><Relationship Id="rId17" Type="http://schemas.openxmlformats.org/officeDocument/2006/relationships/tags" Target="../tags/tag424.xml"/><Relationship Id="rId16" Type="http://schemas.openxmlformats.org/officeDocument/2006/relationships/tags" Target="../tags/tag423.xml"/><Relationship Id="rId15" Type="http://schemas.openxmlformats.org/officeDocument/2006/relationships/tags" Target="../tags/tag422.xml"/><Relationship Id="rId14" Type="http://schemas.openxmlformats.org/officeDocument/2006/relationships/tags" Target="../tags/tag421.xml"/><Relationship Id="rId13" Type="http://schemas.openxmlformats.org/officeDocument/2006/relationships/tags" Target="../tags/tag420.xml"/><Relationship Id="rId12" Type="http://schemas.openxmlformats.org/officeDocument/2006/relationships/tags" Target="../tags/tag419.xml"/><Relationship Id="rId11" Type="http://schemas.openxmlformats.org/officeDocument/2006/relationships/tags" Target="../tags/tag418.xml"/><Relationship Id="rId10" Type="http://schemas.openxmlformats.org/officeDocument/2006/relationships/tags" Target="../tags/tag417.xml"/><Relationship Id="rId1" Type="http://schemas.openxmlformats.org/officeDocument/2006/relationships/tags" Target="../tags/tag408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36.xml"/><Relationship Id="rId8" Type="http://schemas.openxmlformats.org/officeDocument/2006/relationships/tags" Target="../tags/tag35.xml"/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37.xml"/><Relationship Id="rId10" Type="http://schemas.openxmlformats.org/officeDocument/2006/relationships/image" Target="../media/image4.png"/><Relationship Id="rId1" Type="http://schemas.openxmlformats.org/officeDocument/2006/relationships/tags" Target="../tags/tag28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46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50.xml"/><Relationship Id="rId13" Type="http://schemas.openxmlformats.org/officeDocument/2006/relationships/image" Target="../media/image4.png"/><Relationship Id="rId12" Type="http://schemas.openxmlformats.org/officeDocument/2006/relationships/tags" Target="../tags/tag49.xml"/><Relationship Id="rId11" Type="http://schemas.openxmlformats.org/officeDocument/2006/relationships/tags" Target="../tags/tag48.xml"/><Relationship Id="rId10" Type="http://schemas.openxmlformats.org/officeDocument/2006/relationships/tags" Target="../tags/tag47.xml"/><Relationship Id="rId1" Type="http://schemas.openxmlformats.org/officeDocument/2006/relationships/tags" Target="../tags/tag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23"/>
          <p:cNvSpPr>
            <a:spLocks noChangeShapeType="1"/>
          </p:cNvSpPr>
          <p:nvPr/>
        </p:nvSpPr>
        <p:spPr bwMode="gray">
          <a:xfrm>
            <a:off x="3216275" y="2565412"/>
            <a:ext cx="6489700" cy="2222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00" name="Line 24"/>
          <p:cNvSpPr>
            <a:spLocks noChangeShapeType="1"/>
          </p:cNvSpPr>
          <p:nvPr/>
        </p:nvSpPr>
        <p:spPr bwMode="gray">
          <a:xfrm flipV="1">
            <a:off x="3216275" y="3710207"/>
            <a:ext cx="6489700" cy="1111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007768" y="204058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solidFill>
                  <a:schemeClr val="bg1"/>
                </a:solidFill>
              </a:rPr>
              <a:t>Python</a:t>
            </a:r>
            <a:r>
              <a:rPr lang="zh-CN" altLang="en-US" sz="360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程序设计</a:t>
            </a:r>
            <a:r>
              <a:rPr lang="zh-CN" altLang="en-US" sz="3600" dirty="0">
                <a:solidFill>
                  <a:schemeClr val="bg1"/>
                </a:solidFill>
              </a:rPr>
              <a:t>基础</a:t>
            </a:r>
            <a:endParaRPr lang="zh-CN" altLang="en-US" sz="3600" dirty="0">
              <a:solidFill>
                <a:schemeClr val="bg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872009" y="2768317"/>
            <a:ext cx="32402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chemeClr val="tx2"/>
                </a:solidFill>
                <a:latin typeface="+mn-lt"/>
                <a:ea typeface="+mn-ea"/>
              </a:rPr>
              <a:t>第</a:t>
            </a:r>
            <a:r>
              <a:rPr lang="en-US" altLang="zh-CN" sz="4400" dirty="0">
                <a:solidFill>
                  <a:schemeClr val="tx2"/>
                </a:solidFill>
                <a:latin typeface="+mn-lt"/>
                <a:ea typeface="+mn-ea"/>
              </a:rPr>
              <a:t>6</a:t>
            </a:r>
            <a:r>
              <a:rPr lang="zh-CN" altLang="en-US" sz="4400" dirty="0">
                <a:solidFill>
                  <a:schemeClr val="tx2"/>
                </a:solidFill>
                <a:latin typeface="+mn-lt"/>
                <a:ea typeface="+mn-ea"/>
              </a:rPr>
              <a:t>章 文件</a:t>
            </a:r>
            <a:endParaRPr lang="zh-CN" altLang="en-US" sz="4400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95" y="55620"/>
            <a:ext cx="1019767" cy="94320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12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以字符串形式和整数形式保存在文件中所耗费的存储字节是相同的。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>
          <a:xfrm>
            <a:off x="11137900" y="698919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wrap="square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1014730"/>
          </a:xfrm>
          <a:prstGeom prst="rect">
            <a:avLst/>
          </a:prstGeom>
          <a:noFill/>
        </p:spPr>
        <p:txBody>
          <a:bodyPr vert="horz" wrap="square" rtlCol="0" anchor="t" anchorCtr="0">
            <a:spAutoFit/>
          </a:bodyPr>
          <a:lstStyle/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'12'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ASCII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码保存耗费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个字节， 以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int32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整数保存耗费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4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个字节。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0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1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3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4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3" name="组合 12"/>
          <p:cNvGrpSpPr/>
          <p:nvPr>
            <p:custDataLst>
              <p:tags r:id="rId15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6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/>
            <p:cNvSpPr/>
            <p:nvPr>
              <p:custDataLst>
                <p:tags r:id="rId17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/>
            <p:cNvSpPr txBox="1"/>
            <p:nvPr>
              <p:custDataLst>
                <p:tags r:id="rId18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52" y="1035612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6.2.1</a:t>
            </a:r>
            <a:r>
              <a:rPr lang="zh-CN" altLang="en-US" dirty="0"/>
              <a:t> </a:t>
            </a:r>
            <a:r>
              <a:rPr lang="zh-CN" altLang="zh-CN" dirty="0"/>
              <a:t>用内置函数</a:t>
            </a:r>
            <a:r>
              <a:rPr lang="en-US" altLang="zh-CN"/>
              <a:t>open</a:t>
            </a:r>
            <a:r>
              <a:rPr lang="zh-CN" altLang="zh-CN"/>
              <a:t>打开文件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063552" y="1451105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zh-CN" altLang="en-US" dirty="0"/>
              <a:t>操作文件前一定要先打开文件。</a:t>
            </a:r>
            <a:r>
              <a:rPr lang="zh-CN" altLang="zh-CN" dirty="0"/>
              <a:t>内置函数</a:t>
            </a:r>
            <a:r>
              <a:rPr lang="es-AR" altLang="zh-CN" dirty="0"/>
              <a:t>open()</a:t>
            </a:r>
            <a:r>
              <a:rPr lang="zh-CN" altLang="en-US" dirty="0"/>
              <a:t>可</a:t>
            </a:r>
            <a:r>
              <a:rPr lang="zh-CN" altLang="zh-CN" dirty="0"/>
              <a:t>打开文件</a:t>
            </a:r>
            <a:r>
              <a:rPr lang="zh-CN" altLang="en-US" dirty="0"/>
              <a:t>，格式为</a:t>
            </a:r>
            <a:r>
              <a:rPr lang="en-US" altLang="zh-CN" dirty="0"/>
              <a:t>   f = open(</a:t>
            </a:r>
            <a:r>
              <a:rPr lang="zh-CN" altLang="zh-CN" dirty="0"/>
              <a:t>文件名</a:t>
            </a:r>
            <a:r>
              <a:rPr lang="en-US" altLang="zh-CN" dirty="0"/>
              <a:t>, </a:t>
            </a:r>
            <a:r>
              <a:rPr lang="zh-CN" altLang="zh-CN" dirty="0">
                <a:solidFill>
                  <a:srgbClr val="C00000"/>
                </a:solidFill>
              </a:rPr>
              <a:t>文件模式</a:t>
            </a:r>
            <a:r>
              <a:rPr lang="en-US" altLang="zh-CN" dirty="0"/>
              <a:t>, </a:t>
            </a:r>
            <a:r>
              <a:rPr lang="zh-CN" altLang="zh-CN" dirty="0"/>
              <a:t>编码方式</a:t>
            </a:r>
            <a:r>
              <a:rPr lang="en-US" altLang="zh-CN" dirty="0"/>
              <a:t>)</a:t>
            </a:r>
            <a:endParaRPr lang="en-US" altLang="zh-CN" dirty="0"/>
          </a:p>
          <a:p>
            <a:pPr indent="457200"/>
            <a:r>
              <a:rPr lang="zh-CN" altLang="en-US" dirty="0"/>
              <a:t>打开文件后，借助文件变量 </a:t>
            </a:r>
            <a:r>
              <a:rPr lang="en-US" altLang="zh-CN"/>
              <a:t>f </a:t>
            </a:r>
            <a:r>
              <a:rPr lang="zh-CN" altLang="en-US"/>
              <a:t>来读写文件</a:t>
            </a:r>
            <a:r>
              <a:rPr lang="zh-CN" altLang="en-US" dirty="0"/>
              <a:t>。</a:t>
            </a:r>
            <a:endParaRPr lang="zh-CN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2207568" y="2656611"/>
          <a:ext cx="8064898" cy="3350112"/>
        </p:xfrm>
        <a:graphic>
          <a:graphicData uri="http://schemas.openxmlformats.org/drawingml/2006/table">
            <a:tbl>
              <a:tblPr firstRow="1" firstCol="1" bandRow="1" bandCol="1">
                <a:tableStyleId>{35758FB7-9AC5-4552-8A53-C91805E547FA}</a:tableStyleId>
              </a:tblPr>
              <a:tblGrid>
                <a:gridCol w="1421475"/>
                <a:gridCol w="6643423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文件模式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含</a:t>
                      </a:r>
                      <a:r>
                        <a:rPr lang="en-US" sz="2000" kern="100" dirty="0">
                          <a:effectLst/>
                        </a:rPr>
                        <a:t>    </a:t>
                      </a:r>
                      <a:r>
                        <a:rPr lang="zh-CN" sz="2000" kern="100" dirty="0">
                          <a:effectLst/>
                        </a:rPr>
                        <a:t>义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4547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"</a:t>
                      </a:r>
                      <a:r>
                        <a:rPr lang="en-US" sz="2000" b="1" kern="1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en-US" sz="2000" kern="100">
                          <a:effectLst/>
                        </a:rPr>
                        <a:t>"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只读方式打开文件</a:t>
                      </a:r>
                      <a:r>
                        <a:rPr lang="en-US" altLang="zh-CN" sz="2000" kern="100" dirty="0">
                          <a:effectLst/>
                        </a:rPr>
                        <a:t>(</a:t>
                      </a:r>
                      <a:r>
                        <a:rPr lang="zh-CN" altLang="en-US" sz="2000" kern="100">
                          <a:solidFill>
                            <a:srgbClr val="C00000"/>
                          </a:solidFill>
                          <a:effectLst/>
                        </a:rPr>
                        <a:t>默认</a:t>
                      </a:r>
                      <a:r>
                        <a:rPr lang="en-US" altLang="zh-CN" sz="2000" kern="100">
                          <a:effectLst/>
                        </a:rPr>
                        <a:t>), </a:t>
                      </a:r>
                      <a:r>
                        <a:rPr lang="zh-CN" altLang="en-US" sz="2000" kern="100">
                          <a:effectLst/>
                        </a:rPr>
                        <a:t>不能写入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3508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"w"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只写方式打开文件</a:t>
                      </a:r>
                      <a:r>
                        <a:rPr lang="zh-CN" altLang="en-US" sz="2000" kern="100" dirty="0">
                          <a:effectLst/>
                        </a:rPr>
                        <a:t>。</a:t>
                      </a:r>
                      <a:r>
                        <a:rPr lang="zh-CN" sz="2000" kern="100" dirty="0">
                          <a:effectLst/>
                        </a:rPr>
                        <a:t>若文件已存在，则先清空原有内容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"a"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向文件末尾追加数据，不覆盖原有内容</a:t>
                      </a:r>
                      <a:r>
                        <a:rPr lang="zh-CN" altLang="en-US" sz="2000" kern="100" dirty="0">
                          <a:effectLst/>
                        </a:rPr>
                        <a:t>。如文件不</a:t>
                      </a:r>
                      <a:r>
                        <a:rPr lang="zh-CN" altLang="en-US" sz="2000" kern="100">
                          <a:effectLst/>
                        </a:rPr>
                        <a:t>存在则新建</a:t>
                      </a:r>
                      <a:r>
                        <a:rPr lang="zh-CN" altLang="en-US" sz="2000" kern="100" dirty="0">
                          <a:effectLst/>
                        </a:rPr>
                        <a:t>。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"x"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以写模式新建一个文件</a:t>
                      </a:r>
                      <a:r>
                        <a:rPr lang="zh-CN" altLang="en-US" sz="2000" kern="100" dirty="0">
                          <a:effectLst/>
                        </a:rPr>
                        <a:t>，</a:t>
                      </a:r>
                      <a:r>
                        <a:rPr lang="zh-CN" sz="2000" kern="100" dirty="0">
                          <a:effectLst/>
                        </a:rPr>
                        <a:t>若文件已存在，则抛出异常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4547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"</a:t>
                      </a: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</a:rPr>
                        <a:t>b</a:t>
                      </a:r>
                      <a:r>
                        <a:rPr lang="en-US" sz="2000" kern="100" dirty="0">
                          <a:effectLst/>
                        </a:rPr>
                        <a:t>"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打开二进制</a:t>
                      </a:r>
                      <a:r>
                        <a:rPr lang="zh-CN" sz="2000" kern="100">
                          <a:effectLst/>
                        </a:rPr>
                        <a:t>文件，</a:t>
                      </a:r>
                      <a:r>
                        <a:rPr lang="zh-CN" altLang="en-US" sz="2000" kern="100">
                          <a:effectLst/>
                        </a:rPr>
                        <a:t>必须</a:t>
                      </a:r>
                      <a:r>
                        <a:rPr lang="zh-CN" sz="2000" kern="100">
                          <a:effectLst/>
                        </a:rPr>
                        <a:t>与其他模式合用</a:t>
                      </a:r>
                      <a:r>
                        <a:rPr lang="en-US" altLang="zh-CN" sz="2000" kern="100">
                          <a:effectLst/>
                        </a:rPr>
                        <a:t>(rb, wb</a:t>
                      </a:r>
                      <a:r>
                        <a:rPr lang="zh-CN" altLang="en-US" sz="2000" kern="100">
                          <a:effectLst/>
                        </a:rPr>
                        <a:t>等</a:t>
                      </a:r>
                      <a:r>
                        <a:rPr lang="en-US" altLang="zh-CN" sz="2000" kern="100">
                          <a:effectLst/>
                        </a:rPr>
                        <a:t>)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049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"</a:t>
                      </a:r>
                      <a:r>
                        <a:rPr lang="en-US" sz="2000" kern="100">
                          <a:solidFill>
                            <a:srgbClr val="FF0000"/>
                          </a:solidFill>
                          <a:effectLst/>
                        </a:rPr>
                        <a:t>t</a:t>
                      </a:r>
                      <a:r>
                        <a:rPr lang="en-US" sz="2000" kern="100">
                          <a:effectLst/>
                        </a:rPr>
                        <a:t>"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打开文本文件</a:t>
                      </a:r>
                      <a:r>
                        <a:rPr lang="en-US" altLang="zh-CN" sz="2000" kern="100" dirty="0">
                          <a:effectLst/>
                        </a:rPr>
                        <a:t>(</a:t>
                      </a:r>
                      <a:r>
                        <a:rPr lang="zh-CN" altLang="en-US" sz="2000" kern="100" dirty="0">
                          <a:solidFill>
                            <a:srgbClr val="C00000"/>
                          </a:solidFill>
                          <a:effectLst/>
                        </a:rPr>
                        <a:t>默认</a:t>
                      </a:r>
                      <a:r>
                        <a:rPr lang="en-US" altLang="zh-CN" sz="2000" kern="100">
                          <a:effectLst/>
                        </a:rPr>
                        <a:t>)</a:t>
                      </a:r>
                      <a:r>
                        <a:rPr lang="zh-CN" sz="2000" kern="100">
                          <a:effectLst/>
                        </a:rPr>
                        <a:t>，</a:t>
                      </a:r>
                      <a:r>
                        <a:rPr lang="zh-CN" altLang="en-US" sz="2000" kern="100">
                          <a:effectLst/>
                        </a:rPr>
                        <a:t>必须</a:t>
                      </a:r>
                      <a:r>
                        <a:rPr lang="zh-CN" sz="2000" kern="100">
                          <a:effectLst/>
                        </a:rPr>
                        <a:t>与其他模式合用</a:t>
                      </a:r>
                      <a:r>
                        <a:rPr lang="en-US" altLang="zh-CN" sz="2000" kern="100">
                          <a:effectLst/>
                        </a:rPr>
                        <a:t>(rt, wt</a:t>
                      </a:r>
                      <a:r>
                        <a:rPr lang="zh-CN" altLang="en-US" sz="2000" kern="100">
                          <a:effectLst/>
                        </a:rPr>
                        <a:t>等</a:t>
                      </a:r>
                      <a:r>
                        <a:rPr lang="en-US" altLang="zh-CN" sz="2000" kern="100">
                          <a:effectLst/>
                        </a:rPr>
                        <a:t>)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4547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"</a:t>
                      </a:r>
                      <a:r>
                        <a:rPr lang="en-US" sz="2000" kern="100">
                          <a:solidFill>
                            <a:srgbClr val="FF0000"/>
                          </a:solidFill>
                          <a:effectLst/>
                        </a:rPr>
                        <a:t>+</a:t>
                      </a:r>
                      <a:r>
                        <a:rPr lang="en-US" sz="2000" kern="100">
                          <a:effectLst/>
                        </a:rPr>
                        <a:t>"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00">
                          <a:effectLst/>
                        </a:rPr>
                        <a:t>必须</a:t>
                      </a:r>
                      <a:r>
                        <a:rPr lang="zh-CN" sz="2000" kern="100">
                          <a:effectLst/>
                        </a:rPr>
                        <a:t>与其他模式合用</a:t>
                      </a:r>
                      <a:r>
                        <a:rPr lang="en-US" altLang="zh-CN" sz="2000" kern="100">
                          <a:effectLst/>
                        </a:rPr>
                        <a:t>(r+, a+)</a:t>
                      </a:r>
                      <a:r>
                        <a:rPr lang="zh-CN" altLang="en-US" sz="2000" kern="100">
                          <a:effectLst/>
                        </a:rPr>
                        <a:t>。扩展，兼具读和写的功能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2197708" y="6165315"/>
            <a:ext cx="8294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/>
              <a:t>例如 </a:t>
            </a:r>
            <a:r>
              <a:rPr lang="en-US" altLang="zh-CN"/>
              <a:t>rt :</a:t>
            </a:r>
            <a:r>
              <a:rPr lang="zh-CN" altLang="en-US"/>
              <a:t>读文本，</a:t>
            </a:r>
            <a:r>
              <a:rPr lang="en-US" altLang="zh-CN"/>
              <a:t>wt:</a:t>
            </a:r>
            <a:r>
              <a:rPr lang="zh-CN" altLang="en-US"/>
              <a:t>写文本</a:t>
            </a:r>
            <a:r>
              <a:rPr lang="en-US" altLang="zh-CN"/>
              <a:t>, a:</a:t>
            </a:r>
            <a:r>
              <a:rPr lang="zh-CN" altLang="en-US"/>
              <a:t>追加， </a:t>
            </a:r>
            <a:r>
              <a:rPr lang="en-US" altLang="zh-CN"/>
              <a:t>r+:</a:t>
            </a:r>
            <a:r>
              <a:rPr lang="zh-CN" altLang="en-US"/>
              <a:t>可读可写</a:t>
            </a:r>
            <a:r>
              <a:rPr lang="en-US" altLang="zh-CN"/>
              <a:t>, w+</a:t>
            </a:r>
            <a:r>
              <a:rPr lang="zh-CN" altLang="en-US"/>
              <a:t>：可读可写</a:t>
            </a:r>
            <a:endParaRPr lang="en-US" altLang="zh-CN"/>
          </a:p>
          <a:p>
            <a:r>
              <a:rPr lang="en-US" altLang="zh-CN"/>
              <a:t>wb:</a:t>
            </a:r>
            <a:r>
              <a:rPr lang="zh-CN" altLang="en-US"/>
              <a:t>写二进制</a:t>
            </a:r>
            <a:r>
              <a:rPr lang="en-US" altLang="zh-CN"/>
              <a:t>,   a+:</a:t>
            </a:r>
            <a:r>
              <a:rPr lang="zh-CN" altLang="en-US"/>
              <a:t>追加</a:t>
            </a:r>
            <a:r>
              <a:rPr lang="en-US" altLang="zh-CN"/>
              <a:t>/</a:t>
            </a:r>
            <a:r>
              <a:rPr lang="zh-CN" altLang="en-US"/>
              <a:t>可读。  注意：不能写</a:t>
            </a:r>
            <a:r>
              <a:rPr lang="en-US" altLang="zh-CN"/>
              <a:t>"rw"</a:t>
            </a:r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19536" y="1196764"/>
            <a:ext cx="86409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zh-CN" altLang="zh-CN" dirty="0"/>
              <a:t>打开文件时需指定</a:t>
            </a:r>
            <a:r>
              <a:rPr lang="zh-CN" altLang="zh-CN"/>
              <a:t>是文本文件</a:t>
            </a:r>
            <a:r>
              <a:rPr lang="en-US" altLang="zh-CN"/>
              <a:t>("t")</a:t>
            </a:r>
            <a:r>
              <a:rPr lang="zh-CN" altLang="zh-CN"/>
              <a:t>还是</a:t>
            </a:r>
            <a:r>
              <a:rPr lang="zh-CN" altLang="zh-CN" dirty="0"/>
              <a:t>二进制</a:t>
            </a:r>
            <a:r>
              <a:rPr lang="zh-CN" altLang="zh-CN"/>
              <a:t>文件</a:t>
            </a:r>
            <a:r>
              <a:rPr lang="en-US" altLang="zh-CN"/>
              <a:t>("</a:t>
            </a:r>
            <a:r>
              <a:rPr lang="en-US" altLang="zh-CN" dirty="0"/>
              <a:t>b")</a:t>
            </a:r>
            <a:r>
              <a:rPr lang="zh-CN" altLang="zh-CN" dirty="0"/>
              <a:t>，默认为</a:t>
            </a:r>
            <a:r>
              <a:rPr lang="en-US" altLang="zh-CN" dirty="0"/>
              <a:t>"t"</a:t>
            </a:r>
            <a:r>
              <a:rPr lang="zh-CN" altLang="zh-CN" dirty="0"/>
              <a:t>。例如</a:t>
            </a:r>
            <a:r>
              <a:rPr lang="en-US" altLang="zh-CN" dirty="0"/>
              <a:t>:</a:t>
            </a:r>
            <a:endParaRPr lang="en-US" altLang="zh-CN" dirty="0"/>
          </a:p>
          <a:p>
            <a:pPr indent="457200"/>
            <a:r>
              <a:rPr lang="en-US" altLang="zh-CN" dirty="0" err="1"/>
              <a:t>fw</a:t>
            </a:r>
            <a:r>
              <a:rPr lang="en-US" altLang="zh-CN" dirty="0"/>
              <a:t> = open(</a:t>
            </a:r>
            <a:r>
              <a:rPr lang="en-US" altLang="zh-CN" dirty="0" err="1">
                <a:solidFill>
                  <a:srgbClr val="FF0000"/>
                </a:solidFill>
              </a:rPr>
              <a:t>r</a:t>
            </a:r>
            <a:r>
              <a:rPr lang="en-US" altLang="zh-CN" dirty="0" err="1"/>
              <a:t>"d</a:t>
            </a:r>
            <a:r>
              <a:rPr lang="en-US" altLang="zh-CN" dirty="0"/>
              <a:t>:\test.txt", "</a:t>
            </a:r>
            <a:r>
              <a:rPr lang="en-US" altLang="zh-CN" dirty="0" err="1"/>
              <a:t>wt</a:t>
            </a:r>
            <a:r>
              <a:rPr lang="en-US" altLang="zh-CN" dirty="0"/>
              <a:t>")    #  w</a:t>
            </a:r>
            <a:r>
              <a:rPr lang="zh-CN" altLang="en-US" dirty="0"/>
              <a:t>写</a:t>
            </a:r>
            <a:r>
              <a:rPr lang="en-US" altLang="zh-CN" dirty="0"/>
              <a:t>, </a:t>
            </a:r>
            <a:r>
              <a:rPr lang="en-US" altLang="zh-CN"/>
              <a:t>t</a:t>
            </a:r>
            <a:r>
              <a:rPr lang="zh-CN" altLang="en-US"/>
              <a:t>文本</a:t>
            </a:r>
            <a:r>
              <a:rPr lang="en-US" altLang="zh-CN"/>
              <a:t>(t</a:t>
            </a:r>
            <a:r>
              <a:rPr lang="zh-CN" altLang="en-US"/>
              <a:t>可省略</a:t>
            </a:r>
            <a:r>
              <a:rPr lang="en-US" altLang="zh-CN"/>
              <a:t>)</a:t>
            </a:r>
            <a:endParaRPr lang="zh-CN" altLang="zh-CN" dirty="0"/>
          </a:p>
          <a:p>
            <a:pPr indent="457200"/>
            <a:r>
              <a:rPr lang="zh-CN" altLang="zh-CN" dirty="0"/>
              <a:t>该语句的作用是以“</a:t>
            </a:r>
            <a:r>
              <a:rPr lang="en-US" altLang="zh-CN" dirty="0"/>
              <a:t>w</a:t>
            </a:r>
            <a:r>
              <a:rPr lang="zh-CN" altLang="zh-CN" dirty="0"/>
              <a:t>”只写方式打开</a:t>
            </a:r>
            <a:r>
              <a:rPr lang="en-US" altLang="zh-CN" dirty="0"/>
              <a:t>d</a:t>
            </a:r>
            <a:r>
              <a:rPr lang="zh-CN" altLang="zh-CN" dirty="0"/>
              <a:t>盘根目录下的文本文件</a:t>
            </a:r>
            <a:r>
              <a:rPr lang="en-US" altLang="zh-CN" dirty="0"/>
              <a:t>"test.txt"</a:t>
            </a:r>
            <a:r>
              <a:rPr lang="zh-CN" altLang="zh-CN" dirty="0"/>
              <a:t>。</a:t>
            </a:r>
            <a:endParaRPr lang="en-US" altLang="zh-CN" dirty="0"/>
          </a:p>
          <a:p>
            <a:pPr indent="457200"/>
            <a:endParaRPr lang="en-US" altLang="zh-CN" dirty="0"/>
          </a:p>
          <a:p>
            <a:pPr indent="457200"/>
            <a:r>
              <a:rPr lang="zh-CN" altLang="en-US" dirty="0"/>
              <a:t>注：此处的</a:t>
            </a:r>
            <a:r>
              <a:rPr lang="en-US" altLang="zh-CN" dirty="0"/>
              <a:t>r</a:t>
            </a:r>
            <a:r>
              <a:rPr lang="zh-CN" altLang="en-US" dirty="0"/>
              <a:t>表示原始字符串，这样</a:t>
            </a:r>
            <a:r>
              <a:rPr lang="en-US" altLang="zh-CN" dirty="0"/>
              <a:t>\t</a:t>
            </a:r>
            <a:r>
              <a:rPr lang="zh-CN" altLang="en-US" dirty="0"/>
              <a:t>就不会被视为转义字符。如果没有</a:t>
            </a:r>
            <a:r>
              <a:rPr lang="en-US" altLang="zh-CN" dirty="0"/>
              <a:t>r,  d:</a:t>
            </a:r>
            <a:r>
              <a:rPr lang="en-US" altLang="zh-CN" dirty="0">
                <a:solidFill>
                  <a:srgbClr val="00B050"/>
                </a:solidFill>
              </a:rPr>
              <a:t>\t</a:t>
            </a:r>
            <a:r>
              <a:rPr lang="en-US" altLang="zh-CN" dirty="0"/>
              <a:t>est.txt </a:t>
            </a:r>
            <a:r>
              <a:rPr lang="zh-CN" altLang="en-US" dirty="0"/>
              <a:t>由于转义不会被理解为正确的文件名，将报错。此处也可写为</a:t>
            </a:r>
            <a:r>
              <a:rPr lang="en-US" altLang="zh-CN" dirty="0"/>
              <a:t>open("d:</a:t>
            </a:r>
            <a:r>
              <a:rPr lang="en-US" altLang="zh-CN" dirty="0">
                <a:solidFill>
                  <a:srgbClr val="FF0000"/>
                </a:solidFill>
              </a:rPr>
              <a:t>\\</a:t>
            </a:r>
            <a:r>
              <a:rPr lang="en-US" altLang="zh-CN" dirty="0"/>
              <a:t>test.txt", "</a:t>
            </a:r>
            <a:r>
              <a:rPr lang="en-US" altLang="zh-CN"/>
              <a:t>w") </a:t>
            </a:r>
            <a:r>
              <a:rPr lang="zh-CN" altLang="en-US"/>
              <a:t>或 </a:t>
            </a:r>
            <a:r>
              <a:rPr lang="en-US" altLang="zh-CN"/>
              <a:t>open("d:</a:t>
            </a:r>
            <a:r>
              <a:rPr lang="en-US" altLang="zh-CN">
                <a:solidFill>
                  <a:srgbClr val="FF0000"/>
                </a:solidFill>
              </a:rPr>
              <a:t>/</a:t>
            </a:r>
            <a:r>
              <a:rPr lang="en-US" altLang="zh-CN"/>
              <a:t>test.txt", "w")</a:t>
            </a:r>
            <a:r>
              <a:rPr lang="zh-CN" altLang="en-US"/>
              <a:t>。</a:t>
            </a:r>
            <a:r>
              <a:rPr lang="en-US" altLang="zh-CN"/>
              <a:t> </a:t>
            </a:r>
            <a:endParaRPr lang="en-US" altLang="zh-CN" dirty="0"/>
          </a:p>
          <a:p>
            <a:endParaRPr lang="zh-CN" altLang="zh-CN" dirty="0"/>
          </a:p>
          <a:p>
            <a:pPr indent="457200"/>
            <a:r>
              <a:rPr lang="en-US" altLang="zh-CN" dirty="0" err="1"/>
              <a:t>fr</a:t>
            </a:r>
            <a:r>
              <a:rPr lang="en-US" altLang="zh-CN" dirty="0"/>
              <a:t> = open(</a:t>
            </a:r>
            <a:r>
              <a:rPr lang="en-US" altLang="zh-CN" dirty="0" err="1"/>
              <a:t>r"d</a:t>
            </a:r>
            <a:r>
              <a:rPr lang="en-US" altLang="zh-CN" dirty="0"/>
              <a:t>:\file1.txt", "r")    # </a:t>
            </a:r>
            <a:r>
              <a:rPr lang="zh-CN" altLang="en-US" dirty="0"/>
              <a:t>只读 </a:t>
            </a:r>
            <a:r>
              <a:rPr lang="en-US" altLang="zh-CN" dirty="0"/>
              <a:t>,  "r" </a:t>
            </a:r>
            <a:r>
              <a:rPr lang="zh-CN" altLang="en-US" dirty="0"/>
              <a:t>可省略</a:t>
            </a:r>
            <a:endParaRPr lang="zh-CN" altLang="zh-CN" dirty="0"/>
          </a:p>
          <a:p>
            <a:pPr indent="457200"/>
            <a:r>
              <a:rPr lang="zh-CN" altLang="zh-CN" dirty="0"/>
              <a:t>该语句的作用是以“</a:t>
            </a:r>
            <a:r>
              <a:rPr lang="en-US" altLang="zh-CN" dirty="0"/>
              <a:t>r</a:t>
            </a:r>
            <a:r>
              <a:rPr lang="zh-CN" altLang="zh-CN" dirty="0"/>
              <a:t>”只读方式打开</a:t>
            </a:r>
            <a:r>
              <a:rPr lang="en-US" altLang="zh-CN" dirty="0"/>
              <a:t>d</a:t>
            </a:r>
            <a:r>
              <a:rPr lang="zh-CN" altLang="zh-CN" dirty="0"/>
              <a:t>盘根目录下的文本文件</a:t>
            </a:r>
            <a:r>
              <a:rPr lang="en-US" altLang="zh-CN" dirty="0"/>
              <a:t>"file1.txt"</a:t>
            </a:r>
            <a:r>
              <a:rPr lang="zh-CN" altLang="en-US" dirty="0"/>
              <a:t>，</a:t>
            </a:r>
            <a:r>
              <a:rPr lang="en-US" altLang="zh-CN" dirty="0">
                <a:solidFill>
                  <a:srgbClr val="C00000"/>
                </a:solidFill>
              </a:rPr>
              <a:t>'r</a:t>
            </a:r>
            <a:r>
              <a:rPr lang="en-US" altLang="zh-CN">
                <a:solidFill>
                  <a:srgbClr val="C00000"/>
                </a:solidFill>
              </a:rPr>
              <a:t>' </a:t>
            </a:r>
            <a:r>
              <a:rPr lang="zh-CN" altLang="en-US">
                <a:solidFill>
                  <a:srgbClr val="C00000"/>
                </a:solidFill>
              </a:rPr>
              <a:t>要求</a:t>
            </a:r>
            <a:r>
              <a:rPr lang="zh-CN" altLang="en-US" dirty="0">
                <a:solidFill>
                  <a:srgbClr val="C00000"/>
                </a:solidFill>
              </a:rPr>
              <a:t>文件必须事先存在</a:t>
            </a:r>
            <a:r>
              <a:rPr lang="zh-CN" altLang="en-US" dirty="0"/>
              <a:t>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05" y="1054962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err="1"/>
              <a:t>fbw</a:t>
            </a:r>
            <a:r>
              <a:rPr lang="en-US" altLang="zh-CN" sz="2000" dirty="0"/>
              <a:t> = open(</a:t>
            </a:r>
            <a:r>
              <a:rPr lang="en-US" altLang="zh-CN" sz="2000" dirty="0" err="1"/>
              <a:t>r"d</a:t>
            </a:r>
            <a:r>
              <a:rPr lang="en-US" altLang="zh-CN" sz="2000" dirty="0"/>
              <a:t>:\file2.dat", "</a:t>
            </a:r>
            <a:r>
              <a:rPr lang="en-US" altLang="zh-CN" sz="2000" dirty="0" err="1">
                <a:solidFill>
                  <a:srgbClr val="C00000"/>
                </a:solidFill>
              </a:rPr>
              <a:t>wb</a:t>
            </a:r>
            <a:r>
              <a:rPr lang="en-US" altLang="zh-CN" sz="2000" dirty="0"/>
              <a:t>")    </a:t>
            </a:r>
            <a:r>
              <a:rPr lang="en-US" altLang="zh-CN" sz="2000"/>
              <a:t># b</a:t>
            </a:r>
            <a:r>
              <a:rPr lang="zh-CN" altLang="en-US" sz="2000"/>
              <a:t>二进制，较少</a:t>
            </a:r>
            <a:r>
              <a:rPr lang="zh-CN" altLang="en-US" sz="2000" dirty="0"/>
              <a:t>用</a:t>
            </a:r>
            <a:endParaRPr lang="zh-CN" altLang="zh-CN" sz="2000" dirty="0"/>
          </a:p>
          <a:p>
            <a:pPr indent="457200"/>
            <a:r>
              <a:rPr lang="zh-CN" altLang="zh-CN" sz="2000" dirty="0"/>
              <a:t>该语句以“只写”方式打开</a:t>
            </a:r>
            <a:r>
              <a:rPr lang="en-US" altLang="zh-CN" sz="2000" dirty="0"/>
              <a:t>d</a:t>
            </a:r>
            <a:r>
              <a:rPr lang="zh-CN" altLang="en-US" sz="2000" dirty="0"/>
              <a:t>盘</a:t>
            </a:r>
            <a:r>
              <a:rPr lang="zh-CN" altLang="zh-CN" sz="2000" dirty="0"/>
              <a:t>的二进制文件</a:t>
            </a:r>
            <a:r>
              <a:rPr lang="en-US" altLang="zh-CN" sz="2000" dirty="0"/>
              <a:t>"file2.dat"</a:t>
            </a:r>
            <a:r>
              <a:rPr lang="zh-CN" altLang="zh-CN" sz="2000" dirty="0"/>
              <a:t>。</a:t>
            </a:r>
            <a:endParaRPr lang="en-US" altLang="zh-CN" sz="2000" dirty="0"/>
          </a:p>
        </p:txBody>
      </p:sp>
      <p:sp>
        <p:nvSpPr>
          <p:cNvPr id="4" name="矩形 3"/>
          <p:cNvSpPr/>
          <p:nvPr/>
        </p:nvSpPr>
        <p:spPr>
          <a:xfrm>
            <a:off x="1955540" y="2780929"/>
            <a:ext cx="85362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zh-CN" altLang="en-US" kern="100" spc="-11" dirty="0">
                <a:latin typeface="+mn-ea"/>
                <a:ea typeface="+mn-ea"/>
                <a:cs typeface="宋体" panose="02010600030101010101" pitchFamily="2" charset="-122"/>
              </a:rPr>
              <a:t>注：</a:t>
            </a:r>
            <a:r>
              <a:rPr lang="en-US" altLang="zh-CN" kern="100" spc="-11" dirty="0">
                <a:latin typeface="+mn-ea"/>
                <a:ea typeface="+mn-ea"/>
                <a:cs typeface="宋体" panose="02010600030101010101" pitchFamily="2" charset="-122"/>
              </a:rPr>
              <a:t>Python</a:t>
            </a:r>
            <a:r>
              <a:rPr lang="zh-CN" altLang="en-US" kern="100" spc="-11" dirty="0">
                <a:latin typeface="+mn-ea"/>
                <a:ea typeface="+mn-ea"/>
                <a:cs typeface="宋体" panose="02010600030101010101" pitchFamily="2" charset="-122"/>
              </a:rPr>
              <a:t>默认按操作系统平台的编码处理</a:t>
            </a:r>
            <a:r>
              <a:rPr lang="zh-CN" altLang="en-US" kern="100" spc="-11">
                <a:latin typeface="+mn-ea"/>
                <a:ea typeface="+mn-ea"/>
                <a:cs typeface="宋体" panose="02010600030101010101" pitchFamily="2" charset="-122"/>
              </a:rPr>
              <a:t>文件。</a:t>
            </a:r>
            <a:r>
              <a:rPr lang="en-US" altLang="zh-CN" kern="100" spc="-11">
                <a:latin typeface="+mn-ea"/>
                <a:ea typeface="+mn-ea"/>
                <a:cs typeface="宋体" panose="02010600030101010101" pitchFamily="2" charset="-122"/>
              </a:rPr>
              <a:t>Windows</a:t>
            </a:r>
            <a:r>
              <a:rPr lang="zh-CN" altLang="en-US" kern="100" spc="-11">
                <a:latin typeface="+mn-ea"/>
                <a:ea typeface="+mn-ea"/>
                <a:cs typeface="宋体" panose="02010600030101010101" pitchFamily="2" charset="-122"/>
              </a:rPr>
              <a:t>中文系统</a:t>
            </a:r>
            <a:r>
              <a:rPr lang="zh-CN" altLang="en-US" kern="100" spc="-11" dirty="0">
                <a:latin typeface="+mn-ea"/>
                <a:ea typeface="+mn-ea"/>
                <a:cs typeface="宋体" panose="02010600030101010101" pitchFamily="2" charset="-122"/>
              </a:rPr>
              <a:t>默认编码为</a:t>
            </a:r>
            <a:r>
              <a:rPr lang="en-US" altLang="zh-CN" kern="100" spc="-11" dirty="0">
                <a:latin typeface="+mn-ea"/>
                <a:ea typeface="+mn-ea"/>
                <a:cs typeface="宋体" panose="02010600030101010101" pitchFamily="2" charset="-122"/>
              </a:rPr>
              <a:t>GBK,</a:t>
            </a:r>
            <a:r>
              <a:rPr lang="zh-CN" altLang="en-US" kern="100" spc="-11" dirty="0">
                <a:latin typeface="+mn-ea"/>
                <a:ea typeface="+mn-ea"/>
                <a:cs typeface="宋体" panose="02010600030101010101" pitchFamily="2" charset="-122"/>
              </a:rPr>
              <a:t>而</a:t>
            </a:r>
            <a:r>
              <a:rPr lang="en-US" altLang="zh-CN" kern="100" spc="-11" dirty="0">
                <a:latin typeface="+mn-ea"/>
                <a:ea typeface="+mn-ea"/>
                <a:cs typeface="宋体" panose="02010600030101010101" pitchFamily="2" charset="-122"/>
              </a:rPr>
              <a:t>test.txt</a:t>
            </a:r>
            <a:r>
              <a:rPr lang="zh-CN" altLang="zh-CN" kern="100" spc="-11" dirty="0">
                <a:latin typeface="+mn-ea"/>
                <a:ea typeface="+mn-ea"/>
                <a:cs typeface="宋体" panose="02010600030101010101" pitchFamily="2" charset="-122"/>
              </a:rPr>
              <a:t>文件是</a:t>
            </a:r>
            <a:r>
              <a:rPr lang="zh-CN" altLang="en-US" kern="100" spc="-11" dirty="0">
                <a:latin typeface="+mn-ea"/>
                <a:ea typeface="+mn-ea"/>
                <a:cs typeface="宋体" panose="02010600030101010101" pitchFamily="2" charset="-122"/>
              </a:rPr>
              <a:t>用</a:t>
            </a:r>
            <a:r>
              <a:rPr lang="en-US" altLang="zh-CN" kern="100" spc="-11">
                <a:latin typeface="+mn-ea"/>
                <a:ea typeface="+mn-ea"/>
                <a:cs typeface="Inconsolata" panose="020B0609030003000000" pitchFamily="49" charset="0"/>
              </a:rPr>
              <a:t>utf-8</a:t>
            </a:r>
            <a:r>
              <a:rPr lang="zh-CN" altLang="zh-CN" kern="100" spc="-11">
                <a:latin typeface="+mn-ea"/>
                <a:ea typeface="+mn-ea"/>
                <a:cs typeface="宋体" panose="02010600030101010101" pitchFamily="2" charset="-122"/>
              </a:rPr>
              <a:t>编码，</a:t>
            </a:r>
            <a:r>
              <a:rPr lang="zh-CN" altLang="zh-CN" kern="100" spc="-11" dirty="0">
                <a:latin typeface="+mn-ea"/>
                <a:ea typeface="+mn-ea"/>
                <a:cs typeface="宋体" panose="02010600030101010101" pitchFamily="2" charset="-122"/>
              </a:rPr>
              <a:t>因此打开该</a:t>
            </a:r>
            <a:r>
              <a:rPr lang="zh-CN" altLang="zh-CN" kern="100" spc="-11">
                <a:latin typeface="+mn-ea"/>
                <a:ea typeface="+mn-ea"/>
                <a:cs typeface="宋体" panose="02010600030101010101" pitchFamily="2" charset="-122"/>
              </a:rPr>
              <a:t>文件时</a:t>
            </a:r>
            <a:r>
              <a:rPr lang="zh-CN" altLang="en-US" kern="100" spc="-11">
                <a:latin typeface="+mn-ea"/>
                <a:ea typeface="+mn-ea"/>
                <a:cs typeface="宋体" panose="02010600030101010101" pitchFamily="2" charset="-122"/>
              </a:rPr>
              <a:t>必须</a:t>
            </a:r>
            <a:r>
              <a:rPr lang="zh-CN" altLang="zh-CN" kern="100" spc="-11">
                <a:latin typeface="+mn-ea"/>
                <a:ea typeface="+mn-ea"/>
                <a:cs typeface="宋体" panose="02010600030101010101" pitchFamily="2" charset="-122"/>
              </a:rPr>
              <a:t>指定编码。如不指定，打开</a:t>
            </a:r>
            <a:r>
              <a:rPr lang="zh-CN" altLang="zh-CN" kern="100" spc="-11" dirty="0">
                <a:latin typeface="+mn-ea"/>
                <a:ea typeface="+mn-ea"/>
                <a:cs typeface="宋体" panose="02010600030101010101" pitchFamily="2" charset="-122"/>
              </a:rPr>
              <a:t>文件</a:t>
            </a:r>
            <a:r>
              <a:rPr lang="zh-CN" altLang="en-US" kern="100" spc="-11" dirty="0">
                <a:latin typeface="+mn-ea"/>
                <a:ea typeface="+mn-ea"/>
                <a:cs typeface="宋体" panose="02010600030101010101" pitchFamily="2" charset="-122"/>
              </a:rPr>
              <a:t>后读取时将报错</a:t>
            </a:r>
            <a:r>
              <a:rPr lang="zh-CN" altLang="zh-CN" kern="100" spc="-11" dirty="0">
                <a:latin typeface="+mn-ea"/>
                <a:ea typeface="+mn-ea"/>
                <a:cs typeface="宋体" panose="02010600030101010101" pitchFamily="2" charset="-122"/>
              </a:rPr>
              <a:t>。</a:t>
            </a:r>
            <a:r>
              <a:rPr lang="zh-CN" altLang="en-US" kern="100" spc="-11" dirty="0">
                <a:latin typeface="+mn-ea"/>
                <a:ea typeface="+mn-ea"/>
                <a:cs typeface="宋体" panose="02010600030101010101" pitchFamily="2" charset="-122"/>
              </a:rPr>
              <a:t>对英文而言</a:t>
            </a:r>
            <a:r>
              <a:rPr lang="en-US" altLang="zh-CN" kern="100" spc="-11" dirty="0">
                <a:latin typeface="+mn-ea"/>
                <a:ea typeface="+mn-ea"/>
                <a:cs typeface="宋体" panose="02010600030101010101" pitchFamily="2" charset="-122"/>
              </a:rPr>
              <a:t>, utf-8</a:t>
            </a:r>
            <a:r>
              <a:rPr lang="zh-CN" altLang="en-US" kern="100" spc="-11" dirty="0">
                <a:latin typeface="+mn-ea"/>
                <a:ea typeface="+mn-ea"/>
                <a:cs typeface="宋体" panose="02010600030101010101" pitchFamily="2" charset="-122"/>
              </a:rPr>
              <a:t>和</a:t>
            </a:r>
            <a:r>
              <a:rPr lang="en-US" altLang="zh-CN" kern="100" spc="-11" dirty="0">
                <a:latin typeface="+mn-ea"/>
                <a:ea typeface="+mn-ea"/>
                <a:cs typeface="宋体" panose="02010600030101010101" pitchFamily="2" charset="-122"/>
              </a:rPr>
              <a:t>ascii</a:t>
            </a:r>
            <a:r>
              <a:rPr lang="zh-CN" altLang="en-US" kern="100" spc="-11" dirty="0">
                <a:latin typeface="+mn-ea"/>
                <a:ea typeface="+mn-ea"/>
                <a:cs typeface="宋体" panose="02010600030101010101" pitchFamily="2" charset="-122"/>
              </a:rPr>
              <a:t>是一样的。记事本存盘时可选择保存</a:t>
            </a:r>
            <a:r>
              <a:rPr lang="zh-CN" altLang="en-US" kern="100" spc="-11">
                <a:latin typeface="+mn-ea"/>
                <a:ea typeface="+mn-ea"/>
                <a:cs typeface="宋体" panose="02010600030101010101" pitchFamily="2" charset="-122"/>
              </a:rPr>
              <a:t>编码。苹果电脑的默认编码是</a:t>
            </a:r>
            <a:r>
              <a:rPr lang="en-US" altLang="zh-CN" kern="100" spc="-11">
                <a:latin typeface="+mn-ea"/>
                <a:ea typeface="+mn-ea"/>
                <a:cs typeface="宋体" panose="02010600030101010101" pitchFamily="2" charset="-122"/>
              </a:rPr>
              <a:t>utf-8</a:t>
            </a:r>
            <a:r>
              <a:rPr lang="zh-CN" altLang="en-US" kern="100" spc="-11">
                <a:latin typeface="+mn-ea"/>
                <a:ea typeface="+mn-ea"/>
                <a:cs typeface="宋体" panose="02010600030101010101" pitchFamily="2" charset="-122"/>
              </a:rPr>
              <a:t>。</a:t>
            </a:r>
            <a:endParaRPr lang="en-US" altLang="zh-CN" kern="100" spc="-11" dirty="0">
              <a:solidFill>
                <a:srgbClr val="00B050"/>
              </a:solidFill>
              <a:latin typeface="+mn-ea"/>
              <a:ea typeface="+mn-ea"/>
              <a:cs typeface="宋体" panose="02010600030101010101" pitchFamily="2" charset="-122"/>
            </a:endParaRPr>
          </a:p>
          <a:p>
            <a:pPr indent="457200"/>
            <a:r>
              <a:rPr lang="en-US" altLang="zh-CN" kern="100" spc="-11" dirty="0">
                <a:solidFill>
                  <a:srgbClr val="C00000"/>
                </a:solidFill>
                <a:latin typeface="+mn-ea"/>
                <a:ea typeface="+mn-ea"/>
              </a:rPr>
              <a:t>Python</a:t>
            </a:r>
            <a:r>
              <a:rPr lang="zh-CN" altLang="en-US" kern="100" spc="-11" dirty="0">
                <a:solidFill>
                  <a:srgbClr val="C00000"/>
                </a:solidFill>
                <a:latin typeface="+mn-ea"/>
                <a:ea typeface="+mn-ea"/>
              </a:rPr>
              <a:t>源文件默认按</a:t>
            </a:r>
            <a:r>
              <a:rPr lang="en-US" altLang="zh-CN" kern="100" spc="-11" dirty="0">
                <a:solidFill>
                  <a:srgbClr val="C00000"/>
                </a:solidFill>
                <a:latin typeface="+mn-ea"/>
                <a:ea typeface="+mn-ea"/>
              </a:rPr>
              <a:t>utf-8</a:t>
            </a:r>
            <a:r>
              <a:rPr lang="zh-CN" altLang="en-US" kern="100" spc="-11" dirty="0">
                <a:solidFill>
                  <a:srgbClr val="C00000"/>
                </a:solidFill>
                <a:latin typeface="+mn-ea"/>
                <a:ea typeface="+mn-ea"/>
              </a:rPr>
              <a:t>编码保存，如果内含中文注释，当用</a:t>
            </a:r>
            <a:r>
              <a:rPr lang="en-US" altLang="zh-CN" kern="100" spc="-11" dirty="0">
                <a:solidFill>
                  <a:srgbClr val="C00000"/>
                </a:solidFill>
                <a:latin typeface="+mn-ea"/>
                <a:ea typeface="+mn-ea"/>
              </a:rPr>
              <a:t>open</a:t>
            </a:r>
            <a:r>
              <a:rPr lang="zh-CN" altLang="en-US" kern="100" spc="-11" dirty="0">
                <a:solidFill>
                  <a:srgbClr val="C00000"/>
                </a:solidFill>
                <a:latin typeface="+mn-ea"/>
                <a:ea typeface="+mn-ea"/>
              </a:rPr>
              <a:t>打开时就应指定</a:t>
            </a:r>
            <a:r>
              <a:rPr lang="en-US" altLang="zh-CN" kern="100" spc="-11" dirty="0">
                <a:solidFill>
                  <a:srgbClr val="C00000"/>
                </a:solidFill>
                <a:latin typeface="+mn-ea"/>
                <a:ea typeface="+mn-ea"/>
              </a:rPr>
              <a:t>encoding='utf-8</a:t>
            </a:r>
            <a:r>
              <a:rPr lang="en-US" altLang="zh-CN" kern="100" spc="-11">
                <a:solidFill>
                  <a:srgbClr val="C00000"/>
                </a:solidFill>
                <a:latin typeface="+mn-ea"/>
                <a:ea typeface="+mn-ea"/>
              </a:rPr>
              <a:t>'</a:t>
            </a:r>
            <a:r>
              <a:rPr lang="zh-CN" altLang="en-US" kern="100" spc="-11">
                <a:solidFill>
                  <a:srgbClr val="C00000"/>
                </a:solidFill>
                <a:latin typeface="+mn-ea"/>
                <a:ea typeface="+mn-ea"/>
              </a:rPr>
              <a:t>。</a:t>
            </a:r>
            <a:endParaRPr lang="en-US" altLang="zh-CN" kern="100" spc="-11" dirty="0">
              <a:solidFill>
                <a:srgbClr val="C00000"/>
              </a:solidFill>
              <a:latin typeface="+mn-ea"/>
              <a:ea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63505" y="1871308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err="1"/>
              <a:t>fr</a:t>
            </a:r>
            <a:r>
              <a:rPr lang="en-US" altLang="zh-CN" sz="2000" dirty="0"/>
              <a:t> = open(</a:t>
            </a:r>
            <a:r>
              <a:rPr lang="en-US" altLang="zh-CN" sz="2000" dirty="0" err="1"/>
              <a:t>r"d</a:t>
            </a:r>
            <a:r>
              <a:rPr lang="en-US" altLang="zh-CN" sz="2000" dirty="0"/>
              <a:t>:\test.txt", "r", encoding="utf-8")</a:t>
            </a:r>
            <a:endParaRPr lang="zh-CN" altLang="zh-CN" sz="2000" dirty="0"/>
          </a:p>
          <a:p>
            <a:pPr indent="457200"/>
            <a:r>
              <a:rPr lang="zh-CN" altLang="zh-CN" sz="2000"/>
              <a:t>以</a:t>
            </a:r>
            <a:r>
              <a:rPr lang="zh-CN" altLang="zh-CN" sz="2000" dirty="0"/>
              <a:t>“只读”方式打开</a:t>
            </a:r>
            <a:r>
              <a:rPr lang="en-US" altLang="zh-CN" sz="2000"/>
              <a:t>d</a:t>
            </a:r>
            <a:r>
              <a:rPr lang="zh-CN" altLang="zh-CN" sz="2000"/>
              <a:t>盘文件</a:t>
            </a:r>
            <a:r>
              <a:rPr lang="en-US" altLang="zh-CN" sz="2000" dirty="0"/>
              <a:t>"test.txt"</a:t>
            </a:r>
            <a:r>
              <a:rPr lang="zh-CN" altLang="zh-CN" sz="2000" dirty="0"/>
              <a:t>，指定编码方式为</a:t>
            </a:r>
            <a:r>
              <a:rPr lang="en-US" altLang="zh-CN" sz="2000" dirty="0"/>
              <a:t>"utf-8"</a:t>
            </a:r>
            <a:r>
              <a:rPr lang="zh-CN" altLang="zh-CN" sz="2000" dirty="0"/>
              <a:t>。</a:t>
            </a:r>
            <a:endParaRPr lang="zh-CN" altLang="en-US" sz="2000" dirty="0"/>
          </a:p>
        </p:txBody>
      </p:sp>
      <p:sp>
        <p:nvSpPr>
          <p:cNvPr id="8" name="文本框 7"/>
          <p:cNvSpPr txBox="1"/>
          <p:nvPr/>
        </p:nvSpPr>
        <p:spPr>
          <a:xfrm>
            <a:off x="1847538" y="4909910"/>
            <a:ext cx="831869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kern="100" spc="-11">
                <a:latin typeface="+mn-ea"/>
                <a:ea typeface="+mn-ea"/>
              </a:rPr>
              <a:t>下面的例子验证</a:t>
            </a:r>
            <a:r>
              <a:rPr lang="en-US" altLang="zh-CN" kern="100" spc="-11">
                <a:latin typeface="+mn-ea"/>
                <a:ea typeface="+mn-ea"/>
              </a:rPr>
              <a:t>GBK</a:t>
            </a:r>
            <a:r>
              <a:rPr lang="zh-CN" altLang="en-US" kern="100" spc="-11">
                <a:latin typeface="+mn-ea"/>
                <a:ea typeface="+mn-ea"/>
              </a:rPr>
              <a:t>和</a:t>
            </a:r>
            <a:r>
              <a:rPr lang="en-US" altLang="zh-CN" kern="100" spc="-11">
                <a:latin typeface="+mn-ea"/>
                <a:ea typeface="+mn-ea"/>
              </a:rPr>
              <a:t>utf-8</a:t>
            </a:r>
            <a:r>
              <a:rPr lang="zh-CN" altLang="en-US" kern="100" spc="-11">
                <a:latin typeface="+mn-ea"/>
                <a:ea typeface="+mn-ea"/>
              </a:rPr>
              <a:t>是不同的编码</a:t>
            </a:r>
            <a:endParaRPr lang="en-US" altLang="zh-CN" kern="100" spc="-11">
              <a:latin typeface="+mn-ea"/>
              <a:ea typeface="+mn-ea"/>
            </a:endParaRPr>
          </a:p>
          <a:p>
            <a:r>
              <a:rPr lang="en-US" altLang="zh-CN" kern="100" spc="-11">
                <a:latin typeface="+mn-ea"/>
                <a:ea typeface="+mn-ea"/>
              </a:rPr>
              <a:t>In: '</a:t>
            </a:r>
            <a:r>
              <a:rPr lang="zh-CN" altLang="en-US" kern="100" spc="-11">
                <a:latin typeface="+mn-ea"/>
                <a:ea typeface="+mn-ea"/>
              </a:rPr>
              <a:t>中文</a:t>
            </a:r>
            <a:r>
              <a:rPr lang="en-US" altLang="zh-CN" kern="100" spc="-11">
                <a:latin typeface="+mn-ea"/>
                <a:ea typeface="+mn-ea"/>
              </a:rPr>
              <a:t>'.encode('GBK')                # GBK /CP936 /GB2312/ANSI </a:t>
            </a:r>
            <a:r>
              <a:rPr lang="zh-CN" altLang="en-US" kern="100" spc="-11">
                <a:latin typeface="+mn-ea"/>
                <a:ea typeface="+mn-ea"/>
              </a:rPr>
              <a:t>均可</a:t>
            </a:r>
            <a:endParaRPr lang="en-US" altLang="zh-CN" kern="100" spc="-11">
              <a:latin typeface="+mn-ea"/>
              <a:ea typeface="+mn-ea"/>
            </a:endParaRPr>
          </a:p>
          <a:p>
            <a:r>
              <a:rPr lang="en-US" altLang="zh-CN" kern="100" spc="-11">
                <a:latin typeface="+mn-ea"/>
                <a:ea typeface="+mn-ea"/>
              </a:rPr>
              <a:t>Out: b'\xd6\xd0\xce\xc4'                # GBK</a:t>
            </a:r>
            <a:r>
              <a:rPr lang="zh-CN" altLang="en-US" kern="100" spc="-11">
                <a:latin typeface="+mn-ea"/>
                <a:ea typeface="+mn-ea"/>
              </a:rPr>
              <a:t>，</a:t>
            </a:r>
            <a:r>
              <a:rPr lang="en-US" altLang="zh-CN" kern="100" spc="-11">
                <a:latin typeface="+mn-ea"/>
                <a:ea typeface="+mn-ea"/>
              </a:rPr>
              <a:t>1</a:t>
            </a:r>
            <a:r>
              <a:rPr lang="zh-CN" altLang="en-US" kern="100" spc="-11">
                <a:latin typeface="+mn-ea"/>
                <a:ea typeface="+mn-ea"/>
              </a:rPr>
              <a:t>个汉字的编码需</a:t>
            </a:r>
            <a:r>
              <a:rPr lang="en-US" altLang="zh-CN" kern="100" spc="-11">
                <a:latin typeface="+mn-ea"/>
                <a:ea typeface="+mn-ea"/>
              </a:rPr>
              <a:t>2</a:t>
            </a:r>
            <a:r>
              <a:rPr lang="zh-CN" altLang="en-US" kern="100" spc="-11">
                <a:latin typeface="+mn-ea"/>
                <a:ea typeface="+mn-ea"/>
              </a:rPr>
              <a:t>字节</a:t>
            </a:r>
            <a:endParaRPr lang="en-US" altLang="zh-CN" kern="100" spc="-11">
              <a:latin typeface="+mn-ea"/>
              <a:ea typeface="+mn-ea"/>
            </a:endParaRPr>
          </a:p>
          <a:p>
            <a:endParaRPr lang="en-US" altLang="zh-CN" kern="100" spc="-11">
              <a:latin typeface="+mn-ea"/>
              <a:ea typeface="+mn-ea"/>
            </a:endParaRPr>
          </a:p>
          <a:p>
            <a:r>
              <a:rPr lang="en-US" altLang="zh-CN" kern="100" spc="-11">
                <a:latin typeface="+mn-ea"/>
                <a:ea typeface="+mn-ea"/>
              </a:rPr>
              <a:t>In: '</a:t>
            </a:r>
            <a:r>
              <a:rPr lang="zh-CN" altLang="en-US" kern="100" spc="-11">
                <a:latin typeface="+mn-ea"/>
                <a:ea typeface="+mn-ea"/>
              </a:rPr>
              <a:t>中文</a:t>
            </a:r>
            <a:r>
              <a:rPr lang="en-US" altLang="zh-CN" kern="100" spc="-11">
                <a:latin typeface="+mn-ea"/>
                <a:ea typeface="+mn-ea"/>
              </a:rPr>
              <a:t>'.encode('utf-8')</a:t>
            </a:r>
            <a:endParaRPr lang="en-US" altLang="zh-CN" kern="100" spc="-11">
              <a:latin typeface="+mn-ea"/>
              <a:ea typeface="+mn-ea"/>
            </a:endParaRPr>
          </a:p>
          <a:p>
            <a:r>
              <a:rPr lang="en-US" altLang="zh-CN" kern="100" spc="-11">
                <a:latin typeface="+mn-ea"/>
                <a:ea typeface="+mn-ea"/>
              </a:rPr>
              <a:t>Out: b'\xe4\xb8\xad\xe6\x96\x87'        # utf-8</a:t>
            </a:r>
            <a:r>
              <a:rPr lang="zh-CN" altLang="en-US" kern="100" spc="-11">
                <a:latin typeface="+mn-ea"/>
                <a:ea typeface="+mn-ea"/>
              </a:rPr>
              <a:t>，</a:t>
            </a:r>
            <a:r>
              <a:rPr lang="en-US" altLang="zh-CN" kern="100" spc="-11">
                <a:latin typeface="+mn-ea"/>
                <a:ea typeface="+mn-ea"/>
              </a:rPr>
              <a:t>1</a:t>
            </a:r>
            <a:r>
              <a:rPr lang="zh-CN" altLang="en-US" kern="100" spc="-11">
                <a:latin typeface="+mn-ea"/>
                <a:ea typeface="+mn-ea"/>
              </a:rPr>
              <a:t>个汉字的编码需</a:t>
            </a:r>
            <a:r>
              <a:rPr lang="en-US" altLang="zh-CN" kern="100" spc="-11">
                <a:latin typeface="+mn-ea"/>
                <a:ea typeface="+mn-ea"/>
              </a:rPr>
              <a:t>3</a:t>
            </a:r>
            <a:r>
              <a:rPr lang="zh-CN" altLang="en-US" kern="100" spc="-11">
                <a:latin typeface="+mn-ea"/>
                <a:ea typeface="+mn-ea"/>
              </a:rPr>
              <a:t>字节</a:t>
            </a:r>
            <a:endParaRPr lang="en-US" altLang="zh-CN" kern="100" spc="-11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176919" y="98944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6.2.2</a:t>
            </a:r>
            <a:r>
              <a:rPr lang="zh-CN" altLang="en-US" dirty="0"/>
              <a:t> </a:t>
            </a:r>
            <a:r>
              <a:rPr lang="zh-CN" altLang="zh-CN" dirty="0"/>
              <a:t>文件对象的属性和常用方法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176927" y="1404948"/>
            <a:ext cx="8311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zh-CN" altLang="zh-CN" dirty="0"/>
              <a:t>函数</a:t>
            </a:r>
            <a:r>
              <a:rPr lang="en-US" altLang="zh-CN" dirty="0"/>
              <a:t>open()</a:t>
            </a:r>
            <a:r>
              <a:rPr lang="zh-CN" altLang="zh-CN" dirty="0"/>
              <a:t>返回一个可迭代的文件对象，通过该对象对文件进行操作。</a:t>
            </a:r>
            <a:r>
              <a:rPr lang="zh-CN" altLang="zh-CN"/>
              <a:t>文件对象</a:t>
            </a:r>
            <a:r>
              <a:rPr lang="en-US" altLang="zh-CN"/>
              <a:t>f</a:t>
            </a:r>
            <a:r>
              <a:rPr lang="zh-CN" altLang="zh-CN"/>
              <a:t>常用</a:t>
            </a:r>
            <a:r>
              <a:rPr lang="zh-CN" altLang="zh-CN" dirty="0"/>
              <a:t>属性</a:t>
            </a:r>
            <a:r>
              <a:rPr lang="zh-CN" altLang="zh-CN"/>
              <a:t>如</a:t>
            </a:r>
            <a:r>
              <a:rPr lang="zh-CN" altLang="en-US"/>
              <a:t>下</a:t>
            </a:r>
            <a:r>
              <a:rPr lang="zh-CN" altLang="zh-CN"/>
              <a:t>。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2207568" y="2232098"/>
          <a:ext cx="8064898" cy="208674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241235"/>
                <a:gridCol w="1328779"/>
                <a:gridCol w="5494884"/>
              </a:tblGrid>
              <a:tr h="51830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属</a:t>
                      </a:r>
                      <a:r>
                        <a:rPr lang="en-US" sz="2000" kern="100" dirty="0">
                          <a:effectLst/>
                        </a:rPr>
                        <a:t>    </a:t>
                      </a:r>
                      <a:r>
                        <a:rPr lang="zh-CN" sz="2000" kern="100" dirty="0">
                          <a:effectLst/>
                        </a:rPr>
                        <a:t>性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类</a:t>
                      </a:r>
                      <a:r>
                        <a:rPr lang="en-US" sz="2000" kern="100">
                          <a:effectLst/>
                        </a:rPr>
                        <a:t>    </a:t>
                      </a:r>
                      <a:r>
                        <a:rPr lang="zh-CN" sz="2000" kern="100">
                          <a:effectLst/>
                        </a:rPr>
                        <a:t>型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说</a:t>
                      </a:r>
                      <a:r>
                        <a:rPr lang="en-US" sz="2000" kern="100" dirty="0">
                          <a:effectLst/>
                        </a:rPr>
                        <a:t>    </a:t>
                      </a:r>
                      <a:r>
                        <a:rPr lang="zh-CN" sz="2000" kern="100" dirty="0">
                          <a:effectLst/>
                        </a:rPr>
                        <a:t>明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5228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f.closed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布尔型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判断文件是否关闭，关闭为</a:t>
                      </a:r>
                      <a:r>
                        <a:rPr lang="en-US" sz="2000" kern="100" dirty="0">
                          <a:effectLst/>
                        </a:rPr>
                        <a:t>True</a:t>
                      </a:r>
                      <a:r>
                        <a:rPr lang="zh-CN" sz="2000" kern="100" dirty="0">
                          <a:effectLst/>
                        </a:rPr>
                        <a:t>，否则为</a:t>
                      </a:r>
                      <a:r>
                        <a:rPr lang="en-US" sz="2000" kern="100" dirty="0">
                          <a:effectLst/>
                        </a:rPr>
                        <a:t>False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5228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f.mode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字符串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文件的打开模式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5228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f.name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字符串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文件的名称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234916" y="4468472"/>
            <a:ext cx="806489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/>
              <a:t>fr </a:t>
            </a:r>
            <a:r>
              <a:rPr lang="en-US" altLang="zh-CN" dirty="0"/>
              <a:t>= open(</a:t>
            </a:r>
            <a:r>
              <a:rPr lang="en-US" altLang="zh-CN" dirty="0" err="1"/>
              <a:t>r"d</a:t>
            </a:r>
            <a:r>
              <a:rPr lang="en-US" altLang="zh-CN" dirty="0"/>
              <a:t>:\test.txt", "r", encoding="utf-8")   # </a:t>
            </a:r>
            <a:r>
              <a:rPr lang="en-US" altLang="zh-CN" dirty="0" err="1"/>
              <a:t>fr</a:t>
            </a:r>
            <a:r>
              <a:rPr lang="en-US" altLang="zh-CN" dirty="0"/>
              <a:t> </a:t>
            </a:r>
            <a:r>
              <a:rPr lang="zh-CN" altLang="en-US" dirty="0"/>
              <a:t>文件对象</a:t>
            </a:r>
            <a:endParaRPr lang="zh-CN" altLang="zh-CN" dirty="0"/>
          </a:p>
          <a:p>
            <a:r>
              <a:rPr lang="zh-CN" altLang="en-US"/>
              <a:t>f</a:t>
            </a:r>
            <a:r>
              <a:rPr lang="en-US" altLang="zh-CN"/>
              <a:t>r</a:t>
            </a:r>
            <a:r>
              <a:rPr lang="zh-CN" altLang="en-US" dirty="0"/>
              <a:t>.closed     </a:t>
            </a:r>
            <a:r>
              <a:rPr lang="en-US" altLang="zh-CN"/>
              <a:t>		# </a:t>
            </a:r>
            <a:r>
              <a:rPr lang="zh-CN" altLang="en-US" dirty="0"/>
              <a:t>此处是属性，不用写括号</a:t>
            </a:r>
            <a:endParaRPr lang="zh-CN" altLang="en-US" dirty="0"/>
          </a:p>
          <a:p>
            <a:r>
              <a:rPr lang="zh-CN" altLang="en-US" dirty="0"/>
              <a:t>Out</a:t>
            </a:r>
            <a:r>
              <a:rPr lang="zh-CN" altLang="en-US"/>
              <a:t>: False</a:t>
            </a:r>
            <a:endParaRPr lang="en-US" altLang="zh-CN"/>
          </a:p>
          <a:p>
            <a:endParaRPr lang="zh-CN" altLang="en-US" dirty="0"/>
          </a:p>
          <a:p>
            <a:r>
              <a:rPr lang="zh-CN" altLang="en-US"/>
              <a:t>f</a:t>
            </a:r>
            <a:r>
              <a:rPr lang="en-US" altLang="zh-CN"/>
              <a:t>r</a:t>
            </a:r>
            <a:r>
              <a:rPr lang="zh-CN" altLang="en-US"/>
              <a:t>.mode                        </a:t>
            </a:r>
            <a:r>
              <a:rPr lang="en-US" altLang="zh-CN"/>
              <a:t>	# fr </a:t>
            </a:r>
            <a:r>
              <a:rPr lang="zh-CN" altLang="en-US"/>
              <a:t>的模式</a:t>
            </a:r>
            <a:endParaRPr lang="zh-CN" altLang="en-US" dirty="0"/>
          </a:p>
          <a:p>
            <a:r>
              <a:rPr lang="zh-CN" altLang="en-US" dirty="0"/>
              <a:t>Out: '</a:t>
            </a:r>
            <a:r>
              <a:rPr lang="en-US" altLang="zh-CN" dirty="0"/>
              <a:t>r</a:t>
            </a:r>
            <a:r>
              <a:rPr lang="zh-CN" altLang="en-US" dirty="0"/>
              <a:t>'</a:t>
            </a:r>
            <a:endParaRPr lang="zh-CN" altLang="en-US" dirty="0"/>
          </a:p>
          <a:p>
            <a:r>
              <a:rPr lang="zh-CN" altLang="en-US"/>
              <a:t>f</a:t>
            </a:r>
            <a:r>
              <a:rPr lang="en-US" altLang="zh-CN"/>
              <a:t>r</a:t>
            </a:r>
            <a:r>
              <a:rPr lang="zh-CN" altLang="en-US"/>
              <a:t>.name                        </a:t>
            </a:r>
            <a:r>
              <a:rPr lang="en-US" altLang="zh-CN"/>
              <a:t>	# fr </a:t>
            </a:r>
            <a:r>
              <a:rPr lang="zh-CN" altLang="en-US"/>
              <a:t>对应的文件名</a:t>
            </a:r>
            <a:endParaRPr lang="zh-CN" altLang="en-US" dirty="0"/>
          </a:p>
          <a:p>
            <a:r>
              <a:rPr lang="zh-CN" altLang="en-US" dirty="0"/>
              <a:t>Out: 'd:\\test.txt'</a:t>
            </a:r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919547" y="1484785"/>
          <a:ext cx="8661745" cy="526436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806599"/>
                <a:gridCol w="4992819"/>
                <a:gridCol w="1862327"/>
              </a:tblGrid>
              <a:tr h="34198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>
                          <a:effectLst/>
                        </a:rPr>
                        <a:t>方法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功</a:t>
                      </a:r>
                      <a:r>
                        <a:rPr lang="en-US" sz="1900" kern="100" dirty="0">
                          <a:effectLst/>
                        </a:rPr>
                        <a:t>    </a:t>
                      </a:r>
                      <a:r>
                        <a:rPr lang="zh-CN" sz="1900" kern="100" dirty="0">
                          <a:effectLst/>
                        </a:rPr>
                        <a:t>能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>
                          <a:effectLst/>
                        </a:rPr>
                        <a:t>返</a:t>
                      </a:r>
                      <a:r>
                        <a:rPr lang="en-US" sz="1900" kern="100">
                          <a:effectLst/>
                        </a:rPr>
                        <a:t>  </a:t>
                      </a:r>
                      <a:r>
                        <a:rPr lang="zh-CN" sz="1900" kern="100">
                          <a:effectLst/>
                        </a:rPr>
                        <a:t>回</a:t>
                      </a:r>
                      <a:r>
                        <a:rPr lang="en-US" sz="1900" kern="100">
                          <a:effectLst/>
                        </a:rPr>
                        <a:t>  </a:t>
                      </a:r>
                      <a:r>
                        <a:rPr lang="zh-CN" sz="1900" kern="100">
                          <a:effectLst/>
                        </a:rPr>
                        <a:t>值</a:t>
                      </a:r>
                      <a:endParaRPr lang="zh-CN" sz="19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56896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900" kern="100">
                          <a:solidFill>
                            <a:srgbClr val="FFFF00"/>
                          </a:solidFill>
                          <a:effectLst/>
                        </a:rPr>
                        <a:t>f.close</a:t>
                      </a:r>
                      <a:r>
                        <a:rPr lang="en-US" sz="1900" kern="100" dirty="0">
                          <a:solidFill>
                            <a:srgbClr val="FFFF00"/>
                          </a:solidFill>
                          <a:effectLst/>
                        </a:rPr>
                        <a:t>()</a:t>
                      </a:r>
                      <a:endParaRPr lang="zh-CN" sz="19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952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>
                          <a:effectLst/>
                        </a:rPr>
                        <a:t>缓冲区内容</a:t>
                      </a:r>
                      <a:r>
                        <a:rPr lang="zh-CN" sz="1900" kern="100" dirty="0">
                          <a:effectLst/>
                        </a:rPr>
                        <a:t>写入文件，关闭文件并释放缓冲区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>
                          <a:effectLst/>
                        </a:rPr>
                        <a:t>无</a:t>
                      </a:r>
                      <a:endParaRPr lang="zh-CN" sz="19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20389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900" kern="100">
                          <a:effectLst/>
                        </a:rPr>
                        <a:t>f.flush</a:t>
                      </a:r>
                      <a:r>
                        <a:rPr lang="en-US" sz="1900" kern="100" dirty="0">
                          <a:effectLst/>
                        </a:rPr>
                        <a:t>()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952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>
                          <a:effectLst/>
                        </a:rPr>
                        <a:t>缓冲区</a:t>
                      </a:r>
                      <a:r>
                        <a:rPr lang="zh-CN" sz="1900" kern="100" dirty="0">
                          <a:effectLst/>
                        </a:rPr>
                        <a:t>的内容写入文件，不关闭文件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>
                          <a:effectLst/>
                        </a:rPr>
                        <a:t>无</a:t>
                      </a:r>
                      <a:endParaRPr lang="zh-CN" sz="19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56896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900" kern="100">
                          <a:solidFill>
                            <a:srgbClr val="FFFF00"/>
                          </a:solidFill>
                          <a:effectLst/>
                        </a:rPr>
                        <a:t>f.read(size)</a:t>
                      </a:r>
                      <a:endParaRPr lang="zh-CN" sz="19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952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从文件读取指定的字符数，若</a:t>
                      </a:r>
                      <a:r>
                        <a:rPr lang="zh-CN" sz="1900" kern="100">
                          <a:effectLst/>
                        </a:rPr>
                        <a:t>未给定</a:t>
                      </a:r>
                      <a:r>
                        <a:rPr lang="en-US" altLang="zh-CN" sz="1900" kern="100">
                          <a:effectLst/>
                        </a:rPr>
                        <a:t>size</a:t>
                      </a:r>
                      <a:r>
                        <a:rPr lang="zh-CN" sz="1900" kern="100">
                          <a:effectLst/>
                        </a:rPr>
                        <a:t>则</a:t>
                      </a:r>
                      <a:r>
                        <a:rPr lang="zh-CN" sz="1900" kern="100" dirty="0">
                          <a:effectLst/>
                        </a:rPr>
                        <a:t>读取所有内容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>
                          <a:effectLst/>
                        </a:rPr>
                        <a:t>读取</a:t>
                      </a:r>
                      <a:r>
                        <a:rPr lang="zh-CN" sz="1900" kern="100" dirty="0">
                          <a:effectLst/>
                        </a:rPr>
                        <a:t>的字符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56896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900" kern="100">
                          <a:solidFill>
                            <a:srgbClr val="FFFF00"/>
                          </a:solidFill>
                          <a:effectLst/>
                        </a:rPr>
                        <a:t>f.readline</a:t>
                      </a:r>
                      <a:r>
                        <a:rPr lang="en-US" sz="1900" kern="100" dirty="0">
                          <a:solidFill>
                            <a:srgbClr val="FFFF00"/>
                          </a:solidFill>
                          <a:effectLst/>
                        </a:rPr>
                        <a:t>()</a:t>
                      </a:r>
                      <a:endParaRPr lang="zh-CN" sz="19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952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从文件中读取一行，包括</a:t>
                      </a:r>
                      <a:r>
                        <a:rPr lang="en-US" sz="1900" kern="100" dirty="0">
                          <a:effectLst/>
                        </a:rPr>
                        <a:t>"\n"</a:t>
                      </a:r>
                      <a:r>
                        <a:rPr lang="zh-CN" sz="1900" kern="100" dirty="0">
                          <a:effectLst/>
                        </a:rPr>
                        <a:t>字符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从文件中读取的一行字符串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56896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900" kern="100">
                          <a:solidFill>
                            <a:srgbClr val="FFFF00"/>
                          </a:solidFill>
                          <a:effectLst/>
                        </a:rPr>
                        <a:t>f.readlines</a:t>
                      </a:r>
                      <a:r>
                        <a:rPr lang="en-US" sz="1900" kern="100" dirty="0">
                          <a:solidFill>
                            <a:srgbClr val="FFFF00"/>
                          </a:solidFill>
                          <a:effectLst/>
                        </a:rPr>
                        <a:t>()</a:t>
                      </a:r>
                      <a:endParaRPr lang="zh-CN" sz="19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952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读取所有行</a:t>
                      </a:r>
                      <a:r>
                        <a:rPr lang="en-US" altLang="zh-CN" sz="1900" kern="100" dirty="0">
                          <a:effectLst/>
                        </a:rPr>
                        <a:t>(</a:t>
                      </a:r>
                      <a:r>
                        <a:rPr lang="zh-CN" sz="1900" kern="100">
                          <a:effectLst/>
                        </a:rPr>
                        <a:t>直到</a:t>
                      </a:r>
                      <a:r>
                        <a:rPr lang="zh-CN" altLang="en-US" sz="1900" kern="100">
                          <a:effectLst/>
                        </a:rPr>
                        <a:t>文件</a:t>
                      </a:r>
                      <a:r>
                        <a:rPr lang="zh-CN" sz="1900" kern="100">
                          <a:effectLst/>
                        </a:rPr>
                        <a:t>结束</a:t>
                      </a:r>
                      <a:r>
                        <a:rPr lang="en-US" sz="1900" kern="100">
                          <a:effectLst/>
                        </a:rPr>
                        <a:t>),</a:t>
                      </a:r>
                      <a:r>
                        <a:rPr lang="zh-CN" sz="1900" kern="100">
                          <a:effectLst/>
                        </a:rPr>
                        <a:t>返回</a:t>
                      </a:r>
                      <a:r>
                        <a:rPr lang="zh-CN" altLang="en-US" sz="1900" kern="100">
                          <a:effectLst/>
                        </a:rPr>
                        <a:t>字符串</a:t>
                      </a:r>
                      <a:r>
                        <a:rPr lang="zh-CN" sz="1900" kern="100">
                          <a:effectLst/>
                        </a:rPr>
                        <a:t>列表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字符串列表，包含所有的行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052056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900" kern="100">
                          <a:effectLst/>
                        </a:rPr>
                        <a:t>f.seek</a:t>
                      </a:r>
                      <a:r>
                        <a:rPr lang="en-US" sz="1900" kern="100" dirty="0">
                          <a:effectLst/>
                        </a:rPr>
                        <a:t>(offset [,whence])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952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移动文件指针。</a:t>
                      </a:r>
                      <a:r>
                        <a:rPr lang="en-US" sz="1900" kern="100" dirty="0">
                          <a:effectLst/>
                        </a:rPr>
                        <a:t>offset</a:t>
                      </a:r>
                      <a:r>
                        <a:rPr lang="zh-CN" sz="1900" kern="100" dirty="0">
                          <a:effectLst/>
                        </a:rPr>
                        <a:t>：开始的偏移量，代表需要偏移的字节数；</a:t>
                      </a:r>
                      <a:r>
                        <a:rPr lang="en-US" sz="1900" kern="100" dirty="0">
                          <a:effectLst/>
                        </a:rPr>
                        <a:t>whence</a:t>
                      </a:r>
                      <a:r>
                        <a:rPr lang="zh-CN" sz="1900" kern="100" dirty="0">
                          <a:effectLst/>
                        </a:rPr>
                        <a:t>：可选</a:t>
                      </a:r>
                      <a:r>
                        <a:rPr lang="en-US" altLang="zh-CN" sz="1900" kern="100" dirty="0">
                          <a:effectLst/>
                        </a:rPr>
                        <a:t>0/1/2</a:t>
                      </a:r>
                      <a:r>
                        <a:rPr lang="zh-CN" altLang="en-US" sz="1900" kern="100" dirty="0">
                          <a:effectLst/>
                        </a:rPr>
                        <a:t>，代表不同的起点位置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无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20389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900" kern="100">
                          <a:effectLst/>
                        </a:rPr>
                        <a:t>f.tell</a:t>
                      </a:r>
                      <a:r>
                        <a:rPr lang="en-US" sz="1900" kern="100" dirty="0">
                          <a:effectLst/>
                        </a:rPr>
                        <a:t>()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952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返回文件指针的当前位置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900" kern="100" dirty="0">
                          <a:effectLst/>
                        </a:rPr>
                        <a:t>指针</a:t>
                      </a:r>
                      <a:r>
                        <a:rPr lang="zh-CN" sz="1900" kern="100" dirty="0">
                          <a:effectLst/>
                        </a:rPr>
                        <a:t>的当前位置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8448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900" kern="100">
                          <a:solidFill>
                            <a:srgbClr val="FFFF00"/>
                          </a:solidFill>
                          <a:effectLst/>
                        </a:rPr>
                        <a:t>f.write</a:t>
                      </a:r>
                      <a:r>
                        <a:rPr lang="en-US" sz="1900" kern="100" dirty="0">
                          <a:solidFill>
                            <a:srgbClr val="FFFF00"/>
                          </a:solidFill>
                          <a:effectLst/>
                        </a:rPr>
                        <a:t>(s)</a:t>
                      </a:r>
                      <a:endParaRPr lang="zh-CN" sz="19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952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向文件</a:t>
                      </a:r>
                      <a:r>
                        <a:rPr lang="zh-CN" sz="1900" kern="100">
                          <a:effectLst/>
                        </a:rPr>
                        <a:t>中写入字符串</a:t>
                      </a:r>
                      <a:r>
                        <a:rPr lang="en-US" altLang="zh-CN" sz="1900" kern="100">
                          <a:effectLst/>
                        </a:rPr>
                        <a:t>s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写入的字符长度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23511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900" kern="100">
                          <a:solidFill>
                            <a:srgbClr val="FFFF00"/>
                          </a:solidFill>
                          <a:effectLst/>
                        </a:rPr>
                        <a:t>f.writelines(lst)</a:t>
                      </a:r>
                      <a:endParaRPr lang="zh-CN" sz="19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952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向文件中写入一</a:t>
                      </a:r>
                      <a:r>
                        <a:rPr lang="zh-CN" sz="1900" kern="100">
                          <a:effectLst/>
                        </a:rPr>
                        <a:t>个字符串</a:t>
                      </a:r>
                      <a:r>
                        <a:rPr lang="zh-CN" altLang="en-US" sz="1900" kern="100">
                          <a:effectLst/>
                        </a:rPr>
                        <a:t>列表</a:t>
                      </a:r>
                      <a:r>
                        <a:rPr lang="en-US" altLang="zh-CN" sz="1900" kern="100">
                          <a:effectLst/>
                        </a:rPr>
                        <a:t>lst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900" kern="100" dirty="0">
                          <a:effectLst/>
                        </a:rPr>
                        <a:t>无</a:t>
                      </a:r>
                      <a:endParaRPr lang="zh-CN" sz="19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207568" y="98944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6.2.2</a:t>
            </a:r>
            <a:r>
              <a:rPr lang="zh-CN" altLang="en-US" dirty="0"/>
              <a:t> </a:t>
            </a:r>
            <a:r>
              <a:rPr lang="zh-CN" altLang="zh-CN"/>
              <a:t>文件对象</a:t>
            </a:r>
            <a:r>
              <a:rPr lang="en-US" altLang="zh-CN"/>
              <a:t>f</a:t>
            </a:r>
            <a:r>
              <a:rPr lang="zh-CN" altLang="zh-CN"/>
              <a:t>的常用</a:t>
            </a:r>
            <a:r>
              <a:rPr lang="zh-CN" altLang="zh-CN" dirty="0"/>
              <a:t>方法</a:t>
            </a:r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52" y="1124744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6.2.3</a:t>
            </a:r>
            <a:r>
              <a:rPr lang="zh-CN" altLang="en-US" sz="2800" dirty="0"/>
              <a:t> 关闭文件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2063552" y="1556839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zh-CN" altLang="zh-CN" dirty="0"/>
              <a:t>完成文件操作后，一定要关闭文件才能</a:t>
            </a:r>
            <a:r>
              <a:rPr lang="zh-CN" altLang="en-US" dirty="0"/>
              <a:t>保存</a:t>
            </a:r>
            <a:r>
              <a:rPr lang="zh-CN" altLang="zh-CN" dirty="0"/>
              <a:t>修改</a:t>
            </a:r>
            <a:r>
              <a:rPr lang="zh-CN" altLang="en-US" dirty="0"/>
              <a:t>并释放文件</a:t>
            </a:r>
            <a:r>
              <a:rPr lang="zh-CN" altLang="zh-CN" dirty="0"/>
              <a:t>。例如</a:t>
            </a:r>
            <a:r>
              <a:rPr lang="en-US" altLang="zh-CN" dirty="0"/>
              <a:t> </a:t>
            </a:r>
            <a:r>
              <a:rPr lang="zh-CN" altLang="en-US" dirty="0"/>
              <a:t>： </a:t>
            </a:r>
            <a:r>
              <a:rPr lang="en-US" altLang="zh-CN" dirty="0" err="1"/>
              <a:t>fw.close</a:t>
            </a:r>
            <a:r>
              <a:rPr lang="en-US" altLang="zh-CN" dirty="0"/>
              <a:t>()   </a:t>
            </a:r>
            <a:r>
              <a:rPr lang="en-US" altLang="zh-CN" dirty="0" err="1"/>
              <a:t>fr.</a:t>
            </a:r>
            <a:r>
              <a:rPr lang="en-US" altLang="zh-CN" err="1"/>
              <a:t>close</a:t>
            </a:r>
            <a:r>
              <a:rPr lang="en-US" altLang="zh-CN"/>
              <a:t>()</a:t>
            </a:r>
            <a:endParaRPr lang="en-US" altLang="zh-CN" dirty="0"/>
          </a:p>
        </p:txBody>
      </p:sp>
      <p:sp>
        <p:nvSpPr>
          <p:cNvPr id="4" name="矩形 3"/>
          <p:cNvSpPr/>
          <p:nvPr/>
        </p:nvSpPr>
        <p:spPr>
          <a:xfrm>
            <a:off x="2063552" y="4135009"/>
            <a:ext cx="84249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zh-CN" altLang="zh-CN" dirty="0">
                <a:solidFill>
                  <a:srgbClr val="C00000"/>
                </a:solidFill>
              </a:rPr>
              <a:t>关键字</a:t>
            </a:r>
            <a:r>
              <a:rPr lang="en-US" altLang="zh-CN" dirty="0">
                <a:solidFill>
                  <a:srgbClr val="C00000"/>
                </a:solidFill>
              </a:rPr>
              <a:t>with</a:t>
            </a:r>
            <a:r>
              <a:rPr lang="zh-CN" altLang="zh-CN" dirty="0">
                <a:solidFill>
                  <a:srgbClr val="C00000"/>
                </a:solidFill>
              </a:rPr>
              <a:t>可以自动管理资源</a:t>
            </a:r>
            <a:r>
              <a:rPr lang="zh-CN" altLang="zh-CN" dirty="0"/>
              <a:t>，</a:t>
            </a:r>
            <a:r>
              <a:rPr lang="zh-CN" altLang="en-US" dirty="0"/>
              <a:t>在退出</a:t>
            </a:r>
            <a:r>
              <a:rPr lang="en-US" altLang="zh-CN" dirty="0"/>
              <a:t>with</a:t>
            </a:r>
            <a:r>
              <a:rPr lang="zh-CN" altLang="en-US" dirty="0"/>
              <a:t>时会自动</a:t>
            </a:r>
            <a:r>
              <a:rPr lang="zh-CN" altLang="zh-CN" dirty="0"/>
              <a:t>关闭</a:t>
            </a:r>
            <a:r>
              <a:rPr lang="zh-CN" altLang="zh-CN"/>
              <a:t>文件</a:t>
            </a:r>
            <a:r>
              <a:rPr lang="en-US" altLang="zh-CN"/>
              <a:t>(</a:t>
            </a:r>
            <a:r>
              <a:rPr lang="zh-CN" altLang="en-US"/>
              <a:t>可省略</a:t>
            </a:r>
            <a:r>
              <a:rPr lang="en-US" altLang="zh-CN" dirty="0" err="1"/>
              <a:t>f.close</a:t>
            </a:r>
            <a:r>
              <a:rPr lang="en-US" altLang="zh-CN" dirty="0"/>
              <a:t>()</a:t>
            </a:r>
            <a:r>
              <a:rPr lang="zh-CN" altLang="en-US" dirty="0"/>
              <a:t>语句</a:t>
            </a:r>
            <a:r>
              <a:rPr lang="en-US" altLang="zh-CN" dirty="0"/>
              <a:t>)</a:t>
            </a:r>
            <a:r>
              <a:rPr lang="zh-CN" altLang="zh-CN" dirty="0"/>
              <a:t>。</a:t>
            </a:r>
            <a:r>
              <a:rPr lang="en-US" altLang="zh-CN" dirty="0"/>
              <a:t>with</a:t>
            </a:r>
            <a:r>
              <a:rPr lang="zh-CN" altLang="zh-CN" dirty="0"/>
              <a:t>一般</a:t>
            </a:r>
            <a:r>
              <a:rPr lang="zh-CN" altLang="en-US" dirty="0"/>
              <a:t>语法</a:t>
            </a:r>
            <a:r>
              <a:rPr lang="zh-CN" altLang="zh-CN" dirty="0"/>
              <a:t>如下：</a:t>
            </a:r>
            <a:endParaRPr lang="en-US" altLang="zh-CN" dirty="0"/>
          </a:p>
          <a:p>
            <a:pPr indent="457200"/>
            <a:endParaRPr lang="zh-CN" altLang="zh-CN" dirty="0"/>
          </a:p>
          <a:p>
            <a:r>
              <a:rPr lang="en-US" altLang="zh-CN" dirty="0"/>
              <a:t>with  open(</a:t>
            </a:r>
            <a:r>
              <a:rPr lang="zh-CN" altLang="zh-CN" dirty="0"/>
              <a:t>文件名</a:t>
            </a:r>
            <a:r>
              <a:rPr lang="en-US" altLang="zh-CN" dirty="0"/>
              <a:t>, </a:t>
            </a:r>
            <a:r>
              <a:rPr lang="zh-CN" altLang="zh-CN" dirty="0"/>
              <a:t>文件模式</a:t>
            </a:r>
            <a:r>
              <a:rPr lang="en-US" altLang="zh-CN" dirty="0"/>
              <a:t>)  </a:t>
            </a:r>
            <a:r>
              <a:rPr lang="en-US" altLang="zh-CN"/>
              <a:t>as  fr</a:t>
            </a:r>
            <a:r>
              <a:rPr lang="en-US" altLang="zh-CN">
                <a:solidFill>
                  <a:srgbClr val="FF0000"/>
                </a:solidFill>
              </a:rPr>
              <a:t>: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en-US" altLang="zh-CN" dirty="0"/>
              <a:t>     s </a:t>
            </a:r>
            <a:r>
              <a:rPr lang="en-US" altLang="zh-CN"/>
              <a:t>= fr.</a:t>
            </a:r>
            <a:r>
              <a:rPr lang="en-US" altLang="zh-CN" dirty="0" err="1"/>
              <a:t>read</a:t>
            </a:r>
            <a:r>
              <a:rPr lang="en-US" altLang="zh-CN" dirty="0"/>
              <a:t>()    # with</a:t>
            </a:r>
            <a:r>
              <a:rPr lang="zh-CN" altLang="en-US" dirty="0"/>
              <a:t>语句</a:t>
            </a:r>
            <a:r>
              <a:rPr lang="zh-CN" altLang="en-US"/>
              <a:t>结束时会</a:t>
            </a:r>
            <a:r>
              <a:rPr lang="zh-CN" altLang="en-US" dirty="0"/>
              <a:t>自动关闭文件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2038400" y="2507883"/>
            <a:ext cx="8280920" cy="132343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/>
              <a:t>fw = open('f1.txt', 'w')</a:t>
            </a:r>
            <a:endParaRPr lang="en-US" altLang="zh-CN" sz="2000"/>
          </a:p>
          <a:p>
            <a:r>
              <a:rPr lang="en-US" altLang="zh-CN" sz="2000"/>
              <a:t>fw.write('111\n')	# </a:t>
            </a:r>
            <a:r>
              <a:rPr lang="zh-CN" altLang="en-US" sz="2000"/>
              <a:t>数值必须以字符串形式写入</a:t>
            </a:r>
            <a:endParaRPr lang="en-US" altLang="zh-CN" sz="2000"/>
          </a:p>
          <a:p>
            <a:r>
              <a:rPr lang="en-US" altLang="zh-CN" sz="2000"/>
              <a:t>fw.write('222\n')   	# </a:t>
            </a:r>
            <a:r>
              <a:rPr lang="zh-CN" altLang="en-US" sz="2000"/>
              <a:t>此时数据在缓冲区，还未存入文件</a:t>
            </a:r>
            <a:endParaRPr lang="en-US" altLang="zh-CN" sz="2000"/>
          </a:p>
          <a:p>
            <a:r>
              <a:rPr lang="en-US" altLang="zh-CN" sz="2000"/>
              <a:t>fw.close()            	# </a:t>
            </a:r>
            <a:r>
              <a:rPr lang="zh-CN" altLang="en-US" sz="2000"/>
              <a:t>关闭文件后数据才真正写入文件</a:t>
            </a:r>
            <a:endParaRPr lang="en-US" altLang="zh-CN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98560" y="1011457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6.2.4</a:t>
            </a:r>
            <a:r>
              <a:rPr lang="zh-CN" altLang="en-US" dirty="0"/>
              <a:t> 读</a:t>
            </a:r>
            <a:r>
              <a:rPr lang="en-US" altLang="zh-CN" dirty="0"/>
              <a:t>/</a:t>
            </a:r>
            <a:r>
              <a:rPr lang="zh-CN" altLang="en-US" dirty="0"/>
              <a:t>写文本文件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235615" y="1381315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zh-CN" altLang="zh-CN" dirty="0"/>
              <a:t>用文件对象的</a:t>
            </a:r>
            <a:r>
              <a:rPr lang="en-US" altLang="zh-CN" dirty="0"/>
              <a:t>read()</a:t>
            </a:r>
            <a:r>
              <a:rPr lang="zh-CN" altLang="zh-CN" dirty="0"/>
              <a:t>方法按字符数读文件。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2251539" y="1842991"/>
            <a:ext cx="82402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/>
              <a:t>【例</a:t>
            </a:r>
            <a:r>
              <a:rPr lang="en-US" altLang="zh-CN"/>
              <a:t>1</a:t>
            </a:r>
            <a:r>
              <a:rPr lang="zh-CN" altLang="zh-CN"/>
              <a:t>】</a:t>
            </a:r>
            <a:r>
              <a:rPr lang="zh-CN" altLang="en-US"/>
              <a:t>在</a:t>
            </a:r>
            <a:r>
              <a:rPr lang="en-US" altLang="zh-CN"/>
              <a:t>data</a:t>
            </a:r>
            <a:r>
              <a:rPr lang="zh-CN" altLang="en-US"/>
              <a:t>子目录中</a:t>
            </a:r>
            <a:r>
              <a:rPr lang="zh-CN" altLang="zh-CN"/>
              <a:t>有</a:t>
            </a:r>
            <a:r>
              <a:rPr lang="zh-CN" altLang="zh-CN" dirty="0"/>
              <a:t>一个文件</a:t>
            </a:r>
            <a:r>
              <a:rPr lang="en-US" altLang="zh-CN" dirty="0"/>
              <a:t>log.txt</a:t>
            </a:r>
            <a:r>
              <a:rPr lang="zh-CN" altLang="zh-CN" dirty="0"/>
              <a:t>，其内容如下：</a:t>
            </a:r>
            <a:endParaRPr lang="zh-CN" altLang="zh-CN" dirty="0"/>
          </a:p>
          <a:p>
            <a:r>
              <a:rPr lang="zh-CN" altLang="zh-CN" i="1" dirty="0">
                <a:solidFill>
                  <a:srgbClr val="00B050"/>
                </a:solidFill>
              </a:rPr>
              <a:t>第一行</a:t>
            </a:r>
            <a:endParaRPr lang="zh-CN" altLang="zh-CN" i="1" dirty="0">
              <a:solidFill>
                <a:srgbClr val="00B050"/>
              </a:solidFill>
            </a:endParaRPr>
          </a:p>
          <a:p>
            <a:r>
              <a:rPr lang="zh-CN" altLang="zh-CN" i="1" dirty="0">
                <a:solidFill>
                  <a:srgbClr val="00B050"/>
                </a:solidFill>
              </a:rPr>
              <a:t>第二行</a:t>
            </a:r>
            <a:endParaRPr lang="zh-CN" altLang="zh-CN" i="1" dirty="0">
              <a:solidFill>
                <a:srgbClr val="00B050"/>
              </a:solidFill>
            </a:endParaRPr>
          </a:p>
          <a:p>
            <a:r>
              <a:rPr lang="zh-CN" altLang="zh-CN" dirty="0"/>
              <a:t>编写程序读取其中的前</a:t>
            </a:r>
            <a:r>
              <a:rPr lang="en-US" altLang="zh-CN" dirty="0"/>
              <a:t>6</a:t>
            </a:r>
            <a:r>
              <a:rPr lang="zh-CN" altLang="zh-CN" dirty="0"/>
              <a:t>个字符。程序</a:t>
            </a:r>
            <a:r>
              <a:rPr lang="zh-CN" altLang="zh-CN"/>
              <a:t>如下：</a:t>
            </a:r>
            <a:endParaRPr lang="zh-CN" altLang="zh-CN" dirty="0"/>
          </a:p>
        </p:txBody>
      </p:sp>
      <p:sp>
        <p:nvSpPr>
          <p:cNvPr id="5" name="矩形 4"/>
          <p:cNvSpPr/>
          <p:nvPr/>
        </p:nvSpPr>
        <p:spPr>
          <a:xfrm>
            <a:off x="2173877" y="5998501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/>
              <a:t>注：第</a:t>
            </a:r>
            <a:r>
              <a:rPr lang="zh-CN" altLang="en-US" dirty="0"/>
              <a:t>一行后的</a:t>
            </a:r>
            <a:r>
              <a:rPr lang="zh-CN" altLang="zh-CN" dirty="0"/>
              <a:t>换行符</a:t>
            </a:r>
            <a:r>
              <a:rPr lang="en-US" altLang="zh-CN" dirty="0"/>
              <a:t>"\n"</a:t>
            </a:r>
            <a:r>
              <a:rPr lang="zh-CN" altLang="zh-CN" dirty="0"/>
              <a:t>也算一个字符</a:t>
            </a:r>
            <a:r>
              <a:rPr lang="zh-CN" altLang="en-US" dirty="0"/>
              <a:t>，所以 </a:t>
            </a:r>
            <a:r>
              <a:rPr lang="en-US" altLang="zh-CN" dirty="0"/>
              <a:t>'</a:t>
            </a:r>
            <a:r>
              <a:rPr lang="zh-CN" altLang="en-US" dirty="0"/>
              <a:t>第一行</a:t>
            </a:r>
            <a:r>
              <a:rPr lang="en-US" altLang="zh-CN" dirty="0"/>
              <a:t>\n' </a:t>
            </a:r>
            <a:r>
              <a:rPr lang="zh-CN" altLang="en-US" dirty="0"/>
              <a:t>有</a:t>
            </a:r>
            <a:r>
              <a:rPr lang="en-US" altLang="zh-CN" dirty="0"/>
              <a:t>4</a:t>
            </a:r>
            <a:r>
              <a:rPr lang="zh-CN" altLang="en-US" dirty="0"/>
              <a:t>个字符。</a:t>
            </a:r>
            <a:endParaRPr lang="en-US" altLang="zh-CN" dirty="0"/>
          </a:p>
          <a:p>
            <a:r>
              <a:rPr lang="en-US" altLang="zh-CN" dirty="0"/>
              <a:t>/  </a:t>
            </a:r>
            <a:r>
              <a:rPr lang="zh-CN" altLang="en-US" dirty="0"/>
              <a:t>和  </a:t>
            </a:r>
            <a:r>
              <a:rPr lang="en-US" altLang="zh-CN" dirty="0"/>
              <a:t>\ </a:t>
            </a:r>
            <a:r>
              <a:rPr lang="zh-CN" altLang="en-US" dirty="0"/>
              <a:t>都可以作为路径</a:t>
            </a:r>
            <a:r>
              <a:rPr lang="zh-CN" altLang="en-US"/>
              <a:t>分隔符。</a:t>
            </a:r>
            <a:r>
              <a:rPr lang="en-US" altLang="zh-CN"/>
              <a:t>'data/log.</a:t>
            </a:r>
            <a:r>
              <a:rPr lang="en-US" altLang="zh-CN" dirty="0"/>
              <a:t>txt'  </a:t>
            </a:r>
            <a:r>
              <a:rPr lang="zh-CN" altLang="en-US"/>
              <a:t>或</a:t>
            </a:r>
            <a:r>
              <a:rPr lang="en-US" altLang="zh-CN"/>
              <a:t>   r'data\log.</a:t>
            </a:r>
            <a:r>
              <a:rPr lang="en-US" altLang="zh-CN" dirty="0"/>
              <a:t>txt</a:t>
            </a:r>
            <a:r>
              <a:rPr lang="en-US" altLang="zh-CN"/>
              <a:t>' </a:t>
            </a:r>
            <a:r>
              <a:rPr lang="zh-CN" altLang="en-US"/>
              <a:t>均可。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2207568" y="4802093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000"/>
              <a:t>输出如下：</a:t>
            </a:r>
            <a:endParaRPr lang="zh-CN" altLang="zh-CN" sz="2000"/>
          </a:p>
        </p:txBody>
      </p:sp>
      <p:sp>
        <p:nvSpPr>
          <p:cNvPr id="11" name="文本框 10"/>
          <p:cNvSpPr txBox="1"/>
          <p:nvPr/>
        </p:nvSpPr>
        <p:spPr>
          <a:xfrm>
            <a:off x="2251540" y="3629512"/>
            <a:ext cx="7588887" cy="1015663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/>
              <a:t>with open("data/log.txt", "r") as f:</a:t>
            </a:r>
            <a:endParaRPr lang="zh-CN" altLang="zh-CN" sz="2000"/>
          </a:p>
          <a:p>
            <a:r>
              <a:rPr lang="en-US" altLang="zh-CN" sz="2000"/>
              <a:t>    a = f.</a:t>
            </a:r>
            <a:r>
              <a:rPr lang="en-US" altLang="zh-CN" sz="2000">
                <a:solidFill>
                  <a:srgbClr val="C00000"/>
                </a:solidFill>
              </a:rPr>
              <a:t>read</a:t>
            </a:r>
            <a:r>
              <a:rPr lang="en-US" altLang="zh-CN" sz="2000"/>
              <a:t>(6)    	# </a:t>
            </a:r>
            <a:r>
              <a:rPr lang="zh-CN" altLang="en-US" sz="2000"/>
              <a:t>读</a:t>
            </a:r>
            <a:r>
              <a:rPr lang="en-US" altLang="zh-CN" sz="2000"/>
              <a:t>6</a:t>
            </a:r>
            <a:r>
              <a:rPr lang="zh-CN" altLang="en-US" sz="2000"/>
              <a:t>个字符，不指定则读取全部</a:t>
            </a:r>
            <a:endParaRPr lang="zh-CN" altLang="zh-CN" sz="2000"/>
          </a:p>
          <a:p>
            <a:r>
              <a:rPr lang="en-US" altLang="zh-CN" sz="2000"/>
              <a:t>    print(a, end= '')</a:t>
            </a:r>
            <a:endParaRPr lang="zh-CN" altLang="zh-CN" sz="2000" dirty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409" y="5156613"/>
            <a:ext cx="725683" cy="56969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063552" y="1011404"/>
            <a:ext cx="8604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/>
              <a:t>【例</a:t>
            </a:r>
            <a:r>
              <a:rPr lang="en-US" altLang="zh-CN" sz="2000"/>
              <a:t>2</a:t>
            </a:r>
            <a:r>
              <a:rPr lang="zh-CN" altLang="zh-CN" sz="2000" dirty="0"/>
              <a:t>】按行遍历文件的所有行。</a:t>
            </a:r>
            <a:r>
              <a:rPr lang="zh-CN" altLang="zh-CN" sz="2000"/>
              <a:t>程序如下</a:t>
            </a:r>
            <a:r>
              <a:rPr lang="en-US" altLang="zh-CN" sz="2000"/>
              <a:t>:</a:t>
            </a:r>
            <a:endParaRPr lang="zh-CN" altLang="zh-CN" sz="2000" dirty="0"/>
          </a:p>
        </p:txBody>
      </p:sp>
      <p:sp>
        <p:nvSpPr>
          <p:cNvPr id="5" name="文本框 4"/>
          <p:cNvSpPr txBox="1"/>
          <p:nvPr/>
        </p:nvSpPr>
        <p:spPr>
          <a:xfrm>
            <a:off x="2063552" y="4581129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zh-CN" altLang="zh-CN" sz="2000" dirty="0"/>
              <a:t>因为函数</a:t>
            </a:r>
            <a:r>
              <a:rPr lang="en-US" altLang="zh-CN" sz="2000" dirty="0"/>
              <a:t>open()</a:t>
            </a:r>
            <a:r>
              <a:rPr lang="zh-CN" altLang="zh-CN" sz="2000" dirty="0"/>
              <a:t>返回的文件对象是一个可迭代对象，所以用函数</a:t>
            </a:r>
            <a:r>
              <a:rPr lang="en-US" altLang="zh-CN" sz="2000" dirty="0" err="1"/>
              <a:t>readlines</a:t>
            </a:r>
            <a:r>
              <a:rPr lang="en-US" altLang="zh-CN" sz="2000" dirty="0"/>
              <a:t>()</a:t>
            </a:r>
            <a:r>
              <a:rPr lang="zh-CN" altLang="zh-CN" sz="2000" dirty="0"/>
              <a:t>读取文件的语句可以</a:t>
            </a:r>
            <a:r>
              <a:rPr lang="zh-CN" altLang="zh-CN" sz="2000"/>
              <a:t>省略。</a:t>
            </a:r>
            <a:r>
              <a:rPr lang="zh-CN" altLang="en-US" sz="2000"/>
              <a:t>上</a:t>
            </a:r>
            <a:r>
              <a:rPr lang="zh-CN" altLang="zh-CN" sz="2000"/>
              <a:t>段</a:t>
            </a:r>
            <a:r>
              <a:rPr lang="zh-CN" altLang="zh-CN" sz="2000" dirty="0"/>
              <a:t>程序可</a:t>
            </a:r>
            <a:r>
              <a:rPr lang="zh-CN" altLang="en-US" sz="2000" dirty="0"/>
              <a:t>简写</a:t>
            </a:r>
            <a:r>
              <a:rPr lang="zh-CN" altLang="zh-CN" sz="2000"/>
              <a:t>为</a:t>
            </a:r>
            <a:r>
              <a:rPr lang="en-US" altLang="zh-CN" sz="2000"/>
              <a:t>:</a:t>
            </a:r>
            <a:endParaRPr lang="en-US" altLang="zh-CN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2063564" y="3284995"/>
            <a:ext cx="759956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/>
              <a:t>输出结果如下：</a:t>
            </a:r>
            <a:endParaRPr lang="zh-CN" altLang="zh-CN"/>
          </a:p>
          <a:p>
            <a:r>
              <a:rPr lang="zh-CN" altLang="zh-CN">
                <a:solidFill>
                  <a:srgbClr val="00B050"/>
                </a:solidFill>
              </a:rPr>
              <a:t>第一行</a:t>
            </a:r>
            <a:r>
              <a:rPr lang="en-US" altLang="zh-CN">
                <a:solidFill>
                  <a:srgbClr val="00B050"/>
                </a:solidFill>
              </a:rPr>
              <a:t>      </a:t>
            </a:r>
            <a:r>
              <a:rPr lang="en-US" altLang="zh-CN"/>
              <a:t># print()</a:t>
            </a:r>
            <a:r>
              <a:rPr lang="zh-CN" altLang="en-US"/>
              <a:t>本身要换行，字符串内也含有</a:t>
            </a:r>
            <a:r>
              <a:rPr lang="en-US" altLang="zh-CN"/>
              <a:t>'\n', </a:t>
            </a:r>
            <a:r>
              <a:rPr lang="zh-CN" altLang="en-US"/>
              <a:t>所以输出时有空行</a:t>
            </a:r>
            <a:endParaRPr lang="zh-CN" altLang="zh-CN"/>
          </a:p>
          <a:p>
            <a:r>
              <a:rPr lang="en-US" altLang="zh-CN"/>
              <a:t> </a:t>
            </a:r>
            <a:endParaRPr lang="zh-CN" altLang="zh-CN"/>
          </a:p>
          <a:p>
            <a:r>
              <a:rPr lang="zh-CN" altLang="zh-CN">
                <a:solidFill>
                  <a:srgbClr val="00B050"/>
                </a:solidFill>
              </a:rPr>
              <a:t>第二行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063552" y="1433491"/>
            <a:ext cx="7920880" cy="132343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/>
              <a:t>with open("data/log.txt", "r") as f:</a:t>
            </a:r>
            <a:endParaRPr lang="zh-CN" altLang="zh-CN" sz="2000"/>
          </a:p>
          <a:p>
            <a:r>
              <a:rPr lang="en-US" altLang="zh-CN" sz="2000"/>
              <a:t>    a = f.</a:t>
            </a:r>
            <a:r>
              <a:rPr lang="en-US" altLang="zh-CN" sz="2000">
                <a:solidFill>
                  <a:srgbClr val="C00000"/>
                </a:solidFill>
              </a:rPr>
              <a:t>readlines</a:t>
            </a:r>
            <a:r>
              <a:rPr lang="en-US" altLang="zh-CN" sz="2000"/>
              <a:t>()    # </a:t>
            </a:r>
            <a:r>
              <a:rPr lang="zh-CN" altLang="en-US" sz="2000"/>
              <a:t>读取所有的行，得到字符串列表 </a:t>
            </a:r>
            <a:r>
              <a:rPr lang="en-US" altLang="zh-CN" sz="2000"/>
              <a:t>a</a:t>
            </a:r>
            <a:endParaRPr lang="zh-CN" altLang="zh-CN" sz="2000"/>
          </a:p>
          <a:p>
            <a:r>
              <a:rPr lang="en-US" altLang="zh-CN" sz="2000"/>
              <a:t>    for line in a:</a:t>
            </a:r>
            <a:endParaRPr lang="zh-CN" altLang="zh-CN" sz="2000"/>
          </a:p>
          <a:p>
            <a:r>
              <a:rPr lang="en-US" altLang="zh-CN" sz="2000"/>
              <a:t>        print(line)</a:t>
            </a:r>
            <a:endParaRPr lang="zh-CN" altLang="zh-CN" sz="2000" dirty="0"/>
          </a:p>
        </p:txBody>
      </p:sp>
      <p:sp>
        <p:nvSpPr>
          <p:cNvPr id="11" name="文本框 10"/>
          <p:cNvSpPr txBox="1"/>
          <p:nvPr/>
        </p:nvSpPr>
        <p:spPr>
          <a:xfrm>
            <a:off x="2063552" y="5373992"/>
            <a:ext cx="7920880" cy="1015663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/>
              <a:t>with open("data/log.txt") as f:</a:t>
            </a:r>
            <a:endParaRPr lang="zh-CN" altLang="zh-CN" sz="2000"/>
          </a:p>
          <a:p>
            <a:r>
              <a:rPr lang="en-US" altLang="zh-CN" sz="2000"/>
              <a:t>    for  line  in  </a:t>
            </a:r>
            <a:r>
              <a:rPr lang="en-US" altLang="zh-CN" sz="2000">
                <a:solidFill>
                  <a:srgbClr val="FF0000"/>
                </a:solidFill>
              </a:rPr>
              <a:t>f</a:t>
            </a:r>
            <a:r>
              <a:rPr lang="en-US" altLang="zh-CN" sz="2000"/>
              <a:t>:</a:t>
            </a:r>
            <a:endParaRPr lang="zh-CN" altLang="zh-CN" sz="2000"/>
          </a:p>
          <a:p>
            <a:r>
              <a:rPr lang="en-US" altLang="zh-CN" sz="2000"/>
              <a:t>        print(line,  end='')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07568" y="1052736"/>
            <a:ext cx="5472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 dirty="0">
                <a:solidFill>
                  <a:srgbClr val="C00000"/>
                </a:solidFill>
              </a:rPr>
              <a:t>数</a:t>
            </a:r>
            <a:r>
              <a:rPr lang="zh-CN" altLang="en-US" sz="2000" dirty="0">
                <a:solidFill>
                  <a:srgbClr val="C00000"/>
                </a:solidFill>
              </a:rPr>
              <a:t>值必须转为字符串</a:t>
            </a:r>
            <a:r>
              <a:rPr lang="zh-CN" altLang="en-US" sz="2000" dirty="0"/>
              <a:t>才能</a:t>
            </a:r>
            <a:r>
              <a:rPr lang="zh-CN" altLang="zh-CN" sz="2000" dirty="0"/>
              <a:t>写到文本文件中。</a:t>
            </a:r>
            <a:endParaRPr lang="zh-CN" altLang="en-US" sz="2000" dirty="0"/>
          </a:p>
        </p:txBody>
      </p:sp>
      <p:sp>
        <p:nvSpPr>
          <p:cNvPr id="5" name="文本框 4"/>
          <p:cNvSpPr txBox="1"/>
          <p:nvPr/>
        </p:nvSpPr>
        <p:spPr>
          <a:xfrm>
            <a:off x="2099556" y="1424910"/>
            <a:ext cx="8392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/>
              <a:t>【例</a:t>
            </a:r>
            <a:r>
              <a:rPr lang="en-US" altLang="zh-CN" sz="2000"/>
              <a:t>3</a:t>
            </a:r>
            <a:r>
              <a:rPr lang="zh-CN" altLang="zh-CN" sz="2000" dirty="0"/>
              <a:t>】随机生成一个长度为</a:t>
            </a:r>
            <a:r>
              <a:rPr lang="en-US" altLang="zh-CN" sz="2000" dirty="0"/>
              <a:t>100</a:t>
            </a:r>
            <a:r>
              <a:rPr lang="zh-CN" altLang="zh-CN" sz="2000" dirty="0"/>
              <a:t>的整数</a:t>
            </a:r>
            <a:r>
              <a:rPr lang="zh-CN" altLang="zh-CN" sz="2000"/>
              <a:t>列表，范围</a:t>
            </a:r>
            <a:r>
              <a:rPr lang="zh-CN" altLang="zh-CN" sz="2000" dirty="0"/>
              <a:t>为</a:t>
            </a:r>
            <a:r>
              <a:rPr lang="en-US" altLang="zh-CN" sz="2000" dirty="0"/>
              <a:t>1</a:t>
            </a:r>
            <a:r>
              <a:rPr lang="zh-CN" altLang="zh-CN" sz="2000" dirty="0"/>
              <a:t>～</a:t>
            </a:r>
            <a:r>
              <a:rPr lang="en-US" altLang="zh-CN" sz="2000" dirty="0"/>
              <a:t>100</a:t>
            </a:r>
            <a:r>
              <a:rPr lang="zh-CN" altLang="zh-CN" sz="2000" dirty="0"/>
              <a:t>，将该列表以每</a:t>
            </a:r>
            <a:r>
              <a:rPr lang="en-US" altLang="zh-CN" sz="2000" dirty="0"/>
              <a:t>10</a:t>
            </a:r>
            <a:r>
              <a:rPr lang="zh-CN" altLang="zh-CN" sz="2000"/>
              <a:t>个一行</a:t>
            </a:r>
            <a:r>
              <a:rPr lang="en-US" altLang="zh-CN" sz="2000"/>
              <a:t>(</a:t>
            </a:r>
            <a:r>
              <a:rPr lang="zh-CN" altLang="zh-CN" sz="2000"/>
              <a:t>元素间</a:t>
            </a:r>
            <a:r>
              <a:rPr lang="zh-CN" altLang="zh-CN" sz="2000" dirty="0"/>
              <a:t>以</a:t>
            </a:r>
            <a:r>
              <a:rPr lang="zh-CN" altLang="zh-CN" sz="2000"/>
              <a:t>空格分隔</a:t>
            </a:r>
            <a:r>
              <a:rPr lang="en-US" altLang="zh-CN" sz="2000"/>
              <a:t>)</a:t>
            </a:r>
            <a:r>
              <a:rPr lang="zh-CN" altLang="zh-CN" sz="2000"/>
              <a:t>写入文本文件</a:t>
            </a:r>
            <a:r>
              <a:rPr lang="en-US" altLang="zh-CN" sz="2000"/>
              <a:t>"tmp/record</a:t>
            </a:r>
            <a:r>
              <a:rPr lang="en-US" altLang="zh-CN" sz="2000" dirty="0"/>
              <a:t>.</a:t>
            </a:r>
            <a:r>
              <a:rPr lang="en-US" altLang="zh-CN" sz="2000"/>
              <a:t>txt"</a:t>
            </a:r>
            <a:r>
              <a:rPr lang="zh-CN" altLang="en-US" sz="2000"/>
              <a:t>中</a:t>
            </a:r>
            <a:r>
              <a:rPr lang="zh-CN" altLang="zh-CN" sz="2000" dirty="0"/>
              <a:t>。</a:t>
            </a:r>
            <a:endParaRPr lang="zh-CN" altLang="en-US" sz="2000" dirty="0"/>
          </a:p>
        </p:txBody>
      </p:sp>
      <p:sp>
        <p:nvSpPr>
          <p:cNvPr id="6" name="矩形 5"/>
          <p:cNvSpPr/>
          <p:nvPr/>
        </p:nvSpPr>
        <p:spPr>
          <a:xfrm>
            <a:off x="2207568" y="2348881"/>
            <a:ext cx="8064896" cy="3785652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 dirty="0"/>
              <a:t>from random import </a:t>
            </a:r>
            <a:r>
              <a:rPr lang="en-US" altLang="zh-CN" sz="2000" dirty="0" err="1"/>
              <a:t>randint</a:t>
            </a:r>
            <a:endParaRPr lang="zh-CN" altLang="zh-CN" sz="2000" dirty="0"/>
          </a:p>
          <a:p>
            <a:r>
              <a:rPr lang="en-US" altLang="zh-CN" sz="2000" dirty="0"/>
              <a:t>a = [ ]</a:t>
            </a:r>
            <a:endParaRPr lang="zh-CN" altLang="zh-CN" sz="2000" dirty="0"/>
          </a:p>
          <a:p>
            <a:r>
              <a:rPr lang="en-US" altLang="zh-CN" sz="2000" dirty="0"/>
              <a:t>for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in range(100):</a:t>
            </a:r>
            <a:endParaRPr lang="zh-CN" altLang="zh-CN" sz="2000" dirty="0"/>
          </a:p>
          <a:p>
            <a:r>
              <a:rPr lang="en-US" altLang="zh-CN" sz="2000" dirty="0"/>
              <a:t>    </a:t>
            </a:r>
            <a:r>
              <a:rPr lang="en-US" altLang="zh-CN" sz="2000" dirty="0" err="1"/>
              <a:t>a.append</a:t>
            </a:r>
            <a:r>
              <a:rPr lang="en-US" altLang="zh-CN" sz="2000" dirty="0"/>
              <a:t>(</a:t>
            </a:r>
            <a:r>
              <a:rPr lang="en-US" altLang="zh-CN" sz="2000" dirty="0" err="1"/>
              <a:t>randint</a:t>
            </a:r>
            <a:r>
              <a:rPr lang="en-US" altLang="zh-CN" sz="2000" dirty="0"/>
              <a:t>(1,100))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en-US" altLang="zh-CN" sz="2000" dirty="0"/>
              <a:t>with </a:t>
            </a:r>
            <a:r>
              <a:rPr lang="en-US" altLang="zh-CN" sz="2000"/>
              <a:t>open("tmp/record</a:t>
            </a:r>
            <a:r>
              <a:rPr lang="en-US" altLang="zh-CN" sz="2000" dirty="0"/>
              <a:t>.txt", "w") as f:</a:t>
            </a:r>
            <a:endParaRPr lang="zh-CN" altLang="zh-CN" sz="2000" dirty="0"/>
          </a:p>
          <a:p>
            <a:r>
              <a:rPr lang="en-US" altLang="zh-CN" sz="2000"/>
              <a:t>    s </a:t>
            </a:r>
            <a:r>
              <a:rPr lang="en-US" altLang="zh-CN" sz="2000" dirty="0"/>
              <a:t>= ""</a:t>
            </a:r>
            <a:endParaRPr lang="zh-CN" altLang="zh-CN" sz="2000" dirty="0"/>
          </a:p>
          <a:p>
            <a:r>
              <a:rPr lang="en-US" altLang="zh-CN" sz="2000" dirty="0"/>
              <a:t>    for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, v in enumerate(a):</a:t>
            </a:r>
            <a:endParaRPr lang="zh-CN" altLang="zh-CN" sz="2000" dirty="0"/>
          </a:p>
          <a:p>
            <a:r>
              <a:rPr lang="en-US" altLang="zh-CN" sz="2000"/>
              <a:t>        s = s + </a:t>
            </a:r>
            <a:r>
              <a:rPr lang="en-US" altLang="zh-CN" sz="2000">
                <a:solidFill>
                  <a:srgbClr val="C00000"/>
                </a:solidFill>
              </a:rPr>
              <a:t>f"{v} " </a:t>
            </a:r>
            <a:r>
              <a:rPr lang="en-US" altLang="zh-CN" sz="2000">
                <a:solidFill>
                  <a:srgbClr val="FF0000"/>
                </a:solidFill>
              </a:rPr>
              <a:t> </a:t>
            </a:r>
            <a:r>
              <a:rPr lang="en-US" altLang="zh-CN" sz="2000"/>
              <a:t>		# </a:t>
            </a:r>
            <a:r>
              <a:rPr lang="zh-CN" altLang="en-US" sz="2000" dirty="0"/>
              <a:t>数值转字符串，连接起来</a:t>
            </a:r>
            <a:r>
              <a:rPr lang="en-US" altLang="zh-CN" sz="2000"/>
              <a:t>	</a:t>
            </a:r>
            <a:endParaRPr lang="en-US" altLang="zh-CN" sz="2000"/>
          </a:p>
          <a:p>
            <a:r>
              <a:rPr lang="en-US" altLang="zh-CN" sz="2000"/>
              <a:t>        if  (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+ 1) % 10 == 0:     	</a:t>
            </a:r>
            <a:r>
              <a:rPr lang="en-US" altLang="zh-CN" sz="2000"/>
              <a:t># </a:t>
            </a:r>
            <a:r>
              <a:rPr lang="zh-CN" altLang="en-US" sz="2000"/>
              <a:t>每</a:t>
            </a:r>
            <a:r>
              <a:rPr lang="en-US" altLang="zh-CN" sz="2000"/>
              <a:t>10</a:t>
            </a:r>
            <a:r>
              <a:rPr lang="zh-CN" altLang="en-US" sz="2000"/>
              <a:t>个数一行</a:t>
            </a:r>
            <a:endParaRPr lang="zh-CN" altLang="zh-CN" sz="2000" dirty="0"/>
          </a:p>
          <a:p>
            <a:r>
              <a:rPr lang="en-US" altLang="zh-CN" sz="2000"/>
              <a:t>            f</a:t>
            </a:r>
            <a:r>
              <a:rPr lang="en-US" altLang="zh-CN" sz="2000" dirty="0" err="1"/>
              <a:t>.write</a:t>
            </a:r>
            <a:r>
              <a:rPr lang="en-US" altLang="zh-CN" sz="2000"/>
              <a:t>(s </a:t>
            </a:r>
            <a:r>
              <a:rPr lang="en-US" altLang="zh-CN" sz="2000" dirty="0"/>
              <a:t>+ "\n")</a:t>
            </a:r>
            <a:r>
              <a:rPr lang="en-US" altLang="zh-CN" sz="2000"/>
              <a:t>		# </a:t>
            </a:r>
            <a:r>
              <a:rPr lang="zh-CN" altLang="en-US" sz="2000"/>
              <a:t>写入时添加</a:t>
            </a:r>
            <a:r>
              <a:rPr lang="zh-CN" altLang="en-US" sz="2000" dirty="0"/>
              <a:t>换行符 </a:t>
            </a:r>
            <a:r>
              <a:rPr lang="en-US" altLang="zh-CN" sz="2000" dirty="0"/>
              <a:t>'\n'</a:t>
            </a:r>
            <a:endParaRPr lang="zh-CN" altLang="zh-CN" sz="2000" dirty="0"/>
          </a:p>
          <a:p>
            <a:r>
              <a:rPr lang="en-US" altLang="zh-CN" sz="2000"/>
              <a:t>            s </a:t>
            </a:r>
            <a:r>
              <a:rPr lang="en-US" altLang="zh-CN" sz="2000" dirty="0"/>
              <a:t>= ""		</a:t>
            </a:r>
            <a:r>
              <a:rPr lang="en-US" altLang="zh-CN" sz="2000"/>
              <a:t>	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794592" y="2406508"/>
            <a:ext cx="5675313" cy="9525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Text Box 65"/>
          <p:cNvSpPr txBox="1">
            <a:spLocks noChangeArrowheads="1"/>
          </p:cNvSpPr>
          <p:nvPr/>
        </p:nvSpPr>
        <p:spPr bwMode="auto">
          <a:xfrm>
            <a:off x="2924765" y="1963681"/>
            <a:ext cx="53276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6.1  </a:t>
            </a:r>
            <a:r>
              <a:rPr lang="zh-CN" alt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文件的基本概念</a:t>
            </a:r>
            <a:endParaRPr lang="en-US" altLang="zh-CN" sz="28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Line 67"/>
          <p:cNvSpPr>
            <a:spLocks noChangeShapeType="1"/>
          </p:cNvSpPr>
          <p:nvPr/>
        </p:nvSpPr>
        <p:spPr bwMode="auto">
          <a:xfrm>
            <a:off x="2795918" y="2991219"/>
            <a:ext cx="5675313" cy="11113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Text Box 71"/>
          <p:cNvSpPr txBox="1">
            <a:spLocks noChangeArrowheads="1"/>
          </p:cNvSpPr>
          <p:nvPr/>
        </p:nvSpPr>
        <p:spPr bwMode="auto">
          <a:xfrm>
            <a:off x="2924765" y="2525097"/>
            <a:ext cx="53276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eaLnBrk="0" hangingPunct="0">
              <a:defRPr sz="280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zh-CN" dirty="0"/>
              <a:t>6.2  </a:t>
            </a:r>
            <a:r>
              <a:rPr lang="zh-CN" altLang="en-US" dirty="0"/>
              <a:t>文件基本操作</a:t>
            </a:r>
            <a:endParaRPr lang="en-US" altLang="zh-CN" dirty="0"/>
          </a:p>
        </p:txBody>
      </p:sp>
      <p:sp>
        <p:nvSpPr>
          <p:cNvPr id="14" name="Line 73"/>
          <p:cNvSpPr>
            <a:spLocks noChangeShapeType="1"/>
          </p:cNvSpPr>
          <p:nvPr/>
        </p:nvSpPr>
        <p:spPr bwMode="auto">
          <a:xfrm>
            <a:off x="2789239" y="3551700"/>
            <a:ext cx="5676900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Text Box 77"/>
          <p:cNvSpPr txBox="1">
            <a:spLocks noChangeArrowheads="1"/>
          </p:cNvSpPr>
          <p:nvPr/>
        </p:nvSpPr>
        <p:spPr bwMode="auto">
          <a:xfrm>
            <a:off x="2933702" y="3086170"/>
            <a:ext cx="4725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eaLnBrk="0" hangingPunct="0">
              <a:defRPr sz="280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zh-CN" dirty="0"/>
              <a:t>6.3 </a:t>
            </a:r>
            <a:r>
              <a:rPr lang="zh-CN" altLang="en-US" dirty="0"/>
              <a:t> 文件与文件夹操作</a:t>
            </a:r>
            <a:endParaRPr lang="zh-CN" altLang="en-US" dirty="0"/>
          </a:p>
        </p:txBody>
      </p:sp>
      <p:sp>
        <p:nvSpPr>
          <p:cNvPr id="16" name="Text Box 90"/>
          <p:cNvSpPr txBox="1">
            <a:spLocks noChangeArrowheads="1"/>
          </p:cNvSpPr>
          <p:nvPr/>
        </p:nvSpPr>
        <p:spPr bwMode="auto">
          <a:xfrm>
            <a:off x="2933703" y="3646173"/>
            <a:ext cx="4725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6.4 </a:t>
            </a:r>
            <a:r>
              <a:rPr lang="zh-CN" alt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编程实例</a:t>
            </a:r>
            <a:endParaRPr lang="zh-CN" altLang="en-US" sz="2800" dirty="0">
              <a:solidFill>
                <a:schemeClr val="tx1">
                  <a:lumMod val="60000"/>
                  <a:lumOff val="40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7" name="Line 73"/>
          <p:cNvSpPr>
            <a:spLocks noChangeShapeType="1"/>
          </p:cNvSpPr>
          <p:nvPr/>
        </p:nvSpPr>
        <p:spPr bwMode="auto">
          <a:xfrm>
            <a:off x="2806557" y="4102248"/>
            <a:ext cx="5676900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52" y="1124744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/>
              <a:t>【例</a:t>
            </a:r>
            <a:r>
              <a:rPr lang="en-US" altLang="zh-CN" sz="2000"/>
              <a:t>4</a:t>
            </a:r>
            <a:r>
              <a:rPr lang="zh-CN" altLang="zh-CN" sz="2000"/>
              <a:t>】将</a:t>
            </a:r>
            <a:r>
              <a:rPr lang="zh-CN" altLang="en-US" sz="2000"/>
              <a:t>例</a:t>
            </a:r>
            <a:r>
              <a:rPr lang="en-US" altLang="zh-CN" sz="2000"/>
              <a:t>3</a:t>
            </a:r>
            <a:r>
              <a:rPr lang="zh-CN" altLang="en-US" sz="2000"/>
              <a:t>中的</a:t>
            </a:r>
            <a:r>
              <a:rPr lang="zh-CN" altLang="zh-CN" sz="2000"/>
              <a:t>文本文件</a:t>
            </a:r>
            <a:r>
              <a:rPr lang="en-US" altLang="zh-CN" sz="2000"/>
              <a:t>"tmp/record</a:t>
            </a:r>
            <a:r>
              <a:rPr lang="en-US" altLang="zh-CN" sz="2000" dirty="0"/>
              <a:t>.</a:t>
            </a:r>
            <a:r>
              <a:rPr lang="en-US" altLang="zh-CN" sz="2000"/>
              <a:t>txt"</a:t>
            </a:r>
            <a:r>
              <a:rPr lang="zh-CN" altLang="zh-CN" sz="2000"/>
              <a:t>中</a:t>
            </a:r>
            <a:r>
              <a:rPr lang="zh-CN" altLang="zh-CN" sz="2000" dirty="0"/>
              <a:t>的数字读入一个列表，并输出该列表。</a:t>
            </a:r>
            <a:endParaRPr lang="zh-CN" altLang="zh-CN" sz="2000" dirty="0"/>
          </a:p>
        </p:txBody>
      </p:sp>
      <p:sp>
        <p:nvSpPr>
          <p:cNvPr id="5" name="矩形 4"/>
          <p:cNvSpPr/>
          <p:nvPr/>
        </p:nvSpPr>
        <p:spPr>
          <a:xfrm>
            <a:off x="2135561" y="1967947"/>
            <a:ext cx="8356228" cy="301306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000" dirty="0"/>
              <a:t>b = [ ]</a:t>
            </a:r>
            <a:endParaRPr lang="zh-CN" altLang="zh-CN" sz="2000" dirty="0"/>
          </a:p>
          <a:p>
            <a:pPr>
              <a:lnSpc>
                <a:spcPct val="120000"/>
              </a:lnSpc>
            </a:pPr>
            <a:r>
              <a:rPr lang="en-US" altLang="zh-CN" sz="2000" dirty="0"/>
              <a:t>with </a:t>
            </a:r>
            <a:r>
              <a:rPr lang="en-US" altLang="zh-CN" sz="2000"/>
              <a:t>open("tmp/record</a:t>
            </a:r>
            <a:r>
              <a:rPr lang="en-US" altLang="zh-CN" sz="2000" dirty="0"/>
              <a:t>.txt") as f:	# </a:t>
            </a:r>
            <a:r>
              <a:rPr lang="zh-CN" altLang="en-US" sz="2000" dirty="0"/>
              <a:t>文件应存在</a:t>
            </a:r>
            <a:endParaRPr lang="zh-CN" altLang="zh-CN" sz="2000" dirty="0"/>
          </a:p>
          <a:p>
            <a:pPr>
              <a:lnSpc>
                <a:spcPct val="120000"/>
              </a:lnSpc>
            </a:pPr>
            <a:r>
              <a:rPr lang="en-US" altLang="zh-CN" sz="2000" dirty="0"/>
              <a:t>    for line </a:t>
            </a:r>
            <a:r>
              <a:rPr lang="en-US" altLang="zh-CN" sz="2000"/>
              <a:t>in f:</a:t>
            </a:r>
            <a:endParaRPr lang="zh-CN" altLang="zh-CN" sz="2000" dirty="0"/>
          </a:p>
          <a:p>
            <a:pPr>
              <a:lnSpc>
                <a:spcPct val="120000"/>
              </a:lnSpc>
            </a:pPr>
            <a:r>
              <a:rPr lang="en-US" altLang="zh-CN" sz="2000" dirty="0"/>
              <a:t>        line  = </a:t>
            </a:r>
            <a:r>
              <a:rPr lang="en-US" altLang="zh-CN" sz="2000" dirty="0" err="1"/>
              <a:t>line.strip</a:t>
            </a:r>
            <a:r>
              <a:rPr lang="en-US" altLang="zh-CN" sz="2000" dirty="0"/>
              <a:t>()	# strip</a:t>
            </a:r>
            <a:r>
              <a:rPr lang="zh-CN" altLang="en-US" sz="2000" dirty="0"/>
              <a:t>删除字符串两侧</a:t>
            </a:r>
            <a:r>
              <a:rPr lang="zh-CN" altLang="en-US" sz="2000"/>
              <a:t>的空格</a:t>
            </a:r>
            <a:r>
              <a:rPr lang="en-US" altLang="zh-CN" sz="2000"/>
              <a:t>/</a:t>
            </a:r>
            <a:r>
              <a:rPr lang="zh-CN" altLang="en-US" sz="2000" dirty="0"/>
              <a:t>换行符等</a:t>
            </a:r>
            <a:endParaRPr lang="en-US" altLang="zh-CN" sz="2000" dirty="0"/>
          </a:p>
          <a:p>
            <a:pPr>
              <a:lnSpc>
                <a:spcPct val="120000"/>
              </a:lnSpc>
            </a:pPr>
            <a:r>
              <a:rPr lang="en-US" altLang="zh-CN" sz="2000" dirty="0"/>
              <a:t>        data = </a:t>
            </a:r>
            <a:r>
              <a:rPr lang="en-US" altLang="zh-CN" sz="2000" dirty="0" err="1"/>
              <a:t>line.split</a:t>
            </a:r>
            <a:r>
              <a:rPr lang="en-US" altLang="zh-CN" sz="2000" dirty="0"/>
              <a:t>()	# split</a:t>
            </a:r>
            <a:r>
              <a:rPr lang="zh-CN" altLang="en-US" sz="2000" dirty="0"/>
              <a:t>分解得到字符串列表  </a:t>
            </a:r>
            <a:r>
              <a:rPr lang="en-US" altLang="zh-CN" sz="2000" dirty="0"/>
              <a:t>['10', '23', ..... '89']</a:t>
            </a:r>
            <a:endParaRPr lang="zh-CN" altLang="zh-CN" sz="2000" dirty="0"/>
          </a:p>
          <a:p>
            <a:pPr>
              <a:lnSpc>
                <a:spcPct val="120000"/>
              </a:lnSpc>
            </a:pPr>
            <a:r>
              <a:rPr lang="en-US" altLang="zh-CN" sz="2000" dirty="0"/>
              <a:t>        for v in data:</a:t>
            </a:r>
            <a:endParaRPr lang="zh-CN" altLang="zh-CN" sz="2000" dirty="0"/>
          </a:p>
          <a:p>
            <a:pPr>
              <a:lnSpc>
                <a:spcPct val="120000"/>
              </a:lnSpc>
            </a:pPr>
            <a:r>
              <a:rPr lang="en-US" altLang="zh-CN" sz="2000" dirty="0"/>
              <a:t>            </a:t>
            </a:r>
            <a:r>
              <a:rPr lang="en-US" altLang="zh-CN" sz="2000" dirty="0" err="1"/>
              <a:t>b.append</a:t>
            </a:r>
            <a:r>
              <a:rPr lang="en-US" altLang="zh-CN" sz="2000" dirty="0"/>
              <a:t>(eval(v))  # </a:t>
            </a:r>
            <a:r>
              <a:rPr lang="zh-CN" altLang="en-US" sz="2000" dirty="0"/>
              <a:t>转为</a:t>
            </a:r>
            <a:r>
              <a:rPr lang="zh-CN" altLang="en-US" sz="2000"/>
              <a:t>整数，将单个整数添加</a:t>
            </a:r>
            <a:r>
              <a:rPr lang="zh-CN" altLang="en-US" sz="2000" dirty="0"/>
              <a:t>到列表</a:t>
            </a:r>
            <a:endParaRPr lang="zh-CN" altLang="zh-CN" sz="2000" dirty="0"/>
          </a:p>
          <a:p>
            <a:pPr>
              <a:lnSpc>
                <a:spcPct val="120000"/>
              </a:lnSpc>
            </a:pPr>
            <a:r>
              <a:rPr lang="en-US" altLang="zh-CN" sz="2000" dirty="0"/>
              <a:t>print(b)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7505" y="100500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6.2.5</a:t>
            </a:r>
            <a:r>
              <a:rPr lang="zh-CN" altLang="en-US"/>
              <a:t>  使用</a:t>
            </a:r>
            <a:r>
              <a:rPr lang="en-US" altLang="zh-CN"/>
              <a:t>pickle</a:t>
            </a:r>
            <a:r>
              <a:rPr lang="zh-CN" altLang="en-US"/>
              <a:t>模块读</a:t>
            </a:r>
            <a:r>
              <a:rPr lang="en-US" altLang="zh-CN" dirty="0"/>
              <a:t>/</a:t>
            </a:r>
            <a:r>
              <a:rPr lang="zh-CN" altLang="en-US" dirty="0"/>
              <a:t>写二进制文件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993847" y="1287207"/>
            <a:ext cx="85002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zh-CN" altLang="en-US" dirty="0"/>
              <a:t>把内存中的数据对象写入二进制文件称为</a:t>
            </a:r>
            <a:r>
              <a:rPr lang="zh-CN" altLang="en-US" dirty="0">
                <a:solidFill>
                  <a:srgbClr val="C00000"/>
                </a:solidFill>
              </a:rPr>
              <a:t>序列化</a:t>
            </a:r>
            <a:r>
              <a:rPr lang="zh-CN" altLang="en-US" dirty="0"/>
              <a:t>，从</a:t>
            </a:r>
            <a:r>
              <a:rPr lang="zh-CN" altLang="zh-CN" dirty="0"/>
              <a:t>二进制文件</a:t>
            </a:r>
            <a:r>
              <a:rPr lang="zh-CN" altLang="en-US" dirty="0"/>
              <a:t>读出并重建原数据对象称为</a:t>
            </a:r>
            <a:r>
              <a:rPr lang="zh-CN" altLang="en-US" dirty="0">
                <a:solidFill>
                  <a:srgbClr val="C00000"/>
                </a:solidFill>
              </a:rPr>
              <a:t>反</a:t>
            </a:r>
            <a:r>
              <a:rPr lang="zh-CN" altLang="en-US">
                <a:solidFill>
                  <a:srgbClr val="C00000"/>
                </a:solidFill>
              </a:rPr>
              <a:t>序列化</a:t>
            </a:r>
            <a:r>
              <a:rPr lang="zh-CN" altLang="en-US"/>
              <a:t>。例如保存或读出游戏进度。这些</a:t>
            </a:r>
            <a:r>
              <a:rPr lang="zh-CN" altLang="en-US" dirty="0"/>
              <a:t>操作可借助</a:t>
            </a:r>
            <a:r>
              <a:rPr lang="en-US" altLang="zh-CN" dirty="0"/>
              <a:t>pickle</a:t>
            </a:r>
            <a:r>
              <a:rPr lang="zh-CN" altLang="zh-CN" dirty="0"/>
              <a:t>模块</a:t>
            </a:r>
            <a:r>
              <a:rPr lang="en-US" altLang="zh-CN" dirty="0"/>
              <a:t>(</a:t>
            </a:r>
            <a:r>
              <a:rPr lang="zh-CN" altLang="en-US" dirty="0"/>
              <a:t>自带</a:t>
            </a:r>
            <a:r>
              <a:rPr lang="en-US" altLang="zh-CN" dirty="0"/>
              <a:t>)</a:t>
            </a:r>
            <a:r>
              <a:rPr lang="zh-CN" altLang="en-US" dirty="0"/>
              <a:t>。模块中的</a:t>
            </a:r>
            <a:r>
              <a:rPr lang="en-US" altLang="zh-CN" dirty="0"/>
              <a:t>dump()</a:t>
            </a:r>
            <a:r>
              <a:rPr lang="zh-CN" altLang="en-US" dirty="0"/>
              <a:t>是写入</a:t>
            </a:r>
            <a:r>
              <a:rPr lang="zh-CN" altLang="zh-CN" dirty="0"/>
              <a:t>函数，</a:t>
            </a:r>
            <a:r>
              <a:rPr lang="en-US" altLang="zh-CN" dirty="0"/>
              <a:t>load()</a:t>
            </a:r>
            <a:r>
              <a:rPr lang="zh-CN" altLang="en-US" dirty="0"/>
              <a:t>是读函数。写入</a:t>
            </a:r>
            <a:r>
              <a:rPr lang="zh-CN" altLang="en-US"/>
              <a:t>语法</a:t>
            </a:r>
            <a:r>
              <a:rPr lang="zh-CN" altLang="zh-CN"/>
              <a:t>：</a:t>
            </a:r>
            <a:endParaRPr lang="en-US" altLang="zh-CN"/>
          </a:p>
          <a:p>
            <a:pPr indent="457200"/>
            <a:r>
              <a:rPr lang="en-US" altLang="zh-CN"/>
              <a:t>     pickle</a:t>
            </a:r>
            <a:r>
              <a:rPr lang="en-US" altLang="zh-CN" dirty="0" err="1"/>
              <a:t>.</a:t>
            </a:r>
            <a:r>
              <a:rPr lang="en-US" altLang="zh-CN" err="1"/>
              <a:t>dump</a:t>
            </a:r>
            <a:r>
              <a:rPr lang="en-US" altLang="zh-CN"/>
              <a:t>(</a:t>
            </a:r>
            <a:r>
              <a:rPr lang="zh-CN" altLang="en-US"/>
              <a:t>待</a:t>
            </a:r>
            <a:r>
              <a:rPr lang="zh-CN" altLang="zh-CN"/>
              <a:t>写入</a:t>
            </a:r>
            <a:r>
              <a:rPr lang="zh-CN" altLang="en-US"/>
              <a:t>变量</a:t>
            </a:r>
            <a:r>
              <a:rPr lang="en-US" altLang="zh-CN"/>
              <a:t>, </a:t>
            </a:r>
            <a:r>
              <a:rPr lang="zh-CN" altLang="zh-CN" dirty="0"/>
              <a:t>文件对象</a:t>
            </a:r>
            <a:r>
              <a:rPr lang="en-US" altLang="zh-CN" dirty="0"/>
              <a:t>)</a:t>
            </a:r>
            <a:endParaRPr lang="en-US" altLang="zh-CN" dirty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CN" altLang="en-US"/>
              <a:t>待写变量：</a:t>
            </a:r>
            <a:r>
              <a:rPr lang="zh-CN" altLang="en-US" dirty="0"/>
              <a:t>数值</a:t>
            </a:r>
            <a:r>
              <a:rPr lang="zh-CN" altLang="zh-CN" dirty="0"/>
              <a:t>、字符串、列表、</a:t>
            </a:r>
            <a:r>
              <a:rPr lang="zh-CN" altLang="en-US" dirty="0"/>
              <a:t>元组</a:t>
            </a:r>
            <a:r>
              <a:rPr lang="zh-CN" altLang="zh-CN" dirty="0"/>
              <a:t>、字典等。</a:t>
            </a:r>
            <a:endParaRPr lang="en-US" altLang="zh-CN" dirty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CN" altLang="zh-CN" dirty="0"/>
              <a:t>文件</a:t>
            </a:r>
            <a:r>
              <a:rPr lang="zh-CN" altLang="zh-CN"/>
              <a:t>对象</a:t>
            </a:r>
            <a:r>
              <a:rPr lang="zh-CN" altLang="en-US"/>
              <a:t>：应为</a:t>
            </a:r>
            <a:r>
              <a:rPr lang="en-US" altLang="zh-CN"/>
              <a:t>"</a:t>
            </a:r>
            <a:r>
              <a:rPr lang="en-US" altLang="zh-CN">
                <a:solidFill>
                  <a:srgbClr val="C00000"/>
                </a:solidFill>
              </a:rPr>
              <a:t>wb</a:t>
            </a:r>
            <a:r>
              <a:rPr lang="en-US" altLang="zh-CN"/>
              <a:t>"</a:t>
            </a:r>
            <a:r>
              <a:rPr lang="zh-CN" altLang="en-US"/>
              <a:t>模式</a:t>
            </a:r>
            <a:r>
              <a:rPr lang="zh-CN" altLang="zh-CN"/>
              <a:t>打开的</a:t>
            </a:r>
            <a:r>
              <a:rPr lang="zh-CN" altLang="en-US">
                <a:solidFill>
                  <a:srgbClr val="C00000"/>
                </a:solidFill>
              </a:rPr>
              <a:t>二进制</a:t>
            </a:r>
            <a:r>
              <a:rPr lang="zh-CN" altLang="zh-CN">
                <a:solidFill>
                  <a:srgbClr val="C00000"/>
                </a:solidFill>
              </a:rPr>
              <a:t>文件</a:t>
            </a:r>
            <a:r>
              <a:rPr lang="zh-CN" altLang="zh-CN" dirty="0"/>
              <a:t>对象，</a:t>
            </a:r>
            <a:r>
              <a:rPr lang="zh-CN" altLang="en-US" dirty="0"/>
              <a:t>将各类数据</a:t>
            </a:r>
            <a:r>
              <a:rPr lang="zh-CN" altLang="zh-CN" dirty="0"/>
              <a:t>写入其中。</a:t>
            </a:r>
            <a:endParaRPr lang="en-US" altLang="zh-CN" dirty="0"/>
          </a:p>
        </p:txBody>
      </p:sp>
      <p:sp>
        <p:nvSpPr>
          <p:cNvPr id="6" name="文本框 5"/>
          <p:cNvSpPr txBox="1"/>
          <p:nvPr/>
        </p:nvSpPr>
        <p:spPr>
          <a:xfrm>
            <a:off x="1940547" y="3034733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/>
              <a:t>【例</a:t>
            </a:r>
            <a:r>
              <a:rPr lang="en-US" altLang="zh-CN"/>
              <a:t>5</a:t>
            </a:r>
            <a:r>
              <a:rPr lang="zh-CN" altLang="zh-CN" dirty="0"/>
              <a:t>】</a:t>
            </a:r>
            <a:r>
              <a:rPr lang="zh-CN" altLang="en-US" dirty="0"/>
              <a:t>将</a:t>
            </a:r>
            <a:r>
              <a:rPr lang="zh-CN" altLang="zh-CN" dirty="0"/>
              <a:t>如下数据写入二进制文件</a:t>
            </a:r>
            <a:r>
              <a:rPr lang="en-US" altLang="zh-CN" dirty="0"/>
              <a:t>binary.dat</a:t>
            </a:r>
            <a:r>
              <a:rPr lang="zh-CN" altLang="en-US" dirty="0"/>
              <a:t>中</a:t>
            </a:r>
            <a:r>
              <a:rPr lang="zh-CN" altLang="zh-CN" dirty="0"/>
              <a:t>。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2067516" y="3426418"/>
            <a:ext cx="8089047" cy="2862322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import  pickle</a:t>
            </a:r>
            <a:endParaRPr lang="en-US" altLang="zh-CN" sz="2000" dirty="0"/>
          </a:p>
          <a:p>
            <a:r>
              <a:rPr lang="en-US" altLang="zh-CN" sz="2000" dirty="0"/>
              <a:t>a = 1234  ;  b = 3.14159  ;  c = "</a:t>
            </a:r>
            <a:r>
              <a:rPr lang="zh-CN" altLang="zh-CN" sz="2000" dirty="0"/>
              <a:t>程序</a:t>
            </a:r>
            <a:r>
              <a:rPr lang="en-US" altLang="zh-CN" sz="2000" dirty="0"/>
              <a:t>" ;   d = ['a', 'b', 'c'] ;</a:t>
            </a:r>
            <a:endParaRPr lang="zh-CN" altLang="zh-CN" sz="2000" dirty="0"/>
          </a:p>
          <a:p>
            <a:r>
              <a:rPr lang="en-US" altLang="zh-CN" sz="2000" dirty="0"/>
              <a:t>e = {"</a:t>
            </a:r>
            <a:r>
              <a:rPr lang="zh-CN" altLang="zh-CN" sz="2000" dirty="0"/>
              <a:t>张</a:t>
            </a:r>
            <a:r>
              <a:rPr lang="en-US" altLang="zh-CN" sz="2000" dirty="0"/>
              <a:t>":60, "</a:t>
            </a:r>
            <a:r>
              <a:rPr lang="zh-CN" altLang="zh-CN" sz="2000" dirty="0"/>
              <a:t>王</a:t>
            </a:r>
            <a:r>
              <a:rPr lang="en-US" altLang="zh-CN" sz="2000" dirty="0"/>
              <a:t>":70, "</a:t>
            </a:r>
            <a:r>
              <a:rPr lang="zh-CN" altLang="zh-CN" sz="2000" dirty="0"/>
              <a:t>李</a:t>
            </a:r>
            <a:r>
              <a:rPr lang="en-US" altLang="zh-CN" sz="2000" dirty="0"/>
              <a:t>":80}</a:t>
            </a:r>
            <a:endParaRPr lang="zh-CN" altLang="zh-CN" sz="2000" dirty="0"/>
          </a:p>
          <a:p>
            <a:r>
              <a:rPr lang="en-US" altLang="zh-CN" sz="2000" dirty="0"/>
              <a:t>with </a:t>
            </a:r>
            <a:r>
              <a:rPr lang="en-US" altLang="zh-CN" sz="2000"/>
              <a:t>open("tmp/binary</a:t>
            </a:r>
            <a:r>
              <a:rPr lang="en-US" altLang="zh-CN" sz="2000" dirty="0"/>
              <a:t>.dat", "</a:t>
            </a:r>
            <a:r>
              <a:rPr lang="en-US" altLang="zh-CN" sz="2000" dirty="0" err="1">
                <a:solidFill>
                  <a:srgbClr val="C00000"/>
                </a:solidFill>
              </a:rPr>
              <a:t>wb</a:t>
            </a:r>
            <a:r>
              <a:rPr lang="en-US" altLang="zh-CN" sz="2000" dirty="0"/>
              <a:t>") as f:    # b</a:t>
            </a:r>
            <a:r>
              <a:rPr lang="zh-CN" altLang="en-US" sz="2000" dirty="0"/>
              <a:t>不能省略</a:t>
            </a:r>
            <a:r>
              <a:rPr lang="en-US" altLang="zh-CN" sz="2000" dirty="0"/>
              <a:t>		</a:t>
            </a:r>
            <a:endParaRPr lang="en-US" altLang="zh-CN" sz="2000" dirty="0"/>
          </a:p>
          <a:p>
            <a:r>
              <a:rPr lang="en-US" altLang="zh-CN" sz="2000" dirty="0"/>
              <a:t>    </a:t>
            </a:r>
            <a:r>
              <a:rPr lang="en-US" altLang="zh-CN" sz="2000" dirty="0" err="1"/>
              <a:t>pickle.dump</a:t>
            </a:r>
            <a:r>
              <a:rPr lang="en-US" altLang="zh-CN" sz="2000" dirty="0"/>
              <a:t>(a, f)</a:t>
            </a:r>
            <a:endParaRPr lang="en-US" altLang="zh-CN" sz="2000" dirty="0"/>
          </a:p>
          <a:p>
            <a:r>
              <a:rPr lang="en-US" altLang="zh-CN" sz="2000" dirty="0"/>
              <a:t>    </a:t>
            </a:r>
            <a:r>
              <a:rPr lang="en-US" altLang="zh-CN" sz="2000" dirty="0" err="1"/>
              <a:t>pickle.dump</a:t>
            </a:r>
            <a:r>
              <a:rPr lang="en-US" altLang="zh-CN" sz="2000" dirty="0"/>
              <a:t>(b, f)</a:t>
            </a:r>
            <a:endParaRPr lang="en-US" altLang="zh-CN" sz="2000" dirty="0"/>
          </a:p>
          <a:p>
            <a:r>
              <a:rPr lang="en-US" altLang="zh-CN" sz="2000" dirty="0"/>
              <a:t>    </a:t>
            </a:r>
            <a:r>
              <a:rPr lang="en-US" altLang="zh-CN" sz="2000" dirty="0" err="1"/>
              <a:t>pickle.dump</a:t>
            </a:r>
            <a:r>
              <a:rPr lang="en-US" altLang="zh-CN" sz="2000" dirty="0"/>
              <a:t>(c, f)</a:t>
            </a:r>
            <a:endParaRPr lang="en-US" altLang="zh-CN" sz="2000" dirty="0"/>
          </a:p>
          <a:p>
            <a:r>
              <a:rPr lang="en-US" altLang="zh-CN" sz="2000" dirty="0"/>
              <a:t>    </a:t>
            </a:r>
            <a:r>
              <a:rPr lang="en-US" altLang="zh-CN" sz="2000" dirty="0" err="1"/>
              <a:t>pickle.dump</a:t>
            </a:r>
            <a:r>
              <a:rPr lang="en-US" altLang="zh-CN" sz="2000" dirty="0"/>
              <a:t>(d, f)</a:t>
            </a:r>
            <a:endParaRPr lang="en-US" altLang="zh-CN" sz="2000" dirty="0"/>
          </a:p>
          <a:p>
            <a:r>
              <a:rPr lang="en-US" altLang="zh-CN" sz="2000" dirty="0"/>
              <a:t>    </a:t>
            </a:r>
            <a:r>
              <a:rPr lang="en-US" altLang="zh-CN" sz="2000" dirty="0" err="1"/>
              <a:t>pickle.dump</a:t>
            </a:r>
            <a:r>
              <a:rPr lang="en-US" altLang="zh-CN" sz="2000" dirty="0"/>
              <a:t>(e, f)</a:t>
            </a:r>
            <a:endParaRPr lang="zh-CN" altLang="en-US" sz="2000" dirty="0"/>
          </a:p>
        </p:txBody>
      </p:sp>
      <p:sp>
        <p:nvSpPr>
          <p:cNvPr id="8" name="矩形 7"/>
          <p:cNvSpPr/>
          <p:nvPr/>
        </p:nvSpPr>
        <p:spPr>
          <a:xfrm>
            <a:off x="2067516" y="6297427"/>
            <a:ext cx="83243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注：</a:t>
            </a:r>
            <a:r>
              <a:rPr lang="zh-CN" altLang="zh-CN"/>
              <a:t>二进制文件</a:t>
            </a:r>
            <a:r>
              <a:rPr lang="zh-CN" altLang="en-US"/>
              <a:t>在</a:t>
            </a:r>
            <a:r>
              <a:rPr lang="en-US" altLang="zh-CN"/>
              <a:t>Ipython</a:t>
            </a:r>
            <a:r>
              <a:rPr lang="zh-CN" altLang="en-US"/>
              <a:t>中用 </a:t>
            </a:r>
            <a:r>
              <a:rPr lang="en-US" altLang="zh-CN" dirty="0"/>
              <a:t>!</a:t>
            </a:r>
            <a:r>
              <a:rPr lang="en-US" altLang="zh-CN"/>
              <a:t>type </a:t>
            </a:r>
            <a:r>
              <a:rPr lang="zh-CN" altLang="en-US"/>
              <a:t>查看</a:t>
            </a:r>
            <a:r>
              <a:rPr lang="zh-CN" altLang="en-US" dirty="0"/>
              <a:t>是</a:t>
            </a:r>
            <a:r>
              <a:rPr lang="zh-CN" altLang="en-US"/>
              <a:t>乱码。</a:t>
            </a:r>
            <a:endParaRPr lang="zh-CN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52" y="1052737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/>
              <a:t>【例</a:t>
            </a:r>
            <a:r>
              <a:rPr lang="en-US" altLang="zh-CN"/>
              <a:t>6</a:t>
            </a:r>
            <a:r>
              <a:rPr lang="zh-CN" altLang="zh-CN" dirty="0"/>
              <a:t>】读取并输出二进制</a:t>
            </a:r>
            <a:r>
              <a:rPr lang="zh-CN" altLang="zh-CN"/>
              <a:t>文件</a:t>
            </a:r>
            <a:r>
              <a:rPr lang="en-US" altLang="zh-CN"/>
              <a:t>"tmp/binary</a:t>
            </a:r>
            <a:r>
              <a:rPr lang="en-US" altLang="zh-CN" dirty="0"/>
              <a:t>.dat"</a:t>
            </a:r>
            <a:r>
              <a:rPr lang="zh-CN" altLang="zh-CN" dirty="0"/>
              <a:t>中的</a:t>
            </a:r>
            <a:r>
              <a:rPr lang="zh-CN" altLang="zh-CN"/>
              <a:t>数据。</a:t>
            </a:r>
            <a:endParaRPr lang="zh-CN" altLang="zh-CN" dirty="0"/>
          </a:p>
        </p:txBody>
      </p:sp>
      <p:sp>
        <p:nvSpPr>
          <p:cNvPr id="5" name="矩形 4"/>
          <p:cNvSpPr/>
          <p:nvPr/>
        </p:nvSpPr>
        <p:spPr>
          <a:xfrm>
            <a:off x="2294364" y="4730575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输出：1234 3.14159 程序 ['a', 'b', 'c'] {'张': 60, '王': 70, '李': 80}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2224665" y="5441042"/>
            <a:ext cx="80501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注：二进制文件的数据格式不统一，所以存入</a:t>
            </a:r>
            <a:r>
              <a:rPr lang="en-US" altLang="zh-CN" dirty="0"/>
              <a:t>/</a:t>
            </a:r>
            <a:r>
              <a:rPr lang="zh-CN" altLang="en-US" dirty="0"/>
              <a:t>读出一般应使用同样的库。</a:t>
            </a:r>
            <a:endParaRPr lang="en-US" altLang="zh-CN" dirty="0"/>
          </a:p>
          <a:p>
            <a:r>
              <a:rPr lang="en-US" altLang="zh-CN" dirty="0"/>
              <a:t>dump()</a:t>
            </a:r>
            <a:r>
              <a:rPr lang="zh-CN" altLang="en-US" dirty="0"/>
              <a:t>和</a:t>
            </a:r>
            <a:r>
              <a:rPr lang="en-US" altLang="zh-CN" dirty="0"/>
              <a:t>load()</a:t>
            </a:r>
            <a:r>
              <a:rPr lang="zh-CN" altLang="en-US" dirty="0"/>
              <a:t>会自动处理不同数据之间的</a:t>
            </a:r>
            <a:r>
              <a:rPr lang="zh-CN" altLang="en-US"/>
              <a:t>边界。这实际上是一种</a:t>
            </a:r>
            <a:r>
              <a:rPr lang="zh-CN" altLang="en-US">
                <a:solidFill>
                  <a:srgbClr val="C00000"/>
                </a:solidFill>
              </a:rPr>
              <a:t>简单</a:t>
            </a:r>
            <a:r>
              <a:rPr lang="zh-CN" altLang="en-US" dirty="0">
                <a:solidFill>
                  <a:srgbClr val="C00000"/>
                </a:solidFill>
              </a:rPr>
              <a:t>的数据持久化方法</a:t>
            </a:r>
            <a:r>
              <a:rPr lang="zh-CN" altLang="en-US" dirty="0"/>
              <a:t>。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2294375" y="1835088"/>
            <a:ext cx="7834083" cy="2554545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/>
              <a:t>import  pickle</a:t>
            </a:r>
            <a:endParaRPr lang="en-US" altLang="zh-CN" sz="2000"/>
          </a:p>
          <a:p>
            <a:r>
              <a:rPr lang="en-US" altLang="zh-CN" sz="2000"/>
              <a:t>with open("tmp/binary.dat", "r</a:t>
            </a:r>
            <a:r>
              <a:rPr lang="en-US" altLang="zh-CN" sz="2000">
                <a:solidFill>
                  <a:srgbClr val="C00000"/>
                </a:solidFill>
              </a:rPr>
              <a:t>b</a:t>
            </a:r>
            <a:r>
              <a:rPr lang="en-US" altLang="zh-CN" sz="2000"/>
              <a:t>") as f:	  # b</a:t>
            </a:r>
            <a:r>
              <a:rPr lang="zh-CN" altLang="en-US" sz="2000"/>
              <a:t>不能省略</a:t>
            </a:r>
            <a:endParaRPr lang="en-US" altLang="zh-CN" sz="2000"/>
          </a:p>
          <a:p>
            <a:r>
              <a:rPr lang="en-US" altLang="zh-CN" sz="2000"/>
              <a:t>    a = pickle.load(f)		# </a:t>
            </a:r>
            <a:r>
              <a:rPr lang="zh-CN" altLang="en-US" sz="2000"/>
              <a:t>按存入的顺序依次读出</a:t>
            </a:r>
            <a:endParaRPr lang="en-US" altLang="zh-CN" sz="2000"/>
          </a:p>
          <a:p>
            <a:r>
              <a:rPr lang="en-US" altLang="zh-CN" sz="2000"/>
              <a:t>    b = pickle.load(f)</a:t>
            </a:r>
            <a:endParaRPr lang="en-US" altLang="zh-CN" sz="2000"/>
          </a:p>
          <a:p>
            <a:r>
              <a:rPr lang="en-US" altLang="zh-CN" sz="2000"/>
              <a:t>    c = pickle.load(f)</a:t>
            </a:r>
            <a:endParaRPr lang="en-US" altLang="zh-CN" sz="2000"/>
          </a:p>
          <a:p>
            <a:r>
              <a:rPr lang="en-US" altLang="zh-CN" sz="2000"/>
              <a:t>    d = pickle.load(f)</a:t>
            </a:r>
            <a:endParaRPr lang="en-US" altLang="zh-CN" sz="2000"/>
          </a:p>
          <a:p>
            <a:r>
              <a:rPr lang="en-US" altLang="zh-CN" sz="2000"/>
              <a:t>    e = pickle.load(f)</a:t>
            </a:r>
            <a:endParaRPr lang="en-US" altLang="zh-CN" sz="2000"/>
          </a:p>
          <a:p>
            <a:r>
              <a:rPr lang="en-US" altLang="zh-CN" sz="2000"/>
              <a:t>    print(a, b, c, d, e)</a:t>
            </a:r>
            <a:endParaRPr lang="zh-CN" altLang="en-US" sz="2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94844" y="1124756"/>
            <a:ext cx="8496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/>
              <a:t>【例</a:t>
            </a:r>
            <a:r>
              <a:rPr lang="en-US" altLang="zh-CN" sz="2000"/>
              <a:t>7</a:t>
            </a:r>
            <a:r>
              <a:rPr lang="zh-CN" altLang="zh-CN" sz="2000"/>
              <a:t>】</a:t>
            </a:r>
            <a:r>
              <a:rPr lang="zh-CN" altLang="en-US" sz="2000"/>
              <a:t>字典变量</a:t>
            </a:r>
            <a:r>
              <a:rPr lang="en-US" altLang="zh-CN" sz="2000"/>
              <a:t>role={'</a:t>
            </a:r>
            <a:r>
              <a:rPr lang="zh-CN" altLang="en-US" sz="2000"/>
              <a:t>道具</a:t>
            </a:r>
            <a:r>
              <a:rPr lang="en-US" altLang="zh-CN" sz="2000"/>
              <a:t>1': 10, '</a:t>
            </a:r>
            <a:r>
              <a:rPr lang="zh-CN" altLang="en-US" sz="2000"/>
              <a:t>道具</a:t>
            </a:r>
            <a:r>
              <a:rPr lang="en-US" altLang="zh-CN" sz="2000"/>
              <a:t>2': 21, '</a:t>
            </a:r>
            <a:r>
              <a:rPr lang="zh-CN" altLang="en-US" sz="2000"/>
              <a:t>武力值</a:t>
            </a:r>
            <a:r>
              <a:rPr lang="en-US" altLang="zh-CN" sz="2000"/>
              <a:t>': 100}</a:t>
            </a:r>
            <a:r>
              <a:rPr lang="zh-CN" altLang="en-US" sz="2000"/>
              <a:t>记录了某游戏角色当前的属性，请首先将该变量保存到文件中，然后用随机数模拟游戏运行中的属性值变化，最后从文件中恢复原值。</a:t>
            </a:r>
            <a:endParaRPr lang="zh-CN" altLang="zh-CN" sz="2000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63553" y="2140407"/>
            <a:ext cx="8133604" cy="4332020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zh-CN" altLang="en-US"/>
              <a:t>import pickle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zh-CN" altLang="en-US"/>
              <a:t>from random import randint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zh-CN" altLang="en-US"/>
              <a:t>role = {'道具1': 10, '道具2': 20, '武力值': 100}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zh-CN" altLang="en-US"/>
              <a:t>with open('tmp/game.pkl', 'wb') as fw: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zh-CN" altLang="en-US"/>
              <a:t>    pickle.dump(role, fw)</a:t>
            </a:r>
            <a:endParaRPr lang="zh-CN" altLang="en-US"/>
          </a:p>
          <a:p>
            <a:pPr>
              <a:lnSpc>
                <a:spcPct val="110000"/>
              </a:lnSpc>
            </a:pPr>
            <a:endParaRPr lang="zh-CN" altLang="en-US"/>
          </a:p>
          <a:p>
            <a:pPr>
              <a:lnSpc>
                <a:spcPct val="110000"/>
              </a:lnSpc>
            </a:pPr>
            <a:r>
              <a:rPr lang="zh-CN" altLang="en-US"/>
              <a:t>for _ in range(3):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zh-CN" altLang="en-US"/>
              <a:t>    for key in role: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zh-CN" altLang="en-US"/>
              <a:t>        role[key] += randint(-3, 3)    </a:t>
            </a:r>
            <a:r>
              <a:rPr lang="en-US" altLang="zh-CN"/>
              <a:t># </a:t>
            </a:r>
            <a:r>
              <a:rPr lang="zh-CN" altLang="en-US"/>
              <a:t>属性值随机变动，模拟游戏运行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zh-CN" altLang="en-US"/>
              <a:t>print(f'模拟游戏运行三次后，role={role}')</a:t>
            </a:r>
            <a:endParaRPr lang="zh-CN" altLang="en-US"/>
          </a:p>
          <a:p>
            <a:pPr>
              <a:lnSpc>
                <a:spcPct val="110000"/>
              </a:lnSpc>
            </a:pPr>
            <a:endParaRPr lang="zh-CN" altLang="en-US"/>
          </a:p>
          <a:p>
            <a:pPr>
              <a:lnSpc>
                <a:spcPct val="110000"/>
              </a:lnSpc>
            </a:pPr>
            <a:r>
              <a:rPr lang="zh-CN" altLang="en-US"/>
              <a:t>with open('tmp/game.pkl', 'rb') as fr: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zh-CN" altLang="en-US"/>
              <a:t>    role = pickle.load(fr)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zh-CN" altLang="en-US"/>
              <a:t>print(f'恢复原值后，role={role}')</a:t>
            </a:r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135560" y="1033573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6.2.6</a:t>
            </a:r>
            <a:r>
              <a:rPr lang="zh-CN" altLang="en-US" dirty="0"/>
              <a:t> 文件定位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146413" y="1443444"/>
            <a:ext cx="82599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zh-CN" altLang="zh-CN" sz="2000" dirty="0"/>
              <a:t>文件指针</a:t>
            </a:r>
            <a:r>
              <a:rPr lang="zh-CN" altLang="en-US" sz="2000" dirty="0"/>
              <a:t>用于</a:t>
            </a:r>
            <a:r>
              <a:rPr lang="zh-CN" altLang="zh-CN" sz="2000" dirty="0"/>
              <a:t>标示文件当前读</a:t>
            </a:r>
            <a:r>
              <a:rPr lang="en-US" altLang="zh-CN" sz="2000" dirty="0"/>
              <a:t>/</a:t>
            </a:r>
            <a:r>
              <a:rPr lang="zh-CN" altLang="zh-CN" sz="2000" dirty="0"/>
              <a:t>写位置。读写时，都从文件指针的</a:t>
            </a:r>
            <a:r>
              <a:rPr lang="zh-CN" altLang="en-US" sz="2000" dirty="0"/>
              <a:t>当前</a:t>
            </a:r>
            <a:r>
              <a:rPr lang="zh-CN" altLang="zh-CN" sz="2000" dirty="0"/>
              <a:t>位置开始</a:t>
            </a:r>
            <a:r>
              <a:rPr lang="zh-CN" altLang="en-US" sz="2000" dirty="0"/>
              <a:t>，</a:t>
            </a:r>
            <a:r>
              <a:rPr lang="zh-CN" altLang="zh-CN" sz="2000" dirty="0"/>
              <a:t>根据读写的数据量向后移动文件</a:t>
            </a:r>
            <a:r>
              <a:rPr lang="zh-CN" altLang="zh-CN" sz="2000"/>
              <a:t>指针。</a:t>
            </a:r>
            <a:r>
              <a:rPr lang="zh-CN" altLang="zh-CN" sz="2000">
                <a:solidFill>
                  <a:srgbClr val="C00000"/>
                </a:solidFill>
              </a:rPr>
              <a:t>函数</a:t>
            </a:r>
            <a:r>
              <a:rPr lang="en-US" altLang="zh-CN" sz="2000" dirty="0">
                <a:solidFill>
                  <a:srgbClr val="C00000"/>
                </a:solidFill>
              </a:rPr>
              <a:t>tell()</a:t>
            </a:r>
            <a:r>
              <a:rPr lang="zh-CN" altLang="zh-CN" sz="2000" dirty="0">
                <a:solidFill>
                  <a:srgbClr val="C00000"/>
                </a:solidFill>
              </a:rPr>
              <a:t>返回文件指针的当前位置</a:t>
            </a:r>
            <a:r>
              <a:rPr lang="zh-CN" altLang="en-US" sz="2000" dirty="0"/>
              <a:t>。文件刚打开</a:t>
            </a:r>
            <a:r>
              <a:rPr lang="zh-CN" altLang="en-US" sz="2000"/>
              <a:t>时指向位置</a:t>
            </a:r>
            <a:r>
              <a:rPr lang="en-US" altLang="zh-CN" sz="2000"/>
              <a:t>0 </a:t>
            </a:r>
            <a:r>
              <a:rPr lang="zh-CN" altLang="en-US" sz="2000"/>
              <a:t>。</a:t>
            </a:r>
            <a:endParaRPr lang="zh-CN" alt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2010139" y="2534898"/>
            <a:ext cx="8532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zh-CN" sz="2000"/>
              <a:t>【例</a:t>
            </a:r>
            <a:r>
              <a:rPr lang="en-US" altLang="zh-CN" sz="2000"/>
              <a:t>8</a:t>
            </a:r>
            <a:r>
              <a:rPr lang="zh-CN" altLang="zh-CN" sz="2000" dirty="0"/>
              <a:t>】文件</a:t>
            </a:r>
            <a:r>
              <a:rPr lang="en-US" altLang="zh-CN" sz="2000"/>
              <a:t>"log1.</a:t>
            </a:r>
            <a:r>
              <a:rPr lang="en-US" altLang="zh-CN" sz="2000" dirty="0"/>
              <a:t>txt"</a:t>
            </a:r>
            <a:r>
              <a:rPr lang="zh-CN" altLang="zh-CN" sz="2000" dirty="0"/>
              <a:t>中</a:t>
            </a:r>
            <a:r>
              <a:rPr lang="zh-CN" altLang="zh-CN" sz="2000"/>
              <a:t>保存了</a:t>
            </a:r>
            <a:r>
              <a:rPr lang="zh-CN" altLang="en-US" sz="2000"/>
              <a:t>一个</a:t>
            </a:r>
            <a:r>
              <a:rPr lang="zh-CN" altLang="zh-CN" sz="2000"/>
              <a:t>字符串</a:t>
            </a:r>
            <a:r>
              <a:rPr lang="en-US" altLang="zh-CN" sz="2000" dirty="0"/>
              <a:t>"python"</a:t>
            </a:r>
            <a:r>
              <a:rPr lang="zh-CN" altLang="zh-CN" sz="2000" dirty="0"/>
              <a:t>。编程，打开该文件并读取三次，每次读</a:t>
            </a:r>
            <a:r>
              <a:rPr lang="en-US" altLang="zh-CN" sz="2000" dirty="0"/>
              <a:t>2</a:t>
            </a:r>
            <a:r>
              <a:rPr lang="zh-CN" altLang="zh-CN" sz="2000" dirty="0"/>
              <a:t>个字符，输出每次读的内容及读取后的文件指针</a:t>
            </a:r>
            <a:r>
              <a:rPr lang="zh-CN" altLang="en-US" sz="2000" dirty="0"/>
              <a:t>值</a:t>
            </a:r>
            <a:r>
              <a:rPr lang="zh-CN" altLang="zh-CN" sz="2000" dirty="0"/>
              <a:t>。</a:t>
            </a:r>
            <a:endParaRPr lang="zh-CN" altLang="zh-CN" sz="20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52194" y="3969170"/>
            <a:ext cx="1238251" cy="2000251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2146414" y="3207643"/>
            <a:ext cx="5353245" cy="317009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 dirty="0"/>
              <a:t>with </a:t>
            </a:r>
            <a:r>
              <a:rPr lang="en-US" altLang="zh-CN" sz="2000"/>
              <a:t>open("data/log1.</a:t>
            </a:r>
            <a:r>
              <a:rPr lang="en-US" altLang="zh-CN" sz="2000" dirty="0"/>
              <a:t>txt", "r") as f:</a:t>
            </a:r>
            <a:endParaRPr lang="en-US" altLang="zh-CN" sz="2000" dirty="0"/>
          </a:p>
          <a:p>
            <a:r>
              <a:rPr lang="en-US" altLang="zh-CN" sz="2000" dirty="0"/>
              <a:t>    h = </a:t>
            </a:r>
            <a:r>
              <a:rPr lang="en-US" altLang="zh-CN" sz="2000" dirty="0" err="1"/>
              <a:t>f.read</a:t>
            </a:r>
            <a:r>
              <a:rPr lang="en-US" altLang="zh-CN" sz="2000" dirty="0"/>
              <a:t>(2)</a:t>
            </a:r>
            <a:endParaRPr lang="en-US" altLang="zh-CN" sz="2000" dirty="0"/>
          </a:p>
          <a:p>
            <a:r>
              <a:rPr lang="en-US" altLang="zh-CN" sz="2000" dirty="0"/>
              <a:t>    print(h)</a:t>
            </a:r>
            <a:endParaRPr lang="en-US" altLang="zh-CN" sz="2000" dirty="0"/>
          </a:p>
          <a:p>
            <a:r>
              <a:rPr lang="en-US" altLang="zh-CN" sz="2000" dirty="0"/>
              <a:t>    print("pos = {}".format(</a:t>
            </a:r>
            <a:r>
              <a:rPr lang="en-US" altLang="zh-CN" sz="2000" dirty="0" err="1"/>
              <a:t>f</a:t>
            </a:r>
            <a:r>
              <a:rPr lang="en-US" altLang="zh-CN" sz="2000" dirty="0" err="1">
                <a:solidFill>
                  <a:srgbClr val="C00000"/>
                </a:solidFill>
              </a:rPr>
              <a:t>.tell</a:t>
            </a:r>
            <a:r>
              <a:rPr lang="en-US" altLang="zh-CN" sz="2000" dirty="0"/>
              <a:t>()))</a:t>
            </a:r>
            <a:endParaRPr lang="en-US" altLang="zh-CN" sz="2000" dirty="0"/>
          </a:p>
          <a:p>
            <a:r>
              <a:rPr lang="en-US" altLang="zh-CN" sz="2000" dirty="0"/>
              <a:t>    j = </a:t>
            </a:r>
            <a:r>
              <a:rPr lang="en-US" altLang="zh-CN" sz="2000" dirty="0" err="1"/>
              <a:t>f.read</a:t>
            </a:r>
            <a:r>
              <a:rPr lang="en-US" altLang="zh-CN" sz="2000" dirty="0"/>
              <a:t>(2)</a:t>
            </a:r>
            <a:endParaRPr lang="en-US" altLang="zh-CN" sz="2000" dirty="0"/>
          </a:p>
          <a:p>
            <a:r>
              <a:rPr lang="en-US" altLang="zh-CN" sz="2000" dirty="0"/>
              <a:t>    print(j)</a:t>
            </a:r>
            <a:endParaRPr lang="en-US" altLang="zh-CN" sz="2000" dirty="0"/>
          </a:p>
          <a:p>
            <a:r>
              <a:rPr lang="en-US" altLang="zh-CN" sz="2000" dirty="0"/>
              <a:t>    print("pos = {}".format(</a:t>
            </a:r>
            <a:r>
              <a:rPr lang="en-US" altLang="zh-CN" sz="2000" dirty="0" err="1"/>
              <a:t>f.tell</a:t>
            </a:r>
            <a:r>
              <a:rPr lang="en-US" altLang="zh-CN" sz="2000" dirty="0"/>
              <a:t>()))</a:t>
            </a:r>
            <a:endParaRPr lang="en-US" altLang="zh-CN" sz="2000" dirty="0"/>
          </a:p>
          <a:p>
            <a:r>
              <a:rPr lang="en-US" altLang="zh-CN" sz="2000" dirty="0"/>
              <a:t>    k = </a:t>
            </a:r>
            <a:r>
              <a:rPr lang="en-US" altLang="zh-CN" sz="2000" dirty="0" err="1"/>
              <a:t>f.read</a:t>
            </a:r>
            <a:r>
              <a:rPr lang="en-US" altLang="zh-CN" sz="2000" dirty="0"/>
              <a:t>(2)</a:t>
            </a:r>
            <a:endParaRPr lang="en-US" altLang="zh-CN" sz="2000" dirty="0"/>
          </a:p>
          <a:p>
            <a:r>
              <a:rPr lang="en-US" altLang="zh-CN" sz="2000" dirty="0"/>
              <a:t>    print(k)</a:t>
            </a:r>
            <a:endParaRPr lang="en-US" altLang="zh-CN" sz="2000" dirty="0"/>
          </a:p>
          <a:p>
            <a:r>
              <a:rPr lang="en-US" altLang="zh-CN" sz="2000" dirty="0"/>
              <a:t>    print("pos = {}".format(</a:t>
            </a:r>
            <a:r>
              <a:rPr lang="en-US" altLang="zh-CN" sz="2000" dirty="0" err="1"/>
              <a:t>f.tell</a:t>
            </a:r>
            <a:r>
              <a:rPr lang="en-US" altLang="zh-CN" sz="2000" dirty="0"/>
              <a:t>()))</a:t>
            </a:r>
            <a:endParaRPr lang="zh-CN" altLang="en-US" sz="2000" dirty="0"/>
          </a:p>
        </p:txBody>
      </p:sp>
      <p:sp>
        <p:nvSpPr>
          <p:cNvPr id="9" name="矩形 8"/>
          <p:cNvSpPr/>
          <p:nvPr/>
        </p:nvSpPr>
        <p:spPr>
          <a:xfrm>
            <a:off x="2423603" y="6429951"/>
            <a:ext cx="72395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注：指针指向文件末尾了，继续读入将</a:t>
            </a:r>
            <a:r>
              <a:rPr lang="zh-CN" altLang="en-US"/>
              <a:t>返回空，</a:t>
            </a:r>
            <a:r>
              <a:rPr lang="zh-CN" altLang="en-US" dirty="0"/>
              <a:t>不报错。</a:t>
            </a:r>
            <a:endParaRPr lang="zh-CN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56030" y="996360"/>
            <a:ext cx="85002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zh-CN" altLang="zh-CN" sz="2000" dirty="0"/>
              <a:t>文件对象的</a:t>
            </a:r>
            <a:r>
              <a:rPr lang="en-US" altLang="zh-CN" sz="2000" dirty="0"/>
              <a:t>seek()</a:t>
            </a:r>
            <a:r>
              <a:rPr lang="zh-CN" altLang="en-US" sz="2000" dirty="0"/>
              <a:t>方法可移动</a:t>
            </a:r>
            <a:r>
              <a:rPr lang="zh-CN" altLang="zh-CN" sz="2000" dirty="0"/>
              <a:t>文件指针</a:t>
            </a:r>
            <a:r>
              <a:rPr lang="zh-CN" altLang="en-US" sz="2000" dirty="0"/>
              <a:t>，</a:t>
            </a:r>
            <a:r>
              <a:rPr lang="en-US" altLang="zh-CN" sz="2000" dirty="0" err="1">
                <a:solidFill>
                  <a:srgbClr val="C00000"/>
                </a:solidFill>
              </a:rPr>
              <a:t>f.seek</a:t>
            </a:r>
            <a:r>
              <a:rPr lang="en-US" altLang="zh-CN" sz="2000" dirty="0">
                <a:solidFill>
                  <a:srgbClr val="C00000"/>
                </a:solidFill>
              </a:rPr>
              <a:t>(</a:t>
            </a:r>
            <a:r>
              <a:rPr lang="zh-CN" altLang="zh-CN" sz="2000" dirty="0">
                <a:solidFill>
                  <a:srgbClr val="C00000"/>
                </a:solidFill>
              </a:rPr>
              <a:t>偏移值</a:t>
            </a:r>
            <a:r>
              <a:rPr lang="en-US" altLang="zh-CN" sz="2000" dirty="0">
                <a:solidFill>
                  <a:srgbClr val="C00000"/>
                </a:solidFill>
              </a:rPr>
              <a:t> [,</a:t>
            </a:r>
            <a:r>
              <a:rPr lang="zh-CN" altLang="zh-CN" sz="2000">
                <a:solidFill>
                  <a:srgbClr val="C00000"/>
                </a:solidFill>
              </a:rPr>
              <a:t>起点</a:t>
            </a:r>
            <a:r>
              <a:rPr lang="en-US" altLang="zh-CN" sz="2000">
                <a:solidFill>
                  <a:srgbClr val="C00000"/>
                </a:solidFill>
              </a:rPr>
              <a:t>]) </a:t>
            </a:r>
            <a:r>
              <a:rPr lang="zh-CN" altLang="en-US" sz="2000" dirty="0"/>
              <a:t>。</a:t>
            </a:r>
            <a:r>
              <a:rPr lang="zh-CN" altLang="zh-CN" sz="2000" dirty="0"/>
              <a:t>偏移值表示移动的距离；起点表示从哪里开始移动</a:t>
            </a:r>
            <a:r>
              <a:rPr lang="en-US" altLang="zh-CN" sz="2000"/>
              <a:t>: </a:t>
            </a:r>
            <a:r>
              <a:rPr lang="zh-CN" altLang="en-US" sz="2000"/>
              <a:t>起点</a:t>
            </a:r>
            <a:r>
              <a:rPr lang="en-US" altLang="zh-CN" sz="2000"/>
              <a:t>0(</a:t>
            </a:r>
            <a:r>
              <a:rPr lang="zh-CN" altLang="en-US" sz="2000"/>
              <a:t>默认</a:t>
            </a:r>
            <a:r>
              <a:rPr lang="en-US" altLang="zh-CN" sz="2000"/>
              <a:t>)</a:t>
            </a:r>
            <a:r>
              <a:rPr lang="zh-CN" altLang="zh-CN" sz="2000" dirty="0"/>
              <a:t>表示从文件头</a:t>
            </a:r>
            <a:r>
              <a:rPr lang="zh-CN" altLang="zh-CN" sz="2000"/>
              <a:t>开始</a:t>
            </a:r>
            <a:r>
              <a:rPr lang="en-US" altLang="zh-CN" sz="2000"/>
              <a:t>; 1</a:t>
            </a:r>
            <a:r>
              <a:rPr lang="zh-CN" altLang="zh-CN" sz="2000" dirty="0"/>
              <a:t>表示从当前位置</a:t>
            </a:r>
            <a:r>
              <a:rPr lang="zh-CN" altLang="zh-CN" sz="2000"/>
              <a:t>开始</a:t>
            </a:r>
            <a:r>
              <a:rPr lang="en-US" altLang="zh-CN" sz="2000"/>
              <a:t>; 2</a:t>
            </a:r>
            <a:r>
              <a:rPr lang="zh-CN" altLang="zh-CN" sz="2000" dirty="0"/>
              <a:t>表示从文件尾开始</a:t>
            </a:r>
            <a:r>
              <a:rPr lang="zh-CN" altLang="en-US" sz="2000" dirty="0"/>
              <a:t>。</a:t>
            </a:r>
            <a:endParaRPr lang="en-US" altLang="zh-CN" sz="2000" dirty="0"/>
          </a:p>
          <a:p>
            <a:pPr indent="457200" algn="just"/>
            <a:r>
              <a:rPr lang="en-US" altLang="zh-CN" sz="2000" dirty="0" err="1"/>
              <a:t>f.seek</a:t>
            </a:r>
            <a:r>
              <a:rPr lang="en-US" altLang="zh-CN" sz="2000"/>
              <a:t>(10,0)       </a:t>
            </a:r>
            <a:r>
              <a:rPr lang="en-US" altLang="zh-CN" sz="2000" dirty="0"/>
              <a:t>	# </a:t>
            </a:r>
            <a:r>
              <a:rPr lang="zh-CN" altLang="en-US" sz="2000" dirty="0"/>
              <a:t>移动到距离文件头部</a:t>
            </a:r>
            <a:r>
              <a:rPr lang="en-US" altLang="zh-CN" sz="2000" dirty="0"/>
              <a:t>10</a:t>
            </a:r>
            <a:r>
              <a:rPr lang="zh-CN" altLang="en-US" sz="2000" dirty="0"/>
              <a:t>个</a:t>
            </a:r>
            <a:r>
              <a:rPr lang="zh-CN" altLang="en-US" sz="2000"/>
              <a:t>字符处</a:t>
            </a:r>
            <a:r>
              <a:rPr lang="en-US" altLang="zh-CN" sz="2000"/>
              <a:t>, </a:t>
            </a:r>
            <a:r>
              <a:rPr lang="zh-CN" altLang="en-US" sz="2000"/>
              <a:t>起点</a:t>
            </a:r>
            <a:r>
              <a:rPr lang="en-US" altLang="zh-CN" sz="2000"/>
              <a:t>0</a:t>
            </a:r>
            <a:r>
              <a:rPr lang="zh-CN" altLang="en-US" sz="2000"/>
              <a:t>可省略</a:t>
            </a:r>
            <a:endParaRPr lang="en-US" altLang="zh-CN" sz="2000"/>
          </a:p>
          <a:p>
            <a:pPr indent="457200" algn="just"/>
            <a:r>
              <a:rPr lang="en-US" altLang="zh-CN" sz="2000"/>
              <a:t>f.seek(0, 0)       	# </a:t>
            </a:r>
            <a:r>
              <a:rPr lang="zh-CN" altLang="en-US" sz="2000"/>
              <a:t>移动到文件头部</a:t>
            </a:r>
            <a:endParaRPr lang="en-US" altLang="zh-CN" sz="2000"/>
          </a:p>
          <a:p>
            <a:pPr indent="457200" algn="just"/>
            <a:r>
              <a:rPr lang="en-US" altLang="zh-CN" sz="2000"/>
              <a:t>f</a:t>
            </a:r>
            <a:r>
              <a:rPr lang="en-US" altLang="zh-CN" sz="2000" dirty="0" err="1"/>
              <a:t>.seek</a:t>
            </a:r>
            <a:r>
              <a:rPr lang="en-US" altLang="zh-CN" sz="2000" dirty="0"/>
              <a:t>(4, 1)   	# </a:t>
            </a:r>
            <a:r>
              <a:rPr lang="zh-CN" altLang="en-US" sz="2000" dirty="0"/>
              <a:t>从当前位置再向后</a:t>
            </a:r>
            <a:r>
              <a:rPr lang="en-US" altLang="zh-CN" sz="2000" dirty="0"/>
              <a:t>(</a:t>
            </a:r>
            <a:r>
              <a:rPr lang="zh-CN" altLang="en-US" sz="2000" dirty="0"/>
              <a:t>尾部</a:t>
            </a:r>
            <a:r>
              <a:rPr lang="en-US" altLang="zh-CN" sz="2000" dirty="0"/>
              <a:t>)</a:t>
            </a:r>
            <a:r>
              <a:rPr lang="zh-CN" altLang="en-US" sz="2000" dirty="0"/>
              <a:t>移动</a:t>
            </a:r>
            <a:r>
              <a:rPr lang="en-US" altLang="zh-CN" sz="2000" dirty="0"/>
              <a:t>4</a:t>
            </a:r>
            <a:r>
              <a:rPr lang="zh-CN" altLang="en-US" sz="2000" dirty="0"/>
              <a:t>字节</a:t>
            </a:r>
            <a:endParaRPr lang="en-US" altLang="zh-CN" sz="2000" dirty="0"/>
          </a:p>
          <a:p>
            <a:pPr indent="457200" algn="just"/>
            <a:r>
              <a:rPr lang="en-US" altLang="zh-CN" sz="2000" dirty="0" err="1"/>
              <a:t>f.seek</a:t>
            </a:r>
            <a:r>
              <a:rPr lang="en-US" altLang="zh-CN" sz="2000" dirty="0"/>
              <a:t>(-3, 1)   	# </a:t>
            </a:r>
            <a:r>
              <a:rPr lang="zh-CN" altLang="en-US" sz="2000" dirty="0"/>
              <a:t>从当前位置再向前</a:t>
            </a:r>
            <a:r>
              <a:rPr lang="en-US" altLang="zh-CN" sz="2000" dirty="0"/>
              <a:t>(</a:t>
            </a:r>
            <a:r>
              <a:rPr lang="zh-CN" altLang="en-US" sz="2000" dirty="0"/>
              <a:t>头部</a:t>
            </a:r>
            <a:r>
              <a:rPr lang="en-US" altLang="zh-CN" sz="2000" dirty="0"/>
              <a:t>)</a:t>
            </a:r>
            <a:r>
              <a:rPr lang="zh-CN" altLang="en-US" sz="2000" dirty="0"/>
              <a:t>移动</a:t>
            </a:r>
            <a:r>
              <a:rPr lang="en-US" altLang="zh-CN" sz="2000" dirty="0"/>
              <a:t>3</a:t>
            </a:r>
            <a:r>
              <a:rPr lang="zh-CN" altLang="en-US" sz="2000" dirty="0"/>
              <a:t>字节</a:t>
            </a:r>
            <a:endParaRPr lang="en-US" altLang="zh-CN" sz="2000" dirty="0"/>
          </a:p>
          <a:p>
            <a:pPr indent="457200" algn="just"/>
            <a:r>
              <a:rPr lang="en-US" altLang="zh-CN" sz="2000" dirty="0" err="1"/>
              <a:t>f.seek</a:t>
            </a:r>
            <a:r>
              <a:rPr lang="en-US" altLang="zh-CN" sz="2000" dirty="0"/>
              <a:t>(-6, 2) 	# </a:t>
            </a:r>
            <a:r>
              <a:rPr lang="zh-CN" altLang="en-US" sz="2000" dirty="0"/>
              <a:t>移到距离文件尾部 </a:t>
            </a:r>
            <a:r>
              <a:rPr lang="en-US" altLang="zh-CN" sz="2000" dirty="0"/>
              <a:t>6</a:t>
            </a:r>
            <a:r>
              <a:rPr lang="zh-CN" altLang="en-US" sz="2000" dirty="0"/>
              <a:t>个字节处</a:t>
            </a:r>
            <a:endParaRPr lang="en-US" altLang="zh-CN" sz="2000" dirty="0"/>
          </a:p>
          <a:p>
            <a:pPr indent="457200" algn="just"/>
            <a:r>
              <a:rPr lang="zh-CN" altLang="en-US" sz="2000" dirty="0"/>
              <a:t>注：</a:t>
            </a:r>
            <a:r>
              <a:rPr lang="zh-CN" altLang="en-US" sz="2000" dirty="0">
                <a:solidFill>
                  <a:srgbClr val="C00000"/>
                </a:solidFill>
              </a:rPr>
              <a:t>文本文件仅支持起点</a:t>
            </a:r>
            <a:r>
              <a:rPr lang="en-US" altLang="zh-CN" sz="2000" dirty="0">
                <a:solidFill>
                  <a:srgbClr val="C00000"/>
                </a:solidFill>
              </a:rPr>
              <a:t>0</a:t>
            </a:r>
            <a:r>
              <a:rPr lang="zh-CN" altLang="en-US" sz="2000" dirty="0">
                <a:solidFill>
                  <a:srgbClr val="C00000"/>
                </a:solidFill>
              </a:rPr>
              <a:t>和正偏移值</a:t>
            </a:r>
            <a:r>
              <a:rPr lang="zh-CN" altLang="en-US" sz="2000" dirty="0"/>
              <a:t>， 二进制文件支持</a:t>
            </a:r>
            <a:r>
              <a:rPr lang="zh-CN" altLang="en-US" sz="2000"/>
              <a:t>起点</a:t>
            </a:r>
            <a:r>
              <a:rPr lang="en-US" altLang="zh-CN" sz="2000"/>
              <a:t>0/1/2</a:t>
            </a:r>
            <a:r>
              <a:rPr lang="zh-CN" altLang="en-US" sz="2000"/>
              <a:t>和负偏移。</a:t>
            </a:r>
            <a:endParaRPr lang="en-US" altLang="zh-CN" sz="2000" dirty="0"/>
          </a:p>
        </p:txBody>
      </p:sp>
      <p:sp>
        <p:nvSpPr>
          <p:cNvPr id="5" name="文本框 4"/>
          <p:cNvSpPr txBox="1"/>
          <p:nvPr/>
        </p:nvSpPr>
        <p:spPr>
          <a:xfrm>
            <a:off x="2016496" y="4509121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/>
              <a:t>【例</a:t>
            </a:r>
            <a:r>
              <a:rPr lang="en-US" altLang="zh-CN" sz="2000"/>
              <a:t>9</a:t>
            </a:r>
            <a:r>
              <a:rPr lang="zh-CN" altLang="zh-CN" sz="2000" dirty="0"/>
              <a:t>】文件</a:t>
            </a:r>
            <a:r>
              <a:rPr lang="en-US" altLang="zh-CN" sz="2000"/>
              <a:t>"log2.</a:t>
            </a:r>
            <a:r>
              <a:rPr lang="en-US" altLang="zh-CN" sz="2000" dirty="0"/>
              <a:t>txt"</a:t>
            </a:r>
            <a:r>
              <a:rPr lang="zh-CN" altLang="zh-CN" sz="2000" dirty="0"/>
              <a:t>中保存了字符串</a:t>
            </a:r>
            <a:r>
              <a:rPr lang="en-US" altLang="zh-CN" sz="2000" dirty="0"/>
              <a:t>"python program"</a:t>
            </a:r>
            <a:r>
              <a:rPr lang="zh-CN" altLang="zh-CN" sz="2000" dirty="0"/>
              <a:t>。编程，打开该文件并只读取字符串</a:t>
            </a:r>
            <a:r>
              <a:rPr lang="en-US" altLang="zh-CN" sz="2000" dirty="0"/>
              <a:t>"program"</a:t>
            </a:r>
            <a:r>
              <a:rPr lang="zh-CN" altLang="zh-CN" sz="2000" dirty="0"/>
              <a:t>。</a:t>
            </a:r>
            <a:endParaRPr lang="zh-CN" altLang="zh-CN" sz="2000" dirty="0"/>
          </a:p>
        </p:txBody>
      </p:sp>
      <p:sp>
        <p:nvSpPr>
          <p:cNvPr id="6" name="矩形 5"/>
          <p:cNvSpPr/>
          <p:nvPr/>
        </p:nvSpPr>
        <p:spPr>
          <a:xfrm>
            <a:off x="2197711" y="5301220"/>
            <a:ext cx="7714723" cy="132343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 dirty="0"/>
              <a:t>with </a:t>
            </a:r>
            <a:r>
              <a:rPr lang="en-US" altLang="zh-CN" sz="2000"/>
              <a:t>open("data/log2.</a:t>
            </a:r>
            <a:r>
              <a:rPr lang="en-US" altLang="zh-CN" sz="2000" dirty="0"/>
              <a:t>txt") as f:</a:t>
            </a:r>
            <a:endParaRPr lang="zh-CN" altLang="zh-CN" sz="2000" dirty="0"/>
          </a:p>
          <a:p>
            <a:r>
              <a:rPr lang="en-US" altLang="zh-CN" sz="2000" dirty="0"/>
              <a:t>    </a:t>
            </a:r>
            <a:r>
              <a:rPr lang="en-US" altLang="zh-CN" sz="2000" dirty="0" err="1"/>
              <a:t>f.seek</a:t>
            </a:r>
            <a:r>
              <a:rPr lang="en-US" altLang="zh-CN" sz="2000" dirty="0"/>
              <a:t>(7)</a:t>
            </a:r>
            <a:endParaRPr lang="zh-CN" altLang="zh-CN" sz="2000" dirty="0"/>
          </a:p>
          <a:p>
            <a:r>
              <a:rPr lang="en-US" altLang="zh-CN" sz="2000" dirty="0"/>
              <a:t>    h = </a:t>
            </a:r>
            <a:r>
              <a:rPr lang="en-US" altLang="zh-CN" sz="2000" dirty="0" err="1"/>
              <a:t>f.read</a:t>
            </a:r>
            <a:r>
              <a:rPr lang="en-US" altLang="zh-CN" sz="2000" dirty="0"/>
              <a:t>(7)</a:t>
            </a:r>
            <a:endParaRPr lang="zh-CN" altLang="zh-CN" sz="2000" dirty="0"/>
          </a:p>
          <a:p>
            <a:r>
              <a:rPr lang="en-US" altLang="zh-CN" sz="2000" dirty="0"/>
              <a:t>    print(h)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91545" y="1124744"/>
            <a:ext cx="8500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zh-CN" altLang="zh-CN" sz="2000"/>
              <a:t>文件指针</a:t>
            </a:r>
            <a:r>
              <a:rPr lang="zh-CN" altLang="en-US" sz="2000"/>
              <a:t>练习：写入数据后立即再读出数据。</a:t>
            </a:r>
            <a:endParaRPr lang="en-US" altLang="zh-CN" sz="2000" dirty="0"/>
          </a:p>
        </p:txBody>
      </p:sp>
      <p:sp>
        <p:nvSpPr>
          <p:cNvPr id="6" name="矩形 5"/>
          <p:cNvSpPr/>
          <p:nvPr/>
        </p:nvSpPr>
        <p:spPr>
          <a:xfrm>
            <a:off x="2207568" y="1812997"/>
            <a:ext cx="8316416" cy="224676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/>
              <a:t>with open("aaa.txt","</a:t>
            </a:r>
            <a:r>
              <a:rPr lang="en-US" altLang="zh-CN" sz="2000">
                <a:solidFill>
                  <a:srgbClr val="C00000"/>
                </a:solidFill>
              </a:rPr>
              <a:t>w+") </a:t>
            </a:r>
            <a:r>
              <a:rPr lang="en-US" altLang="zh-CN" sz="2000"/>
              <a:t>as f:        # w+</a:t>
            </a:r>
            <a:r>
              <a:rPr lang="zh-CN" altLang="en-US" sz="2000"/>
              <a:t>可写可读</a:t>
            </a:r>
            <a:r>
              <a:rPr lang="en-US" altLang="zh-CN" sz="2000"/>
              <a:t>, </a:t>
            </a:r>
            <a:r>
              <a:rPr lang="zh-CN" altLang="en-US" sz="2000"/>
              <a:t>模式不能写为 </a:t>
            </a:r>
            <a:r>
              <a:rPr lang="en-US" altLang="zh-CN" sz="2000"/>
              <a:t>wr</a:t>
            </a:r>
            <a:endParaRPr lang="en-US" altLang="zh-CN" sz="2000"/>
          </a:p>
          <a:p>
            <a:r>
              <a:rPr lang="en-US" altLang="zh-CN" sz="2000"/>
              <a:t>    f.write("01234")</a:t>
            </a:r>
            <a:endParaRPr lang="en-US" altLang="zh-CN" sz="2000"/>
          </a:p>
          <a:p>
            <a:r>
              <a:rPr lang="en-US" altLang="zh-CN" sz="2000"/>
              <a:t>    f.write("56789")</a:t>
            </a:r>
            <a:endParaRPr lang="en-US" altLang="zh-CN" sz="2000"/>
          </a:p>
          <a:p>
            <a:r>
              <a:rPr lang="en-US" altLang="zh-CN" sz="2000"/>
              <a:t>    f.</a:t>
            </a:r>
            <a:r>
              <a:rPr lang="en-US" altLang="zh-CN" sz="2000">
                <a:solidFill>
                  <a:srgbClr val="C00000"/>
                </a:solidFill>
              </a:rPr>
              <a:t>seek(2)</a:t>
            </a:r>
            <a:r>
              <a:rPr lang="en-US" altLang="zh-CN" sz="2000">
                <a:solidFill>
                  <a:srgbClr val="FF0000"/>
                </a:solidFill>
              </a:rPr>
              <a:t>                                  </a:t>
            </a:r>
            <a:r>
              <a:rPr lang="en-US" altLang="zh-CN" sz="2000">
                <a:solidFill>
                  <a:srgbClr val="C00000"/>
                </a:solidFill>
              </a:rPr>
              <a:t># </a:t>
            </a:r>
            <a:r>
              <a:rPr lang="zh-CN" altLang="en-US" sz="2000">
                <a:solidFill>
                  <a:srgbClr val="C00000"/>
                </a:solidFill>
              </a:rPr>
              <a:t>距文件头</a:t>
            </a:r>
            <a:r>
              <a:rPr lang="en-US" altLang="zh-CN" sz="2000">
                <a:solidFill>
                  <a:srgbClr val="C00000"/>
                </a:solidFill>
              </a:rPr>
              <a:t>2</a:t>
            </a:r>
            <a:r>
              <a:rPr lang="zh-CN" altLang="en-US" sz="2000">
                <a:solidFill>
                  <a:srgbClr val="C00000"/>
                </a:solidFill>
              </a:rPr>
              <a:t>个字符</a:t>
            </a:r>
            <a:endParaRPr lang="en-US" altLang="zh-CN" sz="2000">
              <a:solidFill>
                <a:srgbClr val="C00000"/>
              </a:solidFill>
            </a:endParaRPr>
          </a:p>
          <a:p>
            <a:r>
              <a:rPr lang="en-US" altLang="zh-CN" sz="2000"/>
              <a:t>    s = f.read(4)</a:t>
            </a:r>
            <a:endParaRPr lang="en-US" altLang="zh-CN" sz="2000"/>
          </a:p>
          <a:p>
            <a:r>
              <a:rPr lang="en-US" altLang="zh-CN" sz="2000"/>
              <a:t>    print('s=', s)   </a:t>
            </a:r>
            <a:endParaRPr lang="en-US" altLang="zh-CN" sz="2000"/>
          </a:p>
          <a:p>
            <a:r>
              <a:rPr lang="en-US" altLang="zh-CN" sz="2000"/>
              <a:t>    f.write('abc')  		# </a:t>
            </a:r>
            <a:r>
              <a:rPr lang="zh-CN" altLang="en-US" sz="2000"/>
              <a:t>指针自动先移到末尾，再写入</a:t>
            </a:r>
            <a:endParaRPr lang="zh-CN" altLang="zh-CN" sz="20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51584" y="4581139"/>
            <a:ext cx="3312368" cy="1453979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53315" y="1045399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6.2.7</a:t>
            </a:r>
            <a:r>
              <a:rPr lang="zh-CN" altLang="zh-CN" dirty="0"/>
              <a:t>读</a:t>
            </a:r>
            <a:r>
              <a:rPr lang="en-US" altLang="zh-CN" dirty="0"/>
              <a:t>/</a:t>
            </a:r>
            <a:r>
              <a:rPr lang="zh-CN" altLang="zh-CN" dirty="0"/>
              <a:t>写</a:t>
            </a:r>
            <a:r>
              <a:rPr lang="en-US" altLang="zh-CN" err="1"/>
              <a:t>docx</a:t>
            </a:r>
            <a:r>
              <a:rPr lang="zh-CN" altLang="zh-CN"/>
              <a:t>文件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067639" y="1426662"/>
            <a:ext cx="8261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en-US" altLang="zh-CN" sz="2000" dirty="0"/>
              <a:t>Python</a:t>
            </a:r>
            <a:r>
              <a:rPr lang="zh-CN" altLang="en-US" sz="2000" dirty="0"/>
              <a:t>和</a:t>
            </a:r>
            <a:r>
              <a:rPr lang="en-US" altLang="zh-CN" sz="2000" dirty="0"/>
              <a:t>Word</a:t>
            </a:r>
            <a:r>
              <a:rPr lang="zh-CN" altLang="en-US" sz="2000" dirty="0"/>
              <a:t>结合可完成一些文档自动生成的工作。</a:t>
            </a:r>
            <a:r>
              <a:rPr lang="zh-CN" altLang="zh-CN" sz="2000" dirty="0"/>
              <a:t>包</a:t>
            </a:r>
            <a:r>
              <a:rPr lang="en-US" altLang="zh-CN" sz="2000" dirty="0" err="1"/>
              <a:t>docx</a:t>
            </a:r>
            <a:r>
              <a:rPr lang="zh-CN" altLang="zh-CN" sz="2000" dirty="0"/>
              <a:t>是读写</a:t>
            </a:r>
            <a:r>
              <a:rPr lang="en-US" altLang="zh-CN" sz="2000" dirty="0"/>
              <a:t>word</a:t>
            </a:r>
            <a:r>
              <a:rPr lang="zh-CN" altLang="zh-CN" sz="2000" dirty="0"/>
              <a:t>文件的第三方包。安装</a:t>
            </a:r>
            <a:r>
              <a:rPr lang="zh-CN" altLang="en-US" sz="2000" dirty="0"/>
              <a:t>命令   </a:t>
            </a:r>
            <a:r>
              <a:rPr lang="en-US" altLang="zh-CN" sz="2000" dirty="0">
                <a:solidFill>
                  <a:srgbClr val="C00000"/>
                </a:solidFill>
              </a:rPr>
              <a:t>pip  install  python-docx</a:t>
            </a:r>
            <a:endParaRPr lang="zh-CN" altLang="en-US" sz="2000" dirty="0">
              <a:solidFill>
                <a:srgbClr val="C0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29672" y="3455921"/>
            <a:ext cx="7749461" cy="2435988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zh-CN" sz="2000"/>
              <a:t>from docx  import Document</a:t>
            </a:r>
            <a:endParaRPr lang="en-US" altLang="zh-CN" sz="2000"/>
          </a:p>
          <a:p>
            <a:pPr>
              <a:lnSpc>
                <a:spcPct val="110000"/>
              </a:lnSpc>
            </a:pPr>
            <a:r>
              <a:rPr lang="en-US" altLang="zh-CN" sz="2000"/>
              <a:t>doc </a:t>
            </a:r>
            <a:r>
              <a:rPr lang="en-US" altLang="zh-CN" sz="2000" dirty="0"/>
              <a:t>= Document</a:t>
            </a:r>
            <a:r>
              <a:rPr lang="en-US" altLang="zh-CN" sz="2000"/>
              <a:t>()</a:t>
            </a:r>
            <a:r>
              <a:rPr lang="zh-CN" altLang="en-US" sz="2000"/>
              <a:t>      </a:t>
            </a:r>
            <a:r>
              <a:rPr lang="en-US" altLang="zh-CN" sz="2000"/>
              <a:t># </a:t>
            </a:r>
            <a:r>
              <a:rPr lang="zh-CN" altLang="zh-CN" sz="2000"/>
              <a:t>建立新</a:t>
            </a:r>
            <a:r>
              <a:rPr lang="zh-CN" altLang="zh-CN" sz="2000" dirty="0"/>
              <a:t>文档</a:t>
            </a:r>
            <a:r>
              <a:rPr lang="zh-CN" altLang="en-US" sz="2000"/>
              <a:t>对象</a:t>
            </a:r>
            <a:r>
              <a:rPr lang="en-US" altLang="zh-CN" sz="2000"/>
              <a:t>doc</a:t>
            </a:r>
            <a:endParaRPr lang="en-US" altLang="zh-CN" sz="2000" dirty="0"/>
          </a:p>
          <a:p>
            <a:pPr>
              <a:lnSpc>
                <a:spcPct val="110000"/>
              </a:lnSpc>
            </a:pPr>
            <a:r>
              <a:rPr lang="en-US" altLang="zh-CN" sz="2000"/>
              <a:t>p = doc.add_paragraph('</a:t>
            </a:r>
            <a:r>
              <a:rPr lang="zh-CN" altLang="en-US" sz="2000"/>
              <a:t>无格式的部分</a:t>
            </a:r>
            <a:r>
              <a:rPr lang="en-US" altLang="zh-CN" sz="2000"/>
              <a:t>')</a:t>
            </a:r>
            <a:endParaRPr lang="en-US" altLang="zh-CN" sz="2000"/>
          </a:p>
          <a:p>
            <a:pPr>
              <a:lnSpc>
                <a:spcPct val="110000"/>
              </a:lnSpc>
            </a:pPr>
            <a:r>
              <a:rPr lang="en-US" altLang="zh-CN" sz="2000"/>
              <a:t>p.add_run('</a:t>
            </a:r>
            <a:r>
              <a:rPr lang="zh-CN" altLang="en-US" sz="2000"/>
              <a:t>加粗部分</a:t>
            </a:r>
            <a:r>
              <a:rPr lang="en-US" altLang="zh-CN" sz="2000"/>
              <a:t>').bold = True</a:t>
            </a:r>
            <a:endParaRPr lang="en-US" altLang="zh-CN" sz="2000"/>
          </a:p>
          <a:p>
            <a:pPr>
              <a:lnSpc>
                <a:spcPct val="110000"/>
              </a:lnSpc>
            </a:pPr>
            <a:r>
              <a:rPr lang="en-US" altLang="zh-CN" sz="2000"/>
              <a:t>p.add_run('</a:t>
            </a:r>
            <a:r>
              <a:rPr lang="zh-CN" altLang="en-US" sz="2000"/>
              <a:t>无格式</a:t>
            </a:r>
            <a:r>
              <a:rPr lang="en-US" altLang="zh-CN" sz="2000"/>
              <a:t>')</a:t>
            </a:r>
            <a:endParaRPr lang="en-US" altLang="zh-CN" sz="2000"/>
          </a:p>
          <a:p>
            <a:pPr>
              <a:lnSpc>
                <a:spcPct val="110000"/>
              </a:lnSpc>
            </a:pPr>
            <a:r>
              <a:rPr lang="en-US" altLang="zh-CN" sz="2000"/>
              <a:t>p.add_run('</a:t>
            </a:r>
            <a:r>
              <a:rPr lang="zh-CN" altLang="en-US" sz="2000"/>
              <a:t>斜体部分</a:t>
            </a:r>
            <a:r>
              <a:rPr lang="en-US" altLang="zh-CN" sz="2000"/>
              <a:t>').italic = True</a:t>
            </a:r>
            <a:endParaRPr lang="en-US" altLang="zh-CN" sz="2000"/>
          </a:p>
          <a:p>
            <a:pPr>
              <a:lnSpc>
                <a:spcPct val="110000"/>
              </a:lnSpc>
            </a:pPr>
            <a:r>
              <a:rPr lang="en-US" altLang="zh-CN" sz="2000"/>
              <a:t>doc.save("tmp/test.docx")</a:t>
            </a:r>
            <a:endParaRPr lang="en-US" altLang="zh-CN" sz="2000"/>
          </a:p>
        </p:txBody>
      </p:sp>
      <p:sp>
        <p:nvSpPr>
          <p:cNvPr id="7" name="矩形 6"/>
          <p:cNvSpPr/>
          <p:nvPr/>
        </p:nvSpPr>
        <p:spPr>
          <a:xfrm>
            <a:off x="2378989" y="2138796"/>
            <a:ext cx="77494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/>
              <a:t>官网</a:t>
            </a:r>
            <a:r>
              <a:rPr lang="zh-CN" altLang="en-US" sz="2000"/>
              <a:t>教程</a:t>
            </a:r>
            <a:r>
              <a:rPr lang="en-US" altLang="zh-CN" sz="2000"/>
              <a:t>   </a:t>
            </a:r>
            <a:r>
              <a:rPr lang="en-US" altLang="zh-CN" sz="2000" dirty="0">
                <a:hlinkClick r:id="rId1"/>
              </a:rPr>
              <a:t>https://python-docx.readthedocs.io/</a:t>
            </a:r>
            <a:r>
              <a:rPr lang="en-US" altLang="zh-CN" sz="2000">
                <a:hlinkClick r:id="rId1"/>
              </a:rPr>
              <a:t>en/latest/</a:t>
            </a:r>
            <a:endParaRPr lang="en-US" altLang="zh-CN" sz="2000"/>
          </a:p>
          <a:p>
            <a:r>
              <a:rPr lang="zh-CN" altLang="en-US" sz="2000"/>
              <a:t>中文教程 </a:t>
            </a:r>
            <a:r>
              <a:rPr lang="en-US" altLang="zh-CN" sz="2000">
                <a:hlinkClick r:id="rId2"/>
              </a:rPr>
              <a:t>https://hellowac.github.io/docx-doc-zh/tutorial.html</a:t>
            </a:r>
            <a:endParaRPr lang="zh-CN" altLang="en-US" sz="2000" dirty="0"/>
          </a:p>
        </p:txBody>
      </p:sp>
      <p:sp>
        <p:nvSpPr>
          <p:cNvPr id="10" name="文本框 9"/>
          <p:cNvSpPr txBox="1"/>
          <p:nvPr/>
        </p:nvSpPr>
        <p:spPr>
          <a:xfrm>
            <a:off x="2207568" y="3001004"/>
            <a:ext cx="61229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/>
              <a:t>1</a:t>
            </a:r>
            <a:r>
              <a:rPr lang="zh-CN" altLang="zh-CN"/>
              <a:t>．建立新</a:t>
            </a:r>
            <a:r>
              <a:rPr lang="en-US" altLang="zh-CN"/>
              <a:t>Word</a:t>
            </a:r>
            <a:r>
              <a:rPr lang="zh-CN" altLang="zh-CN"/>
              <a:t>文档</a:t>
            </a:r>
            <a:r>
              <a:rPr lang="zh-CN" altLang="en-US"/>
              <a:t>及添加段落和设置格式</a:t>
            </a:r>
            <a:endParaRPr lang="zh-CN" altLang="zh-CN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4762" y="6120108"/>
            <a:ext cx="5144219" cy="381053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2242260" y="6133725"/>
            <a:ext cx="27363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/>
              <a:t>test.docx</a:t>
            </a:r>
            <a:r>
              <a:rPr lang="zh-CN" altLang="en-US"/>
              <a:t>内容如右所示：</a:t>
            </a:r>
            <a:endParaRPr lang="zh-CN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6.2.7 </a:t>
            </a:r>
            <a:r>
              <a: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读</a:t>
            </a:r>
            <a:r>
              <a:rPr lang="en-US" altLang="zh-CN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写</a:t>
            </a:r>
            <a:r>
              <a:rPr lang="en-US" altLang="zh-CN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docx</a:t>
            </a:r>
            <a:r>
              <a: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1920095" y="989439"/>
            <a:ext cx="831668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0">
                <a:solidFill>
                  <a:srgbClr val="C00000"/>
                </a:solidFill>
              </a:rPr>
              <a:t># </a:t>
            </a:r>
            <a:r>
              <a:rPr lang="zh-CN" altLang="en-US" b="0">
                <a:solidFill>
                  <a:srgbClr val="C00000"/>
                </a:solidFill>
              </a:rPr>
              <a:t>补充</a:t>
            </a:r>
            <a:r>
              <a:rPr lang="en-US" altLang="zh-CN" b="0">
                <a:solidFill>
                  <a:srgbClr val="C00000"/>
                </a:solidFill>
              </a:rPr>
              <a:t>: </a:t>
            </a:r>
            <a:r>
              <a:rPr lang="zh-CN" altLang="en-US" b="0">
                <a:solidFill>
                  <a:srgbClr val="C00000"/>
                </a:solidFill>
              </a:rPr>
              <a:t>一个应用实例，设置</a:t>
            </a:r>
            <a:r>
              <a:rPr lang="en-US" altLang="zh-CN" b="0">
                <a:solidFill>
                  <a:srgbClr val="C00000"/>
                </a:solidFill>
              </a:rPr>
              <a:t>docx</a:t>
            </a:r>
            <a:r>
              <a:rPr lang="zh-CN" altLang="en-US" b="0">
                <a:solidFill>
                  <a:srgbClr val="C00000"/>
                </a:solidFill>
              </a:rPr>
              <a:t>文档格式</a:t>
            </a:r>
            <a:endParaRPr lang="en-US" altLang="zh-CN" b="0">
              <a:solidFill>
                <a:srgbClr val="C00000"/>
              </a:solidFill>
            </a:endParaRPr>
          </a:p>
          <a:p>
            <a:r>
              <a:rPr lang="en-US" altLang="zh-CN" b="0"/>
              <a:t>from docx import Document</a:t>
            </a:r>
            <a:endParaRPr lang="en-US" altLang="zh-CN" b="0"/>
          </a:p>
          <a:p>
            <a:r>
              <a:rPr lang="en-US" altLang="zh-CN" b="0"/>
              <a:t>from docx.shared import Pt, RGBColor     # </a:t>
            </a:r>
            <a:r>
              <a:rPr lang="zh-CN" altLang="en-US" b="0"/>
              <a:t>字号，颜色 </a:t>
            </a:r>
            <a:endParaRPr lang="en-US" altLang="zh-CN" b="0"/>
          </a:p>
          <a:p>
            <a:r>
              <a:rPr lang="en-US" altLang="zh-CN" b="0"/>
              <a:t>from docx.oxml.ns import qn		# </a:t>
            </a:r>
            <a:r>
              <a:rPr lang="zh-CN" altLang="en-US" b="0"/>
              <a:t>字体</a:t>
            </a:r>
            <a:endParaRPr lang="en-US" altLang="zh-CN" b="0"/>
          </a:p>
          <a:p>
            <a:r>
              <a:rPr lang="en-US" altLang="zh-CN" b="0"/>
              <a:t>doc </a:t>
            </a:r>
            <a:r>
              <a:rPr lang="en-US" altLang="zh-CN" b="0" dirty="0"/>
              <a:t>= </a:t>
            </a:r>
            <a:r>
              <a:rPr lang="en-US" altLang="zh-CN" b="0"/>
              <a:t>Document()</a:t>
            </a:r>
            <a:r>
              <a:rPr lang="en-US" altLang="zh-CN" b="0" dirty="0"/>
              <a:t>	</a:t>
            </a:r>
            <a:r>
              <a:rPr lang="en-US" altLang="zh-CN" b="0"/>
              <a:t>		#</a:t>
            </a:r>
            <a:r>
              <a:rPr lang="zh-CN" altLang="en-US" b="0"/>
              <a:t>生成新文档</a:t>
            </a:r>
            <a:endParaRPr lang="zh-CN" altLang="en-US" b="0" dirty="0"/>
          </a:p>
          <a:p>
            <a:r>
              <a:rPr lang="en-US" altLang="zh-CN" b="0" dirty="0" err="1"/>
              <a:t>doc.styles</a:t>
            </a:r>
            <a:r>
              <a:rPr lang="en-US" altLang="zh-CN" b="0" dirty="0"/>
              <a:t>['Normal'].font.name = '</a:t>
            </a:r>
            <a:r>
              <a:rPr lang="zh-CN" altLang="en-US" b="0" dirty="0"/>
              <a:t>宋体</a:t>
            </a:r>
            <a:r>
              <a:rPr lang="en-US" altLang="zh-CN" b="0" dirty="0"/>
              <a:t>'    	#</a:t>
            </a:r>
            <a:r>
              <a:rPr lang="zh-CN" altLang="en-US" b="0" dirty="0"/>
              <a:t>全局默认字体</a:t>
            </a:r>
            <a:endParaRPr lang="zh-CN" altLang="en-US" b="0" dirty="0"/>
          </a:p>
          <a:p>
            <a:r>
              <a:rPr lang="en-US" altLang="zh-CN" b="0" dirty="0" err="1"/>
              <a:t>doc.styles</a:t>
            </a:r>
            <a:r>
              <a:rPr lang="en-US" altLang="zh-CN" b="0" dirty="0"/>
              <a:t>['Normal']._</a:t>
            </a:r>
            <a:r>
              <a:rPr lang="en-US" altLang="zh-CN" b="0" dirty="0" err="1"/>
              <a:t>element.rPr.rFonts.set</a:t>
            </a:r>
            <a:r>
              <a:rPr lang="en-US" altLang="zh-CN" b="0" dirty="0"/>
              <a:t>(</a:t>
            </a:r>
            <a:r>
              <a:rPr lang="en-US" altLang="zh-CN" b="0" dirty="0" err="1"/>
              <a:t>qn</a:t>
            </a:r>
            <a:r>
              <a:rPr lang="en-US" altLang="zh-CN" b="0" dirty="0"/>
              <a:t>('</a:t>
            </a:r>
            <a:r>
              <a:rPr lang="en-US" altLang="zh-CN" b="0" dirty="0" err="1"/>
              <a:t>w:eastAsia</a:t>
            </a:r>
            <a:r>
              <a:rPr lang="en-US" altLang="zh-CN" b="0" dirty="0"/>
              <a:t>'), '</a:t>
            </a:r>
            <a:r>
              <a:rPr lang="zh-CN" altLang="en-US" b="0" dirty="0"/>
              <a:t>宋体</a:t>
            </a:r>
            <a:r>
              <a:rPr lang="en-US" altLang="zh-CN" b="0" dirty="0"/>
              <a:t>')</a:t>
            </a:r>
            <a:endParaRPr lang="en-US" altLang="zh-CN" b="0" dirty="0"/>
          </a:p>
          <a:p>
            <a:endParaRPr lang="en-US" altLang="zh-CN" b="0" dirty="0"/>
          </a:p>
          <a:p>
            <a:r>
              <a:rPr lang="en-US" altLang="zh-CN" b="0" dirty="0" err="1"/>
              <a:t>doc.add_heading</a:t>
            </a:r>
            <a:r>
              <a:rPr lang="en-US" altLang="zh-CN" b="0" dirty="0"/>
              <a:t>('</a:t>
            </a:r>
            <a:r>
              <a:rPr lang="zh-CN" altLang="en-US" b="0" dirty="0"/>
              <a:t>标题</a:t>
            </a:r>
            <a:r>
              <a:rPr lang="en-US" altLang="zh-CN" b="0" dirty="0"/>
              <a:t>1', level=1) #</a:t>
            </a:r>
            <a:r>
              <a:rPr lang="zh-CN" altLang="en-US" b="0" dirty="0"/>
              <a:t>添加标题</a:t>
            </a:r>
            <a:endParaRPr lang="zh-CN" altLang="en-US" b="0" dirty="0"/>
          </a:p>
          <a:p>
            <a:r>
              <a:rPr lang="en-US" altLang="zh-CN" b="0"/>
              <a:t>p </a:t>
            </a:r>
            <a:r>
              <a:rPr lang="en-US" altLang="zh-CN" b="0" dirty="0"/>
              <a:t>= </a:t>
            </a:r>
            <a:r>
              <a:rPr lang="en-US" altLang="zh-CN" b="0" dirty="0" err="1"/>
              <a:t>doc.add_paragraph</a:t>
            </a:r>
            <a:r>
              <a:rPr lang="en-US" altLang="zh-CN" b="0" dirty="0"/>
              <a:t>() 		#</a:t>
            </a:r>
            <a:r>
              <a:rPr lang="zh-CN" altLang="en-US" b="0" dirty="0"/>
              <a:t>添加段落</a:t>
            </a:r>
            <a:endParaRPr lang="zh-CN" altLang="en-US" b="0" dirty="0"/>
          </a:p>
          <a:p>
            <a:r>
              <a:rPr lang="en-US" altLang="zh-CN" b="0" dirty="0"/>
              <a:t>run=</a:t>
            </a:r>
            <a:r>
              <a:rPr lang="en-US" altLang="zh-CN" b="0" dirty="0" err="1"/>
              <a:t>p.add_run</a:t>
            </a:r>
            <a:r>
              <a:rPr lang="en-US" altLang="zh-CN" b="0" dirty="0"/>
              <a:t>('</a:t>
            </a:r>
            <a:r>
              <a:rPr lang="zh-CN" altLang="en-US" b="0" dirty="0"/>
              <a:t>红色宋体</a:t>
            </a:r>
            <a:r>
              <a:rPr lang="en-US" altLang="zh-CN" b="0" dirty="0"/>
              <a:t>24</a:t>
            </a:r>
            <a:r>
              <a:rPr lang="zh-CN" altLang="en-US" b="0" dirty="0"/>
              <a:t>磅</a:t>
            </a:r>
            <a:r>
              <a:rPr lang="en-US" altLang="zh-CN" b="0" dirty="0"/>
              <a:t>')</a:t>
            </a:r>
            <a:endParaRPr lang="en-US" altLang="zh-CN" b="0" dirty="0"/>
          </a:p>
          <a:p>
            <a:r>
              <a:rPr lang="en-US" altLang="zh-CN" b="0" dirty="0" err="1"/>
              <a:t>run.font.size</a:t>
            </a:r>
            <a:r>
              <a:rPr lang="en-US" altLang="zh-CN" b="0" dirty="0"/>
              <a:t> = Pt(24) 		#</a:t>
            </a:r>
            <a:r>
              <a:rPr lang="zh-CN" altLang="en-US" b="0" dirty="0"/>
              <a:t>设置字号</a:t>
            </a:r>
            <a:endParaRPr lang="zh-CN" altLang="en-US" b="0" dirty="0"/>
          </a:p>
          <a:p>
            <a:r>
              <a:rPr lang="en-US" altLang="zh-CN" b="0" dirty="0" err="1"/>
              <a:t>run.font.color.rgb</a:t>
            </a:r>
            <a:r>
              <a:rPr lang="en-US" altLang="zh-CN" b="0" dirty="0"/>
              <a:t> = </a:t>
            </a:r>
            <a:r>
              <a:rPr lang="en-US" altLang="zh-CN" b="0" dirty="0" err="1"/>
              <a:t>RGBColor</a:t>
            </a:r>
            <a:r>
              <a:rPr lang="en-US" altLang="zh-CN" b="0" dirty="0"/>
              <a:t>(255,0,0)	#</a:t>
            </a:r>
            <a:r>
              <a:rPr lang="zh-CN" altLang="en-US" b="0" dirty="0"/>
              <a:t>设置红色</a:t>
            </a:r>
            <a:r>
              <a:rPr lang="en-US" altLang="zh-CN" b="0" dirty="0"/>
              <a:t>, </a:t>
            </a:r>
            <a:r>
              <a:rPr lang="zh-CN" altLang="en-US" b="0" dirty="0"/>
              <a:t> </a:t>
            </a:r>
            <a:r>
              <a:rPr lang="en-US" altLang="zh-CN" b="0" dirty="0"/>
              <a:t>RGB(</a:t>
            </a:r>
            <a:r>
              <a:rPr lang="zh-CN" altLang="en-US" b="0" dirty="0"/>
              <a:t>红</a:t>
            </a:r>
            <a:r>
              <a:rPr lang="en-US" altLang="zh-CN" b="0" dirty="0"/>
              <a:t>,</a:t>
            </a:r>
            <a:r>
              <a:rPr lang="zh-CN" altLang="en-US" b="0" dirty="0"/>
              <a:t>绿</a:t>
            </a:r>
            <a:r>
              <a:rPr lang="en-US" altLang="zh-CN" b="0" dirty="0"/>
              <a:t>,</a:t>
            </a:r>
            <a:r>
              <a:rPr lang="zh-CN" altLang="en-US" b="0" dirty="0"/>
              <a:t>蓝</a:t>
            </a:r>
            <a:r>
              <a:rPr lang="en-US" altLang="zh-CN" b="0" dirty="0"/>
              <a:t>)</a:t>
            </a:r>
            <a:endParaRPr lang="zh-CN" altLang="en-US" b="0" dirty="0"/>
          </a:p>
          <a:p>
            <a:r>
              <a:rPr lang="en-US" altLang="zh-CN" b="0"/>
              <a:t>run </a:t>
            </a:r>
            <a:r>
              <a:rPr lang="en-US" altLang="zh-CN" b="0" dirty="0"/>
              <a:t>= </a:t>
            </a:r>
            <a:r>
              <a:rPr lang="en-US" altLang="zh-CN" b="0" dirty="0" err="1"/>
              <a:t>p.add_run</a:t>
            </a:r>
            <a:r>
              <a:rPr lang="en-US" altLang="zh-CN" b="0" dirty="0"/>
              <a:t>('</a:t>
            </a:r>
            <a:r>
              <a:rPr lang="zh-CN" altLang="en-US" b="0" dirty="0"/>
              <a:t>绿色微软雅黑</a:t>
            </a:r>
            <a:r>
              <a:rPr lang="en-US" altLang="zh-CN" b="0" dirty="0"/>
              <a:t>12</a:t>
            </a:r>
            <a:r>
              <a:rPr lang="zh-CN" altLang="en-US" b="0" dirty="0"/>
              <a:t>磅</a:t>
            </a:r>
            <a:r>
              <a:rPr lang="en-US" altLang="zh-CN" b="0" dirty="0"/>
              <a:t>') </a:t>
            </a:r>
            <a:endParaRPr lang="en-US" altLang="zh-CN" b="0" dirty="0"/>
          </a:p>
          <a:p>
            <a:r>
              <a:rPr lang="en-US" altLang="zh-CN" b="0" dirty="0"/>
              <a:t>run.font.name = '</a:t>
            </a:r>
            <a:r>
              <a:rPr lang="zh-CN" altLang="en-US" b="0" dirty="0"/>
              <a:t>微软雅黑</a:t>
            </a:r>
            <a:r>
              <a:rPr lang="en-US" altLang="zh-CN" b="0" dirty="0"/>
              <a:t>'		# </a:t>
            </a:r>
            <a:r>
              <a:rPr lang="zh-CN" altLang="en-US" b="0" dirty="0"/>
              <a:t>局部字体</a:t>
            </a:r>
            <a:endParaRPr lang="zh-CN" altLang="en-US" b="0" dirty="0"/>
          </a:p>
          <a:p>
            <a:r>
              <a:rPr lang="en-US" altLang="zh-CN" b="0" dirty="0" err="1"/>
              <a:t>run._element.rPr.rFonts.set</a:t>
            </a:r>
            <a:r>
              <a:rPr lang="en-US" altLang="zh-CN" b="0" dirty="0"/>
              <a:t>(</a:t>
            </a:r>
            <a:r>
              <a:rPr lang="en-US" altLang="zh-CN" b="0" dirty="0" err="1"/>
              <a:t>qn</a:t>
            </a:r>
            <a:r>
              <a:rPr lang="en-US" altLang="zh-CN" b="0" dirty="0"/>
              <a:t>('</a:t>
            </a:r>
            <a:r>
              <a:rPr lang="en-US" altLang="zh-CN" b="0" dirty="0" err="1"/>
              <a:t>w:eastAsia</a:t>
            </a:r>
            <a:r>
              <a:rPr lang="en-US" altLang="zh-CN" b="0" dirty="0"/>
              <a:t>'), '</a:t>
            </a:r>
            <a:r>
              <a:rPr lang="zh-CN" altLang="en-US" b="0" dirty="0"/>
              <a:t>微软雅黑</a:t>
            </a:r>
            <a:r>
              <a:rPr lang="en-US" altLang="zh-CN" b="0" dirty="0"/>
              <a:t>') </a:t>
            </a:r>
            <a:endParaRPr lang="en-US" altLang="zh-CN" b="0" dirty="0"/>
          </a:p>
          <a:p>
            <a:r>
              <a:rPr lang="en-US" altLang="zh-CN" b="0" dirty="0" err="1"/>
              <a:t>run.font.size</a:t>
            </a:r>
            <a:r>
              <a:rPr lang="en-US" altLang="zh-CN" b="0" dirty="0"/>
              <a:t> = Pt(12) 			#</a:t>
            </a:r>
            <a:r>
              <a:rPr lang="zh-CN" altLang="en-US" b="0" dirty="0"/>
              <a:t>设置字号</a:t>
            </a:r>
            <a:endParaRPr lang="zh-CN" altLang="en-US" b="0" dirty="0"/>
          </a:p>
          <a:p>
            <a:r>
              <a:rPr lang="en-US" altLang="zh-CN" b="0" dirty="0" err="1"/>
              <a:t>run.font.color.rgb</a:t>
            </a:r>
            <a:r>
              <a:rPr lang="en-US" altLang="zh-CN" b="0" dirty="0"/>
              <a:t> = </a:t>
            </a:r>
            <a:r>
              <a:rPr lang="en-US" altLang="zh-CN" b="0" dirty="0" err="1"/>
              <a:t>RGBColor</a:t>
            </a:r>
            <a:r>
              <a:rPr lang="en-US" altLang="zh-CN" b="0" dirty="0"/>
              <a:t>(0,255,0)	#</a:t>
            </a:r>
            <a:r>
              <a:rPr lang="zh-CN" altLang="en-US" b="0" dirty="0"/>
              <a:t>设置绿色</a:t>
            </a:r>
            <a:endParaRPr lang="en-US" altLang="zh-CN" b="0" dirty="0"/>
          </a:p>
          <a:p>
            <a:r>
              <a:rPr lang="en-US" altLang="zh-CN" b="0" dirty="0" err="1"/>
              <a:t>run.bold</a:t>
            </a:r>
            <a:r>
              <a:rPr lang="en-US" altLang="zh-CN" b="0" dirty="0"/>
              <a:t> = True;  </a:t>
            </a:r>
            <a:r>
              <a:rPr lang="en-US" altLang="zh-CN" b="0" dirty="0" err="1"/>
              <a:t>run.italic</a:t>
            </a:r>
            <a:r>
              <a:rPr lang="en-US" altLang="zh-CN" b="0" dirty="0"/>
              <a:t> = True	 	# </a:t>
            </a:r>
            <a:r>
              <a:rPr lang="zh-CN" altLang="en-US" b="0" dirty="0"/>
              <a:t>设置粗体和斜体</a:t>
            </a:r>
            <a:endParaRPr lang="zh-CN" altLang="en-US" b="0" dirty="0"/>
          </a:p>
          <a:p>
            <a:r>
              <a:rPr lang="en-US" altLang="zh-CN" b="0"/>
              <a:t>p2 </a:t>
            </a:r>
            <a:r>
              <a:rPr lang="en-US" altLang="zh-CN" b="0" dirty="0"/>
              <a:t>= </a:t>
            </a:r>
            <a:r>
              <a:rPr lang="en-US" altLang="zh-CN" b="0" dirty="0" err="1"/>
              <a:t>doc.add_paragraph</a:t>
            </a:r>
            <a:r>
              <a:rPr lang="en-US" altLang="zh-CN" b="0" dirty="0"/>
              <a:t>('</a:t>
            </a:r>
            <a:r>
              <a:rPr lang="zh-CN" altLang="en-US" b="0" dirty="0"/>
              <a:t>第</a:t>
            </a:r>
            <a:r>
              <a:rPr lang="en-US" altLang="zh-CN" b="0" dirty="0"/>
              <a:t>2</a:t>
            </a:r>
            <a:r>
              <a:rPr lang="zh-CN" altLang="en-US" b="0" dirty="0"/>
              <a:t>个段</a:t>
            </a:r>
            <a:r>
              <a:rPr lang="en-US" altLang="zh-CN" b="0" dirty="0"/>
              <a:t>') 	#</a:t>
            </a:r>
            <a:r>
              <a:rPr lang="zh-CN" altLang="en-US" b="0" dirty="0"/>
              <a:t>添加段落</a:t>
            </a:r>
            <a:endParaRPr lang="zh-CN" altLang="en-US" b="0" dirty="0"/>
          </a:p>
          <a:p>
            <a:r>
              <a:rPr lang="en-US" altLang="zh-CN" b="0" dirty="0" err="1"/>
              <a:t>doc.save</a:t>
            </a:r>
            <a:r>
              <a:rPr lang="en-US" altLang="zh-CN" b="0"/>
              <a:t>('test.</a:t>
            </a:r>
            <a:r>
              <a:rPr lang="en-US" altLang="zh-CN" b="0" dirty="0"/>
              <a:t>docx')	</a:t>
            </a:r>
            <a:r>
              <a:rPr lang="en-US" altLang="zh-CN" b="0"/>
              <a:t>		#</a:t>
            </a:r>
            <a:r>
              <a:rPr lang="zh-CN" altLang="en-US" b="0" dirty="0"/>
              <a:t>覆盖保存</a:t>
            </a:r>
            <a:r>
              <a:rPr lang="zh-CN" altLang="en-US" b="0"/>
              <a:t>到</a:t>
            </a:r>
            <a:r>
              <a:rPr lang="en-US" altLang="zh-CN" b="0"/>
              <a:t>test.</a:t>
            </a:r>
            <a:r>
              <a:rPr lang="en-US" altLang="zh-CN" b="0" dirty="0"/>
              <a:t>docx	</a:t>
            </a:r>
            <a:endParaRPr lang="zh-CN" altLang="zh-CN" b="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22911" y="3140980"/>
            <a:ext cx="2954551" cy="957821"/>
          </a:xfrm>
          <a:prstGeom prst="rect">
            <a:avLst/>
          </a:prstGeom>
          <a:ln w="28575">
            <a:solidFill>
              <a:srgbClr val="7030A0"/>
            </a:solidFill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52" y="1124745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3</a:t>
            </a:r>
            <a:r>
              <a:rPr lang="zh-CN" altLang="zh-CN" dirty="0"/>
              <a:t>．读取文档的所有段落</a:t>
            </a:r>
            <a:endParaRPr lang="zh-CN" altLang="zh-CN" dirty="0"/>
          </a:p>
          <a:p>
            <a:pPr indent="457200" algn="just"/>
            <a:r>
              <a:rPr lang="en-US" altLang="zh-CN" dirty="0"/>
              <a:t>Document</a:t>
            </a:r>
            <a:r>
              <a:rPr lang="zh-CN" altLang="zh-CN" dirty="0"/>
              <a:t>对象的</a:t>
            </a:r>
            <a:r>
              <a:rPr lang="en-US" altLang="zh-CN"/>
              <a:t>paragraphs</a:t>
            </a:r>
            <a:r>
              <a:rPr lang="zh-CN" altLang="zh-CN"/>
              <a:t>属性</a:t>
            </a:r>
            <a:r>
              <a:rPr lang="zh-CN" altLang="en-US"/>
              <a:t>包含了</a:t>
            </a:r>
            <a:r>
              <a:rPr lang="zh-CN" altLang="zh-CN"/>
              <a:t>文档</a:t>
            </a:r>
            <a:r>
              <a:rPr lang="zh-CN" altLang="en-US"/>
              <a:t>的</a:t>
            </a:r>
            <a:r>
              <a:rPr lang="zh-CN" altLang="zh-CN"/>
              <a:t>所有段落</a:t>
            </a:r>
            <a:r>
              <a:rPr lang="zh-CN" altLang="en-US"/>
              <a:t>，</a:t>
            </a:r>
            <a:r>
              <a:rPr lang="zh-CN" altLang="zh-CN"/>
              <a:t>对</a:t>
            </a:r>
            <a:r>
              <a:rPr lang="zh-CN" altLang="en-US"/>
              <a:t>该</a:t>
            </a:r>
            <a:r>
              <a:rPr lang="zh-CN" altLang="zh-CN"/>
              <a:t>属性进行遍历</a:t>
            </a:r>
            <a:r>
              <a:rPr lang="zh-CN" altLang="zh-CN" dirty="0"/>
              <a:t>可以操作文档的所有</a:t>
            </a:r>
            <a:r>
              <a:rPr lang="zh-CN" altLang="zh-CN"/>
              <a:t>段落。</a:t>
            </a:r>
            <a:r>
              <a:rPr lang="zh-CN" altLang="en-US"/>
              <a:t>段落</a:t>
            </a:r>
            <a:r>
              <a:rPr lang="zh-CN" altLang="zh-CN"/>
              <a:t>对象</a:t>
            </a:r>
            <a:r>
              <a:rPr lang="zh-CN" altLang="zh-CN" dirty="0"/>
              <a:t>的</a:t>
            </a:r>
            <a:r>
              <a:rPr lang="en-US" altLang="zh-CN" dirty="0"/>
              <a:t>text</a:t>
            </a:r>
            <a:r>
              <a:rPr lang="zh-CN" altLang="zh-CN" dirty="0"/>
              <a:t>属性代表该段落的文字。</a:t>
            </a:r>
            <a:endParaRPr lang="zh-CN" altLang="zh-CN" dirty="0"/>
          </a:p>
        </p:txBody>
      </p:sp>
      <p:sp>
        <p:nvSpPr>
          <p:cNvPr id="5" name="矩形 4"/>
          <p:cNvSpPr/>
          <p:nvPr/>
        </p:nvSpPr>
        <p:spPr>
          <a:xfrm>
            <a:off x="2063553" y="3140979"/>
            <a:ext cx="8114220" cy="120032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dirty="0"/>
              <a:t>from docx import Document</a:t>
            </a:r>
            <a:endParaRPr lang="zh-CN" altLang="zh-CN" dirty="0"/>
          </a:p>
          <a:p>
            <a:r>
              <a:rPr lang="en-US" altLang="zh-CN" dirty="0"/>
              <a:t>doc = </a:t>
            </a:r>
            <a:r>
              <a:rPr lang="en-US" altLang="zh-CN"/>
              <a:t>Document("tmp/test</a:t>
            </a:r>
            <a:r>
              <a:rPr lang="en-US" altLang="zh-CN" dirty="0"/>
              <a:t>.docx")  # </a:t>
            </a:r>
            <a:r>
              <a:rPr lang="zh-CN" altLang="en-US"/>
              <a:t>文件应已存在</a:t>
            </a:r>
            <a:endParaRPr lang="zh-CN" altLang="zh-CN" dirty="0"/>
          </a:p>
          <a:p>
            <a:r>
              <a:rPr lang="en-US" altLang="zh-CN" dirty="0"/>
              <a:t>for p in </a:t>
            </a:r>
            <a:r>
              <a:rPr lang="en-US" altLang="zh-CN" dirty="0" err="1"/>
              <a:t>doc.</a:t>
            </a:r>
            <a:r>
              <a:rPr lang="en-US" altLang="zh-CN" dirty="0" err="1">
                <a:solidFill>
                  <a:srgbClr val="C00000"/>
                </a:solidFill>
              </a:rPr>
              <a:t>paragraphs</a:t>
            </a:r>
            <a:r>
              <a:rPr lang="en-US" altLang="zh-CN" dirty="0"/>
              <a:t>:</a:t>
            </a:r>
            <a:endParaRPr lang="zh-CN" altLang="zh-CN" dirty="0"/>
          </a:p>
          <a:p>
            <a:r>
              <a:rPr lang="en-US" altLang="zh-CN" dirty="0"/>
              <a:t>	print(</a:t>
            </a:r>
            <a:r>
              <a:rPr lang="en-US" altLang="zh-CN" dirty="0" err="1"/>
              <a:t>p</a:t>
            </a:r>
            <a:r>
              <a:rPr lang="en-US" altLang="zh-CN" dirty="0" err="1">
                <a:solidFill>
                  <a:srgbClr val="C00000"/>
                </a:solidFill>
              </a:rPr>
              <a:t>.text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文件的基本概念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03717" y="1049429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dirty="0"/>
              <a:t>文件是存储在外部存储器中的一</a:t>
            </a:r>
            <a:r>
              <a:rPr lang="zh-CN" altLang="zh-CN"/>
              <a:t>组信息</a:t>
            </a:r>
            <a:r>
              <a:rPr lang="zh-CN" altLang="en-US"/>
              <a:t>的</a:t>
            </a:r>
            <a:r>
              <a:rPr lang="zh-CN" altLang="zh-CN"/>
              <a:t>集合</a:t>
            </a:r>
            <a:r>
              <a:rPr lang="zh-CN" altLang="zh-CN" dirty="0"/>
              <a:t>。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1919537" y="1452947"/>
            <a:ext cx="8676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zh-CN" altLang="zh-CN" dirty="0"/>
              <a:t>按照文件的数据组织形式，文件</a:t>
            </a:r>
            <a:r>
              <a:rPr lang="zh-CN" altLang="zh-CN"/>
              <a:t>分为</a:t>
            </a:r>
            <a:r>
              <a:rPr lang="zh-CN" altLang="zh-CN">
                <a:solidFill>
                  <a:srgbClr val="C00000"/>
                </a:solidFill>
              </a:rPr>
              <a:t>文本文件</a:t>
            </a:r>
            <a:r>
              <a:rPr lang="en-US" altLang="zh-CN">
                <a:solidFill>
                  <a:srgbClr val="C00000"/>
                </a:solidFill>
              </a:rPr>
              <a:t>(</a:t>
            </a:r>
            <a:r>
              <a:rPr lang="zh-CN" altLang="en-US">
                <a:solidFill>
                  <a:srgbClr val="C00000"/>
                </a:solidFill>
              </a:rPr>
              <a:t>无格式</a:t>
            </a:r>
            <a:r>
              <a:rPr lang="en-US" altLang="zh-CN">
                <a:solidFill>
                  <a:srgbClr val="C00000"/>
                </a:solidFill>
              </a:rPr>
              <a:t>)</a:t>
            </a:r>
            <a:r>
              <a:rPr lang="zh-CN" altLang="zh-CN"/>
              <a:t>和</a:t>
            </a:r>
            <a:r>
              <a:rPr lang="zh-CN" altLang="zh-CN">
                <a:solidFill>
                  <a:srgbClr val="C00000"/>
                </a:solidFill>
              </a:rPr>
              <a:t>二进制文件</a:t>
            </a:r>
            <a:r>
              <a:rPr lang="en-US" altLang="zh-CN">
                <a:solidFill>
                  <a:srgbClr val="C00000"/>
                </a:solidFill>
              </a:rPr>
              <a:t>(</a:t>
            </a:r>
            <a:r>
              <a:rPr lang="zh-CN" altLang="en-US">
                <a:solidFill>
                  <a:srgbClr val="C00000"/>
                </a:solidFill>
              </a:rPr>
              <a:t>有格式</a:t>
            </a:r>
            <a:r>
              <a:rPr lang="en-US" altLang="zh-CN">
                <a:solidFill>
                  <a:srgbClr val="C00000"/>
                </a:solidFill>
              </a:rPr>
              <a:t>)</a:t>
            </a:r>
            <a:r>
              <a:rPr lang="zh-CN" altLang="zh-CN"/>
              <a:t>两种</a:t>
            </a:r>
            <a:r>
              <a:rPr lang="zh-CN" altLang="zh-CN" dirty="0"/>
              <a:t>。文本文件</a:t>
            </a:r>
            <a:r>
              <a:rPr lang="zh-CN" altLang="en-US" dirty="0"/>
              <a:t>将</a:t>
            </a:r>
            <a:r>
              <a:rPr lang="zh-CN" altLang="zh-CN" dirty="0"/>
              <a:t>数据视为字符，</a:t>
            </a:r>
            <a:r>
              <a:rPr lang="zh-CN" altLang="en-US" dirty="0"/>
              <a:t>在文件</a:t>
            </a:r>
            <a:r>
              <a:rPr lang="zh-CN" altLang="en-US"/>
              <a:t>中保存</a:t>
            </a:r>
            <a:r>
              <a:rPr lang="zh-CN" altLang="zh-CN"/>
              <a:t>字符</a:t>
            </a:r>
            <a:r>
              <a:rPr lang="zh-CN" altLang="zh-CN" dirty="0"/>
              <a:t>的编码</a:t>
            </a:r>
            <a:r>
              <a:rPr lang="en-US" altLang="zh-CN" dirty="0"/>
              <a:t>(ASCII,</a:t>
            </a:r>
            <a:r>
              <a:rPr lang="zh-CN" altLang="en-US" dirty="0"/>
              <a:t> </a:t>
            </a:r>
            <a:r>
              <a:rPr lang="en-US" altLang="zh-CN" dirty="0"/>
              <a:t>GBK,</a:t>
            </a:r>
            <a:r>
              <a:rPr lang="zh-CN" altLang="en-US" dirty="0"/>
              <a:t> </a:t>
            </a:r>
            <a:r>
              <a:rPr lang="en-US" altLang="zh-CN" dirty="0"/>
              <a:t>UTF-8</a:t>
            </a:r>
            <a:r>
              <a:rPr lang="zh-CN" altLang="en-US" dirty="0"/>
              <a:t>等</a:t>
            </a:r>
            <a:r>
              <a:rPr lang="en-US" altLang="zh-CN" dirty="0"/>
              <a:t>)</a:t>
            </a:r>
            <a:r>
              <a:rPr lang="zh-CN" altLang="zh-CN" dirty="0"/>
              <a:t>。</a:t>
            </a:r>
            <a:endParaRPr lang="en-US" altLang="zh-CN" dirty="0"/>
          </a:p>
          <a:p>
            <a:pPr indent="457200" algn="just"/>
            <a:r>
              <a:rPr lang="zh-CN" altLang="zh-CN" dirty="0"/>
              <a:t>例如，要存储字符串</a:t>
            </a:r>
            <a:r>
              <a:rPr lang="en-US" altLang="zh-CN" dirty="0"/>
              <a:t>“world”</a:t>
            </a:r>
            <a:r>
              <a:rPr lang="zh-CN" altLang="zh-CN" dirty="0"/>
              <a:t>，可将每个字符的</a:t>
            </a:r>
            <a:r>
              <a:rPr lang="en-US" altLang="zh-CN" dirty="0"/>
              <a:t>ASCII</a:t>
            </a:r>
            <a:r>
              <a:rPr lang="zh-CN" altLang="zh-CN" dirty="0"/>
              <a:t>码依次保存到文件中，</a:t>
            </a:r>
            <a:r>
              <a:rPr lang="zh-CN" altLang="zh-CN"/>
              <a:t>保存结果如</a:t>
            </a:r>
            <a:r>
              <a:rPr lang="zh-CN" altLang="en-US"/>
              <a:t>下</a:t>
            </a:r>
            <a:r>
              <a:rPr lang="zh-CN" altLang="zh-CN" dirty="0"/>
              <a:t>图。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2367530" y="4625620"/>
            <a:ext cx="79173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for c in 'world':</a:t>
            </a:r>
            <a:endParaRPr lang="zh-CN" altLang="en-US" dirty="0"/>
          </a:p>
          <a:p>
            <a:r>
              <a:rPr lang="zh-CN" altLang="en-US"/>
              <a:t>    </a:t>
            </a:r>
            <a:r>
              <a:rPr lang="en-US" altLang="zh-CN"/>
              <a:t>print(f'{ord(c):b}')   # </a:t>
            </a:r>
            <a:r>
              <a:rPr lang="zh-CN" altLang="en-US"/>
              <a:t>输出字符编码，</a:t>
            </a:r>
            <a:r>
              <a:rPr lang="en-US" altLang="zh-CN"/>
              <a:t>ord</a:t>
            </a:r>
            <a:r>
              <a:rPr lang="zh-CN" altLang="en-US"/>
              <a:t>返回编码</a:t>
            </a:r>
            <a:endParaRPr lang="en-US" altLang="zh-CN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67530" y="3391941"/>
            <a:ext cx="7781925" cy="866775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2394967" y="6091885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常见文本文件</a:t>
            </a:r>
            <a:r>
              <a:rPr lang="en-US" altLang="zh-CN" dirty="0"/>
              <a:t>: </a:t>
            </a:r>
            <a:r>
              <a:rPr lang="zh-CN" altLang="en-US" dirty="0"/>
              <a:t>记事本文件</a:t>
            </a:r>
            <a:r>
              <a:rPr lang="en-US" altLang="zh-CN" dirty="0"/>
              <a:t>(.txt), </a:t>
            </a:r>
            <a:r>
              <a:rPr lang="zh-CN" altLang="en-US" dirty="0"/>
              <a:t>源代码，网页，日志等。</a:t>
            </a:r>
            <a:endParaRPr lang="zh-CN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52" y="989451"/>
            <a:ext cx="84969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4</a:t>
            </a:r>
            <a:r>
              <a:rPr lang="zh-CN" altLang="zh-CN" sz="2000" dirty="0"/>
              <a:t>．读取文档表格中的文字</a:t>
            </a:r>
            <a:endParaRPr lang="zh-CN" altLang="zh-CN" sz="2000" dirty="0"/>
          </a:p>
          <a:p>
            <a:pPr indent="457200"/>
            <a:r>
              <a:rPr lang="en-US" altLang="zh-CN" sz="2000" dirty="0"/>
              <a:t>Document</a:t>
            </a:r>
            <a:r>
              <a:rPr lang="zh-CN" altLang="zh-CN" sz="2000" dirty="0"/>
              <a:t>对象的</a:t>
            </a:r>
            <a:r>
              <a:rPr lang="en-US" altLang="zh-CN" sz="2000" dirty="0"/>
              <a:t>tables</a:t>
            </a:r>
            <a:r>
              <a:rPr lang="zh-CN" altLang="zh-CN" sz="2000" dirty="0"/>
              <a:t>属性是一个包含文档</a:t>
            </a:r>
            <a:r>
              <a:rPr lang="zh-CN" altLang="zh-CN" sz="2000"/>
              <a:t>所有</a:t>
            </a:r>
            <a:r>
              <a:rPr lang="en-US" altLang="zh-CN" sz="2000"/>
              <a:t>Table</a:t>
            </a:r>
            <a:r>
              <a:rPr lang="zh-CN" altLang="en-US" sz="2000"/>
              <a:t>表格</a:t>
            </a:r>
            <a:r>
              <a:rPr lang="zh-CN" altLang="zh-CN" sz="2000"/>
              <a:t>对象的列表，</a:t>
            </a:r>
            <a:r>
              <a:rPr lang="zh-CN" altLang="zh-CN" sz="2000" dirty="0"/>
              <a:t>一</a:t>
            </a:r>
            <a:r>
              <a:rPr lang="zh-CN" altLang="zh-CN" sz="2000"/>
              <a:t>个</a:t>
            </a:r>
            <a:r>
              <a:rPr lang="en-US" altLang="zh-CN" sz="2000"/>
              <a:t>Table</a:t>
            </a:r>
            <a:r>
              <a:rPr lang="zh-CN" altLang="zh-CN" sz="2000"/>
              <a:t>代表</a:t>
            </a:r>
            <a:r>
              <a:rPr lang="zh-CN" altLang="zh-CN" sz="2000" dirty="0"/>
              <a:t>文档的一个</a:t>
            </a:r>
            <a:r>
              <a:rPr lang="zh-CN" altLang="zh-CN" sz="2000"/>
              <a:t>表格。</a:t>
            </a:r>
            <a:r>
              <a:rPr lang="zh-CN" altLang="en-US" sz="2000"/>
              <a:t>表格</a:t>
            </a:r>
            <a:r>
              <a:rPr lang="zh-CN" altLang="zh-CN" sz="2000"/>
              <a:t>对象</a:t>
            </a:r>
            <a:r>
              <a:rPr lang="zh-CN" altLang="zh-CN" sz="2000" dirty="0"/>
              <a:t>的</a:t>
            </a:r>
            <a:r>
              <a:rPr lang="en-US" altLang="zh-CN" sz="2000" dirty="0"/>
              <a:t>_cells</a:t>
            </a:r>
            <a:r>
              <a:rPr lang="zh-CN" altLang="zh-CN" sz="2000" dirty="0"/>
              <a:t>属性是一个包含表格所有</a:t>
            </a:r>
            <a:r>
              <a:rPr lang="zh-CN" altLang="en-US" sz="2000" dirty="0"/>
              <a:t>单元格</a:t>
            </a:r>
            <a:r>
              <a:rPr lang="zh-CN" altLang="zh-CN" sz="2000" dirty="0"/>
              <a:t>对象的</a:t>
            </a:r>
            <a:r>
              <a:rPr lang="zh-CN" altLang="zh-CN" sz="2000"/>
              <a:t>列表。</a:t>
            </a:r>
            <a:r>
              <a:rPr lang="zh-CN" altLang="en-US" sz="2000"/>
              <a:t>单元格</a:t>
            </a:r>
            <a:r>
              <a:rPr lang="zh-CN" altLang="zh-CN" sz="2000" dirty="0"/>
              <a:t>对象的</a:t>
            </a:r>
            <a:r>
              <a:rPr lang="en-US" altLang="zh-CN" sz="2000" dirty="0"/>
              <a:t>text</a:t>
            </a:r>
            <a:r>
              <a:rPr lang="zh-CN" altLang="zh-CN" sz="2000" dirty="0"/>
              <a:t>属性代表该单元格的文字。</a:t>
            </a:r>
            <a:endParaRPr lang="zh-CN" altLang="zh-CN" sz="2000" dirty="0"/>
          </a:p>
        </p:txBody>
      </p:sp>
      <p:sp>
        <p:nvSpPr>
          <p:cNvPr id="5" name="矩形 4"/>
          <p:cNvSpPr/>
          <p:nvPr/>
        </p:nvSpPr>
        <p:spPr>
          <a:xfrm>
            <a:off x="2065848" y="2773481"/>
            <a:ext cx="8278624" cy="1631216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 dirty="0"/>
              <a:t>from docx import Document</a:t>
            </a:r>
            <a:endParaRPr lang="zh-CN" altLang="zh-CN" sz="2000" dirty="0"/>
          </a:p>
          <a:p>
            <a:r>
              <a:rPr lang="en-US" altLang="zh-CN" sz="2000" dirty="0"/>
              <a:t>doc = </a:t>
            </a:r>
            <a:r>
              <a:rPr lang="en-US" altLang="zh-CN" sz="2000"/>
              <a:t>Document("data/word</a:t>
            </a:r>
            <a:r>
              <a:rPr lang="zh-CN" altLang="en-US" sz="2000"/>
              <a:t>表格</a:t>
            </a:r>
            <a:r>
              <a:rPr lang="en-US" altLang="zh-CN" sz="2000"/>
              <a:t>.docx")</a:t>
            </a:r>
            <a:endParaRPr lang="zh-CN" altLang="zh-CN" sz="2000" dirty="0"/>
          </a:p>
          <a:p>
            <a:r>
              <a:rPr lang="en-US" altLang="zh-CN" sz="2000" dirty="0"/>
              <a:t>for t in </a:t>
            </a:r>
            <a:r>
              <a:rPr lang="en-US" altLang="zh-CN" sz="2000" dirty="0" err="1">
                <a:solidFill>
                  <a:srgbClr val="C00000"/>
                </a:solidFill>
              </a:rPr>
              <a:t>doc.tables</a:t>
            </a:r>
            <a:r>
              <a:rPr lang="en-US" altLang="zh-CN" sz="2000"/>
              <a:t>:          # tables</a:t>
            </a:r>
            <a:r>
              <a:rPr lang="zh-CN" altLang="en-US" sz="2000"/>
              <a:t>含</a:t>
            </a:r>
            <a:r>
              <a:rPr lang="zh-CN" altLang="en-US" sz="2000" dirty="0"/>
              <a:t>所有表，不含非表格内的文字</a:t>
            </a:r>
            <a:endParaRPr lang="zh-CN" altLang="zh-CN" sz="2000" dirty="0"/>
          </a:p>
          <a:p>
            <a:r>
              <a:rPr lang="en-US" altLang="zh-CN" sz="2000" dirty="0"/>
              <a:t>    for c in </a:t>
            </a:r>
            <a:r>
              <a:rPr lang="en-US" altLang="zh-CN" sz="2000" dirty="0" err="1">
                <a:solidFill>
                  <a:srgbClr val="C00000"/>
                </a:solidFill>
              </a:rPr>
              <a:t>t._cells</a:t>
            </a:r>
            <a:r>
              <a:rPr lang="en-US" altLang="zh-CN" sz="2000" dirty="0">
                <a:solidFill>
                  <a:srgbClr val="C00000"/>
                </a:solidFill>
              </a:rPr>
              <a:t>:</a:t>
            </a:r>
            <a:r>
              <a:rPr lang="en-US" altLang="zh-CN" sz="2000" dirty="0"/>
              <a:t>	 # </a:t>
            </a:r>
            <a:r>
              <a:rPr lang="zh-CN" altLang="en-US" sz="2000" dirty="0"/>
              <a:t>单个表的所有单元格</a:t>
            </a:r>
            <a:endParaRPr lang="zh-CN" altLang="zh-CN" sz="2000" dirty="0"/>
          </a:p>
          <a:p>
            <a:r>
              <a:rPr lang="en-US" altLang="zh-CN" sz="2000" dirty="0"/>
              <a:t>        print(</a:t>
            </a:r>
            <a:r>
              <a:rPr lang="en-US" altLang="zh-CN" sz="2000" dirty="0" err="1">
                <a:solidFill>
                  <a:srgbClr val="C00000"/>
                </a:solidFill>
              </a:rPr>
              <a:t>c.text</a:t>
            </a:r>
            <a:r>
              <a:rPr lang="en-US" altLang="zh-CN" sz="2000"/>
              <a:t>)            # </a:t>
            </a:r>
            <a:r>
              <a:rPr lang="zh-CN" altLang="en-US" sz="2000"/>
              <a:t>单个单元格</a:t>
            </a:r>
            <a:r>
              <a:rPr lang="zh-CN" altLang="en-US" sz="2000" dirty="0"/>
              <a:t>内的文字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72728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6.2.8  </a:t>
            </a:r>
            <a:r>
              <a: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读写</a:t>
            </a:r>
            <a:r>
              <a:rPr lang="en-US" altLang="zh-CN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xlsx</a:t>
            </a:r>
            <a:r>
              <a: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52" y="1030647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en-US" altLang="zh-CN">
                <a:solidFill>
                  <a:srgbClr val="C00000"/>
                </a:solidFill>
              </a:rPr>
              <a:t>openpyxl</a:t>
            </a:r>
            <a:r>
              <a:rPr lang="zh-CN" altLang="en-US">
                <a:solidFill>
                  <a:srgbClr val="C00000"/>
                </a:solidFill>
              </a:rPr>
              <a:t>支持</a:t>
            </a:r>
            <a:r>
              <a:rPr lang="en-US" altLang="zh-CN">
                <a:solidFill>
                  <a:srgbClr val="C00000"/>
                </a:solidFill>
              </a:rPr>
              <a:t>xlsx</a:t>
            </a:r>
            <a:r>
              <a:rPr lang="zh-CN" altLang="zh-CN">
                <a:solidFill>
                  <a:srgbClr val="C00000"/>
                </a:solidFill>
              </a:rPr>
              <a:t>文件</a:t>
            </a:r>
            <a:r>
              <a:rPr lang="zh-CN" altLang="en-US">
                <a:solidFill>
                  <a:srgbClr val="C00000"/>
                </a:solidFill>
              </a:rPr>
              <a:t>，不支持旧格式</a:t>
            </a:r>
            <a:r>
              <a:rPr lang="en-US" altLang="zh-CN">
                <a:solidFill>
                  <a:srgbClr val="C00000"/>
                </a:solidFill>
              </a:rPr>
              <a:t>xls</a:t>
            </a:r>
            <a:r>
              <a:rPr lang="zh-CN" altLang="en-US"/>
              <a:t>。</a:t>
            </a:r>
            <a:r>
              <a:rPr lang="zh-CN" altLang="zh-CN"/>
              <a:t>安装</a:t>
            </a:r>
            <a:r>
              <a:rPr lang="zh-CN" altLang="zh-CN" dirty="0"/>
              <a:t>命令</a:t>
            </a:r>
            <a:r>
              <a:rPr lang="zh-CN" altLang="en-US" dirty="0"/>
              <a:t>为</a:t>
            </a:r>
            <a:r>
              <a:rPr lang="zh-CN" altLang="zh-CN" dirty="0"/>
              <a:t>：</a:t>
            </a:r>
            <a:endParaRPr lang="en-US" altLang="zh-CN" dirty="0"/>
          </a:p>
          <a:p>
            <a:r>
              <a:rPr lang="en-US" altLang="zh-CN" dirty="0"/>
              <a:t>pip install </a:t>
            </a:r>
            <a:r>
              <a:rPr lang="en-US" altLang="zh-CN" dirty="0" err="1"/>
              <a:t>openpyxl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946996" y="2274995"/>
            <a:ext cx="8071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</a:t>
            </a:r>
            <a:r>
              <a:rPr lang="zh-CN" altLang="zh-CN" dirty="0"/>
              <a:t>．创建</a:t>
            </a:r>
            <a:r>
              <a:rPr lang="en-US" altLang="zh-CN" dirty="0"/>
              <a:t>Excel</a:t>
            </a:r>
            <a:r>
              <a:rPr lang="zh-CN" altLang="en-US" dirty="0"/>
              <a:t>工作簿和</a:t>
            </a:r>
            <a:r>
              <a:rPr lang="zh-CN" altLang="en-US"/>
              <a:t>工作表</a:t>
            </a:r>
            <a:endParaRPr lang="zh-CN" altLang="zh-CN" dirty="0"/>
          </a:p>
        </p:txBody>
      </p:sp>
      <p:sp>
        <p:nvSpPr>
          <p:cNvPr id="7" name="文本框 6"/>
          <p:cNvSpPr txBox="1"/>
          <p:nvPr/>
        </p:nvSpPr>
        <p:spPr>
          <a:xfrm>
            <a:off x="2207568" y="2763316"/>
            <a:ext cx="6840760" cy="1477328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b="0" dirty="0"/>
              <a:t>from </a:t>
            </a:r>
            <a:r>
              <a:rPr lang="en-US" altLang="zh-CN" b="0" dirty="0" err="1"/>
              <a:t>openpyxl</a:t>
            </a:r>
            <a:r>
              <a:rPr lang="en-US" altLang="zh-CN" b="0" dirty="0"/>
              <a:t> import Workbook</a:t>
            </a:r>
            <a:endParaRPr lang="zh-CN" altLang="zh-CN" b="0" dirty="0"/>
          </a:p>
          <a:p>
            <a:r>
              <a:rPr lang="en-US" altLang="zh-CN" b="0" dirty="0" err="1"/>
              <a:t>wb</a:t>
            </a:r>
            <a:r>
              <a:rPr lang="en-US" altLang="zh-CN" b="0" dirty="0"/>
              <a:t> = Workbook()</a:t>
            </a:r>
            <a:endParaRPr lang="zh-CN" altLang="zh-CN" b="0" dirty="0"/>
          </a:p>
          <a:p>
            <a:r>
              <a:rPr lang="en-US" altLang="zh-CN" b="0" dirty="0" err="1"/>
              <a:t>wb.create_sheet</a:t>
            </a:r>
            <a:r>
              <a:rPr lang="en-US" altLang="zh-CN" b="0" dirty="0"/>
              <a:t>("first")</a:t>
            </a:r>
            <a:endParaRPr lang="zh-CN" altLang="zh-CN" b="0" dirty="0"/>
          </a:p>
          <a:p>
            <a:r>
              <a:rPr lang="en-US" altLang="zh-CN" b="0" dirty="0" err="1"/>
              <a:t>wb.create_sheet</a:t>
            </a:r>
            <a:r>
              <a:rPr lang="en-US" altLang="zh-CN" b="0" dirty="0"/>
              <a:t>("second")</a:t>
            </a:r>
            <a:endParaRPr lang="zh-CN" altLang="zh-CN" b="0" dirty="0"/>
          </a:p>
          <a:p>
            <a:r>
              <a:rPr lang="en-US" altLang="zh-CN" b="0" dirty="0" err="1"/>
              <a:t>wb.</a:t>
            </a:r>
            <a:r>
              <a:rPr lang="en-US" altLang="zh-CN" b="0" err="1"/>
              <a:t>save</a:t>
            </a:r>
            <a:r>
              <a:rPr lang="en-US" altLang="zh-CN" b="0"/>
              <a:t>("tmp/test</a:t>
            </a:r>
            <a:r>
              <a:rPr lang="en-US" altLang="zh-CN" b="0" dirty="0"/>
              <a:t>.xlsx")</a:t>
            </a:r>
            <a:endParaRPr lang="zh-CN" altLang="en-US" b="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02854" y="4906044"/>
            <a:ext cx="3712075" cy="1073647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207579" y="6268671"/>
            <a:ext cx="72095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/>
              <a:t>Sheet</a:t>
            </a:r>
            <a:r>
              <a:rPr lang="zh-CN" altLang="en-US"/>
              <a:t>工作表是默认存在的，</a:t>
            </a:r>
            <a:r>
              <a:rPr lang="en-US" altLang="zh-CN"/>
              <a:t>first</a:t>
            </a:r>
            <a:r>
              <a:rPr lang="zh-CN" altLang="en-US"/>
              <a:t>和</a:t>
            </a:r>
            <a:r>
              <a:rPr lang="en-US" altLang="zh-CN"/>
              <a:t>second</a:t>
            </a:r>
            <a:r>
              <a:rPr lang="zh-CN" altLang="en-US"/>
              <a:t>是程序新建的。</a:t>
            </a:r>
            <a:endParaRPr lang="zh-CN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63552" y="1124756"/>
            <a:ext cx="8280920" cy="3010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000" dirty="0"/>
              <a:t>3</a:t>
            </a:r>
            <a:r>
              <a:rPr lang="zh-CN" altLang="zh-CN" sz="2000" dirty="0"/>
              <a:t>．修改单元格的数据</a:t>
            </a:r>
            <a:endParaRPr lang="zh-CN" altLang="zh-CN" sz="2000" dirty="0"/>
          </a:p>
          <a:p>
            <a:pPr indent="457200">
              <a:lnSpc>
                <a:spcPct val="120000"/>
              </a:lnSpc>
            </a:pPr>
            <a:r>
              <a:rPr lang="zh-CN" altLang="zh-CN" sz="2000" dirty="0"/>
              <a:t>要修改表格数据，需要先调用</a:t>
            </a:r>
            <a:r>
              <a:rPr lang="en-US" altLang="zh-CN" sz="2000" dirty="0" err="1"/>
              <a:t>load_</a:t>
            </a:r>
            <a:r>
              <a:rPr lang="en-US" altLang="zh-CN" sz="2000" err="1"/>
              <a:t>workbook</a:t>
            </a:r>
            <a:r>
              <a:rPr lang="en-US" altLang="zh-CN" sz="2000"/>
              <a:t>()</a:t>
            </a:r>
            <a:r>
              <a:rPr lang="zh-CN" altLang="en-US" sz="2000"/>
              <a:t>获取</a:t>
            </a:r>
            <a:r>
              <a:rPr lang="zh-CN" altLang="en-US" sz="2000" dirty="0"/>
              <a:t>工作簿</a:t>
            </a:r>
            <a:r>
              <a:rPr lang="zh-CN" altLang="zh-CN" sz="2000" dirty="0"/>
              <a:t>。有三种方法从</a:t>
            </a:r>
            <a:r>
              <a:rPr lang="zh-CN" altLang="en-US" sz="2000" dirty="0"/>
              <a:t>工作簿中</a:t>
            </a:r>
            <a:r>
              <a:rPr lang="zh-CN" altLang="zh-CN" sz="2000" dirty="0"/>
              <a:t>得到其中的一个工作表：</a:t>
            </a:r>
            <a:endParaRPr lang="en-US" altLang="zh-CN" sz="2000" dirty="0"/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zh-CN" altLang="zh-CN" sz="2000" dirty="0"/>
              <a:t>第一种是用</a:t>
            </a:r>
            <a:r>
              <a:rPr lang="en-US" altLang="zh-CN" sz="2000" dirty="0"/>
              <a:t>Workbook</a:t>
            </a:r>
            <a:r>
              <a:rPr lang="zh-CN" altLang="zh-CN" sz="2000" dirty="0"/>
              <a:t>对象的</a:t>
            </a:r>
            <a:r>
              <a:rPr lang="en-US" altLang="zh-CN" sz="2000" dirty="0" err="1"/>
              <a:t>get_sheet_by_</a:t>
            </a:r>
            <a:r>
              <a:rPr lang="en-US" altLang="zh-CN" sz="2000" err="1"/>
              <a:t>name</a:t>
            </a:r>
            <a:r>
              <a:rPr lang="zh-CN" altLang="zh-CN" sz="2000"/>
              <a:t>方法，</a:t>
            </a:r>
            <a:r>
              <a:rPr lang="zh-CN" altLang="zh-CN" sz="2000" dirty="0"/>
              <a:t>其参数是工作表</a:t>
            </a:r>
            <a:r>
              <a:rPr lang="zh-CN" altLang="zh-CN" sz="2000"/>
              <a:t>的名称</a:t>
            </a:r>
            <a:r>
              <a:rPr lang="zh-CN" altLang="en-US" sz="2000"/>
              <a:t>，此为旧方法</a:t>
            </a:r>
            <a:r>
              <a:rPr lang="zh-CN" altLang="zh-CN" sz="2000"/>
              <a:t>；</a:t>
            </a:r>
            <a:endParaRPr lang="en-US" altLang="zh-CN" sz="2000" dirty="0"/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zh-CN" altLang="zh-CN" sz="2000" dirty="0"/>
              <a:t>第二种是用</a:t>
            </a:r>
            <a:r>
              <a:rPr lang="en-US" altLang="zh-CN" sz="2000" dirty="0"/>
              <a:t>Workbook</a:t>
            </a:r>
            <a:r>
              <a:rPr lang="zh-CN" altLang="zh-CN" sz="2000" dirty="0"/>
              <a:t>对象的</a:t>
            </a:r>
            <a:r>
              <a:rPr lang="en-US" altLang="zh-CN" sz="2000" dirty="0"/>
              <a:t>worksheets</a:t>
            </a:r>
            <a:r>
              <a:rPr lang="zh-CN" altLang="zh-CN" sz="2000" dirty="0"/>
              <a:t>属性，该属性是一个</a:t>
            </a:r>
            <a:r>
              <a:rPr lang="en-US" altLang="zh-CN" sz="2000" dirty="0"/>
              <a:t>Worksheet </a:t>
            </a:r>
            <a:r>
              <a:rPr lang="zh-CN" altLang="zh-CN" sz="2000" dirty="0"/>
              <a:t>对象列表</a:t>
            </a:r>
            <a:r>
              <a:rPr lang="zh-CN" altLang="zh-CN" sz="2000"/>
              <a:t>，如</a:t>
            </a:r>
            <a:r>
              <a:rPr lang="en-US" altLang="zh-CN" sz="2000"/>
              <a:t> ws </a:t>
            </a:r>
            <a:r>
              <a:rPr lang="en-US" altLang="zh-CN" sz="2000" dirty="0"/>
              <a:t>= </a:t>
            </a:r>
            <a:r>
              <a:rPr lang="en-US" altLang="zh-CN" sz="2000" dirty="0" err="1"/>
              <a:t>wb.worksheets</a:t>
            </a:r>
            <a:r>
              <a:rPr lang="en-US" altLang="zh-CN" sz="2000" dirty="0"/>
              <a:t>[1]</a:t>
            </a:r>
            <a:r>
              <a:rPr lang="zh-CN" altLang="zh-CN" sz="2000" dirty="0"/>
              <a:t>；</a:t>
            </a:r>
            <a:endParaRPr lang="en-US" altLang="zh-CN" sz="2000" dirty="0"/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zh-CN" altLang="zh-CN" sz="2000" dirty="0">
                <a:solidFill>
                  <a:srgbClr val="C00000"/>
                </a:solidFill>
              </a:rPr>
              <a:t>第三种</a:t>
            </a:r>
            <a:r>
              <a:rPr lang="zh-CN" altLang="zh-CN" sz="2000" dirty="0"/>
              <a:t>是通过索引方式，下标为工作表的名字，如</a:t>
            </a:r>
            <a:r>
              <a:rPr lang="en-US" altLang="zh-CN" sz="2000" dirty="0" err="1"/>
              <a:t>ws</a:t>
            </a:r>
            <a:r>
              <a:rPr lang="en-US" altLang="zh-CN" sz="2000" dirty="0"/>
              <a:t>=</a:t>
            </a:r>
            <a:r>
              <a:rPr lang="en-US" altLang="zh-CN" sz="2000" dirty="0" err="1"/>
              <a:t>wb</a:t>
            </a:r>
            <a:r>
              <a:rPr lang="en-US" altLang="zh-CN" sz="2000" dirty="0"/>
              <a:t>['first']</a:t>
            </a:r>
            <a:r>
              <a:rPr lang="zh-CN" altLang="zh-CN" sz="2000" dirty="0"/>
              <a:t>。</a:t>
            </a:r>
            <a:endParaRPr lang="zh-CN" altLang="en-US" sz="2000" dirty="0"/>
          </a:p>
        </p:txBody>
      </p:sp>
      <p:sp>
        <p:nvSpPr>
          <p:cNvPr id="6" name="矩形 5"/>
          <p:cNvSpPr/>
          <p:nvPr/>
        </p:nvSpPr>
        <p:spPr>
          <a:xfrm>
            <a:off x="1957003" y="4797152"/>
            <a:ext cx="8534795" cy="1532984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000" b="0" dirty="0"/>
              <a:t>from </a:t>
            </a:r>
            <a:r>
              <a:rPr lang="en-US" altLang="zh-CN" sz="2000" b="0" dirty="0" err="1"/>
              <a:t>openpyxl</a:t>
            </a:r>
            <a:r>
              <a:rPr lang="en-US" altLang="zh-CN" sz="2000" b="0" dirty="0"/>
              <a:t> import Workbook, </a:t>
            </a:r>
            <a:r>
              <a:rPr lang="en-US" altLang="zh-CN" sz="2000" b="0" dirty="0" err="1"/>
              <a:t>load_workbook</a:t>
            </a:r>
            <a:endParaRPr lang="zh-CN" altLang="zh-CN" sz="2000" b="0" dirty="0"/>
          </a:p>
          <a:p>
            <a:pPr>
              <a:lnSpc>
                <a:spcPct val="120000"/>
              </a:lnSpc>
            </a:pPr>
            <a:r>
              <a:rPr lang="en-US" altLang="zh-CN" sz="2000" b="0" dirty="0" err="1"/>
              <a:t>wb</a:t>
            </a:r>
            <a:r>
              <a:rPr lang="en-US" altLang="zh-CN" sz="2000" b="0" dirty="0"/>
              <a:t> = </a:t>
            </a:r>
            <a:r>
              <a:rPr lang="en-US" altLang="zh-CN" sz="2000" b="0" dirty="0" err="1"/>
              <a:t>load_</a:t>
            </a:r>
            <a:r>
              <a:rPr lang="en-US" altLang="zh-CN" sz="2000" b="0" err="1"/>
              <a:t>workbook</a:t>
            </a:r>
            <a:r>
              <a:rPr lang="en-US" altLang="zh-CN" sz="2000" b="0"/>
              <a:t>("tmp/test</a:t>
            </a:r>
            <a:r>
              <a:rPr lang="en-US" altLang="zh-CN" sz="2000" b="0" dirty="0"/>
              <a:t>.xlsx")  </a:t>
            </a:r>
            <a:r>
              <a:rPr lang="en-US" altLang="zh-CN" sz="2000" b="0"/>
              <a:t># </a:t>
            </a:r>
            <a:r>
              <a:rPr lang="zh-CN" altLang="en-US" sz="2000" b="0"/>
              <a:t>文件已存在</a:t>
            </a:r>
            <a:r>
              <a:rPr lang="zh-CN" altLang="en-US" sz="2000" b="0" dirty="0"/>
              <a:t>且不能已被</a:t>
            </a:r>
            <a:r>
              <a:rPr lang="en-US" altLang="zh-CN" sz="2000" b="0" dirty="0"/>
              <a:t>Excel</a:t>
            </a:r>
            <a:r>
              <a:rPr lang="zh-CN" altLang="en-US" sz="2000" b="0" dirty="0"/>
              <a:t>打开</a:t>
            </a:r>
            <a:endParaRPr lang="zh-CN" altLang="zh-CN" sz="2000" b="0" dirty="0"/>
          </a:p>
          <a:p>
            <a:pPr>
              <a:lnSpc>
                <a:spcPct val="120000"/>
              </a:lnSpc>
            </a:pPr>
            <a:r>
              <a:rPr lang="en-US" altLang="zh-CN" sz="2000" b="0" dirty="0" err="1"/>
              <a:t>ws</a:t>
            </a:r>
            <a:r>
              <a:rPr lang="en-US" altLang="zh-CN" sz="2000" b="0" dirty="0"/>
              <a:t> = </a:t>
            </a:r>
            <a:r>
              <a:rPr lang="en-US" altLang="zh-CN" sz="2000" b="0" dirty="0" err="1"/>
              <a:t>wb</a:t>
            </a:r>
            <a:r>
              <a:rPr lang="en-US" altLang="zh-CN" sz="2000" b="0" dirty="0"/>
              <a:t>["first"]		</a:t>
            </a:r>
            <a:r>
              <a:rPr lang="en-US" altLang="zh-CN" sz="2000" b="0"/>
              <a:t>                     # </a:t>
            </a:r>
            <a:r>
              <a:rPr lang="en-US" altLang="zh-CN" sz="2000" b="0" dirty="0"/>
              <a:t>first</a:t>
            </a:r>
            <a:r>
              <a:rPr lang="zh-CN" altLang="en-US" sz="2000" b="0" dirty="0"/>
              <a:t>表应存在</a:t>
            </a:r>
            <a:endParaRPr lang="en-US" altLang="zh-CN" sz="2000" b="0" dirty="0"/>
          </a:p>
          <a:p>
            <a:pPr>
              <a:lnSpc>
                <a:spcPct val="120000"/>
              </a:lnSpc>
            </a:pPr>
            <a:r>
              <a:rPr lang="en-US" altLang="zh-CN" sz="2000" b="0" dirty="0"/>
              <a:t># </a:t>
            </a:r>
            <a:r>
              <a:rPr lang="zh-CN" altLang="en-US" sz="2000" b="0" dirty="0"/>
              <a:t>接下页</a:t>
            </a:r>
            <a:endParaRPr lang="zh-CN" altLang="zh-CN" sz="2000" b="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文件基本操作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27784" y="1029804"/>
            <a:ext cx="8100664" cy="2862322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b="0" dirty="0"/>
              <a:t># </a:t>
            </a:r>
            <a:r>
              <a:rPr lang="zh-CN" altLang="en-US" b="0" dirty="0"/>
              <a:t>各种访问单元格的语法</a:t>
            </a:r>
            <a:endParaRPr lang="en-US" altLang="zh-CN" b="0" dirty="0"/>
          </a:p>
          <a:p>
            <a:r>
              <a:rPr lang="en-US" altLang="zh-CN" b="0" dirty="0" err="1"/>
              <a:t>ws</a:t>
            </a:r>
            <a:r>
              <a:rPr lang="en-US" altLang="zh-CN" b="0" dirty="0"/>
              <a:t>['A1'] = "</a:t>
            </a:r>
            <a:r>
              <a:rPr lang="zh-CN" altLang="zh-CN" b="0" dirty="0"/>
              <a:t>数学</a:t>
            </a:r>
            <a:r>
              <a:rPr lang="en-US" altLang="zh-CN" b="0"/>
              <a:t>"  		# </a:t>
            </a:r>
            <a:r>
              <a:rPr lang="zh-CN" altLang="en-US" b="0" dirty="0"/>
              <a:t>行列坐标</a:t>
            </a:r>
            <a:endParaRPr lang="zh-CN" altLang="zh-CN" b="0" dirty="0"/>
          </a:p>
          <a:p>
            <a:r>
              <a:rPr lang="en-US" altLang="zh-CN" b="0" dirty="0" err="1"/>
              <a:t>ws</a:t>
            </a:r>
            <a:r>
              <a:rPr lang="en-US" altLang="zh-CN" b="0"/>
              <a:t>['B1</a:t>
            </a:r>
            <a:r>
              <a:rPr lang="en-US" altLang="zh-CN" b="0" dirty="0"/>
              <a:t>'] = "</a:t>
            </a:r>
            <a:r>
              <a:rPr lang="zh-CN" altLang="zh-CN" b="0"/>
              <a:t>语文</a:t>
            </a:r>
            <a:r>
              <a:rPr lang="en-US" altLang="zh-CN" b="0"/>
              <a:t>"</a:t>
            </a:r>
            <a:endParaRPr lang="en-US" altLang="zh-CN" b="0"/>
          </a:p>
          <a:p>
            <a:r>
              <a:rPr lang="en-US" altLang="zh-CN" b="0"/>
              <a:t>ws['C1'] = "</a:t>
            </a:r>
            <a:r>
              <a:rPr lang="zh-CN" altLang="en-US" b="0"/>
              <a:t>总分</a:t>
            </a:r>
            <a:r>
              <a:rPr lang="en-US" altLang="zh-CN" b="0"/>
              <a:t>"</a:t>
            </a:r>
            <a:endParaRPr lang="en-US" altLang="zh-CN" b="0"/>
          </a:p>
          <a:p>
            <a:r>
              <a:rPr lang="en-US" altLang="zh-CN" b="0"/>
              <a:t>ws</a:t>
            </a:r>
            <a:r>
              <a:rPr lang="en-US" altLang="zh-CN" b="0" dirty="0" err="1"/>
              <a:t>.cell</a:t>
            </a:r>
            <a:r>
              <a:rPr lang="en-US" altLang="zh-CN" b="0" dirty="0"/>
              <a:t>(2, 1, 90</a:t>
            </a:r>
            <a:r>
              <a:rPr lang="en-US" altLang="zh-CN" b="0"/>
              <a:t>)  		# </a:t>
            </a:r>
            <a:r>
              <a:rPr lang="zh-CN" altLang="en-US" b="0" dirty="0"/>
              <a:t>第</a:t>
            </a:r>
            <a:r>
              <a:rPr lang="en-US" altLang="zh-CN" b="0" dirty="0"/>
              <a:t>2</a:t>
            </a:r>
            <a:r>
              <a:rPr lang="zh-CN" altLang="en-US" b="0" dirty="0"/>
              <a:t>行第</a:t>
            </a:r>
            <a:r>
              <a:rPr lang="en-US" altLang="zh-CN" b="0"/>
              <a:t>1</a:t>
            </a:r>
            <a:r>
              <a:rPr lang="zh-CN" altLang="en-US" b="0"/>
              <a:t>列，即</a:t>
            </a:r>
            <a:r>
              <a:rPr lang="en-US" altLang="zh-CN" b="0"/>
              <a:t>A2</a:t>
            </a:r>
            <a:r>
              <a:rPr lang="zh-CN" altLang="en-US" b="0"/>
              <a:t>单元</a:t>
            </a:r>
            <a:endParaRPr lang="zh-CN" altLang="zh-CN" b="0" dirty="0"/>
          </a:p>
          <a:p>
            <a:r>
              <a:rPr lang="en-US" altLang="zh-CN" b="0" dirty="0" err="1"/>
              <a:t>ws.cell</a:t>
            </a:r>
            <a:r>
              <a:rPr lang="en-US" altLang="zh-CN" b="0" dirty="0"/>
              <a:t>(2, 2, 91</a:t>
            </a:r>
            <a:r>
              <a:rPr lang="en-US" altLang="zh-CN" b="0"/>
              <a:t>)  		# B2</a:t>
            </a:r>
            <a:endParaRPr lang="zh-CN" altLang="zh-CN" b="0" dirty="0"/>
          </a:p>
          <a:p>
            <a:r>
              <a:rPr lang="en-US" altLang="zh-CN" b="0" dirty="0" err="1"/>
              <a:t>ws.append</a:t>
            </a:r>
            <a:r>
              <a:rPr lang="en-US" altLang="zh-CN" b="0" dirty="0"/>
              <a:t>([80, 81])</a:t>
            </a:r>
            <a:endParaRPr lang="zh-CN" altLang="zh-CN" b="0" dirty="0"/>
          </a:p>
          <a:p>
            <a:r>
              <a:rPr lang="en-US" altLang="zh-CN" b="0" dirty="0" err="1"/>
              <a:t>ws</a:t>
            </a:r>
            <a:r>
              <a:rPr lang="en-US" altLang="zh-CN" b="0"/>
              <a:t>['C2</a:t>
            </a:r>
            <a:r>
              <a:rPr lang="en-US" altLang="zh-CN" b="0" dirty="0"/>
              <a:t>'] = "=sum(A2:</a:t>
            </a:r>
            <a:r>
              <a:rPr lang="en-US" altLang="zh-CN" b="0"/>
              <a:t>B2)"       # </a:t>
            </a:r>
            <a:r>
              <a:rPr lang="zh-CN" altLang="en-US" b="0"/>
              <a:t>公式</a:t>
            </a:r>
            <a:endParaRPr lang="zh-CN" altLang="zh-CN" b="0" dirty="0"/>
          </a:p>
          <a:p>
            <a:r>
              <a:rPr lang="en-US" altLang="zh-CN" b="0" dirty="0" err="1"/>
              <a:t>ws</a:t>
            </a:r>
            <a:r>
              <a:rPr lang="en-US" altLang="zh-CN" b="0"/>
              <a:t>['C3</a:t>
            </a:r>
            <a:r>
              <a:rPr lang="en-US" altLang="zh-CN" b="0" dirty="0"/>
              <a:t>'] = "=sum(A3:B3)"</a:t>
            </a:r>
            <a:endParaRPr lang="zh-CN" altLang="zh-CN" b="0" dirty="0"/>
          </a:p>
          <a:p>
            <a:r>
              <a:rPr lang="en-US" altLang="zh-CN" b="0" dirty="0" err="1"/>
              <a:t>wb.</a:t>
            </a:r>
            <a:r>
              <a:rPr lang="en-US" altLang="zh-CN" b="0" err="1"/>
              <a:t>save</a:t>
            </a:r>
            <a:r>
              <a:rPr lang="en-US" altLang="zh-CN" b="0"/>
              <a:t>("tmp/test</a:t>
            </a:r>
            <a:r>
              <a:rPr lang="en-US" altLang="zh-CN" b="0" dirty="0"/>
              <a:t>.xlsx</a:t>
            </a:r>
            <a:r>
              <a:rPr lang="en-US" altLang="zh-CN" b="0"/>
              <a:t>")               </a:t>
            </a:r>
            <a:endParaRPr lang="zh-CN" altLang="en-US" b="0" dirty="0"/>
          </a:p>
        </p:txBody>
      </p:sp>
      <p:sp>
        <p:nvSpPr>
          <p:cNvPr id="6" name="文本框 5"/>
          <p:cNvSpPr txBox="1"/>
          <p:nvPr/>
        </p:nvSpPr>
        <p:spPr>
          <a:xfrm>
            <a:off x="1993520" y="3932492"/>
            <a:ext cx="8134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0" dirty="0"/>
              <a:t>4</a:t>
            </a:r>
            <a:r>
              <a:rPr lang="zh-CN" altLang="zh-CN" sz="2000" b="0" dirty="0"/>
              <a:t>．读取</a:t>
            </a:r>
            <a:r>
              <a:rPr lang="en-US" altLang="zh-CN" sz="2000" b="0" dirty="0"/>
              <a:t>Excel</a:t>
            </a:r>
            <a:r>
              <a:rPr lang="zh-CN" altLang="zh-CN" sz="2000" b="0" dirty="0"/>
              <a:t>单元格中的数据</a:t>
            </a:r>
            <a:endParaRPr lang="zh-CN" altLang="zh-CN" sz="2000" b="0" dirty="0"/>
          </a:p>
          <a:p>
            <a:pPr indent="457200"/>
            <a:r>
              <a:rPr lang="zh-CN" altLang="zh-CN" sz="2000" b="0" dirty="0"/>
              <a:t>获取一个</a:t>
            </a:r>
            <a:r>
              <a:rPr lang="en-US" altLang="zh-CN" sz="2000" b="0" dirty="0"/>
              <a:t>Cell</a:t>
            </a:r>
            <a:r>
              <a:rPr lang="zh-CN" altLang="zh-CN" sz="2000" b="0" dirty="0"/>
              <a:t>对象后，访问</a:t>
            </a:r>
            <a:r>
              <a:rPr lang="en-US" altLang="zh-CN" sz="2000" b="0" dirty="0"/>
              <a:t>Cell</a:t>
            </a:r>
            <a:r>
              <a:rPr lang="zh-CN" altLang="zh-CN" sz="2000" b="0" dirty="0"/>
              <a:t>对象的</a:t>
            </a:r>
            <a:r>
              <a:rPr lang="en-US" altLang="zh-CN" sz="2000" b="0" dirty="0"/>
              <a:t>value</a:t>
            </a:r>
            <a:r>
              <a:rPr lang="zh-CN" altLang="zh-CN" sz="2000" b="0" dirty="0"/>
              <a:t>属性</a:t>
            </a:r>
            <a:r>
              <a:rPr lang="zh-CN" altLang="en-US" sz="2000" b="0" dirty="0"/>
              <a:t>即可</a:t>
            </a:r>
            <a:r>
              <a:rPr lang="zh-CN" altLang="zh-CN" sz="2000" b="0" dirty="0"/>
              <a:t>读取</a:t>
            </a:r>
            <a:r>
              <a:rPr lang="zh-CN" altLang="zh-CN" sz="2000" b="0"/>
              <a:t>数据。</a:t>
            </a:r>
            <a:endParaRPr lang="en-US" altLang="zh-CN" sz="2000" b="0" dirty="0"/>
          </a:p>
        </p:txBody>
      </p:sp>
      <p:sp>
        <p:nvSpPr>
          <p:cNvPr id="7" name="矩形 6"/>
          <p:cNvSpPr/>
          <p:nvPr/>
        </p:nvSpPr>
        <p:spPr>
          <a:xfrm>
            <a:off x="2027784" y="6357775"/>
            <a:ext cx="7908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/>
              <a:t>注：使用第</a:t>
            </a:r>
            <a:r>
              <a:rPr lang="en-US" altLang="zh-CN"/>
              <a:t>8</a:t>
            </a:r>
            <a:r>
              <a:rPr lang="zh-CN" altLang="en-US"/>
              <a:t>章的</a:t>
            </a:r>
            <a:r>
              <a:rPr lang="en-US" altLang="zh-CN"/>
              <a:t>pandas</a:t>
            </a:r>
            <a:r>
              <a:rPr lang="zh-CN" altLang="en-US"/>
              <a:t>库处理</a:t>
            </a:r>
            <a:r>
              <a:rPr lang="en-US" altLang="zh-CN"/>
              <a:t>excel</a:t>
            </a:r>
            <a:r>
              <a:rPr lang="zh-CN" altLang="en-US"/>
              <a:t>文件最方便</a:t>
            </a:r>
            <a:endParaRPr lang="zh-CN" altLang="zh-CN" dirty="0"/>
          </a:p>
        </p:txBody>
      </p:sp>
      <p:sp>
        <p:nvSpPr>
          <p:cNvPr id="9" name="文本框 8"/>
          <p:cNvSpPr txBox="1"/>
          <p:nvPr/>
        </p:nvSpPr>
        <p:spPr>
          <a:xfrm>
            <a:off x="2027784" y="4688852"/>
            <a:ext cx="8100664" cy="1477328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b="0"/>
              <a:t>from openpyxl import Workbook, load_workbook</a:t>
            </a:r>
            <a:endParaRPr lang="zh-CN" altLang="zh-CN" b="0"/>
          </a:p>
          <a:p>
            <a:r>
              <a:rPr lang="en-US" altLang="zh-CN" b="0"/>
              <a:t>wb = load_workbook("tmp/test.xlsx", data_only=True)    # </a:t>
            </a:r>
            <a:r>
              <a:rPr lang="zh-CN" altLang="en-US" b="0"/>
              <a:t>工作簿</a:t>
            </a:r>
            <a:endParaRPr lang="zh-CN" altLang="zh-CN" b="0"/>
          </a:p>
          <a:p>
            <a:r>
              <a:rPr lang="en-US" altLang="zh-CN" b="0"/>
              <a:t>ws = wb['first']                                         # </a:t>
            </a:r>
            <a:r>
              <a:rPr lang="zh-CN" altLang="en-US" b="0"/>
              <a:t>工作表</a:t>
            </a:r>
            <a:endParaRPr lang="zh-CN" altLang="zh-CN" b="0"/>
          </a:p>
          <a:p>
            <a:r>
              <a:rPr lang="en-US" altLang="zh-CN" b="0"/>
              <a:t>print(ws['C1']</a:t>
            </a:r>
            <a:r>
              <a:rPr lang="en-US" altLang="zh-CN" b="0">
                <a:solidFill>
                  <a:srgbClr val="FF0000"/>
                </a:solidFill>
              </a:rPr>
              <a:t>.</a:t>
            </a:r>
            <a:r>
              <a:rPr lang="en-US" altLang="zh-CN" b="0">
                <a:solidFill>
                  <a:srgbClr val="C00000"/>
                </a:solidFill>
              </a:rPr>
              <a:t>value</a:t>
            </a:r>
            <a:r>
              <a:rPr lang="en-US" altLang="zh-CN" b="0"/>
              <a:t>)                               # </a:t>
            </a:r>
            <a:r>
              <a:rPr lang="zh-CN" altLang="en-US" b="0"/>
              <a:t>单元格</a:t>
            </a:r>
            <a:endParaRPr lang="zh-CN" altLang="zh-CN" b="0"/>
          </a:p>
          <a:p>
            <a:r>
              <a:rPr lang="en-US" altLang="zh-CN" b="0"/>
              <a:t>print(ws['C2'].value)</a:t>
            </a:r>
            <a:endParaRPr lang="zh-CN" altLang="en-US" b="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76130" y="2636912"/>
            <a:ext cx="2998835" cy="1103984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要创建一个新文件，同时又要防止误覆盖可能已存在的同名文件，应在打开文件时指定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模式。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r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w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要读取文本文件的所有行，并直接返回一个字符串列表，应调用文件对象的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方法。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read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readline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readlines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getline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在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中要显示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s="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中文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"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这个字符串对应的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utf-8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编码，可以使用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   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方法。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decode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encode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utfcode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encoding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要读入二进制文件，则文件操作模式符应指定为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0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利用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pickle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模块读入二进制文件内容时，将使用该模块的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函数。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0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用于返回文件指针当前位置的函数是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   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0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文件的基本概念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81955" y="1114924"/>
            <a:ext cx="83625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zh-CN" altLang="zh-CN" dirty="0"/>
              <a:t>二进制文件把数据的二进制值存储到</a:t>
            </a:r>
            <a:r>
              <a:rPr lang="zh-CN" altLang="zh-CN"/>
              <a:t>文件中</a:t>
            </a:r>
            <a:r>
              <a:rPr lang="zh-CN" altLang="en-US"/>
              <a:t>，可能还包含不同的格式信息</a:t>
            </a:r>
            <a:r>
              <a:rPr lang="zh-CN" altLang="zh-CN"/>
              <a:t>。</a:t>
            </a:r>
            <a:r>
              <a:rPr lang="zh-CN" altLang="zh-CN" dirty="0"/>
              <a:t>例如，有一个整数</a:t>
            </a:r>
            <a:r>
              <a:rPr lang="en-US" altLang="zh-CN" dirty="0"/>
              <a:t>20190306</a:t>
            </a:r>
            <a:r>
              <a:rPr lang="zh-CN" altLang="zh-CN" dirty="0"/>
              <a:t>，因为一个整数占</a:t>
            </a:r>
            <a:r>
              <a:rPr lang="en-US" altLang="zh-CN" dirty="0"/>
              <a:t>4</a:t>
            </a:r>
            <a:r>
              <a:rPr lang="zh-CN" altLang="zh-CN" dirty="0"/>
              <a:t>字节，所以把它保存在外部存储器中也要占</a:t>
            </a:r>
            <a:r>
              <a:rPr lang="en-US" altLang="zh-CN" dirty="0"/>
              <a:t>4</a:t>
            </a:r>
            <a:r>
              <a:rPr lang="zh-CN" altLang="zh-CN" dirty="0"/>
              <a:t>字节。将这个整数以二进制形式保存到文件中的结果如</a:t>
            </a:r>
            <a:r>
              <a:rPr lang="zh-CN" altLang="en-US" dirty="0"/>
              <a:t>下</a:t>
            </a:r>
            <a:r>
              <a:rPr lang="zh-CN" altLang="zh-CN" dirty="0"/>
              <a:t>图所示。</a:t>
            </a:r>
            <a:endParaRPr lang="zh-CN" altLang="en-US" dirty="0"/>
          </a:p>
        </p:txBody>
      </p: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1524011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11" name="组合 201"/>
          <p:cNvGrpSpPr/>
          <p:nvPr/>
        </p:nvGrpSpPr>
        <p:grpSpPr bwMode="auto">
          <a:xfrm>
            <a:off x="2207568" y="2650496"/>
            <a:ext cx="7416824" cy="721567"/>
            <a:chOff x="4944" y="7440"/>
            <a:chExt cx="3176" cy="397"/>
          </a:xfrm>
        </p:grpSpPr>
        <p:sp>
          <p:nvSpPr>
            <p:cNvPr id="12" name="Rectangle 67"/>
            <p:cNvSpPr>
              <a:spLocks noChangeArrowheads="1"/>
            </p:cNvSpPr>
            <p:nvPr/>
          </p:nvSpPr>
          <p:spPr bwMode="auto">
            <a:xfrm>
              <a:off x="4944" y="7440"/>
              <a:ext cx="794" cy="3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algn="ctr" eaLnBrk="0" hangingPunct="0"/>
              <a:r>
                <a:rPr lang="en-US" altLang="zh-CN" sz="2800" b="0" dirty="0">
                  <a:cs typeface="Calibri" panose="020F0502020204030204" pitchFamily="34" charset="0"/>
                </a:rPr>
                <a:t>00000001</a:t>
              </a:r>
              <a:endParaRPr lang="en-US" altLang="zh-CN" sz="2800" b="0" dirty="0"/>
            </a:p>
          </p:txBody>
        </p:sp>
        <p:sp>
          <p:nvSpPr>
            <p:cNvPr id="13" name="Rectangle 68"/>
            <p:cNvSpPr>
              <a:spLocks noChangeArrowheads="1"/>
            </p:cNvSpPr>
            <p:nvPr/>
          </p:nvSpPr>
          <p:spPr bwMode="auto">
            <a:xfrm>
              <a:off x="5739" y="7440"/>
              <a:ext cx="794" cy="3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algn="ctr" eaLnBrk="0" hangingPunct="0"/>
              <a:r>
                <a:rPr lang="en-US" altLang="zh-CN" sz="2800" b="0" dirty="0">
                  <a:cs typeface="Calibri" panose="020F0502020204030204" pitchFamily="34" charset="0"/>
                </a:rPr>
                <a:t>00110100</a:t>
              </a:r>
              <a:endParaRPr lang="en-US" altLang="zh-CN" sz="2800" b="0" dirty="0"/>
            </a:p>
          </p:txBody>
        </p: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6532" y="7440"/>
              <a:ext cx="794" cy="3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algn="ctr" eaLnBrk="0" hangingPunct="0"/>
              <a:r>
                <a:rPr lang="en-US" altLang="zh-CN" sz="2800" b="0">
                  <a:cs typeface="Calibri" panose="020F0502020204030204" pitchFamily="34" charset="0"/>
                </a:rPr>
                <a:t>00010100</a:t>
              </a:r>
              <a:endParaRPr lang="en-US" altLang="zh-CN" sz="2800" b="0"/>
            </a:p>
          </p:txBody>
        </p:sp>
        <p:sp>
          <p:nvSpPr>
            <p:cNvPr id="15" name="Rectangle 70"/>
            <p:cNvSpPr>
              <a:spLocks noChangeArrowheads="1"/>
            </p:cNvSpPr>
            <p:nvPr/>
          </p:nvSpPr>
          <p:spPr bwMode="auto">
            <a:xfrm>
              <a:off x="7326" y="7440"/>
              <a:ext cx="794" cy="3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algn="ctr" eaLnBrk="0" hangingPunct="0"/>
              <a:r>
                <a:rPr lang="en-US" altLang="zh-CN" sz="2800" b="0">
                  <a:cs typeface="Calibri" panose="020F0502020204030204" pitchFamily="34" charset="0"/>
                </a:rPr>
                <a:t>01100010</a:t>
              </a:r>
              <a:endParaRPr lang="en-US" altLang="zh-CN" sz="2800" b="0"/>
            </a:p>
          </p:txBody>
        </p:sp>
      </p:grpSp>
      <p:sp>
        <p:nvSpPr>
          <p:cNvPr id="4" name="矩形 3"/>
          <p:cNvSpPr/>
          <p:nvPr/>
        </p:nvSpPr>
        <p:spPr>
          <a:xfrm>
            <a:off x="2135560" y="3561645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/>
              <a:t>print(</a:t>
            </a:r>
            <a:r>
              <a:rPr lang="zh-CN" altLang="en-US"/>
              <a:t>bin</a:t>
            </a:r>
            <a:r>
              <a:rPr lang="zh-CN" altLang="en-US" dirty="0"/>
              <a:t>(</a:t>
            </a:r>
            <a:r>
              <a:rPr lang="zh-CN" altLang="en-US"/>
              <a:t>20190306)</a:t>
            </a:r>
            <a:r>
              <a:rPr lang="en-US" altLang="zh-CN"/>
              <a:t>)</a:t>
            </a:r>
            <a:endParaRPr lang="zh-CN" altLang="en-US" dirty="0"/>
          </a:p>
          <a:p>
            <a:r>
              <a:rPr lang="zh-CN" altLang="en-US"/>
              <a:t>'</a:t>
            </a:r>
            <a:r>
              <a:rPr lang="zh-CN" altLang="en-US" dirty="0"/>
              <a:t>0b</a:t>
            </a:r>
            <a:r>
              <a:rPr lang="zh-CN" altLang="en-US" dirty="0">
                <a:solidFill>
                  <a:srgbClr val="00B050"/>
                </a:solidFill>
              </a:rPr>
              <a:t>1001101000001010001100010</a:t>
            </a:r>
            <a:r>
              <a:rPr lang="zh-CN" altLang="en-US" dirty="0"/>
              <a:t>'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1981955" y="4509131"/>
            <a:ext cx="843453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/>
              <a:t>注：文本文件和二进制文件存储是不同的。</a:t>
            </a:r>
            <a:endParaRPr lang="en-US" altLang="zh-CN" sz="2000" dirty="0"/>
          </a:p>
          <a:p>
            <a:r>
              <a:rPr lang="zh-CN" altLang="en-US" sz="2000" dirty="0"/>
              <a:t>例如将 </a:t>
            </a:r>
            <a:r>
              <a:rPr lang="en-US" altLang="zh-CN" sz="2000" dirty="0"/>
              <a:t>12 </a:t>
            </a:r>
            <a:r>
              <a:rPr lang="zh-CN" altLang="en-US" sz="2000" dirty="0"/>
              <a:t>视为文本字符</a:t>
            </a:r>
            <a:r>
              <a:rPr lang="en-US" altLang="zh-CN" sz="2000" dirty="0"/>
              <a:t>'12',</a:t>
            </a:r>
            <a:r>
              <a:rPr lang="zh-CN" altLang="en-US" sz="2000" dirty="0"/>
              <a:t>存储时需要</a:t>
            </a:r>
            <a:r>
              <a:rPr lang="en-US" altLang="zh-CN" sz="2000" dirty="0"/>
              <a:t>2</a:t>
            </a:r>
            <a:r>
              <a:rPr lang="zh-CN" altLang="en-US" sz="2000"/>
              <a:t>个字节</a:t>
            </a:r>
            <a:r>
              <a:rPr lang="en-US" altLang="zh-CN" sz="2000"/>
              <a:t>: 00110001  </a:t>
            </a:r>
            <a:r>
              <a:rPr lang="en-US" altLang="zh-CN" sz="2000" dirty="0"/>
              <a:t>00110010 </a:t>
            </a:r>
            <a:r>
              <a:rPr lang="zh-CN" altLang="en-US" sz="2000" dirty="0"/>
              <a:t>。</a:t>
            </a:r>
            <a:endParaRPr lang="en-US" altLang="zh-CN" sz="2000" dirty="0"/>
          </a:p>
          <a:p>
            <a:r>
              <a:rPr lang="zh-CN" altLang="en-US" sz="2000" dirty="0"/>
              <a:t>如视为整数</a:t>
            </a:r>
            <a:r>
              <a:rPr lang="en-US" altLang="zh-CN" sz="2000" dirty="0"/>
              <a:t>(</a:t>
            </a:r>
            <a:r>
              <a:rPr lang="zh-CN" altLang="en-US" sz="2000" dirty="0"/>
              <a:t>需</a:t>
            </a:r>
            <a:r>
              <a:rPr lang="en-US" altLang="zh-CN" sz="2000" dirty="0"/>
              <a:t>4</a:t>
            </a:r>
            <a:r>
              <a:rPr lang="zh-CN" altLang="en-US" sz="2000" dirty="0"/>
              <a:t>个</a:t>
            </a:r>
            <a:r>
              <a:rPr lang="zh-CN" altLang="en-US" sz="2000"/>
              <a:t>字节</a:t>
            </a:r>
            <a:r>
              <a:rPr lang="en-US" altLang="zh-CN" sz="2000"/>
              <a:t>):</a:t>
            </a:r>
            <a:r>
              <a:rPr lang="zh-CN" altLang="en-US" sz="2000" dirty="0"/>
              <a:t> </a:t>
            </a:r>
            <a:r>
              <a:rPr lang="en-US" altLang="zh-CN" sz="2000"/>
              <a:t> </a:t>
            </a:r>
            <a:r>
              <a:rPr lang="en-US" altLang="zh-CN" sz="2000" dirty="0"/>
              <a:t>00000000 00000000 00000000 00001100</a:t>
            </a:r>
            <a:r>
              <a:rPr lang="zh-CN" altLang="en-US" sz="2000" dirty="0"/>
              <a:t>。</a:t>
            </a:r>
            <a:endParaRPr lang="en-US" altLang="zh-CN" sz="2000" dirty="0"/>
          </a:p>
          <a:p>
            <a:r>
              <a:rPr lang="zh-CN" altLang="en-US" sz="2000"/>
              <a:t>本章</a:t>
            </a:r>
            <a:r>
              <a:rPr lang="zh-CN" altLang="en-US" sz="2000">
                <a:solidFill>
                  <a:srgbClr val="C00000"/>
                </a:solidFill>
              </a:rPr>
              <a:t>重点掌握文本文件</a:t>
            </a:r>
            <a:r>
              <a:rPr lang="zh-CN" altLang="en-US" sz="2000"/>
              <a:t>处理。 </a:t>
            </a:r>
            <a:endParaRPr lang="zh-CN" altLang="en-US" sz="2000" dirty="0"/>
          </a:p>
        </p:txBody>
      </p:sp>
      <p:sp>
        <p:nvSpPr>
          <p:cNvPr id="5" name="矩形 4"/>
          <p:cNvSpPr/>
          <p:nvPr/>
        </p:nvSpPr>
        <p:spPr>
          <a:xfrm>
            <a:off x="1873225" y="6211724"/>
            <a:ext cx="8651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/>
              <a:t>二进制文件：</a:t>
            </a:r>
            <a:r>
              <a:rPr lang="en-US" altLang="zh-CN" sz="2000" dirty="0"/>
              <a:t>Word/Excel/</a:t>
            </a:r>
            <a:r>
              <a:rPr lang="zh-CN" altLang="en-US" sz="2000" dirty="0"/>
              <a:t>图片</a:t>
            </a:r>
            <a:r>
              <a:rPr lang="en-US" altLang="zh-CN" sz="2000"/>
              <a:t>/</a:t>
            </a:r>
            <a:r>
              <a:rPr lang="zh-CN" altLang="en-US" sz="2000"/>
              <a:t>音乐</a:t>
            </a:r>
            <a:r>
              <a:rPr lang="en-US" altLang="zh-CN" sz="2000"/>
              <a:t>/</a:t>
            </a:r>
            <a:r>
              <a:rPr lang="zh-CN" altLang="en-US" sz="2000"/>
              <a:t>程序，绝大部分文件都是二进制文件。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利用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python-docx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包可读写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word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文档，如要返回某个文档中的所有表格，应调用文档对象的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属性。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矩形 27" hidden="1"/>
          <p:cNvSpPr/>
          <p:nvPr>
            <p:custDataLst>
              <p:tags r:id="rId2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f=open('d:\new.txt')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的语句将报错，因为此处的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\n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会被错误视为转义字符。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8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9"/>
            </p:custDataLst>
          </p:nvPr>
        </p:nvSpPr>
        <p:spPr>
          <a:xfrm>
            <a:off x="11137900" y="698919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wrap="square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5" name="组合 24" hidden="1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22" name="RemarkBa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markBlock" hidden="1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markTitleText" hidden="1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9" name="组合 18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矩形 27" hidden="1"/>
          <p:cNvSpPr/>
          <p:nvPr>
            <p:custDataLst>
              <p:tags r:id="rId2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文件对象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f.read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执行时，如不指定读取的字节数，将读入全部文件内容。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8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9"/>
            </p:custDataLst>
          </p:nvPr>
        </p:nvSpPr>
        <p:spPr>
          <a:xfrm>
            <a:off x="11137900" y="698919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wrap="square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5" name="组合 24" hidden="1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22" name="RemarkBa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markBlock" hidden="1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markTitleText" hidden="1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9" name="组合 18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矩形 27" hidden="1"/>
          <p:cNvSpPr/>
          <p:nvPr>
            <p:custDataLst>
              <p:tags r:id="rId2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with  open('a.txt')  as  f 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语句块执行完毕后将自动关闭打开的文件，无需再执行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f.close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命令。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8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9"/>
            </p:custDataLst>
          </p:nvPr>
        </p:nvSpPr>
        <p:spPr>
          <a:xfrm>
            <a:off x="11137900" y="698919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wrap="square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5" name="组合 24" hidden="1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22" name="RemarkBa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markBlock" hidden="1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markTitleText" hidden="1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9" name="组合 18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矩形 27" hidden="1"/>
          <p:cNvSpPr/>
          <p:nvPr>
            <p:custDataLst>
              <p:tags r:id="rId2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anaconda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中自带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pickle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模块，无需再安装。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8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9"/>
            </p:custDataLst>
          </p:nvPr>
        </p:nvSpPr>
        <p:spPr>
          <a:xfrm>
            <a:off x="11137900" y="698919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wrap="square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5" name="组合 24" hidden="1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22" name="RemarkBa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markBlock" hidden="1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markTitleText" hidden="1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9" name="组合 18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文件与文件夹操作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135560" y="954967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C00000"/>
                </a:solidFill>
              </a:rPr>
              <a:t>6.3.1</a:t>
            </a:r>
            <a:r>
              <a:rPr lang="zh-CN" altLang="en-US" dirty="0">
                <a:solidFill>
                  <a:srgbClr val="C00000"/>
                </a:solidFill>
              </a:rPr>
              <a:t> </a:t>
            </a:r>
            <a:r>
              <a:rPr lang="en-US" altLang="zh-CN" dirty="0" err="1">
                <a:solidFill>
                  <a:srgbClr val="C00000"/>
                </a:solidFill>
              </a:rPr>
              <a:t>os</a:t>
            </a:r>
            <a:r>
              <a:rPr lang="zh-CN" altLang="zh-CN" dirty="0">
                <a:solidFill>
                  <a:srgbClr val="C00000"/>
                </a:solidFill>
              </a:rPr>
              <a:t>模块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97067" y="1366747"/>
            <a:ext cx="8280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os</a:t>
            </a:r>
            <a:r>
              <a:rPr lang="zh-CN" altLang="zh-CN" dirty="0"/>
              <a:t>模块是</a:t>
            </a:r>
            <a:r>
              <a:rPr lang="en-US" altLang="zh-CN" dirty="0"/>
              <a:t>Python</a:t>
            </a:r>
            <a:r>
              <a:rPr lang="zh-CN" altLang="zh-CN" dirty="0"/>
              <a:t>标准库，提供了文件与文件夹的相关操作</a:t>
            </a:r>
            <a:r>
              <a:rPr lang="zh-CN" altLang="en-US" dirty="0"/>
              <a:t>。</a:t>
            </a:r>
            <a:endParaRPr lang="zh-CN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991544" y="1896969"/>
          <a:ext cx="8496944" cy="4524693"/>
        </p:xfrm>
        <a:graphic>
          <a:graphicData uri="http://schemas.openxmlformats.org/drawingml/2006/table">
            <a:tbl>
              <a:tblPr firstRow="1" bandRow="1" bandCol="1"/>
              <a:tblGrid>
                <a:gridCol w="2888247"/>
                <a:gridCol w="5608697"/>
              </a:tblGrid>
              <a:tr h="4049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方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    </a:t>
                      </a: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法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功 能 说 明</a:t>
                      </a:r>
                      <a:endParaRPr lang="zh-CN" sz="2000" b="1" kern="10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47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rename(</a:t>
                      </a:r>
                      <a:r>
                        <a:rPr lang="en-US" sz="2000" b="1" kern="100" dirty="0" err="1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src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, </a:t>
                      </a:r>
                      <a:r>
                        <a:rPr lang="en-US" sz="2000" b="1" kern="100" dirty="0" err="1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dst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重命名文件或目录</a:t>
                      </a:r>
                      <a:r>
                        <a:rPr lang="zh-CN" altLang="en-US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，兼具文件移动功能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remove(path)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删除指定的文件，要求用户拥有删除文件的权限，并且文件没有只读或其他特殊属性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18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rmdir(path)</a:t>
                      </a:r>
                      <a:endParaRPr lang="zh-CN" sz="2000" b="1" kern="10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删除文件</a:t>
                      </a:r>
                      <a:r>
                        <a:rPr lang="zh-CN" altLang="en-US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夹</a:t>
                      </a: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，文件</a:t>
                      </a:r>
                      <a:r>
                        <a:rPr lang="zh-CN" altLang="en-US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夹必须为空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1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err="1"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mkdir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(path)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创建</a:t>
                      </a: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子文件夹</a:t>
                      </a:r>
                      <a:r>
                        <a:rPr lang="zh-CN" altLang="en-US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，不能多级目录一起创建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1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b="1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makedirs</a:t>
                      </a:r>
                      <a:r>
                        <a:rPr lang="en-US" altLang="zh-CN" sz="2000" b="1" kern="10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(path)</a:t>
                      </a:r>
                      <a:endParaRPr lang="zh-CN" altLang="zh-CN" sz="2000" b="1" kern="10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00">
                          <a:effectLst/>
                          <a:latin typeface="+mn-ea"/>
                          <a:ea typeface="+mn-ea"/>
                        </a:rPr>
                        <a:t>可一次性创建多级目录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1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err="1"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chdir</a:t>
                      </a:r>
                      <a:r>
                        <a:rPr lang="en-US" sz="2000" b="1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(path)</a:t>
                      </a:r>
                      <a:endParaRPr lang="zh-CN" sz="2000" b="1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把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path</a:t>
                      </a: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设为当前工作目录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1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err="1"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getcwd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()</a:t>
                      </a:r>
                      <a:endParaRPr lang="zh-CN" sz="2000" b="1" kern="100" dirty="0">
                        <a:solidFill>
                          <a:srgbClr val="C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返回当前</a:t>
                      </a: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工作目录</a:t>
                      </a:r>
                      <a:r>
                        <a:rPr lang="zh-CN" altLang="en-US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名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1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err="1"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listdir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(path)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返回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path</a:t>
                      </a: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目录</a:t>
                      </a: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下的</a:t>
                      </a:r>
                      <a:r>
                        <a:rPr lang="zh-CN" altLang="en-US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一级</a:t>
                      </a: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文件</a:t>
                      </a: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和目录列表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err="1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startfile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</a:t>
                      </a:r>
                      <a:r>
                        <a:rPr lang="en-US" sz="2000" b="1" kern="100" dirty="0" err="1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filepath,operation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使用关联的应用程序打开指定文件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1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system(</a:t>
                      </a:r>
                      <a:r>
                        <a:rPr lang="zh-CN" altLang="en-US" sz="2000" b="1" kern="10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程序名</a:t>
                      </a:r>
                      <a:r>
                        <a:rPr lang="en-US" sz="2000" b="1" kern="10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)</a:t>
                      </a:r>
                      <a:endParaRPr lang="zh-CN" sz="2000" b="1" kern="10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启动外部程序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文件与文件夹操作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52" y="1052748"/>
            <a:ext cx="8352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import  </a:t>
            </a:r>
            <a:r>
              <a:rPr lang="en-US" altLang="zh-CN" sz="2000" dirty="0" err="1"/>
              <a:t>os</a:t>
            </a:r>
            <a:endParaRPr lang="en-US" altLang="zh-CN" sz="2000" dirty="0"/>
          </a:p>
          <a:p>
            <a:r>
              <a:rPr lang="en-US" altLang="zh-CN" sz="2000" dirty="0" err="1"/>
              <a:t>os.rename</a:t>
            </a:r>
            <a:r>
              <a:rPr lang="en-US" altLang="zh-CN" sz="2000" dirty="0"/>
              <a:t>("wt.txt", "wtt.</a:t>
            </a:r>
            <a:r>
              <a:rPr lang="en-US" altLang="zh-CN" sz="2000"/>
              <a:t>txt")   # </a:t>
            </a:r>
            <a:r>
              <a:rPr lang="zh-CN" altLang="zh-CN" sz="2000"/>
              <a:t>将</a:t>
            </a:r>
            <a:r>
              <a:rPr lang="en-US" altLang="zh-CN" sz="2000"/>
              <a:t>"</a:t>
            </a:r>
            <a:r>
              <a:rPr lang="en-US" altLang="zh-CN" sz="2000" dirty="0"/>
              <a:t>wt.</a:t>
            </a:r>
            <a:r>
              <a:rPr lang="en-US" altLang="zh-CN" sz="2000"/>
              <a:t>txt"</a:t>
            </a:r>
            <a:r>
              <a:rPr lang="zh-CN" altLang="en-US" sz="2000"/>
              <a:t>改</a:t>
            </a:r>
            <a:r>
              <a:rPr lang="zh-CN" altLang="zh-CN" sz="2000"/>
              <a:t>名</a:t>
            </a:r>
            <a:r>
              <a:rPr lang="zh-CN" altLang="zh-CN" sz="2000" dirty="0"/>
              <a:t>为</a:t>
            </a:r>
            <a:r>
              <a:rPr lang="en-US" altLang="zh-CN" sz="2000" dirty="0"/>
              <a:t>"wtt.</a:t>
            </a:r>
            <a:r>
              <a:rPr lang="en-US" altLang="zh-CN" sz="2000"/>
              <a:t>txt"</a:t>
            </a:r>
            <a:endParaRPr lang="en-US" altLang="zh-CN" sz="2000"/>
          </a:p>
          <a:p>
            <a:endParaRPr lang="en-US" altLang="zh-CN" sz="2000"/>
          </a:p>
          <a:p>
            <a:r>
              <a:rPr lang="en-US" altLang="zh-CN" sz="2000"/>
              <a:t># </a:t>
            </a:r>
            <a:r>
              <a:rPr lang="zh-CN" altLang="zh-CN" sz="2000"/>
              <a:t>将</a:t>
            </a:r>
            <a:r>
              <a:rPr lang="en-US" altLang="zh-CN" sz="2000"/>
              <a:t>"wt.txt"</a:t>
            </a:r>
            <a:r>
              <a:rPr lang="zh-CN" altLang="en-US" sz="2000"/>
              <a:t>改名并移动</a:t>
            </a:r>
            <a:r>
              <a:rPr lang="zh-CN" altLang="zh-CN" sz="2000"/>
              <a:t>到子文件夹</a:t>
            </a:r>
            <a:r>
              <a:rPr lang="en-US" altLang="zh-CN" sz="2000"/>
              <a:t>"tmh"</a:t>
            </a:r>
            <a:r>
              <a:rPr lang="zh-CN" altLang="zh-CN" sz="2000"/>
              <a:t>中</a:t>
            </a:r>
            <a:endParaRPr lang="zh-CN" altLang="zh-CN" sz="2000"/>
          </a:p>
          <a:p>
            <a:r>
              <a:rPr lang="en-US" altLang="zh-CN" sz="2000"/>
              <a:t>os</a:t>
            </a:r>
            <a:r>
              <a:rPr lang="en-US" altLang="zh-CN" sz="2000" dirty="0" err="1"/>
              <a:t>.rename</a:t>
            </a:r>
            <a:r>
              <a:rPr lang="en-US" altLang="zh-CN" sz="2000" dirty="0"/>
              <a:t>("wt.txt", "</a:t>
            </a:r>
            <a:r>
              <a:rPr lang="en-US" altLang="zh-CN" sz="2000" dirty="0" err="1"/>
              <a:t>tmh</a:t>
            </a:r>
            <a:r>
              <a:rPr lang="en-US" altLang="zh-CN" sz="2000" dirty="0"/>
              <a:t>\\wtt.txt")</a:t>
            </a:r>
            <a:endParaRPr lang="zh-CN" altLang="zh-CN" sz="2000" dirty="0"/>
          </a:p>
          <a:p>
            <a:endParaRPr lang="en-US" altLang="zh-CN" sz="2000"/>
          </a:p>
          <a:p>
            <a:r>
              <a:rPr lang="en-US" altLang="zh-CN" sz="2000"/>
              <a:t>os</a:t>
            </a:r>
            <a:r>
              <a:rPr lang="en-US" altLang="zh-CN" sz="2000" dirty="0" err="1"/>
              <a:t>.remove</a:t>
            </a:r>
            <a:r>
              <a:rPr lang="en-US" altLang="zh-CN" sz="2000" dirty="0"/>
              <a:t>("</a:t>
            </a:r>
            <a:r>
              <a:rPr lang="en-US" altLang="zh-CN" sz="2000" dirty="0" err="1"/>
              <a:t>tmh</a:t>
            </a:r>
            <a:r>
              <a:rPr lang="en-US" altLang="zh-CN" sz="2000" dirty="0"/>
              <a:t>\\wtt.</a:t>
            </a:r>
            <a:r>
              <a:rPr lang="en-US" altLang="zh-CN" sz="2000"/>
              <a:t>txt") # </a:t>
            </a:r>
            <a:r>
              <a:rPr lang="zh-CN" altLang="zh-CN" sz="2000"/>
              <a:t>删除</a:t>
            </a:r>
            <a:r>
              <a:rPr lang="zh-CN" altLang="en-US" sz="2000"/>
              <a:t>子</a:t>
            </a:r>
            <a:r>
              <a:rPr lang="zh-CN" altLang="zh-CN" sz="2000"/>
              <a:t>文件夹</a:t>
            </a:r>
            <a:r>
              <a:rPr lang="en-US" altLang="zh-CN" sz="2000" dirty="0"/>
              <a:t>"</a:t>
            </a:r>
            <a:r>
              <a:rPr lang="en-US" altLang="zh-CN" sz="2000" dirty="0" err="1"/>
              <a:t>tmh</a:t>
            </a:r>
            <a:r>
              <a:rPr lang="en-US" altLang="zh-CN" sz="2000" dirty="0"/>
              <a:t>"</a:t>
            </a:r>
            <a:r>
              <a:rPr lang="zh-CN" altLang="zh-CN" sz="2000" dirty="0"/>
              <a:t>中的文件</a:t>
            </a:r>
            <a:r>
              <a:rPr lang="en-US" altLang="zh-CN" sz="2000" dirty="0"/>
              <a:t>"wtt.</a:t>
            </a:r>
            <a:r>
              <a:rPr lang="en-US" altLang="zh-CN" sz="2000"/>
              <a:t>txt"</a:t>
            </a:r>
            <a:endParaRPr lang="zh-CN" altLang="zh-CN" sz="2000" dirty="0"/>
          </a:p>
        </p:txBody>
      </p:sp>
      <p:sp>
        <p:nvSpPr>
          <p:cNvPr id="5" name="文本框 4"/>
          <p:cNvSpPr txBox="1"/>
          <p:nvPr/>
        </p:nvSpPr>
        <p:spPr>
          <a:xfrm>
            <a:off x="2072423" y="3552718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err="1"/>
              <a:t>os.rmdir</a:t>
            </a:r>
            <a:r>
              <a:rPr lang="en-US" altLang="zh-CN" sz="2000" dirty="0"/>
              <a:t>("</a:t>
            </a:r>
            <a:r>
              <a:rPr lang="en-US" altLang="zh-CN" sz="2000" dirty="0" err="1"/>
              <a:t>tmh</a:t>
            </a:r>
            <a:r>
              <a:rPr lang="en-US" altLang="zh-CN" sz="2000" dirty="0"/>
              <a:t>")</a:t>
            </a:r>
            <a:r>
              <a:rPr lang="en-US" altLang="zh-CN" sz="2000"/>
              <a:t>		# </a:t>
            </a:r>
            <a:r>
              <a:rPr lang="zh-CN" altLang="zh-CN" sz="2000"/>
              <a:t>删除子</a:t>
            </a:r>
            <a:r>
              <a:rPr lang="zh-CN" altLang="zh-CN" sz="2000" dirty="0"/>
              <a:t>文件夹</a:t>
            </a:r>
            <a:r>
              <a:rPr lang="en-US" altLang="zh-CN" sz="2000" dirty="0" err="1"/>
              <a:t>tmh</a:t>
            </a:r>
            <a:r>
              <a:rPr lang="en-US" altLang="zh-CN" sz="2000" dirty="0"/>
              <a:t>(</a:t>
            </a:r>
            <a:r>
              <a:rPr lang="zh-CN" altLang="en-US" sz="2000" dirty="0"/>
              <a:t>要求为空</a:t>
            </a:r>
            <a:r>
              <a:rPr lang="en-US" altLang="zh-CN" sz="2000" dirty="0"/>
              <a:t>)</a:t>
            </a:r>
            <a:endParaRPr lang="en-US" altLang="zh-CN" sz="2000" dirty="0"/>
          </a:p>
          <a:p>
            <a:r>
              <a:rPr lang="en-US" altLang="zh-CN" sz="2000" dirty="0" err="1"/>
              <a:t>os.mkdir</a:t>
            </a:r>
            <a:r>
              <a:rPr lang="en-US" altLang="zh-CN" sz="2000" dirty="0"/>
              <a:t>("d:\\tmh")	</a:t>
            </a:r>
            <a:r>
              <a:rPr lang="en-US" altLang="zh-CN" sz="2000"/>
              <a:t>	# </a:t>
            </a:r>
            <a:r>
              <a:rPr lang="zh-CN" altLang="zh-CN" sz="2000"/>
              <a:t>在</a:t>
            </a:r>
            <a:r>
              <a:rPr lang="en-US" altLang="zh-CN" sz="2000" dirty="0"/>
              <a:t>d</a:t>
            </a:r>
            <a:r>
              <a:rPr lang="zh-CN" altLang="zh-CN" sz="2000" dirty="0"/>
              <a:t>盘根目录下建一个文件夹</a:t>
            </a:r>
            <a:r>
              <a:rPr lang="en-US" altLang="zh-CN" sz="2000" dirty="0" err="1"/>
              <a:t>tmh</a:t>
            </a:r>
            <a:endParaRPr lang="zh-CN" altLang="zh-CN" sz="2000" dirty="0"/>
          </a:p>
          <a:p>
            <a:r>
              <a:rPr lang="en-US" altLang="zh-CN" sz="2000" dirty="0" err="1"/>
              <a:t>os.chdir</a:t>
            </a:r>
            <a:r>
              <a:rPr lang="en-US" altLang="zh-CN" sz="2000" dirty="0"/>
              <a:t>("d:\\tmh")	</a:t>
            </a:r>
            <a:r>
              <a:rPr lang="en-US" altLang="zh-CN" sz="2000"/>
              <a:t>	# </a:t>
            </a:r>
            <a:r>
              <a:rPr lang="zh-CN" altLang="zh-CN" sz="2000"/>
              <a:t>把</a:t>
            </a:r>
            <a:r>
              <a:rPr lang="en-US" altLang="zh-CN" sz="2000" dirty="0"/>
              <a:t>d:\\tmh</a:t>
            </a:r>
            <a:r>
              <a:rPr lang="zh-CN" altLang="zh-CN" sz="2000" dirty="0"/>
              <a:t>设置为当前工作目录</a:t>
            </a:r>
            <a:endParaRPr lang="zh-CN" altLang="zh-CN" sz="2000" dirty="0"/>
          </a:p>
          <a:p>
            <a:r>
              <a:rPr lang="en-US" altLang="zh-CN" sz="2000" dirty="0" err="1"/>
              <a:t>os.getcwd</a:t>
            </a:r>
            <a:r>
              <a:rPr lang="en-US" altLang="zh-CN" sz="2000" dirty="0"/>
              <a:t>()		</a:t>
            </a:r>
            <a:r>
              <a:rPr lang="en-US" altLang="zh-CN" sz="2000"/>
              <a:t>	# </a:t>
            </a:r>
            <a:r>
              <a:rPr lang="zh-CN" altLang="zh-CN" sz="2000"/>
              <a:t>返回</a:t>
            </a:r>
            <a:r>
              <a:rPr lang="zh-CN" altLang="zh-CN" sz="2000" dirty="0"/>
              <a:t>当前工作目录</a:t>
            </a:r>
            <a:r>
              <a:rPr lang="zh-CN" altLang="en-US" sz="2000" dirty="0"/>
              <a:t>名</a:t>
            </a:r>
            <a:endParaRPr lang="en-US" altLang="zh-CN" sz="2000" dirty="0"/>
          </a:p>
          <a:p>
            <a:r>
              <a:rPr lang="en-US" altLang="zh-CN" sz="2000" dirty="0" err="1"/>
              <a:t>os.system</a:t>
            </a:r>
            <a:r>
              <a:rPr lang="en-US" altLang="zh-CN" sz="2000" dirty="0"/>
              <a:t>('notepad.exe</a:t>
            </a:r>
            <a:r>
              <a:rPr lang="en-US" altLang="zh-CN" sz="2000"/>
              <a:t>')</a:t>
            </a:r>
            <a:r>
              <a:rPr lang="zh-CN" altLang="en-US" sz="2000"/>
              <a:t>          </a:t>
            </a:r>
            <a:r>
              <a:rPr lang="en-US" altLang="zh-CN" sz="2000"/>
              <a:t># </a:t>
            </a:r>
            <a:r>
              <a:rPr lang="zh-CN" altLang="en-US" sz="2000"/>
              <a:t>启动</a:t>
            </a:r>
            <a:r>
              <a:rPr lang="zh-CN" altLang="en-US" sz="2000" dirty="0"/>
              <a:t>记事本程序</a:t>
            </a:r>
            <a:endParaRPr lang="en-US" altLang="zh-CN" sz="2000" dirty="0"/>
          </a:p>
          <a:p>
            <a:r>
              <a:rPr lang="en-US" altLang="zh-CN" sz="2000" dirty="0" err="1"/>
              <a:t>os.</a:t>
            </a:r>
            <a:r>
              <a:rPr lang="en-US" altLang="zh-CN" sz="2000" err="1"/>
              <a:t>startfile</a:t>
            </a:r>
            <a:r>
              <a:rPr lang="en-US" altLang="zh-CN" sz="2000"/>
              <a:t>('movie.</a:t>
            </a:r>
            <a:r>
              <a:rPr lang="en-US" altLang="zh-CN" sz="2000" dirty="0"/>
              <a:t>mp4</a:t>
            </a:r>
            <a:r>
              <a:rPr lang="en-US" altLang="zh-CN" sz="2000"/>
              <a:t>')            # </a:t>
            </a:r>
            <a:r>
              <a:rPr lang="zh-CN" altLang="en-US" sz="2000"/>
              <a:t>启动</a:t>
            </a:r>
            <a:r>
              <a:rPr lang="zh-CN" altLang="en-US" sz="2000" dirty="0"/>
              <a:t>相应的视频播放程序</a:t>
            </a:r>
            <a:endParaRPr lang="en-US" altLang="zh-CN" sz="2000" dirty="0"/>
          </a:p>
        </p:txBody>
      </p:sp>
      <p:sp>
        <p:nvSpPr>
          <p:cNvPr id="6" name="矩形 5"/>
          <p:cNvSpPr/>
          <p:nvPr/>
        </p:nvSpPr>
        <p:spPr>
          <a:xfrm>
            <a:off x="2072433" y="5653435"/>
            <a:ext cx="827205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/>
              <a:t>import shutil                                # </a:t>
            </a:r>
            <a:r>
              <a:rPr lang="zh-CN" altLang="en-US" sz="2000"/>
              <a:t>补充</a:t>
            </a:r>
            <a:r>
              <a:rPr lang="en-US" altLang="zh-CN" sz="2000"/>
              <a:t>: </a:t>
            </a:r>
            <a:r>
              <a:rPr lang="zh-CN" altLang="en-US" sz="2000"/>
              <a:t>使用</a:t>
            </a:r>
            <a:r>
              <a:rPr lang="en-US" altLang="zh-CN" sz="2000"/>
              <a:t>shutil</a:t>
            </a:r>
            <a:r>
              <a:rPr lang="zh-CN" altLang="en-US" sz="2000"/>
              <a:t>库</a:t>
            </a:r>
            <a:endParaRPr lang="en-US" altLang="zh-CN" sz="2000" dirty="0"/>
          </a:p>
          <a:p>
            <a:r>
              <a:rPr lang="en-US" altLang="zh-CN" sz="2000" dirty="0" err="1"/>
              <a:t>shutil.rmtree</a:t>
            </a:r>
            <a:r>
              <a:rPr lang="en-US" altLang="zh-CN" sz="2000" dirty="0"/>
              <a:t>('</a:t>
            </a:r>
            <a:r>
              <a:rPr lang="en-US" altLang="zh-CN" sz="2000" dirty="0" err="1"/>
              <a:t>tmh</a:t>
            </a:r>
            <a:r>
              <a:rPr lang="en-US" altLang="zh-CN" sz="2000" dirty="0"/>
              <a:t>') 	</a:t>
            </a:r>
            <a:r>
              <a:rPr lang="en-US" altLang="zh-CN" sz="2000"/>
              <a:t>	   # </a:t>
            </a:r>
            <a:r>
              <a:rPr lang="zh-CN" altLang="en-US" sz="2000"/>
              <a:t>删除</a:t>
            </a:r>
            <a:r>
              <a:rPr lang="zh-CN" altLang="en-US" sz="2000" dirty="0"/>
              <a:t>子文件夹</a:t>
            </a:r>
            <a:r>
              <a:rPr lang="en-US" altLang="zh-CN" sz="2000" dirty="0" err="1"/>
              <a:t>tmh</a:t>
            </a:r>
            <a:r>
              <a:rPr lang="en-US" altLang="zh-CN" sz="2000" dirty="0"/>
              <a:t>(</a:t>
            </a:r>
            <a:r>
              <a:rPr lang="zh-CN" altLang="en-US" sz="2000" dirty="0"/>
              <a:t>不为空也可</a:t>
            </a:r>
            <a:r>
              <a:rPr lang="en-US" altLang="zh-CN" sz="2000" dirty="0"/>
              <a:t>)</a:t>
            </a:r>
            <a:endParaRPr lang="en-US" altLang="zh-CN" sz="2000" dirty="0"/>
          </a:p>
          <a:p>
            <a:r>
              <a:rPr lang="en-US" altLang="zh-CN" sz="2000" dirty="0" err="1">
                <a:solidFill>
                  <a:srgbClr val="C00000"/>
                </a:solidFill>
              </a:rPr>
              <a:t>shutil.copyfile</a:t>
            </a:r>
            <a:r>
              <a:rPr lang="en-US" altLang="zh-CN" sz="2000" dirty="0"/>
              <a:t>('log.txt',  'b.txt</a:t>
            </a:r>
            <a:r>
              <a:rPr lang="en-US" altLang="zh-CN" sz="2000"/>
              <a:t>')    # </a:t>
            </a:r>
            <a:r>
              <a:rPr lang="zh-CN" altLang="en-US" sz="2000"/>
              <a:t>将</a:t>
            </a:r>
            <a:r>
              <a:rPr lang="en-US" altLang="zh-CN" sz="2000" dirty="0"/>
              <a:t>log.txt</a:t>
            </a:r>
            <a:r>
              <a:rPr lang="zh-CN" altLang="en-US" sz="2000" dirty="0"/>
              <a:t>复制得到</a:t>
            </a:r>
            <a:r>
              <a:rPr lang="en-US" altLang="zh-CN" sz="2000" dirty="0"/>
              <a:t>b.txt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文件与文件夹操作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91544" y="1062685"/>
            <a:ext cx="8381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en-US" altLang="zh-CN" dirty="0" err="1"/>
              <a:t>os.listdir</a:t>
            </a:r>
            <a:r>
              <a:rPr lang="en-US" altLang="zh-CN" dirty="0"/>
              <a:t>(path)</a:t>
            </a:r>
            <a:r>
              <a:rPr lang="zh-CN" altLang="zh-CN" dirty="0"/>
              <a:t>的功能是返回</a:t>
            </a:r>
            <a:r>
              <a:rPr lang="en-US" altLang="zh-CN" dirty="0"/>
              <a:t>path</a:t>
            </a:r>
            <a:r>
              <a:rPr lang="zh-CN" altLang="zh-CN" dirty="0"/>
              <a:t>目录</a:t>
            </a:r>
            <a:r>
              <a:rPr lang="zh-CN" altLang="zh-CN"/>
              <a:t>下的</a:t>
            </a:r>
            <a:r>
              <a:rPr lang="zh-CN" altLang="en-US"/>
              <a:t>一级</a:t>
            </a:r>
            <a:r>
              <a:rPr lang="zh-CN" altLang="zh-CN"/>
              <a:t>文件</a:t>
            </a:r>
            <a:r>
              <a:rPr lang="zh-CN" altLang="zh-CN" dirty="0"/>
              <a:t>和目录列表。对该列表进行递归遍历可以遍历文件夹</a:t>
            </a:r>
            <a:r>
              <a:rPr lang="en-US" altLang="zh-CN" dirty="0"/>
              <a:t>path</a:t>
            </a:r>
            <a:r>
              <a:rPr lang="zh-CN" altLang="zh-CN" dirty="0"/>
              <a:t>下的所有文件和</a:t>
            </a:r>
            <a:r>
              <a:rPr lang="zh-CN" altLang="en-US" dirty="0"/>
              <a:t>子</a:t>
            </a:r>
            <a:r>
              <a:rPr lang="zh-CN" altLang="zh-CN" dirty="0"/>
              <a:t>文件夹。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149860" y="2359908"/>
            <a:ext cx="8064896" cy="4093428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0" dirty="0"/>
              <a:t>from </a:t>
            </a:r>
            <a:r>
              <a:rPr lang="en-US" altLang="zh-CN" sz="2000" b="0" dirty="0" err="1"/>
              <a:t>os.path</a:t>
            </a:r>
            <a:r>
              <a:rPr lang="en-US" altLang="zh-CN" sz="2000" b="0" dirty="0"/>
              <a:t> import </a:t>
            </a:r>
            <a:r>
              <a:rPr lang="en-US" altLang="zh-CN" sz="2000" b="0" dirty="0" err="1"/>
              <a:t>isfile</a:t>
            </a:r>
            <a:r>
              <a:rPr lang="en-US" altLang="zh-CN" sz="2000" b="0" dirty="0"/>
              <a:t>, </a:t>
            </a:r>
            <a:r>
              <a:rPr lang="en-US" altLang="zh-CN" sz="2000" b="0" dirty="0" err="1"/>
              <a:t>isdir</a:t>
            </a:r>
            <a:endParaRPr lang="zh-CN" altLang="zh-CN" sz="2000" b="0" dirty="0"/>
          </a:p>
          <a:p>
            <a:r>
              <a:rPr lang="en-US" altLang="zh-CN" sz="2000" b="0" dirty="0"/>
              <a:t>from </a:t>
            </a:r>
            <a:r>
              <a:rPr lang="en-US" altLang="zh-CN" sz="2000" b="0" dirty="0" err="1"/>
              <a:t>os</a:t>
            </a:r>
            <a:r>
              <a:rPr lang="en-US" altLang="zh-CN" sz="2000" b="0" dirty="0"/>
              <a:t> import </a:t>
            </a:r>
            <a:r>
              <a:rPr lang="en-US" altLang="zh-CN" sz="2000" b="0" dirty="0" err="1"/>
              <a:t>listdir</a:t>
            </a:r>
            <a:endParaRPr lang="zh-CN" altLang="zh-CN" sz="2000" b="0" dirty="0"/>
          </a:p>
          <a:p>
            <a:endParaRPr lang="zh-CN" altLang="zh-CN" sz="2000" b="0" dirty="0"/>
          </a:p>
          <a:p>
            <a:r>
              <a:rPr lang="en-US" altLang="zh-CN" sz="2000" b="0" dirty="0" err="1"/>
              <a:t>def</a:t>
            </a:r>
            <a:r>
              <a:rPr lang="en-US" altLang="zh-CN" sz="2000" b="0" dirty="0"/>
              <a:t> </a:t>
            </a:r>
            <a:r>
              <a:rPr lang="en-US" altLang="zh-CN" sz="2000" b="0" dirty="0" err="1"/>
              <a:t>traverseDir</a:t>
            </a:r>
            <a:r>
              <a:rPr lang="en-US" altLang="zh-CN" sz="2000" b="0" dirty="0"/>
              <a:t>(</a:t>
            </a:r>
            <a:r>
              <a:rPr lang="en-US" altLang="zh-CN" sz="2000" b="0"/>
              <a:t>path):      # </a:t>
            </a:r>
            <a:r>
              <a:rPr lang="zh-CN" altLang="en-US" sz="2000" b="0"/>
              <a:t>遍历目录</a:t>
            </a:r>
            <a:r>
              <a:rPr lang="en-US" altLang="zh-CN" sz="2000" b="0"/>
              <a:t>path, </a:t>
            </a:r>
            <a:r>
              <a:rPr lang="zh-CN" altLang="en-US" sz="2000" b="0"/>
              <a:t>输出文件名和子目录名</a:t>
            </a:r>
            <a:endParaRPr lang="zh-CN" altLang="zh-CN" sz="2000" b="0" dirty="0"/>
          </a:p>
          <a:p>
            <a:r>
              <a:rPr lang="en-US" altLang="zh-CN" sz="2000" b="0" dirty="0"/>
              <a:t>    for p in </a:t>
            </a:r>
            <a:r>
              <a:rPr lang="en-US" altLang="zh-CN" sz="2000" b="0" dirty="0" err="1">
                <a:solidFill>
                  <a:srgbClr val="C00000"/>
                </a:solidFill>
              </a:rPr>
              <a:t>listdir</a:t>
            </a:r>
            <a:r>
              <a:rPr lang="en-US" altLang="zh-CN" sz="2000" b="0" dirty="0"/>
              <a:t>(path):</a:t>
            </a:r>
            <a:endParaRPr lang="zh-CN" altLang="zh-CN" sz="2000" b="0" dirty="0"/>
          </a:p>
          <a:p>
            <a:r>
              <a:rPr lang="en-US" altLang="zh-CN" sz="2000" b="0" dirty="0"/>
              <a:t>        </a:t>
            </a:r>
            <a:r>
              <a:rPr lang="en-US" altLang="zh-CN" sz="2000" b="0" dirty="0" err="1"/>
              <a:t>subpath</a:t>
            </a:r>
            <a:r>
              <a:rPr lang="en-US" altLang="zh-CN" sz="2000" b="0" dirty="0"/>
              <a:t> = path + "\\" + </a:t>
            </a:r>
            <a:r>
              <a:rPr lang="en-US" altLang="zh-CN" sz="2000" b="0"/>
              <a:t>p     # </a:t>
            </a:r>
            <a:r>
              <a:rPr lang="zh-CN" altLang="en-US" sz="2000" b="0"/>
              <a:t>构建完整的</a:t>
            </a:r>
            <a:r>
              <a:rPr lang="zh-CN" altLang="en-US" sz="2000" b="0" dirty="0"/>
              <a:t>文件路径</a:t>
            </a:r>
            <a:endParaRPr lang="zh-CN" altLang="zh-CN" sz="2000" b="0" dirty="0"/>
          </a:p>
          <a:p>
            <a:r>
              <a:rPr lang="en-US" altLang="zh-CN" sz="2000" b="0" dirty="0"/>
              <a:t>        </a:t>
            </a:r>
            <a:r>
              <a:rPr lang="en-US" altLang="zh-CN" sz="2000" b="0"/>
              <a:t>if  </a:t>
            </a:r>
            <a:r>
              <a:rPr lang="en-US" altLang="zh-CN" sz="2000" b="0">
                <a:solidFill>
                  <a:srgbClr val="C00000"/>
                </a:solidFill>
              </a:rPr>
              <a:t>isfile</a:t>
            </a:r>
            <a:r>
              <a:rPr lang="en-US" altLang="zh-CN" sz="2000" b="0" dirty="0"/>
              <a:t>(</a:t>
            </a:r>
            <a:r>
              <a:rPr lang="en-US" altLang="zh-CN" sz="2000" b="0" dirty="0" err="1"/>
              <a:t>subpath</a:t>
            </a:r>
            <a:r>
              <a:rPr lang="en-US" altLang="zh-CN" sz="2000" b="0" dirty="0"/>
              <a:t>):</a:t>
            </a:r>
            <a:endParaRPr lang="zh-CN" altLang="zh-CN" sz="2000" b="0" dirty="0"/>
          </a:p>
          <a:p>
            <a:r>
              <a:rPr lang="en-US" altLang="zh-CN" sz="2000" b="0" dirty="0"/>
              <a:t>            print(</a:t>
            </a:r>
            <a:r>
              <a:rPr lang="en-US" altLang="zh-CN" sz="2000" b="0" dirty="0" err="1"/>
              <a:t>subpath</a:t>
            </a:r>
            <a:r>
              <a:rPr lang="en-US" altLang="zh-CN" sz="2000" b="0" dirty="0"/>
              <a:t>)</a:t>
            </a:r>
            <a:r>
              <a:rPr lang="en-US" altLang="zh-CN" sz="2000" b="0"/>
              <a:t>	            # </a:t>
            </a:r>
            <a:r>
              <a:rPr lang="zh-CN" altLang="en-US" sz="2000" b="0" dirty="0"/>
              <a:t>如果是文件，输出文件名</a:t>
            </a:r>
            <a:endParaRPr lang="zh-CN" altLang="zh-CN" sz="2000" b="0" dirty="0"/>
          </a:p>
          <a:p>
            <a:r>
              <a:rPr lang="en-US" altLang="zh-CN" sz="2000" b="0" dirty="0"/>
              <a:t>        </a:t>
            </a:r>
            <a:r>
              <a:rPr lang="en-US" altLang="zh-CN" sz="2000" b="0" err="1"/>
              <a:t>elif</a:t>
            </a:r>
            <a:r>
              <a:rPr lang="en-US" altLang="zh-CN" sz="2000" b="0"/>
              <a:t>  </a:t>
            </a:r>
            <a:r>
              <a:rPr lang="en-US" altLang="zh-CN" sz="2000" b="0">
                <a:solidFill>
                  <a:srgbClr val="C00000"/>
                </a:solidFill>
              </a:rPr>
              <a:t>isdir</a:t>
            </a:r>
            <a:r>
              <a:rPr lang="en-US" altLang="zh-CN" sz="2000" b="0" dirty="0"/>
              <a:t>(</a:t>
            </a:r>
            <a:r>
              <a:rPr lang="en-US" altLang="zh-CN" sz="2000" b="0" dirty="0" err="1"/>
              <a:t>subpath</a:t>
            </a:r>
            <a:r>
              <a:rPr lang="en-US" altLang="zh-CN" sz="2000" b="0"/>
              <a:t>):              # </a:t>
            </a:r>
            <a:r>
              <a:rPr lang="zh-CN" altLang="en-US" sz="2000" b="0" dirty="0"/>
              <a:t>如果是子目录</a:t>
            </a:r>
            <a:endParaRPr lang="zh-CN" altLang="zh-CN" sz="2000" b="0" dirty="0"/>
          </a:p>
          <a:p>
            <a:r>
              <a:rPr lang="en-US" altLang="zh-CN" sz="2000" b="0" dirty="0"/>
              <a:t>            print(</a:t>
            </a:r>
            <a:r>
              <a:rPr lang="en-US" altLang="zh-CN" sz="2000" b="0" dirty="0" err="1"/>
              <a:t>subpath</a:t>
            </a:r>
            <a:r>
              <a:rPr lang="en-US" altLang="zh-CN" sz="2000" b="0"/>
              <a:t>)                # </a:t>
            </a:r>
            <a:r>
              <a:rPr lang="zh-CN" altLang="en-US" sz="2000" b="0" dirty="0"/>
              <a:t>输出目录名</a:t>
            </a:r>
            <a:endParaRPr lang="zh-CN" altLang="zh-CN" sz="2000" b="0" dirty="0"/>
          </a:p>
          <a:p>
            <a:r>
              <a:rPr lang="en-US" altLang="zh-CN" sz="2000" b="0" dirty="0"/>
              <a:t>            </a:t>
            </a:r>
            <a:r>
              <a:rPr lang="en-US" altLang="zh-CN" sz="2000" b="0" dirty="0" err="1">
                <a:solidFill>
                  <a:srgbClr val="C00000"/>
                </a:solidFill>
              </a:rPr>
              <a:t>traverseDir</a:t>
            </a:r>
            <a:r>
              <a:rPr lang="en-US" altLang="zh-CN" sz="2000" b="0" dirty="0"/>
              <a:t>(</a:t>
            </a:r>
            <a:r>
              <a:rPr lang="en-US" altLang="zh-CN" sz="2000" b="0" dirty="0" err="1"/>
              <a:t>subpath</a:t>
            </a:r>
            <a:r>
              <a:rPr lang="en-US" altLang="zh-CN" sz="2000" b="0"/>
              <a:t>)     # </a:t>
            </a:r>
            <a:r>
              <a:rPr lang="zh-CN" altLang="en-US" sz="2000" b="0" dirty="0"/>
              <a:t>并递归调用</a:t>
            </a:r>
            <a:endParaRPr lang="en-US" altLang="zh-CN" sz="2000" b="0" dirty="0"/>
          </a:p>
          <a:p>
            <a:endParaRPr lang="en-US" altLang="zh-CN" sz="2000" b="0" dirty="0"/>
          </a:p>
          <a:p>
            <a:r>
              <a:rPr lang="en-US" altLang="zh-CN" sz="2000" b="0" err="1"/>
              <a:t>traverseDir</a:t>
            </a:r>
            <a:r>
              <a:rPr lang="en-US" altLang="zh-CN" sz="2000" b="0"/>
              <a:t>(r'd:\python')</a:t>
            </a:r>
            <a:endParaRPr lang="zh-CN" altLang="en-US" sz="2000" b="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文件与文件夹操作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52" y="989440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C00000"/>
                </a:solidFill>
              </a:rPr>
              <a:t>6.3.2</a:t>
            </a:r>
            <a:r>
              <a:rPr lang="zh-CN" altLang="en-US" dirty="0">
                <a:solidFill>
                  <a:srgbClr val="C00000"/>
                </a:solidFill>
              </a:rPr>
              <a:t> </a:t>
            </a:r>
            <a:r>
              <a:rPr lang="en-US" altLang="zh-CN" dirty="0" err="1">
                <a:solidFill>
                  <a:srgbClr val="C00000"/>
                </a:solidFill>
              </a:rPr>
              <a:t>os.path</a:t>
            </a:r>
            <a:r>
              <a:rPr lang="zh-CN" altLang="zh-CN" dirty="0">
                <a:solidFill>
                  <a:srgbClr val="C00000"/>
                </a:solidFill>
              </a:rPr>
              <a:t>模块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81431" y="1451105"/>
            <a:ext cx="8310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os.</a:t>
            </a:r>
            <a:r>
              <a:rPr lang="en-US" altLang="zh-CN" err="1"/>
              <a:t>path</a:t>
            </a:r>
            <a:r>
              <a:rPr lang="zh-CN" altLang="zh-CN"/>
              <a:t>模块提供关于</a:t>
            </a:r>
            <a:r>
              <a:rPr lang="zh-CN" altLang="zh-CN" dirty="0"/>
              <a:t>路径</a:t>
            </a:r>
            <a:r>
              <a:rPr lang="zh-CN" altLang="zh-CN"/>
              <a:t>判断、</a:t>
            </a:r>
            <a:r>
              <a:rPr lang="zh-CN" altLang="en-US"/>
              <a:t>文件名</a:t>
            </a:r>
            <a:r>
              <a:rPr lang="zh-CN" altLang="zh-CN"/>
              <a:t>连接</a:t>
            </a:r>
            <a:r>
              <a:rPr lang="zh-CN" altLang="zh-CN" dirty="0"/>
              <a:t>及切分的方法。</a:t>
            </a:r>
            <a:endParaRPr lang="zh-CN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2337073" y="2066762"/>
          <a:ext cx="8176452" cy="4460148"/>
        </p:xfrm>
        <a:graphic>
          <a:graphicData uri="http://schemas.openxmlformats.org/drawingml/2006/table">
            <a:tbl>
              <a:tblPr firstRow="1" bandRow="1" bandCol="1"/>
              <a:tblGrid>
                <a:gridCol w="2736304"/>
                <a:gridCol w="5440148"/>
              </a:tblGrid>
              <a:tr h="4421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方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    </a:t>
                      </a: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法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功 能 说 明</a:t>
                      </a:r>
                      <a:endParaRPr lang="zh-CN" sz="2000" b="1" kern="10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4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err="1"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isdir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(path)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判断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path</a:t>
                      </a: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是否</a:t>
                      </a: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为文件夹</a:t>
                      </a:r>
                      <a:r>
                        <a:rPr lang="zh-CN" altLang="en-US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，返回</a:t>
                      </a:r>
                      <a:r>
                        <a:rPr lang="en-US" alt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True/False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71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err="1"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isfile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(path)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判断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path</a:t>
                      </a: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是否为文件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71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err="1"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basename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(path)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返回指定路径的最后一个组成部分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0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err="1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dirname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(p)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返回给定路径的文件夹部分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619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0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exists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(path)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判断文件</a:t>
                      </a:r>
                      <a:r>
                        <a:rPr lang="en-US" alt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path</a:t>
                      </a: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是否</a:t>
                      </a: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存在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0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err="1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getsize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(filename)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返回文件的大小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0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join(path, *paths)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连接两个或多个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path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0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err="1"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splitext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  <a:cs typeface="Inconsolata" panose="020B0609030003000000" pitchFamily="49" charset="0"/>
                        </a:rPr>
                        <a:t>(path)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从</a:t>
                      </a: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路径中</a:t>
                      </a:r>
                      <a:r>
                        <a:rPr lang="zh-CN" altLang="en-US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分割</a:t>
                      </a:r>
                      <a:r>
                        <a:rPr lang="zh-CN" sz="2000" b="1" kern="10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文件</a:t>
                      </a:r>
                      <a:r>
                        <a:rPr lang="zh-CN" sz="2000" b="1" kern="100" dirty="0">
                          <a:effectLst/>
                          <a:latin typeface="+mn-ea"/>
                          <a:ea typeface="+mn-ea"/>
                          <a:cs typeface="宋体" panose="02010600030101010101" pitchFamily="2" charset="-122"/>
                        </a:rPr>
                        <a:t>的扩展名</a:t>
                      </a:r>
                      <a:endParaRPr lang="zh-CN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文件与文件夹操作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07568" y="989451"/>
            <a:ext cx="8136904" cy="1589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zh-CN" b="0" dirty="0"/>
              <a:t>import  </a:t>
            </a:r>
            <a:r>
              <a:rPr lang="en-US" altLang="zh-CN" b="0" dirty="0" err="1"/>
              <a:t>os.path</a:t>
            </a:r>
            <a:endParaRPr lang="zh-CN" altLang="zh-CN" b="0" dirty="0"/>
          </a:p>
          <a:p>
            <a:pPr>
              <a:lnSpc>
                <a:spcPct val="110000"/>
              </a:lnSpc>
            </a:pPr>
            <a:r>
              <a:rPr lang="en-US" altLang="zh-CN" b="0"/>
              <a:t>os.path.</a:t>
            </a:r>
            <a:r>
              <a:rPr lang="en-US" altLang="zh-CN" b="0">
                <a:solidFill>
                  <a:srgbClr val="C00000"/>
                </a:solidFill>
              </a:rPr>
              <a:t>basename</a:t>
            </a:r>
            <a:r>
              <a:rPr lang="en-US" altLang="zh-CN" b="0"/>
              <a:t>(r'D:\Workspace\tmh\t7.txt')</a:t>
            </a:r>
            <a:endParaRPr lang="zh-CN" altLang="zh-CN" b="0"/>
          </a:p>
          <a:p>
            <a:pPr indent="457200">
              <a:lnSpc>
                <a:spcPct val="110000"/>
              </a:lnSpc>
            </a:pPr>
            <a:r>
              <a:rPr lang="zh-CN" altLang="zh-CN" b="0"/>
              <a:t>返回路径的最后一个组成部分</a:t>
            </a:r>
            <a:r>
              <a:rPr lang="en-US" altLang="zh-CN" b="0"/>
              <a:t>'t7.txt'</a:t>
            </a:r>
            <a:endParaRPr lang="en-US" altLang="zh-CN" b="0"/>
          </a:p>
          <a:p>
            <a:pPr>
              <a:lnSpc>
                <a:spcPct val="110000"/>
              </a:lnSpc>
            </a:pPr>
            <a:r>
              <a:rPr lang="en-US" altLang="zh-CN" b="0"/>
              <a:t>os</a:t>
            </a:r>
            <a:r>
              <a:rPr lang="en-US" altLang="zh-CN" b="0" dirty="0" err="1"/>
              <a:t>.path.</a:t>
            </a:r>
            <a:r>
              <a:rPr lang="en-US" altLang="zh-CN" b="0" err="1">
                <a:solidFill>
                  <a:srgbClr val="C00000"/>
                </a:solidFill>
              </a:rPr>
              <a:t>dirname</a:t>
            </a:r>
            <a:r>
              <a:rPr lang="en-US" altLang="zh-CN" b="0"/>
              <a:t>(r'D:\Workspace\tmh\t7</a:t>
            </a:r>
            <a:r>
              <a:rPr lang="en-US" altLang="zh-CN" b="0" dirty="0"/>
              <a:t>.txt')</a:t>
            </a:r>
            <a:endParaRPr lang="zh-CN" altLang="zh-CN" b="0" dirty="0"/>
          </a:p>
          <a:p>
            <a:pPr indent="457200">
              <a:lnSpc>
                <a:spcPct val="110000"/>
              </a:lnSpc>
            </a:pPr>
            <a:r>
              <a:rPr lang="zh-CN" altLang="zh-CN" b="0" dirty="0"/>
              <a:t>返回该路径的文件夹部分</a:t>
            </a:r>
            <a:r>
              <a:rPr lang="en-US" altLang="zh-CN" b="0" dirty="0"/>
              <a:t>'D:\\Workspace\\</a:t>
            </a:r>
            <a:r>
              <a:rPr lang="en-US" altLang="zh-CN" b="0" err="1"/>
              <a:t>tmh</a:t>
            </a:r>
            <a:r>
              <a:rPr lang="en-US" altLang="zh-CN" b="0"/>
              <a:t>'</a:t>
            </a:r>
            <a:endParaRPr lang="en-US" altLang="zh-CN" b="0" dirty="0"/>
          </a:p>
        </p:txBody>
      </p:sp>
      <p:sp>
        <p:nvSpPr>
          <p:cNvPr id="5" name="文本框 4"/>
          <p:cNvSpPr txBox="1"/>
          <p:nvPr/>
        </p:nvSpPr>
        <p:spPr>
          <a:xfrm>
            <a:off x="2027548" y="3446112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0" dirty="0" err="1"/>
              <a:t>os.path.</a:t>
            </a:r>
            <a:r>
              <a:rPr lang="en-US" altLang="zh-CN" b="0" err="1">
                <a:solidFill>
                  <a:srgbClr val="C00000"/>
                </a:solidFill>
              </a:rPr>
              <a:t>join</a:t>
            </a:r>
            <a:r>
              <a:rPr lang="en-US" altLang="zh-CN" b="0"/>
              <a:t>(r'D:\Workspace</a:t>
            </a:r>
            <a:r>
              <a:rPr lang="en-US" altLang="zh-CN" b="0" dirty="0"/>
              <a:t>', '</a:t>
            </a:r>
            <a:r>
              <a:rPr lang="en-US" altLang="zh-CN" b="0" dirty="0" err="1"/>
              <a:t>tmh</a:t>
            </a:r>
            <a:r>
              <a:rPr lang="en-US" altLang="zh-CN" b="0" dirty="0"/>
              <a:t>')</a:t>
            </a:r>
            <a:endParaRPr lang="zh-CN" altLang="zh-CN" b="0" dirty="0"/>
          </a:p>
          <a:p>
            <a:pPr indent="457200"/>
            <a:r>
              <a:rPr lang="zh-CN" altLang="zh-CN" b="0" dirty="0"/>
              <a:t>将两个路径连接成一个路径，即</a:t>
            </a:r>
            <a:r>
              <a:rPr lang="en-US" altLang="zh-CN" b="0" dirty="0"/>
              <a:t>'D:\\Workspace\\</a:t>
            </a:r>
            <a:r>
              <a:rPr lang="en-US" altLang="zh-CN" b="0" dirty="0" err="1"/>
              <a:t>tmh</a:t>
            </a:r>
            <a:r>
              <a:rPr lang="en-US" altLang="zh-CN" b="0"/>
              <a:t>'</a:t>
            </a:r>
            <a:r>
              <a:rPr lang="zh-CN" altLang="zh-CN" b="0"/>
              <a:t>。</a:t>
            </a:r>
            <a:endParaRPr lang="en-US" altLang="zh-CN" b="0"/>
          </a:p>
          <a:p>
            <a:pPr indent="457200"/>
            <a:endParaRPr lang="zh-CN" altLang="zh-CN" b="0" dirty="0"/>
          </a:p>
          <a:p>
            <a:r>
              <a:rPr lang="en-US" altLang="zh-CN" b="0" dirty="0" err="1"/>
              <a:t>os.path.</a:t>
            </a:r>
            <a:r>
              <a:rPr lang="en-US" altLang="zh-CN" b="0" err="1">
                <a:solidFill>
                  <a:srgbClr val="C00000"/>
                </a:solidFill>
              </a:rPr>
              <a:t>splitext</a:t>
            </a:r>
            <a:r>
              <a:rPr lang="en-US" altLang="zh-CN" b="0"/>
              <a:t>(r'D:\Workspace\tmh\t7</a:t>
            </a:r>
            <a:r>
              <a:rPr lang="en-US" altLang="zh-CN" b="0" dirty="0"/>
              <a:t>.txt')</a:t>
            </a:r>
            <a:endParaRPr lang="zh-CN" altLang="zh-CN" b="0" dirty="0"/>
          </a:p>
          <a:p>
            <a:pPr indent="457200"/>
            <a:r>
              <a:rPr lang="zh-CN" altLang="zh-CN" b="0" dirty="0"/>
              <a:t>从路径中分割出文件的扩展名，它的返回值是一个包含两个元素的元组</a:t>
            </a:r>
            <a:r>
              <a:rPr lang="en-US" altLang="zh-CN" b="0" dirty="0"/>
              <a:t> ('D:\\Workspace \\tmh\\t7', '.txt')</a:t>
            </a:r>
            <a:r>
              <a:rPr lang="zh-CN" altLang="zh-CN" b="0" dirty="0"/>
              <a:t>。</a:t>
            </a:r>
            <a:endParaRPr lang="zh-CN" altLang="en-US" b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文件的基本概念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788" y="1047392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Python</a:t>
            </a:r>
            <a:r>
              <a:rPr lang="zh-CN" altLang="zh-CN" dirty="0"/>
              <a:t>读</a:t>
            </a:r>
            <a:r>
              <a:rPr lang="en-US" altLang="zh-CN" dirty="0"/>
              <a:t>/</a:t>
            </a:r>
            <a:r>
              <a:rPr lang="zh-CN" altLang="zh-CN" dirty="0"/>
              <a:t>写文件的基本流程如</a:t>
            </a:r>
            <a:r>
              <a:rPr lang="zh-CN" altLang="en-US" dirty="0"/>
              <a:t>下</a:t>
            </a:r>
            <a:r>
              <a:rPr lang="zh-CN" altLang="zh-CN" dirty="0"/>
              <a:t>图所示</a:t>
            </a:r>
            <a:r>
              <a:rPr lang="zh-CN" altLang="en-US" dirty="0"/>
              <a:t>。</a:t>
            </a:r>
            <a:endParaRPr lang="zh-CN" altLang="en-US" dirty="0"/>
          </a:p>
        </p:txBody>
      </p:sp>
      <p:pic>
        <p:nvPicPr>
          <p:cNvPr id="4098" name="Picture 2" descr="6-4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360" y="1554727"/>
            <a:ext cx="4015815" cy="3078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4"/>
          <p:cNvSpPr txBox="1"/>
          <p:nvPr/>
        </p:nvSpPr>
        <p:spPr>
          <a:xfrm>
            <a:off x="6727307" y="1421388"/>
            <a:ext cx="3527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文件函数主要有：</a:t>
            </a:r>
            <a:endParaRPr lang="en-US" altLang="zh-CN" dirty="0"/>
          </a:p>
          <a:p>
            <a:r>
              <a:rPr lang="en-US" altLang="zh-CN" dirty="0"/>
              <a:t>f = open(</a:t>
            </a:r>
            <a:r>
              <a:rPr lang="en-US" altLang="zh-CN" dirty="0" err="1"/>
              <a:t>fname</a:t>
            </a:r>
            <a:r>
              <a:rPr lang="en-US" altLang="zh-CN" dirty="0"/>
              <a:t>, mode)</a:t>
            </a:r>
            <a:endParaRPr lang="en-US" altLang="zh-CN" dirty="0"/>
          </a:p>
          <a:p>
            <a:r>
              <a:rPr lang="en-US" altLang="zh-CN" dirty="0"/>
              <a:t>s = </a:t>
            </a:r>
            <a:r>
              <a:rPr lang="en-US" altLang="zh-CN" dirty="0" err="1"/>
              <a:t>f.</a:t>
            </a:r>
            <a:r>
              <a:rPr lang="en-US" altLang="zh-CN" err="1"/>
              <a:t>read</a:t>
            </a:r>
            <a:r>
              <a:rPr lang="en-US" altLang="zh-CN"/>
              <a:t>()</a:t>
            </a:r>
            <a:endParaRPr lang="en-US" altLang="zh-CN" dirty="0"/>
          </a:p>
          <a:p>
            <a:r>
              <a:rPr lang="en-US" altLang="zh-CN"/>
              <a:t>lin</a:t>
            </a:r>
            <a:r>
              <a:rPr lang="en-US" altLang="zh-CN" dirty="0"/>
              <a:t>e</a:t>
            </a:r>
            <a:r>
              <a:rPr lang="en-US" altLang="zh-CN"/>
              <a:t> </a:t>
            </a:r>
            <a:r>
              <a:rPr lang="en-US" altLang="zh-CN" dirty="0"/>
              <a:t>= </a:t>
            </a:r>
            <a:r>
              <a:rPr lang="en-US" altLang="zh-CN" dirty="0" err="1"/>
              <a:t>f.readline</a:t>
            </a:r>
            <a:r>
              <a:rPr lang="en-US" altLang="zh-CN" dirty="0"/>
              <a:t>()</a:t>
            </a:r>
            <a:endParaRPr lang="en-US" altLang="zh-CN" dirty="0"/>
          </a:p>
          <a:p>
            <a:r>
              <a:rPr lang="en-US" altLang="zh-CN" dirty="0" err="1"/>
              <a:t>lst</a:t>
            </a:r>
            <a:r>
              <a:rPr lang="en-US" altLang="zh-CN" dirty="0"/>
              <a:t> = </a:t>
            </a:r>
            <a:r>
              <a:rPr lang="en-US" altLang="zh-CN" dirty="0" err="1"/>
              <a:t>f.readlines</a:t>
            </a:r>
            <a:r>
              <a:rPr lang="en-US" altLang="zh-CN" dirty="0"/>
              <a:t>()</a:t>
            </a:r>
            <a:endParaRPr lang="en-US" altLang="zh-CN" dirty="0"/>
          </a:p>
          <a:p>
            <a:r>
              <a:rPr lang="en-US" altLang="zh-CN" dirty="0" err="1"/>
              <a:t>f.write</a:t>
            </a:r>
            <a:r>
              <a:rPr lang="en-US" altLang="zh-CN" dirty="0"/>
              <a:t>(s)</a:t>
            </a:r>
            <a:endParaRPr lang="en-US" altLang="zh-CN" dirty="0"/>
          </a:p>
          <a:p>
            <a:r>
              <a:rPr lang="en-US" altLang="zh-CN" dirty="0" err="1"/>
              <a:t>f.writelines</a:t>
            </a:r>
            <a:r>
              <a:rPr lang="en-US" altLang="zh-CN" dirty="0"/>
              <a:t>(</a:t>
            </a:r>
            <a:r>
              <a:rPr lang="en-US" altLang="zh-CN" dirty="0" err="1"/>
              <a:t>lst</a:t>
            </a:r>
            <a:r>
              <a:rPr lang="en-US" altLang="zh-CN" dirty="0"/>
              <a:t>)</a:t>
            </a:r>
            <a:endParaRPr lang="en-US" altLang="zh-CN" dirty="0"/>
          </a:p>
          <a:p>
            <a:r>
              <a:rPr lang="en-US" altLang="zh-CN" dirty="0" err="1"/>
              <a:t>f.close</a:t>
            </a:r>
            <a:r>
              <a:rPr lang="en-US" altLang="zh-CN" dirty="0"/>
              <a:t>()</a:t>
            </a:r>
            <a:endParaRPr lang="en-US" altLang="zh-CN" dirty="0"/>
          </a:p>
        </p:txBody>
      </p:sp>
      <p:sp>
        <p:nvSpPr>
          <p:cNvPr id="6" name="文本框 5"/>
          <p:cNvSpPr txBox="1"/>
          <p:nvPr/>
        </p:nvSpPr>
        <p:spPr>
          <a:xfrm>
            <a:off x="2041095" y="4797152"/>
            <a:ext cx="3527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# </a:t>
            </a:r>
            <a:r>
              <a:rPr lang="zh-CN" altLang="en-US"/>
              <a:t>写文件</a:t>
            </a:r>
            <a:endParaRPr lang="en-US" altLang="zh-CN" dirty="0"/>
          </a:p>
          <a:p>
            <a:r>
              <a:rPr lang="en-US" altLang="zh-CN" dirty="0"/>
              <a:t>f = </a:t>
            </a:r>
            <a:r>
              <a:rPr lang="en-US" altLang="zh-CN"/>
              <a:t>open('a.</a:t>
            </a:r>
            <a:r>
              <a:rPr lang="en-US" altLang="zh-CN" dirty="0"/>
              <a:t>txt', 'w')</a:t>
            </a:r>
            <a:endParaRPr lang="en-US" altLang="zh-CN" dirty="0"/>
          </a:p>
          <a:p>
            <a:r>
              <a:rPr lang="en-US" altLang="zh-CN" dirty="0" err="1"/>
              <a:t>f.write</a:t>
            </a:r>
            <a:r>
              <a:rPr lang="en-US" altLang="zh-CN" dirty="0"/>
              <a:t>('I </a:t>
            </a:r>
            <a:r>
              <a:rPr lang="en-US" altLang="zh-CN"/>
              <a:t>love Python\n')</a:t>
            </a:r>
            <a:endParaRPr lang="en-US" altLang="zh-CN"/>
          </a:p>
          <a:p>
            <a:r>
              <a:rPr lang="en-US" altLang="zh-CN"/>
              <a:t>f.write('111 222\n')</a:t>
            </a:r>
            <a:endParaRPr lang="en-US" altLang="zh-CN"/>
          </a:p>
          <a:p>
            <a:r>
              <a:rPr lang="en-US" altLang="zh-CN"/>
              <a:t>f</a:t>
            </a:r>
            <a:r>
              <a:rPr lang="en-US" altLang="zh-CN" dirty="0" err="1"/>
              <a:t>.close</a:t>
            </a:r>
            <a:r>
              <a:rPr lang="en-US" altLang="zh-CN" dirty="0"/>
              <a:t>()</a:t>
            </a:r>
            <a:endParaRPr lang="en-US" altLang="zh-CN" dirty="0"/>
          </a:p>
        </p:txBody>
      </p:sp>
      <p:sp>
        <p:nvSpPr>
          <p:cNvPr id="8" name="文本框 7"/>
          <p:cNvSpPr txBox="1"/>
          <p:nvPr/>
        </p:nvSpPr>
        <p:spPr>
          <a:xfrm>
            <a:off x="6727307" y="4786571"/>
            <a:ext cx="3527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# </a:t>
            </a:r>
            <a:r>
              <a:rPr lang="zh-CN" altLang="en-US"/>
              <a:t>读文件</a:t>
            </a:r>
            <a:endParaRPr lang="en-US" altLang="zh-CN" dirty="0"/>
          </a:p>
          <a:p>
            <a:r>
              <a:rPr lang="en-US" altLang="zh-CN" dirty="0"/>
              <a:t>f = </a:t>
            </a:r>
            <a:r>
              <a:rPr lang="en-US" altLang="zh-CN"/>
              <a:t>open('a.</a:t>
            </a:r>
            <a:r>
              <a:rPr lang="en-US" altLang="zh-CN" dirty="0"/>
              <a:t>txt</a:t>
            </a:r>
            <a:r>
              <a:rPr lang="en-US" altLang="zh-CN"/>
              <a:t>', 'r')</a:t>
            </a:r>
            <a:endParaRPr lang="en-US" altLang="zh-CN" dirty="0"/>
          </a:p>
          <a:p>
            <a:r>
              <a:rPr lang="en-US" altLang="zh-CN"/>
              <a:t>s = f.read()</a:t>
            </a:r>
            <a:endParaRPr lang="en-US" altLang="zh-CN"/>
          </a:p>
          <a:p>
            <a:r>
              <a:rPr lang="en-US" altLang="zh-CN"/>
              <a:t>f</a:t>
            </a:r>
            <a:r>
              <a:rPr lang="en-US" altLang="zh-CN" dirty="0" err="1"/>
              <a:t>.</a:t>
            </a:r>
            <a:r>
              <a:rPr lang="en-US" altLang="zh-CN" err="1"/>
              <a:t>close</a:t>
            </a:r>
            <a:r>
              <a:rPr lang="en-US" altLang="zh-CN"/>
              <a:t>()</a:t>
            </a:r>
            <a:endParaRPr lang="en-US" altLang="zh-CN"/>
          </a:p>
          <a:p>
            <a:r>
              <a:rPr lang="en-US" altLang="zh-CN"/>
              <a:t>print(s)</a:t>
            </a:r>
            <a:endParaRPr lang="en-US" altLang="zh-CN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文件与文件夹操作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63" y="1125033"/>
            <a:ext cx="8362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/>
              <a:t>【</a:t>
            </a:r>
            <a:r>
              <a:rPr lang="zh-CN" altLang="en-US" sz="2000"/>
              <a:t>例</a:t>
            </a:r>
            <a:r>
              <a:rPr lang="en-US" altLang="zh-CN" sz="2000"/>
              <a:t>10】</a:t>
            </a:r>
            <a:r>
              <a:rPr lang="zh-CN" altLang="en-US" sz="2000"/>
              <a:t>下载网络上的一个图片文件。</a:t>
            </a:r>
            <a:endParaRPr lang="zh-CN" altLang="en-US" sz="2000" dirty="0"/>
          </a:p>
        </p:txBody>
      </p:sp>
      <p:sp>
        <p:nvSpPr>
          <p:cNvPr id="6" name="矩形 5"/>
          <p:cNvSpPr/>
          <p:nvPr/>
        </p:nvSpPr>
        <p:spPr>
          <a:xfrm>
            <a:off x="1916236" y="1572752"/>
            <a:ext cx="8575552" cy="4380495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b="0"/>
              <a:t>import requests                	# </a:t>
            </a:r>
            <a:r>
              <a:rPr lang="zh-CN" altLang="en-US" b="0"/>
              <a:t>网络访问库</a:t>
            </a:r>
            <a:r>
              <a:rPr lang="en-US" altLang="zh-CN" b="0"/>
              <a:t>, anaconda</a:t>
            </a:r>
            <a:r>
              <a:rPr lang="zh-CN" altLang="en-US" b="0"/>
              <a:t>已包含此库</a:t>
            </a:r>
            <a:endParaRPr lang="zh-CN" altLang="en-US" b="0"/>
          </a:p>
          <a:p>
            <a:pPr>
              <a:lnSpc>
                <a:spcPct val="120000"/>
              </a:lnSpc>
            </a:pPr>
            <a:r>
              <a:rPr lang="en-US" altLang="zh-CN" b="0"/>
              <a:t>import os</a:t>
            </a:r>
            <a:endParaRPr lang="en-US" altLang="zh-CN" b="0"/>
          </a:p>
          <a:p>
            <a:pPr>
              <a:lnSpc>
                <a:spcPct val="120000"/>
              </a:lnSpc>
            </a:pPr>
            <a:r>
              <a:rPr lang="en-US" altLang="zh-CN" b="0"/>
              <a:t># </a:t>
            </a:r>
            <a:r>
              <a:rPr lang="zh-CN" altLang="en-US" b="0"/>
              <a:t>爬取图片时伪装为 </a:t>
            </a:r>
            <a:r>
              <a:rPr lang="en-US" altLang="zh-CN" b="0"/>
              <a:t>Chrome </a:t>
            </a:r>
            <a:r>
              <a:rPr lang="zh-CN" altLang="en-US" b="0"/>
              <a:t>浏览器</a:t>
            </a:r>
            <a:r>
              <a:rPr lang="en-US" altLang="zh-CN" b="0"/>
              <a:t>, </a:t>
            </a:r>
            <a:r>
              <a:rPr lang="zh-CN" altLang="en-US" b="0"/>
              <a:t>如果不伪装，该网站将禁止访问</a:t>
            </a:r>
            <a:endParaRPr lang="zh-CN" altLang="en-US" b="0"/>
          </a:p>
          <a:p>
            <a:pPr>
              <a:lnSpc>
                <a:spcPct val="120000"/>
              </a:lnSpc>
            </a:pPr>
            <a:r>
              <a:rPr lang="en-US" altLang="zh-CN" b="0"/>
              <a:t>headers = { 'User-Agent': 'Mozilla/5.0 (Windows NT 10.0; Win64; x64) AppleWebKit/537.36 (KHTML, like Gecko) Chrome/58.0.3029.110 Safari/537.3',</a:t>
            </a:r>
            <a:endParaRPr lang="en-US" altLang="zh-CN" b="0"/>
          </a:p>
          <a:p>
            <a:pPr>
              <a:lnSpc>
                <a:spcPct val="120000"/>
              </a:lnSpc>
            </a:pPr>
            <a:r>
              <a:rPr lang="en-US" altLang="zh-CN" b="0"/>
              <a:t>    'Accept-Language': 'en-US,en;q=0.5',</a:t>
            </a:r>
            <a:endParaRPr lang="en-US" altLang="zh-CN" b="0"/>
          </a:p>
          <a:p>
            <a:pPr>
              <a:lnSpc>
                <a:spcPct val="120000"/>
              </a:lnSpc>
            </a:pPr>
            <a:r>
              <a:rPr lang="en-US" altLang="zh-CN" b="0"/>
              <a:t>}</a:t>
            </a:r>
            <a:endParaRPr lang="en-US" altLang="zh-CN" b="0"/>
          </a:p>
          <a:p>
            <a:pPr>
              <a:lnSpc>
                <a:spcPct val="120000"/>
              </a:lnSpc>
            </a:pPr>
            <a:endParaRPr lang="en-US" altLang="zh-CN" b="0"/>
          </a:p>
          <a:p>
            <a:pPr>
              <a:lnSpc>
                <a:spcPct val="120000"/>
              </a:lnSpc>
            </a:pPr>
            <a:r>
              <a:rPr lang="en-US" altLang="zh-CN" b="0"/>
              <a:t>url = 'https://www.gduf.edu.cn/img/logo.png'</a:t>
            </a:r>
            <a:endParaRPr lang="en-US" altLang="zh-CN" b="0"/>
          </a:p>
          <a:p>
            <a:pPr>
              <a:lnSpc>
                <a:spcPct val="120000"/>
              </a:lnSpc>
            </a:pPr>
            <a:r>
              <a:rPr lang="en-US" altLang="zh-CN" b="0"/>
              <a:t>fname = os.path.basename(url)       		# </a:t>
            </a:r>
            <a:r>
              <a:rPr lang="zh-CN" altLang="en-US" b="0"/>
              <a:t>获取路径中的图片文件名 </a:t>
            </a:r>
            <a:r>
              <a:rPr lang="en-US" altLang="zh-CN" b="0"/>
              <a:t>logo.png</a:t>
            </a:r>
            <a:endParaRPr lang="en-US" altLang="zh-CN" b="0"/>
          </a:p>
          <a:p>
            <a:pPr>
              <a:lnSpc>
                <a:spcPct val="120000"/>
              </a:lnSpc>
            </a:pPr>
            <a:r>
              <a:rPr lang="en-US" altLang="zh-CN" b="0"/>
              <a:t>r = requests.</a:t>
            </a:r>
            <a:r>
              <a:rPr lang="en-US" altLang="zh-CN" b="0">
                <a:solidFill>
                  <a:srgbClr val="C00000"/>
                </a:solidFill>
              </a:rPr>
              <a:t>get</a:t>
            </a:r>
            <a:r>
              <a:rPr lang="en-US" altLang="zh-CN" b="0"/>
              <a:t>(url, headers</a:t>
            </a:r>
            <a:r>
              <a:rPr lang="en-US" altLang="zh-CN" b="0">
                <a:solidFill>
                  <a:srgbClr val="C00000"/>
                </a:solidFill>
              </a:rPr>
              <a:t>=headers</a:t>
            </a:r>
            <a:r>
              <a:rPr lang="en-US" altLang="zh-CN" b="0"/>
              <a:t>)        	# </a:t>
            </a:r>
            <a:r>
              <a:rPr lang="zh-CN" altLang="en-US" b="0"/>
              <a:t>访问图片</a:t>
            </a:r>
            <a:r>
              <a:rPr lang="en-US" altLang="zh-CN" b="0"/>
              <a:t>, </a:t>
            </a:r>
            <a:r>
              <a:rPr lang="zh-CN" altLang="en-US" b="0"/>
              <a:t>返回一个响应对象</a:t>
            </a:r>
            <a:r>
              <a:rPr lang="en-US" altLang="zh-CN" b="0"/>
              <a:t>r</a:t>
            </a:r>
            <a:endParaRPr lang="en-US" altLang="zh-CN" b="0"/>
          </a:p>
          <a:p>
            <a:pPr>
              <a:lnSpc>
                <a:spcPct val="120000"/>
              </a:lnSpc>
            </a:pPr>
            <a:r>
              <a:rPr lang="en-US" altLang="zh-CN" b="0"/>
              <a:t>with  open(f'tmp/{fname}', 'wb') as fw:   	# 'wb', </a:t>
            </a:r>
            <a:r>
              <a:rPr lang="zh-CN" altLang="en-US" b="0"/>
              <a:t>图片是二进制文件</a:t>
            </a:r>
            <a:endParaRPr lang="zh-CN" altLang="en-US" b="0"/>
          </a:p>
          <a:p>
            <a:pPr>
              <a:lnSpc>
                <a:spcPct val="120000"/>
              </a:lnSpc>
            </a:pPr>
            <a:r>
              <a:rPr lang="zh-CN" altLang="en-US" b="0"/>
              <a:t>    </a:t>
            </a:r>
            <a:r>
              <a:rPr lang="en-US" altLang="zh-CN" b="0"/>
              <a:t>fw.write(r.content)                  		# r.content</a:t>
            </a:r>
            <a:r>
              <a:rPr lang="zh-CN" altLang="en-US" b="0"/>
              <a:t>对应图片的字节数据</a:t>
            </a:r>
            <a:endParaRPr lang="zh-CN" altLang="en-US" b="0" dirty="0"/>
          </a:p>
        </p:txBody>
      </p:sp>
      <p:sp>
        <p:nvSpPr>
          <p:cNvPr id="5" name="文本框 4"/>
          <p:cNvSpPr txBox="1"/>
          <p:nvPr/>
        </p:nvSpPr>
        <p:spPr>
          <a:xfrm>
            <a:off x="1939216" y="5980149"/>
            <a:ext cx="8362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/>
              <a:t>下载的图片保存为 </a:t>
            </a:r>
            <a:r>
              <a:rPr lang="en-US" altLang="zh-CN" sz="2000"/>
              <a:t>tmp/logo.png</a:t>
            </a:r>
            <a:r>
              <a:rPr lang="zh-CN" altLang="en-US" sz="2000"/>
              <a:t>文件。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os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模块中用于返回当前工作目录名的函数是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rmdir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mkdir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chdir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getcwd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os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模块中用于切换当前工作目录的函数是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listdir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chdir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getcwd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mkdir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对于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file.txt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的文件名，如需分割出文件扩展名，可使用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os.path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模块中的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函数。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要判断某个路径是否是文件，可使用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os.path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模块中的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函数。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要返回某个目录下的所有文件名和子目录名，可以使用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os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模块中的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函数。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操作数据文件时如只给出了文件名但没有指定目录路径，则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默认在程序所在的目录中查找该文件。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某个子目录下含有文件，则不能用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os.rmdir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命令直接删除该子目录。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os.rename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可用于文件的改名操作。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编程实例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52" y="2420888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b="0"/>
              <a:t>【例</a:t>
            </a:r>
            <a:r>
              <a:rPr lang="en-US" altLang="zh-CN" b="0"/>
              <a:t>11</a:t>
            </a:r>
            <a:r>
              <a:rPr lang="zh-CN" altLang="zh-CN" b="0"/>
              <a:t>】</a:t>
            </a:r>
            <a:r>
              <a:rPr lang="en-US" altLang="zh-CN" b="0" dirty="0"/>
              <a:t>BMI</a:t>
            </a:r>
            <a:r>
              <a:rPr lang="zh-CN" altLang="zh-CN" b="0" dirty="0"/>
              <a:t>（</a:t>
            </a:r>
            <a:r>
              <a:rPr lang="en-US" altLang="zh-CN" b="0" dirty="0"/>
              <a:t>Body Mass Index</a:t>
            </a:r>
            <a:r>
              <a:rPr lang="zh-CN" altLang="zh-CN" b="0" dirty="0"/>
              <a:t>，体质指数）是国际上常用的量度体重与身高比例的指数，其计算公式为</a:t>
            </a:r>
            <a:r>
              <a:rPr lang="en-US" altLang="zh-CN" b="0" dirty="0"/>
              <a:t> </a:t>
            </a:r>
            <a:endParaRPr lang="en-US" altLang="zh-CN" b="0" dirty="0"/>
          </a:p>
          <a:p>
            <a:r>
              <a:rPr lang="en-US" altLang="zh-CN" b="0" dirty="0">
                <a:solidFill>
                  <a:srgbClr val="C00000"/>
                </a:solidFill>
              </a:rPr>
              <a:t>BMI = </a:t>
            </a:r>
            <a:r>
              <a:rPr lang="zh-CN" altLang="zh-CN" b="0" dirty="0">
                <a:solidFill>
                  <a:srgbClr val="C00000"/>
                </a:solidFill>
              </a:rPr>
              <a:t>体重（千克）</a:t>
            </a:r>
            <a:r>
              <a:rPr lang="en-US" altLang="zh-CN" b="0" dirty="0">
                <a:solidFill>
                  <a:srgbClr val="C00000"/>
                </a:solidFill>
              </a:rPr>
              <a:t>/</a:t>
            </a:r>
            <a:r>
              <a:rPr lang="zh-CN" altLang="zh-CN" b="0" dirty="0">
                <a:solidFill>
                  <a:srgbClr val="C00000"/>
                </a:solidFill>
              </a:rPr>
              <a:t>身高（米）的平方</a:t>
            </a:r>
            <a:r>
              <a:rPr lang="zh-CN" altLang="zh-CN" b="0" dirty="0"/>
              <a:t>。</a:t>
            </a:r>
            <a:endParaRPr lang="en-US" altLang="zh-CN" b="0" dirty="0"/>
          </a:p>
          <a:p>
            <a:r>
              <a:rPr lang="zh-CN" altLang="zh-CN" b="0" dirty="0"/>
              <a:t>成人的</a:t>
            </a:r>
            <a:r>
              <a:rPr lang="en-US" altLang="zh-CN" b="0" dirty="0"/>
              <a:t>BMI</a:t>
            </a:r>
            <a:r>
              <a:rPr lang="zh-CN" altLang="zh-CN" b="0" dirty="0"/>
              <a:t>数值判断标准如下所示：过轻，低于</a:t>
            </a:r>
            <a:r>
              <a:rPr lang="en-US" altLang="zh-CN" b="0" dirty="0"/>
              <a:t>18.5</a:t>
            </a:r>
            <a:r>
              <a:rPr lang="zh-CN" altLang="zh-CN" b="0" dirty="0"/>
              <a:t>；正常，</a:t>
            </a:r>
            <a:r>
              <a:rPr lang="en-US" altLang="zh-CN" b="0" dirty="0"/>
              <a:t>18.5</a:t>
            </a:r>
            <a:r>
              <a:rPr lang="zh-CN" altLang="zh-CN" b="0" dirty="0"/>
              <a:t>～</a:t>
            </a:r>
            <a:r>
              <a:rPr lang="en-US" altLang="zh-CN" b="0" dirty="0"/>
              <a:t>23.9</a:t>
            </a:r>
            <a:r>
              <a:rPr lang="zh-CN" altLang="zh-CN" b="0" dirty="0"/>
              <a:t>；超重，</a:t>
            </a:r>
            <a:r>
              <a:rPr lang="en-US" altLang="zh-CN" b="0" dirty="0"/>
              <a:t>24</a:t>
            </a:r>
            <a:r>
              <a:rPr lang="zh-CN" altLang="zh-CN" b="0" dirty="0"/>
              <a:t>～</a:t>
            </a:r>
            <a:r>
              <a:rPr lang="en-US" altLang="zh-CN" b="0" dirty="0"/>
              <a:t>27.9</a:t>
            </a:r>
            <a:r>
              <a:rPr lang="zh-CN" altLang="zh-CN" b="0" dirty="0"/>
              <a:t>；肥胖，大于</a:t>
            </a:r>
            <a:r>
              <a:rPr lang="en-US" altLang="zh-CN" b="0" dirty="0"/>
              <a:t>28</a:t>
            </a:r>
            <a:r>
              <a:rPr lang="zh-CN" altLang="zh-CN" b="0" dirty="0"/>
              <a:t>。试编写</a:t>
            </a:r>
            <a:r>
              <a:rPr lang="en-US" altLang="zh-CN" b="0" dirty="0"/>
              <a:t>BMI</a:t>
            </a:r>
            <a:r>
              <a:rPr lang="zh-CN" altLang="zh-CN" b="0" dirty="0"/>
              <a:t>计算程序给出相应的判断，并将测试结果存入</a:t>
            </a:r>
            <a:r>
              <a:rPr lang="en-US" altLang="zh-CN" b="0" dirty="0"/>
              <a:t>BMI.txt</a:t>
            </a:r>
            <a:r>
              <a:rPr lang="zh-CN" altLang="zh-CN" b="0" dirty="0"/>
              <a:t>文件。</a:t>
            </a:r>
            <a:endParaRPr lang="zh-CN" altLang="en-US" b="0" dirty="0"/>
          </a:p>
        </p:txBody>
      </p:sp>
      <p:sp>
        <p:nvSpPr>
          <p:cNvPr id="5" name="矩形 4"/>
          <p:cNvSpPr/>
          <p:nvPr/>
        </p:nvSpPr>
        <p:spPr>
          <a:xfrm>
            <a:off x="2240419" y="1122468"/>
            <a:ext cx="78880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zh-CN" altLang="zh-CN" b="0" kern="100" dirty="0">
                <a:latin typeface="Times New Roman" panose="02020603050405020304" pitchFamily="18" charset="0"/>
                <a:cs typeface="宋体" panose="02010600030101010101" pitchFamily="2" charset="-122"/>
              </a:rPr>
              <a:t>前面</a:t>
            </a:r>
            <a:r>
              <a:rPr lang="zh-CN" altLang="en-US" b="0" kern="100" dirty="0">
                <a:latin typeface="Times New Roman" panose="02020603050405020304" pitchFamily="18" charset="0"/>
                <a:cs typeface="宋体" panose="02010600030101010101" pitchFamily="2" charset="-122"/>
              </a:rPr>
              <a:t>几章</a:t>
            </a:r>
            <a:r>
              <a:rPr lang="zh-CN" altLang="zh-CN" b="0" kern="100" dirty="0">
                <a:latin typeface="Times New Roman" panose="02020603050405020304" pitchFamily="18" charset="0"/>
                <a:cs typeface="宋体" panose="02010600030101010101" pitchFamily="2" charset="-122"/>
              </a:rPr>
              <a:t>介绍了</a:t>
            </a:r>
            <a:r>
              <a:rPr lang="en-US" altLang="zh-CN" b="0" kern="100" dirty="0">
                <a:latin typeface="Times New Roman" panose="02020603050405020304" pitchFamily="18" charset="0"/>
              </a:rPr>
              <a:t>Python</a:t>
            </a:r>
            <a:r>
              <a:rPr lang="zh-CN" altLang="zh-CN" b="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编程的</a:t>
            </a:r>
            <a:r>
              <a:rPr lang="zh-CN" altLang="zh-CN" b="0" kern="100" dirty="0">
                <a:latin typeface="Times New Roman" panose="02020603050405020304" pitchFamily="18" charset="0"/>
                <a:cs typeface="宋体" panose="02010600030101010101" pitchFamily="2" charset="-122"/>
              </a:rPr>
              <a:t>基本语法。</a:t>
            </a:r>
            <a:r>
              <a:rPr lang="zh-CN" altLang="en-US" b="0" kern="100" dirty="0">
                <a:latin typeface="Times New Roman" panose="02020603050405020304" pitchFamily="18" charset="0"/>
                <a:cs typeface="宋体" panose="02010600030101010101" pitchFamily="2" charset="-122"/>
              </a:rPr>
              <a:t>本小节介绍几个</a:t>
            </a:r>
            <a:r>
              <a:rPr lang="zh-CN" altLang="zh-CN" b="0" kern="100" dirty="0">
                <a:latin typeface="Times New Roman" panose="02020603050405020304" pitchFamily="18" charset="0"/>
                <a:cs typeface="宋体" panose="02010600030101010101" pitchFamily="2" charset="-122"/>
              </a:rPr>
              <a:t>编程</a:t>
            </a:r>
            <a:r>
              <a:rPr lang="zh-CN" altLang="en-US" b="0" kern="100" dirty="0">
                <a:latin typeface="Times New Roman" panose="02020603050405020304" pitchFamily="18" charset="0"/>
                <a:cs typeface="宋体" panose="02010600030101010101" pitchFamily="2" charset="-122"/>
              </a:rPr>
              <a:t>实例，大家一定要多</a:t>
            </a:r>
            <a:r>
              <a:rPr lang="zh-CN" altLang="zh-CN" b="0" kern="100" dirty="0">
                <a:latin typeface="Times New Roman" panose="02020603050405020304" pitchFamily="18" charset="0"/>
                <a:cs typeface="宋体" panose="02010600030101010101" pitchFamily="2" charset="-122"/>
              </a:rPr>
              <a:t>动手写代码</a:t>
            </a:r>
            <a:r>
              <a:rPr lang="zh-CN" altLang="en-US" b="0" kern="100" dirty="0">
                <a:latin typeface="Times New Roman" panose="02020603050405020304" pitchFamily="18" charset="0"/>
                <a:cs typeface="宋体" panose="02010600030101010101" pitchFamily="2" charset="-122"/>
              </a:rPr>
              <a:t>。</a:t>
            </a:r>
            <a:endParaRPr lang="zh-CN" altLang="en-US" b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按文件的数据组织形式，文件可分为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两种。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文本文件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二进制文件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图片文件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可执行程序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矩形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rect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rect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多选题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编程实例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919536" y="1124744"/>
            <a:ext cx="8496944" cy="5355312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/>
              <a:t>print('BMI=</a:t>
            </a:r>
            <a:r>
              <a:rPr lang="zh-CN" altLang="en-US"/>
              <a:t>体重</a:t>
            </a:r>
            <a:r>
              <a:rPr lang="en-US" altLang="zh-CN"/>
              <a:t>(kg)/</a:t>
            </a:r>
            <a:r>
              <a:rPr lang="zh-CN" altLang="en-US"/>
              <a:t>身高</a:t>
            </a:r>
            <a:r>
              <a:rPr lang="en-US" altLang="zh-CN"/>
              <a:t>(m)</a:t>
            </a:r>
            <a:r>
              <a:rPr lang="zh-CN" altLang="en-US"/>
              <a:t>的平方</a:t>
            </a:r>
            <a:r>
              <a:rPr lang="en-US" altLang="zh-CN"/>
              <a:t>')</a:t>
            </a:r>
            <a:endParaRPr lang="en-US" altLang="zh-CN"/>
          </a:p>
          <a:p>
            <a:r>
              <a:rPr lang="en-US" altLang="zh-CN"/>
              <a:t>f = open('tmp/BMI.txt', 'a+')			# a+ </a:t>
            </a:r>
            <a:r>
              <a:rPr lang="zh-CN" altLang="en-US"/>
              <a:t>添加模式打开文件</a:t>
            </a:r>
            <a:endParaRPr lang="zh-CN" altLang="en-US"/>
          </a:p>
          <a:p>
            <a:r>
              <a:rPr lang="en-US" altLang="zh-CN"/>
              <a:t>while  True:					# </a:t>
            </a:r>
            <a:r>
              <a:rPr lang="zh-CN" altLang="en-US"/>
              <a:t>循环，以便反复测试</a:t>
            </a:r>
            <a:endParaRPr lang="zh-CN" altLang="en-US"/>
          </a:p>
          <a:p>
            <a:r>
              <a:rPr lang="zh-CN" altLang="en-US"/>
              <a:t>    </a:t>
            </a:r>
            <a:r>
              <a:rPr lang="en-US" altLang="zh-CN"/>
              <a:t>weight = float(input('</a:t>
            </a:r>
            <a:r>
              <a:rPr lang="zh-CN" altLang="en-US"/>
              <a:t>体重</a:t>
            </a:r>
            <a:r>
              <a:rPr lang="en-US" altLang="zh-CN"/>
              <a:t>(</a:t>
            </a:r>
            <a:r>
              <a:rPr lang="zh-CN" altLang="en-US"/>
              <a:t>千克</a:t>
            </a:r>
            <a:r>
              <a:rPr lang="en-US" altLang="zh-CN"/>
              <a:t>)='))  		# </a:t>
            </a:r>
            <a:r>
              <a:rPr lang="zh-CN" altLang="en-US"/>
              <a:t>转浮点型</a:t>
            </a:r>
            <a:endParaRPr lang="zh-CN" altLang="en-US"/>
          </a:p>
          <a:p>
            <a:r>
              <a:rPr lang="zh-CN" altLang="en-US"/>
              <a:t>    </a:t>
            </a:r>
            <a:r>
              <a:rPr lang="en-US" altLang="zh-CN"/>
              <a:t>if  weight &lt;= 0: break  				# </a:t>
            </a:r>
            <a:r>
              <a:rPr lang="zh-CN" altLang="en-US">
                <a:solidFill>
                  <a:srgbClr val="C00000"/>
                </a:solidFill>
              </a:rPr>
              <a:t>如输入体重</a:t>
            </a:r>
            <a:r>
              <a:rPr lang="en-US" altLang="zh-CN">
                <a:solidFill>
                  <a:srgbClr val="C00000"/>
                </a:solidFill>
              </a:rPr>
              <a:t>&lt;=0</a:t>
            </a:r>
            <a:r>
              <a:rPr lang="zh-CN" altLang="en-US">
                <a:solidFill>
                  <a:srgbClr val="C00000"/>
                </a:solidFill>
              </a:rPr>
              <a:t>则结束</a:t>
            </a:r>
            <a:endParaRPr lang="zh-CN" altLang="en-US">
              <a:solidFill>
                <a:srgbClr val="C00000"/>
              </a:solidFill>
            </a:endParaRPr>
          </a:p>
          <a:p>
            <a:r>
              <a:rPr lang="zh-CN" altLang="en-US"/>
              <a:t>    </a:t>
            </a:r>
            <a:r>
              <a:rPr lang="en-US" altLang="zh-CN"/>
              <a:t>height = float(input('</a:t>
            </a:r>
            <a:r>
              <a:rPr lang="zh-CN" altLang="en-US"/>
              <a:t>身高</a:t>
            </a:r>
            <a:r>
              <a:rPr lang="en-US" altLang="zh-CN"/>
              <a:t>(</a:t>
            </a:r>
            <a:r>
              <a:rPr lang="zh-CN" altLang="en-US"/>
              <a:t>米</a:t>
            </a:r>
            <a:r>
              <a:rPr lang="en-US" altLang="zh-CN"/>
              <a:t>)='))   	</a:t>
            </a:r>
            <a:endParaRPr lang="en-US" altLang="zh-CN"/>
          </a:p>
          <a:p>
            <a:r>
              <a:rPr lang="en-US" altLang="zh-CN"/>
              <a:t>    bmi = round(weight/(height**2), 2)   		# </a:t>
            </a:r>
            <a:r>
              <a:rPr lang="zh-CN" altLang="en-US"/>
              <a:t>计算</a:t>
            </a:r>
            <a:r>
              <a:rPr lang="en-US" altLang="zh-CN"/>
              <a:t>BMI</a:t>
            </a:r>
            <a:r>
              <a:rPr lang="zh-CN" altLang="en-US"/>
              <a:t>，保留</a:t>
            </a:r>
            <a:r>
              <a:rPr lang="en-US" altLang="zh-CN"/>
              <a:t>2</a:t>
            </a:r>
            <a:r>
              <a:rPr lang="zh-CN" altLang="en-US"/>
              <a:t>位小数</a:t>
            </a:r>
            <a:endParaRPr lang="zh-CN" altLang="en-US"/>
          </a:p>
          <a:p>
            <a:r>
              <a:rPr lang="zh-CN" altLang="en-US"/>
              <a:t>    </a:t>
            </a:r>
            <a:r>
              <a:rPr lang="en-US" altLang="zh-CN"/>
              <a:t>if   bmi &lt; 18.5:</a:t>
            </a:r>
            <a:endParaRPr lang="en-US" altLang="zh-CN"/>
          </a:p>
          <a:p>
            <a:r>
              <a:rPr lang="en-US" altLang="zh-CN"/>
              <a:t>        s = '</a:t>
            </a:r>
            <a:r>
              <a:rPr lang="zh-CN" altLang="en-US"/>
              <a:t>过轻</a:t>
            </a:r>
            <a:r>
              <a:rPr lang="en-US" altLang="zh-CN"/>
              <a:t>'</a:t>
            </a:r>
            <a:endParaRPr lang="en-US" altLang="zh-CN"/>
          </a:p>
          <a:p>
            <a:r>
              <a:rPr lang="en-US" altLang="zh-CN"/>
              <a:t>    elif  bmi &lt;= 23.9:</a:t>
            </a:r>
            <a:endParaRPr lang="en-US" altLang="zh-CN"/>
          </a:p>
          <a:p>
            <a:r>
              <a:rPr lang="en-US" altLang="zh-CN"/>
              <a:t>        s = '</a:t>
            </a:r>
            <a:r>
              <a:rPr lang="zh-CN" altLang="en-US"/>
              <a:t>正常</a:t>
            </a:r>
            <a:r>
              <a:rPr lang="en-US" altLang="zh-CN"/>
              <a:t>'</a:t>
            </a:r>
            <a:endParaRPr lang="en-US" altLang="zh-CN"/>
          </a:p>
          <a:p>
            <a:r>
              <a:rPr lang="en-US" altLang="zh-CN"/>
              <a:t>    elif  bmi &lt;= 27.9:</a:t>
            </a:r>
            <a:endParaRPr lang="en-US" altLang="zh-CN"/>
          </a:p>
          <a:p>
            <a:r>
              <a:rPr lang="en-US" altLang="zh-CN"/>
              <a:t>        s = '</a:t>
            </a:r>
            <a:r>
              <a:rPr lang="zh-CN" altLang="en-US"/>
              <a:t>超重</a:t>
            </a:r>
            <a:r>
              <a:rPr lang="en-US" altLang="zh-CN"/>
              <a:t>'</a:t>
            </a:r>
            <a:endParaRPr lang="en-US" altLang="zh-CN"/>
          </a:p>
          <a:p>
            <a:r>
              <a:rPr lang="en-US" altLang="zh-CN"/>
              <a:t>    else:</a:t>
            </a:r>
            <a:endParaRPr lang="en-US" altLang="zh-CN"/>
          </a:p>
          <a:p>
            <a:r>
              <a:rPr lang="en-US" altLang="zh-CN"/>
              <a:t>        s = '</a:t>
            </a:r>
            <a:r>
              <a:rPr lang="zh-CN" altLang="en-US"/>
              <a:t>肥胖</a:t>
            </a:r>
            <a:r>
              <a:rPr lang="en-US" altLang="zh-CN"/>
              <a:t>'</a:t>
            </a:r>
            <a:endParaRPr lang="en-US" altLang="zh-CN"/>
          </a:p>
          <a:p>
            <a:r>
              <a:rPr lang="en-US" altLang="zh-CN"/>
              <a:t>    info = f'</a:t>
            </a:r>
            <a:r>
              <a:rPr lang="zh-CN" altLang="en-US"/>
              <a:t>体重</a:t>
            </a:r>
            <a:r>
              <a:rPr lang="en-US" altLang="zh-CN"/>
              <a:t>={weight} </a:t>
            </a:r>
            <a:r>
              <a:rPr lang="zh-CN" altLang="en-US"/>
              <a:t>身高</a:t>
            </a:r>
            <a:r>
              <a:rPr lang="en-US" altLang="zh-CN"/>
              <a:t>={height}  BMI={bmi} </a:t>
            </a:r>
            <a:r>
              <a:rPr lang="zh-CN" altLang="en-US"/>
              <a:t>评级</a:t>
            </a:r>
            <a:r>
              <a:rPr lang="en-US" altLang="zh-CN"/>
              <a:t>:{s}\n'</a:t>
            </a:r>
            <a:endParaRPr lang="en-US" altLang="zh-CN"/>
          </a:p>
          <a:p>
            <a:r>
              <a:rPr lang="en-US" altLang="zh-CN"/>
              <a:t>    print(info)</a:t>
            </a:r>
            <a:endParaRPr lang="en-US" altLang="zh-CN"/>
          </a:p>
          <a:p>
            <a:r>
              <a:rPr lang="en-US" altLang="zh-CN"/>
              <a:t>    f.write(info)					# </a:t>
            </a:r>
            <a:r>
              <a:rPr lang="zh-CN" altLang="en-US"/>
              <a:t>写入文件</a:t>
            </a:r>
            <a:endParaRPr lang="zh-CN" altLang="en-US"/>
          </a:p>
          <a:p>
            <a:r>
              <a:rPr lang="en-US" altLang="zh-CN"/>
              <a:t>f.close()</a:t>
            </a:r>
            <a:endParaRPr lang="en-US" altLang="zh-CN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编程实例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552" y="1124745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/>
              <a:t>【例</a:t>
            </a:r>
            <a:r>
              <a:rPr lang="en-US" altLang="zh-CN" sz="2000"/>
              <a:t>12</a:t>
            </a:r>
            <a:r>
              <a:rPr lang="zh-CN" altLang="zh-CN" sz="2000"/>
              <a:t>】</a:t>
            </a:r>
            <a:r>
              <a:rPr lang="zh-CN" altLang="zh-CN" sz="2000" dirty="0"/>
              <a:t>每次输入一个数据，连续输入若干数据，输入</a:t>
            </a:r>
            <a:r>
              <a:rPr lang="en-US" altLang="zh-CN" sz="2000" dirty="0"/>
              <a:t>-1</a:t>
            </a:r>
            <a:r>
              <a:rPr lang="zh-CN" altLang="zh-CN" sz="2000" dirty="0"/>
              <a:t>时结束输入。然后输出数据的最大值、最小值、平均值，按升序输出所有数据。</a:t>
            </a:r>
            <a:endParaRPr lang="zh-CN" altLang="en-US" sz="2000" dirty="0"/>
          </a:p>
        </p:txBody>
      </p:sp>
      <p:sp>
        <p:nvSpPr>
          <p:cNvPr id="4" name="文本框 3"/>
          <p:cNvSpPr txBox="1"/>
          <p:nvPr/>
        </p:nvSpPr>
        <p:spPr>
          <a:xfrm>
            <a:off x="2243572" y="1832631"/>
            <a:ext cx="7704856" cy="5016758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li = [ ]           		# </a:t>
            </a:r>
            <a:r>
              <a:rPr lang="zh-CN" altLang="zh-CN" sz="2000" dirty="0"/>
              <a:t>定义容纳数据的空列表</a:t>
            </a:r>
            <a:endParaRPr lang="zh-CN" altLang="zh-CN" sz="2000" dirty="0"/>
          </a:p>
          <a:p>
            <a:r>
              <a:rPr lang="en-US" altLang="zh-CN" sz="2000" dirty="0"/>
              <a:t>x = 0</a:t>
            </a:r>
            <a:endParaRPr lang="zh-CN" altLang="zh-CN" sz="2000" dirty="0"/>
          </a:p>
          <a:p>
            <a:r>
              <a:rPr lang="en-US" altLang="zh-CN" sz="2000" dirty="0"/>
              <a:t>while  x != -1:</a:t>
            </a:r>
            <a:endParaRPr lang="zh-CN" altLang="zh-CN" sz="2000" dirty="0"/>
          </a:p>
          <a:p>
            <a:r>
              <a:rPr lang="en-US" altLang="zh-CN" sz="2000" dirty="0"/>
              <a:t>    x = float(input('</a:t>
            </a:r>
            <a:r>
              <a:rPr lang="zh-CN" altLang="zh-CN" sz="2000" dirty="0"/>
              <a:t>请输入一个数据</a:t>
            </a:r>
            <a:r>
              <a:rPr lang="en-US" altLang="zh-CN" sz="2000" dirty="0"/>
              <a:t>(-1</a:t>
            </a:r>
            <a:r>
              <a:rPr lang="zh-CN" altLang="zh-CN" sz="2000" dirty="0"/>
              <a:t>结束</a:t>
            </a:r>
            <a:r>
              <a:rPr lang="en-US" altLang="zh-CN" sz="2000" dirty="0"/>
              <a:t>):'))  </a:t>
            </a:r>
            <a:endParaRPr lang="zh-CN" altLang="zh-CN" sz="2000" dirty="0"/>
          </a:p>
          <a:p>
            <a:r>
              <a:rPr lang="en-US" altLang="zh-CN" sz="2000" dirty="0"/>
              <a:t>    if  x != -1:</a:t>
            </a:r>
            <a:endParaRPr lang="zh-CN" altLang="zh-CN" sz="2000" dirty="0"/>
          </a:p>
          <a:p>
            <a:r>
              <a:rPr lang="en-US" altLang="zh-CN" sz="2000" dirty="0"/>
              <a:t>        </a:t>
            </a:r>
            <a:r>
              <a:rPr lang="en-US" altLang="zh-CN" sz="2000" dirty="0" err="1"/>
              <a:t>li.append</a:t>
            </a:r>
            <a:r>
              <a:rPr lang="en-US" altLang="zh-CN" sz="2000" dirty="0"/>
              <a:t>(x)  	# </a:t>
            </a:r>
            <a:r>
              <a:rPr lang="zh-CN" altLang="zh-CN" sz="2000" dirty="0"/>
              <a:t>添加到列表中</a:t>
            </a:r>
            <a:endParaRPr lang="zh-CN" altLang="zh-CN" sz="2000" dirty="0"/>
          </a:p>
          <a:p>
            <a:r>
              <a:rPr lang="en-US" altLang="zh-CN" sz="2000" dirty="0"/>
              <a:t>    else:</a:t>
            </a:r>
            <a:endParaRPr lang="zh-CN" altLang="zh-CN" sz="2000" dirty="0"/>
          </a:p>
          <a:p>
            <a:r>
              <a:rPr lang="en-US" altLang="zh-CN" sz="2000" dirty="0"/>
              <a:t>        break     		# </a:t>
            </a:r>
            <a:r>
              <a:rPr lang="zh-CN" altLang="zh-CN" sz="2000" dirty="0"/>
              <a:t>如为</a:t>
            </a:r>
            <a:r>
              <a:rPr lang="en-US" altLang="zh-CN" sz="2000" dirty="0"/>
              <a:t>-1</a:t>
            </a:r>
            <a:r>
              <a:rPr lang="zh-CN" altLang="zh-CN" sz="2000" dirty="0"/>
              <a:t>，则跳出循环</a:t>
            </a:r>
            <a:endParaRPr lang="zh-CN" altLang="zh-CN" sz="2000" dirty="0"/>
          </a:p>
          <a:p>
            <a:r>
              <a:rPr lang="en-US" altLang="zh-CN" sz="2000" dirty="0"/>
              <a:t>if  </a:t>
            </a:r>
            <a:r>
              <a:rPr lang="en-US" altLang="zh-CN" sz="2000" dirty="0" err="1"/>
              <a:t>len</a:t>
            </a:r>
            <a:r>
              <a:rPr lang="en-US" altLang="zh-CN" sz="2000" dirty="0"/>
              <a:t>(li)==0:   		# </a:t>
            </a:r>
            <a:r>
              <a:rPr lang="zh-CN" altLang="zh-CN" sz="2000" dirty="0"/>
              <a:t>判断列表长度</a:t>
            </a:r>
            <a:endParaRPr lang="zh-CN" altLang="zh-CN" sz="2000" dirty="0"/>
          </a:p>
          <a:p>
            <a:r>
              <a:rPr lang="en-US" altLang="zh-CN" sz="2000" dirty="0"/>
              <a:t>    print('</a:t>
            </a:r>
            <a:r>
              <a:rPr lang="zh-CN" altLang="zh-CN" sz="2000" dirty="0"/>
              <a:t>列表为空，没有输入有效数据</a:t>
            </a:r>
            <a:r>
              <a:rPr lang="en-US" altLang="zh-CN" sz="2000" dirty="0"/>
              <a:t>')</a:t>
            </a:r>
            <a:endParaRPr lang="zh-CN" altLang="zh-CN" sz="2000" dirty="0"/>
          </a:p>
          <a:p>
            <a:r>
              <a:rPr lang="en-US" altLang="zh-CN" sz="2000" dirty="0"/>
              <a:t>else:   </a:t>
            </a:r>
            <a:endParaRPr lang="zh-CN" altLang="zh-CN" sz="2000" dirty="0"/>
          </a:p>
          <a:p>
            <a:r>
              <a:rPr lang="en-US" altLang="zh-CN" sz="2000" dirty="0"/>
              <a:t>    print('</a:t>
            </a:r>
            <a:r>
              <a:rPr lang="zh-CN" altLang="zh-CN" sz="2000" dirty="0"/>
              <a:t>数据个数</a:t>
            </a:r>
            <a:r>
              <a:rPr lang="en-US" altLang="zh-CN" sz="2000" dirty="0"/>
              <a:t>:', </a:t>
            </a:r>
            <a:r>
              <a:rPr lang="en-US" altLang="zh-CN" sz="2000" dirty="0" err="1"/>
              <a:t>len</a:t>
            </a:r>
            <a:r>
              <a:rPr lang="en-US" altLang="zh-CN" sz="2000" dirty="0"/>
              <a:t>(li))</a:t>
            </a:r>
            <a:endParaRPr lang="zh-CN" altLang="zh-CN" sz="2000" dirty="0"/>
          </a:p>
          <a:p>
            <a:r>
              <a:rPr lang="en-US" altLang="zh-CN" sz="2000" dirty="0"/>
              <a:t>    print('</a:t>
            </a:r>
            <a:r>
              <a:rPr lang="zh-CN" altLang="zh-CN" sz="2000" dirty="0"/>
              <a:t>最大值</a:t>
            </a:r>
            <a:r>
              <a:rPr lang="en-US" altLang="zh-CN" sz="2000" dirty="0"/>
              <a:t>:', max(li))</a:t>
            </a:r>
            <a:endParaRPr lang="zh-CN" altLang="zh-CN" sz="2000" dirty="0"/>
          </a:p>
          <a:p>
            <a:r>
              <a:rPr lang="en-US" altLang="zh-CN" sz="2000" dirty="0"/>
              <a:t>    print('</a:t>
            </a:r>
            <a:r>
              <a:rPr lang="zh-CN" altLang="zh-CN" sz="2000" dirty="0"/>
              <a:t>最小值</a:t>
            </a:r>
            <a:r>
              <a:rPr lang="en-US" altLang="zh-CN" sz="2000" dirty="0"/>
              <a:t>:', min(li))</a:t>
            </a:r>
            <a:endParaRPr lang="zh-CN" altLang="zh-CN" sz="2000" dirty="0"/>
          </a:p>
          <a:p>
            <a:r>
              <a:rPr lang="en-US" altLang="zh-CN" sz="2000" dirty="0"/>
              <a:t>    print('</a:t>
            </a:r>
            <a:r>
              <a:rPr lang="zh-CN" altLang="zh-CN" sz="2000" dirty="0"/>
              <a:t>平均值</a:t>
            </a:r>
            <a:r>
              <a:rPr lang="en-US" altLang="zh-CN" sz="2000" dirty="0"/>
              <a:t>:', sum(li) / </a:t>
            </a:r>
            <a:r>
              <a:rPr lang="en-US" altLang="zh-CN" sz="2000" dirty="0" err="1"/>
              <a:t>len</a:t>
            </a:r>
            <a:r>
              <a:rPr lang="en-US" altLang="zh-CN" sz="2000" dirty="0"/>
              <a:t>(li))   </a:t>
            </a:r>
            <a:endParaRPr lang="zh-CN" altLang="zh-CN" sz="2000" dirty="0"/>
          </a:p>
          <a:p>
            <a:r>
              <a:rPr lang="en-US" altLang="zh-CN" sz="2000" dirty="0"/>
              <a:t>    print('</a:t>
            </a:r>
            <a:r>
              <a:rPr lang="zh-CN" altLang="zh-CN" sz="2000" dirty="0"/>
              <a:t>升序输出：</a:t>
            </a:r>
            <a:r>
              <a:rPr lang="en-US" altLang="zh-CN" sz="2000" dirty="0"/>
              <a:t>', sorted(li))</a:t>
            </a:r>
            <a:endParaRPr lang="zh-CN" altLang="en-US" sz="20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16081" y="4888016"/>
            <a:ext cx="2901124" cy="1799927"/>
          </a:xfrm>
          <a:prstGeom prst="rect">
            <a:avLst/>
          </a:prstGeom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编程实例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47528" y="1196763"/>
            <a:ext cx="892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/>
              <a:t>【例</a:t>
            </a:r>
            <a:r>
              <a:rPr lang="en-US" altLang="zh-CN"/>
              <a:t>13</a:t>
            </a:r>
            <a:r>
              <a:rPr lang="zh-CN" altLang="zh-CN"/>
              <a:t>】</a:t>
            </a:r>
            <a:r>
              <a:rPr lang="zh-CN" altLang="zh-CN" dirty="0"/>
              <a:t>猜数游戏。计算机随机产生</a:t>
            </a:r>
            <a:r>
              <a:rPr lang="en-US" altLang="zh-CN" dirty="0"/>
              <a:t>1</a:t>
            </a:r>
            <a:r>
              <a:rPr lang="zh-CN" altLang="zh-CN" dirty="0"/>
              <a:t>至</a:t>
            </a:r>
            <a:r>
              <a:rPr lang="en-US" altLang="zh-CN" dirty="0"/>
              <a:t>20</a:t>
            </a:r>
            <a:r>
              <a:rPr lang="zh-CN" altLang="zh-CN" dirty="0"/>
              <a:t>之间的一个整数，让用户猜测。计算机根据用户输入的数提示猜测值是偏大还是偏小，最多允许猜</a:t>
            </a:r>
            <a:r>
              <a:rPr lang="en-US" altLang="zh-CN" dirty="0"/>
              <a:t>5</a:t>
            </a:r>
            <a:r>
              <a:rPr lang="zh-CN" altLang="zh-CN"/>
              <a:t>次。</a:t>
            </a:r>
            <a:endParaRPr lang="en-US" altLang="zh-CN" dirty="0"/>
          </a:p>
        </p:txBody>
      </p:sp>
      <p:sp>
        <p:nvSpPr>
          <p:cNvPr id="7" name="文本框 6"/>
          <p:cNvSpPr txBox="1"/>
          <p:nvPr/>
        </p:nvSpPr>
        <p:spPr>
          <a:xfrm>
            <a:off x="2000297" y="1863737"/>
            <a:ext cx="8491492" cy="4801314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/>
              <a:t>import  random             	</a:t>
            </a:r>
            <a:endParaRPr lang="zh-CN" altLang="zh-CN"/>
          </a:p>
          <a:p>
            <a:r>
              <a:rPr lang="en-US" altLang="zh-CN"/>
              <a:t>num = random.randint(1, 20)   	# </a:t>
            </a:r>
            <a:r>
              <a:rPr lang="zh-CN" altLang="zh-CN"/>
              <a:t>产生</a:t>
            </a:r>
            <a:r>
              <a:rPr lang="en-US" altLang="zh-CN"/>
              <a:t>1</a:t>
            </a:r>
            <a:r>
              <a:rPr lang="zh-CN" altLang="zh-CN"/>
              <a:t>～</a:t>
            </a:r>
            <a:r>
              <a:rPr lang="en-US" altLang="zh-CN"/>
              <a:t>20</a:t>
            </a:r>
            <a:r>
              <a:rPr lang="zh-CN" altLang="zh-CN"/>
              <a:t>间的随机整数</a:t>
            </a:r>
            <a:endParaRPr lang="zh-CN" altLang="zh-CN"/>
          </a:p>
          <a:p>
            <a:r>
              <a:rPr lang="en-US" altLang="zh-CN"/>
              <a:t>k = 1                        		# </a:t>
            </a:r>
            <a:r>
              <a:rPr lang="zh-CN" altLang="zh-CN"/>
              <a:t>已猜测次数</a:t>
            </a:r>
            <a:endParaRPr lang="zh-CN" altLang="zh-CN"/>
          </a:p>
          <a:p>
            <a:r>
              <a:rPr lang="en-US" altLang="zh-CN"/>
              <a:t>while  k&lt;=5 :</a:t>
            </a:r>
            <a:endParaRPr lang="zh-CN" altLang="zh-CN"/>
          </a:p>
          <a:p>
            <a:r>
              <a:rPr lang="en-US" altLang="zh-CN"/>
              <a:t>    x = int(input('</a:t>
            </a:r>
            <a:r>
              <a:rPr lang="zh-CN" altLang="zh-CN"/>
              <a:t>请输入一个</a:t>
            </a:r>
            <a:r>
              <a:rPr lang="en-US" altLang="zh-CN"/>
              <a:t>[1-20]</a:t>
            </a:r>
            <a:r>
              <a:rPr lang="zh-CN" altLang="zh-CN"/>
              <a:t>间的猜测数</a:t>
            </a:r>
            <a:r>
              <a:rPr lang="en-US" altLang="zh-CN"/>
              <a:t>:'))</a:t>
            </a:r>
            <a:endParaRPr lang="zh-CN" altLang="zh-CN"/>
          </a:p>
          <a:p>
            <a:r>
              <a:rPr lang="en-US" altLang="zh-CN"/>
              <a:t>    if  num &gt; x:</a:t>
            </a:r>
            <a:endParaRPr lang="zh-CN" altLang="zh-CN"/>
          </a:p>
          <a:p>
            <a:r>
              <a:rPr lang="en-US" altLang="zh-CN"/>
              <a:t>        print('</a:t>
            </a:r>
            <a:r>
              <a:rPr lang="zh-CN" altLang="zh-CN"/>
              <a:t>偏小</a:t>
            </a:r>
            <a:r>
              <a:rPr lang="en-US" altLang="zh-CN"/>
              <a:t>')</a:t>
            </a:r>
            <a:endParaRPr lang="zh-CN" altLang="zh-CN"/>
          </a:p>
          <a:p>
            <a:r>
              <a:rPr lang="en-US" altLang="zh-CN"/>
              <a:t>    elif  num &lt; x:</a:t>
            </a:r>
            <a:endParaRPr lang="zh-CN" altLang="zh-CN"/>
          </a:p>
          <a:p>
            <a:r>
              <a:rPr lang="en-US" altLang="zh-CN"/>
              <a:t>        print('</a:t>
            </a:r>
            <a:r>
              <a:rPr lang="zh-CN" altLang="zh-CN"/>
              <a:t>偏大</a:t>
            </a:r>
            <a:r>
              <a:rPr lang="en-US" altLang="zh-CN"/>
              <a:t>')</a:t>
            </a:r>
            <a:endParaRPr lang="zh-CN" altLang="zh-CN"/>
          </a:p>
          <a:p>
            <a:r>
              <a:rPr lang="en-US" altLang="zh-CN"/>
              <a:t>    else:</a:t>
            </a:r>
            <a:endParaRPr lang="zh-CN" altLang="zh-CN"/>
          </a:p>
          <a:p>
            <a:r>
              <a:rPr lang="en-US" altLang="zh-CN"/>
              <a:t>        break       		# </a:t>
            </a:r>
            <a:r>
              <a:rPr lang="zh-CN" altLang="zh-CN"/>
              <a:t>如猜中则跳出循环</a:t>
            </a:r>
            <a:endParaRPr lang="zh-CN" altLang="zh-CN"/>
          </a:p>
          <a:p>
            <a:r>
              <a:rPr lang="en-US" altLang="zh-CN"/>
              <a:t>    k = k+1		# </a:t>
            </a:r>
            <a:r>
              <a:rPr lang="zh-CN" altLang="zh-CN"/>
              <a:t>次数加</a:t>
            </a:r>
            <a:r>
              <a:rPr lang="en-US" altLang="zh-CN"/>
              <a:t>1</a:t>
            </a:r>
            <a:endParaRPr lang="zh-CN" altLang="zh-CN"/>
          </a:p>
          <a:p>
            <a:endParaRPr lang="en-US" altLang="zh-CN"/>
          </a:p>
          <a:p>
            <a:r>
              <a:rPr lang="en-US" altLang="zh-CN"/>
              <a:t>if  k &lt;= 5:</a:t>
            </a:r>
            <a:endParaRPr lang="zh-CN" altLang="zh-CN"/>
          </a:p>
          <a:p>
            <a:r>
              <a:rPr lang="en-US" altLang="zh-CN"/>
              <a:t>    print('</a:t>
            </a:r>
            <a:r>
              <a:rPr lang="zh-CN" altLang="zh-CN"/>
              <a:t>你猜对了。猜测次数</a:t>
            </a:r>
            <a:r>
              <a:rPr lang="en-US" altLang="zh-CN"/>
              <a:t>:', k)</a:t>
            </a:r>
            <a:endParaRPr lang="zh-CN" altLang="zh-CN"/>
          </a:p>
          <a:p>
            <a:r>
              <a:rPr lang="en-US" altLang="zh-CN"/>
              <a:t>else:</a:t>
            </a:r>
            <a:endParaRPr lang="zh-CN" altLang="zh-CN"/>
          </a:p>
          <a:p>
            <a:r>
              <a:rPr lang="en-US" altLang="zh-CN"/>
              <a:t>    print('</a:t>
            </a:r>
            <a:r>
              <a:rPr lang="zh-CN" altLang="zh-CN"/>
              <a:t>你没有猜对。随机数为</a:t>
            </a:r>
            <a:r>
              <a:rPr lang="en-US" altLang="zh-CN"/>
              <a:t>:', num)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8239" y="3861048"/>
            <a:ext cx="2643475" cy="2376264"/>
          </a:xfrm>
          <a:prstGeom prst="rect">
            <a:avLst/>
          </a:prstGeom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编程实例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47528" y="1112785"/>
            <a:ext cx="8928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/>
              <a:t>【例</a:t>
            </a:r>
            <a:r>
              <a:rPr lang="en-US" altLang="zh-CN"/>
              <a:t>14</a:t>
            </a:r>
            <a:r>
              <a:rPr lang="zh-CN" altLang="zh-CN"/>
              <a:t>】</a:t>
            </a:r>
            <a:r>
              <a:rPr lang="zh-CN" altLang="zh-CN" dirty="0">
                <a:solidFill>
                  <a:srgbClr val="C00000"/>
                </a:solidFill>
              </a:rPr>
              <a:t>利用字典模拟选票计票统计</a:t>
            </a:r>
            <a:r>
              <a:rPr lang="zh-CN" altLang="zh-CN" dirty="0"/>
              <a:t>。</a:t>
            </a:r>
            <a:endParaRPr lang="zh-CN" altLang="zh-CN" dirty="0"/>
          </a:p>
          <a:p>
            <a:pPr indent="457200"/>
            <a:r>
              <a:rPr lang="zh-CN" altLang="zh-CN" dirty="0"/>
              <a:t>本例没有实际选票数据，可用随机函数产生模拟选票。</a:t>
            </a:r>
            <a:r>
              <a:rPr lang="en-US" altLang="zh-CN" dirty="0"/>
              <a:t>name</a:t>
            </a:r>
            <a:r>
              <a:rPr lang="zh-CN" altLang="zh-CN" dirty="0"/>
              <a:t>是候选人名单，</a:t>
            </a:r>
            <a:r>
              <a:rPr lang="en-US" altLang="zh-CN" dirty="0" err="1"/>
              <a:t>random.choice</a:t>
            </a:r>
            <a:r>
              <a:rPr lang="en-US" altLang="zh-CN" dirty="0"/>
              <a:t>(name)</a:t>
            </a:r>
            <a:r>
              <a:rPr lang="zh-CN" altLang="zh-CN" dirty="0"/>
              <a:t>随机选择一个候选人产生一张选票，共</a:t>
            </a:r>
            <a:r>
              <a:rPr lang="en-US" altLang="zh-CN" dirty="0"/>
              <a:t>3000</a:t>
            </a:r>
            <a:r>
              <a:rPr lang="zh-CN" altLang="zh-CN" dirty="0"/>
              <a:t>张。然后遍历所有的选票，将每位候选人得票情况记录在字典对象中，最后对字典的键值对</a:t>
            </a:r>
            <a:r>
              <a:rPr lang="zh-CN" altLang="zh-CN"/>
              <a:t>排序。</a:t>
            </a:r>
            <a:endParaRPr lang="en-US" altLang="zh-CN" dirty="0"/>
          </a:p>
        </p:txBody>
      </p:sp>
      <p:sp>
        <p:nvSpPr>
          <p:cNvPr id="6" name="文本框 5"/>
          <p:cNvSpPr txBox="1"/>
          <p:nvPr/>
        </p:nvSpPr>
        <p:spPr>
          <a:xfrm>
            <a:off x="1919547" y="2313114"/>
            <a:ext cx="8647591" cy="4247317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/>
              <a:t>import  random					</a:t>
            </a:r>
            <a:endParaRPr lang="zh-CN" altLang="zh-CN"/>
          </a:p>
          <a:p>
            <a:r>
              <a:rPr lang="en-US" altLang="zh-CN"/>
              <a:t>name = ['</a:t>
            </a:r>
            <a:r>
              <a:rPr lang="zh-CN" altLang="zh-CN"/>
              <a:t>甲</a:t>
            </a:r>
            <a:r>
              <a:rPr lang="en-US" altLang="zh-CN"/>
              <a:t>', '</a:t>
            </a:r>
            <a:r>
              <a:rPr lang="zh-CN" altLang="zh-CN"/>
              <a:t>乙</a:t>
            </a:r>
            <a:r>
              <a:rPr lang="en-US" altLang="zh-CN"/>
              <a:t>', '</a:t>
            </a:r>
            <a:r>
              <a:rPr lang="zh-CN" altLang="zh-CN"/>
              <a:t>丙</a:t>
            </a:r>
            <a:r>
              <a:rPr lang="en-US" altLang="zh-CN"/>
              <a:t>', '</a:t>
            </a:r>
            <a:r>
              <a:rPr lang="zh-CN" altLang="zh-CN"/>
              <a:t>丁</a:t>
            </a:r>
            <a:r>
              <a:rPr lang="en-US" altLang="zh-CN"/>
              <a:t>', '</a:t>
            </a:r>
            <a:r>
              <a:rPr lang="zh-CN" altLang="zh-CN"/>
              <a:t>甲</a:t>
            </a:r>
            <a:r>
              <a:rPr lang="en-US" altLang="zh-CN"/>
              <a:t>'] 	# </a:t>
            </a:r>
            <a:r>
              <a:rPr lang="zh-CN" altLang="zh-CN"/>
              <a:t>候选人名单，甲写了两次，随机选中概率高</a:t>
            </a:r>
            <a:endParaRPr lang="zh-CN" altLang="zh-CN"/>
          </a:p>
          <a:p>
            <a:r>
              <a:rPr lang="en-US" altLang="zh-CN"/>
              <a:t>vote = [ ]                    			# </a:t>
            </a:r>
            <a:r>
              <a:rPr lang="zh-CN" altLang="zh-CN"/>
              <a:t>选票列表</a:t>
            </a:r>
            <a:endParaRPr lang="zh-CN" altLang="zh-CN"/>
          </a:p>
          <a:p>
            <a:r>
              <a:rPr lang="en-US" altLang="zh-CN"/>
              <a:t>num = 3000                 			# </a:t>
            </a:r>
            <a:r>
              <a:rPr lang="zh-CN" altLang="zh-CN"/>
              <a:t>选票总数</a:t>
            </a:r>
            <a:endParaRPr lang="zh-CN" altLang="zh-CN"/>
          </a:p>
          <a:p>
            <a:r>
              <a:rPr lang="en-US" altLang="zh-CN"/>
              <a:t>for  x  in  range(num):</a:t>
            </a:r>
            <a:endParaRPr lang="zh-CN" altLang="zh-CN"/>
          </a:p>
          <a:p>
            <a:r>
              <a:rPr lang="en-US" altLang="zh-CN"/>
              <a:t>    vote.append(random.choice(name))   	# </a:t>
            </a:r>
            <a:r>
              <a:rPr lang="zh-CN" altLang="zh-CN"/>
              <a:t>将随机选票加入列表</a:t>
            </a:r>
            <a:endParaRPr lang="zh-CN" altLang="zh-CN"/>
          </a:p>
          <a:p>
            <a:endParaRPr lang="en-US" altLang="zh-CN"/>
          </a:p>
          <a:p>
            <a:r>
              <a:rPr lang="en-US" altLang="zh-CN"/>
              <a:t>di={ }     	# </a:t>
            </a:r>
            <a:r>
              <a:rPr lang="zh-CN" altLang="zh-CN"/>
              <a:t>空字典存放统计结果，统计后格式类似</a:t>
            </a:r>
            <a:r>
              <a:rPr lang="en-US" altLang="zh-CN"/>
              <a:t>{'</a:t>
            </a:r>
            <a:r>
              <a:rPr lang="zh-CN" altLang="zh-CN"/>
              <a:t>甲</a:t>
            </a:r>
            <a:r>
              <a:rPr lang="en-US" altLang="zh-CN"/>
              <a:t>':8, '</a:t>
            </a:r>
            <a:r>
              <a:rPr lang="zh-CN" altLang="zh-CN"/>
              <a:t>乙</a:t>
            </a:r>
            <a:r>
              <a:rPr lang="en-US" altLang="zh-CN"/>
              <a:t>':3}</a:t>
            </a:r>
            <a:endParaRPr lang="zh-CN" altLang="zh-CN"/>
          </a:p>
          <a:p>
            <a:r>
              <a:rPr lang="en-US" altLang="zh-CN"/>
              <a:t>for  s  in  vote:</a:t>
            </a:r>
            <a:endParaRPr lang="en-US" altLang="zh-CN"/>
          </a:p>
          <a:p>
            <a:r>
              <a:rPr lang="en-US" altLang="zh-CN"/>
              <a:t>        # </a:t>
            </a:r>
            <a:r>
              <a:rPr lang="zh-CN" altLang="zh-CN"/>
              <a:t>候选人姓名为键，该候选人票数加</a:t>
            </a:r>
            <a:r>
              <a:rPr lang="en-US" altLang="zh-CN"/>
              <a:t>1</a:t>
            </a:r>
            <a:endParaRPr lang="zh-CN" altLang="zh-CN"/>
          </a:p>
          <a:p>
            <a:r>
              <a:rPr lang="en-US" altLang="zh-CN"/>
              <a:t>        </a:t>
            </a:r>
            <a:r>
              <a:rPr lang="en-US" altLang="zh-CN">
                <a:solidFill>
                  <a:srgbClr val="C00000"/>
                </a:solidFill>
              </a:rPr>
              <a:t>di[s] = di.get(s,0) + 1     </a:t>
            </a:r>
            <a:r>
              <a:rPr lang="en-US" altLang="zh-CN"/>
              <a:t># get(s,0)</a:t>
            </a:r>
            <a:r>
              <a:rPr lang="zh-CN" altLang="zh-CN"/>
              <a:t>如候选人尚不在字典中，则初始票数为</a:t>
            </a:r>
            <a:r>
              <a:rPr lang="en-US" altLang="zh-CN"/>
              <a:t>0 </a:t>
            </a:r>
            <a:endParaRPr lang="zh-CN" altLang="zh-CN"/>
          </a:p>
          <a:p>
            <a:r>
              <a:rPr lang="en-US" altLang="zh-CN"/>
              <a:t>print('</a:t>
            </a:r>
            <a:r>
              <a:rPr lang="zh-CN" altLang="zh-CN"/>
              <a:t>总票数：</a:t>
            </a:r>
            <a:r>
              <a:rPr lang="en-US" altLang="zh-CN"/>
              <a:t>' , num)    </a:t>
            </a:r>
            <a:endParaRPr lang="zh-CN" altLang="zh-CN"/>
          </a:p>
          <a:p>
            <a:r>
              <a:rPr lang="en-US" altLang="zh-CN"/>
              <a:t>print('</a:t>
            </a:r>
            <a:r>
              <a:rPr lang="zh-CN" altLang="zh-CN"/>
              <a:t>未排序的结果如下</a:t>
            </a:r>
            <a:r>
              <a:rPr lang="en-US" altLang="zh-CN"/>
              <a:t>:')</a:t>
            </a:r>
            <a:endParaRPr lang="zh-CN" altLang="zh-CN"/>
          </a:p>
          <a:p>
            <a:r>
              <a:rPr lang="en-US" altLang="zh-CN"/>
              <a:t>for  x  in  di:</a:t>
            </a:r>
            <a:endParaRPr lang="zh-CN" altLang="zh-CN"/>
          </a:p>
          <a:p>
            <a:r>
              <a:rPr lang="en-US" altLang="zh-CN"/>
              <a:t>    print(x, di[x])</a:t>
            </a:r>
            <a:endParaRPr lang="zh-CN" alt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编程实例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47529" y="1196764"/>
            <a:ext cx="8644260" cy="189442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zh-CN"/>
              <a:t># di</a:t>
            </a:r>
            <a:r>
              <a:rPr lang="en-US" altLang="zh-CN" dirty="0" err="1"/>
              <a:t>.items</a:t>
            </a:r>
            <a:r>
              <a:rPr lang="en-US" altLang="zh-CN" dirty="0"/>
              <a:t>()</a:t>
            </a:r>
            <a:r>
              <a:rPr lang="zh-CN" altLang="zh-CN" dirty="0"/>
              <a:t>取出键值对，得到类似于</a:t>
            </a:r>
            <a:r>
              <a:rPr lang="en-US" altLang="zh-CN" dirty="0"/>
              <a:t>(  ("</a:t>
            </a:r>
            <a:r>
              <a:rPr lang="zh-CN" altLang="zh-CN" dirty="0"/>
              <a:t>甲</a:t>
            </a:r>
            <a:r>
              <a:rPr lang="en-US" altLang="zh-CN" dirty="0"/>
              <a:t>":8), ("</a:t>
            </a:r>
            <a:r>
              <a:rPr lang="zh-CN" altLang="zh-CN" dirty="0"/>
              <a:t>乙</a:t>
            </a:r>
            <a:r>
              <a:rPr lang="en-US" altLang="zh-CN" dirty="0"/>
              <a:t>":3))</a:t>
            </a:r>
            <a:r>
              <a:rPr lang="zh-CN" altLang="zh-CN" dirty="0"/>
              <a:t>的元组数据</a:t>
            </a:r>
            <a:endParaRPr lang="zh-CN" altLang="zh-CN" dirty="0"/>
          </a:p>
          <a:p>
            <a:pPr>
              <a:lnSpc>
                <a:spcPct val="110000"/>
              </a:lnSpc>
            </a:pPr>
            <a:r>
              <a:rPr lang="en-US" altLang="zh-CN"/>
              <a:t># key</a:t>
            </a:r>
            <a:r>
              <a:rPr lang="en-US" altLang="zh-CN" dirty="0"/>
              <a:t>=lambda</a:t>
            </a:r>
            <a:r>
              <a:rPr lang="zh-CN" altLang="zh-CN" dirty="0"/>
              <a:t>指定排序的匿名函数，</a:t>
            </a:r>
            <a:r>
              <a:rPr lang="en-US" altLang="zh-CN" dirty="0"/>
              <a:t>x</a:t>
            </a:r>
            <a:r>
              <a:rPr lang="zh-CN" altLang="zh-CN" dirty="0"/>
              <a:t>代表类似于</a:t>
            </a:r>
            <a:r>
              <a:rPr lang="en-US" altLang="zh-CN" dirty="0"/>
              <a:t>("</a:t>
            </a:r>
            <a:r>
              <a:rPr lang="zh-CN" altLang="zh-CN" dirty="0"/>
              <a:t>甲</a:t>
            </a:r>
            <a:r>
              <a:rPr lang="en-US" altLang="zh-CN" dirty="0"/>
              <a:t>":8)</a:t>
            </a:r>
            <a:r>
              <a:rPr lang="zh-CN" altLang="zh-CN" dirty="0"/>
              <a:t>的数据，则</a:t>
            </a:r>
            <a:r>
              <a:rPr lang="en-US" altLang="zh-CN" dirty="0"/>
              <a:t>x[1]</a:t>
            </a:r>
            <a:r>
              <a:rPr lang="zh-CN" altLang="zh-CN" dirty="0"/>
              <a:t>对应票数</a:t>
            </a:r>
            <a:endParaRPr lang="zh-CN" altLang="zh-CN" dirty="0"/>
          </a:p>
          <a:p>
            <a:pPr>
              <a:lnSpc>
                <a:spcPct val="110000"/>
              </a:lnSpc>
            </a:pPr>
            <a:r>
              <a:rPr lang="en-US" altLang="zh-CN" dirty="0"/>
              <a:t>li = sorted(</a:t>
            </a:r>
            <a:r>
              <a:rPr lang="en-US" altLang="zh-CN" dirty="0" err="1"/>
              <a:t>di.items</a:t>
            </a:r>
            <a:r>
              <a:rPr lang="en-US" altLang="zh-CN" dirty="0"/>
              <a:t>(), key=lambda x: x[1], reverse=True) 	# </a:t>
            </a:r>
            <a:r>
              <a:rPr lang="zh-CN" altLang="zh-CN" dirty="0"/>
              <a:t>按</a:t>
            </a:r>
            <a:r>
              <a:rPr lang="en-US" altLang="zh-CN" dirty="0"/>
              <a:t>x[1]</a:t>
            </a:r>
            <a:r>
              <a:rPr lang="zh-CN" altLang="zh-CN" dirty="0"/>
              <a:t>票数逆序排</a:t>
            </a:r>
            <a:endParaRPr lang="zh-CN" altLang="zh-CN" dirty="0"/>
          </a:p>
          <a:p>
            <a:pPr>
              <a:lnSpc>
                <a:spcPct val="110000"/>
              </a:lnSpc>
            </a:pPr>
            <a:r>
              <a:rPr lang="en-US" altLang="zh-CN" dirty="0"/>
              <a:t>print('\n</a:t>
            </a:r>
            <a:r>
              <a:rPr lang="zh-CN" altLang="zh-CN" dirty="0"/>
              <a:t>按票数排序后</a:t>
            </a:r>
            <a:r>
              <a:rPr lang="en-US" altLang="zh-CN" dirty="0"/>
              <a:t>:')  </a:t>
            </a:r>
            <a:endParaRPr lang="zh-CN" altLang="zh-CN" dirty="0"/>
          </a:p>
          <a:p>
            <a:pPr>
              <a:lnSpc>
                <a:spcPct val="110000"/>
              </a:lnSpc>
            </a:pPr>
            <a:r>
              <a:rPr lang="en-US" altLang="zh-CN" dirty="0"/>
              <a:t>for  x  in  li:</a:t>
            </a:r>
            <a:endParaRPr lang="zh-CN" altLang="zh-CN" dirty="0"/>
          </a:p>
          <a:p>
            <a:pPr>
              <a:lnSpc>
                <a:spcPct val="110000"/>
              </a:lnSpc>
            </a:pPr>
            <a:r>
              <a:rPr lang="en-US" altLang="zh-CN" dirty="0"/>
              <a:t>    print(x[0], x[1])       	# x[0]</a:t>
            </a:r>
            <a:r>
              <a:rPr lang="zh-CN" altLang="zh-CN" dirty="0"/>
              <a:t>姓名，</a:t>
            </a:r>
            <a:r>
              <a:rPr lang="en-US" altLang="zh-CN" dirty="0"/>
              <a:t>x[1]</a:t>
            </a:r>
            <a:r>
              <a:rPr lang="zh-CN" altLang="zh-CN" dirty="0"/>
              <a:t>票数</a:t>
            </a:r>
            <a:endParaRPr lang="zh-CN" altLang="zh-CN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35572" y="3429012"/>
            <a:ext cx="2230001" cy="1989129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1996" y="3494512"/>
            <a:ext cx="2179287" cy="1825889"/>
          </a:xfrm>
          <a:prstGeom prst="rect">
            <a:avLst/>
          </a:prstGeom>
        </p:spPr>
      </p:pic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编程实例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47528" y="1052747"/>
            <a:ext cx="892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zh-CN" altLang="zh-CN"/>
              <a:t>另</a:t>
            </a:r>
            <a:r>
              <a:rPr lang="zh-CN" altLang="zh-CN" dirty="0"/>
              <a:t>一种统计投票的方式是调用</a:t>
            </a:r>
            <a:r>
              <a:rPr lang="en-US" altLang="zh-CN" dirty="0"/>
              <a:t>collections</a:t>
            </a:r>
            <a:r>
              <a:rPr lang="zh-CN" altLang="zh-CN" dirty="0"/>
              <a:t>模块中的</a:t>
            </a:r>
            <a:r>
              <a:rPr lang="en-US" altLang="zh-CN" dirty="0"/>
              <a:t>Counter</a:t>
            </a:r>
            <a:r>
              <a:rPr lang="zh-CN" altLang="zh-CN" dirty="0"/>
              <a:t>函数，这个函数相当于将上面的字典统计的代码都封装了，用户直接调用就可得到字典统计结果。示例</a:t>
            </a:r>
            <a:r>
              <a:rPr lang="zh-CN" altLang="zh-CN"/>
              <a:t>如下：</a:t>
            </a:r>
            <a:endParaRPr lang="en-US" altLang="zh-CN" dirty="0"/>
          </a:p>
        </p:txBody>
      </p:sp>
      <p:sp>
        <p:nvSpPr>
          <p:cNvPr id="6" name="文本框 5"/>
          <p:cNvSpPr txBox="1"/>
          <p:nvPr/>
        </p:nvSpPr>
        <p:spPr>
          <a:xfrm>
            <a:off x="2028137" y="1664808"/>
            <a:ext cx="8463652" cy="2585323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zh-CN" altLang="en-US"/>
              <a:t>from  collections  import  Counter 		# 引入Counter函数</a:t>
            </a:r>
            <a:endParaRPr lang="zh-CN" altLang="en-US"/>
          </a:p>
          <a:p>
            <a:r>
              <a:rPr lang="zh-CN" altLang="en-US"/>
              <a:t>counts = </a:t>
            </a:r>
            <a:r>
              <a:rPr lang="zh-CN" altLang="en-US">
                <a:solidFill>
                  <a:srgbClr val="C00000"/>
                </a:solidFill>
              </a:rPr>
              <a:t>Counter(vote)   </a:t>
            </a:r>
            <a:r>
              <a:rPr lang="zh-CN" altLang="en-US"/>
              <a:t>	# 用Counter统计vote中的数据频次，返回类似字典</a:t>
            </a:r>
            <a:endParaRPr lang="zh-CN" altLang="en-US"/>
          </a:p>
          <a:p>
            <a:r>
              <a:rPr lang="zh-CN" altLang="en-US"/>
              <a:t>print('Counter函数统计结果：')</a:t>
            </a:r>
            <a:endParaRPr lang="zh-CN" altLang="en-US"/>
          </a:p>
          <a:p>
            <a:r>
              <a:rPr lang="zh-CN" altLang="en-US"/>
              <a:t>for  x  in  counts:</a:t>
            </a:r>
            <a:endParaRPr lang="zh-CN" altLang="en-US"/>
          </a:p>
          <a:p>
            <a:r>
              <a:rPr lang="zh-CN" altLang="en-US"/>
              <a:t>    print(x, counts[x])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print('Counter函数统计得票前2位是：')</a:t>
            </a:r>
            <a:endParaRPr lang="zh-CN" altLang="en-US"/>
          </a:p>
          <a:p>
            <a:r>
              <a:rPr lang="zh-CN" altLang="en-US"/>
              <a:t>for  k , v  in  </a:t>
            </a:r>
            <a:r>
              <a:rPr lang="zh-CN" altLang="en-US">
                <a:solidFill>
                  <a:srgbClr val="C00000"/>
                </a:solidFill>
              </a:rPr>
              <a:t>counts.most_common(2)</a:t>
            </a:r>
            <a:r>
              <a:rPr lang="zh-CN" altLang="en-US"/>
              <a:t>:	# 返回频次排名前2位的数据</a:t>
            </a:r>
            <a:endParaRPr lang="zh-CN" altLang="en-US"/>
          </a:p>
          <a:p>
            <a:r>
              <a:rPr lang="zh-CN" altLang="en-US"/>
              <a:t>    print(k, v)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917437" y="4699350"/>
            <a:ext cx="868507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/>
            <a:r>
              <a:rPr lang="zh-CN" altLang="zh-CN"/>
              <a:t>从</a:t>
            </a:r>
            <a:r>
              <a:rPr lang="en-US" altLang="zh-CN"/>
              <a:t>Counter</a:t>
            </a:r>
            <a:r>
              <a:rPr lang="zh-CN" altLang="zh-CN"/>
              <a:t>函数的例子可以发现，调用系统已有的函数会极大地减少编码量，所以编程时首先要看系统有无合适的函数，没有需要的函数时才自定义函数。</a:t>
            </a:r>
            <a:endParaRPr lang="en-US" altLang="zh-CN"/>
          </a:p>
          <a:p>
            <a:pPr indent="457200"/>
            <a:r>
              <a:rPr lang="en-US" altLang="zh-CN"/>
              <a:t>Counter</a:t>
            </a:r>
            <a:r>
              <a:rPr lang="zh-CN" altLang="en-US"/>
              <a:t>对象功能比较强大，如下所示：</a:t>
            </a:r>
            <a:endParaRPr lang="en-US" altLang="zh-CN"/>
          </a:p>
          <a:p>
            <a:pPr indent="457200"/>
            <a:r>
              <a:rPr lang="en-US" altLang="zh-CN"/>
              <a:t>counts.update(['</a:t>
            </a:r>
            <a:r>
              <a:rPr lang="zh-CN" altLang="en-US"/>
              <a:t>甲</a:t>
            </a:r>
            <a:r>
              <a:rPr lang="en-US" altLang="zh-CN"/>
              <a:t>', '</a:t>
            </a:r>
            <a:r>
              <a:rPr lang="zh-CN" altLang="en-US"/>
              <a:t>乙</a:t>
            </a:r>
            <a:r>
              <a:rPr lang="en-US" altLang="zh-CN"/>
              <a:t>', '</a:t>
            </a:r>
            <a:r>
              <a:rPr lang="zh-CN" altLang="en-US"/>
              <a:t>甲</a:t>
            </a:r>
            <a:r>
              <a:rPr lang="en-US" altLang="zh-CN"/>
              <a:t>'])   # </a:t>
            </a:r>
            <a:r>
              <a:rPr lang="zh-CN" altLang="en-US"/>
              <a:t>可以继续更新计数</a:t>
            </a:r>
            <a:endParaRPr lang="en-US" altLang="zh-CN"/>
          </a:p>
          <a:p>
            <a:pPr indent="457200"/>
            <a:endParaRPr lang="en-US" altLang="zh-CN"/>
          </a:p>
          <a:p>
            <a:pPr indent="457200"/>
            <a:r>
              <a:rPr lang="en-US" altLang="zh-CN"/>
              <a:t>m1= {'a': 1, 'b': 2, 'c': 3};  m2= {'a': 2, 'd': 3, 'c': 3}  # </a:t>
            </a:r>
            <a:r>
              <a:rPr lang="zh-CN" altLang="en-US"/>
              <a:t>频次相加</a:t>
            </a:r>
            <a:endParaRPr lang="en-US" altLang="zh-CN"/>
          </a:p>
          <a:p>
            <a:pPr indent="457200"/>
            <a:r>
              <a:rPr lang="en-US" altLang="zh-CN"/>
              <a:t>Counter(m1) + Counter(m2)  </a:t>
            </a:r>
            <a:r>
              <a:rPr lang="zh-CN" altLang="en-US"/>
              <a:t>结果为 </a:t>
            </a:r>
            <a:r>
              <a:rPr lang="en-US" altLang="zh-CN"/>
              <a:t>Counter({'a': 3, 'b': 2, 'c': 6, 'd': 3})</a:t>
            </a:r>
            <a:endParaRPr lang="zh-CN" altLang="zh-CN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编程实例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47528" y="1112785"/>
            <a:ext cx="892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【</a:t>
            </a:r>
            <a:r>
              <a:rPr lang="zh-CN" altLang="en-US"/>
              <a:t>例</a:t>
            </a:r>
            <a:r>
              <a:rPr lang="en-US" altLang="zh-CN"/>
              <a:t>15】</a:t>
            </a:r>
            <a:r>
              <a:rPr lang="zh-CN" altLang="en-US"/>
              <a:t>读取文件</a:t>
            </a:r>
            <a:r>
              <a:rPr lang="en-US" altLang="zh-CN"/>
              <a:t>score.txt</a:t>
            </a:r>
            <a:r>
              <a:rPr lang="zh-CN" altLang="en-US"/>
              <a:t>中的数据</a:t>
            </a:r>
            <a:r>
              <a:rPr lang="en-US" altLang="zh-CN"/>
              <a:t>(</a:t>
            </a:r>
            <a:r>
              <a:rPr lang="zh-CN" altLang="en-US"/>
              <a:t>格式如下</a:t>
            </a:r>
            <a:r>
              <a:rPr lang="en-US" altLang="zh-CN"/>
              <a:t>)</a:t>
            </a:r>
            <a:r>
              <a:rPr lang="zh-CN" altLang="en-US"/>
              <a:t>，为每个学生生成一个</a:t>
            </a:r>
            <a:r>
              <a:rPr lang="en-US" altLang="zh-CN"/>
              <a:t>word</a:t>
            </a:r>
            <a:r>
              <a:rPr lang="zh-CN" altLang="en-US"/>
              <a:t>格式的成绩通知单，不及格的成绩用红色标注，通知单都保存在</a:t>
            </a:r>
            <a:r>
              <a:rPr lang="en-US" altLang="zh-CN"/>
              <a:t>stureport.docx</a:t>
            </a:r>
            <a:r>
              <a:rPr lang="zh-CN" altLang="en-US"/>
              <a:t>文档中</a:t>
            </a:r>
            <a:r>
              <a:rPr lang="zh-CN" altLang="zh-CN"/>
              <a:t>。</a:t>
            </a:r>
            <a:endParaRPr lang="en-US" altLang="zh-CN" dirty="0"/>
          </a:p>
        </p:txBody>
      </p:sp>
      <p:sp>
        <p:nvSpPr>
          <p:cNvPr id="6" name="文本框 5"/>
          <p:cNvSpPr txBox="1"/>
          <p:nvPr/>
        </p:nvSpPr>
        <p:spPr>
          <a:xfrm>
            <a:off x="1960688" y="1759104"/>
            <a:ext cx="83529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/>
              <a:t>学号	姓名		手机		高数</a:t>
            </a:r>
            <a:r>
              <a:rPr lang="en-US" altLang="zh-CN"/>
              <a:t>	</a:t>
            </a:r>
            <a:r>
              <a:rPr lang="zh-CN" altLang="en-US"/>
              <a:t>	Python</a:t>
            </a:r>
            <a:endParaRPr lang="zh-CN" altLang="en-US"/>
          </a:p>
          <a:p>
            <a:r>
              <a:rPr lang="zh-CN" altLang="en-US"/>
              <a:t>1001	张明		18912344455	90		92</a:t>
            </a:r>
            <a:endParaRPr lang="zh-CN" altLang="en-US"/>
          </a:p>
          <a:p>
            <a:r>
              <a:rPr lang="zh-CN" altLang="en-US"/>
              <a:t>1002	王峰		19245658915	55		86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975568" y="3053028"/>
            <a:ext cx="8224888" cy="3139321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zh-CN" altLang="en-US"/>
              <a:t>from docx import Document</a:t>
            </a:r>
            <a:endParaRPr lang="zh-CN" altLang="en-US"/>
          </a:p>
          <a:p>
            <a:r>
              <a:rPr lang="zh-CN" altLang="en-US"/>
              <a:t>from docx.shared import Pt, RGBColor</a:t>
            </a:r>
            <a:endParaRPr lang="zh-CN" altLang="en-US"/>
          </a:p>
          <a:p>
            <a:r>
              <a:rPr lang="zh-CN" altLang="en-US"/>
              <a:t>from docx.oxml.ns import qn</a:t>
            </a:r>
            <a:endParaRPr lang="zh-CN" altLang="en-US"/>
          </a:p>
          <a:p>
            <a:r>
              <a:rPr lang="zh-CN" altLang="en-US"/>
              <a:t>stu=[ ]</a:t>
            </a:r>
            <a:endParaRPr lang="zh-CN" altLang="en-US"/>
          </a:p>
          <a:p>
            <a:r>
              <a:rPr lang="zh-CN" altLang="en-US"/>
              <a:t>with open('data/score.txt') as f:</a:t>
            </a:r>
            <a:endParaRPr lang="zh-CN" altLang="en-US"/>
          </a:p>
          <a:p>
            <a:r>
              <a:rPr lang="zh-CN" altLang="en-US"/>
              <a:t>    field = f.readline().split()     # 第一行是列名，分解后存入field</a:t>
            </a:r>
            <a:endParaRPr lang="zh-CN" altLang="en-US"/>
          </a:p>
          <a:p>
            <a:r>
              <a:rPr lang="zh-CN" altLang="en-US"/>
              <a:t>    for  line in f:</a:t>
            </a:r>
            <a:endParaRPr lang="zh-CN" altLang="en-US"/>
          </a:p>
          <a:p>
            <a:r>
              <a:rPr lang="zh-CN" altLang="en-US"/>
              <a:t>        stu.append(line.split())   # 学生列表</a:t>
            </a:r>
            <a:endParaRPr lang="zh-CN" altLang="en-US"/>
          </a:p>
          <a:p>
            <a:r>
              <a:rPr lang="zh-CN" altLang="en-US"/>
              <a:t>doc = Document()  			       # 新的word文档</a:t>
            </a:r>
            <a:endParaRPr lang="zh-CN" altLang="en-US"/>
          </a:p>
          <a:p>
            <a:r>
              <a:rPr lang="zh-CN" altLang="en-US"/>
              <a:t>doc.styles['Normal'].font.name = '宋体'    	# 全局默认字体</a:t>
            </a:r>
            <a:endParaRPr lang="zh-CN" altLang="en-US"/>
          </a:p>
          <a:p>
            <a:r>
              <a:rPr lang="zh-CN" altLang="en-US"/>
              <a:t>doc.styles['Normal']._element.rPr.rFonts.set(qn('w:eastAsia'), '宋体')</a:t>
            </a:r>
            <a:endParaRPr lang="zh-CN" alt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207568" y="404676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编程实例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992676" y="1029961"/>
            <a:ext cx="8206648" cy="369331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/>
              <a:t>for  lst  in  stu:</a:t>
            </a:r>
            <a:endParaRPr lang="en-US" altLang="zh-CN"/>
          </a:p>
          <a:p>
            <a:r>
              <a:rPr lang="en-US" altLang="zh-CN"/>
              <a:t>    doc.add_heading('</a:t>
            </a:r>
            <a:r>
              <a:rPr lang="zh-CN" altLang="en-US"/>
              <a:t>成绩通知单</a:t>
            </a:r>
            <a:r>
              <a:rPr lang="en-US" altLang="zh-CN"/>
              <a:t>',level=1) 	# </a:t>
            </a:r>
            <a:r>
              <a:rPr lang="zh-CN" altLang="en-US"/>
              <a:t>添加标题</a:t>
            </a:r>
            <a:r>
              <a:rPr lang="en-US" altLang="zh-CN"/>
              <a:t>1</a:t>
            </a:r>
            <a:endParaRPr lang="en-US" altLang="zh-CN"/>
          </a:p>
          <a:p>
            <a:r>
              <a:rPr lang="en-US" altLang="zh-CN"/>
              <a:t>    s=''</a:t>
            </a:r>
            <a:endParaRPr lang="en-US" altLang="zh-CN"/>
          </a:p>
          <a:p>
            <a:r>
              <a:rPr lang="en-US" altLang="zh-CN"/>
              <a:t>    for  i  in range(3):</a:t>
            </a:r>
            <a:endParaRPr lang="en-US" altLang="zh-CN"/>
          </a:p>
          <a:p>
            <a:r>
              <a:rPr lang="en-US" altLang="zh-CN"/>
              <a:t>        s = s +field[i]+':'+lst[i]+'  ' 		# </a:t>
            </a:r>
            <a:r>
              <a:rPr lang="zh-CN" altLang="en-US"/>
              <a:t>前</a:t>
            </a:r>
            <a:r>
              <a:rPr lang="en-US" altLang="zh-CN"/>
              <a:t>3</a:t>
            </a:r>
            <a:r>
              <a:rPr lang="zh-CN" altLang="en-US"/>
              <a:t>个字段：学号 姓名 手机</a:t>
            </a:r>
            <a:endParaRPr lang="zh-CN" altLang="en-US"/>
          </a:p>
          <a:p>
            <a:r>
              <a:rPr lang="zh-CN" altLang="en-US"/>
              <a:t>    </a:t>
            </a:r>
            <a:r>
              <a:rPr lang="en-US" altLang="zh-CN"/>
              <a:t>doc.add_paragraph(s)</a:t>
            </a:r>
            <a:endParaRPr lang="en-US" altLang="zh-CN"/>
          </a:p>
          <a:p>
            <a:r>
              <a:rPr lang="en-US" altLang="zh-CN"/>
              <a:t>    p = doc.add_paragraph()		# </a:t>
            </a:r>
            <a:r>
              <a:rPr lang="zh-CN" altLang="en-US"/>
              <a:t>成绩段</a:t>
            </a:r>
            <a:endParaRPr lang="zh-CN" altLang="en-US"/>
          </a:p>
          <a:p>
            <a:r>
              <a:rPr lang="zh-CN" altLang="en-US"/>
              <a:t>    </a:t>
            </a:r>
            <a:r>
              <a:rPr lang="en-US" altLang="zh-CN"/>
              <a:t>for  i  in range(3,5):</a:t>
            </a:r>
            <a:endParaRPr lang="en-US" altLang="zh-CN"/>
          </a:p>
          <a:p>
            <a:r>
              <a:rPr lang="en-US" altLang="zh-CN"/>
              <a:t>        run = p.add_run(field[i]+':'+lst[i]+'  ')   # </a:t>
            </a:r>
            <a:r>
              <a:rPr lang="zh-CN" altLang="en-US"/>
              <a:t>后</a:t>
            </a:r>
            <a:r>
              <a:rPr lang="en-US" altLang="zh-CN"/>
              <a:t>2</a:t>
            </a:r>
            <a:r>
              <a:rPr lang="zh-CN" altLang="en-US"/>
              <a:t>个字段是两门成绩</a:t>
            </a:r>
            <a:endParaRPr lang="zh-CN" altLang="en-US"/>
          </a:p>
          <a:p>
            <a:r>
              <a:rPr lang="zh-CN" altLang="en-US"/>
              <a:t>        </a:t>
            </a:r>
            <a:r>
              <a:rPr lang="en-US" altLang="zh-CN"/>
              <a:t>if  float(lst[i])&lt;60:</a:t>
            </a:r>
            <a:endParaRPr lang="en-US" altLang="zh-CN"/>
          </a:p>
          <a:p>
            <a:r>
              <a:rPr lang="en-US" altLang="zh-CN"/>
              <a:t>            run.font.color.rgb = RGBColor(255,0,0)	# </a:t>
            </a:r>
            <a:r>
              <a:rPr lang="zh-CN" altLang="en-US"/>
              <a:t>不及格则红色</a:t>
            </a:r>
            <a:endParaRPr lang="zh-CN" altLang="en-US"/>
          </a:p>
          <a:p>
            <a:r>
              <a:rPr lang="zh-CN" altLang="en-US"/>
              <a:t>    </a:t>
            </a:r>
            <a:r>
              <a:rPr lang="en-US" altLang="zh-CN"/>
              <a:t>doc.add_paragraph() 	                  	# </a:t>
            </a:r>
            <a:r>
              <a:rPr lang="zh-CN" altLang="en-US"/>
              <a:t>空行</a:t>
            </a:r>
            <a:endParaRPr lang="zh-CN" altLang="en-US"/>
          </a:p>
          <a:p>
            <a:r>
              <a:rPr lang="en-US" altLang="zh-CN"/>
              <a:t>doc.save('tmp/stureport.docx')	             # </a:t>
            </a:r>
            <a:r>
              <a:rPr lang="zh-CN" altLang="en-US"/>
              <a:t>保存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1824" y="4835585"/>
            <a:ext cx="3494112" cy="1954324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要使用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Counter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频次统计函数，应引入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模块。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矩形: 圆角 4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0" name="组合 9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6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9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x=Counter(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列表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),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要返回排名前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位的数据，应使用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x.( 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   )(3)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函数。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英文字母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'A'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ASCII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码十进制编码是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对于普通的字典对象，对其遍历时键值对的输出顺序一定和当初定义时的顺序是一致的。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8"/>
            </p:custDataLst>
          </p:nvPr>
        </p:nvSpPr>
        <p:spPr>
          <a:xfrm>
            <a:off x="11137900" y="698919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wrap="square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" name="文本框 26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1014730"/>
          </a:xfrm>
          <a:prstGeom prst="rect">
            <a:avLst/>
          </a:prstGeom>
          <a:noFill/>
        </p:spPr>
        <p:txBody>
          <a:bodyPr vert="horz" wrap="square" rtlCol="0" anchor="t" anchorCtr="0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不一定，字典是无序的，取出的顺序和存入的顺序不一定一致。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0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1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3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4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25" name="组合 24"/>
          <p:cNvGrpSpPr/>
          <p:nvPr>
            <p:custDataLst>
              <p:tags r:id="rId15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22" name="RemarkBack"/>
            <p:cNvSpPr/>
            <p:nvPr>
              <p:custDataLst>
                <p:tags r:id="rId16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markBlock"/>
            <p:cNvSpPr/>
            <p:nvPr>
              <p:custDataLst>
                <p:tags r:id="rId17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markTitleText"/>
            <p:cNvSpPr txBox="1"/>
            <p:nvPr>
              <p:custDataLst>
                <p:tags r:id="rId18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如果有双层的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for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循环， 当在内层循环内使用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break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语句时，将可以直接跳出这个双层循环，转而执行双层循环后续的语句。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8"/>
            </p:custDataLst>
          </p:nvPr>
        </p:nvSpPr>
        <p:spPr>
          <a:xfrm>
            <a:off x="11137900" y="698919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wrap="square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" name="文本框 26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398780"/>
          </a:xfrm>
          <a:prstGeom prst="rect">
            <a:avLst/>
          </a:prstGeom>
          <a:noFill/>
        </p:spPr>
        <p:txBody>
          <a:bodyPr vert="horz" wrap="square" rtlCol="0" anchor="t" anchorCtr="0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只能跳出内层的循环。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5" name="组合 24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22" name="RemarkBack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markBlo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markTitleText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" name="RemarkBack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markBlo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markTitleText"/>
          <p:cNvSpPr txBox="1"/>
          <p:nvPr>
            <p:custDataLst>
              <p:tags r:id="rId16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2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4"/>
    </p:custData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random.randint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(0,1)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函数由于其取值范围不包含结尾的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，所以永远不能产生随机值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。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8"/>
            </p:custDataLst>
          </p:nvPr>
        </p:nvSpPr>
        <p:spPr>
          <a:xfrm>
            <a:off x="11137900" y="698919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wrap="square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" name="文本框 26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1014730"/>
          </a:xfrm>
          <a:prstGeom prst="rect">
            <a:avLst/>
          </a:prstGeom>
          <a:noFill/>
        </p:spPr>
        <p:txBody>
          <a:bodyPr vert="horz" wrap="square" rtlCol="0" anchor="t" anchorCtr="0">
            <a:spAutoFit/>
          </a:bodyPr>
          <a:lstStyle/>
          <a:p>
            <a:r>
              <a:rPr lang="en-US" altLang="zh-CN" sz="20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random.randint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</a:t>
            </a:r>
            <a:r>
              <a:rPr lang="en-US" altLang="zh-CN" sz="20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m,n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的取值范围是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[m,  n]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 两侧都是闭区间，可以包含端点。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5" name="组合 24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22" name="RemarkBack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markBlo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markTitleText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" name="RemarkBack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markBlo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markTitleText"/>
          <p:cNvSpPr txBox="1"/>
          <p:nvPr>
            <p:custDataLst>
              <p:tags r:id="rId16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2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4"/>
    </p:custData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WordArt 2"/>
          <p:cNvSpPr>
            <a:spLocks noChangeArrowheads="1" noChangeShapeType="1" noTextEdit="1"/>
          </p:cNvSpPr>
          <p:nvPr/>
        </p:nvSpPr>
        <p:spPr bwMode="gray">
          <a:xfrm>
            <a:off x="4007768" y="4077073"/>
            <a:ext cx="4602832" cy="57496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zh-CN" sz="5400" kern="10" dirty="0">
                <a:ln w="19050">
                  <a:solidFill>
                    <a:schemeClr val="bg1"/>
                  </a:solidFill>
                  <a:round/>
                </a:ln>
                <a:gradFill rotWithShape="1">
                  <a:gsLst>
                    <a:gs pos="0">
                      <a:schemeClr val="accent1"/>
                    </a:gs>
                    <a:gs pos="100000">
                      <a:schemeClr val="tx1"/>
                    </a:gs>
                  </a:gsLst>
                  <a:lin ang="0" scaled="1"/>
                </a:gradFill>
                <a:effectLst>
                  <a:outerShdw dist="71842" dir="2700000" algn="ctr" rotWithShape="0">
                    <a:schemeClr val="bg2">
                      <a:alpha val="50000"/>
                    </a:schemeClr>
                  </a:outerShdw>
                </a:effectLst>
                <a:latin typeface="Verdana" panose="020B0604030504040204"/>
                <a:ea typeface="Verdana" panose="020B0604030504040204"/>
                <a:cs typeface="Verdana" panose="020B0604030504040204"/>
              </a:rPr>
              <a:t>Thank You !</a:t>
            </a:r>
            <a:endParaRPr lang="zh-CN" altLang="en-US" sz="5400" kern="10" dirty="0">
              <a:ln w="19050">
                <a:solidFill>
                  <a:schemeClr val="bg1"/>
                </a:solidFill>
                <a:round/>
              </a:ln>
              <a:gradFill rotWithShape="1">
                <a:gsLst>
                  <a:gs pos="0">
                    <a:schemeClr val="accent1"/>
                  </a:gs>
                  <a:gs pos="100000">
                    <a:schemeClr val="tx1"/>
                  </a:gs>
                </a:gsLst>
                <a:lin ang="0" scaled="1"/>
              </a:gradFill>
              <a:effectLst>
                <a:outerShdw dist="71842" dir="2700000" algn="ctr" rotWithShape="0">
                  <a:schemeClr val="bg2">
                    <a:alpha val="50000"/>
                  </a:schemeClr>
                </a:outerShdw>
              </a:effectLst>
              <a:latin typeface="Verdana" panose="020B0604030504040204"/>
              <a:cs typeface="Verdana" panose="020B0604030504040204"/>
            </a:endParaRPr>
          </a:p>
        </p:txBody>
      </p:sp>
      <p:sp>
        <p:nvSpPr>
          <p:cNvPr id="307203" name="WordArt 3"/>
          <p:cNvSpPr>
            <a:spLocks noChangeArrowheads="1" noChangeShapeType="1" noTextEdit="1"/>
          </p:cNvSpPr>
          <p:nvPr/>
        </p:nvSpPr>
        <p:spPr bwMode="auto">
          <a:xfrm>
            <a:off x="2927660" y="1628812"/>
            <a:ext cx="6626225" cy="13684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>
              <a:defRPr/>
            </a:pPr>
            <a:r>
              <a:rPr lang="en-US" altLang="zh-CN" sz="36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Python</a:t>
            </a:r>
            <a:r>
              <a:rPr lang="zh-CN" altLang="en-US" sz="36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程序设计基础</a:t>
            </a:r>
            <a:endParaRPr lang="zh-CN" altLang="en-US" sz="3600" kern="10" dirty="0">
              <a:ln w="9525">
                <a:solidFill>
                  <a:srgbClr val="000000"/>
                </a:solidFill>
                <a:round/>
              </a:ln>
              <a:solidFill>
                <a:srgbClr val="FFFFFF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814" y="5731883"/>
            <a:ext cx="2694395" cy="86887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一般情况下，存储一个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int32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的整数需要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个字节。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处理文件时，文件数据默认先保存在内存缓冲区，在关闭文件时才将新数据写入文件。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tags/tag1.xml><?xml version="1.0" encoding="utf-8"?>
<p:tagLst xmlns:p="http://schemas.openxmlformats.org/presentationml/2006/main">
  <p:tag name="RAINPROBLEM" val="ProblemBody"/>
</p:tagLst>
</file>

<file path=ppt/tags/tag10.xml><?xml version="1.0" encoding="utf-8"?>
<p:tagLst xmlns:p="http://schemas.openxmlformats.org/presentationml/2006/main">
  <p:tag name="RAINPROBLEM" val="ProblemSubmit"/>
  <p:tag name="RAINPROBLEMTYPE" val="MultipleChoiceMA"/>
</p:tagLst>
</file>

<file path=ppt/tags/tag100.xml><?xml version="1.0" encoding="utf-8"?>
<p:tagLst xmlns:p="http://schemas.openxmlformats.org/presentationml/2006/main">
  <p:tag name="RAINPROBLEMTYPE" val="ProblemTypeMarker"/>
</p:tagLst>
</file>

<file path=ppt/tags/tag101.xml><?xml version="1.0" encoding="utf-8"?>
<p:tagLst xmlns:p="http://schemas.openxmlformats.org/presentationml/2006/main">
  <p:tag name="RAINPROBLEMTYPE" val="ProblemTypeMarker"/>
</p:tagLst>
</file>

<file path=ppt/tags/tag102.xml><?xml version="1.0" encoding="utf-8"?>
<p:tagLst xmlns:p="http://schemas.openxmlformats.org/presentationml/2006/main">
  <p:tag name="RAINPROBLEMTYPE" val="ProblemTypeMarker"/>
</p:tagLst>
</file>

<file path=ppt/tags/tag103.xml><?xml version="1.0" encoding="utf-8"?>
<p:tagLst xmlns:p="http://schemas.openxmlformats.org/presentationml/2006/main">
  <p:tag name="RAINPROBLEM" val="ProblemSetting"/>
  <p:tag name="RAINPROBLEMTYPE" val="MultipleChoice"/>
</p:tagLst>
</file>

<file path=ppt/tags/tag104.xml><?xml version="1.0" encoding="utf-8"?>
<p:tagLst xmlns:p="http://schemas.openxmlformats.org/presentationml/2006/main">
  <p:tag name="RAINPROBLEM" val="MultipleChoice"/>
  <p:tag name="PROBLEMSCORE" val="1.0"/>
</p:tagLst>
</file>

<file path=ppt/tags/tag105.xml><?xml version="1.0" encoding="utf-8"?>
<p:tagLst xmlns:p="http://schemas.openxmlformats.org/presentationml/2006/main">
  <p:tag name="RAINPROBLEM" val="ProblemBody"/>
</p:tagLst>
</file>

<file path=ppt/tags/tag106.xml><?xml version="1.0" encoding="utf-8"?>
<p:tagLst xmlns:p="http://schemas.openxmlformats.org/presentationml/2006/main">
  <p:tag name="RAINPROBLEM" val="ProblemItem"/>
</p:tagLst>
</file>

<file path=ppt/tags/tag107.xml><?xml version="1.0" encoding="utf-8"?>
<p:tagLst xmlns:p="http://schemas.openxmlformats.org/presentationml/2006/main">
  <p:tag name="RAINPROBLEM" val="ProblemItem"/>
</p:tagLst>
</file>

<file path=ppt/tags/tag108.xml><?xml version="1.0" encoding="utf-8"?>
<p:tagLst xmlns:p="http://schemas.openxmlformats.org/presentationml/2006/main">
  <p:tag name="RAINPROBLEM" val="ProblemItem"/>
</p:tagLst>
</file>

<file path=ppt/tags/tag109.xml><?xml version="1.0" encoding="utf-8"?>
<p:tagLst xmlns:p="http://schemas.openxmlformats.org/presentationml/2006/main">
  <p:tag name="RAINPROBLEM" val="ProblemItem"/>
</p:tagLst>
</file>

<file path=ppt/tags/tag11.xml><?xml version="1.0" encoding="utf-8"?>
<p:tagLst xmlns:p="http://schemas.openxmlformats.org/presentationml/2006/main">
  <p:tag name="RAINPROBLEMTYPE" val="ProblemTypeMarker"/>
</p:tagLst>
</file>

<file path=ppt/tags/tag11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1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1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1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14.xml><?xml version="1.0" encoding="utf-8"?>
<p:tagLst xmlns:p="http://schemas.openxmlformats.org/presentationml/2006/main">
  <p:tag name="RAINPROBLEM" val="ProblemSubmit"/>
  <p:tag name="RAINPROBLEMTYPE" val="MultipleChoice"/>
</p:tagLst>
</file>

<file path=ppt/tags/tag115.xml><?xml version="1.0" encoding="utf-8"?>
<p:tagLst xmlns:p="http://schemas.openxmlformats.org/presentationml/2006/main">
  <p:tag name="RAINPROBLEMTYPE" val="ProblemTypeMarker"/>
</p:tagLst>
</file>

<file path=ppt/tags/tag116.xml><?xml version="1.0" encoding="utf-8"?>
<p:tagLst xmlns:p="http://schemas.openxmlformats.org/presentationml/2006/main">
  <p:tag name="RAINPROBLEMTYPE" val="ProblemTypeMarker"/>
</p:tagLst>
</file>

<file path=ppt/tags/tag117.xml><?xml version="1.0" encoding="utf-8"?>
<p:tagLst xmlns:p="http://schemas.openxmlformats.org/presentationml/2006/main">
  <p:tag name="RAINPROBLEMTYPE" val="ProblemTypeMarker"/>
</p:tagLst>
</file>

<file path=ppt/tags/tag118.xml><?xml version="1.0" encoding="utf-8"?>
<p:tagLst xmlns:p="http://schemas.openxmlformats.org/presentationml/2006/main">
  <p:tag name="RAINPROBLEMTYPE" val="ProblemTypeMarker"/>
</p:tagLst>
</file>

<file path=ppt/tags/tag119.xml><?xml version="1.0" encoding="utf-8"?>
<p:tagLst xmlns:p="http://schemas.openxmlformats.org/presentationml/2006/main">
  <p:tag name="RAINPROBLEMTYPE" val="ProblemTypeMarker"/>
</p:tagLst>
</file>

<file path=ppt/tags/tag12.xml><?xml version="1.0" encoding="utf-8"?>
<p:tagLst xmlns:p="http://schemas.openxmlformats.org/presentationml/2006/main">
  <p:tag name="RAINPROBLEMTYPE" val="ProblemTypeMarker"/>
</p:tagLst>
</file>

<file path=ppt/tags/tag120.xml><?xml version="1.0" encoding="utf-8"?>
<p:tagLst xmlns:p="http://schemas.openxmlformats.org/presentationml/2006/main">
  <p:tag name="RAINPROBLEM" val="ProblemSetting"/>
  <p:tag name="RAINPROBLEMTYPE" val="MultipleChoice"/>
</p:tagLst>
</file>

<file path=ppt/tags/tag121.xml><?xml version="1.0" encoding="utf-8"?>
<p:tagLst xmlns:p="http://schemas.openxmlformats.org/presentationml/2006/main">
  <p:tag name="RAINPROBLEM" val="MultipleChoice"/>
  <p:tag name="PROBLEMSCORE" val="1.0"/>
</p:tagLst>
</file>

<file path=ppt/tags/tag122.xml><?xml version="1.0" encoding="utf-8"?>
<p:tagLst xmlns:p="http://schemas.openxmlformats.org/presentationml/2006/main">
  <p:tag name="RAINPROBLEM" val="ProblemBody"/>
</p:tagLst>
</file>

<file path=ppt/tags/tag123.xml><?xml version="1.0" encoding="utf-8"?>
<p:tagLst xmlns:p="http://schemas.openxmlformats.org/presentationml/2006/main">
  <p:tag name="RAINPROBLEM" val="ProblemSubmit"/>
  <p:tag name="RAINPROBLEMTYPE" val="FillBlank"/>
</p:tagLst>
</file>

<file path=ppt/tags/tag124.xml><?xml version="1.0" encoding="utf-8"?>
<p:tagLst xmlns:p="http://schemas.openxmlformats.org/presentationml/2006/main">
  <p:tag name="PRODUCTVERSIONTIP3" val="PRODUCTVERSIONTIP3"/>
</p:tagLst>
</file>

<file path=ppt/tags/tag125.xml><?xml version="1.0" encoding="utf-8"?>
<p:tagLst xmlns:p="http://schemas.openxmlformats.org/presentationml/2006/main">
  <p:tag name="RAINPROBLEMTYPE" val="ProblemTypeMarker"/>
</p:tagLst>
</file>

<file path=ppt/tags/tag126.xml><?xml version="1.0" encoding="utf-8"?>
<p:tagLst xmlns:p="http://schemas.openxmlformats.org/presentationml/2006/main">
  <p:tag name="RAINPROBLEMTYPE" val="ProblemTypeMarker"/>
</p:tagLst>
</file>

<file path=ppt/tags/tag127.xml><?xml version="1.0" encoding="utf-8"?>
<p:tagLst xmlns:p="http://schemas.openxmlformats.org/presentationml/2006/main">
  <p:tag name="RAINPROBLEMTYPE" val="ProblemTypeMarker"/>
</p:tagLst>
</file>

<file path=ppt/tags/tag128.xml><?xml version="1.0" encoding="utf-8"?>
<p:tagLst xmlns:p="http://schemas.openxmlformats.org/presentationml/2006/main">
  <p:tag name="RAINPROBLEMTYPE" val="ProblemTypeMarker"/>
</p:tagLst>
</file>

<file path=ppt/tags/tag129.xml><?xml version="1.0" encoding="utf-8"?>
<p:tagLst xmlns:p="http://schemas.openxmlformats.org/presentationml/2006/main">
  <p:tag name="RAINPROBLEMTYPE" val="ProblemTypeMarker"/>
</p:tagLst>
</file>

<file path=ppt/tags/tag13.xml><?xml version="1.0" encoding="utf-8"?>
<p:tagLst xmlns:p="http://schemas.openxmlformats.org/presentationml/2006/main">
  <p:tag name="RAINPROBLEMTYPE" val="ProblemTypeMarker"/>
</p:tagLst>
</file>

<file path=ppt/tags/tag130.xml><?xml version="1.0" encoding="utf-8"?>
<p:tagLst xmlns:p="http://schemas.openxmlformats.org/presentationml/2006/main">
  <p:tag name="RAINPROBLEM" val="ProblemSetting"/>
  <p:tag name="RAINPROBLEMTYPE" val="FillBlank"/>
</p:tagLst>
</file>

<file path=ppt/tags/tag131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rb&quot;],&quot;CaseSensitive&quot;:false,&quot;FuzzyMatch&quot;:false}]"/>
</p:tagLst>
</file>

<file path=ppt/tags/tag132.xml><?xml version="1.0" encoding="utf-8"?>
<p:tagLst xmlns:p="http://schemas.openxmlformats.org/presentationml/2006/main">
  <p:tag name="RAINPROBLEM" val="ProblemBody"/>
</p:tagLst>
</file>

<file path=ppt/tags/tag133.xml><?xml version="1.0" encoding="utf-8"?>
<p:tagLst xmlns:p="http://schemas.openxmlformats.org/presentationml/2006/main">
  <p:tag name="RAINPROBLEM" val="ProblemSubmit"/>
  <p:tag name="RAINPROBLEMTYPE" val="FillBlank"/>
</p:tagLst>
</file>

<file path=ppt/tags/tag134.xml><?xml version="1.0" encoding="utf-8"?>
<p:tagLst xmlns:p="http://schemas.openxmlformats.org/presentationml/2006/main">
  <p:tag name="PRODUCTVERSIONTIP3" val="PRODUCTVERSIONTIP3"/>
</p:tagLst>
</file>

<file path=ppt/tags/tag135.xml><?xml version="1.0" encoding="utf-8"?>
<p:tagLst xmlns:p="http://schemas.openxmlformats.org/presentationml/2006/main">
  <p:tag name="RAINPROBLEMTYPE" val="ProblemTypeMarker"/>
</p:tagLst>
</file>

<file path=ppt/tags/tag136.xml><?xml version="1.0" encoding="utf-8"?>
<p:tagLst xmlns:p="http://schemas.openxmlformats.org/presentationml/2006/main">
  <p:tag name="RAINPROBLEMTYPE" val="ProblemTypeMarker"/>
</p:tagLst>
</file>

<file path=ppt/tags/tag137.xml><?xml version="1.0" encoding="utf-8"?>
<p:tagLst xmlns:p="http://schemas.openxmlformats.org/presentationml/2006/main">
  <p:tag name="RAINPROBLEMTYPE" val="ProblemTypeMarker"/>
</p:tagLst>
</file>

<file path=ppt/tags/tag138.xml><?xml version="1.0" encoding="utf-8"?>
<p:tagLst xmlns:p="http://schemas.openxmlformats.org/presentationml/2006/main">
  <p:tag name="RAINPROBLEMTYPE" val="ProblemTypeMarker"/>
</p:tagLst>
</file>

<file path=ppt/tags/tag139.xml><?xml version="1.0" encoding="utf-8"?>
<p:tagLst xmlns:p="http://schemas.openxmlformats.org/presentationml/2006/main">
  <p:tag name="RAINPROBLEMTYPE" val="ProblemTypeMarker"/>
</p:tagLst>
</file>

<file path=ppt/tags/tag14.xml><?xml version="1.0" encoding="utf-8"?>
<p:tagLst xmlns:p="http://schemas.openxmlformats.org/presentationml/2006/main">
  <p:tag name="RAINPROBLEMTYPE" val="ProblemTypeMarker"/>
</p:tagLst>
</file>

<file path=ppt/tags/tag140.xml><?xml version="1.0" encoding="utf-8"?>
<p:tagLst xmlns:p="http://schemas.openxmlformats.org/presentationml/2006/main">
  <p:tag name="RAINPROBLEM" val="ProblemSetting"/>
  <p:tag name="RAINPROBLEMTYPE" val="FillBlank"/>
</p:tagLst>
</file>

<file path=ppt/tags/tag141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load&quot;],&quot;CaseSensitive&quot;:false,&quot;FuzzyMatch&quot;:false}]"/>
</p:tagLst>
</file>

<file path=ppt/tags/tag142.xml><?xml version="1.0" encoding="utf-8"?>
<p:tagLst xmlns:p="http://schemas.openxmlformats.org/presentationml/2006/main">
  <p:tag name="RAINPROBLEM" val="ProblemBody"/>
</p:tagLst>
</file>

<file path=ppt/tags/tag143.xml><?xml version="1.0" encoding="utf-8"?>
<p:tagLst xmlns:p="http://schemas.openxmlformats.org/presentationml/2006/main">
  <p:tag name="RAINPROBLEM" val="ProblemSubmit"/>
  <p:tag name="RAINPROBLEMTYPE" val="FillBlank"/>
</p:tagLst>
</file>

<file path=ppt/tags/tag144.xml><?xml version="1.0" encoding="utf-8"?>
<p:tagLst xmlns:p="http://schemas.openxmlformats.org/presentationml/2006/main">
  <p:tag name="PRODUCTVERSIONTIP3" val="PRODUCTVERSIONTIP3"/>
</p:tagLst>
</file>

<file path=ppt/tags/tag145.xml><?xml version="1.0" encoding="utf-8"?>
<p:tagLst xmlns:p="http://schemas.openxmlformats.org/presentationml/2006/main">
  <p:tag name="RAINPROBLEMTYPE" val="ProblemTypeMarker"/>
</p:tagLst>
</file>

<file path=ppt/tags/tag146.xml><?xml version="1.0" encoding="utf-8"?>
<p:tagLst xmlns:p="http://schemas.openxmlformats.org/presentationml/2006/main">
  <p:tag name="RAINPROBLEMTYPE" val="ProblemTypeMarker"/>
</p:tagLst>
</file>

<file path=ppt/tags/tag147.xml><?xml version="1.0" encoding="utf-8"?>
<p:tagLst xmlns:p="http://schemas.openxmlformats.org/presentationml/2006/main">
  <p:tag name="RAINPROBLEMTYPE" val="ProblemTypeMarker"/>
</p:tagLst>
</file>

<file path=ppt/tags/tag148.xml><?xml version="1.0" encoding="utf-8"?>
<p:tagLst xmlns:p="http://schemas.openxmlformats.org/presentationml/2006/main">
  <p:tag name="RAINPROBLEMTYPE" val="ProblemTypeMarker"/>
</p:tagLst>
</file>

<file path=ppt/tags/tag149.xml><?xml version="1.0" encoding="utf-8"?>
<p:tagLst xmlns:p="http://schemas.openxmlformats.org/presentationml/2006/main">
  <p:tag name="RAINPROBLEMTYPE" val="ProblemTypeMarker"/>
</p:tagLst>
</file>

<file path=ppt/tags/tag15.xml><?xml version="1.0" encoding="utf-8"?>
<p:tagLst xmlns:p="http://schemas.openxmlformats.org/presentationml/2006/main">
  <p:tag name="RAINPROBLEMTYPE" val="ProblemTypeMarker"/>
</p:tagLst>
</file>

<file path=ppt/tags/tag150.xml><?xml version="1.0" encoding="utf-8"?>
<p:tagLst xmlns:p="http://schemas.openxmlformats.org/presentationml/2006/main">
  <p:tag name="RAINPROBLEM" val="ProblemSetting"/>
  <p:tag name="RAINPROBLEMTYPE" val="FillBlank"/>
</p:tagLst>
</file>

<file path=ppt/tags/tag151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tell&quot;],&quot;CaseSensitive&quot;:false,&quot;FuzzyMatch&quot;:false}]"/>
</p:tagLst>
</file>

<file path=ppt/tags/tag152.xml><?xml version="1.0" encoding="utf-8"?>
<p:tagLst xmlns:p="http://schemas.openxmlformats.org/presentationml/2006/main">
  <p:tag name="RAINPROBLEM" val="ProblemBody"/>
</p:tagLst>
</file>

<file path=ppt/tags/tag153.xml><?xml version="1.0" encoding="utf-8"?>
<p:tagLst xmlns:p="http://schemas.openxmlformats.org/presentationml/2006/main">
  <p:tag name="RAINPROBLEM" val="ProblemSubmit"/>
  <p:tag name="RAINPROBLEMTYPE" val="FillBlank"/>
</p:tagLst>
</file>

<file path=ppt/tags/tag154.xml><?xml version="1.0" encoding="utf-8"?>
<p:tagLst xmlns:p="http://schemas.openxmlformats.org/presentationml/2006/main">
  <p:tag name="PRODUCTVERSIONTIP3" val="PRODUCTVERSIONTIP3"/>
</p:tagLst>
</file>

<file path=ppt/tags/tag155.xml><?xml version="1.0" encoding="utf-8"?>
<p:tagLst xmlns:p="http://schemas.openxmlformats.org/presentationml/2006/main">
  <p:tag name="RAINPROBLEMTYPE" val="ProblemTypeMarker"/>
</p:tagLst>
</file>

<file path=ppt/tags/tag156.xml><?xml version="1.0" encoding="utf-8"?>
<p:tagLst xmlns:p="http://schemas.openxmlformats.org/presentationml/2006/main">
  <p:tag name="RAINPROBLEMTYPE" val="ProblemTypeMarker"/>
</p:tagLst>
</file>

<file path=ppt/tags/tag157.xml><?xml version="1.0" encoding="utf-8"?>
<p:tagLst xmlns:p="http://schemas.openxmlformats.org/presentationml/2006/main">
  <p:tag name="RAINPROBLEMTYPE" val="ProblemTypeMarker"/>
</p:tagLst>
</file>

<file path=ppt/tags/tag158.xml><?xml version="1.0" encoding="utf-8"?>
<p:tagLst xmlns:p="http://schemas.openxmlformats.org/presentationml/2006/main">
  <p:tag name="RAINPROBLEMTYPE" val="ProblemTypeMarker"/>
</p:tagLst>
</file>

<file path=ppt/tags/tag159.xml><?xml version="1.0" encoding="utf-8"?>
<p:tagLst xmlns:p="http://schemas.openxmlformats.org/presentationml/2006/main">
  <p:tag name="RAINPROBLEMTYPE" val="ProblemTypeMarker"/>
</p:tagLst>
</file>

<file path=ppt/tags/tag16.xml><?xml version="1.0" encoding="utf-8"?>
<p:tagLst xmlns:p="http://schemas.openxmlformats.org/presentationml/2006/main">
  <p:tag name="RAINPROBLEM" val="ProblemSetting"/>
  <p:tag name="RAINPROBLEMTYPE" val="MultipleChoiceMA"/>
</p:tagLst>
</file>

<file path=ppt/tags/tag160.xml><?xml version="1.0" encoding="utf-8"?>
<p:tagLst xmlns:p="http://schemas.openxmlformats.org/presentationml/2006/main">
  <p:tag name="RAINPROBLEM" val="ProblemSetting"/>
  <p:tag name="RAINPROBLEMTYPE" val="FillBlank"/>
</p:tagLst>
</file>

<file path=ppt/tags/tag161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tables&quot;],&quot;CaseSensitive&quot;:false,&quot;FuzzyMatch&quot;:false}]"/>
</p:tagLst>
</file>

<file path=ppt/tags/tag162.xml><?xml version="1.0" encoding="utf-8"?>
<p:tagLst xmlns:p="http://schemas.openxmlformats.org/presentationml/2006/main">
  <p:tag name="RAINPROBLEM" val="ProblemRemarkBoard"/>
</p:tagLst>
</file>

<file path=ppt/tags/tag163.xml><?xml version="1.0" encoding="utf-8"?>
<p:tagLst xmlns:p="http://schemas.openxmlformats.org/presentationml/2006/main">
  <p:tag name="RAINPROBLEM" val="ProblemRemarkBoard"/>
</p:tagLst>
</file>

<file path=ppt/tags/tag164.xml><?xml version="1.0" encoding="utf-8"?>
<p:tagLst xmlns:p="http://schemas.openxmlformats.org/presentationml/2006/main">
  <p:tag name="RAINPROBLEM" val="ProblemBody"/>
</p:tagLst>
</file>

<file path=ppt/tags/tag165.xml><?xml version="1.0" encoding="utf-8"?>
<p:tagLst xmlns:p="http://schemas.openxmlformats.org/presentationml/2006/main">
  <p:tag name="RAINPROBLEM" val="ProblemItem"/>
</p:tagLst>
</file>

<file path=ppt/tags/tag166.xml><?xml version="1.0" encoding="utf-8"?>
<p:tagLst xmlns:p="http://schemas.openxmlformats.org/presentationml/2006/main">
  <p:tag name="RAINPROBLEM" val="ProblemItem"/>
</p:tagLst>
</file>

<file path=ppt/tags/tag16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6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69.xml><?xml version="1.0" encoding="utf-8"?>
<p:tagLst xmlns:p="http://schemas.openxmlformats.org/presentationml/2006/main">
  <p:tag name="RAINPROBLEM" val="ProblemSubmit"/>
  <p:tag name="RAINPROBLEMTYPE" val="MultipleChoice"/>
</p:tagLst>
</file>

<file path=ppt/tags/tag17.xml><?xml version="1.0" encoding="utf-8"?>
<p:tagLst xmlns:p="http://schemas.openxmlformats.org/presentationml/2006/main">
  <p:tag name="RAINPROBLEM" val="MultipleChoiceMA"/>
  <p:tag name="PROBLEMSCORE" val="1.0"/>
  <p:tag name="PROBLEMSCORE_HALF" val="0.0"/>
</p:tagLst>
</file>

<file path=ppt/tags/tag170.xml><?xml version="1.0" encoding="utf-8"?>
<p:tagLst xmlns:p="http://schemas.openxmlformats.org/presentationml/2006/main">
  <p:tag name="PROBLEMREMARKTITLE" val="ProblemRemarkBoardTip"/>
</p:tagLst>
</file>

<file path=ppt/tags/tag171.xml><?xml version="1.0" encoding="utf-8"?>
<p:tagLst xmlns:p="http://schemas.openxmlformats.org/presentationml/2006/main">
  <p:tag name="PROBLEMREMARKTITLE" val="ProblemRemarkBoardTitle"/>
</p:tagLst>
</file>

<file path=ppt/tags/tag172.xml><?xml version="1.0" encoding="utf-8"?>
<p:tagLst xmlns:p="http://schemas.openxmlformats.org/presentationml/2006/main">
  <p:tag name="PROBLEMREMARKTITLE" val="ProblemRemarkBoardTitle"/>
</p:tagLst>
</file>

<file path=ppt/tags/tag173.xml><?xml version="1.0" encoding="utf-8"?>
<p:tagLst xmlns:p="http://schemas.openxmlformats.org/presentationml/2006/main">
  <p:tag name="PROBLEMREMARKTITLE" val="ProblemRemarkBoardTitle"/>
</p:tagLst>
</file>

<file path=ppt/tags/tag174.xml><?xml version="1.0" encoding="utf-8"?>
<p:tagLst xmlns:p="http://schemas.openxmlformats.org/presentationml/2006/main">
  <p:tag name="PROBLEMREMARKTITLE" val="ProblemRemarkBoardTitle"/>
</p:tagLst>
</file>

<file path=ppt/tags/tag175.xml><?xml version="1.0" encoding="utf-8"?>
<p:tagLst xmlns:p="http://schemas.openxmlformats.org/presentationml/2006/main">
  <p:tag name="RAINPROBLEMTYPE" val="ProblemTypeMarker"/>
</p:tagLst>
</file>

<file path=ppt/tags/tag176.xml><?xml version="1.0" encoding="utf-8"?>
<p:tagLst xmlns:p="http://schemas.openxmlformats.org/presentationml/2006/main">
  <p:tag name="RAINPROBLEMTYPE" val="ProblemTypeMarker"/>
</p:tagLst>
</file>

<file path=ppt/tags/tag177.xml><?xml version="1.0" encoding="utf-8"?>
<p:tagLst xmlns:p="http://schemas.openxmlformats.org/presentationml/2006/main">
  <p:tag name="RAINPROBLEMTYPE" val="ProblemTypeMarker"/>
</p:tagLst>
</file>

<file path=ppt/tags/tag178.xml><?xml version="1.0" encoding="utf-8"?>
<p:tagLst xmlns:p="http://schemas.openxmlformats.org/presentationml/2006/main">
  <p:tag name="RAINPROBLEMTYPE" val="ProblemTypeMarker"/>
</p:tagLst>
</file>

<file path=ppt/tags/tag179.xml><?xml version="1.0" encoding="utf-8"?>
<p:tagLst xmlns:p="http://schemas.openxmlformats.org/presentationml/2006/main">
  <p:tag name="RAINPROBLEMTYPE" val="ProblemTypeMarker"/>
</p:tagLst>
</file>

<file path=ppt/tags/tag18.xml><?xml version="1.0" encoding="utf-8"?>
<p:tagLst xmlns:p="http://schemas.openxmlformats.org/presentationml/2006/main">
  <p:tag name="RAINPROBLEM" val="ProblemBody"/>
</p:tagLst>
</file>

<file path=ppt/tags/tag180.xml><?xml version="1.0" encoding="utf-8"?>
<p:tagLst xmlns:p="http://schemas.openxmlformats.org/presentationml/2006/main">
  <p:tag name="RAINPROBLEM" val="ProblemSetting"/>
  <p:tag name="RAINPROBLEMTYPE" val="MultipleChoice"/>
</p:tagLst>
</file>

<file path=ppt/tags/tag181.xml><?xml version="1.0" encoding="utf-8"?>
<p:tagLst xmlns:p="http://schemas.openxmlformats.org/presentationml/2006/main">
  <p:tag name="RAINPROBLEM" val="MultipleChoice"/>
  <p:tag name="PROBLEMSCORE" val="1.0"/>
  <p:tag name="PROBLEMREMARK" val="默认应是 cp936(或GBK)编码。"/>
  <p:tag name="PROBLEMHASREMARK" val="False"/>
</p:tagLst>
</file>

<file path=ppt/tags/tag182.xml><?xml version="1.0" encoding="utf-8"?>
<p:tagLst xmlns:p="http://schemas.openxmlformats.org/presentationml/2006/main">
  <p:tag name="RAINPROBLEM" val="ProblemRemarkBoard"/>
</p:tagLst>
</file>

<file path=ppt/tags/tag183.xml><?xml version="1.0" encoding="utf-8"?>
<p:tagLst xmlns:p="http://schemas.openxmlformats.org/presentationml/2006/main">
  <p:tag name="RAINPROBLEM" val="ProblemRemarkBoard"/>
</p:tagLst>
</file>

<file path=ppt/tags/tag184.xml><?xml version="1.0" encoding="utf-8"?>
<p:tagLst xmlns:p="http://schemas.openxmlformats.org/presentationml/2006/main">
  <p:tag name="RAINPROBLEM" val="ProblemBody"/>
</p:tagLst>
</file>

<file path=ppt/tags/tag185.xml><?xml version="1.0" encoding="utf-8"?>
<p:tagLst xmlns:p="http://schemas.openxmlformats.org/presentationml/2006/main">
  <p:tag name="RAINPROBLEM" val="ProblemItem"/>
</p:tagLst>
</file>

<file path=ppt/tags/tag186.xml><?xml version="1.0" encoding="utf-8"?>
<p:tagLst xmlns:p="http://schemas.openxmlformats.org/presentationml/2006/main">
  <p:tag name="RAINPROBLEM" val="ProblemItem"/>
</p:tagLst>
</file>

<file path=ppt/tags/tag18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8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89.xml><?xml version="1.0" encoding="utf-8"?>
<p:tagLst xmlns:p="http://schemas.openxmlformats.org/presentationml/2006/main">
  <p:tag name="RAINPROBLEM" val="ProblemSubmit"/>
  <p:tag name="RAINPROBLEMTYPE" val="MultipleChoice"/>
</p:tagLst>
</file>

<file path=ppt/tags/tag19.xml><?xml version="1.0" encoding="utf-8"?>
<p:tagLst xmlns:p="http://schemas.openxmlformats.org/presentationml/2006/main">
  <p:tag name="RAINPROBLEM" val="ProblemSubmit"/>
  <p:tag name="RAINPROBLEMTYPE" val="FillBlank"/>
</p:tagLst>
</file>

<file path=ppt/tags/tag190.xml><?xml version="1.0" encoding="utf-8"?>
<p:tagLst xmlns:p="http://schemas.openxmlformats.org/presentationml/2006/main">
  <p:tag name="PROBLEMREMARKTITLE" val="ProblemRemarkBoardTip"/>
</p:tagLst>
</file>

<file path=ppt/tags/tag191.xml><?xml version="1.0" encoding="utf-8"?>
<p:tagLst xmlns:p="http://schemas.openxmlformats.org/presentationml/2006/main">
  <p:tag name="PROBLEMREMARKTITLE" val="ProblemRemarkBoardTitle"/>
</p:tagLst>
</file>

<file path=ppt/tags/tag192.xml><?xml version="1.0" encoding="utf-8"?>
<p:tagLst xmlns:p="http://schemas.openxmlformats.org/presentationml/2006/main">
  <p:tag name="PROBLEMREMARKTITLE" val="ProblemRemarkBoardTitle"/>
</p:tagLst>
</file>

<file path=ppt/tags/tag193.xml><?xml version="1.0" encoding="utf-8"?>
<p:tagLst xmlns:p="http://schemas.openxmlformats.org/presentationml/2006/main">
  <p:tag name="PROBLEMREMARKTITLE" val="ProblemRemarkBoardTitle"/>
</p:tagLst>
</file>

<file path=ppt/tags/tag194.xml><?xml version="1.0" encoding="utf-8"?>
<p:tagLst xmlns:p="http://schemas.openxmlformats.org/presentationml/2006/main">
  <p:tag name="PROBLEMREMARKTITLE" val="ProblemRemarkBoardTitle"/>
</p:tagLst>
</file>

<file path=ppt/tags/tag195.xml><?xml version="1.0" encoding="utf-8"?>
<p:tagLst xmlns:p="http://schemas.openxmlformats.org/presentationml/2006/main">
  <p:tag name="RAINPROBLEMTYPE" val="ProblemTypeMarker"/>
</p:tagLst>
</file>

<file path=ppt/tags/tag196.xml><?xml version="1.0" encoding="utf-8"?>
<p:tagLst xmlns:p="http://schemas.openxmlformats.org/presentationml/2006/main">
  <p:tag name="RAINPROBLEMTYPE" val="ProblemTypeMarker"/>
</p:tagLst>
</file>

<file path=ppt/tags/tag197.xml><?xml version="1.0" encoding="utf-8"?>
<p:tagLst xmlns:p="http://schemas.openxmlformats.org/presentationml/2006/main">
  <p:tag name="RAINPROBLEMTYPE" val="ProblemTypeMarker"/>
</p:tagLst>
</file>

<file path=ppt/tags/tag198.xml><?xml version="1.0" encoding="utf-8"?>
<p:tagLst xmlns:p="http://schemas.openxmlformats.org/presentationml/2006/main">
  <p:tag name="RAINPROBLEMTYPE" val="ProblemTypeMarker"/>
</p:tagLst>
</file>

<file path=ppt/tags/tag199.xml><?xml version="1.0" encoding="utf-8"?>
<p:tagLst xmlns:p="http://schemas.openxmlformats.org/presentationml/2006/main">
  <p:tag name="RAINPROBLEMTYPE" val="ProblemTypeMarker"/>
</p:tagLst>
</file>

<file path=ppt/tags/tag2.xml><?xml version="1.0" encoding="utf-8"?>
<p:tagLst xmlns:p="http://schemas.openxmlformats.org/presentationml/2006/main">
  <p:tag name="RAINPROBLEM" val="ProblemItem"/>
</p:tagLst>
</file>

<file path=ppt/tags/tag20.xml><?xml version="1.0" encoding="utf-8"?>
<p:tagLst xmlns:p="http://schemas.openxmlformats.org/presentationml/2006/main">
  <p:tag name="PRODUCTVERSIONTIP3" val="PRODUCTVERSIONTIP3"/>
</p:tagLst>
</file>

<file path=ppt/tags/tag200.xml><?xml version="1.0" encoding="utf-8"?>
<p:tagLst xmlns:p="http://schemas.openxmlformats.org/presentationml/2006/main">
  <p:tag name="RAINPROBLEM" val="ProblemSetting"/>
  <p:tag name="RAINPROBLEMTYPE" val="MultipleChoice"/>
</p:tagLst>
</file>

<file path=ppt/tags/tag201.xml><?xml version="1.0" encoding="utf-8"?>
<p:tagLst xmlns:p="http://schemas.openxmlformats.org/presentationml/2006/main">
  <p:tag name="RAINPROBLEM" val="MultipleChoice"/>
  <p:tag name="PROBLEMSCORE" val="1.0"/>
  <p:tag name="PROBLEMREMARK" val="默认应是 cp936(或GBK)编码。"/>
  <p:tag name="PROBLEMHASREMARK" val="False"/>
</p:tagLst>
</file>

<file path=ppt/tags/tag202.xml><?xml version="1.0" encoding="utf-8"?>
<p:tagLst xmlns:p="http://schemas.openxmlformats.org/presentationml/2006/main">
  <p:tag name="RAINPROBLEM" val="ProblemRemarkBoard"/>
</p:tagLst>
</file>

<file path=ppt/tags/tag203.xml><?xml version="1.0" encoding="utf-8"?>
<p:tagLst xmlns:p="http://schemas.openxmlformats.org/presentationml/2006/main">
  <p:tag name="RAINPROBLEM" val="ProblemRemarkBoard"/>
</p:tagLst>
</file>

<file path=ppt/tags/tag204.xml><?xml version="1.0" encoding="utf-8"?>
<p:tagLst xmlns:p="http://schemas.openxmlformats.org/presentationml/2006/main">
  <p:tag name="RAINPROBLEM" val="ProblemBody"/>
</p:tagLst>
</file>

<file path=ppt/tags/tag205.xml><?xml version="1.0" encoding="utf-8"?>
<p:tagLst xmlns:p="http://schemas.openxmlformats.org/presentationml/2006/main">
  <p:tag name="RAINPROBLEM" val="ProblemItem"/>
</p:tagLst>
</file>

<file path=ppt/tags/tag206.xml><?xml version="1.0" encoding="utf-8"?>
<p:tagLst xmlns:p="http://schemas.openxmlformats.org/presentationml/2006/main">
  <p:tag name="RAINPROBLEM" val="ProblemItem"/>
</p:tagLst>
</file>

<file path=ppt/tags/tag20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0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09.xml><?xml version="1.0" encoding="utf-8"?>
<p:tagLst xmlns:p="http://schemas.openxmlformats.org/presentationml/2006/main">
  <p:tag name="RAINPROBLEM" val="ProblemSubmit"/>
  <p:tag name="RAINPROBLEMTYPE" val="MultipleChoice"/>
</p:tagLst>
</file>

<file path=ppt/tags/tag21.xml><?xml version="1.0" encoding="utf-8"?>
<p:tagLst xmlns:p="http://schemas.openxmlformats.org/presentationml/2006/main">
  <p:tag name="RAINPROBLEMTYPE" val="ProblemTypeMarker"/>
</p:tagLst>
</file>

<file path=ppt/tags/tag210.xml><?xml version="1.0" encoding="utf-8"?>
<p:tagLst xmlns:p="http://schemas.openxmlformats.org/presentationml/2006/main">
  <p:tag name="PROBLEMREMARKTITLE" val="ProblemRemarkBoardTip"/>
</p:tagLst>
</file>

<file path=ppt/tags/tag211.xml><?xml version="1.0" encoding="utf-8"?>
<p:tagLst xmlns:p="http://schemas.openxmlformats.org/presentationml/2006/main">
  <p:tag name="PROBLEMREMARKTITLE" val="ProblemRemarkBoardTitle"/>
</p:tagLst>
</file>

<file path=ppt/tags/tag212.xml><?xml version="1.0" encoding="utf-8"?>
<p:tagLst xmlns:p="http://schemas.openxmlformats.org/presentationml/2006/main">
  <p:tag name="PROBLEMREMARKTITLE" val="ProblemRemarkBoardTitle"/>
</p:tagLst>
</file>

<file path=ppt/tags/tag213.xml><?xml version="1.0" encoding="utf-8"?>
<p:tagLst xmlns:p="http://schemas.openxmlformats.org/presentationml/2006/main">
  <p:tag name="PROBLEMREMARKTITLE" val="ProblemRemarkBoardTitle"/>
</p:tagLst>
</file>

<file path=ppt/tags/tag214.xml><?xml version="1.0" encoding="utf-8"?>
<p:tagLst xmlns:p="http://schemas.openxmlformats.org/presentationml/2006/main">
  <p:tag name="PROBLEMREMARKTITLE" val="ProblemRemarkBoardTitle"/>
</p:tagLst>
</file>

<file path=ppt/tags/tag215.xml><?xml version="1.0" encoding="utf-8"?>
<p:tagLst xmlns:p="http://schemas.openxmlformats.org/presentationml/2006/main">
  <p:tag name="RAINPROBLEMTYPE" val="ProblemTypeMarker"/>
</p:tagLst>
</file>

<file path=ppt/tags/tag216.xml><?xml version="1.0" encoding="utf-8"?>
<p:tagLst xmlns:p="http://schemas.openxmlformats.org/presentationml/2006/main">
  <p:tag name="RAINPROBLEMTYPE" val="ProblemTypeMarker"/>
</p:tagLst>
</file>

<file path=ppt/tags/tag217.xml><?xml version="1.0" encoding="utf-8"?>
<p:tagLst xmlns:p="http://schemas.openxmlformats.org/presentationml/2006/main">
  <p:tag name="RAINPROBLEMTYPE" val="ProblemTypeMarker"/>
</p:tagLst>
</file>

<file path=ppt/tags/tag218.xml><?xml version="1.0" encoding="utf-8"?>
<p:tagLst xmlns:p="http://schemas.openxmlformats.org/presentationml/2006/main">
  <p:tag name="RAINPROBLEMTYPE" val="ProblemTypeMarker"/>
</p:tagLst>
</file>

<file path=ppt/tags/tag219.xml><?xml version="1.0" encoding="utf-8"?>
<p:tagLst xmlns:p="http://schemas.openxmlformats.org/presentationml/2006/main">
  <p:tag name="RAINPROBLEMTYPE" val="ProblemTypeMarker"/>
</p:tagLst>
</file>

<file path=ppt/tags/tag22.xml><?xml version="1.0" encoding="utf-8"?>
<p:tagLst xmlns:p="http://schemas.openxmlformats.org/presentationml/2006/main">
  <p:tag name="RAINPROBLEMTYPE" val="ProblemTypeMarker"/>
</p:tagLst>
</file>

<file path=ppt/tags/tag220.xml><?xml version="1.0" encoding="utf-8"?>
<p:tagLst xmlns:p="http://schemas.openxmlformats.org/presentationml/2006/main">
  <p:tag name="RAINPROBLEM" val="ProblemSetting"/>
  <p:tag name="RAINPROBLEMTYPE" val="MultipleChoice"/>
</p:tagLst>
</file>

<file path=ppt/tags/tag221.xml><?xml version="1.0" encoding="utf-8"?>
<p:tagLst xmlns:p="http://schemas.openxmlformats.org/presentationml/2006/main">
  <p:tag name="RAINPROBLEM" val="MultipleChoice"/>
  <p:tag name="PROBLEMSCORE" val="1.0"/>
  <p:tag name="PROBLEMREMARK" val="默认应是 cp936(或GBK)编码。"/>
  <p:tag name="PROBLEMHASREMARK" val="False"/>
</p:tagLst>
</file>

<file path=ppt/tags/tag222.xml><?xml version="1.0" encoding="utf-8"?>
<p:tagLst xmlns:p="http://schemas.openxmlformats.org/presentationml/2006/main">
  <p:tag name="RAINPROBLEM" val="ProblemRemarkBoard"/>
</p:tagLst>
</file>

<file path=ppt/tags/tag223.xml><?xml version="1.0" encoding="utf-8"?>
<p:tagLst xmlns:p="http://schemas.openxmlformats.org/presentationml/2006/main">
  <p:tag name="RAINPROBLEM" val="ProblemRemarkBoard"/>
</p:tagLst>
</file>

<file path=ppt/tags/tag224.xml><?xml version="1.0" encoding="utf-8"?>
<p:tagLst xmlns:p="http://schemas.openxmlformats.org/presentationml/2006/main">
  <p:tag name="RAINPROBLEM" val="ProblemBody"/>
</p:tagLst>
</file>

<file path=ppt/tags/tag225.xml><?xml version="1.0" encoding="utf-8"?>
<p:tagLst xmlns:p="http://schemas.openxmlformats.org/presentationml/2006/main">
  <p:tag name="RAINPROBLEM" val="ProblemItem"/>
</p:tagLst>
</file>

<file path=ppt/tags/tag226.xml><?xml version="1.0" encoding="utf-8"?>
<p:tagLst xmlns:p="http://schemas.openxmlformats.org/presentationml/2006/main">
  <p:tag name="RAINPROBLEM" val="ProblemItem"/>
</p:tagLst>
</file>

<file path=ppt/tags/tag22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2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29.xml><?xml version="1.0" encoding="utf-8"?>
<p:tagLst xmlns:p="http://schemas.openxmlformats.org/presentationml/2006/main">
  <p:tag name="RAINPROBLEM" val="ProblemSubmit"/>
  <p:tag name="RAINPROBLEMTYPE" val="MultipleChoice"/>
</p:tagLst>
</file>

<file path=ppt/tags/tag23.xml><?xml version="1.0" encoding="utf-8"?>
<p:tagLst xmlns:p="http://schemas.openxmlformats.org/presentationml/2006/main">
  <p:tag name="RAINPROBLEMTYPE" val="ProblemTypeMarker"/>
</p:tagLst>
</file>

<file path=ppt/tags/tag230.xml><?xml version="1.0" encoding="utf-8"?>
<p:tagLst xmlns:p="http://schemas.openxmlformats.org/presentationml/2006/main">
  <p:tag name="PROBLEMREMARKTITLE" val="ProblemRemarkBoardTip"/>
</p:tagLst>
</file>

<file path=ppt/tags/tag231.xml><?xml version="1.0" encoding="utf-8"?>
<p:tagLst xmlns:p="http://schemas.openxmlformats.org/presentationml/2006/main">
  <p:tag name="PROBLEMREMARKTITLE" val="ProblemRemarkBoardTitle"/>
</p:tagLst>
</file>

<file path=ppt/tags/tag232.xml><?xml version="1.0" encoding="utf-8"?>
<p:tagLst xmlns:p="http://schemas.openxmlformats.org/presentationml/2006/main">
  <p:tag name="PROBLEMREMARKTITLE" val="ProblemRemarkBoardTitle"/>
</p:tagLst>
</file>

<file path=ppt/tags/tag233.xml><?xml version="1.0" encoding="utf-8"?>
<p:tagLst xmlns:p="http://schemas.openxmlformats.org/presentationml/2006/main">
  <p:tag name="PROBLEMREMARKTITLE" val="ProblemRemarkBoardTitle"/>
</p:tagLst>
</file>

<file path=ppt/tags/tag234.xml><?xml version="1.0" encoding="utf-8"?>
<p:tagLst xmlns:p="http://schemas.openxmlformats.org/presentationml/2006/main">
  <p:tag name="PROBLEMREMARKTITLE" val="ProblemRemarkBoardTitle"/>
</p:tagLst>
</file>

<file path=ppt/tags/tag235.xml><?xml version="1.0" encoding="utf-8"?>
<p:tagLst xmlns:p="http://schemas.openxmlformats.org/presentationml/2006/main">
  <p:tag name="RAINPROBLEMTYPE" val="ProblemTypeMarker"/>
</p:tagLst>
</file>

<file path=ppt/tags/tag236.xml><?xml version="1.0" encoding="utf-8"?>
<p:tagLst xmlns:p="http://schemas.openxmlformats.org/presentationml/2006/main">
  <p:tag name="RAINPROBLEMTYPE" val="ProblemTypeMarker"/>
</p:tagLst>
</file>

<file path=ppt/tags/tag237.xml><?xml version="1.0" encoding="utf-8"?>
<p:tagLst xmlns:p="http://schemas.openxmlformats.org/presentationml/2006/main">
  <p:tag name="RAINPROBLEMTYPE" val="ProblemTypeMarker"/>
</p:tagLst>
</file>

<file path=ppt/tags/tag238.xml><?xml version="1.0" encoding="utf-8"?>
<p:tagLst xmlns:p="http://schemas.openxmlformats.org/presentationml/2006/main">
  <p:tag name="RAINPROBLEMTYPE" val="ProblemTypeMarker"/>
</p:tagLst>
</file>

<file path=ppt/tags/tag239.xml><?xml version="1.0" encoding="utf-8"?>
<p:tagLst xmlns:p="http://schemas.openxmlformats.org/presentationml/2006/main">
  <p:tag name="RAINPROBLEMTYPE" val="ProblemTypeMarker"/>
</p:tagLst>
</file>

<file path=ppt/tags/tag24.xml><?xml version="1.0" encoding="utf-8"?>
<p:tagLst xmlns:p="http://schemas.openxmlformats.org/presentationml/2006/main">
  <p:tag name="RAINPROBLEMTYPE" val="ProblemTypeMarker"/>
</p:tagLst>
</file>

<file path=ppt/tags/tag240.xml><?xml version="1.0" encoding="utf-8"?>
<p:tagLst xmlns:p="http://schemas.openxmlformats.org/presentationml/2006/main">
  <p:tag name="RAINPROBLEM" val="ProblemSetting"/>
  <p:tag name="RAINPROBLEMTYPE" val="MultipleChoice"/>
</p:tagLst>
</file>

<file path=ppt/tags/tag241.xml><?xml version="1.0" encoding="utf-8"?>
<p:tagLst xmlns:p="http://schemas.openxmlformats.org/presentationml/2006/main">
  <p:tag name="RAINPROBLEM" val="MultipleChoice"/>
  <p:tag name="PROBLEMSCORE" val="1.0"/>
  <p:tag name="PROBLEMREMARK" val="默认应是 cp936(或GBK)编码。"/>
  <p:tag name="PROBLEMHASREMARK" val="False"/>
</p:tagLst>
</file>

<file path=ppt/tags/tag242.xml><?xml version="1.0" encoding="utf-8"?>
<p:tagLst xmlns:p="http://schemas.openxmlformats.org/presentationml/2006/main">
  <p:tag name="RAINPROBLEM" val="ProblemBody"/>
</p:tagLst>
</file>

<file path=ppt/tags/tag243.xml><?xml version="1.0" encoding="utf-8"?>
<p:tagLst xmlns:p="http://schemas.openxmlformats.org/presentationml/2006/main">
  <p:tag name="RAINPROBLEM" val="ProblemItem"/>
</p:tagLst>
</file>

<file path=ppt/tags/tag244.xml><?xml version="1.0" encoding="utf-8"?>
<p:tagLst xmlns:p="http://schemas.openxmlformats.org/presentationml/2006/main">
  <p:tag name="RAINPROBLEM" val="ProblemItem"/>
</p:tagLst>
</file>

<file path=ppt/tags/tag245.xml><?xml version="1.0" encoding="utf-8"?>
<p:tagLst xmlns:p="http://schemas.openxmlformats.org/presentationml/2006/main">
  <p:tag name="RAINPROBLEM" val="ProblemItem"/>
</p:tagLst>
</file>

<file path=ppt/tags/tag246.xml><?xml version="1.0" encoding="utf-8"?>
<p:tagLst xmlns:p="http://schemas.openxmlformats.org/presentationml/2006/main">
  <p:tag name="RAINPROBLEM" val="ProblemItem"/>
</p:tagLst>
</file>

<file path=ppt/tags/tag24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4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4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5.xml><?xml version="1.0" encoding="utf-8"?>
<p:tagLst xmlns:p="http://schemas.openxmlformats.org/presentationml/2006/main">
  <p:tag name="RAINPROBLEMTYPE" val="ProblemTypeMarker"/>
</p:tagLst>
</file>

<file path=ppt/tags/tag250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51.xml><?xml version="1.0" encoding="utf-8"?>
<p:tagLst xmlns:p="http://schemas.openxmlformats.org/presentationml/2006/main">
  <p:tag name="RAINPROBLEM" val="ProblemSubmit"/>
  <p:tag name="RAINPROBLEMTYPE" val="MultipleChoice"/>
</p:tagLst>
</file>

<file path=ppt/tags/tag252.xml><?xml version="1.0" encoding="utf-8"?>
<p:tagLst xmlns:p="http://schemas.openxmlformats.org/presentationml/2006/main">
  <p:tag name="RAINPROBLEMTYPE" val="ProblemTypeMarker"/>
</p:tagLst>
</file>

<file path=ppt/tags/tag253.xml><?xml version="1.0" encoding="utf-8"?>
<p:tagLst xmlns:p="http://schemas.openxmlformats.org/presentationml/2006/main">
  <p:tag name="RAINPROBLEMTYPE" val="ProblemTypeMarker"/>
</p:tagLst>
</file>

<file path=ppt/tags/tag254.xml><?xml version="1.0" encoding="utf-8"?>
<p:tagLst xmlns:p="http://schemas.openxmlformats.org/presentationml/2006/main">
  <p:tag name="RAINPROBLEMTYPE" val="ProblemTypeMarker"/>
</p:tagLst>
</file>

<file path=ppt/tags/tag255.xml><?xml version="1.0" encoding="utf-8"?>
<p:tagLst xmlns:p="http://schemas.openxmlformats.org/presentationml/2006/main">
  <p:tag name="RAINPROBLEMTYPE" val="ProblemTypeMarker"/>
</p:tagLst>
</file>

<file path=ppt/tags/tag256.xml><?xml version="1.0" encoding="utf-8"?>
<p:tagLst xmlns:p="http://schemas.openxmlformats.org/presentationml/2006/main">
  <p:tag name="RAINPROBLEMTYPE" val="ProblemTypeMarker"/>
</p:tagLst>
</file>

<file path=ppt/tags/tag257.xml><?xml version="1.0" encoding="utf-8"?>
<p:tagLst xmlns:p="http://schemas.openxmlformats.org/presentationml/2006/main">
  <p:tag name="RAINPROBLEM" val="ProblemSetting"/>
  <p:tag name="RAINPROBLEMTYPE" val="MultipleChoice"/>
</p:tagLst>
</file>

<file path=ppt/tags/tag258.xml><?xml version="1.0" encoding="utf-8"?>
<p:tagLst xmlns:p="http://schemas.openxmlformats.org/presentationml/2006/main">
  <p:tag name="RAINPROBLEM" val="MultipleChoice"/>
  <p:tag name="PROBLEMSCORE" val="1.0"/>
</p:tagLst>
</file>

<file path=ppt/tags/tag259.xml><?xml version="1.0" encoding="utf-8"?>
<p:tagLst xmlns:p="http://schemas.openxmlformats.org/presentationml/2006/main">
  <p:tag name="RAINPROBLEM" val="ProblemBody"/>
</p:tagLst>
</file>

<file path=ppt/tags/tag26.xml><?xml version="1.0" encoding="utf-8"?>
<p:tagLst xmlns:p="http://schemas.openxmlformats.org/presentationml/2006/main">
  <p:tag name="RAINPROBLEM" val="ProblemSetting"/>
  <p:tag name="RAINPROBLEMTYPE" val="FillBlank"/>
</p:tagLst>
</file>

<file path=ppt/tags/tag260.xml><?xml version="1.0" encoding="utf-8"?>
<p:tagLst xmlns:p="http://schemas.openxmlformats.org/presentationml/2006/main">
  <p:tag name="RAINPROBLEM" val="ProblemItem"/>
</p:tagLst>
</file>

<file path=ppt/tags/tag261.xml><?xml version="1.0" encoding="utf-8"?>
<p:tagLst xmlns:p="http://schemas.openxmlformats.org/presentationml/2006/main">
  <p:tag name="RAINPROBLEM" val="ProblemItem"/>
</p:tagLst>
</file>

<file path=ppt/tags/tag262.xml><?xml version="1.0" encoding="utf-8"?>
<p:tagLst xmlns:p="http://schemas.openxmlformats.org/presentationml/2006/main">
  <p:tag name="RAINPROBLEM" val="ProblemItem"/>
</p:tagLst>
</file>

<file path=ppt/tags/tag263.xml><?xml version="1.0" encoding="utf-8"?>
<p:tagLst xmlns:p="http://schemas.openxmlformats.org/presentationml/2006/main">
  <p:tag name="RAINPROBLEM" val="ProblemItem"/>
</p:tagLst>
</file>

<file path=ppt/tags/tag26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6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6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6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68.xml><?xml version="1.0" encoding="utf-8"?>
<p:tagLst xmlns:p="http://schemas.openxmlformats.org/presentationml/2006/main">
  <p:tag name="RAINPROBLEM" val="ProblemSubmit"/>
  <p:tag name="RAINPROBLEMTYPE" val="MultipleChoice"/>
</p:tagLst>
</file>

<file path=ppt/tags/tag269.xml><?xml version="1.0" encoding="utf-8"?>
<p:tagLst xmlns:p="http://schemas.openxmlformats.org/presentationml/2006/main">
  <p:tag name="RAINPROBLEMTYPE" val="ProblemTypeMarker"/>
</p:tagLst>
</file>

<file path=ppt/tags/tag27.xml><?xml version="1.0" encoding="utf-8"?>
<p:tagLst xmlns:p="http://schemas.openxmlformats.org/presentationml/2006/main">
  <p:tag name="RAINPROBLEM" val="FillBlank"/>
  <p:tag name="PROBLEMBLANKKEYWORD" val="填空"/>
  <p:tag name="PROBLEMBLANK" val="[{&quot;Num&quot;:1,&quot;Score&quot;:1.0,&quot;Answers&quot;:[&quot;65&quot;],&quot;CaseSensitive&quot;:false,&quot;FuzzyMatch&quot;:false}]"/>
  <p:tag name="PROBLEMSCORE" val="1.0"/>
</p:tagLst>
</file>

<file path=ppt/tags/tag270.xml><?xml version="1.0" encoding="utf-8"?>
<p:tagLst xmlns:p="http://schemas.openxmlformats.org/presentationml/2006/main">
  <p:tag name="RAINPROBLEMTYPE" val="ProblemTypeMarker"/>
</p:tagLst>
</file>

<file path=ppt/tags/tag271.xml><?xml version="1.0" encoding="utf-8"?>
<p:tagLst xmlns:p="http://schemas.openxmlformats.org/presentationml/2006/main">
  <p:tag name="RAINPROBLEMTYPE" val="ProblemTypeMarker"/>
</p:tagLst>
</file>

<file path=ppt/tags/tag272.xml><?xml version="1.0" encoding="utf-8"?>
<p:tagLst xmlns:p="http://schemas.openxmlformats.org/presentationml/2006/main">
  <p:tag name="RAINPROBLEMTYPE" val="ProblemTypeMarker"/>
</p:tagLst>
</file>

<file path=ppt/tags/tag273.xml><?xml version="1.0" encoding="utf-8"?>
<p:tagLst xmlns:p="http://schemas.openxmlformats.org/presentationml/2006/main">
  <p:tag name="RAINPROBLEMTYPE" val="ProblemTypeMarker"/>
</p:tagLst>
</file>

<file path=ppt/tags/tag274.xml><?xml version="1.0" encoding="utf-8"?>
<p:tagLst xmlns:p="http://schemas.openxmlformats.org/presentationml/2006/main">
  <p:tag name="RAINPROBLEM" val="ProblemSetting"/>
  <p:tag name="RAINPROBLEMTYPE" val="MultipleChoice"/>
</p:tagLst>
</file>

<file path=ppt/tags/tag275.xml><?xml version="1.0" encoding="utf-8"?>
<p:tagLst xmlns:p="http://schemas.openxmlformats.org/presentationml/2006/main">
  <p:tag name="RAINPROBLEM" val="MultipleChoice"/>
  <p:tag name="PROBLEMSCORE" val="1.0"/>
</p:tagLst>
</file>

<file path=ppt/tags/tag276.xml><?xml version="1.0" encoding="utf-8"?>
<p:tagLst xmlns:p="http://schemas.openxmlformats.org/presentationml/2006/main">
  <p:tag name="RAINPROBLEM" val="ProblemBody"/>
</p:tagLst>
</file>

<file path=ppt/tags/tag277.xml><?xml version="1.0" encoding="utf-8"?>
<p:tagLst xmlns:p="http://schemas.openxmlformats.org/presentationml/2006/main">
  <p:tag name="RAINPROBLEM" val="ProblemSubmit"/>
  <p:tag name="RAINPROBLEMTYPE" val="FillBlank"/>
</p:tagLst>
</file>

<file path=ppt/tags/tag278.xml><?xml version="1.0" encoding="utf-8"?>
<p:tagLst xmlns:p="http://schemas.openxmlformats.org/presentationml/2006/main">
  <p:tag name="PRODUCTVERSIONTIP3" val="PRODUCTVERSIONTIP3"/>
</p:tagLst>
</file>

<file path=ppt/tags/tag279.xml><?xml version="1.0" encoding="utf-8"?>
<p:tagLst xmlns:p="http://schemas.openxmlformats.org/presentationml/2006/main">
  <p:tag name="RAINPROBLEMTYPE" val="ProblemTypeMarker"/>
</p:tagLst>
</file>

<file path=ppt/tags/tag28.xml><?xml version="1.0" encoding="utf-8"?>
<p:tagLst xmlns:p="http://schemas.openxmlformats.org/presentationml/2006/main">
  <p:tag name="RAINPROBLEM" val="ProblemBody"/>
</p:tagLst>
</file>

<file path=ppt/tags/tag280.xml><?xml version="1.0" encoding="utf-8"?>
<p:tagLst xmlns:p="http://schemas.openxmlformats.org/presentationml/2006/main">
  <p:tag name="RAINPROBLEMTYPE" val="ProblemTypeMarker"/>
</p:tagLst>
</file>

<file path=ppt/tags/tag281.xml><?xml version="1.0" encoding="utf-8"?>
<p:tagLst xmlns:p="http://schemas.openxmlformats.org/presentationml/2006/main">
  <p:tag name="RAINPROBLEMTYPE" val="ProblemTypeMarker"/>
</p:tagLst>
</file>

<file path=ppt/tags/tag282.xml><?xml version="1.0" encoding="utf-8"?>
<p:tagLst xmlns:p="http://schemas.openxmlformats.org/presentationml/2006/main">
  <p:tag name="RAINPROBLEMTYPE" val="ProblemTypeMarker"/>
</p:tagLst>
</file>

<file path=ppt/tags/tag283.xml><?xml version="1.0" encoding="utf-8"?>
<p:tagLst xmlns:p="http://schemas.openxmlformats.org/presentationml/2006/main">
  <p:tag name="RAINPROBLEMTYPE" val="ProblemTypeMarker"/>
</p:tagLst>
</file>

<file path=ppt/tags/tag284.xml><?xml version="1.0" encoding="utf-8"?>
<p:tagLst xmlns:p="http://schemas.openxmlformats.org/presentationml/2006/main">
  <p:tag name="RAINPROBLEM" val="ProblemSetting"/>
  <p:tag name="RAINPROBLEMTYPE" val="FillBlank"/>
</p:tagLst>
</file>

<file path=ppt/tags/tag285.xml><?xml version="1.0" encoding="utf-8"?>
<p:tagLst xmlns:p="http://schemas.openxmlformats.org/presentationml/2006/main">
  <p:tag name="RAINPROBLEM" val="FillBlank"/>
  <p:tag name="PROBLEMBLANKKEYWORD" val="填空"/>
  <p:tag name="PROBLEMBLANK" val="[{&quot;Num&quot;:1,&quot;Score&quot;:1.0,&quot;Answers&quot;:[&quot;splitext&quot;],&quot;CaseSensitive&quot;:false,&quot;FuzzyMatch&quot;:false}]"/>
  <p:tag name="PROBLEMSCORE" val="1.0"/>
</p:tagLst>
</file>

<file path=ppt/tags/tag286.xml><?xml version="1.0" encoding="utf-8"?>
<p:tagLst xmlns:p="http://schemas.openxmlformats.org/presentationml/2006/main">
  <p:tag name="RAINPROBLEM" val="ProblemBody"/>
</p:tagLst>
</file>

<file path=ppt/tags/tag287.xml><?xml version="1.0" encoding="utf-8"?>
<p:tagLst xmlns:p="http://schemas.openxmlformats.org/presentationml/2006/main">
  <p:tag name="RAINPROBLEM" val="ProblemSubmit"/>
  <p:tag name="RAINPROBLEMTYPE" val="FillBlank"/>
</p:tagLst>
</file>

<file path=ppt/tags/tag288.xml><?xml version="1.0" encoding="utf-8"?>
<p:tagLst xmlns:p="http://schemas.openxmlformats.org/presentationml/2006/main">
  <p:tag name="PRODUCTVERSIONTIP3" val="PRODUCTVERSIONTIP3"/>
</p:tagLst>
</file>

<file path=ppt/tags/tag289.xml><?xml version="1.0" encoding="utf-8"?>
<p:tagLst xmlns:p="http://schemas.openxmlformats.org/presentationml/2006/main">
  <p:tag name="RAINPROBLEMTYPE" val="ProblemTypeMarker"/>
</p:tagLst>
</file>

<file path=ppt/tags/tag29.xml><?xml version="1.0" encoding="utf-8"?>
<p:tagLst xmlns:p="http://schemas.openxmlformats.org/presentationml/2006/main">
  <p:tag name="RAINPROBLEM" val="ProblemSubmit"/>
  <p:tag name="RAINPROBLEMTYPE" val="FillBlank"/>
</p:tagLst>
</file>

<file path=ppt/tags/tag290.xml><?xml version="1.0" encoding="utf-8"?>
<p:tagLst xmlns:p="http://schemas.openxmlformats.org/presentationml/2006/main">
  <p:tag name="RAINPROBLEMTYPE" val="ProblemTypeMarker"/>
</p:tagLst>
</file>

<file path=ppt/tags/tag291.xml><?xml version="1.0" encoding="utf-8"?>
<p:tagLst xmlns:p="http://schemas.openxmlformats.org/presentationml/2006/main">
  <p:tag name="RAINPROBLEMTYPE" val="ProblemTypeMarker"/>
</p:tagLst>
</file>

<file path=ppt/tags/tag292.xml><?xml version="1.0" encoding="utf-8"?>
<p:tagLst xmlns:p="http://schemas.openxmlformats.org/presentationml/2006/main">
  <p:tag name="RAINPROBLEMTYPE" val="ProblemTypeMarker"/>
</p:tagLst>
</file>

<file path=ppt/tags/tag293.xml><?xml version="1.0" encoding="utf-8"?>
<p:tagLst xmlns:p="http://schemas.openxmlformats.org/presentationml/2006/main">
  <p:tag name="RAINPROBLEMTYPE" val="ProblemTypeMarker"/>
</p:tagLst>
</file>

<file path=ppt/tags/tag294.xml><?xml version="1.0" encoding="utf-8"?>
<p:tagLst xmlns:p="http://schemas.openxmlformats.org/presentationml/2006/main">
  <p:tag name="RAINPROBLEM" val="ProblemSetting"/>
  <p:tag name="RAINPROBLEMTYPE" val="FillBlank"/>
</p:tagLst>
</file>

<file path=ppt/tags/tag295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isfile&quot;],&quot;CaseSensitive&quot;:false,&quot;FuzzyMatch&quot;:false}]"/>
</p:tagLst>
</file>

<file path=ppt/tags/tag296.xml><?xml version="1.0" encoding="utf-8"?>
<p:tagLst xmlns:p="http://schemas.openxmlformats.org/presentationml/2006/main">
  <p:tag name="RAINPROBLEM" val="ProblemBody"/>
</p:tagLst>
</file>

<file path=ppt/tags/tag297.xml><?xml version="1.0" encoding="utf-8"?>
<p:tagLst xmlns:p="http://schemas.openxmlformats.org/presentationml/2006/main">
  <p:tag name="RAINPROBLEM" val="ProblemSubmit"/>
  <p:tag name="RAINPROBLEMTYPE" val="FillBlank"/>
</p:tagLst>
</file>

<file path=ppt/tags/tag298.xml><?xml version="1.0" encoding="utf-8"?>
<p:tagLst xmlns:p="http://schemas.openxmlformats.org/presentationml/2006/main">
  <p:tag name="PRODUCTVERSIONTIP3" val="PRODUCTVERSIONTIP3"/>
</p:tagLst>
</file>

<file path=ppt/tags/tag299.xml><?xml version="1.0" encoding="utf-8"?>
<p:tagLst xmlns:p="http://schemas.openxmlformats.org/presentationml/2006/main">
  <p:tag name="RAINPROBLEMTYPE" val="ProblemTypeMarker"/>
</p:tagLst>
</file>

<file path=ppt/tags/tag3.xml><?xml version="1.0" encoding="utf-8"?>
<p:tagLst xmlns:p="http://schemas.openxmlformats.org/presentationml/2006/main">
  <p:tag name="RAINPROBLEM" val="ProblemItem"/>
</p:tagLst>
</file>

<file path=ppt/tags/tag30.xml><?xml version="1.0" encoding="utf-8"?>
<p:tagLst xmlns:p="http://schemas.openxmlformats.org/presentationml/2006/main">
  <p:tag name="PRODUCTVERSIONTIP3" val="PRODUCTVERSIONTIP3"/>
</p:tagLst>
</file>

<file path=ppt/tags/tag300.xml><?xml version="1.0" encoding="utf-8"?>
<p:tagLst xmlns:p="http://schemas.openxmlformats.org/presentationml/2006/main">
  <p:tag name="RAINPROBLEMTYPE" val="ProblemTypeMarker"/>
</p:tagLst>
</file>

<file path=ppt/tags/tag301.xml><?xml version="1.0" encoding="utf-8"?>
<p:tagLst xmlns:p="http://schemas.openxmlformats.org/presentationml/2006/main">
  <p:tag name="RAINPROBLEMTYPE" val="ProblemTypeMarker"/>
</p:tagLst>
</file>

<file path=ppt/tags/tag302.xml><?xml version="1.0" encoding="utf-8"?>
<p:tagLst xmlns:p="http://schemas.openxmlformats.org/presentationml/2006/main">
  <p:tag name="RAINPROBLEMTYPE" val="ProblemTypeMarker"/>
</p:tagLst>
</file>

<file path=ppt/tags/tag303.xml><?xml version="1.0" encoding="utf-8"?>
<p:tagLst xmlns:p="http://schemas.openxmlformats.org/presentationml/2006/main">
  <p:tag name="RAINPROBLEMTYPE" val="ProblemTypeMarker"/>
</p:tagLst>
</file>

<file path=ppt/tags/tag304.xml><?xml version="1.0" encoding="utf-8"?>
<p:tagLst xmlns:p="http://schemas.openxmlformats.org/presentationml/2006/main">
  <p:tag name="RAINPROBLEM" val="ProblemSetting"/>
  <p:tag name="RAINPROBLEMTYPE" val="FillBlank"/>
</p:tagLst>
</file>

<file path=ppt/tags/tag305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listdir&quot;],&quot;CaseSensitive&quot;:false,&quot;FuzzyMatch&quot;:false}]"/>
</p:tagLst>
</file>

<file path=ppt/tags/tag306.xml><?xml version="1.0" encoding="utf-8"?>
<p:tagLst xmlns:p="http://schemas.openxmlformats.org/presentationml/2006/main">
  <p:tag name="RAINPROBLEM" val="ProblemBody"/>
</p:tagLst>
</file>

<file path=ppt/tags/tag307.xml><?xml version="1.0" encoding="utf-8"?>
<p:tagLst xmlns:p="http://schemas.openxmlformats.org/presentationml/2006/main">
  <p:tag name="RAINPROBLEM" val="ProblemItem"/>
</p:tagLst>
</file>

<file path=ppt/tags/tag308.xml><?xml version="1.0" encoding="utf-8"?>
<p:tagLst xmlns:p="http://schemas.openxmlformats.org/presentationml/2006/main">
  <p:tag name="RAINPROBLEM" val="ProblemItem"/>
</p:tagLst>
</file>

<file path=ppt/tags/tag309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1.xml><?xml version="1.0" encoding="utf-8"?>
<p:tagLst xmlns:p="http://schemas.openxmlformats.org/presentationml/2006/main">
  <p:tag name="RAINPROBLEMTYPE" val="ProblemTypeMarker"/>
</p:tagLst>
</file>

<file path=ppt/tags/tag31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11.xml><?xml version="1.0" encoding="utf-8"?>
<p:tagLst xmlns:p="http://schemas.openxmlformats.org/presentationml/2006/main">
  <p:tag name="RAINPROBLEM" val="ProblemSubmit"/>
  <p:tag name="RAINPROBLEMTYPE" val="MultipleChoice"/>
</p:tagLst>
</file>

<file path=ppt/tags/tag312.xml><?xml version="1.0" encoding="utf-8"?>
<p:tagLst xmlns:p="http://schemas.openxmlformats.org/presentationml/2006/main">
  <p:tag name="RAINPROBLEMTYPE" val="ProblemTypeMarker"/>
</p:tagLst>
</file>

<file path=ppt/tags/tag313.xml><?xml version="1.0" encoding="utf-8"?>
<p:tagLst xmlns:p="http://schemas.openxmlformats.org/presentationml/2006/main">
  <p:tag name="RAINPROBLEMTYPE" val="ProblemTypeMarker"/>
</p:tagLst>
</file>

<file path=ppt/tags/tag314.xml><?xml version="1.0" encoding="utf-8"?>
<p:tagLst xmlns:p="http://schemas.openxmlformats.org/presentationml/2006/main">
  <p:tag name="RAINPROBLEMTYPE" val="ProblemTypeMarker"/>
</p:tagLst>
</file>

<file path=ppt/tags/tag315.xml><?xml version="1.0" encoding="utf-8"?>
<p:tagLst xmlns:p="http://schemas.openxmlformats.org/presentationml/2006/main">
  <p:tag name="RAINPROBLEMTYPE" val="ProblemTypeMarker"/>
</p:tagLst>
</file>

<file path=ppt/tags/tag316.xml><?xml version="1.0" encoding="utf-8"?>
<p:tagLst xmlns:p="http://schemas.openxmlformats.org/presentationml/2006/main">
  <p:tag name="RAINPROBLEMTYPE" val="ProblemTypeMarker"/>
</p:tagLst>
</file>

<file path=ppt/tags/tag317.xml><?xml version="1.0" encoding="utf-8"?>
<p:tagLst xmlns:p="http://schemas.openxmlformats.org/presentationml/2006/main">
  <p:tag name="RAINPROBLEM" val="ProblemSetting"/>
  <p:tag name="RAINPROBLEMTYPE" val="MultipleChoice"/>
</p:tagLst>
</file>

<file path=ppt/tags/tag318.xml><?xml version="1.0" encoding="utf-8"?>
<p:tagLst xmlns:p="http://schemas.openxmlformats.org/presentationml/2006/main">
  <p:tag name="RAINPROBLEM" val="MultipleChoice"/>
  <p:tag name="PROBLEMSCORE" val="1.0"/>
</p:tagLst>
</file>

<file path=ppt/tags/tag319.xml><?xml version="1.0" encoding="utf-8"?>
<p:tagLst xmlns:p="http://schemas.openxmlformats.org/presentationml/2006/main">
  <p:tag name="RAINPROBLEM" val="ProblemBody"/>
</p:tagLst>
</file>

<file path=ppt/tags/tag32.xml><?xml version="1.0" encoding="utf-8"?>
<p:tagLst xmlns:p="http://schemas.openxmlformats.org/presentationml/2006/main">
  <p:tag name="RAINPROBLEMTYPE" val="ProblemTypeMarker"/>
</p:tagLst>
</file>

<file path=ppt/tags/tag320.xml><?xml version="1.0" encoding="utf-8"?>
<p:tagLst xmlns:p="http://schemas.openxmlformats.org/presentationml/2006/main">
  <p:tag name="RAINPROBLEM" val="ProblemItem"/>
</p:tagLst>
</file>

<file path=ppt/tags/tag321.xml><?xml version="1.0" encoding="utf-8"?>
<p:tagLst xmlns:p="http://schemas.openxmlformats.org/presentationml/2006/main">
  <p:tag name="RAINPROBLEM" val="ProblemItem"/>
</p:tagLst>
</file>

<file path=ppt/tags/tag322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2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24.xml><?xml version="1.0" encoding="utf-8"?>
<p:tagLst xmlns:p="http://schemas.openxmlformats.org/presentationml/2006/main">
  <p:tag name="RAINPROBLEM" val="ProblemSubmit"/>
  <p:tag name="RAINPROBLEMTYPE" val="MultipleChoice"/>
</p:tagLst>
</file>

<file path=ppt/tags/tag325.xml><?xml version="1.0" encoding="utf-8"?>
<p:tagLst xmlns:p="http://schemas.openxmlformats.org/presentationml/2006/main">
  <p:tag name="RAINPROBLEMTYPE" val="ProblemTypeMarker"/>
</p:tagLst>
</file>

<file path=ppt/tags/tag326.xml><?xml version="1.0" encoding="utf-8"?>
<p:tagLst xmlns:p="http://schemas.openxmlformats.org/presentationml/2006/main">
  <p:tag name="RAINPROBLEMTYPE" val="ProblemTypeMarker"/>
</p:tagLst>
</file>

<file path=ppt/tags/tag327.xml><?xml version="1.0" encoding="utf-8"?>
<p:tagLst xmlns:p="http://schemas.openxmlformats.org/presentationml/2006/main">
  <p:tag name="RAINPROBLEMTYPE" val="ProblemTypeMarker"/>
</p:tagLst>
</file>

<file path=ppt/tags/tag328.xml><?xml version="1.0" encoding="utf-8"?>
<p:tagLst xmlns:p="http://schemas.openxmlformats.org/presentationml/2006/main">
  <p:tag name="RAINPROBLEMTYPE" val="ProblemTypeMarker"/>
</p:tagLst>
</file>

<file path=ppt/tags/tag329.xml><?xml version="1.0" encoding="utf-8"?>
<p:tagLst xmlns:p="http://schemas.openxmlformats.org/presentationml/2006/main">
  <p:tag name="RAINPROBLEMTYPE" val="ProblemTypeMarker"/>
</p:tagLst>
</file>

<file path=ppt/tags/tag33.xml><?xml version="1.0" encoding="utf-8"?>
<p:tagLst xmlns:p="http://schemas.openxmlformats.org/presentationml/2006/main">
  <p:tag name="RAINPROBLEMTYPE" val="ProblemTypeMarker"/>
</p:tagLst>
</file>

<file path=ppt/tags/tag330.xml><?xml version="1.0" encoding="utf-8"?>
<p:tagLst xmlns:p="http://schemas.openxmlformats.org/presentationml/2006/main">
  <p:tag name="RAINPROBLEM" val="ProblemSetting"/>
  <p:tag name="RAINPROBLEMTYPE" val="MultipleChoice"/>
</p:tagLst>
</file>

<file path=ppt/tags/tag331.xml><?xml version="1.0" encoding="utf-8"?>
<p:tagLst xmlns:p="http://schemas.openxmlformats.org/presentationml/2006/main">
  <p:tag name="RAINPROBLEM" val="MultipleChoice"/>
  <p:tag name="PROBLEMSCORE" val="1.0"/>
</p:tagLst>
</file>

<file path=ppt/tags/tag332.xml><?xml version="1.0" encoding="utf-8"?>
<p:tagLst xmlns:p="http://schemas.openxmlformats.org/presentationml/2006/main">
  <p:tag name="RAINPROBLEM" val="ProblemBody"/>
</p:tagLst>
</file>

<file path=ppt/tags/tag333.xml><?xml version="1.0" encoding="utf-8"?>
<p:tagLst xmlns:p="http://schemas.openxmlformats.org/presentationml/2006/main">
  <p:tag name="RAINPROBLEM" val="ProblemItem"/>
</p:tagLst>
</file>

<file path=ppt/tags/tag334.xml><?xml version="1.0" encoding="utf-8"?>
<p:tagLst xmlns:p="http://schemas.openxmlformats.org/presentationml/2006/main">
  <p:tag name="RAINPROBLEM" val="ProblemItem"/>
</p:tagLst>
</file>

<file path=ppt/tags/tag33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3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37.xml><?xml version="1.0" encoding="utf-8"?>
<p:tagLst xmlns:p="http://schemas.openxmlformats.org/presentationml/2006/main">
  <p:tag name="RAINPROBLEM" val="ProblemSubmit"/>
  <p:tag name="RAINPROBLEMTYPE" val="MultipleChoice"/>
</p:tagLst>
</file>

<file path=ppt/tags/tag338.xml><?xml version="1.0" encoding="utf-8"?>
<p:tagLst xmlns:p="http://schemas.openxmlformats.org/presentationml/2006/main">
  <p:tag name="RAINPROBLEMTYPE" val="ProblemTypeMarker"/>
</p:tagLst>
</file>

<file path=ppt/tags/tag339.xml><?xml version="1.0" encoding="utf-8"?>
<p:tagLst xmlns:p="http://schemas.openxmlformats.org/presentationml/2006/main">
  <p:tag name="RAINPROBLEMTYPE" val="ProblemTypeMarker"/>
</p:tagLst>
</file>

<file path=ppt/tags/tag34.xml><?xml version="1.0" encoding="utf-8"?>
<p:tagLst xmlns:p="http://schemas.openxmlformats.org/presentationml/2006/main">
  <p:tag name="RAINPROBLEMTYPE" val="ProblemTypeMarker"/>
</p:tagLst>
</file>

<file path=ppt/tags/tag340.xml><?xml version="1.0" encoding="utf-8"?>
<p:tagLst xmlns:p="http://schemas.openxmlformats.org/presentationml/2006/main">
  <p:tag name="RAINPROBLEMTYPE" val="ProblemTypeMarker"/>
</p:tagLst>
</file>

<file path=ppt/tags/tag341.xml><?xml version="1.0" encoding="utf-8"?>
<p:tagLst xmlns:p="http://schemas.openxmlformats.org/presentationml/2006/main">
  <p:tag name="RAINPROBLEMTYPE" val="ProblemTypeMarker"/>
</p:tagLst>
</file>

<file path=ppt/tags/tag342.xml><?xml version="1.0" encoding="utf-8"?>
<p:tagLst xmlns:p="http://schemas.openxmlformats.org/presentationml/2006/main">
  <p:tag name="RAINPROBLEMTYPE" val="ProblemTypeMarker"/>
</p:tagLst>
</file>

<file path=ppt/tags/tag343.xml><?xml version="1.0" encoding="utf-8"?>
<p:tagLst xmlns:p="http://schemas.openxmlformats.org/presentationml/2006/main">
  <p:tag name="RAINPROBLEM" val="ProblemSetting"/>
  <p:tag name="RAINPROBLEMTYPE" val="MultipleChoice"/>
</p:tagLst>
</file>

<file path=ppt/tags/tag344.xml><?xml version="1.0" encoding="utf-8"?>
<p:tagLst xmlns:p="http://schemas.openxmlformats.org/presentationml/2006/main">
  <p:tag name="RAINPROBLEM" val="MultipleChoice"/>
  <p:tag name="PROBLEMSCORE" val="1.0"/>
</p:tagLst>
</file>

<file path=ppt/tags/tag345.xml><?xml version="1.0" encoding="utf-8"?>
<p:tagLst xmlns:p="http://schemas.openxmlformats.org/presentationml/2006/main">
  <p:tag name="RAINPROBLEM" val="ProblemBody"/>
</p:tagLst>
</file>

<file path=ppt/tags/tag346.xml><?xml version="1.0" encoding="utf-8"?>
<p:tagLst xmlns:p="http://schemas.openxmlformats.org/presentationml/2006/main">
  <p:tag name="RAINPROBLEM" val="ProblemSubmit"/>
  <p:tag name="RAINPROBLEMTYPE" val="FillBlank"/>
</p:tagLst>
</file>

<file path=ppt/tags/tag347.xml><?xml version="1.0" encoding="utf-8"?>
<p:tagLst xmlns:p="http://schemas.openxmlformats.org/presentationml/2006/main">
  <p:tag name="PRODUCTVERSIONTIP3" val="PRODUCTVERSIONTIP3"/>
</p:tagLst>
</file>

<file path=ppt/tags/tag348.xml><?xml version="1.0" encoding="utf-8"?>
<p:tagLst xmlns:p="http://schemas.openxmlformats.org/presentationml/2006/main">
  <p:tag name="RAINPROBLEMTYPE" val="ProblemTypeMarker"/>
</p:tagLst>
</file>

<file path=ppt/tags/tag349.xml><?xml version="1.0" encoding="utf-8"?>
<p:tagLst xmlns:p="http://schemas.openxmlformats.org/presentationml/2006/main">
  <p:tag name="RAINPROBLEMTYPE" val="ProblemTypeMarker"/>
</p:tagLst>
</file>

<file path=ppt/tags/tag35.xml><?xml version="1.0" encoding="utf-8"?>
<p:tagLst xmlns:p="http://schemas.openxmlformats.org/presentationml/2006/main">
  <p:tag name="RAINPROBLEMTYPE" val="ProblemTypeMarker"/>
</p:tagLst>
</file>

<file path=ppt/tags/tag350.xml><?xml version="1.0" encoding="utf-8"?>
<p:tagLst xmlns:p="http://schemas.openxmlformats.org/presentationml/2006/main">
  <p:tag name="RAINPROBLEMTYPE" val="ProblemTypeMarker"/>
</p:tagLst>
</file>

<file path=ppt/tags/tag351.xml><?xml version="1.0" encoding="utf-8"?>
<p:tagLst xmlns:p="http://schemas.openxmlformats.org/presentationml/2006/main">
  <p:tag name="RAINPROBLEMTYPE" val="ProblemTypeMarker"/>
</p:tagLst>
</file>

<file path=ppt/tags/tag352.xml><?xml version="1.0" encoding="utf-8"?>
<p:tagLst xmlns:p="http://schemas.openxmlformats.org/presentationml/2006/main">
  <p:tag name="RAINPROBLEMTYPE" val="ProblemTypeMarker"/>
</p:tagLst>
</file>

<file path=ppt/tags/tag353.xml><?xml version="1.0" encoding="utf-8"?>
<p:tagLst xmlns:p="http://schemas.openxmlformats.org/presentationml/2006/main">
  <p:tag name="RAINPROBLEM" val="ProblemSetting"/>
  <p:tag name="RAINPROBLEMTYPE" val="FillBlank"/>
</p:tagLst>
</file>

<file path=ppt/tags/tag354.xml><?xml version="1.0" encoding="utf-8"?>
<p:tagLst xmlns:p="http://schemas.openxmlformats.org/presentationml/2006/main">
  <p:tag name="RAINPROBLEM" val="FillBlank"/>
  <p:tag name="PROBLEMBLANKKEYWORD" val="填空"/>
  <p:tag name="PROBLEMBLANK" val="[{&quot;Num&quot;:1,&quot;Score&quot;:1.0,&quot;Answers&quot;:[&quot;collections&quot;],&quot;CaseSensitive&quot;:false,&quot;FuzzyMatch&quot;:false}]"/>
  <p:tag name="PROBLEMSCORE" val="1.0"/>
</p:tagLst>
</file>

<file path=ppt/tags/tag355.xml><?xml version="1.0" encoding="utf-8"?>
<p:tagLst xmlns:p="http://schemas.openxmlformats.org/presentationml/2006/main">
  <p:tag name="RAINPROBLEM" val="ProblemBody"/>
</p:tagLst>
</file>

<file path=ppt/tags/tag356.xml><?xml version="1.0" encoding="utf-8"?>
<p:tagLst xmlns:p="http://schemas.openxmlformats.org/presentationml/2006/main">
  <p:tag name="RAINPROBLEM" val="ProblemSubmit"/>
  <p:tag name="RAINPROBLEMTYPE" val="FillBlank"/>
</p:tagLst>
</file>

<file path=ppt/tags/tag357.xml><?xml version="1.0" encoding="utf-8"?>
<p:tagLst xmlns:p="http://schemas.openxmlformats.org/presentationml/2006/main">
  <p:tag name="PRODUCTVERSIONTIP3" val="PRODUCTVERSIONTIP3"/>
</p:tagLst>
</file>

<file path=ppt/tags/tag358.xml><?xml version="1.0" encoding="utf-8"?>
<p:tagLst xmlns:p="http://schemas.openxmlformats.org/presentationml/2006/main">
  <p:tag name="RAINPROBLEMTYPE" val="ProblemTypeMarker"/>
</p:tagLst>
</file>

<file path=ppt/tags/tag359.xml><?xml version="1.0" encoding="utf-8"?>
<p:tagLst xmlns:p="http://schemas.openxmlformats.org/presentationml/2006/main">
  <p:tag name="RAINPROBLEMTYPE" val="ProblemTypeMarker"/>
</p:tagLst>
</file>

<file path=ppt/tags/tag36.xml><?xml version="1.0" encoding="utf-8"?>
<p:tagLst xmlns:p="http://schemas.openxmlformats.org/presentationml/2006/main">
  <p:tag name="RAINPROBLEM" val="ProblemSetting"/>
  <p:tag name="RAINPROBLEMTYPE" val="FillBlank"/>
</p:tagLst>
</file>

<file path=ppt/tags/tag360.xml><?xml version="1.0" encoding="utf-8"?>
<p:tagLst xmlns:p="http://schemas.openxmlformats.org/presentationml/2006/main">
  <p:tag name="RAINPROBLEMTYPE" val="ProblemTypeMarker"/>
</p:tagLst>
</file>

<file path=ppt/tags/tag361.xml><?xml version="1.0" encoding="utf-8"?>
<p:tagLst xmlns:p="http://schemas.openxmlformats.org/presentationml/2006/main">
  <p:tag name="RAINPROBLEMTYPE" val="ProblemTypeMarker"/>
</p:tagLst>
</file>

<file path=ppt/tags/tag362.xml><?xml version="1.0" encoding="utf-8"?>
<p:tagLst xmlns:p="http://schemas.openxmlformats.org/presentationml/2006/main">
  <p:tag name="RAINPROBLEMTYPE" val="ProblemTypeMarker"/>
</p:tagLst>
</file>

<file path=ppt/tags/tag363.xml><?xml version="1.0" encoding="utf-8"?>
<p:tagLst xmlns:p="http://schemas.openxmlformats.org/presentationml/2006/main">
  <p:tag name="RAINPROBLEM" val="ProblemSetting"/>
  <p:tag name="RAINPROBLEMTYPE" val="FillBlank"/>
</p:tagLst>
</file>

<file path=ppt/tags/tag364.xml><?xml version="1.0" encoding="utf-8"?>
<p:tagLst xmlns:p="http://schemas.openxmlformats.org/presentationml/2006/main">
  <p:tag name="RAINPROBLEM" val="FillBlank"/>
  <p:tag name="PROBLEMBLANKKEYWORD" val="填空"/>
  <p:tag name="PROBLEMBLANK" val="[{&quot;Num&quot;:1,&quot;Score&quot;:1.0,&quot;Answers&quot;:[&quot;most_common&quot;],&quot;CaseSensitive&quot;:false,&quot;FuzzyMatch&quot;:false}]"/>
  <p:tag name="PROBLEMSCORE" val="1.0"/>
</p:tagLst>
</file>

<file path=ppt/tags/tag365.xml><?xml version="1.0" encoding="utf-8"?>
<p:tagLst xmlns:p="http://schemas.openxmlformats.org/presentationml/2006/main">
  <p:tag name="RAINPROBLEM" val="ProblemRemarkBoard"/>
</p:tagLst>
</file>

<file path=ppt/tags/tag366.xml><?xml version="1.0" encoding="utf-8"?>
<p:tagLst xmlns:p="http://schemas.openxmlformats.org/presentationml/2006/main">
  <p:tag name="RAINPROBLEM" val="ProblemBody"/>
</p:tagLst>
</file>

<file path=ppt/tags/tag367.xml><?xml version="1.0" encoding="utf-8"?>
<p:tagLst xmlns:p="http://schemas.openxmlformats.org/presentationml/2006/main">
  <p:tag name="RAINPROBLEM" val="ProblemItem"/>
</p:tagLst>
</file>

<file path=ppt/tags/tag368.xml><?xml version="1.0" encoding="utf-8"?>
<p:tagLst xmlns:p="http://schemas.openxmlformats.org/presentationml/2006/main">
  <p:tag name="RAINPROBLEM" val="ProblemItem"/>
</p:tagLst>
</file>

<file path=ppt/tags/tag36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7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4&quot;],&quot;CaseSensitive&quot;:false,&quot;FuzzyMatch&quot;:false}]"/>
</p:tagLst>
</file>

<file path=ppt/tags/tag370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71.xml><?xml version="1.0" encoding="utf-8"?>
<p:tagLst xmlns:p="http://schemas.openxmlformats.org/presentationml/2006/main">
  <p:tag name="RAINPROBLEM" val="ProblemSubmit"/>
  <p:tag name="RAINPROBLEMTYPE" val="MultipleChoice"/>
</p:tagLst>
</file>

<file path=ppt/tags/tag372.xml><?xml version="1.0" encoding="utf-8"?>
<p:tagLst xmlns:p="http://schemas.openxmlformats.org/presentationml/2006/main">
  <p:tag name="PROBLEMREMARKTITLE" val="ProblemRemarkBoardTip"/>
</p:tagLst>
</file>

<file path=ppt/tags/tag373.xml><?xml version="1.0" encoding="utf-8"?>
<p:tagLst xmlns:p="http://schemas.openxmlformats.org/presentationml/2006/main">
  <p:tag name="RAINPROBLEM" val="ProblemRemark"/>
</p:tagLst>
</file>

<file path=ppt/tags/tag374.xml><?xml version="1.0" encoding="utf-8"?>
<p:tagLst xmlns:p="http://schemas.openxmlformats.org/presentationml/2006/main">
  <p:tag name="RAINPROBLEMTYPE" val="ProblemTypeMarker"/>
</p:tagLst>
</file>

<file path=ppt/tags/tag375.xml><?xml version="1.0" encoding="utf-8"?>
<p:tagLst xmlns:p="http://schemas.openxmlformats.org/presentationml/2006/main">
  <p:tag name="RAINPROBLEMTYPE" val="ProblemTypeMarker"/>
</p:tagLst>
</file>

<file path=ppt/tags/tag376.xml><?xml version="1.0" encoding="utf-8"?>
<p:tagLst xmlns:p="http://schemas.openxmlformats.org/presentationml/2006/main">
  <p:tag name="RAINPROBLEMTYPE" val="ProblemTypeMarker"/>
</p:tagLst>
</file>

<file path=ppt/tags/tag377.xml><?xml version="1.0" encoding="utf-8"?>
<p:tagLst xmlns:p="http://schemas.openxmlformats.org/presentationml/2006/main">
  <p:tag name="RAINPROBLEMTYPE" val="ProblemTypeMarker"/>
</p:tagLst>
</file>

<file path=ppt/tags/tag378.xml><?xml version="1.0" encoding="utf-8"?>
<p:tagLst xmlns:p="http://schemas.openxmlformats.org/presentationml/2006/main">
  <p:tag name="RAINPROBLEMTYPE" val="ProblemTypeMarker"/>
</p:tagLst>
</file>

<file path=ppt/tags/tag379.xml><?xml version="1.0" encoding="utf-8"?>
<p:tagLst xmlns:p="http://schemas.openxmlformats.org/presentationml/2006/main">
  <p:tag name="PROBLEMREMARKTITLE" val="ProblemRemarkBoardTitle"/>
</p:tagLst>
</file>

<file path=ppt/tags/tag38.xml><?xml version="1.0" encoding="utf-8"?>
<p:tagLst xmlns:p="http://schemas.openxmlformats.org/presentationml/2006/main">
  <p:tag name="RAINPROBLEM" val="ProblemBody"/>
</p:tagLst>
</file>

<file path=ppt/tags/tag380.xml><?xml version="1.0" encoding="utf-8"?>
<p:tagLst xmlns:p="http://schemas.openxmlformats.org/presentationml/2006/main">
  <p:tag name="PROBLEMREMARKTITLE" val="ProblemRemarkBoardTitle"/>
</p:tagLst>
</file>

<file path=ppt/tags/tag381.xml><?xml version="1.0" encoding="utf-8"?>
<p:tagLst xmlns:p="http://schemas.openxmlformats.org/presentationml/2006/main">
  <p:tag name="PROBLEMREMARKTITLE" val="ProblemRemarkBoardTitle"/>
</p:tagLst>
</file>

<file path=ppt/tags/tag382.xml><?xml version="1.0" encoding="utf-8"?>
<p:tagLst xmlns:p="http://schemas.openxmlformats.org/presentationml/2006/main">
  <p:tag name="PROBLEMREMARKTITLE" val="ProblemRemarkBoardTitle"/>
</p:tagLst>
</file>

<file path=ppt/tags/tag383.xml><?xml version="1.0" encoding="utf-8"?>
<p:tagLst xmlns:p="http://schemas.openxmlformats.org/presentationml/2006/main">
  <p:tag name="RAINPROBLEM" val="ProblemSetting"/>
  <p:tag name="RAINPROBLEMTYPE" val="MultipleChoice"/>
</p:tagLst>
</file>

<file path=ppt/tags/tag384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不一定，字典是无序的，取出的顺序和存入的顺序不一定一致。 "/>
</p:tagLst>
</file>

<file path=ppt/tags/tag385.xml><?xml version="1.0" encoding="utf-8"?>
<p:tagLst xmlns:p="http://schemas.openxmlformats.org/presentationml/2006/main">
  <p:tag name="RAINPROBLEM" val="ProblemRemarkBoard"/>
</p:tagLst>
</file>

<file path=ppt/tags/tag386.xml><?xml version="1.0" encoding="utf-8"?>
<p:tagLst xmlns:p="http://schemas.openxmlformats.org/presentationml/2006/main">
  <p:tag name="RAINPROBLEM" val="ProblemBody"/>
</p:tagLst>
</file>

<file path=ppt/tags/tag387.xml><?xml version="1.0" encoding="utf-8"?>
<p:tagLst xmlns:p="http://schemas.openxmlformats.org/presentationml/2006/main">
  <p:tag name="RAINPROBLEM" val="ProblemItem"/>
</p:tagLst>
</file>

<file path=ppt/tags/tag388.xml><?xml version="1.0" encoding="utf-8"?>
<p:tagLst xmlns:p="http://schemas.openxmlformats.org/presentationml/2006/main">
  <p:tag name="RAINPROBLEM" val="ProblemItem"/>
</p:tagLst>
</file>

<file path=ppt/tags/tag38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9.xml><?xml version="1.0" encoding="utf-8"?>
<p:tagLst xmlns:p="http://schemas.openxmlformats.org/presentationml/2006/main">
  <p:tag name="RAINPROBLEM" val="ProblemItem"/>
</p:tagLst>
</file>

<file path=ppt/tags/tag390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91.xml><?xml version="1.0" encoding="utf-8"?>
<p:tagLst xmlns:p="http://schemas.openxmlformats.org/presentationml/2006/main">
  <p:tag name="RAINPROBLEM" val="ProblemSubmit"/>
  <p:tag name="RAINPROBLEMTYPE" val="MultipleChoice"/>
</p:tagLst>
</file>

<file path=ppt/tags/tag392.xml><?xml version="1.0" encoding="utf-8"?>
<p:tagLst xmlns:p="http://schemas.openxmlformats.org/presentationml/2006/main">
  <p:tag name="PROBLEMREMARKTITLE" val="ProblemRemarkBoardTip"/>
</p:tagLst>
</file>

<file path=ppt/tags/tag393.xml><?xml version="1.0" encoding="utf-8"?>
<p:tagLst xmlns:p="http://schemas.openxmlformats.org/presentationml/2006/main">
  <p:tag name="RAINPROBLEM" val="ProblemRemark"/>
</p:tagLst>
</file>

<file path=ppt/tags/tag394.xml><?xml version="1.0" encoding="utf-8"?>
<p:tagLst xmlns:p="http://schemas.openxmlformats.org/presentationml/2006/main">
  <p:tag name="PROBLEMREMARKTITLE" val="ProblemRemarkBoardTitle"/>
</p:tagLst>
</file>

<file path=ppt/tags/tag395.xml><?xml version="1.0" encoding="utf-8"?>
<p:tagLst xmlns:p="http://schemas.openxmlformats.org/presentationml/2006/main">
  <p:tag name="PROBLEMREMARKTITLE" val="ProblemRemarkBoardTitle"/>
</p:tagLst>
</file>

<file path=ppt/tags/tag396.xml><?xml version="1.0" encoding="utf-8"?>
<p:tagLst xmlns:p="http://schemas.openxmlformats.org/presentationml/2006/main">
  <p:tag name="PROBLEMREMARKTITLE" val="ProblemRemarkBoardTitle"/>
</p:tagLst>
</file>

<file path=ppt/tags/tag397.xml><?xml version="1.0" encoding="utf-8"?>
<p:tagLst xmlns:p="http://schemas.openxmlformats.org/presentationml/2006/main">
  <p:tag name="PROBLEMREMARKTITLE" val="ProblemRemarkBoardTitle"/>
</p:tagLst>
</file>

<file path=ppt/tags/tag398.xml><?xml version="1.0" encoding="utf-8"?>
<p:tagLst xmlns:p="http://schemas.openxmlformats.org/presentationml/2006/main">
  <p:tag name="PROBLEMREMARKTITLE" val="ProblemRemarkBoardTitle"/>
</p:tagLst>
</file>

<file path=ppt/tags/tag399.xml><?xml version="1.0" encoding="utf-8"?>
<p:tagLst xmlns:p="http://schemas.openxmlformats.org/presentationml/2006/main">
  <p:tag name="PROBLEMREMARKTITLE" val="ProblemRemarkBoardTitle"/>
</p:tagLst>
</file>

<file path=ppt/tags/tag4.xml><?xml version="1.0" encoding="utf-8"?>
<p:tagLst xmlns:p="http://schemas.openxmlformats.org/presentationml/2006/main">
  <p:tag name="RAINPROBLEM" val="ProblemItem"/>
</p:tagLst>
</file>

<file path=ppt/tags/tag40.xml><?xml version="1.0" encoding="utf-8"?>
<p:tagLst xmlns:p="http://schemas.openxmlformats.org/presentationml/2006/main">
  <p:tag name="RAINPROBLEM" val="ProblemItem"/>
</p:tagLst>
</file>

<file path=ppt/tags/tag400.xml><?xml version="1.0" encoding="utf-8"?>
<p:tagLst xmlns:p="http://schemas.openxmlformats.org/presentationml/2006/main">
  <p:tag name="PROBLEMREMARKTITLE" val="ProblemRemarkBoardTitle"/>
</p:tagLst>
</file>

<file path=ppt/tags/tag401.xml><?xml version="1.0" encoding="utf-8"?>
<p:tagLst xmlns:p="http://schemas.openxmlformats.org/presentationml/2006/main">
  <p:tag name="RAINPROBLEMTYPE" val="ProblemTypeMarker"/>
</p:tagLst>
</file>

<file path=ppt/tags/tag402.xml><?xml version="1.0" encoding="utf-8"?>
<p:tagLst xmlns:p="http://schemas.openxmlformats.org/presentationml/2006/main">
  <p:tag name="RAINPROBLEMTYPE" val="ProblemTypeMarker"/>
</p:tagLst>
</file>

<file path=ppt/tags/tag403.xml><?xml version="1.0" encoding="utf-8"?>
<p:tagLst xmlns:p="http://schemas.openxmlformats.org/presentationml/2006/main">
  <p:tag name="RAINPROBLEMTYPE" val="ProblemTypeMarker"/>
</p:tagLst>
</file>

<file path=ppt/tags/tag404.xml><?xml version="1.0" encoding="utf-8"?>
<p:tagLst xmlns:p="http://schemas.openxmlformats.org/presentationml/2006/main">
  <p:tag name="RAINPROBLEMTYPE" val="ProblemTypeMarker"/>
</p:tagLst>
</file>

<file path=ppt/tags/tag405.xml><?xml version="1.0" encoding="utf-8"?>
<p:tagLst xmlns:p="http://schemas.openxmlformats.org/presentationml/2006/main">
  <p:tag name="RAINPROBLEMTYPE" val="ProblemTypeMarker"/>
</p:tagLst>
</file>

<file path=ppt/tags/tag406.xml><?xml version="1.0" encoding="utf-8"?>
<p:tagLst xmlns:p="http://schemas.openxmlformats.org/presentationml/2006/main">
  <p:tag name="RAINPROBLEM" val="ProblemSetting"/>
  <p:tag name="RAINPROBLEMTYPE" val="MultipleChoice"/>
</p:tagLst>
</file>

<file path=ppt/tags/tag407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只能跳出内层的循环。"/>
</p:tagLst>
</file>

<file path=ppt/tags/tag408.xml><?xml version="1.0" encoding="utf-8"?>
<p:tagLst xmlns:p="http://schemas.openxmlformats.org/presentationml/2006/main">
  <p:tag name="RAINPROBLEM" val="ProblemRemarkBoard"/>
</p:tagLst>
</file>

<file path=ppt/tags/tag409.xml><?xml version="1.0" encoding="utf-8"?>
<p:tagLst xmlns:p="http://schemas.openxmlformats.org/presentationml/2006/main">
  <p:tag name="RAINPROBLEM" val="ProblemBody"/>
</p:tagLst>
</file>

<file path=ppt/tags/tag4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10.xml><?xml version="1.0" encoding="utf-8"?>
<p:tagLst xmlns:p="http://schemas.openxmlformats.org/presentationml/2006/main">
  <p:tag name="RAINPROBLEM" val="ProblemItem"/>
</p:tagLst>
</file>

<file path=ppt/tags/tag411.xml><?xml version="1.0" encoding="utf-8"?>
<p:tagLst xmlns:p="http://schemas.openxmlformats.org/presentationml/2006/main">
  <p:tag name="RAINPROBLEM" val="ProblemItem"/>
</p:tagLst>
</file>

<file path=ppt/tags/tag41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13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14.xml><?xml version="1.0" encoding="utf-8"?>
<p:tagLst xmlns:p="http://schemas.openxmlformats.org/presentationml/2006/main">
  <p:tag name="RAINPROBLEM" val="ProblemSubmit"/>
  <p:tag name="RAINPROBLEMTYPE" val="MultipleChoice"/>
</p:tagLst>
</file>

<file path=ppt/tags/tag415.xml><?xml version="1.0" encoding="utf-8"?>
<p:tagLst xmlns:p="http://schemas.openxmlformats.org/presentationml/2006/main">
  <p:tag name="PROBLEMREMARKTITLE" val="ProblemRemarkBoardTip"/>
</p:tagLst>
</file>

<file path=ppt/tags/tag416.xml><?xml version="1.0" encoding="utf-8"?>
<p:tagLst xmlns:p="http://schemas.openxmlformats.org/presentationml/2006/main">
  <p:tag name="RAINPROBLEM" val="ProblemRemark"/>
</p:tagLst>
</file>

<file path=ppt/tags/tag417.xml><?xml version="1.0" encoding="utf-8"?>
<p:tagLst xmlns:p="http://schemas.openxmlformats.org/presentationml/2006/main">
  <p:tag name="PROBLEMREMARKTITLE" val="ProblemRemarkBoardTitle"/>
</p:tagLst>
</file>

<file path=ppt/tags/tag418.xml><?xml version="1.0" encoding="utf-8"?>
<p:tagLst xmlns:p="http://schemas.openxmlformats.org/presentationml/2006/main">
  <p:tag name="PROBLEMREMARKTITLE" val="ProblemRemarkBoardTitle"/>
</p:tagLst>
</file>

<file path=ppt/tags/tag419.xml><?xml version="1.0" encoding="utf-8"?>
<p:tagLst xmlns:p="http://schemas.openxmlformats.org/presentationml/2006/main">
  <p:tag name="PROBLEMREMARKTITLE" val="ProblemRemarkBoardTitle"/>
</p:tagLst>
</file>

<file path=ppt/tags/tag4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20.xml><?xml version="1.0" encoding="utf-8"?>
<p:tagLst xmlns:p="http://schemas.openxmlformats.org/presentationml/2006/main">
  <p:tag name="PROBLEMREMARKTITLE" val="ProblemRemarkBoardTitle"/>
</p:tagLst>
</file>

<file path=ppt/tags/tag421.xml><?xml version="1.0" encoding="utf-8"?>
<p:tagLst xmlns:p="http://schemas.openxmlformats.org/presentationml/2006/main">
  <p:tag name="PROBLEMREMARKTITLE" val="ProblemRemarkBoardTitle"/>
</p:tagLst>
</file>

<file path=ppt/tags/tag422.xml><?xml version="1.0" encoding="utf-8"?>
<p:tagLst xmlns:p="http://schemas.openxmlformats.org/presentationml/2006/main">
  <p:tag name="PROBLEMREMARKTITLE" val="ProblemRemarkBoardTitle"/>
</p:tagLst>
</file>

<file path=ppt/tags/tag423.xml><?xml version="1.0" encoding="utf-8"?>
<p:tagLst xmlns:p="http://schemas.openxmlformats.org/presentationml/2006/main">
  <p:tag name="PROBLEMREMARKTITLE" val="ProblemRemarkBoardTitle"/>
</p:tagLst>
</file>

<file path=ppt/tags/tag424.xml><?xml version="1.0" encoding="utf-8"?>
<p:tagLst xmlns:p="http://schemas.openxmlformats.org/presentationml/2006/main">
  <p:tag name="RAINPROBLEMTYPE" val="ProblemTypeMarker"/>
</p:tagLst>
</file>

<file path=ppt/tags/tag425.xml><?xml version="1.0" encoding="utf-8"?>
<p:tagLst xmlns:p="http://schemas.openxmlformats.org/presentationml/2006/main">
  <p:tag name="RAINPROBLEMTYPE" val="ProblemTypeMarker"/>
</p:tagLst>
</file>

<file path=ppt/tags/tag426.xml><?xml version="1.0" encoding="utf-8"?>
<p:tagLst xmlns:p="http://schemas.openxmlformats.org/presentationml/2006/main">
  <p:tag name="RAINPROBLEMTYPE" val="ProblemTypeMarker"/>
</p:tagLst>
</file>

<file path=ppt/tags/tag427.xml><?xml version="1.0" encoding="utf-8"?>
<p:tagLst xmlns:p="http://schemas.openxmlformats.org/presentationml/2006/main">
  <p:tag name="RAINPROBLEMTYPE" val="ProblemTypeMarker"/>
</p:tagLst>
</file>

<file path=ppt/tags/tag428.xml><?xml version="1.0" encoding="utf-8"?>
<p:tagLst xmlns:p="http://schemas.openxmlformats.org/presentationml/2006/main">
  <p:tag name="RAINPROBLEMTYPE" val="ProblemTypeMarker"/>
</p:tagLst>
</file>

<file path=ppt/tags/tag429.xml><?xml version="1.0" encoding="utf-8"?>
<p:tagLst xmlns:p="http://schemas.openxmlformats.org/presentationml/2006/main">
  <p:tag name="RAINPROBLEM" val="ProblemSetting"/>
  <p:tag name="RAINPROBLEMTYPE" val="MultipleChoice"/>
</p:tagLst>
</file>

<file path=ppt/tags/tag43.xml><?xml version="1.0" encoding="utf-8"?>
<p:tagLst xmlns:p="http://schemas.openxmlformats.org/presentationml/2006/main">
  <p:tag name="RAINPROBLEM" val="ProblemSubmit"/>
  <p:tag name="RAINPROBLEMTYPE" val="MultipleChoice"/>
</p:tagLst>
</file>

<file path=ppt/tags/tag430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random.randint(m,n) 的取值范围是[m,  n] ， 两侧都是闭区间，可以包含端点。 "/>
</p:tagLst>
</file>

<file path=ppt/tags/tag431.xml><?xml version="1.0" encoding="utf-8"?>
<p:tagLst xmlns:p="http://schemas.openxmlformats.org/presentationml/2006/main">
  <p:tag name="commondata" val="eyJoZGlkIjoiYjQ0NTljZGFhMzI5Y2IyNGE5ZTg0OTBiMTRjYTgzN2QifQ=="/>
</p:tagLst>
</file>

<file path=ppt/tags/tag44.xml><?xml version="1.0" encoding="utf-8"?>
<p:tagLst xmlns:p="http://schemas.openxmlformats.org/presentationml/2006/main">
  <p:tag name="RAINPROBLEMTYPE" val="ProblemTypeMarker"/>
</p:tagLst>
</file>

<file path=ppt/tags/tag45.xml><?xml version="1.0" encoding="utf-8"?>
<p:tagLst xmlns:p="http://schemas.openxmlformats.org/presentationml/2006/main">
  <p:tag name="RAINPROBLEMTYPE" val="ProblemTypeMarker"/>
</p:tagLst>
</file>

<file path=ppt/tags/tag46.xml><?xml version="1.0" encoding="utf-8"?>
<p:tagLst xmlns:p="http://schemas.openxmlformats.org/presentationml/2006/main">
  <p:tag name="RAINPROBLEMTYPE" val="ProblemTypeMarker"/>
</p:tagLst>
</file>

<file path=ppt/tags/tag47.xml><?xml version="1.0" encoding="utf-8"?>
<p:tagLst xmlns:p="http://schemas.openxmlformats.org/presentationml/2006/main">
  <p:tag name="RAINPROBLEMTYPE" val="ProblemTypeMarker"/>
</p:tagLst>
</file>

<file path=ppt/tags/tag48.xml><?xml version="1.0" encoding="utf-8"?>
<p:tagLst xmlns:p="http://schemas.openxmlformats.org/presentationml/2006/main">
  <p:tag name="RAINPROBLEMTYPE" val="ProblemTypeMarker"/>
</p:tagLst>
</file>

<file path=ppt/tags/tag49.xml><?xml version="1.0" encoding="utf-8"?>
<p:tagLst xmlns:p="http://schemas.openxmlformats.org/presentationml/2006/main">
  <p:tag name="RAINPROBLEM" val="ProblemSetting"/>
  <p:tag name="RAINPROBLEMTYPE" val="MultipleChoice"/>
</p:tagLst>
</file>

<file path=ppt/tags/tag5.xml><?xml version="1.0" encoding="utf-8"?>
<p:tagLst xmlns:p="http://schemas.openxmlformats.org/presentationml/2006/main">
  <p:tag name="RAINPROBLEM" val="ProblemItem"/>
</p:tagLst>
</file>

<file path=ppt/tags/tag50.xml><?xml version="1.0" encoding="utf-8"?>
<p:tagLst xmlns:p="http://schemas.openxmlformats.org/presentationml/2006/main">
  <p:tag name="RAINPROBLEM" val="MultipleChoice"/>
  <p:tag name="PROBLEMSCORE" val="1.0"/>
</p:tagLst>
</file>

<file path=ppt/tags/tag51.xml><?xml version="1.0" encoding="utf-8"?>
<p:tagLst xmlns:p="http://schemas.openxmlformats.org/presentationml/2006/main">
  <p:tag name="RAINPROBLEM" val="ProblemRemarkBoard"/>
</p:tagLst>
</file>

<file path=ppt/tags/tag52.xml><?xml version="1.0" encoding="utf-8"?>
<p:tagLst xmlns:p="http://schemas.openxmlformats.org/presentationml/2006/main">
  <p:tag name="RAINPROBLEM" val="ProblemBody"/>
</p:tagLst>
</file>

<file path=ppt/tags/tag53.xml><?xml version="1.0" encoding="utf-8"?>
<p:tagLst xmlns:p="http://schemas.openxmlformats.org/presentationml/2006/main">
  <p:tag name="RAINPROBLEM" val="ProblemItem"/>
</p:tagLst>
</file>

<file path=ppt/tags/tag54.xml><?xml version="1.0" encoding="utf-8"?>
<p:tagLst xmlns:p="http://schemas.openxmlformats.org/presentationml/2006/main">
  <p:tag name="RAINPROBLEM" val="ProblemItem"/>
</p:tagLst>
</file>

<file path=ppt/tags/tag5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7.xml><?xml version="1.0" encoding="utf-8"?>
<p:tagLst xmlns:p="http://schemas.openxmlformats.org/presentationml/2006/main">
  <p:tag name="RAINPROBLEM" val="ProblemSubmit"/>
  <p:tag name="RAINPROBLEMTYPE" val="MultipleChoice"/>
</p:tagLst>
</file>

<file path=ppt/tags/tag58.xml><?xml version="1.0" encoding="utf-8"?>
<p:tagLst xmlns:p="http://schemas.openxmlformats.org/presentationml/2006/main">
  <p:tag name="PROBLEMREMARKTITLE" val="ProblemRemarkBoardTip"/>
</p:tagLst>
</file>

<file path=ppt/tags/tag59.xml><?xml version="1.0" encoding="utf-8"?>
<p:tagLst xmlns:p="http://schemas.openxmlformats.org/presentationml/2006/main">
  <p:tag name="RAINPROBLEM" val="ProblemRemark"/>
</p:tagLst>
</file>

<file path=ppt/tags/tag6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60.xml><?xml version="1.0" encoding="utf-8"?>
<p:tagLst xmlns:p="http://schemas.openxmlformats.org/presentationml/2006/main">
  <p:tag name="RAINPROBLEMTYPE" val="ProblemTypeMarker"/>
</p:tagLst>
</file>

<file path=ppt/tags/tag61.xml><?xml version="1.0" encoding="utf-8"?>
<p:tagLst xmlns:p="http://schemas.openxmlformats.org/presentationml/2006/main">
  <p:tag name="RAINPROBLEMTYPE" val="ProblemTypeMarker"/>
</p:tagLst>
</file>

<file path=ppt/tags/tag62.xml><?xml version="1.0" encoding="utf-8"?>
<p:tagLst xmlns:p="http://schemas.openxmlformats.org/presentationml/2006/main">
  <p:tag name="RAINPROBLEMTYPE" val="ProblemTypeMarker"/>
</p:tagLst>
</file>

<file path=ppt/tags/tag63.xml><?xml version="1.0" encoding="utf-8"?>
<p:tagLst xmlns:p="http://schemas.openxmlformats.org/presentationml/2006/main">
  <p:tag name="RAINPROBLEMTYPE" val="ProblemTypeMarker"/>
</p:tagLst>
</file>

<file path=ppt/tags/tag64.xml><?xml version="1.0" encoding="utf-8"?>
<p:tagLst xmlns:p="http://schemas.openxmlformats.org/presentationml/2006/main">
  <p:tag name="RAINPROBLEMTYPE" val="ProblemTypeMarker"/>
</p:tagLst>
</file>

<file path=ppt/tags/tag65.xml><?xml version="1.0" encoding="utf-8"?>
<p:tagLst xmlns:p="http://schemas.openxmlformats.org/presentationml/2006/main">
  <p:tag name="PROBLEMREMARKTITLE" val="ProblemRemarkBoardTitle"/>
</p:tagLst>
</file>

<file path=ppt/tags/tag66.xml><?xml version="1.0" encoding="utf-8"?>
<p:tagLst xmlns:p="http://schemas.openxmlformats.org/presentationml/2006/main">
  <p:tag name="PROBLEMREMARKTITLE" val="ProblemRemarkBoardTitle"/>
</p:tagLst>
</file>

<file path=ppt/tags/tag67.xml><?xml version="1.0" encoding="utf-8"?>
<p:tagLst xmlns:p="http://schemas.openxmlformats.org/presentationml/2006/main">
  <p:tag name="PROBLEMREMARKTITLE" val="ProblemRemarkBoardTitle"/>
</p:tagLst>
</file>

<file path=ppt/tags/tag68.xml><?xml version="1.0" encoding="utf-8"?>
<p:tagLst xmlns:p="http://schemas.openxmlformats.org/presentationml/2006/main">
  <p:tag name="PROBLEMREMARKTITLE" val="ProblemRemarkBoardTitle"/>
</p:tagLst>
</file>

<file path=ppt/tags/tag69.xml><?xml version="1.0" encoding="utf-8"?>
<p:tagLst xmlns:p="http://schemas.openxmlformats.org/presentationml/2006/main">
  <p:tag name="RAINPROBLEM" val="ProblemSetting"/>
  <p:tag name="RAINPROBLEMTYPE" val="MultipleChoice"/>
</p:tagLst>
</file>

<file path=ppt/tags/tag7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70.xml><?xml version="1.0" encoding="utf-8"?>
<p:tagLst xmlns:p="http://schemas.openxmlformats.org/presentationml/2006/main">
  <p:tag name="RAINPROBLEM" val="MultipleChoice"/>
  <p:tag name="PROBLEMSCORE" val="1.0"/>
  <p:tag name="PROBLEMHASREMARK" val="True"/>
</p:tagLst>
</file>

<file path=ppt/tags/tag71.xml><?xml version="1.0" encoding="utf-8"?>
<p:tagLst xmlns:p="http://schemas.openxmlformats.org/presentationml/2006/main">
  <p:tag name="RAINPROBLEM" val="ProblemBody"/>
</p:tagLst>
</file>

<file path=ppt/tags/tag72.xml><?xml version="1.0" encoding="utf-8"?>
<p:tagLst xmlns:p="http://schemas.openxmlformats.org/presentationml/2006/main">
  <p:tag name="RAINPROBLEM" val="ProblemItem"/>
</p:tagLst>
</file>

<file path=ppt/tags/tag73.xml><?xml version="1.0" encoding="utf-8"?>
<p:tagLst xmlns:p="http://schemas.openxmlformats.org/presentationml/2006/main">
  <p:tag name="RAINPROBLEM" val="ProblemItem"/>
</p:tagLst>
</file>

<file path=ppt/tags/tag74.xml><?xml version="1.0" encoding="utf-8"?>
<p:tagLst xmlns:p="http://schemas.openxmlformats.org/presentationml/2006/main">
  <p:tag name="RAINPROBLEM" val="ProblemItem"/>
</p:tagLst>
</file>

<file path=ppt/tags/tag75.xml><?xml version="1.0" encoding="utf-8"?>
<p:tagLst xmlns:p="http://schemas.openxmlformats.org/presentationml/2006/main">
  <p:tag name="RAINPROBLEM" val="ProblemItem"/>
</p:tagLst>
</file>

<file path=ppt/tags/tag7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7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78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7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8.xml><?xml version="1.0" encoding="utf-8"?>
<p:tagLst xmlns:p="http://schemas.openxmlformats.org/presentationml/2006/main">
  <p:tag name="RAINPROBLEM" val="ProblemBullet"/>
  <p:tag name="RAINPROBLEMTYPE" val="MultipleChoiceMA"/>
  <p:tag name="RAINBULLET" val="Wrong"/>
</p:tagLst>
</file>

<file path=ppt/tags/tag80.xml><?xml version="1.0" encoding="utf-8"?>
<p:tagLst xmlns:p="http://schemas.openxmlformats.org/presentationml/2006/main">
  <p:tag name="RAINPROBLEM" val="ProblemSubmit"/>
  <p:tag name="RAINPROBLEMTYPE" val="MultipleChoice"/>
</p:tagLst>
</file>

<file path=ppt/tags/tag81.xml><?xml version="1.0" encoding="utf-8"?>
<p:tagLst xmlns:p="http://schemas.openxmlformats.org/presentationml/2006/main">
  <p:tag name="RAINPROBLEMTYPE" val="ProblemTypeMarker"/>
</p:tagLst>
</file>

<file path=ppt/tags/tag82.xml><?xml version="1.0" encoding="utf-8"?>
<p:tagLst xmlns:p="http://schemas.openxmlformats.org/presentationml/2006/main">
  <p:tag name="RAINPROBLEMTYPE" val="ProblemTypeMarker"/>
</p:tagLst>
</file>

<file path=ppt/tags/tag83.xml><?xml version="1.0" encoding="utf-8"?>
<p:tagLst xmlns:p="http://schemas.openxmlformats.org/presentationml/2006/main">
  <p:tag name="RAINPROBLEMTYPE" val="ProblemTypeMarker"/>
</p:tagLst>
</file>

<file path=ppt/tags/tag84.xml><?xml version="1.0" encoding="utf-8"?>
<p:tagLst xmlns:p="http://schemas.openxmlformats.org/presentationml/2006/main">
  <p:tag name="RAINPROBLEMTYPE" val="ProblemTypeMarker"/>
</p:tagLst>
</file>

<file path=ppt/tags/tag85.xml><?xml version="1.0" encoding="utf-8"?>
<p:tagLst xmlns:p="http://schemas.openxmlformats.org/presentationml/2006/main">
  <p:tag name="RAINPROBLEMTYPE" val="ProblemTypeMarker"/>
</p:tagLst>
</file>

<file path=ppt/tags/tag86.xml><?xml version="1.0" encoding="utf-8"?>
<p:tagLst xmlns:p="http://schemas.openxmlformats.org/presentationml/2006/main">
  <p:tag name="RAINPROBLEM" val="ProblemSetting"/>
  <p:tag name="RAINPROBLEMTYPE" val="MultipleChoice"/>
</p:tagLst>
</file>

<file path=ppt/tags/tag87.xml><?xml version="1.0" encoding="utf-8"?>
<p:tagLst xmlns:p="http://schemas.openxmlformats.org/presentationml/2006/main">
  <p:tag name="RAINPROBLEM" val="MultipleChoice"/>
  <p:tag name="PROBLEMSCORE" val="1.0"/>
</p:tagLst>
</file>

<file path=ppt/tags/tag88.xml><?xml version="1.0" encoding="utf-8"?>
<p:tagLst xmlns:p="http://schemas.openxmlformats.org/presentationml/2006/main">
  <p:tag name="RAINPROBLEM" val="ProblemBody"/>
</p:tagLst>
</file>

<file path=ppt/tags/tag89.xml><?xml version="1.0" encoding="utf-8"?>
<p:tagLst xmlns:p="http://schemas.openxmlformats.org/presentationml/2006/main">
  <p:tag name="RAINPROBLEM" val="ProblemItem"/>
</p:tagLst>
</file>

<file path=ppt/tags/tag9.xml><?xml version="1.0" encoding="utf-8"?>
<p:tagLst xmlns:p="http://schemas.openxmlformats.org/presentationml/2006/main">
  <p:tag name="RAINPROBLEM" val="ProblemBullet"/>
  <p:tag name="RAINPROBLEMTYPE" val="MultipleChoiceMA"/>
  <p:tag name="RAINBULLET" val="Wrong"/>
</p:tagLst>
</file>

<file path=ppt/tags/tag90.xml><?xml version="1.0" encoding="utf-8"?>
<p:tagLst xmlns:p="http://schemas.openxmlformats.org/presentationml/2006/main">
  <p:tag name="RAINPROBLEM" val="ProblemItem"/>
</p:tagLst>
</file>

<file path=ppt/tags/tag91.xml><?xml version="1.0" encoding="utf-8"?>
<p:tagLst xmlns:p="http://schemas.openxmlformats.org/presentationml/2006/main">
  <p:tag name="RAINPROBLEM" val="ProblemItem"/>
</p:tagLst>
</file>

<file path=ppt/tags/tag92.xml><?xml version="1.0" encoding="utf-8"?>
<p:tagLst xmlns:p="http://schemas.openxmlformats.org/presentationml/2006/main">
  <p:tag name="RAINPROBLEM" val="ProblemItem"/>
</p:tagLst>
</file>

<file path=ppt/tags/tag9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9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9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9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97.xml><?xml version="1.0" encoding="utf-8"?>
<p:tagLst xmlns:p="http://schemas.openxmlformats.org/presentationml/2006/main">
  <p:tag name="RAINPROBLEM" val="ProblemSubmit"/>
  <p:tag name="RAINPROBLEMTYPE" val="MultipleChoice"/>
</p:tagLst>
</file>

<file path=ppt/tags/tag98.xml><?xml version="1.0" encoding="utf-8"?>
<p:tagLst xmlns:p="http://schemas.openxmlformats.org/presentationml/2006/main">
  <p:tag name="RAINPROBLEMTYPE" val="ProblemTypeMarker"/>
</p:tagLst>
</file>

<file path=ppt/tags/tag99.xml><?xml version="1.0" encoding="utf-8"?>
<p:tagLst xmlns:p="http://schemas.openxmlformats.org/presentationml/2006/main">
  <p:tag name="RAINPROBLEMTYPE" val="ProblemTypeMarker"/>
</p:tagLst>
</file>

<file path=ppt/theme/theme1.xml><?xml version="1.0" encoding="utf-8"?>
<a:theme xmlns:a="http://schemas.openxmlformats.org/drawingml/2006/main" name="ncre-visual basic">
  <a:themeElements>
    <a:clrScheme name="ncre-visual basic 2">
      <a:dk1>
        <a:srgbClr val="23387D"/>
      </a:dk1>
      <a:lt1>
        <a:srgbClr val="FFFFFF"/>
      </a:lt1>
      <a:dk2>
        <a:srgbClr val="1A3D97"/>
      </a:dk2>
      <a:lt2>
        <a:srgbClr val="DDDDDD"/>
      </a:lt2>
      <a:accent1>
        <a:srgbClr val="4972BB"/>
      </a:accent1>
      <a:accent2>
        <a:srgbClr val="6A99D8"/>
      </a:accent2>
      <a:accent3>
        <a:srgbClr val="FFFFFF"/>
      </a:accent3>
      <a:accent4>
        <a:srgbClr val="1C2E6A"/>
      </a:accent4>
      <a:accent5>
        <a:srgbClr val="B1BCDA"/>
      </a:accent5>
      <a:accent6>
        <a:srgbClr val="5F8AC4"/>
      </a:accent6>
      <a:hlink>
        <a:srgbClr val="96B1E6"/>
      </a:hlink>
      <a:folHlink>
        <a:srgbClr val="99C25C"/>
      </a:folHlink>
    </a:clrScheme>
    <a:fontScheme name="ncre-visual basic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2800" dirty="0"/>
        </a:defPPr>
      </a:lstStyle>
    </a:txDef>
  </a:objectDefaults>
  <a:extraClrSchemeLst>
    <a:extraClrScheme>
      <a:clrScheme name="ncre-visual basic 1">
        <a:dk1>
          <a:srgbClr val="1D4940"/>
        </a:dk1>
        <a:lt1>
          <a:srgbClr val="FFFFFF"/>
        </a:lt1>
        <a:dk2>
          <a:srgbClr val="3F716F"/>
        </a:dk2>
        <a:lt2>
          <a:srgbClr val="DDDDDD"/>
        </a:lt2>
        <a:accent1>
          <a:srgbClr val="669E86"/>
        </a:accent1>
        <a:accent2>
          <a:srgbClr val="A2CAB4"/>
        </a:accent2>
        <a:accent3>
          <a:srgbClr val="FFFFFF"/>
        </a:accent3>
        <a:accent4>
          <a:srgbClr val="173D35"/>
        </a:accent4>
        <a:accent5>
          <a:srgbClr val="B8CCC3"/>
        </a:accent5>
        <a:accent6>
          <a:srgbClr val="92B7A3"/>
        </a:accent6>
        <a:hlink>
          <a:srgbClr val="8CA35F"/>
        </a:hlink>
        <a:folHlink>
          <a:srgbClr val="C1B05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2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4972BB"/>
        </a:accent1>
        <a:accent2>
          <a:srgbClr val="6A99D8"/>
        </a:accent2>
        <a:accent3>
          <a:srgbClr val="FFFFFF"/>
        </a:accent3>
        <a:accent4>
          <a:srgbClr val="1C2E6A"/>
        </a:accent4>
        <a:accent5>
          <a:srgbClr val="B1BCDA"/>
        </a:accent5>
        <a:accent6>
          <a:srgbClr val="5F8AC4"/>
        </a:accent6>
        <a:hlink>
          <a:srgbClr val="96B1E6"/>
        </a:hlink>
        <a:folHlink>
          <a:srgbClr val="99C25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3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6E51A7"/>
        </a:accent1>
        <a:accent2>
          <a:srgbClr val="8C8EE0"/>
        </a:accent2>
        <a:accent3>
          <a:srgbClr val="FFFFFF"/>
        </a:accent3>
        <a:accent4>
          <a:srgbClr val="1C2E6A"/>
        </a:accent4>
        <a:accent5>
          <a:srgbClr val="BAB3D0"/>
        </a:accent5>
        <a:accent6>
          <a:srgbClr val="7E80CB"/>
        </a:accent6>
        <a:hlink>
          <a:srgbClr val="96B1E6"/>
        </a:hlink>
        <a:folHlink>
          <a:srgbClr val="7BB3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4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4972BB"/>
        </a:accent1>
        <a:accent2>
          <a:srgbClr val="FF3300"/>
        </a:accent2>
        <a:accent3>
          <a:srgbClr val="FFFFFF"/>
        </a:accent3>
        <a:accent4>
          <a:srgbClr val="1C2E6A"/>
        </a:accent4>
        <a:accent5>
          <a:srgbClr val="B1BCDA"/>
        </a:accent5>
        <a:accent6>
          <a:srgbClr val="E72D00"/>
        </a:accent6>
        <a:hlink>
          <a:srgbClr val="96B1E6"/>
        </a:hlink>
        <a:folHlink>
          <a:srgbClr val="00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ncre-visual basic</Template>
  <TotalTime>0</TotalTime>
  <Words>19837</Words>
  <Application>WPS 演示</Application>
  <PresentationFormat>宽屏</PresentationFormat>
  <Paragraphs>1431</Paragraphs>
  <Slides>73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73</vt:i4>
      </vt:variant>
    </vt:vector>
  </HeadingPairs>
  <TitlesOfParts>
    <vt:vector size="86" baseType="lpstr">
      <vt:lpstr>Arial</vt:lpstr>
      <vt:lpstr>宋体</vt:lpstr>
      <vt:lpstr>Wingdings</vt:lpstr>
      <vt:lpstr>仿宋</vt:lpstr>
      <vt:lpstr>华文新魏</vt:lpstr>
      <vt:lpstr>Calibri</vt:lpstr>
      <vt:lpstr>Times New Roman</vt:lpstr>
      <vt:lpstr>Inconsolata</vt:lpstr>
      <vt:lpstr>Segoe Print</vt:lpstr>
      <vt:lpstr>微软雅黑</vt:lpstr>
      <vt:lpstr>Arial Unicode MS</vt:lpstr>
      <vt:lpstr>Verdana</vt:lpstr>
      <vt:lpstr>ncre-visual basic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第1章 计算机基础知识</dc:title>
  <dc:creator>教育部考试中心</dc:creator>
  <dc:subject>一级Office</dc:subject>
  <cp:lastModifiedBy>聂小东</cp:lastModifiedBy>
  <cp:revision>534</cp:revision>
  <dcterms:created xsi:type="dcterms:W3CDTF">2010-11-23T02:54:00Z</dcterms:created>
  <dcterms:modified xsi:type="dcterms:W3CDTF">2024-10-15T10:20:30Z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67E5AE27162E4A64986F26E4AE83F047_12</vt:lpwstr>
  </property>
  <property fmtid="{D5CDD505-2E9C-101B-9397-08002B2CF9AE}" pid="3" name="KSOProductBuildVer">
    <vt:lpwstr>2052-12.1.0.18276</vt:lpwstr>
  </property>
</Properties>
</file>