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86"/>
  </p:notesMasterIdLst>
  <p:sldIdLst>
    <p:sldId id="256" r:id="rId4"/>
    <p:sldId id="258" r:id="rId5"/>
    <p:sldId id="259" r:id="rId6"/>
    <p:sldId id="265" r:id="rId7"/>
    <p:sldId id="371" r:id="rId8"/>
    <p:sldId id="375" r:id="rId9"/>
    <p:sldId id="292" r:id="rId10"/>
    <p:sldId id="374" r:id="rId11"/>
    <p:sldId id="266" r:id="rId12"/>
    <p:sldId id="385" r:id="rId13"/>
    <p:sldId id="376" r:id="rId14"/>
    <p:sldId id="267" r:id="rId15"/>
    <p:sldId id="377" r:id="rId16"/>
    <p:sldId id="268" r:id="rId17"/>
    <p:sldId id="294" r:id="rId18"/>
    <p:sldId id="445" r:id="rId19"/>
    <p:sldId id="269" r:id="rId20"/>
    <p:sldId id="260" r:id="rId21"/>
    <p:sldId id="270" r:id="rId22"/>
    <p:sldId id="378" r:id="rId23"/>
    <p:sldId id="379" r:id="rId24"/>
    <p:sldId id="296" r:id="rId25"/>
    <p:sldId id="380" r:id="rId26"/>
    <p:sldId id="271" r:id="rId27"/>
    <p:sldId id="386" r:id="rId28"/>
    <p:sldId id="382" r:id="rId29"/>
    <p:sldId id="272" r:id="rId30"/>
    <p:sldId id="273" r:id="rId31"/>
    <p:sldId id="298" r:id="rId32"/>
    <p:sldId id="274" r:id="rId33"/>
    <p:sldId id="299" r:id="rId34"/>
    <p:sldId id="446" r:id="rId35"/>
    <p:sldId id="261" r:id="rId36"/>
    <p:sldId id="498" r:id="rId37"/>
    <p:sldId id="275" r:id="rId38"/>
    <p:sldId id="276" r:id="rId39"/>
    <p:sldId id="300" r:id="rId40"/>
    <p:sldId id="334" r:id="rId41"/>
    <p:sldId id="301" r:id="rId42"/>
    <p:sldId id="302" r:id="rId43"/>
    <p:sldId id="303" r:id="rId44"/>
    <p:sldId id="329" r:id="rId45"/>
    <p:sldId id="330" r:id="rId46"/>
    <p:sldId id="331" r:id="rId47"/>
    <p:sldId id="277" r:id="rId48"/>
    <p:sldId id="443" r:id="rId49"/>
    <p:sldId id="262" r:id="rId50"/>
    <p:sldId id="279" r:id="rId51"/>
    <p:sldId id="383" r:id="rId52"/>
    <p:sldId id="304" r:id="rId53"/>
    <p:sldId id="335" r:id="rId54"/>
    <p:sldId id="499" r:id="rId55"/>
    <p:sldId id="281" r:id="rId56"/>
    <p:sldId id="305" r:id="rId57"/>
    <p:sldId id="323" r:id="rId58"/>
    <p:sldId id="387" r:id="rId59"/>
    <p:sldId id="282" r:id="rId60"/>
    <p:sldId id="500" r:id="rId61"/>
    <p:sldId id="544" r:id="rId62"/>
    <p:sldId id="538" r:id="rId63"/>
    <p:sldId id="283" r:id="rId64"/>
    <p:sldId id="501" r:id="rId65"/>
    <p:sldId id="384" r:id="rId66"/>
    <p:sldId id="307" r:id="rId67"/>
    <p:sldId id="336" r:id="rId68"/>
    <p:sldId id="285" r:id="rId69"/>
    <p:sldId id="263" r:id="rId70"/>
    <p:sldId id="540" r:id="rId71"/>
    <p:sldId id="541" r:id="rId72"/>
    <p:sldId id="542" r:id="rId73"/>
    <p:sldId id="543" r:id="rId74"/>
    <p:sldId id="286" r:id="rId75"/>
    <p:sldId id="308" r:id="rId76"/>
    <p:sldId id="545" r:id="rId77"/>
    <p:sldId id="287" r:id="rId78"/>
    <p:sldId id="546" r:id="rId79"/>
    <p:sldId id="547" r:id="rId80"/>
    <p:sldId id="309" r:id="rId81"/>
    <p:sldId id="539" r:id="rId82"/>
    <p:sldId id="333" r:id="rId83"/>
    <p:sldId id="264" r:id="rId84"/>
    <p:sldId id="310" r:id="rId85"/>
  </p:sldIdLst>
  <p:sldSz cx="9144000" cy="6858000" type="screen4x3"/>
  <p:notesSz cx="6858000" cy="9144000"/>
  <p:custDataLst>
    <p:tags r:id="rId87"/>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87">
          <p15:clr>
            <a:srgbClr val="A4A3A4"/>
          </p15:clr>
        </p15:guide>
        <p15:guide id="2" pos="44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D69114"/>
    <a:srgbClr val="F3C97F"/>
    <a:srgbClr val="FFC505"/>
    <a:srgbClr val="66FF33"/>
    <a:srgbClr val="000099"/>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7"/>
    <p:restoredTop sz="94660"/>
  </p:normalViewPr>
  <p:slideViewPr>
    <p:cSldViewPr showGuides="1">
      <p:cViewPr varScale="1">
        <p:scale>
          <a:sx n="120" d="100"/>
          <a:sy n="120" d="100"/>
        </p:scale>
        <p:origin x="1356" y="102"/>
      </p:cViewPr>
      <p:guideLst>
        <p:guide orient="horz" pos="2387"/>
        <p:guide pos="44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4">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5">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6">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87E9DD-4012-4E73-87BB-AAB4D6A886FA}" type="doc">
      <dgm:prSet loTypeId="urn:microsoft.com/office/officeart/2008/layout/LinedList" loCatId="list" qsTypeId="urn:microsoft.com/office/officeart/2005/8/quickstyle/simple5#1" qsCatId="simple" csTypeId="urn:microsoft.com/office/officeart/2005/8/colors/accent0_2#1" csCatId="mainScheme" phldr="1"/>
      <dgm:spPr/>
      <dgm:t>
        <a:bodyPr/>
        <a:lstStyle/>
        <a:p>
          <a:endParaRPr lang="zh-CN" altLang="en-US"/>
        </a:p>
      </dgm:t>
    </dgm:pt>
    <dgm:pt modelId="{FD2990B2-F44B-48E4-9C28-4F1049A5DC91}">
      <dgm:prSet custT="1"/>
      <dgm:spPr>
        <a:solidFill>
          <a:srgbClr val="F3C97F"/>
        </a:solidFill>
        <a:ln>
          <a:noFill/>
        </a:ln>
      </dgm:spPr>
      <dgm:t>
        <a:bodyPr/>
        <a:lstStyle/>
        <a:p>
          <a:pPr marL="0" lvl="0" indent="457200" algn="l" defTabSz="933450" rtl="0" eaLnBrk="1" fontAlgn="base" hangingPunct="1">
            <a:lnSpc>
              <a:spcPct val="90000"/>
            </a:lnSpc>
            <a:spcBef>
              <a:spcPct val="2000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第一节</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需求</a:t>
          </a:r>
          <a:endParaRPr lang="zh-CN" sz="2400" b="0" kern="1200" dirty="0">
            <a:solidFill>
              <a:srgbClr val="CC0000"/>
            </a:solidFill>
            <a:latin typeface="Adobe 黑体 Std R" pitchFamily="34" charset="-122"/>
            <a:ea typeface="Adobe 黑体 Std R" pitchFamily="34" charset="-122"/>
            <a:cs typeface="+mn-cs"/>
          </a:endParaRPr>
        </a:p>
      </dgm:t>
    </dgm:pt>
    <dgm:pt modelId="{33932F95-BF8F-4959-8DD2-762C0831416F}" type="parTrans" cxnId="{45B7E4C6-F120-4495-98FE-7EE8CDE330C3}">
      <dgm:prSet/>
      <dgm:spPr/>
      <dgm:t>
        <a:bodyPr/>
        <a:lstStyle/>
        <a:p>
          <a:endParaRPr lang="zh-CN" altLang="en-US"/>
        </a:p>
      </dgm:t>
    </dgm:pt>
    <dgm:pt modelId="{F8D96B90-A5BF-47F7-BB54-D0D011FB4D22}" type="sibTrans" cxnId="{45B7E4C6-F120-4495-98FE-7EE8CDE330C3}">
      <dgm:prSet/>
      <dgm:spPr/>
      <dgm:t>
        <a:bodyPr/>
        <a:lstStyle/>
        <a:p>
          <a:endParaRPr lang="zh-CN" altLang="en-US"/>
        </a:p>
      </dgm:t>
    </dgm:pt>
    <dgm:pt modelId="{7D95375C-394F-42FB-925E-BFA1B5496075}">
      <dgm:prSet custT="1"/>
      <dgm:spPr/>
      <dgm:t>
        <a:bodyPr/>
        <a:lstStyle/>
        <a:p>
          <a:pPr marL="0" lvl="0" indent="457200" algn="l" defTabSz="933450" rtl="0" eaLnBrk="1" fontAlgn="base" hangingPunct="1">
            <a:lnSpc>
              <a:spcPct val="90000"/>
            </a:lnSpc>
            <a:spcBef>
              <a:spcPct val="2000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第二节</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供给</a:t>
          </a:r>
          <a:endParaRPr lang="zh-CN" sz="2400" b="0" kern="1200" dirty="0">
            <a:solidFill>
              <a:srgbClr val="CC0000"/>
            </a:solidFill>
            <a:latin typeface="Adobe 黑体 Std R" pitchFamily="34" charset="-122"/>
            <a:ea typeface="Adobe 黑体 Std R" pitchFamily="34" charset="-122"/>
            <a:cs typeface="+mn-cs"/>
          </a:endParaRPr>
        </a:p>
      </dgm:t>
    </dgm:pt>
    <dgm:pt modelId="{FF4B35FB-2A67-4579-8E78-4E15CB3721C6}" type="parTrans" cxnId="{96DB86ED-98F7-42A3-B28E-9AA9367A114E}">
      <dgm:prSet/>
      <dgm:spPr/>
      <dgm:t>
        <a:bodyPr/>
        <a:lstStyle/>
        <a:p>
          <a:endParaRPr lang="zh-CN" altLang="en-US"/>
        </a:p>
      </dgm:t>
    </dgm:pt>
    <dgm:pt modelId="{C8CD53FA-D018-46BD-A42C-CC6BCD8AF057}" type="sibTrans" cxnId="{96DB86ED-98F7-42A3-B28E-9AA9367A114E}">
      <dgm:prSet/>
      <dgm:spPr/>
      <dgm:t>
        <a:bodyPr/>
        <a:lstStyle/>
        <a:p>
          <a:endParaRPr lang="zh-CN" altLang="en-US"/>
        </a:p>
      </dgm:t>
    </dgm:pt>
    <dgm:pt modelId="{E1E0C168-32A5-48C4-9B4C-9ED8624C368E}">
      <dgm:prSet custT="1"/>
      <dgm:spPr>
        <a:solidFill>
          <a:srgbClr val="F3C97F"/>
        </a:solidFill>
      </dgm:spPr>
      <dgm:t>
        <a:bodyPr/>
        <a:lstStyle/>
        <a:p>
          <a:pPr marL="0" lvl="0" indent="457200" algn="l" defTabSz="933450" rtl="0" eaLnBrk="1" fontAlgn="base" hangingPunct="1">
            <a:lnSpc>
              <a:spcPct val="90000"/>
            </a:lnSpc>
            <a:spcBef>
              <a:spcPct val="2000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第三节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市场均衡</a:t>
          </a:r>
          <a:endParaRPr lang="zh-CN" sz="2400" b="0" kern="1200" dirty="0">
            <a:solidFill>
              <a:srgbClr val="CC0000"/>
            </a:solidFill>
            <a:latin typeface="Adobe 黑体 Std R" pitchFamily="34" charset="-122"/>
            <a:ea typeface="Adobe 黑体 Std R" pitchFamily="34" charset="-122"/>
            <a:cs typeface="+mn-cs"/>
          </a:endParaRPr>
        </a:p>
      </dgm:t>
    </dgm:pt>
    <dgm:pt modelId="{65ADC42B-E7AD-46E2-85E2-C1A4EC2D8A7E}" type="parTrans" cxnId="{B6BD4D66-0F9B-4BA1-B601-D1D484DC636A}">
      <dgm:prSet/>
      <dgm:spPr/>
      <dgm:t>
        <a:bodyPr/>
        <a:lstStyle/>
        <a:p>
          <a:endParaRPr lang="zh-CN" altLang="en-US"/>
        </a:p>
      </dgm:t>
    </dgm:pt>
    <dgm:pt modelId="{FFA1D66E-7D3A-4023-A442-478855DFE436}" type="sibTrans" cxnId="{B6BD4D66-0F9B-4BA1-B601-D1D484DC636A}">
      <dgm:prSet/>
      <dgm:spPr/>
      <dgm:t>
        <a:bodyPr/>
        <a:lstStyle/>
        <a:p>
          <a:endParaRPr lang="zh-CN" altLang="en-US"/>
        </a:p>
      </dgm:t>
    </dgm:pt>
    <dgm:pt modelId="{C9C196BD-CFC4-4C04-9FE1-3A59D6CCA577}">
      <dgm:prSet custT="1"/>
      <dgm:spPr/>
      <dgm:t>
        <a:bodyPr/>
        <a:lstStyle/>
        <a:p>
          <a:pPr marL="0" lvl="0" indent="457200" algn="l" defTabSz="933450" rtl="0" eaLnBrk="1" fontAlgn="base" hangingPunct="1">
            <a:lnSpc>
              <a:spcPct val="90000"/>
            </a:lnSpc>
            <a:spcBef>
              <a:spcPct val="2000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第四节</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弹性</a:t>
          </a:r>
          <a:endParaRPr lang="zh-CN" sz="2400" b="0" kern="1200" dirty="0">
            <a:solidFill>
              <a:srgbClr val="CC0000"/>
            </a:solidFill>
            <a:latin typeface="Adobe 黑体 Std R" pitchFamily="34" charset="-122"/>
            <a:ea typeface="Adobe 黑体 Std R" pitchFamily="34" charset="-122"/>
            <a:cs typeface="+mn-cs"/>
          </a:endParaRPr>
        </a:p>
      </dgm:t>
    </dgm:pt>
    <dgm:pt modelId="{C63337AE-335E-4E41-8F78-0BA9CC27C525}" type="parTrans" cxnId="{14205113-894F-4282-BAD1-B4CC21600213}">
      <dgm:prSet/>
      <dgm:spPr/>
      <dgm:t>
        <a:bodyPr/>
        <a:lstStyle/>
        <a:p>
          <a:endParaRPr lang="zh-CN" altLang="en-US"/>
        </a:p>
      </dgm:t>
    </dgm:pt>
    <dgm:pt modelId="{125972CA-DA85-487C-BB80-6437E9089055}" type="sibTrans" cxnId="{14205113-894F-4282-BAD1-B4CC21600213}">
      <dgm:prSet/>
      <dgm:spPr/>
      <dgm:t>
        <a:bodyPr/>
        <a:lstStyle/>
        <a:p>
          <a:endParaRPr lang="zh-CN" altLang="en-US"/>
        </a:p>
      </dgm:t>
    </dgm:pt>
    <dgm:pt modelId="{C4F11C11-27D4-4789-BF45-12693DC43C3A}">
      <dgm:prSet custT="1"/>
      <dgm:spPr>
        <a:solidFill>
          <a:srgbClr val="F3C97F"/>
        </a:solidFill>
      </dgm:spPr>
      <dgm:t>
        <a:bodyPr/>
        <a:lstStyle/>
        <a:p>
          <a:pPr marL="0" lvl="0" indent="457200" algn="l" defTabSz="933450" rtl="0" eaLnBrk="1" fontAlgn="base" hangingPunct="1">
            <a:lnSpc>
              <a:spcPct val="90000"/>
            </a:lnSpc>
            <a:spcBef>
              <a:spcPct val="2000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第五节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供求分析的应用</a:t>
          </a:r>
          <a:endParaRPr lang="zh-CN" sz="2400" b="0" kern="1200" dirty="0">
            <a:solidFill>
              <a:srgbClr val="CC0000"/>
            </a:solidFill>
            <a:latin typeface="Adobe 黑体 Std R" pitchFamily="34" charset="-122"/>
            <a:ea typeface="Adobe 黑体 Std R" pitchFamily="34" charset="-122"/>
            <a:cs typeface="+mn-cs"/>
          </a:endParaRPr>
        </a:p>
      </dgm:t>
    </dgm:pt>
    <dgm:pt modelId="{0E9AB727-023C-4B5A-90B4-83DFF5CBC38E}" type="parTrans" cxnId="{D810FDEB-B8D9-470F-AB85-CADBEE75E176}">
      <dgm:prSet/>
      <dgm:spPr/>
      <dgm:t>
        <a:bodyPr/>
        <a:lstStyle/>
        <a:p>
          <a:endParaRPr lang="zh-CN" altLang="en-US"/>
        </a:p>
      </dgm:t>
    </dgm:pt>
    <dgm:pt modelId="{B478476F-B9E5-4F3F-B3D7-F5B617A2F6B1}" type="sibTrans" cxnId="{D810FDEB-B8D9-470F-AB85-CADBEE75E176}">
      <dgm:prSet/>
      <dgm:spPr/>
      <dgm:t>
        <a:bodyPr/>
        <a:lstStyle/>
        <a:p>
          <a:endParaRPr lang="zh-CN" altLang="en-US"/>
        </a:p>
      </dgm:t>
    </dgm:pt>
    <dgm:pt modelId="{80B4BF11-476D-444F-BD16-2C349DA45162}">
      <dgm:prSet custT="1"/>
      <dgm:spPr/>
      <dgm:t>
        <a:bodyPr/>
        <a:lstStyle/>
        <a:p>
          <a:pPr marL="0" lvl="0" indent="457200" algn="l" defTabSz="933450" rtl="0" eaLnBrk="1" fontAlgn="base" hangingPunct="1">
            <a:lnSpc>
              <a:spcPct val="90000"/>
            </a:lnSpc>
            <a:spcBef>
              <a:spcPct val="2000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第六节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本章评析</a:t>
          </a:r>
          <a:endParaRPr lang="zh-CN" sz="2400" b="0" kern="1200" dirty="0">
            <a:solidFill>
              <a:srgbClr val="CC0000"/>
            </a:solidFill>
            <a:latin typeface="Adobe 黑体 Std R" pitchFamily="34" charset="-122"/>
            <a:ea typeface="Adobe 黑体 Std R" pitchFamily="34" charset="-122"/>
            <a:cs typeface="+mn-cs"/>
          </a:endParaRPr>
        </a:p>
      </dgm:t>
    </dgm:pt>
    <dgm:pt modelId="{B8891E01-0677-4A44-92CD-11CFB7440435}" type="parTrans" cxnId="{D096D39D-44FA-4E55-9D02-F930C9209215}">
      <dgm:prSet/>
      <dgm:spPr/>
      <dgm:t>
        <a:bodyPr/>
        <a:lstStyle/>
        <a:p>
          <a:endParaRPr lang="zh-CN" altLang="en-US"/>
        </a:p>
      </dgm:t>
    </dgm:pt>
    <dgm:pt modelId="{4528B76C-3B4C-4170-AB46-269BA0BB817A}" type="sibTrans" cxnId="{D096D39D-44FA-4E55-9D02-F930C9209215}">
      <dgm:prSet/>
      <dgm:spPr/>
      <dgm:t>
        <a:bodyPr/>
        <a:lstStyle/>
        <a:p>
          <a:endParaRPr lang="zh-CN" altLang="en-US"/>
        </a:p>
      </dgm:t>
    </dgm:pt>
    <dgm:pt modelId="{B8A313E1-150F-4A6F-9562-D5CA43CF6908}" type="pres">
      <dgm:prSet presAssocID="{C987E9DD-4012-4E73-87BB-AAB4D6A886FA}" presName="vert0" presStyleCnt="0">
        <dgm:presLayoutVars>
          <dgm:dir/>
          <dgm:animOne val="branch"/>
          <dgm:animLvl val="lvl"/>
        </dgm:presLayoutVars>
      </dgm:prSet>
      <dgm:spPr/>
    </dgm:pt>
    <dgm:pt modelId="{4AE36B1F-FC5F-4E9B-8362-B992EB580819}" type="pres">
      <dgm:prSet presAssocID="{FD2990B2-F44B-48E4-9C28-4F1049A5DC91}" presName="thickLine" presStyleLbl="alignNode1" presStyleIdx="0" presStyleCnt="6"/>
      <dgm:spPr/>
    </dgm:pt>
    <dgm:pt modelId="{10D0A73B-505B-40E3-A569-2AEF41E8DE27}" type="pres">
      <dgm:prSet presAssocID="{FD2990B2-F44B-48E4-9C28-4F1049A5DC91}" presName="horz1" presStyleCnt="0"/>
      <dgm:spPr/>
    </dgm:pt>
    <dgm:pt modelId="{4A22BD34-5712-4AE3-A851-BBAC0A8C75BB}" type="pres">
      <dgm:prSet presAssocID="{FD2990B2-F44B-48E4-9C28-4F1049A5DC91}" presName="tx1" presStyleLbl="revTx" presStyleIdx="0" presStyleCnt="6"/>
      <dgm:spPr/>
    </dgm:pt>
    <dgm:pt modelId="{64B0C401-2B54-45E7-BB12-F1B23B74B7DB}" type="pres">
      <dgm:prSet presAssocID="{FD2990B2-F44B-48E4-9C28-4F1049A5DC91}" presName="vert1" presStyleCnt="0"/>
      <dgm:spPr/>
    </dgm:pt>
    <dgm:pt modelId="{E8137043-2D4F-40A4-AECA-7DF0FF026E08}" type="pres">
      <dgm:prSet presAssocID="{7D95375C-394F-42FB-925E-BFA1B5496075}" presName="thickLine" presStyleLbl="alignNode1" presStyleIdx="1" presStyleCnt="6"/>
      <dgm:spPr/>
    </dgm:pt>
    <dgm:pt modelId="{6FF9377C-AEE0-4E55-B9C2-8B2D67D504FE}" type="pres">
      <dgm:prSet presAssocID="{7D95375C-394F-42FB-925E-BFA1B5496075}" presName="horz1" presStyleCnt="0"/>
      <dgm:spPr/>
    </dgm:pt>
    <dgm:pt modelId="{08A0DFAD-7EE6-4E09-A9E3-A240B77BA9A9}" type="pres">
      <dgm:prSet presAssocID="{7D95375C-394F-42FB-925E-BFA1B5496075}" presName="tx1" presStyleLbl="revTx" presStyleIdx="1" presStyleCnt="6"/>
      <dgm:spPr/>
    </dgm:pt>
    <dgm:pt modelId="{9FC3DAED-46B3-485C-AEA1-93DB9B9B1D37}" type="pres">
      <dgm:prSet presAssocID="{7D95375C-394F-42FB-925E-BFA1B5496075}" presName="vert1" presStyleCnt="0"/>
      <dgm:spPr/>
    </dgm:pt>
    <dgm:pt modelId="{53970A52-8D15-4AEE-8FB4-F9ECF227ADE3}" type="pres">
      <dgm:prSet presAssocID="{E1E0C168-32A5-48C4-9B4C-9ED8624C368E}" presName="thickLine" presStyleLbl="alignNode1" presStyleIdx="2" presStyleCnt="6"/>
      <dgm:spPr/>
    </dgm:pt>
    <dgm:pt modelId="{7579A8BD-5AD5-400B-AE29-1FDFDF2CB6B8}" type="pres">
      <dgm:prSet presAssocID="{E1E0C168-32A5-48C4-9B4C-9ED8624C368E}" presName="horz1" presStyleCnt="0"/>
      <dgm:spPr/>
    </dgm:pt>
    <dgm:pt modelId="{2BF55B21-D1BC-428E-8430-CB011B7DE464}" type="pres">
      <dgm:prSet presAssocID="{E1E0C168-32A5-48C4-9B4C-9ED8624C368E}" presName="tx1" presStyleLbl="revTx" presStyleIdx="2" presStyleCnt="6"/>
      <dgm:spPr/>
    </dgm:pt>
    <dgm:pt modelId="{389982AA-2CA2-4E88-AFEE-00B802C568D8}" type="pres">
      <dgm:prSet presAssocID="{E1E0C168-32A5-48C4-9B4C-9ED8624C368E}" presName="vert1" presStyleCnt="0"/>
      <dgm:spPr/>
    </dgm:pt>
    <dgm:pt modelId="{6847D98D-57C6-4526-9D72-845292468681}" type="pres">
      <dgm:prSet presAssocID="{C9C196BD-CFC4-4C04-9FE1-3A59D6CCA577}" presName="thickLine" presStyleLbl="alignNode1" presStyleIdx="3" presStyleCnt="6"/>
      <dgm:spPr/>
    </dgm:pt>
    <dgm:pt modelId="{81E5E987-7450-42D0-A953-15E03C5BBBCE}" type="pres">
      <dgm:prSet presAssocID="{C9C196BD-CFC4-4C04-9FE1-3A59D6CCA577}" presName="horz1" presStyleCnt="0"/>
      <dgm:spPr/>
    </dgm:pt>
    <dgm:pt modelId="{4876FB33-8688-4D94-B623-942EDCC835D9}" type="pres">
      <dgm:prSet presAssocID="{C9C196BD-CFC4-4C04-9FE1-3A59D6CCA577}" presName="tx1" presStyleLbl="revTx" presStyleIdx="3" presStyleCnt="6"/>
      <dgm:spPr/>
    </dgm:pt>
    <dgm:pt modelId="{130265BF-BC26-4F6D-B3B2-DEE4D4A01041}" type="pres">
      <dgm:prSet presAssocID="{C9C196BD-CFC4-4C04-9FE1-3A59D6CCA577}" presName="vert1" presStyleCnt="0"/>
      <dgm:spPr/>
    </dgm:pt>
    <dgm:pt modelId="{853AD3F1-249B-42F5-A7A9-08A46DD29033}" type="pres">
      <dgm:prSet presAssocID="{C4F11C11-27D4-4789-BF45-12693DC43C3A}" presName="thickLine" presStyleLbl="alignNode1" presStyleIdx="4" presStyleCnt="6"/>
      <dgm:spPr/>
    </dgm:pt>
    <dgm:pt modelId="{F6F81E72-830C-4200-B3A5-08C5CD8A1165}" type="pres">
      <dgm:prSet presAssocID="{C4F11C11-27D4-4789-BF45-12693DC43C3A}" presName="horz1" presStyleCnt="0"/>
      <dgm:spPr/>
    </dgm:pt>
    <dgm:pt modelId="{F629265B-B2C9-48B0-A2DE-71C1A7B152AA}" type="pres">
      <dgm:prSet presAssocID="{C4F11C11-27D4-4789-BF45-12693DC43C3A}" presName="tx1" presStyleLbl="revTx" presStyleIdx="4" presStyleCnt="6"/>
      <dgm:spPr/>
    </dgm:pt>
    <dgm:pt modelId="{E9BFB232-A2F9-416E-B232-189E0E02F205}" type="pres">
      <dgm:prSet presAssocID="{C4F11C11-27D4-4789-BF45-12693DC43C3A}" presName="vert1" presStyleCnt="0"/>
      <dgm:spPr/>
    </dgm:pt>
    <dgm:pt modelId="{797B1349-3B37-4B1C-B989-7E1A41B6A726}" type="pres">
      <dgm:prSet presAssocID="{80B4BF11-476D-444F-BD16-2C349DA45162}" presName="thickLine" presStyleLbl="alignNode1" presStyleIdx="5" presStyleCnt="6"/>
      <dgm:spPr/>
    </dgm:pt>
    <dgm:pt modelId="{41F152CB-D5C5-4779-8E37-015DC35C1890}" type="pres">
      <dgm:prSet presAssocID="{80B4BF11-476D-444F-BD16-2C349DA45162}" presName="horz1" presStyleCnt="0"/>
      <dgm:spPr/>
    </dgm:pt>
    <dgm:pt modelId="{C26C0670-3955-4260-9270-2053A29ED095}" type="pres">
      <dgm:prSet presAssocID="{80B4BF11-476D-444F-BD16-2C349DA45162}" presName="tx1" presStyleLbl="revTx" presStyleIdx="5" presStyleCnt="6"/>
      <dgm:spPr/>
    </dgm:pt>
    <dgm:pt modelId="{8F4CDAFC-34C6-4EE8-8B08-0342CF4AAF9D}" type="pres">
      <dgm:prSet presAssocID="{80B4BF11-476D-444F-BD16-2C349DA45162}" presName="vert1" presStyleCnt="0"/>
      <dgm:spPr/>
    </dgm:pt>
  </dgm:ptLst>
  <dgm:cxnLst>
    <dgm:cxn modelId="{14205113-894F-4282-BAD1-B4CC21600213}" srcId="{C987E9DD-4012-4E73-87BB-AAB4D6A886FA}" destId="{C9C196BD-CFC4-4C04-9FE1-3A59D6CCA577}" srcOrd="3" destOrd="0" parTransId="{C63337AE-335E-4E41-8F78-0BA9CC27C525}" sibTransId="{125972CA-DA85-487C-BB80-6437E9089055}"/>
    <dgm:cxn modelId="{F458691A-53AC-4262-9F70-04F8226828E6}" type="presOf" srcId="{C4F11C11-27D4-4789-BF45-12693DC43C3A}" destId="{F629265B-B2C9-48B0-A2DE-71C1A7B152AA}" srcOrd="0" destOrd="0" presId="urn:microsoft.com/office/officeart/2008/layout/LinedList"/>
    <dgm:cxn modelId="{B6BD4D66-0F9B-4BA1-B601-D1D484DC636A}" srcId="{C987E9DD-4012-4E73-87BB-AAB4D6A886FA}" destId="{E1E0C168-32A5-48C4-9B4C-9ED8624C368E}" srcOrd="2" destOrd="0" parTransId="{65ADC42B-E7AD-46E2-85E2-C1A4EC2D8A7E}" sibTransId="{FFA1D66E-7D3A-4023-A442-478855DFE436}"/>
    <dgm:cxn modelId="{A1E6FF75-EC76-4E25-82CD-967840B86FA4}" type="presOf" srcId="{7D95375C-394F-42FB-925E-BFA1B5496075}" destId="{08A0DFAD-7EE6-4E09-A9E3-A240B77BA9A9}" srcOrd="0" destOrd="0" presId="urn:microsoft.com/office/officeart/2008/layout/LinedList"/>
    <dgm:cxn modelId="{47838794-93C1-4A22-90E5-DD64FF100C3B}" type="presOf" srcId="{C987E9DD-4012-4E73-87BB-AAB4D6A886FA}" destId="{B8A313E1-150F-4A6F-9562-D5CA43CF6908}" srcOrd="0" destOrd="0" presId="urn:microsoft.com/office/officeart/2008/layout/LinedList"/>
    <dgm:cxn modelId="{D096D39D-44FA-4E55-9D02-F930C9209215}" srcId="{C987E9DD-4012-4E73-87BB-AAB4D6A886FA}" destId="{80B4BF11-476D-444F-BD16-2C349DA45162}" srcOrd="5" destOrd="0" parTransId="{B8891E01-0677-4A44-92CD-11CFB7440435}" sibTransId="{4528B76C-3B4C-4170-AB46-269BA0BB817A}"/>
    <dgm:cxn modelId="{45B7E4C6-F120-4495-98FE-7EE8CDE330C3}" srcId="{C987E9DD-4012-4E73-87BB-AAB4D6A886FA}" destId="{FD2990B2-F44B-48E4-9C28-4F1049A5DC91}" srcOrd="0" destOrd="0" parTransId="{33932F95-BF8F-4959-8DD2-762C0831416F}" sibTransId="{F8D96B90-A5BF-47F7-BB54-D0D011FB4D22}"/>
    <dgm:cxn modelId="{67B6A8D9-E6D9-4858-8AB5-1B955404C270}" type="presOf" srcId="{E1E0C168-32A5-48C4-9B4C-9ED8624C368E}" destId="{2BF55B21-D1BC-428E-8430-CB011B7DE464}" srcOrd="0" destOrd="0" presId="urn:microsoft.com/office/officeart/2008/layout/LinedList"/>
    <dgm:cxn modelId="{95EA54E7-6345-4960-890C-E69403B0D628}" type="presOf" srcId="{FD2990B2-F44B-48E4-9C28-4F1049A5DC91}" destId="{4A22BD34-5712-4AE3-A851-BBAC0A8C75BB}" srcOrd="0" destOrd="0" presId="urn:microsoft.com/office/officeart/2008/layout/LinedList"/>
    <dgm:cxn modelId="{71C31CE9-B02B-4E9B-B10A-5CF6CE0EF379}" type="presOf" srcId="{80B4BF11-476D-444F-BD16-2C349DA45162}" destId="{C26C0670-3955-4260-9270-2053A29ED095}" srcOrd="0" destOrd="0" presId="urn:microsoft.com/office/officeart/2008/layout/LinedList"/>
    <dgm:cxn modelId="{D810FDEB-B8D9-470F-AB85-CADBEE75E176}" srcId="{C987E9DD-4012-4E73-87BB-AAB4D6A886FA}" destId="{C4F11C11-27D4-4789-BF45-12693DC43C3A}" srcOrd="4" destOrd="0" parTransId="{0E9AB727-023C-4B5A-90B4-83DFF5CBC38E}" sibTransId="{B478476F-B9E5-4F3F-B3D7-F5B617A2F6B1}"/>
    <dgm:cxn modelId="{96DB86ED-98F7-42A3-B28E-9AA9367A114E}" srcId="{C987E9DD-4012-4E73-87BB-AAB4D6A886FA}" destId="{7D95375C-394F-42FB-925E-BFA1B5496075}" srcOrd="1" destOrd="0" parTransId="{FF4B35FB-2A67-4579-8E78-4E15CB3721C6}" sibTransId="{C8CD53FA-D018-46BD-A42C-CC6BCD8AF057}"/>
    <dgm:cxn modelId="{F7E1F5F4-4B2F-4652-8BC9-D1FF8F357972}" type="presOf" srcId="{C9C196BD-CFC4-4C04-9FE1-3A59D6CCA577}" destId="{4876FB33-8688-4D94-B623-942EDCC835D9}" srcOrd="0" destOrd="0" presId="urn:microsoft.com/office/officeart/2008/layout/LinedList"/>
    <dgm:cxn modelId="{2B8B77B3-9BFA-440B-89E1-60609A6B26EB}" type="presParOf" srcId="{B8A313E1-150F-4A6F-9562-D5CA43CF6908}" destId="{4AE36B1F-FC5F-4E9B-8362-B992EB580819}" srcOrd="0" destOrd="0" presId="urn:microsoft.com/office/officeart/2008/layout/LinedList"/>
    <dgm:cxn modelId="{2C41BC31-D346-4296-ADE5-11AFB68CB10F}" type="presParOf" srcId="{B8A313E1-150F-4A6F-9562-D5CA43CF6908}" destId="{10D0A73B-505B-40E3-A569-2AEF41E8DE27}" srcOrd="1" destOrd="0" presId="urn:microsoft.com/office/officeart/2008/layout/LinedList"/>
    <dgm:cxn modelId="{E1D9D3FE-F89A-4685-8B03-66881346733F}" type="presParOf" srcId="{10D0A73B-505B-40E3-A569-2AEF41E8DE27}" destId="{4A22BD34-5712-4AE3-A851-BBAC0A8C75BB}" srcOrd="0" destOrd="0" presId="urn:microsoft.com/office/officeart/2008/layout/LinedList"/>
    <dgm:cxn modelId="{58F65484-4D05-45B4-A554-EFCA3C993483}" type="presParOf" srcId="{10D0A73B-505B-40E3-A569-2AEF41E8DE27}" destId="{64B0C401-2B54-45E7-BB12-F1B23B74B7DB}" srcOrd="1" destOrd="0" presId="urn:microsoft.com/office/officeart/2008/layout/LinedList"/>
    <dgm:cxn modelId="{EF8C0A6D-75F2-4B8D-A325-D2D99B2D0605}" type="presParOf" srcId="{B8A313E1-150F-4A6F-9562-D5CA43CF6908}" destId="{E8137043-2D4F-40A4-AECA-7DF0FF026E08}" srcOrd="2" destOrd="0" presId="urn:microsoft.com/office/officeart/2008/layout/LinedList"/>
    <dgm:cxn modelId="{43D4A589-A9F2-48F2-B37B-4E4F9F6065F1}" type="presParOf" srcId="{B8A313E1-150F-4A6F-9562-D5CA43CF6908}" destId="{6FF9377C-AEE0-4E55-B9C2-8B2D67D504FE}" srcOrd="3" destOrd="0" presId="urn:microsoft.com/office/officeart/2008/layout/LinedList"/>
    <dgm:cxn modelId="{2386DE0B-8EDB-4E6C-B0F2-8F70090C649F}" type="presParOf" srcId="{6FF9377C-AEE0-4E55-B9C2-8B2D67D504FE}" destId="{08A0DFAD-7EE6-4E09-A9E3-A240B77BA9A9}" srcOrd="0" destOrd="0" presId="urn:microsoft.com/office/officeart/2008/layout/LinedList"/>
    <dgm:cxn modelId="{3F24C0DF-650D-44CF-9D2C-C7CEF78D5F00}" type="presParOf" srcId="{6FF9377C-AEE0-4E55-B9C2-8B2D67D504FE}" destId="{9FC3DAED-46B3-485C-AEA1-93DB9B9B1D37}" srcOrd="1" destOrd="0" presId="urn:microsoft.com/office/officeart/2008/layout/LinedList"/>
    <dgm:cxn modelId="{DBAC126F-952F-4E24-9761-D383437057F5}" type="presParOf" srcId="{B8A313E1-150F-4A6F-9562-D5CA43CF6908}" destId="{53970A52-8D15-4AEE-8FB4-F9ECF227ADE3}" srcOrd="4" destOrd="0" presId="urn:microsoft.com/office/officeart/2008/layout/LinedList"/>
    <dgm:cxn modelId="{0A1649C2-D120-4385-8B79-B1F61FE434F1}" type="presParOf" srcId="{B8A313E1-150F-4A6F-9562-D5CA43CF6908}" destId="{7579A8BD-5AD5-400B-AE29-1FDFDF2CB6B8}" srcOrd="5" destOrd="0" presId="urn:microsoft.com/office/officeart/2008/layout/LinedList"/>
    <dgm:cxn modelId="{A7B725F0-92DD-4BF9-ACB9-43DFDA0B0D58}" type="presParOf" srcId="{7579A8BD-5AD5-400B-AE29-1FDFDF2CB6B8}" destId="{2BF55B21-D1BC-428E-8430-CB011B7DE464}" srcOrd="0" destOrd="0" presId="urn:microsoft.com/office/officeart/2008/layout/LinedList"/>
    <dgm:cxn modelId="{3ADB48D6-14F6-4F26-931E-3D3B10C9C0F1}" type="presParOf" srcId="{7579A8BD-5AD5-400B-AE29-1FDFDF2CB6B8}" destId="{389982AA-2CA2-4E88-AFEE-00B802C568D8}" srcOrd="1" destOrd="0" presId="urn:microsoft.com/office/officeart/2008/layout/LinedList"/>
    <dgm:cxn modelId="{483A5C52-7E42-4BD5-932F-6FC9087DA8E5}" type="presParOf" srcId="{B8A313E1-150F-4A6F-9562-D5CA43CF6908}" destId="{6847D98D-57C6-4526-9D72-845292468681}" srcOrd="6" destOrd="0" presId="urn:microsoft.com/office/officeart/2008/layout/LinedList"/>
    <dgm:cxn modelId="{0524CA50-A7BF-48B9-8AB7-808B88EC1B5E}" type="presParOf" srcId="{B8A313E1-150F-4A6F-9562-D5CA43CF6908}" destId="{81E5E987-7450-42D0-A953-15E03C5BBBCE}" srcOrd="7" destOrd="0" presId="urn:microsoft.com/office/officeart/2008/layout/LinedList"/>
    <dgm:cxn modelId="{7DC8FF0F-D457-44C0-BF87-94372CD1BDAE}" type="presParOf" srcId="{81E5E987-7450-42D0-A953-15E03C5BBBCE}" destId="{4876FB33-8688-4D94-B623-942EDCC835D9}" srcOrd="0" destOrd="0" presId="urn:microsoft.com/office/officeart/2008/layout/LinedList"/>
    <dgm:cxn modelId="{746C60A5-C52F-4490-8D19-8CA65506EEC8}" type="presParOf" srcId="{81E5E987-7450-42D0-A953-15E03C5BBBCE}" destId="{130265BF-BC26-4F6D-B3B2-DEE4D4A01041}" srcOrd="1" destOrd="0" presId="urn:microsoft.com/office/officeart/2008/layout/LinedList"/>
    <dgm:cxn modelId="{EAFCD58E-D5B6-4A9B-A13A-270936F18B32}" type="presParOf" srcId="{B8A313E1-150F-4A6F-9562-D5CA43CF6908}" destId="{853AD3F1-249B-42F5-A7A9-08A46DD29033}" srcOrd="8" destOrd="0" presId="urn:microsoft.com/office/officeart/2008/layout/LinedList"/>
    <dgm:cxn modelId="{51BCD617-AB02-45C3-818D-5FC8943B5E77}" type="presParOf" srcId="{B8A313E1-150F-4A6F-9562-D5CA43CF6908}" destId="{F6F81E72-830C-4200-B3A5-08C5CD8A1165}" srcOrd="9" destOrd="0" presId="urn:microsoft.com/office/officeart/2008/layout/LinedList"/>
    <dgm:cxn modelId="{435ABB97-49CB-4571-8404-DFAF702F1BD7}" type="presParOf" srcId="{F6F81E72-830C-4200-B3A5-08C5CD8A1165}" destId="{F629265B-B2C9-48B0-A2DE-71C1A7B152AA}" srcOrd="0" destOrd="0" presId="urn:microsoft.com/office/officeart/2008/layout/LinedList"/>
    <dgm:cxn modelId="{5B1CA89F-A279-459F-B16D-A85252555C4F}" type="presParOf" srcId="{F6F81E72-830C-4200-B3A5-08C5CD8A1165}" destId="{E9BFB232-A2F9-416E-B232-189E0E02F205}" srcOrd="1" destOrd="0" presId="urn:microsoft.com/office/officeart/2008/layout/LinedList"/>
    <dgm:cxn modelId="{D9BC5FB5-8482-4945-8BDC-8750164CAC04}" type="presParOf" srcId="{B8A313E1-150F-4A6F-9562-D5CA43CF6908}" destId="{797B1349-3B37-4B1C-B989-7E1A41B6A726}" srcOrd="10" destOrd="0" presId="urn:microsoft.com/office/officeart/2008/layout/LinedList"/>
    <dgm:cxn modelId="{8A748296-3B40-475B-B58B-3E2FB31FAEE2}" type="presParOf" srcId="{B8A313E1-150F-4A6F-9562-D5CA43CF6908}" destId="{41F152CB-D5C5-4779-8E37-015DC35C1890}" srcOrd="11" destOrd="0" presId="urn:microsoft.com/office/officeart/2008/layout/LinedList"/>
    <dgm:cxn modelId="{9153FC27-3097-4808-8798-A0E39AC41C18}" type="presParOf" srcId="{41F152CB-D5C5-4779-8E37-015DC35C1890}" destId="{C26C0670-3955-4260-9270-2053A29ED095}" srcOrd="0" destOrd="0" presId="urn:microsoft.com/office/officeart/2008/layout/LinedList"/>
    <dgm:cxn modelId="{608B01B3-CF3B-4BB6-9879-CF77F4E3F5D1}" type="presParOf" srcId="{41F152CB-D5C5-4779-8E37-015DC35C1890}" destId="{8F4CDAFC-34C6-4EE8-8B08-0342CF4AAF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466FD-C48A-44CC-898A-1EC6FD64E292}" type="doc">
      <dgm:prSet loTypeId="urn:microsoft.com/office/officeart/2005/8/layout/vList2#1" loCatId="list" qsTypeId="urn:microsoft.com/office/officeart/2005/8/quickstyle/simple4#1" qsCatId="simple" csTypeId="urn:microsoft.com/office/officeart/2005/8/colors/colorful3#1"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sz="2000" b="0" kern="1200" dirty="0">
              <a:solidFill>
                <a:srgbClr val="000000">
                  <a:hueOff val="0"/>
                  <a:satOff val="0"/>
                  <a:lumOff val="0"/>
                  <a:alphaOff val="0"/>
                </a:srgbClr>
              </a:solidFill>
              <a:latin typeface="Adobe 黑体 Std R" pitchFamily="34" charset="-122"/>
              <a:ea typeface="Adobe 黑体 Std R" pitchFamily="34" charset="-122"/>
              <a:cs typeface="+mn-cs"/>
            </a:rPr>
            <a:t>一、</a:t>
          </a: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需求的概念</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034AB18E-6981-428D-87F5-DFC2A210D55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三、影响需求量的其他因素</a:t>
          </a:r>
        </a:p>
      </dgm:t>
    </dgm:pt>
    <dgm:pt modelId="{DBBBC1F2-CED4-4A26-AD1F-E30B13903A4F}" type="parTrans" cxnId="{A3A200BE-F6FB-4895-B3FB-E6A5E7DFBCB8}">
      <dgm:prSet/>
      <dgm:spPr/>
      <dgm:t>
        <a:bodyPr/>
        <a:lstStyle/>
        <a:p>
          <a:endParaRPr lang="zh-CN" altLang="en-US"/>
        </a:p>
      </dgm:t>
    </dgm:pt>
    <dgm:pt modelId="{935C40F3-E543-43D4-99D6-05963198E53F}" type="sibTrans" cxnId="{A3A200BE-F6FB-4895-B3FB-E6A5E7DFBCB8}">
      <dgm:prSet/>
      <dgm:spPr/>
      <dgm:t>
        <a:bodyPr/>
        <a:lstStyle/>
        <a:p>
          <a:endParaRPr lang="zh-CN" altLang="en-US"/>
        </a:p>
      </dgm:t>
    </dgm:pt>
    <dgm:pt modelId="{2D65BBE1-01B3-48CA-90B9-CA040DD2E1B3}">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四、需求量的变动和需求的变动</a:t>
          </a:r>
        </a:p>
      </dgm:t>
    </dgm:pt>
    <dgm:pt modelId="{5F0620D2-DBBA-4B13-B633-3BCAB2F3E866}" type="parTrans" cxnId="{F266F109-32BA-45E7-8D96-DF36556BC906}">
      <dgm:prSet/>
      <dgm:spPr/>
      <dgm:t>
        <a:bodyPr/>
        <a:lstStyle/>
        <a:p>
          <a:endParaRPr lang="zh-CN" altLang="en-US"/>
        </a:p>
      </dgm:t>
    </dgm:pt>
    <dgm:pt modelId="{8A6393F5-7960-4A14-BE81-80DF4D598742}" type="sibTrans" cxnId="{F266F109-32BA-45E7-8D96-DF36556BC906}">
      <dgm:prSet/>
      <dgm:spPr/>
      <dgm:t>
        <a:bodyPr/>
        <a:lstStyle/>
        <a:p>
          <a:endParaRPr lang="zh-CN" altLang="en-US"/>
        </a:p>
      </dgm:t>
    </dgm:pt>
    <dgm:pt modelId="{AB332CE6-295B-4BDE-AA5A-E7C2A1DE6FB6}">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五、从单个消费者的需求到市场需求</a:t>
          </a:r>
        </a:p>
      </dgm:t>
    </dgm:pt>
    <dgm:pt modelId="{D9AA2BD8-A4FC-461E-821E-B1E374577745}" type="parTrans" cxnId="{CE9FEDF9-DA07-4DFB-A63E-D5CBFFFE3A54}">
      <dgm:prSet/>
      <dgm:spPr/>
      <dgm:t>
        <a:bodyPr/>
        <a:lstStyle/>
        <a:p>
          <a:endParaRPr lang="zh-CN" altLang="en-US"/>
        </a:p>
      </dgm:t>
    </dgm:pt>
    <dgm:pt modelId="{7881AC07-11CD-4E9D-8543-24E60E8C5E85}" type="sibTrans" cxnId="{CE9FEDF9-DA07-4DFB-A63E-D5CBFFFE3A54}">
      <dgm:prSet/>
      <dgm:spPr/>
      <dgm:t>
        <a:bodyPr/>
        <a:lstStyle/>
        <a:p>
          <a:endParaRPr lang="zh-CN" altLang="en-US"/>
        </a:p>
      </dgm:t>
    </dgm:pt>
    <dgm:pt modelId="{91D047D1-6C1C-4BA6-8411-E9604412BE6A}">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二、需求规律</a:t>
          </a:r>
        </a:p>
      </dgm:t>
    </dgm:pt>
    <dgm:pt modelId="{BE50D460-152E-41CB-9596-6AF6A3E36AAF}" type="parTrans" cxnId="{43B9C4D3-DC40-4F57-AB74-1C113F742905}">
      <dgm:prSet/>
      <dgm:spPr/>
      <dgm:t>
        <a:bodyPr/>
        <a:lstStyle/>
        <a:p>
          <a:endParaRPr lang="zh-CN" altLang="en-US"/>
        </a:p>
      </dgm:t>
    </dgm:pt>
    <dgm:pt modelId="{35472E2F-2A68-40BC-9C67-A5F1518206FD}" type="sibTrans" cxnId="{43B9C4D3-DC40-4F57-AB74-1C113F742905}">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LinFactNeighborX="8718" custLinFactNeighborY="-4761">
        <dgm:presLayoutVars>
          <dgm:chMax val="0"/>
          <dgm:bulletEnabled val="1"/>
        </dgm:presLayoutVars>
      </dgm:prSet>
      <dgm:spPr/>
    </dgm:pt>
    <dgm:pt modelId="{09776E08-29A5-49FE-BEAE-E0F77BE1D0CF}" type="pres">
      <dgm:prSet presAssocID="{894106E4-8E73-4D3E-84BA-E5742214482F}" presName="childText" presStyleLbl="revTx" presStyleIdx="0" presStyleCnt="1">
        <dgm:presLayoutVars>
          <dgm:bulletEnabled val="1"/>
        </dgm:presLayoutVars>
      </dgm:prSet>
      <dgm:spPr/>
    </dgm:pt>
  </dgm:ptLst>
  <dgm:cxnLst>
    <dgm:cxn modelId="{C2EB3602-2867-45E8-A89B-CE412DA50FDF}" type="presOf" srcId="{894106E4-8E73-4D3E-84BA-E5742214482F}" destId="{139D284A-5D9F-418C-8BCD-4FDEBD6DFC48}" srcOrd="0" destOrd="0" presId="urn:microsoft.com/office/officeart/2005/8/layout/vList2#1"/>
    <dgm:cxn modelId="{F266F109-32BA-45E7-8D96-DF36556BC906}" srcId="{894106E4-8E73-4D3E-84BA-E5742214482F}" destId="{2D65BBE1-01B3-48CA-90B9-CA040DD2E1B3}" srcOrd="3" destOrd="0" parTransId="{5F0620D2-DBBA-4B13-B633-3BCAB2F3E866}" sibTransId="{8A6393F5-7960-4A14-BE81-80DF4D598742}"/>
    <dgm:cxn modelId="{1978A020-A739-47E5-AB82-14ABEF057FB8}" type="presOf" srcId="{AB332CE6-295B-4BDE-AA5A-E7C2A1DE6FB6}" destId="{09776E08-29A5-49FE-BEAE-E0F77BE1D0CF}" srcOrd="0" destOrd="4" presId="urn:microsoft.com/office/officeart/2005/8/layout/vList2#1"/>
    <dgm:cxn modelId="{8312FC22-4D8A-4EA1-B812-8970AE2901C6}" type="presOf" srcId="{91D047D1-6C1C-4BA6-8411-E9604412BE6A}" destId="{09776E08-29A5-49FE-BEAE-E0F77BE1D0CF}" srcOrd="0" destOrd="1" presId="urn:microsoft.com/office/officeart/2005/8/layout/vList2#1"/>
    <dgm:cxn modelId="{D043EB34-29BB-4614-92C7-D2089AEFB020}" type="presOf" srcId="{2D65BBE1-01B3-48CA-90B9-CA040DD2E1B3}" destId="{09776E08-29A5-49FE-BEAE-E0F77BE1D0CF}" srcOrd="0" destOrd="3" presId="urn:microsoft.com/office/officeart/2005/8/layout/vList2#1"/>
    <dgm:cxn modelId="{375C6567-59BF-4887-8547-9984285C1E69}" srcId="{894106E4-8E73-4D3E-84BA-E5742214482F}" destId="{850A1C3E-1972-4DA5-9FE0-8D2FAD6D411D}" srcOrd="0" destOrd="0" parTransId="{E1619C88-3486-4EF4-A5CD-7C885EA3F3D6}" sibTransId="{8BF471F3-C95E-4674-8D6A-A687532A27FA}"/>
    <dgm:cxn modelId="{A3A200BE-F6FB-4895-B3FB-E6A5E7DFBCB8}" srcId="{894106E4-8E73-4D3E-84BA-E5742214482F}" destId="{034AB18E-6981-428D-87F5-DFC2A210D55D}" srcOrd="2" destOrd="0" parTransId="{DBBBC1F2-CED4-4A26-AD1F-E30B13903A4F}" sibTransId="{935C40F3-E543-43D4-99D6-05963198E53F}"/>
    <dgm:cxn modelId="{43B9C4D3-DC40-4F57-AB74-1C113F742905}" srcId="{894106E4-8E73-4D3E-84BA-E5742214482F}" destId="{91D047D1-6C1C-4BA6-8411-E9604412BE6A}" srcOrd="1" destOrd="0" parTransId="{BE50D460-152E-41CB-9596-6AF6A3E36AAF}" sibTransId="{35472E2F-2A68-40BC-9C67-A5F1518206FD}"/>
    <dgm:cxn modelId="{FD4C47D7-28B0-4CFD-80A6-E8B39D67D31A}" srcId="{1A8466FD-C48A-44CC-898A-1EC6FD64E292}" destId="{894106E4-8E73-4D3E-84BA-E5742214482F}" srcOrd="0" destOrd="0" parTransId="{CDFD8A8E-C444-4F33-A074-4B814CA2BB40}" sibTransId="{8A85D4D0-904C-4C3D-95C9-9F0717EBADB0}"/>
    <dgm:cxn modelId="{F0A3C7D9-8AF9-4C8A-9DE3-3B989438552F}" type="presOf" srcId="{850A1C3E-1972-4DA5-9FE0-8D2FAD6D411D}" destId="{09776E08-29A5-49FE-BEAE-E0F77BE1D0CF}" srcOrd="0" destOrd="0" presId="urn:microsoft.com/office/officeart/2005/8/layout/vList2#1"/>
    <dgm:cxn modelId="{F3FEA1F7-7AA7-42A9-8A2D-3BF76A0C5277}" type="presOf" srcId="{1A8466FD-C48A-44CC-898A-1EC6FD64E292}" destId="{B95D4D7E-A1D7-4D2A-B128-17A319F44FDE}" srcOrd="0" destOrd="0" presId="urn:microsoft.com/office/officeart/2005/8/layout/vList2#1"/>
    <dgm:cxn modelId="{CE9FEDF9-DA07-4DFB-A63E-D5CBFFFE3A54}" srcId="{894106E4-8E73-4D3E-84BA-E5742214482F}" destId="{AB332CE6-295B-4BDE-AA5A-E7C2A1DE6FB6}" srcOrd="4" destOrd="0" parTransId="{D9AA2BD8-A4FC-461E-821E-B1E374577745}" sibTransId="{7881AC07-11CD-4E9D-8543-24E60E8C5E85}"/>
    <dgm:cxn modelId="{54C790FA-B474-417B-9A04-FB35858756EB}" type="presOf" srcId="{034AB18E-6981-428D-87F5-DFC2A210D55D}" destId="{09776E08-29A5-49FE-BEAE-E0F77BE1D0CF}" srcOrd="0" destOrd="2" presId="urn:microsoft.com/office/officeart/2005/8/layout/vList2#1"/>
    <dgm:cxn modelId="{3A7FF4FE-A80B-400A-92CE-D5618F47B166}" type="presParOf" srcId="{B95D4D7E-A1D7-4D2A-B128-17A319F44FDE}" destId="{139D284A-5D9F-418C-8BCD-4FDEBD6DFC48}" srcOrd="0" destOrd="0" presId="urn:microsoft.com/office/officeart/2005/8/layout/vList2#1"/>
    <dgm:cxn modelId="{17BEC522-D2B1-44C9-B40A-882110AADF11}" type="presParOf" srcId="{B95D4D7E-A1D7-4D2A-B128-17A319F44FDE}" destId="{09776E08-29A5-49FE-BEAE-E0F77BE1D0CF}" srcOrd="1"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8466FD-C48A-44CC-898A-1EC6FD64E292}" type="doc">
      <dgm:prSet loTypeId="urn:microsoft.com/office/officeart/2005/8/layout/vList2#2" loCatId="list" qsTypeId="urn:microsoft.com/office/officeart/2005/8/quickstyle/simple4#2" qsCatId="simple" csTypeId="urn:microsoft.com/office/officeart/2005/8/colors/colorful3#2"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一、供给的概念</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42090266-71D5-4B5A-812E-1D0A8C02EB6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二、供给规律</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9B8F6160-A383-4285-855A-83F7F9F8A21C}" type="parTrans" cxnId="{48EE8BF3-F007-47DA-91F6-E6AFFE22F8FF}">
      <dgm:prSet/>
      <dgm:spPr/>
      <dgm:t>
        <a:bodyPr/>
        <a:lstStyle/>
        <a:p>
          <a:endParaRPr lang="zh-CN" altLang="en-US"/>
        </a:p>
      </dgm:t>
    </dgm:pt>
    <dgm:pt modelId="{604480B7-84FD-4599-AE1B-98F4C3C8EFF9}" type="sibTrans" cxnId="{48EE8BF3-F007-47DA-91F6-E6AFFE22F8FF}">
      <dgm:prSet/>
      <dgm:spPr/>
      <dgm:t>
        <a:bodyPr/>
        <a:lstStyle/>
        <a:p>
          <a:endParaRPr lang="zh-CN" altLang="en-US"/>
        </a:p>
      </dgm:t>
    </dgm:pt>
    <dgm:pt modelId="{12CFAE81-CD3C-4E2A-ACE8-3FF699255677}">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三、影响供给量的其他因素</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914FD342-6952-4F8F-A927-927C43692B2A}" type="parTrans" cxnId="{7A31EBC1-7382-45C8-A3CA-5F99FF0F9188}">
      <dgm:prSet/>
      <dgm:spPr/>
      <dgm:t>
        <a:bodyPr/>
        <a:lstStyle/>
        <a:p>
          <a:endParaRPr lang="zh-CN" altLang="en-US"/>
        </a:p>
      </dgm:t>
    </dgm:pt>
    <dgm:pt modelId="{E8AA3F38-D0D4-48CF-BAED-A80CB60B46B6}" type="sibTrans" cxnId="{7A31EBC1-7382-45C8-A3CA-5F99FF0F9188}">
      <dgm:prSet/>
      <dgm:spPr/>
      <dgm:t>
        <a:bodyPr/>
        <a:lstStyle/>
        <a:p>
          <a:endParaRPr lang="zh-CN" altLang="en-US"/>
        </a:p>
      </dgm:t>
    </dgm:pt>
    <dgm:pt modelId="{F71691BA-D664-4116-AEEA-1329D2A05FB5}">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四、供给量的变动和供给的变动</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EB3513E9-0621-48A8-8CE1-4F57E01BC13A}" type="parTrans" cxnId="{E82A0F09-93D1-4C05-A17C-4EE2803D290E}">
      <dgm:prSet/>
      <dgm:spPr/>
      <dgm:t>
        <a:bodyPr/>
        <a:lstStyle/>
        <a:p>
          <a:endParaRPr lang="zh-CN" altLang="en-US"/>
        </a:p>
      </dgm:t>
    </dgm:pt>
    <dgm:pt modelId="{B4590E16-CF97-406F-9A85-B4142A084253}" type="sibTrans" cxnId="{E82A0F09-93D1-4C05-A17C-4EE2803D290E}">
      <dgm:prSet/>
      <dgm:spPr/>
      <dgm:t>
        <a:bodyPr/>
        <a:lstStyle/>
        <a:p>
          <a:endParaRPr lang="zh-CN" altLang="en-US"/>
        </a:p>
      </dgm:t>
    </dgm:pt>
    <dgm:pt modelId="{AA759A4D-74BE-475A-A5A1-9F61F41D3F21}">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五、从单个生产者的供给到市场供给</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DB32AD75-AD99-4F5E-90B7-DA818BF8CBA3}" type="parTrans" cxnId="{A7338317-200C-42FD-994F-B04D5C443B88}">
      <dgm:prSet/>
      <dgm:spPr/>
      <dgm:t>
        <a:bodyPr/>
        <a:lstStyle/>
        <a:p>
          <a:endParaRPr lang="zh-CN" altLang="en-US"/>
        </a:p>
      </dgm:t>
    </dgm:pt>
    <dgm:pt modelId="{3E28112C-CE49-4422-9AC6-9C0954958A0F}" type="sibTrans" cxnId="{A7338317-200C-42FD-994F-B04D5C443B88}">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LinFactNeighborX="8718" custLinFactNeighborY="-4761">
        <dgm:presLayoutVars>
          <dgm:chMax val="0"/>
          <dgm:bulletEnabled val="1"/>
        </dgm:presLayoutVars>
      </dgm:prSet>
      <dgm:spPr/>
    </dgm:pt>
    <dgm:pt modelId="{09776E08-29A5-49FE-BEAE-E0F77BE1D0CF}" type="pres">
      <dgm:prSet presAssocID="{894106E4-8E73-4D3E-84BA-E5742214482F}" presName="childText" presStyleLbl="revTx" presStyleIdx="0" presStyleCnt="1">
        <dgm:presLayoutVars>
          <dgm:bulletEnabled val="1"/>
        </dgm:presLayoutVars>
      </dgm:prSet>
      <dgm:spPr/>
    </dgm:pt>
  </dgm:ptLst>
  <dgm:cxnLst>
    <dgm:cxn modelId="{E82A0F09-93D1-4C05-A17C-4EE2803D290E}" srcId="{894106E4-8E73-4D3E-84BA-E5742214482F}" destId="{F71691BA-D664-4116-AEEA-1329D2A05FB5}" srcOrd="3" destOrd="0" parTransId="{EB3513E9-0621-48A8-8CE1-4F57E01BC13A}" sibTransId="{B4590E16-CF97-406F-9A85-B4142A084253}"/>
    <dgm:cxn modelId="{5BA8FD0E-9DA9-4F2A-BB02-6F92F33A540C}" type="presOf" srcId="{850A1C3E-1972-4DA5-9FE0-8D2FAD6D411D}" destId="{09776E08-29A5-49FE-BEAE-E0F77BE1D0CF}" srcOrd="0" destOrd="0" presId="urn:microsoft.com/office/officeart/2005/8/layout/vList2#2"/>
    <dgm:cxn modelId="{A7338317-200C-42FD-994F-B04D5C443B88}" srcId="{894106E4-8E73-4D3E-84BA-E5742214482F}" destId="{AA759A4D-74BE-475A-A5A1-9F61F41D3F21}" srcOrd="4" destOrd="0" parTransId="{DB32AD75-AD99-4F5E-90B7-DA818BF8CBA3}" sibTransId="{3E28112C-CE49-4422-9AC6-9C0954958A0F}"/>
    <dgm:cxn modelId="{86394A66-5354-4FBE-BC04-CB76EAA21BBE}" type="presOf" srcId="{42090266-71D5-4B5A-812E-1D0A8C02EB6D}" destId="{09776E08-29A5-49FE-BEAE-E0F77BE1D0CF}" srcOrd="0" destOrd="1" presId="urn:microsoft.com/office/officeart/2005/8/layout/vList2#2"/>
    <dgm:cxn modelId="{375C6567-59BF-4887-8547-9984285C1E69}" srcId="{894106E4-8E73-4D3E-84BA-E5742214482F}" destId="{850A1C3E-1972-4DA5-9FE0-8D2FAD6D411D}" srcOrd="0" destOrd="0" parTransId="{E1619C88-3486-4EF4-A5CD-7C885EA3F3D6}" sibTransId="{8BF471F3-C95E-4674-8D6A-A687532A27FA}"/>
    <dgm:cxn modelId="{67C5C96B-50E8-402D-8DBD-F0BBE03F2245}" type="presOf" srcId="{12CFAE81-CD3C-4E2A-ACE8-3FF699255677}" destId="{09776E08-29A5-49FE-BEAE-E0F77BE1D0CF}" srcOrd="0" destOrd="2" presId="urn:microsoft.com/office/officeart/2005/8/layout/vList2#2"/>
    <dgm:cxn modelId="{5ACA794F-89A2-44B3-8914-E52253534887}" type="presOf" srcId="{F71691BA-D664-4116-AEEA-1329D2A05FB5}" destId="{09776E08-29A5-49FE-BEAE-E0F77BE1D0CF}" srcOrd="0" destOrd="3" presId="urn:microsoft.com/office/officeart/2005/8/layout/vList2#2"/>
    <dgm:cxn modelId="{57D942A2-799F-4ECE-B73D-D53B3A8BC3A8}" type="presOf" srcId="{1A8466FD-C48A-44CC-898A-1EC6FD64E292}" destId="{B95D4D7E-A1D7-4D2A-B128-17A319F44FDE}" srcOrd="0" destOrd="0" presId="urn:microsoft.com/office/officeart/2005/8/layout/vList2#2"/>
    <dgm:cxn modelId="{7A31EBC1-7382-45C8-A3CA-5F99FF0F9188}" srcId="{894106E4-8E73-4D3E-84BA-E5742214482F}" destId="{12CFAE81-CD3C-4E2A-ACE8-3FF699255677}" srcOrd="2" destOrd="0" parTransId="{914FD342-6952-4F8F-A927-927C43692B2A}" sibTransId="{E8AA3F38-D0D4-48CF-BAED-A80CB60B46B6}"/>
    <dgm:cxn modelId="{829EECD1-D2A4-4F14-BCD2-BD4152E1A294}" type="presOf" srcId="{AA759A4D-74BE-475A-A5A1-9F61F41D3F21}" destId="{09776E08-29A5-49FE-BEAE-E0F77BE1D0CF}" srcOrd="0" destOrd="4" presId="urn:microsoft.com/office/officeart/2005/8/layout/vList2#2"/>
    <dgm:cxn modelId="{FD4C47D7-28B0-4CFD-80A6-E8B39D67D31A}" srcId="{1A8466FD-C48A-44CC-898A-1EC6FD64E292}" destId="{894106E4-8E73-4D3E-84BA-E5742214482F}" srcOrd="0" destOrd="0" parTransId="{CDFD8A8E-C444-4F33-A074-4B814CA2BB40}" sibTransId="{8A85D4D0-904C-4C3D-95C9-9F0717EBADB0}"/>
    <dgm:cxn modelId="{48EE8BF3-F007-47DA-91F6-E6AFFE22F8FF}" srcId="{894106E4-8E73-4D3E-84BA-E5742214482F}" destId="{42090266-71D5-4B5A-812E-1D0A8C02EB6D}" srcOrd="1" destOrd="0" parTransId="{9B8F6160-A383-4285-855A-83F7F9F8A21C}" sibTransId="{604480B7-84FD-4599-AE1B-98F4C3C8EFF9}"/>
    <dgm:cxn modelId="{7C10C2FB-0C38-452B-B31F-921789109FA2}" type="presOf" srcId="{894106E4-8E73-4D3E-84BA-E5742214482F}" destId="{139D284A-5D9F-418C-8BCD-4FDEBD6DFC48}" srcOrd="0" destOrd="0" presId="urn:microsoft.com/office/officeart/2005/8/layout/vList2#2"/>
    <dgm:cxn modelId="{A4AB2A06-B277-49C1-9384-0C31D92C1751}" type="presParOf" srcId="{B95D4D7E-A1D7-4D2A-B128-17A319F44FDE}" destId="{139D284A-5D9F-418C-8BCD-4FDEBD6DFC48}" srcOrd="0" destOrd="0" presId="urn:microsoft.com/office/officeart/2005/8/layout/vList2#2"/>
    <dgm:cxn modelId="{B9373ABD-1680-4546-8776-D4F50D95E3B7}" type="presParOf" srcId="{B95D4D7E-A1D7-4D2A-B128-17A319F44FDE}" destId="{09776E08-29A5-49FE-BEAE-E0F77BE1D0CF}" srcOrd="1"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8466FD-C48A-44CC-898A-1EC6FD64E292}" type="doc">
      <dgm:prSet loTypeId="urn:microsoft.com/office/officeart/2005/8/layout/vList2#3" loCatId="list" qsTypeId="urn:microsoft.com/office/officeart/2005/8/quickstyle/simple4#3" qsCatId="simple" csTypeId="urn:microsoft.com/office/officeart/2005/8/colors/colorful3#3"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一、均衡的含义</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5E00C2D8-3437-48C6-B63E-7C3ED179C946}">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二、均衡价格和均衡数量</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284BDA06-7378-4984-A002-78F07DC73683}" type="parTrans" cxnId="{8F76F792-51FF-4328-A05D-26AEFEFBF737}">
      <dgm:prSet/>
      <dgm:spPr/>
      <dgm:t>
        <a:bodyPr/>
        <a:lstStyle/>
        <a:p>
          <a:endParaRPr lang="zh-CN" altLang="en-US"/>
        </a:p>
      </dgm:t>
    </dgm:pt>
    <dgm:pt modelId="{66FB6B91-5641-490D-9190-6B32BF5EF973}" type="sibTrans" cxnId="{8F76F792-51FF-4328-A05D-26AEFEFBF737}">
      <dgm:prSet/>
      <dgm:spPr/>
      <dgm:t>
        <a:bodyPr/>
        <a:lstStyle/>
        <a:p>
          <a:endParaRPr lang="zh-CN" altLang="en-US"/>
        </a:p>
      </dgm:t>
    </dgm:pt>
    <dgm:pt modelId="{734E913D-ED47-402D-B789-B4C5727D9127}">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三、市场均衡的变动</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2B0AD4D7-CD1E-48FA-9F02-AB028B7CA6C6}" type="parTrans" cxnId="{21D299C2-D3A8-4280-A0DF-B1A1D714E09F}">
      <dgm:prSet/>
      <dgm:spPr/>
      <dgm:t>
        <a:bodyPr/>
        <a:lstStyle/>
        <a:p>
          <a:endParaRPr lang="zh-CN" altLang="en-US"/>
        </a:p>
      </dgm:t>
    </dgm:pt>
    <dgm:pt modelId="{5AC73939-14AB-45C1-8BEF-F7E757CB0BF1}" type="sibTrans" cxnId="{21D299C2-D3A8-4280-A0DF-B1A1D714E09F}">
      <dgm:prSet/>
      <dgm:spPr/>
      <dgm:t>
        <a:bodyPr/>
        <a:lstStyle/>
        <a:p>
          <a:endParaRPr lang="zh-CN" altLang="en-US"/>
        </a:p>
      </dgm:t>
    </dgm:pt>
    <dgm:pt modelId="{3C0E7C62-8BEC-427D-9290-1F447B771468}">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四、经济模型的结构</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F30873B7-33C3-47D9-B8FD-A19E1CB99607}" type="parTrans" cxnId="{A456D832-02BA-4154-AF72-92F3D8668114}">
      <dgm:prSet/>
      <dgm:spPr/>
      <dgm:t>
        <a:bodyPr/>
        <a:lstStyle/>
        <a:p>
          <a:endParaRPr lang="zh-CN" altLang="en-US"/>
        </a:p>
      </dgm:t>
    </dgm:pt>
    <dgm:pt modelId="{6DFBAA27-24AD-42B3-96E7-1FC79EAE03F7}" type="sibTrans" cxnId="{A456D832-02BA-4154-AF72-92F3D8668114}">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LinFactNeighborX="8718" custLinFactNeighborY="-4761">
        <dgm:presLayoutVars>
          <dgm:chMax val="0"/>
          <dgm:bulletEnabled val="1"/>
        </dgm:presLayoutVars>
      </dgm:prSet>
      <dgm:spPr/>
    </dgm:pt>
    <dgm:pt modelId="{09776E08-29A5-49FE-BEAE-E0F77BE1D0CF}" type="pres">
      <dgm:prSet presAssocID="{894106E4-8E73-4D3E-84BA-E5742214482F}" presName="childText" presStyleLbl="revTx" presStyleIdx="0" presStyleCnt="1">
        <dgm:presLayoutVars>
          <dgm:bulletEnabled val="1"/>
        </dgm:presLayoutVars>
      </dgm:prSet>
      <dgm:spPr/>
    </dgm:pt>
  </dgm:ptLst>
  <dgm:cxnLst>
    <dgm:cxn modelId="{8489140B-5AB6-4CF9-B9CB-AE115B2394CA}" type="presOf" srcId="{5E00C2D8-3437-48C6-B63E-7C3ED179C946}" destId="{09776E08-29A5-49FE-BEAE-E0F77BE1D0CF}" srcOrd="0" destOrd="1" presId="urn:microsoft.com/office/officeart/2005/8/layout/vList2#3"/>
    <dgm:cxn modelId="{A456D832-02BA-4154-AF72-92F3D8668114}" srcId="{894106E4-8E73-4D3E-84BA-E5742214482F}" destId="{3C0E7C62-8BEC-427D-9290-1F447B771468}" srcOrd="3" destOrd="0" parTransId="{F30873B7-33C3-47D9-B8FD-A19E1CB99607}" sibTransId="{6DFBAA27-24AD-42B3-96E7-1FC79EAE03F7}"/>
    <dgm:cxn modelId="{7EEBEB38-5562-432D-89E0-4E2B95894D89}" type="presOf" srcId="{734E913D-ED47-402D-B789-B4C5727D9127}" destId="{09776E08-29A5-49FE-BEAE-E0F77BE1D0CF}" srcOrd="0" destOrd="2" presId="urn:microsoft.com/office/officeart/2005/8/layout/vList2#3"/>
    <dgm:cxn modelId="{375C6567-59BF-4887-8547-9984285C1E69}" srcId="{894106E4-8E73-4D3E-84BA-E5742214482F}" destId="{850A1C3E-1972-4DA5-9FE0-8D2FAD6D411D}" srcOrd="0" destOrd="0" parTransId="{E1619C88-3486-4EF4-A5CD-7C885EA3F3D6}" sibTransId="{8BF471F3-C95E-4674-8D6A-A687532A27FA}"/>
    <dgm:cxn modelId="{8F76F792-51FF-4328-A05D-26AEFEFBF737}" srcId="{894106E4-8E73-4D3E-84BA-E5742214482F}" destId="{5E00C2D8-3437-48C6-B63E-7C3ED179C946}" srcOrd="1" destOrd="0" parTransId="{284BDA06-7378-4984-A002-78F07DC73683}" sibTransId="{66FB6B91-5641-490D-9190-6B32BF5EF973}"/>
    <dgm:cxn modelId="{87493898-7F01-45A0-B98A-303735F4AC43}" type="presOf" srcId="{894106E4-8E73-4D3E-84BA-E5742214482F}" destId="{139D284A-5D9F-418C-8BCD-4FDEBD6DFC48}" srcOrd="0" destOrd="0" presId="urn:microsoft.com/office/officeart/2005/8/layout/vList2#3"/>
    <dgm:cxn modelId="{565F96B4-AD02-4018-97BD-FA8073EB018E}" type="presOf" srcId="{1A8466FD-C48A-44CC-898A-1EC6FD64E292}" destId="{B95D4D7E-A1D7-4D2A-B128-17A319F44FDE}" srcOrd="0" destOrd="0" presId="urn:microsoft.com/office/officeart/2005/8/layout/vList2#3"/>
    <dgm:cxn modelId="{21D299C2-D3A8-4280-A0DF-B1A1D714E09F}" srcId="{894106E4-8E73-4D3E-84BA-E5742214482F}" destId="{734E913D-ED47-402D-B789-B4C5727D9127}" srcOrd="2" destOrd="0" parTransId="{2B0AD4D7-CD1E-48FA-9F02-AB028B7CA6C6}" sibTransId="{5AC73939-14AB-45C1-8BEF-F7E757CB0BF1}"/>
    <dgm:cxn modelId="{158233C7-527F-4AC4-929E-77344EC14CB9}" type="presOf" srcId="{850A1C3E-1972-4DA5-9FE0-8D2FAD6D411D}" destId="{09776E08-29A5-49FE-BEAE-E0F77BE1D0CF}" srcOrd="0" destOrd="0" presId="urn:microsoft.com/office/officeart/2005/8/layout/vList2#3"/>
    <dgm:cxn modelId="{FD4C47D7-28B0-4CFD-80A6-E8B39D67D31A}" srcId="{1A8466FD-C48A-44CC-898A-1EC6FD64E292}" destId="{894106E4-8E73-4D3E-84BA-E5742214482F}" srcOrd="0" destOrd="0" parTransId="{CDFD8A8E-C444-4F33-A074-4B814CA2BB40}" sibTransId="{8A85D4D0-904C-4C3D-95C9-9F0717EBADB0}"/>
    <dgm:cxn modelId="{6F2984F1-3272-4B96-98A8-21393BFF9C4A}" type="presOf" srcId="{3C0E7C62-8BEC-427D-9290-1F447B771468}" destId="{09776E08-29A5-49FE-BEAE-E0F77BE1D0CF}" srcOrd="0" destOrd="3" presId="urn:microsoft.com/office/officeart/2005/8/layout/vList2#3"/>
    <dgm:cxn modelId="{CD0930CD-D05B-4023-A9FC-5FD467095974}" type="presParOf" srcId="{B95D4D7E-A1D7-4D2A-B128-17A319F44FDE}" destId="{139D284A-5D9F-418C-8BCD-4FDEBD6DFC48}" srcOrd="0" destOrd="0" presId="urn:microsoft.com/office/officeart/2005/8/layout/vList2#3"/>
    <dgm:cxn modelId="{04634D52-1031-44EF-B30E-38D314921725}" type="presParOf" srcId="{B95D4D7E-A1D7-4D2A-B128-17A319F44FDE}" destId="{09776E08-29A5-49FE-BEAE-E0F77BE1D0CF}" srcOrd="1"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8466FD-C48A-44CC-898A-1EC6FD64E292}" type="doc">
      <dgm:prSet loTypeId="urn:microsoft.com/office/officeart/2005/8/layout/vList2#4" loCatId="list" qsTypeId="urn:microsoft.com/office/officeart/2005/8/quickstyle/simple4#4" qsCatId="simple" csTypeId="urn:microsoft.com/office/officeart/2005/8/colors/colorful3#4"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一、弹性的概念</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FF0A3957-409F-4242-8714-89F0D5CE2E9D}">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二、需求的价格弹性</a:t>
          </a:r>
          <a:endParaRPr lang="en-US" altLang="zh-CN"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3DDCEBFA-75EB-4079-B98E-3BF48EB85A23}" type="parTrans" cxnId="{88277681-37F6-4B89-99D4-BC2D60B6436B}">
      <dgm:prSet/>
      <dgm:spPr/>
      <dgm:t>
        <a:bodyPr/>
        <a:lstStyle/>
        <a:p>
          <a:endParaRPr lang="zh-CN" altLang="en-US"/>
        </a:p>
      </dgm:t>
    </dgm:pt>
    <dgm:pt modelId="{ACF24AD8-23A9-46D4-B6C7-B3953078EAB7}" type="sibTrans" cxnId="{88277681-37F6-4B89-99D4-BC2D60B6436B}">
      <dgm:prSet/>
      <dgm:spPr/>
      <dgm:t>
        <a:bodyPr/>
        <a:lstStyle/>
        <a:p>
          <a:endParaRPr lang="zh-CN" altLang="en-US"/>
        </a:p>
      </dgm:t>
    </dgm:pt>
    <dgm:pt modelId="{3C383671-0D1D-416D-9A47-E445D53952EA}">
      <dgm:prSet custT="1"/>
      <dgm:spPr/>
      <dgm:t>
        <a:bodyPr/>
        <a:lstStyle/>
        <a:p>
          <a:pPr marL="0" lvl="0" indent="0" algn="l" defTabSz="933450">
            <a:lnSpc>
              <a:spcPct val="150000"/>
            </a:lnSpc>
            <a:spcBef>
              <a:spcPct val="0"/>
            </a:spcBef>
            <a:spcAft>
              <a:spcPct val="35000"/>
            </a:spcAft>
            <a:buNone/>
          </a:pPr>
          <a:r>
            <a:rPr lang="zh-CN" altLang="en-US" sz="2100" b="0" kern="1200">
              <a:solidFill>
                <a:srgbClr val="000000">
                  <a:hueOff val="0"/>
                  <a:satOff val="0"/>
                  <a:lumOff val="0"/>
                  <a:alphaOff val="0"/>
                </a:srgbClr>
              </a:solidFill>
              <a:latin typeface="Adobe 黑体 Std R" pitchFamily="34" charset="-122"/>
              <a:ea typeface="Adobe 黑体 Std R" pitchFamily="34" charset="-122"/>
              <a:cs typeface="+mn-cs"/>
            </a:rPr>
            <a:t>三、其他需求弹性</a:t>
          </a:r>
          <a:endParaRPr lang="en-US" altLang="zh-CN"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51F19593-5FFC-4497-AEAB-6B45390C33C9}" type="parTrans" cxnId="{06720020-FDE0-489D-BADE-EC53A9D299FD}">
      <dgm:prSet/>
      <dgm:spPr/>
      <dgm:t>
        <a:bodyPr/>
        <a:lstStyle/>
        <a:p>
          <a:endParaRPr lang="zh-CN" altLang="en-US"/>
        </a:p>
      </dgm:t>
    </dgm:pt>
    <dgm:pt modelId="{93C799DC-3E0B-4188-8CE4-B2DD1AD096EC}" type="sibTrans" cxnId="{06720020-FDE0-489D-BADE-EC53A9D299FD}">
      <dgm:prSet/>
      <dgm:spPr/>
      <dgm:t>
        <a:bodyPr/>
        <a:lstStyle/>
        <a:p>
          <a:endParaRPr lang="zh-CN" altLang="en-US"/>
        </a:p>
      </dgm:t>
    </dgm:pt>
    <dgm:pt modelId="{0A468739-47C8-4B1D-85A1-82925125823C}">
      <dgm:prSet custT="1"/>
      <dgm:spPr/>
      <dgm: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四、供给弹性</a:t>
          </a:r>
          <a:endParaRPr lang="en-US" altLang="zh-CN" sz="21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8866F94D-2126-4923-99AC-BA69E94D7775}" type="parTrans" cxnId="{CC8B8910-073F-4561-A8B9-3CD52CEB8F9D}">
      <dgm:prSet/>
      <dgm:spPr/>
      <dgm:t>
        <a:bodyPr/>
        <a:lstStyle/>
        <a:p>
          <a:endParaRPr lang="zh-CN" altLang="en-US"/>
        </a:p>
      </dgm:t>
    </dgm:pt>
    <dgm:pt modelId="{75F4BB80-597C-40F2-8483-2C3CCDC3B228}" type="sibTrans" cxnId="{CC8B8910-073F-4561-A8B9-3CD52CEB8F9D}">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LinFactNeighborX="2615" custLinFactNeighborY="-5173">
        <dgm:presLayoutVars>
          <dgm:chMax val="0"/>
          <dgm:bulletEnabled val="1"/>
        </dgm:presLayoutVars>
      </dgm:prSet>
      <dgm:spPr/>
    </dgm:pt>
    <dgm:pt modelId="{09776E08-29A5-49FE-BEAE-E0F77BE1D0CF}" type="pres">
      <dgm:prSet presAssocID="{894106E4-8E73-4D3E-84BA-E5742214482F}" presName="childText" presStyleLbl="revTx" presStyleIdx="0" presStyleCnt="1">
        <dgm:presLayoutVars>
          <dgm:bulletEnabled val="1"/>
        </dgm:presLayoutVars>
      </dgm:prSet>
      <dgm:spPr/>
    </dgm:pt>
  </dgm:ptLst>
  <dgm:cxnLst>
    <dgm:cxn modelId="{F7F92D0A-D6F0-4B62-966A-BCB963017A5A}" type="presOf" srcId="{3C383671-0D1D-416D-9A47-E445D53952EA}" destId="{09776E08-29A5-49FE-BEAE-E0F77BE1D0CF}" srcOrd="0" destOrd="2" presId="urn:microsoft.com/office/officeart/2005/8/layout/vList2#4"/>
    <dgm:cxn modelId="{CC8B8910-073F-4561-A8B9-3CD52CEB8F9D}" srcId="{894106E4-8E73-4D3E-84BA-E5742214482F}" destId="{0A468739-47C8-4B1D-85A1-82925125823C}" srcOrd="3" destOrd="0" parTransId="{8866F94D-2126-4923-99AC-BA69E94D7775}" sibTransId="{75F4BB80-597C-40F2-8483-2C3CCDC3B228}"/>
    <dgm:cxn modelId="{06720020-FDE0-489D-BADE-EC53A9D299FD}" srcId="{894106E4-8E73-4D3E-84BA-E5742214482F}" destId="{3C383671-0D1D-416D-9A47-E445D53952EA}" srcOrd="2" destOrd="0" parTransId="{51F19593-5FFC-4497-AEAB-6B45390C33C9}" sibTransId="{93C799DC-3E0B-4188-8CE4-B2DD1AD096EC}"/>
    <dgm:cxn modelId="{2A464833-345D-4E1D-BF74-CD9B13638395}" type="presOf" srcId="{FF0A3957-409F-4242-8714-89F0D5CE2E9D}" destId="{09776E08-29A5-49FE-BEAE-E0F77BE1D0CF}" srcOrd="0" destOrd="1" presId="urn:microsoft.com/office/officeart/2005/8/layout/vList2#4"/>
    <dgm:cxn modelId="{DB715F44-DF03-4740-A0C7-773E882E2CC1}" type="presOf" srcId="{1A8466FD-C48A-44CC-898A-1EC6FD64E292}" destId="{B95D4D7E-A1D7-4D2A-B128-17A319F44FDE}" srcOrd="0" destOrd="0" presId="urn:microsoft.com/office/officeart/2005/8/layout/vList2#4"/>
    <dgm:cxn modelId="{375C6567-59BF-4887-8547-9984285C1E69}" srcId="{894106E4-8E73-4D3E-84BA-E5742214482F}" destId="{850A1C3E-1972-4DA5-9FE0-8D2FAD6D411D}" srcOrd="0" destOrd="0" parTransId="{E1619C88-3486-4EF4-A5CD-7C885EA3F3D6}" sibTransId="{8BF471F3-C95E-4674-8D6A-A687532A27FA}"/>
    <dgm:cxn modelId="{31A7D675-95D5-4DE0-A631-062B04F5B6B2}" type="presOf" srcId="{0A468739-47C8-4B1D-85A1-82925125823C}" destId="{09776E08-29A5-49FE-BEAE-E0F77BE1D0CF}" srcOrd="0" destOrd="3" presId="urn:microsoft.com/office/officeart/2005/8/layout/vList2#4"/>
    <dgm:cxn modelId="{88277681-37F6-4B89-99D4-BC2D60B6436B}" srcId="{894106E4-8E73-4D3E-84BA-E5742214482F}" destId="{FF0A3957-409F-4242-8714-89F0D5CE2E9D}" srcOrd="1" destOrd="0" parTransId="{3DDCEBFA-75EB-4079-B98E-3BF48EB85A23}" sibTransId="{ACF24AD8-23A9-46D4-B6C7-B3953078EAB7}"/>
    <dgm:cxn modelId="{A73352AC-6078-49DA-A8EF-7803F97FC049}" type="presOf" srcId="{850A1C3E-1972-4DA5-9FE0-8D2FAD6D411D}" destId="{09776E08-29A5-49FE-BEAE-E0F77BE1D0CF}" srcOrd="0" destOrd="0" presId="urn:microsoft.com/office/officeart/2005/8/layout/vList2#4"/>
    <dgm:cxn modelId="{E2DE35C3-3079-4B48-AD97-941C97CF79F7}" type="presOf" srcId="{894106E4-8E73-4D3E-84BA-E5742214482F}" destId="{139D284A-5D9F-418C-8BCD-4FDEBD6DFC48}" srcOrd="0" destOrd="0" presId="urn:microsoft.com/office/officeart/2005/8/layout/vList2#4"/>
    <dgm:cxn modelId="{FD4C47D7-28B0-4CFD-80A6-E8B39D67D31A}" srcId="{1A8466FD-C48A-44CC-898A-1EC6FD64E292}" destId="{894106E4-8E73-4D3E-84BA-E5742214482F}" srcOrd="0" destOrd="0" parTransId="{CDFD8A8E-C444-4F33-A074-4B814CA2BB40}" sibTransId="{8A85D4D0-904C-4C3D-95C9-9F0717EBADB0}"/>
    <dgm:cxn modelId="{F7DE1341-07BF-4B87-8890-33B6710C44FF}" type="presParOf" srcId="{B95D4D7E-A1D7-4D2A-B128-17A319F44FDE}" destId="{139D284A-5D9F-418C-8BCD-4FDEBD6DFC48}" srcOrd="0" destOrd="0" presId="urn:microsoft.com/office/officeart/2005/8/layout/vList2#4"/>
    <dgm:cxn modelId="{EDDD8FCA-1E0B-4BCD-9C9A-96A030EF4E1B}" type="presParOf" srcId="{B95D4D7E-A1D7-4D2A-B128-17A319F44FDE}" destId="{09776E08-29A5-49FE-BEAE-E0F77BE1D0CF}" srcOrd="1"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466FD-C48A-44CC-898A-1EC6FD64E292}" type="doc">
      <dgm:prSet loTypeId="urn:microsoft.com/office/officeart/2005/8/layout/vList2#5" loCatId="list" qsTypeId="urn:microsoft.com/office/officeart/2005/8/quickstyle/simple4#5" qsCatId="simple" csTypeId="urn:microsoft.com/office/officeart/2005/8/colors/colorful3#5"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一、支持价格和限制价格</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64B4ADA1-F59B-43EE-9B82-E9CDBC16E93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二、税收效应分析</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144EB6E8-343E-4593-A3EB-56ACA23FC88B}" type="parTrans" cxnId="{BE0B4D30-88AB-4E16-8E89-996F6BEDA383}">
      <dgm:prSet/>
      <dgm:spPr/>
      <dgm:t>
        <a:bodyPr/>
        <a:lstStyle/>
        <a:p>
          <a:endParaRPr lang="zh-CN" altLang="en-US"/>
        </a:p>
      </dgm:t>
    </dgm:pt>
    <dgm:pt modelId="{04A752CF-5896-440D-8283-FD7D75E81547}" type="sibTrans" cxnId="{BE0B4D30-88AB-4E16-8E89-996F6BEDA383}">
      <dgm:prSet/>
      <dgm:spPr/>
      <dgm:t>
        <a:bodyPr/>
        <a:lstStyle/>
        <a:p>
          <a:endParaRPr lang="zh-CN" altLang="en-US"/>
        </a:p>
      </dgm:t>
    </dgm:pt>
    <dgm:pt modelId="{ADE291CF-1798-41CB-8840-9E3F2A765C8C}">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三、弹性和收入</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6F2A8C86-BCFD-453B-95DF-14CC17CADF98}" type="parTrans" cxnId="{CAA3D8EB-95A6-4C12-92DF-6756B111BB3D}">
      <dgm:prSet/>
      <dgm:spPr/>
      <dgm:t>
        <a:bodyPr/>
        <a:lstStyle/>
        <a:p>
          <a:endParaRPr lang="zh-CN" altLang="en-US"/>
        </a:p>
      </dgm:t>
    </dgm:pt>
    <dgm:pt modelId="{64A5D675-8201-4875-A929-CC8178E14B0A}" type="sibTrans" cxnId="{CAA3D8EB-95A6-4C12-92DF-6756B111BB3D}">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LinFactNeighborY="-11706">
        <dgm:presLayoutVars>
          <dgm:chMax val="0"/>
          <dgm:bulletEnabled val="1"/>
        </dgm:presLayoutVars>
      </dgm:prSet>
      <dgm:spPr/>
    </dgm:pt>
    <dgm:pt modelId="{09776E08-29A5-49FE-BEAE-E0F77BE1D0CF}" type="pres">
      <dgm:prSet presAssocID="{894106E4-8E73-4D3E-84BA-E5742214482F}" presName="childText" presStyleLbl="revTx" presStyleIdx="0" presStyleCnt="1">
        <dgm:presLayoutVars>
          <dgm:bulletEnabled val="1"/>
        </dgm:presLayoutVars>
      </dgm:prSet>
      <dgm:spPr/>
    </dgm:pt>
  </dgm:ptLst>
  <dgm:cxnLst>
    <dgm:cxn modelId="{2327F72F-BE19-47A9-A769-888E5B84C981}" type="presOf" srcId="{894106E4-8E73-4D3E-84BA-E5742214482F}" destId="{139D284A-5D9F-418C-8BCD-4FDEBD6DFC48}" srcOrd="0" destOrd="0" presId="urn:microsoft.com/office/officeart/2005/8/layout/vList2#5"/>
    <dgm:cxn modelId="{BE0B4D30-88AB-4E16-8E89-996F6BEDA383}" srcId="{894106E4-8E73-4D3E-84BA-E5742214482F}" destId="{64B4ADA1-F59B-43EE-9B82-E9CDBC16E93D}" srcOrd="1" destOrd="0" parTransId="{144EB6E8-343E-4593-A3EB-56ACA23FC88B}" sibTransId="{04A752CF-5896-440D-8283-FD7D75E81547}"/>
    <dgm:cxn modelId="{375C6567-59BF-4887-8547-9984285C1E69}" srcId="{894106E4-8E73-4D3E-84BA-E5742214482F}" destId="{850A1C3E-1972-4DA5-9FE0-8D2FAD6D411D}" srcOrd="0" destOrd="0" parTransId="{E1619C88-3486-4EF4-A5CD-7C885EA3F3D6}" sibTransId="{8BF471F3-C95E-4674-8D6A-A687532A27FA}"/>
    <dgm:cxn modelId="{637B864C-3868-4435-870B-4903D8B5A756}" type="presOf" srcId="{1A8466FD-C48A-44CC-898A-1EC6FD64E292}" destId="{B95D4D7E-A1D7-4D2A-B128-17A319F44FDE}" srcOrd="0" destOrd="0" presId="urn:microsoft.com/office/officeart/2005/8/layout/vList2#5"/>
    <dgm:cxn modelId="{ECAD058E-9EBE-417A-8848-8684AF450AC0}" type="presOf" srcId="{850A1C3E-1972-4DA5-9FE0-8D2FAD6D411D}" destId="{09776E08-29A5-49FE-BEAE-E0F77BE1D0CF}" srcOrd="0" destOrd="0" presId="urn:microsoft.com/office/officeart/2005/8/layout/vList2#5"/>
    <dgm:cxn modelId="{B1B1449F-E162-4E18-A084-2948ED0AD96A}" type="presOf" srcId="{64B4ADA1-F59B-43EE-9B82-E9CDBC16E93D}" destId="{09776E08-29A5-49FE-BEAE-E0F77BE1D0CF}" srcOrd="0" destOrd="1" presId="urn:microsoft.com/office/officeart/2005/8/layout/vList2#5"/>
    <dgm:cxn modelId="{FD4C47D7-28B0-4CFD-80A6-E8B39D67D31A}" srcId="{1A8466FD-C48A-44CC-898A-1EC6FD64E292}" destId="{894106E4-8E73-4D3E-84BA-E5742214482F}" srcOrd="0" destOrd="0" parTransId="{CDFD8A8E-C444-4F33-A074-4B814CA2BB40}" sibTransId="{8A85D4D0-904C-4C3D-95C9-9F0717EBADB0}"/>
    <dgm:cxn modelId="{CAA3D8EB-95A6-4C12-92DF-6756B111BB3D}" srcId="{894106E4-8E73-4D3E-84BA-E5742214482F}" destId="{ADE291CF-1798-41CB-8840-9E3F2A765C8C}" srcOrd="2" destOrd="0" parTransId="{6F2A8C86-BCFD-453B-95DF-14CC17CADF98}" sibTransId="{64A5D675-8201-4875-A929-CC8178E14B0A}"/>
    <dgm:cxn modelId="{C263FBFA-F690-47FD-966E-D2EEF5628601}" type="presOf" srcId="{ADE291CF-1798-41CB-8840-9E3F2A765C8C}" destId="{09776E08-29A5-49FE-BEAE-E0F77BE1D0CF}" srcOrd="0" destOrd="2" presId="urn:microsoft.com/office/officeart/2005/8/layout/vList2#5"/>
    <dgm:cxn modelId="{1D1CBB44-E487-40DE-942C-936D610FE2EE}" type="presParOf" srcId="{B95D4D7E-A1D7-4D2A-B128-17A319F44FDE}" destId="{139D284A-5D9F-418C-8BCD-4FDEBD6DFC48}" srcOrd="0" destOrd="0" presId="urn:microsoft.com/office/officeart/2005/8/layout/vList2#5"/>
    <dgm:cxn modelId="{7245EDE5-8043-4B80-957D-08145C87770D}" type="presParOf" srcId="{B95D4D7E-A1D7-4D2A-B128-17A319F44FDE}" destId="{09776E08-29A5-49FE-BEAE-E0F77BE1D0CF}" srcOrd="1" destOrd="0" presId="urn:microsoft.com/office/officeart/2005/8/layout/v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8466FD-C48A-44CC-898A-1EC6FD64E292}" type="doc">
      <dgm:prSet loTypeId="urn:microsoft.com/office/officeart/2005/8/layout/vList2#6" loCatId="list" qsTypeId="urn:microsoft.com/office/officeart/2005/8/quickstyle/simple4#6" qsCatId="simple" csTypeId="urn:microsoft.com/office/officeart/2005/8/colors/colorful3#6" csCatId="colorful" phldr="1"/>
      <dgm:spPr/>
      <dgm:t>
        <a:bodyPr/>
        <a:lstStyle/>
        <a:p>
          <a:endParaRPr lang="zh-CN" altLang="en-US"/>
        </a:p>
      </dgm:t>
    </dgm:pt>
    <dgm:pt modelId="{894106E4-8E73-4D3E-84BA-E5742214482F}">
      <dgm:prSet/>
      <dgm:spPr>
        <a:solidFill>
          <a:srgbClr val="F3C97F"/>
        </a:solidFill>
      </dgm:spPr>
      <dgm:t>
        <a:bodyPr/>
        <a:lstStyle/>
        <a:p>
          <a:endParaRPr lang="zh-CN"/>
        </a:p>
      </dgm:t>
    </dgm:pt>
    <dgm:pt modelId="{CDFD8A8E-C444-4F33-A074-4B814CA2BB40}" type="parTrans" cxnId="{FD4C47D7-28B0-4CFD-80A6-E8B39D67D31A}">
      <dgm:prSet/>
      <dgm:spPr/>
      <dgm:t>
        <a:bodyPr/>
        <a:lstStyle/>
        <a:p>
          <a:endParaRPr lang="zh-CN" altLang="en-US"/>
        </a:p>
      </dgm:t>
    </dgm:pt>
    <dgm:pt modelId="{8A85D4D0-904C-4C3D-95C9-9F0717EBADB0}" type="sibTrans" cxnId="{FD4C47D7-28B0-4CFD-80A6-E8B39D67D31A}">
      <dgm:prSet/>
      <dgm:spPr/>
      <dgm:t>
        <a:bodyPr/>
        <a:lstStyle/>
        <a:p>
          <a:endParaRPr lang="zh-CN" altLang="en-US"/>
        </a:p>
      </dgm:t>
    </dgm:pt>
    <dgm:pt modelId="{850A1C3E-1972-4DA5-9FE0-8D2FAD6D411D}">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一、需求。其它条件不变，某商品需求量与其价格之间的关系</a:t>
          </a:r>
        </a:p>
      </dgm:t>
    </dgm:pt>
    <dgm:pt modelId="{E1619C88-3486-4EF4-A5CD-7C885EA3F3D6}" type="parTrans" cxnId="{375C6567-59BF-4887-8547-9984285C1E69}">
      <dgm:prSet/>
      <dgm:spPr/>
      <dgm:t>
        <a:bodyPr/>
        <a:lstStyle/>
        <a:p>
          <a:endParaRPr lang="zh-CN" altLang="en-US"/>
        </a:p>
      </dgm:t>
    </dgm:pt>
    <dgm:pt modelId="{8BF471F3-C95E-4674-8D6A-A687532A27FA}" type="sibTrans" cxnId="{375C6567-59BF-4887-8547-9984285C1E69}">
      <dgm:prSet/>
      <dgm:spPr/>
      <dgm:t>
        <a:bodyPr/>
        <a:lstStyle/>
        <a:p>
          <a:endParaRPr lang="zh-CN" altLang="en-US"/>
        </a:p>
      </dgm:t>
    </dgm:pt>
    <dgm:pt modelId="{C1E23C41-6FE0-4331-AFBE-5F68B73796BF}">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二、供给。其它条件不变，某商品供给量与其价格的关系。</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A1086754-9BFC-4626-BA0E-9C5F98EBA2E0}" type="parTrans" cxnId="{7DA23B8C-1A32-44DD-B0EC-29C6DB2A1EFA}">
      <dgm:prSet/>
      <dgm:spPr/>
      <dgm:t>
        <a:bodyPr/>
        <a:lstStyle/>
        <a:p>
          <a:endParaRPr lang="zh-CN" altLang="en-US"/>
        </a:p>
      </dgm:t>
    </dgm:pt>
    <dgm:pt modelId="{A8E07F24-3B5B-4CB6-81A1-74B4CE99F5C7}" type="sibTrans" cxnId="{7DA23B8C-1A32-44DD-B0EC-29C6DB2A1EFA}">
      <dgm:prSet/>
      <dgm:spPr/>
      <dgm:t>
        <a:bodyPr/>
        <a:lstStyle/>
        <a:p>
          <a:endParaRPr lang="zh-CN" altLang="en-US"/>
        </a:p>
      </dgm:t>
    </dgm:pt>
    <dgm:pt modelId="{1606C697-D8A0-43EF-ABE6-1B6A94C7B821}">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三、均衡。市场供给等于市场需求的一种状态。</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D48C18EF-85F3-4FD9-86D8-607765371CA1}" type="parTrans" cxnId="{5F03D180-4505-43F1-B298-0F6743CB1E59}">
      <dgm:prSet/>
      <dgm:spPr/>
      <dgm:t>
        <a:bodyPr/>
        <a:lstStyle/>
        <a:p>
          <a:endParaRPr lang="zh-CN" altLang="en-US"/>
        </a:p>
      </dgm:t>
    </dgm:pt>
    <dgm:pt modelId="{30BE554B-A034-4E4B-8EAF-98A3EB24762E}" type="sibTrans" cxnId="{5F03D180-4505-43F1-B298-0F6743CB1E59}">
      <dgm:prSet/>
      <dgm:spPr/>
      <dgm:t>
        <a:bodyPr/>
        <a:lstStyle/>
        <a:p>
          <a:endParaRPr lang="zh-CN" altLang="en-US"/>
        </a:p>
      </dgm:t>
    </dgm:pt>
    <dgm:pt modelId="{5315E102-5365-445A-AFE5-D5E2BD4562AF}">
      <dgm:prSet custT="1"/>
      <dgm:spPr/>
      <dgm: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四、弹性。需求的价格弹性、收入弹性、交叉价格弹性，供给的价格弹性。</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gm:t>
    </dgm:pt>
    <dgm:pt modelId="{ADB5E4F0-4E96-4781-8F08-3299A9184A9A}" type="parTrans" cxnId="{9FDD1EB5-0EC0-414A-9740-1259507090DF}">
      <dgm:prSet/>
      <dgm:spPr/>
      <dgm:t>
        <a:bodyPr/>
        <a:lstStyle/>
        <a:p>
          <a:endParaRPr lang="zh-CN" altLang="en-US"/>
        </a:p>
      </dgm:t>
    </dgm:pt>
    <dgm:pt modelId="{E9B44295-57D8-44CD-9587-F2C246A8B11E}" type="sibTrans" cxnId="{9FDD1EB5-0EC0-414A-9740-1259507090DF}">
      <dgm:prSet/>
      <dgm:spPr/>
      <dgm:t>
        <a:bodyPr/>
        <a:lstStyle/>
        <a:p>
          <a:endParaRPr lang="zh-CN" altLang="en-US"/>
        </a:p>
      </dgm:t>
    </dgm:pt>
    <dgm:pt modelId="{B95D4D7E-A1D7-4D2A-B128-17A319F44FDE}" type="pres">
      <dgm:prSet presAssocID="{1A8466FD-C48A-44CC-898A-1EC6FD64E292}" presName="linear" presStyleCnt="0">
        <dgm:presLayoutVars>
          <dgm:animLvl val="lvl"/>
          <dgm:resizeHandles val="exact"/>
        </dgm:presLayoutVars>
      </dgm:prSet>
      <dgm:spPr/>
    </dgm:pt>
    <dgm:pt modelId="{139D284A-5D9F-418C-8BCD-4FDEBD6DFC48}" type="pres">
      <dgm:prSet presAssocID="{894106E4-8E73-4D3E-84BA-E5742214482F}" presName="parentText" presStyleLbl="node1" presStyleIdx="0" presStyleCnt="1" custLinFactNeighborX="2615" custLinFactNeighborY="-5173">
        <dgm:presLayoutVars>
          <dgm:chMax val="0"/>
          <dgm:bulletEnabled val="1"/>
        </dgm:presLayoutVars>
      </dgm:prSet>
      <dgm:spPr/>
    </dgm:pt>
    <dgm:pt modelId="{09776E08-29A5-49FE-BEAE-E0F77BE1D0CF}" type="pres">
      <dgm:prSet presAssocID="{894106E4-8E73-4D3E-84BA-E5742214482F}" presName="childText" presStyleLbl="revTx" presStyleIdx="0" presStyleCnt="1">
        <dgm:presLayoutVars>
          <dgm:bulletEnabled val="1"/>
        </dgm:presLayoutVars>
      </dgm:prSet>
      <dgm:spPr/>
    </dgm:pt>
  </dgm:ptLst>
  <dgm:cxnLst>
    <dgm:cxn modelId="{B02EC51E-B48E-4EA1-881C-04FE1FD6C642}" type="presOf" srcId="{894106E4-8E73-4D3E-84BA-E5742214482F}" destId="{139D284A-5D9F-418C-8BCD-4FDEBD6DFC48}" srcOrd="0" destOrd="0" presId="urn:microsoft.com/office/officeart/2005/8/layout/vList2#6"/>
    <dgm:cxn modelId="{2FE4BD26-AEDC-4898-A7DC-07CAD355F88D}" type="presOf" srcId="{5315E102-5365-445A-AFE5-D5E2BD4562AF}" destId="{09776E08-29A5-49FE-BEAE-E0F77BE1D0CF}" srcOrd="0" destOrd="3" presId="urn:microsoft.com/office/officeart/2005/8/layout/vList2#6"/>
    <dgm:cxn modelId="{375C6567-59BF-4887-8547-9984285C1E69}" srcId="{894106E4-8E73-4D3E-84BA-E5742214482F}" destId="{850A1C3E-1972-4DA5-9FE0-8D2FAD6D411D}" srcOrd="0" destOrd="0" parTransId="{E1619C88-3486-4EF4-A5CD-7C885EA3F3D6}" sibTransId="{8BF471F3-C95E-4674-8D6A-A687532A27FA}"/>
    <dgm:cxn modelId="{8230BE55-62A8-4345-A7B4-8D878402E480}" type="presOf" srcId="{850A1C3E-1972-4DA5-9FE0-8D2FAD6D411D}" destId="{09776E08-29A5-49FE-BEAE-E0F77BE1D0CF}" srcOrd="0" destOrd="0" presId="urn:microsoft.com/office/officeart/2005/8/layout/vList2#6"/>
    <dgm:cxn modelId="{5F03D180-4505-43F1-B298-0F6743CB1E59}" srcId="{894106E4-8E73-4D3E-84BA-E5742214482F}" destId="{1606C697-D8A0-43EF-ABE6-1B6A94C7B821}" srcOrd="2" destOrd="0" parTransId="{D48C18EF-85F3-4FD9-86D8-607765371CA1}" sibTransId="{30BE554B-A034-4E4B-8EAF-98A3EB24762E}"/>
    <dgm:cxn modelId="{7DA23B8C-1A32-44DD-B0EC-29C6DB2A1EFA}" srcId="{894106E4-8E73-4D3E-84BA-E5742214482F}" destId="{C1E23C41-6FE0-4331-AFBE-5F68B73796BF}" srcOrd="1" destOrd="0" parTransId="{A1086754-9BFC-4626-BA0E-9C5F98EBA2E0}" sibTransId="{A8E07F24-3B5B-4CB6-81A1-74B4CE99F5C7}"/>
    <dgm:cxn modelId="{28ED4395-3382-49B6-9952-8F1A933B803F}" type="presOf" srcId="{1606C697-D8A0-43EF-ABE6-1B6A94C7B821}" destId="{09776E08-29A5-49FE-BEAE-E0F77BE1D0CF}" srcOrd="0" destOrd="2" presId="urn:microsoft.com/office/officeart/2005/8/layout/vList2#6"/>
    <dgm:cxn modelId="{9FDD1EB5-0EC0-414A-9740-1259507090DF}" srcId="{894106E4-8E73-4D3E-84BA-E5742214482F}" destId="{5315E102-5365-445A-AFE5-D5E2BD4562AF}" srcOrd="3" destOrd="0" parTransId="{ADB5E4F0-4E96-4781-8F08-3299A9184A9A}" sibTransId="{E9B44295-57D8-44CD-9587-F2C246A8B11E}"/>
    <dgm:cxn modelId="{FD4C47D7-28B0-4CFD-80A6-E8B39D67D31A}" srcId="{1A8466FD-C48A-44CC-898A-1EC6FD64E292}" destId="{894106E4-8E73-4D3E-84BA-E5742214482F}" srcOrd="0" destOrd="0" parTransId="{CDFD8A8E-C444-4F33-A074-4B814CA2BB40}" sibTransId="{8A85D4D0-904C-4C3D-95C9-9F0717EBADB0}"/>
    <dgm:cxn modelId="{6A812FDC-327C-448A-8E1C-16E492811D8A}" type="presOf" srcId="{1A8466FD-C48A-44CC-898A-1EC6FD64E292}" destId="{B95D4D7E-A1D7-4D2A-B128-17A319F44FDE}" srcOrd="0" destOrd="0" presId="urn:microsoft.com/office/officeart/2005/8/layout/vList2#6"/>
    <dgm:cxn modelId="{6F430EEC-38B9-47A0-A819-ADE96A737B16}" type="presOf" srcId="{C1E23C41-6FE0-4331-AFBE-5F68B73796BF}" destId="{09776E08-29A5-49FE-BEAE-E0F77BE1D0CF}" srcOrd="0" destOrd="1" presId="urn:microsoft.com/office/officeart/2005/8/layout/vList2#6"/>
    <dgm:cxn modelId="{9F78E8E3-30A3-48A6-81CA-0FA5A35DD4E8}" type="presParOf" srcId="{B95D4D7E-A1D7-4D2A-B128-17A319F44FDE}" destId="{139D284A-5D9F-418C-8BCD-4FDEBD6DFC48}" srcOrd="0" destOrd="0" presId="urn:microsoft.com/office/officeart/2005/8/layout/vList2#6"/>
    <dgm:cxn modelId="{C986A344-82C6-4C10-A764-4128516C2D2C}" type="presParOf" srcId="{B95D4D7E-A1D7-4D2A-B128-17A319F44FDE}" destId="{09776E08-29A5-49FE-BEAE-E0F77BE1D0CF}" srcOrd="1" destOrd="0" presId="urn:microsoft.com/office/officeart/2005/8/layout/vLis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36B1F-FC5F-4E9B-8362-B992EB580819}">
      <dsp:nvSpPr>
        <dsp:cNvPr id="0" name=""/>
        <dsp:cNvSpPr/>
      </dsp:nvSpPr>
      <dsp:spPr>
        <a:xfrm>
          <a:off x="0" y="2243"/>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22BD34-5712-4AE3-A851-BBAC0A8C75BB}">
      <dsp:nvSpPr>
        <dsp:cNvPr id="0" name=""/>
        <dsp:cNvSpPr/>
      </dsp:nvSpPr>
      <dsp:spPr bwMode="white">
        <a:xfrm>
          <a:off x="0" y="2243"/>
          <a:ext cx="6364839" cy="76517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457200" algn="l" defTabSz="933450" rtl="0" eaLnBrk="1" fontAlgn="base" hangingPunct="1">
            <a:lnSpc>
              <a:spcPct val="90000"/>
            </a:lnSpc>
            <a:spcBef>
              <a:spcPct val="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第一节</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需求</a:t>
          </a:r>
          <a:endParaRPr lang="zh-CN" sz="2400" b="0" kern="1200" dirty="0">
            <a:solidFill>
              <a:srgbClr val="CC0000"/>
            </a:solidFill>
            <a:latin typeface="Adobe 黑体 Std R" pitchFamily="34" charset="-122"/>
            <a:ea typeface="Adobe 黑体 Std R" pitchFamily="34" charset="-122"/>
            <a:cs typeface="+mn-cs"/>
          </a:endParaRPr>
        </a:p>
      </dsp:txBody>
      <dsp:txXfrm>
        <a:off x="0" y="2243"/>
        <a:ext cx="6364839" cy="765174"/>
      </dsp:txXfrm>
    </dsp:sp>
    <dsp:sp modelId="{E8137043-2D4F-40A4-AECA-7DF0FF026E08}">
      <dsp:nvSpPr>
        <dsp:cNvPr id="0" name=""/>
        <dsp:cNvSpPr/>
      </dsp:nvSpPr>
      <dsp:spPr>
        <a:xfrm>
          <a:off x="0" y="767418"/>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A0DFAD-7EE6-4E09-A9E3-A240B77BA9A9}">
      <dsp:nvSpPr>
        <dsp:cNvPr id="0" name=""/>
        <dsp:cNvSpPr/>
      </dsp:nvSpPr>
      <dsp:spPr bwMode="white">
        <a:xfrm>
          <a:off x="0" y="767418"/>
          <a:ext cx="6364839" cy="76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457200" algn="l" defTabSz="933450" rtl="0" eaLnBrk="1" fontAlgn="base" hangingPunct="1">
            <a:lnSpc>
              <a:spcPct val="90000"/>
            </a:lnSpc>
            <a:spcBef>
              <a:spcPct val="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第二节</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供给</a:t>
          </a:r>
          <a:endParaRPr lang="zh-CN" sz="2400" b="0" kern="1200" dirty="0">
            <a:solidFill>
              <a:srgbClr val="CC0000"/>
            </a:solidFill>
            <a:latin typeface="Adobe 黑体 Std R" pitchFamily="34" charset="-122"/>
            <a:ea typeface="Adobe 黑体 Std R" pitchFamily="34" charset="-122"/>
            <a:cs typeface="+mn-cs"/>
          </a:endParaRPr>
        </a:p>
      </dsp:txBody>
      <dsp:txXfrm>
        <a:off x="0" y="767418"/>
        <a:ext cx="6364839" cy="765174"/>
      </dsp:txXfrm>
    </dsp:sp>
    <dsp:sp modelId="{53970A52-8D15-4AEE-8FB4-F9ECF227ADE3}">
      <dsp:nvSpPr>
        <dsp:cNvPr id="0" name=""/>
        <dsp:cNvSpPr/>
      </dsp:nvSpPr>
      <dsp:spPr>
        <a:xfrm>
          <a:off x="0" y="1532593"/>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BF55B21-D1BC-428E-8430-CB011B7DE464}">
      <dsp:nvSpPr>
        <dsp:cNvPr id="0" name=""/>
        <dsp:cNvSpPr/>
      </dsp:nvSpPr>
      <dsp:spPr bwMode="white">
        <a:xfrm>
          <a:off x="0" y="1532593"/>
          <a:ext cx="6364839" cy="76517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457200" algn="l" defTabSz="933450" rtl="0" eaLnBrk="1" fontAlgn="base" hangingPunct="1">
            <a:lnSpc>
              <a:spcPct val="90000"/>
            </a:lnSpc>
            <a:spcBef>
              <a:spcPct val="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第三节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市场均衡</a:t>
          </a:r>
          <a:endParaRPr lang="zh-CN" sz="2400" b="0" kern="1200" dirty="0">
            <a:solidFill>
              <a:srgbClr val="CC0000"/>
            </a:solidFill>
            <a:latin typeface="Adobe 黑体 Std R" pitchFamily="34" charset="-122"/>
            <a:ea typeface="Adobe 黑体 Std R" pitchFamily="34" charset="-122"/>
            <a:cs typeface="+mn-cs"/>
          </a:endParaRPr>
        </a:p>
      </dsp:txBody>
      <dsp:txXfrm>
        <a:off x="0" y="1532593"/>
        <a:ext cx="6364839" cy="765174"/>
      </dsp:txXfrm>
    </dsp:sp>
    <dsp:sp modelId="{6847D98D-57C6-4526-9D72-845292468681}">
      <dsp:nvSpPr>
        <dsp:cNvPr id="0" name=""/>
        <dsp:cNvSpPr/>
      </dsp:nvSpPr>
      <dsp:spPr>
        <a:xfrm>
          <a:off x="0" y="2297768"/>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76FB33-8688-4D94-B623-942EDCC835D9}">
      <dsp:nvSpPr>
        <dsp:cNvPr id="0" name=""/>
        <dsp:cNvSpPr/>
      </dsp:nvSpPr>
      <dsp:spPr bwMode="white">
        <a:xfrm>
          <a:off x="0" y="2297768"/>
          <a:ext cx="6364839" cy="76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457200" algn="l" defTabSz="933450" rtl="0" eaLnBrk="1" fontAlgn="base" hangingPunct="1">
            <a:lnSpc>
              <a:spcPct val="90000"/>
            </a:lnSpc>
            <a:spcBef>
              <a:spcPct val="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第四节</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弹性</a:t>
          </a:r>
          <a:endParaRPr lang="zh-CN" sz="2400" b="0" kern="1200" dirty="0">
            <a:solidFill>
              <a:srgbClr val="CC0000"/>
            </a:solidFill>
            <a:latin typeface="Adobe 黑体 Std R" pitchFamily="34" charset="-122"/>
            <a:ea typeface="Adobe 黑体 Std R" pitchFamily="34" charset="-122"/>
            <a:cs typeface="+mn-cs"/>
          </a:endParaRPr>
        </a:p>
      </dsp:txBody>
      <dsp:txXfrm>
        <a:off x="0" y="2297768"/>
        <a:ext cx="6364839" cy="765174"/>
      </dsp:txXfrm>
    </dsp:sp>
    <dsp:sp modelId="{853AD3F1-249B-42F5-A7A9-08A46DD29033}">
      <dsp:nvSpPr>
        <dsp:cNvPr id="0" name=""/>
        <dsp:cNvSpPr/>
      </dsp:nvSpPr>
      <dsp:spPr>
        <a:xfrm>
          <a:off x="0" y="3062942"/>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629265B-B2C9-48B0-A2DE-71C1A7B152AA}">
      <dsp:nvSpPr>
        <dsp:cNvPr id="0" name=""/>
        <dsp:cNvSpPr/>
      </dsp:nvSpPr>
      <dsp:spPr bwMode="white">
        <a:xfrm>
          <a:off x="0" y="3062942"/>
          <a:ext cx="6364839" cy="765174"/>
        </a:xfrm>
        <a:prstGeom prst="rect">
          <a:avLst/>
        </a:prstGeom>
        <a:solidFill>
          <a:srgbClr val="F3C97F"/>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457200" algn="l" defTabSz="933450" rtl="0" eaLnBrk="1" fontAlgn="base" hangingPunct="1">
            <a:lnSpc>
              <a:spcPct val="90000"/>
            </a:lnSpc>
            <a:spcBef>
              <a:spcPct val="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第五节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供求分析的应用</a:t>
          </a:r>
          <a:endParaRPr lang="zh-CN" sz="2400" b="0" kern="1200" dirty="0">
            <a:solidFill>
              <a:srgbClr val="CC0000"/>
            </a:solidFill>
            <a:latin typeface="Adobe 黑体 Std R" pitchFamily="34" charset="-122"/>
            <a:ea typeface="Adobe 黑体 Std R" pitchFamily="34" charset="-122"/>
            <a:cs typeface="+mn-cs"/>
          </a:endParaRPr>
        </a:p>
      </dsp:txBody>
      <dsp:txXfrm>
        <a:off x="0" y="3062942"/>
        <a:ext cx="6364839" cy="765174"/>
      </dsp:txXfrm>
    </dsp:sp>
    <dsp:sp modelId="{797B1349-3B37-4B1C-B989-7E1A41B6A726}">
      <dsp:nvSpPr>
        <dsp:cNvPr id="0" name=""/>
        <dsp:cNvSpPr/>
      </dsp:nvSpPr>
      <dsp:spPr>
        <a:xfrm>
          <a:off x="0" y="3828117"/>
          <a:ext cx="6364839"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6C0670-3955-4260-9270-2053A29ED095}">
      <dsp:nvSpPr>
        <dsp:cNvPr id="0" name=""/>
        <dsp:cNvSpPr/>
      </dsp:nvSpPr>
      <dsp:spPr bwMode="white">
        <a:xfrm>
          <a:off x="0" y="3828117"/>
          <a:ext cx="6364839" cy="76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457200" algn="l" defTabSz="933450" rtl="0" eaLnBrk="1" fontAlgn="base" hangingPunct="1">
            <a:lnSpc>
              <a:spcPct val="90000"/>
            </a:lnSpc>
            <a:spcBef>
              <a:spcPct val="0"/>
            </a:spcBef>
            <a:spcAft>
              <a:spcPct val="0"/>
            </a:spcAft>
            <a:buFont typeface="+mj-lt"/>
            <a:buNone/>
          </a:pPr>
          <a:r>
            <a:rPr lang="zh-CN" sz="2400" b="0" kern="1200" dirty="0">
              <a:solidFill>
                <a:srgbClr val="CC0000"/>
              </a:solidFill>
              <a:latin typeface="Adobe 黑体 Std R" pitchFamily="34" charset="-122"/>
              <a:ea typeface="Adobe 黑体 Std R" pitchFamily="34" charset="-122"/>
              <a:cs typeface="+mn-cs"/>
            </a:rPr>
            <a:t>第六节</a:t>
          </a:r>
          <a:r>
            <a:rPr lang="en-US" altLang="zh-CN" sz="2400" b="0" kern="1200" dirty="0">
              <a:solidFill>
                <a:srgbClr val="CC0000"/>
              </a:solidFill>
              <a:latin typeface="Adobe 黑体 Std R" pitchFamily="34" charset="-122"/>
              <a:ea typeface="Adobe 黑体 Std R" pitchFamily="34" charset="-122"/>
              <a:cs typeface="+mn-cs"/>
            </a:rPr>
            <a:t> </a:t>
          </a:r>
          <a:r>
            <a:rPr lang="en-US" sz="2400" b="0" kern="1200" dirty="0">
              <a:solidFill>
                <a:srgbClr val="CC0000"/>
              </a:solidFill>
              <a:latin typeface="Adobe 黑体 Std R" pitchFamily="34" charset="-122"/>
              <a:ea typeface="Adobe 黑体 Std R" pitchFamily="34" charset="-122"/>
              <a:cs typeface="+mn-cs"/>
            </a:rPr>
            <a:t> </a:t>
          </a:r>
          <a:r>
            <a:rPr lang="zh-CN" altLang="en-US" sz="2400" b="0" kern="1200" dirty="0">
              <a:solidFill>
                <a:srgbClr val="CC0000"/>
              </a:solidFill>
              <a:latin typeface="Adobe 黑体 Std R" pitchFamily="34" charset="-122"/>
              <a:ea typeface="Adobe 黑体 Std R" pitchFamily="34" charset="-122"/>
              <a:cs typeface="+mn-cs"/>
            </a:rPr>
            <a:t>本章评析</a:t>
          </a:r>
          <a:endParaRPr lang="zh-CN" sz="2400" b="0" kern="1200" dirty="0">
            <a:solidFill>
              <a:srgbClr val="CC0000"/>
            </a:solidFill>
            <a:latin typeface="Adobe 黑体 Std R" pitchFamily="34" charset="-122"/>
            <a:ea typeface="Adobe 黑体 Std R" pitchFamily="34" charset="-122"/>
            <a:cs typeface="+mn-cs"/>
          </a:endParaRPr>
        </a:p>
      </dsp:txBody>
      <dsp:txXfrm>
        <a:off x="0" y="3828117"/>
        <a:ext cx="6364839" cy="765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0"/>
          <a:ext cx="8259418" cy="1067040"/>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endParaRPr lang="zh-CN" altLang="en-US" sz="5700" kern="1200"/>
        </a:p>
      </dsp:txBody>
      <dsp:txXfrm>
        <a:off x="52089" y="52089"/>
        <a:ext cx="8155240" cy="962862"/>
      </dsp:txXfrm>
    </dsp:sp>
    <dsp:sp modelId="{09776E08-29A5-49FE-BEAE-E0F77BE1D0CF}">
      <dsp:nvSpPr>
        <dsp:cNvPr id="0" name=""/>
        <dsp:cNvSpPr/>
      </dsp:nvSpPr>
      <dsp:spPr bwMode="white">
        <a:xfrm>
          <a:off x="0" y="1095772"/>
          <a:ext cx="8259418" cy="389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7" tIns="25400" rIns="142240" bIns="25400" numCol="1" spcCol="1270" anchor="t" anchorCtr="0">
          <a:noAutofi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一、需求的概念</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二、需求规律</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三、影响需求量的其他因素</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四、需求量的变动和需求的变动</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五、从单个消费者的需求到市场需求</a:t>
          </a:r>
        </a:p>
      </dsp:txBody>
      <dsp:txXfrm>
        <a:off x="0" y="1095772"/>
        <a:ext cx="8259418" cy="3893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0"/>
          <a:ext cx="8259418" cy="1067040"/>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endParaRPr lang="zh-CN" altLang="en-US" sz="5700" kern="1200"/>
        </a:p>
      </dsp:txBody>
      <dsp:txXfrm>
        <a:off x="52089" y="52089"/>
        <a:ext cx="8155240" cy="962862"/>
      </dsp:txXfrm>
    </dsp:sp>
    <dsp:sp modelId="{09776E08-29A5-49FE-BEAE-E0F77BE1D0CF}">
      <dsp:nvSpPr>
        <dsp:cNvPr id="0" name=""/>
        <dsp:cNvSpPr/>
      </dsp:nvSpPr>
      <dsp:spPr bwMode="white">
        <a:xfrm>
          <a:off x="0" y="1095772"/>
          <a:ext cx="8259418" cy="389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7" tIns="25400" rIns="142240" bIns="25400" numCol="1" spcCol="1270" anchor="t" anchorCtr="0">
          <a:noAutofi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一、供给的概念</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二、供给规律</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三、影响供给量的其他因素</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四、供给量的变动和供给的变动</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五、从单个生产者的供给到市场供给</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sp:txBody>
      <dsp:txXfrm>
        <a:off x="0" y="1095772"/>
        <a:ext cx="8259418" cy="3893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206026"/>
          <a:ext cx="8259418" cy="1216800"/>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zh-CN" sz="6500" kern="1200"/>
        </a:p>
      </dsp:txBody>
      <dsp:txXfrm>
        <a:off x="59399" y="265425"/>
        <a:ext cx="8140620" cy="1098002"/>
      </dsp:txXfrm>
    </dsp:sp>
    <dsp:sp modelId="{09776E08-29A5-49FE-BEAE-E0F77BE1D0CF}">
      <dsp:nvSpPr>
        <dsp:cNvPr id="0" name=""/>
        <dsp:cNvSpPr/>
      </dsp:nvSpPr>
      <dsp:spPr bwMode="white">
        <a:xfrm>
          <a:off x="0" y="1570162"/>
          <a:ext cx="8259418" cy="3094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7" tIns="25400" rIns="142240" bIns="25400" numCol="1" spcCol="1270" anchor="t" anchorCtr="0">
          <a:noAutofi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一、均衡的含义</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二、均衡价格和均衡数量</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三、市场均衡的变动</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四、经济模型的结构</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sp:txBody>
      <dsp:txXfrm>
        <a:off x="0" y="1570162"/>
        <a:ext cx="8259418" cy="3094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119040"/>
          <a:ext cx="8259418" cy="1216800"/>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zh-CN" sz="6500" kern="1200"/>
        </a:p>
      </dsp:txBody>
      <dsp:txXfrm>
        <a:off x="59399" y="178439"/>
        <a:ext cx="8140620" cy="1098002"/>
      </dsp:txXfrm>
    </dsp:sp>
    <dsp:sp modelId="{09776E08-29A5-49FE-BEAE-E0F77BE1D0CF}">
      <dsp:nvSpPr>
        <dsp:cNvPr id="0" name=""/>
        <dsp:cNvSpPr/>
      </dsp:nvSpPr>
      <dsp:spPr bwMode="white">
        <a:xfrm>
          <a:off x="0" y="1502887"/>
          <a:ext cx="8259418"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7" tIns="26670" rIns="149352" bIns="26670" numCol="1" spcCol="1270" anchor="t" anchorCtr="0">
          <a:noAutofit/>
        </a:bodyPr>
        <a:lstStyle/>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一、弹性的概念</a:t>
          </a: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二、需求的价格弹性</a:t>
          </a:r>
          <a:endParaRPr lang="en-US" altLang="zh-CN" sz="21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100" b="0" kern="1200">
              <a:solidFill>
                <a:srgbClr val="000000">
                  <a:hueOff val="0"/>
                  <a:satOff val="0"/>
                  <a:lumOff val="0"/>
                  <a:alphaOff val="0"/>
                </a:srgbClr>
              </a:solidFill>
              <a:latin typeface="Adobe 黑体 Std R" pitchFamily="34" charset="-122"/>
              <a:ea typeface="Adobe 黑体 Std R" pitchFamily="34" charset="-122"/>
              <a:cs typeface="+mn-cs"/>
            </a:rPr>
            <a:t>三、其他需求弹性</a:t>
          </a:r>
          <a:endParaRPr lang="en-US" altLang="zh-CN" sz="21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100" b="0" kern="1200" dirty="0">
              <a:solidFill>
                <a:srgbClr val="000000">
                  <a:hueOff val="0"/>
                  <a:satOff val="0"/>
                  <a:lumOff val="0"/>
                  <a:alphaOff val="0"/>
                </a:srgbClr>
              </a:solidFill>
              <a:latin typeface="Adobe 黑体 Std R" pitchFamily="34" charset="-122"/>
              <a:ea typeface="Adobe 黑体 Std R" pitchFamily="34" charset="-122"/>
              <a:cs typeface="+mn-cs"/>
            </a:rPr>
            <a:t>四、供给弹性</a:t>
          </a:r>
          <a:endParaRPr lang="en-US" altLang="zh-CN" sz="2100" b="0" kern="1200" dirty="0">
            <a:solidFill>
              <a:srgbClr val="000000">
                <a:hueOff val="0"/>
                <a:satOff val="0"/>
                <a:lumOff val="0"/>
                <a:alphaOff val="0"/>
              </a:srgbClr>
            </a:solidFill>
            <a:latin typeface="Adobe 黑体 Std R" pitchFamily="34" charset="-122"/>
            <a:ea typeface="Adobe 黑体 Std R" pitchFamily="34" charset="-122"/>
            <a:cs typeface="+mn-cs"/>
          </a:endParaRPr>
        </a:p>
      </dsp:txBody>
      <dsp:txXfrm>
        <a:off x="0" y="1502887"/>
        <a:ext cx="8259418" cy="3229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489255"/>
          <a:ext cx="8259418" cy="1216800"/>
        </a:xfrm>
        <a:prstGeom prst="roundRect">
          <a:avLst/>
        </a:prstGeom>
        <a:solidFill>
          <a:srgbClr val="F3C97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zh-CN" sz="6500" kern="1200"/>
        </a:p>
      </dsp:txBody>
      <dsp:txXfrm>
        <a:off x="59399" y="548654"/>
        <a:ext cx="8140620" cy="1098002"/>
      </dsp:txXfrm>
    </dsp:sp>
    <dsp:sp modelId="{09776E08-29A5-49FE-BEAE-E0F77BE1D0CF}">
      <dsp:nvSpPr>
        <dsp:cNvPr id="0" name=""/>
        <dsp:cNvSpPr/>
      </dsp:nvSpPr>
      <dsp:spPr bwMode="white">
        <a:xfrm>
          <a:off x="0" y="1973812"/>
          <a:ext cx="8259418" cy="228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37" tIns="25400" rIns="142240" bIns="25400" numCol="1" spcCol="1270" anchor="t" anchorCtr="0">
          <a:noAutofi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一、支持价格和限制价格</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二、税收效应分析</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三、弹性和收入</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sp:txBody>
      <dsp:txXfrm>
        <a:off x="0" y="1973812"/>
        <a:ext cx="8259418" cy="2287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D284A-5D9F-418C-8BCD-4FDEBD6DFC48}">
      <dsp:nvSpPr>
        <dsp:cNvPr id="0" name=""/>
        <dsp:cNvSpPr/>
      </dsp:nvSpPr>
      <dsp:spPr bwMode="white">
        <a:xfrm>
          <a:off x="0" y="429224"/>
          <a:ext cx="8259418" cy="1216800"/>
        </a:xfrm>
        <a:prstGeom prst="roundRect">
          <a:avLst/>
        </a:prstGeom>
        <a:solidFill>
          <a:srgbClr val="F3C97F"/>
        </a:solidFill>
        <a:ln>
          <a:noFill/>
        </a:ln>
        <a:effectLst/>
      </dsp:spPr>
      <dsp:style>
        <a:lnRef idx="0">
          <a:schemeClr val="lt1"/>
        </a:lnRef>
        <a:fillRef idx="3">
          <a:schemeClr val="accent3"/>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1600200">
            <a:lnSpc>
              <a:spcPct val="90000"/>
            </a:lnSpc>
            <a:spcBef>
              <a:spcPct val="0"/>
            </a:spcBef>
            <a:spcAft>
              <a:spcPct val="35000"/>
            </a:spcAft>
            <a:buNone/>
          </a:pPr>
          <a:endParaRPr lang="zh-CN" altLang="en-US" sz="3600" kern="1200"/>
        </a:p>
      </dsp:txBody>
      <dsp:txXfrm>
        <a:off x="0" y="429224"/>
        <a:ext cx="8259418" cy="1216800"/>
      </dsp:txXfrm>
    </dsp:sp>
    <dsp:sp modelId="{09776E08-29A5-49FE-BEAE-E0F77BE1D0CF}">
      <dsp:nvSpPr>
        <dsp:cNvPr id="0" name=""/>
        <dsp:cNvSpPr/>
      </dsp:nvSpPr>
      <dsp:spPr bwMode="white">
        <a:xfrm>
          <a:off x="0" y="1783987"/>
          <a:ext cx="8259418" cy="2667000"/>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262236" tIns="25400" rIns="142240" bIns="25400" numCol="1" spcCol="1270" anchor="t" anchorCtr="0">
          <a:noAutofit/>
        </a:bodyPr>
        <a:lstStyle/>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一、需求。其它条件不变，某商品需求量与其价格之间的关系</a:t>
          </a: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二、供给。其它条件不变，某商品供给量与其价格的关系。</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三、均衡。市场供给等于市场需求的一种状态。</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a:p>
          <a:pPr marL="0" lvl="0" indent="0" algn="l" defTabSz="933450">
            <a:lnSpc>
              <a:spcPct val="150000"/>
            </a:lnSpc>
            <a:spcBef>
              <a:spcPct val="0"/>
            </a:spcBef>
            <a:spcAft>
              <a:spcPct val="35000"/>
            </a:spcAft>
            <a:buNone/>
          </a:pPr>
          <a:r>
            <a:rPr lang="zh-CN" altLang="en-US" sz="2000" b="0" kern="1200" dirty="0">
              <a:solidFill>
                <a:srgbClr val="000000">
                  <a:hueOff val="0"/>
                  <a:satOff val="0"/>
                  <a:lumOff val="0"/>
                  <a:alphaOff val="0"/>
                </a:srgbClr>
              </a:solidFill>
              <a:latin typeface="Adobe 黑体 Std R" pitchFamily="34" charset="-122"/>
              <a:ea typeface="Adobe 黑体 Std R" pitchFamily="34" charset="-122"/>
              <a:cs typeface="+mn-cs"/>
            </a:rPr>
            <a:t>四、弹性。需求的价格弹性、收入弹性、交叉价格弹性，供给的价格弹性。</a:t>
          </a:r>
          <a:endParaRPr lang="en-US" altLang="zh-CN" sz="2000" b="0" kern="1200" dirty="0">
            <a:solidFill>
              <a:srgbClr val="000000">
                <a:hueOff val="0"/>
                <a:satOff val="0"/>
                <a:lumOff val="0"/>
                <a:alphaOff val="0"/>
              </a:srgbClr>
            </a:solidFill>
            <a:latin typeface="Adobe 黑体 Std R" pitchFamily="34" charset="-122"/>
            <a:ea typeface="Adobe 黑体 Std R" pitchFamily="34" charset="-122"/>
            <a:cs typeface="+mn-cs"/>
          </a:endParaRPr>
        </a:p>
      </dsp:txBody>
      <dsp:txXfrm>
        <a:off x="0" y="1783987"/>
        <a:ext cx="8259418" cy="2667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4">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6">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EF790C7-044B-4706-B236-77CEAF569583}"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2023/9/4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a:ln>
            <a:solidFill>
              <a:srgbClr val="000000">
                <a:alpha val="100000"/>
              </a:srgbClr>
            </a:solidFill>
            <a:miter lim="800000"/>
          </a:ln>
        </p:spPr>
      </p:sp>
      <p:sp>
        <p:nvSpPr>
          <p:cNvPr id="18435"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t>14</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a:solidFill>
              <a:srgbClr val="000000">
                <a:alpha val="100000"/>
              </a:srgbClr>
            </a:solidFill>
            <a:miter lim="800000"/>
          </a:ln>
        </p:spPr>
      </p:sp>
      <p:sp>
        <p:nvSpPr>
          <p:cNvPr id="52227"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t>49</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a:solidFill>
              <a:srgbClr val="000000">
                <a:alpha val="100000"/>
              </a:srgbClr>
            </a:solidFill>
            <a:miter lim="800000"/>
          </a:ln>
        </p:spPr>
      </p:sp>
      <p:sp>
        <p:nvSpPr>
          <p:cNvPr id="62467"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624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t>63</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57200" y="333375"/>
            <a:ext cx="6029325" cy="579278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57200" y="1341438"/>
            <a:ext cx="4038600" cy="4784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41438"/>
            <a:ext cx="4038600" cy="4784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57200" y="333375"/>
            <a:ext cx="6029325" cy="579278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57200" y="1341438"/>
            <a:ext cx="4038600" cy="4784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41438"/>
            <a:ext cx="4038600" cy="4784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33375"/>
            <a:ext cx="2058988" cy="579278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57200" y="333375"/>
            <a:ext cx="6029325" cy="579278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57200" y="1341438"/>
            <a:ext cx="4038600" cy="4784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41438"/>
            <a:ext cx="4038600" cy="4784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1200" cap="none" spc="0" normalizeH="0" baseline="0" noProof="0">
              <a:ln>
                <a:noFill/>
              </a:ln>
              <a:solidFill>
                <a:srgbClr val="CC0000"/>
              </a:solidFill>
              <a:effectLst/>
              <a:uLnTx/>
              <a:uFillTx/>
              <a:latin typeface="+mn-lt"/>
              <a:ea typeface="+mn-ea"/>
              <a:cs typeface="+mn-cs"/>
            </a:endParaRPr>
          </a:p>
        </p:txBody>
      </p:sp>
      <p:sp>
        <p:nvSpPr>
          <p:cNvPr id="4" name="文本占位符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1027" name="Rectangle 3"/>
          <p:cNvSpPr>
            <a:spLocks noGrp="1"/>
          </p:cNvSpPr>
          <p:nvPr>
            <p:ph type="body" idx="1"/>
          </p:nvPr>
        </p:nvSpPr>
        <p:spPr>
          <a:xfrm>
            <a:off x="457200" y="1341438"/>
            <a:ext cx="8229600" cy="4784725"/>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2051" name="Rectangle 3"/>
          <p:cNvSpPr>
            <a:spLocks noGrp="1"/>
          </p:cNvSpPr>
          <p:nvPr>
            <p:ph type="body" idx="1"/>
          </p:nvPr>
        </p:nvSpPr>
        <p:spPr>
          <a:xfrm>
            <a:off x="457200" y="1341438"/>
            <a:ext cx="8229600" cy="4784725"/>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68313" y="333375"/>
            <a:ext cx="8229600" cy="863600"/>
          </a:xfrm>
          <a:prstGeom prst="rect">
            <a:avLst/>
          </a:prstGeom>
          <a:noFill/>
          <a:ln w="9525">
            <a:noFill/>
          </a:ln>
        </p:spPr>
        <p:txBody>
          <a:bodyPr anchor="ctr" anchorCtr="0"/>
          <a:lstStyle/>
          <a:p>
            <a:pPr lvl="0"/>
            <a:r>
              <a:rPr lang="zh-CN" altLang="zh-CN" dirty="0"/>
              <a:t>单击此处编辑母版标题样式</a:t>
            </a:r>
          </a:p>
        </p:txBody>
      </p:sp>
      <p:sp>
        <p:nvSpPr>
          <p:cNvPr id="1027" name="Rectangle 3"/>
          <p:cNvSpPr>
            <a:spLocks noGrp="1"/>
          </p:cNvSpPr>
          <p:nvPr>
            <p:ph type="body" idx="1"/>
          </p:nvPr>
        </p:nvSpPr>
        <p:spPr>
          <a:xfrm>
            <a:off x="457200" y="1341438"/>
            <a:ext cx="8229600" cy="4784725"/>
          </a:xfrm>
          <a:prstGeom prst="rect">
            <a:avLst/>
          </a:prstGeom>
          <a:noFill/>
          <a:ln w="9525">
            <a:noFill/>
          </a:ln>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5.wmf"/><Relationship Id="rId4" Type="http://schemas.openxmlformats.org/officeDocument/2006/relationships/oleObject" Target="../embeddings/oleObject9.bin"/><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8.bin"/><Relationship Id="rId18" Type="http://schemas.openxmlformats.org/officeDocument/2006/relationships/image" Target="../media/image21.wmf"/><Relationship Id="rId3" Type="http://schemas.openxmlformats.org/officeDocument/2006/relationships/image" Target="../media/image14.wmf"/><Relationship Id="rId21" Type="http://schemas.openxmlformats.org/officeDocument/2006/relationships/image" Target="../media/image15.wmf"/><Relationship Id="rId7" Type="http://schemas.openxmlformats.org/officeDocument/2006/relationships/image" Target="../media/image16.wmf"/><Relationship Id="rId12" Type="http://schemas.openxmlformats.org/officeDocument/2006/relationships/oleObject" Target="../embeddings/oleObject17.bin"/><Relationship Id="rId17" Type="http://schemas.openxmlformats.org/officeDocument/2006/relationships/oleObject" Target="../embeddings/oleObject21.bin"/><Relationship Id="rId2" Type="http://schemas.openxmlformats.org/officeDocument/2006/relationships/oleObject" Target="../embeddings/oleObject12.bin"/><Relationship Id="rId16" Type="http://schemas.openxmlformats.org/officeDocument/2006/relationships/oleObject" Target="../embeddings/oleObject20.bin"/><Relationship Id="rId20"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8.wmf"/><Relationship Id="rId15" Type="http://schemas.openxmlformats.org/officeDocument/2006/relationships/oleObject" Target="../embeddings/oleObject19.bin"/><Relationship Id="rId23" Type="http://schemas.openxmlformats.org/officeDocument/2006/relationships/oleObject" Target="../embeddings/oleObject25.bin"/><Relationship Id="rId10" Type="http://schemas.openxmlformats.org/officeDocument/2006/relationships/oleObject" Target="../embeddings/oleObject16.bin"/><Relationship Id="rId19" Type="http://schemas.openxmlformats.org/officeDocument/2006/relationships/oleObject" Target="../embeddings/oleObject22.bin"/><Relationship Id="rId4" Type="http://schemas.openxmlformats.org/officeDocument/2006/relationships/oleObject" Target="../embeddings/oleObject13.bin"/><Relationship Id="rId9" Type="http://schemas.openxmlformats.org/officeDocument/2006/relationships/image" Target="../media/image19.wmf"/><Relationship Id="rId14" Type="http://schemas.openxmlformats.org/officeDocument/2006/relationships/image" Target="../media/image20.wmf"/><Relationship Id="rId22"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8.wmf"/><Relationship Id="rId18" Type="http://schemas.openxmlformats.org/officeDocument/2006/relationships/image" Target="../media/image22.png"/><Relationship Id="rId26" Type="http://schemas.openxmlformats.org/officeDocument/2006/relationships/image" Target="../media/image34.wmf"/><Relationship Id="rId3" Type="http://schemas.openxmlformats.org/officeDocument/2006/relationships/image" Target="../media/image23.wmf"/><Relationship Id="rId21" Type="http://schemas.openxmlformats.org/officeDocument/2006/relationships/oleObject" Target="../embeddings/oleObject35.bin"/><Relationship Id="rId7" Type="http://schemas.openxmlformats.org/officeDocument/2006/relationships/image" Target="../media/image25.wmf"/><Relationship Id="rId12" Type="http://schemas.openxmlformats.org/officeDocument/2006/relationships/oleObject" Target="../embeddings/oleObject31.bin"/><Relationship Id="rId17" Type="http://schemas.openxmlformats.org/officeDocument/2006/relationships/image" Target="../media/image30.wmf"/><Relationship Id="rId25" Type="http://schemas.openxmlformats.org/officeDocument/2006/relationships/oleObject" Target="../embeddings/oleObject37.bin"/><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image" Target="../media/image31.wmf"/><Relationship Id="rId29" Type="http://schemas.openxmlformats.org/officeDocument/2006/relationships/oleObject" Target="../embeddings/oleObject39.bin"/><Relationship Id="rId1" Type="http://schemas.openxmlformats.org/officeDocument/2006/relationships/slideLayout" Target="../slideLayouts/slideLayout7.xml"/><Relationship Id="rId6" Type="http://schemas.openxmlformats.org/officeDocument/2006/relationships/oleObject" Target="../embeddings/oleObject28.bin"/><Relationship Id="rId11" Type="http://schemas.openxmlformats.org/officeDocument/2006/relationships/image" Target="../media/image27.wmf"/><Relationship Id="rId24" Type="http://schemas.openxmlformats.org/officeDocument/2006/relationships/image" Target="../media/image33.wmf"/><Relationship Id="rId32" Type="http://schemas.openxmlformats.org/officeDocument/2006/relationships/image" Target="../media/image37.wmf"/><Relationship Id="rId5" Type="http://schemas.openxmlformats.org/officeDocument/2006/relationships/image" Target="../media/image24.wmf"/><Relationship Id="rId15" Type="http://schemas.openxmlformats.org/officeDocument/2006/relationships/image" Target="../media/image29.wmf"/><Relationship Id="rId23" Type="http://schemas.openxmlformats.org/officeDocument/2006/relationships/oleObject" Target="../embeddings/oleObject36.bin"/><Relationship Id="rId28" Type="http://schemas.openxmlformats.org/officeDocument/2006/relationships/image" Target="../media/image35.wmf"/><Relationship Id="rId10" Type="http://schemas.openxmlformats.org/officeDocument/2006/relationships/oleObject" Target="../embeddings/oleObject30.bin"/><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oleObject" Target="../embeddings/oleObject27.bin"/><Relationship Id="rId9" Type="http://schemas.openxmlformats.org/officeDocument/2006/relationships/image" Target="../media/image26.wmf"/><Relationship Id="rId14" Type="http://schemas.openxmlformats.org/officeDocument/2006/relationships/oleObject" Target="../embeddings/oleObject32.bin"/><Relationship Id="rId22" Type="http://schemas.openxmlformats.org/officeDocument/2006/relationships/image" Target="../media/image32.wmf"/><Relationship Id="rId27" Type="http://schemas.openxmlformats.org/officeDocument/2006/relationships/oleObject" Target="../embeddings/oleObject38.bin"/><Relationship Id="rId30" Type="http://schemas.openxmlformats.org/officeDocument/2006/relationships/image" Target="../media/image36.wm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42.bin"/></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6.wmf"/><Relationship Id="rId18" Type="http://schemas.openxmlformats.org/officeDocument/2006/relationships/oleObject" Target="../embeddings/oleObject51.bin"/><Relationship Id="rId3" Type="http://schemas.openxmlformats.org/officeDocument/2006/relationships/image" Target="../media/image41.wmf"/><Relationship Id="rId21" Type="http://schemas.openxmlformats.org/officeDocument/2006/relationships/image" Target="../media/image50.wmf"/><Relationship Id="rId7" Type="http://schemas.openxmlformats.org/officeDocument/2006/relationships/image" Target="../media/image43.wmf"/><Relationship Id="rId12" Type="http://schemas.openxmlformats.org/officeDocument/2006/relationships/oleObject" Target="../embeddings/oleObject48.bin"/><Relationship Id="rId17" Type="http://schemas.openxmlformats.org/officeDocument/2006/relationships/image" Target="../media/image48.wmf"/><Relationship Id="rId2" Type="http://schemas.openxmlformats.org/officeDocument/2006/relationships/oleObject" Target="../embeddings/oleObject43.bin"/><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slideLayout" Target="../slideLayouts/slideLayout7.xml"/><Relationship Id="rId6" Type="http://schemas.openxmlformats.org/officeDocument/2006/relationships/oleObject" Target="../embeddings/oleObject45.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23" Type="http://schemas.openxmlformats.org/officeDocument/2006/relationships/image" Target="../media/image51.wmf"/><Relationship Id="rId10" Type="http://schemas.openxmlformats.org/officeDocument/2006/relationships/oleObject" Target="../embeddings/oleObject47.bin"/><Relationship Id="rId19" Type="http://schemas.openxmlformats.org/officeDocument/2006/relationships/image" Target="../media/image49.wmf"/><Relationship Id="rId4" Type="http://schemas.openxmlformats.org/officeDocument/2006/relationships/oleObject" Target="../embeddings/oleObject44.bin"/><Relationship Id="rId9" Type="http://schemas.openxmlformats.org/officeDocument/2006/relationships/image" Target="../media/image44.wmf"/><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23.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5.bin"/><Relationship Id="rId4" Type="http://schemas.openxmlformats.org/officeDocument/2006/relationships/image" Target="../media/image5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57.bin"/><Relationship Id="rId1" Type="http://schemas.openxmlformats.org/officeDocument/2006/relationships/slideLayout" Target="../slideLayouts/slideLayout7.xml"/><Relationship Id="rId6" Type="http://schemas.openxmlformats.org/officeDocument/2006/relationships/oleObject" Target="../embeddings/oleObject59.bin"/><Relationship Id="rId5" Type="http://schemas.openxmlformats.org/officeDocument/2006/relationships/image" Target="../media/image57.wmf"/><Relationship Id="rId4" Type="http://schemas.openxmlformats.org/officeDocument/2006/relationships/oleObject" Target="../embeddings/oleObject58.bin"/><Relationship Id="rId9" Type="http://schemas.openxmlformats.org/officeDocument/2006/relationships/image" Target="../media/image5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oleObject" Target="../embeddings/oleObject67.bin"/><Relationship Id="rId3" Type="http://schemas.openxmlformats.org/officeDocument/2006/relationships/image" Target="../media/image56.wmf"/><Relationship Id="rId7" Type="http://schemas.openxmlformats.org/officeDocument/2006/relationships/image" Target="../media/image60.wmf"/><Relationship Id="rId12" Type="http://schemas.openxmlformats.org/officeDocument/2006/relationships/oleObject" Target="../embeddings/oleObject66.bin"/><Relationship Id="rId17" Type="http://schemas.openxmlformats.org/officeDocument/2006/relationships/oleObject" Target="../embeddings/oleObject70.bin"/><Relationship Id="rId2" Type="http://schemas.openxmlformats.org/officeDocument/2006/relationships/oleObject" Target="../embeddings/oleObject61.bin"/><Relationship Id="rId16" Type="http://schemas.openxmlformats.org/officeDocument/2006/relationships/oleObject" Target="../embeddings/oleObject69.bin"/><Relationship Id="rId1" Type="http://schemas.openxmlformats.org/officeDocument/2006/relationships/slideLayout" Target="../slideLayouts/slideLayout7.xml"/><Relationship Id="rId6" Type="http://schemas.openxmlformats.org/officeDocument/2006/relationships/oleObject" Target="../embeddings/oleObject63.bin"/><Relationship Id="rId11" Type="http://schemas.openxmlformats.org/officeDocument/2006/relationships/image" Target="../media/image59.wmf"/><Relationship Id="rId5" Type="http://schemas.openxmlformats.org/officeDocument/2006/relationships/image" Target="../media/image57.wmf"/><Relationship Id="rId15" Type="http://schemas.openxmlformats.org/officeDocument/2006/relationships/image" Target="../media/image61.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58.wmf"/><Relationship Id="rId14" Type="http://schemas.openxmlformats.org/officeDocument/2006/relationships/oleObject" Target="../embeddings/oleObject6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67.wmf"/><Relationship Id="rId18" Type="http://schemas.openxmlformats.org/officeDocument/2006/relationships/oleObject" Target="../embeddings/oleObject79.bin"/><Relationship Id="rId26" Type="http://schemas.openxmlformats.org/officeDocument/2006/relationships/oleObject" Target="../embeddings/oleObject83.bin"/><Relationship Id="rId3" Type="http://schemas.openxmlformats.org/officeDocument/2006/relationships/image" Target="../media/image62.wmf"/><Relationship Id="rId21" Type="http://schemas.openxmlformats.org/officeDocument/2006/relationships/image" Target="../media/image71.wmf"/><Relationship Id="rId7" Type="http://schemas.openxmlformats.org/officeDocument/2006/relationships/image" Target="../media/image64.wmf"/><Relationship Id="rId12" Type="http://schemas.openxmlformats.org/officeDocument/2006/relationships/oleObject" Target="../embeddings/oleObject76.bin"/><Relationship Id="rId17" Type="http://schemas.openxmlformats.org/officeDocument/2006/relationships/image" Target="../media/image69.wmf"/><Relationship Id="rId25" Type="http://schemas.openxmlformats.org/officeDocument/2006/relationships/image" Target="../media/image73.wmf"/><Relationship Id="rId2" Type="http://schemas.openxmlformats.org/officeDocument/2006/relationships/oleObject" Target="../embeddings/oleObject71.bin"/><Relationship Id="rId16" Type="http://schemas.openxmlformats.org/officeDocument/2006/relationships/oleObject" Target="../embeddings/oleObject78.bin"/><Relationship Id="rId20" Type="http://schemas.openxmlformats.org/officeDocument/2006/relationships/oleObject" Target="../embeddings/oleObject80.bin"/><Relationship Id="rId29" Type="http://schemas.openxmlformats.org/officeDocument/2006/relationships/image" Target="../media/image75.wmf"/><Relationship Id="rId1" Type="http://schemas.openxmlformats.org/officeDocument/2006/relationships/slideLayout" Target="../slideLayouts/slideLayout7.xml"/><Relationship Id="rId6" Type="http://schemas.openxmlformats.org/officeDocument/2006/relationships/oleObject" Target="../embeddings/oleObject73.bin"/><Relationship Id="rId11" Type="http://schemas.openxmlformats.org/officeDocument/2006/relationships/image" Target="../media/image66.wmf"/><Relationship Id="rId24" Type="http://schemas.openxmlformats.org/officeDocument/2006/relationships/oleObject" Target="../embeddings/oleObject82.bin"/><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wmf"/><Relationship Id="rId28" Type="http://schemas.openxmlformats.org/officeDocument/2006/relationships/oleObject" Target="../embeddings/oleObject84.bin"/><Relationship Id="rId10" Type="http://schemas.openxmlformats.org/officeDocument/2006/relationships/oleObject" Target="../embeddings/oleObject75.bin"/><Relationship Id="rId19" Type="http://schemas.openxmlformats.org/officeDocument/2006/relationships/image" Target="../media/image70.wmf"/><Relationship Id="rId31" Type="http://schemas.openxmlformats.org/officeDocument/2006/relationships/image" Target="../media/image76.wmf"/><Relationship Id="rId4" Type="http://schemas.openxmlformats.org/officeDocument/2006/relationships/oleObject" Target="../embeddings/oleObject72.bin"/><Relationship Id="rId9" Type="http://schemas.openxmlformats.org/officeDocument/2006/relationships/image" Target="../media/image65.wmf"/><Relationship Id="rId14" Type="http://schemas.openxmlformats.org/officeDocument/2006/relationships/oleObject" Target="../embeddings/oleObject77.bin"/><Relationship Id="rId22" Type="http://schemas.openxmlformats.org/officeDocument/2006/relationships/oleObject" Target="../embeddings/oleObject81.bin"/><Relationship Id="rId27" Type="http://schemas.openxmlformats.org/officeDocument/2006/relationships/image" Target="../media/image74.wmf"/><Relationship Id="rId30" Type="http://schemas.openxmlformats.org/officeDocument/2006/relationships/oleObject" Target="../embeddings/oleObject85.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86.bin"/><Relationship Id="rId1" Type="http://schemas.openxmlformats.org/officeDocument/2006/relationships/slideLayout" Target="../slideLayouts/slideLayout7.xml"/><Relationship Id="rId5" Type="http://schemas.openxmlformats.org/officeDocument/2006/relationships/image" Target="../media/image78.wmf"/><Relationship Id="rId4" Type="http://schemas.openxmlformats.org/officeDocument/2006/relationships/oleObject" Target="../embeddings/oleObject8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84.wmf"/><Relationship Id="rId18" Type="http://schemas.openxmlformats.org/officeDocument/2006/relationships/oleObject" Target="../embeddings/oleObject97.bin"/><Relationship Id="rId26" Type="http://schemas.openxmlformats.org/officeDocument/2006/relationships/oleObject" Target="../embeddings/oleObject102.bin"/><Relationship Id="rId3" Type="http://schemas.openxmlformats.org/officeDocument/2006/relationships/image" Target="../media/image79.wmf"/><Relationship Id="rId21" Type="http://schemas.openxmlformats.org/officeDocument/2006/relationships/image" Target="../media/image87.wmf"/><Relationship Id="rId7" Type="http://schemas.openxmlformats.org/officeDocument/2006/relationships/image" Target="../media/image81.wmf"/><Relationship Id="rId12" Type="http://schemas.openxmlformats.org/officeDocument/2006/relationships/oleObject" Target="../embeddings/oleObject93.bin"/><Relationship Id="rId17" Type="http://schemas.openxmlformats.org/officeDocument/2006/relationships/image" Target="../media/image85.wmf"/><Relationship Id="rId25" Type="http://schemas.openxmlformats.org/officeDocument/2006/relationships/image" Target="../media/image88.wmf"/><Relationship Id="rId2" Type="http://schemas.openxmlformats.org/officeDocument/2006/relationships/oleObject" Target="../embeddings/oleObject88.bin"/><Relationship Id="rId16" Type="http://schemas.openxmlformats.org/officeDocument/2006/relationships/oleObject" Target="../embeddings/oleObject96.bin"/><Relationship Id="rId20" Type="http://schemas.openxmlformats.org/officeDocument/2006/relationships/oleObject" Target="../embeddings/oleObject98.bin"/><Relationship Id="rId29" Type="http://schemas.openxmlformats.org/officeDocument/2006/relationships/image" Target="../media/image90.wmf"/><Relationship Id="rId1" Type="http://schemas.openxmlformats.org/officeDocument/2006/relationships/slideLayout" Target="../slideLayouts/slideLayout7.xml"/><Relationship Id="rId6" Type="http://schemas.openxmlformats.org/officeDocument/2006/relationships/oleObject" Target="../embeddings/oleObject90.bin"/><Relationship Id="rId11" Type="http://schemas.openxmlformats.org/officeDocument/2006/relationships/image" Target="../media/image83.wmf"/><Relationship Id="rId24" Type="http://schemas.openxmlformats.org/officeDocument/2006/relationships/oleObject" Target="../embeddings/oleObject101.bin"/><Relationship Id="rId5" Type="http://schemas.openxmlformats.org/officeDocument/2006/relationships/image" Target="../media/image80.wmf"/><Relationship Id="rId15" Type="http://schemas.openxmlformats.org/officeDocument/2006/relationships/oleObject" Target="../embeddings/oleObject95.bin"/><Relationship Id="rId23" Type="http://schemas.openxmlformats.org/officeDocument/2006/relationships/oleObject" Target="../embeddings/oleObject100.bin"/><Relationship Id="rId28" Type="http://schemas.openxmlformats.org/officeDocument/2006/relationships/oleObject" Target="../embeddings/oleObject103.bin"/><Relationship Id="rId10" Type="http://schemas.openxmlformats.org/officeDocument/2006/relationships/oleObject" Target="../embeddings/oleObject92.bin"/><Relationship Id="rId19" Type="http://schemas.openxmlformats.org/officeDocument/2006/relationships/image" Target="../media/image86.wmf"/><Relationship Id="rId4" Type="http://schemas.openxmlformats.org/officeDocument/2006/relationships/oleObject" Target="../embeddings/oleObject89.bin"/><Relationship Id="rId9" Type="http://schemas.openxmlformats.org/officeDocument/2006/relationships/image" Target="../media/image82.wmf"/><Relationship Id="rId14" Type="http://schemas.openxmlformats.org/officeDocument/2006/relationships/oleObject" Target="../embeddings/oleObject94.bin"/><Relationship Id="rId22" Type="http://schemas.openxmlformats.org/officeDocument/2006/relationships/oleObject" Target="../embeddings/oleObject99.bin"/><Relationship Id="rId27" Type="http://schemas.openxmlformats.org/officeDocument/2006/relationships/image" Target="../media/image89.wmf"/></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97.wmf"/><Relationship Id="rId18" Type="http://schemas.openxmlformats.org/officeDocument/2006/relationships/oleObject" Target="../embeddings/oleObject112.bin"/><Relationship Id="rId26" Type="http://schemas.openxmlformats.org/officeDocument/2006/relationships/oleObject" Target="../embeddings/oleObject116.bin"/><Relationship Id="rId3" Type="http://schemas.openxmlformats.org/officeDocument/2006/relationships/image" Target="../media/image92.wmf"/><Relationship Id="rId21" Type="http://schemas.openxmlformats.org/officeDocument/2006/relationships/image" Target="../media/image101.wmf"/><Relationship Id="rId7" Type="http://schemas.openxmlformats.org/officeDocument/2006/relationships/image" Target="../media/image94.wmf"/><Relationship Id="rId12" Type="http://schemas.openxmlformats.org/officeDocument/2006/relationships/oleObject" Target="../embeddings/oleObject109.bin"/><Relationship Id="rId17" Type="http://schemas.openxmlformats.org/officeDocument/2006/relationships/image" Target="../media/image99.wmf"/><Relationship Id="rId25" Type="http://schemas.openxmlformats.org/officeDocument/2006/relationships/image" Target="../media/image103.wmf"/><Relationship Id="rId2" Type="http://schemas.openxmlformats.org/officeDocument/2006/relationships/oleObject" Target="../embeddings/oleObject104.bin"/><Relationship Id="rId16" Type="http://schemas.openxmlformats.org/officeDocument/2006/relationships/oleObject" Target="../embeddings/oleObject111.bin"/><Relationship Id="rId20" Type="http://schemas.openxmlformats.org/officeDocument/2006/relationships/oleObject" Target="../embeddings/oleObject113.bin"/><Relationship Id="rId29" Type="http://schemas.openxmlformats.org/officeDocument/2006/relationships/image" Target="../media/image105.wmf"/><Relationship Id="rId1" Type="http://schemas.openxmlformats.org/officeDocument/2006/relationships/slideLayout" Target="../slideLayouts/slideLayout7.xml"/><Relationship Id="rId6" Type="http://schemas.openxmlformats.org/officeDocument/2006/relationships/oleObject" Target="../embeddings/oleObject106.bin"/><Relationship Id="rId11" Type="http://schemas.openxmlformats.org/officeDocument/2006/relationships/image" Target="../media/image96.wmf"/><Relationship Id="rId24" Type="http://schemas.openxmlformats.org/officeDocument/2006/relationships/oleObject" Target="../embeddings/oleObject115.bin"/><Relationship Id="rId5" Type="http://schemas.openxmlformats.org/officeDocument/2006/relationships/image" Target="../media/image93.wmf"/><Relationship Id="rId15" Type="http://schemas.openxmlformats.org/officeDocument/2006/relationships/image" Target="../media/image98.wmf"/><Relationship Id="rId23" Type="http://schemas.openxmlformats.org/officeDocument/2006/relationships/image" Target="../media/image102.wmf"/><Relationship Id="rId28" Type="http://schemas.openxmlformats.org/officeDocument/2006/relationships/oleObject" Target="../embeddings/oleObject117.bin"/><Relationship Id="rId10" Type="http://schemas.openxmlformats.org/officeDocument/2006/relationships/oleObject" Target="../embeddings/oleObject108.bin"/><Relationship Id="rId19" Type="http://schemas.openxmlformats.org/officeDocument/2006/relationships/image" Target="../media/image100.wmf"/><Relationship Id="rId4" Type="http://schemas.openxmlformats.org/officeDocument/2006/relationships/oleObject" Target="../embeddings/oleObject105.bin"/><Relationship Id="rId9" Type="http://schemas.openxmlformats.org/officeDocument/2006/relationships/image" Target="../media/image95.wmf"/><Relationship Id="rId14" Type="http://schemas.openxmlformats.org/officeDocument/2006/relationships/oleObject" Target="../embeddings/oleObject110.bin"/><Relationship Id="rId22" Type="http://schemas.openxmlformats.org/officeDocument/2006/relationships/oleObject" Target="../embeddings/oleObject114.bin"/><Relationship Id="rId27" Type="http://schemas.openxmlformats.org/officeDocument/2006/relationships/image" Target="../media/image104.wmf"/><Relationship Id="rId30"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3" Type="http://schemas.openxmlformats.org/officeDocument/2006/relationships/image" Target="../media/image111.wmf"/><Relationship Id="rId18" Type="http://schemas.openxmlformats.org/officeDocument/2006/relationships/oleObject" Target="../embeddings/oleObject126.bin"/><Relationship Id="rId26" Type="http://schemas.openxmlformats.org/officeDocument/2006/relationships/oleObject" Target="../embeddings/oleObject130.bin"/><Relationship Id="rId3" Type="http://schemas.openxmlformats.org/officeDocument/2006/relationships/image" Target="../media/image106.wmf"/><Relationship Id="rId21" Type="http://schemas.openxmlformats.org/officeDocument/2006/relationships/image" Target="../media/image115.wmf"/><Relationship Id="rId7" Type="http://schemas.openxmlformats.org/officeDocument/2006/relationships/image" Target="../media/image108.wmf"/><Relationship Id="rId12" Type="http://schemas.openxmlformats.org/officeDocument/2006/relationships/oleObject" Target="../embeddings/oleObject123.bin"/><Relationship Id="rId17" Type="http://schemas.openxmlformats.org/officeDocument/2006/relationships/image" Target="../media/image113.wmf"/><Relationship Id="rId25" Type="http://schemas.openxmlformats.org/officeDocument/2006/relationships/image" Target="../media/image117.wmf"/><Relationship Id="rId33" Type="http://schemas.openxmlformats.org/officeDocument/2006/relationships/image" Target="../media/image121.wmf"/><Relationship Id="rId2" Type="http://schemas.openxmlformats.org/officeDocument/2006/relationships/oleObject" Target="../embeddings/oleObject118.bin"/><Relationship Id="rId16" Type="http://schemas.openxmlformats.org/officeDocument/2006/relationships/oleObject" Target="../embeddings/oleObject125.bin"/><Relationship Id="rId20" Type="http://schemas.openxmlformats.org/officeDocument/2006/relationships/oleObject" Target="../embeddings/oleObject127.bin"/><Relationship Id="rId29" Type="http://schemas.openxmlformats.org/officeDocument/2006/relationships/image" Target="../media/image119.wmf"/><Relationship Id="rId1" Type="http://schemas.openxmlformats.org/officeDocument/2006/relationships/slideLayout" Target="../slideLayouts/slideLayout7.xml"/><Relationship Id="rId6" Type="http://schemas.openxmlformats.org/officeDocument/2006/relationships/oleObject" Target="../embeddings/oleObject120.bin"/><Relationship Id="rId11" Type="http://schemas.openxmlformats.org/officeDocument/2006/relationships/image" Target="../media/image110.wmf"/><Relationship Id="rId24" Type="http://schemas.openxmlformats.org/officeDocument/2006/relationships/oleObject" Target="../embeddings/oleObject129.bin"/><Relationship Id="rId32" Type="http://schemas.openxmlformats.org/officeDocument/2006/relationships/oleObject" Target="../embeddings/oleObject133.bin"/><Relationship Id="rId5" Type="http://schemas.openxmlformats.org/officeDocument/2006/relationships/image" Target="../media/image107.wmf"/><Relationship Id="rId15" Type="http://schemas.openxmlformats.org/officeDocument/2006/relationships/image" Target="../media/image112.wmf"/><Relationship Id="rId23" Type="http://schemas.openxmlformats.org/officeDocument/2006/relationships/image" Target="../media/image116.wmf"/><Relationship Id="rId28" Type="http://schemas.openxmlformats.org/officeDocument/2006/relationships/oleObject" Target="../embeddings/oleObject131.bin"/><Relationship Id="rId10" Type="http://schemas.openxmlformats.org/officeDocument/2006/relationships/oleObject" Target="../embeddings/oleObject122.bin"/><Relationship Id="rId19" Type="http://schemas.openxmlformats.org/officeDocument/2006/relationships/image" Target="../media/image114.wmf"/><Relationship Id="rId31" Type="http://schemas.openxmlformats.org/officeDocument/2006/relationships/image" Target="../media/image120.wmf"/><Relationship Id="rId4" Type="http://schemas.openxmlformats.org/officeDocument/2006/relationships/oleObject" Target="../embeddings/oleObject119.bin"/><Relationship Id="rId9" Type="http://schemas.openxmlformats.org/officeDocument/2006/relationships/image" Target="../media/image109.wmf"/><Relationship Id="rId14" Type="http://schemas.openxmlformats.org/officeDocument/2006/relationships/oleObject" Target="../embeddings/oleObject124.bin"/><Relationship Id="rId22" Type="http://schemas.openxmlformats.org/officeDocument/2006/relationships/oleObject" Target="../embeddings/oleObject128.bin"/><Relationship Id="rId27" Type="http://schemas.openxmlformats.org/officeDocument/2006/relationships/image" Target="../media/image118.wmf"/><Relationship Id="rId30" Type="http://schemas.openxmlformats.org/officeDocument/2006/relationships/oleObject" Target="../embeddings/oleObject132.bin"/><Relationship Id="rId8" Type="http://schemas.openxmlformats.org/officeDocument/2006/relationships/oleObject" Target="../embeddings/oleObject1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127.wmf"/><Relationship Id="rId18" Type="http://schemas.openxmlformats.org/officeDocument/2006/relationships/oleObject" Target="../embeddings/oleObject142.bin"/><Relationship Id="rId26" Type="http://schemas.openxmlformats.org/officeDocument/2006/relationships/oleObject" Target="../embeddings/oleObject146.bin"/><Relationship Id="rId3" Type="http://schemas.openxmlformats.org/officeDocument/2006/relationships/image" Target="../media/image122.wmf"/><Relationship Id="rId21" Type="http://schemas.openxmlformats.org/officeDocument/2006/relationships/image" Target="../media/image131.wmf"/><Relationship Id="rId7" Type="http://schemas.openxmlformats.org/officeDocument/2006/relationships/image" Target="../media/image124.wmf"/><Relationship Id="rId12" Type="http://schemas.openxmlformats.org/officeDocument/2006/relationships/oleObject" Target="../embeddings/oleObject139.bin"/><Relationship Id="rId17" Type="http://schemas.openxmlformats.org/officeDocument/2006/relationships/image" Target="../media/image129.wmf"/><Relationship Id="rId25" Type="http://schemas.openxmlformats.org/officeDocument/2006/relationships/image" Target="../media/image133.wmf"/><Relationship Id="rId33" Type="http://schemas.openxmlformats.org/officeDocument/2006/relationships/image" Target="../media/image137.wmf"/><Relationship Id="rId2" Type="http://schemas.openxmlformats.org/officeDocument/2006/relationships/oleObject" Target="../embeddings/oleObject134.bin"/><Relationship Id="rId16" Type="http://schemas.openxmlformats.org/officeDocument/2006/relationships/oleObject" Target="../embeddings/oleObject141.bin"/><Relationship Id="rId20" Type="http://schemas.openxmlformats.org/officeDocument/2006/relationships/oleObject" Target="../embeddings/oleObject143.bin"/><Relationship Id="rId29" Type="http://schemas.openxmlformats.org/officeDocument/2006/relationships/image" Target="../media/image135.wmf"/><Relationship Id="rId1" Type="http://schemas.openxmlformats.org/officeDocument/2006/relationships/slideLayout" Target="../slideLayouts/slideLayout7.xml"/><Relationship Id="rId6" Type="http://schemas.openxmlformats.org/officeDocument/2006/relationships/oleObject" Target="../embeddings/oleObject136.bin"/><Relationship Id="rId11" Type="http://schemas.openxmlformats.org/officeDocument/2006/relationships/image" Target="../media/image126.wmf"/><Relationship Id="rId24" Type="http://schemas.openxmlformats.org/officeDocument/2006/relationships/oleObject" Target="../embeddings/oleObject145.bin"/><Relationship Id="rId32" Type="http://schemas.openxmlformats.org/officeDocument/2006/relationships/oleObject" Target="../embeddings/oleObject149.bin"/><Relationship Id="rId5" Type="http://schemas.openxmlformats.org/officeDocument/2006/relationships/image" Target="../media/image123.wmf"/><Relationship Id="rId15" Type="http://schemas.openxmlformats.org/officeDocument/2006/relationships/image" Target="../media/image128.wmf"/><Relationship Id="rId23" Type="http://schemas.openxmlformats.org/officeDocument/2006/relationships/image" Target="../media/image132.wmf"/><Relationship Id="rId28" Type="http://schemas.openxmlformats.org/officeDocument/2006/relationships/oleObject" Target="../embeddings/oleObject147.bin"/><Relationship Id="rId10" Type="http://schemas.openxmlformats.org/officeDocument/2006/relationships/oleObject" Target="../embeddings/oleObject138.bin"/><Relationship Id="rId19" Type="http://schemas.openxmlformats.org/officeDocument/2006/relationships/image" Target="../media/image130.wmf"/><Relationship Id="rId31" Type="http://schemas.openxmlformats.org/officeDocument/2006/relationships/image" Target="../media/image136.wmf"/><Relationship Id="rId4" Type="http://schemas.openxmlformats.org/officeDocument/2006/relationships/oleObject" Target="../embeddings/oleObject135.bin"/><Relationship Id="rId9" Type="http://schemas.openxmlformats.org/officeDocument/2006/relationships/image" Target="../media/image125.wmf"/><Relationship Id="rId14" Type="http://schemas.openxmlformats.org/officeDocument/2006/relationships/oleObject" Target="../embeddings/oleObject140.bin"/><Relationship Id="rId22" Type="http://schemas.openxmlformats.org/officeDocument/2006/relationships/oleObject" Target="../embeddings/oleObject144.bin"/><Relationship Id="rId27" Type="http://schemas.openxmlformats.org/officeDocument/2006/relationships/image" Target="../media/image134.wmf"/><Relationship Id="rId30" Type="http://schemas.openxmlformats.org/officeDocument/2006/relationships/oleObject" Target="../embeddings/oleObject148.bin"/><Relationship Id="rId8" Type="http://schemas.openxmlformats.org/officeDocument/2006/relationships/oleObject" Target="../embeddings/oleObject13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43.wmf"/><Relationship Id="rId18" Type="http://schemas.openxmlformats.org/officeDocument/2006/relationships/oleObject" Target="../embeddings/oleObject158.bin"/><Relationship Id="rId26" Type="http://schemas.openxmlformats.org/officeDocument/2006/relationships/oleObject" Target="../embeddings/oleObject162.bin"/><Relationship Id="rId3" Type="http://schemas.openxmlformats.org/officeDocument/2006/relationships/image" Target="../media/image138.wmf"/><Relationship Id="rId21" Type="http://schemas.openxmlformats.org/officeDocument/2006/relationships/image" Target="../media/image147.wmf"/><Relationship Id="rId7" Type="http://schemas.openxmlformats.org/officeDocument/2006/relationships/image" Target="../media/image140.wmf"/><Relationship Id="rId12" Type="http://schemas.openxmlformats.org/officeDocument/2006/relationships/oleObject" Target="../embeddings/oleObject155.bin"/><Relationship Id="rId17" Type="http://schemas.openxmlformats.org/officeDocument/2006/relationships/image" Target="../media/image145.wmf"/><Relationship Id="rId25" Type="http://schemas.openxmlformats.org/officeDocument/2006/relationships/image" Target="../media/image149.wmf"/><Relationship Id="rId2" Type="http://schemas.openxmlformats.org/officeDocument/2006/relationships/oleObject" Target="../embeddings/oleObject150.bin"/><Relationship Id="rId16" Type="http://schemas.openxmlformats.org/officeDocument/2006/relationships/oleObject" Target="../embeddings/oleObject157.bin"/><Relationship Id="rId20" Type="http://schemas.openxmlformats.org/officeDocument/2006/relationships/oleObject" Target="../embeddings/oleObject159.bin"/><Relationship Id="rId1" Type="http://schemas.openxmlformats.org/officeDocument/2006/relationships/slideLayout" Target="../slideLayouts/slideLayout7.xml"/><Relationship Id="rId6" Type="http://schemas.openxmlformats.org/officeDocument/2006/relationships/oleObject" Target="../embeddings/oleObject152.bin"/><Relationship Id="rId11" Type="http://schemas.openxmlformats.org/officeDocument/2006/relationships/image" Target="../media/image142.wmf"/><Relationship Id="rId24" Type="http://schemas.openxmlformats.org/officeDocument/2006/relationships/oleObject" Target="../embeddings/oleObject161.bin"/><Relationship Id="rId5" Type="http://schemas.openxmlformats.org/officeDocument/2006/relationships/image" Target="../media/image139.wmf"/><Relationship Id="rId15" Type="http://schemas.openxmlformats.org/officeDocument/2006/relationships/image" Target="../media/image144.wmf"/><Relationship Id="rId23" Type="http://schemas.openxmlformats.org/officeDocument/2006/relationships/image" Target="../media/image148.wmf"/><Relationship Id="rId10" Type="http://schemas.openxmlformats.org/officeDocument/2006/relationships/oleObject" Target="../embeddings/oleObject154.bin"/><Relationship Id="rId19" Type="http://schemas.openxmlformats.org/officeDocument/2006/relationships/image" Target="../media/image146.wmf"/><Relationship Id="rId4" Type="http://schemas.openxmlformats.org/officeDocument/2006/relationships/oleObject" Target="../embeddings/oleObject151.bin"/><Relationship Id="rId9" Type="http://schemas.openxmlformats.org/officeDocument/2006/relationships/image" Target="../media/image141.wmf"/><Relationship Id="rId14" Type="http://schemas.openxmlformats.org/officeDocument/2006/relationships/oleObject" Target="../embeddings/oleObject156.bin"/><Relationship Id="rId22" Type="http://schemas.openxmlformats.org/officeDocument/2006/relationships/oleObject" Target="../embeddings/oleObject160.bin"/><Relationship Id="rId27" Type="http://schemas.openxmlformats.org/officeDocument/2006/relationships/image" Target="../media/image15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image" Target="../media/image143.wmf"/><Relationship Id="rId18" Type="http://schemas.openxmlformats.org/officeDocument/2006/relationships/oleObject" Target="../embeddings/oleObject171.bin"/><Relationship Id="rId26" Type="http://schemas.openxmlformats.org/officeDocument/2006/relationships/oleObject" Target="../embeddings/oleObject175.bin"/><Relationship Id="rId3" Type="http://schemas.openxmlformats.org/officeDocument/2006/relationships/image" Target="../media/image138.wmf"/><Relationship Id="rId21" Type="http://schemas.openxmlformats.org/officeDocument/2006/relationships/image" Target="../media/image147.wmf"/><Relationship Id="rId7" Type="http://schemas.openxmlformats.org/officeDocument/2006/relationships/image" Target="../media/image140.wmf"/><Relationship Id="rId12" Type="http://schemas.openxmlformats.org/officeDocument/2006/relationships/oleObject" Target="../embeddings/oleObject168.bin"/><Relationship Id="rId17" Type="http://schemas.openxmlformats.org/officeDocument/2006/relationships/image" Target="../media/image145.wmf"/><Relationship Id="rId25" Type="http://schemas.openxmlformats.org/officeDocument/2006/relationships/image" Target="../media/image149.wmf"/><Relationship Id="rId2" Type="http://schemas.openxmlformats.org/officeDocument/2006/relationships/oleObject" Target="../embeddings/oleObject163.bin"/><Relationship Id="rId16" Type="http://schemas.openxmlformats.org/officeDocument/2006/relationships/oleObject" Target="../embeddings/oleObject170.bin"/><Relationship Id="rId20" Type="http://schemas.openxmlformats.org/officeDocument/2006/relationships/oleObject" Target="../embeddings/oleObject172.bin"/><Relationship Id="rId1" Type="http://schemas.openxmlformats.org/officeDocument/2006/relationships/slideLayout" Target="../slideLayouts/slideLayout7.xml"/><Relationship Id="rId6" Type="http://schemas.openxmlformats.org/officeDocument/2006/relationships/oleObject" Target="../embeddings/oleObject165.bin"/><Relationship Id="rId11" Type="http://schemas.openxmlformats.org/officeDocument/2006/relationships/image" Target="../media/image142.wmf"/><Relationship Id="rId24" Type="http://schemas.openxmlformats.org/officeDocument/2006/relationships/oleObject" Target="../embeddings/oleObject174.bin"/><Relationship Id="rId5" Type="http://schemas.openxmlformats.org/officeDocument/2006/relationships/image" Target="../media/image139.wmf"/><Relationship Id="rId15" Type="http://schemas.openxmlformats.org/officeDocument/2006/relationships/image" Target="../media/image144.wmf"/><Relationship Id="rId23" Type="http://schemas.openxmlformats.org/officeDocument/2006/relationships/image" Target="../media/image148.wmf"/><Relationship Id="rId10" Type="http://schemas.openxmlformats.org/officeDocument/2006/relationships/oleObject" Target="../embeddings/oleObject167.bin"/><Relationship Id="rId19" Type="http://schemas.openxmlformats.org/officeDocument/2006/relationships/image" Target="../media/image146.wmf"/><Relationship Id="rId4" Type="http://schemas.openxmlformats.org/officeDocument/2006/relationships/oleObject" Target="../embeddings/oleObject164.bin"/><Relationship Id="rId9" Type="http://schemas.openxmlformats.org/officeDocument/2006/relationships/image" Target="../media/image141.wmf"/><Relationship Id="rId14" Type="http://schemas.openxmlformats.org/officeDocument/2006/relationships/oleObject" Target="../embeddings/oleObject169.bin"/><Relationship Id="rId22" Type="http://schemas.openxmlformats.org/officeDocument/2006/relationships/oleObject" Target="../embeddings/oleObject173.bin"/><Relationship Id="rId27" Type="http://schemas.openxmlformats.org/officeDocument/2006/relationships/image" Target="../media/image150.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43.wmf"/><Relationship Id="rId18" Type="http://schemas.openxmlformats.org/officeDocument/2006/relationships/oleObject" Target="../embeddings/oleObject184.bin"/><Relationship Id="rId26" Type="http://schemas.openxmlformats.org/officeDocument/2006/relationships/oleObject" Target="../embeddings/oleObject188.bin"/><Relationship Id="rId3" Type="http://schemas.openxmlformats.org/officeDocument/2006/relationships/image" Target="../media/image138.wmf"/><Relationship Id="rId21" Type="http://schemas.openxmlformats.org/officeDocument/2006/relationships/image" Target="../media/image147.wmf"/><Relationship Id="rId7" Type="http://schemas.openxmlformats.org/officeDocument/2006/relationships/image" Target="../media/image140.wmf"/><Relationship Id="rId12" Type="http://schemas.openxmlformats.org/officeDocument/2006/relationships/oleObject" Target="../embeddings/oleObject181.bin"/><Relationship Id="rId17" Type="http://schemas.openxmlformats.org/officeDocument/2006/relationships/image" Target="../media/image145.wmf"/><Relationship Id="rId25" Type="http://schemas.openxmlformats.org/officeDocument/2006/relationships/image" Target="../media/image149.wmf"/><Relationship Id="rId2" Type="http://schemas.openxmlformats.org/officeDocument/2006/relationships/oleObject" Target="../embeddings/oleObject176.bin"/><Relationship Id="rId16" Type="http://schemas.openxmlformats.org/officeDocument/2006/relationships/oleObject" Target="../embeddings/oleObject183.bin"/><Relationship Id="rId20" Type="http://schemas.openxmlformats.org/officeDocument/2006/relationships/oleObject" Target="../embeddings/oleObject185.bin"/><Relationship Id="rId1" Type="http://schemas.openxmlformats.org/officeDocument/2006/relationships/slideLayout" Target="../slideLayouts/slideLayout7.xml"/><Relationship Id="rId6" Type="http://schemas.openxmlformats.org/officeDocument/2006/relationships/oleObject" Target="../embeddings/oleObject178.bin"/><Relationship Id="rId11" Type="http://schemas.openxmlformats.org/officeDocument/2006/relationships/image" Target="../media/image142.wmf"/><Relationship Id="rId24" Type="http://schemas.openxmlformats.org/officeDocument/2006/relationships/oleObject" Target="../embeddings/oleObject187.bin"/><Relationship Id="rId5" Type="http://schemas.openxmlformats.org/officeDocument/2006/relationships/image" Target="../media/image139.wmf"/><Relationship Id="rId15" Type="http://schemas.openxmlformats.org/officeDocument/2006/relationships/image" Target="../media/image144.wmf"/><Relationship Id="rId23" Type="http://schemas.openxmlformats.org/officeDocument/2006/relationships/image" Target="../media/image148.wmf"/><Relationship Id="rId10" Type="http://schemas.openxmlformats.org/officeDocument/2006/relationships/oleObject" Target="../embeddings/oleObject180.bin"/><Relationship Id="rId19" Type="http://schemas.openxmlformats.org/officeDocument/2006/relationships/image" Target="../media/image146.wmf"/><Relationship Id="rId4" Type="http://schemas.openxmlformats.org/officeDocument/2006/relationships/oleObject" Target="../embeddings/oleObject177.bin"/><Relationship Id="rId9" Type="http://schemas.openxmlformats.org/officeDocument/2006/relationships/image" Target="../media/image141.wmf"/><Relationship Id="rId14" Type="http://schemas.openxmlformats.org/officeDocument/2006/relationships/oleObject" Target="../embeddings/oleObject182.bin"/><Relationship Id="rId22" Type="http://schemas.openxmlformats.org/officeDocument/2006/relationships/oleObject" Target="../embeddings/oleObject186.bin"/><Relationship Id="rId27" Type="http://schemas.openxmlformats.org/officeDocument/2006/relationships/image" Target="../media/image150.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92.bin"/><Relationship Id="rId13" Type="http://schemas.openxmlformats.org/officeDocument/2006/relationships/image" Target="../media/image140.wmf"/><Relationship Id="rId18" Type="http://schemas.openxmlformats.org/officeDocument/2006/relationships/oleObject" Target="../embeddings/oleObject197.bin"/><Relationship Id="rId26" Type="http://schemas.openxmlformats.org/officeDocument/2006/relationships/oleObject" Target="../embeddings/oleObject201.bin"/><Relationship Id="rId3" Type="http://schemas.openxmlformats.org/officeDocument/2006/relationships/image" Target="../media/image143.wmf"/><Relationship Id="rId21" Type="http://schemas.openxmlformats.org/officeDocument/2006/relationships/image" Target="../media/image146.wmf"/><Relationship Id="rId7" Type="http://schemas.openxmlformats.org/officeDocument/2006/relationships/image" Target="../media/image145.wmf"/><Relationship Id="rId12" Type="http://schemas.openxmlformats.org/officeDocument/2006/relationships/oleObject" Target="../embeddings/oleObject194.bin"/><Relationship Id="rId17" Type="http://schemas.openxmlformats.org/officeDocument/2006/relationships/image" Target="../media/image142.wmf"/><Relationship Id="rId25" Type="http://schemas.openxmlformats.org/officeDocument/2006/relationships/image" Target="../media/image148.wmf"/><Relationship Id="rId2" Type="http://schemas.openxmlformats.org/officeDocument/2006/relationships/oleObject" Target="../embeddings/oleObject189.bin"/><Relationship Id="rId16" Type="http://schemas.openxmlformats.org/officeDocument/2006/relationships/oleObject" Target="../embeddings/oleObject196.bin"/><Relationship Id="rId20" Type="http://schemas.openxmlformats.org/officeDocument/2006/relationships/oleObject" Target="../embeddings/oleObject198.bin"/><Relationship Id="rId1" Type="http://schemas.openxmlformats.org/officeDocument/2006/relationships/slideLayout" Target="../slideLayouts/slideLayout7.xml"/><Relationship Id="rId6" Type="http://schemas.openxmlformats.org/officeDocument/2006/relationships/oleObject" Target="../embeddings/oleObject191.bin"/><Relationship Id="rId11" Type="http://schemas.openxmlformats.org/officeDocument/2006/relationships/image" Target="../media/image139.wmf"/><Relationship Id="rId24" Type="http://schemas.openxmlformats.org/officeDocument/2006/relationships/oleObject" Target="../embeddings/oleObject200.bin"/><Relationship Id="rId5" Type="http://schemas.openxmlformats.org/officeDocument/2006/relationships/image" Target="../media/image144.wmf"/><Relationship Id="rId15" Type="http://schemas.openxmlformats.org/officeDocument/2006/relationships/image" Target="../media/image141.wmf"/><Relationship Id="rId23" Type="http://schemas.openxmlformats.org/officeDocument/2006/relationships/image" Target="../media/image147.wmf"/><Relationship Id="rId10" Type="http://schemas.openxmlformats.org/officeDocument/2006/relationships/oleObject" Target="../embeddings/oleObject193.bin"/><Relationship Id="rId19" Type="http://schemas.openxmlformats.org/officeDocument/2006/relationships/image" Target="../media/image149.wmf"/><Relationship Id="rId4" Type="http://schemas.openxmlformats.org/officeDocument/2006/relationships/oleObject" Target="../embeddings/oleObject190.bin"/><Relationship Id="rId9" Type="http://schemas.openxmlformats.org/officeDocument/2006/relationships/image" Target="../media/image138.wmf"/><Relationship Id="rId14" Type="http://schemas.openxmlformats.org/officeDocument/2006/relationships/oleObject" Target="../embeddings/oleObject195.bin"/><Relationship Id="rId22" Type="http://schemas.openxmlformats.org/officeDocument/2006/relationships/oleObject" Target="../embeddings/oleObject199.bin"/><Relationship Id="rId27" Type="http://schemas.openxmlformats.org/officeDocument/2006/relationships/image" Target="../media/image15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05.bin"/><Relationship Id="rId13" Type="http://schemas.openxmlformats.org/officeDocument/2006/relationships/image" Target="../media/image159.wmf"/><Relationship Id="rId18" Type="http://schemas.openxmlformats.org/officeDocument/2006/relationships/oleObject" Target="../embeddings/oleObject211.bin"/><Relationship Id="rId3" Type="http://schemas.openxmlformats.org/officeDocument/2006/relationships/image" Target="../media/image154.wmf"/><Relationship Id="rId21" Type="http://schemas.openxmlformats.org/officeDocument/2006/relationships/oleObject" Target="../embeddings/oleObject214.bin"/><Relationship Id="rId7" Type="http://schemas.openxmlformats.org/officeDocument/2006/relationships/image" Target="../media/image156.wmf"/><Relationship Id="rId12" Type="http://schemas.openxmlformats.org/officeDocument/2006/relationships/oleObject" Target="../embeddings/oleObject207.bin"/><Relationship Id="rId17" Type="http://schemas.openxmlformats.org/officeDocument/2006/relationships/oleObject" Target="../embeddings/oleObject210.bin"/><Relationship Id="rId2" Type="http://schemas.openxmlformats.org/officeDocument/2006/relationships/oleObject" Target="../embeddings/oleObject202.bin"/><Relationship Id="rId16" Type="http://schemas.openxmlformats.org/officeDocument/2006/relationships/oleObject" Target="../embeddings/oleObject209.bin"/><Relationship Id="rId20" Type="http://schemas.openxmlformats.org/officeDocument/2006/relationships/oleObject" Target="../embeddings/oleObject213.bin"/><Relationship Id="rId1" Type="http://schemas.openxmlformats.org/officeDocument/2006/relationships/slideLayout" Target="../slideLayouts/slideLayout7.xml"/><Relationship Id="rId6" Type="http://schemas.openxmlformats.org/officeDocument/2006/relationships/oleObject" Target="../embeddings/oleObject204.bin"/><Relationship Id="rId11" Type="http://schemas.openxmlformats.org/officeDocument/2006/relationships/image" Target="../media/image158.wmf"/><Relationship Id="rId24" Type="http://schemas.openxmlformats.org/officeDocument/2006/relationships/image" Target="../media/image161.wmf"/><Relationship Id="rId5" Type="http://schemas.openxmlformats.org/officeDocument/2006/relationships/image" Target="../media/image155.wmf"/><Relationship Id="rId15" Type="http://schemas.openxmlformats.org/officeDocument/2006/relationships/image" Target="../media/image160.wmf"/><Relationship Id="rId23" Type="http://schemas.openxmlformats.org/officeDocument/2006/relationships/oleObject" Target="../embeddings/oleObject216.bin"/><Relationship Id="rId10" Type="http://schemas.openxmlformats.org/officeDocument/2006/relationships/oleObject" Target="../embeddings/oleObject206.bin"/><Relationship Id="rId19" Type="http://schemas.openxmlformats.org/officeDocument/2006/relationships/oleObject" Target="../embeddings/oleObject212.bin"/><Relationship Id="rId4" Type="http://schemas.openxmlformats.org/officeDocument/2006/relationships/oleObject" Target="../embeddings/oleObject203.bin"/><Relationship Id="rId9" Type="http://schemas.openxmlformats.org/officeDocument/2006/relationships/image" Target="../media/image157.wmf"/><Relationship Id="rId14" Type="http://schemas.openxmlformats.org/officeDocument/2006/relationships/oleObject" Target="../embeddings/oleObject208.bin"/><Relationship Id="rId22" Type="http://schemas.openxmlformats.org/officeDocument/2006/relationships/oleObject" Target="../embeddings/oleObject215.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20.bin"/><Relationship Id="rId13" Type="http://schemas.openxmlformats.org/officeDocument/2006/relationships/image" Target="../media/image162.wmf"/><Relationship Id="rId18" Type="http://schemas.openxmlformats.org/officeDocument/2006/relationships/oleObject" Target="../embeddings/oleObject226.bin"/><Relationship Id="rId26" Type="http://schemas.openxmlformats.org/officeDocument/2006/relationships/oleObject" Target="../embeddings/oleObject233.bin"/><Relationship Id="rId3" Type="http://schemas.openxmlformats.org/officeDocument/2006/relationships/image" Target="../media/image154.wmf"/><Relationship Id="rId21" Type="http://schemas.openxmlformats.org/officeDocument/2006/relationships/oleObject" Target="../embeddings/oleObject228.bin"/><Relationship Id="rId7" Type="http://schemas.openxmlformats.org/officeDocument/2006/relationships/image" Target="../media/image158.wmf"/><Relationship Id="rId12" Type="http://schemas.openxmlformats.org/officeDocument/2006/relationships/oleObject" Target="../embeddings/oleObject222.bin"/><Relationship Id="rId17" Type="http://schemas.openxmlformats.org/officeDocument/2006/relationships/oleObject" Target="../embeddings/oleObject225.bin"/><Relationship Id="rId25" Type="http://schemas.openxmlformats.org/officeDocument/2006/relationships/oleObject" Target="../embeddings/oleObject232.bin"/><Relationship Id="rId2" Type="http://schemas.openxmlformats.org/officeDocument/2006/relationships/oleObject" Target="../embeddings/oleObject217.bin"/><Relationship Id="rId16" Type="http://schemas.openxmlformats.org/officeDocument/2006/relationships/image" Target="../media/image155.wmf"/><Relationship Id="rId20" Type="http://schemas.openxmlformats.org/officeDocument/2006/relationships/oleObject" Target="../embeddings/oleObject227.bin"/><Relationship Id="rId29" Type="http://schemas.openxmlformats.org/officeDocument/2006/relationships/oleObject" Target="../embeddings/oleObject236.bin"/><Relationship Id="rId1" Type="http://schemas.openxmlformats.org/officeDocument/2006/relationships/slideLayout" Target="../slideLayouts/slideLayout7.xml"/><Relationship Id="rId6" Type="http://schemas.openxmlformats.org/officeDocument/2006/relationships/oleObject" Target="../embeddings/oleObject219.bin"/><Relationship Id="rId11" Type="http://schemas.openxmlformats.org/officeDocument/2006/relationships/image" Target="../media/image160.wmf"/><Relationship Id="rId24" Type="http://schemas.openxmlformats.org/officeDocument/2006/relationships/oleObject" Target="../embeddings/oleObject231.bin"/><Relationship Id="rId5" Type="http://schemas.openxmlformats.org/officeDocument/2006/relationships/image" Target="../media/image156.wmf"/><Relationship Id="rId15" Type="http://schemas.openxmlformats.org/officeDocument/2006/relationships/oleObject" Target="../embeddings/oleObject224.bin"/><Relationship Id="rId23" Type="http://schemas.openxmlformats.org/officeDocument/2006/relationships/oleObject" Target="../embeddings/oleObject230.bin"/><Relationship Id="rId28" Type="http://schemas.openxmlformats.org/officeDocument/2006/relationships/oleObject" Target="../embeddings/oleObject235.bin"/><Relationship Id="rId10" Type="http://schemas.openxmlformats.org/officeDocument/2006/relationships/oleObject" Target="../embeddings/oleObject221.bin"/><Relationship Id="rId19" Type="http://schemas.openxmlformats.org/officeDocument/2006/relationships/image" Target="../media/image157.wmf"/><Relationship Id="rId31" Type="http://schemas.openxmlformats.org/officeDocument/2006/relationships/image" Target="../media/image163.wmf"/><Relationship Id="rId4" Type="http://schemas.openxmlformats.org/officeDocument/2006/relationships/oleObject" Target="../embeddings/oleObject218.bin"/><Relationship Id="rId9" Type="http://schemas.openxmlformats.org/officeDocument/2006/relationships/image" Target="../media/image159.wmf"/><Relationship Id="rId14" Type="http://schemas.openxmlformats.org/officeDocument/2006/relationships/oleObject" Target="../embeddings/oleObject223.bin"/><Relationship Id="rId22" Type="http://schemas.openxmlformats.org/officeDocument/2006/relationships/oleObject" Target="../embeddings/oleObject229.bin"/><Relationship Id="rId27" Type="http://schemas.openxmlformats.org/officeDocument/2006/relationships/oleObject" Target="../embeddings/oleObject234.bin"/><Relationship Id="rId30" Type="http://schemas.openxmlformats.org/officeDocument/2006/relationships/oleObject" Target="../embeddings/oleObject237.bin"/></Relationships>
</file>

<file path=ppt/slides/_rels/slide5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slideLayout" Target="../slideLayouts/slideLayout7.xml"/><Relationship Id="rId1" Type="http://schemas.openxmlformats.org/officeDocument/2006/relationships/tags" Target="../tags/tag2.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oleObject" Target="../embeddings/oleObject238.bin"/><Relationship Id="rId1" Type="http://schemas.openxmlformats.org/officeDocument/2006/relationships/slideLayout" Target="../slideLayouts/slideLayout7.xml"/><Relationship Id="rId5" Type="http://schemas.openxmlformats.org/officeDocument/2006/relationships/image" Target="../media/image166.wmf"/><Relationship Id="rId4" Type="http://schemas.openxmlformats.org/officeDocument/2006/relationships/oleObject" Target="../embeddings/oleObject239.bin"/></Relationships>
</file>

<file path=ppt/slides/_rels/slide55.xml.rels><?xml version="1.0" encoding="UTF-8" standalone="yes"?>
<Relationships xmlns="http://schemas.openxmlformats.org/package/2006/relationships"><Relationship Id="rId3" Type="http://schemas.openxmlformats.org/officeDocument/2006/relationships/image" Target="../media/image167.wmf"/><Relationship Id="rId7" Type="http://schemas.openxmlformats.org/officeDocument/2006/relationships/image" Target="../media/image169.wmf"/><Relationship Id="rId2" Type="http://schemas.openxmlformats.org/officeDocument/2006/relationships/oleObject" Target="../embeddings/oleObject240.bin"/><Relationship Id="rId1" Type="http://schemas.openxmlformats.org/officeDocument/2006/relationships/slideLayout" Target="../slideLayouts/slideLayout7.xml"/><Relationship Id="rId6" Type="http://schemas.openxmlformats.org/officeDocument/2006/relationships/oleObject" Target="../embeddings/oleObject242.bin"/><Relationship Id="rId5" Type="http://schemas.openxmlformats.org/officeDocument/2006/relationships/image" Target="../media/image168.wmf"/><Relationship Id="rId4" Type="http://schemas.openxmlformats.org/officeDocument/2006/relationships/oleObject" Target="../embeddings/oleObject241.bin"/></Relationships>
</file>

<file path=ppt/slides/_rels/slide56.xml.rels><?xml version="1.0" encoding="UTF-8" standalone="yes"?>
<Relationships xmlns="http://schemas.openxmlformats.org/package/2006/relationships"><Relationship Id="rId3" Type="http://schemas.openxmlformats.org/officeDocument/2006/relationships/image" Target="../media/image167.wmf"/><Relationship Id="rId7" Type="http://schemas.openxmlformats.org/officeDocument/2006/relationships/image" Target="../media/image169.wmf"/><Relationship Id="rId2" Type="http://schemas.openxmlformats.org/officeDocument/2006/relationships/oleObject" Target="../embeddings/oleObject243.bin"/><Relationship Id="rId1" Type="http://schemas.openxmlformats.org/officeDocument/2006/relationships/slideLayout" Target="../slideLayouts/slideLayout7.xml"/><Relationship Id="rId6" Type="http://schemas.openxmlformats.org/officeDocument/2006/relationships/oleObject" Target="../embeddings/oleObject245.bin"/><Relationship Id="rId5" Type="http://schemas.openxmlformats.org/officeDocument/2006/relationships/image" Target="../media/image168.wmf"/><Relationship Id="rId4" Type="http://schemas.openxmlformats.org/officeDocument/2006/relationships/oleObject" Target="../embeddings/oleObject244.bin"/></Relationships>
</file>

<file path=ppt/slides/_rels/slide57.x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oleObject" Target="../embeddings/oleObject246.bin"/><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slideLayout" Target="../slideLayouts/slideLayout7.xml"/><Relationship Id="rId1" Type="http://schemas.openxmlformats.org/officeDocument/2006/relationships/tags" Target="../tags/tag3.xml"/><Relationship Id="rId4" Type="http://schemas.microsoft.com/office/2007/relationships/hdphoto" Target="../media/hdphoto4.wdp"/></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oleObject" Target="../embeddings/oleObject247.bin"/><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5.e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image" Target="../media/image159.wmf"/><Relationship Id="rId18" Type="http://schemas.openxmlformats.org/officeDocument/2006/relationships/image" Target="../media/image177.wmf"/><Relationship Id="rId26" Type="http://schemas.openxmlformats.org/officeDocument/2006/relationships/image" Target="../media/image179.wmf"/><Relationship Id="rId3" Type="http://schemas.openxmlformats.org/officeDocument/2006/relationships/image" Target="../media/image154.wmf"/><Relationship Id="rId21" Type="http://schemas.openxmlformats.org/officeDocument/2006/relationships/oleObject" Target="../embeddings/oleObject259.bin"/><Relationship Id="rId7" Type="http://schemas.openxmlformats.org/officeDocument/2006/relationships/image" Target="../media/image156.wmf"/><Relationship Id="rId12" Type="http://schemas.openxmlformats.org/officeDocument/2006/relationships/oleObject" Target="../embeddings/oleObject253.bin"/><Relationship Id="rId17" Type="http://schemas.openxmlformats.org/officeDocument/2006/relationships/oleObject" Target="../embeddings/oleObject256.bin"/><Relationship Id="rId25" Type="http://schemas.openxmlformats.org/officeDocument/2006/relationships/oleObject" Target="../embeddings/oleObject262.bin"/><Relationship Id="rId2" Type="http://schemas.openxmlformats.org/officeDocument/2006/relationships/oleObject" Target="../embeddings/oleObject248.bin"/><Relationship Id="rId16" Type="http://schemas.openxmlformats.org/officeDocument/2006/relationships/oleObject" Target="../embeddings/oleObject255.bin"/><Relationship Id="rId20" Type="http://schemas.openxmlformats.org/officeDocument/2006/relationships/oleObject" Target="../embeddings/oleObject258.bin"/><Relationship Id="rId1" Type="http://schemas.openxmlformats.org/officeDocument/2006/relationships/slideLayout" Target="../slideLayouts/slideLayout7.xml"/><Relationship Id="rId6" Type="http://schemas.openxmlformats.org/officeDocument/2006/relationships/oleObject" Target="../embeddings/oleObject250.bin"/><Relationship Id="rId11" Type="http://schemas.openxmlformats.org/officeDocument/2006/relationships/image" Target="../media/image158.wmf"/><Relationship Id="rId24" Type="http://schemas.openxmlformats.org/officeDocument/2006/relationships/image" Target="../media/image178.wmf"/><Relationship Id="rId5" Type="http://schemas.openxmlformats.org/officeDocument/2006/relationships/image" Target="../media/image155.wmf"/><Relationship Id="rId15" Type="http://schemas.openxmlformats.org/officeDocument/2006/relationships/image" Target="../media/image176.wmf"/><Relationship Id="rId23" Type="http://schemas.openxmlformats.org/officeDocument/2006/relationships/oleObject" Target="../embeddings/oleObject261.bin"/><Relationship Id="rId10" Type="http://schemas.openxmlformats.org/officeDocument/2006/relationships/oleObject" Target="../embeddings/oleObject252.bin"/><Relationship Id="rId19" Type="http://schemas.openxmlformats.org/officeDocument/2006/relationships/oleObject" Target="../embeddings/oleObject257.bin"/><Relationship Id="rId4" Type="http://schemas.openxmlformats.org/officeDocument/2006/relationships/oleObject" Target="../embeddings/oleObject249.bin"/><Relationship Id="rId9" Type="http://schemas.openxmlformats.org/officeDocument/2006/relationships/image" Target="../media/image157.wmf"/><Relationship Id="rId14" Type="http://schemas.openxmlformats.org/officeDocument/2006/relationships/oleObject" Target="../embeddings/oleObject254.bin"/><Relationship Id="rId22" Type="http://schemas.openxmlformats.org/officeDocument/2006/relationships/oleObject" Target="../embeddings/oleObject260.bin"/></Relationships>
</file>

<file path=ppt/slides/_rels/slide65.xml.rels><?xml version="1.0" encoding="UTF-8" standalone="yes"?>
<Relationships xmlns="http://schemas.openxmlformats.org/package/2006/relationships"><Relationship Id="rId13" Type="http://schemas.openxmlformats.org/officeDocument/2006/relationships/oleObject" Target="../embeddings/oleObject269.bin"/><Relationship Id="rId18" Type="http://schemas.openxmlformats.org/officeDocument/2006/relationships/oleObject" Target="../embeddings/oleObject272.bin"/><Relationship Id="rId26" Type="http://schemas.openxmlformats.org/officeDocument/2006/relationships/oleObject" Target="../embeddings/oleObject277.bin"/><Relationship Id="rId3" Type="http://schemas.openxmlformats.org/officeDocument/2006/relationships/image" Target="../media/image154.wmf"/><Relationship Id="rId21" Type="http://schemas.openxmlformats.org/officeDocument/2006/relationships/image" Target="../media/image182.wmf"/><Relationship Id="rId34" Type="http://schemas.openxmlformats.org/officeDocument/2006/relationships/image" Target="../media/image186.wmf"/><Relationship Id="rId7" Type="http://schemas.openxmlformats.org/officeDocument/2006/relationships/image" Target="../media/image158.wmf"/><Relationship Id="rId12" Type="http://schemas.openxmlformats.org/officeDocument/2006/relationships/oleObject" Target="../embeddings/oleObject268.bin"/><Relationship Id="rId17" Type="http://schemas.openxmlformats.org/officeDocument/2006/relationships/image" Target="../media/image157.wmf"/><Relationship Id="rId25" Type="http://schemas.openxmlformats.org/officeDocument/2006/relationships/image" Target="../media/image184.wmf"/><Relationship Id="rId33" Type="http://schemas.openxmlformats.org/officeDocument/2006/relationships/oleObject" Target="../embeddings/oleObject283.bin"/><Relationship Id="rId2" Type="http://schemas.openxmlformats.org/officeDocument/2006/relationships/oleObject" Target="../embeddings/oleObject263.bin"/><Relationship Id="rId16" Type="http://schemas.openxmlformats.org/officeDocument/2006/relationships/oleObject" Target="../embeddings/oleObject271.bin"/><Relationship Id="rId20" Type="http://schemas.openxmlformats.org/officeDocument/2006/relationships/oleObject" Target="../embeddings/oleObject274.bin"/><Relationship Id="rId29" Type="http://schemas.openxmlformats.org/officeDocument/2006/relationships/oleObject" Target="../embeddings/oleObject279.bin"/><Relationship Id="rId1" Type="http://schemas.openxmlformats.org/officeDocument/2006/relationships/slideLayout" Target="../slideLayouts/slideLayout7.xml"/><Relationship Id="rId6" Type="http://schemas.openxmlformats.org/officeDocument/2006/relationships/oleObject" Target="../embeddings/oleObject265.bin"/><Relationship Id="rId11" Type="http://schemas.openxmlformats.org/officeDocument/2006/relationships/image" Target="../media/image180.wmf"/><Relationship Id="rId24" Type="http://schemas.openxmlformats.org/officeDocument/2006/relationships/oleObject" Target="../embeddings/oleObject276.bin"/><Relationship Id="rId32" Type="http://schemas.openxmlformats.org/officeDocument/2006/relationships/oleObject" Target="../embeddings/oleObject282.bin"/><Relationship Id="rId5" Type="http://schemas.openxmlformats.org/officeDocument/2006/relationships/image" Target="../media/image156.wmf"/><Relationship Id="rId15" Type="http://schemas.openxmlformats.org/officeDocument/2006/relationships/oleObject" Target="../embeddings/oleObject270.bin"/><Relationship Id="rId23" Type="http://schemas.openxmlformats.org/officeDocument/2006/relationships/image" Target="../media/image183.wmf"/><Relationship Id="rId28" Type="http://schemas.openxmlformats.org/officeDocument/2006/relationships/image" Target="../media/image185.wmf"/><Relationship Id="rId10" Type="http://schemas.openxmlformats.org/officeDocument/2006/relationships/oleObject" Target="../embeddings/oleObject267.bin"/><Relationship Id="rId19" Type="http://schemas.openxmlformats.org/officeDocument/2006/relationships/oleObject" Target="../embeddings/oleObject273.bin"/><Relationship Id="rId31" Type="http://schemas.openxmlformats.org/officeDocument/2006/relationships/oleObject" Target="../embeddings/oleObject281.bin"/><Relationship Id="rId4" Type="http://schemas.openxmlformats.org/officeDocument/2006/relationships/oleObject" Target="../embeddings/oleObject264.bin"/><Relationship Id="rId9" Type="http://schemas.openxmlformats.org/officeDocument/2006/relationships/image" Target="../media/image159.wmf"/><Relationship Id="rId14" Type="http://schemas.openxmlformats.org/officeDocument/2006/relationships/image" Target="../media/image181.wmf"/><Relationship Id="rId22" Type="http://schemas.openxmlformats.org/officeDocument/2006/relationships/oleObject" Target="../embeddings/oleObject275.bin"/><Relationship Id="rId27" Type="http://schemas.openxmlformats.org/officeDocument/2006/relationships/oleObject" Target="../embeddings/oleObject278.bin"/><Relationship Id="rId30" Type="http://schemas.openxmlformats.org/officeDocument/2006/relationships/oleObject" Target="../embeddings/oleObject280.bin"/><Relationship Id="rId8" Type="http://schemas.openxmlformats.org/officeDocument/2006/relationships/oleObject" Target="../embeddings/oleObject266.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wmf"/><Relationship Id="rId18" Type="http://schemas.openxmlformats.org/officeDocument/2006/relationships/image" Target="../media/image7.png"/><Relationship Id="rId3" Type="http://schemas.openxmlformats.org/officeDocument/2006/relationships/image" Target="../media/image3.wmf"/><Relationship Id="rId7" Type="http://schemas.openxmlformats.org/officeDocument/2006/relationships/image" Target="../media/image4.png"/><Relationship Id="rId12" Type="http://schemas.openxmlformats.org/officeDocument/2006/relationships/oleObject" Target="../embeddings/oleObject3.bin"/><Relationship Id="rId17" Type="http://schemas.openxmlformats.org/officeDocument/2006/relationships/image" Target="../media/image6.wmf"/><Relationship Id="rId2" Type="http://schemas.openxmlformats.org/officeDocument/2006/relationships/oleObject" Target="../embeddings/oleObject1.bin"/><Relationship Id="rId16" Type="http://schemas.openxmlformats.org/officeDocument/2006/relationships/oleObject" Target="../embeddings/oleObject4.bin"/><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3.wmf"/><Relationship Id="rId15" Type="http://schemas.openxmlformats.org/officeDocument/2006/relationships/image" Target="../media/image6.wmf"/><Relationship Id="rId10" Type="http://schemas.openxmlformats.org/officeDocument/2006/relationships/oleObject" Target="../embeddings/oleObject3.bin"/><Relationship Id="rId19"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4.png"/><Relationship Id="rId1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88.tif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87.bin"/><Relationship Id="rId13" Type="http://schemas.openxmlformats.org/officeDocument/2006/relationships/image" Target="../media/image194.wmf"/><Relationship Id="rId18" Type="http://schemas.openxmlformats.org/officeDocument/2006/relationships/oleObject" Target="../embeddings/oleObject292.bin"/><Relationship Id="rId26" Type="http://schemas.openxmlformats.org/officeDocument/2006/relationships/oleObject" Target="../embeddings/oleObject296.bin"/><Relationship Id="rId3" Type="http://schemas.openxmlformats.org/officeDocument/2006/relationships/image" Target="../media/image189.wmf"/><Relationship Id="rId21" Type="http://schemas.openxmlformats.org/officeDocument/2006/relationships/image" Target="../media/image198.wmf"/><Relationship Id="rId7" Type="http://schemas.openxmlformats.org/officeDocument/2006/relationships/image" Target="../media/image191.wmf"/><Relationship Id="rId12" Type="http://schemas.openxmlformats.org/officeDocument/2006/relationships/oleObject" Target="../embeddings/oleObject289.bin"/><Relationship Id="rId17" Type="http://schemas.openxmlformats.org/officeDocument/2006/relationships/image" Target="../media/image196.wmf"/><Relationship Id="rId25" Type="http://schemas.openxmlformats.org/officeDocument/2006/relationships/image" Target="../media/image200.wmf"/><Relationship Id="rId2" Type="http://schemas.openxmlformats.org/officeDocument/2006/relationships/oleObject" Target="../embeddings/oleObject284.bin"/><Relationship Id="rId16" Type="http://schemas.openxmlformats.org/officeDocument/2006/relationships/oleObject" Target="../embeddings/oleObject291.bin"/><Relationship Id="rId20" Type="http://schemas.openxmlformats.org/officeDocument/2006/relationships/oleObject" Target="../embeddings/oleObject293.bin"/><Relationship Id="rId29" Type="http://schemas.openxmlformats.org/officeDocument/2006/relationships/image" Target="../media/image202.wmf"/><Relationship Id="rId1" Type="http://schemas.openxmlformats.org/officeDocument/2006/relationships/slideLayout" Target="../slideLayouts/slideLayout7.xml"/><Relationship Id="rId6" Type="http://schemas.openxmlformats.org/officeDocument/2006/relationships/oleObject" Target="../embeddings/oleObject286.bin"/><Relationship Id="rId11" Type="http://schemas.openxmlformats.org/officeDocument/2006/relationships/image" Target="../media/image193.wmf"/><Relationship Id="rId24" Type="http://schemas.openxmlformats.org/officeDocument/2006/relationships/oleObject" Target="../embeddings/oleObject295.bin"/><Relationship Id="rId5" Type="http://schemas.openxmlformats.org/officeDocument/2006/relationships/image" Target="../media/image190.wmf"/><Relationship Id="rId15" Type="http://schemas.openxmlformats.org/officeDocument/2006/relationships/image" Target="../media/image195.wmf"/><Relationship Id="rId23" Type="http://schemas.openxmlformats.org/officeDocument/2006/relationships/image" Target="../media/image199.wmf"/><Relationship Id="rId28" Type="http://schemas.openxmlformats.org/officeDocument/2006/relationships/oleObject" Target="../embeddings/oleObject297.bin"/><Relationship Id="rId10" Type="http://schemas.openxmlformats.org/officeDocument/2006/relationships/oleObject" Target="../embeddings/oleObject288.bin"/><Relationship Id="rId19" Type="http://schemas.openxmlformats.org/officeDocument/2006/relationships/image" Target="../media/image197.wmf"/><Relationship Id="rId31" Type="http://schemas.openxmlformats.org/officeDocument/2006/relationships/image" Target="../media/image203.wmf"/><Relationship Id="rId4" Type="http://schemas.openxmlformats.org/officeDocument/2006/relationships/oleObject" Target="../embeddings/oleObject285.bin"/><Relationship Id="rId9" Type="http://schemas.openxmlformats.org/officeDocument/2006/relationships/image" Target="../media/image192.wmf"/><Relationship Id="rId14" Type="http://schemas.openxmlformats.org/officeDocument/2006/relationships/oleObject" Target="../embeddings/oleObject290.bin"/><Relationship Id="rId22" Type="http://schemas.openxmlformats.org/officeDocument/2006/relationships/oleObject" Target="../embeddings/oleObject294.bin"/><Relationship Id="rId27" Type="http://schemas.openxmlformats.org/officeDocument/2006/relationships/image" Target="../media/image201.wmf"/><Relationship Id="rId30" Type="http://schemas.openxmlformats.org/officeDocument/2006/relationships/oleObject" Target="../embeddings/oleObject298.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02.bin"/><Relationship Id="rId13" Type="http://schemas.openxmlformats.org/officeDocument/2006/relationships/image" Target="../media/image195.wmf"/><Relationship Id="rId18" Type="http://schemas.openxmlformats.org/officeDocument/2006/relationships/oleObject" Target="../embeddings/oleObject307.bin"/><Relationship Id="rId26" Type="http://schemas.openxmlformats.org/officeDocument/2006/relationships/oleObject" Target="../embeddings/oleObject311.bin"/><Relationship Id="rId3" Type="http://schemas.openxmlformats.org/officeDocument/2006/relationships/image" Target="../media/image204.wmf"/><Relationship Id="rId21" Type="http://schemas.openxmlformats.org/officeDocument/2006/relationships/image" Target="../media/image201.wmf"/><Relationship Id="rId7" Type="http://schemas.openxmlformats.org/officeDocument/2006/relationships/image" Target="../media/image198.wmf"/><Relationship Id="rId12" Type="http://schemas.openxmlformats.org/officeDocument/2006/relationships/oleObject" Target="../embeddings/oleObject304.bin"/><Relationship Id="rId17" Type="http://schemas.openxmlformats.org/officeDocument/2006/relationships/image" Target="../media/image197.wmf"/><Relationship Id="rId25" Type="http://schemas.openxmlformats.org/officeDocument/2006/relationships/image" Target="../media/image207.wmf"/><Relationship Id="rId2" Type="http://schemas.openxmlformats.org/officeDocument/2006/relationships/oleObject" Target="../embeddings/oleObject299.bin"/><Relationship Id="rId16" Type="http://schemas.openxmlformats.org/officeDocument/2006/relationships/oleObject" Target="../embeddings/oleObject306.bin"/><Relationship Id="rId20" Type="http://schemas.openxmlformats.org/officeDocument/2006/relationships/oleObject" Target="../embeddings/oleObject308.bin"/><Relationship Id="rId29" Type="http://schemas.openxmlformats.org/officeDocument/2006/relationships/image" Target="../media/image209.wmf"/><Relationship Id="rId1" Type="http://schemas.openxmlformats.org/officeDocument/2006/relationships/slideLayout" Target="../slideLayouts/slideLayout7.xml"/><Relationship Id="rId6" Type="http://schemas.openxmlformats.org/officeDocument/2006/relationships/oleObject" Target="../embeddings/oleObject301.bin"/><Relationship Id="rId11" Type="http://schemas.openxmlformats.org/officeDocument/2006/relationships/image" Target="../media/image194.wmf"/><Relationship Id="rId24" Type="http://schemas.openxmlformats.org/officeDocument/2006/relationships/oleObject" Target="../embeddings/oleObject310.bin"/><Relationship Id="rId5" Type="http://schemas.openxmlformats.org/officeDocument/2006/relationships/image" Target="../media/image205.wmf"/><Relationship Id="rId15" Type="http://schemas.openxmlformats.org/officeDocument/2006/relationships/image" Target="../media/image196.wmf"/><Relationship Id="rId23" Type="http://schemas.openxmlformats.org/officeDocument/2006/relationships/image" Target="../media/image206.wmf"/><Relationship Id="rId28" Type="http://schemas.openxmlformats.org/officeDocument/2006/relationships/oleObject" Target="../embeddings/oleObject312.bin"/><Relationship Id="rId10" Type="http://schemas.openxmlformats.org/officeDocument/2006/relationships/oleObject" Target="../embeddings/oleObject303.bin"/><Relationship Id="rId19" Type="http://schemas.openxmlformats.org/officeDocument/2006/relationships/image" Target="../media/image199.wmf"/><Relationship Id="rId4" Type="http://schemas.openxmlformats.org/officeDocument/2006/relationships/oleObject" Target="../embeddings/oleObject300.bin"/><Relationship Id="rId9" Type="http://schemas.openxmlformats.org/officeDocument/2006/relationships/image" Target="../media/image200.wmf"/><Relationship Id="rId14" Type="http://schemas.openxmlformats.org/officeDocument/2006/relationships/oleObject" Target="../embeddings/oleObject305.bin"/><Relationship Id="rId22" Type="http://schemas.openxmlformats.org/officeDocument/2006/relationships/oleObject" Target="../embeddings/oleObject309.bin"/><Relationship Id="rId27" Type="http://schemas.openxmlformats.org/officeDocument/2006/relationships/image" Target="../media/image208.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3" Type="http://schemas.openxmlformats.org/officeDocument/2006/relationships/image" Target="../media/image210.wmf"/><Relationship Id="rId18" Type="http://schemas.openxmlformats.org/officeDocument/2006/relationships/oleObject" Target="../embeddings/oleObject321.bin"/><Relationship Id="rId26" Type="http://schemas.openxmlformats.org/officeDocument/2006/relationships/oleObject" Target="../embeddings/oleObject325.bin"/><Relationship Id="rId3" Type="http://schemas.openxmlformats.org/officeDocument/2006/relationships/image" Target="../media/image199.wmf"/><Relationship Id="rId21" Type="http://schemas.openxmlformats.org/officeDocument/2006/relationships/image" Target="../media/image212.wmf"/><Relationship Id="rId7" Type="http://schemas.openxmlformats.org/officeDocument/2006/relationships/image" Target="../media/image195.wmf"/><Relationship Id="rId12" Type="http://schemas.openxmlformats.org/officeDocument/2006/relationships/oleObject" Target="../embeddings/oleObject318.bin"/><Relationship Id="rId17" Type="http://schemas.openxmlformats.org/officeDocument/2006/relationships/image" Target="../media/image201.wmf"/><Relationship Id="rId25" Type="http://schemas.openxmlformats.org/officeDocument/2006/relationships/image" Target="../media/image214.wmf"/><Relationship Id="rId33" Type="http://schemas.openxmlformats.org/officeDocument/2006/relationships/image" Target="../media/image218.wmf"/><Relationship Id="rId2" Type="http://schemas.openxmlformats.org/officeDocument/2006/relationships/oleObject" Target="../embeddings/oleObject313.bin"/><Relationship Id="rId16" Type="http://schemas.openxmlformats.org/officeDocument/2006/relationships/oleObject" Target="../embeddings/oleObject320.bin"/><Relationship Id="rId20" Type="http://schemas.openxmlformats.org/officeDocument/2006/relationships/oleObject" Target="../embeddings/oleObject322.bin"/><Relationship Id="rId29" Type="http://schemas.openxmlformats.org/officeDocument/2006/relationships/image" Target="../media/image216.wmf"/><Relationship Id="rId1" Type="http://schemas.openxmlformats.org/officeDocument/2006/relationships/slideLayout" Target="../slideLayouts/slideLayout7.xml"/><Relationship Id="rId6" Type="http://schemas.openxmlformats.org/officeDocument/2006/relationships/oleObject" Target="../embeddings/oleObject315.bin"/><Relationship Id="rId11" Type="http://schemas.openxmlformats.org/officeDocument/2006/relationships/image" Target="../media/image197.wmf"/><Relationship Id="rId24" Type="http://schemas.openxmlformats.org/officeDocument/2006/relationships/oleObject" Target="../embeddings/oleObject324.bin"/><Relationship Id="rId32" Type="http://schemas.openxmlformats.org/officeDocument/2006/relationships/oleObject" Target="../embeddings/oleObject328.bin"/><Relationship Id="rId5" Type="http://schemas.openxmlformats.org/officeDocument/2006/relationships/image" Target="../media/image194.wmf"/><Relationship Id="rId15" Type="http://schemas.openxmlformats.org/officeDocument/2006/relationships/image" Target="../media/image200.wmf"/><Relationship Id="rId23" Type="http://schemas.openxmlformats.org/officeDocument/2006/relationships/image" Target="../media/image213.wmf"/><Relationship Id="rId28" Type="http://schemas.openxmlformats.org/officeDocument/2006/relationships/oleObject" Target="../embeddings/oleObject326.bin"/><Relationship Id="rId10" Type="http://schemas.openxmlformats.org/officeDocument/2006/relationships/oleObject" Target="../embeddings/oleObject317.bin"/><Relationship Id="rId19" Type="http://schemas.openxmlformats.org/officeDocument/2006/relationships/image" Target="../media/image211.wmf"/><Relationship Id="rId31" Type="http://schemas.openxmlformats.org/officeDocument/2006/relationships/image" Target="../media/image217.wmf"/><Relationship Id="rId4" Type="http://schemas.openxmlformats.org/officeDocument/2006/relationships/oleObject" Target="../embeddings/oleObject314.bin"/><Relationship Id="rId9" Type="http://schemas.openxmlformats.org/officeDocument/2006/relationships/image" Target="../media/image196.wmf"/><Relationship Id="rId14" Type="http://schemas.openxmlformats.org/officeDocument/2006/relationships/oleObject" Target="../embeddings/oleObject319.bin"/><Relationship Id="rId22" Type="http://schemas.openxmlformats.org/officeDocument/2006/relationships/oleObject" Target="../embeddings/oleObject323.bin"/><Relationship Id="rId27" Type="http://schemas.openxmlformats.org/officeDocument/2006/relationships/image" Target="../media/image215.wmf"/><Relationship Id="rId30" Type="http://schemas.openxmlformats.org/officeDocument/2006/relationships/oleObject" Target="../embeddings/oleObject327.bin"/><Relationship Id="rId8" Type="http://schemas.openxmlformats.org/officeDocument/2006/relationships/oleObject" Target="../embeddings/oleObject316.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3" Type="http://schemas.openxmlformats.org/officeDocument/2006/relationships/image" Target="../media/image199.wmf"/><Relationship Id="rId18" Type="http://schemas.openxmlformats.org/officeDocument/2006/relationships/oleObject" Target="../embeddings/oleObject337.bin"/><Relationship Id="rId26" Type="http://schemas.openxmlformats.org/officeDocument/2006/relationships/oleObject" Target="../embeddings/oleObject341.bin"/><Relationship Id="rId21" Type="http://schemas.openxmlformats.org/officeDocument/2006/relationships/image" Target="../media/image218.wmf"/><Relationship Id="rId34" Type="http://schemas.openxmlformats.org/officeDocument/2006/relationships/oleObject" Target="../embeddings/oleObject345.bin"/><Relationship Id="rId7" Type="http://schemas.openxmlformats.org/officeDocument/2006/relationships/image" Target="../media/image196.wmf"/><Relationship Id="rId12" Type="http://schemas.openxmlformats.org/officeDocument/2006/relationships/oleObject" Target="../embeddings/oleObject334.bin"/><Relationship Id="rId17" Type="http://schemas.openxmlformats.org/officeDocument/2006/relationships/image" Target="../media/image201.wmf"/><Relationship Id="rId25" Type="http://schemas.openxmlformats.org/officeDocument/2006/relationships/image" Target="../media/image211.wmf"/><Relationship Id="rId33" Type="http://schemas.openxmlformats.org/officeDocument/2006/relationships/image" Target="../media/image216.wmf"/><Relationship Id="rId2" Type="http://schemas.openxmlformats.org/officeDocument/2006/relationships/oleObject" Target="../embeddings/oleObject329.bin"/><Relationship Id="rId16" Type="http://schemas.openxmlformats.org/officeDocument/2006/relationships/oleObject" Target="../embeddings/oleObject336.bin"/><Relationship Id="rId20" Type="http://schemas.openxmlformats.org/officeDocument/2006/relationships/oleObject" Target="../embeddings/oleObject338.bin"/><Relationship Id="rId29" Type="http://schemas.openxmlformats.org/officeDocument/2006/relationships/image" Target="../media/image214.wmf"/><Relationship Id="rId1" Type="http://schemas.openxmlformats.org/officeDocument/2006/relationships/slideLayout" Target="../slideLayouts/slideLayout7.xml"/><Relationship Id="rId6" Type="http://schemas.openxmlformats.org/officeDocument/2006/relationships/oleObject" Target="../embeddings/oleObject331.bin"/><Relationship Id="rId11" Type="http://schemas.openxmlformats.org/officeDocument/2006/relationships/image" Target="../media/image210.wmf"/><Relationship Id="rId24" Type="http://schemas.openxmlformats.org/officeDocument/2006/relationships/oleObject" Target="../embeddings/oleObject340.bin"/><Relationship Id="rId32" Type="http://schemas.openxmlformats.org/officeDocument/2006/relationships/oleObject" Target="../embeddings/oleObject344.bin"/><Relationship Id="rId37" Type="http://schemas.openxmlformats.org/officeDocument/2006/relationships/image" Target="../media/image221.wmf"/><Relationship Id="rId5" Type="http://schemas.openxmlformats.org/officeDocument/2006/relationships/image" Target="../media/image195.wmf"/><Relationship Id="rId15" Type="http://schemas.openxmlformats.org/officeDocument/2006/relationships/image" Target="../media/image200.wmf"/><Relationship Id="rId23" Type="http://schemas.openxmlformats.org/officeDocument/2006/relationships/image" Target="../media/image213.wmf"/><Relationship Id="rId28" Type="http://schemas.openxmlformats.org/officeDocument/2006/relationships/oleObject" Target="../embeddings/oleObject342.bin"/><Relationship Id="rId36" Type="http://schemas.openxmlformats.org/officeDocument/2006/relationships/oleObject" Target="../embeddings/oleObject346.bin"/><Relationship Id="rId10" Type="http://schemas.openxmlformats.org/officeDocument/2006/relationships/oleObject" Target="../embeddings/oleObject333.bin"/><Relationship Id="rId19" Type="http://schemas.openxmlformats.org/officeDocument/2006/relationships/image" Target="../media/image219.wmf"/><Relationship Id="rId31" Type="http://schemas.openxmlformats.org/officeDocument/2006/relationships/image" Target="../media/image215.wmf"/><Relationship Id="rId4" Type="http://schemas.openxmlformats.org/officeDocument/2006/relationships/oleObject" Target="../embeddings/oleObject330.bin"/><Relationship Id="rId9" Type="http://schemas.openxmlformats.org/officeDocument/2006/relationships/image" Target="../media/image197.wmf"/><Relationship Id="rId14" Type="http://schemas.openxmlformats.org/officeDocument/2006/relationships/oleObject" Target="../embeddings/oleObject335.bin"/><Relationship Id="rId22" Type="http://schemas.openxmlformats.org/officeDocument/2006/relationships/oleObject" Target="../embeddings/oleObject339.bin"/><Relationship Id="rId27" Type="http://schemas.openxmlformats.org/officeDocument/2006/relationships/image" Target="../media/image212.wmf"/><Relationship Id="rId30" Type="http://schemas.openxmlformats.org/officeDocument/2006/relationships/oleObject" Target="../embeddings/oleObject343.bin"/><Relationship Id="rId35" Type="http://schemas.openxmlformats.org/officeDocument/2006/relationships/image" Target="../media/image220.wmf"/><Relationship Id="rId8" Type="http://schemas.openxmlformats.org/officeDocument/2006/relationships/oleObject" Target="../embeddings/oleObject332.bin"/><Relationship Id="rId3" Type="http://schemas.openxmlformats.org/officeDocument/2006/relationships/image" Target="../media/image194.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79613" y="2924175"/>
            <a:ext cx="6734175" cy="10112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第一章 </a:t>
            </a:r>
            <a:r>
              <a:rPr kumimoji="0" lang="en-US" altLang="zh-CN"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	</a:t>
            </a: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需求、供给和均衡价格</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39975" y="-1939925"/>
            <a:ext cx="6791325" cy="7802563"/>
            <a:chOff x="6382464" y="-486390"/>
            <a:chExt cx="3371653" cy="5272730"/>
          </a:xfrm>
        </p:grpSpPr>
        <p:sp>
          <p:nvSpPr>
            <p:cNvPr id="13318" name="矩形 2"/>
            <p:cNvSpPr/>
            <p:nvPr/>
          </p:nvSpPr>
          <p:spPr>
            <a:xfrm>
              <a:off x="6491562" y="2236666"/>
              <a:ext cx="2932112" cy="415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1" indent="0" eaLnBrk="1" hangingPunct="1">
                <a:spcBef>
                  <a:spcPct val="0"/>
                </a:spcBef>
                <a:buSzPct val="50000"/>
                <a:buNone/>
              </a:pPr>
              <a:r>
                <a:rPr lang="zh-CN" altLang="en-US" sz="2000" dirty="0">
                  <a:solidFill>
                    <a:srgbClr val="000000"/>
                  </a:solidFill>
                  <a:latin typeface="Adobe 黑体 Std R" pitchFamily="34" charset="-122"/>
                  <a:ea typeface="Adobe 黑体 Std R" pitchFamily="34" charset="-122"/>
                </a:rPr>
                <a:t>向右下方倾斜的曲线</a:t>
              </a:r>
              <a:endParaRPr lang="en-US" altLang="zh-CN" sz="2000" dirty="0">
                <a:solidFill>
                  <a:srgbClr val="000000"/>
                </a:solidFill>
                <a:latin typeface="Adobe 黑体 Std R" pitchFamily="34" charset="-122"/>
                <a:ea typeface="Adobe 黑体 Std R" pitchFamily="34" charset="-122"/>
              </a:endParaRPr>
            </a:p>
          </p:txBody>
        </p:sp>
        <p:grpSp>
          <p:nvGrpSpPr>
            <p:cNvPr id="13319" name="组合 48"/>
            <p:cNvGrpSpPr/>
            <p:nvPr/>
          </p:nvGrpSpPr>
          <p:grpSpPr>
            <a:xfrm>
              <a:off x="6382464" y="-486390"/>
              <a:ext cx="3371653" cy="5272730"/>
              <a:chOff x="1297670" y="-2626815"/>
              <a:chExt cx="2968489" cy="5229432"/>
            </a:xfrm>
          </p:grpSpPr>
          <p:grpSp>
            <p:nvGrpSpPr>
              <p:cNvPr id="13320" name="组合 28"/>
              <p:cNvGrpSpPr/>
              <p:nvPr/>
            </p:nvGrpSpPr>
            <p:grpSpPr>
              <a:xfrm>
                <a:off x="1329576" y="-2626815"/>
                <a:ext cx="2936583" cy="4875892"/>
                <a:chOff x="1329576" y="-2626815"/>
                <a:chExt cx="2936583" cy="4875892"/>
              </a:xfrm>
            </p:grpSpPr>
            <p:cxnSp>
              <p:nvCxnSpPr>
                <p:cNvPr id="13325" name="直接箭头连接符 11"/>
                <p:cNvCxnSpPr/>
                <p:nvPr/>
              </p:nvCxnSpPr>
              <p:spPr>
                <a:xfrm>
                  <a:off x="1583102" y="2247489"/>
                  <a:ext cx="1286171" cy="1588"/>
                </a:xfrm>
                <a:prstGeom prst="straightConnector1">
                  <a:avLst/>
                </a:prstGeom>
                <a:ln w="9525" cap="flat" cmpd="sng">
                  <a:solidFill>
                    <a:srgbClr val="7F7F7F"/>
                  </a:solidFill>
                  <a:prstDash val="solid"/>
                  <a:headEnd type="none" w="med" len="med"/>
                  <a:tailEnd type="stealth" w="med" len="lg"/>
                </a:ln>
              </p:spPr>
            </p:cxnSp>
            <p:cxnSp>
              <p:nvCxnSpPr>
                <p:cNvPr id="13326" name="直接箭头连接符 16"/>
                <p:cNvCxnSpPr/>
                <p:nvPr/>
              </p:nvCxnSpPr>
              <p:spPr>
                <a:xfrm rot="5400000" flipH="1" flipV="1">
                  <a:off x="833933" y="1496732"/>
                  <a:ext cx="1499913" cy="1588"/>
                </a:xfrm>
                <a:prstGeom prst="straightConnector1">
                  <a:avLst/>
                </a:prstGeom>
                <a:ln w="9525" cap="flat" cmpd="sng">
                  <a:solidFill>
                    <a:srgbClr val="7F7F7F"/>
                  </a:solidFill>
                  <a:prstDash val="solid"/>
                  <a:headEnd type="none" w="med" len="med"/>
                  <a:tailEnd type="stealth" w="med" len="lg"/>
                </a:ln>
              </p:spPr>
            </p:cxnSp>
            <p:sp>
              <p:nvSpPr>
                <p:cNvPr id="13327" name="弧形 27"/>
                <p:cNvSpPr/>
                <p:nvPr/>
              </p:nvSpPr>
              <p:spPr>
                <a:xfrm rot="8222550">
                  <a:off x="1329576" y="-2626815"/>
                  <a:ext cx="2936583" cy="4688893"/>
                </a:xfrm>
                <a:custGeom>
                  <a:avLst/>
                  <a:gdLst>
                    <a:gd name="txL" fmla="*/ 1979718 w 2302406"/>
                    <a:gd name="txT" fmla="*/ 358824 h 2347484"/>
                    <a:gd name="txR" fmla="*/ 2302406 w 2302406"/>
                    <a:gd name="txB" fmla="*/ 1173742 h 2347484"/>
                  </a:gdLst>
                  <a:ahLst/>
                  <a:cxnLst>
                    <a:cxn ang="17694720">
                      <a:pos x="20902949" y="1096579761"/>
                    </a:cxn>
                    <a:cxn ang="11796480">
                      <a:pos x="12155027" y="2147483646"/>
                    </a:cxn>
                    <a:cxn ang="5898240">
                      <a:pos x="24310065" y="2147483646"/>
                    </a:cxn>
                  </a:cxnLst>
                  <a:rect l="txL" t="txT" r="txR" b="txB"/>
                  <a:pathLst>
                    <a:path w="2302406" h="2347484" stroke="0">
                      <a:moveTo>
                        <a:pt x="1979718" y="358824"/>
                      </a:moveTo>
                      <a:lnTo>
                        <a:pt x="1979717" y="358824"/>
                      </a:lnTo>
                      <a:cubicBezTo>
                        <a:pt x="2186726" y="577608"/>
                        <a:pt x="2302406" y="869746"/>
                        <a:pt x="2302406" y="1173742"/>
                      </a:cubicBezTo>
                      <a:cubicBezTo>
                        <a:pt x="2302406" y="1173743"/>
                        <a:pt x="2302405" y="1173744"/>
                        <a:pt x="2302405" y="1173745"/>
                      </a:cubicBezTo>
                      <a:lnTo>
                        <a:pt x="1151203" y="1173742"/>
                      </a:lnTo>
                      <a:lnTo>
                        <a:pt x="1979718" y="358824"/>
                      </a:lnTo>
                      <a:close/>
                    </a:path>
                    <a:path w="2302406" h="2347484" fill="none">
                      <a:moveTo>
                        <a:pt x="1979718" y="358824"/>
                      </a:moveTo>
                      <a:lnTo>
                        <a:pt x="1979717" y="358824"/>
                      </a:lnTo>
                      <a:cubicBezTo>
                        <a:pt x="2186726" y="577608"/>
                        <a:pt x="2302406" y="869746"/>
                        <a:pt x="2302406" y="1173742"/>
                      </a:cubicBezTo>
                      <a:cubicBezTo>
                        <a:pt x="2302406" y="1173743"/>
                        <a:pt x="2302405" y="1173744"/>
                        <a:pt x="2302405" y="1173745"/>
                      </a:cubicBezTo>
                    </a:path>
                  </a:pathLst>
                </a:custGeom>
                <a:noFill/>
                <a:ln w="38100" cap="flat" cmpd="sng">
                  <a:solidFill>
                    <a:srgbClr val="2D2D8A">
                      <a:alpha val="100000"/>
                    </a:srgbClr>
                  </a:solidFill>
                  <a:prstDash val="solid"/>
                  <a:miter lim="800000"/>
                  <a:headEnd type="none" w="med" len="med"/>
                  <a:tailEnd type="none" w="med" len="med"/>
                </a:ln>
                <a:effectLst>
                  <a:outerShdw dist="23000" dir="5400000" algn="ctr" rotWithShape="0">
                    <a:srgbClr val="000000">
                      <a:alpha val="28998"/>
                    </a:srgbClr>
                  </a:outerShdw>
                </a:effectLst>
              </p:spPr>
              <p:txBody>
                <a:bodyPr/>
                <a:lstStyle/>
                <a:p>
                  <a:endParaRPr lang="zh-CN" altLang="en-US"/>
                </a:p>
              </p:txBody>
            </p:sp>
          </p:grpSp>
          <p:graphicFrame>
            <p:nvGraphicFramePr>
              <p:cNvPr id="13321" name="Object 30"/>
              <p:cNvGraphicFramePr>
                <a:graphicFrameLocks noChangeAspect="1"/>
              </p:cNvGraphicFramePr>
              <p:nvPr/>
            </p:nvGraphicFramePr>
            <p:xfrm>
              <a:off x="1297670" y="746818"/>
              <a:ext cx="212725" cy="230188"/>
            </p:xfrm>
            <a:graphic>
              <a:graphicData uri="http://schemas.openxmlformats.org/presentationml/2006/ole">
                <mc:AlternateContent xmlns:mc="http://schemas.openxmlformats.org/markup-compatibility/2006">
                  <mc:Choice xmlns:v="urn:schemas-microsoft-com:vml" Requires="v">
                    <p:oleObj r:id="rId2" imgW="153035" imgH="166370" progId="">
                      <p:embed/>
                    </p:oleObj>
                  </mc:Choice>
                  <mc:Fallback>
                    <p:oleObj r:id="rId2" imgW="153035" imgH="166370" progId="">
                      <p:embed/>
                      <p:pic>
                        <p:nvPicPr>
                          <p:cNvPr id="0" name="图片 3085"/>
                          <p:cNvPicPr/>
                          <p:nvPr/>
                        </p:nvPicPr>
                        <p:blipFill>
                          <a:blip r:embed="rId3"/>
                          <a:stretch>
                            <a:fillRect/>
                          </a:stretch>
                        </p:blipFill>
                        <p:spPr>
                          <a:xfrm>
                            <a:off x="1297670" y="746818"/>
                            <a:ext cx="212725" cy="230188"/>
                          </a:xfrm>
                          <a:prstGeom prst="rect">
                            <a:avLst/>
                          </a:prstGeom>
                          <a:noFill/>
                          <a:ln w="38100">
                            <a:noFill/>
                            <a:miter/>
                          </a:ln>
                        </p:spPr>
                      </p:pic>
                    </p:oleObj>
                  </mc:Fallback>
                </mc:AlternateContent>
              </a:graphicData>
            </a:graphic>
          </p:graphicFrame>
          <p:graphicFrame>
            <p:nvGraphicFramePr>
              <p:cNvPr id="13322" name="Object 31"/>
              <p:cNvGraphicFramePr>
                <a:graphicFrameLocks noChangeAspect="1"/>
              </p:cNvGraphicFramePr>
              <p:nvPr/>
            </p:nvGraphicFramePr>
            <p:xfrm>
              <a:off x="1511297" y="2343154"/>
              <a:ext cx="176212" cy="195263"/>
            </p:xfrm>
            <a:graphic>
              <a:graphicData uri="http://schemas.openxmlformats.org/presentationml/2006/ole">
                <mc:AlternateContent xmlns:mc="http://schemas.openxmlformats.org/markup-compatibility/2006">
                  <mc:Choice xmlns:v="urn:schemas-microsoft-com:vml" Requires="v">
                    <p:oleObj r:id="rId4" imgW="127635" imgH="140335" progId="">
                      <p:embed/>
                    </p:oleObj>
                  </mc:Choice>
                  <mc:Fallback>
                    <p:oleObj r:id="rId4" imgW="127635" imgH="140335" progId="">
                      <p:embed/>
                      <p:pic>
                        <p:nvPicPr>
                          <p:cNvPr id="0" name="图片 3087"/>
                          <p:cNvPicPr/>
                          <p:nvPr/>
                        </p:nvPicPr>
                        <p:blipFill>
                          <a:blip r:embed="rId5"/>
                          <a:stretch>
                            <a:fillRect/>
                          </a:stretch>
                        </p:blipFill>
                        <p:spPr>
                          <a:xfrm>
                            <a:off x="1511297" y="2343154"/>
                            <a:ext cx="176212" cy="195263"/>
                          </a:xfrm>
                          <a:prstGeom prst="rect">
                            <a:avLst/>
                          </a:prstGeom>
                          <a:noFill/>
                          <a:ln w="38100">
                            <a:noFill/>
                            <a:miter/>
                          </a:ln>
                        </p:spPr>
                      </p:pic>
                    </p:oleObj>
                  </mc:Fallback>
                </mc:AlternateContent>
              </a:graphicData>
            </a:graphic>
          </p:graphicFrame>
          <p:graphicFrame>
            <p:nvGraphicFramePr>
              <p:cNvPr id="13323" name="Object 32"/>
              <p:cNvGraphicFramePr>
                <a:graphicFrameLocks noChangeAspect="1"/>
              </p:cNvGraphicFramePr>
              <p:nvPr/>
            </p:nvGraphicFramePr>
            <p:xfrm>
              <a:off x="2797868" y="2318454"/>
              <a:ext cx="212725" cy="284163"/>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088"/>
                          <p:cNvPicPr/>
                          <p:nvPr/>
                        </p:nvPicPr>
                        <p:blipFill>
                          <a:blip r:embed="rId7"/>
                          <a:stretch>
                            <a:fillRect/>
                          </a:stretch>
                        </p:blipFill>
                        <p:spPr>
                          <a:xfrm>
                            <a:off x="2797868" y="2318454"/>
                            <a:ext cx="212725" cy="284163"/>
                          </a:xfrm>
                          <a:prstGeom prst="rect">
                            <a:avLst/>
                          </a:prstGeom>
                          <a:noFill/>
                          <a:ln w="38100">
                            <a:noFill/>
                            <a:miter/>
                          </a:ln>
                        </p:spPr>
                      </p:pic>
                    </p:oleObj>
                  </mc:Fallback>
                </mc:AlternateContent>
              </a:graphicData>
            </a:graphic>
          </p:graphicFrame>
          <p:graphicFrame>
            <p:nvGraphicFramePr>
              <p:cNvPr id="13324" name="Object 33"/>
              <p:cNvGraphicFramePr>
                <a:graphicFrameLocks noChangeAspect="1"/>
              </p:cNvGraphicFramePr>
              <p:nvPr/>
            </p:nvGraphicFramePr>
            <p:xfrm>
              <a:off x="2250699" y="1522148"/>
              <a:ext cx="230187" cy="230187"/>
            </p:xfrm>
            <a:graphic>
              <a:graphicData uri="http://schemas.openxmlformats.org/presentationml/2006/ole">
                <mc:AlternateContent xmlns:mc="http://schemas.openxmlformats.org/markup-compatibility/2006">
                  <mc:Choice xmlns:v="urn:schemas-microsoft-com:vml" Requires="v">
                    <p:oleObj r:id="rId8" imgW="165735" imgH="165735" progId="">
                      <p:embed/>
                    </p:oleObj>
                  </mc:Choice>
                  <mc:Fallback>
                    <p:oleObj r:id="rId8" imgW="165735" imgH="165735" progId="">
                      <p:embed/>
                      <p:pic>
                        <p:nvPicPr>
                          <p:cNvPr id="0" name="图片 3086"/>
                          <p:cNvPicPr/>
                          <p:nvPr/>
                        </p:nvPicPr>
                        <p:blipFill>
                          <a:blip r:embed="rId9"/>
                          <a:stretch>
                            <a:fillRect/>
                          </a:stretch>
                        </p:blipFill>
                        <p:spPr>
                          <a:xfrm>
                            <a:off x="2250699" y="1522148"/>
                            <a:ext cx="230187" cy="230187"/>
                          </a:xfrm>
                          <a:prstGeom prst="rect">
                            <a:avLst/>
                          </a:prstGeom>
                          <a:noFill/>
                          <a:ln w="38100">
                            <a:noFill/>
                            <a:miter/>
                          </a:ln>
                        </p:spPr>
                      </p:pic>
                    </p:oleObj>
                  </mc:Fallback>
                </mc:AlternateContent>
              </a:graphicData>
            </a:graphic>
          </p:graphicFrame>
        </p:grpSp>
      </p:grpSp>
      <p:sp>
        <p:nvSpPr>
          <p:cNvPr id="1331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3316"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二、需求规律</a:t>
            </a:r>
            <a:endParaRPr lang="en-US" altLang="zh-CN" dirty="0">
              <a:ea typeface="Adobe 黑体 Std R" pitchFamily="34" charset="-122"/>
            </a:endParaRPr>
          </a:p>
        </p:txBody>
      </p:sp>
      <p:sp>
        <p:nvSpPr>
          <p:cNvPr id="13317" name="文本框 2"/>
          <p:cNvSpPr txBox="1"/>
          <p:nvPr/>
        </p:nvSpPr>
        <p:spPr>
          <a:xfrm>
            <a:off x="341313" y="1198563"/>
            <a:ext cx="6192837"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0" indent="-457200" eaLnBrk="1" hangingPunct="1">
              <a:lnSpc>
                <a:spcPct val="150000"/>
              </a:lnSpc>
              <a:buClr>
                <a:srgbClr val="C00000"/>
              </a:buClr>
              <a:buAutoNum type="arabicPeriod" startAt="2"/>
            </a:pPr>
            <a:r>
              <a:rPr lang="zh-CN" altLang="en-US" sz="2400" dirty="0">
                <a:latin typeface="Adobe 黑体 Std R" pitchFamily="34" charset="-122"/>
                <a:ea typeface="Adobe 黑体 Std R" pitchFamily="34" charset="-122"/>
              </a:rPr>
              <a:t>需求曲线：需求规律的表现形式之一</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50"/>
          <p:cNvGrpSpPr/>
          <p:nvPr/>
        </p:nvGrpSpPr>
        <p:grpSpPr>
          <a:xfrm>
            <a:off x="669925" y="2898775"/>
            <a:ext cx="1785938" cy="2228850"/>
            <a:chOff x="0" y="0"/>
            <a:chExt cx="1785950" cy="2226720"/>
          </a:xfrm>
        </p:grpSpPr>
        <p:grpSp>
          <p:nvGrpSpPr>
            <p:cNvPr id="14367" name="组合 30"/>
            <p:cNvGrpSpPr/>
            <p:nvPr/>
          </p:nvGrpSpPr>
          <p:grpSpPr>
            <a:xfrm>
              <a:off x="285752" y="0"/>
              <a:ext cx="1500198" cy="1501786"/>
              <a:chOff x="0" y="0"/>
              <a:chExt cx="1500198" cy="1501786"/>
            </a:xfrm>
          </p:grpSpPr>
          <p:cxnSp>
            <p:nvCxnSpPr>
              <p:cNvPr id="14374" name="直接箭头连接符 8"/>
              <p:cNvCxnSpPr/>
              <p:nvPr/>
            </p:nvCxnSpPr>
            <p:spPr>
              <a:xfrm>
                <a:off x="0" y="1499822"/>
                <a:ext cx="1500198" cy="1587"/>
              </a:xfrm>
              <a:prstGeom prst="straightConnector1">
                <a:avLst/>
              </a:prstGeom>
              <a:ln w="9525" cap="flat" cmpd="sng">
                <a:solidFill>
                  <a:srgbClr val="7F7F7F"/>
                </a:solidFill>
                <a:prstDash val="solid"/>
                <a:headEnd type="none" w="med" len="med"/>
                <a:tailEnd type="stealth" w="med" len="lg"/>
              </a:ln>
            </p:spPr>
          </p:cxnSp>
          <p:cxnSp>
            <p:nvCxnSpPr>
              <p:cNvPr id="14375" name="直接箭头连接符 13"/>
              <p:cNvCxnSpPr/>
              <p:nvPr/>
            </p:nvCxnSpPr>
            <p:spPr>
              <a:xfrm rot="5400000" flipH="1" flipV="1">
                <a:off x="-749117" y="749111"/>
                <a:ext cx="1499822" cy="1587"/>
              </a:xfrm>
              <a:prstGeom prst="straightConnector1">
                <a:avLst/>
              </a:prstGeom>
              <a:ln w="9525" cap="flat" cmpd="sng">
                <a:solidFill>
                  <a:srgbClr val="7F7F7F"/>
                </a:solidFill>
                <a:prstDash val="solid"/>
                <a:headEnd type="none" w="med" len="med"/>
                <a:tailEnd type="stealth" w="med" len="lg"/>
              </a:ln>
            </p:spPr>
          </p:cxnSp>
          <p:cxnSp>
            <p:nvCxnSpPr>
              <p:cNvPr id="14376" name="直接连接符 24"/>
              <p:cNvCxnSpPr/>
              <p:nvPr/>
            </p:nvCxnSpPr>
            <p:spPr>
              <a:xfrm rot="5400000" flipH="1" flipV="1">
                <a:off x="108096" y="891951"/>
                <a:ext cx="1214142" cy="158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14368" name="Object 8"/>
            <p:cNvGraphicFramePr>
              <a:graphicFrameLocks noChangeAspect="1"/>
            </p:cNvGraphicFramePr>
            <p:nvPr/>
          </p:nvGraphicFramePr>
          <p:xfrm>
            <a:off x="0" y="0"/>
            <a:ext cx="212725" cy="230188"/>
          </p:xfrm>
          <a:graphic>
            <a:graphicData uri="http://schemas.openxmlformats.org/presentationml/2006/ole">
              <mc:AlternateContent xmlns:mc="http://schemas.openxmlformats.org/markup-compatibility/2006">
                <mc:Choice xmlns:v="urn:schemas-microsoft-com:vml" Requires="v">
                  <p:oleObj r:id="rId2" imgW="153035" imgH="166370" progId="">
                    <p:embed/>
                  </p:oleObj>
                </mc:Choice>
                <mc:Fallback>
                  <p:oleObj r:id="rId2" imgW="153035" imgH="166370" progId="">
                    <p:embed/>
                    <p:pic>
                      <p:nvPicPr>
                        <p:cNvPr id="0" name="图片 3083"/>
                        <p:cNvPicPr/>
                        <p:nvPr/>
                      </p:nvPicPr>
                      <p:blipFill>
                        <a:blip r:embed="rId3"/>
                        <a:stretch>
                          <a:fillRect/>
                        </a:stretch>
                      </p:blipFill>
                      <p:spPr>
                        <a:xfrm>
                          <a:off x="0" y="0"/>
                          <a:ext cx="212725" cy="230188"/>
                        </a:xfrm>
                        <a:prstGeom prst="rect">
                          <a:avLst/>
                        </a:prstGeom>
                        <a:noFill/>
                        <a:ln w="38100">
                          <a:noFill/>
                          <a:miter/>
                        </a:ln>
                      </p:spPr>
                    </p:pic>
                  </p:oleObj>
                </mc:Fallback>
              </mc:AlternateContent>
            </a:graphicData>
          </a:graphic>
        </p:graphicFrame>
        <p:graphicFrame>
          <p:nvGraphicFramePr>
            <p:cNvPr id="14369" name="Object 9"/>
            <p:cNvGraphicFramePr>
              <a:graphicFrameLocks noChangeAspect="1"/>
            </p:cNvGraphicFramePr>
            <p:nvPr/>
          </p:nvGraphicFramePr>
          <p:xfrm>
            <a:off x="142901" y="1525587"/>
            <a:ext cx="176212" cy="195262"/>
          </p:xfrm>
          <a:graphic>
            <a:graphicData uri="http://schemas.openxmlformats.org/presentationml/2006/ole">
              <mc:AlternateContent xmlns:mc="http://schemas.openxmlformats.org/markup-compatibility/2006">
                <mc:Choice xmlns:v="urn:schemas-microsoft-com:vml" Requires="v">
                  <p:oleObj r:id="rId4" imgW="127635" imgH="140335" progId="">
                    <p:embed/>
                  </p:oleObj>
                </mc:Choice>
                <mc:Fallback>
                  <p:oleObj r:id="rId4" imgW="127635" imgH="140335" progId="">
                    <p:embed/>
                    <p:pic>
                      <p:nvPicPr>
                        <p:cNvPr id="0" name="图片 3086"/>
                        <p:cNvPicPr/>
                        <p:nvPr/>
                      </p:nvPicPr>
                      <p:blipFill>
                        <a:blip r:embed="rId5"/>
                        <a:stretch>
                          <a:fillRect/>
                        </a:stretch>
                      </p:blipFill>
                      <p:spPr>
                        <a:xfrm>
                          <a:off x="142901" y="1525587"/>
                          <a:ext cx="176212" cy="195262"/>
                        </a:xfrm>
                        <a:prstGeom prst="rect">
                          <a:avLst/>
                        </a:prstGeom>
                        <a:noFill/>
                        <a:ln w="38100">
                          <a:noFill/>
                          <a:miter/>
                        </a:ln>
                      </p:spPr>
                    </p:pic>
                  </p:oleObj>
                </mc:Fallback>
              </mc:AlternateContent>
            </a:graphicData>
          </a:graphic>
        </p:graphicFrame>
        <p:graphicFrame>
          <p:nvGraphicFramePr>
            <p:cNvPr id="14370" name="Object 10"/>
            <p:cNvGraphicFramePr>
              <a:graphicFrameLocks noChangeAspect="1"/>
            </p:cNvGraphicFramePr>
            <p:nvPr/>
          </p:nvGraphicFramePr>
          <p:xfrm>
            <a:off x="1571636" y="1571636"/>
            <a:ext cx="212725" cy="284162"/>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082"/>
                        <p:cNvPicPr/>
                        <p:nvPr/>
                      </p:nvPicPr>
                      <p:blipFill>
                        <a:blip r:embed="rId7"/>
                        <a:stretch>
                          <a:fillRect/>
                        </a:stretch>
                      </p:blipFill>
                      <p:spPr>
                        <a:xfrm>
                          <a:off x="1571636" y="1571636"/>
                          <a:ext cx="212725" cy="284162"/>
                        </a:xfrm>
                        <a:prstGeom prst="rect">
                          <a:avLst/>
                        </a:prstGeom>
                        <a:noFill/>
                        <a:ln w="38100">
                          <a:noFill/>
                          <a:miter/>
                        </a:ln>
                      </p:spPr>
                    </p:pic>
                  </p:oleObj>
                </mc:Fallback>
              </mc:AlternateContent>
            </a:graphicData>
          </a:graphic>
        </p:graphicFrame>
        <p:graphicFrame>
          <p:nvGraphicFramePr>
            <p:cNvPr id="14371" name="Object 11"/>
            <p:cNvGraphicFramePr>
              <a:graphicFrameLocks noChangeAspect="1"/>
            </p:cNvGraphicFramePr>
            <p:nvPr/>
          </p:nvGraphicFramePr>
          <p:xfrm>
            <a:off x="928694" y="1571636"/>
            <a:ext cx="212725" cy="319087"/>
          </p:xfrm>
          <a:graphic>
            <a:graphicData uri="http://schemas.openxmlformats.org/presentationml/2006/ole">
              <mc:AlternateContent xmlns:mc="http://schemas.openxmlformats.org/markup-compatibility/2006">
                <mc:Choice xmlns:v="urn:schemas-microsoft-com:vml" Requires="v">
                  <p:oleObj r:id="rId8" imgW="153035" imgH="229870" progId="">
                    <p:embed/>
                  </p:oleObj>
                </mc:Choice>
                <mc:Fallback>
                  <p:oleObj r:id="rId8" imgW="153035" imgH="229870" progId="">
                    <p:embed/>
                    <p:pic>
                      <p:nvPicPr>
                        <p:cNvPr id="0" name="图片 3084"/>
                        <p:cNvPicPr/>
                        <p:nvPr/>
                      </p:nvPicPr>
                      <p:blipFill>
                        <a:blip r:embed="rId9"/>
                        <a:stretch>
                          <a:fillRect/>
                        </a:stretch>
                      </p:blipFill>
                      <p:spPr>
                        <a:xfrm>
                          <a:off x="928694" y="1571636"/>
                          <a:ext cx="212725" cy="319087"/>
                        </a:xfrm>
                        <a:prstGeom prst="rect">
                          <a:avLst/>
                        </a:prstGeom>
                        <a:noFill/>
                        <a:ln w="38100">
                          <a:noFill/>
                          <a:miter/>
                        </a:ln>
                      </p:spPr>
                    </p:pic>
                  </p:oleObj>
                </mc:Fallback>
              </mc:AlternateContent>
            </a:graphicData>
          </a:graphic>
        </p:graphicFrame>
        <p:graphicFrame>
          <p:nvGraphicFramePr>
            <p:cNvPr id="14372" name="Object 12"/>
            <p:cNvGraphicFramePr>
              <a:graphicFrameLocks noChangeAspect="1"/>
            </p:cNvGraphicFramePr>
            <p:nvPr/>
          </p:nvGraphicFramePr>
          <p:xfrm>
            <a:off x="1071570" y="142876"/>
            <a:ext cx="230187" cy="230187"/>
          </p:xfrm>
          <a:graphic>
            <a:graphicData uri="http://schemas.openxmlformats.org/presentationml/2006/ole">
              <mc:AlternateContent xmlns:mc="http://schemas.openxmlformats.org/markup-compatibility/2006">
                <mc:Choice xmlns:v="urn:schemas-microsoft-com:vml" Requires="v">
                  <p:oleObj r:id="rId10" imgW="165735" imgH="165735" progId="">
                    <p:embed/>
                  </p:oleObj>
                </mc:Choice>
                <mc:Fallback>
                  <p:oleObj r:id="rId10" imgW="165735" imgH="165735" progId="">
                    <p:embed/>
                    <p:pic>
                      <p:nvPicPr>
                        <p:cNvPr id="0" name="图片 3085"/>
                        <p:cNvPicPr/>
                        <p:nvPr/>
                      </p:nvPicPr>
                      <p:blipFill>
                        <a:blip r:embed="rId11"/>
                        <a:stretch>
                          <a:fillRect/>
                        </a:stretch>
                      </p:blipFill>
                      <p:spPr>
                        <a:xfrm>
                          <a:off x="1071570" y="142876"/>
                          <a:ext cx="230187" cy="230187"/>
                        </a:xfrm>
                        <a:prstGeom prst="rect">
                          <a:avLst/>
                        </a:prstGeom>
                        <a:noFill/>
                        <a:ln w="38100">
                          <a:noFill/>
                          <a:miter/>
                        </a:ln>
                      </p:spPr>
                    </p:pic>
                  </p:oleObj>
                </mc:Fallback>
              </mc:AlternateContent>
            </a:graphicData>
          </a:graphic>
        </p:graphicFrame>
        <p:sp>
          <p:nvSpPr>
            <p:cNvPr id="14373" name="TextBox 45"/>
            <p:cNvSpPr txBox="1"/>
            <p:nvPr/>
          </p:nvSpPr>
          <p:spPr>
            <a:xfrm>
              <a:off x="857256" y="1857388"/>
              <a:ext cx="46679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800" b="0" dirty="0">
                  <a:solidFill>
                    <a:schemeClr val="tx1"/>
                  </a:solidFill>
                </a:rPr>
                <a:t>(a)</a:t>
              </a:r>
              <a:endParaRPr lang="zh-CN" altLang="en-US" sz="1800" b="0" dirty="0">
                <a:solidFill>
                  <a:schemeClr val="tx1"/>
                </a:solidFill>
              </a:endParaRPr>
            </a:p>
          </p:txBody>
        </p:sp>
      </p:grpSp>
      <p:sp>
        <p:nvSpPr>
          <p:cNvPr id="12291" name="文本框 1"/>
          <p:cNvSpPr txBox="1"/>
          <p:nvPr/>
        </p:nvSpPr>
        <p:spPr>
          <a:xfrm>
            <a:off x="3395663" y="2295525"/>
            <a:ext cx="1682750" cy="414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1" indent="0" eaLnBrk="1" hangingPunct="1">
              <a:spcBef>
                <a:spcPct val="0"/>
              </a:spcBef>
              <a:buSzPct val="50000"/>
              <a:buNone/>
            </a:pPr>
            <a:r>
              <a:rPr lang="zh-CN" altLang="en-US" sz="2000" dirty="0">
                <a:solidFill>
                  <a:srgbClr val="000000"/>
                </a:solidFill>
                <a:latin typeface="Adobe 黑体 Std R" pitchFamily="34" charset="-122"/>
                <a:ea typeface="Adobe 黑体 Std R" pitchFamily="34" charset="-122"/>
              </a:rPr>
              <a:t>水平直线</a:t>
            </a:r>
          </a:p>
        </p:txBody>
      </p:sp>
      <p:sp>
        <p:nvSpPr>
          <p:cNvPr id="22" name="Rectangle 3"/>
          <p:cNvSpPr txBox="1"/>
          <p:nvPr/>
        </p:nvSpPr>
        <p:spPr>
          <a:xfrm>
            <a:off x="576263" y="2292350"/>
            <a:ext cx="1917700" cy="427038"/>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1" indent="0" eaLnBrk="1" hangingPunct="1">
              <a:buSzPct val="50000"/>
              <a:buNone/>
            </a:pPr>
            <a:r>
              <a:rPr lang="zh-CN" altLang="en-US" sz="2000" dirty="0">
                <a:solidFill>
                  <a:srgbClr val="000000"/>
                </a:solidFill>
                <a:latin typeface="Adobe 黑体 Std R" pitchFamily="34" charset="-122"/>
                <a:ea typeface="Adobe 黑体 Std R" pitchFamily="34" charset="-122"/>
              </a:rPr>
              <a:t>垂直直线</a:t>
            </a:r>
            <a:endParaRPr lang="en-US" altLang="zh-CN" sz="2000" dirty="0">
              <a:solidFill>
                <a:srgbClr val="000000"/>
              </a:solidFill>
              <a:latin typeface="Adobe 黑体 Std R" pitchFamily="34" charset="-122"/>
              <a:ea typeface="Adobe 黑体 Std R" pitchFamily="34" charset="-122"/>
            </a:endParaRPr>
          </a:p>
        </p:txBody>
      </p:sp>
      <p:grpSp>
        <p:nvGrpSpPr>
          <p:cNvPr id="23" name="组合 49"/>
          <p:cNvGrpSpPr/>
          <p:nvPr/>
        </p:nvGrpSpPr>
        <p:grpSpPr>
          <a:xfrm>
            <a:off x="3543300" y="2935288"/>
            <a:ext cx="1712913" cy="2228850"/>
            <a:chOff x="0" y="0"/>
            <a:chExt cx="1712923" cy="2226720"/>
          </a:xfrm>
        </p:grpSpPr>
        <p:grpSp>
          <p:nvGrpSpPr>
            <p:cNvPr id="14357" name="组合 29"/>
            <p:cNvGrpSpPr/>
            <p:nvPr/>
          </p:nvGrpSpPr>
          <p:grpSpPr>
            <a:xfrm>
              <a:off x="285752" y="0"/>
              <a:ext cx="1357322" cy="1501786"/>
              <a:chOff x="0" y="0"/>
              <a:chExt cx="1357322" cy="1501786"/>
            </a:xfrm>
          </p:grpSpPr>
          <p:cxnSp>
            <p:nvCxnSpPr>
              <p:cNvPr id="14364" name="直接箭头连接符 10"/>
              <p:cNvCxnSpPr/>
              <p:nvPr/>
            </p:nvCxnSpPr>
            <p:spPr>
              <a:xfrm>
                <a:off x="0" y="1499822"/>
                <a:ext cx="1357321" cy="1587"/>
              </a:xfrm>
              <a:prstGeom prst="straightConnector1">
                <a:avLst/>
              </a:prstGeom>
              <a:ln w="9525" cap="flat" cmpd="sng">
                <a:solidFill>
                  <a:srgbClr val="7F7F7F"/>
                </a:solidFill>
                <a:prstDash val="solid"/>
                <a:headEnd type="none" w="med" len="med"/>
                <a:tailEnd type="stealth" w="med" len="lg"/>
              </a:ln>
            </p:spPr>
          </p:cxnSp>
          <p:cxnSp>
            <p:nvCxnSpPr>
              <p:cNvPr id="14365" name="直接箭头连接符 15"/>
              <p:cNvCxnSpPr/>
              <p:nvPr/>
            </p:nvCxnSpPr>
            <p:spPr>
              <a:xfrm rot="5400000" flipH="1" flipV="1">
                <a:off x="-749117" y="749117"/>
                <a:ext cx="1499822" cy="1588"/>
              </a:xfrm>
              <a:prstGeom prst="straightConnector1">
                <a:avLst/>
              </a:prstGeom>
              <a:ln w="9525" cap="flat" cmpd="sng">
                <a:solidFill>
                  <a:srgbClr val="7F7F7F"/>
                </a:solidFill>
                <a:prstDash val="solid"/>
                <a:headEnd type="none" w="med" len="med"/>
                <a:tailEnd type="stealth" w="med" len="lg"/>
              </a:ln>
            </p:spPr>
          </p:cxnSp>
          <p:cxnSp>
            <p:nvCxnSpPr>
              <p:cNvPr id="14366" name="直接连接符 26"/>
              <p:cNvCxnSpPr/>
              <p:nvPr/>
            </p:nvCxnSpPr>
            <p:spPr>
              <a:xfrm>
                <a:off x="0" y="642781"/>
                <a:ext cx="928693" cy="158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14358" name="Object 19"/>
            <p:cNvGraphicFramePr>
              <a:graphicFrameLocks noChangeAspect="1"/>
            </p:cNvGraphicFramePr>
            <p:nvPr/>
          </p:nvGraphicFramePr>
          <p:xfrm>
            <a:off x="0" y="0"/>
            <a:ext cx="212725" cy="230188"/>
          </p:xfrm>
          <a:graphic>
            <a:graphicData uri="http://schemas.openxmlformats.org/presentationml/2006/ole">
              <mc:AlternateContent xmlns:mc="http://schemas.openxmlformats.org/markup-compatibility/2006">
                <mc:Choice xmlns:v="urn:schemas-microsoft-com:vml" Requires="v">
                  <p:oleObj r:id="rId12" imgW="153035" imgH="166370" progId="">
                    <p:embed/>
                  </p:oleObj>
                </mc:Choice>
                <mc:Fallback>
                  <p:oleObj r:id="rId12" imgW="153035" imgH="166370" progId="">
                    <p:embed/>
                    <p:pic>
                      <p:nvPicPr>
                        <p:cNvPr id="0" name="图片 3081"/>
                        <p:cNvPicPr/>
                        <p:nvPr/>
                      </p:nvPicPr>
                      <p:blipFill>
                        <a:blip r:embed="rId3"/>
                        <a:stretch>
                          <a:fillRect/>
                        </a:stretch>
                      </p:blipFill>
                      <p:spPr>
                        <a:xfrm>
                          <a:off x="0" y="0"/>
                          <a:ext cx="212725" cy="230188"/>
                        </a:xfrm>
                        <a:prstGeom prst="rect">
                          <a:avLst/>
                        </a:prstGeom>
                        <a:noFill/>
                        <a:ln w="38100">
                          <a:noFill/>
                          <a:miter/>
                        </a:ln>
                      </p:spPr>
                    </p:pic>
                  </p:oleObj>
                </mc:Fallback>
              </mc:AlternateContent>
            </a:graphicData>
          </a:graphic>
        </p:graphicFrame>
        <p:graphicFrame>
          <p:nvGraphicFramePr>
            <p:cNvPr id="14359" name="Object 20"/>
            <p:cNvGraphicFramePr>
              <a:graphicFrameLocks noChangeAspect="1"/>
            </p:cNvGraphicFramePr>
            <p:nvPr/>
          </p:nvGraphicFramePr>
          <p:xfrm>
            <a:off x="142881" y="1525587"/>
            <a:ext cx="176213" cy="195262"/>
          </p:xfrm>
          <a:graphic>
            <a:graphicData uri="http://schemas.openxmlformats.org/presentationml/2006/ole">
              <mc:AlternateContent xmlns:mc="http://schemas.openxmlformats.org/markup-compatibility/2006">
                <mc:Choice xmlns:v="urn:schemas-microsoft-com:vml" Requires="v">
                  <p:oleObj r:id="rId13" imgW="127635" imgH="140335" progId="">
                    <p:embed/>
                  </p:oleObj>
                </mc:Choice>
                <mc:Fallback>
                  <p:oleObj r:id="rId13" imgW="127635" imgH="140335" progId="">
                    <p:embed/>
                    <p:pic>
                      <p:nvPicPr>
                        <p:cNvPr id="0" name="图片 3092"/>
                        <p:cNvPicPr/>
                        <p:nvPr/>
                      </p:nvPicPr>
                      <p:blipFill>
                        <a:blip r:embed="rId14"/>
                        <a:stretch>
                          <a:fillRect/>
                        </a:stretch>
                      </p:blipFill>
                      <p:spPr>
                        <a:xfrm>
                          <a:off x="142881" y="1525587"/>
                          <a:ext cx="176213" cy="195262"/>
                        </a:xfrm>
                        <a:prstGeom prst="rect">
                          <a:avLst/>
                        </a:prstGeom>
                        <a:noFill/>
                        <a:ln w="38100">
                          <a:noFill/>
                          <a:miter/>
                        </a:ln>
                      </p:spPr>
                    </p:pic>
                  </p:oleObj>
                </mc:Fallback>
              </mc:AlternateContent>
            </a:graphicData>
          </a:graphic>
        </p:graphicFrame>
        <p:graphicFrame>
          <p:nvGraphicFramePr>
            <p:cNvPr id="14360" name="Object 21"/>
            <p:cNvGraphicFramePr>
              <a:graphicFrameLocks noChangeAspect="1"/>
            </p:cNvGraphicFramePr>
            <p:nvPr/>
          </p:nvGraphicFramePr>
          <p:xfrm>
            <a:off x="1500198" y="1571636"/>
            <a:ext cx="212725" cy="284162"/>
          </p:xfrm>
          <a:graphic>
            <a:graphicData uri="http://schemas.openxmlformats.org/presentationml/2006/ole">
              <mc:AlternateContent xmlns:mc="http://schemas.openxmlformats.org/markup-compatibility/2006">
                <mc:Choice xmlns:v="urn:schemas-microsoft-com:vml" Requires="v">
                  <p:oleObj r:id="rId15" imgW="153035" imgH="204470" progId="">
                    <p:embed/>
                  </p:oleObj>
                </mc:Choice>
                <mc:Fallback>
                  <p:oleObj r:id="rId15" imgW="153035" imgH="204470" progId="">
                    <p:embed/>
                    <p:pic>
                      <p:nvPicPr>
                        <p:cNvPr id="0" name="图片 3090"/>
                        <p:cNvPicPr/>
                        <p:nvPr/>
                      </p:nvPicPr>
                      <p:blipFill>
                        <a:blip r:embed="rId7"/>
                        <a:stretch>
                          <a:fillRect/>
                        </a:stretch>
                      </p:blipFill>
                      <p:spPr>
                        <a:xfrm>
                          <a:off x="1500198" y="1571636"/>
                          <a:ext cx="212725" cy="284162"/>
                        </a:xfrm>
                        <a:prstGeom prst="rect">
                          <a:avLst/>
                        </a:prstGeom>
                        <a:noFill/>
                        <a:ln w="38100">
                          <a:noFill/>
                          <a:miter/>
                        </a:ln>
                      </p:spPr>
                    </p:pic>
                  </p:oleObj>
                </mc:Fallback>
              </mc:AlternateContent>
            </a:graphicData>
          </a:graphic>
        </p:graphicFrame>
        <p:graphicFrame>
          <p:nvGraphicFramePr>
            <p:cNvPr id="14361" name="Object 22"/>
            <p:cNvGraphicFramePr>
              <a:graphicFrameLocks noChangeAspect="1"/>
            </p:cNvGraphicFramePr>
            <p:nvPr/>
          </p:nvGraphicFramePr>
          <p:xfrm>
            <a:off x="1285884" y="571504"/>
            <a:ext cx="230188" cy="230188"/>
          </p:xfrm>
          <a:graphic>
            <a:graphicData uri="http://schemas.openxmlformats.org/presentationml/2006/ole">
              <mc:AlternateContent xmlns:mc="http://schemas.openxmlformats.org/markup-compatibility/2006">
                <mc:Choice xmlns:v="urn:schemas-microsoft-com:vml" Requires="v">
                  <p:oleObj r:id="rId16" imgW="165735" imgH="165735" progId="">
                    <p:embed/>
                  </p:oleObj>
                </mc:Choice>
                <mc:Fallback>
                  <p:oleObj r:id="rId16" imgW="165735" imgH="165735" progId="">
                    <p:embed/>
                    <p:pic>
                      <p:nvPicPr>
                        <p:cNvPr id="0" name="图片 3093"/>
                        <p:cNvPicPr/>
                        <p:nvPr/>
                      </p:nvPicPr>
                      <p:blipFill>
                        <a:blip r:embed="rId11"/>
                        <a:stretch>
                          <a:fillRect/>
                        </a:stretch>
                      </p:blipFill>
                      <p:spPr>
                        <a:xfrm>
                          <a:off x="1285884" y="571504"/>
                          <a:ext cx="230188" cy="230188"/>
                        </a:xfrm>
                        <a:prstGeom prst="rect">
                          <a:avLst/>
                        </a:prstGeom>
                        <a:noFill/>
                        <a:ln w="38100">
                          <a:noFill/>
                          <a:miter/>
                        </a:ln>
                      </p:spPr>
                    </p:pic>
                  </p:oleObj>
                </mc:Fallback>
              </mc:AlternateContent>
            </a:graphicData>
          </a:graphic>
        </p:graphicFrame>
        <p:graphicFrame>
          <p:nvGraphicFramePr>
            <p:cNvPr id="14362" name="Object 23"/>
            <p:cNvGraphicFramePr>
              <a:graphicFrameLocks noChangeAspect="1"/>
            </p:cNvGraphicFramePr>
            <p:nvPr/>
          </p:nvGraphicFramePr>
          <p:xfrm>
            <a:off x="71438" y="500066"/>
            <a:ext cx="212725" cy="266700"/>
          </p:xfrm>
          <a:graphic>
            <a:graphicData uri="http://schemas.openxmlformats.org/presentationml/2006/ole">
              <mc:AlternateContent xmlns:mc="http://schemas.openxmlformats.org/markup-compatibility/2006">
                <mc:Choice xmlns:v="urn:schemas-microsoft-com:vml" Requires="v">
                  <p:oleObj r:id="rId17" imgW="153035" imgH="191770" progId="">
                    <p:embed/>
                  </p:oleObj>
                </mc:Choice>
                <mc:Fallback>
                  <p:oleObj r:id="rId17" imgW="153035" imgH="191770" progId="">
                    <p:embed/>
                    <p:pic>
                      <p:nvPicPr>
                        <p:cNvPr id="0" name="图片 3091"/>
                        <p:cNvPicPr/>
                        <p:nvPr/>
                      </p:nvPicPr>
                      <p:blipFill>
                        <a:blip r:embed="rId18"/>
                        <a:stretch>
                          <a:fillRect/>
                        </a:stretch>
                      </p:blipFill>
                      <p:spPr>
                        <a:xfrm>
                          <a:off x="71438" y="500066"/>
                          <a:ext cx="212725" cy="266700"/>
                        </a:xfrm>
                        <a:prstGeom prst="rect">
                          <a:avLst/>
                        </a:prstGeom>
                        <a:noFill/>
                        <a:ln w="38100">
                          <a:noFill/>
                          <a:miter/>
                        </a:ln>
                      </p:spPr>
                    </p:pic>
                  </p:oleObj>
                </mc:Fallback>
              </mc:AlternateContent>
            </a:graphicData>
          </a:graphic>
        </p:graphicFrame>
        <p:sp>
          <p:nvSpPr>
            <p:cNvPr id="14363" name="TextBox 46"/>
            <p:cNvSpPr txBox="1"/>
            <p:nvPr/>
          </p:nvSpPr>
          <p:spPr>
            <a:xfrm>
              <a:off x="714380" y="1857388"/>
              <a:ext cx="46679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800" b="0" dirty="0">
                  <a:solidFill>
                    <a:schemeClr val="tx1"/>
                  </a:solidFill>
                </a:rPr>
                <a:t>(b)</a:t>
              </a:r>
              <a:endParaRPr lang="zh-CN" altLang="en-US" sz="1800" b="0" dirty="0">
                <a:solidFill>
                  <a:schemeClr val="tx1"/>
                </a:solidFill>
              </a:endParaRPr>
            </a:p>
          </p:txBody>
        </p:sp>
      </p:grpSp>
      <p:grpSp>
        <p:nvGrpSpPr>
          <p:cNvPr id="2" name="组合 1"/>
          <p:cNvGrpSpPr/>
          <p:nvPr/>
        </p:nvGrpSpPr>
        <p:grpSpPr>
          <a:xfrm>
            <a:off x="4908550" y="2162175"/>
            <a:ext cx="3768725" cy="2965450"/>
            <a:chOff x="4908550" y="2162175"/>
            <a:chExt cx="3768725" cy="2965450"/>
          </a:xfrm>
        </p:grpSpPr>
        <p:sp>
          <p:nvSpPr>
            <p:cNvPr id="14346" name="矩形 2"/>
            <p:cNvSpPr/>
            <p:nvPr/>
          </p:nvSpPr>
          <p:spPr>
            <a:xfrm>
              <a:off x="5745163" y="2298700"/>
              <a:ext cx="2932112" cy="4159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1" indent="0" eaLnBrk="1" hangingPunct="1">
                <a:spcBef>
                  <a:spcPct val="0"/>
                </a:spcBef>
                <a:buSzPct val="50000"/>
                <a:buNone/>
              </a:pPr>
              <a:r>
                <a:rPr lang="zh-CN" altLang="en-US" sz="2000" dirty="0">
                  <a:solidFill>
                    <a:srgbClr val="000000"/>
                  </a:solidFill>
                  <a:latin typeface="Adobe 黑体 Std R" pitchFamily="34" charset="-122"/>
                  <a:ea typeface="Adobe 黑体 Std R" pitchFamily="34" charset="-122"/>
                </a:rPr>
                <a:t>向右上方倾斜的曲线</a:t>
              </a:r>
              <a:endParaRPr lang="en-US" altLang="zh-CN" sz="2000" dirty="0">
                <a:solidFill>
                  <a:srgbClr val="000000"/>
                </a:solidFill>
                <a:latin typeface="Adobe 黑体 Std R" pitchFamily="34" charset="-122"/>
                <a:ea typeface="Adobe 黑体 Std R" pitchFamily="34" charset="-122"/>
              </a:endParaRPr>
            </a:p>
          </p:txBody>
        </p:sp>
        <p:grpSp>
          <p:nvGrpSpPr>
            <p:cNvPr id="14347" name="组合 48"/>
            <p:cNvGrpSpPr/>
            <p:nvPr/>
          </p:nvGrpSpPr>
          <p:grpSpPr>
            <a:xfrm>
              <a:off x="4908550" y="2162175"/>
              <a:ext cx="3419475" cy="2965450"/>
              <a:chOff x="0" y="0"/>
              <a:chExt cx="3010593" cy="2941100"/>
            </a:xfrm>
          </p:grpSpPr>
          <p:grpSp>
            <p:nvGrpSpPr>
              <p:cNvPr id="14348" name="组合 28"/>
              <p:cNvGrpSpPr/>
              <p:nvPr/>
            </p:nvGrpSpPr>
            <p:grpSpPr>
              <a:xfrm>
                <a:off x="0" y="0"/>
                <a:ext cx="2869306" cy="2347151"/>
                <a:chOff x="0" y="0"/>
                <a:chExt cx="2869306" cy="2347151"/>
              </a:xfrm>
            </p:grpSpPr>
            <p:cxnSp>
              <p:nvCxnSpPr>
                <p:cNvPr id="14354" name="直接箭头连接符 11"/>
                <p:cNvCxnSpPr/>
                <p:nvPr/>
              </p:nvCxnSpPr>
              <p:spPr>
                <a:xfrm>
                  <a:off x="1583102" y="2247489"/>
                  <a:ext cx="1286171" cy="1588"/>
                </a:xfrm>
                <a:prstGeom prst="straightConnector1">
                  <a:avLst/>
                </a:prstGeom>
                <a:ln w="9525" cap="flat" cmpd="sng">
                  <a:solidFill>
                    <a:srgbClr val="7F7F7F"/>
                  </a:solidFill>
                  <a:prstDash val="solid"/>
                  <a:headEnd type="none" w="med" len="med"/>
                  <a:tailEnd type="stealth" w="med" len="lg"/>
                </a:ln>
              </p:spPr>
            </p:cxnSp>
            <p:cxnSp>
              <p:nvCxnSpPr>
                <p:cNvPr id="14355" name="直接箭头连接符 16"/>
                <p:cNvCxnSpPr/>
                <p:nvPr/>
              </p:nvCxnSpPr>
              <p:spPr>
                <a:xfrm rot="5400000" flipH="1" flipV="1">
                  <a:off x="833933" y="1496732"/>
                  <a:ext cx="1499913" cy="1588"/>
                </a:xfrm>
                <a:prstGeom prst="straightConnector1">
                  <a:avLst/>
                </a:prstGeom>
                <a:ln w="9525" cap="flat" cmpd="sng">
                  <a:solidFill>
                    <a:srgbClr val="7F7F7F"/>
                  </a:solidFill>
                  <a:prstDash val="solid"/>
                  <a:headEnd type="none" w="med" len="med"/>
                  <a:tailEnd type="stealth" w="med" len="lg"/>
                </a:ln>
              </p:spPr>
            </p:cxnSp>
            <p:sp>
              <p:nvSpPr>
                <p:cNvPr id="14356" name="弧形 27"/>
                <p:cNvSpPr/>
                <p:nvPr/>
              </p:nvSpPr>
              <p:spPr>
                <a:xfrm rot="2477245">
                  <a:off x="0" y="0"/>
                  <a:ext cx="2302406" cy="2347484"/>
                </a:xfrm>
                <a:custGeom>
                  <a:avLst/>
                  <a:gdLst>
                    <a:gd name="txL" fmla="*/ 1979718 w 2302406"/>
                    <a:gd name="txT" fmla="*/ 358824 h 2347484"/>
                    <a:gd name="txR" fmla="*/ 2302406 w 2302406"/>
                    <a:gd name="txB" fmla="*/ 1173742 h 2347484"/>
                  </a:gdLst>
                  <a:ahLst/>
                  <a:cxnLst>
                    <a:cxn ang="17694720">
                      <a:pos x="1979718" y="358824"/>
                    </a:cxn>
                    <a:cxn ang="11796480">
                      <a:pos x="1151203" y="1173742"/>
                    </a:cxn>
                    <a:cxn ang="5898240">
                      <a:pos x="2302406" y="1173742"/>
                    </a:cxn>
                  </a:cxnLst>
                  <a:rect l="txL" t="txT" r="txR" b="txB"/>
                  <a:pathLst>
                    <a:path w="2302406" h="2347484" stroke="0">
                      <a:moveTo>
                        <a:pt x="1979718" y="358824"/>
                      </a:moveTo>
                      <a:lnTo>
                        <a:pt x="1979717" y="358824"/>
                      </a:lnTo>
                      <a:cubicBezTo>
                        <a:pt x="2186726" y="577608"/>
                        <a:pt x="2302406" y="869746"/>
                        <a:pt x="2302406" y="1173742"/>
                      </a:cubicBezTo>
                      <a:cubicBezTo>
                        <a:pt x="2302406" y="1173743"/>
                        <a:pt x="2302405" y="1173744"/>
                        <a:pt x="2302405" y="1173745"/>
                      </a:cubicBezTo>
                      <a:lnTo>
                        <a:pt x="1151203" y="1173742"/>
                      </a:lnTo>
                      <a:lnTo>
                        <a:pt x="1979718" y="358824"/>
                      </a:lnTo>
                      <a:close/>
                    </a:path>
                    <a:path w="2302406" h="2347484" fill="none">
                      <a:moveTo>
                        <a:pt x="1979718" y="358824"/>
                      </a:moveTo>
                      <a:lnTo>
                        <a:pt x="1979717" y="358824"/>
                      </a:lnTo>
                      <a:cubicBezTo>
                        <a:pt x="2186726" y="577608"/>
                        <a:pt x="2302406" y="869746"/>
                        <a:pt x="2302406" y="1173742"/>
                      </a:cubicBezTo>
                      <a:cubicBezTo>
                        <a:pt x="2302406" y="1173743"/>
                        <a:pt x="2302405" y="1173744"/>
                        <a:pt x="2302405" y="1173745"/>
                      </a:cubicBezTo>
                    </a:path>
                  </a:pathLst>
                </a:custGeom>
                <a:noFill/>
                <a:ln w="38100" cap="flat" cmpd="sng">
                  <a:solidFill>
                    <a:srgbClr val="2D2D8A">
                      <a:alpha val="100000"/>
                    </a:srgbClr>
                  </a:solidFill>
                  <a:prstDash val="solid"/>
                  <a:miter lim="800000"/>
                  <a:headEnd type="none" w="med" len="med"/>
                  <a:tailEnd type="none" w="med" len="med"/>
                </a:ln>
                <a:effectLst>
                  <a:outerShdw dist="23000" dir="5400000" algn="ctr" rotWithShape="0">
                    <a:srgbClr val="000000">
                      <a:alpha val="28998"/>
                    </a:srgbClr>
                  </a:outerShdw>
                </a:effectLst>
              </p:spPr>
              <p:txBody>
                <a:bodyPr/>
                <a:lstStyle/>
                <a:p>
                  <a:endParaRPr lang="zh-CN" altLang="en-US"/>
                </a:p>
              </p:txBody>
            </p:sp>
          </p:grpSp>
          <p:graphicFrame>
            <p:nvGraphicFramePr>
              <p:cNvPr id="14349" name="Object 30"/>
              <p:cNvGraphicFramePr>
                <a:graphicFrameLocks noChangeAspect="1"/>
              </p:cNvGraphicFramePr>
              <p:nvPr/>
            </p:nvGraphicFramePr>
            <p:xfrm>
              <a:off x="1297670" y="746818"/>
              <a:ext cx="212725" cy="230188"/>
            </p:xfrm>
            <a:graphic>
              <a:graphicData uri="http://schemas.openxmlformats.org/presentationml/2006/ole">
                <mc:AlternateContent xmlns:mc="http://schemas.openxmlformats.org/markup-compatibility/2006">
                  <mc:Choice xmlns:v="urn:schemas-microsoft-com:vml" Requires="v">
                    <p:oleObj r:id="rId19" imgW="153035" imgH="166370" progId="">
                      <p:embed/>
                    </p:oleObj>
                  </mc:Choice>
                  <mc:Fallback>
                    <p:oleObj r:id="rId19" imgW="153035" imgH="166370" progId="">
                      <p:embed/>
                      <p:pic>
                        <p:nvPicPr>
                          <p:cNvPr id="0" name="图片 3087"/>
                          <p:cNvPicPr/>
                          <p:nvPr/>
                        </p:nvPicPr>
                        <p:blipFill>
                          <a:blip r:embed="rId3"/>
                          <a:stretch>
                            <a:fillRect/>
                          </a:stretch>
                        </p:blipFill>
                        <p:spPr>
                          <a:xfrm>
                            <a:off x="1297670" y="746818"/>
                            <a:ext cx="212725" cy="230188"/>
                          </a:xfrm>
                          <a:prstGeom prst="rect">
                            <a:avLst/>
                          </a:prstGeom>
                          <a:noFill/>
                          <a:ln w="38100">
                            <a:noFill/>
                            <a:miter/>
                          </a:ln>
                        </p:spPr>
                      </p:pic>
                    </p:oleObj>
                  </mc:Fallback>
                </mc:AlternateContent>
              </a:graphicData>
            </a:graphic>
          </p:graphicFrame>
          <p:graphicFrame>
            <p:nvGraphicFramePr>
              <p:cNvPr id="14350" name="Object 31"/>
              <p:cNvGraphicFramePr>
                <a:graphicFrameLocks noChangeAspect="1"/>
              </p:cNvGraphicFramePr>
              <p:nvPr/>
            </p:nvGraphicFramePr>
            <p:xfrm>
              <a:off x="1511297" y="2343154"/>
              <a:ext cx="176212" cy="195263"/>
            </p:xfrm>
            <a:graphic>
              <a:graphicData uri="http://schemas.openxmlformats.org/presentationml/2006/ole">
                <mc:AlternateContent xmlns:mc="http://schemas.openxmlformats.org/markup-compatibility/2006">
                  <mc:Choice xmlns:v="urn:schemas-microsoft-com:vml" Requires="v">
                    <p:oleObj r:id="rId20" imgW="127635" imgH="140335" progId="">
                      <p:embed/>
                    </p:oleObj>
                  </mc:Choice>
                  <mc:Fallback>
                    <p:oleObj r:id="rId20" imgW="127635" imgH="140335" progId="">
                      <p:embed/>
                      <p:pic>
                        <p:nvPicPr>
                          <p:cNvPr id="0" name="图片 3094"/>
                          <p:cNvPicPr/>
                          <p:nvPr/>
                        </p:nvPicPr>
                        <p:blipFill>
                          <a:blip r:embed="rId21"/>
                          <a:stretch>
                            <a:fillRect/>
                          </a:stretch>
                        </p:blipFill>
                        <p:spPr>
                          <a:xfrm>
                            <a:off x="1511297" y="2343154"/>
                            <a:ext cx="176212" cy="195263"/>
                          </a:xfrm>
                          <a:prstGeom prst="rect">
                            <a:avLst/>
                          </a:prstGeom>
                          <a:noFill/>
                          <a:ln w="38100">
                            <a:noFill/>
                            <a:miter/>
                          </a:ln>
                        </p:spPr>
                      </p:pic>
                    </p:oleObj>
                  </mc:Fallback>
                </mc:AlternateContent>
              </a:graphicData>
            </a:graphic>
          </p:graphicFrame>
          <p:graphicFrame>
            <p:nvGraphicFramePr>
              <p:cNvPr id="14351" name="Object 32"/>
              <p:cNvGraphicFramePr>
                <a:graphicFrameLocks noChangeAspect="1"/>
              </p:cNvGraphicFramePr>
              <p:nvPr/>
            </p:nvGraphicFramePr>
            <p:xfrm>
              <a:off x="2797868" y="2318454"/>
              <a:ext cx="212725" cy="284163"/>
            </p:xfrm>
            <a:graphic>
              <a:graphicData uri="http://schemas.openxmlformats.org/presentationml/2006/ole">
                <mc:AlternateContent xmlns:mc="http://schemas.openxmlformats.org/markup-compatibility/2006">
                  <mc:Choice xmlns:v="urn:schemas-microsoft-com:vml" Requires="v">
                    <p:oleObj r:id="rId22" imgW="153035" imgH="204470" progId="">
                      <p:embed/>
                    </p:oleObj>
                  </mc:Choice>
                  <mc:Fallback>
                    <p:oleObj r:id="rId22" imgW="153035" imgH="204470" progId="">
                      <p:embed/>
                      <p:pic>
                        <p:nvPicPr>
                          <p:cNvPr id="0" name="图片 3088"/>
                          <p:cNvPicPr/>
                          <p:nvPr/>
                        </p:nvPicPr>
                        <p:blipFill>
                          <a:blip r:embed="rId7"/>
                          <a:stretch>
                            <a:fillRect/>
                          </a:stretch>
                        </p:blipFill>
                        <p:spPr>
                          <a:xfrm>
                            <a:off x="2797868" y="2318454"/>
                            <a:ext cx="212725" cy="284163"/>
                          </a:xfrm>
                          <a:prstGeom prst="rect">
                            <a:avLst/>
                          </a:prstGeom>
                          <a:noFill/>
                          <a:ln w="38100">
                            <a:noFill/>
                            <a:miter/>
                          </a:ln>
                        </p:spPr>
                      </p:pic>
                    </p:oleObj>
                  </mc:Fallback>
                </mc:AlternateContent>
              </a:graphicData>
            </a:graphic>
          </p:graphicFrame>
          <p:graphicFrame>
            <p:nvGraphicFramePr>
              <p:cNvPr id="14352" name="Object 33"/>
              <p:cNvGraphicFramePr>
                <a:graphicFrameLocks noChangeAspect="1"/>
              </p:cNvGraphicFramePr>
              <p:nvPr/>
            </p:nvGraphicFramePr>
            <p:xfrm>
              <a:off x="2369240" y="889694"/>
              <a:ext cx="230187" cy="230187"/>
            </p:xfrm>
            <a:graphic>
              <a:graphicData uri="http://schemas.openxmlformats.org/presentationml/2006/ole">
                <mc:AlternateContent xmlns:mc="http://schemas.openxmlformats.org/markup-compatibility/2006">
                  <mc:Choice xmlns:v="urn:schemas-microsoft-com:vml" Requires="v">
                    <p:oleObj r:id="rId23" imgW="165735" imgH="165735" progId="">
                      <p:embed/>
                    </p:oleObj>
                  </mc:Choice>
                  <mc:Fallback>
                    <p:oleObj r:id="rId23" imgW="165735" imgH="165735" progId="">
                      <p:embed/>
                      <p:pic>
                        <p:nvPicPr>
                          <p:cNvPr id="0" name="图片 3089"/>
                          <p:cNvPicPr/>
                          <p:nvPr/>
                        </p:nvPicPr>
                        <p:blipFill>
                          <a:blip r:embed="rId11"/>
                          <a:stretch>
                            <a:fillRect/>
                          </a:stretch>
                        </p:blipFill>
                        <p:spPr>
                          <a:xfrm>
                            <a:off x="2369240" y="889694"/>
                            <a:ext cx="230187" cy="230187"/>
                          </a:xfrm>
                          <a:prstGeom prst="rect">
                            <a:avLst/>
                          </a:prstGeom>
                          <a:noFill/>
                          <a:ln w="38100">
                            <a:noFill/>
                            <a:miter/>
                          </a:ln>
                        </p:spPr>
                      </p:pic>
                    </p:oleObj>
                  </mc:Fallback>
                </mc:AlternateContent>
              </a:graphicData>
            </a:graphic>
          </p:graphicFrame>
          <p:sp>
            <p:nvSpPr>
              <p:cNvPr id="14353" name="TextBox 47"/>
              <p:cNvSpPr txBox="1"/>
              <p:nvPr/>
            </p:nvSpPr>
            <p:spPr>
              <a:xfrm>
                <a:off x="1928826" y="2571768"/>
                <a:ext cx="453970"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800" b="0" dirty="0">
                    <a:solidFill>
                      <a:schemeClr val="tx1"/>
                    </a:solidFill>
                  </a:rPr>
                  <a:t>(c)</a:t>
                </a:r>
                <a:endParaRPr lang="zh-CN" altLang="en-US" sz="1800" b="0" dirty="0">
                  <a:solidFill>
                    <a:schemeClr val="tx1"/>
                  </a:solidFill>
                </a:endParaRPr>
              </a:p>
            </p:txBody>
          </p:sp>
        </p:grpSp>
      </p:grpSp>
      <p:sp>
        <p:nvSpPr>
          <p:cNvPr id="1434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4344"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二、需求规律</a:t>
            </a:r>
            <a:endParaRPr lang="en-US" altLang="zh-CN" dirty="0">
              <a:ea typeface="Adobe 黑体 Std R" pitchFamily="34" charset="-122"/>
            </a:endParaRPr>
          </a:p>
        </p:txBody>
      </p:sp>
      <p:sp>
        <p:nvSpPr>
          <p:cNvPr id="14345" name="文本框 2"/>
          <p:cNvSpPr txBox="1"/>
          <p:nvPr/>
        </p:nvSpPr>
        <p:spPr>
          <a:xfrm>
            <a:off x="373063" y="1371600"/>
            <a:ext cx="2967037"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400" dirty="0">
                <a:latin typeface="Adobe 黑体 Std R" pitchFamily="34" charset="-122"/>
                <a:ea typeface="Adobe 黑体 Std R" pitchFamily="34" charset="-122"/>
              </a:rPr>
              <a:t>需求曲线的特例</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fade">
                                      <p:cBhvr>
                                        <p:cTn id="16" dur="500"/>
                                        <p:tgtEl>
                                          <p:spTgt spid="12291"/>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22263" y="1400175"/>
            <a:ext cx="8229600" cy="47783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40000"/>
              </a:spcBef>
              <a:spcAft>
                <a:spcPct val="0"/>
              </a:spcAft>
              <a:buClrTx/>
              <a:buSzTx/>
              <a:buFontTx/>
              <a:buNone/>
              <a:defRPr/>
            </a:pPr>
            <a: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1.</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消费者的偏好</a:t>
            </a:r>
            <a:b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b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指消费者对某种商品的喜好程度。</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0" marR="0" lvl="0" indent="0" algn="l" defTabSz="914400" rtl="0" eaLnBrk="0" fontAlgn="base" latinLnBrk="0" hangingPunct="0">
              <a:lnSpc>
                <a:spcPct val="150000"/>
              </a:lnSpc>
              <a:spcBef>
                <a:spcPct val="40000"/>
              </a:spcBef>
              <a:spcAft>
                <a:spcPct val="0"/>
              </a:spcAft>
              <a:buClrTx/>
              <a:buSzTx/>
              <a:buFontTx/>
              <a:buNone/>
              <a:defRPr/>
            </a:pPr>
            <a: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2.</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消费者的收入水平</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457200" marR="0" lvl="0" indent="-457200" algn="l" defTabSz="914400" rtl="0" eaLnBrk="0" fontAlgn="base" latinLnBrk="0" hangingPunct="0">
              <a:lnSpc>
                <a:spcPct val="150000"/>
              </a:lnSpc>
              <a:spcBef>
                <a:spcPct val="40000"/>
              </a:spcBef>
              <a:spcAft>
                <a:spcPct val="0"/>
              </a:spcAft>
              <a:buClrTx/>
              <a:buSzTx/>
              <a:buFontTx/>
              <a:buAutoNum type="arabicParenBoth"/>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对于一个消费者而言，收入决定了其支付能力，从而也决定了对商品的需求量。</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457200" marR="0" lvl="0" indent="-457200" algn="l" defTabSz="914400" rtl="0" eaLnBrk="0" fontAlgn="base" latinLnBrk="0" hangingPunct="0">
              <a:lnSpc>
                <a:spcPct val="150000"/>
              </a:lnSpc>
              <a:spcBef>
                <a:spcPct val="40000"/>
              </a:spcBef>
              <a:spcAft>
                <a:spcPct val="0"/>
              </a:spcAft>
              <a:buClrTx/>
              <a:buSzTx/>
              <a:buFontTx/>
              <a:buAutoNum type="arabicParenBoth"/>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正常品和低档品</a:t>
            </a:r>
          </a:p>
          <a:p>
            <a:pPr marL="457200" marR="0" lvl="0" indent="-457200" algn="l" defTabSz="914400" rtl="0" eaLnBrk="0" fontAlgn="base" latinLnBrk="0" hangingPunct="0">
              <a:lnSpc>
                <a:spcPct val="80000"/>
              </a:lnSpc>
              <a:spcBef>
                <a:spcPct val="40000"/>
              </a:spcBef>
              <a:spcAft>
                <a:spcPct val="0"/>
              </a:spcAft>
              <a:buClrTx/>
              <a:buSzTx/>
              <a:buFontTx/>
              <a:buChar char="•"/>
              <a:defRPr/>
            </a:pP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536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5364"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三、影响需求量的其他因素</a:t>
            </a:r>
            <a:endParaRPr lang="en-US" altLang="zh-CN" dirty="0">
              <a:ea typeface="Adobe 黑体 Std R"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strips(downRight)">
                                      <p:cBhvr>
                                        <p:cTn id="7" dur="5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strips(downLeft)">
                                      <p:cBhvr>
                                        <p:cTn id="12" dur="500"/>
                                        <p:tgtEl>
                                          <p:spTgt spid="12290">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Effect transition="in" filter="strips(downLeft)">
                                      <p:cBhvr>
                                        <p:cTn id="15" dur="500"/>
                                        <p:tgtEl>
                                          <p:spTgt spid="12290">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2290">
                                            <p:txEl>
                                              <p:pRg st="3" end="3"/>
                                            </p:txEl>
                                          </p:spTgt>
                                        </p:tgtEl>
                                        <p:attrNameLst>
                                          <p:attrName>style.visibility</p:attrName>
                                        </p:attrNameLst>
                                      </p:cBhvr>
                                      <p:to>
                                        <p:strVal val="visible"/>
                                      </p:to>
                                    </p:set>
                                    <p:animEffect transition="in" filter="strips(downLeft)">
                                      <p:cBhvr>
                                        <p:cTn id="18" dur="500"/>
                                        <p:tgtEl>
                                          <p:spTgt spid="12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322263" y="1400175"/>
            <a:ext cx="8229600" cy="4778375"/>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40000"/>
              </a:spcBef>
              <a:spcAft>
                <a:spcPct val="0"/>
              </a:spcAft>
              <a:buClrTx/>
              <a:buSzTx/>
              <a:buFontTx/>
              <a:buNone/>
              <a:defRPr/>
            </a:pPr>
            <a: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3.</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其他相关商品的价格</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742950" marR="0" lvl="1" indent="-285750" algn="l" defTabSz="914400" rtl="0" eaLnBrk="0" fontAlgn="base" latinLnBrk="0" hangingPunct="0">
              <a:lnSpc>
                <a:spcPct val="150000"/>
              </a:lnSpc>
              <a:spcBef>
                <a:spcPct val="4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替代品的价格上升将导致消费者对原商品的需求量增加</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742950" marR="0" lvl="1" indent="-285750" algn="l" defTabSz="914400" rtl="0" eaLnBrk="0" fontAlgn="base" latinLnBrk="0" hangingPunct="0">
              <a:lnSpc>
                <a:spcPct val="150000"/>
              </a:lnSpc>
              <a:spcBef>
                <a:spcPct val="4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互补品的价格提高时，消费者对原商品的需求量也会减少</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0" marR="0" lvl="0" indent="0" algn="l" defTabSz="914400" rtl="0" eaLnBrk="0" fontAlgn="base" latinLnBrk="0" hangingPunct="0">
              <a:lnSpc>
                <a:spcPct val="150000"/>
              </a:lnSpc>
              <a:spcBef>
                <a:spcPct val="40000"/>
              </a:spcBef>
              <a:spcAft>
                <a:spcPct val="0"/>
              </a:spcAft>
              <a:buClrTx/>
              <a:buSzTx/>
              <a:buFontTx/>
              <a:buNone/>
              <a:defRPr/>
            </a:pPr>
            <a: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4.</a:t>
            </a: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消费者预期</a:t>
            </a:r>
            <a:b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br>
            <a: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     </a:t>
            </a: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考虑时间因素时，消费者会根据已有信息对未来事项进行预期。</a:t>
            </a:r>
          </a:p>
          <a:p>
            <a:pPr marL="0" marR="0" lvl="0" indent="0" algn="l" defTabSz="914400" rtl="0" eaLnBrk="0" fontAlgn="base" latinLnBrk="0" hangingPunct="0">
              <a:lnSpc>
                <a:spcPct val="150000"/>
              </a:lnSpc>
              <a:spcBef>
                <a:spcPct val="4000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      比如屯菜；价格改革的时候，储存</a:t>
            </a:r>
            <a:r>
              <a:rPr kumimoji="0" lang="zh-CN" altLang="en-US" sz="200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食盐</a:t>
            </a: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、肥皂、油等。</a:t>
            </a:r>
          </a:p>
          <a:p>
            <a:pPr marL="457200" marR="0" lvl="0" indent="-457200" algn="l" defTabSz="914400" rtl="0" eaLnBrk="0" fontAlgn="base" latinLnBrk="0" hangingPunct="0">
              <a:lnSpc>
                <a:spcPct val="80000"/>
              </a:lnSpc>
              <a:spcBef>
                <a:spcPct val="40000"/>
              </a:spcBef>
              <a:spcAft>
                <a:spcPct val="0"/>
              </a:spcAft>
              <a:buClrTx/>
              <a:buSzTx/>
              <a:buFontTx/>
              <a:buNone/>
              <a:defRPr/>
            </a:pPr>
            <a:endParaRPr kumimoji="0" lang="en-US" altLang="zh-CN"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638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6388"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三、影响需求量的其他因素</a:t>
            </a:r>
            <a:endParaRPr lang="en-US" altLang="zh-CN" dirty="0">
              <a:ea typeface="Adobe 黑体 Std R"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
                                        <p:tgtEl>
                                          <p:spTgt spid="1229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fade">
                                      <p:cBhvr>
                                        <p:cTn id="10" dur="500"/>
                                        <p:tgtEl>
                                          <p:spTgt spid="1229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fade">
                                      <p:cBhvr>
                                        <p:cTn id="13" dur="500"/>
                                        <p:tgtEl>
                                          <p:spTgt spid="1229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290">
                                            <p:txEl>
                                              <p:pRg st="3" end="3"/>
                                            </p:txEl>
                                          </p:spTgt>
                                        </p:tgtEl>
                                        <p:attrNameLst>
                                          <p:attrName>style.visibility</p:attrName>
                                        </p:attrNameLst>
                                      </p:cBhvr>
                                      <p:to>
                                        <p:strVal val="visible"/>
                                      </p:to>
                                    </p:set>
                                    <p:animEffect transition="in" filter="fade">
                                      <p:cBhvr>
                                        <p:cTn id="18" dur="500"/>
                                        <p:tgtEl>
                                          <p:spTgt spid="1229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90">
                                            <p:txEl>
                                              <p:charRg st="4" end="4"/>
                                            </p:txEl>
                                          </p:spTgt>
                                        </p:tgtEl>
                                        <p:attrNameLst>
                                          <p:attrName>style.visibility</p:attrName>
                                        </p:attrNameLst>
                                      </p:cBhvr>
                                      <p:to>
                                        <p:strVal val="visible"/>
                                      </p:to>
                                    </p:set>
                                    <p:animEffect transition="in" filter="fade">
                                      <p:cBhvr>
                                        <p:cTn id="23" dur="500"/>
                                        <p:tgtEl>
                                          <p:spTgt spid="12290">
                                            <p:txEl>
                                              <p:char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p:nvPr>
        </p:nvSpPr>
        <p:spPr>
          <a:xfrm>
            <a:off x="287337" y="1112838"/>
            <a:ext cx="8569326" cy="5189537"/>
          </a:xfrm>
        </p:spPr>
        <p:txBody>
          <a:bodyPr vert="horz" wrap="square" lIns="91440" tIns="45720" rIns="91440" bIns="45720" anchor="t" anchorCtr="0"/>
          <a:lstStyle/>
          <a:p>
            <a:pPr marL="457200" indent="-457200">
              <a:lnSpc>
                <a:spcPct val="150000"/>
              </a:lnSpc>
              <a:spcBef>
                <a:spcPct val="40000"/>
              </a:spcBef>
              <a:buFontTx/>
              <a:buAutoNum type="arabicPeriod"/>
            </a:pPr>
            <a:r>
              <a:rPr lang="zh-CN" altLang="en-US" sz="2400" dirty="0">
                <a:latin typeface="Adobe 黑体 Std R" pitchFamily="34" charset="-122"/>
                <a:ea typeface="Adobe 黑体 Std R" pitchFamily="34" charset="-122"/>
              </a:rPr>
              <a:t>需求量的变动（沿需求曲线的移动）</a:t>
            </a:r>
            <a:endParaRPr lang="en-US" altLang="zh-CN" sz="2400" dirty="0">
              <a:latin typeface="Adobe 黑体 Std R" pitchFamily="34" charset="-122"/>
              <a:ea typeface="Adobe 黑体 Std R" pitchFamily="34" charset="-122"/>
            </a:endParaRPr>
          </a:p>
          <a:p>
            <a:pPr marL="457200" lvl="1" indent="0">
              <a:lnSpc>
                <a:spcPct val="150000"/>
              </a:lnSpc>
              <a:spcBef>
                <a:spcPct val="40000"/>
              </a:spcBef>
              <a:buNone/>
            </a:pPr>
            <a:r>
              <a:rPr lang="zh-CN" altLang="en-US" sz="2000" dirty="0">
                <a:solidFill>
                  <a:srgbClr val="000000"/>
                </a:solidFill>
                <a:highlight>
                  <a:srgbClr val="FFFF00"/>
                </a:highlight>
                <a:latin typeface="Adobe 黑体 Std R" pitchFamily="34" charset="-122"/>
                <a:ea typeface="Adobe 黑体 Std R" pitchFamily="34" charset="-122"/>
              </a:rPr>
              <a:t>其他条件不变时，价格变动引起</a:t>
            </a:r>
            <a:r>
              <a:rPr lang="zh-CN" altLang="en-US" sz="2000" dirty="0">
                <a:solidFill>
                  <a:srgbClr val="000000"/>
                </a:solidFill>
                <a:latin typeface="Adobe 黑体 Std R" pitchFamily="34" charset="-122"/>
                <a:ea typeface="Adobe 黑体 Std R" pitchFamily="34" charset="-122"/>
              </a:rPr>
              <a:t>的消费者愿意并且能够购买的数量的变动。这种变动是沿着需求曲线的变动。</a:t>
            </a:r>
            <a:endParaRPr lang="en-US" altLang="zh-CN" sz="2000" dirty="0">
              <a:solidFill>
                <a:srgbClr val="000000"/>
              </a:solidFill>
              <a:latin typeface="Adobe 黑体 Std R" pitchFamily="34" charset="-122"/>
              <a:ea typeface="Adobe 黑体 Std R" pitchFamily="34" charset="-122"/>
            </a:endParaRPr>
          </a:p>
          <a:p>
            <a:pPr marL="457200" indent="-457200">
              <a:lnSpc>
                <a:spcPct val="150000"/>
              </a:lnSpc>
              <a:spcBef>
                <a:spcPct val="40000"/>
              </a:spcBef>
              <a:buFontTx/>
              <a:buAutoNum type="arabicPeriod"/>
            </a:pPr>
            <a:r>
              <a:rPr lang="zh-CN" altLang="en-US" sz="2400" dirty="0">
                <a:latin typeface="Adobe 黑体 Std R" pitchFamily="34" charset="-122"/>
                <a:ea typeface="Adobe 黑体 Std R" pitchFamily="34" charset="-122"/>
              </a:rPr>
              <a:t>需求的变动（需求曲线的移动）</a:t>
            </a:r>
            <a:endParaRPr lang="en-US" altLang="zh-CN" sz="2400" dirty="0">
              <a:latin typeface="Adobe 黑体 Std R" pitchFamily="34" charset="-122"/>
              <a:ea typeface="Adobe 黑体 Std R" pitchFamily="34" charset="-122"/>
            </a:endParaRPr>
          </a:p>
          <a:p>
            <a:pPr marL="457200" lvl="1" indent="0">
              <a:lnSpc>
                <a:spcPct val="150000"/>
              </a:lnSpc>
              <a:spcBef>
                <a:spcPct val="40000"/>
              </a:spcBef>
              <a:buNone/>
            </a:pPr>
            <a:r>
              <a:rPr lang="zh-CN" altLang="en-US" sz="2000" dirty="0">
                <a:solidFill>
                  <a:srgbClr val="000000"/>
                </a:solidFill>
                <a:highlight>
                  <a:srgbClr val="FFFF00"/>
                </a:highlight>
                <a:latin typeface="Adobe 黑体 Std R" pitchFamily="34" charset="-122"/>
                <a:ea typeface="Adobe 黑体 Std R" pitchFamily="34" charset="-122"/>
              </a:rPr>
              <a:t>其他因素变动引起的消费者在每一个可能的价格下所对应的需求量的变动。</a:t>
            </a:r>
            <a:r>
              <a:rPr lang="zh-CN" altLang="en-US" sz="2000" dirty="0">
                <a:solidFill>
                  <a:srgbClr val="000000"/>
                </a:solidFill>
                <a:latin typeface="Adobe 黑体 Std R" pitchFamily="34" charset="-122"/>
                <a:ea typeface="Adobe 黑体 Std R" pitchFamily="34" charset="-122"/>
              </a:rPr>
              <a:t>这种变动是需求曲线的移动。</a:t>
            </a:r>
            <a:endParaRPr lang="en-US" altLang="zh-CN" sz="2000" dirty="0">
              <a:solidFill>
                <a:srgbClr val="000000"/>
              </a:solidFill>
              <a:latin typeface="Adobe 黑体 Std R" pitchFamily="34" charset="-122"/>
              <a:ea typeface="Adobe 黑体 Std R" pitchFamily="34" charset="-122"/>
            </a:endParaRPr>
          </a:p>
        </p:txBody>
      </p:sp>
      <p:sp>
        <p:nvSpPr>
          <p:cNvPr id="17411" name="TextBox 3"/>
          <p:cNvSpPr txBox="1"/>
          <p:nvPr/>
        </p:nvSpPr>
        <p:spPr>
          <a:xfrm>
            <a:off x="4572000" y="6457950"/>
            <a:ext cx="431958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Blip>
                <a:blip r:embed="rId3"/>
              </a:buBlip>
            </a:pPr>
            <a:r>
              <a:rPr lang="en-US" altLang="zh-CN" sz="2000" b="0" dirty="0">
                <a:solidFill>
                  <a:schemeClr val="tx1"/>
                </a:solidFill>
              </a:rPr>
              <a:t>1</a:t>
            </a:r>
            <a:endParaRPr lang="zh-CN" altLang="en-US" sz="2000" b="0" dirty="0">
              <a:solidFill>
                <a:schemeClr val="tx1"/>
              </a:solidFill>
            </a:endParaRPr>
          </a:p>
        </p:txBody>
      </p:sp>
      <p:sp>
        <p:nvSpPr>
          <p:cNvPr id="1741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6" name="Rectangle 3"/>
          <p:cNvSpPr txBox="1"/>
          <p:nvPr/>
        </p:nvSpPr>
        <p:spPr>
          <a:xfrm>
            <a:off x="322262" y="346711"/>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四、需求量的变动和需求的变动 </a:t>
            </a:r>
            <a:endParaRPr lang="en-US" altLang="zh-CN" dirty="0">
              <a:ea typeface="Adobe 黑体 Std R" pitchFamily="34" charset="-122"/>
            </a:endParaRPr>
          </a:p>
        </p:txBody>
      </p:sp>
      <p:grpSp>
        <p:nvGrpSpPr>
          <p:cNvPr id="3" name="组合 2"/>
          <p:cNvGrpSpPr/>
          <p:nvPr/>
        </p:nvGrpSpPr>
        <p:grpSpPr>
          <a:xfrm>
            <a:off x="887413" y="4583112"/>
            <a:ext cx="7664450" cy="1940734"/>
            <a:chOff x="603119" y="4615721"/>
            <a:chExt cx="7408614" cy="1941069"/>
          </a:xfrm>
        </p:grpSpPr>
        <p:sp>
          <p:nvSpPr>
            <p:cNvPr id="9" name="圆角矩形 44"/>
            <p:cNvSpPr>
              <a:spLocks noChangeArrowheads="1"/>
            </p:cNvSpPr>
            <p:nvPr/>
          </p:nvSpPr>
          <p:spPr bwMode="auto">
            <a:xfrm>
              <a:off x="603119" y="4615721"/>
              <a:ext cx="7408614" cy="1875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603119" y="4648285"/>
              <a:ext cx="7201455" cy="1908505"/>
            </a:xfrm>
            <a:prstGeom prst="rect">
              <a:avLst/>
            </a:prstGeom>
            <a:noFill/>
          </p:spPr>
          <p:txBody>
            <a:bodyPr>
              <a:spAutoFit/>
            </a:bodyPr>
            <a:lstStyle/>
            <a:p>
              <a:pPr marR="0" defTabSz="914400" eaLnBrk="1" hangingPunct="1">
                <a:buClrTx/>
                <a:buSzTx/>
                <a:buFontTx/>
                <a:buNone/>
                <a:defRPr/>
              </a:pPr>
              <a:r>
                <a:rPr kumimoji="0" lang="zh-CN" altLang="en-US" sz="2000" kern="1200" cap="none" spc="0" normalizeH="0" baseline="0" noProof="0" dirty="0">
                  <a:solidFill>
                    <a:srgbClr val="000000"/>
                  </a:solidFill>
                  <a:latin typeface="+mn-ea"/>
                  <a:ea typeface="+mn-ea"/>
                  <a:cs typeface="+mn-cs"/>
                </a:rPr>
                <a:t>为何要区分这两个变动？</a:t>
              </a:r>
              <a:endParaRPr kumimoji="0" lang="en-US" altLang="zh-CN" sz="2000" kern="1200" cap="none" spc="0" normalizeH="0" baseline="0" noProof="0" dirty="0">
                <a:solidFill>
                  <a:srgbClr val="000000"/>
                </a:solidFill>
                <a:latin typeface="+mn-ea"/>
                <a:ea typeface="+mn-ea"/>
                <a:cs typeface="+mn-cs"/>
              </a:endParaRPr>
            </a:p>
            <a:p>
              <a:pPr marR="0" defTabSz="914400" eaLnBrk="1" hangingPunct="1">
                <a:buClrTx/>
                <a:buSzTx/>
                <a:buFontTx/>
                <a:buNone/>
                <a:defRPr/>
              </a:pPr>
              <a:r>
                <a:rPr kumimoji="0" lang="zh-CN" altLang="en-US" sz="2000" kern="1200" cap="none" spc="0" normalizeH="0" baseline="0" noProof="0" dirty="0">
                  <a:solidFill>
                    <a:srgbClr val="000000"/>
                  </a:solidFill>
                  <a:latin typeface="+mn-ea"/>
                  <a:ea typeface="+mn-ea"/>
                  <a:cs typeface="+mn-cs"/>
                </a:rPr>
                <a:t>想想这个普通人纠结的问题：</a:t>
              </a:r>
              <a:endParaRPr kumimoji="0" lang="en-US" altLang="zh-CN" sz="2000" kern="1200" cap="none" spc="0" normalizeH="0" baseline="0" noProof="0" dirty="0">
                <a:solidFill>
                  <a:srgbClr val="000000"/>
                </a:solidFill>
                <a:latin typeface="+mn-ea"/>
                <a:ea typeface="+mn-ea"/>
                <a:cs typeface="+mn-cs"/>
              </a:endParaRPr>
            </a:p>
            <a:p>
              <a:pPr marR="0" defTabSz="914400" eaLnBrk="1" hangingPunct="1">
                <a:buClrTx/>
                <a:buSzTx/>
                <a:buFontTx/>
                <a:buNone/>
                <a:defRPr/>
              </a:pPr>
              <a:r>
                <a:rPr kumimoji="0" lang="zh-CN" altLang="en-US" sz="2000" kern="1200" cap="none" spc="0" normalizeH="0" baseline="0" noProof="0" dirty="0">
                  <a:solidFill>
                    <a:srgbClr val="000000"/>
                  </a:solidFill>
                  <a:latin typeface="+mn-ea"/>
                  <a:ea typeface="+mn-ea"/>
                  <a:cs typeface="+mn-cs"/>
                </a:rPr>
                <a:t>需求增加</a:t>
              </a:r>
              <a:r>
                <a:rPr kumimoji="0" lang="en-US" altLang="zh-CN" sz="2000" kern="1200" cap="none" spc="0" normalizeH="0" baseline="0" noProof="0" dirty="0">
                  <a:solidFill>
                    <a:srgbClr val="000000"/>
                  </a:solidFill>
                  <a:latin typeface="+mn-ea"/>
                  <a:ea typeface="+mn-ea"/>
                  <a:cs typeface="+mn-cs"/>
                  <a:sym typeface="Wingdings" panose="05000000000000000000" pitchFamily="2" charset="2"/>
                </a:rPr>
                <a:t></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价格上升</a:t>
              </a:r>
              <a:r>
                <a:rPr kumimoji="0" lang="en-US" altLang="zh-CN" sz="2000" kern="1200" cap="none" spc="0" normalizeH="0" baseline="0" noProof="0" dirty="0">
                  <a:solidFill>
                    <a:srgbClr val="000000"/>
                  </a:solidFill>
                  <a:latin typeface="+mn-ea"/>
                  <a:ea typeface="+mn-ea"/>
                  <a:cs typeface="+mn-cs"/>
                  <a:sym typeface="Wingdings" panose="05000000000000000000" pitchFamily="2" charset="2"/>
                </a:rPr>
                <a:t></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需求减少</a:t>
              </a:r>
              <a:r>
                <a:rPr kumimoji="0" lang="en-US" altLang="zh-CN" sz="2000" kern="1200" cap="none" spc="0" normalizeH="0" baseline="0" noProof="0" dirty="0">
                  <a:solidFill>
                    <a:srgbClr val="000000"/>
                  </a:solidFill>
                  <a:latin typeface="+mn-ea"/>
                  <a:ea typeface="+mn-ea"/>
                  <a:cs typeface="+mn-cs"/>
                  <a:sym typeface="Wingdings" panose="05000000000000000000" pitchFamily="2" charset="2"/>
                </a:rPr>
                <a:t></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价格下降。问题出在哪里？</a:t>
              </a:r>
              <a:endParaRPr kumimoji="0" lang="en-US" altLang="zh-CN" sz="2000" kern="1200" cap="none" spc="0" normalizeH="0" baseline="0" noProof="0" dirty="0">
                <a:solidFill>
                  <a:srgbClr val="000000"/>
                </a:solidFill>
                <a:latin typeface="+mn-ea"/>
                <a:ea typeface="+mn-ea"/>
                <a:cs typeface="+mn-cs"/>
                <a:sym typeface="Wingdings" panose="05000000000000000000" pitchFamily="2" charset="2"/>
              </a:endParaRPr>
            </a:p>
            <a:p>
              <a:pPr marR="0" defTabSz="914400" eaLnBrk="1" hangingPunct="1">
                <a:buClrTx/>
                <a:buSzTx/>
                <a:buFontTx/>
                <a:buNone/>
                <a:defRPr/>
              </a:pPr>
              <a:r>
                <a:rPr kumimoji="0" lang="zh-CN" altLang="en-US" sz="2000" kern="1200" cap="none" spc="0" normalizeH="0" baseline="0" noProof="0" dirty="0">
                  <a:solidFill>
                    <a:srgbClr val="000000"/>
                  </a:solidFill>
                  <a:latin typeface="+mn-ea"/>
                  <a:ea typeface="+mn-ea"/>
                  <a:cs typeface="+mn-cs"/>
                </a:rPr>
                <a:t>对经济学家而言：</a:t>
              </a:r>
              <a:endParaRPr kumimoji="0" lang="en-US" altLang="zh-CN" sz="2000" kern="1200" cap="none" spc="0" normalizeH="0" baseline="0" noProof="0" dirty="0">
                <a:solidFill>
                  <a:srgbClr val="000000"/>
                </a:solidFill>
                <a:latin typeface="+mn-ea"/>
                <a:ea typeface="+mn-ea"/>
                <a:cs typeface="+mn-cs"/>
              </a:endParaRPr>
            </a:p>
            <a:p>
              <a:pPr marR="0" defTabSz="914400" eaLnBrk="1" hangingPunct="1">
                <a:buClrTx/>
                <a:buSzTx/>
                <a:buFontTx/>
                <a:buNone/>
                <a:defRPr/>
              </a:pPr>
              <a:r>
                <a:rPr kumimoji="0" lang="zh-CN" altLang="en-US" sz="2000" kern="1200" cap="none" spc="0" normalizeH="0" baseline="0" noProof="0" dirty="0">
                  <a:solidFill>
                    <a:srgbClr val="000000"/>
                  </a:solidFill>
                  <a:latin typeface="+mn-ea"/>
                  <a:ea typeface="+mn-ea"/>
                  <a:cs typeface="+mn-cs"/>
                </a:rPr>
                <a:t>需求增加</a:t>
              </a:r>
              <a:r>
                <a:rPr kumimoji="0" lang="en-US" altLang="zh-CN" sz="2000" kern="1200" cap="none" spc="0" normalizeH="0" baseline="0" noProof="0" dirty="0">
                  <a:solidFill>
                    <a:srgbClr val="000000"/>
                  </a:solidFill>
                  <a:latin typeface="+mn-ea"/>
                  <a:ea typeface="+mn-ea"/>
                  <a:cs typeface="+mn-cs"/>
                  <a:sym typeface="Wingdings" panose="05000000000000000000" pitchFamily="2" charset="2"/>
                </a:rPr>
                <a:t></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价格上升</a:t>
              </a:r>
              <a:r>
                <a:rPr kumimoji="0" lang="en-US" altLang="zh-CN" sz="2000" kern="1200" cap="none" spc="0" normalizeH="0" baseline="0" noProof="0" dirty="0">
                  <a:solidFill>
                    <a:srgbClr val="000000"/>
                  </a:solidFill>
                  <a:latin typeface="+mn-ea"/>
                  <a:ea typeface="+mn-ea"/>
                  <a:cs typeface="+mn-cs"/>
                  <a:sym typeface="Wingdings" panose="05000000000000000000" pitchFamily="2" charset="2"/>
                </a:rPr>
                <a:t></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需求</a:t>
              </a:r>
              <a:r>
                <a:rPr kumimoji="0" lang="zh-CN" altLang="en-US" sz="2000" kern="1200" cap="none" spc="0" normalizeH="0" baseline="0" noProof="0" dirty="0">
                  <a:solidFill>
                    <a:srgbClr val="C00000"/>
                  </a:solidFill>
                  <a:latin typeface="+mn-ea"/>
                  <a:ea typeface="+mn-ea"/>
                  <a:cs typeface="+mn-cs"/>
                  <a:sym typeface="Wingdings" panose="05000000000000000000" pitchFamily="2" charset="2"/>
                </a:rPr>
                <a:t>量</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减少</a:t>
              </a:r>
              <a:r>
                <a:rPr kumimoji="0" lang="en-US" altLang="zh-CN" sz="2000" kern="1200" cap="none" spc="0" normalizeH="0" baseline="0" noProof="0" dirty="0">
                  <a:solidFill>
                    <a:srgbClr val="000000"/>
                  </a:solidFill>
                  <a:latin typeface="+mn-ea"/>
                  <a:ea typeface="+mn-ea"/>
                  <a:cs typeface="+mn-cs"/>
                  <a:sym typeface="Wingdings" panose="05000000000000000000" pitchFamily="2" charset="2"/>
                </a:rPr>
                <a:t>==≠&gt;</a:t>
              </a:r>
              <a:r>
                <a:rPr kumimoji="0" lang="zh-CN" altLang="en-US" sz="2000" kern="1200" cap="none" spc="0" normalizeH="0" baseline="0" noProof="0" dirty="0">
                  <a:solidFill>
                    <a:srgbClr val="000000"/>
                  </a:solidFill>
                  <a:latin typeface="+mn-ea"/>
                  <a:ea typeface="+mn-ea"/>
                  <a:cs typeface="+mn-cs"/>
                  <a:sym typeface="Wingdings" panose="05000000000000000000" pitchFamily="2" charset="2"/>
                </a:rPr>
                <a:t>价格下降。</a:t>
              </a:r>
              <a:endParaRPr kumimoji="0" lang="en-US" altLang="zh-CN" sz="2000" kern="1200" cap="none" spc="0" normalizeH="0" baseline="0" noProof="0" dirty="0">
                <a:solidFill>
                  <a:srgbClr val="000000"/>
                </a:solidFill>
                <a:latin typeface="+mn-ea"/>
                <a:ea typeface="+mn-ea"/>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gr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3314">
                                            <p:txEl>
                                              <p:charRg st="0" end="7"/>
                                            </p:txEl>
                                          </p:spTgt>
                                        </p:tgtEl>
                                        <p:attrNameLst>
                                          <p:attrName>style.visibility</p:attrName>
                                        </p:attrNameLst>
                                      </p:cBhvr>
                                      <p:to>
                                        <p:strVal val="visible"/>
                                      </p:to>
                                    </p:set>
                                    <p:animEffect transition="in" filter="strips(downRight)">
                                      <p:cBhvr>
                                        <p:cTn id="7" dur="500"/>
                                        <p:tgtEl>
                                          <p:spTgt spid="13314">
                                            <p:txEl>
                                              <p:charRg st="0" end="7"/>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3314">
                                            <p:txEl>
                                              <p:charRg st="7" end="48"/>
                                            </p:txEl>
                                          </p:spTgt>
                                        </p:tgtEl>
                                        <p:attrNameLst>
                                          <p:attrName>style.visibility</p:attrName>
                                        </p:attrNameLst>
                                      </p:cBhvr>
                                      <p:to>
                                        <p:strVal val="visible"/>
                                      </p:to>
                                    </p:set>
                                    <p:animEffect transition="in" filter="strips(downRight)">
                                      <p:cBhvr>
                                        <p:cTn id="10" dur="500"/>
                                        <p:tgtEl>
                                          <p:spTgt spid="13314">
                                            <p:txEl>
                                              <p:charRg st="7" end="48"/>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3314">
                                            <p:txEl>
                                              <p:charRg st="48" end="54"/>
                                            </p:txEl>
                                          </p:spTgt>
                                        </p:tgtEl>
                                        <p:attrNameLst>
                                          <p:attrName>style.visibility</p:attrName>
                                        </p:attrNameLst>
                                      </p:cBhvr>
                                      <p:to>
                                        <p:strVal val="visible"/>
                                      </p:to>
                                    </p:set>
                                    <p:animEffect transition="in" filter="strips(downRight)">
                                      <p:cBhvr>
                                        <p:cTn id="13" dur="500"/>
                                        <p:tgtEl>
                                          <p:spTgt spid="13314">
                                            <p:txEl>
                                              <p:charRg st="48" end="54"/>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13314">
                                            <p:txEl>
                                              <p:charRg st="54" end="101"/>
                                            </p:txEl>
                                          </p:spTgt>
                                        </p:tgtEl>
                                        <p:attrNameLst>
                                          <p:attrName>style.visibility</p:attrName>
                                        </p:attrNameLst>
                                      </p:cBhvr>
                                      <p:to>
                                        <p:strVal val="visible"/>
                                      </p:to>
                                    </p:set>
                                    <p:animEffect transition="in" filter="strips(downRight)">
                                      <p:cBhvr>
                                        <p:cTn id="16" dur="500"/>
                                        <p:tgtEl>
                                          <p:spTgt spid="13314">
                                            <p:txEl>
                                              <p:charRg st="54" end="101"/>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ox(ou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p:nvPr>
        </p:nvSpPr>
        <p:spPr>
          <a:xfrm>
            <a:off x="3640130" y="1428750"/>
            <a:ext cx="5160969" cy="1143000"/>
          </a:xfrm>
        </p:spPr>
        <p:txBody>
          <a:bodyPr vert="horz" wrap="square" lIns="91440" tIns="45720" rIns="91440" bIns="45720" anchor="t" anchorCtr="0"/>
          <a:lstStyle/>
          <a:p>
            <a:pPr marL="1371600" lvl="3" indent="0" eaLnBrk="1" hangingPunct="1">
              <a:buNone/>
            </a:pPr>
            <a:r>
              <a:rPr lang="zh-CN" altLang="en-US" b="1" dirty="0"/>
              <a:t>需求量的变动</a:t>
            </a:r>
            <a:r>
              <a:rPr lang="zh-CN" altLang="en-US" dirty="0"/>
              <a:t>：</a:t>
            </a:r>
            <a:endParaRPr lang="en-US" altLang="zh-CN" dirty="0"/>
          </a:p>
          <a:p>
            <a:pPr marL="1371600" lvl="3" indent="0" eaLnBrk="1" hangingPunct="1">
              <a:buNone/>
            </a:pPr>
            <a:r>
              <a:rPr lang="zh-CN" altLang="en-US" dirty="0"/>
              <a:t>价格从</a:t>
            </a:r>
            <a:r>
              <a:rPr lang="en-US" altLang="zh-CN" dirty="0"/>
              <a:t>P1</a:t>
            </a:r>
            <a:r>
              <a:rPr lang="zh-CN" altLang="en-US" dirty="0"/>
              <a:t>降低到</a:t>
            </a:r>
            <a:r>
              <a:rPr lang="en-US" altLang="zh-CN" dirty="0"/>
              <a:t>P2</a:t>
            </a:r>
            <a:r>
              <a:rPr lang="zh-CN" altLang="en-US" dirty="0"/>
              <a:t>时，需求量从</a:t>
            </a:r>
            <a:r>
              <a:rPr lang="en-US" altLang="zh-CN" dirty="0"/>
              <a:t>Q11</a:t>
            </a:r>
            <a:r>
              <a:rPr lang="zh-CN" altLang="en-US" dirty="0"/>
              <a:t>增加到</a:t>
            </a:r>
            <a:r>
              <a:rPr lang="en-US" altLang="zh-CN" dirty="0"/>
              <a:t>Q2.</a:t>
            </a:r>
            <a:r>
              <a:rPr lang="zh-CN" altLang="en-US" dirty="0"/>
              <a:t> </a:t>
            </a:r>
          </a:p>
        </p:txBody>
      </p:sp>
      <p:grpSp>
        <p:nvGrpSpPr>
          <p:cNvPr id="19459" name="组合 49"/>
          <p:cNvGrpSpPr/>
          <p:nvPr/>
        </p:nvGrpSpPr>
        <p:grpSpPr>
          <a:xfrm>
            <a:off x="828675" y="2205038"/>
            <a:ext cx="4498975" cy="3422650"/>
            <a:chOff x="0" y="0"/>
            <a:chExt cx="4500562" cy="3422256"/>
          </a:xfrm>
        </p:grpSpPr>
        <p:graphicFrame>
          <p:nvGraphicFramePr>
            <p:cNvPr id="19497" name="Object 5"/>
            <p:cNvGraphicFramePr>
              <a:graphicFrameLocks noChangeAspect="1"/>
            </p:cNvGraphicFramePr>
            <p:nvPr/>
          </p:nvGraphicFramePr>
          <p:xfrm>
            <a:off x="60325" y="3067050"/>
            <a:ext cx="231775" cy="282575"/>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102"/>
                        <p:cNvPicPr/>
                        <p:nvPr/>
                      </p:nvPicPr>
                      <p:blipFill>
                        <a:blip r:embed="rId3"/>
                        <a:stretch>
                          <a:fillRect/>
                        </a:stretch>
                      </p:blipFill>
                      <p:spPr>
                        <a:xfrm>
                          <a:off x="60325" y="3067050"/>
                          <a:ext cx="231775" cy="282575"/>
                        </a:xfrm>
                        <a:prstGeom prst="rect">
                          <a:avLst/>
                        </a:prstGeom>
                        <a:noFill/>
                        <a:ln w="38100">
                          <a:noFill/>
                          <a:miter/>
                        </a:ln>
                      </p:spPr>
                    </p:pic>
                  </p:oleObj>
                </mc:Fallback>
              </mc:AlternateContent>
            </a:graphicData>
          </a:graphic>
        </p:graphicFrame>
        <p:graphicFrame>
          <p:nvGraphicFramePr>
            <p:cNvPr id="19498" name="Object 6"/>
            <p:cNvGraphicFramePr>
              <a:graphicFrameLocks noChangeAspect="1"/>
            </p:cNvGraphicFramePr>
            <p:nvPr/>
          </p:nvGraphicFramePr>
          <p:xfrm>
            <a:off x="0" y="0"/>
            <a:ext cx="235115" cy="262692"/>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106"/>
                        <p:cNvPicPr/>
                        <p:nvPr/>
                      </p:nvPicPr>
                      <p:blipFill>
                        <a:blip r:embed="rId5"/>
                        <a:stretch>
                          <a:fillRect/>
                        </a:stretch>
                      </p:blipFill>
                      <p:spPr>
                        <a:xfrm>
                          <a:off x="0" y="0"/>
                          <a:ext cx="235115" cy="262692"/>
                        </a:xfrm>
                        <a:prstGeom prst="rect">
                          <a:avLst/>
                        </a:prstGeom>
                        <a:noFill/>
                        <a:ln w="38100">
                          <a:noFill/>
                          <a:miter/>
                        </a:ln>
                      </p:spPr>
                    </p:pic>
                  </p:oleObj>
                </mc:Fallback>
              </mc:AlternateContent>
            </a:graphicData>
          </a:graphic>
        </p:graphicFrame>
        <p:graphicFrame>
          <p:nvGraphicFramePr>
            <p:cNvPr id="19499" name="Object 7"/>
            <p:cNvGraphicFramePr>
              <a:graphicFrameLocks noChangeAspect="1"/>
            </p:cNvGraphicFramePr>
            <p:nvPr/>
          </p:nvGraphicFramePr>
          <p:xfrm>
            <a:off x="4263691" y="3097968"/>
            <a:ext cx="235115" cy="324288"/>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104"/>
                        <p:cNvPicPr/>
                        <p:nvPr/>
                      </p:nvPicPr>
                      <p:blipFill>
                        <a:blip r:embed="rId7"/>
                        <a:stretch>
                          <a:fillRect/>
                        </a:stretch>
                      </p:blipFill>
                      <p:spPr>
                        <a:xfrm>
                          <a:off x="4263691" y="3097968"/>
                          <a:ext cx="235115" cy="324288"/>
                        </a:xfrm>
                        <a:prstGeom prst="rect">
                          <a:avLst/>
                        </a:prstGeom>
                        <a:noFill/>
                        <a:ln w="38100">
                          <a:noFill/>
                          <a:miter/>
                        </a:ln>
                      </p:spPr>
                    </p:pic>
                  </p:oleObj>
                </mc:Fallback>
              </mc:AlternateContent>
            </a:graphicData>
          </a:graphic>
        </p:graphicFrame>
        <p:cxnSp>
          <p:nvCxnSpPr>
            <p:cNvPr id="19500" name="直接箭头连接符 5"/>
            <p:cNvCxnSpPr/>
            <p:nvPr/>
          </p:nvCxnSpPr>
          <p:spPr>
            <a:xfrm>
              <a:off x="315912" y="3015903"/>
              <a:ext cx="4184650" cy="1587"/>
            </a:xfrm>
            <a:prstGeom prst="straightConnector1">
              <a:avLst/>
            </a:prstGeom>
            <a:ln w="9525" cap="flat" cmpd="sng">
              <a:solidFill>
                <a:srgbClr val="7F7F7F"/>
              </a:solidFill>
              <a:prstDash val="solid"/>
              <a:headEnd type="none" w="med" len="med"/>
              <a:tailEnd type="stealth" w="med" len="lg"/>
            </a:ln>
          </p:spPr>
        </p:cxnSp>
      </p:grpSp>
      <p:cxnSp>
        <p:nvCxnSpPr>
          <p:cNvPr id="19460" name="直接箭头连接符 7"/>
          <p:cNvCxnSpPr/>
          <p:nvPr/>
        </p:nvCxnSpPr>
        <p:spPr>
          <a:xfrm rot="5400000" flipH="1" flipV="1">
            <a:off x="-363537" y="3713163"/>
            <a:ext cx="3016250" cy="3175"/>
          </a:xfrm>
          <a:prstGeom prst="straightConnector1">
            <a:avLst/>
          </a:prstGeom>
          <a:ln w="9525" cap="flat" cmpd="sng">
            <a:solidFill>
              <a:srgbClr val="7F7F7F"/>
            </a:solidFill>
            <a:prstDash val="solid"/>
            <a:headEnd type="none" w="med" len="med"/>
            <a:tailEnd type="stealth" w="med" len="lg"/>
          </a:ln>
        </p:spPr>
      </p:cxnSp>
      <p:grpSp>
        <p:nvGrpSpPr>
          <p:cNvPr id="11" name="组合 10"/>
          <p:cNvGrpSpPr/>
          <p:nvPr/>
        </p:nvGrpSpPr>
        <p:grpSpPr>
          <a:xfrm>
            <a:off x="1152525" y="2317750"/>
            <a:ext cx="3038475" cy="3317875"/>
            <a:chOff x="1151682" y="2325299"/>
            <a:chExt cx="3038475" cy="3317665"/>
          </a:xfrm>
        </p:grpSpPr>
        <p:cxnSp>
          <p:nvCxnSpPr>
            <p:cNvPr id="19487" name="直接箭头连接符 35"/>
            <p:cNvCxnSpPr/>
            <p:nvPr/>
          </p:nvCxnSpPr>
          <p:spPr>
            <a:xfrm>
              <a:off x="2628900" y="3212933"/>
              <a:ext cx="552450" cy="1922"/>
            </a:xfrm>
            <a:prstGeom prst="straightConnector1">
              <a:avLst/>
            </a:prstGeom>
            <a:ln w="25400" cap="flat" cmpd="sng">
              <a:solidFill>
                <a:srgbClr val="A7C804"/>
              </a:solidFill>
              <a:prstDash val="solid"/>
              <a:headEnd type="none" w="med" len="med"/>
              <a:tailEnd type="stealth" w="med" len="lg"/>
            </a:ln>
            <a:effectLst>
              <a:outerShdw dist="20000" dir="5400000" algn="ctr" rotWithShape="0">
                <a:srgbClr val="000000">
                  <a:alpha val="31998"/>
                </a:srgbClr>
              </a:outerShdw>
            </a:effectLst>
          </p:spPr>
        </p:cxnSp>
        <p:grpSp>
          <p:nvGrpSpPr>
            <p:cNvPr id="19488" name="组合 58"/>
            <p:cNvGrpSpPr/>
            <p:nvPr/>
          </p:nvGrpSpPr>
          <p:grpSpPr>
            <a:xfrm>
              <a:off x="1151682" y="2325299"/>
              <a:ext cx="3038475" cy="3317665"/>
              <a:chOff x="0" y="0"/>
              <a:chExt cx="3038489" cy="3317663"/>
            </a:xfrm>
          </p:grpSpPr>
          <p:graphicFrame>
            <p:nvGraphicFramePr>
              <p:cNvPr id="19489" name="Object 26"/>
              <p:cNvGraphicFramePr>
                <a:graphicFrameLocks noChangeAspect="1"/>
              </p:cNvGraphicFramePr>
              <p:nvPr/>
            </p:nvGraphicFramePr>
            <p:xfrm>
              <a:off x="1786453" y="0"/>
              <a:ext cx="314072" cy="364144"/>
            </p:xfrm>
            <a:graphic>
              <a:graphicData uri="http://schemas.openxmlformats.org/presentationml/2006/ole">
                <mc:AlternateContent xmlns:mc="http://schemas.openxmlformats.org/markup-compatibility/2006">
                  <mc:Choice xmlns:v="urn:schemas-microsoft-com:vml" Requires="v">
                    <p:oleObj r:id="rId8" imgW="203835" imgH="229870" progId="">
                      <p:embed/>
                    </p:oleObj>
                  </mc:Choice>
                  <mc:Fallback>
                    <p:oleObj r:id="rId8" imgW="203835" imgH="229870" progId="">
                      <p:embed/>
                      <p:pic>
                        <p:nvPicPr>
                          <p:cNvPr id="0" name="图片 3109"/>
                          <p:cNvPicPr/>
                          <p:nvPr/>
                        </p:nvPicPr>
                        <p:blipFill>
                          <a:blip r:embed="rId9"/>
                          <a:stretch>
                            <a:fillRect/>
                          </a:stretch>
                        </p:blipFill>
                        <p:spPr>
                          <a:xfrm>
                            <a:off x="1786453" y="0"/>
                            <a:ext cx="314072" cy="364144"/>
                          </a:xfrm>
                          <a:prstGeom prst="rect">
                            <a:avLst/>
                          </a:prstGeom>
                          <a:noFill/>
                          <a:ln w="38100">
                            <a:noFill/>
                            <a:miter/>
                          </a:ln>
                        </p:spPr>
                      </p:pic>
                    </p:oleObj>
                  </mc:Fallback>
                </mc:AlternateContent>
              </a:graphicData>
            </a:graphic>
          </p:graphicFrame>
          <p:graphicFrame>
            <p:nvGraphicFramePr>
              <p:cNvPr id="19490" name="Object 27"/>
              <p:cNvGraphicFramePr>
                <a:graphicFrameLocks noChangeAspect="1"/>
              </p:cNvGraphicFramePr>
              <p:nvPr/>
            </p:nvGraphicFramePr>
            <p:xfrm>
              <a:off x="2564745" y="1243058"/>
              <a:ext cx="235115" cy="282620"/>
            </p:xfrm>
            <a:graphic>
              <a:graphicData uri="http://schemas.openxmlformats.org/presentationml/2006/ole">
                <mc:AlternateContent xmlns:mc="http://schemas.openxmlformats.org/markup-compatibility/2006">
                  <mc:Choice xmlns:v="urn:schemas-microsoft-com:vml" Requires="v">
                    <p:oleObj r:id="rId10" imgW="153035" imgH="178435" progId="">
                      <p:embed/>
                    </p:oleObj>
                  </mc:Choice>
                  <mc:Fallback>
                    <p:oleObj r:id="rId10" imgW="153035" imgH="178435" progId="">
                      <p:embed/>
                      <p:pic>
                        <p:nvPicPr>
                          <p:cNvPr id="0" name="图片 3105"/>
                          <p:cNvPicPr/>
                          <p:nvPr/>
                        </p:nvPicPr>
                        <p:blipFill>
                          <a:blip r:embed="rId11"/>
                          <a:stretch>
                            <a:fillRect/>
                          </a:stretch>
                        </p:blipFill>
                        <p:spPr>
                          <a:xfrm>
                            <a:off x="2564745" y="1243058"/>
                            <a:ext cx="235115" cy="282620"/>
                          </a:xfrm>
                          <a:prstGeom prst="rect">
                            <a:avLst/>
                          </a:prstGeom>
                          <a:noFill/>
                          <a:ln w="38100">
                            <a:noFill/>
                            <a:miter/>
                          </a:ln>
                        </p:spPr>
                      </p:pic>
                    </p:oleObj>
                  </mc:Fallback>
                </mc:AlternateContent>
              </a:graphicData>
            </a:graphic>
          </p:graphicFrame>
          <p:grpSp>
            <p:nvGrpSpPr>
              <p:cNvPr id="19491" name="组合 54"/>
              <p:cNvGrpSpPr/>
              <p:nvPr/>
            </p:nvGrpSpPr>
            <p:grpSpPr>
              <a:xfrm>
                <a:off x="0" y="357187"/>
                <a:ext cx="3038489" cy="2960476"/>
                <a:chOff x="0" y="1"/>
                <a:chExt cx="3038489" cy="2960476"/>
              </a:xfrm>
            </p:grpSpPr>
            <p:cxnSp>
              <p:nvCxnSpPr>
                <p:cNvPr id="19492" name="直接连接符 12"/>
                <p:cNvCxnSpPr/>
                <p:nvPr/>
              </p:nvCxnSpPr>
              <p:spPr>
                <a:xfrm rot="-5400000" flipH="1">
                  <a:off x="1345418" y="508792"/>
                  <a:ext cx="2201862" cy="118428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nvGrpSpPr>
                <p:cNvPr id="19493" name="组合 53"/>
                <p:cNvGrpSpPr/>
                <p:nvPr/>
              </p:nvGrpSpPr>
              <p:grpSpPr>
                <a:xfrm>
                  <a:off x="0" y="1222375"/>
                  <a:ext cx="2736491" cy="1738102"/>
                  <a:chOff x="0" y="0"/>
                  <a:chExt cx="2736491" cy="1738102"/>
                </a:xfrm>
              </p:grpSpPr>
              <p:cxnSp>
                <p:nvCxnSpPr>
                  <p:cNvPr id="19494" name="直接连接符 20"/>
                  <p:cNvCxnSpPr/>
                  <p:nvPr/>
                </p:nvCxnSpPr>
                <p:spPr>
                  <a:xfrm rot="-5400000" flipH="1">
                    <a:off x="1849444" y="638174"/>
                    <a:ext cx="1289049" cy="12700"/>
                  </a:xfrm>
                  <a:prstGeom prst="line">
                    <a:avLst/>
                  </a:prstGeom>
                  <a:ln w="9525" cap="flat" cmpd="sng">
                    <a:solidFill>
                      <a:srgbClr val="404040"/>
                    </a:solidFill>
                    <a:prstDash val="dash"/>
                    <a:headEnd type="none" w="med" len="med"/>
                    <a:tailEnd type="none" w="med" len="med"/>
                  </a:ln>
                </p:spPr>
              </p:cxnSp>
              <p:graphicFrame>
                <p:nvGraphicFramePr>
                  <p:cNvPr id="19495" name="Object 32"/>
                  <p:cNvGraphicFramePr>
                    <a:graphicFrameLocks noChangeAspect="1"/>
                  </p:cNvGraphicFramePr>
                  <p:nvPr/>
                </p:nvGraphicFramePr>
                <p:xfrm>
                  <a:off x="2382064" y="1372145"/>
                  <a:ext cx="354427" cy="365957"/>
                </p:xfrm>
                <a:graphic>
                  <a:graphicData uri="http://schemas.openxmlformats.org/presentationml/2006/ole">
                    <mc:AlternateContent xmlns:mc="http://schemas.openxmlformats.org/markup-compatibility/2006">
                      <mc:Choice xmlns:v="urn:schemas-microsoft-com:vml" Requires="v">
                        <p:oleObj r:id="rId12" imgW="229870" imgH="229870" progId="">
                          <p:embed/>
                        </p:oleObj>
                      </mc:Choice>
                      <mc:Fallback>
                        <p:oleObj r:id="rId12" imgW="229870" imgH="229870" progId="">
                          <p:embed/>
                          <p:pic>
                            <p:nvPicPr>
                              <p:cNvPr id="0" name="图片 3110"/>
                              <p:cNvPicPr/>
                              <p:nvPr/>
                            </p:nvPicPr>
                            <p:blipFill>
                              <a:blip r:embed="rId13"/>
                              <a:stretch>
                                <a:fillRect/>
                              </a:stretch>
                            </p:blipFill>
                            <p:spPr>
                              <a:xfrm>
                                <a:off x="2382064" y="1372145"/>
                                <a:ext cx="354427" cy="365957"/>
                              </a:xfrm>
                              <a:prstGeom prst="rect">
                                <a:avLst/>
                              </a:prstGeom>
                              <a:noFill/>
                              <a:ln w="38100">
                                <a:noFill/>
                                <a:miter/>
                              </a:ln>
                            </p:spPr>
                          </p:pic>
                        </p:oleObj>
                      </mc:Fallback>
                    </mc:AlternateContent>
                  </a:graphicData>
                </a:graphic>
              </p:graphicFrame>
              <p:cxnSp>
                <p:nvCxnSpPr>
                  <p:cNvPr id="19496" name="直接连接符 77"/>
                  <p:cNvCxnSpPr/>
                  <p:nvPr/>
                </p:nvCxnSpPr>
                <p:spPr>
                  <a:xfrm>
                    <a:off x="0" y="3176"/>
                    <a:ext cx="2500324" cy="1588"/>
                  </a:xfrm>
                  <a:prstGeom prst="line">
                    <a:avLst/>
                  </a:prstGeom>
                  <a:ln w="9525" cap="flat" cmpd="sng">
                    <a:solidFill>
                      <a:srgbClr val="404040"/>
                    </a:solidFill>
                    <a:prstDash val="dash"/>
                    <a:headEnd type="none" w="med" len="med"/>
                    <a:tailEnd type="none" w="med" len="med"/>
                  </a:ln>
                </p:spPr>
              </p:cxnSp>
            </p:grpSp>
          </p:grpSp>
        </p:grpSp>
      </p:grpSp>
      <p:grpSp>
        <p:nvGrpSpPr>
          <p:cNvPr id="13" name="组合 12"/>
          <p:cNvGrpSpPr/>
          <p:nvPr/>
        </p:nvGrpSpPr>
        <p:grpSpPr>
          <a:xfrm>
            <a:off x="1220788" y="2312988"/>
            <a:ext cx="1254125" cy="3346450"/>
            <a:chOff x="1275611" y="2314025"/>
            <a:chExt cx="1255114" cy="3347223"/>
          </a:xfrm>
        </p:grpSpPr>
        <p:cxnSp>
          <p:nvCxnSpPr>
            <p:cNvPr id="19481" name="直接箭头连接符 34"/>
            <p:cNvCxnSpPr/>
            <p:nvPr/>
          </p:nvCxnSpPr>
          <p:spPr>
            <a:xfrm flipH="1" flipV="1">
              <a:off x="1829453" y="3213357"/>
              <a:ext cx="552645" cy="1641"/>
            </a:xfrm>
            <a:prstGeom prst="straightConnector1">
              <a:avLst/>
            </a:prstGeom>
            <a:ln w="25400" cap="flat" cmpd="sng">
              <a:solidFill>
                <a:srgbClr val="A7C804"/>
              </a:solidFill>
              <a:prstDash val="solid"/>
              <a:headEnd type="none" w="med" len="med"/>
              <a:tailEnd type="stealth" w="med" len="lg"/>
            </a:ln>
            <a:effectLst>
              <a:outerShdw dist="20000" dir="5400000" algn="ctr" rotWithShape="0">
                <a:srgbClr val="000000">
                  <a:alpha val="31998"/>
                </a:srgbClr>
              </a:outerShdw>
            </a:effectLst>
          </p:spPr>
        </p:cxnSp>
        <p:grpSp>
          <p:nvGrpSpPr>
            <p:cNvPr id="19482" name="组合 11"/>
            <p:cNvGrpSpPr/>
            <p:nvPr/>
          </p:nvGrpSpPr>
          <p:grpSpPr>
            <a:xfrm>
              <a:off x="1275611" y="2314025"/>
              <a:ext cx="1255114" cy="3347223"/>
              <a:chOff x="1275611" y="2314025"/>
              <a:chExt cx="1255114" cy="3347223"/>
            </a:xfrm>
          </p:grpSpPr>
          <p:cxnSp>
            <p:nvCxnSpPr>
              <p:cNvPr id="19483" name="直接连接符 9"/>
              <p:cNvCxnSpPr/>
              <p:nvPr/>
            </p:nvCxnSpPr>
            <p:spPr>
              <a:xfrm rot="-5400000" flipH="1">
                <a:off x="918143" y="3180871"/>
                <a:ext cx="2119168" cy="1105996"/>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19484" name="Object 38"/>
              <p:cNvGraphicFramePr>
                <a:graphicFrameLocks noChangeAspect="1"/>
              </p:cNvGraphicFramePr>
              <p:nvPr/>
            </p:nvGraphicFramePr>
            <p:xfrm>
              <a:off x="1275611" y="2314025"/>
              <a:ext cx="314464" cy="364122"/>
            </p:xfrm>
            <a:graphic>
              <a:graphicData uri="http://schemas.openxmlformats.org/presentationml/2006/ole">
                <mc:AlternateContent xmlns:mc="http://schemas.openxmlformats.org/markup-compatibility/2006">
                  <mc:Choice xmlns:v="urn:schemas-microsoft-com:vml" Requires="v">
                    <p:oleObj r:id="rId14" imgW="203835" imgH="229870" progId="">
                      <p:embed/>
                    </p:oleObj>
                  </mc:Choice>
                  <mc:Fallback>
                    <p:oleObj r:id="rId14" imgW="203835" imgH="229870" progId="">
                      <p:embed/>
                      <p:pic>
                        <p:nvPicPr>
                          <p:cNvPr id="0" name="图片 3103"/>
                          <p:cNvPicPr/>
                          <p:nvPr/>
                        </p:nvPicPr>
                        <p:blipFill>
                          <a:blip r:embed="rId15"/>
                          <a:stretch>
                            <a:fillRect/>
                          </a:stretch>
                        </p:blipFill>
                        <p:spPr>
                          <a:xfrm>
                            <a:off x="1275611" y="2314025"/>
                            <a:ext cx="314464" cy="364122"/>
                          </a:xfrm>
                          <a:prstGeom prst="rect">
                            <a:avLst/>
                          </a:prstGeom>
                          <a:noFill/>
                          <a:ln w="38100">
                            <a:noFill/>
                            <a:miter/>
                          </a:ln>
                        </p:spPr>
                      </p:pic>
                    </p:oleObj>
                  </mc:Fallback>
                </mc:AlternateContent>
              </a:graphicData>
            </a:graphic>
          </p:graphicFrame>
          <p:cxnSp>
            <p:nvCxnSpPr>
              <p:cNvPr id="19485" name="直接连接符 17"/>
              <p:cNvCxnSpPr/>
              <p:nvPr/>
            </p:nvCxnSpPr>
            <p:spPr>
              <a:xfrm rot="5400000">
                <a:off x="1395558" y="4549609"/>
                <a:ext cx="1301662" cy="22247"/>
              </a:xfrm>
              <a:prstGeom prst="line">
                <a:avLst/>
              </a:prstGeom>
              <a:ln w="9525" cap="flat" cmpd="sng">
                <a:solidFill>
                  <a:srgbClr val="404040"/>
                </a:solidFill>
                <a:prstDash val="dash"/>
                <a:headEnd type="none" w="med" len="med"/>
                <a:tailEnd type="none" w="med" len="med"/>
              </a:ln>
            </p:spPr>
          </p:cxnSp>
          <p:graphicFrame>
            <p:nvGraphicFramePr>
              <p:cNvPr id="19486" name="Object 40"/>
              <p:cNvGraphicFramePr>
                <a:graphicFrameLocks noChangeAspect="1"/>
              </p:cNvGraphicFramePr>
              <p:nvPr/>
            </p:nvGraphicFramePr>
            <p:xfrm>
              <a:off x="1984762" y="5295316"/>
              <a:ext cx="354991" cy="365932"/>
            </p:xfrm>
            <a:graphic>
              <a:graphicData uri="http://schemas.openxmlformats.org/presentationml/2006/ole">
                <mc:AlternateContent xmlns:mc="http://schemas.openxmlformats.org/markup-compatibility/2006">
                  <mc:Choice xmlns:v="urn:schemas-microsoft-com:vml" Requires="v">
                    <p:oleObj r:id="rId16" imgW="229870" imgH="229870" progId="">
                      <p:embed/>
                    </p:oleObj>
                  </mc:Choice>
                  <mc:Fallback>
                    <p:oleObj r:id="rId16" imgW="229870" imgH="229870" progId="">
                      <p:embed/>
                      <p:pic>
                        <p:nvPicPr>
                          <p:cNvPr id="0" name="图片 3111"/>
                          <p:cNvPicPr/>
                          <p:nvPr/>
                        </p:nvPicPr>
                        <p:blipFill>
                          <a:blip r:embed="rId17"/>
                          <a:stretch>
                            <a:fillRect/>
                          </a:stretch>
                        </p:blipFill>
                        <p:spPr>
                          <a:xfrm>
                            <a:off x="1984762" y="5295316"/>
                            <a:ext cx="354991" cy="365932"/>
                          </a:xfrm>
                          <a:prstGeom prst="rect">
                            <a:avLst/>
                          </a:prstGeom>
                          <a:noFill/>
                          <a:ln w="38100">
                            <a:noFill/>
                            <a:miter/>
                          </a:ln>
                        </p:spPr>
                      </p:pic>
                    </p:oleObj>
                  </mc:Fallback>
                </mc:AlternateContent>
              </a:graphicData>
            </a:graphic>
          </p:graphicFrame>
        </p:grpSp>
      </p:grpSp>
      <p:grpSp>
        <p:nvGrpSpPr>
          <p:cNvPr id="14378" name="组合 9"/>
          <p:cNvGrpSpPr/>
          <p:nvPr/>
        </p:nvGrpSpPr>
        <p:grpSpPr bwMode="auto">
          <a:xfrm>
            <a:off x="4330707" y="2713794"/>
            <a:ext cx="4595651" cy="1746460"/>
            <a:chOff x="0" y="0"/>
            <a:chExt cx="4521526" cy="1261316"/>
          </a:xfrm>
          <a:solidFill>
            <a:schemeClr val="bg2">
              <a:lumMod val="20000"/>
              <a:lumOff val="80000"/>
            </a:schemeClr>
          </a:solidFill>
        </p:grpSpPr>
        <p:sp>
          <p:nvSpPr>
            <p:cNvPr id="16396" name="圆角矩形 44"/>
            <p:cNvSpPr>
              <a:spLocks noChangeArrowheads="1"/>
            </p:cNvSpPr>
            <p:nvPr/>
          </p:nvSpPr>
          <p:spPr bwMode="auto">
            <a:xfrm>
              <a:off x="0" y="0"/>
              <a:ext cx="4357686" cy="928676"/>
            </a:xfrm>
            <a:prstGeom prst="roundRect">
              <a:avLst>
                <a:gd name="adj" fmla="val 16667"/>
              </a:avLst>
            </a:prstGeom>
            <a:grp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7" name="TextBox 3"/>
            <p:cNvSpPr txBox="1">
              <a:spLocks noChangeArrowheads="1"/>
            </p:cNvSpPr>
            <p:nvPr/>
          </p:nvSpPr>
          <p:spPr bwMode="auto">
            <a:xfrm>
              <a:off x="201939" y="83230"/>
              <a:ext cx="4319587" cy="1178086"/>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Blip>
                  <a:blip r:embed="rId18"/>
                </a:buBlip>
                <a:defRPr/>
              </a:pPr>
              <a:r>
                <a:rPr kumimoji="0" lang="zh-CN" altLang="en-US" sz="200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需求的变动</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Blip>
                  <a:blip r:embed="rId18"/>
                </a:buBlip>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D1</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表示月收入为</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4000</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元时的需求</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Blip>
                  <a:blip r:embed="rId18"/>
                </a:buBlip>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D2</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表示月收入为</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5000</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元时的需求</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Blip>
                  <a:blip r:embed="rId18"/>
                </a:buBlip>
                <a:defRPr/>
              </a:pP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D3</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表示月收入为</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3000</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元时的需求</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5" name="组合 14"/>
          <p:cNvGrpSpPr/>
          <p:nvPr/>
        </p:nvGrpSpPr>
        <p:grpSpPr>
          <a:xfrm>
            <a:off x="819150" y="2347913"/>
            <a:ext cx="2684463" cy="3300412"/>
            <a:chOff x="808038" y="2360613"/>
            <a:chExt cx="2684462" cy="3300635"/>
          </a:xfrm>
        </p:grpSpPr>
        <p:cxnSp>
          <p:nvCxnSpPr>
            <p:cNvPr id="19467" name="直接连接符 27"/>
            <p:cNvCxnSpPr/>
            <p:nvPr/>
          </p:nvCxnSpPr>
          <p:spPr>
            <a:xfrm>
              <a:off x="1125537" y="4479925"/>
              <a:ext cx="2052638" cy="1587"/>
            </a:xfrm>
            <a:prstGeom prst="line">
              <a:avLst/>
            </a:prstGeom>
            <a:ln w="9525" cap="flat" cmpd="sng">
              <a:solidFill>
                <a:srgbClr val="404040"/>
              </a:solidFill>
              <a:prstDash val="dash"/>
              <a:headEnd type="none" w="med" len="med"/>
              <a:tailEnd type="none" w="med" len="med"/>
            </a:ln>
          </p:spPr>
        </p:cxnSp>
        <p:grpSp>
          <p:nvGrpSpPr>
            <p:cNvPr id="19468" name="组合 13"/>
            <p:cNvGrpSpPr/>
            <p:nvPr/>
          </p:nvGrpSpPr>
          <p:grpSpPr>
            <a:xfrm>
              <a:off x="808038" y="2360613"/>
              <a:ext cx="2684462" cy="3300635"/>
              <a:chOff x="808038" y="2360613"/>
              <a:chExt cx="2684462" cy="3300635"/>
            </a:xfrm>
          </p:grpSpPr>
          <p:graphicFrame>
            <p:nvGraphicFramePr>
              <p:cNvPr id="19469" name="Object 20"/>
              <p:cNvGraphicFramePr>
                <a:graphicFrameLocks noChangeAspect="1"/>
              </p:cNvGraphicFramePr>
              <p:nvPr/>
            </p:nvGraphicFramePr>
            <p:xfrm>
              <a:off x="3065433" y="5295397"/>
              <a:ext cx="354439" cy="365851"/>
            </p:xfrm>
            <a:graphic>
              <a:graphicData uri="http://schemas.openxmlformats.org/presentationml/2006/ole">
                <mc:AlternateContent xmlns:mc="http://schemas.openxmlformats.org/markup-compatibility/2006">
                  <mc:Choice xmlns:v="urn:schemas-microsoft-com:vml" Requires="v">
                    <p:oleObj r:id="rId19" imgW="229870" imgH="229870" progId="">
                      <p:embed/>
                    </p:oleObj>
                  </mc:Choice>
                  <mc:Fallback>
                    <p:oleObj r:id="rId19" imgW="229870" imgH="229870" progId="">
                      <p:embed/>
                      <p:pic>
                        <p:nvPicPr>
                          <p:cNvPr id="0" name="图片 3095"/>
                          <p:cNvPicPr/>
                          <p:nvPr/>
                        </p:nvPicPr>
                        <p:blipFill>
                          <a:blip r:embed="rId20"/>
                          <a:stretch>
                            <a:fillRect/>
                          </a:stretch>
                        </p:blipFill>
                        <p:spPr>
                          <a:xfrm>
                            <a:off x="3065433" y="5295397"/>
                            <a:ext cx="354439" cy="365851"/>
                          </a:xfrm>
                          <a:prstGeom prst="rect">
                            <a:avLst/>
                          </a:prstGeom>
                          <a:noFill/>
                          <a:ln w="38100">
                            <a:noFill/>
                            <a:miter/>
                          </a:ln>
                        </p:spPr>
                      </p:pic>
                    </p:oleObj>
                  </mc:Fallback>
                </mc:AlternateContent>
              </a:graphicData>
            </a:graphic>
          </p:graphicFrame>
          <p:graphicFrame>
            <p:nvGraphicFramePr>
              <p:cNvPr id="19470" name="Object 21"/>
              <p:cNvGraphicFramePr>
                <a:graphicFrameLocks noChangeAspect="1"/>
              </p:cNvGraphicFramePr>
              <p:nvPr/>
            </p:nvGraphicFramePr>
            <p:xfrm>
              <a:off x="809625" y="4317151"/>
              <a:ext cx="254424" cy="364040"/>
            </p:xfrm>
            <a:graphic>
              <a:graphicData uri="http://schemas.openxmlformats.org/presentationml/2006/ole">
                <mc:AlternateContent xmlns:mc="http://schemas.openxmlformats.org/markup-compatibility/2006">
                  <mc:Choice xmlns:v="urn:schemas-microsoft-com:vml" Requires="v">
                    <p:oleObj r:id="rId21" imgW="165735" imgH="229870" progId="">
                      <p:embed/>
                    </p:oleObj>
                  </mc:Choice>
                  <mc:Fallback>
                    <p:oleObj r:id="rId21" imgW="165735" imgH="229870" progId="">
                      <p:embed/>
                      <p:pic>
                        <p:nvPicPr>
                          <p:cNvPr id="0" name="图片 3096"/>
                          <p:cNvPicPr/>
                          <p:nvPr/>
                        </p:nvPicPr>
                        <p:blipFill>
                          <a:blip r:embed="rId22"/>
                          <a:stretch>
                            <a:fillRect/>
                          </a:stretch>
                        </p:blipFill>
                        <p:spPr>
                          <a:xfrm>
                            <a:off x="809625" y="4317151"/>
                            <a:ext cx="254424" cy="364040"/>
                          </a:xfrm>
                          <a:prstGeom prst="rect">
                            <a:avLst/>
                          </a:prstGeom>
                          <a:noFill/>
                          <a:ln w="38100">
                            <a:noFill/>
                            <a:miter/>
                          </a:ln>
                        </p:spPr>
                      </p:pic>
                    </p:oleObj>
                  </mc:Fallback>
                </mc:AlternateContent>
              </a:graphicData>
            </a:graphic>
          </p:graphicFrame>
          <p:cxnSp>
            <p:nvCxnSpPr>
              <p:cNvPr id="19471" name="直接连接符 31"/>
              <p:cNvCxnSpPr/>
              <p:nvPr/>
            </p:nvCxnSpPr>
            <p:spPr>
              <a:xfrm rot="5400000">
                <a:off x="2810662" y="4839487"/>
                <a:ext cx="714375" cy="1588"/>
              </a:xfrm>
              <a:prstGeom prst="line">
                <a:avLst/>
              </a:prstGeom>
              <a:ln w="9525" cap="flat" cmpd="sng">
                <a:solidFill>
                  <a:srgbClr val="404040"/>
                </a:solidFill>
                <a:prstDash val="dash"/>
                <a:headEnd type="none" w="med" len="med"/>
                <a:tailEnd type="none" w="med" len="med"/>
              </a:ln>
            </p:spPr>
          </p:cxnSp>
          <p:grpSp>
            <p:nvGrpSpPr>
              <p:cNvPr id="19472" name="组合 9"/>
              <p:cNvGrpSpPr/>
              <p:nvPr/>
            </p:nvGrpSpPr>
            <p:grpSpPr>
              <a:xfrm>
                <a:off x="808038" y="2360613"/>
                <a:ext cx="2684462" cy="3300412"/>
                <a:chOff x="808038" y="2360613"/>
                <a:chExt cx="2684462" cy="3300412"/>
              </a:xfrm>
            </p:grpSpPr>
            <p:graphicFrame>
              <p:nvGraphicFramePr>
                <p:cNvPr id="19473" name="Object 12"/>
                <p:cNvGraphicFramePr>
                  <a:graphicFrameLocks noChangeAspect="1"/>
                </p:cNvGraphicFramePr>
                <p:nvPr/>
              </p:nvGraphicFramePr>
              <p:xfrm>
                <a:off x="2072941" y="2360613"/>
                <a:ext cx="294772" cy="365906"/>
              </p:xfrm>
              <a:graphic>
                <a:graphicData uri="http://schemas.openxmlformats.org/presentationml/2006/ole">
                  <mc:AlternateContent xmlns:mc="http://schemas.openxmlformats.org/markup-compatibility/2006">
                    <mc:Choice xmlns:v="urn:schemas-microsoft-com:vml" Requires="v">
                      <p:oleObj r:id="rId23" imgW="191135" imgH="229870" progId="">
                        <p:embed/>
                      </p:oleObj>
                    </mc:Choice>
                    <mc:Fallback>
                      <p:oleObj r:id="rId23" imgW="191135" imgH="229870" progId="">
                        <p:embed/>
                        <p:pic>
                          <p:nvPicPr>
                            <p:cNvPr id="0" name="图片 3097"/>
                            <p:cNvPicPr/>
                            <p:nvPr/>
                          </p:nvPicPr>
                          <p:blipFill>
                            <a:blip r:embed="rId24"/>
                            <a:stretch>
                              <a:fillRect/>
                            </a:stretch>
                          </p:blipFill>
                          <p:spPr>
                            <a:xfrm>
                              <a:off x="2072941" y="2360613"/>
                              <a:ext cx="294772" cy="365906"/>
                            </a:xfrm>
                            <a:prstGeom prst="rect">
                              <a:avLst/>
                            </a:prstGeom>
                            <a:noFill/>
                            <a:ln w="38100">
                              <a:noFill/>
                              <a:miter/>
                            </a:ln>
                          </p:spPr>
                        </p:pic>
                      </p:oleObj>
                    </mc:Fallback>
                  </mc:AlternateContent>
                </a:graphicData>
              </a:graphic>
            </p:graphicFrame>
            <p:cxnSp>
              <p:nvCxnSpPr>
                <p:cNvPr id="19474" name="直接连接符 15"/>
                <p:cNvCxnSpPr/>
                <p:nvPr/>
              </p:nvCxnSpPr>
              <p:spPr>
                <a:xfrm>
                  <a:off x="1166812" y="3911601"/>
                  <a:ext cx="1714500" cy="1587"/>
                </a:xfrm>
                <a:prstGeom prst="line">
                  <a:avLst/>
                </a:prstGeom>
                <a:ln w="9525" cap="flat" cmpd="sng">
                  <a:solidFill>
                    <a:srgbClr val="404040"/>
                  </a:solidFill>
                  <a:prstDash val="dash"/>
                  <a:headEnd type="none" w="med" len="med"/>
                  <a:tailEnd type="none" w="med" len="med"/>
                </a:ln>
              </p:spPr>
            </p:cxnSp>
            <p:graphicFrame>
              <p:nvGraphicFramePr>
                <p:cNvPr id="19475" name="Object 15"/>
                <p:cNvGraphicFramePr>
                  <a:graphicFrameLocks noChangeAspect="1"/>
                </p:cNvGraphicFramePr>
                <p:nvPr/>
              </p:nvGraphicFramePr>
              <p:xfrm>
                <a:off x="3257377" y="4235650"/>
                <a:ext cx="235123" cy="262615"/>
              </p:xfrm>
              <a:graphic>
                <a:graphicData uri="http://schemas.openxmlformats.org/presentationml/2006/ole">
                  <mc:AlternateContent xmlns:mc="http://schemas.openxmlformats.org/markup-compatibility/2006">
                    <mc:Choice xmlns:v="urn:schemas-microsoft-com:vml" Requires="v">
                      <p:oleObj r:id="rId25" imgW="153035" imgH="166370" progId="">
                        <p:embed/>
                      </p:oleObj>
                    </mc:Choice>
                    <mc:Fallback>
                      <p:oleObj r:id="rId25" imgW="153035" imgH="166370" progId="">
                        <p:embed/>
                        <p:pic>
                          <p:nvPicPr>
                            <p:cNvPr id="0" name="图片 3101"/>
                            <p:cNvPicPr/>
                            <p:nvPr/>
                          </p:nvPicPr>
                          <p:blipFill>
                            <a:blip r:embed="rId26"/>
                            <a:stretch>
                              <a:fillRect/>
                            </a:stretch>
                          </p:blipFill>
                          <p:spPr>
                            <a:xfrm>
                              <a:off x="3257377" y="4235650"/>
                              <a:ext cx="235123" cy="262615"/>
                            </a:xfrm>
                            <a:prstGeom prst="rect">
                              <a:avLst/>
                            </a:prstGeom>
                            <a:noFill/>
                            <a:ln w="38100">
                              <a:noFill/>
                              <a:miter/>
                            </a:ln>
                          </p:spPr>
                        </p:pic>
                      </p:oleObj>
                    </mc:Fallback>
                  </mc:AlternateContent>
                </a:graphicData>
              </a:graphic>
            </p:graphicFrame>
            <p:graphicFrame>
              <p:nvGraphicFramePr>
                <p:cNvPr id="19476" name="Object 16"/>
                <p:cNvGraphicFramePr>
                  <a:graphicFrameLocks noChangeAspect="1"/>
                </p:cNvGraphicFramePr>
                <p:nvPr/>
              </p:nvGraphicFramePr>
              <p:xfrm>
                <a:off x="2862513" y="3501810"/>
                <a:ext cx="235115" cy="262655"/>
              </p:xfrm>
              <a:graphic>
                <a:graphicData uri="http://schemas.openxmlformats.org/presentationml/2006/ole">
                  <mc:AlternateContent xmlns:mc="http://schemas.openxmlformats.org/markup-compatibility/2006">
                    <mc:Choice xmlns:v="urn:schemas-microsoft-com:vml" Requires="v">
                      <p:oleObj r:id="rId27" imgW="153035" imgH="166370" progId="">
                        <p:embed/>
                      </p:oleObj>
                    </mc:Choice>
                    <mc:Fallback>
                      <p:oleObj r:id="rId27" imgW="153035" imgH="166370" progId="">
                        <p:embed/>
                        <p:pic>
                          <p:nvPicPr>
                            <p:cNvPr id="0" name="图片 3098"/>
                            <p:cNvPicPr/>
                            <p:nvPr/>
                          </p:nvPicPr>
                          <p:blipFill>
                            <a:blip r:embed="rId28"/>
                            <a:stretch>
                              <a:fillRect/>
                            </a:stretch>
                          </p:blipFill>
                          <p:spPr>
                            <a:xfrm>
                              <a:off x="2862513" y="3501810"/>
                              <a:ext cx="235115" cy="262655"/>
                            </a:xfrm>
                            <a:prstGeom prst="rect">
                              <a:avLst/>
                            </a:prstGeom>
                            <a:noFill/>
                            <a:ln w="38100">
                              <a:noFill/>
                              <a:miter/>
                            </a:ln>
                          </p:spPr>
                        </p:pic>
                      </p:oleObj>
                    </mc:Fallback>
                  </mc:AlternateContent>
                </a:graphicData>
              </a:graphic>
            </p:graphicFrame>
            <p:cxnSp>
              <p:nvCxnSpPr>
                <p:cNvPr id="19477" name="直接连接符 11"/>
                <p:cNvCxnSpPr/>
                <p:nvPr/>
              </p:nvCxnSpPr>
              <p:spPr>
                <a:xfrm rot="-5400000" flipH="1">
                  <a:off x="1731162" y="3204370"/>
                  <a:ext cx="2119312" cy="110490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19478" name="Object 18"/>
                <p:cNvGraphicFramePr>
                  <a:graphicFrameLocks noChangeAspect="1"/>
                </p:cNvGraphicFramePr>
                <p:nvPr/>
              </p:nvGraphicFramePr>
              <p:xfrm>
                <a:off x="2726459" y="5295119"/>
                <a:ext cx="333373" cy="365906"/>
              </p:xfrm>
              <a:graphic>
                <a:graphicData uri="http://schemas.openxmlformats.org/presentationml/2006/ole">
                  <mc:AlternateContent xmlns:mc="http://schemas.openxmlformats.org/markup-compatibility/2006">
                    <mc:Choice xmlns:v="urn:schemas-microsoft-com:vml" Requires="v">
                      <p:oleObj r:id="rId29" imgW="216535" imgH="229235" progId="">
                        <p:embed/>
                      </p:oleObj>
                    </mc:Choice>
                    <mc:Fallback>
                      <p:oleObj r:id="rId29" imgW="216535" imgH="229235" progId="">
                        <p:embed/>
                        <p:pic>
                          <p:nvPicPr>
                            <p:cNvPr id="0" name="图片 3099"/>
                            <p:cNvPicPr/>
                            <p:nvPr/>
                          </p:nvPicPr>
                          <p:blipFill>
                            <a:blip r:embed="rId30"/>
                            <a:stretch>
                              <a:fillRect/>
                            </a:stretch>
                          </p:blipFill>
                          <p:spPr>
                            <a:xfrm>
                              <a:off x="2726459" y="5295119"/>
                              <a:ext cx="333373" cy="365906"/>
                            </a:xfrm>
                            <a:prstGeom prst="rect">
                              <a:avLst/>
                            </a:prstGeom>
                            <a:noFill/>
                            <a:ln w="38100">
                              <a:noFill/>
                              <a:miter/>
                            </a:ln>
                          </p:spPr>
                        </p:pic>
                      </p:oleObj>
                    </mc:Fallback>
                  </mc:AlternateContent>
                </a:graphicData>
              </a:graphic>
            </p:graphicFrame>
            <p:cxnSp>
              <p:nvCxnSpPr>
                <p:cNvPr id="19479" name="直接连接符 19"/>
                <p:cNvCxnSpPr/>
                <p:nvPr/>
              </p:nvCxnSpPr>
              <p:spPr>
                <a:xfrm rot="5400000">
                  <a:off x="2202649" y="4563264"/>
                  <a:ext cx="1304924" cy="1587"/>
                </a:xfrm>
                <a:prstGeom prst="line">
                  <a:avLst/>
                </a:prstGeom>
                <a:ln w="9525" cap="flat" cmpd="sng">
                  <a:solidFill>
                    <a:srgbClr val="404040"/>
                  </a:solidFill>
                  <a:prstDash val="dash"/>
                  <a:headEnd type="none" w="med" len="med"/>
                  <a:tailEnd type="none" w="med" len="med"/>
                </a:ln>
              </p:spPr>
            </p:cxnSp>
            <p:graphicFrame>
              <p:nvGraphicFramePr>
                <p:cNvPr id="19480" name="Object 10"/>
                <p:cNvGraphicFramePr>
                  <a:graphicFrameLocks noChangeAspect="1"/>
                </p:cNvGraphicFramePr>
                <p:nvPr/>
              </p:nvGraphicFramePr>
              <p:xfrm>
                <a:off x="808038" y="3716338"/>
                <a:ext cx="234950" cy="366712"/>
              </p:xfrm>
              <a:graphic>
                <a:graphicData uri="http://schemas.openxmlformats.org/presentationml/2006/ole">
                  <mc:AlternateContent xmlns:mc="http://schemas.openxmlformats.org/markup-compatibility/2006">
                    <mc:Choice xmlns:v="urn:schemas-microsoft-com:vml" Requires="v">
                      <p:oleObj r:id="rId31" imgW="153035" imgH="229870" progId="">
                        <p:embed/>
                      </p:oleObj>
                    </mc:Choice>
                    <mc:Fallback>
                      <p:oleObj r:id="rId31" imgW="153035" imgH="229870" progId="">
                        <p:embed/>
                        <p:pic>
                          <p:nvPicPr>
                            <p:cNvPr id="0" name="图片 3100"/>
                            <p:cNvPicPr/>
                            <p:nvPr/>
                          </p:nvPicPr>
                          <p:blipFill>
                            <a:blip r:embed="rId32"/>
                            <a:stretch>
                              <a:fillRect/>
                            </a:stretch>
                          </p:blipFill>
                          <p:spPr>
                            <a:xfrm>
                              <a:off x="808038" y="3716338"/>
                              <a:ext cx="234950" cy="366712"/>
                            </a:xfrm>
                            <a:prstGeom prst="rect">
                              <a:avLst/>
                            </a:prstGeom>
                            <a:noFill/>
                            <a:ln w="38100">
                              <a:noFill/>
                              <a:miter/>
                            </a:ln>
                          </p:spPr>
                        </p:pic>
                      </p:oleObj>
                    </mc:Fallback>
                  </mc:AlternateContent>
                </a:graphicData>
              </a:graphic>
            </p:graphicFrame>
          </p:grpSp>
        </p:grpSp>
      </p:grpSp>
      <p:sp>
        <p:nvSpPr>
          <p:cNvPr id="1946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9466"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四、需求量的变动和需求的变动 </a:t>
            </a:r>
            <a:endParaRPr lang="en-US" altLang="zh-CN" dirty="0">
              <a:ea typeface="Adobe 黑体 Std R" pitchFamily="34"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20488" name="Rectangle 3"/>
          <p:cNvSpPr txBox="1"/>
          <p:nvPr/>
        </p:nvSpPr>
        <p:spPr>
          <a:xfrm>
            <a:off x="323528" y="348591"/>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五、从单个消费者的需求到市场需求</a:t>
            </a:r>
            <a:endParaRPr lang="en-US" altLang="zh-CN" dirty="0">
              <a:ea typeface="Adobe 黑体 Std R" pitchFamily="34" charset="-122"/>
            </a:endParaRPr>
          </a:p>
        </p:txBody>
      </p:sp>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122958" y="912247"/>
            <a:ext cx="6336704" cy="5266845"/>
          </a:xfrm>
          <a:prstGeom prst="rect">
            <a:avLst/>
          </a:prstGeom>
        </p:spPr>
      </p:pic>
    </p:spTree>
  </p:cSld>
  <p:clrMapOvr>
    <a:masterClrMapping/>
  </p:clrMapOvr>
  <p:transition>
    <p:pull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22263" y="1314450"/>
            <a:ext cx="8229600" cy="4784725"/>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40000"/>
              </a:spcBef>
              <a:spcAft>
                <a:spcPct val="0"/>
              </a:spcAft>
              <a:buClrTx/>
              <a:buSzTx/>
              <a:buFontTx/>
              <a:buChar char="•"/>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单个消费者的需求</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342900" marR="0" lvl="0" indent="-342900" algn="l" defTabSz="914400" rtl="0" eaLnBrk="1" fontAlgn="base" latinLnBrk="0" hangingPunct="1">
              <a:lnSpc>
                <a:spcPct val="150000"/>
              </a:lnSpc>
              <a:spcBef>
                <a:spcPct val="40000"/>
              </a:spcBef>
              <a:spcAft>
                <a:spcPct val="0"/>
              </a:spcAft>
              <a:buClrTx/>
              <a:buSzTx/>
              <a:buFontTx/>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40000"/>
              </a:spcBef>
              <a:spcAft>
                <a:spcPct val="0"/>
              </a:spcAft>
              <a:buClrTx/>
              <a:buSzTx/>
              <a:buFontTx/>
              <a:buChar char="•"/>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商品的市场需求</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0" marR="0" lvl="0" indent="0" algn="l" defTabSz="914400" rtl="0" eaLnBrk="1" fontAlgn="base" latinLnBrk="0" hangingPunct="1">
              <a:lnSpc>
                <a:spcPct val="150000"/>
              </a:lnSpc>
              <a:spcBef>
                <a:spcPct val="40000"/>
              </a:spcBef>
              <a:spcAft>
                <a:spcPct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   </a:t>
            </a:r>
            <a:endParaRPr kumimoji="0" lang="en-US" altLang="zh-CN" sz="2100" b="0" i="0" u="none" strike="noStrike" kern="1200" cap="none" spc="0" normalizeH="0" baseline="0" noProof="0" dirty="0">
              <a:ln>
                <a:noFill/>
              </a:ln>
              <a:solidFill>
                <a:srgbClr val="000000">
                  <a:hueOff val="0"/>
                  <a:satOff val="0"/>
                  <a:lumOff val="0"/>
                  <a:alphaOff val="0"/>
                </a:srgbClr>
              </a:solidFill>
              <a:effectLst/>
              <a:uLnTx/>
              <a:uFillTx/>
              <a:latin typeface="Adobe 黑体 Std R" pitchFamily="34" charset="-122"/>
              <a:ea typeface="Adobe 黑体 Std R" pitchFamily="34" charset="-122"/>
              <a:cs typeface="+mn-cs"/>
            </a:endParaRPr>
          </a:p>
        </p:txBody>
      </p:sp>
      <p:grpSp>
        <p:nvGrpSpPr>
          <p:cNvPr id="3" name="组合 2"/>
          <p:cNvGrpSpPr/>
          <p:nvPr/>
        </p:nvGrpSpPr>
        <p:grpSpPr>
          <a:xfrm>
            <a:off x="4116388" y="1462088"/>
            <a:ext cx="4487862" cy="1185862"/>
            <a:chOff x="3971925" y="1462088"/>
            <a:chExt cx="4487863" cy="1185862"/>
          </a:xfrm>
        </p:grpSpPr>
        <p:sp>
          <p:nvSpPr>
            <p:cNvPr id="15369" name="AutoShape 9"/>
            <p:cNvSpPr>
              <a:spLocks noChangeArrowheads="1"/>
            </p:cNvSpPr>
            <p:nvPr/>
          </p:nvSpPr>
          <p:spPr bwMode="auto">
            <a:xfrm>
              <a:off x="3971925" y="1462088"/>
              <a:ext cx="4487863" cy="1185862"/>
            </a:xfrm>
            <a:prstGeom prst="roundRect">
              <a:avLst>
                <a:gd name="adj" fmla="val 16667"/>
              </a:avLst>
            </a:prstGeom>
            <a:solidFill>
              <a:schemeClr val="bg2">
                <a:lumMod val="20000"/>
                <a:lumOff val="80000"/>
              </a:schemeClr>
            </a:solidFill>
            <a:ln>
              <a:noFill/>
            </a:ln>
          </p:spPr>
          <p:txBody>
            <a:bodyPr lIns="90170" tIns="46990" rIns="90170" bIns="46990" anchor="ct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20490" name="TextBox 3"/>
            <p:cNvSpPr txBox="1"/>
            <p:nvPr/>
          </p:nvSpPr>
          <p:spPr>
            <a:xfrm>
              <a:off x="4140200" y="1547813"/>
              <a:ext cx="4295775" cy="1014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0" dirty="0">
                  <a:solidFill>
                    <a:schemeClr val="tx1"/>
                  </a:solidFill>
                </a:rPr>
                <a:t>个人需求指在一定时期和每一种给定的价格水平上消费者个人愿意并且能够购买的某种商品的数量。</a:t>
              </a:r>
            </a:p>
          </p:txBody>
        </p:sp>
      </p:grpSp>
      <p:graphicFrame>
        <p:nvGraphicFramePr>
          <p:cNvPr id="15363" name="Object 3"/>
          <p:cNvGraphicFramePr>
            <a:graphicFrameLocks noChangeAspect="1"/>
          </p:cNvGraphicFramePr>
          <p:nvPr/>
        </p:nvGraphicFramePr>
        <p:xfrm>
          <a:off x="611188" y="2132013"/>
          <a:ext cx="2778125" cy="430212"/>
        </p:xfrm>
        <a:graphic>
          <a:graphicData uri="http://schemas.openxmlformats.org/presentationml/2006/ole">
            <mc:AlternateContent xmlns:mc="http://schemas.openxmlformats.org/markup-compatibility/2006">
              <mc:Choice xmlns:v="urn:schemas-microsoft-com:vml" Requires="v">
                <p:oleObj r:id="rId2" imgW="1637665" imgH="254000" progId="">
                  <p:embed/>
                </p:oleObj>
              </mc:Choice>
              <mc:Fallback>
                <p:oleObj r:id="rId2" imgW="1637665" imgH="254000" progId="">
                  <p:embed/>
                  <p:pic>
                    <p:nvPicPr>
                      <p:cNvPr id="0" name="图片 3107"/>
                      <p:cNvPicPr/>
                      <p:nvPr/>
                    </p:nvPicPr>
                    <p:blipFill>
                      <a:blip r:embed="rId3"/>
                      <a:stretch>
                        <a:fillRect/>
                      </a:stretch>
                    </p:blipFill>
                    <p:spPr>
                      <a:xfrm>
                        <a:off x="611188" y="2132013"/>
                        <a:ext cx="2778125" cy="430212"/>
                      </a:xfrm>
                      <a:prstGeom prst="rect">
                        <a:avLst/>
                      </a:prstGeom>
                      <a:noFill/>
                      <a:ln w="38100">
                        <a:noFill/>
                        <a:miter/>
                      </a:ln>
                    </p:spPr>
                  </p:pic>
                </p:oleObj>
              </mc:Fallback>
            </mc:AlternateContent>
          </a:graphicData>
        </a:graphic>
      </p:graphicFrame>
      <p:graphicFrame>
        <p:nvGraphicFramePr>
          <p:cNvPr id="15364" name="Object 4"/>
          <p:cNvGraphicFramePr>
            <a:graphicFrameLocks noChangeAspect="1"/>
          </p:cNvGraphicFramePr>
          <p:nvPr/>
        </p:nvGraphicFramePr>
        <p:xfrm>
          <a:off x="617538" y="3668713"/>
          <a:ext cx="3387725" cy="585787"/>
        </p:xfrm>
        <a:graphic>
          <a:graphicData uri="http://schemas.openxmlformats.org/presentationml/2006/ole">
            <mc:AlternateContent xmlns:mc="http://schemas.openxmlformats.org/markup-compatibility/2006">
              <mc:Choice xmlns:v="urn:schemas-microsoft-com:vml" Requires="v">
                <p:oleObj r:id="rId4" imgW="1981200" imgH="342900" progId="">
                  <p:embed/>
                </p:oleObj>
              </mc:Choice>
              <mc:Fallback>
                <p:oleObj r:id="rId4" imgW="1981200" imgH="342900" progId="">
                  <p:embed/>
                  <p:pic>
                    <p:nvPicPr>
                      <p:cNvPr id="0" name="图片 3108"/>
                      <p:cNvPicPr/>
                      <p:nvPr/>
                    </p:nvPicPr>
                    <p:blipFill>
                      <a:blip r:embed="rId5"/>
                      <a:stretch>
                        <a:fillRect/>
                      </a:stretch>
                    </p:blipFill>
                    <p:spPr>
                      <a:xfrm>
                        <a:off x="617538" y="3668713"/>
                        <a:ext cx="3387725" cy="585787"/>
                      </a:xfrm>
                      <a:prstGeom prst="rect">
                        <a:avLst/>
                      </a:prstGeom>
                      <a:noFill/>
                      <a:ln w="38100">
                        <a:noFill/>
                        <a:miter/>
                      </a:ln>
                    </p:spPr>
                  </p:pic>
                </p:oleObj>
              </mc:Fallback>
            </mc:AlternateContent>
          </a:graphicData>
        </a:graphic>
      </p:graphicFrame>
      <p:grpSp>
        <p:nvGrpSpPr>
          <p:cNvPr id="15365" name="组合 9"/>
          <p:cNvGrpSpPr/>
          <p:nvPr/>
        </p:nvGrpSpPr>
        <p:grpSpPr bwMode="auto">
          <a:xfrm>
            <a:off x="4103315" y="2913130"/>
            <a:ext cx="4429125" cy="2142573"/>
            <a:chOff x="-23989" y="-115803"/>
            <a:chExt cx="4357686" cy="987048"/>
          </a:xfrm>
          <a:solidFill>
            <a:schemeClr val="bg2">
              <a:lumMod val="20000"/>
              <a:lumOff val="80000"/>
            </a:schemeClr>
          </a:solidFill>
        </p:grpSpPr>
        <p:sp>
          <p:nvSpPr>
            <p:cNvPr id="17416" name="圆角矩形 7"/>
            <p:cNvSpPr>
              <a:spLocks noChangeArrowheads="1"/>
            </p:cNvSpPr>
            <p:nvPr/>
          </p:nvSpPr>
          <p:spPr bwMode="auto">
            <a:xfrm>
              <a:off x="-23989" y="-115803"/>
              <a:ext cx="4357686" cy="987048"/>
            </a:xfrm>
            <a:prstGeom prst="roundRect">
              <a:avLst>
                <a:gd name="adj" fmla="val 16667"/>
              </a:avLst>
            </a:prstGeom>
            <a:grp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7" name="TextBox 3"/>
            <p:cNvSpPr txBox="1">
              <a:spLocks noChangeArrowheads="1"/>
            </p:cNvSpPr>
            <p:nvPr/>
          </p:nvSpPr>
          <p:spPr bwMode="auto">
            <a:xfrm>
              <a:off x="141918" y="-81747"/>
              <a:ext cx="3966601" cy="918935"/>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某种商品的市场需求是指某一特定时期内所有消费者对该商品需求的总和，即在其他条件不变的情况下，对应于各种可能的价格，所有消费者愿意而且能够购买的该商品数量的总和。</a:t>
              </a:r>
            </a:p>
          </p:txBody>
        </p:sp>
      </p:grpSp>
      <p:sp>
        <p:nvSpPr>
          <p:cNvPr id="2048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20488"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五、从单个消费者的需求到市场需求</a:t>
            </a:r>
            <a:endParaRPr lang="en-US" altLang="zh-CN" dirty="0">
              <a:ea typeface="Adobe 黑体 Std R" pitchFamily="34" charset="-122"/>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xEl>
                                              <p:pRg st="2" end="2"/>
                                            </p:txEl>
                                          </p:spTgt>
                                        </p:tgtEl>
                                        <p:attrNameLst>
                                          <p:attrName>style.visibility</p:attrName>
                                        </p:attrNameLst>
                                      </p:cBhvr>
                                      <p:to>
                                        <p:strVal val="visible"/>
                                      </p:to>
                                    </p:set>
                                    <p:animEffect transition="in" filter="fade">
                                      <p:cBhvr>
                                        <p:cTn id="10" dur="500"/>
                                        <p:tgtEl>
                                          <p:spTgt spid="1536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fade">
                                      <p:cBhvr>
                                        <p:cTn id="15" dur="500"/>
                                        <p:tgtEl>
                                          <p:spTgt spid="15363"/>
                                        </p:tgtEl>
                                      </p:cBhvr>
                                    </p:animEffect>
                                  </p:childTnLst>
                                </p:cTn>
                              </p:par>
                              <p:par>
                                <p:cTn id="16" presetID="10" presetClass="entr" presetSubtype="0" fill="hold" nodeType="with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fade">
                                      <p:cBhvr>
                                        <p:cTn id="18" dur="500"/>
                                        <p:tgtEl>
                                          <p:spTgt spid="15364"/>
                                        </p:tgtEl>
                                      </p:cBhvr>
                                    </p:animEffect>
                                  </p:childTnLst>
                                </p:cTn>
                              </p:par>
                              <p:par>
                                <p:cTn id="19" presetID="10" presetClass="entr" presetSubtype="0" fill="hold" nodeType="withEffect">
                                  <p:stCondLst>
                                    <p:cond delay="0"/>
                                  </p:stCondLst>
                                  <p:childTnLst>
                                    <p:set>
                                      <p:cBhvr>
                                        <p:cTn id="20" dur="1" fill="hold">
                                          <p:stCondLst>
                                            <p:cond delay="0"/>
                                          </p:stCondLst>
                                        </p:cTn>
                                        <p:tgtEl>
                                          <p:spTgt spid="15365"/>
                                        </p:tgtEl>
                                        <p:attrNameLst>
                                          <p:attrName>style.visibility</p:attrName>
                                        </p:attrNameLst>
                                      </p:cBhvr>
                                      <p:to>
                                        <p:strVal val="visible"/>
                                      </p:to>
                                    </p:set>
                                    <p:animEffect transition="in" filter="fade">
                                      <p:cBhvr>
                                        <p:cTn id="21" dur="500"/>
                                        <p:tgtEl>
                                          <p:spTgt spid="15365"/>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p:nvPr>
        </p:nvSpPr>
        <p:spPr>
          <a:xfrm>
            <a:off x="-2484437" y="1557338"/>
            <a:ext cx="8229600" cy="4784725"/>
          </a:xfrm>
        </p:spPr>
        <p:txBody>
          <a:bodyPr vert="horz" wrap="square" lIns="91440" tIns="45720" rIns="91440" bIns="45720" anchor="t" anchorCtr="0"/>
          <a:lstStyle/>
          <a:p>
            <a:pPr eaLnBrk="1" hangingPunct="1"/>
            <a:endParaRPr lang="en-US" altLang="zh-CN" dirty="0"/>
          </a:p>
          <a:p>
            <a:pPr eaLnBrk="1" hangingPunct="1"/>
            <a:endParaRPr lang="en-US" altLang="zh-CN" dirty="0"/>
          </a:p>
          <a:p>
            <a:pPr lvl="1" eaLnBrk="1" hangingPunct="1"/>
            <a:endParaRPr lang="zh-CN" altLang="en-US" dirty="0"/>
          </a:p>
        </p:txBody>
      </p:sp>
      <p:graphicFrame>
        <p:nvGraphicFramePr>
          <p:cNvPr id="5" name="图示 4"/>
          <p:cNvGraphicFramePr/>
          <p:nvPr/>
        </p:nvGraphicFramePr>
        <p:xfrm>
          <a:off x="583397" y="809627"/>
          <a:ext cx="8259418" cy="50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文本框 1"/>
          <p:cNvSpPr txBox="1"/>
          <p:nvPr/>
        </p:nvSpPr>
        <p:spPr>
          <a:xfrm>
            <a:off x="3276600" y="1052513"/>
            <a:ext cx="2873375" cy="5857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latin typeface="Adobe 黑体 Std R" pitchFamily="34" charset="-122"/>
                <a:ea typeface="Adobe 黑体 Std R" pitchFamily="34" charset="-122"/>
              </a:rPr>
              <a:t>第二节</a:t>
            </a:r>
            <a:r>
              <a:rPr lang="en-US" altLang="zh-CN" dirty="0">
                <a:latin typeface="Adobe 黑体 Std R" pitchFamily="34" charset="-122"/>
                <a:ea typeface="Adobe 黑体 Std R" pitchFamily="34" charset="-122"/>
              </a:rPr>
              <a:t>	</a:t>
            </a:r>
            <a:r>
              <a:rPr lang="zh-CN" altLang="en-US" dirty="0">
                <a:latin typeface="Adobe 黑体 Std R" pitchFamily="34" charset="-122"/>
                <a:ea typeface="Adobe 黑体 Std R" pitchFamily="34" charset="-122"/>
              </a:rPr>
              <a:t>供给</a:t>
            </a:r>
          </a:p>
        </p:txBody>
      </p:sp>
    </p:spTree>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p:nvPr>
        </p:nvSpPr>
        <p:spPr>
          <a:xfrm>
            <a:off x="322263" y="1268413"/>
            <a:ext cx="8229600" cy="4784725"/>
          </a:xfrm>
        </p:spPr>
        <p:txBody>
          <a:bodyPr vert="horz" wrap="square" lIns="91440" tIns="45720" rIns="91440" bIns="45720" anchor="t" anchorCtr="0"/>
          <a:lstStyle/>
          <a:p>
            <a:pPr marL="457200" indent="-457200">
              <a:lnSpc>
                <a:spcPct val="150000"/>
              </a:lnSpc>
              <a:spcBef>
                <a:spcPct val="40000"/>
              </a:spcBef>
              <a:buFontTx/>
              <a:buAutoNum type="arabicPeriod"/>
            </a:pPr>
            <a:r>
              <a:rPr lang="zh-CN" altLang="en-US" sz="2400" dirty="0">
                <a:latin typeface="Adobe 黑体 Std R" pitchFamily="34" charset="-122"/>
                <a:ea typeface="Adobe 黑体 Std R" pitchFamily="34" charset="-122"/>
              </a:rPr>
              <a:t>供给的定义</a:t>
            </a:r>
            <a:br>
              <a:rPr lang="en-US" altLang="zh-CN" sz="2400" dirty="0">
                <a:latin typeface="Adobe 黑体 Std R" pitchFamily="34" charset="-122"/>
                <a:ea typeface="Adobe 黑体 Std R" pitchFamily="34" charset="-122"/>
              </a:rPr>
            </a:br>
            <a:r>
              <a:rPr lang="zh-CN" altLang="en-US" sz="2000" b="0" dirty="0">
                <a:solidFill>
                  <a:srgbClr val="000000"/>
                </a:solidFill>
                <a:latin typeface="Adobe 黑体 Std R" pitchFamily="34" charset="-122"/>
                <a:ea typeface="Adobe 黑体 Std R" pitchFamily="34" charset="-122"/>
              </a:rPr>
              <a:t>在其他条件不变的情况下，生产者对某种商品的供给是指某一特定时期内</a:t>
            </a:r>
            <a:r>
              <a:rPr lang="zh-CN" altLang="en-US" sz="2000" dirty="0">
                <a:solidFill>
                  <a:srgbClr val="000000"/>
                </a:solidFill>
                <a:latin typeface="Adobe 黑体 Std R" pitchFamily="34" charset="-122"/>
                <a:ea typeface="Adobe 黑体 Std R" pitchFamily="34" charset="-122"/>
              </a:rPr>
              <a:t>生产者在各种可能的价格下愿意并且能够提供出售的该种商品的数量</a:t>
            </a:r>
            <a:r>
              <a:rPr lang="zh-CN" altLang="en-US" sz="2000" b="0" dirty="0">
                <a:solidFill>
                  <a:srgbClr val="000000"/>
                </a:solidFill>
                <a:latin typeface="Adobe 黑体 Std R" pitchFamily="34" charset="-122"/>
                <a:ea typeface="Adobe 黑体 Std R" pitchFamily="34" charset="-122"/>
              </a:rPr>
              <a:t>。</a:t>
            </a:r>
            <a:endParaRPr lang="en-US" altLang="zh-CN" sz="2000" b="0" dirty="0">
              <a:solidFill>
                <a:srgbClr val="000000"/>
              </a:solidFill>
              <a:latin typeface="Adobe 黑体 Std R" pitchFamily="34" charset="-122"/>
              <a:ea typeface="Adobe 黑体 Std R" pitchFamily="34" charset="-122"/>
            </a:endParaRPr>
          </a:p>
          <a:p>
            <a:pPr marL="457200" indent="-457200">
              <a:lnSpc>
                <a:spcPct val="150000"/>
              </a:lnSpc>
              <a:spcBef>
                <a:spcPct val="40000"/>
              </a:spcBef>
              <a:buNone/>
            </a:pPr>
            <a:r>
              <a:rPr lang="zh-CN" altLang="en-US" sz="2000" b="0" dirty="0">
                <a:solidFill>
                  <a:srgbClr val="000000"/>
                </a:solidFill>
                <a:latin typeface="Adobe 黑体 Std R" pitchFamily="34" charset="-122"/>
                <a:ea typeface="Adobe 黑体 Std R" pitchFamily="34" charset="-122"/>
              </a:rPr>
              <a:t>注：</a:t>
            </a:r>
          </a:p>
          <a:p>
            <a:pPr marL="457200" indent="-457200">
              <a:lnSpc>
                <a:spcPct val="150000"/>
              </a:lnSpc>
              <a:spcBef>
                <a:spcPct val="40000"/>
              </a:spcBef>
            </a:pPr>
            <a:r>
              <a:rPr lang="zh-CN" altLang="en-US" sz="2000" b="0" dirty="0">
                <a:solidFill>
                  <a:srgbClr val="000000"/>
                </a:solidFill>
                <a:latin typeface="Adobe 黑体 Std R" pitchFamily="34" charset="-122"/>
                <a:ea typeface="Adobe 黑体 Std R" pitchFamily="34" charset="-122"/>
              </a:rPr>
              <a:t>假定除商品本身的价格外，影响供给量的其他因素保持不变。</a:t>
            </a:r>
            <a:endParaRPr lang="en-US" altLang="zh-CN" sz="2000" b="0" dirty="0">
              <a:solidFill>
                <a:srgbClr val="000000"/>
              </a:solidFill>
              <a:latin typeface="Adobe 黑体 Std R" pitchFamily="34" charset="-122"/>
              <a:ea typeface="Adobe 黑体 Std R" pitchFamily="34" charset="-122"/>
            </a:endParaRPr>
          </a:p>
          <a:p>
            <a:pPr marL="457200" indent="-457200">
              <a:lnSpc>
                <a:spcPct val="150000"/>
              </a:lnSpc>
              <a:spcBef>
                <a:spcPct val="40000"/>
              </a:spcBef>
            </a:pPr>
            <a:r>
              <a:rPr lang="zh-CN" altLang="en-US" sz="2000" b="0" dirty="0">
                <a:solidFill>
                  <a:srgbClr val="000000"/>
                </a:solidFill>
                <a:latin typeface="Adobe 黑体 Std R" pitchFamily="34" charset="-122"/>
                <a:ea typeface="Adobe 黑体 Std R" pitchFamily="34" charset="-122"/>
              </a:rPr>
              <a:t>生产者对某种商品的供给是针对一系列可能的价格制定的计划。</a:t>
            </a:r>
            <a:endParaRPr lang="en-US" altLang="zh-CN" sz="2000" b="0" dirty="0">
              <a:solidFill>
                <a:srgbClr val="000000"/>
              </a:solidFill>
              <a:latin typeface="Adobe 黑体 Std R" pitchFamily="34" charset="-122"/>
              <a:ea typeface="Adobe 黑体 Std R" pitchFamily="34" charset="-122"/>
            </a:endParaRPr>
          </a:p>
          <a:p>
            <a:pPr marL="457200" indent="-457200">
              <a:lnSpc>
                <a:spcPct val="150000"/>
              </a:lnSpc>
              <a:spcBef>
                <a:spcPct val="40000"/>
              </a:spcBef>
            </a:pPr>
            <a:r>
              <a:rPr lang="zh-CN" altLang="en-US" sz="2000" b="0" dirty="0">
                <a:solidFill>
                  <a:srgbClr val="000000"/>
                </a:solidFill>
                <a:latin typeface="Adobe 黑体 Std R" pitchFamily="34" charset="-122"/>
                <a:ea typeface="Adobe 黑体 Std R" pitchFamily="34" charset="-122"/>
              </a:rPr>
              <a:t>特定价格下生产者对商品的供给量要同时具备供给意愿和供给能力</a:t>
            </a:r>
            <a:endParaRPr lang="en-US" altLang="zh-CN" sz="2000" b="0" dirty="0">
              <a:solidFill>
                <a:srgbClr val="000000"/>
              </a:solidFill>
              <a:latin typeface="Adobe 黑体 Std R" pitchFamily="34" charset="-122"/>
              <a:ea typeface="Adobe 黑体 Std R" pitchFamily="34" charset="-122"/>
            </a:endParaRPr>
          </a:p>
        </p:txBody>
      </p:sp>
      <p:sp>
        <p:nvSpPr>
          <p:cNvPr id="2355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23556"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一、供给的概念</a:t>
            </a:r>
            <a:endParaRPr lang="en-US" altLang="zh-CN" dirty="0">
              <a:ea typeface="Adobe 黑体 Std R" pitchFamily="34"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strips(downRigh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strips(downRight)">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slide(fromBottom)">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slide(fromBottom)">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slide(fromBottom)">
                                      <p:cBhvr>
                                        <p:cTn id="27" dur="5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55700" y="369888"/>
            <a:ext cx="8229600" cy="863600"/>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第一章</a:t>
            </a:r>
            <a:r>
              <a:rPr kumimoji="0" lang="en-US" altLang="zh-CN"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	</a:t>
            </a:r>
            <a:r>
              <a:rPr kumimoji="0" lang="zh-CN" altLang="en-US" sz="36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ea"/>
                <a:ea typeface="+mj-ea"/>
                <a:cs typeface="+mj-cs"/>
              </a:rPr>
              <a:t>需求、供给和均衡价格</a:t>
            </a:r>
          </a:p>
        </p:txBody>
      </p:sp>
      <p:graphicFrame>
        <p:nvGraphicFramePr>
          <p:cNvPr id="10" name="图示 9"/>
          <p:cNvGraphicFramePr/>
          <p:nvPr/>
        </p:nvGraphicFramePr>
        <p:xfrm>
          <a:off x="1157184" y="1222513"/>
          <a:ext cx="6364839" cy="459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p:nvPr>
        </p:nvSpPr>
        <p:spPr>
          <a:xfrm>
            <a:off x="322263" y="1268413"/>
            <a:ext cx="8229600" cy="4784725"/>
          </a:xfrm>
        </p:spPr>
        <p:txBody>
          <a:bodyPr vert="horz" wrap="square" lIns="91440" tIns="45720" rIns="91440" bIns="45720" anchor="t" anchorCtr="0"/>
          <a:lstStyle/>
          <a:p>
            <a:pPr marL="457200" indent="-457200">
              <a:lnSpc>
                <a:spcPct val="150000"/>
              </a:lnSpc>
              <a:spcBef>
                <a:spcPct val="40000"/>
              </a:spcBef>
              <a:buFontTx/>
              <a:buAutoNum type="arabicPeriod" startAt="2"/>
            </a:pPr>
            <a:r>
              <a:rPr lang="zh-CN" altLang="en-US" sz="2400" dirty="0">
                <a:latin typeface="Adobe 黑体 Std R" pitchFamily="34" charset="-122"/>
                <a:ea typeface="Adobe 黑体 Std R" pitchFamily="34" charset="-122"/>
              </a:rPr>
              <a:t>供给的表示</a:t>
            </a:r>
            <a:endParaRPr lang="en-US" altLang="zh-CN" sz="2400" dirty="0">
              <a:latin typeface="Adobe 黑体 Std R" pitchFamily="34" charset="-122"/>
              <a:ea typeface="Adobe 黑体 Std R" pitchFamily="34" charset="-122"/>
            </a:endParaRPr>
          </a:p>
          <a:p>
            <a:pPr marL="457200" indent="-457200">
              <a:lnSpc>
                <a:spcPct val="150000"/>
              </a:lnSpc>
              <a:spcBef>
                <a:spcPct val="40000"/>
              </a:spcBef>
            </a:pPr>
            <a:endParaRPr lang="en-US" altLang="zh-CN" sz="2000" b="0" dirty="0">
              <a:solidFill>
                <a:srgbClr val="000000"/>
              </a:solidFill>
              <a:latin typeface="Adobe 黑体 Std R" pitchFamily="34" charset="-122"/>
              <a:ea typeface="Adobe 黑体 Std R" pitchFamily="34" charset="-122"/>
            </a:endParaRPr>
          </a:p>
          <a:p>
            <a:pPr marL="457200" indent="-457200">
              <a:lnSpc>
                <a:spcPct val="150000"/>
              </a:lnSpc>
              <a:spcBef>
                <a:spcPct val="40000"/>
              </a:spcBef>
            </a:pPr>
            <a:r>
              <a:rPr lang="zh-CN" altLang="en-US" sz="2000" b="0" dirty="0">
                <a:solidFill>
                  <a:srgbClr val="000000"/>
                </a:solidFill>
                <a:latin typeface="Adobe 黑体 Std R" pitchFamily="34" charset="-122"/>
                <a:ea typeface="Adobe 黑体 Std R" pitchFamily="34" charset="-122"/>
              </a:rPr>
              <a:t>供给表</a:t>
            </a:r>
            <a:endParaRPr lang="en-US" altLang="zh-CN" sz="2000" b="0" dirty="0">
              <a:solidFill>
                <a:srgbClr val="000000"/>
              </a:solidFill>
              <a:latin typeface="Adobe 黑体 Std R" pitchFamily="34" charset="-122"/>
              <a:ea typeface="Adobe 黑体 Std R" pitchFamily="34" charset="-122"/>
            </a:endParaRPr>
          </a:p>
          <a:p>
            <a:pPr marL="457200" indent="-457200">
              <a:lnSpc>
                <a:spcPct val="150000"/>
              </a:lnSpc>
              <a:spcBef>
                <a:spcPct val="40000"/>
              </a:spcBef>
            </a:pPr>
            <a:r>
              <a:rPr lang="zh-CN" altLang="en-US" sz="2000" b="0" dirty="0">
                <a:solidFill>
                  <a:srgbClr val="000000"/>
                </a:solidFill>
                <a:latin typeface="Adobe 黑体 Std R" pitchFamily="34" charset="-122"/>
                <a:ea typeface="Adobe 黑体 Std R" pitchFamily="34" charset="-122"/>
              </a:rPr>
              <a:t>供给曲线</a:t>
            </a:r>
            <a:endParaRPr lang="en-US" altLang="zh-CN" sz="2000" b="0" dirty="0">
              <a:solidFill>
                <a:srgbClr val="000000"/>
              </a:solidFill>
              <a:latin typeface="Adobe 黑体 Std R" pitchFamily="34" charset="-122"/>
              <a:ea typeface="Adobe 黑体 Std R" pitchFamily="34" charset="-122"/>
            </a:endParaRPr>
          </a:p>
          <a:p>
            <a:pPr marL="457200" indent="-457200">
              <a:lnSpc>
                <a:spcPct val="150000"/>
              </a:lnSpc>
              <a:spcBef>
                <a:spcPct val="40000"/>
              </a:spcBef>
            </a:pPr>
            <a:r>
              <a:rPr lang="zh-CN" altLang="en-US" sz="2000" b="0" dirty="0">
                <a:solidFill>
                  <a:srgbClr val="000000"/>
                </a:solidFill>
                <a:latin typeface="Adobe 黑体 Std R" pitchFamily="34" charset="-122"/>
                <a:ea typeface="Adobe 黑体 Std R" pitchFamily="34" charset="-122"/>
              </a:rPr>
              <a:t>供给函数</a:t>
            </a:r>
            <a:endParaRPr lang="en-US" altLang="zh-CN" sz="2000" b="0" dirty="0">
              <a:solidFill>
                <a:srgbClr val="000000"/>
              </a:solidFill>
              <a:latin typeface="Adobe 黑体 Std R" pitchFamily="34" charset="-122"/>
              <a:ea typeface="Adobe 黑体 Std R" pitchFamily="34" charset="-122"/>
            </a:endParaRPr>
          </a:p>
        </p:txBody>
      </p:sp>
      <p:sp>
        <p:nvSpPr>
          <p:cNvPr id="2457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2458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一、供给的概念</a:t>
            </a:r>
            <a:endParaRPr lang="en-US" altLang="zh-CN" dirty="0">
              <a:ea typeface="Adobe 黑体 Std R" pitchFamily="34" charset="-122"/>
            </a:endParaRPr>
          </a:p>
        </p:txBody>
      </p:sp>
      <p:grpSp>
        <p:nvGrpSpPr>
          <p:cNvPr id="5" name="组合 4"/>
          <p:cNvGrpSpPr/>
          <p:nvPr/>
        </p:nvGrpSpPr>
        <p:grpSpPr>
          <a:xfrm>
            <a:off x="1763713" y="1916113"/>
            <a:ext cx="5256212" cy="576262"/>
            <a:chOff x="755576" y="1916832"/>
            <a:chExt cx="6984776" cy="1008112"/>
          </a:xfrm>
        </p:grpSpPr>
        <p:sp>
          <p:nvSpPr>
            <p:cNvPr id="6" name="圆角矩形 44"/>
            <p:cNvSpPr>
              <a:spLocks noChangeArrowheads="1"/>
            </p:cNvSpPr>
            <p:nvPr/>
          </p:nvSpPr>
          <p:spPr bwMode="auto">
            <a:xfrm>
              <a:off x="755576" y="1916832"/>
              <a:ext cx="6984776" cy="100811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文本框 6"/>
            <p:cNvSpPr txBox="1"/>
            <p:nvPr/>
          </p:nvSpPr>
          <p:spPr>
            <a:xfrm>
              <a:off x="1006614" y="2083462"/>
              <a:ext cx="6482700" cy="674852"/>
            </a:xfrm>
            <a:prstGeom prst="rect">
              <a:avLst/>
            </a:prstGeom>
            <a:noFill/>
          </p:spPr>
          <p:txBody>
            <a:bodyPr>
              <a:spAutoFit/>
            </a:bodyPr>
            <a:lstStyle/>
            <a:p>
              <a:pPr marR="0" defTabSz="914400">
                <a:buClrTx/>
                <a:buSzTx/>
                <a:buFontTx/>
                <a:buNone/>
                <a:defRPr/>
              </a:pPr>
              <a:r>
                <a:rPr kumimoji="0" lang="zh-CN" altLang="en-US" sz="2000" kern="1200" cap="none" spc="0" normalizeH="0" baseline="0" noProof="0" dirty="0">
                  <a:latin typeface="+mn-ea"/>
                  <a:ea typeface="宋体" panose="02010600030101010101" pitchFamily="2" charset="-122"/>
                  <a:cs typeface="+mn-cs"/>
                </a:rPr>
                <a:t>如何表示供给量与价格之间的关系？</a:t>
              </a:r>
              <a:endParaRPr kumimoji="0" lang="en-US" altLang="zh-CN" sz="2000" kern="1200" cap="none" spc="0" normalizeH="0" baseline="0" noProof="0" dirty="0">
                <a:latin typeface="+mn-ea"/>
                <a:ea typeface="宋体" panose="02010600030101010101" pitchFamily="2" charset="-122"/>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slide(fromBottom)">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down)">
                                      <p:cBhvr>
                                        <p:cTn id="17" dur="500"/>
                                        <p:tgtEl>
                                          <p:spTgt spid="18434">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8434">
                                            <p:txEl>
                                              <p:pRg st="3" end="3"/>
                                            </p:txEl>
                                          </p:spTgt>
                                        </p:tgtEl>
                                        <p:attrNameLst>
                                          <p:attrName>style.visibility</p:attrName>
                                        </p:attrNameLst>
                                      </p:cBhvr>
                                      <p:to>
                                        <p:strVal val="visible"/>
                                      </p:to>
                                    </p:set>
                                    <p:animEffect transition="in" filter="wipe(down)">
                                      <p:cBhvr>
                                        <p:cTn id="20" dur="500"/>
                                        <p:tgtEl>
                                          <p:spTgt spid="18434">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animEffect transition="in" filter="wipe(down)">
                                      <p:cBhvr>
                                        <p:cTn id="23" dur="5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p:nvPr>
        </p:nvSpPr>
        <p:spPr/>
        <p:txBody>
          <a:bodyPr vert="horz" wrap="square" lIns="91440" tIns="45720" rIns="91440" bIns="45720" anchor="t" anchorCtr="0"/>
          <a:lstStyle/>
          <a:p>
            <a:pPr>
              <a:spcBef>
                <a:spcPct val="40000"/>
              </a:spcBef>
            </a:pPr>
            <a:r>
              <a:rPr lang="zh-CN" altLang="en-US" sz="2000" b="0" dirty="0">
                <a:solidFill>
                  <a:srgbClr val="000000"/>
                </a:solidFill>
                <a:latin typeface="Adobe 黑体 Std R" pitchFamily="34" charset="-122"/>
                <a:ea typeface="Adobe 黑体 Std R" pitchFamily="34" charset="-122"/>
              </a:rPr>
              <a:t>供给表</a:t>
            </a:r>
            <a:endParaRPr lang="en-US" altLang="zh-CN" sz="2000" b="0" dirty="0">
              <a:solidFill>
                <a:srgbClr val="000000"/>
              </a:solidFill>
              <a:latin typeface="Adobe 黑体 Std R" pitchFamily="34" charset="-122"/>
              <a:ea typeface="Adobe 黑体 Std R" pitchFamily="34" charset="-122"/>
            </a:endParaRPr>
          </a:p>
        </p:txBody>
      </p:sp>
      <p:sp>
        <p:nvSpPr>
          <p:cNvPr id="2560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2560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一、供给的概念</a:t>
            </a:r>
            <a:endParaRPr lang="en-US" altLang="zh-CN" dirty="0">
              <a:ea typeface="Adobe 黑体 Std R" pitchFamily="34" charset="-122"/>
            </a:endParaRPr>
          </a:p>
        </p:txBody>
      </p:sp>
      <p:graphicFrame>
        <p:nvGraphicFramePr>
          <p:cNvPr id="3" name="表格 2"/>
          <p:cNvGraphicFramePr>
            <a:graphicFrameLocks noGrp="1"/>
          </p:cNvGraphicFramePr>
          <p:nvPr/>
        </p:nvGraphicFramePr>
        <p:xfrm>
          <a:off x="1092200" y="2193925"/>
          <a:ext cx="7224714" cy="1381126"/>
        </p:xfrm>
        <a:graphic>
          <a:graphicData uri="http://schemas.openxmlformats.org/drawingml/2006/table">
            <a:tbl>
              <a:tblPr firstRow="1" bandRow="1">
                <a:tableStyleId>{C4B1156A-380E-4F78-BDF5-A606A8083BF9}</a:tableStyleId>
              </a:tblPr>
              <a:tblGrid>
                <a:gridCol w="1519582">
                  <a:extLst>
                    <a:ext uri="{9D8B030D-6E8A-4147-A177-3AD203B41FA5}">
                      <a16:colId xmlns:a16="http://schemas.microsoft.com/office/drawing/2014/main" val="20000"/>
                    </a:ext>
                  </a:extLst>
                </a:gridCol>
                <a:gridCol w="1141026">
                  <a:extLst>
                    <a:ext uri="{9D8B030D-6E8A-4147-A177-3AD203B41FA5}">
                      <a16:colId xmlns:a16="http://schemas.microsoft.com/office/drawing/2014/main" val="20001"/>
                    </a:ext>
                  </a:extLst>
                </a:gridCol>
                <a:gridCol w="1141027">
                  <a:extLst>
                    <a:ext uri="{9D8B030D-6E8A-4147-A177-3AD203B41FA5}">
                      <a16:colId xmlns:a16="http://schemas.microsoft.com/office/drawing/2014/main" val="20002"/>
                    </a:ext>
                  </a:extLst>
                </a:gridCol>
                <a:gridCol w="1141026">
                  <a:extLst>
                    <a:ext uri="{9D8B030D-6E8A-4147-A177-3AD203B41FA5}">
                      <a16:colId xmlns:a16="http://schemas.microsoft.com/office/drawing/2014/main" val="20003"/>
                    </a:ext>
                  </a:extLst>
                </a:gridCol>
                <a:gridCol w="1141027">
                  <a:extLst>
                    <a:ext uri="{9D8B030D-6E8A-4147-A177-3AD203B41FA5}">
                      <a16:colId xmlns:a16="http://schemas.microsoft.com/office/drawing/2014/main" val="20004"/>
                    </a:ext>
                  </a:extLst>
                </a:gridCol>
                <a:gridCol w="1141026">
                  <a:extLst>
                    <a:ext uri="{9D8B030D-6E8A-4147-A177-3AD203B41FA5}">
                      <a16:colId xmlns:a16="http://schemas.microsoft.com/office/drawing/2014/main" val="20005"/>
                    </a:ext>
                  </a:extLst>
                </a:gridCol>
              </a:tblGrid>
              <a:tr h="370557">
                <a:tc>
                  <a:txBody>
                    <a:bodyPr/>
                    <a:lstStyle/>
                    <a:p>
                      <a:pPr algn="ctr"/>
                      <a:r>
                        <a:rPr lang="zh-CN" altLang="en-US" sz="1800" b="1" dirty="0"/>
                        <a:t>价格</a:t>
                      </a:r>
                      <a:r>
                        <a:rPr lang="en-US" altLang="zh-CN" sz="1800" b="1" dirty="0"/>
                        <a:t>(</a:t>
                      </a:r>
                      <a:r>
                        <a:rPr lang="zh-CN" altLang="en-US" sz="1800" b="1" dirty="0"/>
                        <a:t>元</a:t>
                      </a:r>
                      <a:r>
                        <a:rPr lang="en-US" altLang="zh-CN" sz="1800" b="1" dirty="0"/>
                        <a:t>/</a:t>
                      </a:r>
                      <a:r>
                        <a:rPr lang="zh-CN" altLang="en-US" sz="1800" b="1" dirty="0"/>
                        <a:t>袋</a:t>
                      </a:r>
                      <a:r>
                        <a:rPr lang="en-US" altLang="zh-CN" sz="1800" b="1" dirty="0"/>
                        <a:t>)</a:t>
                      </a:r>
                      <a:endParaRPr lang="zh-CN" altLang="en-US" sz="1800" b="1" dirty="0"/>
                    </a:p>
                  </a:txBody>
                  <a:tcPr marL="91441" marR="91441" marT="45686" marB="45686" anchor="ctr"/>
                </a:tc>
                <a:tc>
                  <a:txBody>
                    <a:bodyPr/>
                    <a:lstStyle/>
                    <a:p>
                      <a:pPr algn="ctr"/>
                      <a:r>
                        <a:rPr lang="en-US" altLang="zh-CN" sz="1800" b="0" dirty="0"/>
                        <a:t>1</a:t>
                      </a:r>
                      <a:endParaRPr lang="zh-CN" altLang="en-US" sz="1800" b="0" dirty="0"/>
                    </a:p>
                  </a:txBody>
                  <a:tcPr marL="91441" marR="91441" marT="45686" marB="45686" anchor="ctr"/>
                </a:tc>
                <a:tc>
                  <a:txBody>
                    <a:bodyPr/>
                    <a:lstStyle/>
                    <a:p>
                      <a:pPr algn="ctr"/>
                      <a:r>
                        <a:rPr lang="en-US" altLang="zh-CN" sz="1800" b="0" dirty="0"/>
                        <a:t>2</a:t>
                      </a:r>
                      <a:endParaRPr lang="zh-CN" altLang="en-US" sz="1800" b="0" dirty="0"/>
                    </a:p>
                  </a:txBody>
                  <a:tcPr marL="91441" marR="91441" marT="45686" marB="45686" anchor="ctr"/>
                </a:tc>
                <a:tc>
                  <a:txBody>
                    <a:bodyPr/>
                    <a:lstStyle/>
                    <a:p>
                      <a:pPr algn="ctr"/>
                      <a:r>
                        <a:rPr lang="en-US" altLang="zh-CN" sz="1800" b="0" dirty="0"/>
                        <a:t>3</a:t>
                      </a:r>
                      <a:endParaRPr lang="zh-CN" altLang="en-US" sz="1800" b="0" dirty="0"/>
                    </a:p>
                  </a:txBody>
                  <a:tcPr marL="91441" marR="91441" marT="45686" marB="45686" anchor="ctr"/>
                </a:tc>
                <a:tc>
                  <a:txBody>
                    <a:bodyPr/>
                    <a:lstStyle/>
                    <a:p>
                      <a:pPr algn="ctr"/>
                      <a:r>
                        <a:rPr lang="en-US" altLang="zh-CN" sz="1800" b="0" dirty="0"/>
                        <a:t>4</a:t>
                      </a:r>
                      <a:endParaRPr lang="zh-CN" altLang="en-US" sz="1800" b="0" dirty="0"/>
                    </a:p>
                  </a:txBody>
                  <a:tcPr marL="91441" marR="91441" marT="45686" marB="45686" anchor="ctr"/>
                </a:tc>
                <a:tc>
                  <a:txBody>
                    <a:bodyPr/>
                    <a:lstStyle/>
                    <a:p>
                      <a:pPr algn="ctr"/>
                      <a:r>
                        <a:rPr lang="en-US" altLang="zh-CN" sz="1800" b="0" dirty="0"/>
                        <a:t>5</a:t>
                      </a:r>
                      <a:endParaRPr lang="zh-CN" altLang="en-US" sz="1800" b="0" dirty="0"/>
                    </a:p>
                  </a:txBody>
                  <a:tcPr marL="91441" marR="91441" marT="45686" marB="45686" anchor="ctr"/>
                </a:tc>
                <a:extLst>
                  <a:ext uri="{0D108BD9-81ED-4DB2-BD59-A6C34878D82A}">
                    <a16:rowId xmlns:a16="http://schemas.microsoft.com/office/drawing/2014/main" val="10000"/>
                  </a:ext>
                </a:extLst>
              </a:tr>
              <a:tr h="370557">
                <a:tc>
                  <a:txBody>
                    <a:bodyPr/>
                    <a:lstStyle/>
                    <a:p>
                      <a:pPr algn="ctr"/>
                      <a:r>
                        <a:rPr lang="zh-CN" altLang="en-US" sz="1800" b="1" dirty="0"/>
                        <a:t>供给量</a:t>
                      </a:r>
                      <a:r>
                        <a:rPr lang="en-US" altLang="zh-CN" sz="1800" b="1" dirty="0"/>
                        <a:t>(</a:t>
                      </a:r>
                      <a:r>
                        <a:rPr lang="zh-CN" altLang="en-US" sz="1800" b="1" dirty="0"/>
                        <a:t>万袋</a:t>
                      </a:r>
                      <a:r>
                        <a:rPr lang="en-US" altLang="zh-CN" sz="1800" b="1" dirty="0"/>
                        <a:t>)</a:t>
                      </a:r>
                      <a:endParaRPr lang="zh-CN" altLang="en-US" sz="1800" b="1" dirty="0"/>
                    </a:p>
                  </a:txBody>
                  <a:tcPr marL="91441" marR="91441" marT="45686" marB="45686" anchor="ctr"/>
                </a:tc>
                <a:tc>
                  <a:txBody>
                    <a:bodyPr/>
                    <a:lstStyle/>
                    <a:p>
                      <a:pPr algn="ctr"/>
                      <a:r>
                        <a:rPr lang="en-US" altLang="zh-CN" sz="1800" b="0" dirty="0"/>
                        <a:t>5</a:t>
                      </a:r>
                      <a:endParaRPr lang="zh-CN" altLang="en-US" sz="1800" b="0" dirty="0"/>
                    </a:p>
                  </a:txBody>
                  <a:tcPr marL="91441" marR="91441" marT="45686" marB="45686" anchor="ctr"/>
                </a:tc>
                <a:tc>
                  <a:txBody>
                    <a:bodyPr/>
                    <a:lstStyle/>
                    <a:p>
                      <a:pPr algn="ctr"/>
                      <a:r>
                        <a:rPr lang="en-US" altLang="zh-CN" sz="1800" b="0" dirty="0"/>
                        <a:t>10</a:t>
                      </a:r>
                      <a:endParaRPr lang="zh-CN" altLang="en-US" sz="1800" b="0" dirty="0"/>
                    </a:p>
                  </a:txBody>
                  <a:tcPr marL="91441" marR="91441" marT="45686" marB="45686" anchor="ctr"/>
                </a:tc>
                <a:tc>
                  <a:txBody>
                    <a:bodyPr/>
                    <a:lstStyle/>
                    <a:p>
                      <a:pPr algn="ctr"/>
                      <a:r>
                        <a:rPr lang="en-US" altLang="zh-CN" sz="1800" b="0" dirty="0"/>
                        <a:t>14</a:t>
                      </a:r>
                      <a:endParaRPr lang="zh-CN" altLang="en-US" sz="1800" b="0" dirty="0"/>
                    </a:p>
                  </a:txBody>
                  <a:tcPr marL="91441" marR="91441" marT="45686" marB="45686" anchor="ctr"/>
                </a:tc>
                <a:tc>
                  <a:txBody>
                    <a:bodyPr/>
                    <a:lstStyle/>
                    <a:p>
                      <a:pPr algn="ctr"/>
                      <a:r>
                        <a:rPr lang="en-US" altLang="zh-CN" sz="1800" b="0" dirty="0"/>
                        <a:t>16</a:t>
                      </a:r>
                      <a:endParaRPr lang="zh-CN" altLang="en-US" sz="1800" b="0" dirty="0"/>
                    </a:p>
                  </a:txBody>
                  <a:tcPr marL="91441" marR="91441" marT="45686" marB="45686" anchor="ctr"/>
                </a:tc>
                <a:tc>
                  <a:txBody>
                    <a:bodyPr/>
                    <a:lstStyle/>
                    <a:p>
                      <a:pPr algn="ctr"/>
                      <a:r>
                        <a:rPr lang="en-US" altLang="zh-CN" sz="1800" b="0" dirty="0"/>
                        <a:t>17</a:t>
                      </a:r>
                      <a:endParaRPr lang="zh-CN" altLang="en-US" sz="1800" b="0" dirty="0"/>
                    </a:p>
                  </a:txBody>
                  <a:tcPr marL="91441" marR="91441" marT="45686" marB="45686" anchor="ctr"/>
                </a:tc>
                <a:extLst>
                  <a:ext uri="{0D108BD9-81ED-4DB2-BD59-A6C34878D82A}">
                    <a16:rowId xmlns:a16="http://schemas.microsoft.com/office/drawing/2014/main" val="10001"/>
                  </a:ext>
                </a:extLst>
              </a:tr>
              <a:tr h="640012">
                <a:tc>
                  <a:txBody>
                    <a:bodyPr/>
                    <a:lstStyle/>
                    <a:p>
                      <a:pPr algn="ctr"/>
                      <a:r>
                        <a:rPr lang="zh-CN" altLang="en-US" sz="1800" b="1" dirty="0"/>
                        <a:t>价格与供给量的组合点</a:t>
                      </a:r>
                    </a:p>
                  </a:txBody>
                  <a:tcPr marL="91441" marR="91441" marT="45686" marB="45686" anchor="ctr"/>
                </a:tc>
                <a:tc>
                  <a:txBody>
                    <a:bodyPr/>
                    <a:lstStyle/>
                    <a:p>
                      <a:pPr algn="ctr"/>
                      <a:r>
                        <a:rPr lang="en-US" altLang="zh-CN" sz="1800" b="0" dirty="0"/>
                        <a:t>A</a:t>
                      </a:r>
                      <a:endParaRPr lang="zh-CN" altLang="en-US" sz="1800" b="0" dirty="0"/>
                    </a:p>
                  </a:txBody>
                  <a:tcPr marL="91441" marR="91441" marT="45686" marB="45686" anchor="ctr"/>
                </a:tc>
                <a:tc>
                  <a:txBody>
                    <a:bodyPr/>
                    <a:lstStyle/>
                    <a:p>
                      <a:pPr algn="ctr"/>
                      <a:r>
                        <a:rPr lang="en-US" altLang="zh-CN" sz="1800" b="0" dirty="0"/>
                        <a:t>B</a:t>
                      </a:r>
                      <a:endParaRPr lang="zh-CN" altLang="en-US" sz="1800" b="0" dirty="0"/>
                    </a:p>
                  </a:txBody>
                  <a:tcPr marL="91441" marR="91441" marT="45686" marB="45686" anchor="ctr"/>
                </a:tc>
                <a:tc>
                  <a:txBody>
                    <a:bodyPr/>
                    <a:lstStyle/>
                    <a:p>
                      <a:pPr algn="ctr"/>
                      <a:r>
                        <a:rPr lang="en-US" altLang="zh-CN" sz="1800" b="0" dirty="0"/>
                        <a:t>C</a:t>
                      </a:r>
                      <a:endParaRPr lang="zh-CN" altLang="en-US" sz="1800" b="0" dirty="0"/>
                    </a:p>
                  </a:txBody>
                  <a:tcPr marL="91441" marR="91441" marT="45686" marB="45686" anchor="ctr"/>
                </a:tc>
                <a:tc>
                  <a:txBody>
                    <a:bodyPr/>
                    <a:lstStyle/>
                    <a:p>
                      <a:pPr algn="ctr"/>
                      <a:r>
                        <a:rPr lang="en-US" altLang="zh-CN" sz="1800" b="0" dirty="0"/>
                        <a:t>F</a:t>
                      </a:r>
                      <a:endParaRPr lang="zh-CN" altLang="en-US" sz="1800" b="0" dirty="0"/>
                    </a:p>
                  </a:txBody>
                  <a:tcPr marL="91441" marR="91441" marT="45686" marB="45686" anchor="ctr"/>
                </a:tc>
                <a:tc>
                  <a:txBody>
                    <a:bodyPr/>
                    <a:lstStyle/>
                    <a:p>
                      <a:pPr algn="ctr"/>
                      <a:r>
                        <a:rPr lang="en-US" altLang="zh-CN" sz="1800" b="0" dirty="0"/>
                        <a:t>G</a:t>
                      </a:r>
                      <a:endParaRPr lang="zh-CN" altLang="en-US" sz="1800" b="0" dirty="0"/>
                    </a:p>
                  </a:txBody>
                  <a:tcPr marL="91441" marR="91441" marT="45686" marB="45686" anchor="ctr"/>
                </a:tc>
                <a:extLst>
                  <a:ext uri="{0D108BD9-81ED-4DB2-BD59-A6C34878D82A}">
                    <a16:rowId xmlns:a16="http://schemas.microsoft.com/office/drawing/2014/main" val="10002"/>
                  </a:ext>
                </a:extLst>
              </a:tr>
            </a:tbl>
          </a:graphicData>
        </a:graphic>
      </p:graphicFrame>
      <p:sp>
        <p:nvSpPr>
          <p:cNvPr id="22563" name="文本框 4"/>
          <p:cNvSpPr txBox="1"/>
          <p:nvPr/>
        </p:nvSpPr>
        <p:spPr>
          <a:xfrm>
            <a:off x="3643313" y="3933825"/>
            <a:ext cx="2120900"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1800" b="0" dirty="0">
                <a:solidFill>
                  <a:schemeClr val="tx1"/>
                </a:solidFill>
              </a:rPr>
              <a:t>表</a:t>
            </a:r>
            <a:r>
              <a:rPr lang="en-US" altLang="zh-CN" sz="1800" b="0" dirty="0">
                <a:solidFill>
                  <a:schemeClr val="tx1"/>
                </a:solidFill>
              </a:rPr>
              <a:t>2   </a:t>
            </a:r>
            <a:r>
              <a:rPr lang="zh-CN" altLang="en-US" sz="1800" b="0" dirty="0">
                <a:solidFill>
                  <a:schemeClr val="tx1"/>
                </a:solidFill>
              </a:rPr>
              <a:t>面包的供给表</a:t>
            </a:r>
          </a:p>
        </p:txBody>
      </p:sp>
      <p:sp>
        <p:nvSpPr>
          <p:cNvPr id="22564" name="文本框 6"/>
          <p:cNvSpPr txBox="1"/>
          <p:nvPr/>
        </p:nvSpPr>
        <p:spPr>
          <a:xfrm>
            <a:off x="1006475" y="4694238"/>
            <a:ext cx="7394575"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0" dirty="0">
                <a:solidFill>
                  <a:srgbClr val="000000"/>
                </a:solidFill>
                <a:latin typeface="Adobe 黑体 Std R" pitchFamily="34" charset="-122"/>
                <a:ea typeface="Adobe 黑体 Std R" pitchFamily="34" charset="-122"/>
              </a:rPr>
              <a:t>生产者对某种商品的供给表，是由各种可能的价格与相应的供给量所构成的一个序列表。</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slide(fromBottom)">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563"/>
                                        </p:tgtEl>
                                        <p:attrNameLst>
                                          <p:attrName>style.visibility</p:attrName>
                                        </p:attrNameLst>
                                      </p:cBhvr>
                                      <p:to>
                                        <p:strVal val="visible"/>
                                      </p:to>
                                    </p:set>
                                    <p:animEffect transition="in" filter="fade">
                                      <p:cBhvr>
                                        <p:cTn id="17" dur="1000"/>
                                        <p:tgtEl>
                                          <p:spTgt spid="22563"/>
                                        </p:tgtEl>
                                      </p:cBhvr>
                                    </p:animEffect>
                                    <p:anim calcmode="lin" valueType="num">
                                      <p:cBhvr>
                                        <p:cTn id="18" dur="1000" fill="hold"/>
                                        <p:tgtEl>
                                          <p:spTgt spid="22563"/>
                                        </p:tgtEl>
                                        <p:attrNameLst>
                                          <p:attrName>ppt_x</p:attrName>
                                        </p:attrNameLst>
                                      </p:cBhvr>
                                      <p:tavLst>
                                        <p:tav tm="0">
                                          <p:val>
                                            <p:strVal val="#ppt_x"/>
                                          </p:val>
                                        </p:tav>
                                        <p:tav tm="100000">
                                          <p:val>
                                            <p:strVal val="#ppt_x"/>
                                          </p:val>
                                        </p:tav>
                                      </p:tavLst>
                                    </p:anim>
                                    <p:anim calcmode="lin" valueType="num">
                                      <p:cBhvr>
                                        <p:cTn id="19" dur="1000" fill="hold"/>
                                        <p:tgtEl>
                                          <p:spTgt spid="225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564"/>
                                        </p:tgtEl>
                                        <p:attrNameLst>
                                          <p:attrName>style.visibility</p:attrName>
                                        </p:attrNameLst>
                                      </p:cBhvr>
                                      <p:to>
                                        <p:strVal val="visible"/>
                                      </p:to>
                                    </p:set>
                                    <p:animEffect transition="in" filter="fade">
                                      <p:cBhvr>
                                        <p:cTn id="22" dur="1000"/>
                                        <p:tgtEl>
                                          <p:spTgt spid="22564"/>
                                        </p:tgtEl>
                                      </p:cBhvr>
                                    </p:animEffect>
                                    <p:anim calcmode="lin" valueType="num">
                                      <p:cBhvr>
                                        <p:cTn id="23" dur="1000" fill="hold"/>
                                        <p:tgtEl>
                                          <p:spTgt spid="22564"/>
                                        </p:tgtEl>
                                        <p:attrNameLst>
                                          <p:attrName>ppt_x</p:attrName>
                                        </p:attrNameLst>
                                      </p:cBhvr>
                                      <p:tavLst>
                                        <p:tav tm="0">
                                          <p:val>
                                            <p:strVal val="#ppt_x"/>
                                          </p:val>
                                        </p:tav>
                                        <p:tav tm="100000">
                                          <p:val>
                                            <p:strVal val="#ppt_x"/>
                                          </p:val>
                                        </p:tav>
                                      </p:tavLst>
                                    </p:anim>
                                    <p:anim calcmode="lin" valueType="num">
                                      <p:cBhvr>
                                        <p:cTn id="24" dur="1000" fill="hold"/>
                                        <p:tgtEl>
                                          <p:spTgt spid="22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3" grpId="0"/>
      <p:bldP spid="225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p:nvPr>
        </p:nvSpPr>
        <p:spPr>
          <a:xfrm>
            <a:off x="457200" y="1341438"/>
            <a:ext cx="8229600" cy="1587500"/>
          </a:xfrm>
        </p:spPr>
        <p:txBody>
          <a:bodyPr vert="horz" wrap="square" lIns="91440" tIns="45720" rIns="91440" bIns="45720" anchor="t" anchorCtr="0"/>
          <a:lstStyle/>
          <a:p>
            <a:pPr eaLnBrk="1" hangingPunct="1"/>
            <a:r>
              <a:rPr lang="zh-CN" altLang="en-US" sz="2000" b="0" dirty="0">
                <a:solidFill>
                  <a:srgbClr val="000000"/>
                </a:solidFill>
                <a:latin typeface="Adobe 黑体 Std R" pitchFamily="34" charset="-122"/>
                <a:ea typeface="Adobe 黑体 Std R" pitchFamily="34" charset="-122"/>
              </a:rPr>
              <a:t>供给曲线</a:t>
            </a:r>
            <a:endParaRPr lang="en-US" altLang="zh-CN" sz="2000" b="0" dirty="0">
              <a:solidFill>
                <a:srgbClr val="000000"/>
              </a:solidFill>
              <a:latin typeface="Adobe 黑体 Std R" pitchFamily="34" charset="-122"/>
              <a:ea typeface="Adobe 黑体 Std R" pitchFamily="34" charset="-122"/>
            </a:endParaRPr>
          </a:p>
          <a:p>
            <a:pPr lvl="1" eaLnBrk="1" hangingPunct="1"/>
            <a:endParaRPr lang="zh-CN" altLang="en-US" b="1" dirty="0"/>
          </a:p>
        </p:txBody>
      </p:sp>
      <p:grpSp>
        <p:nvGrpSpPr>
          <p:cNvPr id="23555" name="组合 149"/>
          <p:cNvGrpSpPr/>
          <p:nvPr/>
        </p:nvGrpSpPr>
        <p:grpSpPr>
          <a:xfrm>
            <a:off x="971550" y="1989138"/>
            <a:ext cx="5332413" cy="3667125"/>
            <a:chOff x="0" y="0"/>
            <a:chExt cx="5331967" cy="3666492"/>
          </a:xfrm>
        </p:grpSpPr>
        <p:sp>
          <p:nvSpPr>
            <p:cNvPr id="26631" name="椭圆 69"/>
            <p:cNvSpPr/>
            <p:nvPr/>
          </p:nvSpPr>
          <p:spPr>
            <a:xfrm flipH="1">
              <a:off x="2665190" y="2260210"/>
              <a:ext cx="53970" cy="53966"/>
            </a:xfrm>
            <a:prstGeom prst="ellipse">
              <a:avLst/>
            </a:prstGeom>
            <a:solidFill>
              <a:srgbClr val="000000"/>
            </a:solidFill>
            <a:ln w="25400" cap="flat" cmpd="sng">
              <a:solidFill>
                <a:srgbClr val="00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rgbClr val="FFFFFF"/>
                </a:solidFill>
              </a:endParaRPr>
            </a:p>
          </p:txBody>
        </p:sp>
        <p:sp>
          <p:nvSpPr>
            <p:cNvPr id="26632" name="椭圆 70"/>
            <p:cNvSpPr/>
            <p:nvPr/>
          </p:nvSpPr>
          <p:spPr>
            <a:xfrm flipH="1" flipV="1">
              <a:off x="3300137" y="1833246"/>
              <a:ext cx="53970" cy="53966"/>
            </a:xfrm>
            <a:prstGeom prst="ellipse">
              <a:avLst/>
            </a:prstGeom>
            <a:solidFill>
              <a:srgbClr val="000000"/>
            </a:solidFill>
            <a:ln w="25400" cap="flat" cmpd="sng">
              <a:solidFill>
                <a:srgbClr val="00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rgbClr val="FFFFFF"/>
                </a:solidFill>
              </a:endParaRPr>
            </a:p>
          </p:txBody>
        </p:sp>
        <p:sp>
          <p:nvSpPr>
            <p:cNvPr id="26633" name="椭圆 71"/>
            <p:cNvSpPr/>
            <p:nvPr/>
          </p:nvSpPr>
          <p:spPr>
            <a:xfrm>
              <a:off x="3635071" y="1479295"/>
              <a:ext cx="53970" cy="53966"/>
            </a:xfrm>
            <a:prstGeom prst="ellipse">
              <a:avLst/>
            </a:prstGeom>
            <a:solidFill>
              <a:srgbClr val="000000"/>
            </a:solidFill>
            <a:ln w="25400" cap="flat" cmpd="sng">
              <a:solidFill>
                <a:srgbClr val="00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rgbClr val="FFFFFF"/>
                </a:solidFill>
              </a:endParaRPr>
            </a:p>
          </p:txBody>
        </p:sp>
        <p:sp>
          <p:nvSpPr>
            <p:cNvPr id="26634" name="椭圆 72"/>
            <p:cNvSpPr/>
            <p:nvPr/>
          </p:nvSpPr>
          <p:spPr>
            <a:xfrm flipH="1" flipV="1">
              <a:off x="3876351" y="1001540"/>
              <a:ext cx="53970" cy="53966"/>
            </a:xfrm>
            <a:prstGeom prst="ellipse">
              <a:avLst/>
            </a:prstGeom>
            <a:solidFill>
              <a:srgbClr val="000000"/>
            </a:solidFill>
            <a:ln w="25400" cap="flat" cmpd="sng">
              <a:solidFill>
                <a:srgbClr val="00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rgbClr val="FFFFFF"/>
                </a:solidFill>
              </a:endParaRPr>
            </a:p>
          </p:txBody>
        </p:sp>
        <p:grpSp>
          <p:nvGrpSpPr>
            <p:cNvPr id="26635" name="组合 148"/>
            <p:cNvGrpSpPr/>
            <p:nvPr/>
          </p:nvGrpSpPr>
          <p:grpSpPr>
            <a:xfrm>
              <a:off x="0" y="0"/>
              <a:ext cx="5331967" cy="3666492"/>
              <a:chOff x="0" y="0"/>
              <a:chExt cx="5331967" cy="3666492"/>
            </a:xfrm>
          </p:grpSpPr>
          <p:grpSp>
            <p:nvGrpSpPr>
              <p:cNvPr id="26636" name="组合 141"/>
              <p:cNvGrpSpPr/>
              <p:nvPr/>
            </p:nvGrpSpPr>
            <p:grpSpPr>
              <a:xfrm>
                <a:off x="714380" y="142876"/>
                <a:ext cx="4166182" cy="3321072"/>
                <a:chOff x="0" y="0"/>
                <a:chExt cx="4166182" cy="3321072"/>
              </a:xfrm>
            </p:grpSpPr>
            <p:graphicFrame>
              <p:nvGraphicFramePr>
                <p:cNvPr id="26647" name="Object 10"/>
                <p:cNvGraphicFramePr>
                  <a:graphicFrameLocks noChangeAspect="1"/>
                </p:cNvGraphicFramePr>
                <p:nvPr/>
              </p:nvGraphicFramePr>
              <p:xfrm>
                <a:off x="0" y="1143008"/>
                <a:ext cx="177800" cy="230188"/>
              </p:xfrm>
              <a:graphic>
                <a:graphicData uri="http://schemas.openxmlformats.org/presentationml/2006/ole">
                  <mc:AlternateContent xmlns:mc="http://schemas.openxmlformats.org/markup-compatibility/2006">
                    <mc:Choice xmlns:v="urn:schemas-microsoft-com:vml" Requires="v">
                      <p:oleObj r:id="rId2" imgW="127635" imgH="165735" progId="">
                        <p:embed/>
                      </p:oleObj>
                    </mc:Choice>
                    <mc:Fallback>
                      <p:oleObj r:id="rId2" imgW="127635" imgH="165735" progId="">
                        <p:embed/>
                        <p:pic>
                          <p:nvPicPr>
                            <p:cNvPr id="0" name="图片 3142"/>
                            <p:cNvPicPr/>
                            <p:nvPr/>
                          </p:nvPicPr>
                          <p:blipFill>
                            <a:blip r:embed="rId3"/>
                            <a:stretch>
                              <a:fillRect/>
                            </a:stretch>
                          </p:blipFill>
                          <p:spPr>
                            <a:xfrm>
                              <a:off x="0" y="1143008"/>
                              <a:ext cx="177800" cy="230188"/>
                            </a:xfrm>
                            <a:prstGeom prst="rect">
                              <a:avLst/>
                            </a:prstGeom>
                            <a:noFill/>
                            <a:ln w="38100">
                              <a:noFill/>
                              <a:miter/>
                            </a:ln>
                          </p:spPr>
                        </p:pic>
                      </p:oleObj>
                    </mc:Fallback>
                  </mc:AlternateContent>
                </a:graphicData>
              </a:graphic>
            </p:graphicFrame>
            <p:grpSp>
              <p:nvGrpSpPr>
                <p:cNvPr id="26648" name="组合 47"/>
                <p:cNvGrpSpPr/>
                <p:nvPr/>
              </p:nvGrpSpPr>
              <p:grpSpPr>
                <a:xfrm>
                  <a:off x="214314" y="2929752"/>
                  <a:ext cx="3951868" cy="73026"/>
                  <a:chOff x="0" y="0"/>
                  <a:chExt cx="3951868" cy="73026"/>
                </a:xfrm>
              </p:grpSpPr>
              <p:grpSp>
                <p:nvGrpSpPr>
                  <p:cNvPr id="26668" name="组合 46"/>
                  <p:cNvGrpSpPr/>
                  <p:nvPr/>
                </p:nvGrpSpPr>
                <p:grpSpPr>
                  <a:xfrm>
                    <a:off x="0" y="0"/>
                    <a:ext cx="3951868" cy="73026"/>
                    <a:chOff x="0" y="0"/>
                    <a:chExt cx="3951868" cy="73026"/>
                  </a:xfrm>
                </p:grpSpPr>
                <p:cxnSp>
                  <p:nvCxnSpPr>
                    <p:cNvPr id="26670" name="直接箭头连接符 5"/>
                    <p:cNvCxnSpPr>
                      <a:endCxn id="26640" idx="0"/>
                    </p:cNvCxnSpPr>
                    <p:nvPr/>
                  </p:nvCxnSpPr>
                  <p:spPr>
                    <a:xfrm>
                      <a:off x="-84" y="70080"/>
                      <a:ext cx="3952545" cy="1588"/>
                    </a:xfrm>
                    <a:prstGeom prst="straightConnector1">
                      <a:avLst/>
                    </a:prstGeom>
                    <a:ln w="9525" cap="flat" cmpd="sng">
                      <a:solidFill>
                        <a:srgbClr val="7F7F7F"/>
                      </a:solidFill>
                      <a:prstDash val="solid"/>
                      <a:headEnd type="none" w="med" len="med"/>
                      <a:tailEnd type="stealth" w="med" len="lg"/>
                    </a:ln>
                  </p:spPr>
                </p:cxnSp>
                <p:cxnSp>
                  <p:nvCxnSpPr>
                    <p:cNvPr id="26671" name="直接连接符 10"/>
                    <p:cNvCxnSpPr/>
                    <p:nvPr/>
                  </p:nvCxnSpPr>
                  <p:spPr>
                    <a:xfrm rot="5400000" flipH="1" flipV="1">
                      <a:off x="821375" y="35949"/>
                      <a:ext cx="73012" cy="1587"/>
                    </a:xfrm>
                    <a:prstGeom prst="line">
                      <a:avLst/>
                    </a:prstGeom>
                    <a:ln w="9525" cap="flat" cmpd="sng">
                      <a:solidFill>
                        <a:srgbClr val="7F7F7F"/>
                      </a:solidFill>
                      <a:prstDash val="solid"/>
                      <a:headEnd type="none" w="med" len="med"/>
                      <a:tailEnd type="none" w="med" len="med"/>
                    </a:ln>
                  </p:spPr>
                </p:cxnSp>
                <p:cxnSp>
                  <p:nvCxnSpPr>
                    <p:cNvPr id="26672" name="直接连接符 35"/>
                    <p:cNvCxnSpPr/>
                    <p:nvPr/>
                  </p:nvCxnSpPr>
                  <p:spPr>
                    <a:xfrm rot="5400000" flipH="1" flipV="1">
                      <a:off x="1678553" y="35949"/>
                      <a:ext cx="73012" cy="1587"/>
                    </a:xfrm>
                    <a:prstGeom prst="line">
                      <a:avLst/>
                    </a:prstGeom>
                    <a:ln w="9525" cap="flat" cmpd="sng">
                      <a:solidFill>
                        <a:srgbClr val="7F7F7F"/>
                      </a:solidFill>
                      <a:prstDash val="solid"/>
                      <a:headEnd type="none" w="med" len="med"/>
                      <a:tailEnd type="none" w="med" len="med"/>
                    </a:ln>
                  </p:spPr>
                </p:cxnSp>
                <p:cxnSp>
                  <p:nvCxnSpPr>
                    <p:cNvPr id="26673" name="直接连接符 36"/>
                    <p:cNvCxnSpPr/>
                    <p:nvPr/>
                  </p:nvCxnSpPr>
                  <p:spPr>
                    <a:xfrm rot="5400000" flipH="1" flipV="1">
                      <a:off x="2535732" y="35949"/>
                      <a:ext cx="73012" cy="1587"/>
                    </a:xfrm>
                    <a:prstGeom prst="line">
                      <a:avLst/>
                    </a:prstGeom>
                    <a:ln w="9525" cap="flat" cmpd="sng">
                      <a:solidFill>
                        <a:srgbClr val="7F7F7F"/>
                      </a:solidFill>
                      <a:prstDash val="solid"/>
                      <a:headEnd type="none" w="med" len="med"/>
                      <a:tailEnd type="none" w="med" len="med"/>
                    </a:ln>
                  </p:spPr>
                </p:cxnSp>
              </p:grpSp>
              <p:cxnSp>
                <p:nvCxnSpPr>
                  <p:cNvPr id="26669" name="直接连接符 37"/>
                  <p:cNvCxnSpPr/>
                  <p:nvPr/>
                </p:nvCxnSpPr>
                <p:spPr>
                  <a:xfrm rot="5400000" flipH="1" flipV="1">
                    <a:off x="3392910" y="35949"/>
                    <a:ext cx="73012" cy="1587"/>
                  </a:xfrm>
                  <a:prstGeom prst="line">
                    <a:avLst/>
                  </a:prstGeom>
                  <a:ln w="9525" cap="flat" cmpd="sng">
                    <a:solidFill>
                      <a:srgbClr val="7F7F7F"/>
                    </a:solidFill>
                    <a:prstDash val="solid"/>
                    <a:headEnd type="none" w="med" len="med"/>
                    <a:tailEnd type="none" w="med" len="med"/>
                  </a:ln>
                </p:spPr>
              </p:cxnSp>
            </p:grpSp>
            <p:grpSp>
              <p:nvGrpSpPr>
                <p:cNvPr id="26649" name="组合 74"/>
                <p:cNvGrpSpPr/>
                <p:nvPr/>
              </p:nvGrpSpPr>
              <p:grpSpPr>
                <a:xfrm>
                  <a:off x="214314" y="0"/>
                  <a:ext cx="71438" cy="3000396"/>
                  <a:chOff x="0" y="0"/>
                  <a:chExt cx="71438" cy="3000396"/>
                </a:xfrm>
              </p:grpSpPr>
              <p:cxnSp>
                <p:nvCxnSpPr>
                  <p:cNvPr id="26660" name="直接箭头连接符 7"/>
                  <p:cNvCxnSpPr/>
                  <p:nvPr/>
                </p:nvCxnSpPr>
                <p:spPr>
                  <a:xfrm rot="5400000" flipH="1" flipV="1">
                    <a:off x="-1499219" y="1499109"/>
                    <a:ext cx="2999857" cy="1587"/>
                  </a:xfrm>
                  <a:prstGeom prst="straightConnector1">
                    <a:avLst/>
                  </a:prstGeom>
                  <a:ln w="9525" cap="flat" cmpd="sng">
                    <a:solidFill>
                      <a:srgbClr val="7F7F7F"/>
                    </a:solidFill>
                    <a:prstDash val="solid"/>
                    <a:headEnd type="none" w="med" len="med"/>
                    <a:tailEnd type="stealth" w="med" len="lg"/>
                  </a:ln>
                </p:spPr>
              </p:cxnSp>
              <p:grpSp>
                <p:nvGrpSpPr>
                  <p:cNvPr id="26661" name="组合 73"/>
                  <p:cNvGrpSpPr/>
                  <p:nvPr/>
                </p:nvGrpSpPr>
                <p:grpSpPr>
                  <a:xfrm>
                    <a:off x="0" y="428628"/>
                    <a:ext cx="71438" cy="2144728"/>
                    <a:chOff x="0" y="0"/>
                    <a:chExt cx="71438" cy="2144728"/>
                  </a:xfrm>
                </p:grpSpPr>
                <p:cxnSp>
                  <p:nvCxnSpPr>
                    <p:cNvPr id="26662" name="直接连接符 45"/>
                    <p:cNvCxnSpPr/>
                    <p:nvPr/>
                  </p:nvCxnSpPr>
                  <p:spPr>
                    <a:xfrm>
                      <a:off x="-84" y="1714101"/>
                      <a:ext cx="71431" cy="1588"/>
                    </a:xfrm>
                    <a:prstGeom prst="line">
                      <a:avLst/>
                    </a:prstGeom>
                    <a:ln w="9525" cap="flat" cmpd="sng">
                      <a:solidFill>
                        <a:srgbClr val="7F7F7F"/>
                      </a:solidFill>
                      <a:prstDash val="solid"/>
                      <a:headEnd type="none" w="med" len="med"/>
                      <a:tailEnd type="none" w="med" len="med"/>
                    </a:ln>
                  </p:spPr>
                </p:cxnSp>
                <p:cxnSp>
                  <p:nvCxnSpPr>
                    <p:cNvPr id="26663" name="直接连接符 48"/>
                    <p:cNvCxnSpPr/>
                    <p:nvPr/>
                  </p:nvCxnSpPr>
                  <p:spPr>
                    <a:xfrm>
                      <a:off x="-84" y="2142652"/>
                      <a:ext cx="71431" cy="1588"/>
                    </a:xfrm>
                    <a:prstGeom prst="line">
                      <a:avLst/>
                    </a:prstGeom>
                    <a:ln w="9525" cap="flat" cmpd="sng">
                      <a:solidFill>
                        <a:srgbClr val="7F7F7F"/>
                      </a:solidFill>
                      <a:prstDash val="solid"/>
                      <a:headEnd type="none" w="med" len="med"/>
                      <a:tailEnd type="none" w="med" len="med"/>
                    </a:ln>
                  </p:spPr>
                </p:cxnSp>
                <p:cxnSp>
                  <p:nvCxnSpPr>
                    <p:cNvPr id="26664" name="直接连接符 49"/>
                    <p:cNvCxnSpPr/>
                    <p:nvPr/>
                  </p:nvCxnSpPr>
                  <p:spPr>
                    <a:xfrm>
                      <a:off x="-84" y="856999"/>
                      <a:ext cx="71431" cy="1588"/>
                    </a:xfrm>
                    <a:prstGeom prst="line">
                      <a:avLst/>
                    </a:prstGeom>
                    <a:ln w="9525" cap="flat" cmpd="sng">
                      <a:solidFill>
                        <a:srgbClr val="7F7F7F"/>
                      </a:solidFill>
                      <a:prstDash val="solid"/>
                      <a:headEnd type="none" w="med" len="med"/>
                      <a:tailEnd type="none" w="med" len="med"/>
                    </a:ln>
                  </p:spPr>
                </p:cxnSp>
                <p:cxnSp>
                  <p:nvCxnSpPr>
                    <p:cNvPr id="26665" name="直接连接符 50"/>
                    <p:cNvCxnSpPr/>
                    <p:nvPr/>
                  </p:nvCxnSpPr>
                  <p:spPr>
                    <a:xfrm>
                      <a:off x="-84" y="428448"/>
                      <a:ext cx="71431" cy="1588"/>
                    </a:xfrm>
                    <a:prstGeom prst="line">
                      <a:avLst/>
                    </a:prstGeom>
                    <a:ln w="9525" cap="flat" cmpd="sng">
                      <a:solidFill>
                        <a:srgbClr val="7F7F7F"/>
                      </a:solidFill>
                      <a:prstDash val="solid"/>
                      <a:headEnd type="none" w="med" len="med"/>
                      <a:tailEnd type="none" w="med" len="med"/>
                    </a:ln>
                  </p:spPr>
                </p:cxnSp>
                <p:cxnSp>
                  <p:nvCxnSpPr>
                    <p:cNvPr id="26666" name="直接连接符 51"/>
                    <p:cNvCxnSpPr/>
                    <p:nvPr/>
                  </p:nvCxnSpPr>
                  <p:spPr>
                    <a:xfrm>
                      <a:off x="-84" y="-103"/>
                      <a:ext cx="71431" cy="1588"/>
                    </a:xfrm>
                    <a:prstGeom prst="line">
                      <a:avLst/>
                    </a:prstGeom>
                    <a:ln w="9525" cap="flat" cmpd="sng">
                      <a:solidFill>
                        <a:srgbClr val="7F7F7F"/>
                      </a:solidFill>
                      <a:prstDash val="solid"/>
                      <a:headEnd type="none" w="med" len="med"/>
                      <a:tailEnd type="none" w="med" len="med"/>
                    </a:ln>
                  </p:spPr>
                </p:cxnSp>
                <p:cxnSp>
                  <p:nvCxnSpPr>
                    <p:cNvPr id="26667" name="直接连接符 52"/>
                    <p:cNvCxnSpPr/>
                    <p:nvPr/>
                  </p:nvCxnSpPr>
                  <p:spPr>
                    <a:xfrm>
                      <a:off x="-84" y="1285550"/>
                      <a:ext cx="71431" cy="1588"/>
                    </a:xfrm>
                    <a:prstGeom prst="line">
                      <a:avLst/>
                    </a:prstGeom>
                    <a:ln w="9525" cap="flat" cmpd="sng">
                      <a:solidFill>
                        <a:srgbClr val="7F7F7F"/>
                      </a:solidFill>
                      <a:prstDash val="solid"/>
                      <a:headEnd type="none" w="med" len="med"/>
                      <a:tailEnd type="none" w="med" len="med"/>
                    </a:ln>
                  </p:spPr>
                </p:cxnSp>
              </p:grpSp>
            </p:grpSp>
            <p:graphicFrame>
              <p:nvGraphicFramePr>
                <p:cNvPr id="26650" name="Object 27"/>
                <p:cNvGraphicFramePr>
                  <a:graphicFrameLocks noChangeAspect="1"/>
                </p:cNvGraphicFramePr>
                <p:nvPr/>
              </p:nvGraphicFramePr>
              <p:xfrm>
                <a:off x="0" y="2928958"/>
                <a:ext cx="177800" cy="247650"/>
              </p:xfrm>
              <a:graphic>
                <a:graphicData uri="http://schemas.openxmlformats.org/presentationml/2006/ole">
                  <mc:AlternateContent xmlns:mc="http://schemas.openxmlformats.org/markup-compatibility/2006">
                    <mc:Choice xmlns:v="urn:schemas-microsoft-com:vml" Requires="v">
                      <p:oleObj r:id="rId4" imgW="127635" imgH="178435" progId="">
                        <p:embed/>
                      </p:oleObj>
                    </mc:Choice>
                    <mc:Fallback>
                      <p:oleObj r:id="rId4" imgW="127635" imgH="178435" progId="">
                        <p:embed/>
                        <p:pic>
                          <p:nvPicPr>
                            <p:cNvPr id="0" name="图片 3136"/>
                            <p:cNvPicPr/>
                            <p:nvPr/>
                          </p:nvPicPr>
                          <p:blipFill>
                            <a:blip r:embed="rId5"/>
                            <a:stretch>
                              <a:fillRect/>
                            </a:stretch>
                          </p:blipFill>
                          <p:spPr>
                            <a:xfrm>
                              <a:off x="0" y="2928958"/>
                              <a:ext cx="177800" cy="247650"/>
                            </a:xfrm>
                            <a:prstGeom prst="rect">
                              <a:avLst/>
                            </a:prstGeom>
                            <a:noFill/>
                            <a:ln w="38100">
                              <a:noFill/>
                              <a:miter/>
                            </a:ln>
                          </p:spPr>
                        </p:pic>
                      </p:oleObj>
                    </mc:Fallback>
                  </mc:AlternateContent>
                </a:graphicData>
              </a:graphic>
            </p:graphicFrame>
            <p:graphicFrame>
              <p:nvGraphicFramePr>
                <p:cNvPr id="26651" name="Object 28"/>
                <p:cNvGraphicFramePr>
                  <a:graphicFrameLocks noChangeAspect="1"/>
                </p:cNvGraphicFramePr>
                <p:nvPr/>
              </p:nvGraphicFramePr>
              <p:xfrm>
                <a:off x="0" y="2500330"/>
                <a:ext cx="123825" cy="230188"/>
              </p:xfrm>
              <a:graphic>
                <a:graphicData uri="http://schemas.openxmlformats.org/presentationml/2006/ole">
                  <mc:AlternateContent xmlns:mc="http://schemas.openxmlformats.org/markup-compatibility/2006">
                    <mc:Choice xmlns:v="urn:schemas-microsoft-com:vml" Requires="v">
                      <p:oleObj r:id="rId6" imgW="89535" imgH="165735" progId="">
                        <p:embed/>
                      </p:oleObj>
                    </mc:Choice>
                    <mc:Fallback>
                      <p:oleObj r:id="rId6" imgW="89535" imgH="165735" progId="">
                        <p:embed/>
                        <p:pic>
                          <p:nvPicPr>
                            <p:cNvPr id="0" name="图片 3143"/>
                            <p:cNvPicPr/>
                            <p:nvPr/>
                          </p:nvPicPr>
                          <p:blipFill>
                            <a:blip r:embed="rId7"/>
                            <a:stretch>
                              <a:fillRect/>
                            </a:stretch>
                          </p:blipFill>
                          <p:spPr>
                            <a:xfrm>
                              <a:off x="0" y="2500330"/>
                              <a:ext cx="123825" cy="230188"/>
                            </a:xfrm>
                            <a:prstGeom prst="rect">
                              <a:avLst/>
                            </a:prstGeom>
                            <a:noFill/>
                            <a:ln w="38100">
                              <a:noFill/>
                              <a:miter/>
                            </a:ln>
                          </p:spPr>
                        </p:pic>
                      </p:oleObj>
                    </mc:Fallback>
                  </mc:AlternateContent>
                </a:graphicData>
              </a:graphic>
            </p:graphicFrame>
            <p:graphicFrame>
              <p:nvGraphicFramePr>
                <p:cNvPr id="26652" name="Object 29"/>
                <p:cNvGraphicFramePr>
                  <a:graphicFrameLocks noChangeAspect="1"/>
                </p:cNvGraphicFramePr>
                <p:nvPr/>
              </p:nvGraphicFramePr>
              <p:xfrm>
                <a:off x="0" y="2071702"/>
                <a:ext cx="177800" cy="230187"/>
              </p:xfrm>
              <a:graphic>
                <a:graphicData uri="http://schemas.openxmlformats.org/presentationml/2006/ole">
                  <mc:AlternateContent xmlns:mc="http://schemas.openxmlformats.org/markup-compatibility/2006">
                    <mc:Choice xmlns:v="urn:schemas-microsoft-com:vml" Requires="v">
                      <p:oleObj r:id="rId8" imgW="127635" imgH="165735" progId="">
                        <p:embed/>
                      </p:oleObj>
                    </mc:Choice>
                    <mc:Fallback>
                      <p:oleObj r:id="rId8" imgW="127635" imgH="165735" progId="">
                        <p:embed/>
                        <p:pic>
                          <p:nvPicPr>
                            <p:cNvPr id="0" name="图片 3137"/>
                            <p:cNvPicPr/>
                            <p:nvPr/>
                          </p:nvPicPr>
                          <p:blipFill>
                            <a:blip r:embed="rId9"/>
                            <a:stretch>
                              <a:fillRect/>
                            </a:stretch>
                          </p:blipFill>
                          <p:spPr>
                            <a:xfrm>
                              <a:off x="0" y="2071702"/>
                              <a:ext cx="177800" cy="230187"/>
                            </a:xfrm>
                            <a:prstGeom prst="rect">
                              <a:avLst/>
                            </a:prstGeom>
                            <a:noFill/>
                            <a:ln w="38100">
                              <a:noFill/>
                              <a:miter/>
                            </a:ln>
                          </p:spPr>
                        </p:pic>
                      </p:oleObj>
                    </mc:Fallback>
                  </mc:AlternateContent>
                </a:graphicData>
              </a:graphic>
            </p:graphicFrame>
            <p:graphicFrame>
              <p:nvGraphicFramePr>
                <p:cNvPr id="26653" name="Object 30"/>
                <p:cNvGraphicFramePr>
                  <a:graphicFrameLocks noChangeAspect="1"/>
                </p:cNvGraphicFramePr>
                <p:nvPr/>
              </p:nvGraphicFramePr>
              <p:xfrm>
                <a:off x="0" y="1643074"/>
                <a:ext cx="160338" cy="247650"/>
              </p:xfrm>
              <a:graphic>
                <a:graphicData uri="http://schemas.openxmlformats.org/presentationml/2006/ole">
                  <mc:AlternateContent xmlns:mc="http://schemas.openxmlformats.org/markup-compatibility/2006">
                    <mc:Choice xmlns:v="urn:schemas-microsoft-com:vml" Requires="v">
                      <p:oleObj r:id="rId10" imgW="114935" imgH="179070" progId="">
                        <p:embed/>
                      </p:oleObj>
                    </mc:Choice>
                    <mc:Fallback>
                      <p:oleObj r:id="rId10" imgW="114935" imgH="179070" progId="">
                        <p:embed/>
                        <p:pic>
                          <p:nvPicPr>
                            <p:cNvPr id="0" name="图片 3140"/>
                            <p:cNvPicPr/>
                            <p:nvPr/>
                          </p:nvPicPr>
                          <p:blipFill>
                            <a:blip r:embed="rId11"/>
                            <a:stretch>
                              <a:fillRect/>
                            </a:stretch>
                          </p:blipFill>
                          <p:spPr>
                            <a:xfrm>
                              <a:off x="0" y="1643074"/>
                              <a:ext cx="160338" cy="247650"/>
                            </a:xfrm>
                            <a:prstGeom prst="rect">
                              <a:avLst/>
                            </a:prstGeom>
                            <a:noFill/>
                            <a:ln w="38100">
                              <a:noFill/>
                              <a:miter/>
                            </a:ln>
                          </p:spPr>
                        </p:pic>
                      </p:oleObj>
                    </mc:Fallback>
                  </mc:AlternateContent>
                </a:graphicData>
              </a:graphic>
            </p:graphicFrame>
            <p:graphicFrame>
              <p:nvGraphicFramePr>
                <p:cNvPr id="26654" name="Object 31"/>
                <p:cNvGraphicFramePr>
                  <a:graphicFrameLocks noChangeAspect="1"/>
                </p:cNvGraphicFramePr>
                <p:nvPr/>
              </p:nvGraphicFramePr>
              <p:xfrm>
                <a:off x="0" y="714380"/>
                <a:ext cx="160337" cy="247650"/>
              </p:xfrm>
              <a:graphic>
                <a:graphicData uri="http://schemas.openxmlformats.org/presentationml/2006/ole">
                  <mc:AlternateContent xmlns:mc="http://schemas.openxmlformats.org/markup-compatibility/2006">
                    <mc:Choice xmlns:v="urn:schemas-microsoft-com:vml" Requires="v">
                      <p:oleObj r:id="rId12" imgW="114935" imgH="179070" progId="">
                        <p:embed/>
                      </p:oleObj>
                    </mc:Choice>
                    <mc:Fallback>
                      <p:oleObj r:id="rId12" imgW="114935" imgH="179070" progId="">
                        <p:embed/>
                        <p:pic>
                          <p:nvPicPr>
                            <p:cNvPr id="0" name="图片 3144"/>
                            <p:cNvPicPr/>
                            <p:nvPr/>
                          </p:nvPicPr>
                          <p:blipFill>
                            <a:blip r:embed="rId13"/>
                            <a:stretch>
                              <a:fillRect/>
                            </a:stretch>
                          </p:blipFill>
                          <p:spPr>
                            <a:xfrm>
                              <a:off x="0" y="714380"/>
                              <a:ext cx="160337" cy="247650"/>
                            </a:xfrm>
                            <a:prstGeom prst="rect">
                              <a:avLst/>
                            </a:prstGeom>
                            <a:noFill/>
                            <a:ln w="38100">
                              <a:noFill/>
                              <a:miter/>
                            </a:ln>
                          </p:spPr>
                        </p:pic>
                      </p:oleObj>
                    </mc:Fallback>
                  </mc:AlternateContent>
                </a:graphicData>
              </a:graphic>
            </p:graphicFrame>
            <p:graphicFrame>
              <p:nvGraphicFramePr>
                <p:cNvPr id="26655" name="Object 32"/>
                <p:cNvGraphicFramePr>
                  <a:graphicFrameLocks noChangeAspect="1"/>
                </p:cNvGraphicFramePr>
                <p:nvPr/>
              </p:nvGraphicFramePr>
              <p:xfrm>
                <a:off x="0" y="285752"/>
                <a:ext cx="177800" cy="247650"/>
              </p:xfrm>
              <a:graphic>
                <a:graphicData uri="http://schemas.openxmlformats.org/presentationml/2006/ole">
                  <mc:AlternateContent xmlns:mc="http://schemas.openxmlformats.org/markup-compatibility/2006">
                    <mc:Choice xmlns:v="urn:schemas-microsoft-com:vml" Requires="v">
                      <p:oleObj r:id="rId14" imgW="127635" imgH="178435" progId="">
                        <p:embed/>
                      </p:oleObj>
                    </mc:Choice>
                    <mc:Fallback>
                      <p:oleObj r:id="rId14" imgW="127635" imgH="178435" progId="">
                        <p:embed/>
                        <p:pic>
                          <p:nvPicPr>
                            <p:cNvPr id="0" name="图片 3138"/>
                            <p:cNvPicPr/>
                            <p:nvPr/>
                          </p:nvPicPr>
                          <p:blipFill>
                            <a:blip r:embed="rId15"/>
                            <a:stretch>
                              <a:fillRect/>
                            </a:stretch>
                          </p:blipFill>
                          <p:spPr>
                            <a:xfrm>
                              <a:off x="0" y="285752"/>
                              <a:ext cx="177800" cy="247650"/>
                            </a:xfrm>
                            <a:prstGeom prst="rect">
                              <a:avLst/>
                            </a:prstGeom>
                            <a:noFill/>
                            <a:ln w="38100">
                              <a:noFill/>
                              <a:miter/>
                            </a:ln>
                          </p:spPr>
                        </p:pic>
                      </p:oleObj>
                    </mc:Fallback>
                  </mc:AlternateContent>
                </a:graphicData>
              </a:graphic>
            </p:graphicFrame>
            <p:graphicFrame>
              <p:nvGraphicFramePr>
                <p:cNvPr id="26656" name="Object 33"/>
                <p:cNvGraphicFramePr>
                  <a:graphicFrameLocks noChangeAspect="1"/>
                </p:cNvGraphicFramePr>
                <p:nvPr/>
              </p:nvGraphicFramePr>
              <p:xfrm>
                <a:off x="1785950" y="3071834"/>
                <a:ext cx="247650" cy="247650"/>
              </p:xfrm>
              <a:graphic>
                <a:graphicData uri="http://schemas.openxmlformats.org/presentationml/2006/ole">
                  <mc:AlternateContent xmlns:mc="http://schemas.openxmlformats.org/markup-compatibility/2006">
                    <mc:Choice xmlns:v="urn:schemas-microsoft-com:vml" Requires="v">
                      <p:oleObj r:id="rId16" imgW="178435" imgH="178435" progId="">
                        <p:embed/>
                      </p:oleObj>
                    </mc:Choice>
                    <mc:Fallback>
                      <p:oleObj r:id="rId16" imgW="178435" imgH="178435" progId="">
                        <p:embed/>
                        <p:pic>
                          <p:nvPicPr>
                            <p:cNvPr id="0" name="图片 3139"/>
                            <p:cNvPicPr/>
                            <p:nvPr/>
                          </p:nvPicPr>
                          <p:blipFill>
                            <a:blip r:embed="rId17"/>
                            <a:stretch>
                              <a:fillRect/>
                            </a:stretch>
                          </p:blipFill>
                          <p:spPr>
                            <a:xfrm>
                              <a:off x="1785950" y="3071834"/>
                              <a:ext cx="247650" cy="247650"/>
                            </a:xfrm>
                            <a:prstGeom prst="rect">
                              <a:avLst/>
                            </a:prstGeom>
                            <a:noFill/>
                            <a:ln w="38100">
                              <a:noFill/>
                              <a:miter/>
                            </a:ln>
                          </p:spPr>
                        </p:pic>
                      </p:oleObj>
                    </mc:Fallback>
                  </mc:AlternateContent>
                </a:graphicData>
              </a:graphic>
            </p:graphicFrame>
            <p:graphicFrame>
              <p:nvGraphicFramePr>
                <p:cNvPr id="26657" name="Object 34"/>
                <p:cNvGraphicFramePr>
                  <a:graphicFrameLocks noChangeAspect="1"/>
                </p:cNvGraphicFramePr>
                <p:nvPr/>
              </p:nvGraphicFramePr>
              <p:xfrm>
                <a:off x="2643206" y="3071834"/>
                <a:ext cx="247650" cy="249238"/>
              </p:xfrm>
              <a:graphic>
                <a:graphicData uri="http://schemas.openxmlformats.org/presentationml/2006/ole">
                  <mc:AlternateContent xmlns:mc="http://schemas.openxmlformats.org/markup-compatibility/2006">
                    <mc:Choice xmlns:v="urn:schemas-microsoft-com:vml" Requires="v">
                      <p:oleObj r:id="rId18" imgW="178435" imgH="178435" progId="">
                        <p:embed/>
                      </p:oleObj>
                    </mc:Choice>
                    <mc:Fallback>
                      <p:oleObj r:id="rId18" imgW="178435" imgH="178435" progId="">
                        <p:embed/>
                        <p:pic>
                          <p:nvPicPr>
                            <p:cNvPr id="0" name="图片 3145"/>
                            <p:cNvPicPr/>
                            <p:nvPr/>
                          </p:nvPicPr>
                          <p:blipFill>
                            <a:blip r:embed="rId19"/>
                            <a:stretch>
                              <a:fillRect/>
                            </a:stretch>
                          </p:blipFill>
                          <p:spPr>
                            <a:xfrm>
                              <a:off x="2643206" y="3071834"/>
                              <a:ext cx="247650" cy="249238"/>
                            </a:xfrm>
                            <a:prstGeom prst="rect">
                              <a:avLst/>
                            </a:prstGeom>
                            <a:noFill/>
                            <a:ln w="38100">
                              <a:noFill/>
                              <a:miter/>
                            </a:ln>
                          </p:spPr>
                        </p:pic>
                      </p:oleObj>
                    </mc:Fallback>
                  </mc:AlternateContent>
                </a:graphicData>
              </a:graphic>
            </p:graphicFrame>
            <p:graphicFrame>
              <p:nvGraphicFramePr>
                <p:cNvPr id="26658" name="Object 35"/>
                <p:cNvGraphicFramePr>
                  <a:graphicFrameLocks noChangeAspect="1"/>
                </p:cNvGraphicFramePr>
                <p:nvPr/>
              </p:nvGraphicFramePr>
              <p:xfrm>
                <a:off x="3500462" y="3071834"/>
                <a:ext cx="284162" cy="247650"/>
              </p:xfrm>
              <a:graphic>
                <a:graphicData uri="http://schemas.openxmlformats.org/presentationml/2006/ole">
                  <mc:AlternateContent xmlns:mc="http://schemas.openxmlformats.org/markup-compatibility/2006">
                    <mc:Choice xmlns:v="urn:schemas-microsoft-com:vml" Requires="v">
                      <p:oleObj r:id="rId20" imgW="204470" imgH="178435" progId="">
                        <p:embed/>
                      </p:oleObj>
                    </mc:Choice>
                    <mc:Fallback>
                      <p:oleObj r:id="rId20" imgW="204470" imgH="178435" progId="">
                        <p:embed/>
                        <p:pic>
                          <p:nvPicPr>
                            <p:cNvPr id="0" name="图片 3146"/>
                            <p:cNvPicPr/>
                            <p:nvPr/>
                          </p:nvPicPr>
                          <p:blipFill>
                            <a:blip r:embed="rId21"/>
                            <a:stretch>
                              <a:fillRect/>
                            </a:stretch>
                          </p:blipFill>
                          <p:spPr>
                            <a:xfrm>
                              <a:off x="3500462" y="3071834"/>
                              <a:ext cx="284162" cy="247650"/>
                            </a:xfrm>
                            <a:prstGeom prst="rect">
                              <a:avLst/>
                            </a:prstGeom>
                            <a:noFill/>
                            <a:ln w="38100">
                              <a:noFill/>
                              <a:miter/>
                            </a:ln>
                          </p:spPr>
                        </p:pic>
                      </p:oleObj>
                    </mc:Fallback>
                  </mc:AlternateContent>
                </a:graphicData>
              </a:graphic>
            </p:graphicFrame>
            <p:graphicFrame>
              <p:nvGraphicFramePr>
                <p:cNvPr id="26659" name="Object 36"/>
                <p:cNvGraphicFramePr>
                  <a:graphicFrameLocks noChangeAspect="1"/>
                </p:cNvGraphicFramePr>
                <p:nvPr/>
              </p:nvGraphicFramePr>
              <p:xfrm>
                <a:off x="1000132" y="3071834"/>
                <a:ext cx="160337" cy="247650"/>
              </p:xfrm>
              <a:graphic>
                <a:graphicData uri="http://schemas.openxmlformats.org/presentationml/2006/ole">
                  <mc:AlternateContent xmlns:mc="http://schemas.openxmlformats.org/markup-compatibility/2006">
                    <mc:Choice xmlns:v="urn:schemas-microsoft-com:vml" Requires="v">
                      <p:oleObj r:id="rId22" imgW="114935" imgH="179070" progId="">
                        <p:embed/>
                      </p:oleObj>
                    </mc:Choice>
                    <mc:Fallback>
                      <p:oleObj r:id="rId22" imgW="114935" imgH="179070" progId="">
                        <p:embed/>
                        <p:pic>
                          <p:nvPicPr>
                            <p:cNvPr id="0" name="图片 3141"/>
                            <p:cNvPicPr/>
                            <p:nvPr/>
                          </p:nvPicPr>
                          <p:blipFill>
                            <a:blip r:embed="rId23"/>
                            <a:stretch>
                              <a:fillRect/>
                            </a:stretch>
                          </p:blipFill>
                          <p:spPr>
                            <a:xfrm>
                              <a:off x="1000132" y="3071834"/>
                              <a:ext cx="160337" cy="247650"/>
                            </a:xfrm>
                            <a:prstGeom prst="rect">
                              <a:avLst/>
                            </a:prstGeom>
                            <a:noFill/>
                            <a:ln w="38100">
                              <a:noFill/>
                              <a:miter/>
                            </a:ln>
                          </p:spPr>
                        </p:pic>
                      </p:oleObj>
                    </mc:Fallback>
                  </mc:AlternateContent>
                </a:graphicData>
              </a:graphic>
            </p:graphicFrame>
          </p:grpSp>
          <p:grpSp>
            <p:nvGrpSpPr>
              <p:cNvPr id="26637" name="组合 147"/>
              <p:cNvGrpSpPr/>
              <p:nvPr/>
            </p:nvGrpSpPr>
            <p:grpSpPr>
              <a:xfrm>
                <a:off x="0" y="0"/>
                <a:ext cx="5331967" cy="3666492"/>
                <a:chOff x="0" y="0"/>
                <a:chExt cx="5331967" cy="3666492"/>
              </a:xfrm>
            </p:grpSpPr>
            <p:grpSp>
              <p:nvGrpSpPr>
                <p:cNvPr id="26638" name="组合 143"/>
                <p:cNvGrpSpPr/>
                <p:nvPr/>
              </p:nvGrpSpPr>
              <p:grpSpPr>
                <a:xfrm>
                  <a:off x="1776264" y="1009476"/>
                  <a:ext cx="2124260" cy="1726902"/>
                  <a:chOff x="0" y="0"/>
                  <a:chExt cx="2124260" cy="1726902"/>
                </a:xfrm>
              </p:grpSpPr>
              <p:cxnSp>
                <p:nvCxnSpPr>
                  <p:cNvPr id="26641" name="直接连接符 92"/>
                  <p:cNvCxnSpPr>
                    <a:endCxn id="26632" idx="7"/>
                  </p:cNvCxnSpPr>
                  <p:nvPr/>
                </p:nvCxnSpPr>
                <p:spPr>
                  <a:xfrm flipV="1">
                    <a:off x="950832" y="869800"/>
                    <a:ext cx="580976" cy="382522"/>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nvGrpSpPr>
                  <p:cNvPr id="26642" name="组合 142"/>
                  <p:cNvGrpSpPr/>
                  <p:nvPr/>
                </p:nvGrpSpPr>
                <p:grpSpPr>
                  <a:xfrm>
                    <a:off x="0" y="0"/>
                    <a:ext cx="2124260" cy="1726902"/>
                    <a:chOff x="0" y="0"/>
                    <a:chExt cx="2124260" cy="1726902"/>
                  </a:xfrm>
                </p:grpSpPr>
                <p:cxnSp>
                  <p:nvCxnSpPr>
                    <p:cNvPr id="26643" name="直接连接符 90"/>
                    <p:cNvCxnSpPr/>
                    <p:nvPr/>
                  </p:nvCxnSpPr>
                  <p:spPr>
                    <a:xfrm rot="5400000" flipH="1" flipV="1">
                      <a:off x="241291" y="1044350"/>
                      <a:ext cx="436488" cy="90003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sp>
                  <p:nvSpPr>
                    <p:cNvPr id="26644" name="椭圆 68"/>
                    <p:cNvSpPr/>
                    <p:nvPr/>
                  </p:nvSpPr>
                  <p:spPr>
                    <a:xfrm flipH="1" flipV="1">
                      <a:off x="0" y="1672936"/>
                      <a:ext cx="53970" cy="53966"/>
                    </a:xfrm>
                    <a:prstGeom prst="ellipse">
                      <a:avLst/>
                    </a:prstGeom>
                    <a:solidFill>
                      <a:srgbClr val="000000"/>
                    </a:solidFill>
                    <a:ln w="25400" cap="flat" cmpd="sng">
                      <a:solidFill>
                        <a:srgbClr val="000000"/>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rgbClr val="FFFFFF"/>
                        </a:solidFill>
                      </a:endParaRPr>
                    </a:p>
                  </p:txBody>
                </p:sp>
                <p:cxnSp>
                  <p:nvCxnSpPr>
                    <p:cNvPr id="26645" name="直接连接符 94"/>
                    <p:cNvCxnSpPr/>
                    <p:nvPr/>
                  </p:nvCxnSpPr>
                  <p:spPr>
                    <a:xfrm rot="5400000" flipH="1" flipV="1">
                      <a:off x="1522295" y="498367"/>
                      <a:ext cx="372998" cy="35715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26646" name="直接连接符 96"/>
                    <p:cNvCxnSpPr/>
                    <p:nvPr/>
                  </p:nvCxnSpPr>
                  <p:spPr>
                    <a:xfrm rot="5400000" flipH="1" flipV="1">
                      <a:off x="1749301" y="133316"/>
                      <a:ext cx="507912" cy="24128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pSp>
            <p:sp>
              <p:nvSpPr>
                <p:cNvPr id="26639" name="TextBox 144"/>
                <p:cNvSpPr txBox="1"/>
                <p:nvPr/>
              </p:nvSpPr>
              <p:spPr>
                <a:xfrm>
                  <a:off x="0" y="0"/>
                  <a:ext cx="952420" cy="5237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400" dirty="0">
                      <a:solidFill>
                        <a:srgbClr val="7F7F7F"/>
                      </a:solidFill>
                    </a:rPr>
                    <a:t>价格</a:t>
                  </a:r>
                  <a:endParaRPr lang="en-US" altLang="zh-CN" sz="1400" dirty="0">
                    <a:solidFill>
                      <a:srgbClr val="7F7F7F"/>
                    </a:solidFill>
                  </a:endParaRPr>
                </a:p>
                <a:p>
                  <a:pPr marL="0" lvl="0" indent="0" algn="ctr" eaLnBrk="1" hangingPunct="1">
                    <a:spcBef>
                      <a:spcPct val="0"/>
                    </a:spcBef>
                    <a:buNone/>
                  </a:pPr>
                  <a:r>
                    <a:rPr lang="zh-CN" altLang="en-US" sz="1400" dirty="0">
                      <a:solidFill>
                        <a:srgbClr val="7F7F7F"/>
                      </a:solidFill>
                    </a:rPr>
                    <a:t>（元</a:t>
                  </a:r>
                  <a:r>
                    <a:rPr lang="en-US" altLang="zh-CN" sz="1400" dirty="0">
                      <a:solidFill>
                        <a:srgbClr val="7F7F7F"/>
                      </a:solidFill>
                    </a:rPr>
                    <a:t>/</a:t>
                  </a:r>
                  <a:r>
                    <a:rPr lang="zh-CN" altLang="en-US" sz="1400" dirty="0">
                      <a:solidFill>
                        <a:srgbClr val="7F7F7F"/>
                      </a:solidFill>
                    </a:rPr>
                    <a:t>袋）</a:t>
                  </a:r>
                  <a:endParaRPr lang="en-US" altLang="zh-CN" sz="1400" dirty="0">
                    <a:solidFill>
                      <a:srgbClr val="7F7F7F"/>
                    </a:solidFill>
                  </a:endParaRPr>
                </a:p>
              </p:txBody>
            </p:sp>
            <p:sp>
              <p:nvSpPr>
                <p:cNvPr id="26640" name="TextBox 145"/>
                <p:cNvSpPr txBox="1"/>
                <p:nvPr/>
              </p:nvSpPr>
              <p:spPr>
                <a:xfrm>
                  <a:off x="4428755" y="3142707"/>
                  <a:ext cx="903212" cy="52378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zh-CN" altLang="en-US" sz="1400" dirty="0">
                      <a:solidFill>
                        <a:srgbClr val="7F7F7F"/>
                      </a:solidFill>
                    </a:rPr>
                    <a:t>供给量</a:t>
                  </a:r>
                  <a:endParaRPr lang="en-US" altLang="zh-CN" sz="1400" dirty="0">
                    <a:solidFill>
                      <a:srgbClr val="7F7F7F"/>
                    </a:solidFill>
                  </a:endParaRPr>
                </a:p>
                <a:p>
                  <a:pPr marL="0" lvl="0" indent="0" algn="ctr" eaLnBrk="1" hangingPunct="1">
                    <a:spcBef>
                      <a:spcPct val="0"/>
                    </a:spcBef>
                    <a:buNone/>
                  </a:pPr>
                  <a:r>
                    <a:rPr lang="zh-CN" altLang="en-US" sz="1400" dirty="0">
                      <a:solidFill>
                        <a:srgbClr val="7F7F7F"/>
                      </a:solidFill>
                    </a:rPr>
                    <a:t>（万包）</a:t>
                  </a:r>
                </a:p>
              </p:txBody>
            </p:sp>
          </p:grpSp>
        </p:grpSp>
      </p:grpSp>
      <p:sp>
        <p:nvSpPr>
          <p:cNvPr id="24581" name="AutoShape 48"/>
          <p:cNvSpPr>
            <a:spLocks noChangeArrowheads="1"/>
          </p:cNvSpPr>
          <p:nvPr/>
        </p:nvSpPr>
        <p:spPr bwMode="auto">
          <a:xfrm>
            <a:off x="4079875" y="1890713"/>
            <a:ext cx="4697413" cy="785813"/>
          </a:xfrm>
          <a:prstGeom prst="roundRect">
            <a:avLst>
              <a:gd name="adj" fmla="val 16667"/>
            </a:avLst>
          </a:prstGeom>
          <a:solidFill>
            <a:schemeClr val="bg2">
              <a:lumMod val="20000"/>
              <a:lumOff val="80000"/>
            </a:schemeClr>
          </a:solidFill>
          <a:ln>
            <a:noFill/>
          </a:ln>
        </p:spPr>
        <p:txBody>
          <a:bodyPr lIns="90170" tIns="46990" rIns="90170" bIns="46990" anchor="ct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个别厂商在一定时间内，在一定条件下，对某一商品愿意并且有商品出售的数量。</a:t>
            </a:r>
          </a:p>
        </p:txBody>
      </p:sp>
      <p:sp>
        <p:nvSpPr>
          <p:cNvPr id="2662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2663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一、供给的概念</a:t>
            </a:r>
            <a:endParaRPr lang="en-US" altLang="zh-CN" dirty="0">
              <a:ea typeface="Adobe 黑体 Std R" pitchFamily="34"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strips(downRigh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fade">
                                      <p:cBhvr>
                                        <p:cTn id="12" dur="500"/>
                                        <p:tgtEl>
                                          <p:spTgt spid="235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fade">
                                      <p:cBhvr>
                                        <p:cTn id="15"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Rot="1" noChangeAspect="1" noMove="1" noResize="1" noEditPoints="1" noAdjustHandles="1" noChangeArrowheads="1" noChangeShapeType="1" noTextEdit="1"/>
          </p:cNvSpPr>
          <p:nvPr/>
        </p:nvSpPr>
        <p:spPr bwMode="auto">
          <a:xfrm>
            <a:off x="179512" y="1529141"/>
            <a:ext cx="8496944" cy="3994149"/>
          </a:xfrm>
          <a:prstGeom prst="rect">
            <a:avLst/>
          </a:prstGeom>
          <a:blipFill>
            <a:blip r:embed="rId2"/>
            <a:stretch>
              <a:fillRect r="-3730"/>
            </a:stretch>
          </a:blipFill>
          <a:ln>
            <a:noFill/>
          </a:ln>
        </p:spPr>
        <p:txBody>
          <a:bodyPr/>
          <a:lstStyle/>
          <a:p>
            <a:pPr marR="0" defTabSz="914400">
              <a:buClrTx/>
              <a:buSzTx/>
              <a:buFontTx/>
              <a:buNone/>
              <a:defRPr/>
            </a:pPr>
            <a:r>
              <a:rPr kumimoji="0" lang="zh-CN" altLang="en-US" kern="1200" cap="none" spc="0" normalizeH="0" baseline="0" noProof="0">
                <a:noFill/>
                <a:latin typeface="Arial" panose="020B0604020202020204" pitchFamily="34" charset="0"/>
                <a:ea typeface="宋体" panose="02010600030101010101" pitchFamily="2" charset="-122"/>
                <a:cs typeface="+mn-cs"/>
              </a:rPr>
              <a:t> </a:t>
            </a:r>
          </a:p>
        </p:txBody>
      </p:sp>
      <p:sp>
        <p:nvSpPr>
          <p:cNvPr id="18434" name="Rectangle 3"/>
          <p:cNvSpPr>
            <a:spLocks noGrp="1"/>
          </p:cNvSpPr>
          <p:nvPr>
            <p:ph type="body"/>
          </p:nvPr>
        </p:nvSpPr>
        <p:spPr>
          <a:xfrm>
            <a:off x="539750" y="1184275"/>
            <a:ext cx="1584325" cy="482600"/>
          </a:xfrm>
        </p:spPr>
        <p:txBody>
          <a:bodyPr vert="horz" wrap="square" lIns="91440" tIns="45720" rIns="91440" bIns="45720" anchor="t" anchorCtr="0"/>
          <a:lstStyle/>
          <a:p>
            <a:pPr>
              <a:spcBef>
                <a:spcPct val="40000"/>
              </a:spcBef>
            </a:pPr>
            <a:r>
              <a:rPr lang="zh-CN" altLang="en-US" sz="2000" b="0" dirty="0">
                <a:solidFill>
                  <a:srgbClr val="000000"/>
                </a:solidFill>
                <a:latin typeface="Adobe 黑体 Std R" pitchFamily="34" charset="-122"/>
                <a:ea typeface="Adobe 黑体 Std R" pitchFamily="34" charset="-122"/>
              </a:rPr>
              <a:t>供给函数</a:t>
            </a:r>
            <a:endParaRPr lang="en-US" altLang="zh-CN" sz="2000" b="0" dirty="0">
              <a:solidFill>
                <a:srgbClr val="000000"/>
              </a:solidFill>
              <a:latin typeface="Adobe 黑体 Std R" pitchFamily="34" charset="-122"/>
              <a:ea typeface="Adobe 黑体 Std R" pitchFamily="34" charset="-122"/>
            </a:endParaRPr>
          </a:p>
        </p:txBody>
      </p:sp>
      <p:graphicFrame>
        <p:nvGraphicFramePr>
          <p:cNvPr id="27655" name="Object 3"/>
          <p:cNvGraphicFramePr>
            <a:graphicFrameLocks noChangeAspect="1"/>
          </p:cNvGraphicFramePr>
          <p:nvPr/>
        </p:nvGraphicFramePr>
        <p:xfrm>
          <a:off x="1044575" y="3089275"/>
          <a:ext cx="1282700" cy="554038"/>
        </p:xfrm>
        <a:graphic>
          <a:graphicData uri="http://schemas.openxmlformats.org/presentationml/2006/ole">
            <mc:AlternateContent xmlns:mc="http://schemas.openxmlformats.org/markup-compatibility/2006">
              <mc:Choice xmlns:v="urn:schemas-microsoft-com:vml" Requires="v">
                <p:oleObj r:id="rId3" imgW="711835" imgH="254635" progId="">
                  <p:embed/>
                </p:oleObj>
              </mc:Choice>
              <mc:Fallback>
                <p:oleObj r:id="rId3" imgW="711835" imgH="254635" progId="">
                  <p:embed/>
                  <p:pic>
                    <p:nvPicPr>
                      <p:cNvPr id="0" name="图片 3133"/>
                      <p:cNvPicPr/>
                      <p:nvPr/>
                    </p:nvPicPr>
                    <p:blipFill>
                      <a:blip r:embed="rId4"/>
                      <a:stretch>
                        <a:fillRect/>
                      </a:stretch>
                    </p:blipFill>
                    <p:spPr>
                      <a:xfrm>
                        <a:off x="1044575" y="3089275"/>
                        <a:ext cx="1282700" cy="554038"/>
                      </a:xfrm>
                      <a:prstGeom prst="rect">
                        <a:avLst/>
                      </a:prstGeom>
                      <a:noFill/>
                      <a:ln w="38100">
                        <a:noFill/>
                        <a:miter/>
                      </a:ln>
                    </p:spPr>
                  </p:pic>
                </p:oleObj>
              </mc:Fallback>
            </mc:AlternateContent>
          </a:graphicData>
        </a:graphic>
      </p:graphicFrame>
      <p:graphicFrame>
        <p:nvGraphicFramePr>
          <p:cNvPr id="27656" name="Object 4"/>
          <p:cNvGraphicFramePr>
            <a:graphicFrameLocks noChangeAspect="1"/>
          </p:cNvGraphicFramePr>
          <p:nvPr/>
        </p:nvGraphicFramePr>
        <p:xfrm>
          <a:off x="1068388" y="4227513"/>
          <a:ext cx="1420812" cy="498475"/>
        </p:xfrm>
        <a:graphic>
          <a:graphicData uri="http://schemas.openxmlformats.org/presentationml/2006/ole">
            <mc:AlternateContent xmlns:mc="http://schemas.openxmlformats.org/markup-compatibility/2006">
              <mc:Choice xmlns:v="urn:schemas-microsoft-com:vml" Requires="v">
                <p:oleObj r:id="rId5" imgW="788670" imgH="229235" progId="">
                  <p:embed/>
                </p:oleObj>
              </mc:Choice>
              <mc:Fallback>
                <p:oleObj r:id="rId5" imgW="788670" imgH="229235" progId="">
                  <p:embed/>
                  <p:pic>
                    <p:nvPicPr>
                      <p:cNvPr id="0" name="图片 3134"/>
                      <p:cNvPicPr/>
                      <p:nvPr/>
                    </p:nvPicPr>
                    <p:blipFill>
                      <a:blip r:embed="rId6"/>
                      <a:stretch>
                        <a:fillRect/>
                      </a:stretch>
                    </p:blipFill>
                    <p:spPr>
                      <a:xfrm>
                        <a:off x="1068388" y="4227513"/>
                        <a:ext cx="1420812" cy="498475"/>
                      </a:xfrm>
                      <a:prstGeom prst="rect">
                        <a:avLst/>
                      </a:prstGeom>
                      <a:noFill/>
                      <a:ln w="38100">
                        <a:noFill/>
                        <a:miter/>
                      </a:ln>
                    </p:spPr>
                  </p:pic>
                </p:oleObj>
              </mc:Fallback>
            </mc:AlternateContent>
          </a:graphicData>
        </a:graphic>
      </p:graphicFrame>
      <p:graphicFrame>
        <p:nvGraphicFramePr>
          <p:cNvPr id="27657" name="Object 5"/>
          <p:cNvGraphicFramePr>
            <a:graphicFrameLocks noChangeAspect="1"/>
          </p:cNvGraphicFramePr>
          <p:nvPr/>
        </p:nvGraphicFramePr>
        <p:xfrm>
          <a:off x="1044575" y="5278438"/>
          <a:ext cx="4810125" cy="609600"/>
        </p:xfrm>
        <a:graphic>
          <a:graphicData uri="http://schemas.openxmlformats.org/presentationml/2006/ole">
            <mc:AlternateContent xmlns:mc="http://schemas.openxmlformats.org/markup-compatibility/2006">
              <mc:Choice xmlns:v="urn:schemas-microsoft-com:vml" Requires="v">
                <p:oleObj r:id="rId7" imgW="2667000" imgH="279400" progId="">
                  <p:embed/>
                </p:oleObj>
              </mc:Choice>
              <mc:Fallback>
                <p:oleObj r:id="rId7" imgW="2667000" imgH="279400" progId="">
                  <p:embed/>
                  <p:pic>
                    <p:nvPicPr>
                      <p:cNvPr id="0" name="图片 3132"/>
                      <p:cNvPicPr/>
                      <p:nvPr/>
                    </p:nvPicPr>
                    <p:blipFill>
                      <a:blip r:embed="rId8"/>
                      <a:stretch>
                        <a:fillRect/>
                      </a:stretch>
                    </p:blipFill>
                    <p:spPr>
                      <a:xfrm>
                        <a:off x="1044575" y="5278438"/>
                        <a:ext cx="4810125" cy="609600"/>
                      </a:xfrm>
                      <a:prstGeom prst="rect">
                        <a:avLst/>
                      </a:prstGeom>
                      <a:noFill/>
                      <a:ln w="38100">
                        <a:noFill/>
                        <a:miter/>
                      </a:ln>
                    </p:spPr>
                  </p:pic>
                </p:oleObj>
              </mc:Fallback>
            </mc:AlternateContent>
          </a:graphicData>
        </a:graphic>
      </p:graphicFrame>
      <p:sp>
        <p:nvSpPr>
          <p:cNvPr id="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3"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一、供给的概念</a:t>
            </a:r>
            <a:endParaRPr lang="en-US" altLang="zh-CN" dirty="0">
              <a:ea typeface="Adobe 黑体 Std R" pitchFamily="34" charset="-122"/>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strips(downLeft)">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strips(downLeft)">
                                      <p:cBhvr>
                                        <p:cTn id="12" dur="500"/>
                                        <p:tgtEl>
                                          <p:spTgt spid="2765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strips(downLeft)">
                                      <p:cBhvr>
                                        <p:cTn id="17" dur="500"/>
                                        <p:tgtEl>
                                          <p:spTgt spid="2765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7657"/>
                                        </p:tgtEl>
                                        <p:attrNameLst>
                                          <p:attrName>style.visibility</p:attrName>
                                        </p:attrNameLst>
                                      </p:cBhvr>
                                      <p:to>
                                        <p:strVal val="visible"/>
                                      </p:to>
                                    </p:set>
                                    <p:animEffect transition="in" filter="strips(downLeft)">
                                      <p:cBhvr>
                                        <p:cTn id="22"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p:nvPr>
        </p:nvSpPr>
        <p:spPr>
          <a:xfrm>
            <a:off x="322263" y="1431925"/>
            <a:ext cx="8229600" cy="4784725"/>
          </a:xfrm>
        </p:spPr>
        <p:txBody>
          <a:bodyPr vert="horz" wrap="square" lIns="91440" tIns="45720" rIns="91440" bIns="45720" anchor="t" anchorCtr="0"/>
          <a:lstStyle/>
          <a:p>
            <a:pPr marL="457200" indent="-457200">
              <a:lnSpc>
                <a:spcPct val="150000"/>
              </a:lnSpc>
              <a:spcBef>
                <a:spcPct val="40000"/>
              </a:spcBef>
              <a:buFontTx/>
              <a:buAutoNum type="arabicPeriod"/>
            </a:pPr>
            <a:r>
              <a:rPr lang="zh-CN" altLang="en-US" sz="2400" dirty="0">
                <a:latin typeface="Adobe 黑体 Std R" pitchFamily="34" charset="-122"/>
                <a:ea typeface="Adobe 黑体 Std R" pitchFamily="34" charset="-122"/>
              </a:rPr>
              <a:t>供给规律的含义</a:t>
            </a:r>
            <a:br>
              <a:rPr lang="en-US" altLang="zh-CN" sz="2400" dirty="0">
                <a:latin typeface="Adobe 黑体 Std R" pitchFamily="34" charset="-122"/>
                <a:ea typeface="Adobe 黑体 Std R" pitchFamily="34" charset="-122"/>
              </a:rPr>
            </a:br>
            <a:r>
              <a:rPr lang="zh-CN" altLang="en-US" sz="2000" b="0" dirty="0">
                <a:solidFill>
                  <a:srgbClr val="000000"/>
                </a:solidFill>
                <a:latin typeface="Adobe 黑体 Std R" pitchFamily="34" charset="-122"/>
                <a:ea typeface="Adobe 黑体 Std R" pitchFamily="34" charset="-122"/>
              </a:rPr>
              <a:t>一般而言，在其他条件不变的情况下，某种商品的价格越高，生产者对该商品的供给量就越大；反之，商品的价格越低，供给量就越小。</a:t>
            </a:r>
            <a:endParaRPr lang="en-US" altLang="zh-CN" sz="2000" b="0" dirty="0">
              <a:solidFill>
                <a:srgbClr val="000000"/>
              </a:solidFill>
              <a:latin typeface="Adobe 黑体 Std R" pitchFamily="34" charset="-122"/>
              <a:ea typeface="Adobe 黑体 Std R" pitchFamily="34" charset="-122"/>
            </a:endParaRPr>
          </a:p>
        </p:txBody>
      </p:sp>
      <p:sp>
        <p:nvSpPr>
          <p:cNvPr id="2867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28676"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二、供给规律</a:t>
            </a:r>
            <a:endParaRPr lang="en-US" altLang="zh-CN" dirty="0">
              <a:ea typeface="Adobe 黑体 Std R" pitchFamily="3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strips(downRight)">
                                      <p:cBhvr>
                                        <p:cTn id="7" dur="500"/>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p:nvPr>
        </p:nvSpPr>
        <p:spPr>
          <a:xfrm>
            <a:off x="322263" y="1308100"/>
            <a:ext cx="8066087" cy="4725988"/>
          </a:xfrm>
        </p:spPr>
        <p:txBody>
          <a:bodyPr vert="horz" wrap="square" lIns="91440" tIns="45720" rIns="91440" bIns="45720" anchor="t" anchorCtr="0"/>
          <a:lstStyle/>
          <a:p>
            <a:pPr marL="457200" indent="-457200">
              <a:spcBef>
                <a:spcPct val="40000"/>
              </a:spcBef>
              <a:buFontTx/>
              <a:buAutoNum type="arabicPeriod" startAt="2"/>
            </a:pPr>
            <a:r>
              <a:rPr lang="zh-CN" altLang="en-US" sz="2400" dirty="0">
                <a:solidFill>
                  <a:srgbClr val="C00000"/>
                </a:solidFill>
                <a:latin typeface="Adobe 黑体 Std R" pitchFamily="34" charset="-122"/>
                <a:ea typeface="Adobe 黑体 Std R" pitchFamily="34" charset="-122"/>
              </a:rPr>
              <a:t>用供给曲线表示供给规律</a:t>
            </a:r>
            <a:endParaRPr lang="en-US" altLang="zh-CN" sz="2400" dirty="0">
              <a:solidFill>
                <a:srgbClr val="C00000"/>
              </a:solidFill>
            </a:endParaRPr>
          </a:p>
        </p:txBody>
      </p:sp>
      <p:grpSp>
        <p:nvGrpSpPr>
          <p:cNvPr id="11" name="组合 19"/>
          <p:cNvGrpSpPr/>
          <p:nvPr/>
        </p:nvGrpSpPr>
        <p:grpSpPr>
          <a:xfrm>
            <a:off x="1646238" y="2290763"/>
            <a:ext cx="5734050" cy="3659187"/>
            <a:chOff x="71438" y="-36941"/>
            <a:chExt cx="2178065" cy="2356293"/>
          </a:xfrm>
        </p:grpSpPr>
        <p:grpSp>
          <p:nvGrpSpPr>
            <p:cNvPr id="29702" name="组合 12"/>
            <p:cNvGrpSpPr/>
            <p:nvPr/>
          </p:nvGrpSpPr>
          <p:grpSpPr>
            <a:xfrm>
              <a:off x="285752" y="0"/>
              <a:ext cx="1857388" cy="2002151"/>
              <a:chOff x="0" y="0"/>
              <a:chExt cx="1857388" cy="2002151"/>
            </a:xfrm>
          </p:grpSpPr>
          <p:cxnSp>
            <p:nvCxnSpPr>
              <p:cNvPr id="29707" name="直接箭头连接符 5"/>
              <p:cNvCxnSpPr/>
              <p:nvPr/>
            </p:nvCxnSpPr>
            <p:spPr>
              <a:xfrm>
                <a:off x="0" y="2000564"/>
                <a:ext cx="1857388" cy="1587"/>
              </a:xfrm>
              <a:prstGeom prst="straightConnector1">
                <a:avLst/>
              </a:prstGeom>
              <a:ln w="9525" cap="flat" cmpd="sng">
                <a:solidFill>
                  <a:srgbClr val="7F7F7F"/>
                </a:solidFill>
                <a:prstDash val="solid"/>
                <a:headEnd type="none" w="med" len="med"/>
                <a:tailEnd type="stealth" w="med" len="lg"/>
              </a:ln>
            </p:spPr>
          </p:cxnSp>
          <p:cxnSp>
            <p:nvCxnSpPr>
              <p:cNvPr id="29708" name="直接箭头连接符 7"/>
              <p:cNvCxnSpPr/>
              <p:nvPr/>
            </p:nvCxnSpPr>
            <p:spPr>
              <a:xfrm rot="5400000" flipH="1" flipV="1">
                <a:off x="-999488" y="999488"/>
                <a:ext cx="2000564" cy="1588"/>
              </a:xfrm>
              <a:prstGeom prst="straightConnector1">
                <a:avLst/>
              </a:prstGeom>
              <a:ln w="9525" cap="flat" cmpd="sng">
                <a:solidFill>
                  <a:srgbClr val="7F7F7F"/>
                </a:solidFill>
                <a:prstDash val="solid"/>
                <a:headEnd type="none" w="med" len="med"/>
                <a:tailEnd type="stealth" w="med" len="lg"/>
              </a:ln>
            </p:spPr>
          </p:cxnSp>
          <p:cxnSp>
            <p:nvCxnSpPr>
              <p:cNvPr id="29709" name="直接连接符 10"/>
              <p:cNvCxnSpPr/>
              <p:nvPr/>
            </p:nvCxnSpPr>
            <p:spPr>
              <a:xfrm flipH="1">
                <a:off x="276223" y="169891"/>
                <a:ext cx="1071576" cy="1136945"/>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29703" name="Object 8"/>
            <p:cNvGraphicFramePr>
              <a:graphicFrameLocks noChangeAspect="1"/>
            </p:cNvGraphicFramePr>
            <p:nvPr/>
          </p:nvGraphicFramePr>
          <p:xfrm>
            <a:off x="71438" y="2071702"/>
            <a:ext cx="212725" cy="247650"/>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125"/>
                        <p:cNvPicPr/>
                        <p:nvPr/>
                      </p:nvPicPr>
                      <p:blipFill>
                        <a:blip r:embed="rId3"/>
                        <a:stretch>
                          <a:fillRect/>
                        </a:stretch>
                      </p:blipFill>
                      <p:spPr>
                        <a:xfrm>
                          <a:off x="71438" y="2071702"/>
                          <a:ext cx="212725" cy="247650"/>
                        </a:xfrm>
                        <a:prstGeom prst="rect">
                          <a:avLst/>
                        </a:prstGeom>
                        <a:noFill/>
                        <a:ln w="38100">
                          <a:noFill/>
                          <a:miter/>
                        </a:ln>
                      </p:spPr>
                    </p:pic>
                  </p:oleObj>
                </mc:Fallback>
              </mc:AlternateContent>
            </a:graphicData>
          </a:graphic>
        </p:graphicFrame>
        <p:graphicFrame>
          <p:nvGraphicFramePr>
            <p:cNvPr id="29704" name="Object 9"/>
            <p:cNvGraphicFramePr>
              <a:graphicFrameLocks noChangeAspect="1"/>
            </p:cNvGraphicFramePr>
            <p:nvPr/>
          </p:nvGraphicFramePr>
          <p:xfrm>
            <a:off x="2036778" y="2034979"/>
            <a:ext cx="212725" cy="284163"/>
          </p:xfrm>
          <a:graphic>
            <a:graphicData uri="http://schemas.openxmlformats.org/presentationml/2006/ole">
              <mc:AlternateContent xmlns:mc="http://schemas.openxmlformats.org/markup-compatibility/2006">
                <mc:Choice xmlns:v="urn:schemas-microsoft-com:vml" Requires="v">
                  <p:oleObj r:id="rId4" imgW="153035" imgH="204470" progId="">
                    <p:embed/>
                  </p:oleObj>
                </mc:Choice>
                <mc:Fallback>
                  <p:oleObj r:id="rId4" imgW="153035" imgH="204470" progId="">
                    <p:embed/>
                    <p:pic>
                      <p:nvPicPr>
                        <p:cNvPr id="0" name="图片 3127"/>
                        <p:cNvPicPr/>
                        <p:nvPr/>
                      </p:nvPicPr>
                      <p:blipFill>
                        <a:blip r:embed="rId5"/>
                        <a:stretch>
                          <a:fillRect/>
                        </a:stretch>
                      </p:blipFill>
                      <p:spPr>
                        <a:xfrm>
                          <a:off x="2036778" y="2034979"/>
                          <a:ext cx="212725" cy="284163"/>
                        </a:xfrm>
                        <a:prstGeom prst="rect">
                          <a:avLst/>
                        </a:prstGeom>
                        <a:noFill/>
                        <a:ln w="38100">
                          <a:noFill/>
                          <a:miter/>
                        </a:ln>
                      </p:spPr>
                    </p:pic>
                  </p:oleObj>
                </mc:Fallback>
              </mc:AlternateContent>
            </a:graphicData>
          </a:graphic>
        </p:graphicFrame>
        <p:graphicFrame>
          <p:nvGraphicFramePr>
            <p:cNvPr id="29705" name="Object 11"/>
            <p:cNvGraphicFramePr>
              <a:graphicFrameLocks noChangeAspect="1"/>
            </p:cNvGraphicFramePr>
            <p:nvPr/>
          </p:nvGraphicFramePr>
          <p:xfrm>
            <a:off x="1295604" y="-23485"/>
            <a:ext cx="195262" cy="247650"/>
          </p:xfrm>
          <a:graphic>
            <a:graphicData uri="http://schemas.openxmlformats.org/presentationml/2006/ole">
              <mc:AlternateContent xmlns:mc="http://schemas.openxmlformats.org/markup-compatibility/2006">
                <mc:Choice xmlns:v="urn:schemas-microsoft-com:vml" Requires="v">
                  <p:oleObj r:id="rId6" imgW="140335" imgH="179070" progId="">
                    <p:embed/>
                  </p:oleObj>
                </mc:Choice>
                <mc:Fallback>
                  <p:oleObj r:id="rId6" imgW="140335" imgH="179070" progId="">
                    <p:embed/>
                    <p:pic>
                      <p:nvPicPr>
                        <p:cNvPr id="0" name="图片 3124"/>
                        <p:cNvPicPr/>
                        <p:nvPr/>
                      </p:nvPicPr>
                      <p:blipFill>
                        <a:blip r:embed="rId7"/>
                        <a:stretch>
                          <a:fillRect/>
                        </a:stretch>
                      </p:blipFill>
                      <p:spPr>
                        <a:xfrm>
                          <a:off x="1295604" y="-23485"/>
                          <a:ext cx="195262" cy="247650"/>
                        </a:xfrm>
                        <a:prstGeom prst="rect">
                          <a:avLst/>
                        </a:prstGeom>
                        <a:noFill/>
                        <a:ln w="38100">
                          <a:noFill/>
                          <a:miter/>
                        </a:ln>
                      </p:spPr>
                    </p:pic>
                  </p:oleObj>
                </mc:Fallback>
              </mc:AlternateContent>
            </a:graphicData>
          </a:graphic>
        </p:graphicFrame>
        <p:graphicFrame>
          <p:nvGraphicFramePr>
            <p:cNvPr id="29706" name="Object 12"/>
            <p:cNvGraphicFramePr>
              <a:graphicFrameLocks noChangeAspect="1"/>
            </p:cNvGraphicFramePr>
            <p:nvPr/>
          </p:nvGraphicFramePr>
          <p:xfrm>
            <a:off x="105570" y="-36941"/>
            <a:ext cx="212725" cy="230188"/>
          </p:xfrm>
          <a:graphic>
            <a:graphicData uri="http://schemas.openxmlformats.org/presentationml/2006/ole">
              <mc:AlternateContent xmlns:mc="http://schemas.openxmlformats.org/markup-compatibility/2006">
                <mc:Choice xmlns:v="urn:schemas-microsoft-com:vml" Requires="v">
                  <p:oleObj r:id="rId8" imgW="153035" imgH="166370" progId="">
                    <p:embed/>
                  </p:oleObj>
                </mc:Choice>
                <mc:Fallback>
                  <p:oleObj r:id="rId8" imgW="153035" imgH="166370" progId="">
                    <p:embed/>
                    <p:pic>
                      <p:nvPicPr>
                        <p:cNvPr id="0" name="图片 3126"/>
                        <p:cNvPicPr/>
                        <p:nvPr/>
                      </p:nvPicPr>
                      <p:blipFill>
                        <a:blip r:embed="rId9"/>
                        <a:stretch>
                          <a:fillRect/>
                        </a:stretch>
                      </p:blipFill>
                      <p:spPr>
                        <a:xfrm>
                          <a:off x="105570" y="-36941"/>
                          <a:ext cx="212725" cy="230188"/>
                        </a:xfrm>
                        <a:prstGeom prst="rect">
                          <a:avLst/>
                        </a:prstGeom>
                        <a:noFill/>
                        <a:ln w="38100">
                          <a:noFill/>
                          <a:miter/>
                        </a:ln>
                      </p:spPr>
                    </p:pic>
                  </p:oleObj>
                </mc:Fallback>
              </mc:AlternateContent>
            </a:graphicData>
          </a:graphic>
        </p:graphicFrame>
      </p:grpSp>
      <p:sp>
        <p:nvSpPr>
          <p:cNvPr id="29700"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29701"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二、供给规律</a:t>
            </a:r>
            <a:endParaRPr lang="en-US" altLang="zh-CN" dirty="0">
              <a:ea typeface="Adobe 黑体 Std R" pitchFamily="3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tgtEl>
                                          <p:spTgt spid="21506">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p:nvPr>
        </p:nvSpPr>
        <p:spPr>
          <a:xfrm>
            <a:off x="322263" y="1397000"/>
            <a:ext cx="8229600" cy="4784725"/>
          </a:xfrm>
        </p:spPr>
        <p:txBody>
          <a:bodyPr vert="horz" wrap="square" lIns="91440" tIns="45720" rIns="91440" bIns="45720" anchor="t" anchorCtr="0"/>
          <a:lstStyle/>
          <a:p>
            <a:pPr marL="0" indent="0">
              <a:spcBef>
                <a:spcPct val="40000"/>
              </a:spcBef>
              <a:buNone/>
            </a:pPr>
            <a:r>
              <a:rPr lang="zh-CN" altLang="en-US" sz="2400" dirty="0">
                <a:latin typeface="Adobe 黑体 Std R" pitchFamily="34" charset="-122"/>
                <a:ea typeface="Adobe 黑体 Std R" pitchFamily="34" charset="-122"/>
              </a:rPr>
              <a:t>供给曲线的特例</a:t>
            </a:r>
            <a:endParaRPr lang="en-US" altLang="zh-CN" sz="2400" dirty="0">
              <a:latin typeface="Adobe 黑体 Std R" pitchFamily="34" charset="-122"/>
              <a:ea typeface="Adobe 黑体 Std R" pitchFamily="34" charset="-122"/>
            </a:endParaRPr>
          </a:p>
          <a:p>
            <a:pPr marL="457200" lvl="1" indent="0">
              <a:spcBef>
                <a:spcPct val="40000"/>
              </a:spcBef>
              <a:buNone/>
            </a:pPr>
            <a:endParaRPr lang="en-US" altLang="zh-CN" sz="2400" dirty="0"/>
          </a:p>
        </p:txBody>
      </p:sp>
      <p:sp>
        <p:nvSpPr>
          <p:cNvPr id="26627" name="文本框 1"/>
          <p:cNvSpPr txBox="1"/>
          <p:nvPr/>
        </p:nvSpPr>
        <p:spPr>
          <a:xfrm>
            <a:off x="1511300" y="1916113"/>
            <a:ext cx="226853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457200" lvl="1" indent="0" eaLnBrk="1" hangingPunct="1">
              <a:spcBef>
                <a:spcPct val="40000"/>
              </a:spcBef>
              <a:buNone/>
            </a:pPr>
            <a:r>
              <a:rPr lang="zh-CN" altLang="en-US" sz="2000" dirty="0"/>
              <a:t>垂直直线</a:t>
            </a:r>
            <a:endParaRPr lang="en-US" altLang="zh-CN" sz="2000" dirty="0"/>
          </a:p>
        </p:txBody>
      </p:sp>
      <p:sp>
        <p:nvSpPr>
          <p:cNvPr id="26628" name="文本框 3"/>
          <p:cNvSpPr txBox="1"/>
          <p:nvPr/>
        </p:nvSpPr>
        <p:spPr>
          <a:xfrm>
            <a:off x="5435600" y="1916113"/>
            <a:ext cx="1584325" cy="6778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0" dirty="0">
                <a:solidFill>
                  <a:schemeClr val="tx1"/>
                </a:solidFill>
              </a:rPr>
              <a:t>水平直线</a:t>
            </a:r>
            <a:endParaRPr lang="en-US" altLang="zh-CN" sz="2000" b="0" dirty="0">
              <a:solidFill>
                <a:schemeClr val="tx1"/>
              </a:solidFill>
            </a:endParaRPr>
          </a:p>
          <a:p>
            <a:pPr marL="0" lvl="0" indent="0" eaLnBrk="1" hangingPunct="1">
              <a:spcBef>
                <a:spcPct val="0"/>
              </a:spcBef>
              <a:buNone/>
            </a:pPr>
            <a:endParaRPr lang="zh-CN" altLang="en-US" sz="1800" b="0" dirty="0">
              <a:solidFill>
                <a:schemeClr val="tx1"/>
              </a:solidFill>
            </a:endParaRPr>
          </a:p>
        </p:txBody>
      </p:sp>
      <p:grpSp>
        <p:nvGrpSpPr>
          <p:cNvPr id="11" name="组合 19"/>
          <p:cNvGrpSpPr/>
          <p:nvPr/>
        </p:nvGrpSpPr>
        <p:grpSpPr>
          <a:xfrm>
            <a:off x="1431925" y="2349500"/>
            <a:ext cx="2143125" cy="2767013"/>
            <a:chOff x="0" y="0"/>
            <a:chExt cx="2143140" cy="2767446"/>
          </a:xfrm>
        </p:grpSpPr>
        <p:grpSp>
          <p:nvGrpSpPr>
            <p:cNvPr id="30741" name="组合 12"/>
            <p:cNvGrpSpPr/>
            <p:nvPr/>
          </p:nvGrpSpPr>
          <p:grpSpPr>
            <a:xfrm>
              <a:off x="285752" y="0"/>
              <a:ext cx="1857388" cy="2001852"/>
              <a:chOff x="0" y="0"/>
              <a:chExt cx="1857388" cy="2001852"/>
            </a:xfrm>
          </p:grpSpPr>
          <p:cxnSp>
            <p:nvCxnSpPr>
              <p:cNvPr id="30748" name="直接箭头连接符 5"/>
              <p:cNvCxnSpPr/>
              <p:nvPr/>
            </p:nvCxnSpPr>
            <p:spPr>
              <a:xfrm>
                <a:off x="0" y="2000564"/>
                <a:ext cx="1857388" cy="1587"/>
              </a:xfrm>
              <a:prstGeom prst="straightConnector1">
                <a:avLst/>
              </a:prstGeom>
              <a:ln w="9525" cap="flat" cmpd="sng">
                <a:solidFill>
                  <a:srgbClr val="7F7F7F"/>
                </a:solidFill>
                <a:prstDash val="solid"/>
                <a:headEnd type="none" w="med" len="med"/>
                <a:tailEnd type="stealth" w="med" len="lg"/>
              </a:ln>
            </p:spPr>
          </p:cxnSp>
          <p:cxnSp>
            <p:nvCxnSpPr>
              <p:cNvPr id="30749" name="直接箭头连接符 7"/>
              <p:cNvCxnSpPr/>
              <p:nvPr/>
            </p:nvCxnSpPr>
            <p:spPr>
              <a:xfrm rot="5400000" flipH="1" flipV="1">
                <a:off x="-999488" y="999488"/>
                <a:ext cx="2000564" cy="1588"/>
              </a:xfrm>
              <a:prstGeom prst="straightConnector1">
                <a:avLst/>
              </a:prstGeom>
              <a:ln w="9525" cap="flat" cmpd="sng">
                <a:solidFill>
                  <a:srgbClr val="7F7F7F"/>
                </a:solidFill>
                <a:prstDash val="solid"/>
                <a:headEnd type="none" w="med" len="med"/>
                <a:tailEnd type="stealth" w="med" len="lg"/>
              </a:ln>
            </p:spPr>
          </p:cxnSp>
          <p:cxnSp>
            <p:nvCxnSpPr>
              <p:cNvPr id="30750" name="直接连接符 10"/>
              <p:cNvCxnSpPr/>
              <p:nvPr/>
            </p:nvCxnSpPr>
            <p:spPr>
              <a:xfrm rot="5400000">
                <a:off x="669" y="1213828"/>
                <a:ext cx="1570284" cy="3175"/>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30742" name="Object 8"/>
            <p:cNvGraphicFramePr>
              <a:graphicFrameLocks noChangeAspect="1"/>
            </p:cNvGraphicFramePr>
            <p:nvPr/>
          </p:nvGraphicFramePr>
          <p:xfrm>
            <a:off x="71438" y="2071702"/>
            <a:ext cx="212725" cy="247650"/>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128"/>
                        <p:cNvPicPr/>
                        <p:nvPr/>
                      </p:nvPicPr>
                      <p:blipFill>
                        <a:blip r:embed="rId3"/>
                        <a:stretch>
                          <a:fillRect/>
                        </a:stretch>
                      </p:blipFill>
                      <p:spPr>
                        <a:xfrm>
                          <a:off x="71438" y="2071702"/>
                          <a:ext cx="212725" cy="247650"/>
                        </a:xfrm>
                        <a:prstGeom prst="rect">
                          <a:avLst/>
                        </a:prstGeom>
                        <a:noFill/>
                        <a:ln w="38100">
                          <a:noFill/>
                          <a:miter/>
                        </a:ln>
                      </p:spPr>
                    </p:pic>
                  </p:oleObj>
                </mc:Fallback>
              </mc:AlternateContent>
            </a:graphicData>
          </a:graphic>
        </p:graphicFrame>
        <p:graphicFrame>
          <p:nvGraphicFramePr>
            <p:cNvPr id="30743" name="Object 9"/>
            <p:cNvGraphicFramePr>
              <a:graphicFrameLocks noChangeAspect="1"/>
            </p:cNvGraphicFramePr>
            <p:nvPr/>
          </p:nvGraphicFramePr>
          <p:xfrm>
            <a:off x="1928826" y="2071702"/>
            <a:ext cx="212725" cy="284163"/>
          </p:xfrm>
          <a:graphic>
            <a:graphicData uri="http://schemas.openxmlformats.org/presentationml/2006/ole">
              <mc:AlternateContent xmlns:mc="http://schemas.openxmlformats.org/markup-compatibility/2006">
                <mc:Choice xmlns:v="urn:schemas-microsoft-com:vml" Requires="v">
                  <p:oleObj r:id="rId4" imgW="153035" imgH="204470" progId="">
                    <p:embed/>
                  </p:oleObj>
                </mc:Choice>
                <mc:Fallback>
                  <p:oleObj r:id="rId4" imgW="153035" imgH="204470" progId="">
                    <p:embed/>
                    <p:pic>
                      <p:nvPicPr>
                        <p:cNvPr id="0" name="图片 3129"/>
                        <p:cNvPicPr/>
                        <p:nvPr/>
                      </p:nvPicPr>
                      <p:blipFill>
                        <a:blip r:embed="rId5"/>
                        <a:stretch>
                          <a:fillRect/>
                        </a:stretch>
                      </p:blipFill>
                      <p:spPr>
                        <a:xfrm>
                          <a:off x="1928826" y="2071702"/>
                          <a:ext cx="212725" cy="284163"/>
                        </a:xfrm>
                        <a:prstGeom prst="rect">
                          <a:avLst/>
                        </a:prstGeom>
                        <a:noFill/>
                        <a:ln w="38100">
                          <a:noFill/>
                          <a:miter/>
                        </a:ln>
                      </p:spPr>
                    </p:pic>
                  </p:oleObj>
                </mc:Fallback>
              </mc:AlternateContent>
            </a:graphicData>
          </a:graphic>
        </p:graphicFrame>
        <p:graphicFrame>
          <p:nvGraphicFramePr>
            <p:cNvPr id="30744" name="Object 10"/>
            <p:cNvGraphicFramePr>
              <a:graphicFrameLocks noChangeAspect="1"/>
            </p:cNvGraphicFramePr>
            <p:nvPr/>
          </p:nvGraphicFramePr>
          <p:xfrm>
            <a:off x="928694" y="2071702"/>
            <a:ext cx="212725" cy="320675"/>
          </p:xfrm>
          <a:graphic>
            <a:graphicData uri="http://schemas.openxmlformats.org/presentationml/2006/ole">
              <mc:AlternateContent xmlns:mc="http://schemas.openxmlformats.org/markup-compatibility/2006">
                <mc:Choice xmlns:v="urn:schemas-microsoft-com:vml" Requires="v">
                  <p:oleObj r:id="rId6" imgW="153035" imgH="229870" progId="">
                    <p:embed/>
                  </p:oleObj>
                </mc:Choice>
                <mc:Fallback>
                  <p:oleObj r:id="rId6" imgW="153035" imgH="229870" progId="">
                    <p:embed/>
                    <p:pic>
                      <p:nvPicPr>
                        <p:cNvPr id="0" name="图片 3123"/>
                        <p:cNvPicPr/>
                        <p:nvPr/>
                      </p:nvPicPr>
                      <p:blipFill>
                        <a:blip r:embed="rId7"/>
                        <a:stretch>
                          <a:fillRect/>
                        </a:stretch>
                      </p:blipFill>
                      <p:spPr>
                        <a:xfrm>
                          <a:off x="928694" y="2071702"/>
                          <a:ext cx="212725" cy="320675"/>
                        </a:xfrm>
                        <a:prstGeom prst="rect">
                          <a:avLst/>
                        </a:prstGeom>
                        <a:noFill/>
                        <a:ln w="38100">
                          <a:noFill/>
                          <a:miter/>
                        </a:ln>
                      </p:spPr>
                    </p:pic>
                  </p:oleObj>
                </mc:Fallback>
              </mc:AlternateContent>
            </a:graphicData>
          </a:graphic>
        </p:graphicFrame>
        <p:graphicFrame>
          <p:nvGraphicFramePr>
            <p:cNvPr id="30745" name="Object 11"/>
            <p:cNvGraphicFramePr>
              <a:graphicFrameLocks noChangeAspect="1"/>
            </p:cNvGraphicFramePr>
            <p:nvPr/>
          </p:nvGraphicFramePr>
          <p:xfrm>
            <a:off x="1000132" y="71438"/>
            <a:ext cx="195262" cy="247650"/>
          </p:xfrm>
          <a:graphic>
            <a:graphicData uri="http://schemas.openxmlformats.org/presentationml/2006/ole">
              <mc:AlternateContent xmlns:mc="http://schemas.openxmlformats.org/markup-compatibility/2006">
                <mc:Choice xmlns:v="urn:schemas-microsoft-com:vml" Requires="v">
                  <p:oleObj r:id="rId8" imgW="140335" imgH="179070" progId="">
                    <p:embed/>
                  </p:oleObj>
                </mc:Choice>
                <mc:Fallback>
                  <p:oleObj r:id="rId8" imgW="140335" imgH="179070" progId="">
                    <p:embed/>
                    <p:pic>
                      <p:nvPicPr>
                        <p:cNvPr id="0" name="图片 3130"/>
                        <p:cNvPicPr/>
                        <p:nvPr/>
                      </p:nvPicPr>
                      <p:blipFill>
                        <a:blip r:embed="rId9"/>
                        <a:stretch>
                          <a:fillRect/>
                        </a:stretch>
                      </p:blipFill>
                      <p:spPr>
                        <a:xfrm>
                          <a:off x="1000132" y="71438"/>
                          <a:ext cx="195262" cy="247650"/>
                        </a:xfrm>
                        <a:prstGeom prst="rect">
                          <a:avLst/>
                        </a:prstGeom>
                        <a:noFill/>
                        <a:ln w="38100">
                          <a:noFill/>
                          <a:miter/>
                        </a:ln>
                      </p:spPr>
                    </p:pic>
                  </p:oleObj>
                </mc:Fallback>
              </mc:AlternateContent>
            </a:graphicData>
          </a:graphic>
        </p:graphicFrame>
        <p:graphicFrame>
          <p:nvGraphicFramePr>
            <p:cNvPr id="30746" name="Object 12"/>
            <p:cNvGraphicFramePr>
              <a:graphicFrameLocks noChangeAspect="1"/>
            </p:cNvGraphicFramePr>
            <p:nvPr/>
          </p:nvGraphicFramePr>
          <p:xfrm>
            <a:off x="0" y="71438"/>
            <a:ext cx="212725" cy="230188"/>
          </p:xfrm>
          <a:graphic>
            <a:graphicData uri="http://schemas.openxmlformats.org/presentationml/2006/ole">
              <mc:AlternateContent xmlns:mc="http://schemas.openxmlformats.org/markup-compatibility/2006">
                <mc:Choice xmlns:v="urn:schemas-microsoft-com:vml" Requires="v">
                  <p:oleObj r:id="rId10" imgW="153035" imgH="166370" progId="">
                    <p:embed/>
                  </p:oleObj>
                </mc:Choice>
                <mc:Fallback>
                  <p:oleObj r:id="rId10" imgW="153035" imgH="166370" progId="">
                    <p:embed/>
                    <p:pic>
                      <p:nvPicPr>
                        <p:cNvPr id="0" name="图片 3131"/>
                        <p:cNvPicPr/>
                        <p:nvPr/>
                      </p:nvPicPr>
                      <p:blipFill>
                        <a:blip r:embed="rId11"/>
                        <a:stretch>
                          <a:fillRect/>
                        </a:stretch>
                      </p:blipFill>
                      <p:spPr>
                        <a:xfrm>
                          <a:off x="0" y="71438"/>
                          <a:ext cx="212725" cy="230188"/>
                        </a:xfrm>
                        <a:prstGeom prst="rect">
                          <a:avLst/>
                        </a:prstGeom>
                        <a:noFill/>
                        <a:ln w="38100">
                          <a:noFill/>
                          <a:miter/>
                        </a:ln>
                      </p:spPr>
                    </p:pic>
                  </p:oleObj>
                </mc:Fallback>
              </mc:AlternateContent>
            </a:graphicData>
          </a:graphic>
        </p:graphicFrame>
        <p:sp>
          <p:nvSpPr>
            <p:cNvPr id="30747" name="TextBox 18"/>
            <p:cNvSpPr txBox="1"/>
            <p:nvPr/>
          </p:nvSpPr>
          <p:spPr>
            <a:xfrm>
              <a:off x="714380" y="2428892"/>
              <a:ext cx="708848"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0" dirty="0">
                  <a:solidFill>
                    <a:schemeClr val="tx1"/>
                  </a:solidFill>
                </a:rPr>
                <a:t>（</a:t>
              </a:r>
              <a:r>
                <a:rPr lang="en-US" altLang="zh-CN" sz="1600" b="0" dirty="0">
                  <a:solidFill>
                    <a:schemeClr val="tx1"/>
                  </a:solidFill>
                </a:rPr>
                <a:t>a</a:t>
              </a:r>
              <a:r>
                <a:rPr lang="zh-CN" altLang="en-US" sz="1600" b="0" dirty="0">
                  <a:solidFill>
                    <a:schemeClr val="tx1"/>
                  </a:solidFill>
                </a:rPr>
                <a:t>）</a:t>
              </a:r>
            </a:p>
          </p:txBody>
        </p:sp>
      </p:grpSp>
      <p:grpSp>
        <p:nvGrpSpPr>
          <p:cNvPr id="22" name="组合 20"/>
          <p:cNvGrpSpPr/>
          <p:nvPr/>
        </p:nvGrpSpPr>
        <p:grpSpPr>
          <a:xfrm>
            <a:off x="4903788" y="2276475"/>
            <a:ext cx="2195512" cy="2736850"/>
            <a:chOff x="0" y="0"/>
            <a:chExt cx="2195529" cy="2736669"/>
          </a:xfrm>
        </p:grpSpPr>
        <p:grpSp>
          <p:nvGrpSpPr>
            <p:cNvPr id="30731" name="组合 12"/>
            <p:cNvGrpSpPr/>
            <p:nvPr/>
          </p:nvGrpSpPr>
          <p:grpSpPr>
            <a:xfrm>
              <a:off x="285755" y="0"/>
              <a:ext cx="1857388" cy="2001852"/>
              <a:chOff x="0" y="0"/>
              <a:chExt cx="1857388" cy="2001852"/>
            </a:xfrm>
          </p:grpSpPr>
          <p:cxnSp>
            <p:nvCxnSpPr>
              <p:cNvPr id="30738" name="直接箭头连接符 28"/>
              <p:cNvCxnSpPr/>
              <p:nvPr/>
            </p:nvCxnSpPr>
            <p:spPr>
              <a:xfrm>
                <a:off x="-3" y="2000118"/>
                <a:ext cx="1857389" cy="1587"/>
              </a:xfrm>
              <a:prstGeom prst="straightConnector1">
                <a:avLst/>
              </a:prstGeom>
              <a:ln w="9525" cap="flat" cmpd="sng">
                <a:solidFill>
                  <a:srgbClr val="7F7F7F"/>
                </a:solidFill>
                <a:prstDash val="solid"/>
                <a:headEnd type="none" w="med" len="med"/>
                <a:tailEnd type="stealth" w="med" len="lg"/>
              </a:ln>
            </p:spPr>
          </p:cxnSp>
          <p:cxnSp>
            <p:nvCxnSpPr>
              <p:cNvPr id="30739" name="直接箭头连接符 29"/>
              <p:cNvCxnSpPr/>
              <p:nvPr/>
            </p:nvCxnSpPr>
            <p:spPr>
              <a:xfrm rot="5400000" flipH="1" flipV="1">
                <a:off x="-999268" y="999265"/>
                <a:ext cx="2000118" cy="1588"/>
              </a:xfrm>
              <a:prstGeom prst="straightConnector1">
                <a:avLst/>
              </a:prstGeom>
              <a:ln w="9525" cap="flat" cmpd="sng">
                <a:solidFill>
                  <a:srgbClr val="7F7F7F"/>
                </a:solidFill>
                <a:prstDash val="solid"/>
                <a:headEnd type="none" w="med" len="med"/>
                <a:tailEnd type="stealth" w="med" len="lg"/>
              </a:ln>
            </p:spPr>
          </p:cxnSp>
          <p:cxnSp>
            <p:nvCxnSpPr>
              <p:cNvPr id="30740" name="直接连接符 30"/>
              <p:cNvCxnSpPr/>
              <p:nvPr/>
            </p:nvCxnSpPr>
            <p:spPr>
              <a:xfrm rot="10800000">
                <a:off x="-3" y="1000059"/>
                <a:ext cx="1571637" cy="158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30732" name="Object 19"/>
            <p:cNvGraphicFramePr>
              <a:graphicFrameLocks noChangeAspect="1"/>
            </p:cNvGraphicFramePr>
            <p:nvPr/>
          </p:nvGraphicFramePr>
          <p:xfrm>
            <a:off x="71441" y="2071702"/>
            <a:ext cx="212725" cy="247650"/>
          </p:xfrm>
          <a:graphic>
            <a:graphicData uri="http://schemas.openxmlformats.org/presentationml/2006/ole">
              <mc:AlternateContent xmlns:mc="http://schemas.openxmlformats.org/markup-compatibility/2006">
                <mc:Choice xmlns:v="urn:schemas-microsoft-com:vml" Requires="v">
                  <p:oleObj r:id="rId12" imgW="153035" imgH="178435" progId="">
                    <p:embed/>
                  </p:oleObj>
                </mc:Choice>
                <mc:Fallback>
                  <p:oleObj r:id="rId12" imgW="153035" imgH="178435" progId="">
                    <p:embed/>
                    <p:pic>
                      <p:nvPicPr>
                        <p:cNvPr id="0" name="图片 3135"/>
                        <p:cNvPicPr/>
                        <p:nvPr/>
                      </p:nvPicPr>
                      <p:blipFill>
                        <a:blip r:embed="rId3"/>
                        <a:stretch>
                          <a:fillRect/>
                        </a:stretch>
                      </p:blipFill>
                      <p:spPr>
                        <a:xfrm>
                          <a:off x="71441" y="2071702"/>
                          <a:ext cx="212725" cy="247650"/>
                        </a:xfrm>
                        <a:prstGeom prst="rect">
                          <a:avLst/>
                        </a:prstGeom>
                        <a:noFill/>
                        <a:ln w="38100">
                          <a:noFill/>
                          <a:miter/>
                        </a:ln>
                      </p:spPr>
                    </p:pic>
                  </p:oleObj>
                </mc:Fallback>
              </mc:AlternateContent>
            </a:graphicData>
          </a:graphic>
        </p:graphicFrame>
        <p:graphicFrame>
          <p:nvGraphicFramePr>
            <p:cNvPr id="30733" name="Object 20"/>
            <p:cNvGraphicFramePr>
              <a:graphicFrameLocks noChangeAspect="1"/>
            </p:cNvGraphicFramePr>
            <p:nvPr/>
          </p:nvGraphicFramePr>
          <p:xfrm>
            <a:off x="1928829" y="2071702"/>
            <a:ext cx="212725" cy="284163"/>
          </p:xfrm>
          <a:graphic>
            <a:graphicData uri="http://schemas.openxmlformats.org/presentationml/2006/ole">
              <mc:AlternateContent xmlns:mc="http://schemas.openxmlformats.org/markup-compatibility/2006">
                <mc:Choice xmlns:v="urn:schemas-microsoft-com:vml" Requires="v">
                  <p:oleObj r:id="rId13" imgW="153035" imgH="204470" progId="">
                    <p:embed/>
                  </p:oleObj>
                </mc:Choice>
                <mc:Fallback>
                  <p:oleObj r:id="rId13" imgW="153035" imgH="204470" progId="">
                    <p:embed/>
                    <p:pic>
                      <p:nvPicPr>
                        <p:cNvPr id="0" name="图片 3150"/>
                        <p:cNvPicPr/>
                        <p:nvPr/>
                      </p:nvPicPr>
                      <p:blipFill>
                        <a:blip r:embed="rId5"/>
                        <a:stretch>
                          <a:fillRect/>
                        </a:stretch>
                      </p:blipFill>
                      <p:spPr>
                        <a:xfrm>
                          <a:off x="1928829" y="2071702"/>
                          <a:ext cx="212725" cy="284163"/>
                        </a:xfrm>
                        <a:prstGeom prst="rect">
                          <a:avLst/>
                        </a:prstGeom>
                        <a:noFill/>
                        <a:ln w="38100">
                          <a:noFill/>
                          <a:miter/>
                        </a:ln>
                      </p:spPr>
                    </p:pic>
                  </p:oleObj>
                </mc:Fallback>
              </mc:AlternateContent>
            </a:graphicData>
          </a:graphic>
        </p:graphicFrame>
        <p:graphicFrame>
          <p:nvGraphicFramePr>
            <p:cNvPr id="30734" name="Object 21"/>
            <p:cNvGraphicFramePr>
              <a:graphicFrameLocks noChangeAspect="1"/>
            </p:cNvGraphicFramePr>
            <p:nvPr/>
          </p:nvGraphicFramePr>
          <p:xfrm>
            <a:off x="0" y="812799"/>
            <a:ext cx="212725" cy="266700"/>
          </p:xfrm>
          <a:graphic>
            <a:graphicData uri="http://schemas.openxmlformats.org/presentationml/2006/ole">
              <mc:AlternateContent xmlns:mc="http://schemas.openxmlformats.org/markup-compatibility/2006">
                <mc:Choice xmlns:v="urn:schemas-microsoft-com:vml" Requires="v">
                  <p:oleObj r:id="rId14" imgW="153035" imgH="191770" progId="">
                    <p:embed/>
                  </p:oleObj>
                </mc:Choice>
                <mc:Fallback>
                  <p:oleObj r:id="rId14" imgW="153035" imgH="191770" progId="">
                    <p:embed/>
                    <p:pic>
                      <p:nvPicPr>
                        <p:cNvPr id="0" name="图片 3148"/>
                        <p:cNvPicPr/>
                        <p:nvPr/>
                      </p:nvPicPr>
                      <p:blipFill>
                        <a:blip r:embed="rId15"/>
                        <a:stretch>
                          <a:fillRect/>
                        </a:stretch>
                      </p:blipFill>
                      <p:spPr>
                        <a:xfrm>
                          <a:off x="0" y="812799"/>
                          <a:ext cx="212725" cy="266700"/>
                        </a:xfrm>
                        <a:prstGeom prst="rect">
                          <a:avLst/>
                        </a:prstGeom>
                        <a:noFill/>
                        <a:ln w="38100">
                          <a:noFill/>
                          <a:miter/>
                        </a:ln>
                      </p:spPr>
                    </p:pic>
                  </p:oleObj>
                </mc:Fallback>
              </mc:AlternateContent>
            </a:graphicData>
          </a:graphic>
        </p:graphicFrame>
        <p:graphicFrame>
          <p:nvGraphicFramePr>
            <p:cNvPr id="30735" name="Object 22"/>
            <p:cNvGraphicFramePr>
              <a:graphicFrameLocks noChangeAspect="1"/>
            </p:cNvGraphicFramePr>
            <p:nvPr/>
          </p:nvGraphicFramePr>
          <p:xfrm>
            <a:off x="2000267" y="928694"/>
            <a:ext cx="195262" cy="247650"/>
          </p:xfrm>
          <a:graphic>
            <a:graphicData uri="http://schemas.openxmlformats.org/presentationml/2006/ole">
              <mc:AlternateContent xmlns:mc="http://schemas.openxmlformats.org/markup-compatibility/2006">
                <mc:Choice xmlns:v="urn:schemas-microsoft-com:vml" Requires="v">
                  <p:oleObj r:id="rId16" imgW="140335" imgH="179070" progId="">
                    <p:embed/>
                  </p:oleObj>
                </mc:Choice>
                <mc:Fallback>
                  <p:oleObj r:id="rId16" imgW="140335" imgH="179070" progId="">
                    <p:embed/>
                    <p:pic>
                      <p:nvPicPr>
                        <p:cNvPr id="0" name="图片 3147"/>
                        <p:cNvPicPr/>
                        <p:nvPr/>
                      </p:nvPicPr>
                      <p:blipFill>
                        <a:blip r:embed="rId9"/>
                        <a:stretch>
                          <a:fillRect/>
                        </a:stretch>
                      </p:blipFill>
                      <p:spPr>
                        <a:xfrm>
                          <a:off x="2000267" y="928694"/>
                          <a:ext cx="195262" cy="247650"/>
                        </a:xfrm>
                        <a:prstGeom prst="rect">
                          <a:avLst/>
                        </a:prstGeom>
                        <a:noFill/>
                        <a:ln w="38100">
                          <a:noFill/>
                          <a:miter/>
                        </a:ln>
                      </p:spPr>
                    </p:pic>
                  </p:oleObj>
                </mc:Fallback>
              </mc:AlternateContent>
            </a:graphicData>
          </a:graphic>
        </p:graphicFrame>
        <p:graphicFrame>
          <p:nvGraphicFramePr>
            <p:cNvPr id="30736" name="Object 23"/>
            <p:cNvGraphicFramePr>
              <a:graphicFrameLocks noChangeAspect="1"/>
            </p:cNvGraphicFramePr>
            <p:nvPr/>
          </p:nvGraphicFramePr>
          <p:xfrm>
            <a:off x="3" y="71438"/>
            <a:ext cx="212725" cy="230188"/>
          </p:xfrm>
          <a:graphic>
            <a:graphicData uri="http://schemas.openxmlformats.org/presentationml/2006/ole">
              <mc:AlternateContent xmlns:mc="http://schemas.openxmlformats.org/markup-compatibility/2006">
                <mc:Choice xmlns:v="urn:schemas-microsoft-com:vml" Requires="v">
                  <p:oleObj r:id="rId17" imgW="153035" imgH="166370" progId="">
                    <p:embed/>
                  </p:oleObj>
                </mc:Choice>
                <mc:Fallback>
                  <p:oleObj r:id="rId17" imgW="153035" imgH="166370" progId="">
                    <p:embed/>
                    <p:pic>
                      <p:nvPicPr>
                        <p:cNvPr id="0" name="图片 3149"/>
                        <p:cNvPicPr/>
                        <p:nvPr/>
                      </p:nvPicPr>
                      <p:blipFill>
                        <a:blip r:embed="rId11"/>
                        <a:stretch>
                          <a:fillRect/>
                        </a:stretch>
                      </p:blipFill>
                      <p:spPr>
                        <a:xfrm>
                          <a:off x="3" y="71438"/>
                          <a:ext cx="212725" cy="230188"/>
                        </a:xfrm>
                        <a:prstGeom prst="rect">
                          <a:avLst/>
                        </a:prstGeom>
                        <a:noFill/>
                        <a:ln w="38100">
                          <a:noFill/>
                          <a:miter/>
                        </a:ln>
                      </p:spPr>
                    </p:pic>
                  </p:oleObj>
                </mc:Fallback>
              </mc:AlternateContent>
            </a:graphicData>
          </a:graphic>
        </p:graphicFrame>
        <p:sp>
          <p:nvSpPr>
            <p:cNvPr id="30737" name="TextBox 27"/>
            <p:cNvSpPr txBox="1"/>
            <p:nvPr/>
          </p:nvSpPr>
          <p:spPr>
            <a:xfrm>
              <a:off x="785818" y="2428892"/>
              <a:ext cx="643125"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400" b="0" dirty="0">
                  <a:solidFill>
                    <a:schemeClr val="tx1"/>
                  </a:solidFill>
                </a:rPr>
                <a:t>（</a:t>
              </a:r>
              <a:r>
                <a:rPr lang="en-US" altLang="zh-CN" sz="1400" b="0" dirty="0">
                  <a:solidFill>
                    <a:schemeClr val="tx1"/>
                  </a:solidFill>
                </a:rPr>
                <a:t>b</a:t>
              </a:r>
              <a:r>
                <a:rPr lang="zh-CN" altLang="en-US" sz="1400" b="0" dirty="0">
                  <a:solidFill>
                    <a:schemeClr val="tx1"/>
                  </a:solidFill>
                </a:rPr>
                <a:t>）</a:t>
              </a:r>
            </a:p>
          </p:txBody>
        </p:sp>
      </p:grpSp>
      <p:sp>
        <p:nvSpPr>
          <p:cNvPr id="26632" name="TextBox 3"/>
          <p:cNvSpPr txBox="1">
            <a:spLocks noChangeArrowheads="1"/>
          </p:cNvSpPr>
          <p:nvPr/>
        </p:nvSpPr>
        <p:spPr bwMode="auto">
          <a:xfrm>
            <a:off x="227013" y="5110163"/>
            <a:ext cx="4273550" cy="1016000"/>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无论商品的价格有多高，生产者提供既定数量的商品。如短期内易于腐败的商品的供给：新鲜蔬菜的供给。</a:t>
            </a:r>
          </a:p>
        </p:txBody>
      </p:sp>
      <p:sp>
        <p:nvSpPr>
          <p:cNvPr id="26633" name="TextBox 3"/>
          <p:cNvSpPr txBox="1"/>
          <p:nvPr/>
        </p:nvSpPr>
        <p:spPr>
          <a:xfrm>
            <a:off x="4673600" y="5094288"/>
            <a:ext cx="4391025" cy="1016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0" dirty="0">
                <a:solidFill>
                  <a:schemeClr val="tx1"/>
                </a:solidFill>
              </a:rPr>
              <a:t>在一个特定的价格下，生产者愿意供给任意数量的商品。如单个厂商对市场的供给：自来水、电信服务</a:t>
            </a:r>
          </a:p>
        </p:txBody>
      </p:sp>
      <p:sp>
        <p:nvSpPr>
          <p:cNvPr id="3072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3073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二、供给规律</a:t>
            </a:r>
            <a:endParaRPr lang="en-US" altLang="zh-CN" dirty="0">
              <a:ea typeface="Adobe 黑体 Std R" pitchFamily="34"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500"/>
                                        <p:tgtEl>
                                          <p:spTgt spid="266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500"/>
                                        <p:tgtEl>
                                          <p:spTgt spid="26628"/>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32"/>
                                        </p:tgtEl>
                                        <p:attrNameLst>
                                          <p:attrName>style.visibility</p:attrName>
                                        </p:attrNameLst>
                                      </p:cBhvr>
                                      <p:to>
                                        <p:strVal val="visible"/>
                                      </p:to>
                                    </p:set>
                                    <p:animEffect transition="in" filter="fade">
                                      <p:cBhvr>
                                        <p:cTn id="21" dur="500"/>
                                        <p:tgtEl>
                                          <p:spTgt spid="26632"/>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633"/>
                                        </p:tgtEl>
                                        <p:attrNameLst>
                                          <p:attrName>style.visibility</p:attrName>
                                        </p:attrNameLst>
                                      </p:cBhvr>
                                      <p:to>
                                        <p:strVal val="visible"/>
                                      </p:to>
                                    </p:set>
                                    <p:animEffect transition="in" filter="fade">
                                      <p:cBhvr>
                                        <p:cTn id="2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32" grpId="0"/>
      <p:bldP spid="266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p:nvPr>
        </p:nvSpPr>
        <p:spPr>
          <a:xfrm>
            <a:off x="322263" y="1268413"/>
            <a:ext cx="8229600" cy="4784725"/>
          </a:xfrm>
        </p:spPr>
        <p:txBody>
          <a:bodyPr vert="horz" wrap="square" lIns="91440" tIns="45720" rIns="91440" bIns="45720" anchor="t" anchorCtr="0"/>
          <a:lstStyle/>
          <a:p>
            <a:pPr marL="457200" indent="-457200" eaLnBrk="1" hangingPunct="1">
              <a:lnSpc>
                <a:spcPct val="150000"/>
              </a:lnSpc>
              <a:spcBef>
                <a:spcPct val="40000"/>
              </a:spcBef>
              <a:buFontTx/>
              <a:buAutoNum type="arabicPeriod"/>
            </a:pPr>
            <a:r>
              <a:rPr lang="zh-CN" altLang="en-US" sz="2400" dirty="0">
                <a:latin typeface="Adobe 黑体 Std R" pitchFamily="34" charset="-122"/>
                <a:ea typeface="Adobe 黑体 Std R" pitchFamily="34" charset="-122"/>
              </a:rPr>
              <a:t>生产者的目标</a:t>
            </a:r>
            <a:endParaRPr lang="en-US" altLang="zh-CN" sz="2400" dirty="0">
              <a:latin typeface="Adobe 黑体 Std R" pitchFamily="34" charset="-122"/>
              <a:ea typeface="Adobe 黑体 Std R" pitchFamily="34" charset="-122"/>
            </a:endParaRPr>
          </a:p>
          <a:p>
            <a:pPr marL="457200" indent="-457200" eaLnBrk="1" hangingPunct="1">
              <a:lnSpc>
                <a:spcPct val="150000"/>
              </a:lnSpc>
              <a:spcBef>
                <a:spcPct val="40000"/>
              </a:spcBef>
              <a:buFontTx/>
              <a:buAutoNum type="arabicPeriod"/>
            </a:pPr>
            <a:r>
              <a:rPr lang="zh-CN" altLang="en-US" sz="2400" dirty="0">
                <a:latin typeface="Adobe 黑体 Std R" pitchFamily="34" charset="-122"/>
                <a:ea typeface="Adobe 黑体 Std R" pitchFamily="34" charset="-122"/>
              </a:rPr>
              <a:t>生产的技术水平</a:t>
            </a:r>
            <a:endParaRPr lang="en-US" altLang="zh-CN" sz="2400" dirty="0">
              <a:latin typeface="Adobe 黑体 Std R" pitchFamily="34" charset="-122"/>
              <a:ea typeface="Adobe 黑体 Std R" pitchFamily="34" charset="-122"/>
            </a:endParaRPr>
          </a:p>
          <a:p>
            <a:pPr marL="457200" indent="-457200" eaLnBrk="1" hangingPunct="1">
              <a:lnSpc>
                <a:spcPct val="150000"/>
              </a:lnSpc>
              <a:spcBef>
                <a:spcPct val="40000"/>
              </a:spcBef>
              <a:buFontTx/>
              <a:buAutoNum type="arabicPeriod"/>
            </a:pPr>
            <a:r>
              <a:rPr lang="zh-CN" altLang="en-US" sz="2400" dirty="0">
                <a:latin typeface="Adobe 黑体 Std R" pitchFamily="34" charset="-122"/>
                <a:ea typeface="Adobe 黑体 Std R" pitchFamily="34" charset="-122"/>
              </a:rPr>
              <a:t>生产成本</a:t>
            </a:r>
            <a:endParaRPr lang="en-US" altLang="zh-CN" sz="2400" dirty="0">
              <a:latin typeface="Adobe 黑体 Std R" pitchFamily="34" charset="-122"/>
              <a:ea typeface="Adobe 黑体 Std R" pitchFamily="34" charset="-122"/>
            </a:endParaRPr>
          </a:p>
          <a:p>
            <a:pPr marL="457200" indent="-457200" eaLnBrk="1" hangingPunct="1">
              <a:lnSpc>
                <a:spcPct val="150000"/>
              </a:lnSpc>
              <a:spcBef>
                <a:spcPct val="40000"/>
              </a:spcBef>
              <a:buFontTx/>
              <a:buAutoNum type="arabicPeriod"/>
            </a:pPr>
            <a:r>
              <a:rPr lang="zh-CN" altLang="en-US" sz="2400" dirty="0">
                <a:latin typeface="Adobe 黑体 Std R" pitchFamily="34" charset="-122"/>
                <a:ea typeface="Adobe 黑体 Std R" pitchFamily="34" charset="-122"/>
              </a:rPr>
              <a:t>生产者可生产的其他相关商品的价格</a:t>
            </a:r>
            <a:endParaRPr lang="en-US" altLang="zh-CN" sz="2400" dirty="0">
              <a:latin typeface="Adobe 黑体 Std R" pitchFamily="34" charset="-122"/>
              <a:ea typeface="Adobe 黑体 Std R" pitchFamily="34" charset="-122"/>
            </a:endParaRPr>
          </a:p>
          <a:p>
            <a:pPr marL="457200" indent="-457200" eaLnBrk="1" hangingPunct="1">
              <a:lnSpc>
                <a:spcPct val="150000"/>
              </a:lnSpc>
              <a:spcBef>
                <a:spcPct val="40000"/>
              </a:spcBef>
              <a:buFontTx/>
              <a:buAutoNum type="arabicPeriod"/>
            </a:pPr>
            <a:r>
              <a:rPr lang="zh-CN" altLang="en-US" sz="2400" dirty="0">
                <a:latin typeface="Adobe 黑体 Std R" pitchFamily="34" charset="-122"/>
                <a:ea typeface="Adobe 黑体 Std R" pitchFamily="34" charset="-122"/>
              </a:rPr>
              <a:t>生产者对未来的预期</a:t>
            </a:r>
            <a:endParaRPr lang="en-US" altLang="zh-CN" sz="2400" dirty="0">
              <a:latin typeface="Adobe 黑体 Std R" pitchFamily="34" charset="-122"/>
              <a:ea typeface="Adobe 黑体 Std R" pitchFamily="34" charset="-122"/>
            </a:endParaRPr>
          </a:p>
          <a:p>
            <a:pPr lvl="2" eaLnBrk="1" hangingPunct="1">
              <a:buAutoNum type="arabicPeriod"/>
            </a:pPr>
            <a:endParaRPr lang="en-US" altLang="zh-CN" dirty="0"/>
          </a:p>
        </p:txBody>
      </p:sp>
      <p:sp>
        <p:nvSpPr>
          <p:cNvPr id="3174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31748"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三、影响供给量的其他因素</a:t>
            </a:r>
            <a:endParaRPr lang="en-US" altLang="zh-CN" dirty="0">
              <a:ea typeface="Adobe 黑体 Std R" pitchFamily="34"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strips(downLeft)">
                                      <p:cBhvr>
                                        <p:cTn id="7" dur="500"/>
                                        <p:tgtEl>
                                          <p:spTgt spid="2355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3554">
                                            <p:txEl>
                                              <p:pRg st="1" end="1"/>
                                            </p:txEl>
                                          </p:spTgt>
                                        </p:tgtEl>
                                        <p:attrNameLst>
                                          <p:attrName>style.visibility</p:attrName>
                                        </p:attrNameLst>
                                      </p:cBhvr>
                                      <p:to>
                                        <p:strVal val="visible"/>
                                      </p:to>
                                    </p:set>
                                    <p:animEffect transition="in" filter="strips(downLeft)">
                                      <p:cBhvr>
                                        <p:cTn id="10" dur="500"/>
                                        <p:tgtEl>
                                          <p:spTgt spid="23554">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Effect transition="in" filter="strips(downLeft)">
                                      <p:cBhvr>
                                        <p:cTn id="13" dur="500"/>
                                        <p:tgtEl>
                                          <p:spTgt spid="23554">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23554">
                                            <p:txEl>
                                              <p:pRg st="3" end="3"/>
                                            </p:txEl>
                                          </p:spTgt>
                                        </p:tgtEl>
                                        <p:attrNameLst>
                                          <p:attrName>style.visibility</p:attrName>
                                        </p:attrNameLst>
                                      </p:cBhvr>
                                      <p:to>
                                        <p:strVal val="visible"/>
                                      </p:to>
                                    </p:set>
                                    <p:animEffect transition="in" filter="strips(downLeft)">
                                      <p:cBhvr>
                                        <p:cTn id="16" dur="500"/>
                                        <p:tgtEl>
                                          <p:spTgt spid="23554">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23554">
                                            <p:txEl>
                                              <p:pRg st="4" end="4"/>
                                            </p:txEl>
                                          </p:spTgt>
                                        </p:tgtEl>
                                        <p:attrNameLst>
                                          <p:attrName>style.visibility</p:attrName>
                                        </p:attrNameLst>
                                      </p:cBhvr>
                                      <p:to>
                                        <p:strVal val="visible"/>
                                      </p:to>
                                    </p:set>
                                    <p:animEffect transition="in" filter="strips(downLeft)">
                                      <p:cBhvr>
                                        <p:cTn id="19" dur="500"/>
                                        <p:tgtEl>
                                          <p:spTgt spid="235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p:nvPr>
        </p:nvSpPr>
        <p:spPr>
          <a:xfrm>
            <a:off x="611560" y="1268760"/>
            <a:ext cx="7618486" cy="4784725"/>
          </a:xfrm>
        </p:spPr>
        <p:txBody>
          <a:bodyPr vert="horz" wrap="square" lIns="91440" tIns="45720" rIns="91440" bIns="45720" anchor="t" anchorCtr="0"/>
          <a:lstStyle/>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供给量的变动</a:t>
            </a:r>
            <a:br>
              <a:rPr lang="en-US" altLang="zh-CN" b="1" dirty="0">
                <a:solidFill>
                  <a:srgbClr val="CC0000"/>
                </a:solidFill>
                <a:latin typeface="Adobe 黑体 Std R" pitchFamily="34" charset="-122"/>
                <a:ea typeface="Adobe 黑体 Std R" pitchFamily="34" charset="-122"/>
              </a:rPr>
            </a:br>
            <a:r>
              <a:rPr lang="zh-CN" altLang="en-US" sz="2000" b="1" dirty="0">
                <a:solidFill>
                  <a:srgbClr val="000000"/>
                </a:solidFill>
                <a:latin typeface="Adobe 黑体 Std R" pitchFamily="34" charset="-122"/>
                <a:ea typeface="Adobe 黑体 Std R" pitchFamily="34" charset="-122"/>
              </a:rPr>
              <a:t>由于商品价格发生变化</a:t>
            </a:r>
            <a:r>
              <a:rPr lang="zh-CN" altLang="en-US" sz="2000" dirty="0">
                <a:solidFill>
                  <a:srgbClr val="000000"/>
                </a:solidFill>
                <a:latin typeface="Adobe 黑体 Std R" pitchFamily="34" charset="-122"/>
                <a:ea typeface="Adobe 黑体 Std R" pitchFamily="34" charset="-122"/>
              </a:rPr>
              <a:t>而导致的商品供给量的变化。这种变动是沿着供给曲线的变动。</a:t>
            </a:r>
            <a:endParaRPr lang="en-US" altLang="zh-CN" sz="2000" dirty="0">
              <a:solidFill>
                <a:srgbClr val="000000"/>
              </a:solidFill>
              <a:latin typeface="Adobe 黑体 Std R" pitchFamily="34" charset="-122"/>
              <a:ea typeface="Adobe 黑体 Std R" pitchFamily="34" charset="-122"/>
            </a:endParaRPr>
          </a:p>
          <a:p>
            <a:pPr marL="1371600" lvl="3" indent="0" eaLnBrk="1" hangingPunct="1">
              <a:lnSpc>
                <a:spcPct val="150000"/>
              </a:lnSpc>
              <a:buNone/>
            </a:pPr>
            <a:endParaRPr lang="en-US" altLang="zh-CN" sz="2100" dirty="0">
              <a:solidFill>
                <a:srgbClr val="000000"/>
              </a:solidFill>
              <a:latin typeface="Adobe 黑体 Std R" pitchFamily="34" charset="-122"/>
              <a:ea typeface="Adobe 黑体 Std R" pitchFamily="34" charset="-122"/>
            </a:endParaRPr>
          </a:p>
          <a:p>
            <a:pPr marL="1371600" lvl="2" indent="-457200" eaLnBrk="1" hangingPunct="1">
              <a:lnSpc>
                <a:spcPct val="150000"/>
              </a:lnSpc>
              <a:buFontTx/>
              <a:buAutoNum type="arabicPeriod" startAt="2"/>
            </a:pPr>
            <a:r>
              <a:rPr lang="zh-CN" altLang="en-US" b="1" dirty="0">
                <a:solidFill>
                  <a:srgbClr val="CC0000"/>
                </a:solidFill>
                <a:latin typeface="Adobe 黑体 Std R" pitchFamily="34" charset="-122"/>
                <a:ea typeface="Adobe 黑体 Std R" pitchFamily="34" charset="-122"/>
              </a:rPr>
              <a:t>供给的变动</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商品价格以外的其他因素变动而引起的商品供给量的变动。这种变动是供给曲线的移动。</a:t>
            </a:r>
            <a:endParaRPr lang="en-US" altLang="zh-CN" sz="2000" dirty="0">
              <a:solidFill>
                <a:srgbClr val="000000"/>
              </a:solidFill>
              <a:latin typeface="Adobe 黑体 Std R" pitchFamily="34" charset="-122"/>
              <a:ea typeface="Adobe 黑体 Std R" pitchFamily="34" charset="-122"/>
            </a:endParaRPr>
          </a:p>
        </p:txBody>
      </p:sp>
      <p:sp>
        <p:nvSpPr>
          <p:cNvPr id="32771"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32772"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四、供给量的变动和供给的变动</a:t>
            </a:r>
            <a:endParaRPr lang="en-US" altLang="zh-CN" dirty="0">
              <a:ea typeface="Adobe 黑体 Std R" pitchFamily="34" charset="-122"/>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strips(downRight)">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Effect transition="in" filter="strips(downRight)">
                                      <p:cBhvr>
                                        <p:cTn id="12" dur="5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41"/>
          <p:cNvGrpSpPr/>
          <p:nvPr/>
        </p:nvGrpSpPr>
        <p:grpSpPr>
          <a:xfrm>
            <a:off x="2162175" y="3357563"/>
            <a:ext cx="2520950" cy="1874837"/>
            <a:chOff x="37923" y="0"/>
            <a:chExt cx="2522073" cy="1875788"/>
          </a:xfrm>
        </p:grpSpPr>
        <p:graphicFrame>
          <p:nvGraphicFramePr>
            <p:cNvPr id="33834" name="Object 3"/>
            <p:cNvGraphicFramePr>
              <a:graphicFrameLocks noChangeAspect="1"/>
            </p:cNvGraphicFramePr>
            <p:nvPr/>
          </p:nvGraphicFramePr>
          <p:xfrm>
            <a:off x="37923" y="163498"/>
            <a:ext cx="302651" cy="334469"/>
          </p:xfrm>
          <a:graphic>
            <a:graphicData uri="http://schemas.openxmlformats.org/presentationml/2006/ole">
              <mc:AlternateContent xmlns:mc="http://schemas.openxmlformats.org/markup-compatibility/2006">
                <mc:Choice xmlns:v="urn:schemas-microsoft-com:vml" Requires="v">
                  <p:oleObj r:id="rId2" imgW="165735" imgH="229870" progId="">
                    <p:embed/>
                  </p:oleObj>
                </mc:Choice>
                <mc:Fallback>
                  <p:oleObj r:id="rId2" imgW="165735" imgH="229870" progId="">
                    <p:embed/>
                    <p:pic>
                      <p:nvPicPr>
                        <p:cNvPr id="0" name="图片 3154"/>
                        <p:cNvPicPr/>
                        <p:nvPr/>
                      </p:nvPicPr>
                      <p:blipFill>
                        <a:blip r:embed="rId3"/>
                        <a:stretch>
                          <a:fillRect/>
                        </a:stretch>
                      </p:blipFill>
                      <p:spPr>
                        <a:xfrm>
                          <a:off x="37923" y="163498"/>
                          <a:ext cx="302651" cy="334469"/>
                        </a:xfrm>
                        <a:prstGeom prst="rect">
                          <a:avLst/>
                        </a:prstGeom>
                        <a:noFill/>
                        <a:ln w="38100">
                          <a:noFill/>
                          <a:miter/>
                        </a:ln>
                      </p:spPr>
                    </p:pic>
                  </p:oleObj>
                </mc:Fallback>
              </mc:AlternateContent>
            </a:graphicData>
          </a:graphic>
        </p:graphicFrame>
        <p:grpSp>
          <p:nvGrpSpPr>
            <p:cNvPr id="33835" name="组合 40"/>
            <p:cNvGrpSpPr/>
            <p:nvPr/>
          </p:nvGrpSpPr>
          <p:grpSpPr>
            <a:xfrm>
              <a:off x="357247" y="0"/>
              <a:ext cx="2202749" cy="1875788"/>
              <a:chOff x="16" y="0"/>
              <a:chExt cx="2202749" cy="1875788"/>
            </a:xfrm>
          </p:grpSpPr>
          <p:cxnSp>
            <p:nvCxnSpPr>
              <p:cNvPr id="33836" name="直接连接符 28"/>
              <p:cNvCxnSpPr/>
              <p:nvPr/>
            </p:nvCxnSpPr>
            <p:spPr>
              <a:xfrm>
                <a:off x="16" y="360491"/>
                <a:ext cx="1878320" cy="1588"/>
              </a:xfrm>
              <a:prstGeom prst="line">
                <a:avLst/>
              </a:prstGeom>
              <a:ln w="9525" cap="flat" cmpd="sng">
                <a:solidFill>
                  <a:srgbClr val="7F7F7F"/>
                </a:solidFill>
                <a:prstDash val="lgDash"/>
                <a:headEnd type="none" w="med" len="med"/>
                <a:tailEnd type="none" w="med" len="med"/>
              </a:ln>
            </p:spPr>
          </p:cxnSp>
          <p:cxnSp>
            <p:nvCxnSpPr>
              <p:cNvPr id="33837" name="直接连接符 30"/>
              <p:cNvCxnSpPr/>
              <p:nvPr/>
            </p:nvCxnSpPr>
            <p:spPr>
              <a:xfrm rot="5400000">
                <a:off x="1404283" y="883752"/>
                <a:ext cx="1048122" cy="1587"/>
              </a:xfrm>
              <a:prstGeom prst="line">
                <a:avLst/>
              </a:prstGeom>
              <a:ln w="9525" cap="flat" cmpd="sng">
                <a:solidFill>
                  <a:srgbClr val="7F7F7F"/>
                </a:solidFill>
                <a:prstDash val="lgDash"/>
                <a:headEnd type="none" w="med" len="med"/>
                <a:tailEnd type="none" w="med" len="med"/>
              </a:ln>
            </p:spPr>
          </p:cxnSp>
          <p:graphicFrame>
            <p:nvGraphicFramePr>
              <p:cNvPr id="33838" name="Object 7"/>
              <p:cNvGraphicFramePr>
                <a:graphicFrameLocks noChangeAspect="1"/>
              </p:cNvGraphicFramePr>
              <p:nvPr/>
            </p:nvGraphicFramePr>
            <p:xfrm>
              <a:off x="1615238" y="0"/>
              <a:ext cx="279692" cy="240088"/>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164"/>
                          <p:cNvPicPr/>
                          <p:nvPr/>
                        </p:nvPicPr>
                        <p:blipFill>
                          <a:blip r:embed="rId5"/>
                          <a:stretch>
                            <a:fillRect/>
                          </a:stretch>
                        </p:blipFill>
                        <p:spPr>
                          <a:xfrm>
                            <a:off x="1615238" y="0"/>
                            <a:ext cx="279692" cy="240088"/>
                          </a:xfrm>
                          <a:prstGeom prst="rect">
                            <a:avLst/>
                          </a:prstGeom>
                          <a:noFill/>
                          <a:ln w="38100">
                            <a:noFill/>
                            <a:miter/>
                          </a:ln>
                        </p:spPr>
                      </p:pic>
                    </p:oleObj>
                  </mc:Fallback>
                </mc:AlternateContent>
              </a:graphicData>
            </a:graphic>
          </p:graphicFrame>
          <p:graphicFrame>
            <p:nvGraphicFramePr>
              <p:cNvPr id="33839" name="Object 8"/>
              <p:cNvGraphicFramePr>
                <a:graphicFrameLocks noChangeAspect="1"/>
              </p:cNvGraphicFramePr>
              <p:nvPr/>
            </p:nvGraphicFramePr>
            <p:xfrm>
              <a:off x="1781140" y="1541319"/>
              <a:ext cx="421625" cy="334469"/>
            </p:xfrm>
            <a:graphic>
              <a:graphicData uri="http://schemas.openxmlformats.org/presentationml/2006/ole">
                <mc:AlternateContent xmlns:mc="http://schemas.openxmlformats.org/markup-compatibility/2006">
                  <mc:Choice xmlns:v="urn:schemas-microsoft-com:vml" Requires="v">
                    <p:oleObj r:id="rId6" imgW="229870" imgH="229870" progId="">
                      <p:embed/>
                    </p:oleObj>
                  </mc:Choice>
                  <mc:Fallback>
                    <p:oleObj r:id="rId6" imgW="229870" imgH="229870" progId="">
                      <p:embed/>
                      <p:pic>
                        <p:nvPicPr>
                          <p:cNvPr id="0" name="图片 3155"/>
                          <p:cNvPicPr/>
                          <p:nvPr/>
                        </p:nvPicPr>
                        <p:blipFill>
                          <a:blip r:embed="rId7"/>
                          <a:stretch>
                            <a:fillRect/>
                          </a:stretch>
                        </p:blipFill>
                        <p:spPr>
                          <a:xfrm>
                            <a:off x="1781140" y="1541319"/>
                            <a:ext cx="421625" cy="334469"/>
                          </a:xfrm>
                          <a:prstGeom prst="rect">
                            <a:avLst/>
                          </a:prstGeom>
                          <a:noFill/>
                          <a:ln w="38100">
                            <a:noFill/>
                            <a:miter/>
                          </a:ln>
                        </p:spPr>
                      </p:pic>
                    </p:oleObj>
                  </mc:Fallback>
                </mc:AlternateContent>
              </a:graphicData>
            </a:graphic>
          </p:graphicFrame>
        </p:grpSp>
      </p:grpSp>
      <p:grpSp>
        <p:nvGrpSpPr>
          <p:cNvPr id="25619" name="组合 66"/>
          <p:cNvGrpSpPr/>
          <p:nvPr/>
        </p:nvGrpSpPr>
        <p:grpSpPr>
          <a:xfrm>
            <a:off x="2074863" y="1808163"/>
            <a:ext cx="5073650" cy="3425825"/>
            <a:chOff x="0" y="0"/>
            <a:chExt cx="5072063" cy="3425841"/>
          </a:xfrm>
        </p:grpSpPr>
        <p:graphicFrame>
          <p:nvGraphicFramePr>
            <p:cNvPr id="33818" name="Object 20"/>
            <p:cNvGraphicFramePr>
              <a:graphicFrameLocks noChangeAspect="1"/>
            </p:cNvGraphicFramePr>
            <p:nvPr/>
          </p:nvGraphicFramePr>
          <p:xfrm>
            <a:off x="2348765" y="1117600"/>
            <a:ext cx="279313" cy="239712"/>
          </p:xfrm>
          <a:graphic>
            <a:graphicData uri="http://schemas.openxmlformats.org/presentationml/2006/ole">
              <mc:AlternateContent xmlns:mc="http://schemas.openxmlformats.org/markup-compatibility/2006">
                <mc:Choice xmlns:v="urn:schemas-microsoft-com:vml" Requires="v">
                  <p:oleObj r:id="rId8" imgW="153035" imgH="166370" progId="">
                    <p:embed/>
                  </p:oleObj>
                </mc:Choice>
                <mc:Fallback>
                  <p:oleObj r:id="rId8" imgW="153035" imgH="166370" progId="">
                    <p:embed/>
                    <p:pic>
                      <p:nvPicPr>
                        <p:cNvPr id="0" name="图片 3158"/>
                        <p:cNvPicPr/>
                        <p:nvPr/>
                      </p:nvPicPr>
                      <p:blipFill>
                        <a:blip r:embed="rId9"/>
                        <a:stretch>
                          <a:fillRect/>
                        </a:stretch>
                      </p:blipFill>
                      <p:spPr>
                        <a:xfrm>
                          <a:off x="2348765" y="1117600"/>
                          <a:ext cx="279313" cy="239712"/>
                        </a:xfrm>
                        <a:prstGeom prst="rect">
                          <a:avLst/>
                        </a:prstGeom>
                        <a:noFill/>
                        <a:ln w="38100">
                          <a:noFill/>
                          <a:miter/>
                        </a:ln>
                      </p:spPr>
                    </p:pic>
                  </p:oleObj>
                </mc:Fallback>
              </mc:AlternateContent>
            </a:graphicData>
          </a:graphic>
        </p:graphicFrame>
        <p:grpSp>
          <p:nvGrpSpPr>
            <p:cNvPr id="33819" name="组合 56"/>
            <p:cNvGrpSpPr/>
            <p:nvPr/>
          </p:nvGrpSpPr>
          <p:grpSpPr>
            <a:xfrm>
              <a:off x="0" y="0"/>
              <a:ext cx="5072063" cy="3425841"/>
              <a:chOff x="0" y="0"/>
              <a:chExt cx="5072063" cy="3425841"/>
            </a:xfrm>
          </p:grpSpPr>
          <p:grpSp>
            <p:nvGrpSpPr>
              <p:cNvPr id="33820" name="组合 39"/>
              <p:cNvGrpSpPr/>
              <p:nvPr/>
            </p:nvGrpSpPr>
            <p:grpSpPr>
              <a:xfrm>
                <a:off x="0" y="74511"/>
                <a:ext cx="5072063" cy="3351330"/>
                <a:chOff x="0" y="0"/>
                <a:chExt cx="5072063" cy="3351330"/>
              </a:xfrm>
            </p:grpSpPr>
            <p:grpSp>
              <p:nvGrpSpPr>
                <p:cNvPr id="33822" name="组合 38"/>
                <p:cNvGrpSpPr/>
                <p:nvPr/>
              </p:nvGrpSpPr>
              <p:grpSpPr>
                <a:xfrm>
                  <a:off x="0" y="0"/>
                  <a:ext cx="5072063" cy="3351330"/>
                  <a:chOff x="0" y="0"/>
                  <a:chExt cx="5072063" cy="3351330"/>
                </a:xfrm>
              </p:grpSpPr>
              <p:cxnSp>
                <p:nvCxnSpPr>
                  <p:cNvPr id="33824" name="直接连接符 23"/>
                  <p:cNvCxnSpPr/>
                  <p:nvPr/>
                </p:nvCxnSpPr>
                <p:spPr>
                  <a:xfrm rot="5400000">
                    <a:off x="1843875" y="2161476"/>
                    <a:ext cx="1639887" cy="0"/>
                  </a:xfrm>
                  <a:prstGeom prst="line">
                    <a:avLst/>
                  </a:prstGeom>
                  <a:ln w="9525" cap="flat" cmpd="sng">
                    <a:solidFill>
                      <a:srgbClr val="7F7F7F"/>
                    </a:solidFill>
                    <a:prstDash val="lgDash"/>
                    <a:headEnd type="none" w="med" len="med"/>
                    <a:tailEnd type="none" w="med" len="med"/>
                  </a:ln>
                </p:spPr>
              </p:cxnSp>
              <p:cxnSp>
                <p:nvCxnSpPr>
                  <p:cNvPr id="33825" name="直接连接符 15"/>
                  <p:cNvCxnSpPr/>
                  <p:nvPr/>
                </p:nvCxnSpPr>
                <p:spPr>
                  <a:xfrm>
                    <a:off x="376238" y="1341539"/>
                    <a:ext cx="1314450" cy="1587"/>
                  </a:xfrm>
                  <a:prstGeom prst="line">
                    <a:avLst/>
                  </a:prstGeom>
                  <a:ln w="9525" cap="flat" cmpd="sng">
                    <a:solidFill>
                      <a:srgbClr val="7F7F7F"/>
                    </a:solidFill>
                    <a:prstDash val="lgDash"/>
                    <a:headEnd type="none" w="med" len="med"/>
                    <a:tailEnd type="none" w="med" len="med"/>
                  </a:ln>
                </p:spPr>
              </p:cxnSp>
              <p:cxnSp>
                <p:nvCxnSpPr>
                  <p:cNvPr id="33826" name="直接连接符 45"/>
                  <p:cNvCxnSpPr/>
                  <p:nvPr/>
                </p:nvCxnSpPr>
                <p:spPr>
                  <a:xfrm>
                    <a:off x="1690688" y="1341539"/>
                    <a:ext cx="939800" cy="1587"/>
                  </a:xfrm>
                  <a:prstGeom prst="line">
                    <a:avLst/>
                  </a:prstGeom>
                  <a:ln w="9525" cap="flat" cmpd="sng">
                    <a:solidFill>
                      <a:srgbClr val="7F7F7F"/>
                    </a:solidFill>
                    <a:prstDash val="lgDash"/>
                    <a:headEnd type="none" w="med" len="med"/>
                    <a:tailEnd type="none" w="med" len="med"/>
                  </a:ln>
                </p:spPr>
              </p:cxnSp>
              <p:cxnSp>
                <p:nvCxnSpPr>
                  <p:cNvPr id="33827" name="直接箭头连接符 5"/>
                  <p:cNvCxnSpPr/>
                  <p:nvPr/>
                </p:nvCxnSpPr>
                <p:spPr>
                  <a:xfrm>
                    <a:off x="376238" y="2979839"/>
                    <a:ext cx="4695825" cy="1587"/>
                  </a:xfrm>
                  <a:prstGeom prst="straightConnector1">
                    <a:avLst/>
                  </a:prstGeom>
                  <a:ln w="9525" cap="flat" cmpd="sng">
                    <a:solidFill>
                      <a:srgbClr val="7F7F7F"/>
                    </a:solidFill>
                    <a:prstDash val="solid"/>
                    <a:headEnd type="none" w="med" len="med"/>
                    <a:tailEnd type="stealth" w="med" len="lg"/>
                  </a:ln>
                </p:spPr>
              </p:cxnSp>
              <p:cxnSp>
                <p:nvCxnSpPr>
                  <p:cNvPr id="33828" name="直接箭头连接符 7"/>
                  <p:cNvCxnSpPr/>
                  <p:nvPr/>
                </p:nvCxnSpPr>
                <p:spPr>
                  <a:xfrm rot="5400000" flipH="1" flipV="1">
                    <a:off x="-1112837" y="1489170"/>
                    <a:ext cx="2979738" cy="1587"/>
                  </a:xfrm>
                  <a:prstGeom prst="straightConnector1">
                    <a:avLst/>
                  </a:prstGeom>
                  <a:ln w="9525" cap="flat" cmpd="sng">
                    <a:solidFill>
                      <a:srgbClr val="7F7F7F"/>
                    </a:solidFill>
                    <a:prstDash val="solid"/>
                    <a:headEnd type="none" w="med" len="med"/>
                    <a:tailEnd type="stealth" w="med" len="lg"/>
                  </a:ln>
                </p:spPr>
              </p:cxnSp>
              <p:cxnSp>
                <p:nvCxnSpPr>
                  <p:cNvPr id="33829" name="直接连接符 12"/>
                  <p:cNvCxnSpPr/>
                  <p:nvPr/>
                </p:nvCxnSpPr>
                <p:spPr>
                  <a:xfrm rot="5400000" flipH="1" flipV="1">
                    <a:off x="1755775" y="609701"/>
                    <a:ext cx="1936750" cy="131445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33830" name="Object 30"/>
                  <p:cNvGraphicFramePr>
                    <a:graphicFrameLocks noChangeAspect="1"/>
                  </p:cNvGraphicFramePr>
                  <p:nvPr/>
                </p:nvGraphicFramePr>
                <p:xfrm>
                  <a:off x="0" y="0"/>
                  <a:ext cx="279692" cy="240088"/>
                </p:xfrm>
                <a:graphic>
                  <a:graphicData uri="http://schemas.openxmlformats.org/presentationml/2006/ole">
                    <mc:AlternateContent xmlns:mc="http://schemas.openxmlformats.org/markup-compatibility/2006">
                      <mc:Choice xmlns:v="urn:schemas-microsoft-com:vml" Requires="v">
                        <p:oleObj r:id="rId10" imgW="153035" imgH="166370" progId="">
                          <p:embed/>
                        </p:oleObj>
                      </mc:Choice>
                      <mc:Fallback>
                        <p:oleObj r:id="rId10" imgW="153035" imgH="166370" progId="">
                          <p:embed/>
                          <p:pic>
                            <p:nvPicPr>
                              <p:cNvPr id="0" name="图片 3156"/>
                              <p:cNvPicPr/>
                              <p:nvPr/>
                            </p:nvPicPr>
                            <p:blipFill>
                              <a:blip r:embed="rId11"/>
                              <a:stretch>
                                <a:fillRect/>
                              </a:stretch>
                            </p:blipFill>
                            <p:spPr>
                              <a:xfrm>
                                <a:off x="0" y="0"/>
                                <a:ext cx="279692" cy="240088"/>
                              </a:xfrm>
                              <a:prstGeom prst="rect">
                                <a:avLst/>
                              </a:prstGeom>
                              <a:noFill/>
                              <a:ln w="38100">
                                <a:noFill/>
                                <a:miter/>
                              </a:ln>
                            </p:spPr>
                          </p:pic>
                        </p:oleObj>
                      </mc:Fallback>
                    </mc:AlternateContent>
                  </a:graphicData>
                </a:graphic>
              </p:graphicFrame>
              <p:graphicFrame>
                <p:nvGraphicFramePr>
                  <p:cNvPr id="33831" name="Object 31"/>
                  <p:cNvGraphicFramePr>
                    <a:graphicFrameLocks noChangeAspect="1"/>
                  </p:cNvGraphicFramePr>
                  <p:nvPr/>
                </p:nvGraphicFramePr>
                <p:xfrm>
                  <a:off x="83194" y="1217575"/>
                  <a:ext cx="279692" cy="334469"/>
                </p:xfrm>
                <a:graphic>
                  <a:graphicData uri="http://schemas.openxmlformats.org/presentationml/2006/ole">
                    <mc:AlternateContent xmlns:mc="http://schemas.openxmlformats.org/markup-compatibility/2006">
                      <mc:Choice xmlns:v="urn:schemas-microsoft-com:vml" Requires="v">
                        <p:oleObj r:id="rId12" imgW="153035" imgH="229870" progId="">
                          <p:embed/>
                        </p:oleObj>
                      </mc:Choice>
                      <mc:Fallback>
                        <p:oleObj r:id="rId12" imgW="153035" imgH="229870" progId="">
                          <p:embed/>
                          <p:pic>
                            <p:nvPicPr>
                              <p:cNvPr id="0" name="图片 3159"/>
                              <p:cNvPicPr/>
                              <p:nvPr/>
                            </p:nvPicPr>
                            <p:blipFill>
                              <a:blip r:embed="rId13"/>
                              <a:stretch>
                                <a:fillRect/>
                              </a:stretch>
                            </p:blipFill>
                            <p:spPr>
                              <a:xfrm>
                                <a:off x="83194" y="1217575"/>
                                <a:ext cx="279692" cy="334469"/>
                              </a:xfrm>
                              <a:prstGeom prst="rect">
                                <a:avLst/>
                              </a:prstGeom>
                              <a:noFill/>
                              <a:ln w="38100">
                                <a:noFill/>
                                <a:miter/>
                              </a:ln>
                            </p:spPr>
                          </p:pic>
                        </p:oleObj>
                      </mc:Fallback>
                    </mc:AlternateContent>
                  </a:graphicData>
                </a:graphic>
              </p:graphicFrame>
              <p:graphicFrame>
                <p:nvGraphicFramePr>
                  <p:cNvPr id="33832" name="Object 32"/>
                  <p:cNvGraphicFramePr>
                    <a:graphicFrameLocks noChangeAspect="1"/>
                  </p:cNvGraphicFramePr>
                  <p:nvPr/>
                </p:nvGraphicFramePr>
                <p:xfrm>
                  <a:off x="93927" y="2980434"/>
                  <a:ext cx="279692" cy="258303"/>
                </p:xfrm>
                <a:graphic>
                  <a:graphicData uri="http://schemas.openxmlformats.org/presentationml/2006/ole">
                    <mc:AlternateContent xmlns:mc="http://schemas.openxmlformats.org/markup-compatibility/2006">
                      <mc:Choice xmlns:v="urn:schemas-microsoft-com:vml" Requires="v">
                        <p:oleObj r:id="rId14" imgW="153035" imgH="178435" progId="">
                          <p:embed/>
                        </p:oleObj>
                      </mc:Choice>
                      <mc:Fallback>
                        <p:oleObj r:id="rId14" imgW="153035" imgH="178435" progId="">
                          <p:embed/>
                          <p:pic>
                            <p:nvPicPr>
                              <p:cNvPr id="0" name="图片 3157"/>
                              <p:cNvPicPr/>
                              <p:nvPr/>
                            </p:nvPicPr>
                            <p:blipFill>
                              <a:blip r:embed="rId15"/>
                              <a:stretch>
                                <a:fillRect/>
                              </a:stretch>
                            </p:blipFill>
                            <p:spPr>
                              <a:xfrm>
                                <a:off x="93927" y="2980434"/>
                                <a:ext cx="279692" cy="258303"/>
                              </a:xfrm>
                              <a:prstGeom prst="rect">
                                <a:avLst/>
                              </a:prstGeom>
                              <a:noFill/>
                              <a:ln w="38100">
                                <a:noFill/>
                                <a:miter/>
                              </a:ln>
                            </p:spPr>
                          </p:pic>
                        </p:oleObj>
                      </mc:Fallback>
                    </mc:AlternateContent>
                  </a:graphicData>
                </a:graphic>
              </p:graphicFrame>
              <p:graphicFrame>
                <p:nvGraphicFramePr>
                  <p:cNvPr id="33833" name="Object 33"/>
                  <p:cNvGraphicFramePr>
                    <a:graphicFrameLocks noChangeAspect="1"/>
                  </p:cNvGraphicFramePr>
                  <p:nvPr/>
                </p:nvGraphicFramePr>
                <p:xfrm>
                  <a:off x="4790282" y="3054945"/>
                  <a:ext cx="279692" cy="296385"/>
                </p:xfrm>
                <a:graphic>
                  <a:graphicData uri="http://schemas.openxmlformats.org/presentationml/2006/ole">
                    <mc:AlternateContent xmlns:mc="http://schemas.openxmlformats.org/markup-compatibility/2006">
                      <mc:Choice xmlns:v="urn:schemas-microsoft-com:vml" Requires="v">
                        <p:oleObj r:id="rId16" imgW="153035" imgH="204470" progId="">
                          <p:embed/>
                        </p:oleObj>
                      </mc:Choice>
                      <mc:Fallback>
                        <p:oleObj r:id="rId16" imgW="153035" imgH="204470" progId="">
                          <p:embed/>
                          <p:pic>
                            <p:nvPicPr>
                              <p:cNvPr id="0" name="图片 3160"/>
                              <p:cNvPicPr/>
                              <p:nvPr/>
                            </p:nvPicPr>
                            <p:blipFill>
                              <a:blip r:embed="rId17"/>
                              <a:stretch>
                                <a:fillRect/>
                              </a:stretch>
                            </p:blipFill>
                            <p:spPr>
                              <a:xfrm>
                                <a:off x="4790282" y="3054945"/>
                                <a:ext cx="279692" cy="296385"/>
                              </a:xfrm>
                              <a:prstGeom prst="rect">
                                <a:avLst/>
                              </a:prstGeom>
                              <a:noFill/>
                              <a:ln w="38100">
                                <a:noFill/>
                                <a:miter/>
                              </a:ln>
                            </p:spPr>
                          </p:pic>
                        </p:oleObj>
                      </mc:Fallback>
                    </mc:AlternateContent>
                  </a:graphicData>
                </a:graphic>
              </p:graphicFrame>
            </p:grpSp>
            <p:graphicFrame>
              <p:nvGraphicFramePr>
                <p:cNvPr id="33823" name="Object 34"/>
                <p:cNvGraphicFramePr>
                  <a:graphicFrameLocks noChangeAspect="1"/>
                </p:cNvGraphicFramePr>
                <p:nvPr/>
              </p:nvGraphicFramePr>
              <p:xfrm>
                <a:off x="2620886" y="3015946"/>
                <a:ext cx="396578" cy="334469"/>
              </p:xfrm>
              <a:graphic>
                <a:graphicData uri="http://schemas.openxmlformats.org/presentationml/2006/ole">
                  <mc:AlternateContent xmlns:mc="http://schemas.openxmlformats.org/markup-compatibility/2006">
                    <mc:Choice xmlns:v="urn:schemas-microsoft-com:vml" Requires="v">
                      <p:oleObj r:id="rId18" imgW="216535" imgH="229235" progId="">
                        <p:embed/>
                      </p:oleObj>
                    </mc:Choice>
                    <mc:Fallback>
                      <p:oleObj r:id="rId18" imgW="216535" imgH="229235" progId="">
                        <p:embed/>
                        <p:pic>
                          <p:nvPicPr>
                            <p:cNvPr id="0" name="图片 3162"/>
                            <p:cNvPicPr/>
                            <p:nvPr/>
                          </p:nvPicPr>
                          <p:blipFill>
                            <a:blip r:embed="rId19"/>
                            <a:stretch>
                              <a:fillRect/>
                            </a:stretch>
                          </p:blipFill>
                          <p:spPr>
                            <a:xfrm>
                              <a:off x="2620886" y="3015946"/>
                              <a:ext cx="396578" cy="334469"/>
                            </a:xfrm>
                            <a:prstGeom prst="rect">
                              <a:avLst/>
                            </a:prstGeom>
                            <a:noFill/>
                            <a:ln w="38100">
                              <a:noFill/>
                              <a:miter/>
                            </a:ln>
                          </p:spPr>
                        </p:pic>
                      </p:oleObj>
                    </mc:Fallback>
                  </mc:AlternateContent>
                </a:graphicData>
              </a:graphic>
            </p:graphicFrame>
          </p:grpSp>
          <p:graphicFrame>
            <p:nvGraphicFramePr>
              <p:cNvPr id="33821" name="Object 35"/>
              <p:cNvGraphicFramePr>
                <a:graphicFrameLocks noChangeAspect="1"/>
              </p:cNvGraphicFramePr>
              <p:nvPr/>
            </p:nvGraphicFramePr>
            <p:xfrm>
              <a:off x="3287448" y="0"/>
              <a:ext cx="302653" cy="334469"/>
            </p:xfrm>
            <a:graphic>
              <a:graphicData uri="http://schemas.openxmlformats.org/presentationml/2006/ole">
                <mc:AlternateContent xmlns:mc="http://schemas.openxmlformats.org/markup-compatibility/2006">
                  <mc:Choice xmlns:v="urn:schemas-microsoft-com:vml" Requires="v">
                    <p:oleObj r:id="rId20" imgW="165735" imgH="229870" progId="">
                      <p:embed/>
                    </p:oleObj>
                  </mc:Choice>
                  <mc:Fallback>
                    <p:oleObj r:id="rId20" imgW="165735" imgH="229870" progId="">
                      <p:embed/>
                      <p:pic>
                        <p:nvPicPr>
                          <p:cNvPr id="0" name="图片 3161"/>
                          <p:cNvPicPr/>
                          <p:nvPr/>
                        </p:nvPicPr>
                        <p:blipFill>
                          <a:blip r:embed="rId21"/>
                          <a:stretch>
                            <a:fillRect/>
                          </a:stretch>
                        </p:blipFill>
                        <p:spPr>
                          <a:xfrm>
                            <a:off x="3287448" y="0"/>
                            <a:ext cx="302653" cy="334469"/>
                          </a:xfrm>
                          <a:prstGeom prst="rect">
                            <a:avLst/>
                          </a:prstGeom>
                          <a:noFill/>
                          <a:ln w="38100">
                            <a:noFill/>
                            <a:miter/>
                          </a:ln>
                        </p:spPr>
                      </p:pic>
                    </p:oleObj>
                  </mc:Fallback>
                </mc:AlternateContent>
              </a:graphicData>
            </a:graphic>
          </p:graphicFrame>
        </p:grpSp>
      </p:grpSp>
      <p:sp>
        <p:nvSpPr>
          <p:cNvPr id="33796"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4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四、供给量的变动和供给的变动</a:t>
            </a:r>
            <a:endParaRPr lang="en-US" altLang="zh-CN" dirty="0">
              <a:ea typeface="Adobe 黑体 Std R" pitchFamily="34" charset="-122"/>
            </a:endParaRPr>
          </a:p>
        </p:txBody>
      </p:sp>
      <p:grpSp>
        <p:nvGrpSpPr>
          <p:cNvPr id="3" name="组合 2"/>
          <p:cNvGrpSpPr/>
          <p:nvPr/>
        </p:nvGrpSpPr>
        <p:grpSpPr>
          <a:xfrm>
            <a:off x="4713288" y="1808163"/>
            <a:ext cx="1828800" cy="3463925"/>
            <a:chOff x="4713288" y="1808163"/>
            <a:chExt cx="1828800" cy="3463925"/>
          </a:xfrm>
        </p:grpSpPr>
        <p:grpSp>
          <p:nvGrpSpPr>
            <p:cNvPr id="33807" name="组合 55"/>
            <p:cNvGrpSpPr/>
            <p:nvPr/>
          </p:nvGrpSpPr>
          <p:grpSpPr>
            <a:xfrm>
              <a:off x="4713288" y="1808163"/>
              <a:ext cx="1828800" cy="3463925"/>
              <a:chOff x="0" y="0"/>
              <a:chExt cx="1828181" cy="3463925"/>
            </a:xfrm>
          </p:grpSpPr>
          <p:grpSp>
            <p:nvGrpSpPr>
              <p:cNvPr id="33809" name="组合 44"/>
              <p:cNvGrpSpPr/>
              <p:nvPr/>
            </p:nvGrpSpPr>
            <p:grpSpPr>
              <a:xfrm>
                <a:off x="0" y="500062"/>
                <a:ext cx="1481137" cy="2963863"/>
                <a:chOff x="0" y="0"/>
                <a:chExt cx="1481137" cy="2963863"/>
              </a:xfrm>
            </p:grpSpPr>
            <p:grpSp>
              <p:nvGrpSpPr>
                <p:cNvPr id="33811" name="组合 43"/>
                <p:cNvGrpSpPr/>
                <p:nvPr/>
              </p:nvGrpSpPr>
              <p:grpSpPr>
                <a:xfrm>
                  <a:off x="0" y="0"/>
                  <a:ext cx="1481137" cy="2554288"/>
                  <a:chOff x="0" y="0"/>
                  <a:chExt cx="1481137" cy="2554288"/>
                </a:xfrm>
              </p:grpSpPr>
              <p:cxnSp>
                <p:nvCxnSpPr>
                  <p:cNvPr id="33813" name="直接连接符 13"/>
                  <p:cNvCxnSpPr/>
                  <p:nvPr/>
                </p:nvCxnSpPr>
                <p:spPr>
                  <a:xfrm rot="5400000" flipH="1" flipV="1">
                    <a:off x="-144741" y="311372"/>
                    <a:ext cx="1936750" cy="1314006"/>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nvGrpSpPr>
                  <p:cNvPr id="33814" name="组合 42"/>
                  <p:cNvGrpSpPr/>
                  <p:nvPr/>
                </p:nvGrpSpPr>
                <p:grpSpPr>
                  <a:xfrm>
                    <a:off x="0" y="841134"/>
                    <a:ext cx="1312626" cy="1713154"/>
                    <a:chOff x="0" y="0"/>
                    <a:chExt cx="1312626" cy="1713154"/>
                  </a:xfrm>
                </p:grpSpPr>
                <p:cxnSp>
                  <p:nvCxnSpPr>
                    <p:cNvPr id="33815" name="直接连接符 25"/>
                    <p:cNvCxnSpPr/>
                    <p:nvPr/>
                  </p:nvCxnSpPr>
                  <p:spPr>
                    <a:xfrm rot="5400000">
                      <a:off x="26702" y="892417"/>
                      <a:ext cx="1638300" cy="3174"/>
                    </a:xfrm>
                    <a:prstGeom prst="line">
                      <a:avLst/>
                    </a:prstGeom>
                    <a:ln w="9525" cap="flat" cmpd="sng">
                      <a:solidFill>
                        <a:srgbClr val="7F7F7F"/>
                      </a:solidFill>
                      <a:prstDash val="lgDash"/>
                      <a:headEnd type="none" w="med" len="med"/>
                      <a:tailEnd type="none" w="med" len="med"/>
                    </a:ln>
                  </p:spPr>
                </p:cxnSp>
                <p:cxnSp>
                  <p:nvCxnSpPr>
                    <p:cNvPr id="33816" name="直接连接符 47"/>
                    <p:cNvCxnSpPr/>
                    <p:nvPr/>
                  </p:nvCxnSpPr>
                  <p:spPr>
                    <a:xfrm>
                      <a:off x="0" y="74854"/>
                      <a:ext cx="844264" cy="1587"/>
                    </a:xfrm>
                    <a:prstGeom prst="line">
                      <a:avLst/>
                    </a:prstGeom>
                    <a:ln w="9525" cap="flat" cmpd="sng">
                      <a:solidFill>
                        <a:srgbClr val="7F7F7F"/>
                      </a:solidFill>
                      <a:prstDash val="lgDash"/>
                      <a:headEnd type="none" w="med" len="med"/>
                      <a:tailEnd type="none" w="med" len="med"/>
                    </a:ln>
                  </p:spPr>
                </p:cxnSp>
                <p:graphicFrame>
                  <p:nvGraphicFramePr>
                    <p:cNvPr id="33817" name="Object 16"/>
                    <p:cNvGraphicFramePr>
                      <a:graphicFrameLocks noChangeAspect="1"/>
                    </p:cNvGraphicFramePr>
                    <p:nvPr/>
                  </p:nvGraphicFramePr>
                  <p:xfrm>
                    <a:off x="1032934" y="0"/>
                    <a:ext cx="279692" cy="258303"/>
                  </p:xfrm>
                  <a:graphic>
                    <a:graphicData uri="http://schemas.openxmlformats.org/presentationml/2006/ole">
                      <mc:AlternateContent xmlns:mc="http://schemas.openxmlformats.org/markup-compatibility/2006">
                        <mc:Choice xmlns:v="urn:schemas-microsoft-com:vml" Requires="v">
                          <p:oleObj r:id="rId22" imgW="153035" imgH="178435" progId="">
                            <p:embed/>
                          </p:oleObj>
                        </mc:Choice>
                        <mc:Fallback>
                          <p:oleObj r:id="rId22" imgW="153035" imgH="178435" progId="">
                            <p:embed/>
                            <p:pic>
                              <p:nvPicPr>
                                <p:cNvPr id="0" name="图片 3163"/>
                                <p:cNvPicPr/>
                                <p:nvPr/>
                              </p:nvPicPr>
                              <p:blipFill>
                                <a:blip r:embed="rId23"/>
                                <a:stretch>
                                  <a:fillRect/>
                                </a:stretch>
                              </p:blipFill>
                              <p:spPr>
                                <a:xfrm>
                                  <a:off x="1032934" y="0"/>
                                  <a:ext cx="279692" cy="258303"/>
                                </a:xfrm>
                                <a:prstGeom prst="rect">
                                  <a:avLst/>
                                </a:prstGeom>
                                <a:noFill/>
                                <a:ln w="38100">
                                  <a:noFill/>
                                  <a:miter/>
                                </a:ln>
                              </p:spPr>
                            </p:pic>
                          </p:oleObj>
                        </mc:Fallback>
                      </mc:AlternateContent>
                    </a:graphicData>
                  </a:graphic>
                </p:graphicFrame>
              </p:grpSp>
            </p:grpSp>
            <p:graphicFrame>
              <p:nvGraphicFramePr>
                <p:cNvPr id="33812" name="Object 17"/>
                <p:cNvGraphicFramePr>
                  <a:graphicFrameLocks noChangeAspect="1"/>
                </p:cNvGraphicFramePr>
                <p:nvPr/>
              </p:nvGraphicFramePr>
              <p:xfrm>
                <a:off x="751152" y="2629394"/>
                <a:ext cx="421625" cy="334469"/>
              </p:xfrm>
              <a:graphic>
                <a:graphicData uri="http://schemas.openxmlformats.org/presentationml/2006/ole">
                  <mc:AlternateContent xmlns:mc="http://schemas.openxmlformats.org/markup-compatibility/2006">
                    <mc:Choice xmlns:v="urn:schemas-microsoft-com:vml" Requires="v">
                      <p:oleObj r:id="rId24" imgW="229870" imgH="229870" progId="">
                        <p:embed/>
                      </p:oleObj>
                    </mc:Choice>
                    <mc:Fallback>
                      <p:oleObj r:id="rId24" imgW="229870" imgH="229870" progId="">
                        <p:embed/>
                        <p:pic>
                          <p:nvPicPr>
                            <p:cNvPr id="0" name="图片 3151"/>
                            <p:cNvPicPr/>
                            <p:nvPr/>
                          </p:nvPicPr>
                          <p:blipFill>
                            <a:blip r:embed="rId25"/>
                            <a:stretch>
                              <a:fillRect/>
                            </a:stretch>
                          </p:blipFill>
                          <p:spPr>
                            <a:xfrm>
                              <a:off x="751152" y="2629394"/>
                              <a:ext cx="421625" cy="334469"/>
                            </a:xfrm>
                            <a:prstGeom prst="rect">
                              <a:avLst/>
                            </a:prstGeom>
                            <a:noFill/>
                            <a:ln w="38100">
                              <a:noFill/>
                              <a:miter/>
                            </a:ln>
                          </p:spPr>
                        </p:pic>
                      </p:oleObj>
                    </mc:Fallback>
                  </mc:AlternateContent>
                </a:graphicData>
              </a:graphic>
            </p:graphicFrame>
          </p:grpSp>
          <p:graphicFrame>
            <p:nvGraphicFramePr>
              <p:cNvPr id="33810" name="Object 18"/>
              <p:cNvGraphicFramePr>
                <a:graphicFrameLocks noChangeAspect="1"/>
              </p:cNvGraphicFramePr>
              <p:nvPr/>
            </p:nvGraphicFramePr>
            <p:xfrm>
              <a:off x="1502569" y="0"/>
              <a:ext cx="325612" cy="334469"/>
            </p:xfrm>
            <a:graphic>
              <a:graphicData uri="http://schemas.openxmlformats.org/presentationml/2006/ole">
                <mc:AlternateContent xmlns:mc="http://schemas.openxmlformats.org/markup-compatibility/2006">
                  <mc:Choice xmlns:v="urn:schemas-microsoft-com:vml" Requires="v">
                    <p:oleObj r:id="rId26" imgW="178435" imgH="229235" progId="">
                      <p:embed/>
                    </p:oleObj>
                  </mc:Choice>
                  <mc:Fallback>
                    <p:oleObj r:id="rId26" imgW="178435" imgH="229235" progId="">
                      <p:embed/>
                      <p:pic>
                        <p:nvPicPr>
                          <p:cNvPr id="0" name="图片 3153"/>
                          <p:cNvPicPr/>
                          <p:nvPr/>
                        </p:nvPicPr>
                        <p:blipFill>
                          <a:blip r:embed="rId27"/>
                          <a:stretch>
                            <a:fillRect/>
                          </a:stretch>
                        </p:blipFill>
                        <p:spPr>
                          <a:xfrm>
                            <a:off x="1502569" y="0"/>
                            <a:ext cx="325612" cy="334469"/>
                          </a:xfrm>
                          <a:prstGeom prst="rect">
                            <a:avLst/>
                          </a:prstGeom>
                          <a:noFill/>
                          <a:ln w="38100">
                            <a:noFill/>
                            <a:miter/>
                          </a:ln>
                        </p:spPr>
                      </p:pic>
                    </p:oleObj>
                  </mc:Fallback>
                </mc:AlternateContent>
              </a:graphicData>
            </a:graphic>
          </p:graphicFrame>
        </p:grpSp>
        <p:cxnSp>
          <p:nvCxnSpPr>
            <p:cNvPr id="33808" name="直接箭头连接符 72"/>
            <p:cNvCxnSpPr/>
            <p:nvPr/>
          </p:nvCxnSpPr>
          <p:spPr>
            <a:xfrm>
              <a:off x="5275563" y="2799712"/>
              <a:ext cx="384175" cy="986"/>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pSp>
      <p:grpSp>
        <p:nvGrpSpPr>
          <p:cNvPr id="4" name="组合 3"/>
          <p:cNvGrpSpPr/>
          <p:nvPr/>
        </p:nvGrpSpPr>
        <p:grpSpPr>
          <a:xfrm>
            <a:off x="2987675" y="1773238"/>
            <a:ext cx="1584325" cy="3425825"/>
            <a:chOff x="2987675" y="1773238"/>
            <a:chExt cx="1584325" cy="3425825"/>
          </a:xfrm>
        </p:grpSpPr>
        <p:grpSp>
          <p:nvGrpSpPr>
            <p:cNvPr id="33800" name="组合 65"/>
            <p:cNvGrpSpPr/>
            <p:nvPr/>
          </p:nvGrpSpPr>
          <p:grpSpPr>
            <a:xfrm>
              <a:off x="2987675" y="1773238"/>
              <a:ext cx="1562100" cy="3425825"/>
              <a:chOff x="0" y="0"/>
              <a:chExt cx="1562273" cy="3425841"/>
            </a:xfrm>
          </p:grpSpPr>
          <p:cxnSp>
            <p:nvCxnSpPr>
              <p:cNvPr id="33802" name="直接连接符 21"/>
              <p:cNvCxnSpPr/>
              <p:nvPr/>
            </p:nvCxnSpPr>
            <p:spPr>
              <a:xfrm rot="-5400000" flipH="1">
                <a:off x="-116602" y="2232811"/>
                <a:ext cx="1655762" cy="22227"/>
              </a:xfrm>
              <a:prstGeom prst="line">
                <a:avLst/>
              </a:prstGeom>
              <a:ln w="9525" cap="flat" cmpd="sng">
                <a:solidFill>
                  <a:srgbClr val="7F7F7F"/>
                </a:solidFill>
                <a:prstDash val="lgDash"/>
                <a:headEnd type="none" w="med" len="med"/>
                <a:tailEnd type="none" w="med" len="med"/>
              </a:ln>
            </p:spPr>
          </p:cxnSp>
          <p:graphicFrame>
            <p:nvGraphicFramePr>
              <p:cNvPr id="33803" name="Object 38"/>
              <p:cNvGraphicFramePr>
                <a:graphicFrameLocks noChangeAspect="1"/>
              </p:cNvGraphicFramePr>
              <p:nvPr/>
            </p:nvGraphicFramePr>
            <p:xfrm>
              <a:off x="587188" y="3091372"/>
              <a:ext cx="421625" cy="334469"/>
            </p:xfrm>
            <a:graphic>
              <a:graphicData uri="http://schemas.openxmlformats.org/presentationml/2006/ole">
                <mc:AlternateContent xmlns:mc="http://schemas.openxmlformats.org/markup-compatibility/2006">
                  <mc:Choice xmlns:v="urn:schemas-microsoft-com:vml" Requires="v">
                    <p:oleObj r:id="rId28" imgW="229870" imgH="229870" progId="">
                      <p:embed/>
                    </p:oleObj>
                  </mc:Choice>
                  <mc:Fallback>
                    <p:oleObj r:id="rId28" imgW="229870" imgH="229870" progId="">
                      <p:embed/>
                      <p:pic>
                        <p:nvPicPr>
                          <p:cNvPr id="0" name="图片 3152"/>
                          <p:cNvPicPr/>
                          <p:nvPr/>
                        </p:nvPicPr>
                        <p:blipFill>
                          <a:blip r:embed="rId29"/>
                          <a:stretch>
                            <a:fillRect/>
                          </a:stretch>
                        </p:blipFill>
                        <p:spPr>
                          <a:xfrm>
                            <a:off x="587188" y="3091372"/>
                            <a:ext cx="421625" cy="334469"/>
                          </a:xfrm>
                          <a:prstGeom prst="rect">
                            <a:avLst/>
                          </a:prstGeom>
                          <a:noFill/>
                          <a:ln w="38100">
                            <a:noFill/>
                            <a:miter/>
                          </a:ln>
                        </p:spPr>
                      </p:pic>
                    </p:oleObj>
                  </mc:Fallback>
                </mc:AlternateContent>
              </a:graphicData>
            </a:graphic>
          </p:graphicFrame>
          <p:grpSp>
            <p:nvGrpSpPr>
              <p:cNvPr id="33804" name="组合 60"/>
              <p:cNvGrpSpPr/>
              <p:nvPr/>
            </p:nvGrpSpPr>
            <p:grpSpPr>
              <a:xfrm>
                <a:off x="0" y="0"/>
                <a:ext cx="1562273" cy="2459031"/>
                <a:chOff x="0" y="0"/>
                <a:chExt cx="1562273" cy="2459031"/>
              </a:xfrm>
            </p:grpSpPr>
            <p:cxnSp>
              <p:nvCxnSpPr>
                <p:cNvPr id="33805" name="直接连接符 10"/>
                <p:cNvCxnSpPr/>
                <p:nvPr/>
              </p:nvCxnSpPr>
              <p:spPr>
                <a:xfrm rot="5400000" flipH="1" flipV="1">
                  <a:off x="-338853" y="711909"/>
                  <a:ext cx="2085975" cy="1408268"/>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33806" name="Object 41"/>
                <p:cNvGraphicFramePr>
                  <a:graphicFrameLocks noChangeAspect="1"/>
                </p:cNvGraphicFramePr>
                <p:nvPr/>
              </p:nvGraphicFramePr>
              <p:xfrm>
                <a:off x="1236661" y="0"/>
                <a:ext cx="325612" cy="334469"/>
              </p:xfrm>
              <a:graphic>
                <a:graphicData uri="http://schemas.openxmlformats.org/presentationml/2006/ole">
                  <mc:AlternateContent xmlns:mc="http://schemas.openxmlformats.org/markup-compatibility/2006">
                    <mc:Choice xmlns:v="urn:schemas-microsoft-com:vml" Requires="v">
                      <p:oleObj r:id="rId30" imgW="178435" imgH="229235" progId="">
                        <p:embed/>
                      </p:oleObj>
                    </mc:Choice>
                    <mc:Fallback>
                      <p:oleObj r:id="rId30" imgW="178435" imgH="229235" progId="">
                        <p:embed/>
                        <p:pic>
                          <p:nvPicPr>
                            <p:cNvPr id="0" name="图片 3165"/>
                            <p:cNvPicPr/>
                            <p:nvPr/>
                          </p:nvPicPr>
                          <p:blipFill>
                            <a:blip r:embed="rId31"/>
                            <a:stretch>
                              <a:fillRect/>
                            </a:stretch>
                          </p:blipFill>
                          <p:spPr>
                            <a:xfrm>
                              <a:off x="1236661" y="0"/>
                              <a:ext cx="325612" cy="334469"/>
                            </a:xfrm>
                            <a:prstGeom prst="rect">
                              <a:avLst/>
                            </a:prstGeom>
                            <a:noFill/>
                            <a:ln w="38100">
                              <a:noFill/>
                              <a:miter/>
                            </a:ln>
                          </p:spPr>
                        </p:pic>
                      </p:oleObj>
                    </mc:Fallback>
                  </mc:AlternateContent>
                </a:graphicData>
              </a:graphic>
            </p:graphicFrame>
          </p:grpSp>
        </p:grpSp>
        <p:cxnSp>
          <p:nvCxnSpPr>
            <p:cNvPr id="33801" name="直接箭头连接符 72"/>
            <p:cNvCxnSpPr/>
            <p:nvPr/>
          </p:nvCxnSpPr>
          <p:spPr>
            <a:xfrm flipH="1">
              <a:off x="4176303" y="2780928"/>
              <a:ext cx="395697" cy="0"/>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box(out)">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19"/>
                                        </p:tgtEl>
                                        <p:attrNameLst>
                                          <p:attrName>style.visibility</p:attrName>
                                        </p:attrNameLst>
                                      </p:cBhvr>
                                      <p:to>
                                        <p:strVal val="visible"/>
                                      </p:to>
                                    </p:set>
                                    <p:animEffect transition="in" filter="fade">
                                      <p:cBhvr>
                                        <p:cTn id="12" dur="2000"/>
                                        <p:tgtEl>
                                          <p:spTgt spid="256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611560" y="548680"/>
          <a:ext cx="8259418" cy="50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文本框 1"/>
          <p:cNvSpPr txBox="1"/>
          <p:nvPr/>
        </p:nvSpPr>
        <p:spPr>
          <a:xfrm>
            <a:off x="3303588" y="836613"/>
            <a:ext cx="2874962"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latin typeface="Adobe 黑体 Std R" pitchFamily="34" charset="-122"/>
                <a:ea typeface="Adobe 黑体 Std R" pitchFamily="34" charset="-122"/>
              </a:rPr>
              <a:t>第一节</a:t>
            </a:r>
            <a:r>
              <a:rPr lang="en-US" altLang="zh-CN" dirty="0">
                <a:latin typeface="Adobe 黑体 Std R" pitchFamily="34" charset="-122"/>
                <a:ea typeface="Adobe 黑体 Std R" pitchFamily="34" charset="-122"/>
              </a:rPr>
              <a:t>	</a:t>
            </a:r>
            <a:r>
              <a:rPr lang="zh-CN" altLang="en-US" dirty="0">
                <a:latin typeface="Adobe 黑体 Std R" pitchFamily="34" charset="-122"/>
                <a:ea typeface="Adobe 黑体 Std R" pitchFamily="34" charset="-122"/>
              </a:rPr>
              <a:t>需求</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p:nvPr>
        </p:nvSpPr>
        <p:spPr>
          <a:xfrm>
            <a:off x="-292100" y="692696"/>
            <a:ext cx="9040564" cy="4784725"/>
          </a:xfrm>
        </p:spPr>
        <p:txBody>
          <a:bodyPr vert="horz" wrap="square" lIns="91440" tIns="45720" rIns="91440" bIns="45720" anchor="t" anchorCtr="0"/>
          <a:lstStyle/>
          <a:p>
            <a:pPr eaLnBrk="1" hangingPunct="1">
              <a:buNone/>
            </a:pPr>
            <a:endParaRPr lang="en-US" altLang="zh-CN" dirty="0"/>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生产者的供给</a:t>
            </a: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pPr>
            <a:endParaRPr lang="en-US" altLang="zh-CN" sz="2800" dirty="0"/>
          </a:p>
          <a:p>
            <a:pPr marL="1371600" lvl="2" indent="-457200" eaLnBrk="1" hangingPunct="1">
              <a:lnSpc>
                <a:spcPct val="150000"/>
              </a:lnSpc>
            </a:pPr>
            <a:endParaRPr lang="en-US" altLang="zh-CN" sz="2800" dirty="0"/>
          </a:p>
          <a:p>
            <a:pPr marL="1371600" lvl="2" indent="-457200" eaLnBrk="1" hangingPunct="1">
              <a:lnSpc>
                <a:spcPct val="150000"/>
              </a:lnSpc>
              <a:buFontTx/>
              <a:buAutoNum type="arabicPeriod" startAt="2"/>
            </a:pPr>
            <a:r>
              <a:rPr lang="zh-CN" altLang="en-US" b="1" dirty="0">
                <a:solidFill>
                  <a:srgbClr val="CC0000"/>
                </a:solidFill>
                <a:latin typeface="Adobe 黑体 Std R" pitchFamily="34" charset="-122"/>
                <a:ea typeface="Adobe 黑体 Std R" pitchFamily="34" charset="-122"/>
              </a:rPr>
              <a:t>市场供给</a:t>
            </a:r>
            <a:endParaRPr lang="en-US" altLang="zh-CN" b="1" dirty="0">
              <a:solidFill>
                <a:srgbClr val="CC0000"/>
              </a:solidFill>
              <a:latin typeface="Adobe 黑体 Std R" pitchFamily="34" charset="-122"/>
              <a:ea typeface="Adobe 黑体 Std R" pitchFamily="34" charset="-122"/>
            </a:endParaRPr>
          </a:p>
        </p:txBody>
      </p:sp>
      <p:graphicFrame>
        <p:nvGraphicFramePr>
          <p:cNvPr id="26627" name="Object 3"/>
          <p:cNvGraphicFramePr>
            <a:graphicFrameLocks noChangeAspect="1"/>
          </p:cNvGraphicFramePr>
          <p:nvPr/>
        </p:nvGraphicFramePr>
        <p:xfrm>
          <a:off x="792163" y="1984375"/>
          <a:ext cx="2620962" cy="406400"/>
        </p:xfrm>
        <a:graphic>
          <a:graphicData uri="http://schemas.openxmlformats.org/presentationml/2006/ole">
            <mc:AlternateContent xmlns:mc="http://schemas.openxmlformats.org/markup-compatibility/2006">
              <mc:Choice xmlns:v="urn:schemas-microsoft-com:vml" Requires="v">
                <p:oleObj r:id="rId2" imgW="1637665" imgH="254000" progId="">
                  <p:embed/>
                </p:oleObj>
              </mc:Choice>
              <mc:Fallback>
                <p:oleObj r:id="rId2" imgW="1637665" imgH="254000" progId="">
                  <p:embed/>
                  <p:pic>
                    <p:nvPicPr>
                      <p:cNvPr id="0" name="图片 3183"/>
                      <p:cNvPicPr/>
                      <p:nvPr/>
                    </p:nvPicPr>
                    <p:blipFill>
                      <a:blip r:embed="rId3"/>
                      <a:stretch>
                        <a:fillRect/>
                      </a:stretch>
                    </p:blipFill>
                    <p:spPr>
                      <a:xfrm>
                        <a:off x="792163" y="1984375"/>
                        <a:ext cx="2620962" cy="406400"/>
                      </a:xfrm>
                      <a:prstGeom prst="rect">
                        <a:avLst/>
                      </a:prstGeom>
                      <a:noFill/>
                      <a:ln w="38100">
                        <a:noFill/>
                        <a:miter/>
                      </a:ln>
                    </p:spPr>
                  </p:pic>
                </p:oleObj>
              </mc:Fallback>
            </mc:AlternateContent>
          </a:graphicData>
        </a:graphic>
      </p:graphicFrame>
      <p:graphicFrame>
        <p:nvGraphicFramePr>
          <p:cNvPr id="26628" name="Object 4"/>
          <p:cNvGraphicFramePr>
            <a:graphicFrameLocks noChangeAspect="1"/>
          </p:cNvGraphicFramePr>
          <p:nvPr/>
        </p:nvGraphicFramePr>
        <p:xfrm>
          <a:off x="815975" y="4056063"/>
          <a:ext cx="2357438" cy="711200"/>
        </p:xfrm>
        <a:graphic>
          <a:graphicData uri="http://schemas.openxmlformats.org/presentationml/2006/ole">
            <mc:AlternateContent xmlns:mc="http://schemas.openxmlformats.org/markup-compatibility/2006">
              <mc:Choice xmlns:v="urn:schemas-microsoft-com:vml" Requires="v">
                <p:oleObj r:id="rId4" imgW="1473200" imgH="444500" progId="">
                  <p:embed/>
                </p:oleObj>
              </mc:Choice>
              <mc:Fallback>
                <p:oleObj r:id="rId4" imgW="1473200" imgH="444500" progId="">
                  <p:embed/>
                  <p:pic>
                    <p:nvPicPr>
                      <p:cNvPr id="0" name="图片 3181"/>
                      <p:cNvPicPr/>
                      <p:nvPr/>
                    </p:nvPicPr>
                    <p:blipFill>
                      <a:blip r:embed="rId5"/>
                      <a:stretch>
                        <a:fillRect/>
                      </a:stretch>
                    </p:blipFill>
                    <p:spPr>
                      <a:xfrm>
                        <a:off x="815975" y="4056063"/>
                        <a:ext cx="2357438" cy="711200"/>
                      </a:xfrm>
                      <a:prstGeom prst="rect">
                        <a:avLst/>
                      </a:prstGeom>
                      <a:noFill/>
                      <a:ln w="38100">
                        <a:noFill/>
                        <a:miter/>
                      </a:ln>
                    </p:spPr>
                  </p:pic>
                </p:oleObj>
              </mc:Fallback>
            </mc:AlternateContent>
          </a:graphicData>
        </a:graphic>
      </p:graphicFrame>
      <p:grpSp>
        <p:nvGrpSpPr>
          <p:cNvPr id="26629" name="组合 9"/>
          <p:cNvGrpSpPr/>
          <p:nvPr/>
        </p:nvGrpSpPr>
        <p:grpSpPr>
          <a:xfrm>
            <a:off x="3829050" y="3665538"/>
            <a:ext cx="4738688" cy="1490662"/>
            <a:chOff x="32795" y="0"/>
            <a:chExt cx="4412082" cy="2276507"/>
          </a:xfrm>
        </p:grpSpPr>
        <p:sp>
          <p:nvSpPr>
            <p:cNvPr id="2" name="圆角矩形 7"/>
            <p:cNvSpPr>
              <a:spLocks noChangeArrowheads="1"/>
            </p:cNvSpPr>
            <p:nvPr/>
          </p:nvSpPr>
          <p:spPr bwMode="auto">
            <a:xfrm>
              <a:off x="32795" y="0"/>
              <a:ext cx="4357392" cy="2276507"/>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4826" name="TextBox 3"/>
            <p:cNvSpPr txBox="1"/>
            <p:nvPr/>
          </p:nvSpPr>
          <p:spPr>
            <a:xfrm>
              <a:off x="125290" y="179129"/>
              <a:ext cx="4319587" cy="202112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0" dirty="0">
                  <a:solidFill>
                    <a:schemeClr val="tx1"/>
                  </a:solidFill>
                </a:rPr>
                <a:t>在每一个可能的价格下，生产同一种商品的所有生产者的供给量之和构成市场供给量，市场供给量与商品价格之间的对应关系即为市场供给。</a:t>
              </a:r>
              <a:endParaRPr lang="en-US" altLang="zh-CN" sz="2000" b="0" dirty="0">
                <a:solidFill>
                  <a:schemeClr val="tx1"/>
                </a:solidFill>
              </a:endParaRPr>
            </a:p>
          </p:txBody>
        </p:sp>
      </p:grpSp>
      <p:sp>
        <p:nvSpPr>
          <p:cNvPr id="30727" name="AutoShape 9"/>
          <p:cNvSpPr>
            <a:spLocks noChangeArrowheads="1"/>
          </p:cNvSpPr>
          <p:nvPr/>
        </p:nvSpPr>
        <p:spPr bwMode="auto">
          <a:xfrm>
            <a:off x="3822700" y="1665288"/>
            <a:ext cx="4681538" cy="1125538"/>
          </a:xfrm>
          <a:prstGeom prst="roundRect">
            <a:avLst>
              <a:gd name="adj" fmla="val 16667"/>
            </a:avLst>
          </a:prstGeom>
          <a:solidFill>
            <a:schemeClr val="bg2">
              <a:lumMod val="20000"/>
              <a:lumOff val="80000"/>
            </a:schemeClr>
          </a:solidFill>
          <a:ln>
            <a:noFill/>
          </a:ln>
          <a:effectLst/>
        </p:spPr>
        <p:txBody>
          <a:bodyPr lIns="90170" tIns="46990" rIns="90170" bIns="46990" anchor="ct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个别生产者在一定时间内，在一定条件下，对某一商品愿意并且有商品出售的数量。</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2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3482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五、从单个生产者的供给到市场供给</a:t>
            </a:r>
            <a:endParaRPr lang="en-US" altLang="zh-CN" dirty="0">
              <a:ea typeface="Adobe 黑体 Std R" pitchFamily="34" charset="-122"/>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circle(in)">
                                      <p:cBhvr>
                                        <p:cTn id="7" dur="2000"/>
                                        <p:tgtEl>
                                          <p:spTgt spid="26626">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6626">
                                            <p:txEl>
                                              <p:pRg st="4" end="4"/>
                                            </p:txEl>
                                          </p:spTgt>
                                        </p:tgtEl>
                                        <p:attrNameLst>
                                          <p:attrName>style.visibility</p:attrName>
                                        </p:attrNameLst>
                                      </p:cBhvr>
                                      <p:to>
                                        <p:strVal val="visible"/>
                                      </p:to>
                                    </p:set>
                                    <p:animEffect transition="in" filter="circle(in)">
                                      <p:cBhvr>
                                        <p:cTn id="10" dur="2000"/>
                                        <p:tgtEl>
                                          <p:spTgt spid="2662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circle(in)">
                                      <p:cBhvr>
                                        <p:cTn id="15" dur="2000"/>
                                        <p:tgtEl>
                                          <p:spTgt spid="26628"/>
                                        </p:tgtEl>
                                      </p:cBhvr>
                                    </p:animEffect>
                                  </p:childTnLst>
                                </p:cTn>
                              </p:par>
                              <p:par>
                                <p:cTn id="16" presetID="6" presetClass="entr" presetSubtype="16" fill="hold" nodeType="withEffect">
                                  <p:stCondLst>
                                    <p:cond delay="0"/>
                                  </p:stCondLst>
                                  <p:childTnLst>
                                    <p:set>
                                      <p:cBhvr>
                                        <p:cTn id="17" dur="1" fill="hold">
                                          <p:stCondLst>
                                            <p:cond delay="0"/>
                                          </p:stCondLst>
                                        </p:cTn>
                                        <p:tgtEl>
                                          <p:spTgt spid="26629"/>
                                        </p:tgtEl>
                                        <p:attrNameLst>
                                          <p:attrName>style.visibility</p:attrName>
                                        </p:attrNameLst>
                                      </p:cBhvr>
                                      <p:to>
                                        <p:strVal val="visible"/>
                                      </p:to>
                                    </p:set>
                                    <p:animEffect transition="in" filter="circle(in)">
                                      <p:cBhvr>
                                        <p:cTn id="18" dur="2000"/>
                                        <p:tgtEl>
                                          <p:spTgt spid="2662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0727"/>
                                        </p:tgtEl>
                                        <p:attrNameLst>
                                          <p:attrName>style.visibility</p:attrName>
                                        </p:attrNameLst>
                                      </p:cBhvr>
                                      <p:to>
                                        <p:strVal val="visible"/>
                                      </p:to>
                                    </p:set>
                                    <p:animEffect transition="in" filter="circle(in)">
                                      <p:cBhvr>
                                        <p:cTn id="21" dur="2000"/>
                                        <p:tgtEl>
                                          <p:spTgt spid="30727"/>
                                        </p:tgtEl>
                                      </p:cBhvr>
                                    </p:animEffect>
                                  </p:childTnLst>
                                </p:cTn>
                              </p:par>
                              <p:par>
                                <p:cTn id="22" presetID="6" presetClass="entr" presetSubtype="16" fill="hold" nodeType="withEffect">
                                  <p:stCondLst>
                                    <p:cond delay="0"/>
                                  </p:stCondLst>
                                  <p:childTnLst>
                                    <p:set>
                                      <p:cBhvr>
                                        <p:cTn id="23" dur="1" fill="hold">
                                          <p:stCondLst>
                                            <p:cond delay="0"/>
                                          </p:stCondLst>
                                        </p:cTn>
                                        <p:tgtEl>
                                          <p:spTgt spid="26627"/>
                                        </p:tgtEl>
                                        <p:attrNameLst>
                                          <p:attrName>style.visibility</p:attrName>
                                        </p:attrNameLst>
                                      </p:cBhvr>
                                      <p:to>
                                        <p:strVal val="visible"/>
                                      </p:to>
                                    </p:set>
                                    <p:animEffect transition="in" filter="circle(in)">
                                      <p:cBhvr>
                                        <p:cTn id="24"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33"/>
          <p:cNvGrpSpPr/>
          <p:nvPr/>
        </p:nvGrpSpPr>
        <p:grpSpPr>
          <a:xfrm>
            <a:off x="971550" y="2205038"/>
            <a:ext cx="2105025" cy="3013075"/>
            <a:chOff x="0" y="0"/>
            <a:chExt cx="2105038" cy="3012538"/>
          </a:xfrm>
        </p:grpSpPr>
        <p:cxnSp>
          <p:nvCxnSpPr>
            <p:cNvPr id="35877" name="直接箭头连接符 5"/>
            <p:cNvCxnSpPr/>
            <p:nvPr/>
          </p:nvCxnSpPr>
          <p:spPr>
            <a:xfrm>
              <a:off x="285752" y="2214168"/>
              <a:ext cx="1785948" cy="1587"/>
            </a:xfrm>
            <a:prstGeom prst="straightConnector1">
              <a:avLst/>
            </a:prstGeom>
            <a:ln w="9525" cap="flat" cmpd="sng">
              <a:solidFill>
                <a:srgbClr val="7F7F7F"/>
              </a:solidFill>
              <a:prstDash val="solid"/>
              <a:headEnd type="none" w="med" len="med"/>
              <a:tailEnd type="stealth" w="med" len="lg"/>
            </a:ln>
          </p:spPr>
        </p:cxnSp>
        <p:sp>
          <p:nvSpPr>
            <p:cNvPr id="35878" name="TextBox 20"/>
            <p:cNvSpPr txBox="1"/>
            <p:nvPr/>
          </p:nvSpPr>
          <p:spPr>
            <a:xfrm>
              <a:off x="785818" y="2643206"/>
              <a:ext cx="46679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800" b="0" dirty="0">
                  <a:solidFill>
                    <a:schemeClr val="tx1"/>
                  </a:solidFill>
                </a:rPr>
                <a:t>(a)</a:t>
              </a:r>
              <a:endParaRPr lang="zh-CN" altLang="en-US" sz="1800" b="0" dirty="0">
                <a:solidFill>
                  <a:schemeClr val="tx1"/>
                </a:solidFill>
              </a:endParaRPr>
            </a:p>
          </p:txBody>
        </p:sp>
        <p:grpSp>
          <p:nvGrpSpPr>
            <p:cNvPr id="35879" name="组合 32"/>
            <p:cNvGrpSpPr/>
            <p:nvPr/>
          </p:nvGrpSpPr>
          <p:grpSpPr>
            <a:xfrm>
              <a:off x="0" y="0"/>
              <a:ext cx="2105038" cy="2606691"/>
              <a:chOff x="0" y="0"/>
              <a:chExt cx="2105038" cy="2606691"/>
            </a:xfrm>
          </p:grpSpPr>
          <p:cxnSp>
            <p:nvCxnSpPr>
              <p:cNvPr id="35880" name="直接箭头连接符 7"/>
              <p:cNvCxnSpPr/>
              <p:nvPr/>
            </p:nvCxnSpPr>
            <p:spPr>
              <a:xfrm rot="5400000" flipH="1" flipV="1">
                <a:off x="-820539" y="1106285"/>
                <a:ext cx="2214168" cy="1587"/>
              </a:xfrm>
              <a:prstGeom prst="straightConnector1">
                <a:avLst/>
              </a:prstGeom>
              <a:ln w="9525" cap="flat" cmpd="sng">
                <a:solidFill>
                  <a:srgbClr val="7F7F7F"/>
                </a:solidFill>
                <a:prstDash val="solid"/>
                <a:headEnd type="none" w="med" len="med"/>
                <a:tailEnd type="stealth" w="med" len="lg"/>
              </a:ln>
            </p:spPr>
          </p:cxnSp>
          <p:grpSp>
            <p:nvGrpSpPr>
              <p:cNvPr id="35881" name="组合 31"/>
              <p:cNvGrpSpPr/>
              <p:nvPr/>
            </p:nvGrpSpPr>
            <p:grpSpPr>
              <a:xfrm>
                <a:off x="0" y="71438"/>
                <a:ext cx="2105038" cy="2535253"/>
                <a:chOff x="0" y="0"/>
                <a:chExt cx="2105038" cy="2535253"/>
              </a:xfrm>
            </p:grpSpPr>
            <p:cxnSp>
              <p:nvCxnSpPr>
                <p:cNvPr id="35882" name="直接连接符 14"/>
                <p:cNvCxnSpPr/>
                <p:nvPr/>
              </p:nvCxnSpPr>
              <p:spPr>
                <a:xfrm rot="5400000">
                  <a:off x="455727" y="1534825"/>
                  <a:ext cx="1214222" cy="1588"/>
                </a:xfrm>
                <a:prstGeom prst="line">
                  <a:avLst/>
                </a:prstGeom>
                <a:ln w="9525" cap="flat" cmpd="sng">
                  <a:solidFill>
                    <a:srgbClr val="7F7F7F"/>
                  </a:solidFill>
                  <a:prstDash val="lgDash"/>
                  <a:headEnd type="none" w="med" len="med"/>
                  <a:tailEnd type="none" w="med" len="med"/>
                </a:ln>
              </p:spPr>
            </p:cxnSp>
            <p:grpSp>
              <p:nvGrpSpPr>
                <p:cNvPr id="35883" name="组合 28"/>
                <p:cNvGrpSpPr/>
                <p:nvPr/>
              </p:nvGrpSpPr>
              <p:grpSpPr>
                <a:xfrm>
                  <a:off x="0" y="0"/>
                  <a:ext cx="2105038" cy="2535253"/>
                  <a:chOff x="0" y="0"/>
                  <a:chExt cx="2105038" cy="2535253"/>
                </a:xfrm>
              </p:grpSpPr>
              <p:cxnSp>
                <p:nvCxnSpPr>
                  <p:cNvPr id="35884" name="直接连接符 10"/>
                  <p:cNvCxnSpPr/>
                  <p:nvPr/>
                </p:nvCxnSpPr>
                <p:spPr>
                  <a:xfrm rot="5400000" flipH="1" flipV="1">
                    <a:off x="321589" y="678450"/>
                    <a:ext cx="1357071" cy="714379"/>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35885" name="直接连接符 12"/>
                  <p:cNvCxnSpPr/>
                  <p:nvPr/>
                </p:nvCxnSpPr>
                <p:spPr>
                  <a:xfrm>
                    <a:off x="285752" y="928508"/>
                    <a:ext cx="785817" cy="1588"/>
                  </a:xfrm>
                  <a:prstGeom prst="line">
                    <a:avLst/>
                  </a:prstGeom>
                  <a:ln w="9525" cap="flat" cmpd="sng">
                    <a:solidFill>
                      <a:srgbClr val="7F7F7F"/>
                    </a:solidFill>
                    <a:prstDash val="lgDash"/>
                    <a:headEnd type="none" w="med" len="med"/>
                    <a:tailEnd type="none" w="med" len="med"/>
                  </a:ln>
                </p:spPr>
              </p:cxnSp>
              <p:graphicFrame>
                <p:nvGraphicFramePr>
                  <p:cNvPr id="35886" name="Object 12"/>
                  <p:cNvGraphicFramePr>
                    <a:graphicFrameLocks noChangeAspect="1"/>
                  </p:cNvGraphicFramePr>
                  <p:nvPr/>
                </p:nvGraphicFramePr>
                <p:xfrm>
                  <a:off x="71438" y="2214578"/>
                  <a:ext cx="212725" cy="247650"/>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182"/>
                              <p:cNvPicPr/>
                              <p:nvPr/>
                            </p:nvPicPr>
                            <p:blipFill>
                              <a:blip r:embed="rId3"/>
                              <a:stretch>
                                <a:fillRect/>
                              </a:stretch>
                            </p:blipFill>
                            <p:spPr>
                              <a:xfrm>
                                <a:off x="71438" y="2214578"/>
                                <a:ext cx="212725" cy="247650"/>
                              </a:xfrm>
                              <a:prstGeom prst="rect">
                                <a:avLst/>
                              </a:prstGeom>
                              <a:noFill/>
                              <a:ln w="38100">
                                <a:noFill/>
                                <a:miter/>
                              </a:ln>
                            </p:spPr>
                          </p:pic>
                        </p:oleObj>
                      </mc:Fallback>
                    </mc:AlternateContent>
                  </a:graphicData>
                </a:graphic>
              </p:graphicFrame>
              <p:graphicFrame>
                <p:nvGraphicFramePr>
                  <p:cNvPr id="35887" name="Object 13"/>
                  <p:cNvGraphicFramePr>
                    <a:graphicFrameLocks noChangeAspect="1"/>
                  </p:cNvGraphicFramePr>
                  <p:nvPr/>
                </p:nvGraphicFramePr>
                <p:xfrm>
                  <a:off x="0" y="0"/>
                  <a:ext cx="212725" cy="230188"/>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179"/>
                              <p:cNvPicPr/>
                              <p:nvPr/>
                            </p:nvPicPr>
                            <p:blipFill>
                              <a:blip r:embed="rId5"/>
                              <a:stretch>
                                <a:fillRect/>
                              </a:stretch>
                            </p:blipFill>
                            <p:spPr>
                              <a:xfrm>
                                <a:off x="0" y="0"/>
                                <a:ext cx="212725" cy="230188"/>
                              </a:xfrm>
                              <a:prstGeom prst="rect">
                                <a:avLst/>
                              </a:prstGeom>
                              <a:noFill/>
                              <a:ln w="38100">
                                <a:noFill/>
                                <a:miter/>
                              </a:ln>
                            </p:spPr>
                          </p:pic>
                        </p:oleObj>
                      </mc:Fallback>
                    </mc:AlternateContent>
                  </a:graphicData>
                </a:graphic>
              </p:graphicFrame>
              <p:graphicFrame>
                <p:nvGraphicFramePr>
                  <p:cNvPr id="35888" name="Object 14"/>
                  <p:cNvGraphicFramePr>
                    <a:graphicFrameLocks noChangeAspect="1"/>
                  </p:cNvGraphicFramePr>
                  <p:nvPr/>
                </p:nvGraphicFramePr>
                <p:xfrm>
                  <a:off x="1857388" y="2214578"/>
                  <a:ext cx="247650" cy="320675"/>
                </p:xfrm>
                <a:graphic>
                  <a:graphicData uri="http://schemas.openxmlformats.org/presentationml/2006/ole">
                    <mc:AlternateContent xmlns:mc="http://schemas.openxmlformats.org/markup-compatibility/2006">
                      <mc:Choice xmlns:v="urn:schemas-microsoft-com:vml" Requires="v">
                        <p:oleObj r:id="rId6" imgW="178435" imgH="229235" progId="">
                          <p:embed/>
                        </p:oleObj>
                      </mc:Choice>
                      <mc:Fallback>
                        <p:oleObj r:id="rId6" imgW="178435" imgH="229235" progId="">
                          <p:embed/>
                          <p:pic>
                            <p:nvPicPr>
                              <p:cNvPr id="0" name="图片 3176"/>
                              <p:cNvPicPr/>
                              <p:nvPr/>
                            </p:nvPicPr>
                            <p:blipFill>
                              <a:blip r:embed="rId7"/>
                              <a:stretch>
                                <a:fillRect/>
                              </a:stretch>
                            </p:blipFill>
                            <p:spPr>
                              <a:xfrm>
                                <a:off x="1857388" y="2214578"/>
                                <a:ext cx="247650" cy="320675"/>
                              </a:xfrm>
                              <a:prstGeom prst="rect">
                                <a:avLst/>
                              </a:prstGeom>
                              <a:noFill/>
                              <a:ln w="38100">
                                <a:noFill/>
                                <a:miter/>
                              </a:ln>
                            </p:spPr>
                          </p:pic>
                        </p:oleObj>
                      </mc:Fallback>
                    </mc:AlternateContent>
                  </a:graphicData>
                </a:graphic>
              </p:graphicFrame>
              <p:graphicFrame>
                <p:nvGraphicFramePr>
                  <p:cNvPr id="35889" name="Object 15"/>
                  <p:cNvGraphicFramePr>
                    <a:graphicFrameLocks noChangeAspect="1"/>
                  </p:cNvGraphicFramePr>
                  <p:nvPr/>
                </p:nvGraphicFramePr>
                <p:xfrm>
                  <a:off x="928694" y="2214578"/>
                  <a:ext cx="301625" cy="320675"/>
                </p:xfrm>
                <a:graphic>
                  <a:graphicData uri="http://schemas.openxmlformats.org/presentationml/2006/ole">
                    <mc:AlternateContent xmlns:mc="http://schemas.openxmlformats.org/markup-compatibility/2006">
                      <mc:Choice xmlns:v="urn:schemas-microsoft-com:vml" Requires="v">
                        <p:oleObj r:id="rId8" imgW="216535" imgH="229235" progId="">
                          <p:embed/>
                        </p:oleObj>
                      </mc:Choice>
                      <mc:Fallback>
                        <p:oleObj r:id="rId8" imgW="216535" imgH="229235" progId="">
                          <p:embed/>
                          <p:pic>
                            <p:nvPicPr>
                              <p:cNvPr id="0" name="图片 3177"/>
                              <p:cNvPicPr/>
                              <p:nvPr/>
                            </p:nvPicPr>
                            <p:blipFill>
                              <a:blip r:embed="rId9"/>
                              <a:stretch>
                                <a:fillRect/>
                              </a:stretch>
                            </p:blipFill>
                            <p:spPr>
                              <a:xfrm>
                                <a:off x="928694" y="2214578"/>
                                <a:ext cx="301625" cy="320675"/>
                              </a:xfrm>
                              <a:prstGeom prst="rect">
                                <a:avLst/>
                              </a:prstGeom>
                              <a:noFill/>
                              <a:ln w="38100">
                                <a:noFill/>
                                <a:miter/>
                              </a:ln>
                            </p:spPr>
                          </p:pic>
                        </p:oleObj>
                      </mc:Fallback>
                    </mc:AlternateContent>
                  </a:graphicData>
                </a:graphic>
              </p:graphicFrame>
              <p:graphicFrame>
                <p:nvGraphicFramePr>
                  <p:cNvPr id="35890" name="Object 16"/>
                  <p:cNvGraphicFramePr>
                    <a:graphicFrameLocks noChangeAspect="1"/>
                  </p:cNvGraphicFramePr>
                  <p:nvPr/>
                </p:nvGraphicFramePr>
                <p:xfrm>
                  <a:off x="0" y="785818"/>
                  <a:ext cx="212725" cy="320675"/>
                </p:xfrm>
                <a:graphic>
                  <a:graphicData uri="http://schemas.openxmlformats.org/presentationml/2006/ole">
                    <mc:AlternateContent xmlns:mc="http://schemas.openxmlformats.org/markup-compatibility/2006">
                      <mc:Choice xmlns:v="urn:schemas-microsoft-com:vml" Requires="v">
                        <p:oleObj r:id="rId10" imgW="153035" imgH="229870" progId="">
                          <p:embed/>
                        </p:oleObj>
                      </mc:Choice>
                      <mc:Fallback>
                        <p:oleObj r:id="rId10" imgW="153035" imgH="229870" progId="">
                          <p:embed/>
                          <p:pic>
                            <p:nvPicPr>
                              <p:cNvPr id="0" name="图片 3178"/>
                              <p:cNvPicPr/>
                              <p:nvPr/>
                            </p:nvPicPr>
                            <p:blipFill>
                              <a:blip r:embed="rId11"/>
                              <a:stretch>
                                <a:fillRect/>
                              </a:stretch>
                            </p:blipFill>
                            <p:spPr>
                              <a:xfrm>
                                <a:off x="0" y="785818"/>
                                <a:ext cx="212725" cy="320675"/>
                              </a:xfrm>
                              <a:prstGeom prst="rect">
                                <a:avLst/>
                              </a:prstGeom>
                              <a:noFill/>
                              <a:ln w="38100">
                                <a:noFill/>
                                <a:miter/>
                              </a:ln>
                            </p:spPr>
                          </p:pic>
                        </p:oleObj>
                      </mc:Fallback>
                    </mc:AlternateContent>
                  </a:graphicData>
                </a:graphic>
              </p:graphicFrame>
              <p:graphicFrame>
                <p:nvGraphicFramePr>
                  <p:cNvPr id="35891" name="Object 17"/>
                  <p:cNvGraphicFramePr>
                    <a:graphicFrameLocks noChangeAspect="1"/>
                  </p:cNvGraphicFramePr>
                  <p:nvPr/>
                </p:nvGraphicFramePr>
                <p:xfrm>
                  <a:off x="1428760" y="0"/>
                  <a:ext cx="230188" cy="320675"/>
                </p:xfrm>
                <a:graphic>
                  <a:graphicData uri="http://schemas.openxmlformats.org/presentationml/2006/ole">
                    <mc:AlternateContent xmlns:mc="http://schemas.openxmlformats.org/markup-compatibility/2006">
                      <mc:Choice xmlns:v="urn:schemas-microsoft-com:vml" Requires="v">
                        <p:oleObj r:id="rId12" imgW="165735" imgH="229870" progId="">
                          <p:embed/>
                        </p:oleObj>
                      </mc:Choice>
                      <mc:Fallback>
                        <p:oleObj r:id="rId12" imgW="165735" imgH="229870" progId="">
                          <p:embed/>
                          <p:pic>
                            <p:nvPicPr>
                              <p:cNvPr id="0" name="图片 3180"/>
                              <p:cNvPicPr/>
                              <p:nvPr/>
                            </p:nvPicPr>
                            <p:blipFill>
                              <a:blip r:embed="rId13"/>
                              <a:stretch>
                                <a:fillRect/>
                              </a:stretch>
                            </p:blipFill>
                            <p:spPr>
                              <a:xfrm>
                                <a:off x="1428760" y="0"/>
                                <a:ext cx="230188" cy="320675"/>
                              </a:xfrm>
                              <a:prstGeom prst="rect">
                                <a:avLst/>
                              </a:prstGeom>
                              <a:noFill/>
                              <a:ln w="38100">
                                <a:noFill/>
                                <a:miter/>
                              </a:ln>
                            </p:spPr>
                          </p:pic>
                        </p:oleObj>
                      </mc:Fallback>
                    </mc:AlternateContent>
                  </a:graphicData>
                </a:graphic>
              </p:graphicFrame>
            </p:grpSp>
          </p:grpSp>
        </p:grpSp>
      </p:grpSp>
      <p:grpSp>
        <p:nvGrpSpPr>
          <p:cNvPr id="27666" name="组合 34"/>
          <p:cNvGrpSpPr/>
          <p:nvPr/>
        </p:nvGrpSpPr>
        <p:grpSpPr>
          <a:xfrm>
            <a:off x="3635375" y="2205038"/>
            <a:ext cx="2122488" cy="3013075"/>
            <a:chOff x="0" y="0"/>
            <a:chExt cx="2122501" cy="3012538"/>
          </a:xfrm>
        </p:grpSpPr>
        <p:cxnSp>
          <p:nvCxnSpPr>
            <p:cNvPr id="35863" name="直接箭头连接符 35"/>
            <p:cNvCxnSpPr/>
            <p:nvPr/>
          </p:nvCxnSpPr>
          <p:spPr>
            <a:xfrm>
              <a:off x="285752" y="2214168"/>
              <a:ext cx="1785949" cy="1587"/>
            </a:xfrm>
            <a:prstGeom prst="straightConnector1">
              <a:avLst/>
            </a:prstGeom>
            <a:ln w="9525" cap="flat" cmpd="sng">
              <a:solidFill>
                <a:srgbClr val="7F7F7F"/>
              </a:solidFill>
              <a:prstDash val="solid"/>
              <a:headEnd type="none" w="med" len="med"/>
              <a:tailEnd type="stealth" w="med" len="lg"/>
            </a:ln>
          </p:spPr>
        </p:cxnSp>
        <p:sp>
          <p:nvSpPr>
            <p:cNvPr id="35864" name="TextBox 36"/>
            <p:cNvSpPr txBox="1"/>
            <p:nvPr/>
          </p:nvSpPr>
          <p:spPr>
            <a:xfrm>
              <a:off x="857256" y="2643206"/>
              <a:ext cx="46679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800" b="0" dirty="0">
                  <a:solidFill>
                    <a:schemeClr val="tx1"/>
                  </a:solidFill>
                </a:rPr>
                <a:t>(b)</a:t>
              </a:r>
              <a:endParaRPr lang="zh-CN" altLang="en-US" sz="1800" b="0" dirty="0">
                <a:solidFill>
                  <a:schemeClr val="tx1"/>
                </a:solidFill>
              </a:endParaRPr>
            </a:p>
          </p:txBody>
        </p:sp>
        <p:grpSp>
          <p:nvGrpSpPr>
            <p:cNvPr id="35865" name="组合 32"/>
            <p:cNvGrpSpPr/>
            <p:nvPr/>
          </p:nvGrpSpPr>
          <p:grpSpPr>
            <a:xfrm>
              <a:off x="0" y="0"/>
              <a:ext cx="2122501" cy="2606691"/>
              <a:chOff x="0" y="0"/>
              <a:chExt cx="2122501" cy="2606691"/>
            </a:xfrm>
          </p:grpSpPr>
          <p:cxnSp>
            <p:nvCxnSpPr>
              <p:cNvPr id="35866" name="直接箭头连接符 38"/>
              <p:cNvCxnSpPr/>
              <p:nvPr/>
            </p:nvCxnSpPr>
            <p:spPr>
              <a:xfrm rot="5400000" flipH="1" flipV="1">
                <a:off x="-820539" y="1106285"/>
                <a:ext cx="2214168" cy="1587"/>
              </a:xfrm>
              <a:prstGeom prst="straightConnector1">
                <a:avLst/>
              </a:prstGeom>
              <a:ln w="9525" cap="flat" cmpd="sng">
                <a:solidFill>
                  <a:srgbClr val="7F7F7F"/>
                </a:solidFill>
                <a:prstDash val="solid"/>
                <a:headEnd type="none" w="med" len="med"/>
                <a:tailEnd type="stealth" w="med" len="lg"/>
              </a:ln>
            </p:spPr>
          </p:cxnSp>
          <p:grpSp>
            <p:nvGrpSpPr>
              <p:cNvPr id="35867" name="组合 31"/>
              <p:cNvGrpSpPr/>
              <p:nvPr/>
            </p:nvGrpSpPr>
            <p:grpSpPr>
              <a:xfrm>
                <a:off x="0" y="71438"/>
                <a:ext cx="2122501" cy="2535253"/>
                <a:chOff x="0" y="0"/>
                <a:chExt cx="2122501" cy="2535253"/>
              </a:xfrm>
            </p:grpSpPr>
            <p:cxnSp>
              <p:nvCxnSpPr>
                <p:cNvPr id="35868" name="直接连接符 40"/>
                <p:cNvCxnSpPr/>
                <p:nvPr/>
              </p:nvCxnSpPr>
              <p:spPr>
                <a:xfrm rot="5400000">
                  <a:off x="465252" y="1534825"/>
                  <a:ext cx="1214222" cy="1588"/>
                </a:xfrm>
                <a:prstGeom prst="line">
                  <a:avLst/>
                </a:prstGeom>
                <a:ln w="9525" cap="flat" cmpd="sng">
                  <a:solidFill>
                    <a:srgbClr val="7F7F7F"/>
                  </a:solidFill>
                  <a:prstDash val="lgDash"/>
                  <a:headEnd type="none" w="med" len="med"/>
                  <a:tailEnd type="none" w="med" len="med"/>
                </a:ln>
              </p:spPr>
            </p:cxnSp>
            <p:grpSp>
              <p:nvGrpSpPr>
                <p:cNvPr id="35869" name="组合 28"/>
                <p:cNvGrpSpPr/>
                <p:nvPr/>
              </p:nvGrpSpPr>
              <p:grpSpPr>
                <a:xfrm>
                  <a:off x="0" y="0"/>
                  <a:ext cx="2122501" cy="2535253"/>
                  <a:chOff x="0" y="0"/>
                  <a:chExt cx="2122501" cy="2535253"/>
                </a:xfrm>
              </p:grpSpPr>
              <p:cxnSp>
                <p:nvCxnSpPr>
                  <p:cNvPr id="35870" name="直接连接符 42"/>
                  <p:cNvCxnSpPr/>
                  <p:nvPr/>
                </p:nvCxnSpPr>
                <p:spPr>
                  <a:xfrm rot="5400000" flipH="1" flipV="1">
                    <a:off x="214446" y="714156"/>
                    <a:ext cx="1499921" cy="78581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35871" name="直接连接符 43"/>
                  <p:cNvCxnSpPr/>
                  <p:nvPr/>
                </p:nvCxnSpPr>
                <p:spPr>
                  <a:xfrm>
                    <a:off x="285752" y="928508"/>
                    <a:ext cx="785817" cy="1588"/>
                  </a:xfrm>
                  <a:prstGeom prst="line">
                    <a:avLst/>
                  </a:prstGeom>
                  <a:ln w="9525" cap="flat" cmpd="sng">
                    <a:solidFill>
                      <a:srgbClr val="7F7F7F"/>
                    </a:solidFill>
                    <a:prstDash val="lgDash"/>
                    <a:headEnd type="none" w="med" len="med"/>
                    <a:tailEnd type="none" w="med" len="med"/>
                  </a:ln>
                </p:spPr>
              </p:cxnSp>
              <p:graphicFrame>
                <p:nvGraphicFramePr>
                  <p:cNvPr id="35872" name="Object 28"/>
                  <p:cNvGraphicFramePr>
                    <a:graphicFrameLocks noChangeAspect="1"/>
                  </p:cNvGraphicFramePr>
                  <p:nvPr/>
                </p:nvGraphicFramePr>
                <p:xfrm>
                  <a:off x="71438" y="2214578"/>
                  <a:ext cx="212725" cy="247650"/>
                </p:xfrm>
                <a:graphic>
                  <a:graphicData uri="http://schemas.openxmlformats.org/presentationml/2006/ole">
                    <mc:AlternateContent xmlns:mc="http://schemas.openxmlformats.org/markup-compatibility/2006">
                      <mc:Choice xmlns:v="urn:schemas-microsoft-com:vml" Requires="v">
                        <p:oleObj r:id="rId14" imgW="153035" imgH="178435" progId="">
                          <p:embed/>
                        </p:oleObj>
                      </mc:Choice>
                      <mc:Fallback>
                        <p:oleObj r:id="rId14" imgW="153035" imgH="178435" progId="">
                          <p:embed/>
                          <p:pic>
                            <p:nvPicPr>
                              <p:cNvPr id="0" name="图片 3175"/>
                              <p:cNvPicPr/>
                              <p:nvPr/>
                            </p:nvPicPr>
                            <p:blipFill>
                              <a:blip r:embed="rId3"/>
                              <a:stretch>
                                <a:fillRect/>
                              </a:stretch>
                            </p:blipFill>
                            <p:spPr>
                              <a:xfrm>
                                <a:off x="71438" y="2214578"/>
                                <a:ext cx="212725" cy="247650"/>
                              </a:xfrm>
                              <a:prstGeom prst="rect">
                                <a:avLst/>
                              </a:prstGeom>
                              <a:noFill/>
                              <a:ln w="38100">
                                <a:noFill/>
                                <a:miter/>
                              </a:ln>
                            </p:spPr>
                          </p:pic>
                        </p:oleObj>
                      </mc:Fallback>
                    </mc:AlternateContent>
                  </a:graphicData>
                </a:graphic>
              </p:graphicFrame>
              <p:graphicFrame>
                <p:nvGraphicFramePr>
                  <p:cNvPr id="35873" name="Object 29"/>
                  <p:cNvGraphicFramePr>
                    <a:graphicFrameLocks noChangeAspect="1"/>
                  </p:cNvGraphicFramePr>
                  <p:nvPr/>
                </p:nvGraphicFramePr>
                <p:xfrm>
                  <a:off x="0" y="0"/>
                  <a:ext cx="212725" cy="230188"/>
                </p:xfrm>
                <a:graphic>
                  <a:graphicData uri="http://schemas.openxmlformats.org/presentationml/2006/ole">
                    <mc:AlternateContent xmlns:mc="http://schemas.openxmlformats.org/markup-compatibility/2006">
                      <mc:Choice xmlns:v="urn:schemas-microsoft-com:vml" Requires="v">
                        <p:oleObj r:id="rId15" imgW="153035" imgH="166370" progId="">
                          <p:embed/>
                        </p:oleObj>
                      </mc:Choice>
                      <mc:Fallback>
                        <p:oleObj r:id="rId15" imgW="153035" imgH="166370" progId="">
                          <p:embed/>
                          <p:pic>
                            <p:nvPicPr>
                              <p:cNvPr id="0" name="图片 3166"/>
                              <p:cNvPicPr/>
                              <p:nvPr/>
                            </p:nvPicPr>
                            <p:blipFill>
                              <a:blip r:embed="rId5"/>
                              <a:stretch>
                                <a:fillRect/>
                              </a:stretch>
                            </p:blipFill>
                            <p:spPr>
                              <a:xfrm>
                                <a:off x="0" y="0"/>
                                <a:ext cx="212725" cy="230188"/>
                              </a:xfrm>
                              <a:prstGeom prst="rect">
                                <a:avLst/>
                              </a:prstGeom>
                              <a:noFill/>
                              <a:ln w="38100">
                                <a:noFill/>
                                <a:miter/>
                              </a:ln>
                            </p:spPr>
                          </p:pic>
                        </p:oleObj>
                      </mc:Fallback>
                    </mc:AlternateContent>
                  </a:graphicData>
                </a:graphic>
              </p:graphicFrame>
              <p:graphicFrame>
                <p:nvGraphicFramePr>
                  <p:cNvPr id="35874" name="Object 30"/>
                  <p:cNvGraphicFramePr>
                    <a:graphicFrameLocks noChangeAspect="1"/>
                  </p:cNvGraphicFramePr>
                  <p:nvPr/>
                </p:nvGraphicFramePr>
                <p:xfrm>
                  <a:off x="1857388" y="2214578"/>
                  <a:ext cx="265113" cy="320675"/>
                </p:xfrm>
                <a:graphic>
                  <a:graphicData uri="http://schemas.openxmlformats.org/presentationml/2006/ole">
                    <mc:AlternateContent xmlns:mc="http://schemas.openxmlformats.org/markup-compatibility/2006">
                      <mc:Choice xmlns:v="urn:schemas-microsoft-com:vml" Requires="v">
                        <p:oleObj r:id="rId16" imgW="191135" imgH="229870" progId="">
                          <p:embed/>
                        </p:oleObj>
                      </mc:Choice>
                      <mc:Fallback>
                        <p:oleObj r:id="rId16" imgW="191135" imgH="229870" progId="">
                          <p:embed/>
                          <p:pic>
                            <p:nvPicPr>
                              <p:cNvPr id="0" name="图片 3171"/>
                              <p:cNvPicPr/>
                              <p:nvPr/>
                            </p:nvPicPr>
                            <p:blipFill>
                              <a:blip r:embed="rId17"/>
                              <a:stretch>
                                <a:fillRect/>
                              </a:stretch>
                            </p:blipFill>
                            <p:spPr>
                              <a:xfrm>
                                <a:off x="1857388" y="2214578"/>
                                <a:ext cx="265113" cy="320675"/>
                              </a:xfrm>
                              <a:prstGeom prst="rect">
                                <a:avLst/>
                              </a:prstGeom>
                              <a:noFill/>
                              <a:ln w="38100">
                                <a:noFill/>
                                <a:miter/>
                              </a:ln>
                            </p:spPr>
                          </p:pic>
                        </p:oleObj>
                      </mc:Fallback>
                    </mc:AlternateContent>
                  </a:graphicData>
                </a:graphic>
              </p:graphicFrame>
              <p:graphicFrame>
                <p:nvGraphicFramePr>
                  <p:cNvPr id="35875" name="Object 31"/>
                  <p:cNvGraphicFramePr>
                    <a:graphicFrameLocks noChangeAspect="1"/>
                  </p:cNvGraphicFramePr>
                  <p:nvPr/>
                </p:nvGraphicFramePr>
                <p:xfrm>
                  <a:off x="928694" y="2214578"/>
                  <a:ext cx="319087" cy="320675"/>
                </p:xfrm>
                <a:graphic>
                  <a:graphicData uri="http://schemas.openxmlformats.org/presentationml/2006/ole">
                    <mc:AlternateContent xmlns:mc="http://schemas.openxmlformats.org/markup-compatibility/2006">
                      <mc:Choice xmlns:v="urn:schemas-microsoft-com:vml" Requires="v">
                        <p:oleObj r:id="rId18" imgW="229870" imgH="229870" progId="">
                          <p:embed/>
                        </p:oleObj>
                      </mc:Choice>
                      <mc:Fallback>
                        <p:oleObj r:id="rId18" imgW="229870" imgH="229870" progId="">
                          <p:embed/>
                          <p:pic>
                            <p:nvPicPr>
                              <p:cNvPr id="0" name="图片 3172"/>
                              <p:cNvPicPr/>
                              <p:nvPr/>
                            </p:nvPicPr>
                            <p:blipFill>
                              <a:blip r:embed="rId19"/>
                              <a:stretch>
                                <a:fillRect/>
                              </a:stretch>
                            </p:blipFill>
                            <p:spPr>
                              <a:xfrm>
                                <a:off x="928694" y="2214578"/>
                                <a:ext cx="319087" cy="320675"/>
                              </a:xfrm>
                              <a:prstGeom prst="rect">
                                <a:avLst/>
                              </a:prstGeom>
                              <a:noFill/>
                              <a:ln w="38100">
                                <a:noFill/>
                                <a:miter/>
                              </a:ln>
                            </p:spPr>
                          </p:pic>
                        </p:oleObj>
                      </mc:Fallback>
                    </mc:AlternateContent>
                  </a:graphicData>
                </a:graphic>
              </p:graphicFrame>
              <p:graphicFrame>
                <p:nvGraphicFramePr>
                  <p:cNvPr id="35876" name="Object 32"/>
                  <p:cNvGraphicFramePr>
                    <a:graphicFrameLocks noChangeAspect="1"/>
                  </p:cNvGraphicFramePr>
                  <p:nvPr/>
                </p:nvGraphicFramePr>
                <p:xfrm>
                  <a:off x="1420818" y="2"/>
                  <a:ext cx="247650" cy="320675"/>
                </p:xfrm>
                <a:graphic>
                  <a:graphicData uri="http://schemas.openxmlformats.org/presentationml/2006/ole">
                    <mc:AlternateContent xmlns:mc="http://schemas.openxmlformats.org/markup-compatibility/2006">
                      <mc:Choice xmlns:v="urn:schemas-microsoft-com:vml" Requires="v">
                        <p:oleObj r:id="rId20" imgW="178435" imgH="229235" progId="">
                          <p:embed/>
                        </p:oleObj>
                      </mc:Choice>
                      <mc:Fallback>
                        <p:oleObj r:id="rId20" imgW="178435" imgH="229235" progId="">
                          <p:embed/>
                          <p:pic>
                            <p:nvPicPr>
                              <p:cNvPr id="0" name="图片 3167"/>
                              <p:cNvPicPr/>
                              <p:nvPr/>
                            </p:nvPicPr>
                            <p:blipFill>
                              <a:blip r:embed="rId21"/>
                              <a:stretch>
                                <a:fillRect/>
                              </a:stretch>
                            </p:blipFill>
                            <p:spPr>
                              <a:xfrm>
                                <a:off x="1420818" y="2"/>
                                <a:ext cx="247650" cy="320675"/>
                              </a:xfrm>
                              <a:prstGeom prst="rect">
                                <a:avLst/>
                              </a:prstGeom>
                              <a:noFill/>
                              <a:ln w="38100">
                                <a:noFill/>
                                <a:miter/>
                              </a:ln>
                            </p:spPr>
                          </p:pic>
                        </p:oleObj>
                      </mc:Fallback>
                    </mc:AlternateContent>
                  </a:graphicData>
                </a:graphic>
              </p:graphicFrame>
            </p:grpSp>
          </p:grpSp>
        </p:grpSp>
      </p:grpSp>
      <p:grpSp>
        <p:nvGrpSpPr>
          <p:cNvPr id="27681" name="组合 50"/>
          <p:cNvGrpSpPr/>
          <p:nvPr/>
        </p:nvGrpSpPr>
        <p:grpSpPr>
          <a:xfrm>
            <a:off x="6016625" y="2208213"/>
            <a:ext cx="2282825" cy="3013075"/>
            <a:chOff x="0" y="0"/>
            <a:chExt cx="2282840" cy="3012538"/>
          </a:xfrm>
        </p:grpSpPr>
        <p:cxnSp>
          <p:nvCxnSpPr>
            <p:cNvPr id="35849" name="直接箭头连接符 51"/>
            <p:cNvCxnSpPr/>
            <p:nvPr/>
          </p:nvCxnSpPr>
          <p:spPr>
            <a:xfrm>
              <a:off x="285752" y="2214168"/>
              <a:ext cx="1928825" cy="1587"/>
            </a:xfrm>
            <a:prstGeom prst="straightConnector1">
              <a:avLst/>
            </a:prstGeom>
            <a:ln w="9525" cap="flat" cmpd="sng">
              <a:solidFill>
                <a:srgbClr val="7F7F7F"/>
              </a:solidFill>
              <a:prstDash val="solid"/>
              <a:headEnd type="none" w="med" len="med"/>
              <a:tailEnd type="stealth" w="med" len="lg"/>
            </a:ln>
          </p:spPr>
        </p:cxnSp>
        <p:sp>
          <p:nvSpPr>
            <p:cNvPr id="35850" name="TextBox 52"/>
            <p:cNvSpPr txBox="1"/>
            <p:nvPr/>
          </p:nvSpPr>
          <p:spPr>
            <a:xfrm>
              <a:off x="928694" y="2643206"/>
              <a:ext cx="453970"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800" b="0" dirty="0">
                  <a:solidFill>
                    <a:schemeClr val="tx1"/>
                  </a:solidFill>
                </a:rPr>
                <a:t>(c)</a:t>
              </a:r>
              <a:endParaRPr lang="zh-CN" altLang="en-US" sz="1800" b="0" dirty="0">
                <a:solidFill>
                  <a:schemeClr val="tx1"/>
                </a:solidFill>
              </a:endParaRPr>
            </a:p>
          </p:txBody>
        </p:sp>
        <p:grpSp>
          <p:nvGrpSpPr>
            <p:cNvPr id="35851" name="组合 32"/>
            <p:cNvGrpSpPr/>
            <p:nvPr/>
          </p:nvGrpSpPr>
          <p:grpSpPr>
            <a:xfrm>
              <a:off x="0" y="0"/>
              <a:ext cx="2282840" cy="2606691"/>
              <a:chOff x="0" y="0"/>
              <a:chExt cx="2282840" cy="2606691"/>
            </a:xfrm>
          </p:grpSpPr>
          <p:cxnSp>
            <p:nvCxnSpPr>
              <p:cNvPr id="35852" name="直接箭头连接符 54"/>
              <p:cNvCxnSpPr/>
              <p:nvPr/>
            </p:nvCxnSpPr>
            <p:spPr>
              <a:xfrm rot="5400000" flipH="1" flipV="1">
                <a:off x="-820539" y="1106285"/>
                <a:ext cx="2214168" cy="1587"/>
              </a:xfrm>
              <a:prstGeom prst="straightConnector1">
                <a:avLst/>
              </a:prstGeom>
              <a:ln w="9525" cap="flat" cmpd="sng">
                <a:solidFill>
                  <a:srgbClr val="7F7F7F"/>
                </a:solidFill>
                <a:prstDash val="solid"/>
                <a:headEnd type="none" w="med" len="med"/>
                <a:tailEnd type="stealth" w="med" len="lg"/>
              </a:ln>
            </p:spPr>
          </p:cxnSp>
          <p:grpSp>
            <p:nvGrpSpPr>
              <p:cNvPr id="35853" name="组合 31"/>
              <p:cNvGrpSpPr/>
              <p:nvPr/>
            </p:nvGrpSpPr>
            <p:grpSpPr>
              <a:xfrm>
                <a:off x="0" y="71438"/>
                <a:ext cx="2282840" cy="2535253"/>
                <a:chOff x="0" y="0"/>
                <a:chExt cx="2282840" cy="2535253"/>
              </a:xfrm>
            </p:grpSpPr>
            <p:cxnSp>
              <p:nvCxnSpPr>
                <p:cNvPr id="35854" name="直接连接符 56"/>
                <p:cNvCxnSpPr/>
                <p:nvPr/>
              </p:nvCxnSpPr>
              <p:spPr>
                <a:xfrm rot="5400000">
                  <a:off x="1006587" y="1534819"/>
                  <a:ext cx="1214222" cy="1587"/>
                </a:xfrm>
                <a:prstGeom prst="line">
                  <a:avLst/>
                </a:prstGeom>
                <a:ln w="9525" cap="flat" cmpd="sng">
                  <a:solidFill>
                    <a:srgbClr val="7F7F7F"/>
                  </a:solidFill>
                  <a:prstDash val="lgDash"/>
                  <a:headEnd type="none" w="med" len="med"/>
                  <a:tailEnd type="none" w="med" len="med"/>
                </a:ln>
              </p:spPr>
            </p:cxnSp>
            <p:grpSp>
              <p:nvGrpSpPr>
                <p:cNvPr id="35855" name="组合 28"/>
                <p:cNvGrpSpPr/>
                <p:nvPr/>
              </p:nvGrpSpPr>
              <p:grpSpPr>
                <a:xfrm>
                  <a:off x="0" y="0"/>
                  <a:ext cx="2282840" cy="2535253"/>
                  <a:chOff x="0" y="0"/>
                  <a:chExt cx="2282840" cy="2535253"/>
                </a:xfrm>
              </p:grpSpPr>
              <p:cxnSp>
                <p:nvCxnSpPr>
                  <p:cNvPr id="35856" name="直接连接符 58"/>
                  <p:cNvCxnSpPr/>
                  <p:nvPr/>
                </p:nvCxnSpPr>
                <p:spPr>
                  <a:xfrm flipV="1">
                    <a:off x="500065" y="499960"/>
                    <a:ext cx="1643074" cy="1357071"/>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35857" name="直接连接符 59"/>
                  <p:cNvCxnSpPr/>
                  <p:nvPr/>
                </p:nvCxnSpPr>
                <p:spPr>
                  <a:xfrm>
                    <a:off x="285752" y="928508"/>
                    <a:ext cx="1285883" cy="0"/>
                  </a:xfrm>
                  <a:prstGeom prst="line">
                    <a:avLst/>
                  </a:prstGeom>
                  <a:ln w="9525" cap="flat" cmpd="sng">
                    <a:solidFill>
                      <a:srgbClr val="7F7F7F"/>
                    </a:solidFill>
                    <a:prstDash val="lgDash"/>
                    <a:headEnd type="none" w="med" len="med"/>
                    <a:tailEnd type="none" w="med" len="med"/>
                  </a:ln>
                </p:spPr>
              </p:cxnSp>
              <p:graphicFrame>
                <p:nvGraphicFramePr>
                  <p:cNvPr id="35858" name="Object 43"/>
                  <p:cNvGraphicFramePr>
                    <a:graphicFrameLocks noChangeAspect="1"/>
                  </p:cNvGraphicFramePr>
                  <p:nvPr/>
                </p:nvGraphicFramePr>
                <p:xfrm>
                  <a:off x="71438" y="2214578"/>
                  <a:ext cx="212725" cy="247650"/>
                </p:xfrm>
                <a:graphic>
                  <a:graphicData uri="http://schemas.openxmlformats.org/presentationml/2006/ole">
                    <mc:AlternateContent xmlns:mc="http://schemas.openxmlformats.org/markup-compatibility/2006">
                      <mc:Choice xmlns:v="urn:schemas-microsoft-com:vml" Requires="v">
                        <p:oleObj r:id="rId22" imgW="153035" imgH="178435" progId="">
                          <p:embed/>
                        </p:oleObj>
                      </mc:Choice>
                      <mc:Fallback>
                        <p:oleObj r:id="rId22" imgW="153035" imgH="178435" progId="">
                          <p:embed/>
                          <p:pic>
                            <p:nvPicPr>
                              <p:cNvPr id="0" name="图片 3173"/>
                              <p:cNvPicPr/>
                              <p:nvPr/>
                            </p:nvPicPr>
                            <p:blipFill>
                              <a:blip r:embed="rId3"/>
                              <a:stretch>
                                <a:fillRect/>
                              </a:stretch>
                            </p:blipFill>
                            <p:spPr>
                              <a:xfrm>
                                <a:off x="71438" y="2214578"/>
                                <a:ext cx="212725" cy="247650"/>
                              </a:xfrm>
                              <a:prstGeom prst="rect">
                                <a:avLst/>
                              </a:prstGeom>
                              <a:noFill/>
                              <a:ln w="38100">
                                <a:noFill/>
                                <a:miter/>
                              </a:ln>
                            </p:spPr>
                          </p:pic>
                        </p:oleObj>
                      </mc:Fallback>
                    </mc:AlternateContent>
                  </a:graphicData>
                </a:graphic>
              </p:graphicFrame>
              <p:graphicFrame>
                <p:nvGraphicFramePr>
                  <p:cNvPr id="35859" name="Object 44"/>
                  <p:cNvGraphicFramePr>
                    <a:graphicFrameLocks noChangeAspect="1"/>
                  </p:cNvGraphicFramePr>
                  <p:nvPr/>
                </p:nvGraphicFramePr>
                <p:xfrm>
                  <a:off x="0" y="0"/>
                  <a:ext cx="212725" cy="230188"/>
                </p:xfrm>
                <a:graphic>
                  <a:graphicData uri="http://schemas.openxmlformats.org/presentationml/2006/ole">
                    <mc:AlternateContent xmlns:mc="http://schemas.openxmlformats.org/markup-compatibility/2006">
                      <mc:Choice xmlns:v="urn:schemas-microsoft-com:vml" Requires="v">
                        <p:oleObj r:id="rId23" imgW="153035" imgH="166370" progId="">
                          <p:embed/>
                        </p:oleObj>
                      </mc:Choice>
                      <mc:Fallback>
                        <p:oleObj r:id="rId23" imgW="153035" imgH="166370" progId="">
                          <p:embed/>
                          <p:pic>
                            <p:nvPicPr>
                              <p:cNvPr id="0" name="图片 3168"/>
                              <p:cNvPicPr/>
                              <p:nvPr/>
                            </p:nvPicPr>
                            <p:blipFill>
                              <a:blip r:embed="rId5"/>
                              <a:stretch>
                                <a:fillRect/>
                              </a:stretch>
                            </p:blipFill>
                            <p:spPr>
                              <a:xfrm>
                                <a:off x="0" y="0"/>
                                <a:ext cx="212725" cy="230188"/>
                              </a:xfrm>
                              <a:prstGeom prst="rect">
                                <a:avLst/>
                              </a:prstGeom>
                              <a:noFill/>
                              <a:ln w="38100">
                                <a:noFill/>
                                <a:miter/>
                              </a:ln>
                            </p:spPr>
                          </p:pic>
                        </p:oleObj>
                      </mc:Fallback>
                    </mc:AlternateContent>
                  </a:graphicData>
                </a:graphic>
              </p:graphicFrame>
              <p:graphicFrame>
                <p:nvGraphicFramePr>
                  <p:cNvPr id="35860" name="Object 45"/>
                  <p:cNvGraphicFramePr>
                    <a:graphicFrameLocks noChangeAspect="1"/>
                  </p:cNvGraphicFramePr>
                  <p:nvPr/>
                </p:nvGraphicFramePr>
                <p:xfrm>
                  <a:off x="2071702" y="2214578"/>
                  <a:ext cx="211138" cy="285750"/>
                </p:xfrm>
                <a:graphic>
                  <a:graphicData uri="http://schemas.openxmlformats.org/presentationml/2006/ole">
                    <mc:AlternateContent xmlns:mc="http://schemas.openxmlformats.org/markup-compatibility/2006">
                      <mc:Choice xmlns:v="urn:schemas-microsoft-com:vml" Requires="v">
                        <p:oleObj r:id="rId24" imgW="153035" imgH="204470" progId="">
                          <p:embed/>
                        </p:oleObj>
                      </mc:Choice>
                      <mc:Fallback>
                        <p:oleObj r:id="rId24" imgW="153035" imgH="204470" progId="">
                          <p:embed/>
                          <p:pic>
                            <p:nvPicPr>
                              <p:cNvPr id="0" name="图片 3169"/>
                              <p:cNvPicPr/>
                              <p:nvPr/>
                            </p:nvPicPr>
                            <p:blipFill>
                              <a:blip r:embed="rId25"/>
                              <a:stretch>
                                <a:fillRect/>
                              </a:stretch>
                            </p:blipFill>
                            <p:spPr>
                              <a:xfrm>
                                <a:off x="2071702" y="2214578"/>
                                <a:ext cx="211138" cy="285750"/>
                              </a:xfrm>
                              <a:prstGeom prst="rect">
                                <a:avLst/>
                              </a:prstGeom>
                              <a:noFill/>
                              <a:ln w="38100">
                                <a:noFill/>
                                <a:miter/>
                              </a:ln>
                            </p:spPr>
                          </p:pic>
                        </p:oleObj>
                      </mc:Fallback>
                    </mc:AlternateContent>
                  </a:graphicData>
                </a:graphic>
              </p:graphicFrame>
              <p:graphicFrame>
                <p:nvGraphicFramePr>
                  <p:cNvPr id="35861" name="Object 46"/>
                  <p:cNvGraphicFramePr>
                    <a:graphicFrameLocks noChangeAspect="1"/>
                  </p:cNvGraphicFramePr>
                  <p:nvPr/>
                </p:nvGraphicFramePr>
                <p:xfrm>
                  <a:off x="1214446" y="2214578"/>
                  <a:ext cx="781050" cy="320675"/>
                </p:xfrm>
                <a:graphic>
                  <a:graphicData uri="http://schemas.openxmlformats.org/presentationml/2006/ole">
                    <mc:AlternateContent xmlns:mc="http://schemas.openxmlformats.org/markup-compatibility/2006">
                      <mc:Choice xmlns:v="urn:schemas-microsoft-com:vml" Requires="v">
                        <p:oleObj r:id="rId26" imgW="560070" imgH="229235" progId="">
                          <p:embed/>
                        </p:oleObj>
                      </mc:Choice>
                      <mc:Fallback>
                        <p:oleObj r:id="rId26" imgW="560070" imgH="229235" progId="">
                          <p:embed/>
                          <p:pic>
                            <p:nvPicPr>
                              <p:cNvPr id="0" name="图片 3170"/>
                              <p:cNvPicPr/>
                              <p:nvPr/>
                            </p:nvPicPr>
                            <p:blipFill>
                              <a:blip r:embed="rId27"/>
                              <a:stretch>
                                <a:fillRect/>
                              </a:stretch>
                            </p:blipFill>
                            <p:spPr>
                              <a:xfrm>
                                <a:off x="1214446" y="2214578"/>
                                <a:ext cx="781050" cy="320675"/>
                              </a:xfrm>
                              <a:prstGeom prst="rect">
                                <a:avLst/>
                              </a:prstGeom>
                              <a:noFill/>
                              <a:ln w="38100">
                                <a:noFill/>
                                <a:miter/>
                              </a:ln>
                            </p:spPr>
                          </p:pic>
                        </p:oleObj>
                      </mc:Fallback>
                    </mc:AlternateContent>
                  </a:graphicData>
                </a:graphic>
              </p:graphicFrame>
              <p:graphicFrame>
                <p:nvGraphicFramePr>
                  <p:cNvPr id="35862" name="Object 47"/>
                  <p:cNvGraphicFramePr>
                    <a:graphicFrameLocks noChangeAspect="1"/>
                  </p:cNvGraphicFramePr>
                  <p:nvPr/>
                </p:nvGraphicFramePr>
                <p:xfrm>
                  <a:off x="1946264" y="106364"/>
                  <a:ext cx="193675" cy="249238"/>
                </p:xfrm>
                <a:graphic>
                  <a:graphicData uri="http://schemas.openxmlformats.org/presentationml/2006/ole">
                    <mc:AlternateContent xmlns:mc="http://schemas.openxmlformats.org/markup-compatibility/2006">
                      <mc:Choice xmlns:v="urn:schemas-microsoft-com:vml" Requires="v">
                        <p:oleObj r:id="rId28" imgW="140335" imgH="179070" progId="">
                          <p:embed/>
                        </p:oleObj>
                      </mc:Choice>
                      <mc:Fallback>
                        <p:oleObj r:id="rId28" imgW="140335" imgH="179070" progId="">
                          <p:embed/>
                          <p:pic>
                            <p:nvPicPr>
                              <p:cNvPr id="0" name="图片 3174"/>
                              <p:cNvPicPr/>
                              <p:nvPr/>
                            </p:nvPicPr>
                            <p:blipFill>
                              <a:blip r:embed="rId29"/>
                              <a:stretch>
                                <a:fillRect/>
                              </a:stretch>
                            </p:blipFill>
                            <p:spPr>
                              <a:xfrm>
                                <a:off x="1946264" y="106364"/>
                                <a:ext cx="193675" cy="249238"/>
                              </a:xfrm>
                              <a:prstGeom prst="rect">
                                <a:avLst/>
                              </a:prstGeom>
                              <a:noFill/>
                              <a:ln w="38100">
                                <a:noFill/>
                                <a:miter/>
                              </a:ln>
                            </p:spPr>
                          </p:pic>
                        </p:oleObj>
                      </mc:Fallback>
                    </mc:AlternateContent>
                  </a:graphicData>
                </a:graphic>
              </p:graphicFrame>
            </p:grpSp>
          </p:grpSp>
        </p:grpSp>
      </p:grpSp>
      <p:cxnSp>
        <p:nvCxnSpPr>
          <p:cNvPr id="27696" name="直接连接符 76"/>
          <p:cNvCxnSpPr/>
          <p:nvPr/>
        </p:nvCxnSpPr>
        <p:spPr>
          <a:xfrm>
            <a:off x="1993900" y="3201988"/>
            <a:ext cx="1928813" cy="3175"/>
          </a:xfrm>
          <a:prstGeom prst="line">
            <a:avLst/>
          </a:prstGeom>
          <a:ln w="9525" cap="flat" cmpd="sng">
            <a:solidFill>
              <a:srgbClr val="7F7F7F"/>
            </a:solidFill>
            <a:prstDash val="lgDash"/>
            <a:headEnd type="none" w="med" len="med"/>
            <a:tailEnd type="none" w="med" len="med"/>
          </a:ln>
        </p:spPr>
      </p:cxnSp>
      <p:cxnSp>
        <p:nvCxnSpPr>
          <p:cNvPr id="27697" name="直接连接符 77"/>
          <p:cNvCxnSpPr/>
          <p:nvPr/>
        </p:nvCxnSpPr>
        <p:spPr>
          <a:xfrm>
            <a:off x="4648200" y="3201988"/>
            <a:ext cx="1643063" cy="3175"/>
          </a:xfrm>
          <a:prstGeom prst="line">
            <a:avLst/>
          </a:prstGeom>
          <a:ln w="9525" cap="flat" cmpd="sng">
            <a:solidFill>
              <a:srgbClr val="7F7F7F"/>
            </a:solidFill>
            <a:prstDash val="lgDash"/>
            <a:headEnd type="none" w="med" len="med"/>
            <a:tailEnd type="none" w="med" len="med"/>
          </a:ln>
        </p:spPr>
      </p:cxnSp>
      <p:sp>
        <p:nvSpPr>
          <p:cNvPr id="3584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第二节  供给</a:t>
            </a:r>
            <a:endParaRPr lang="zh-CN" altLang="en-US" sz="1000" b="0" dirty="0">
              <a:solidFill>
                <a:srgbClr val="7F7F7F"/>
              </a:solidFill>
              <a:latin typeface="Adobe 黑体 Std R" pitchFamily="34" charset="-122"/>
              <a:ea typeface="Adobe 黑体 Std R" pitchFamily="34" charset="-122"/>
            </a:endParaRPr>
          </a:p>
        </p:txBody>
      </p:sp>
      <p:sp>
        <p:nvSpPr>
          <p:cNvPr id="35848"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五、从单个生产者的供给到市场供给</a:t>
            </a:r>
            <a:endParaRPr lang="en-US" altLang="zh-CN" dirty="0">
              <a:ea typeface="Adobe 黑体 Std R" pitchFamily="34"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1000" fill="hold"/>
                                        <p:tgtEl>
                                          <p:spTgt spid="27650"/>
                                        </p:tgtEl>
                                        <p:attrNameLst>
                                          <p:attrName>ppt_x</p:attrName>
                                        </p:attrNameLst>
                                      </p:cBhvr>
                                      <p:tavLst>
                                        <p:tav tm="0">
                                          <p:val>
                                            <p:strVal val="0-#ppt_w/2"/>
                                          </p:val>
                                        </p:tav>
                                        <p:tav tm="100000">
                                          <p:val>
                                            <p:strVal val="#ppt_x"/>
                                          </p:val>
                                        </p:tav>
                                      </p:tavLst>
                                    </p:anim>
                                    <p:anim calcmode="lin" valueType="num">
                                      <p:cBhvr additive="base">
                                        <p:cTn id="8" dur="10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696"/>
                                        </p:tgtEl>
                                        <p:attrNameLst>
                                          <p:attrName>style.visibility</p:attrName>
                                        </p:attrNameLst>
                                      </p:cBhvr>
                                      <p:to>
                                        <p:strVal val="visible"/>
                                      </p:to>
                                    </p:set>
                                    <p:animEffect transition="in" filter="fade">
                                      <p:cBhvr>
                                        <p:cTn id="13" dur="2000"/>
                                        <p:tgtEl>
                                          <p:spTgt spid="27696"/>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666"/>
                                        </p:tgtEl>
                                        <p:attrNameLst>
                                          <p:attrName>style.visibility</p:attrName>
                                        </p:attrNameLst>
                                      </p:cBhvr>
                                      <p:to>
                                        <p:strVal val="visible"/>
                                      </p:to>
                                    </p:set>
                                    <p:anim calcmode="lin" valueType="num">
                                      <p:cBhvr additive="base">
                                        <p:cTn id="17" dur="1000" fill="hold"/>
                                        <p:tgtEl>
                                          <p:spTgt spid="27666"/>
                                        </p:tgtEl>
                                        <p:attrNameLst>
                                          <p:attrName>ppt_x</p:attrName>
                                        </p:attrNameLst>
                                      </p:cBhvr>
                                      <p:tavLst>
                                        <p:tav tm="0">
                                          <p:val>
                                            <p:strVal val="0-#ppt_w/2"/>
                                          </p:val>
                                        </p:tav>
                                        <p:tav tm="100000">
                                          <p:val>
                                            <p:strVal val="#ppt_x"/>
                                          </p:val>
                                        </p:tav>
                                      </p:tavLst>
                                    </p:anim>
                                    <p:anim calcmode="lin" valueType="num">
                                      <p:cBhvr additive="base">
                                        <p:cTn id="18" dur="1000" fill="hold"/>
                                        <p:tgtEl>
                                          <p:spTgt spid="2766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697"/>
                                        </p:tgtEl>
                                        <p:attrNameLst>
                                          <p:attrName>style.visibility</p:attrName>
                                        </p:attrNameLst>
                                      </p:cBhvr>
                                      <p:to>
                                        <p:strVal val="visible"/>
                                      </p:to>
                                    </p:set>
                                    <p:animEffect transition="in" filter="fade">
                                      <p:cBhvr>
                                        <p:cTn id="23" dur="2000"/>
                                        <p:tgtEl>
                                          <p:spTgt spid="27697"/>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7681"/>
                                        </p:tgtEl>
                                        <p:attrNameLst>
                                          <p:attrName>style.visibility</p:attrName>
                                        </p:attrNameLst>
                                      </p:cBhvr>
                                      <p:to>
                                        <p:strVal val="visible"/>
                                      </p:to>
                                    </p:set>
                                    <p:anim calcmode="lin" valueType="num">
                                      <p:cBhvr additive="base">
                                        <p:cTn id="27" dur="1000" fill="hold"/>
                                        <p:tgtEl>
                                          <p:spTgt spid="27681"/>
                                        </p:tgtEl>
                                        <p:attrNameLst>
                                          <p:attrName>ppt_x</p:attrName>
                                        </p:attrNameLst>
                                      </p:cBhvr>
                                      <p:tavLst>
                                        <p:tav tm="0">
                                          <p:val>
                                            <p:strVal val="0-#ppt_w/2"/>
                                          </p:val>
                                        </p:tav>
                                        <p:tav tm="100000">
                                          <p:val>
                                            <p:strVal val="#ppt_x"/>
                                          </p:val>
                                        </p:tav>
                                      </p:tavLst>
                                    </p:anim>
                                    <p:anim calcmode="lin" valueType="num">
                                      <p:cBhvr additive="base">
                                        <p:cTn id="28" dur="1000" fill="hold"/>
                                        <p:tgtEl>
                                          <p:spTgt spid="27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971550" y="332740"/>
            <a:ext cx="6925945" cy="60623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583397" y="548680"/>
          <a:ext cx="8259418" cy="50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7" name="文本框 1"/>
          <p:cNvSpPr txBox="1"/>
          <p:nvPr/>
        </p:nvSpPr>
        <p:spPr>
          <a:xfrm>
            <a:off x="2854325" y="1052513"/>
            <a:ext cx="3717925" cy="5857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latin typeface="Adobe 黑体 Std R" pitchFamily="34" charset="-122"/>
                <a:ea typeface="Adobe 黑体 Std R" pitchFamily="34" charset="-122"/>
              </a:rPr>
              <a:t>第三节</a:t>
            </a:r>
            <a:r>
              <a:rPr lang="en-US" altLang="zh-CN" dirty="0">
                <a:latin typeface="Adobe 黑体 Std R" pitchFamily="34" charset="-122"/>
                <a:ea typeface="Adobe 黑体 Std R" pitchFamily="34" charset="-122"/>
              </a:rPr>
              <a:t>	</a:t>
            </a:r>
            <a:r>
              <a:rPr lang="zh-CN" altLang="en-US" dirty="0">
                <a:latin typeface="Adobe 黑体 Std R" pitchFamily="34" charset="-122"/>
                <a:ea typeface="Adobe 黑体 Std R" pitchFamily="34" charset="-122"/>
              </a:rPr>
              <a:t>市场均衡</a:t>
            </a:r>
          </a:p>
        </p:txBody>
      </p:sp>
    </p:spTree>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630" y="333375"/>
            <a:ext cx="8229600" cy="307340"/>
          </a:xfrm>
        </p:spPr>
        <p:txBody>
          <a:bodyPr/>
          <a:lstStyle/>
          <a:p>
            <a:endParaRPr lang="zh-CN" altLang="en-US"/>
          </a:p>
        </p:txBody>
      </p:sp>
      <p:sp>
        <p:nvSpPr>
          <p:cNvPr id="3" name="内容占位符 2"/>
          <p:cNvSpPr>
            <a:spLocks noGrp="1"/>
          </p:cNvSpPr>
          <p:nvPr>
            <p:ph sz="half" idx="1"/>
          </p:nvPr>
        </p:nvSpPr>
        <p:spPr>
          <a:xfrm>
            <a:off x="1115616" y="1226185"/>
            <a:ext cx="7139136" cy="4166339"/>
          </a:xfrm>
        </p:spPr>
        <p:txBody>
          <a:bodyPr/>
          <a:lstStyle/>
          <a:p>
            <a:r>
              <a:rPr lang="zh-CN" altLang="en-US" sz="2000" dirty="0"/>
              <a:t>在主要的经济模型中，价格合理地发挥着重要的作用：它为市场传递着信息，在一般均衡理论中是一个不可缺少的变量。</a:t>
            </a:r>
          </a:p>
          <a:p>
            <a:r>
              <a:rPr lang="zh-CN" altLang="en-US" sz="2000" dirty="0"/>
              <a:t>竞争是一种可以在最低限度被接受的解决方案，它阻止了贪婪的“商人和制造商们”从他们不良动机驱使的行为里攫取过多的利润，从而使他们并没有得到由其贪婪所驱使的努力所预先期盼得到的成果。</a:t>
            </a:r>
          </a:p>
        </p:txBody>
      </p:sp>
      <p:sp>
        <p:nvSpPr>
          <p:cNvPr id="4" name="内容占位符 3"/>
          <p:cNvSpPr>
            <a:spLocks noGrp="1"/>
          </p:cNvSpPr>
          <p:nvPr>
            <p:ph sz="half" idx="2"/>
          </p:nvPr>
        </p:nvSpPr>
        <p:spPr>
          <a:xfrm>
            <a:off x="4311650" y="5589240"/>
            <a:ext cx="4386580" cy="438815"/>
          </a:xfrm>
        </p:spPr>
        <p:txBody>
          <a:bodyPr/>
          <a:lstStyle/>
          <a:p>
            <a:pPr algn="r"/>
            <a:r>
              <a:rPr lang="en-US" altLang="zh-CN" sz="1800" dirty="0"/>
              <a:t>——</a:t>
            </a:r>
            <a:r>
              <a:rPr lang="zh-CN" altLang="en-US" sz="1800" dirty="0"/>
              <a:t>亚当</a:t>
            </a:r>
            <a:r>
              <a:rPr lang="en-US" altLang="zh-CN" sz="1800" dirty="0"/>
              <a:t>·</a:t>
            </a:r>
            <a:r>
              <a:rPr lang="zh-CN" altLang="en-US" sz="1800" dirty="0"/>
              <a:t>斯密</a:t>
            </a:r>
            <a:r>
              <a:rPr lang="en-US" altLang="zh-CN" sz="1800" dirty="0"/>
              <a:t> </a:t>
            </a:r>
            <a:r>
              <a:rPr lang="zh-CN" altLang="en-US" sz="1800" dirty="0"/>
              <a:t>《国富论》</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body"/>
          </p:nvPr>
        </p:nvSpPr>
        <p:spPr>
          <a:xfrm>
            <a:off x="-612775" y="547688"/>
            <a:ext cx="9288463" cy="6767512"/>
          </a:xfrm>
        </p:spPr>
        <p:txBody>
          <a:bodyPr vert="horz" wrap="square" lIns="91440" tIns="45720" rIns="91440" bIns="45720" anchor="t" anchorCtr="0"/>
          <a:lstStyle/>
          <a:p>
            <a:pPr eaLnBrk="1" hangingPunct="1">
              <a:buNone/>
            </a:pPr>
            <a:endParaRPr lang="en-US" altLang="zh-CN" dirty="0"/>
          </a:p>
          <a:p>
            <a:pPr marL="1370330" lvl="2" indent="-457200" eaLnBrk="1" hangingPunct="1">
              <a:lnSpc>
                <a:spcPct val="150000"/>
              </a:lnSpc>
              <a:spcBef>
                <a:spcPct val="50000"/>
              </a:spcBef>
              <a:buFontTx/>
              <a:buAutoNum type="arabicPeriod"/>
            </a:pPr>
            <a:r>
              <a:rPr lang="zh-CN" altLang="en-US" b="1" dirty="0">
                <a:solidFill>
                  <a:srgbClr val="CC0000"/>
                </a:solidFill>
                <a:latin typeface="Adobe 黑体 Std R" pitchFamily="34" charset="-122"/>
                <a:ea typeface="Adobe 黑体 Std R" pitchFamily="34" charset="-122"/>
              </a:rPr>
              <a:t>均衡</a:t>
            </a:r>
            <a:endParaRPr lang="en-US" altLang="zh-CN" b="1" dirty="0">
              <a:solidFill>
                <a:srgbClr val="CC0000"/>
              </a:solidFill>
              <a:latin typeface="Adobe 黑体 Std R" pitchFamily="34" charset="-122"/>
              <a:ea typeface="Adobe 黑体 Std R" pitchFamily="34" charset="-122"/>
            </a:endParaRPr>
          </a:p>
          <a:p>
            <a:pPr marL="1370330" lvl="3" indent="0" eaLnBrk="1" hangingPunct="1">
              <a:lnSpc>
                <a:spcPct val="150000"/>
              </a:lnSpc>
              <a:spcBef>
                <a:spcPct val="50000"/>
              </a:spcBef>
              <a:buNone/>
            </a:pPr>
            <a:r>
              <a:rPr lang="zh-CN" altLang="en-US" dirty="0">
                <a:solidFill>
                  <a:srgbClr val="000000"/>
                </a:solidFill>
                <a:latin typeface="Adobe 黑体 Std R" pitchFamily="34" charset="-122"/>
                <a:ea typeface="Adobe 黑体 Std R" pitchFamily="34" charset="-122"/>
              </a:rPr>
              <a:t>均衡是指经济体系中一个特定的经济单位或者经济变量在一系列经济力量的</a:t>
            </a:r>
            <a:r>
              <a:rPr lang="zh-CN" altLang="en-US" dirty="0">
                <a:solidFill>
                  <a:srgbClr val="000000"/>
                </a:solidFill>
                <a:highlight>
                  <a:srgbClr val="FFFF00"/>
                </a:highlight>
                <a:latin typeface="Adobe 黑体 Std R" pitchFamily="34" charset="-122"/>
                <a:ea typeface="Adobe 黑体 Std R" pitchFamily="34" charset="-122"/>
              </a:rPr>
              <a:t>相互制约下</a:t>
            </a:r>
            <a:r>
              <a:rPr lang="zh-CN" altLang="en-US" dirty="0">
                <a:solidFill>
                  <a:srgbClr val="000000"/>
                </a:solidFill>
                <a:latin typeface="Adobe 黑体 Std R" pitchFamily="34" charset="-122"/>
                <a:ea typeface="Adobe 黑体 Std R" pitchFamily="34" charset="-122"/>
              </a:rPr>
              <a:t>所达到的一种相对静止并保持不变的状态。</a:t>
            </a:r>
            <a:endParaRPr lang="en-US" altLang="zh-CN" dirty="0">
              <a:solidFill>
                <a:srgbClr val="000000"/>
              </a:solidFill>
              <a:latin typeface="Adobe 黑体 Std R" pitchFamily="34" charset="-122"/>
              <a:ea typeface="Adobe 黑体 Std R" pitchFamily="34" charset="-122"/>
            </a:endParaRPr>
          </a:p>
          <a:p>
            <a:pPr marL="1370330" lvl="2" indent="-457200" eaLnBrk="1" hangingPunct="1">
              <a:lnSpc>
                <a:spcPct val="150000"/>
              </a:lnSpc>
              <a:spcBef>
                <a:spcPct val="50000"/>
              </a:spcBef>
              <a:buFontTx/>
              <a:buAutoNum type="arabicPeriod" startAt="2"/>
            </a:pPr>
            <a:r>
              <a:rPr lang="zh-CN" altLang="en-US" b="1" dirty="0">
                <a:solidFill>
                  <a:srgbClr val="CC0000"/>
                </a:solidFill>
                <a:latin typeface="Adobe 黑体 Std R" pitchFamily="34" charset="-122"/>
                <a:ea typeface="Adobe 黑体 Std R" pitchFamily="34" charset="-122"/>
              </a:rPr>
              <a:t>供求均衡</a:t>
            </a:r>
            <a:endParaRPr lang="en-US" altLang="zh-CN" b="1" dirty="0">
              <a:solidFill>
                <a:srgbClr val="CC0000"/>
              </a:solidFill>
              <a:latin typeface="Adobe 黑体 Std R" pitchFamily="34" charset="-122"/>
              <a:ea typeface="Adobe 黑体 Std R" pitchFamily="34" charset="-122"/>
            </a:endParaRPr>
          </a:p>
          <a:p>
            <a:pPr marL="1370330" lvl="3" indent="0" eaLnBrk="1" hangingPunct="1">
              <a:lnSpc>
                <a:spcPct val="150000"/>
              </a:lnSpc>
              <a:spcBef>
                <a:spcPct val="50000"/>
              </a:spcBef>
              <a:buNone/>
            </a:pPr>
            <a:r>
              <a:rPr lang="zh-CN" altLang="en-US" dirty="0">
                <a:solidFill>
                  <a:srgbClr val="000000"/>
                </a:solidFill>
                <a:latin typeface="Adobe 黑体 Std R" pitchFamily="34" charset="-122"/>
                <a:ea typeface="Adobe 黑体 Std R" pitchFamily="34" charset="-122"/>
              </a:rPr>
              <a:t>供求均衡是指供给与需求相等时商品数量和价格</a:t>
            </a:r>
            <a:r>
              <a:rPr lang="zh-CN" altLang="en-US" dirty="0">
                <a:solidFill>
                  <a:srgbClr val="000000"/>
                </a:solidFill>
                <a:highlight>
                  <a:srgbClr val="FFFF00"/>
                </a:highlight>
                <a:latin typeface="Adobe 黑体 Std R" pitchFamily="34" charset="-122"/>
                <a:ea typeface="Adobe 黑体 Std R" pitchFamily="34" charset="-122"/>
              </a:rPr>
              <a:t>不再变动</a:t>
            </a:r>
            <a:r>
              <a:rPr lang="zh-CN" altLang="en-US" dirty="0">
                <a:solidFill>
                  <a:srgbClr val="000000"/>
                </a:solidFill>
                <a:latin typeface="Adobe 黑体 Std R" pitchFamily="34" charset="-122"/>
                <a:ea typeface="Adobe 黑体 Std R" pitchFamily="34" charset="-122"/>
              </a:rPr>
              <a:t>的状态。</a:t>
            </a:r>
            <a:endParaRPr lang="en-US" altLang="zh-CN" dirty="0">
              <a:solidFill>
                <a:srgbClr val="000000"/>
              </a:solidFill>
              <a:latin typeface="Adobe 黑体 Std R" pitchFamily="34" charset="-122"/>
              <a:ea typeface="Adobe 黑体 Std R" pitchFamily="34" charset="-122"/>
            </a:endParaRPr>
          </a:p>
          <a:p>
            <a:pPr marL="1370330" lvl="2" indent="-457200" eaLnBrk="1" hangingPunct="1">
              <a:lnSpc>
                <a:spcPct val="150000"/>
              </a:lnSpc>
              <a:spcBef>
                <a:spcPct val="50000"/>
              </a:spcBef>
              <a:buFontTx/>
              <a:buAutoNum type="arabicPeriod" startAt="3"/>
            </a:pPr>
            <a:r>
              <a:rPr lang="zh-CN" altLang="en-US" b="1" dirty="0">
                <a:solidFill>
                  <a:srgbClr val="CC0000"/>
                </a:solidFill>
                <a:latin typeface="Adobe 黑体 Std R" pitchFamily="34" charset="-122"/>
                <a:ea typeface="Adobe 黑体 Std R" pitchFamily="34" charset="-122"/>
              </a:rPr>
              <a:t>供求均衡的变动</a:t>
            </a:r>
            <a:endParaRPr lang="en-US" altLang="zh-CN" b="1" dirty="0">
              <a:solidFill>
                <a:srgbClr val="CC0000"/>
              </a:solidFill>
              <a:latin typeface="Adobe 黑体 Std R" pitchFamily="34" charset="-122"/>
              <a:ea typeface="Adobe 黑体 Std R" pitchFamily="34" charset="-122"/>
            </a:endParaRPr>
          </a:p>
          <a:p>
            <a:pPr marL="1370330" lvl="3" indent="0" eaLnBrk="1" hangingPunct="1">
              <a:lnSpc>
                <a:spcPct val="150000"/>
              </a:lnSpc>
              <a:spcBef>
                <a:spcPct val="50000"/>
              </a:spcBef>
              <a:buNone/>
            </a:pPr>
            <a:r>
              <a:rPr lang="zh-CN" altLang="en-US" dirty="0">
                <a:solidFill>
                  <a:srgbClr val="000000"/>
                </a:solidFill>
                <a:latin typeface="Adobe 黑体 Std R" pitchFamily="34" charset="-122"/>
                <a:ea typeface="Adobe 黑体 Std R" pitchFamily="34" charset="-122"/>
              </a:rPr>
              <a:t>如果</a:t>
            </a:r>
            <a:r>
              <a:rPr lang="en-US" altLang="zh-CN" dirty="0">
                <a:solidFill>
                  <a:srgbClr val="000000"/>
                </a:solidFill>
                <a:latin typeface="Adobe 黑体 Std R" pitchFamily="34" charset="-122"/>
                <a:ea typeface="Adobe 黑体 Std R" pitchFamily="34" charset="-122"/>
              </a:rPr>
              <a:t>S&gt;D</a:t>
            </a:r>
            <a:r>
              <a:rPr lang="zh-CN" altLang="en-US" dirty="0">
                <a:solidFill>
                  <a:srgbClr val="000000"/>
                </a:solidFill>
                <a:latin typeface="Adobe 黑体 Std R" pitchFamily="34" charset="-122"/>
                <a:ea typeface="Adobe 黑体 Std R" pitchFamily="34" charset="-122"/>
              </a:rPr>
              <a:t>，那么供过于求导致产品价格下降。</a:t>
            </a:r>
            <a:endParaRPr lang="en-US" altLang="zh-CN" dirty="0">
              <a:solidFill>
                <a:srgbClr val="000000"/>
              </a:solidFill>
              <a:latin typeface="Adobe 黑体 Std R" pitchFamily="34" charset="-122"/>
              <a:ea typeface="Adobe 黑体 Std R" pitchFamily="34" charset="-122"/>
            </a:endParaRPr>
          </a:p>
          <a:p>
            <a:pPr marL="1370330" lvl="3" indent="0" eaLnBrk="1" hangingPunct="1">
              <a:lnSpc>
                <a:spcPct val="150000"/>
              </a:lnSpc>
              <a:spcBef>
                <a:spcPct val="50000"/>
              </a:spcBef>
              <a:buNone/>
            </a:pPr>
            <a:r>
              <a:rPr lang="zh-CN" altLang="en-US" dirty="0">
                <a:solidFill>
                  <a:srgbClr val="000000"/>
                </a:solidFill>
                <a:latin typeface="Adobe 黑体 Std R" pitchFamily="34" charset="-122"/>
                <a:ea typeface="Adobe 黑体 Std R" pitchFamily="34" charset="-122"/>
              </a:rPr>
              <a:t>如果</a:t>
            </a:r>
            <a:r>
              <a:rPr lang="en-US" altLang="zh-CN" dirty="0">
                <a:solidFill>
                  <a:srgbClr val="000000"/>
                </a:solidFill>
                <a:latin typeface="Adobe 黑体 Std R" pitchFamily="34" charset="-122"/>
                <a:ea typeface="Adobe 黑体 Std R" pitchFamily="34" charset="-122"/>
              </a:rPr>
              <a:t>S&lt;D</a:t>
            </a:r>
            <a:r>
              <a:rPr lang="zh-CN" altLang="en-US" dirty="0">
                <a:solidFill>
                  <a:srgbClr val="000000"/>
                </a:solidFill>
                <a:latin typeface="Adobe 黑体 Std R" pitchFamily="34" charset="-122"/>
                <a:ea typeface="Adobe 黑体 Std R" pitchFamily="34" charset="-122"/>
              </a:rPr>
              <a:t>，那么供不应求导致产品价格上升</a:t>
            </a:r>
            <a:r>
              <a:rPr lang="zh-CN" altLang="en-US" dirty="0"/>
              <a:t>。</a:t>
            </a:r>
          </a:p>
        </p:txBody>
      </p:sp>
      <p:sp>
        <p:nvSpPr>
          <p:cNvPr id="37891"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37892"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一、均衡的含义</a:t>
            </a:r>
            <a:endParaRPr lang="en-US" altLang="zh-CN" dirty="0">
              <a:ea typeface="Adobe 黑体 Std R" pitchFamily="34" charset="-122"/>
            </a:endParaRPr>
          </a:p>
        </p:txBody>
      </p:sp>
      <p:sp>
        <p:nvSpPr>
          <p:cNvPr id="2" name="文本框 1"/>
          <p:cNvSpPr txBox="1"/>
          <p:nvPr/>
        </p:nvSpPr>
        <p:spPr>
          <a:xfrm>
            <a:off x="6228080" y="4293235"/>
            <a:ext cx="2280920" cy="645160"/>
          </a:xfrm>
          <a:prstGeom prst="rect">
            <a:avLst/>
          </a:prstGeom>
          <a:noFill/>
        </p:spPr>
        <p:txBody>
          <a:bodyPr wrap="square" rtlCol="0">
            <a:spAutoFit/>
          </a:bodyPr>
          <a:lstStyle/>
          <a:p>
            <a:r>
              <a:rPr lang="zh-CN" altLang="en-US" dirty="0">
                <a:latin typeface="华文新魏" panose="02010800040101010101" charset="-122"/>
                <a:ea typeface="华文新魏" panose="02010800040101010101" charset="-122"/>
              </a:rPr>
              <a:t>如果变动，为什么会变动？会如何变动？</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strips(downRight)">
                                      <p:cBhvr>
                                        <p:cTn id="7" dur="500"/>
                                        <p:tgtEl>
                                          <p:spTgt spid="296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strips(downRight)">
                                      <p:cBhvr>
                                        <p:cTn id="12" dur="5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strips(downRight)">
                                      <p:cBhvr>
                                        <p:cTn id="17" dur="500"/>
                                        <p:tgtEl>
                                          <p:spTgt spid="29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9698">
                                            <p:txEl>
                                              <p:pRg st="4" end="4"/>
                                            </p:txEl>
                                          </p:spTgt>
                                        </p:tgtEl>
                                        <p:attrNameLst>
                                          <p:attrName>style.visibility</p:attrName>
                                        </p:attrNameLst>
                                      </p:cBhvr>
                                      <p:to>
                                        <p:strVal val="visible"/>
                                      </p:to>
                                    </p:set>
                                    <p:animEffect transition="in" filter="strips(downRight)">
                                      <p:cBhvr>
                                        <p:cTn id="22" dur="500"/>
                                        <p:tgtEl>
                                          <p:spTgt spid="296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9698">
                                            <p:txEl>
                                              <p:pRg st="5" end="5"/>
                                            </p:txEl>
                                          </p:spTgt>
                                        </p:tgtEl>
                                        <p:attrNameLst>
                                          <p:attrName>style.visibility</p:attrName>
                                        </p:attrNameLst>
                                      </p:cBhvr>
                                      <p:to>
                                        <p:strVal val="visible"/>
                                      </p:to>
                                    </p:set>
                                    <p:animEffect transition="in" filter="strips(downRight)">
                                      <p:cBhvr>
                                        <p:cTn id="27" dur="500"/>
                                        <p:tgtEl>
                                          <p:spTgt spid="2969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9698">
                                            <p:txEl>
                                              <p:pRg st="6" end="6"/>
                                            </p:txEl>
                                          </p:spTgt>
                                        </p:tgtEl>
                                        <p:attrNameLst>
                                          <p:attrName>style.visibility</p:attrName>
                                        </p:attrNameLst>
                                      </p:cBhvr>
                                      <p:to>
                                        <p:strVal val="visible"/>
                                      </p:to>
                                    </p:set>
                                    <p:animEffect transition="in" filter="strips(downLeft)">
                                      <p:cBhvr>
                                        <p:cTn id="32" dur="500"/>
                                        <p:tgtEl>
                                          <p:spTgt spid="29698">
                                            <p:txEl>
                                              <p:pRg st="6" end="6"/>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29698">
                                            <p:txEl>
                                              <p:pRg st="7" end="7"/>
                                            </p:txEl>
                                          </p:spTgt>
                                        </p:tgtEl>
                                        <p:attrNameLst>
                                          <p:attrName>style.visibility</p:attrName>
                                        </p:attrNameLst>
                                      </p:cBhvr>
                                      <p:to>
                                        <p:strVal val="visible"/>
                                      </p:to>
                                    </p:set>
                                    <p:animEffect transition="in" filter="strips(downLeft)">
                                      <p:cBhvr>
                                        <p:cTn id="35" dur="500"/>
                                        <p:tgtEl>
                                          <p:spTgt spid="296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body"/>
          </p:nvPr>
        </p:nvSpPr>
        <p:spPr>
          <a:xfrm>
            <a:off x="-541337" y="692150"/>
            <a:ext cx="9217025" cy="5543550"/>
          </a:xfrm>
        </p:spPr>
        <p:txBody>
          <a:bodyPr vert="horz" wrap="square" lIns="91440" tIns="45720" rIns="91440" bIns="45720" anchor="t" anchorCtr="0"/>
          <a:lstStyle/>
          <a:p>
            <a:pPr eaLnBrk="1" hangingPunct="1">
              <a:buNone/>
            </a:pPr>
            <a:endParaRPr lang="en-US" altLang="zh-CN" dirty="0"/>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市场均衡：</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市场供给等于市场需求的一种状态。</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均衡价格和均衡数量：</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某种商品的市场处于均衡状态时的价格和数量。</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不均衡状态</a:t>
            </a:r>
            <a:endParaRPr lang="en-US" altLang="zh-CN" b="1" dirty="0">
              <a:solidFill>
                <a:srgbClr val="CC0000"/>
              </a:solidFill>
              <a:latin typeface="Adobe 黑体 Std R" pitchFamily="34" charset="-122"/>
              <a:ea typeface="Adobe 黑体 Std R" pitchFamily="34" charset="-122"/>
            </a:endParaRPr>
          </a:p>
          <a:p>
            <a:pPr lvl="3">
              <a:lnSpc>
                <a:spcPct val="150000"/>
              </a:lnSpc>
              <a:buFont typeface="Arial" panose="020B0604020202020204" pitchFamily="34" charset="0"/>
              <a:buChar char="•"/>
            </a:pPr>
            <a:r>
              <a:rPr lang="zh-CN" altLang="en-US" dirty="0">
                <a:solidFill>
                  <a:srgbClr val="000000"/>
                </a:solidFill>
                <a:latin typeface="Adobe 黑体 Std R" pitchFamily="34" charset="-122"/>
                <a:ea typeface="Adobe 黑体 Std R" pitchFamily="34" charset="-122"/>
              </a:rPr>
              <a:t>超额需求</a:t>
            </a:r>
            <a:r>
              <a:rPr lang="en-US" altLang="zh-CN" dirty="0">
                <a:solidFill>
                  <a:srgbClr val="000000"/>
                </a:solidFill>
                <a:latin typeface="Adobe 黑体 Std R" pitchFamily="34" charset="-122"/>
                <a:ea typeface="Adobe 黑体 Std R" pitchFamily="34" charset="-122"/>
              </a:rPr>
              <a:t>S&lt;D</a:t>
            </a:r>
          </a:p>
          <a:p>
            <a:pPr lvl="3" eaLnBrk="1" hangingPunct="1">
              <a:lnSpc>
                <a:spcPct val="150000"/>
              </a:lnSpc>
              <a:buFont typeface="Arial" panose="020B0604020202020204" pitchFamily="34" charset="0"/>
              <a:buChar char="•"/>
            </a:pPr>
            <a:r>
              <a:rPr lang="zh-CN" altLang="en-US" dirty="0">
                <a:solidFill>
                  <a:srgbClr val="000000"/>
                </a:solidFill>
                <a:latin typeface="Adobe 黑体 Std R" pitchFamily="34" charset="-122"/>
                <a:ea typeface="Adobe 黑体 Std R" pitchFamily="34" charset="-122"/>
              </a:rPr>
              <a:t>超额供给</a:t>
            </a:r>
            <a:r>
              <a:rPr lang="en-US" altLang="zh-CN" dirty="0">
                <a:solidFill>
                  <a:srgbClr val="000000"/>
                </a:solidFill>
                <a:latin typeface="Adobe 黑体 Std R" pitchFamily="34" charset="-122"/>
                <a:ea typeface="Adobe 黑体 Std R" pitchFamily="34" charset="-122"/>
              </a:rPr>
              <a:t>S&gt;D</a:t>
            </a: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市场机制的自发调节：</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供求随价格变动而自动趋向均衡的情形。</a:t>
            </a:r>
            <a:endParaRPr lang="en-US" altLang="zh-CN" sz="2000" dirty="0">
              <a:solidFill>
                <a:srgbClr val="000000"/>
              </a:solidFill>
              <a:latin typeface="Adobe 黑体 Std R" pitchFamily="34" charset="-122"/>
              <a:ea typeface="Adobe 黑体 Std R" pitchFamily="34" charset="-122"/>
            </a:endParaRPr>
          </a:p>
        </p:txBody>
      </p:sp>
      <p:sp>
        <p:nvSpPr>
          <p:cNvPr id="3891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38916"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二、均衡价格和均衡数量 </a:t>
            </a:r>
            <a:endParaRPr lang="en-US" altLang="zh-CN" dirty="0">
              <a:ea typeface="Adobe 黑体 Std R" pitchFamily="3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animEffect transition="in" filter="strips(downRight)">
                                      <p:cBhvr>
                                        <p:cTn id="7" dur="500"/>
                                        <p:tgtEl>
                                          <p:spTgt spid="307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transition="in" filter="strips(downRight)">
                                      <p:cBhvr>
                                        <p:cTn id="12" dur="500"/>
                                        <p:tgtEl>
                                          <p:spTgt spid="307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0722">
                                            <p:txEl>
                                              <p:pRg st="3" end="3"/>
                                            </p:txEl>
                                          </p:spTgt>
                                        </p:tgtEl>
                                        <p:attrNameLst>
                                          <p:attrName>style.visibility</p:attrName>
                                        </p:attrNameLst>
                                      </p:cBhvr>
                                      <p:to>
                                        <p:strVal val="visible"/>
                                      </p:to>
                                    </p:set>
                                    <p:animEffect transition="in" filter="strips(downRight)">
                                      <p:cBhvr>
                                        <p:cTn id="17" dur="500"/>
                                        <p:tgtEl>
                                          <p:spTgt spid="30722">
                                            <p:txEl>
                                              <p:pRg st="3" end="3"/>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0722">
                                            <p:txEl>
                                              <p:pRg st="4" end="4"/>
                                            </p:txEl>
                                          </p:spTgt>
                                        </p:tgtEl>
                                        <p:attrNameLst>
                                          <p:attrName>style.visibility</p:attrName>
                                        </p:attrNameLst>
                                      </p:cBhvr>
                                      <p:to>
                                        <p:strVal val="visible"/>
                                      </p:to>
                                    </p:set>
                                    <p:animEffect transition="in" filter="slide(fromBottom)">
                                      <p:cBhvr>
                                        <p:cTn id="20" dur="500"/>
                                        <p:tgtEl>
                                          <p:spTgt spid="30722">
                                            <p:txEl>
                                              <p:pRg st="4" end="4"/>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animEffect transition="in" filter="slide(fromBottom)">
                                      <p:cBhvr>
                                        <p:cTn id="23" dur="500"/>
                                        <p:tgtEl>
                                          <p:spTgt spid="3072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722">
                                            <p:txEl>
                                              <p:pRg st="6" end="6"/>
                                            </p:txEl>
                                          </p:spTgt>
                                        </p:tgtEl>
                                        <p:attrNameLst>
                                          <p:attrName>style.visibility</p:attrName>
                                        </p:attrNameLst>
                                      </p:cBhvr>
                                      <p:to>
                                        <p:strVal val="visible"/>
                                      </p:to>
                                    </p:set>
                                    <p:animEffect transition="in" filter="strips(downLeft)">
                                      <p:cBhvr>
                                        <p:cTn id="28" dur="500"/>
                                        <p:tgtEl>
                                          <p:spTgt spid="307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48"/>
          <p:cNvGrpSpPr/>
          <p:nvPr/>
        </p:nvGrpSpPr>
        <p:grpSpPr>
          <a:xfrm>
            <a:off x="468313" y="1749425"/>
            <a:ext cx="4511675" cy="3871913"/>
            <a:chOff x="0" y="0"/>
            <a:chExt cx="4513263" cy="3870528"/>
          </a:xfrm>
        </p:grpSpPr>
        <p:cxnSp>
          <p:nvCxnSpPr>
            <p:cNvPr id="39967" name="直接箭头连接符 5"/>
            <p:cNvCxnSpPr/>
            <p:nvPr/>
          </p:nvCxnSpPr>
          <p:spPr>
            <a:xfrm>
              <a:off x="304800" y="3457008"/>
              <a:ext cx="4195763" cy="42856"/>
            </a:xfrm>
            <a:prstGeom prst="straightConnector1">
              <a:avLst/>
            </a:prstGeom>
            <a:ln w="9525" cap="flat" cmpd="sng">
              <a:solidFill>
                <a:srgbClr val="7F7F7F"/>
              </a:solidFill>
              <a:prstDash val="solid"/>
              <a:headEnd type="none" w="med" len="med"/>
              <a:tailEnd type="stealth" w="med" len="lg"/>
            </a:ln>
          </p:spPr>
        </p:cxnSp>
        <p:grpSp>
          <p:nvGrpSpPr>
            <p:cNvPr id="39968" name="组合 35"/>
            <p:cNvGrpSpPr/>
            <p:nvPr/>
          </p:nvGrpSpPr>
          <p:grpSpPr>
            <a:xfrm>
              <a:off x="0" y="0"/>
              <a:ext cx="4513263" cy="3870528"/>
              <a:chOff x="0" y="0"/>
              <a:chExt cx="4513263" cy="3870528"/>
            </a:xfrm>
          </p:grpSpPr>
          <p:graphicFrame>
            <p:nvGraphicFramePr>
              <p:cNvPr id="39969" name="Object 5"/>
              <p:cNvGraphicFramePr>
                <a:graphicFrameLocks noChangeAspect="1"/>
              </p:cNvGraphicFramePr>
              <p:nvPr/>
            </p:nvGraphicFramePr>
            <p:xfrm>
              <a:off x="3651927" y="420917"/>
              <a:ext cx="207956" cy="292484"/>
            </p:xfrm>
            <a:graphic>
              <a:graphicData uri="http://schemas.openxmlformats.org/presentationml/2006/ole">
                <mc:AlternateContent xmlns:mc="http://schemas.openxmlformats.org/markup-compatibility/2006">
                  <mc:Choice xmlns:v="urn:schemas-microsoft-com:vml" Requires="v">
                    <p:oleObj r:id="rId2" imgW="140335" imgH="179070" progId="">
                      <p:embed/>
                    </p:oleObj>
                  </mc:Choice>
                  <mc:Fallback>
                    <p:oleObj r:id="rId2" imgW="140335" imgH="179070" progId="">
                      <p:embed/>
                      <p:pic>
                        <p:nvPicPr>
                          <p:cNvPr id="0" name="图片 3197"/>
                          <p:cNvPicPr/>
                          <p:nvPr/>
                        </p:nvPicPr>
                        <p:blipFill>
                          <a:blip r:embed="rId3"/>
                          <a:stretch>
                            <a:fillRect/>
                          </a:stretch>
                        </p:blipFill>
                        <p:spPr>
                          <a:xfrm>
                            <a:off x="3651927" y="420917"/>
                            <a:ext cx="207956" cy="292484"/>
                          </a:xfrm>
                          <a:prstGeom prst="rect">
                            <a:avLst/>
                          </a:prstGeom>
                          <a:noFill/>
                          <a:ln w="38100">
                            <a:noFill/>
                            <a:miter/>
                          </a:ln>
                        </p:spPr>
                      </p:pic>
                    </p:oleObj>
                  </mc:Fallback>
                </mc:AlternateContent>
              </a:graphicData>
            </a:graphic>
          </p:graphicFrame>
          <p:graphicFrame>
            <p:nvGraphicFramePr>
              <p:cNvPr id="39970" name="Object 6"/>
              <p:cNvGraphicFramePr>
                <a:graphicFrameLocks noChangeAspect="1"/>
              </p:cNvGraphicFramePr>
              <p:nvPr/>
            </p:nvGraphicFramePr>
            <p:xfrm>
              <a:off x="3499764" y="2783304"/>
              <a:ext cx="245151" cy="271861"/>
            </p:xfrm>
            <a:graphic>
              <a:graphicData uri="http://schemas.openxmlformats.org/presentationml/2006/ole">
                <mc:AlternateContent xmlns:mc="http://schemas.openxmlformats.org/markup-compatibility/2006">
                  <mc:Choice xmlns:v="urn:schemas-microsoft-com:vml" Requires="v">
                    <p:oleObj r:id="rId4" imgW="165735" imgH="165735" progId="">
                      <p:embed/>
                    </p:oleObj>
                  </mc:Choice>
                  <mc:Fallback>
                    <p:oleObj r:id="rId4" imgW="165735" imgH="165735" progId="">
                      <p:embed/>
                      <p:pic>
                        <p:nvPicPr>
                          <p:cNvPr id="0" name="图片 3188"/>
                          <p:cNvPicPr/>
                          <p:nvPr/>
                        </p:nvPicPr>
                        <p:blipFill>
                          <a:blip r:embed="rId5"/>
                          <a:stretch>
                            <a:fillRect/>
                          </a:stretch>
                        </p:blipFill>
                        <p:spPr>
                          <a:xfrm>
                            <a:off x="3499764" y="2783304"/>
                            <a:ext cx="245151" cy="271861"/>
                          </a:xfrm>
                          <a:prstGeom prst="rect">
                            <a:avLst/>
                          </a:prstGeom>
                          <a:noFill/>
                          <a:ln w="38100">
                            <a:noFill/>
                            <a:miter/>
                          </a:ln>
                        </p:spPr>
                      </p:pic>
                    </p:oleObj>
                  </mc:Fallback>
                </mc:AlternateContent>
              </a:graphicData>
            </a:graphic>
          </p:graphicFrame>
          <p:grpSp>
            <p:nvGrpSpPr>
              <p:cNvPr id="39971" name="组合 34"/>
              <p:cNvGrpSpPr/>
              <p:nvPr/>
            </p:nvGrpSpPr>
            <p:grpSpPr>
              <a:xfrm>
                <a:off x="0" y="0"/>
                <a:ext cx="4513263" cy="3870528"/>
                <a:chOff x="0" y="0"/>
                <a:chExt cx="4513263" cy="3870528"/>
              </a:xfrm>
            </p:grpSpPr>
            <p:graphicFrame>
              <p:nvGraphicFramePr>
                <p:cNvPr id="39972" name="Object 8"/>
                <p:cNvGraphicFramePr>
                  <a:graphicFrameLocks noChangeAspect="1"/>
                </p:cNvGraphicFramePr>
                <p:nvPr/>
              </p:nvGraphicFramePr>
              <p:xfrm>
                <a:off x="1978127" y="1095885"/>
                <a:ext cx="226553" cy="271861"/>
              </p:xfrm>
              <a:graphic>
                <a:graphicData uri="http://schemas.openxmlformats.org/presentationml/2006/ole">
                  <mc:AlternateContent xmlns:mc="http://schemas.openxmlformats.org/markup-compatibility/2006">
                    <mc:Choice xmlns:v="urn:schemas-microsoft-com:vml" Requires="v">
                      <p:oleObj r:id="rId6" imgW="153035" imgH="166370" progId="">
                        <p:embed/>
                      </p:oleObj>
                    </mc:Choice>
                    <mc:Fallback>
                      <p:oleObj r:id="rId6" imgW="153035" imgH="166370" progId="">
                        <p:embed/>
                        <p:pic>
                          <p:nvPicPr>
                            <p:cNvPr id="0" name="图片 3190"/>
                            <p:cNvPicPr/>
                            <p:nvPr/>
                          </p:nvPicPr>
                          <p:blipFill>
                            <a:blip r:embed="rId7"/>
                            <a:stretch>
                              <a:fillRect/>
                            </a:stretch>
                          </p:blipFill>
                          <p:spPr>
                            <a:xfrm>
                              <a:off x="1978127" y="1095885"/>
                              <a:ext cx="226553" cy="271861"/>
                            </a:xfrm>
                            <a:prstGeom prst="rect">
                              <a:avLst/>
                            </a:prstGeom>
                            <a:noFill/>
                            <a:ln w="38100">
                              <a:noFill/>
                              <a:miter/>
                            </a:ln>
                          </p:spPr>
                        </p:pic>
                      </p:oleObj>
                    </mc:Fallback>
                  </mc:AlternateContent>
                </a:graphicData>
              </a:graphic>
            </p:graphicFrame>
            <p:grpSp>
              <p:nvGrpSpPr>
                <p:cNvPr id="39973" name="组合 33"/>
                <p:cNvGrpSpPr/>
                <p:nvPr/>
              </p:nvGrpSpPr>
              <p:grpSpPr>
                <a:xfrm>
                  <a:off x="0" y="0"/>
                  <a:ext cx="4513263" cy="3870528"/>
                  <a:chOff x="0" y="0"/>
                  <a:chExt cx="4513263" cy="3870528"/>
                </a:xfrm>
              </p:grpSpPr>
              <p:cxnSp>
                <p:nvCxnSpPr>
                  <p:cNvPr id="39974" name="直接箭头连接符 10"/>
                  <p:cNvCxnSpPr/>
                  <p:nvPr/>
                </p:nvCxnSpPr>
                <p:spPr>
                  <a:xfrm rot="5400000" flipH="1" flipV="1">
                    <a:off x="-1425292" y="1728504"/>
                    <a:ext cx="3458596" cy="1588"/>
                  </a:xfrm>
                  <a:prstGeom prst="straightConnector1">
                    <a:avLst/>
                  </a:prstGeom>
                  <a:ln w="9525" cap="flat" cmpd="sng">
                    <a:solidFill>
                      <a:srgbClr val="7F7F7F"/>
                    </a:solidFill>
                    <a:prstDash val="solid"/>
                    <a:headEnd type="none" w="med" len="med"/>
                    <a:tailEnd type="stealth" w="med" len="lg"/>
                  </a:ln>
                </p:spPr>
              </p:cxnSp>
              <p:cxnSp>
                <p:nvCxnSpPr>
                  <p:cNvPr id="39975" name="直接连接符 13"/>
                  <p:cNvCxnSpPr/>
                  <p:nvPr/>
                </p:nvCxnSpPr>
                <p:spPr>
                  <a:xfrm flipV="1">
                    <a:off x="836612" y="252372"/>
                    <a:ext cx="2967039" cy="2109441"/>
                  </a:xfrm>
                  <a:prstGeom prst="line">
                    <a:avLst/>
                  </a:prstGeom>
                  <a:ln w="38100" cap="flat" cmpd="sng">
                    <a:solidFill>
                      <a:schemeClr val="accent2"/>
                    </a:solidFill>
                    <a:prstDash val="solid"/>
                    <a:headEnd type="none" w="med" len="med"/>
                    <a:tailEnd type="none" w="med" len="med"/>
                  </a:ln>
                  <a:effectLst>
                    <a:outerShdw dist="23000" dir="5400000" algn="ctr" rotWithShape="0">
                      <a:srgbClr val="000000">
                        <a:alpha val="28998"/>
                      </a:srgbClr>
                    </a:outerShdw>
                  </a:effectLst>
                </p:spPr>
              </p:cxnSp>
              <p:cxnSp>
                <p:nvCxnSpPr>
                  <p:cNvPr id="39976" name="直接连接符 16"/>
                  <p:cNvCxnSpPr/>
                  <p:nvPr/>
                </p:nvCxnSpPr>
                <p:spPr>
                  <a:xfrm rot="-5400000" flipH="1">
                    <a:off x="763812" y="377551"/>
                    <a:ext cx="2807827" cy="2509839"/>
                  </a:xfrm>
                  <a:prstGeom prst="line">
                    <a:avLst/>
                  </a:prstGeom>
                  <a:ln w="38100" cap="flat" cmpd="sng">
                    <a:solidFill>
                      <a:schemeClr val="accent2"/>
                    </a:solidFill>
                    <a:prstDash val="solid"/>
                    <a:headEnd type="none" w="med" len="med"/>
                    <a:tailEnd type="none" w="med" len="med"/>
                  </a:ln>
                  <a:effectLst>
                    <a:outerShdw dist="23000" dir="5400000" algn="ctr" rotWithShape="0">
                      <a:srgbClr val="000000">
                        <a:alpha val="28998"/>
                      </a:srgbClr>
                    </a:outerShdw>
                  </a:effectLst>
                </p:spPr>
              </p:cxnSp>
              <p:cxnSp>
                <p:nvCxnSpPr>
                  <p:cNvPr id="39977" name="直接连接符 19"/>
                  <p:cNvCxnSpPr/>
                  <p:nvPr/>
                </p:nvCxnSpPr>
                <p:spPr>
                  <a:xfrm>
                    <a:off x="304800" y="1517401"/>
                    <a:ext cx="1749425" cy="1588"/>
                  </a:xfrm>
                  <a:prstGeom prst="line">
                    <a:avLst/>
                  </a:prstGeom>
                  <a:ln w="9525" cap="flat" cmpd="sng">
                    <a:solidFill>
                      <a:srgbClr val="7F7F7F"/>
                    </a:solidFill>
                    <a:prstDash val="lgDash"/>
                    <a:headEnd type="none" w="med" len="med"/>
                    <a:tailEnd type="none" w="med" len="med"/>
                  </a:ln>
                </p:spPr>
              </p:cxnSp>
              <p:cxnSp>
                <p:nvCxnSpPr>
                  <p:cNvPr id="39978" name="直接连接符 21"/>
                  <p:cNvCxnSpPr/>
                  <p:nvPr/>
                </p:nvCxnSpPr>
                <p:spPr>
                  <a:xfrm rot="5400000">
                    <a:off x="1085210" y="2486405"/>
                    <a:ext cx="1939607" cy="1587"/>
                  </a:xfrm>
                  <a:prstGeom prst="line">
                    <a:avLst/>
                  </a:prstGeom>
                  <a:ln w="9525" cap="flat" cmpd="sng">
                    <a:solidFill>
                      <a:srgbClr val="7F7F7F"/>
                    </a:solidFill>
                    <a:prstDash val="lgDash"/>
                    <a:headEnd type="none" w="med" len="med"/>
                    <a:tailEnd type="none" w="med" len="med"/>
                  </a:ln>
                </p:spPr>
              </p:cxnSp>
              <p:graphicFrame>
                <p:nvGraphicFramePr>
                  <p:cNvPr id="39979" name="Object 15"/>
                  <p:cNvGraphicFramePr>
                    <a:graphicFrameLocks noChangeAspect="1"/>
                  </p:cNvGraphicFramePr>
                  <p:nvPr/>
                </p:nvGraphicFramePr>
                <p:xfrm>
                  <a:off x="0" y="3458271"/>
                  <a:ext cx="226553" cy="292484"/>
                </p:xfrm>
                <a:graphic>
                  <a:graphicData uri="http://schemas.openxmlformats.org/presentationml/2006/ole">
                    <mc:AlternateContent xmlns:mc="http://schemas.openxmlformats.org/markup-compatibility/2006">
                      <mc:Choice xmlns:v="urn:schemas-microsoft-com:vml" Requires="v">
                        <p:oleObj r:id="rId8" imgW="153035" imgH="178435" progId="">
                          <p:embed/>
                        </p:oleObj>
                      </mc:Choice>
                      <mc:Fallback>
                        <p:oleObj r:id="rId8" imgW="153035" imgH="178435" progId="">
                          <p:embed/>
                          <p:pic>
                            <p:nvPicPr>
                              <p:cNvPr id="0" name="图片 3185"/>
                              <p:cNvPicPr/>
                              <p:nvPr/>
                            </p:nvPicPr>
                            <p:blipFill>
                              <a:blip r:embed="rId9"/>
                              <a:stretch>
                                <a:fillRect/>
                              </a:stretch>
                            </p:blipFill>
                            <p:spPr>
                              <a:xfrm>
                                <a:off x="0" y="3458271"/>
                                <a:ext cx="226553" cy="292484"/>
                              </a:xfrm>
                              <a:prstGeom prst="rect">
                                <a:avLst/>
                              </a:prstGeom>
                              <a:noFill/>
                              <a:ln w="38100">
                                <a:noFill/>
                                <a:miter/>
                              </a:ln>
                            </p:spPr>
                          </p:pic>
                        </p:oleObj>
                      </mc:Fallback>
                    </mc:AlternateContent>
                  </a:graphicData>
                </a:graphic>
              </p:graphicFrame>
              <p:graphicFrame>
                <p:nvGraphicFramePr>
                  <p:cNvPr id="39980" name="Object 16"/>
                  <p:cNvGraphicFramePr>
                    <a:graphicFrameLocks noChangeAspect="1"/>
                  </p:cNvGraphicFramePr>
                  <p:nvPr/>
                </p:nvGraphicFramePr>
                <p:xfrm>
                  <a:off x="0" y="83433"/>
                  <a:ext cx="226553" cy="271859"/>
                </p:xfrm>
                <a:graphic>
                  <a:graphicData uri="http://schemas.openxmlformats.org/presentationml/2006/ole">
                    <mc:AlternateContent xmlns:mc="http://schemas.openxmlformats.org/markup-compatibility/2006">
                      <mc:Choice xmlns:v="urn:schemas-microsoft-com:vml" Requires="v">
                        <p:oleObj r:id="rId10" imgW="153035" imgH="166370" progId="">
                          <p:embed/>
                        </p:oleObj>
                      </mc:Choice>
                      <mc:Fallback>
                        <p:oleObj r:id="rId10" imgW="153035" imgH="166370" progId="">
                          <p:embed/>
                          <p:pic>
                            <p:nvPicPr>
                              <p:cNvPr id="0" name="图片 3191"/>
                              <p:cNvPicPr/>
                              <p:nvPr/>
                            </p:nvPicPr>
                            <p:blipFill>
                              <a:blip r:embed="rId11"/>
                              <a:stretch>
                                <a:fillRect/>
                              </a:stretch>
                            </p:blipFill>
                            <p:spPr>
                              <a:xfrm>
                                <a:off x="0" y="83433"/>
                                <a:ext cx="226553" cy="271859"/>
                              </a:xfrm>
                              <a:prstGeom prst="rect">
                                <a:avLst/>
                              </a:prstGeom>
                              <a:noFill/>
                              <a:ln w="38100">
                                <a:noFill/>
                                <a:miter/>
                              </a:ln>
                            </p:spPr>
                          </p:pic>
                        </p:oleObj>
                      </mc:Fallback>
                    </mc:AlternateContent>
                  </a:graphicData>
                </a:graphic>
              </p:graphicFrame>
              <p:graphicFrame>
                <p:nvGraphicFramePr>
                  <p:cNvPr id="39981" name="Object 17"/>
                  <p:cNvGraphicFramePr>
                    <a:graphicFrameLocks noChangeAspect="1"/>
                  </p:cNvGraphicFramePr>
                  <p:nvPr/>
                </p:nvGraphicFramePr>
                <p:xfrm>
                  <a:off x="4286710" y="3500438"/>
                  <a:ext cx="226553" cy="335607"/>
                </p:xfrm>
                <a:graphic>
                  <a:graphicData uri="http://schemas.openxmlformats.org/presentationml/2006/ole">
                    <mc:AlternateContent xmlns:mc="http://schemas.openxmlformats.org/markup-compatibility/2006">
                      <mc:Choice xmlns:v="urn:schemas-microsoft-com:vml" Requires="v">
                        <p:oleObj r:id="rId12" imgW="153035" imgH="204470" progId="">
                          <p:embed/>
                        </p:oleObj>
                      </mc:Choice>
                      <mc:Fallback>
                        <p:oleObj r:id="rId12" imgW="153035" imgH="204470" progId="">
                          <p:embed/>
                          <p:pic>
                            <p:nvPicPr>
                              <p:cNvPr id="0" name="图片 3186"/>
                              <p:cNvPicPr/>
                              <p:nvPr/>
                            </p:nvPicPr>
                            <p:blipFill>
                              <a:blip r:embed="rId13"/>
                              <a:stretch>
                                <a:fillRect/>
                              </a:stretch>
                            </p:blipFill>
                            <p:spPr>
                              <a:xfrm>
                                <a:off x="4286710" y="3500438"/>
                                <a:ext cx="226553" cy="335607"/>
                              </a:xfrm>
                              <a:prstGeom prst="rect">
                                <a:avLst/>
                              </a:prstGeom>
                              <a:noFill/>
                              <a:ln w="38100">
                                <a:noFill/>
                                <a:miter/>
                              </a:ln>
                            </p:spPr>
                          </p:pic>
                        </p:oleObj>
                      </mc:Fallback>
                    </mc:AlternateContent>
                  </a:graphicData>
                </a:graphic>
              </p:graphicFrame>
              <p:graphicFrame>
                <p:nvGraphicFramePr>
                  <p:cNvPr id="39982" name="Object 18"/>
                  <p:cNvGraphicFramePr>
                    <a:graphicFrameLocks noChangeAspect="1"/>
                  </p:cNvGraphicFramePr>
                  <p:nvPr/>
                </p:nvGraphicFramePr>
                <p:xfrm>
                  <a:off x="0" y="1348998"/>
                  <a:ext cx="284037" cy="378729"/>
                </p:xfrm>
                <a:graphic>
                  <a:graphicData uri="http://schemas.openxmlformats.org/presentationml/2006/ole">
                    <mc:AlternateContent xmlns:mc="http://schemas.openxmlformats.org/markup-compatibility/2006">
                      <mc:Choice xmlns:v="urn:schemas-microsoft-com:vml" Requires="v">
                        <p:oleObj r:id="rId14" imgW="191135" imgH="229870" progId="">
                          <p:embed/>
                        </p:oleObj>
                      </mc:Choice>
                      <mc:Fallback>
                        <p:oleObj r:id="rId14" imgW="191135" imgH="229870" progId="">
                          <p:embed/>
                          <p:pic>
                            <p:nvPicPr>
                              <p:cNvPr id="0" name="图片 3192"/>
                              <p:cNvPicPr/>
                              <p:nvPr/>
                            </p:nvPicPr>
                            <p:blipFill>
                              <a:blip r:embed="rId15"/>
                              <a:stretch>
                                <a:fillRect/>
                              </a:stretch>
                            </p:blipFill>
                            <p:spPr>
                              <a:xfrm>
                                <a:off x="0" y="1348998"/>
                                <a:ext cx="284037" cy="378729"/>
                              </a:xfrm>
                              <a:prstGeom prst="rect">
                                <a:avLst/>
                              </a:prstGeom>
                              <a:noFill/>
                              <a:ln w="38100">
                                <a:noFill/>
                                <a:miter/>
                              </a:ln>
                            </p:spPr>
                          </p:pic>
                        </p:oleObj>
                      </mc:Fallback>
                    </mc:AlternateContent>
                  </a:graphicData>
                </a:graphic>
              </p:graphicFrame>
              <p:graphicFrame>
                <p:nvGraphicFramePr>
                  <p:cNvPr id="39983" name="Object 19"/>
                  <p:cNvGraphicFramePr>
                    <a:graphicFrameLocks noChangeAspect="1"/>
                  </p:cNvGraphicFramePr>
                  <p:nvPr/>
                </p:nvGraphicFramePr>
                <p:xfrm>
                  <a:off x="1857990" y="3491799"/>
                  <a:ext cx="321232" cy="378729"/>
                </p:xfrm>
                <a:graphic>
                  <a:graphicData uri="http://schemas.openxmlformats.org/presentationml/2006/ole">
                    <mc:AlternateContent xmlns:mc="http://schemas.openxmlformats.org/markup-compatibility/2006">
                      <mc:Choice xmlns:v="urn:schemas-microsoft-com:vml" Requires="v">
                        <p:oleObj r:id="rId16" imgW="216535" imgH="229235" progId="">
                          <p:embed/>
                        </p:oleObj>
                      </mc:Choice>
                      <mc:Fallback>
                        <p:oleObj r:id="rId16" imgW="216535" imgH="229235" progId="">
                          <p:embed/>
                          <p:pic>
                            <p:nvPicPr>
                              <p:cNvPr id="0" name="图片 3189"/>
                              <p:cNvPicPr/>
                              <p:nvPr/>
                            </p:nvPicPr>
                            <p:blipFill>
                              <a:blip r:embed="rId17"/>
                              <a:stretch>
                                <a:fillRect/>
                              </a:stretch>
                            </p:blipFill>
                            <p:spPr>
                              <a:xfrm>
                                <a:off x="1857990" y="3491799"/>
                                <a:ext cx="321232" cy="378729"/>
                              </a:xfrm>
                              <a:prstGeom prst="rect">
                                <a:avLst/>
                              </a:prstGeom>
                              <a:noFill/>
                              <a:ln w="38100">
                                <a:noFill/>
                                <a:miter/>
                              </a:ln>
                            </p:spPr>
                          </p:pic>
                        </p:oleObj>
                      </mc:Fallback>
                    </mc:AlternateContent>
                  </a:graphicData>
                </a:graphic>
              </p:graphicFrame>
            </p:grpSp>
          </p:grpSp>
        </p:grpSp>
      </p:grpSp>
      <p:grpSp>
        <p:nvGrpSpPr>
          <p:cNvPr id="31764" name="组合 47"/>
          <p:cNvGrpSpPr/>
          <p:nvPr/>
        </p:nvGrpSpPr>
        <p:grpSpPr>
          <a:xfrm>
            <a:off x="468313" y="3478213"/>
            <a:ext cx="2516187" cy="2155825"/>
            <a:chOff x="0" y="0"/>
            <a:chExt cx="2517182" cy="2155048"/>
          </a:xfrm>
        </p:grpSpPr>
        <p:cxnSp>
          <p:nvCxnSpPr>
            <p:cNvPr id="39960" name="直接连接符 41"/>
            <p:cNvCxnSpPr/>
            <p:nvPr/>
          </p:nvCxnSpPr>
          <p:spPr>
            <a:xfrm rot="5400000">
              <a:off x="1437766" y="899310"/>
              <a:ext cx="1689096" cy="1587"/>
            </a:xfrm>
            <a:prstGeom prst="line">
              <a:avLst/>
            </a:prstGeom>
            <a:ln w="9525" cap="flat" cmpd="sng">
              <a:solidFill>
                <a:srgbClr val="7F7F7F"/>
              </a:solidFill>
              <a:prstDash val="lgDash"/>
              <a:headEnd type="none" w="med" len="med"/>
              <a:tailEnd type="none" w="med" len="med"/>
            </a:ln>
          </p:spPr>
        </p:cxnSp>
        <p:grpSp>
          <p:nvGrpSpPr>
            <p:cNvPr id="39961" name="组合 46"/>
            <p:cNvGrpSpPr/>
            <p:nvPr/>
          </p:nvGrpSpPr>
          <p:grpSpPr>
            <a:xfrm>
              <a:off x="0" y="0"/>
              <a:ext cx="2517182" cy="2155048"/>
              <a:chOff x="0" y="0"/>
              <a:chExt cx="2517182" cy="2155048"/>
            </a:xfrm>
          </p:grpSpPr>
          <p:cxnSp>
            <p:nvCxnSpPr>
              <p:cNvPr id="39962" name="直接连接符 23"/>
              <p:cNvCxnSpPr/>
              <p:nvPr/>
            </p:nvCxnSpPr>
            <p:spPr>
              <a:xfrm>
                <a:off x="304839" y="55562"/>
                <a:ext cx="1978275" cy="3175"/>
              </a:xfrm>
              <a:prstGeom prst="line">
                <a:avLst/>
              </a:prstGeom>
              <a:ln w="9525" cap="flat" cmpd="sng">
                <a:solidFill>
                  <a:srgbClr val="7F7F7F"/>
                </a:solidFill>
                <a:prstDash val="lgDash"/>
                <a:headEnd type="none" w="med" len="med"/>
                <a:tailEnd type="none" w="med" len="med"/>
              </a:ln>
            </p:spPr>
          </p:cxnSp>
          <p:cxnSp>
            <p:nvCxnSpPr>
              <p:cNvPr id="39963" name="直接连接符 39"/>
              <p:cNvCxnSpPr/>
              <p:nvPr/>
            </p:nvCxnSpPr>
            <p:spPr>
              <a:xfrm rot="5400000">
                <a:off x="800304" y="914392"/>
                <a:ext cx="1687509" cy="1587"/>
              </a:xfrm>
              <a:prstGeom prst="line">
                <a:avLst/>
              </a:prstGeom>
              <a:ln w="9525" cap="flat" cmpd="sng">
                <a:solidFill>
                  <a:srgbClr val="7F7F7F"/>
                </a:solidFill>
                <a:prstDash val="lgDash"/>
                <a:headEnd type="none" w="med" len="med"/>
                <a:tailEnd type="none" w="med" len="med"/>
              </a:ln>
            </p:spPr>
          </p:cxnSp>
          <p:graphicFrame>
            <p:nvGraphicFramePr>
              <p:cNvPr id="39964" name="Object 25"/>
              <p:cNvGraphicFramePr>
                <a:graphicFrameLocks noChangeAspect="1"/>
              </p:cNvGraphicFramePr>
              <p:nvPr/>
            </p:nvGraphicFramePr>
            <p:xfrm>
              <a:off x="0" y="0"/>
              <a:ext cx="245150" cy="378729"/>
            </p:xfrm>
            <a:graphic>
              <a:graphicData uri="http://schemas.openxmlformats.org/presentationml/2006/ole">
                <mc:AlternateContent xmlns:mc="http://schemas.openxmlformats.org/markup-compatibility/2006">
                  <mc:Choice xmlns:v="urn:schemas-microsoft-com:vml" Requires="v">
                    <p:oleObj r:id="rId18" imgW="165735" imgH="229870" progId="">
                      <p:embed/>
                    </p:oleObj>
                  </mc:Choice>
                  <mc:Fallback>
                    <p:oleObj r:id="rId18" imgW="165735" imgH="229870" progId="">
                      <p:embed/>
                      <p:pic>
                        <p:nvPicPr>
                          <p:cNvPr id="0" name="图片 3194"/>
                          <p:cNvPicPr/>
                          <p:nvPr/>
                        </p:nvPicPr>
                        <p:blipFill>
                          <a:blip r:embed="rId19"/>
                          <a:stretch>
                            <a:fillRect/>
                          </a:stretch>
                        </p:blipFill>
                        <p:spPr>
                          <a:xfrm>
                            <a:off x="0" y="0"/>
                            <a:ext cx="245150" cy="378729"/>
                          </a:xfrm>
                          <a:prstGeom prst="rect">
                            <a:avLst/>
                          </a:prstGeom>
                          <a:noFill/>
                          <a:ln w="38100">
                            <a:noFill/>
                            <a:miter/>
                          </a:ln>
                        </p:spPr>
                      </p:pic>
                    </p:oleObj>
                  </mc:Fallback>
                </mc:AlternateContent>
              </a:graphicData>
            </a:graphic>
          </p:graphicFrame>
          <p:graphicFrame>
            <p:nvGraphicFramePr>
              <p:cNvPr id="39965" name="Object 26"/>
              <p:cNvGraphicFramePr>
                <a:graphicFrameLocks noChangeAspect="1"/>
              </p:cNvGraphicFramePr>
              <p:nvPr/>
            </p:nvGraphicFramePr>
            <p:xfrm>
              <a:off x="1445570" y="1743766"/>
              <a:ext cx="302635" cy="399354"/>
            </p:xfrm>
            <a:graphic>
              <a:graphicData uri="http://schemas.openxmlformats.org/presentationml/2006/ole">
                <mc:AlternateContent xmlns:mc="http://schemas.openxmlformats.org/markup-compatibility/2006">
                  <mc:Choice xmlns:v="urn:schemas-microsoft-com:vml" Requires="v">
                    <p:oleObj r:id="rId20" imgW="203835" imgH="242570" progId="">
                      <p:embed/>
                    </p:oleObj>
                  </mc:Choice>
                  <mc:Fallback>
                    <p:oleObj r:id="rId20" imgW="203835" imgH="242570" progId="">
                      <p:embed/>
                      <p:pic>
                        <p:nvPicPr>
                          <p:cNvPr id="0" name="图片 3196"/>
                          <p:cNvPicPr/>
                          <p:nvPr/>
                        </p:nvPicPr>
                        <p:blipFill>
                          <a:blip r:embed="rId21"/>
                          <a:stretch>
                            <a:fillRect/>
                          </a:stretch>
                        </p:blipFill>
                        <p:spPr>
                          <a:xfrm>
                            <a:off x="1445570" y="1743766"/>
                            <a:ext cx="302635" cy="399354"/>
                          </a:xfrm>
                          <a:prstGeom prst="rect">
                            <a:avLst/>
                          </a:prstGeom>
                          <a:noFill/>
                          <a:ln w="38100">
                            <a:noFill/>
                            <a:miter/>
                          </a:ln>
                        </p:spPr>
                      </p:pic>
                    </p:oleObj>
                  </mc:Fallback>
                </mc:AlternateContent>
              </a:graphicData>
            </a:graphic>
          </p:graphicFrame>
          <p:graphicFrame>
            <p:nvGraphicFramePr>
              <p:cNvPr id="39966" name="Object 27"/>
              <p:cNvGraphicFramePr>
                <a:graphicFrameLocks noChangeAspect="1"/>
              </p:cNvGraphicFramePr>
              <p:nvPr/>
            </p:nvGraphicFramePr>
            <p:xfrm>
              <a:off x="2195950" y="1755696"/>
              <a:ext cx="321232" cy="399352"/>
            </p:xfrm>
            <a:graphic>
              <a:graphicData uri="http://schemas.openxmlformats.org/presentationml/2006/ole">
                <mc:AlternateContent xmlns:mc="http://schemas.openxmlformats.org/markup-compatibility/2006">
                  <mc:Choice xmlns:v="urn:schemas-microsoft-com:vml" Requires="v">
                    <p:oleObj r:id="rId22" imgW="216535" imgH="241935" progId="">
                      <p:embed/>
                    </p:oleObj>
                  </mc:Choice>
                  <mc:Fallback>
                    <p:oleObj r:id="rId22" imgW="216535" imgH="241935" progId="">
                      <p:embed/>
                      <p:pic>
                        <p:nvPicPr>
                          <p:cNvPr id="0" name="图片 3193"/>
                          <p:cNvPicPr/>
                          <p:nvPr/>
                        </p:nvPicPr>
                        <p:blipFill>
                          <a:blip r:embed="rId23"/>
                          <a:stretch>
                            <a:fillRect/>
                          </a:stretch>
                        </p:blipFill>
                        <p:spPr>
                          <a:xfrm>
                            <a:off x="2195950" y="1755696"/>
                            <a:ext cx="321232" cy="399352"/>
                          </a:xfrm>
                          <a:prstGeom prst="rect">
                            <a:avLst/>
                          </a:prstGeom>
                          <a:noFill/>
                          <a:ln w="38100">
                            <a:noFill/>
                            <a:miter/>
                          </a:ln>
                        </p:spPr>
                      </p:pic>
                    </p:oleObj>
                  </mc:Fallback>
                </mc:AlternateContent>
              </a:graphicData>
            </a:graphic>
          </p:graphicFrame>
        </p:grpSp>
      </p:grpSp>
      <p:grpSp>
        <p:nvGrpSpPr>
          <p:cNvPr id="31772" name="组合 44"/>
          <p:cNvGrpSpPr/>
          <p:nvPr/>
        </p:nvGrpSpPr>
        <p:grpSpPr>
          <a:xfrm>
            <a:off x="468313" y="2351088"/>
            <a:ext cx="3381375" cy="3309937"/>
            <a:chOff x="0" y="0"/>
            <a:chExt cx="3381776" cy="3308974"/>
          </a:xfrm>
        </p:grpSpPr>
        <p:cxnSp>
          <p:nvCxnSpPr>
            <p:cNvPr id="39952" name="直接连接符 28"/>
            <p:cNvCxnSpPr/>
            <p:nvPr/>
          </p:nvCxnSpPr>
          <p:spPr>
            <a:xfrm rot="-5400000" flipH="1">
              <a:off x="1791577" y="1506241"/>
              <a:ext cx="2825192" cy="19044"/>
            </a:xfrm>
            <a:prstGeom prst="line">
              <a:avLst/>
            </a:prstGeom>
            <a:ln w="9525" cap="flat" cmpd="sng">
              <a:solidFill>
                <a:srgbClr val="7F7F7F"/>
              </a:solidFill>
              <a:prstDash val="lgDash"/>
              <a:headEnd type="none" w="med" len="med"/>
              <a:tailEnd type="none" w="med" len="med"/>
            </a:ln>
          </p:spPr>
        </p:cxnSp>
        <p:grpSp>
          <p:nvGrpSpPr>
            <p:cNvPr id="39953" name="组合 42"/>
            <p:cNvGrpSpPr/>
            <p:nvPr/>
          </p:nvGrpSpPr>
          <p:grpSpPr>
            <a:xfrm>
              <a:off x="0" y="0"/>
              <a:ext cx="3381776" cy="3308974"/>
              <a:chOff x="0" y="0"/>
              <a:chExt cx="3381776" cy="3308974"/>
            </a:xfrm>
          </p:grpSpPr>
          <p:cxnSp>
            <p:nvCxnSpPr>
              <p:cNvPr id="39954" name="直接连接符 25"/>
              <p:cNvCxnSpPr/>
              <p:nvPr/>
            </p:nvCxnSpPr>
            <p:spPr>
              <a:xfrm>
                <a:off x="1293413" y="103168"/>
                <a:ext cx="1901238" cy="1587"/>
              </a:xfrm>
              <a:prstGeom prst="line">
                <a:avLst/>
              </a:prstGeom>
              <a:ln w="9525" cap="flat" cmpd="sng">
                <a:solidFill>
                  <a:srgbClr val="7F7F7F"/>
                </a:solidFill>
                <a:prstDash val="lgDash"/>
                <a:headEnd type="none" w="med" len="med"/>
                <a:tailEnd type="none" w="med" len="med"/>
              </a:ln>
            </p:spPr>
          </p:cxnSp>
          <p:cxnSp>
            <p:nvCxnSpPr>
              <p:cNvPr id="39955" name="直接连接符 31"/>
              <p:cNvCxnSpPr/>
              <p:nvPr/>
            </p:nvCxnSpPr>
            <p:spPr>
              <a:xfrm rot="5400000">
                <a:off x="-96962" y="1493536"/>
                <a:ext cx="2782337" cy="1588"/>
              </a:xfrm>
              <a:prstGeom prst="line">
                <a:avLst/>
              </a:prstGeom>
              <a:ln w="9525" cap="flat" cmpd="sng">
                <a:solidFill>
                  <a:srgbClr val="7F7F7F"/>
                </a:solidFill>
                <a:prstDash val="lgDash"/>
                <a:headEnd type="none" w="med" len="med"/>
                <a:tailEnd type="none" w="med" len="med"/>
              </a:ln>
            </p:spPr>
          </p:cxnSp>
          <p:cxnSp>
            <p:nvCxnSpPr>
              <p:cNvPr id="39956" name="直接连接符 45"/>
              <p:cNvCxnSpPr/>
              <p:nvPr/>
            </p:nvCxnSpPr>
            <p:spPr>
              <a:xfrm>
                <a:off x="304706" y="103168"/>
                <a:ext cx="988707" cy="1587"/>
              </a:xfrm>
              <a:prstGeom prst="line">
                <a:avLst/>
              </a:prstGeom>
              <a:ln w="9525" cap="flat" cmpd="sng">
                <a:solidFill>
                  <a:srgbClr val="7F7F7F"/>
                </a:solidFill>
                <a:prstDash val="lgDash"/>
                <a:headEnd type="none" w="med" len="med"/>
                <a:tailEnd type="none" w="med" len="med"/>
              </a:ln>
            </p:spPr>
          </p:cxnSp>
          <p:graphicFrame>
            <p:nvGraphicFramePr>
              <p:cNvPr id="39957" name="Object 34"/>
              <p:cNvGraphicFramePr>
                <a:graphicFrameLocks noChangeAspect="1"/>
              </p:cNvGraphicFramePr>
              <p:nvPr/>
            </p:nvGraphicFramePr>
            <p:xfrm>
              <a:off x="0" y="0"/>
              <a:ext cx="226553" cy="378729"/>
            </p:xfrm>
            <a:graphic>
              <a:graphicData uri="http://schemas.openxmlformats.org/presentationml/2006/ole">
                <mc:AlternateContent xmlns:mc="http://schemas.openxmlformats.org/markup-compatibility/2006">
                  <mc:Choice xmlns:v="urn:schemas-microsoft-com:vml" Requires="v">
                    <p:oleObj r:id="rId24" imgW="153035" imgH="229870" progId="">
                      <p:embed/>
                    </p:oleObj>
                  </mc:Choice>
                  <mc:Fallback>
                    <p:oleObj r:id="rId24" imgW="153035" imgH="229870" progId="">
                      <p:embed/>
                      <p:pic>
                        <p:nvPicPr>
                          <p:cNvPr id="0" name="图片 3184"/>
                          <p:cNvPicPr/>
                          <p:nvPr/>
                        </p:nvPicPr>
                        <p:blipFill>
                          <a:blip r:embed="rId25"/>
                          <a:stretch>
                            <a:fillRect/>
                          </a:stretch>
                        </p:blipFill>
                        <p:spPr>
                          <a:xfrm>
                            <a:off x="0" y="0"/>
                            <a:ext cx="226553" cy="378729"/>
                          </a:xfrm>
                          <a:prstGeom prst="rect">
                            <a:avLst/>
                          </a:prstGeom>
                          <a:noFill/>
                          <a:ln w="38100">
                            <a:noFill/>
                            <a:miter/>
                          </a:ln>
                        </p:spPr>
                      </p:pic>
                    </p:oleObj>
                  </mc:Fallback>
                </mc:AlternateContent>
              </a:graphicData>
            </a:graphic>
          </p:graphicFrame>
          <p:graphicFrame>
            <p:nvGraphicFramePr>
              <p:cNvPr id="39958" name="Object 35"/>
              <p:cNvGraphicFramePr>
                <a:graphicFrameLocks noChangeAspect="1"/>
              </p:cNvGraphicFramePr>
              <p:nvPr/>
            </p:nvGraphicFramePr>
            <p:xfrm>
              <a:off x="1069351" y="2909620"/>
              <a:ext cx="321232" cy="399354"/>
            </p:xfrm>
            <a:graphic>
              <a:graphicData uri="http://schemas.openxmlformats.org/presentationml/2006/ole">
                <mc:AlternateContent xmlns:mc="http://schemas.openxmlformats.org/markup-compatibility/2006">
                  <mc:Choice xmlns:v="urn:schemas-microsoft-com:vml" Requires="v">
                    <p:oleObj r:id="rId26" imgW="216535" imgH="241935" progId="">
                      <p:embed/>
                    </p:oleObj>
                  </mc:Choice>
                  <mc:Fallback>
                    <p:oleObj r:id="rId26" imgW="216535" imgH="241935" progId="">
                      <p:embed/>
                      <p:pic>
                        <p:nvPicPr>
                          <p:cNvPr id="0" name="图片 3195"/>
                          <p:cNvPicPr/>
                          <p:nvPr/>
                        </p:nvPicPr>
                        <p:blipFill>
                          <a:blip r:embed="rId27"/>
                          <a:stretch>
                            <a:fillRect/>
                          </a:stretch>
                        </p:blipFill>
                        <p:spPr>
                          <a:xfrm>
                            <a:off x="1069351" y="2909620"/>
                            <a:ext cx="321232" cy="399354"/>
                          </a:xfrm>
                          <a:prstGeom prst="rect">
                            <a:avLst/>
                          </a:prstGeom>
                          <a:noFill/>
                          <a:ln w="38100">
                            <a:noFill/>
                            <a:miter/>
                          </a:ln>
                        </p:spPr>
                      </p:pic>
                    </p:oleObj>
                  </mc:Fallback>
                </mc:AlternateContent>
              </a:graphicData>
            </a:graphic>
          </p:graphicFrame>
          <p:graphicFrame>
            <p:nvGraphicFramePr>
              <p:cNvPr id="39959" name="Object 36"/>
              <p:cNvGraphicFramePr>
                <a:graphicFrameLocks noChangeAspect="1"/>
              </p:cNvGraphicFramePr>
              <p:nvPr/>
            </p:nvGraphicFramePr>
            <p:xfrm>
              <a:off x="3079142" y="2909622"/>
              <a:ext cx="302634" cy="399352"/>
            </p:xfrm>
            <a:graphic>
              <a:graphicData uri="http://schemas.openxmlformats.org/presentationml/2006/ole">
                <mc:AlternateContent xmlns:mc="http://schemas.openxmlformats.org/markup-compatibility/2006">
                  <mc:Choice xmlns:v="urn:schemas-microsoft-com:vml" Requires="v">
                    <p:oleObj r:id="rId28" imgW="203835" imgH="242570" progId="">
                      <p:embed/>
                    </p:oleObj>
                  </mc:Choice>
                  <mc:Fallback>
                    <p:oleObj r:id="rId28" imgW="203835" imgH="242570" progId="">
                      <p:embed/>
                      <p:pic>
                        <p:nvPicPr>
                          <p:cNvPr id="0" name="图片 3187"/>
                          <p:cNvPicPr/>
                          <p:nvPr/>
                        </p:nvPicPr>
                        <p:blipFill>
                          <a:blip r:embed="rId29"/>
                          <a:stretch>
                            <a:fillRect/>
                          </a:stretch>
                        </p:blipFill>
                        <p:spPr>
                          <a:xfrm>
                            <a:off x="3079142" y="2909622"/>
                            <a:ext cx="302634" cy="399352"/>
                          </a:xfrm>
                          <a:prstGeom prst="rect">
                            <a:avLst/>
                          </a:prstGeom>
                          <a:noFill/>
                          <a:ln w="38100">
                            <a:noFill/>
                            <a:miter/>
                          </a:ln>
                        </p:spPr>
                      </p:pic>
                    </p:oleObj>
                  </mc:Fallback>
                </mc:AlternateContent>
              </a:graphicData>
            </a:graphic>
          </p:graphicFrame>
        </p:grpSp>
      </p:grpSp>
      <p:sp>
        <p:nvSpPr>
          <p:cNvPr id="39941"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39942"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二、均衡价格和均衡数量 </a:t>
            </a:r>
            <a:endParaRPr lang="en-US" altLang="zh-CN" dirty="0">
              <a:ea typeface="Adobe 黑体 Std R" pitchFamily="34" charset="-122"/>
            </a:endParaRPr>
          </a:p>
        </p:txBody>
      </p:sp>
      <p:grpSp>
        <p:nvGrpSpPr>
          <p:cNvPr id="6" name="组合 5"/>
          <p:cNvGrpSpPr/>
          <p:nvPr/>
        </p:nvGrpSpPr>
        <p:grpSpPr>
          <a:xfrm>
            <a:off x="5108575" y="1304925"/>
            <a:ext cx="3887788" cy="1285875"/>
            <a:chOff x="5034461" y="597687"/>
            <a:chExt cx="3887289" cy="1285875"/>
          </a:xfrm>
        </p:grpSpPr>
        <p:sp>
          <p:nvSpPr>
            <p:cNvPr id="42" name="圆角矩形 44"/>
            <p:cNvSpPr>
              <a:spLocks noChangeArrowheads="1"/>
            </p:cNvSpPr>
            <p:nvPr/>
          </p:nvSpPr>
          <p:spPr bwMode="auto">
            <a:xfrm>
              <a:off x="5034461" y="597687"/>
              <a:ext cx="3798400" cy="1285875"/>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5050334" y="732625"/>
              <a:ext cx="3871416" cy="1016000"/>
            </a:xfrm>
            <a:prstGeom prst="rect">
              <a:avLst/>
            </a:prstGeom>
            <a:noFill/>
          </p:spPr>
          <p:txBody>
            <a:bodyPr>
              <a:spAutoFit/>
            </a:bodyPr>
            <a:lstStyle/>
            <a:p>
              <a:pPr marR="0" defTabSz="914400" eaLnBrk="1" hangingPunct="1">
                <a:buClrTx/>
                <a:buSzTx/>
                <a:buFontTx/>
                <a:buBlip>
                  <a:blip r:embed="rId30"/>
                </a:buBlip>
                <a:defRPr/>
              </a:pPr>
              <a:r>
                <a:rPr kumimoji="0" lang="zh-CN" altLang="en-US" sz="2000" kern="1200" cap="none" spc="0" normalizeH="0" baseline="0" noProof="0" dirty="0">
                  <a:solidFill>
                    <a:srgbClr val="000000">
                      <a:hueOff val="0"/>
                      <a:satOff val="0"/>
                      <a:lumOff val="0"/>
                      <a:alphaOff val="0"/>
                    </a:srgbClr>
                  </a:solidFill>
                  <a:latin typeface="+mn-ea"/>
                  <a:ea typeface="宋体" panose="02010600030101010101" pitchFamily="2" charset="-122"/>
                  <a:cs typeface="+mn-cs"/>
                </a:rPr>
                <a:t>当价格大于均衡价格时，市场供给大于市场需求，出现超额供给；</a:t>
              </a:r>
              <a:endParaRPr kumimoji="0" lang="en-US" altLang="zh-CN" sz="2000" kern="1200" cap="none" spc="0" normalizeH="0" baseline="0" noProof="0" dirty="0">
                <a:solidFill>
                  <a:srgbClr val="000000">
                    <a:hueOff val="0"/>
                    <a:satOff val="0"/>
                    <a:lumOff val="0"/>
                    <a:alphaOff val="0"/>
                  </a:srgbClr>
                </a:solidFill>
                <a:latin typeface="+mn-ea"/>
                <a:ea typeface="宋体" panose="02010600030101010101" pitchFamily="2" charset="-122"/>
                <a:cs typeface="+mn-cs"/>
              </a:endParaRPr>
            </a:p>
          </p:txBody>
        </p:sp>
      </p:grpSp>
      <p:grpSp>
        <p:nvGrpSpPr>
          <p:cNvPr id="5" name="组合 4"/>
          <p:cNvGrpSpPr/>
          <p:nvPr/>
        </p:nvGrpSpPr>
        <p:grpSpPr>
          <a:xfrm>
            <a:off x="5092700" y="2697163"/>
            <a:ext cx="3903663" cy="1285875"/>
            <a:chOff x="5059579" y="2049295"/>
            <a:chExt cx="3904716" cy="1285875"/>
          </a:xfrm>
        </p:grpSpPr>
        <p:sp>
          <p:nvSpPr>
            <p:cNvPr id="47" name="圆角矩形 44"/>
            <p:cNvSpPr>
              <a:spLocks noChangeArrowheads="1"/>
            </p:cNvSpPr>
            <p:nvPr/>
          </p:nvSpPr>
          <p:spPr bwMode="auto">
            <a:xfrm>
              <a:off x="5059579" y="2049295"/>
              <a:ext cx="3772917" cy="1285875"/>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 name="文本框 49"/>
            <p:cNvSpPr txBox="1"/>
            <p:nvPr/>
          </p:nvSpPr>
          <p:spPr>
            <a:xfrm>
              <a:off x="5092926" y="2176295"/>
              <a:ext cx="3871369" cy="1014412"/>
            </a:xfrm>
            <a:prstGeom prst="rect">
              <a:avLst/>
            </a:prstGeom>
            <a:noFill/>
          </p:spPr>
          <p:txBody>
            <a:bodyPr>
              <a:spAutoFit/>
            </a:bodyPr>
            <a:lstStyle/>
            <a:p>
              <a:pPr marR="0" defTabSz="914400" eaLnBrk="1" hangingPunct="1">
                <a:buClrTx/>
                <a:buSzTx/>
                <a:buFontTx/>
                <a:buBlip>
                  <a:blip r:embed="rId30"/>
                </a:buBlip>
                <a:defRPr/>
              </a:pPr>
              <a:r>
                <a:rPr kumimoji="0" lang="zh-CN" altLang="en-US" sz="2000" kern="1200" cap="none" spc="0" normalizeH="0" baseline="0" noProof="0" dirty="0">
                  <a:solidFill>
                    <a:srgbClr val="000000">
                      <a:hueOff val="0"/>
                      <a:satOff val="0"/>
                      <a:lumOff val="0"/>
                      <a:alphaOff val="0"/>
                    </a:srgbClr>
                  </a:solidFill>
                  <a:latin typeface="+mn-ea"/>
                  <a:ea typeface="宋体" panose="02010600030101010101" pitchFamily="2" charset="-122"/>
                  <a:cs typeface="+mn-cs"/>
                </a:rPr>
                <a:t>当价格小于均衡价格时，市场需求大于市场供给，出现超额需求；</a:t>
              </a:r>
              <a:endParaRPr kumimoji="0" lang="en-US" altLang="zh-CN" sz="2000" kern="1200" cap="none" spc="0" normalizeH="0" baseline="0" noProof="0" dirty="0">
                <a:solidFill>
                  <a:srgbClr val="000000">
                    <a:hueOff val="0"/>
                    <a:satOff val="0"/>
                    <a:lumOff val="0"/>
                    <a:alphaOff val="0"/>
                  </a:srgbClr>
                </a:solidFill>
                <a:latin typeface="+mn-ea"/>
                <a:ea typeface="宋体" panose="02010600030101010101" pitchFamily="2" charset="-122"/>
                <a:cs typeface="+mn-cs"/>
              </a:endParaRPr>
            </a:p>
          </p:txBody>
        </p:sp>
      </p:grpSp>
      <p:grpSp>
        <p:nvGrpSpPr>
          <p:cNvPr id="4" name="组合 3"/>
          <p:cNvGrpSpPr/>
          <p:nvPr/>
        </p:nvGrpSpPr>
        <p:grpSpPr>
          <a:xfrm>
            <a:off x="5127625" y="3587750"/>
            <a:ext cx="3773488" cy="1787525"/>
            <a:chOff x="5119589" y="3024510"/>
            <a:chExt cx="3772891" cy="1789060"/>
          </a:xfrm>
        </p:grpSpPr>
        <p:sp>
          <p:nvSpPr>
            <p:cNvPr id="48" name="圆角矩形 44"/>
            <p:cNvSpPr>
              <a:spLocks noChangeArrowheads="1"/>
            </p:cNvSpPr>
            <p:nvPr/>
          </p:nvSpPr>
          <p:spPr bwMode="auto">
            <a:xfrm>
              <a:off x="5119589" y="3528180"/>
              <a:ext cx="3772891" cy="1285390"/>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TextBox 3"/>
            <p:cNvSpPr txBox="1">
              <a:spLocks noChangeArrowheads="1"/>
            </p:cNvSpPr>
            <p:nvPr/>
          </p:nvSpPr>
          <p:spPr bwMode="auto">
            <a:xfrm>
              <a:off x="5129112" y="3024510"/>
              <a:ext cx="3434806" cy="1631763"/>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Blip>
                  <a:blip r:embed="rId30"/>
                </a:buBlip>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只有当价格等于市场价格时，市场供给数量与需求数量相等，即市场达到均衡。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Vertic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64"/>
                                        </p:tgtEl>
                                        <p:attrNameLst>
                                          <p:attrName>style.visibility</p:attrName>
                                        </p:attrNameLst>
                                      </p:cBhvr>
                                      <p:to>
                                        <p:strVal val="visible"/>
                                      </p:to>
                                    </p:set>
                                    <p:animEffect transition="in" filter="fade">
                                      <p:cBhvr>
                                        <p:cTn id="17" dur="500"/>
                                        <p:tgtEl>
                                          <p:spTgt spid="317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72"/>
                                        </p:tgtEl>
                                        <p:attrNameLst>
                                          <p:attrName>style.visibility</p:attrName>
                                        </p:attrNameLst>
                                      </p:cBhvr>
                                      <p:to>
                                        <p:strVal val="visible"/>
                                      </p:to>
                                    </p:set>
                                    <p:animEffect transition="in" filter="fade">
                                      <p:cBhvr>
                                        <p:cTn id="27" dur="500"/>
                                        <p:tgtEl>
                                          <p:spTgt spid="317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body"/>
          </p:nvPr>
        </p:nvSpPr>
        <p:spPr>
          <a:xfrm>
            <a:off x="-541337" y="765175"/>
            <a:ext cx="8229600" cy="5543550"/>
          </a:xfrm>
        </p:spPr>
        <p:txBody>
          <a:bodyPr vert="horz" wrap="square" lIns="91440" tIns="45720" rIns="91440" bIns="45720" anchor="t" anchorCtr="0"/>
          <a:lstStyle/>
          <a:p>
            <a:pPr eaLnBrk="1" hangingPunct="1">
              <a:buNone/>
            </a:pPr>
            <a:endParaRPr lang="en-US" altLang="zh-CN" dirty="0"/>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需求变化</a:t>
            </a: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供给变化</a:t>
            </a: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需求和供给共同变化</a:t>
            </a:r>
            <a:endParaRPr lang="en-US" altLang="zh-CN" b="1" dirty="0">
              <a:solidFill>
                <a:srgbClr val="CC0000"/>
              </a:solidFill>
              <a:latin typeface="Adobe 黑体 Std R" pitchFamily="34" charset="-122"/>
              <a:ea typeface="Adobe 黑体 Std R" pitchFamily="34" charset="-122"/>
            </a:endParaRPr>
          </a:p>
        </p:txBody>
      </p:sp>
      <p:sp>
        <p:nvSpPr>
          <p:cNvPr id="4096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096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
        <p:nvSpPr>
          <p:cNvPr id="2" name="文本框 1"/>
          <p:cNvSpPr txBox="1"/>
          <p:nvPr/>
        </p:nvSpPr>
        <p:spPr>
          <a:xfrm>
            <a:off x="539750" y="2060575"/>
            <a:ext cx="172878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pPr>
            <a:r>
              <a:rPr lang="zh-CN" altLang="en-US" sz="2000" b="0" dirty="0">
                <a:solidFill>
                  <a:srgbClr val="000000"/>
                </a:solidFill>
                <a:ea typeface="Adobe 黑体 Std R" pitchFamily="34" charset="-122"/>
              </a:rPr>
              <a:t>需求增加</a:t>
            </a:r>
          </a:p>
        </p:txBody>
      </p:sp>
      <p:sp>
        <p:nvSpPr>
          <p:cNvPr id="3" name="文本框 2"/>
          <p:cNvSpPr txBox="1"/>
          <p:nvPr/>
        </p:nvSpPr>
        <p:spPr>
          <a:xfrm>
            <a:off x="1979613" y="2076450"/>
            <a:ext cx="1439862"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D&gt;S</a:t>
            </a:r>
            <a:endParaRPr lang="zh-CN" altLang="en-US" sz="2000" b="0" dirty="0">
              <a:solidFill>
                <a:srgbClr val="000000"/>
              </a:solidFill>
              <a:ea typeface="Adobe 黑体 Std R" pitchFamily="34" charset="-122"/>
            </a:endParaRPr>
          </a:p>
        </p:txBody>
      </p:sp>
      <p:sp>
        <p:nvSpPr>
          <p:cNvPr id="4" name="文本框 3"/>
          <p:cNvSpPr txBox="1"/>
          <p:nvPr/>
        </p:nvSpPr>
        <p:spPr>
          <a:xfrm>
            <a:off x="2843213" y="2073275"/>
            <a:ext cx="1368425" cy="4397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P up</a:t>
            </a:r>
            <a:endParaRPr lang="zh-CN" altLang="en-US" sz="2000" b="0" dirty="0">
              <a:solidFill>
                <a:srgbClr val="000000"/>
              </a:solidFill>
              <a:ea typeface="Adobe 黑体 Std R" pitchFamily="34" charset="-122"/>
            </a:endParaRPr>
          </a:p>
        </p:txBody>
      </p:sp>
      <p:sp>
        <p:nvSpPr>
          <p:cNvPr id="8" name="文本框 7"/>
          <p:cNvSpPr txBox="1"/>
          <p:nvPr/>
        </p:nvSpPr>
        <p:spPr>
          <a:xfrm>
            <a:off x="539750" y="2589213"/>
            <a:ext cx="172878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pPr>
            <a:r>
              <a:rPr lang="zh-CN" altLang="en-US" sz="2000" b="0" dirty="0">
                <a:solidFill>
                  <a:srgbClr val="000000"/>
                </a:solidFill>
                <a:ea typeface="Adobe 黑体 Std R" pitchFamily="34" charset="-122"/>
              </a:rPr>
              <a:t>需求减少</a:t>
            </a:r>
          </a:p>
        </p:txBody>
      </p:sp>
      <p:sp>
        <p:nvSpPr>
          <p:cNvPr id="5" name="文本框 4"/>
          <p:cNvSpPr txBox="1"/>
          <p:nvPr/>
        </p:nvSpPr>
        <p:spPr>
          <a:xfrm>
            <a:off x="1979613" y="2598738"/>
            <a:ext cx="1223962" cy="48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D&lt;S</a:t>
            </a:r>
            <a:endParaRPr lang="zh-CN" altLang="en-US" sz="2000" b="0" dirty="0">
              <a:solidFill>
                <a:srgbClr val="000000"/>
              </a:solidFill>
              <a:ea typeface="Adobe 黑体 Std R" pitchFamily="34" charset="-122"/>
            </a:endParaRPr>
          </a:p>
        </p:txBody>
      </p:sp>
      <p:sp>
        <p:nvSpPr>
          <p:cNvPr id="6" name="文本框 5"/>
          <p:cNvSpPr txBox="1"/>
          <p:nvPr/>
        </p:nvSpPr>
        <p:spPr>
          <a:xfrm>
            <a:off x="2843213" y="2597150"/>
            <a:ext cx="2016125" cy="5318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P down</a:t>
            </a:r>
            <a:endParaRPr lang="zh-CN" altLang="en-US" sz="2000" b="0" dirty="0">
              <a:solidFill>
                <a:srgbClr val="000000"/>
              </a:solidFill>
              <a:ea typeface="Adobe 黑体 Std R" pitchFamily="34" charset="-122"/>
            </a:endParaRPr>
          </a:p>
        </p:txBody>
      </p:sp>
      <p:sp>
        <p:nvSpPr>
          <p:cNvPr id="11" name="文本框 10"/>
          <p:cNvSpPr txBox="1"/>
          <p:nvPr/>
        </p:nvSpPr>
        <p:spPr>
          <a:xfrm>
            <a:off x="1979613" y="4476750"/>
            <a:ext cx="1439862"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D&gt;S</a:t>
            </a:r>
            <a:endParaRPr lang="zh-CN" altLang="en-US" sz="2000" b="0" dirty="0">
              <a:solidFill>
                <a:srgbClr val="000000"/>
              </a:solidFill>
              <a:ea typeface="Adobe 黑体 Std R" pitchFamily="34" charset="-122"/>
            </a:endParaRPr>
          </a:p>
        </p:txBody>
      </p:sp>
      <p:sp>
        <p:nvSpPr>
          <p:cNvPr id="12" name="文本框 11"/>
          <p:cNvSpPr txBox="1"/>
          <p:nvPr/>
        </p:nvSpPr>
        <p:spPr>
          <a:xfrm>
            <a:off x="2889250" y="4470400"/>
            <a:ext cx="1368425" cy="484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P up</a:t>
            </a:r>
            <a:endParaRPr lang="zh-CN" altLang="en-US" sz="2000" b="0" dirty="0">
              <a:solidFill>
                <a:srgbClr val="000000"/>
              </a:solidFill>
              <a:ea typeface="Adobe 黑体 Std R" pitchFamily="34" charset="-122"/>
            </a:endParaRPr>
          </a:p>
        </p:txBody>
      </p:sp>
      <p:sp>
        <p:nvSpPr>
          <p:cNvPr id="13" name="文本框 12"/>
          <p:cNvSpPr txBox="1"/>
          <p:nvPr/>
        </p:nvSpPr>
        <p:spPr>
          <a:xfrm>
            <a:off x="1979613" y="3957638"/>
            <a:ext cx="1223962" cy="48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D&lt;S</a:t>
            </a:r>
            <a:endParaRPr lang="zh-CN" altLang="en-US" sz="2000" b="0" dirty="0">
              <a:solidFill>
                <a:srgbClr val="000000"/>
              </a:solidFill>
              <a:ea typeface="Adobe 黑体 Std R" pitchFamily="34" charset="-122"/>
            </a:endParaRPr>
          </a:p>
        </p:txBody>
      </p:sp>
      <p:sp>
        <p:nvSpPr>
          <p:cNvPr id="14" name="文本框 13"/>
          <p:cNvSpPr txBox="1"/>
          <p:nvPr/>
        </p:nvSpPr>
        <p:spPr>
          <a:xfrm>
            <a:off x="2855913" y="3946525"/>
            <a:ext cx="2016125"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000" b="0" dirty="0">
                <a:solidFill>
                  <a:srgbClr val="000000"/>
                </a:solidFill>
                <a:ea typeface="Adobe 黑体 Std R" pitchFamily="34" charset="-122"/>
                <a:sym typeface="Wingdings" panose="05000000000000000000" pitchFamily="2" charset="2"/>
              </a:rPr>
              <a:t>P down</a:t>
            </a:r>
            <a:endParaRPr lang="zh-CN" altLang="en-US" sz="2000" b="0" dirty="0">
              <a:solidFill>
                <a:srgbClr val="000000"/>
              </a:solidFill>
              <a:ea typeface="Adobe 黑体 Std R" pitchFamily="34" charset="-122"/>
            </a:endParaRPr>
          </a:p>
        </p:txBody>
      </p:sp>
      <p:sp>
        <p:nvSpPr>
          <p:cNvPr id="15" name="文本框 14"/>
          <p:cNvSpPr txBox="1"/>
          <p:nvPr/>
        </p:nvSpPr>
        <p:spPr>
          <a:xfrm>
            <a:off x="539750" y="3933825"/>
            <a:ext cx="172878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pPr>
            <a:r>
              <a:rPr lang="zh-CN" altLang="en-US" sz="2000" b="0" dirty="0">
                <a:solidFill>
                  <a:srgbClr val="000000"/>
                </a:solidFill>
                <a:ea typeface="Adobe 黑体 Std R" pitchFamily="34" charset="-122"/>
              </a:rPr>
              <a:t>供给增加</a:t>
            </a:r>
          </a:p>
        </p:txBody>
      </p:sp>
      <p:sp>
        <p:nvSpPr>
          <p:cNvPr id="16" name="文本框 15"/>
          <p:cNvSpPr txBox="1"/>
          <p:nvPr/>
        </p:nvSpPr>
        <p:spPr>
          <a:xfrm>
            <a:off x="539750" y="4473575"/>
            <a:ext cx="1728788"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a:spcBef>
                <a:spcPct val="0"/>
              </a:spcBef>
            </a:pPr>
            <a:r>
              <a:rPr lang="zh-CN" altLang="en-US" sz="2000" b="0" dirty="0">
                <a:solidFill>
                  <a:srgbClr val="000000"/>
                </a:solidFill>
                <a:ea typeface="Adobe 黑体 Std R" pitchFamily="34" charset="-122"/>
              </a:rPr>
              <a:t>供给减少</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Effect transition="in" filter="fade">
                                      <p:cBhvr>
                                        <p:cTn id="7" dur="500"/>
                                        <p:tgtEl>
                                          <p:spTgt spid="327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70">
                                            <p:txEl>
                                              <p:pRg st="4" end="4"/>
                                            </p:txEl>
                                          </p:spTgt>
                                        </p:tgtEl>
                                        <p:attrNameLst>
                                          <p:attrName>style.visibility</p:attrName>
                                        </p:attrNameLst>
                                      </p:cBhvr>
                                      <p:to>
                                        <p:strVal val="visible"/>
                                      </p:to>
                                    </p:set>
                                    <p:animEffect transition="in" filter="fade">
                                      <p:cBhvr>
                                        <p:cTn id="42" dur="500"/>
                                        <p:tgtEl>
                                          <p:spTgt spid="3277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770">
                                            <p:txEl>
                                              <p:pRg st="7" end="7"/>
                                            </p:txEl>
                                          </p:spTgt>
                                        </p:tgtEl>
                                        <p:attrNameLst>
                                          <p:attrName>style.visibility</p:attrName>
                                        </p:attrNameLst>
                                      </p:cBhvr>
                                      <p:to>
                                        <p:strVal val="visible"/>
                                      </p:to>
                                    </p:set>
                                    <p:animEffect transition="in" filter="fade">
                                      <p:cBhvr>
                                        <p:cTn id="77" dur="500"/>
                                        <p:tgtEl>
                                          <p:spTgt spid="327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5" grpId="0"/>
      <p:bldP spid="6" grpId="0"/>
      <p:bldP spid="11" grpId="0"/>
      <p:bldP spid="12" grpId="0"/>
      <p:bldP spid="1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type="body"/>
          </p:nvPr>
        </p:nvSpPr>
        <p:spPr>
          <a:xfrm>
            <a:off x="-596900" y="1374775"/>
            <a:ext cx="8229600" cy="1658938"/>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需求变动对市场均衡的影响</a:t>
            </a:r>
            <a:endParaRPr lang="en-US" altLang="zh-CN" sz="2000" dirty="0">
              <a:solidFill>
                <a:srgbClr val="000000"/>
              </a:solidFill>
              <a:latin typeface="Adobe 黑体 Std R" pitchFamily="34" charset="-122"/>
              <a:ea typeface="Adobe 黑体 Std R" pitchFamily="34" charset="-122"/>
            </a:endParaRPr>
          </a:p>
        </p:txBody>
      </p:sp>
      <p:grpSp>
        <p:nvGrpSpPr>
          <p:cNvPr id="12" name="组合 11"/>
          <p:cNvGrpSpPr/>
          <p:nvPr/>
        </p:nvGrpSpPr>
        <p:grpSpPr>
          <a:xfrm>
            <a:off x="539750" y="2227263"/>
            <a:ext cx="3074988" cy="3222625"/>
            <a:chOff x="539750" y="2227263"/>
            <a:chExt cx="3075281" cy="3222625"/>
          </a:xfrm>
        </p:grpSpPr>
        <p:cxnSp>
          <p:nvCxnSpPr>
            <p:cNvPr id="43042" name="直接连接符 35"/>
            <p:cNvCxnSpPr/>
            <p:nvPr/>
          </p:nvCxnSpPr>
          <p:spPr>
            <a:xfrm>
              <a:off x="796818" y="3022600"/>
              <a:ext cx="2177137" cy="1588"/>
            </a:xfrm>
            <a:prstGeom prst="line">
              <a:avLst/>
            </a:prstGeom>
            <a:ln w="9525" cap="flat" cmpd="sng">
              <a:solidFill>
                <a:srgbClr val="7F7F7F"/>
              </a:solidFill>
              <a:prstDash val="lgDash"/>
              <a:headEnd type="none" w="med" len="med"/>
              <a:tailEnd type="none" w="med" len="med"/>
            </a:ln>
          </p:spPr>
        </p:cxnSp>
        <p:cxnSp>
          <p:nvCxnSpPr>
            <p:cNvPr id="43043" name="直接连接符 43"/>
            <p:cNvCxnSpPr/>
            <p:nvPr/>
          </p:nvCxnSpPr>
          <p:spPr>
            <a:xfrm rot="-5400000" flipH="1">
              <a:off x="1980964" y="3993359"/>
              <a:ext cx="2000250" cy="42845"/>
            </a:xfrm>
            <a:prstGeom prst="line">
              <a:avLst/>
            </a:prstGeom>
            <a:ln w="9525" cap="flat" cmpd="sng">
              <a:solidFill>
                <a:srgbClr val="7F7F7F"/>
              </a:solidFill>
              <a:prstDash val="lgDash"/>
              <a:headEnd type="none" w="med" len="med"/>
              <a:tailEnd type="none" w="med" len="med"/>
            </a:ln>
          </p:spPr>
        </p:cxnSp>
        <p:graphicFrame>
          <p:nvGraphicFramePr>
            <p:cNvPr id="43044" name="Object 14"/>
            <p:cNvGraphicFramePr>
              <a:graphicFrameLocks noChangeAspect="1"/>
            </p:cNvGraphicFramePr>
            <p:nvPr/>
          </p:nvGraphicFramePr>
          <p:xfrm>
            <a:off x="539750" y="2863039"/>
            <a:ext cx="206416" cy="357094"/>
          </p:xfrm>
          <a:graphic>
            <a:graphicData uri="http://schemas.openxmlformats.org/presentationml/2006/ole">
              <mc:AlternateContent xmlns:mc="http://schemas.openxmlformats.org/markup-compatibility/2006">
                <mc:Choice xmlns:v="urn:schemas-microsoft-com:vml" Requires="v">
                  <p:oleObj r:id="rId2" imgW="165735" imgH="229870" progId="">
                    <p:embed/>
                  </p:oleObj>
                </mc:Choice>
                <mc:Fallback>
                  <p:oleObj r:id="rId2" imgW="165735" imgH="229870" progId="">
                    <p:embed/>
                    <p:pic>
                      <p:nvPicPr>
                        <p:cNvPr id="0" name="图片 3232"/>
                        <p:cNvPicPr/>
                        <p:nvPr/>
                      </p:nvPicPr>
                      <p:blipFill>
                        <a:blip r:embed="rId3"/>
                        <a:stretch>
                          <a:fillRect/>
                        </a:stretch>
                      </p:blipFill>
                      <p:spPr>
                        <a:xfrm>
                          <a:off x="539750" y="2863039"/>
                          <a:ext cx="206416" cy="357094"/>
                        </a:xfrm>
                        <a:prstGeom prst="rect">
                          <a:avLst/>
                        </a:prstGeom>
                        <a:noFill/>
                        <a:ln w="38100">
                          <a:noFill/>
                          <a:miter/>
                        </a:ln>
                      </p:spPr>
                    </p:pic>
                  </p:oleObj>
                </mc:Fallback>
              </mc:AlternateContent>
            </a:graphicData>
          </a:graphic>
        </p:graphicFrame>
        <p:graphicFrame>
          <p:nvGraphicFramePr>
            <p:cNvPr id="43045" name="Object 15"/>
            <p:cNvGraphicFramePr>
              <a:graphicFrameLocks noChangeAspect="1"/>
            </p:cNvGraphicFramePr>
            <p:nvPr/>
          </p:nvGraphicFramePr>
          <p:xfrm>
            <a:off x="2885700" y="5092794"/>
            <a:ext cx="239159" cy="357094"/>
          </p:xfrm>
          <a:graphic>
            <a:graphicData uri="http://schemas.openxmlformats.org/presentationml/2006/ole">
              <mc:AlternateContent xmlns:mc="http://schemas.openxmlformats.org/markup-compatibility/2006">
                <mc:Choice xmlns:v="urn:schemas-microsoft-com:vml" Requires="v">
                  <p:oleObj r:id="rId4" imgW="191135" imgH="229870" progId="">
                    <p:embed/>
                  </p:oleObj>
                </mc:Choice>
                <mc:Fallback>
                  <p:oleObj r:id="rId4" imgW="191135" imgH="229870" progId="">
                    <p:embed/>
                    <p:pic>
                      <p:nvPicPr>
                        <p:cNvPr id="0" name="图片 3229"/>
                        <p:cNvPicPr/>
                        <p:nvPr/>
                      </p:nvPicPr>
                      <p:blipFill>
                        <a:blip r:embed="rId5"/>
                        <a:stretch>
                          <a:fillRect/>
                        </a:stretch>
                      </p:blipFill>
                      <p:spPr>
                        <a:xfrm>
                          <a:off x="2885700" y="5092794"/>
                          <a:ext cx="239159" cy="357094"/>
                        </a:xfrm>
                        <a:prstGeom prst="rect">
                          <a:avLst/>
                        </a:prstGeom>
                        <a:noFill/>
                        <a:ln w="38100">
                          <a:noFill/>
                          <a:miter/>
                        </a:ln>
                      </p:spPr>
                    </p:pic>
                  </p:oleObj>
                </mc:Fallback>
              </mc:AlternateContent>
            </a:graphicData>
          </a:graphic>
        </p:graphicFrame>
        <p:cxnSp>
          <p:nvCxnSpPr>
            <p:cNvPr id="43046" name="直接连接符 17"/>
            <p:cNvCxnSpPr/>
            <p:nvPr/>
          </p:nvCxnSpPr>
          <p:spPr>
            <a:xfrm rot="-5400000" flipH="1">
              <a:off x="2124543" y="3202157"/>
              <a:ext cx="2147887" cy="833089"/>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43047" name="直接箭头连接符 57"/>
            <p:cNvCxnSpPr/>
            <p:nvPr/>
          </p:nvCxnSpPr>
          <p:spPr>
            <a:xfrm>
              <a:off x="2090087" y="2752725"/>
              <a:ext cx="558566"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aphicFrame>
          <p:nvGraphicFramePr>
            <p:cNvPr id="43048" name="Object 19"/>
            <p:cNvGraphicFramePr>
              <a:graphicFrameLocks noChangeAspect="1"/>
            </p:cNvGraphicFramePr>
            <p:nvPr/>
          </p:nvGraphicFramePr>
          <p:xfrm>
            <a:off x="3038514" y="2863548"/>
            <a:ext cx="239196" cy="357024"/>
          </p:xfrm>
          <a:graphic>
            <a:graphicData uri="http://schemas.openxmlformats.org/presentationml/2006/ole">
              <mc:AlternateContent xmlns:mc="http://schemas.openxmlformats.org/markup-compatibility/2006">
                <mc:Choice xmlns:v="urn:schemas-microsoft-com:vml" Requires="v">
                  <p:oleObj r:id="rId6" imgW="191135" imgH="229870" progId="">
                    <p:embed/>
                  </p:oleObj>
                </mc:Choice>
                <mc:Fallback>
                  <p:oleObj r:id="rId6" imgW="191135" imgH="229870" progId="">
                    <p:embed/>
                    <p:pic>
                      <p:nvPicPr>
                        <p:cNvPr id="0" name="图片 3222"/>
                        <p:cNvPicPr/>
                        <p:nvPr/>
                      </p:nvPicPr>
                      <p:blipFill>
                        <a:blip r:embed="rId7"/>
                        <a:stretch>
                          <a:fillRect/>
                        </a:stretch>
                      </p:blipFill>
                      <p:spPr>
                        <a:xfrm>
                          <a:off x="3038514" y="2863548"/>
                          <a:ext cx="239196" cy="357024"/>
                        </a:xfrm>
                        <a:prstGeom prst="rect">
                          <a:avLst/>
                        </a:prstGeom>
                        <a:noFill/>
                        <a:ln w="38100">
                          <a:noFill/>
                          <a:miter/>
                        </a:ln>
                      </p:spPr>
                    </p:pic>
                  </p:oleObj>
                </mc:Fallback>
              </mc:AlternateContent>
            </a:graphicData>
          </a:graphic>
        </p:graphicFrame>
        <p:graphicFrame>
          <p:nvGraphicFramePr>
            <p:cNvPr id="43049" name="Object 20"/>
            <p:cNvGraphicFramePr>
              <a:graphicFrameLocks noChangeAspect="1"/>
            </p:cNvGraphicFramePr>
            <p:nvPr/>
          </p:nvGraphicFramePr>
          <p:xfrm>
            <a:off x="2590018" y="2227263"/>
            <a:ext cx="254858" cy="357024"/>
          </p:xfrm>
          <a:graphic>
            <a:graphicData uri="http://schemas.openxmlformats.org/presentationml/2006/ole">
              <mc:AlternateContent xmlns:mc="http://schemas.openxmlformats.org/markup-compatibility/2006">
                <mc:Choice xmlns:v="urn:schemas-microsoft-com:vml" Requires="v">
                  <p:oleObj r:id="rId8" imgW="203835" imgH="229870" progId="">
                    <p:embed/>
                  </p:oleObj>
                </mc:Choice>
                <mc:Fallback>
                  <p:oleObj r:id="rId8" imgW="203835" imgH="229870" progId="">
                    <p:embed/>
                    <p:pic>
                      <p:nvPicPr>
                        <p:cNvPr id="0" name="图片 3223"/>
                        <p:cNvPicPr/>
                        <p:nvPr/>
                      </p:nvPicPr>
                      <p:blipFill>
                        <a:blip r:embed="rId9"/>
                        <a:stretch>
                          <a:fillRect/>
                        </a:stretch>
                      </p:blipFill>
                      <p:spPr>
                        <a:xfrm>
                          <a:off x="2590018" y="2227263"/>
                          <a:ext cx="254858" cy="357024"/>
                        </a:xfrm>
                        <a:prstGeom prst="rect">
                          <a:avLst/>
                        </a:prstGeom>
                        <a:noFill/>
                        <a:ln w="38100">
                          <a:noFill/>
                          <a:miter/>
                        </a:ln>
                      </p:spPr>
                    </p:pic>
                  </p:oleObj>
                </mc:Fallback>
              </mc:AlternateContent>
            </a:graphicData>
          </a:graphic>
        </p:graphicFrame>
      </p:grpSp>
      <p:cxnSp>
        <p:nvCxnSpPr>
          <p:cNvPr id="2" name="直接箭头连接符 59"/>
          <p:cNvCxnSpPr/>
          <p:nvPr/>
        </p:nvCxnSpPr>
        <p:spPr>
          <a:xfrm rot="10800000">
            <a:off x="1309688" y="2784475"/>
            <a:ext cx="447675"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cxnSp>
        <p:nvCxnSpPr>
          <p:cNvPr id="43056" name="直接连接符 30"/>
          <p:cNvCxnSpPr/>
          <p:nvPr/>
        </p:nvCxnSpPr>
        <p:spPr>
          <a:xfrm>
            <a:off x="796925" y="3976688"/>
            <a:ext cx="831850" cy="1587"/>
          </a:xfrm>
          <a:prstGeom prst="line">
            <a:avLst/>
          </a:prstGeom>
          <a:ln w="9525" cap="flat" cmpd="sng">
            <a:solidFill>
              <a:srgbClr val="7F7F7F"/>
            </a:solidFill>
            <a:prstDash val="lgDash"/>
            <a:headEnd type="none" w="med" len="med"/>
            <a:tailEnd type="none" w="med" len="med"/>
          </a:ln>
        </p:spPr>
      </p:cxnSp>
      <p:cxnSp>
        <p:nvCxnSpPr>
          <p:cNvPr id="43058" name="直接连接符 39"/>
          <p:cNvCxnSpPr/>
          <p:nvPr/>
        </p:nvCxnSpPr>
        <p:spPr>
          <a:xfrm rot="-5400000" flipH="1">
            <a:off x="1116013" y="4491038"/>
            <a:ext cx="1046162" cy="17462"/>
          </a:xfrm>
          <a:prstGeom prst="line">
            <a:avLst/>
          </a:prstGeom>
          <a:ln w="9525" cap="flat" cmpd="sng">
            <a:solidFill>
              <a:srgbClr val="7F7F7F"/>
            </a:solidFill>
            <a:prstDash val="lgDash"/>
            <a:headEnd type="none" w="med" len="med"/>
            <a:tailEnd type="none" w="med" len="med"/>
          </a:ln>
        </p:spPr>
      </p:cxnSp>
      <p:graphicFrame>
        <p:nvGraphicFramePr>
          <p:cNvPr id="43059" name="Object 8"/>
          <p:cNvGraphicFramePr>
            <a:graphicFrameLocks noChangeAspect="1"/>
          </p:cNvGraphicFramePr>
          <p:nvPr/>
        </p:nvGraphicFramePr>
        <p:xfrm>
          <a:off x="539750" y="3817938"/>
          <a:ext cx="206375" cy="357187"/>
        </p:xfrm>
        <a:graphic>
          <a:graphicData uri="http://schemas.openxmlformats.org/presentationml/2006/ole">
            <mc:AlternateContent xmlns:mc="http://schemas.openxmlformats.org/markup-compatibility/2006">
              <mc:Choice xmlns:v="urn:schemas-microsoft-com:vml" Requires="v">
                <p:oleObj r:id="rId10" imgW="165735" imgH="229870" progId="">
                  <p:embed/>
                </p:oleObj>
              </mc:Choice>
              <mc:Fallback>
                <p:oleObj r:id="rId10" imgW="165735" imgH="229870" progId="">
                  <p:embed/>
                  <p:pic>
                    <p:nvPicPr>
                      <p:cNvPr id="0" name="图片 3228"/>
                      <p:cNvPicPr/>
                      <p:nvPr/>
                    </p:nvPicPr>
                    <p:blipFill>
                      <a:blip r:embed="rId11"/>
                      <a:stretch>
                        <a:fillRect/>
                      </a:stretch>
                    </p:blipFill>
                    <p:spPr>
                      <a:xfrm>
                        <a:off x="539750" y="3817938"/>
                        <a:ext cx="206375" cy="357187"/>
                      </a:xfrm>
                      <a:prstGeom prst="rect">
                        <a:avLst/>
                      </a:prstGeom>
                      <a:noFill/>
                      <a:ln w="38100">
                        <a:noFill/>
                        <a:miter/>
                      </a:ln>
                    </p:spPr>
                  </p:pic>
                </p:oleObj>
              </mc:Fallback>
            </mc:AlternateContent>
          </a:graphicData>
        </a:graphic>
      </p:graphicFrame>
      <p:graphicFrame>
        <p:nvGraphicFramePr>
          <p:cNvPr id="43060" name="Object 9"/>
          <p:cNvGraphicFramePr>
            <a:graphicFrameLocks noChangeAspect="1"/>
          </p:cNvGraphicFramePr>
          <p:nvPr/>
        </p:nvGraphicFramePr>
        <p:xfrm>
          <a:off x="1517650" y="5092700"/>
          <a:ext cx="239713" cy="357188"/>
        </p:xfrm>
        <a:graphic>
          <a:graphicData uri="http://schemas.openxmlformats.org/presentationml/2006/ole">
            <mc:AlternateContent xmlns:mc="http://schemas.openxmlformats.org/markup-compatibility/2006">
              <mc:Choice xmlns:v="urn:schemas-microsoft-com:vml" Requires="v">
                <p:oleObj r:id="rId12" imgW="191135" imgH="229870" progId="">
                  <p:embed/>
                </p:oleObj>
              </mc:Choice>
              <mc:Fallback>
                <p:oleObj r:id="rId12" imgW="191135" imgH="229870" progId="">
                  <p:embed/>
                  <p:pic>
                    <p:nvPicPr>
                      <p:cNvPr id="0" name="图片 3224"/>
                      <p:cNvPicPr/>
                      <p:nvPr/>
                    </p:nvPicPr>
                    <p:blipFill>
                      <a:blip r:embed="rId13"/>
                      <a:stretch>
                        <a:fillRect/>
                      </a:stretch>
                    </p:blipFill>
                    <p:spPr>
                      <a:xfrm>
                        <a:off x="1517650" y="5092700"/>
                        <a:ext cx="239713" cy="357188"/>
                      </a:xfrm>
                      <a:prstGeom prst="rect">
                        <a:avLst/>
                      </a:prstGeom>
                      <a:noFill/>
                      <a:ln w="38100">
                        <a:noFill/>
                        <a:miter/>
                      </a:ln>
                    </p:spPr>
                  </p:pic>
                </p:oleObj>
              </mc:Fallback>
            </mc:AlternateContent>
          </a:graphicData>
        </a:graphic>
      </p:graphicFrame>
      <p:graphicFrame>
        <p:nvGraphicFramePr>
          <p:cNvPr id="3" name="Object 22"/>
          <p:cNvGraphicFramePr>
            <a:graphicFrameLocks noChangeAspect="1"/>
          </p:cNvGraphicFramePr>
          <p:nvPr/>
        </p:nvGraphicFramePr>
        <p:xfrm>
          <a:off x="1693863" y="3897313"/>
          <a:ext cx="238125" cy="357187"/>
        </p:xfrm>
        <a:graphic>
          <a:graphicData uri="http://schemas.openxmlformats.org/presentationml/2006/ole">
            <mc:AlternateContent xmlns:mc="http://schemas.openxmlformats.org/markup-compatibility/2006">
              <mc:Choice xmlns:v="urn:schemas-microsoft-com:vml" Requires="v">
                <p:oleObj r:id="rId14" imgW="191135" imgH="229870" progId="">
                  <p:embed/>
                </p:oleObj>
              </mc:Choice>
              <mc:Fallback>
                <p:oleObj r:id="rId14" imgW="191135" imgH="229870" progId="">
                  <p:embed/>
                  <p:pic>
                    <p:nvPicPr>
                      <p:cNvPr id="0" name="图片 3230"/>
                      <p:cNvPicPr/>
                      <p:nvPr/>
                    </p:nvPicPr>
                    <p:blipFill>
                      <a:blip r:embed="rId15"/>
                      <a:stretch>
                        <a:fillRect/>
                      </a:stretch>
                    </p:blipFill>
                    <p:spPr>
                      <a:xfrm>
                        <a:off x="1693863" y="3897313"/>
                        <a:ext cx="238125" cy="357187"/>
                      </a:xfrm>
                      <a:prstGeom prst="rect">
                        <a:avLst/>
                      </a:prstGeom>
                      <a:noFill/>
                      <a:ln w="38100">
                        <a:noFill/>
                        <a:miter/>
                      </a:ln>
                    </p:spPr>
                  </p:pic>
                </p:oleObj>
              </mc:Fallback>
            </mc:AlternateContent>
          </a:graphicData>
        </a:graphic>
      </p:graphicFrame>
      <p:cxnSp>
        <p:nvCxnSpPr>
          <p:cNvPr id="4" name="直接连接符 15"/>
          <p:cNvCxnSpPr/>
          <p:nvPr/>
        </p:nvCxnSpPr>
        <p:spPr>
          <a:xfrm rot="-5400000" flipH="1">
            <a:off x="427038" y="3168650"/>
            <a:ext cx="2147887" cy="898525"/>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5" name="Object 26"/>
          <p:cNvGraphicFramePr>
            <a:graphicFrameLocks noChangeAspect="1"/>
          </p:cNvGraphicFramePr>
          <p:nvPr/>
        </p:nvGraphicFramePr>
        <p:xfrm>
          <a:off x="923925" y="2227263"/>
          <a:ext cx="255588" cy="357187"/>
        </p:xfrm>
        <a:graphic>
          <a:graphicData uri="http://schemas.openxmlformats.org/presentationml/2006/ole">
            <mc:AlternateContent xmlns:mc="http://schemas.openxmlformats.org/markup-compatibility/2006">
              <mc:Choice xmlns:v="urn:schemas-microsoft-com:vml" Requires="v">
                <p:oleObj r:id="rId16" imgW="203835" imgH="229870" progId="">
                  <p:embed/>
                </p:oleObj>
              </mc:Choice>
              <mc:Fallback>
                <p:oleObj r:id="rId16" imgW="203835" imgH="229870" progId="">
                  <p:embed/>
                  <p:pic>
                    <p:nvPicPr>
                      <p:cNvPr id="0" name="图片 3225"/>
                      <p:cNvPicPr/>
                      <p:nvPr/>
                    </p:nvPicPr>
                    <p:blipFill>
                      <a:blip r:embed="rId17"/>
                      <a:stretch>
                        <a:fillRect/>
                      </a:stretch>
                    </p:blipFill>
                    <p:spPr>
                      <a:xfrm>
                        <a:off x="923925" y="2227263"/>
                        <a:ext cx="255588" cy="357187"/>
                      </a:xfrm>
                      <a:prstGeom prst="rect">
                        <a:avLst/>
                      </a:prstGeom>
                      <a:noFill/>
                      <a:ln w="38100">
                        <a:noFill/>
                        <a:miter/>
                      </a:ln>
                    </p:spPr>
                  </p:pic>
                </p:oleObj>
              </mc:Fallback>
            </mc:AlternateContent>
          </a:graphicData>
        </a:graphic>
      </p:graphicFrame>
      <p:grpSp>
        <p:nvGrpSpPr>
          <p:cNvPr id="11" name="组合 10"/>
          <p:cNvGrpSpPr/>
          <p:nvPr/>
        </p:nvGrpSpPr>
        <p:grpSpPr>
          <a:xfrm>
            <a:off x="539750" y="2227263"/>
            <a:ext cx="3784600" cy="3222625"/>
            <a:chOff x="539750" y="2227263"/>
            <a:chExt cx="3784600" cy="3222625"/>
          </a:xfrm>
        </p:grpSpPr>
        <p:graphicFrame>
          <p:nvGraphicFramePr>
            <p:cNvPr id="43028" name="Object 39"/>
            <p:cNvGraphicFramePr>
              <a:graphicFrameLocks noChangeAspect="1"/>
            </p:cNvGraphicFramePr>
            <p:nvPr/>
          </p:nvGraphicFramePr>
          <p:xfrm>
            <a:off x="604926" y="5092864"/>
            <a:ext cx="190788" cy="275722"/>
          </p:xfrm>
          <a:graphic>
            <a:graphicData uri="http://schemas.openxmlformats.org/presentationml/2006/ole">
              <mc:AlternateContent xmlns:mc="http://schemas.openxmlformats.org/markup-compatibility/2006">
                <mc:Choice xmlns:v="urn:schemas-microsoft-com:vml" Requires="v">
                  <p:oleObj r:id="rId18" imgW="153035" imgH="178435" progId="">
                    <p:embed/>
                  </p:oleObj>
                </mc:Choice>
                <mc:Fallback>
                  <p:oleObj r:id="rId18" imgW="153035" imgH="178435" progId="">
                    <p:embed/>
                    <p:pic>
                      <p:nvPicPr>
                        <p:cNvPr id="0" name="图片 3226"/>
                        <p:cNvPicPr/>
                        <p:nvPr/>
                      </p:nvPicPr>
                      <p:blipFill>
                        <a:blip r:embed="rId19"/>
                        <a:stretch>
                          <a:fillRect/>
                        </a:stretch>
                      </p:blipFill>
                      <p:spPr>
                        <a:xfrm>
                          <a:off x="604926" y="5092864"/>
                          <a:ext cx="190788" cy="275722"/>
                        </a:xfrm>
                        <a:prstGeom prst="rect">
                          <a:avLst/>
                        </a:prstGeom>
                        <a:noFill/>
                        <a:ln w="38100">
                          <a:noFill/>
                          <a:miter/>
                        </a:ln>
                      </p:spPr>
                    </p:pic>
                  </p:oleObj>
                </mc:Fallback>
              </mc:AlternateContent>
            </a:graphicData>
          </a:graphic>
        </p:graphicFrame>
        <p:graphicFrame>
          <p:nvGraphicFramePr>
            <p:cNvPr id="43029" name="Object 28"/>
            <p:cNvGraphicFramePr>
              <a:graphicFrameLocks noChangeAspect="1"/>
            </p:cNvGraphicFramePr>
            <p:nvPr/>
          </p:nvGraphicFramePr>
          <p:xfrm>
            <a:off x="2333735" y="3420296"/>
            <a:ext cx="222111" cy="357024"/>
          </p:xfrm>
          <a:graphic>
            <a:graphicData uri="http://schemas.openxmlformats.org/presentationml/2006/ole">
              <mc:AlternateContent xmlns:mc="http://schemas.openxmlformats.org/markup-compatibility/2006">
                <mc:Choice xmlns:v="urn:schemas-microsoft-com:vml" Requires="v">
                  <p:oleObj r:id="rId20" imgW="178435" imgH="229235" progId="">
                    <p:embed/>
                  </p:oleObj>
                </mc:Choice>
                <mc:Fallback>
                  <p:oleObj r:id="rId20" imgW="178435" imgH="229235" progId="">
                    <p:embed/>
                    <p:pic>
                      <p:nvPicPr>
                        <p:cNvPr id="0" name="图片 3231"/>
                        <p:cNvPicPr/>
                        <p:nvPr/>
                      </p:nvPicPr>
                      <p:blipFill>
                        <a:blip r:embed="rId21"/>
                        <a:stretch>
                          <a:fillRect/>
                        </a:stretch>
                      </p:blipFill>
                      <p:spPr>
                        <a:xfrm>
                          <a:off x="2333735" y="3420296"/>
                          <a:ext cx="222111" cy="357024"/>
                        </a:xfrm>
                        <a:prstGeom prst="rect">
                          <a:avLst/>
                        </a:prstGeom>
                        <a:noFill/>
                        <a:ln w="38100">
                          <a:noFill/>
                          <a:miter/>
                        </a:ln>
                      </p:spPr>
                    </p:pic>
                  </p:oleObj>
                </mc:Fallback>
              </mc:AlternateContent>
            </a:graphicData>
          </a:graphic>
        </p:graphicFrame>
        <p:cxnSp>
          <p:nvCxnSpPr>
            <p:cNvPr id="43030" name="直接连接符 13"/>
            <p:cNvCxnSpPr/>
            <p:nvPr/>
          </p:nvCxnSpPr>
          <p:spPr>
            <a:xfrm flipV="1">
              <a:off x="987238" y="2544763"/>
              <a:ext cx="2564325" cy="1909762"/>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3031" name="Object 32"/>
            <p:cNvGraphicFramePr>
              <a:graphicFrameLocks noChangeAspect="1"/>
            </p:cNvGraphicFramePr>
            <p:nvPr/>
          </p:nvGraphicFramePr>
          <p:xfrm>
            <a:off x="4124405" y="5092864"/>
            <a:ext cx="190788" cy="316373"/>
          </p:xfrm>
          <a:graphic>
            <a:graphicData uri="http://schemas.openxmlformats.org/presentationml/2006/ole">
              <mc:AlternateContent xmlns:mc="http://schemas.openxmlformats.org/markup-compatibility/2006">
                <mc:Choice xmlns:v="urn:schemas-microsoft-com:vml" Requires="v">
                  <p:oleObj r:id="rId22" imgW="153035" imgH="204470" progId="">
                    <p:embed/>
                  </p:oleObj>
                </mc:Choice>
                <mc:Fallback>
                  <p:oleObj r:id="rId22" imgW="153035" imgH="204470" progId="">
                    <p:embed/>
                    <p:pic>
                      <p:nvPicPr>
                        <p:cNvPr id="0" name="图片 3227"/>
                        <p:cNvPicPr/>
                        <p:nvPr/>
                      </p:nvPicPr>
                      <p:blipFill>
                        <a:blip r:embed="rId23"/>
                        <a:stretch>
                          <a:fillRect/>
                        </a:stretch>
                      </p:blipFill>
                      <p:spPr>
                        <a:xfrm>
                          <a:off x="4124405" y="5092864"/>
                          <a:ext cx="190788" cy="316373"/>
                        </a:xfrm>
                        <a:prstGeom prst="rect">
                          <a:avLst/>
                        </a:prstGeom>
                        <a:noFill/>
                        <a:ln w="38100">
                          <a:noFill/>
                          <a:miter/>
                        </a:ln>
                      </p:spPr>
                    </p:pic>
                  </p:oleObj>
                </mc:Fallback>
              </mc:AlternateContent>
            </a:graphicData>
          </a:graphic>
        </p:graphicFrame>
        <p:cxnSp>
          <p:nvCxnSpPr>
            <p:cNvPr id="43032" name="直接箭头连接符 5"/>
            <p:cNvCxnSpPr/>
            <p:nvPr/>
          </p:nvCxnSpPr>
          <p:spPr>
            <a:xfrm>
              <a:off x="799991" y="5022850"/>
              <a:ext cx="3524359" cy="1588"/>
            </a:xfrm>
            <a:prstGeom prst="straightConnector1">
              <a:avLst/>
            </a:prstGeom>
            <a:ln w="9525" cap="flat" cmpd="sng">
              <a:solidFill>
                <a:srgbClr val="7F7F7F"/>
              </a:solidFill>
              <a:prstDash val="solid"/>
              <a:headEnd type="none" w="med" len="med"/>
              <a:tailEnd type="stealth" w="med" len="lg"/>
            </a:ln>
          </p:spPr>
        </p:cxnSp>
        <p:cxnSp>
          <p:nvCxnSpPr>
            <p:cNvPr id="43033" name="直接箭头连接符 11"/>
            <p:cNvCxnSpPr/>
            <p:nvPr/>
          </p:nvCxnSpPr>
          <p:spPr>
            <a:xfrm rot="-5400000" flipV="1">
              <a:off x="-558908" y="3663945"/>
              <a:ext cx="2714625" cy="3173"/>
            </a:xfrm>
            <a:prstGeom prst="straightConnector1">
              <a:avLst/>
            </a:prstGeom>
            <a:ln w="9525" cap="flat" cmpd="sng">
              <a:solidFill>
                <a:srgbClr val="7F7F7F"/>
              </a:solidFill>
              <a:prstDash val="solid"/>
              <a:headEnd type="none" w="med" len="med"/>
              <a:tailEnd type="stealth" w="med" len="lg"/>
            </a:ln>
          </p:spPr>
        </p:cxnSp>
        <p:cxnSp>
          <p:nvCxnSpPr>
            <p:cNvPr id="43034" name="直接连接符 16"/>
            <p:cNvCxnSpPr/>
            <p:nvPr/>
          </p:nvCxnSpPr>
          <p:spPr>
            <a:xfrm rot="-5400000" flipH="1">
              <a:off x="1228775" y="3137889"/>
              <a:ext cx="2147887" cy="961622"/>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43035" name="直接连接符 32"/>
            <p:cNvCxnSpPr/>
            <p:nvPr/>
          </p:nvCxnSpPr>
          <p:spPr>
            <a:xfrm>
              <a:off x="796817" y="3500438"/>
              <a:ext cx="1472582" cy="1587"/>
            </a:xfrm>
            <a:prstGeom prst="line">
              <a:avLst/>
            </a:prstGeom>
            <a:ln w="9525" cap="flat" cmpd="sng">
              <a:solidFill>
                <a:srgbClr val="7F7F7F"/>
              </a:solidFill>
              <a:prstDash val="lgDash"/>
              <a:headEnd type="none" w="med" len="med"/>
              <a:tailEnd type="none" w="med" len="med"/>
            </a:ln>
          </p:spPr>
        </p:cxnSp>
        <p:cxnSp>
          <p:nvCxnSpPr>
            <p:cNvPr id="43036" name="直接连接符 41"/>
            <p:cNvCxnSpPr/>
            <p:nvPr/>
          </p:nvCxnSpPr>
          <p:spPr>
            <a:xfrm rot="-5400000" flipH="1">
              <a:off x="1524062" y="4245775"/>
              <a:ext cx="1522412" cy="31736"/>
            </a:xfrm>
            <a:prstGeom prst="line">
              <a:avLst/>
            </a:prstGeom>
            <a:ln w="9525" cap="flat" cmpd="sng">
              <a:solidFill>
                <a:srgbClr val="7F7F7F"/>
              </a:solidFill>
              <a:prstDash val="lgDash"/>
              <a:headEnd type="none" w="med" len="med"/>
              <a:tailEnd type="none" w="med" len="med"/>
            </a:ln>
          </p:spPr>
        </p:cxnSp>
        <p:graphicFrame>
          <p:nvGraphicFramePr>
            <p:cNvPr id="43037" name="Object 40"/>
            <p:cNvGraphicFramePr>
              <a:graphicFrameLocks noChangeAspect="1"/>
            </p:cNvGraphicFramePr>
            <p:nvPr/>
          </p:nvGraphicFramePr>
          <p:xfrm>
            <a:off x="539750" y="2306799"/>
            <a:ext cx="190788" cy="256280"/>
          </p:xfrm>
          <a:graphic>
            <a:graphicData uri="http://schemas.openxmlformats.org/presentationml/2006/ole">
              <mc:AlternateContent xmlns:mc="http://schemas.openxmlformats.org/markup-compatibility/2006">
                <mc:Choice xmlns:v="urn:schemas-microsoft-com:vml" Requires="v">
                  <p:oleObj r:id="rId24" imgW="153035" imgH="166370" progId="">
                    <p:embed/>
                  </p:oleObj>
                </mc:Choice>
                <mc:Fallback>
                  <p:oleObj r:id="rId24" imgW="153035" imgH="166370" progId="">
                    <p:embed/>
                    <p:pic>
                      <p:nvPicPr>
                        <p:cNvPr id="0" name="图片 3235"/>
                        <p:cNvPicPr/>
                        <p:nvPr/>
                      </p:nvPicPr>
                      <p:blipFill>
                        <a:blip r:embed="rId25"/>
                        <a:stretch>
                          <a:fillRect/>
                        </a:stretch>
                      </p:blipFill>
                      <p:spPr>
                        <a:xfrm>
                          <a:off x="539750" y="2306799"/>
                          <a:ext cx="190788" cy="256280"/>
                        </a:xfrm>
                        <a:prstGeom prst="rect">
                          <a:avLst/>
                        </a:prstGeom>
                        <a:noFill/>
                        <a:ln w="38100">
                          <a:noFill/>
                          <a:miter/>
                        </a:ln>
                      </p:spPr>
                    </p:pic>
                  </p:oleObj>
                </mc:Fallback>
              </mc:AlternateContent>
            </a:graphicData>
          </a:graphic>
        </p:graphicFrame>
        <p:graphicFrame>
          <p:nvGraphicFramePr>
            <p:cNvPr id="43038" name="Object 41"/>
            <p:cNvGraphicFramePr>
              <a:graphicFrameLocks noChangeAspect="1"/>
            </p:cNvGraphicFramePr>
            <p:nvPr/>
          </p:nvGraphicFramePr>
          <p:xfrm>
            <a:off x="539750" y="3340761"/>
            <a:ext cx="190788" cy="357024"/>
          </p:xfrm>
          <a:graphic>
            <a:graphicData uri="http://schemas.openxmlformats.org/presentationml/2006/ole">
              <mc:AlternateContent xmlns:mc="http://schemas.openxmlformats.org/markup-compatibility/2006">
                <mc:Choice xmlns:v="urn:schemas-microsoft-com:vml" Requires="v">
                  <p:oleObj r:id="rId26" imgW="153035" imgH="229870" progId="">
                    <p:embed/>
                  </p:oleObj>
                </mc:Choice>
                <mc:Fallback>
                  <p:oleObj r:id="rId26" imgW="153035" imgH="229870" progId="">
                    <p:embed/>
                    <p:pic>
                      <p:nvPicPr>
                        <p:cNvPr id="0" name="图片 3236"/>
                        <p:cNvPicPr/>
                        <p:nvPr/>
                      </p:nvPicPr>
                      <p:blipFill>
                        <a:blip r:embed="rId27"/>
                        <a:stretch>
                          <a:fillRect/>
                        </a:stretch>
                      </p:blipFill>
                      <p:spPr>
                        <a:xfrm>
                          <a:off x="539750" y="3340761"/>
                          <a:ext cx="190788" cy="357024"/>
                        </a:xfrm>
                        <a:prstGeom prst="rect">
                          <a:avLst/>
                        </a:prstGeom>
                        <a:noFill/>
                        <a:ln w="38100">
                          <a:noFill/>
                          <a:miter/>
                        </a:ln>
                      </p:spPr>
                    </p:pic>
                  </p:oleObj>
                </mc:Fallback>
              </mc:AlternateContent>
            </a:graphicData>
          </a:graphic>
        </p:graphicFrame>
        <p:graphicFrame>
          <p:nvGraphicFramePr>
            <p:cNvPr id="43039" name="Object 42"/>
            <p:cNvGraphicFramePr>
              <a:graphicFrameLocks noChangeAspect="1"/>
            </p:cNvGraphicFramePr>
            <p:nvPr/>
          </p:nvGraphicFramePr>
          <p:xfrm>
            <a:off x="2169138" y="5092864"/>
            <a:ext cx="222111" cy="357024"/>
          </p:xfrm>
          <a:graphic>
            <a:graphicData uri="http://schemas.openxmlformats.org/presentationml/2006/ole">
              <mc:AlternateContent xmlns:mc="http://schemas.openxmlformats.org/markup-compatibility/2006">
                <mc:Choice xmlns:v="urn:schemas-microsoft-com:vml" Requires="v">
                  <p:oleObj r:id="rId28" imgW="178435" imgH="229235" progId="">
                    <p:embed/>
                  </p:oleObj>
                </mc:Choice>
                <mc:Fallback>
                  <p:oleObj r:id="rId28" imgW="178435" imgH="229235" progId="">
                    <p:embed/>
                    <p:pic>
                      <p:nvPicPr>
                        <p:cNvPr id="0" name="图片 3234"/>
                        <p:cNvPicPr/>
                        <p:nvPr/>
                      </p:nvPicPr>
                      <p:blipFill>
                        <a:blip r:embed="rId29"/>
                        <a:stretch>
                          <a:fillRect/>
                        </a:stretch>
                      </p:blipFill>
                      <p:spPr>
                        <a:xfrm>
                          <a:off x="2169138" y="5092864"/>
                          <a:ext cx="222111" cy="357024"/>
                        </a:xfrm>
                        <a:prstGeom prst="rect">
                          <a:avLst/>
                        </a:prstGeom>
                        <a:noFill/>
                        <a:ln w="38100">
                          <a:noFill/>
                          <a:miter/>
                        </a:ln>
                      </p:spPr>
                    </p:pic>
                  </p:oleObj>
                </mc:Fallback>
              </mc:AlternateContent>
            </a:graphicData>
          </a:graphic>
        </p:graphicFrame>
        <p:graphicFrame>
          <p:nvGraphicFramePr>
            <p:cNvPr id="43040" name="Object 43"/>
            <p:cNvGraphicFramePr>
              <a:graphicFrameLocks noChangeAspect="1"/>
            </p:cNvGraphicFramePr>
            <p:nvPr/>
          </p:nvGraphicFramePr>
          <p:xfrm>
            <a:off x="1693026" y="2227263"/>
            <a:ext cx="239196" cy="357024"/>
          </p:xfrm>
          <a:graphic>
            <a:graphicData uri="http://schemas.openxmlformats.org/presentationml/2006/ole">
              <mc:AlternateContent xmlns:mc="http://schemas.openxmlformats.org/markup-compatibility/2006">
                <mc:Choice xmlns:v="urn:schemas-microsoft-com:vml" Requires="v">
                  <p:oleObj r:id="rId30" imgW="191135" imgH="229870" progId="">
                    <p:embed/>
                  </p:oleObj>
                </mc:Choice>
                <mc:Fallback>
                  <p:oleObj r:id="rId30" imgW="191135" imgH="229870" progId="">
                    <p:embed/>
                    <p:pic>
                      <p:nvPicPr>
                        <p:cNvPr id="0" name="图片 3238"/>
                        <p:cNvPicPr/>
                        <p:nvPr/>
                      </p:nvPicPr>
                      <p:blipFill>
                        <a:blip r:embed="rId31"/>
                        <a:stretch>
                          <a:fillRect/>
                        </a:stretch>
                      </p:blipFill>
                      <p:spPr>
                        <a:xfrm>
                          <a:off x="1693026" y="2227263"/>
                          <a:ext cx="239196" cy="357024"/>
                        </a:xfrm>
                        <a:prstGeom prst="rect">
                          <a:avLst/>
                        </a:prstGeom>
                        <a:noFill/>
                        <a:ln w="38100">
                          <a:noFill/>
                          <a:miter/>
                        </a:ln>
                      </p:spPr>
                    </p:pic>
                  </p:oleObj>
                </mc:Fallback>
              </mc:AlternateContent>
            </a:graphicData>
          </a:graphic>
        </p:graphicFrame>
        <p:graphicFrame>
          <p:nvGraphicFramePr>
            <p:cNvPr id="43041" name="Object 44"/>
            <p:cNvGraphicFramePr>
              <a:graphicFrameLocks noChangeAspect="1"/>
            </p:cNvGraphicFramePr>
            <p:nvPr/>
          </p:nvGraphicFramePr>
          <p:xfrm>
            <a:off x="3679222" y="2386334"/>
            <a:ext cx="175126" cy="275722"/>
          </p:xfrm>
          <a:graphic>
            <a:graphicData uri="http://schemas.openxmlformats.org/presentationml/2006/ole">
              <mc:AlternateContent xmlns:mc="http://schemas.openxmlformats.org/markup-compatibility/2006">
                <mc:Choice xmlns:v="urn:schemas-microsoft-com:vml" Requires="v">
                  <p:oleObj r:id="rId32" imgW="140335" imgH="179070" progId="">
                    <p:embed/>
                  </p:oleObj>
                </mc:Choice>
                <mc:Fallback>
                  <p:oleObj r:id="rId32" imgW="140335" imgH="179070" progId="">
                    <p:embed/>
                    <p:pic>
                      <p:nvPicPr>
                        <p:cNvPr id="0" name="图片 3233"/>
                        <p:cNvPicPr/>
                        <p:nvPr/>
                      </p:nvPicPr>
                      <p:blipFill>
                        <a:blip r:embed="rId33"/>
                        <a:stretch>
                          <a:fillRect/>
                        </a:stretch>
                      </p:blipFill>
                      <p:spPr>
                        <a:xfrm>
                          <a:off x="3679222" y="2386334"/>
                          <a:ext cx="175126" cy="275722"/>
                        </a:xfrm>
                        <a:prstGeom prst="rect">
                          <a:avLst/>
                        </a:prstGeom>
                        <a:noFill/>
                        <a:ln w="38100">
                          <a:noFill/>
                          <a:miter/>
                        </a:ln>
                      </p:spPr>
                    </p:pic>
                  </p:oleObj>
                </mc:Fallback>
              </mc:AlternateContent>
            </a:graphicData>
          </a:graphic>
        </p:graphicFrame>
      </p:grpSp>
      <p:grpSp>
        <p:nvGrpSpPr>
          <p:cNvPr id="6" name="组合 2"/>
          <p:cNvGrpSpPr/>
          <p:nvPr/>
        </p:nvGrpSpPr>
        <p:grpSpPr>
          <a:xfrm>
            <a:off x="4695825" y="1681163"/>
            <a:ext cx="3771900" cy="2363787"/>
            <a:chOff x="4871416" y="1860442"/>
            <a:chExt cx="3772891" cy="2362288"/>
          </a:xfrm>
        </p:grpSpPr>
        <p:grpSp>
          <p:nvGrpSpPr>
            <p:cNvPr id="43024" name="组合 49"/>
            <p:cNvGrpSpPr/>
            <p:nvPr/>
          </p:nvGrpSpPr>
          <p:grpSpPr>
            <a:xfrm>
              <a:off x="4871416" y="1860442"/>
              <a:ext cx="3772891" cy="2362288"/>
              <a:chOff x="5119589" y="3024510"/>
              <a:chExt cx="3772891" cy="1789060"/>
            </a:xfrm>
          </p:grpSpPr>
          <p:sp>
            <p:nvSpPr>
              <p:cNvPr id="51" name="圆角矩形 44"/>
              <p:cNvSpPr>
                <a:spLocks noChangeArrowheads="1"/>
              </p:cNvSpPr>
              <p:nvPr/>
            </p:nvSpPr>
            <p:spPr bwMode="auto">
              <a:xfrm>
                <a:off x="5119589" y="3527946"/>
                <a:ext cx="3772891" cy="1285624"/>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TextBox 3"/>
              <p:cNvSpPr txBox="1">
                <a:spLocks noChangeArrowheads="1"/>
              </p:cNvSpPr>
              <p:nvPr/>
            </p:nvSpPr>
            <p:spPr bwMode="auto">
              <a:xfrm>
                <a:off x="5129117" y="3024510"/>
                <a:ext cx="3434665" cy="707694"/>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p:txBody>
          </p:sp>
        </p:grpSp>
        <p:sp>
          <p:nvSpPr>
            <p:cNvPr id="38916" name="TextBox 3"/>
            <p:cNvSpPr txBox="1">
              <a:spLocks noChangeArrowheads="1"/>
            </p:cNvSpPr>
            <p:nvPr/>
          </p:nvSpPr>
          <p:spPr bwMode="auto">
            <a:xfrm>
              <a:off x="4980983" y="2558499"/>
              <a:ext cx="3649033" cy="1630915"/>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供给不变条件下：</a:t>
              </a:r>
              <a:b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b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增加</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，需求曲线水平</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右移</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，市场均衡由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变动为</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E2</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b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b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减少</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，需求曲线水平</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左移</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，市场均衡由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变为</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E3</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p>
          </p:txBody>
        </p:sp>
      </p:grpSp>
      <p:sp>
        <p:nvSpPr>
          <p:cNvPr id="4302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3023"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strips(downRight)">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3056"/>
                                        </p:tgtEl>
                                        <p:attrNameLst>
                                          <p:attrName>style.visibility</p:attrName>
                                        </p:attrNameLst>
                                      </p:cBhvr>
                                      <p:to>
                                        <p:strVal val="visible"/>
                                      </p:to>
                                    </p:set>
                                    <p:animEffect transition="in" filter="barn(inVertical)">
                                      <p:cBhvr>
                                        <p:cTn id="32" dur="500"/>
                                        <p:tgtEl>
                                          <p:spTgt spid="43056"/>
                                        </p:tgtEl>
                                      </p:cBhvr>
                                    </p:animEffect>
                                  </p:childTnLst>
                                </p:cTn>
                              </p:par>
                              <p:par>
                                <p:cTn id="33" presetID="16" presetClass="entr" presetSubtype="21" fill="hold" nodeType="withEffect">
                                  <p:stCondLst>
                                    <p:cond delay="0"/>
                                  </p:stCondLst>
                                  <p:childTnLst>
                                    <p:set>
                                      <p:cBhvr>
                                        <p:cTn id="34" dur="1" fill="hold">
                                          <p:stCondLst>
                                            <p:cond delay="0"/>
                                          </p:stCondLst>
                                        </p:cTn>
                                        <p:tgtEl>
                                          <p:spTgt spid="43058"/>
                                        </p:tgtEl>
                                        <p:attrNameLst>
                                          <p:attrName>style.visibility</p:attrName>
                                        </p:attrNameLst>
                                      </p:cBhvr>
                                      <p:to>
                                        <p:strVal val="visible"/>
                                      </p:to>
                                    </p:set>
                                    <p:animEffect transition="in" filter="barn(inVertical)">
                                      <p:cBhvr>
                                        <p:cTn id="35" dur="500"/>
                                        <p:tgtEl>
                                          <p:spTgt spid="43058"/>
                                        </p:tgtEl>
                                      </p:cBhvr>
                                    </p:animEffect>
                                  </p:childTnLst>
                                </p:cTn>
                              </p:par>
                              <p:par>
                                <p:cTn id="36" presetID="16" presetClass="entr" presetSubtype="21" fill="hold" nodeType="withEffect">
                                  <p:stCondLst>
                                    <p:cond delay="0"/>
                                  </p:stCondLst>
                                  <p:childTnLst>
                                    <p:set>
                                      <p:cBhvr>
                                        <p:cTn id="37" dur="1" fill="hold">
                                          <p:stCondLst>
                                            <p:cond delay="0"/>
                                          </p:stCondLst>
                                        </p:cTn>
                                        <p:tgtEl>
                                          <p:spTgt spid="43059"/>
                                        </p:tgtEl>
                                        <p:attrNameLst>
                                          <p:attrName>style.visibility</p:attrName>
                                        </p:attrNameLst>
                                      </p:cBhvr>
                                      <p:to>
                                        <p:strVal val="visible"/>
                                      </p:to>
                                    </p:set>
                                    <p:animEffect transition="in" filter="barn(inVertical)">
                                      <p:cBhvr>
                                        <p:cTn id="38" dur="500"/>
                                        <p:tgtEl>
                                          <p:spTgt spid="43059"/>
                                        </p:tgtEl>
                                      </p:cBhvr>
                                    </p:animEffect>
                                  </p:childTnLst>
                                </p:cTn>
                              </p:par>
                              <p:par>
                                <p:cTn id="39" presetID="16" presetClass="entr" presetSubtype="21" fill="hold" nodeType="withEffect">
                                  <p:stCondLst>
                                    <p:cond delay="0"/>
                                  </p:stCondLst>
                                  <p:childTnLst>
                                    <p:set>
                                      <p:cBhvr>
                                        <p:cTn id="40" dur="1" fill="hold">
                                          <p:stCondLst>
                                            <p:cond delay="0"/>
                                          </p:stCondLst>
                                        </p:cTn>
                                        <p:tgtEl>
                                          <p:spTgt spid="43060"/>
                                        </p:tgtEl>
                                        <p:attrNameLst>
                                          <p:attrName>style.visibility</p:attrName>
                                        </p:attrNameLst>
                                      </p:cBhvr>
                                      <p:to>
                                        <p:strVal val="visible"/>
                                      </p:to>
                                    </p:set>
                                    <p:animEffect transition="in" filter="barn(inVertical)">
                                      <p:cBhvr>
                                        <p:cTn id="41" dur="500"/>
                                        <p:tgtEl>
                                          <p:spTgt spid="43060"/>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arn(inVertical)">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2263" y="987425"/>
            <a:ext cx="8229600" cy="5022850"/>
          </a:xfrm>
        </p:spPr>
        <p:txBody>
          <a:bodyPr vert="horz" wrap="square" lIns="91440" tIns="45720" rIns="91440" bIns="45720" numCol="1" anchor="t" anchorCtr="0" compatLnSpc="1"/>
          <a:lstStyle/>
          <a:p>
            <a:pPr marL="457200" indent="-457200" eaLnBrk="1" hangingPunct="1">
              <a:lnSpc>
                <a:spcPct val="150000"/>
              </a:lnSpc>
              <a:buFontTx/>
              <a:buAutoNum type="arabicPeriod"/>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需求的定义：</a:t>
            </a:r>
            <a:r>
              <a:rPr lang="zh-CN" altLang="en-US" sz="2400" b="0" dirty="0">
                <a:solidFill>
                  <a:srgbClr val="000000"/>
                </a:solidFill>
                <a:latin typeface="Adobe 黑体 Std R" pitchFamily="34" charset="-122"/>
                <a:ea typeface="Adobe 黑体 Std R" pitchFamily="34" charset="-122"/>
              </a:rPr>
              <a:t>（有支付能力的需要）</a:t>
            </a:r>
            <a:br>
              <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b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某一特定时期，消费者在各种可能的价格下愿意并且能够购买的商品数量</a:t>
            </a:r>
            <a:r>
              <a:rPr kumimoji="0" lang="zh-CN" altLang="en-US" sz="18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      </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0" indent="0" eaLnBrk="1" hangingPunct="1">
              <a:lnSpc>
                <a:spcPct val="150000"/>
              </a:lnSpc>
              <a:buNone/>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      把某一特定价格下，消费者对某一商品的愿意并能够支付的商品数量简称</a:t>
            </a:r>
            <a:r>
              <a:rPr kumimoji="0" lang="zh-CN" altLang="en-US" sz="2000" b="1" i="0" u="none" strike="noStrike" kern="1200" cap="none" spc="0" normalizeH="0" baseline="0" noProof="0" dirty="0">
                <a:ln>
                  <a:noFill/>
                </a:ln>
                <a:solidFill>
                  <a:srgbClr val="FF0000"/>
                </a:solidFill>
                <a:effectLst/>
                <a:uLnTx/>
                <a:uFillTx/>
                <a:latin typeface="Adobe 黑体 Std R" pitchFamily="34" charset="-122"/>
                <a:ea typeface="Adobe 黑体 Std R" pitchFamily="34" charset="-122"/>
                <a:cs typeface="+mn-cs"/>
              </a:rPr>
              <a:t>该价格下的需求量</a:t>
            </a: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457200" marR="0" lvl="0" indent="-457200" algn="l" defTabSz="914400" rtl="0" eaLnBrk="1" fontAlgn="base" latinLnBrk="0" hangingPunct="1">
              <a:lnSpc>
                <a:spcPct val="150000"/>
              </a:lnSpc>
              <a:spcBef>
                <a:spcPct val="20000"/>
              </a:spcBef>
              <a:spcAft>
                <a:spcPct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注：</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457200" marR="0" lvl="0" indent="-4572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假定其他因素保持不变，只考虑需求量和价格之间的变动关系。</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457200" marR="0" lvl="0" indent="-4572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消费者对一种商品的需求不是一次市场购买行为或者说是某一次购买活动对应的购买量，而是针对一系列可能的价格。</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457200" marR="0" lvl="0" indent="-4572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消费者对某种商品的需求须具备基本特征：</a:t>
            </a:r>
            <a:r>
              <a:rPr kumimoji="0" lang="zh-CN" altLang="en-US"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购买意愿和购买能力</a:t>
            </a: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1143000" marR="0" lvl="2" indent="-22860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Char char="•"/>
              <a:defRPr/>
            </a:pPr>
            <a:endParaRPr kumimoji="0" lang="en-US" altLang="zh-CN" sz="3200" b="1" i="0" u="none" strike="noStrike" kern="1200" cap="none" spc="0" normalizeH="0" baseline="0" noProof="0" dirty="0">
              <a:ln>
                <a:noFill/>
              </a:ln>
              <a:solidFill>
                <a:srgbClr val="CC000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171" name="标题 1"/>
          <p:cNvSpPr txBox="1"/>
          <p:nvPr/>
        </p:nvSpPr>
        <p:spPr>
          <a:xfrm>
            <a:off x="-4284662" y="765175"/>
            <a:ext cx="3394075" cy="4318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2400" b="0" dirty="0">
              <a:solidFill>
                <a:schemeClr val="tx1"/>
              </a:solidFill>
              <a:latin typeface="宋体" panose="02010600030101010101" pitchFamily="2" charset="-122"/>
            </a:endParaRPr>
          </a:p>
          <a:p>
            <a:pPr marL="0" lvl="0" indent="0" eaLnBrk="1" hangingPunct="1">
              <a:spcBef>
                <a:spcPct val="0"/>
              </a:spcBef>
              <a:buNone/>
            </a:pPr>
            <a:br>
              <a:rPr lang="zh-CN" altLang="en-US" sz="2400" b="0" dirty="0">
                <a:solidFill>
                  <a:srgbClr val="FF0000"/>
                </a:solidFill>
                <a:latin typeface="宋体" panose="02010600030101010101" pitchFamily="2" charset="-122"/>
              </a:rPr>
            </a:br>
            <a:endParaRPr lang="zh-CN" altLang="en-US" sz="3600" b="0" dirty="0">
              <a:solidFill>
                <a:schemeClr val="tx2"/>
              </a:solidFill>
              <a:ea typeface="黑体" panose="02010609060101010101" pitchFamily="49" charset="-122"/>
            </a:endParaRPr>
          </a:p>
        </p:txBody>
      </p:sp>
      <p:sp>
        <p:nvSpPr>
          <p:cNvPr id="717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7173" name="Rectangle 3"/>
          <p:cNvSpPr txBox="1"/>
          <p:nvPr/>
        </p:nvSpPr>
        <p:spPr>
          <a:xfrm>
            <a:off x="322263" y="35718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一、需求的概念</a:t>
            </a:r>
            <a:endParaRPr lang="en-US" altLang="zh-CN" dirty="0">
              <a:ea typeface="Adobe 黑体 Std R" pitchFamily="34" charset="-122"/>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strips(downRight)">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strips(downRight)">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strips(downRight)">
                                      <p:cBhvr>
                                        <p:cTn id="17" dur="5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strips(downRight)">
                                      <p:cBhvr>
                                        <p:cTn id="22" dur="5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strips(downRight)">
                                      <p:cBhvr>
                                        <p:cTn id="27" dur="500"/>
                                        <p:tgtEl>
                                          <p:spTgt spid="7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strips(downRight)">
                                      <p:cBhvr>
                                        <p:cTn id="32" dur="5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body"/>
          </p:nvPr>
        </p:nvSpPr>
        <p:spPr>
          <a:xfrm>
            <a:off x="-636587" y="1317625"/>
            <a:ext cx="8229600" cy="1158875"/>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供给变动对市场均衡的影响</a:t>
            </a:r>
            <a:endParaRPr lang="en-US" altLang="zh-CN" sz="2000" dirty="0">
              <a:solidFill>
                <a:srgbClr val="000000"/>
              </a:solidFill>
              <a:latin typeface="Adobe 黑体 Std R" pitchFamily="34" charset="-122"/>
              <a:ea typeface="Adobe 黑体 Std R" pitchFamily="34" charset="-122"/>
            </a:endParaRPr>
          </a:p>
        </p:txBody>
      </p:sp>
      <p:grpSp>
        <p:nvGrpSpPr>
          <p:cNvPr id="4" name="组合 3"/>
          <p:cNvGrpSpPr/>
          <p:nvPr/>
        </p:nvGrpSpPr>
        <p:grpSpPr>
          <a:xfrm>
            <a:off x="468313" y="2074863"/>
            <a:ext cx="4000500" cy="3429000"/>
            <a:chOff x="468313" y="2074857"/>
            <a:chExt cx="4000500" cy="3429006"/>
          </a:xfrm>
        </p:grpSpPr>
        <p:graphicFrame>
          <p:nvGraphicFramePr>
            <p:cNvPr id="44063" name="Object 5"/>
            <p:cNvGraphicFramePr>
              <a:graphicFrameLocks noChangeAspect="1"/>
            </p:cNvGraphicFramePr>
            <p:nvPr/>
          </p:nvGraphicFramePr>
          <p:xfrm>
            <a:off x="3607461" y="4582690"/>
            <a:ext cx="246706" cy="237669"/>
          </p:xfrm>
          <a:graphic>
            <a:graphicData uri="http://schemas.openxmlformats.org/presentationml/2006/ole">
              <mc:AlternateContent xmlns:mc="http://schemas.openxmlformats.org/markup-compatibility/2006">
                <mc:Choice xmlns:v="urn:schemas-microsoft-com:vml" Requires="v">
                  <p:oleObj r:id="rId2" imgW="165735" imgH="165735" progId="">
                    <p:embed/>
                  </p:oleObj>
                </mc:Choice>
                <mc:Fallback>
                  <p:oleObj r:id="rId2" imgW="165735" imgH="165735" progId="">
                    <p:embed/>
                    <p:pic>
                      <p:nvPicPr>
                        <p:cNvPr id="0" name="图片 3199"/>
                        <p:cNvPicPr/>
                        <p:nvPr/>
                      </p:nvPicPr>
                      <p:blipFill>
                        <a:blip r:embed="rId3"/>
                        <a:stretch>
                          <a:fillRect/>
                        </a:stretch>
                      </p:blipFill>
                      <p:spPr>
                        <a:xfrm>
                          <a:off x="3607461" y="4582690"/>
                          <a:ext cx="246706" cy="237669"/>
                        </a:xfrm>
                        <a:prstGeom prst="rect">
                          <a:avLst/>
                        </a:prstGeom>
                        <a:noFill/>
                        <a:ln w="38100">
                          <a:noFill/>
                          <a:miter/>
                        </a:ln>
                      </p:spPr>
                    </p:pic>
                  </p:oleObj>
                </mc:Fallback>
              </mc:AlternateContent>
            </a:graphicData>
          </a:graphic>
        </p:graphicFrame>
        <p:cxnSp>
          <p:nvCxnSpPr>
            <p:cNvPr id="44064" name="直接连接符 12"/>
            <p:cNvCxnSpPr/>
            <p:nvPr/>
          </p:nvCxnSpPr>
          <p:spPr>
            <a:xfrm>
              <a:off x="1235076" y="2886075"/>
              <a:ext cx="2297112" cy="1770063"/>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4065" name="直接箭头连接符 5"/>
            <p:cNvCxnSpPr/>
            <p:nvPr/>
          </p:nvCxnSpPr>
          <p:spPr>
            <a:xfrm>
              <a:off x="774701" y="5099050"/>
              <a:ext cx="3694112" cy="1588"/>
            </a:xfrm>
            <a:prstGeom prst="straightConnector1">
              <a:avLst/>
            </a:prstGeom>
            <a:ln w="9525" cap="flat" cmpd="sng">
              <a:solidFill>
                <a:srgbClr val="7F7F7F"/>
              </a:solidFill>
              <a:prstDash val="solid"/>
              <a:headEnd type="none" w="med" len="med"/>
              <a:tailEnd type="stealth" w="med" len="lg"/>
            </a:ln>
          </p:spPr>
        </p:cxnSp>
        <p:cxnSp>
          <p:nvCxnSpPr>
            <p:cNvPr id="44066" name="直接箭头连接符 8"/>
            <p:cNvCxnSpPr/>
            <p:nvPr/>
          </p:nvCxnSpPr>
          <p:spPr>
            <a:xfrm rot="5400000" flipH="1" flipV="1">
              <a:off x="-736599" y="3586157"/>
              <a:ext cx="3024187" cy="1587"/>
            </a:xfrm>
            <a:prstGeom prst="straightConnector1">
              <a:avLst/>
            </a:prstGeom>
            <a:ln w="9525" cap="flat" cmpd="sng">
              <a:solidFill>
                <a:srgbClr val="7F7F7F"/>
              </a:solidFill>
              <a:prstDash val="solid"/>
              <a:headEnd type="none" w="med" len="med"/>
              <a:tailEnd type="stealth" w="med" len="lg"/>
            </a:ln>
          </p:spPr>
        </p:cxnSp>
        <p:cxnSp>
          <p:nvCxnSpPr>
            <p:cNvPr id="44067" name="直接连接符 13"/>
            <p:cNvCxnSpPr/>
            <p:nvPr/>
          </p:nvCxnSpPr>
          <p:spPr>
            <a:xfrm rot="5400000" flipH="1" flipV="1">
              <a:off x="1236658" y="3127370"/>
              <a:ext cx="2138363" cy="91916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44068" name="直接连接符 28"/>
            <p:cNvCxnSpPr/>
            <p:nvPr/>
          </p:nvCxnSpPr>
          <p:spPr>
            <a:xfrm>
              <a:off x="774701" y="3697288"/>
              <a:ext cx="1531937" cy="1587"/>
            </a:xfrm>
            <a:prstGeom prst="line">
              <a:avLst/>
            </a:prstGeom>
            <a:ln w="9525" cap="flat" cmpd="sng">
              <a:solidFill>
                <a:srgbClr val="7F7F7F"/>
              </a:solidFill>
              <a:prstDash val="lgDash"/>
              <a:headEnd type="none" w="med" len="med"/>
              <a:tailEnd type="none" w="med" len="med"/>
            </a:ln>
          </p:spPr>
        </p:cxnSp>
        <p:cxnSp>
          <p:nvCxnSpPr>
            <p:cNvPr id="44069" name="直接连接符 36"/>
            <p:cNvCxnSpPr/>
            <p:nvPr/>
          </p:nvCxnSpPr>
          <p:spPr>
            <a:xfrm rot="5400000">
              <a:off x="1604169" y="4423569"/>
              <a:ext cx="1335088" cy="0"/>
            </a:xfrm>
            <a:prstGeom prst="line">
              <a:avLst/>
            </a:prstGeom>
            <a:ln w="9525" cap="flat" cmpd="sng">
              <a:solidFill>
                <a:srgbClr val="7F7F7F"/>
              </a:solidFill>
              <a:prstDash val="lgDash"/>
              <a:headEnd type="none" w="med" len="med"/>
              <a:tailEnd type="none" w="med" len="med"/>
            </a:ln>
          </p:spPr>
        </p:cxnSp>
        <p:graphicFrame>
          <p:nvGraphicFramePr>
            <p:cNvPr id="44070" name="Object 14"/>
            <p:cNvGraphicFramePr>
              <a:graphicFrameLocks noChangeAspect="1"/>
            </p:cNvGraphicFramePr>
            <p:nvPr/>
          </p:nvGraphicFramePr>
          <p:xfrm>
            <a:off x="468313" y="5172767"/>
            <a:ext cx="227991" cy="255698"/>
          </p:xfrm>
          <a:graphic>
            <a:graphicData uri="http://schemas.openxmlformats.org/presentationml/2006/ole">
              <mc:AlternateContent xmlns:mc="http://schemas.openxmlformats.org/markup-compatibility/2006">
                <mc:Choice xmlns:v="urn:schemas-microsoft-com:vml" Requires="v">
                  <p:oleObj r:id="rId4" imgW="153035" imgH="178435" progId="">
                    <p:embed/>
                  </p:oleObj>
                </mc:Choice>
                <mc:Fallback>
                  <p:oleObj r:id="rId4" imgW="153035" imgH="178435" progId="">
                    <p:embed/>
                    <p:pic>
                      <p:nvPicPr>
                        <p:cNvPr id="0" name="图片 3200"/>
                        <p:cNvPicPr/>
                        <p:nvPr/>
                      </p:nvPicPr>
                      <p:blipFill>
                        <a:blip r:embed="rId5"/>
                        <a:stretch>
                          <a:fillRect/>
                        </a:stretch>
                      </p:blipFill>
                      <p:spPr>
                        <a:xfrm>
                          <a:off x="468313" y="5172767"/>
                          <a:ext cx="227991" cy="255698"/>
                        </a:xfrm>
                        <a:prstGeom prst="rect">
                          <a:avLst/>
                        </a:prstGeom>
                        <a:noFill/>
                        <a:ln w="38100">
                          <a:noFill/>
                          <a:miter/>
                        </a:ln>
                      </p:spPr>
                    </p:pic>
                  </p:oleObj>
                </mc:Fallback>
              </mc:AlternateContent>
            </a:graphicData>
          </a:graphic>
        </p:graphicFrame>
        <p:graphicFrame>
          <p:nvGraphicFramePr>
            <p:cNvPr id="44071" name="Object 15"/>
            <p:cNvGraphicFramePr>
              <a:graphicFrameLocks noChangeAspect="1"/>
            </p:cNvGraphicFramePr>
            <p:nvPr/>
          </p:nvGraphicFramePr>
          <p:xfrm>
            <a:off x="468313" y="2074864"/>
            <a:ext cx="227991" cy="237669"/>
          </p:xfrm>
          <a:graphic>
            <a:graphicData uri="http://schemas.openxmlformats.org/presentationml/2006/ole">
              <mc:AlternateContent xmlns:mc="http://schemas.openxmlformats.org/markup-compatibility/2006">
                <mc:Choice xmlns:v="urn:schemas-microsoft-com:vml" Requires="v">
                  <p:oleObj r:id="rId6" imgW="153035" imgH="166370" progId="">
                    <p:embed/>
                  </p:oleObj>
                </mc:Choice>
                <mc:Fallback>
                  <p:oleObj r:id="rId6" imgW="153035" imgH="166370" progId="">
                    <p:embed/>
                    <p:pic>
                      <p:nvPicPr>
                        <p:cNvPr id="0" name="图片 3205"/>
                        <p:cNvPicPr/>
                        <p:nvPr/>
                      </p:nvPicPr>
                      <p:blipFill>
                        <a:blip r:embed="rId7"/>
                        <a:stretch>
                          <a:fillRect/>
                        </a:stretch>
                      </p:blipFill>
                      <p:spPr>
                        <a:xfrm>
                          <a:off x="468313" y="2074864"/>
                          <a:ext cx="227991" cy="237669"/>
                        </a:xfrm>
                        <a:prstGeom prst="rect">
                          <a:avLst/>
                        </a:prstGeom>
                        <a:noFill/>
                        <a:ln w="38100">
                          <a:noFill/>
                          <a:miter/>
                        </a:ln>
                      </p:spPr>
                    </p:pic>
                  </p:oleObj>
                </mc:Fallback>
              </mc:AlternateContent>
            </a:graphicData>
          </a:graphic>
        </p:graphicFrame>
        <p:graphicFrame>
          <p:nvGraphicFramePr>
            <p:cNvPr id="44072" name="Object 16"/>
            <p:cNvGraphicFramePr>
              <a:graphicFrameLocks noChangeAspect="1"/>
            </p:cNvGraphicFramePr>
            <p:nvPr/>
          </p:nvGraphicFramePr>
          <p:xfrm>
            <a:off x="4226359" y="5167687"/>
            <a:ext cx="227991" cy="293397"/>
          </p:xfrm>
          <a:graphic>
            <a:graphicData uri="http://schemas.openxmlformats.org/presentationml/2006/ole">
              <mc:AlternateContent xmlns:mc="http://schemas.openxmlformats.org/markup-compatibility/2006">
                <mc:Choice xmlns:v="urn:schemas-microsoft-com:vml" Requires="v">
                  <p:oleObj r:id="rId8" imgW="153035" imgH="204470" progId="">
                    <p:embed/>
                  </p:oleObj>
                </mc:Choice>
                <mc:Fallback>
                  <p:oleObj r:id="rId8" imgW="153035" imgH="204470" progId="">
                    <p:embed/>
                    <p:pic>
                      <p:nvPicPr>
                        <p:cNvPr id="0" name="图片 3203"/>
                        <p:cNvPicPr/>
                        <p:nvPr/>
                      </p:nvPicPr>
                      <p:blipFill>
                        <a:blip r:embed="rId9"/>
                        <a:stretch>
                          <a:fillRect/>
                        </a:stretch>
                      </p:blipFill>
                      <p:spPr>
                        <a:xfrm>
                          <a:off x="4226359" y="5167687"/>
                          <a:ext cx="227991" cy="293397"/>
                        </a:xfrm>
                        <a:prstGeom prst="rect">
                          <a:avLst/>
                        </a:prstGeom>
                        <a:noFill/>
                        <a:ln w="38100">
                          <a:noFill/>
                          <a:miter/>
                        </a:ln>
                      </p:spPr>
                    </p:pic>
                  </p:oleObj>
                </mc:Fallback>
              </mc:AlternateContent>
            </a:graphicData>
          </a:graphic>
        </p:graphicFrame>
        <p:graphicFrame>
          <p:nvGraphicFramePr>
            <p:cNvPr id="44073" name="Object 17"/>
            <p:cNvGraphicFramePr>
              <a:graphicFrameLocks noChangeAspect="1"/>
            </p:cNvGraphicFramePr>
            <p:nvPr/>
          </p:nvGraphicFramePr>
          <p:xfrm>
            <a:off x="468313" y="3550056"/>
            <a:ext cx="227991" cy="331096"/>
          </p:xfrm>
          <a:graphic>
            <a:graphicData uri="http://schemas.openxmlformats.org/presentationml/2006/ole">
              <mc:AlternateContent xmlns:mc="http://schemas.openxmlformats.org/markup-compatibility/2006">
                <mc:Choice xmlns:v="urn:schemas-microsoft-com:vml" Requires="v">
                  <p:oleObj r:id="rId10" imgW="153035" imgH="229870" progId="">
                    <p:embed/>
                  </p:oleObj>
                </mc:Choice>
                <mc:Fallback>
                  <p:oleObj r:id="rId10" imgW="153035" imgH="229870" progId="">
                    <p:embed/>
                    <p:pic>
                      <p:nvPicPr>
                        <p:cNvPr id="0" name="图片 3202"/>
                        <p:cNvPicPr/>
                        <p:nvPr/>
                      </p:nvPicPr>
                      <p:blipFill>
                        <a:blip r:embed="rId11"/>
                        <a:stretch>
                          <a:fillRect/>
                        </a:stretch>
                      </p:blipFill>
                      <p:spPr>
                        <a:xfrm>
                          <a:off x="468313" y="3550056"/>
                          <a:ext cx="227991" cy="331096"/>
                        </a:xfrm>
                        <a:prstGeom prst="rect">
                          <a:avLst/>
                        </a:prstGeom>
                        <a:noFill/>
                        <a:ln w="38100">
                          <a:noFill/>
                          <a:miter/>
                        </a:ln>
                      </p:spPr>
                    </p:pic>
                  </p:oleObj>
                </mc:Fallback>
              </mc:AlternateContent>
            </a:graphicData>
          </a:graphic>
        </p:graphicFrame>
        <p:graphicFrame>
          <p:nvGraphicFramePr>
            <p:cNvPr id="44074" name="Object 18"/>
            <p:cNvGraphicFramePr>
              <a:graphicFrameLocks noChangeAspect="1"/>
            </p:cNvGraphicFramePr>
            <p:nvPr/>
          </p:nvGraphicFramePr>
          <p:xfrm>
            <a:off x="2382428" y="3402537"/>
            <a:ext cx="265422" cy="331096"/>
          </p:xfrm>
          <a:graphic>
            <a:graphicData uri="http://schemas.openxmlformats.org/presentationml/2006/ole">
              <mc:AlternateContent xmlns:mc="http://schemas.openxmlformats.org/markup-compatibility/2006">
                <mc:Choice xmlns:v="urn:schemas-microsoft-com:vml" Requires="v">
                  <p:oleObj r:id="rId12" imgW="178435" imgH="229235" progId="">
                    <p:embed/>
                  </p:oleObj>
                </mc:Choice>
                <mc:Fallback>
                  <p:oleObj r:id="rId12" imgW="178435" imgH="229235" progId="">
                    <p:embed/>
                    <p:pic>
                      <p:nvPicPr>
                        <p:cNvPr id="0" name="图片 3201"/>
                        <p:cNvPicPr/>
                        <p:nvPr/>
                      </p:nvPicPr>
                      <p:blipFill>
                        <a:blip r:embed="rId13"/>
                        <a:stretch>
                          <a:fillRect/>
                        </a:stretch>
                      </p:blipFill>
                      <p:spPr>
                        <a:xfrm>
                          <a:off x="2382428" y="3402537"/>
                          <a:ext cx="265422" cy="331096"/>
                        </a:xfrm>
                        <a:prstGeom prst="rect">
                          <a:avLst/>
                        </a:prstGeom>
                        <a:noFill/>
                        <a:ln w="38100">
                          <a:noFill/>
                          <a:miter/>
                        </a:ln>
                      </p:spPr>
                    </p:pic>
                  </p:oleObj>
                </mc:Fallback>
              </mc:AlternateContent>
            </a:graphicData>
          </a:graphic>
        </p:graphicFrame>
        <p:graphicFrame>
          <p:nvGraphicFramePr>
            <p:cNvPr id="44075" name="Object 19"/>
            <p:cNvGraphicFramePr>
              <a:graphicFrameLocks noChangeAspect="1"/>
            </p:cNvGraphicFramePr>
            <p:nvPr/>
          </p:nvGraphicFramePr>
          <p:xfrm>
            <a:off x="2152735" y="5172767"/>
            <a:ext cx="265422" cy="331096"/>
          </p:xfrm>
          <a:graphic>
            <a:graphicData uri="http://schemas.openxmlformats.org/presentationml/2006/ole">
              <mc:AlternateContent xmlns:mc="http://schemas.openxmlformats.org/markup-compatibility/2006">
                <mc:Choice xmlns:v="urn:schemas-microsoft-com:vml" Requires="v">
                  <p:oleObj r:id="rId14" imgW="178435" imgH="229235" progId="">
                    <p:embed/>
                  </p:oleObj>
                </mc:Choice>
                <mc:Fallback>
                  <p:oleObj r:id="rId14" imgW="178435" imgH="229235" progId="">
                    <p:embed/>
                    <p:pic>
                      <p:nvPicPr>
                        <p:cNvPr id="0" name="图片 3204"/>
                        <p:cNvPicPr/>
                        <p:nvPr/>
                      </p:nvPicPr>
                      <p:blipFill>
                        <a:blip r:embed="rId15"/>
                        <a:stretch>
                          <a:fillRect/>
                        </a:stretch>
                      </p:blipFill>
                      <p:spPr>
                        <a:xfrm>
                          <a:off x="2152735" y="5172767"/>
                          <a:ext cx="265422" cy="331096"/>
                        </a:xfrm>
                        <a:prstGeom prst="rect">
                          <a:avLst/>
                        </a:prstGeom>
                        <a:noFill/>
                        <a:ln w="38100">
                          <a:noFill/>
                          <a:miter/>
                        </a:ln>
                      </p:spPr>
                    </p:pic>
                  </p:oleObj>
                </mc:Fallback>
              </mc:AlternateContent>
            </a:graphicData>
          </a:graphic>
        </p:graphicFrame>
        <p:graphicFrame>
          <p:nvGraphicFramePr>
            <p:cNvPr id="44076" name="Object 20"/>
            <p:cNvGraphicFramePr>
              <a:graphicFrameLocks noChangeAspect="1"/>
            </p:cNvGraphicFramePr>
            <p:nvPr/>
          </p:nvGraphicFramePr>
          <p:xfrm>
            <a:off x="2645057" y="2209329"/>
            <a:ext cx="246707" cy="331096"/>
          </p:xfrm>
          <a:graphic>
            <a:graphicData uri="http://schemas.openxmlformats.org/presentationml/2006/ole">
              <mc:AlternateContent xmlns:mc="http://schemas.openxmlformats.org/markup-compatibility/2006">
                <mc:Choice xmlns:v="urn:schemas-microsoft-com:vml" Requires="v">
                  <p:oleObj r:id="rId16" imgW="165735" imgH="229870" progId="">
                    <p:embed/>
                  </p:oleObj>
                </mc:Choice>
                <mc:Fallback>
                  <p:oleObj r:id="rId16" imgW="165735" imgH="229870" progId="">
                    <p:embed/>
                    <p:pic>
                      <p:nvPicPr>
                        <p:cNvPr id="0" name="图片 3198"/>
                        <p:cNvPicPr/>
                        <p:nvPr/>
                      </p:nvPicPr>
                      <p:blipFill>
                        <a:blip r:embed="rId17"/>
                        <a:stretch>
                          <a:fillRect/>
                        </a:stretch>
                      </p:blipFill>
                      <p:spPr>
                        <a:xfrm>
                          <a:off x="2645057" y="2209329"/>
                          <a:ext cx="246707" cy="331096"/>
                        </a:xfrm>
                        <a:prstGeom prst="rect">
                          <a:avLst/>
                        </a:prstGeom>
                        <a:noFill/>
                        <a:ln w="38100">
                          <a:noFill/>
                          <a:miter/>
                        </a:ln>
                      </p:spPr>
                    </p:pic>
                  </p:oleObj>
                </mc:Fallback>
              </mc:AlternateContent>
            </a:graphicData>
          </a:graphic>
        </p:graphicFrame>
      </p:grpSp>
      <p:grpSp>
        <p:nvGrpSpPr>
          <p:cNvPr id="5" name="组合 4"/>
          <p:cNvGrpSpPr/>
          <p:nvPr/>
        </p:nvGrpSpPr>
        <p:grpSpPr>
          <a:xfrm>
            <a:off x="468313" y="2209800"/>
            <a:ext cx="3089275" cy="3294063"/>
            <a:chOff x="468313" y="2209334"/>
            <a:chExt cx="3089275" cy="3294529"/>
          </a:xfrm>
        </p:grpSpPr>
        <p:cxnSp>
          <p:nvCxnSpPr>
            <p:cNvPr id="44055" name="直接连接符 38"/>
            <p:cNvCxnSpPr/>
            <p:nvPr/>
          </p:nvCxnSpPr>
          <p:spPr>
            <a:xfrm rot="5400000">
              <a:off x="2296314" y="4620413"/>
              <a:ext cx="958850" cy="1587"/>
            </a:xfrm>
            <a:prstGeom prst="line">
              <a:avLst/>
            </a:prstGeom>
            <a:ln w="9525" cap="flat" cmpd="sng">
              <a:solidFill>
                <a:srgbClr val="7F7F7F"/>
              </a:solidFill>
              <a:prstDash val="lgDash"/>
              <a:headEnd type="none" w="med" len="med"/>
              <a:tailEnd type="none" w="med" len="med"/>
            </a:ln>
          </p:spPr>
        </p:cxnSp>
        <p:cxnSp>
          <p:nvCxnSpPr>
            <p:cNvPr id="44056" name="直接连接符 14"/>
            <p:cNvCxnSpPr/>
            <p:nvPr/>
          </p:nvCxnSpPr>
          <p:spPr>
            <a:xfrm rot="5400000" flipH="1" flipV="1">
              <a:off x="1924844" y="3202781"/>
              <a:ext cx="2063750" cy="84296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44057" name="直接连接符 32"/>
            <p:cNvCxnSpPr/>
            <p:nvPr/>
          </p:nvCxnSpPr>
          <p:spPr>
            <a:xfrm>
              <a:off x="774701" y="4067175"/>
              <a:ext cx="1990725" cy="1588"/>
            </a:xfrm>
            <a:prstGeom prst="line">
              <a:avLst/>
            </a:prstGeom>
            <a:ln w="9525" cap="flat" cmpd="sng">
              <a:solidFill>
                <a:srgbClr val="7F7F7F"/>
              </a:solidFill>
              <a:prstDash val="lgDash"/>
              <a:headEnd type="none" w="med" len="med"/>
              <a:tailEnd type="none" w="med" len="med"/>
            </a:ln>
          </p:spPr>
        </p:cxnSp>
        <p:graphicFrame>
          <p:nvGraphicFramePr>
            <p:cNvPr id="44058" name="Object 26"/>
            <p:cNvGraphicFramePr>
              <a:graphicFrameLocks noChangeAspect="1"/>
            </p:cNvGraphicFramePr>
            <p:nvPr/>
          </p:nvGraphicFramePr>
          <p:xfrm>
            <a:off x="468313" y="3918853"/>
            <a:ext cx="246702" cy="331096"/>
          </p:xfrm>
          <a:graphic>
            <a:graphicData uri="http://schemas.openxmlformats.org/presentationml/2006/ole">
              <mc:AlternateContent xmlns:mc="http://schemas.openxmlformats.org/markup-compatibility/2006">
                <mc:Choice xmlns:v="urn:schemas-microsoft-com:vml" Requires="v">
                  <p:oleObj r:id="rId18" imgW="165735" imgH="229870" progId="">
                    <p:embed/>
                  </p:oleObj>
                </mc:Choice>
                <mc:Fallback>
                  <p:oleObj r:id="rId18" imgW="165735" imgH="229870" progId="">
                    <p:embed/>
                    <p:pic>
                      <p:nvPicPr>
                        <p:cNvPr id="0" name="图片 3213"/>
                        <p:cNvPicPr/>
                        <p:nvPr/>
                      </p:nvPicPr>
                      <p:blipFill>
                        <a:blip r:embed="rId19"/>
                        <a:stretch>
                          <a:fillRect/>
                        </a:stretch>
                      </p:blipFill>
                      <p:spPr>
                        <a:xfrm>
                          <a:off x="468313" y="3918853"/>
                          <a:ext cx="246702" cy="331096"/>
                        </a:xfrm>
                        <a:prstGeom prst="rect">
                          <a:avLst/>
                        </a:prstGeom>
                        <a:noFill/>
                        <a:ln w="38100">
                          <a:noFill/>
                          <a:miter/>
                        </a:ln>
                      </p:spPr>
                    </p:pic>
                  </p:oleObj>
                </mc:Fallback>
              </mc:AlternateContent>
            </a:graphicData>
          </a:graphic>
        </p:graphicFrame>
        <p:graphicFrame>
          <p:nvGraphicFramePr>
            <p:cNvPr id="44059" name="Object 27"/>
            <p:cNvGraphicFramePr>
              <a:graphicFrameLocks noChangeAspect="1"/>
            </p:cNvGraphicFramePr>
            <p:nvPr/>
          </p:nvGraphicFramePr>
          <p:xfrm>
            <a:off x="2918342" y="3845093"/>
            <a:ext cx="285834" cy="331096"/>
          </p:xfrm>
          <a:graphic>
            <a:graphicData uri="http://schemas.openxmlformats.org/presentationml/2006/ole">
              <mc:AlternateContent xmlns:mc="http://schemas.openxmlformats.org/markup-compatibility/2006">
                <mc:Choice xmlns:v="urn:schemas-microsoft-com:vml" Requires="v">
                  <p:oleObj r:id="rId20" imgW="191135" imgH="229870" progId="">
                    <p:embed/>
                  </p:oleObj>
                </mc:Choice>
                <mc:Fallback>
                  <p:oleObj r:id="rId20" imgW="191135" imgH="229870" progId="">
                    <p:embed/>
                    <p:pic>
                      <p:nvPicPr>
                        <p:cNvPr id="0" name="图片 3216"/>
                        <p:cNvPicPr/>
                        <p:nvPr/>
                      </p:nvPicPr>
                      <p:blipFill>
                        <a:blip r:embed="rId21"/>
                        <a:stretch>
                          <a:fillRect/>
                        </a:stretch>
                      </p:blipFill>
                      <p:spPr>
                        <a:xfrm>
                          <a:off x="2918342" y="3845093"/>
                          <a:ext cx="285834" cy="331096"/>
                        </a:xfrm>
                        <a:prstGeom prst="rect">
                          <a:avLst/>
                        </a:prstGeom>
                        <a:noFill/>
                        <a:ln w="38100">
                          <a:noFill/>
                          <a:miter/>
                        </a:ln>
                      </p:spPr>
                    </p:pic>
                  </p:oleObj>
                </mc:Fallback>
              </mc:AlternateContent>
            </a:graphicData>
          </a:graphic>
        </p:graphicFrame>
        <p:graphicFrame>
          <p:nvGraphicFramePr>
            <p:cNvPr id="44060" name="Object 28"/>
            <p:cNvGraphicFramePr>
              <a:graphicFrameLocks noChangeAspect="1"/>
            </p:cNvGraphicFramePr>
            <p:nvPr/>
          </p:nvGraphicFramePr>
          <p:xfrm>
            <a:off x="2688651" y="5172767"/>
            <a:ext cx="285834" cy="331096"/>
          </p:xfrm>
          <a:graphic>
            <a:graphicData uri="http://schemas.openxmlformats.org/presentationml/2006/ole">
              <mc:AlternateContent xmlns:mc="http://schemas.openxmlformats.org/markup-compatibility/2006">
                <mc:Choice xmlns:v="urn:schemas-microsoft-com:vml" Requires="v">
                  <p:oleObj r:id="rId22" imgW="191135" imgH="229870" progId="">
                    <p:embed/>
                  </p:oleObj>
                </mc:Choice>
                <mc:Fallback>
                  <p:oleObj r:id="rId22" imgW="191135" imgH="229870" progId="">
                    <p:embed/>
                    <p:pic>
                      <p:nvPicPr>
                        <p:cNvPr id="0" name="图片 3208"/>
                        <p:cNvPicPr/>
                        <p:nvPr/>
                      </p:nvPicPr>
                      <p:blipFill>
                        <a:blip r:embed="rId23"/>
                        <a:stretch>
                          <a:fillRect/>
                        </a:stretch>
                      </p:blipFill>
                      <p:spPr>
                        <a:xfrm>
                          <a:off x="2688651" y="5172767"/>
                          <a:ext cx="285834" cy="331096"/>
                        </a:xfrm>
                        <a:prstGeom prst="rect">
                          <a:avLst/>
                        </a:prstGeom>
                        <a:noFill/>
                        <a:ln w="38100">
                          <a:noFill/>
                          <a:miter/>
                        </a:ln>
                      </p:spPr>
                    </p:pic>
                  </p:oleObj>
                </mc:Fallback>
              </mc:AlternateContent>
            </a:graphicData>
          </a:graphic>
        </p:graphicFrame>
        <p:graphicFrame>
          <p:nvGraphicFramePr>
            <p:cNvPr id="44061" name="Object 29"/>
            <p:cNvGraphicFramePr>
              <a:graphicFrameLocks noChangeAspect="1"/>
            </p:cNvGraphicFramePr>
            <p:nvPr/>
          </p:nvGraphicFramePr>
          <p:xfrm>
            <a:off x="3292170" y="2209334"/>
            <a:ext cx="265418" cy="331096"/>
          </p:xfrm>
          <a:graphic>
            <a:graphicData uri="http://schemas.openxmlformats.org/presentationml/2006/ole">
              <mc:AlternateContent xmlns:mc="http://schemas.openxmlformats.org/markup-compatibility/2006">
                <mc:Choice xmlns:v="urn:schemas-microsoft-com:vml" Requires="v">
                  <p:oleObj r:id="rId24" imgW="178435" imgH="229235" progId="">
                    <p:embed/>
                  </p:oleObj>
                </mc:Choice>
                <mc:Fallback>
                  <p:oleObj r:id="rId24" imgW="178435" imgH="229235" progId="">
                    <p:embed/>
                    <p:pic>
                      <p:nvPicPr>
                        <p:cNvPr id="0" name="图片 3207"/>
                        <p:cNvPicPr/>
                        <p:nvPr/>
                      </p:nvPicPr>
                      <p:blipFill>
                        <a:blip r:embed="rId25"/>
                        <a:stretch>
                          <a:fillRect/>
                        </a:stretch>
                      </p:blipFill>
                      <p:spPr>
                        <a:xfrm>
                          <a:off x="3292170" y="2209334"/>
                          <a:ext cx="265418" cy="331096"/>
                        </a:xfrm>
                        <a:prstGeom prst="rect">
                          <a:avLst/>
                        </a:prstGeom>
                        <a:noFill/>
                        <a:ln w="38100">
                          <a:noFill/>
                          <a:miter/>
                        </a:ln>
                      </p:spPr>
                    </p:pic>
                  </p:oleObj>
                </mc:Fallback>
              </mc:AlternateContent>
            </a:graphicData>
          </a:graphic>
        </p:graphicFrame>
        <p:cxnSp>
          <p:nvCxnSpPr>
            <p:cNvPr id="44062" name="直接箭头连接符 72"/>
            <p:cNvCxnSpPr/>
            <p:nvPr/>
          </p:nvCxnSpPr>
          <p:spPr>
            <a:xfrm>
              <a:off x="2687638" y="2960688"/>
              <a:ext cx="384175" cy="1587"/>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pSp>
      <p:grpSp>
        <p:nvGrpSpPr>
          <p:cNvPr id="6" name="组合 5"/>
          <p:cNvGrpSpPr/>
          <p:nvPr/>
        </p:nvGrpSpPr>
        <p:grpSpPr>
          <a:xfrm>
            <a:off x="468313" y="2209800"/>
            <a:ext cx="1914525" cy="3294063"/>
            <a:chOff x="468313" y="2209334"/>
            <a:chExt cx="1914525" cy="3294529"/>
          </a:xfrm>
        </p:grpSpPr>
        <p:cxnSp>
          <p:nvCxnSpPr>
            <p:cNvPr id="44047" name="直接连接符 26"/>
            <p:cNvCxnSpPr/>
            <p:nvPr/>
          </p:nvCxnSpPr>
          <p:spPr>
            <a:xfrm>
              <a:off x="774701" y="3268663"/>
              <a:ext cx="989012" cy="17462"/>
            </a:xfrm>
            <a:prstGeom prst="line">
              <a:avLst/>
            </a:prstGeom>
            <a:ln w="9525" cap="flat" cmpd="sng">
              <a:solidFill>
                <a:srgbClr val="7F7F7F"/>
              </a:solidFill>
              <a:prstDash val="lgDash"/>
              <a:headEnd type="none" w="med" len="med"/>
              <a:tailEnd type="none" w="med" len="med"/>
            </a:ln>
          </p:spPr>
        </p:cxnSp>
        <p:cxnSp>
          <p:nvCxnSpPr>
            <p:cNvPr id="44048" name="直接连接符 10"/>
            <p:cNvCxnSpPr/>
            <p:nvPr/>
          </p:nvCxnSpPr>
          <p:spPr>
            <a:xfrm rot="5400000" flipH="1" flipV="1">
              <a:off x="547683" y="3127369"/>
              <a:ext cx="2138363" cy="91916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44049" name="直接连接符 34"/>
            <p:cNvCxnSpPr/>
            <p:nvPr/>
          </p:nvCxnSpPr>
          <p:spPr>
            <a:xfrm rot="5400000">
              <a:off x="830258" y="4178295"/>
              <a:ext cx="1843088" cy="1588"/>
            </a:xfrm>
            <a:prstGeom prst="line">
              <a:avLst/>
            </a:prstGeom>
            <a:ln w="9525" cap="flat" cmpd="sng">
              <a:solidFill>
                <a:srgbClr val="7F7F7F"/>
              </a:solidFill>
              <a:prstDash val="lgDash"/>
              <a:headEnd type="none" w="med" len="med"/>
              <a:tailEnd type="none" w="med" len="med"/>
            </a:ln>
          </p:spPr>
        </p:cxnSp>
        <p:graphicFrame>
          <p:nvGraphicFramePr>
            <p:cNvPr id="44050" name="Object 36"/>
            <p:cNvGraphicFramePr>
              <a:graphicFrameLocks noChangeAspect="1"/>
            </p:cNvGraphicFramePr>
            <p:nvPr/>
          </p:nvGraphicFramePr>
          <p:xfrm>
            <a:off x="468313" y="3107497"/>
            <a:ext cx="246705" cy="331096"/>
          </p:xfrm>
          <a:graphic>
            <a:graphicData uri="http://schemas.openxmlformats.org/presentationml/2006/ole">
              <mc:AlternateContent xmlns:mc="http://schemas.openxmlformats.org/markup-compatibility/2006">
                <mc:Choice xmlns:v="urn:schemas-microsoft-com:vml" Requires="v">
                  <p:oleObj r:id="rId26" imgW="165735" imgH="229870" progId="">
                    <p:embed/>
                  </p:oleObj>
                </mc:Choice>
                <mc:Fallback>
                  <p:oleObj r:id="rId26" imgW="165735" imgH="229870" progId="">
                    <p:embed/>
                    <p:pic>
                      <p:nvPicPr>
                        <p:cNvPr id="0" name="图片 3218"/>
                        <p:cNvPicPr/>
                        <p:nvPr/>
                      </p:nvPicPr>
                      <p:blipFill>
                        <a:blip r:embed="rId27"/>
                        <a:stretch>
                          <a:fillRect/>
                        </a:stretch>
                      </p:blipFill>
                      <p:spPr>
                        <a:xfrm>
                          <a:off x="468313" y="3107497"/>
                          <a:ext cx="246705" cy="331096"/>
                        </a:xfrm>
                        <a:prstGeom prst="rect">
                          <a:avLst/>
                        </a:prstGeom>
                        <a:noFill/>
                        <a:ln w="38100">
                          <a:noFill/>
                          <a:miter/>
                        </a:ln>
                      </p:spPr>
                    </p:pic>
                  </p:oleObj>
                </mc:Fallback>
              </mc:AlternateContent>
            </a:graphicData>
          </a:graphic>
        </p:graphicFrame>
        <p:graphicFrame>
          <p:nvGraphicFramePr>
            <p:cNvPr id="44051" name="Object 37"/>
            <p:cNvGraphicFramePr>
              <a:graphicFrameLocks noChangeAspect="1"/>
            </p:cNvGraphicFramePr>
            <p:nvPr/>
          </p:nvGraphicFramePr>
          <p:xfrm>
            <a:off x="1846475" y="3033738"/>
            <a:ext cx="285839" cy="331096"/>
          </p:xfrm>
          <a:graphic>
            <a:graphicData uri="http://schemas.openxmlformats.org/presentationml/2006/ole">
              <mc:AlternateContent xmlns:mc="http://schemas.openxmlformats.org/markup-compatibility/2006">
                <mc:Choice xmlns:v="urn:schemas-microsoft-com:vml" Requires="v">
                  <p:oleObj r:id="rId28" imgW="191135" imgH="229870" progId="">
                    <p:embed/>
                  </p:oleObj>
                </mc:Choice>
                <mc:Fallback>
                  <p:oleObj r:id="rId28" imgW="191135" imgH="229870" progId="">
                    <p:embed/>
                    <p:pic>
                      <p:nvPicPr>
                        <p:cNvPr id="0" name="图片 3217"/>
                        <p:cNvPicPr/>
                        <p:nvPr/>
                      </p:nvPicPr>
                      <p:blipFill>
                        <a:blip r:embed="rId29"/>
                        <a:stretch>
                          <a:fillRect/>
                        </a:stretch>
                      </p:blipFill>
                      <p:spPr>
                        <a:xfrm>
                          <a:off x="1846475" y="3033738"/>
                          <a:ext cx="285839" cy="331096"/>
                        </a:xfrm>
                        <a:prstGeom prst="rect">
                          <a:avLst/>
                        </a:prstGeom>
                        <a:noFill/>
                        <a:ln w="38100">
                          <a:noFill/>
                          <a:miter/>
                        </a:ln>
                      </p:spPr>
                    </p:pic>
                  </p:oleObj>
                </mc:Fallback>
              </mc:AlternateContent>
            </a:graphicData>
          </a:graphic>
        </p:graphicFrame>
        <p:graphicFrame>
          <p:nvGraphicFramePr>
            <p:cNvPr id="44052" name="Object 38"/>
            <p:cNvGraphicFramePr>
              <a:graphicFrameLocks noChangeAspect="1"/>
            </p:cNvGraphicFramePr>
            <p:nvPr/>
          </p:nvGraphicFramePr>
          <p:xfrm>
            <a:off x="1616782" y="5172767"/>
            <a:ext cx="285839" cy="331096"/>
          </p:xfrm>
          <a:graphic>
            <a:graphicData uri="http://schemas.openxmlformats.org/presentationml/2006/ole">
              <mc:AlternateContent xmlns:mc="http://schemas.openxmlformats.org/markup-compatibility/2006">
                <mc:Choice xmlns:v="urn:schemas-microsoft-com:vml" Requires="v">
                  <p:oleObj r:id="rId30" imgW="191135" imgH="229870" progId="">
                    <p:embed/>
                  </p:oleObj>
                </mc:Choice>
                <mc:Fallback>
                  <p:oleObj r:id="rId30" imgW="191135" imgH="229870" progId="">
                    <p:embed/>
                    <p:pic>
                      <p:nvPicPr>
                        <p:cNvPr id="0" name="图片 3211"/>
                        <p:cNvPicPr/>
                        <p:nvPr/>
                      </p:nvPicPr>
                      <p:blipFill>
                        <a:blip r:embed="rId31"/>
                        <a:stretch>
                          <a:fillRect/>
                        </a:stretch>
                      </p:blipFill>
                      <p:spPr>
                        <a:xfrm>
                          <a:off x="1616782" y="5172767"/>
                          <a:ext cx="285839" cy="331096"/>
                        </a:xfrm>
                        <a:prstGeom prst="rect">
                          <a:avLst/>
                        </a:prstGeom>
                        <a:noFill/>
                        <a:ln w="38100">
                          <a:noFill/>
                          <a:miter/>
                        </a:ln>
                      </p:spPr>
                    </p:pic>
                  </p:oleObj>
                </mc:Fallback>
              </mc:AlternateContent>
            </a:graphicData>
          </a:graphic>
        </p:graphicFrame>
        <p:graphicFrame>
          <p:nvGraphicFramePr>
            <p:cNvPr id="44053" name="Object 39"/>
            <p:cNvGraphicFramePr>
              <a:graphicFrameLocks noChangeAspect="1"/>
            </p:cNvGraphicFramePr>
            <p:nvPr/>
          </p:nvGraphicFramePr>
          <p:xfrm>
            <a:off x="1939095" y="2209334"/>
            <a:ext cx="265422" cy="331096"/>
          </p:xfrm>
          <a:graphic>
            <a:graphicData uri="http://schemas.openxmlformats.org/presentationml/2006/ole">
              <mc:AlternateContent xmlns:mc="http://schemas.openxmlformats.org/markup-compatibility/2006">
                <mc:Choice xmlns:v="urn:schemas-microsoft-com:vml" Requires="v">
                  <p:oleObj r:id="rId32" imgW="178435" imgH="229235" progId="">
                    <p:embed/>
                  </p:oleObj>
                </mc:Choice>
                <mc:Fallback>
                  <p:oleObj r:id="rId32" imgW="178435" imgH="229235" progId="">
                    <p:embed/>
                    <p:pic>
                      <p:nvPicPr>
                        <p:cNvPr id="0" name="图片 3210"/>
                        <p:cNvPicPr/>
                        <p:nvPr/>
                      </p:nvPicPr>
                      <p:blipFill>
                        <a:blip r:embed="rId33"/>
                        <a:stretch>
                          <a:fillRect/>
                        </a:stretch>
                      </p:blipFill>
                      <p:spPr>
                        <a:xfrm>
                          <a:off x="1939095" y="2209334"/>
                          <a:ext cx="265422" cy="331096"/>
                        </a:xfrm>
                        <a:prstGeom prst="rect">
                          <a:avLst/>
                        </a:prstGeom>
                        <a:noFill/>
                        <a:ln w="38100">
                          <a:noFill/>
                          <a:miter/>
                        </a:ln>
                      </p:spPr>
                    </p:pic>
                  </p:oleObj>
                </mc:Fallback>
              </mc:AlternateContent>
            </a:graphicData>
          </a:graphic>
        </p:graphicFrame>
        <p:cxnSp>
          <p:nvCxnSpPr>
            <p:cNvPr id="44054" name="直接箭头连接符 74"/>
            <p:cNvCxnSpPr/>
            <p:nvPr/>
          </p:nvCxnSpPr>
          <p:spPr>
            <a:xfrm rot="10800000">
              <a:off x="2000251" y="2960688"/>
              <a:ext cx="382587" cy="0"/>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pSp>
      <p:grpSp>
        <p:nvGrpSpPr>
          <p:cNvPr id="2" name="组合 1"/>
          <p:cNvGrpSpPr/>
          <p:nvPr/>
        </p:nvGrpSpPr>
        <p:grpSpPr>
          <a:xfrm>
            <a:off x="4348163" y="-1824037"/>
            <a:ext cx="4273550" cy="6000750"/>
            <a:chOff x="4729670" y="523787"/>
            <a:chExt cx="4272045" cy="5999805"/>
          </a:xfrm>
        </p:grpSpPr>
        <p:grpSp>
          <p:nvGrpSpPr>
            <p:cNvPr id="44041" name="组合 44"/>
            <p:cNvGrpSpPr/>
            <p:nvPr/>
          </p:nvGrpSpPr>
          <p:grpSpPr>
            <a:xfrm>
              <a:off x="4729670" y="523787"/>
              <a:ext cx="4220100" cy="5753617"/>
              <a:chOff x="4880211" y="1860442"/>
              <a:chExt cx="4220100" cy="5753617"/>
            </a:xfrm>
          </p:grpSpPr>
          <p:grpSp>
            <p:nvGrpSpPr>
              <p:cNvPr id="44043" name="组合 45"/>
              <p:cNvGrpSpPr/>
              <p:nvPr/>
            </p:nvGrpSpPr>
            <p:grpSpPr>
              <a:xfrm>
                <a:off x="4880211" y="1860442"/>
                <a:ext cx="4220100" cy="5753617"/>
                <a:chOff x="5128384" y="3024510"/>
                <a:chExt cx="4220100" cy="4357456"/>
              </a:xfrm>
            </p:grpSpPr>
            <p:sp>
              <p:nvSpPr>
                <p:cNvPr id="48" name="圆角矩形 44"/>
                <p:cNvSpPr>
                  <a:spLocks noChangeArrowheads="1"/>
                </p:cNvSpPr>
                <p:nvPr/>
              </p:nvSpPr>
              <p:spPr bwMode="auto">
                <a:xfrm>
                  <a:off x="5575901" y="6095853"/>
                  <a:ext cx="3772158" cy="1286237"/>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 name="TextBox 3"/>
                <p:cNvSpPr txBox="1">
                  <a:spLocks noChangeArrowheads="1"/>
                </p:cNvSpPr>
                <p:nvPr/>
              </p:nvSpPr>
              <p:spPr bwMode="auto">
                <a:xfrm>
                  <a:off x="5128384" y="3024510"/>
                  <a:ext cx="3435726" cy="708032"/>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p:txBody>
            </p:sp>
          </p:grpSp>
          <p:sp>
            <p:nvSpPr>
              <p:cNvPr id="47" name="TextBox 3"/>
              <p:cNvSpPr txBox="1">
                <a:spLocks noChangeArrowheads="1"/>
              </p:cNvSpPr>
              <p:nvPr/>
            </p:nvSpPr>
            <p:spPr bwMode="auto">
              <a:xfrm>
                <a:off x="4981775" y="2558832"/>
                <a:ext cx="3646790" cy="39998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p>
            </p:txBody>
          </p:sp>
        </p:grpSp>
        <p:sp>
          <p:nvSpPr>
            <p:cNvPr id="39940" name="TextBox 3"/>
            <p:cNvSpPr txBox="1">
              <a:spLocks noChangeArrowheads="1"/>
            </p:cNvSpPr>
            <p:nvPr/>
          </p:nvSpPr>
          <p:spPr bwMode="auto">
            <a:xfrm>
              <a:off x="5266056" y="4585560"/>
              <a:ext cx="3735659" cy="1938032"/>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需求不变条件下：</a:t>
              </a:r>
              <a:b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b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增加</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，供给曲线水平</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右移</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变为</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E2</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b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b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减少</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，供给曲线水平</a:t>
              </a:r>
              <a:r>
                <a:rPr kumimoji="0" lang="zh-CN" altLang="en-US" sz="2000" b="0"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左移</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变为</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E3</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403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404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strips(downRigh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type="body"/>
          </p:nvPr>
        </p:nvSpPr>
        <p:spPr>
          <a:xfrm>
            <a:off x="-644525" y="1293813"/>
            <a:ext cx="8229600" cy="1301750"/>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需求和供给同时增加对市场均衡的影响</a:t>
            </a:r>
            <a:endParaRPr lang="en-US" altLang="zh-CN" sz="2000" dirty="0">
              <a:solidFill>
                <a:srgbClr val="000000"/>
              </a:solidFill>
              <a:latin typeface="Adobe 黑体 Std R" pitchFamily="34" charset="-122"/>
              <a:ea typeface="Adobe 黑体 Std R" pitchFamily="34" charset="-122"/>
            </a:endParaRPr>
          </a:p>
        </p:txBody>
      </p:sp>
      <p:grpSp>
        <p:nvGrpSpPr>
          <p:cNvPr id="5" name="组合 4"/>
          <p:cNvGrpSpPr/>
          <p:nvPr/>
        </p:nvGrpSpPr>
        <p:grpSpPr>
          <a:xfrm>
            <a:off x="468313" y="2276475"/>
            <a:ext cx="4000500" cy="3321050"/>
            <a:chOff x="468313" y="2276475"/>
            <a:chExt cx="4000500" cy="3321050"/>
          </a:xfrm>
        </p:grpSpPr>
        <p:cxnSp>
          <p:nvCxnSpPr>
            <p:cNvPr id="45079" name="直接连接符 29"/>
            <p:cNvCxnSpPr/>
            <p:nvPr/>
          </p:nvCxnSpPr>
          <p:spPr>
            <a:xfrm rot="5400000">
              <a:off x="1169194" y="4539456"/>
              <a:ext cx="1314450" cy="1587"/>
            </a:xfrm>
            <a:prstGeom prst="line">
              <a:avLst/>
            </a:prstGeom>
            <a:ln w="9525" cap="flat" cmpd="sng">
              <a:solidFill>
                <a:srgbClr val="7F7F7F"/>
              </a:solidFill>
              <a:prstDash val="lgDash"/>
              <a:headEnd type="none" w="med" len="med"/>
              <a:tailEnd type="none" w="med" len="med"/>
            </a:ln>
          </p:spPr>
        </p:cxnSp>
        <p:cxnSp>
          <p:nvCxnSpPr>
            <p:cNvPr id="45080" name="直接连接符 12"/>
            <p:cNvCxnSpPr/>
            <p:nvPr/>
          </p:nvCxnSpPr>
          <p:spPr>
            <a:xfrm>
              <a:off x="896938" y="3152775"/>
              <a:ext cx="2357438" cy="1898650"/>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5081" name="直接连接符 15"/>
            <p:cNvCxnSpPr/>
            <p:nvPr/>
          </p:nvCxnSpPr>
          <p:spPr>
            <a:xfrm rot="5400000" flipH="1" flipV="1">
              <a:off x="837407" y="3128169"/>
              <a:ext cx="2190750" cy="1071562"/>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5082" name="直接连接符 22"/>
            <p:cNvCxnSpPr/>
            <p:nvPr/>
          </p:nvCxnSpPr>
          <p:spPr>
            <a:xfrm>
              <a:off x="754063" y="3883025"/>
              <a:ext cx="1000125" cy="1587"/>
            </a:xfrm>
            <a:prstGeom prst="line">
              <a:avLst/>
            </a:prstGeom>
            <a:ln w="9525" cap="flat" cmpd="sng">
              <a:solidFill>
                <a:srgbClr val="7F7F7F"/>
              </a:solidFill>
              <a:prstDash val="lgDash"/>
              <a:headEnd type="none" w="med" len="med"/>
              <a:tailEnd type="none" w="med" len="med"/>
            </a:ln>
          </p:spPr>
        </p:cxnSp>
        <p:graphicFrame>
          <p:nvGraphicFramePr>
            <p:cNvPr id="45083" name="Object 20"/>
            <p:cNvGraphicFramePr>
              <a:graphicFrameLocks noChangeAspect="1"/>
            </p:cNvGraphicFramePr>
            <p:nvPr/>
          </p:nvGraphicFramePr>
          <p:xfrm>
            <a:off x="468313" y="3736635"/>
            <a:ext cx="212687" cy="327722"/>
          </p:xfrm>
          <a:graphic>
            <a:graphicData uri="http://schemas.openxmlformats.org/presentationml/2006/ole">
              <mc:AlternateContent xmlns:mc="http://schemas.openxmlformats.org/markup-compatibility/2006">
                <mc:Choice xmlns:v="urn:schemas-microsoft-com:vml" Requires="v">
                  <p:oleObj r:id="rId2" imgW="153035" imgH="229870" progId="">
                    <p:embed/>
                  </p:oleObj>
                </mc:Choice>
                <mc:Fallback>
                  <p:oleObj r:id="rId2" imgW="153035" imgH="229870" progId="">
                    <p:embed/>
                    <p:pic>
                      <p:nvPicPr>
                        <p:cNvPr id="0" name="图片 3253"/>
                        <p:cNvPicPr/>
                        <p:nvPr/>
                      </p:nvPicPr>
                      <p:blipFill>
                        <a:blip r:embed="rId3"/>
                        <a:stretch>
                          <a:fillRect/>
                        </a:stretch>
                      </p:blipFill>
                      <p:spPr>
                        <a:xfrm>
                          <a:off x="468313" y="3736635"/>
                          <a:ext cx="212687" cy="327722"/>
                        </a:xfrm>
                        <a:prstGeom prst="rect">
                          <a:avLst/>
                        </a:prstGeom>
                        <a:noFill/>
                        <a:ln w="38100">
                          <a:noFill/>
                          <a:miter/>
                        </a:ln>
                      </p:spPr>
                    </p:pic>
                  </p:oleObj>
                </mc:Fallback>
              </mc:AlternateContent>
            </a:graphicData>
          </a:graphic>
        </p:graphicFrame>
        <p:graphicFrame>
          <p:nvGraphicFramePr>
            <p:cNvPr id="45084" name="Object 21"/>
            <p:cNvGraphicFramePr>
              <a:graphicFrameLocks noChangeAspect="1"/>
            </p:cNvGraphicFramePr>
            <p:nvPr/>
          </p:nvGraphicFramePr>
          <p:xfrm>
            <a:off x="1682541" y="5269803"/>
            <a:ext cx="247606" cy="327722"/>
          </p:xfrm>
          <a:graphic>
            <a:graphicData uri="http://schemas.openxmlformats.org/presentationml/2006/ole">
              <mc:AlternateContent xmlns:mc="http://schemas.openxmlformats.org/markup-compatibility/2006">
                <mc:Choice xmlns:v="urn:schemas-microsoft-com:vml" Requires="v">
                  <p:oleObj r:id="rId4" imgW="178435" imgH="229235" progId="">
                    <p:embed/>
                  </p:oleObj>
                </mc:Choice>
                <mc:Fallback>
                  <p:oleObj r:id="rId4" imgW="178435" imgH="229235" progId="">
                    <p:embed/>
                    <p:pic>
                      <p:nvPicPr>
                        <p:cNvPr id="0" name="图片 3254"/>
                        <p:cNvPicPr/>
                        <p:nvPr/>
                      </p:nvPicPr>
                      <p:blipFill>
                        <a:blip r:embed="rId5"/>
                        <a:stretch>
                          <a:fillRect/>
                        </a:stretch>
                      </p:blipFill>
                      <p:spPr>
                        <a:xfrm>
                          <a:off x="1682541" y="5269803"/>
                          <a:ext cx="247606" cy="327722"/>
                        </a:xfrm>
                        <a:prstGeom prst="rect">
                          <a:avLst/>
                        </a:prstGeom>
                        <a:noFill/>
                        <a:ln w="38100">
                          <a:noFill/>
                          <a:miter/>
                        </a:ln>
                      </p:spPr>
                    </p:pic>
                  </p:oleObj>
                </mc:Fallback>
              </mc:AlternateContent>
            </a:graphicData>
          </a:graphic>
        </p:graphicFrame>
        <p:graphicFrame>
          <p:nvGraphicFramePr>
            <p:cNvPr id="45085" name="Object 22"/>
            <p:cNvGraphicFramePr>
              <a:graphicFrameLocks noChangeAspect="1"/>
            </p:cNvGraphicFramePr>
            <p:nvPr/>
          </p:nvGraphicFramePr>
          <p:xfrm>
            <a:off x="1871991" y="3663630"/>
            <a:ext cx="247606" cy="327722"/>
          </p:xfrm>
          <a:graphic>
            <a:graphicData uri="http://schemas.openxmlformats.org/presentationml/2006/ole">
              <mc:AlternateContent xmlns:mc="http://schemas.openxmlformats.org/markup-compatibility/2006">
                <mc:Choice xmlns:v="urn:schemas-microsoft-com:vml" Requires="v">
                  <p:oleObj r:id="rId6" imgW="178435" imgH="229235" progId="">
                    <p:embed/>
                  </p:oleObj>
                </mc:Choice>
                <mc:Fallback>
                  <p:oleObj r:id="rId6" imgW="178435" imgH="229235" progId="">
                    <p:embed/>
                    <p:pic>
                      <p:nvPicPr>
                        <p:cNvPr id="0" name="图片 3247"/>
                        <p:cNvPicPr/>
                        <p:nvPr/>
                      </p:nvPicPr>
                      <p:blipFill>
                        <a:blip r:embed="rId7"/>
                        <a:stretch>
                          <a:fillRect/>
                        </a:stretch>
                      </p:blipFill>
                      <p:spPr>
                        <a:xfrm>
                          <a:off x="1871991" y="3663630"/>
                          <a:ext cx="247606" cy="327722"/>
                        </a:xfrm>
                        <a:prstGeom prst="rect">
                          <a:avLst/>
                        </a:prstGeom>
                        <a:noFill/>
                        <a:ln w="38100">
                          <a:noFill/>
                          <a:miter/>
                        </a:ln>
                      </p:spPr>
                    </p:pic>
                  </p:oleObj>
                </mc:Fallback>
              </mc:AlternateContent>
            </a:graphicData>
          </a:graphic>
        </p:graphicFrame>
        <p:graphicFrame>
          <p:nvGraphicFramePr>
            <p:cNvPr id="45086" name="Object 23"/>
            <p:cNvGraphicFramePr>
              <a:graphicFrameLocks noChangeAspect="1"/>
            </p:cNvGraphicFramePr>
            <p:nvPr/>
          </p:nvGraphicFramePr>
          <p:xfrm>
            <a:off x="2396792" y="2276475"/>
            <a:ext cx="230146" cy="327722"/>
          </p:xfrm>
          <a:graphic>
            <a:graphicData uri="http://schemas.openxmlformats.org/presentationml/2006/ole">
              <mc:AlternateContent xmlns:mc="http://schemas.openxmlformats.org/markup-compatibility/2006">
                <mc:Choice xmlns:v="urn:schemas-microsoft-com:vml" Requires="v">
                  <p:oleObj r:id="rId8" imgW="165735" imgH="229870" progId="">
                    <p:embed/>
                  </p:oleObj>
                </mc:Choice>
                <mc:Fallback>
                  <p:oleObj r:id="rId8" imgW="165735" imgH="229870" progId="">
                    <p:embed/>
                    <p:pic>
                      <p:nvPicPr>
                        <p:cNvPr id="0" name="图片 3252"/>
                        <p:cNvPicPr/>
                        <p:nvPr/>
                      </p:nvPicPr>
                      <p:blipFill>
                        <a:blip r:embed="rId9"/>
                        <a:stretch>
                          <a:fillRect/>
                        </a:stretch>
                      </p:blipFill>
                      <p:spPr>
                        <a:xfrm>
                          <a:off x="2396792" y="2276475"/>
                          <a:ext cx="230146" cy="327722"/>
                        </a:xfrm>
                        <a:prstGeom prst="rect">
                          <a:avLst/>
                        </a:prstGeom>
                        <a:noFill/>
                        <a:ln w="38100">
                          <a:noFill/>
                          <a:miter/>
                        </a:ln>
                      </p:spPr>
                    </p:pic>
                  </p:oleObj>
                </mc:Fallback>
              </mc:AlternateContent>
            </a:graphicData>
          </a:graphic>
        </p:graphicFrame>
        <p:graphicFrame>
          <p:nvGraphicFramePr>
            <p:cNvPr id="45087" name="Object 24"/>
            <p:cNvGraphicFramePr>
              <a:graphicFrameLocks noChangeAspect="1"/>
            </p:cNvGraphicFramePr>
            <p:nvPr/>
          </p:nvGraphicFramePr>
          <p:xfrm>
            <a:off x="3253894" y="4831755"/>
            <a:ext cx="266652" cy="327722"/>
          </p:xfrm>
          <a:graphic>
            <a:graphicData uri="http://schemas.openxmlformats.org/presentationml/2006/ole">
              <mc:AlternateContent xmlns:mc="http://schemas.openxmlformats.org/markup-compatibility/2006">
                <mc:Choice xmlns:v="urn:schemas-microsoft-com:vml" Requires="v">
                  <p:oleObj r:id="rId10" imgW="191135" imgH="229870" progId="">
                    <p:embed/>
                  </p:oleObj>
                </mc:Choice>
                <mc:Fallback>
                  <p:oleObj r:id="rId10" imgW="191135" imgH="229870" progId="">
                    <p:embed/>
                    <p:pic>
                      <p:nvPicPr>
                        <p:cNvPr id="0" name="图片 3249"/>
                        <p:cNvPicPr/>
                        <p:nvPr/>
                      </p:nvPicPr>
                      <p:blipFill>
                        <a:blip r:embed="rId11"/>
                        <a:stretch>
                          <a:fillRect/>
                        </a:stretch>
                      </p:blipFill>
                      <p:spPr>
                        <a:xfrm>
                          <a:off x="3253894" y="4831755"/>
                          <a:ext cx="266652" cy="327722"/>
                        </a:xfrm>
                        <a:prstGeom prst="rect">
                          <a:avLst/>
                        </a:prstGeom>
                        <a:noFill/>
                        <a:ln w="38100">
                          <a:noFill/>
                          <a:miter/>
                        </a:ln>
                      </p:spPr>
                    </p:pic>
                  </p:oleObj>
                </mc:Fallback>
              </mc:AlternateContent>
            </a:graphicData>
          </a:graphic>
        </p:graphicFrame>
        <p:cxnSp>
          <p:nvCxnSpPr>
            <p:cNvPr id="45088" name="直接箭头连接符 5"/>
            <p:cNvCxnSpPr/>
            <p:nvPr/>
          </p:nvCxnSpPr>
          <p:spPr>
            <a:xfrm>
              <a:off x="754063" y="5195887"/>
              <a:ext cx="3714750" cy="1588"/>
            </a:xfrm>
            <a:prstGeom prst="straightConnector1">
              <a:avLst/>
            </a:prstGeom>
            <a:ln w="9525" cap="flat" cmpd="sng">
              <a:solidFill>
                <a:srgbClr val="7F7F7F"/>
              </a:solidFill>
              <a:prstDash val="solid"/>
              <a:headEnd type="none" w="med" len="med"/>
              <a:tailEnd type="stealth" w="med" len="lg"/>
            </a:ln>
          </p:spPr>
        </p:cxnSp>
        <p:cxnSp>
          <p:nvCxnSpPr>
            <p:cNvPr id="45089" name="直接箭头连接符 7"/>
            <p:cNvCxnSpPr/>
            <p:nvPr/>
          </p:nvCxnSpPr>
          <p:spPr>
            <a:xfrm rot="5400000" flipH="1" flipV="1">
              <a:off x="-704849" y="3735387"/>
              <a:ext cx="2919412" cy="1588"/>
            </a:xfrm>
            <a:prstGeom prst="straightConnector1">
              <a:avLst/>
            </a:prstGeom>
            <a:ln w="9525" cap="flat" cmpd="sng">
              <a:solidFill>
                <a:srgbClr val="7F7F7F"/>
              </a:solidFill>
              <a:prstDash val="solid"/>
              <a:headEnd type="none" w="med" len="med"/>
              <a:tailEnd type="stealth" w="med" len="lg"/>
            </a:ln>
          </p:spPr>
        </p:cxnSp>
        <p:graphicFrame>
          <p:nvGraphicFramePr>
            <p:cNvPr id="45090" name="Object 33"/>
            <p:cNvGraphicFramePr>
              <a:graphicFrameLocks noChangeAspect="1"/>
            </p:cNvGraphicFramePr>
            <p:nvPr/>
          </p:nvGraphicFramePr>
          <p:xfrm>
            <a:off x="468313" y="5269802"/>
            <a:ext cx="212723" cy="253092"/>
          </p:xfrm>
          <a:graphic>
            <a:graphicData uri="http://schemas.openxmlformats.org/presentationml/2006/ole">
              <mc:AlternateContent xmlns:mc="http://schemas.openxmlformats.org/markup-compatibility/2006">
                <mc:Choice xmlns:v="urn:schemas-microsoft-com:vml" Requires="v">
                  <p:oleObj r:id="rId12" imgW="153035" imgH="178435" progId="">
                    <p:embed/>
                  </p:oleObj>
                </mc:Choice>
                <mc:Fallback>
                  <p:oleObj r:id="rId12" imgW="153035" imgH="178435" progId="">
                    <p:embed/>
                    <p:pic>
                      <p:nvPicPr>
                        <p:cNvPr id="0" name="图片 3248"/>
                        <p:cNvPicPr/>
                        <p:nvPr/>
                      </p:nvPicPr>
                      <p:blipFill>
                        <a:blip r:embed="rId13"/>
                        <a:stretch>
                          <a:fillRect/>
                        </a:stretch>
                      </p:blipFill>
                      <p:spPr>
                        <a:xfrm>
                          <a:off x="468313" y="5269802"/>
                          <a:ext cx="212723" cy="253092"/>
                        </a:xfrm>
                        <a:prstGeom prst="rect">
                          <a:avLst/>
                        </a:prstGeom>
                        <a:noFill/>
                        <a:ln w="38100">
                          <a:noFill/>
                          <a:miter/>
                        </a:ln>
                      </p:spPr>
                    </p:pic>
                  </p:oleObj>
                </mc:Fallback>
              </mc:AlternateContent>
            </a:graphicData>
          </a:graphic>
        </p:graphicFrame>
        <p:graphicFrame>
          <p:nvGraphicFramePr>
            <p:cNvPr id="45091" name="Object 34"/>
            <p:cNvGraphicFramePr>
              <a:graphicFrameLocks noChangeAspect="1"/>
            </p:cNvGraphicFramePr>
            <p:nvPr/>
          </p:nvGraphicFramePr>
          <p:xfrm>
            <a:off x="468313" y="2276475"/>
            <a:ext cx="212723" cy="235247"/>
          </p:xfrm>
          <a:graphic>
            <a:graphicData uri="http://schemas.openxmlformats.org/presentationml/2006/ole">
              <mc:AlternateContent xmlns:mc="http://schemas.openxmlformats.org/markup-compatibility/2006">
                <mc:Choice xmlns:v="urn:schemas-microsoft-com:vml" Requires="v">
                  <p:oleObj r:id="rId14" imgW="153035" imgH="166370" progId="">
                    <p:embed/>
                  </p:oleObj>
                </mc:Choice>
                <mc:Fallback>
                  <p:oleObj r:id="rId14" imgW="153035" imgH="166370" progId="">
                    <p:embed/>
                    <p:pic>
                      <p:nvPicPr>
                        <p:cNvPr id="0" name="图片 3255"/>
                        <p:cNvPicPr/>
                        <p:nvPr/>
                      </p:nvPicPr>
                      <p:blipFill>
                        <a:blip r:embed="rId15"/>
                        <a:stretch>
                          <a:fillRect/>
                        </a:stretch>
                      </p:blipFill>
                      <p:spPr>
                        <a:xfrm>
                          <a:off x="468313" y="2276475"/>
                          <a:ext cx="212723" cy="235247"/>
                        </a:xfrm>
                        <a:prstGeom prst="rect">
                          <a:avLst/>
                        </a:prstGeom>
                        <a:noFill/>
                        <a:ln w="38100">
                          <a:noFill/>
                          <a:miter/>
                        </a:ln>
                      </p:spPr>
                    </p:pic>
                  </p:oleObj>
                </mc:Fallback>
              </mc:AlternateContent>
            </a:graphicData>
          </a:graphic>
        </p:graphicFrame>
        <p:graphicFrame>
          <p:nvGraphicFramePr>
            <p:cNvPr id="45092" name="Object 35"/>
            <p:cNvGraphicFramePr>
              <a:graphicFrameLocks noChangeAspect="1"/>
            </p:cNvGraphicFramePr>
            <p:nvPr/>
          </p:nvGraphicFramePr>
          <p:xfrm>
            <a:off x="4254501" y="5269802"/>
            <a:ext cx="212723" cy="290407"/>
          </p:xfrm>
          <a:graphic>
            <a:graphicData uri="http://schemas.openxmlformats.org/presentationml/2006/ole">
              <mc:AlternateContent xmlns:mc="http://schemas.openxmlformats.org/markup-compatibility/2006">
                <mc:Choice xmlns:v="urn:schemas-microsoft-com:vml" Requires="v">
                  <p:oleObj r:id="rId16" imgW="153035" imgH="204470" progId="">
                    <p:embed/>
                  </p:oleObj>
                </mc:Choice>
                <mc:Fallback>
                  <p:oleObj r:id="rId16" imgW="153035" imgH="204470" progId="">
                    <p:embed/>
                    <p:pic>
                      <p:nvPicPr>
                        <p:cNvPr id="0" name="图片 3250"/>
                        <p:cNvPicPr/>
                        <p:nvPr/>
                      </p:nvPicPr>
                      <p:blipFill>
                        <a:blip r:embed="rId17"/>
                        <a:stretch>
                          <a:fillRect/>
                        </a:stretch>
                      </p:blipFill>
                      <p:spPr>
                        <a:xfrm>
                          <a:off x="4254501" y="5269802"/>
                          <a:ext cx="212723" cy="290407"/>
                        </a:xfrm>
                        <a:prstGeom prst="rect">
                          <a:avLst/>
                        </a:prstGeom>
                        <a:noFill/>
                        <a:ln w="38100">
                          <a:noFill/>
                          <a:miter/>
                        </a:ln>
                      </p:spPr>
                    </p:pic>
                  </p:oleObj>
                </mc:Fallback>
              </mc:AlternateContent>
            </a:graphicData>
          </a:graphic>
        </p:graphicFrame>
      </p:grpSp>
      <p:cxnSp>
        <p:nvCxnSpPr>
          <p:cNvPr id="45069" name="直接箭头连接符 48"/>
          <p:cNvCxnSpPr/>
          <p:nvPr/>
        </p:nvCxnSpPr>
        <p:spPr>
          <a:xfrm>
            <a:off x="2540000" y="2787650"/>
            <a:ext cx="571500"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cxnSp>
        <p:nvCxnSpPr>
          <p:cNvPr id="45070" name="直接箭头连接符 51"/>
          <p:cNvCxnSpPr/>
          <p:nvPr/>
        </p:nvCxnSpPr>
        <p:spPr>
          <a:xfrm>
            <a:off x="3182938" y="4613275"/>
            <a:ext cx="714375"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pSp>
        <p:nvGrpSpPr>
          <p:cNvPr id="7" name="组合 6"/>
          <p:cNvGrpSpPr/>
          <p:nvPr/>
        </p:nvGrpSpPr>
        <p:grpSpPr>
          <a:xfrm>
            <a:off x="468313" y="2349500"/>
            <a:ext cx="3998912" cy="3248025"/>
            <a:chOff x="468313" y="2349483"/>
            <a:chExt cx="3998941" cy="3248042"/>
          </a:xfrm>
        </p:grpSpPr>
        <p:cxnSp>
          <p:nvCxnSpPr>
            <p:cNvPr id="2" name="直接连接符 20"/>
            <p:cNvCxnSpPr/>
            <p:nvPr/>
          </p:nvCxnSpPr>
          <p:spPr>
            <a:xfrm>
              <a:off x="754063" y="3444875"/>
              <a:ext cx="2214563" cy="1587"/>
            </a:xfrm>
            <a:prstGeom prst="line">
              <a:avLst/>
            </a:prstGeom>
            <a:ln w="9525" cap="flat" cmpd="sng">
              <a:solidFill>
                <a:srgbClr val="7F7F7F"/>
              </a:solidFill>
              <a:prstDash val="lgDash"/>
              <a:headEnd type="none" w="med" len="med"/>
              <a:tailEnd type="none" w="med" len="med"/>
            </a:ln>
          </p:spPr>
        </p:cxnSp>
        <p:cxnSp>
          <p:nvCxnSpPr>
            <p:cNvPr id="45071" name="直接连接符 31"/>
            <p:cNvCxnSpPr/>
            <p:nvPr/>
          </p:nvCxnSpPr>
          <p:spPr>
            <a:xfrm rot="5400000">
              <a:off x="2093113" y="4320374"/>
              <a:ext cx="1752600" cy="1587"/>
            </a:xfrm>
            <a:prstGeom prst="line">
              <a:avLst/>
            </a:prstGeom>
            <a:ln w="9525" cap="flat" cmpd="sng">
              <a:solidFill>
                <a:srgbClr val="7F7F7F"/>
              </a:solidFill>
              <a:prstDash val="lgDash"/>
              <a:headEnd type="none" w="med" len="med"/>
              <a:tailEnd type="none" w="med" len="med"/>
            </a:ln>
          </p:spPr>
        </p:cxnSp>
        <p:graphicFrame>
          <p:nvGraphicFramePr>
            <p:cNvPr id="45072" name="Object 8"/>
            <p:cNvGraphicFramePr>
              <a:graphicFrameLocks noChangeAspect="1"/>
            </p:cNvGraphicFramePr>
            <p:nvPr/>
          </p:nvGraphicFramePr>
          <p:xfrm>
            <a:off x="468313" y="3298587"/>
            <a:ext cx="230195" cy="327722"/>
          </p:xfrm>
          <a:graphic>
            <a:graphicData uri="http://schemas.openxmlformats.org/presentationml/2006/ole">
              <mc:AlternateContent xmlns:mc="http://schemas.openxmlformats.org/markup-compatibility/2006">
                <mc:Choice xmlns:v="urn:schemas-microsoft-com:vml" Requires="v">
                  <p:oleObj r:id="rId18" imgW="165735" imgH="229870" progId="">
                    <p:embed/>
                  </p:oleObj>
                </mc:Choice>
                <mc:Fallback>
                  <p:oleObj r:id="rId18" imgW="165735" imgH="229870" progId="">
                    <p:embed/>
                    <p:pic>
                      <p:nvPicPr>
                        <p:cNvPr id="0" name="图片 3256"/>
                        <p:cNvPicPr/>
                        <p:nvPr/>
                      </p:nvPicPr>
                      <p:blipFill>
                        <a:blip r:embed="rId19"/>
                        <a:stretch>
                          <a:fillRect/>
                        </a:stretch>
                      </p:blipFill>
                      <p:spPr>
                        <a:xfrm>
                          <a:off x="468313" y="3298587"/>
                          <a:ext cx="230195" cy="327722"/>
                        </a:xfrm>
                        <a:prstGeom prst="rect">
                          <a:avLst/>
                        </a:prstGeom>
                        <a:noFill/>
                        <a:ln w="38100">
                          <a:noFill/>
                          <a:miter/>
                        </a:ln>
                      </p:spPr>
                    </p:pic>
                  </p:oleObj>
                </mc:Fallback>
              </mc:AlternateContent>
            </a:graphicData>
          </a:graphic>
        </p:graphicFrame>
        <p:graphicFrame>
          <p:nvGraphicFramePr>
            <p:cNvPr id="45073" name="Object 9"/>
            <p:cNvGraphicFramePr>
              <a:graphicFrameLocks noChangeAspect="1"/>
            </p:cNvGraphicFramePr>
            <p:nvPr/>
          </p:nvGraphicFramePr>
          <p:xfrm>
            <a:off x="2825844" y="5269803"/>
            <a:ext cx="266709" cy="327722"/>
          </p:xfrm>
          <a:graphic>
            <a:graphicData uri="http://schemas.openxmlformats.org/presentationml/2006/ole">
              <mc:AlternateContent xmlns:mc="http://schemas.openxmlformats.org/markup-compatibility/2006">
                <mc:Choice xmlns:v="urn:schemas-microsoft-com:vml" Requires="v">
                  <p:oleObj r:id="rId20" imgW="191135" imgH="229870" progId="">
                    <p:embed/>
                  </p:oleObj>
                </mc:Choice>
                <mc:Fallback>
                  <p:oleObj r:id="rId20" imgW="191135" imgH="229870" progId="">
                    <p:embed/>
                    <p:pic>
                      <p:nvPicPr>
                        <p:cNvPr id="0" name="图片 3251"/>
                        <p:cNvPicPr/>
                        <p:nvPr/>
                      </p:nvPicPr>
                      <p:blipFill>
                        <a:blip r:embed="rId21"/>
                        <a:stretch>
                          <a:fillRect/>
                        </a:stretch>
                      </p:blipFill>
                      <p:spPr>
                        <a:xfrm>
                          <a:off x="2825844" y="5269803"/>
                          <a:ext cx="266709" cy="327722"/>
                        </a:xfrm>
                        <a:prstGeom prst="rect">
                          <a:avLst/>
                        </a:prstGeom>
                        <a:noFill/>
                        <a:ln w="38100">
                          <a:noFill/>
                          <a:miter/>
                        </a:ln>
                      </p:spPr>
                    </p:pic>
                  </p:oleObj>
                </mc:Fallback>
              </mc:AlternateContent>
            </a:graphicData>
          </a:graphic>
        </p:graphicFrame>
        <p:graphicFrame>
          <p:nvGraphicFramePr>
            <p:cNvPr id="45074" name="Object 10"/>
            <p:cNvGraphicFramePr>
              <a:graphicFrameLocks noChangeAspect="1"/>
            </p:cNvGraphicFramePr>
            <p:nvPr/>
          </p:nvGraphicFramePr>
          <p:xfrm>
            <a:off x="3040166" y="3225579"/>
            <a:ext cx="266709" cy="327722"/>
          </p:xfrm>
          <a:graphic>
            <a:graphicData uri="http://schemas.openxmlformats.org/presentationml/2006/ole">
              <mc:AlternateContent xmlns:mc="http://schemas.openxmlformats.org/markup-compatibility/2006">
                <mc:Choice xmlns:v="urn:schemas-microsoft-com:vml" Requires="v">
                  <p:oleObj r:id="rId22" imgW="191135" imgH="229870" progId="">
                    <p:embed/>
                  </p:oleObj>
                </mc:Choice>
                <mc:Fallback>
                  <p:oleObj r:id="rId22" imgW="191135" imgH="229870" progId="">
                    <p:embed/>
                    <p:pic>
                      <p:nvPicPr>
                        <p:cNvPr id="0" name="图片 3257"/>
                        <p:cNvPicPr/>
                        <p:nvPr/>
                      </p:nvPicPr>
                      <p:blipFill>
                        <a:blip r:embed="rId23"/>
                        <a:stretch>
                          <a:fillRect/>
                        </a:stretch>
                      </p:blipFill>
                      <p:spPr>
                        <a:xfrm>
                          <a:off x="3040166" y="3225579"/>
                          <a:ext cx="266709" cy="327722"/>
                        </a:xfrm>
                        <a:prstGeom prst="rect">
                          <a:avLst/>
                        </a:prstGeom>
                        <a:noFill/>
                        <a:ln w="38100">
                          <a:noFill/>
                          <a:miter/>
                        </a:ln>
                      </p:spPr>
                    </p:pic>
                  </p:oleObj>
                </mc:Fallback>
              </mc:AlternateContent>
            </a:graphicData>
          </a:graphic>
        </p:graphicFrame>
        <p:cxnSp>
          <p:nvCxnSpPr>
            <p:cNvPr id="45075" name="直接连接符 18"/>
            <p:cNvCxnSpPr/>
            <p:nvPr/>
          </p:nvCxnSpPr>
          <p:spPr>
            <a:xfrm rot="5400000" flipH="1" flipV="1">
              <a:off x="1766893" y="3200394"/>
              <a:ext cx="2117725" cy="1000125"/>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5076" name="Object 28"/>
            <p:cNvGraphicFramePr>
              <a:graphicFrameLocks noChangeAspect="1"/>
            </p:cNvGraphicFramePr>
            <p:nvPr/>
          </p:nvGraphicFramePr>
          <p:xfrm>
            <a:off x="3182550" y="2349483"/>
            <a:ext cx="247537" cy="327722"/>
          </p:xfrm>
          <a:graphic>
            <a:graphicData uri="http://schemas.openxmlformats.org/presentationml/2006/ole">
              <mc:AlternateContent xmlns:mc="http://schemas.openxmlformats.org/markup-compatibility/2006">
                <mc:Choice xmlns:v="urn:schemas-microsoft-com:vml" Requires="v">
                  <p:oleObj r:id="rId24" imgW="178435" imgH="229235" progId="">
                    <p:embed/>
                  </p:oleObj>
                </mc:Choice>
                <mc:Fallback>
                  <p:oleObj r:id="rId24" imgW="178435" imgH="229235" progId="">
                    <p:embed/>
                    <p:pic>
                      <p:nvPicPr>
                        <p:cNvPr id="0" name="图片 3262"/>
                        <p:cNvPicPr/>
                        <p:nvPr/>
                      </p:nvPicPr>
                      <p:blipFill>
                        <a:blip r:embed="rId25"/>
                        <a:stretch>
                          <a:fillRect/>
                        </a:stretch>
                      </p:blipFill>
                      <p:spPr>
                        <a:xfrm>
                          <a:off x="3182550" y="2349483"/>
                          <a:ext cx="247537" cy="327722"/>
                        </a:xfrm>
                        <a:prstGeom prst="rect">
                          <a:avLst/>
                        </a:prstGeom>
                        <a:noFill/>
                        <a:ln w="38100">
                          <a:noFill/>
                          <a:miter/>
                        </a:ln>
                      </p:spPr>
                    </p:pic>
                  </p:oleObj>
                </mc:Fallback>
              </mc:AlternateContent>
            </a:graphicData>
          </a:graphic>
        </p:graphicFrame>
        <p:cxnSp>
          <p:nvCxnSpPr>
            <p:cNvPr id="45077" name="直接连接符 10"/>
            <p:cNvCxnSpPr/>
            <p:nvPr/>
          </p:nvCxnSpPr>
          <p:spPr>
            <a:xfrm>
              <a:off x="1897063" y="2641600"/>
              <a:ext cx="2286000" cy="175260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5078" name="Object 38"/>
            <p:cNvGraphicFramePr>
              <a:graphicFrameLocks noChangeAspect="1"/>
            </p:cNvGraphicFramePr>
            <p:nvPr/>
          </p:nvGraphicFramePr>
          <p:xfrm>
            <a:off x="4183091" y="4101675"/>
            <a:ext cx="284163" cy="327723"/>
          </p:xfrm>
          <a:graphic>
            <a:graphicData uri="http://schemas.openxmlformats.org/presentationml/2006/ole">
              <mc:AlternateContent xmlns:mc="http://schemas.openxmlformats.org/markup-compatibility/2006">
                <mc:Choice xmlns:v="urn:schemas-microsoft-com:vml" Requires="v">
                  <p:oleObj r:id="rId26" imgW="203835" imgH="229870" progId="">
                    <p:embed/>
                  </p:oleObj>
                </mc:Choice>
                <mc:Fallback>
                  <p:oleObj r:id="rId26" imgW="203835" imgH="229870" progId="">
                    <p:embed/>
                    <p:pic>
                      <p:nvPicPr>
                        <p:cNvPr id="0" name="图片 3264"/>
                        <p:cNvPicPr/>
                        <p:nvPr/>
                      </p:nvPicPr>
                      <p:blipFill>
                        <a:blip r:embed="rId27"/>
                        <a:stretch>
                          <a:fillRect/>
                        </a:stretch>
                      </p:blipFill>
                      <p:spPr>
                        <a:xfrm>
                          <a:off x="4183091" y="4101675"/>
                          <a:ext cx="284163" cy="327723"/>
                        </a:xfrm>
                        <a:prstGeom prst="rect">
                          <a:avLst/>
                        </a:prstGeom>
                        <a:noFill/>
                        <a:ln w="38100">
                          <a:noFill/>
                          <a:miter/>
                        </a:ln>
                      </p:spPr>
                    </p:pic>
                  </p:oleObj>
                </mc:Fallback>
              </mc:AlternateContent>
            </a:graphicData>
          </a:graphic>
        </p:graphicFrame>
      </p:grpSp>
      <p:grpSp>
        <p:nvGrpSpPr>
          <p:cNvPr id="3" name="组合 1"/>
          <p:cNvGrpSpPr/>
          <p:nvPr/>
        </p:nvGrpSpPr>
        <p:grpSpPr>
          <a:xfrm>
            <a:off x="4843463" y="1911350"/>
            <a:ext cx="4006850" cy="1878013"/>
            <a:chOff x="4844056" y="1912066"/>
            <a:chExt cx="4006615" cy="1876974"/>
          </a:xfrm>
        </p:grpSpPr>
        <p:grpSp>
          <p:nvGrpSpPr>
            <p:cNvPr id="45066" name="组合 43"/>
            <p:cNvGrpSpPr/>
            <p:nvPr/>
          </p:nvGrpSpPr>
          <p:grpSpPr>
            <a:xfrm>
              <a:off x="4844056" y="1912066"/>
              <a:ext cx="3772891" cy="1876974"/>
              <a:chOff x="5119589" y="3024510"/>
              <a:chExt cx="3772891" cy="1789060"/>
            </a:xfrm>
          </p:grpSpPr>
          <p:sp>
            <p:nvSpPr>
              <p:cNvPr id="46" name="圆角矩形 44"/>
              <p:cNvSpPr>
                <a:spLocks noChangeArrowheads="1"/>
              </p:cNvSpPr>
              <p:nvPr/>
            </p:nvSpPr>
            <p:spPr bwMode="auto">
              <a:xfrm>
                <a:off x="5119589" y="3528109"/>
                <a:ext cx="3773266" cy="1285461"/>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7" name="TextBox 3"/>
              <p:cNvSpPr txBox="1">
                <a:spLocks noChangeArrowheads="1"/>
              </p:cNvSpPr>
              <p:nvPr/>
            </p:nvSpPr>
            <p:spPr bwMode="auto">
              <a:xfrm>
                <a:off x="5129113" y="3024510"/>
                <a:ext cx="3435149" cy="707760"/>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p:txBody>
          </p:sp>
        </p:grpSp>
        <p:sp>
          <p:nvSpPr>
            <p:cNvPr id="40964" name="TextBox 3"/>
            <p:cNvSpPr txBox="1">
              <a:spLocks noChangeArrowheads="1"/>
            </p:cNvSpPr>
            <p:nvPr/>
          </p:nvSpPr>
          <p:spPr bwMode="auto">
            <a:xfrm>
              <a:off x="4910727" y="2568927"/>
              <a:ext cx="3939944" cy="1013852"/>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需求和供给同时增加时：</a:t>
              </a:r>
              <a:b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b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需求曲线和供给曲线同时向右平移，市场均衡由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变成</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E2</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p>
          </p:txBody>
        </p:sp>
      </p:grpSp>
      <p:sp>
        <p:nvSpPr>
          <p:cNvPr id="45064"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5065"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strips(downRight)">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069"/>
                                        </p:tgtEl>
                                        <p:attrNameLst>
                                          <p:attrName>style.visibility</p:attrName>
                                        </p:attrNameLst>
                                      </p:cBhvr>
                                      <p:to>
                                        <p:strVal val="visible"/>
                                      </p:to>
                                    </p:set>
                                    <p:animEffect transition="in" filter="wipe(down)">
                                      <p:cBhvr>
                                        <p:cTn id="22" dur="500"/>
                                        <p:tgtEl>
                                          <p:spTgt spid="45069"/>
                                        </p:tgtEl>
                                      </p:cBhvr>
                                    </p:animEffect>
                                  </p:childTnLst>
                                </p:cTn>
                              </p:par>
                              <p:par>
                                <p:cTn id="23" presetID="22" presetClass="entr" presetSubtype="4" fill="hold" nodeType="withEffect">
                                  <p:stCondLst>
                                    <p:cond delay="0"/>
                                  </p:stCondLst>
                                  <p:childTnLst>
                                    <p:set>
                                      <p:cBhvr>
                                        <p:cTn id="24" dur="1" fill="hold">
                                          <p:stCondLst>
                                            <p:cond delay="0"/>
                                          </p:stCondLst>
                                        </p:cTn>
                                        <p:tgtEl>
                                          <p:spTgt spid="45070"/>
                                        </p:tgtEl>
                                        <p:attrNameLst>
                                          <p:attrName>style.visibility</p:attrName>
                                        </p:attrNameLst>
                                      </p:cBhvr>
                                      <p:to>
                                        <p:strVal val="visible"/>
                                      </p:to>
                                    </p:set>
                                    <p:animEffect transition="in" filter="wipe(down)">
                                      <p:cBhvr>
                                        <p:cTn id="25" dur="500"/>
                                        <p:tgtEl>
                                          <p:spTgt spid="4507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type="body"/>
          </p:nvPr>
        </p:nvSpPr>
        <p:spPr>
          <a:xfrm>
            <a:off x="-612775" y="1411288"/>
            <a:ext cx="8229600" cy="1944687"/>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需求增加和供给减少对市场均衡的影响</a:t>
            </a:r>
            <a:endParaRPr lang="en-US" altLang="zh-CN" sz="2000" dirty="0">
              <a:solidFill>
                <a:srgbClr val="000000"/>
              </a:solidFill>
              <a:latin typeface="Adobe 黑体 Std R" pitchFamily="34" charset="-122"/>
              <a:ea typeface="Adobe 黑体 Std R" pitchFamily="34" charset="-122"/>
            </a:endParaRPr>
          </a:p>
        </p:txBody>
      </p:sp>
      <p:grpSp>
        <p:nvGrpSpPr>
          <p:cNvPr id="3" name="组合 2"/>
          <p:cNvGrpSpPr/>
          <p:nvPr/>
        </p:nvGrpSpPr>
        <p:grpSpPr>
          <a:xfrm>
            <a:off x="684213" y="2265363"/>
            <a:ext cx="3429000" cy="3178175"/>
            <a:chOff x="684213" y="2265363"/>
            <a:chExt cx="3429000" cy="3178175"/>
          </a:xfrm>
        </p:grpSpPr>
        <p:cxnSp>
          <p:nvCxnSpPr>
            <p:cNvPr id="46101" name="直接连接符 22"/>
            <p:cNvCxnSpPr/>
            <p:nvPr/>
          </p:nvCxnSpPr>
          <p:spPr>
            <a:xfrm>
              <a:off x="925513" y="4360863"/>
              <a:ext cx="1503363" cy="1588"/>
            </a:xfrm>
            <a:prstGeom prst="line">
              <a:avLst/>
            </a:prstGeom>
            <a:ln w="9525" cap="flat" cmpd="sng">
              <a:solidFill>
                <a:srgbClr val="7F7F7F"/>
              </a:solidFill>
              <a:prstDash val="lgDash"/>
              <a:headEnd type="none" w="med" len="med"/>
              <a:tailEnd type="none" w="med" len="med"/>
            </a:ln>
          </p:spPr>
        </p:cxnSp>
        <p:cxnSp>
          <p:nvCxnSpPr>
            <p:cNvPr id="46102" name="直接连接符 12"/>
            <p:cNvCxnSpPr/>
            <p:nvPr/>
          </p:nvCxnSpPr>
          <p:spPr>
            <a:xfrm>
              <a:off x="1052513" y="3103563"/>
              <a:ext cx="2017713" cy="1816100"/>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6103" name="直接连接符 18"/>
            <p:cNvCxnSpPr/>
            <p:nvPr/>
          </p:nvCxnSpPr>
          <p:spPr>
            <a:xfrm rot="5400000" flipH="1" flipV="1">
              <a:off x="1691477" y="3199601"/>
              <a:ext cx="2025650" cy="855662"/>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6104" name="直接连接符 29"/>
            <p:cNvCxnSpPr/>
            <p:nvPr/>
          </p:nvCxnSpPr>
          <p:spPr>
            <a:xfrm rot="-5400000" flipH="1">
              <a:off x="2079621" y="4710107"/>
              <a:ext cx="698500" cy="0"/>
            </a:xfrm>
            <a:prstGeom prst="line">
              <a:avLst/>
            </a:prstGeom>
            <a:ln w="9525" cap="flat" cmpd="sng">
              <a:solidFill>
                <a:srgbClr val="7F7F7F"/>
              </a:solidFill>
              <a:prstDash val="lgDash"/>
              <a:headEnd type="none" w="med" len="med"/>
              <a:tailEnd type="none" w="med" len="med"/>
            </a:ln>
          </p:spPr>
        </p:cxnSp>
        <p:graphicFrame>
          <p:nvGraphicFramePr>
            <p:cNvPr id="46105" name="Object 19"/>
            <p:cNvGraphicFramePr>
              <a:graphicFrameLocks noChangeAspect="1"/>
            </p:cNvGraphicFramePr>
            <p:nvPr/>
          </p:nvGraphicFramePr>
          <p:xfrm>
            <a:off x="684213" y="4221643"/>
            <a:ext cx="182303" cy="313622"/>
          </p:xfrm>
          <a:graphic>
            <a:graphicData uri="http://schemas.openxmlformats.org/presentationml/2006/ole">
              <mc:AlternateContent xmlns:mc="http://schemas.openxmlformats.org/markup-compatibility/2006">
                <mc:Choice xmlns:v="urn:schemas-microsoft-com:vml" Requires="v">
                  <p:oleObj r:id="rId2" imgW="153035" imgH="229870" progId="">
                    <p:embed/>
                  </p:oleObj>
                </mc:Choice>
                <mc:Fallback>
                  <p:oleObj r:id="rId2" imgW="153035" imgH="229870" progId="">
                    <p:embed/>
                    <p:pic>
                      <p:nvPicPr>
                        <p:cNvPr id="0" name="图片 3265"/>
                        <p:cNvPicPr/>
                        <p:nvPr/>
                      </p:nvPicPr>
                      <p:blipFill>
                        <a:blip r:embed="rId3"/>
                        <a:stretch>
                          <a:fillRect/>
                        </a:stretch>
                      </p:blipFill>
                      <p:spPr>
                        <a:xfrm>
                          <a:off x="684213" y="4221643"/>
                          <a:ext cx="182303" cy="313622"/>
                        </a:xfrm>
                        <a:prstGeom prst="rect">
                          <a:avLst/>
                        </a:prstGeom>
                        <a:noFill/>
                        <a:ln w="38100">
                          <a:noFill/>
                          <a:miter/>
                        </a:ln>
                      </p:spPr>
                    </p:pic>
                  </p:oleObj>
                </mc:Fallback>
              </mc:AlternateContent>
            </a:graphicData>
          </a:graphic>
        </p:graphicFrame>
        <p:graphicFrame>
          <p:nvGraphicFramePr>
            <p:cNvPr id="46106" name="Object 20"/>
            <p:cNvGraphicFramePr>
              <a:graphicFrameLocks noChangeAspect="1"/>
            </p:cNvGraphicFramePr>
            <p:nvPr/>
          </p:nvGraphicFramePr>
          <p:xfrm>
            <a:off x="2368355" y="5129916"/>
            <a:ext cx="212233" cy="313622"/>
          </p:xfrm>
          <a:graphic>
            <a:graphicData uri="http://schemas.openxmlformats.org/presentationml/2006/ole">
              <mc:AlternateContent xmlns:mc="http://schemas.openxmlformats.org/markup-compatibility/2006">
                <mc:Choice xmlns:v="urn:schemas-microsoft-com:vml" Requires="v">
                  <p:oleObj r:id="rId4" imgW="178435" imgH="229235" progId="">
                    <p:embed/>
                  </p:oleObj>
                </mc:Choice>
                <mc:Fallback>
                  <p:oleObj r:id="rId4" imgW="178435" imgH="229235" progId="">
                    <p:embed/>
                    <p:pic>
                      <p:nvPicPr>
                        <p:cNvPr id="0" name="图片 3260"/>
                        <p:cNvPicPr/>
                        <p:nvPr/>
                      </p:nvPicPr>
                      <p:blipFill>
                        <a:blip r:embed="rId5"/>
                        <a:stretch>
                          <a:fillRect/>
                        </a:stretch>
                      </p:blipFill>
                      <p:spPr>
                        <a:xfrm>
                          <a:off x="2368355" y="5129916"/>
                          <a:ext cx="212233" cy="313622"/>
                        </a:xfrm>
                        <a:prstGeom prst="rect">
                          <a:avLst/>
                        </a:prstGeom>
                        <a:noFill/>
                        <a:ln w="38100">
                          <a:noFill/>
                          <a:miter/>
                        </a:ln>
                      </p:spPr>
                    </p:pic>
                  </p:oleObj>
                </mc:Fallback>
              </mc:AlternateContent>
            </a:graphicData>
          </a:graphic>
        </p:graphicFrame>
        <p:graphicFrame>
          <p:nvGraphicFramePr>
            <p:cNvPr id="46107" name="Object 21"/>
            <p:cNvGraphicFramePr>
              <a:graphicFrameLocks noChangeAspect="1"/>
            </p:cNvGraphicFramePr>
            <p:nvPr/>
          </p:nvGraphicFramePr>
          <p:xfrm>
            <a:off x="2534464" y="4151776"/>
            <a:ext cx="212233" cy="313622"/>
          </p:xfrm>
          <a:graphic>
            <a:graphicData uri="http://schemas.openxmlformats.org/presentationml/2006/ole">
              <mc:AlternateContent xmlns:mc="http://schemas.openxmlformats.org/markup-compatibility/2006">
                <mc:Choice xmlns:v="urn:schemas-microsoft-com:vml" Requires="v">
                  <p:oleObj r:id="rId6" imgW="178435" imgH="229235" progId="">
                    <p:embed/>
                  </p:oleObj>
                </mc:Choice>
                <mc:Fallback>
                  <p:oleObj r:id="rId6" imgW="178435" imgH="229235" progId="">
                    <p:embed/>
                    <p:pic>
                      <p:nvPicPr>
                        <p:cNvPr id="0" name="图片 3259"/>
                        <p:cNvPicPr/>
                        <p:nvPr/>
                      </p:nvPicPr>
                      <p:blipFill>
                        <a:blip r:embed="rId7"/>
                        <a:stretch>
                          <a:fillRect/>
                        </a:stretch>
                      </p:blipFill>
                      <p:spPr>
                        <a:xfrm>
                          <a:off x="2534464" y="4151776"/>
                          <a:ext cx="212233" cy="313622"/>
                        </a:xfrm>
                        <a:prstGeom prst="rect">
                          <a:avLst/>
                        </a:prstGeom>
                        <a:noFill/>
                        <a:ln w="38100">
                          <a:noFill/>
                          <a:miter/>
                        </a:ln>
                      </p:spPr>
                    </p:pic>
                  </p:oleObj>
                </mc:Fallback>
              </mc:AlternateContent>
            </a:graphicData>
          </a:graphic>
        </p:graphicFrame>
        <p:graphicFrame>
          <p:nvGraphicFramePr>
            <p:cNvPr id="46108" name="Object 22"/>
            <p:cNvGraphicFramePr>
              <a:graphicFrameLocks noChangeAspect="1"/>
            </p:cNvGraphicFramePr>
            <p:nvPr/>
          </p:nvGraphicFramePr>
          <p:xfrm>
            <a:off x="3090117" y="2265363"/>
            <a:ext cx="197267" cy="313622"/>
          </p:xfrm>
          <a:graphic>
            <a:graphicData uri="http://schemas.openxmlformats.org/presentationml/2006/ole">
              <mc:AlternateContent xmlns:mc="http://schemas.openxmlformats.org/markup-compatibility/2006">
                <mc:Choice xmlns:v="urn:schemas-microsoft-com:vml" Requires="v">
                  <p:oleObj r:id="rId8" imgW="165735" imgH="229870" progId="">
                    <p:embed/>
                  </p:oleObj>
                </mc:Choice>
                <mc:Fallback>
                  <p:oleObj r:id="rId8" imgW="165735" imgH="229870" progId="">
                    <p:embed/>
                    <p:pic>
                      <p:nvPicPr>
                        <p:cNvPr id="0" name="图片 3266"/>
                        <p:cNvPicPr/>
                        <p:nvPr/>
                      </p:nvPicPr>
                      <p:blipFill>
                        <a:blip r:embed="rId9"/>
                        <a:stretch>
                          <a:fillRect/>
                        </a:stretch>
                      </p:blipFill>
                      <p:spPr>
                        <a:xfrm>
                          <a:off x="3090117" y="2265363"/>
                          <a:ext cx="197267" cy="313622"/>
                        </a:xfrm>
                        <a:prstGeom prst="rect">
                          <a:avLst/>
                        </a:prstGeom>
                        <a:noFill/>
                        <a:ln w="38100">
                          <a:noFill/>
                          <a:miter/>
                        </a:ln>
                      </p:spPr>
                    </p:pic>
                  </p:oleObj>
                </mc:Fallback>
              </mc:AlternateContent>
            </a:graphicData>
          </a:graphic>
        </p:graphicFrame>
        <p:graphicFrame>
          <p:nvGraphicFramePr>
            <p:cNvPr id="46109" name="Object 23"/>
            <p:cNvGraphicFramePr>
              <a:graphicFrameLocks noChangeAspect="1"/>
            </p:cNvGraphicFramePr>
            <p:nvPr/>
          </p:nvGraphicFramePr>
          <p:xfrm>
            <a:off x="3071854" y="4710704"/>
            <a:ext cx="228559" cy="313622"/>
          </p:xfrm>
          <a:graphic>
            <a:graphicData uri="http://schemas.openxmlformats.org/presentationml/2006/ole">
              <mc:AlternateContent xmlns:mc="http://schemas.openxmlformats.org/markup-compatibility/2006">
                <mc:Choice xmlns:v="urn:schemas-microsoft-com:vml" Requires="v">
                  <p:oleObj r:id="rId10" imgW="191135" imgH="229870" progId="">
                    <p:embed/>
                  </p:oleObj>
                </mc:Choice>
                <mc:Fallback>
                  <p:oleObj r:id="rId10" imgW="191135" imgH="229870" progId="">
                    <p:embed/>
                    <p:pic>
                      <p:nvPicPr>
                        <p:cNvPr id="0" name="图片 3267"/>
                        <p:cNvPicPr/>
                        <p:nvPr/>
                      </p:nvPicPr>
                      <p:blipFill>
                        <a:blip r:embed="rId11"/>
                        <a:stretch>
                          <a:fillRect/>
                        </a:stretch>
                      </p:blipFill>
                      <p:spPr>
                        <a:xfrm>
                          <a:off x="3071854" y="4710704"/>
                          <a:ext cx="228559" cy="313622"/>
                        </a:xfrm>
                        <a:prstGeom prst="rect">
                          <a:avLst/>
                        </a:prstGeom>
                        <a:noFill/>
                        <a:ln w="38100">
                          <a:noFill/>
                          <a:miter/>
                        </a:ln>
                      </p:spPr>
                    </p:pic>
                  </p:oleObj>
                </mc:Fallback>
              </mc:AlternateContent>
            </a:graphicData>
          </a:graphic>
        </p:graphicFrame>
        <p:cxnSp>
          <p:nvCxnSpPr>
            <p:cNvPr id="46110" name="直接箭头连接符 7"/>
            <p:cNvCxnSpPr/>
            <p:nvPr/>
          </p:nvCxnSpPr>
          <p:spPr>
            <a:xfrm rot="5400000" flipH="1" flipV="1">
              <a:off x="-467518" y="3661569"/>
              <a:ext cx="2794000" cy="1588"/>
            </a:xfrm>
            <a:prstGeom prst="straightConnector1">
              <a:avLst/>
            </a:prstGeom>
            <a:ln w="9525" cap="flat" cmpd="sng">
              <a:solidFill>
                <a:srgbClr val="7F7F7F"/>
              </a:solidFill>
              <a:prstDash val="solid"/>
              <a:headEnd type="none" w="med" len="med"/>
              <a:tailEnd type="stealth" w="med" len="lg"/>
            </a:ln>
          </p:spPr>
        </p:cxnSp>
        <p:cxnSp>
          <p:nvCxnSpPr>
            <p:cNvPr id="46111" name="直接箭头连接符 5"/>
            <p:cNvCxnSpPr/>
            <p:nvPr/>
          </p:nvCxnSpPr>
          <p:spPr>
            <a:xfrm>
              <a:off x="928688" y="5059363"/>
              <a:ext cx="3184525" cy="1588"/>
            </a:xfrm>
            <a:prstGeom prst="straightConnector1">
              <a:avLst/>
            </a:prstGeom>
            <a:ln w="9525" cap="flat" cmpd="sng">
              <a:solidFill>
                <a:srgbClr val="7F7F7F"/>
              </a:solidFill>
              <a:prstDash val="solid"/>
              <a:headEnd type="none" w="med" len="med"/>
              <a:tailEnd type="stealth" w="med" len="lg"/>
            </a:ln>
          </p:spPr>
        </p:cxnSp>
        <p:graphicFrame>
          <p:nvGraphicFramePr>
            <p:cNvPr id="46112" name="Object 31"/>
            <p:cNvGraphicFramePr>
              <a:graphicFrameLocks noChangeAspect="1"/>
            </p:cNvGraphicFramePr>
            <p:nvPr/>
          </p:nvGraphicFramePr>
          <p:xfrm>
            <a:off x="684213" y="5129915"/>
            <a:ext cx="182335" cy="242204"/>
          </p:xfrm>
          <a:graphic>
            <a:graphicData uri="http://schemas.openxmlformats.org/presentationml/2006/ole">
              <mc:AlternateContent xmlns:mc="http://schemas.openxmlformats.org/markup-compatibility/2006">
                <mc:Choice xmlns:v="urn:schemas-microsoft-com:vml" Requires="v">
                  <p:oleObj r:id="rId12" imgW="153035" imgH="178435" progId="">
                    <p:embed/>
                  </p:oleObj>
                </mc:Choice>
                <mc:Fallback>
                  <p:oleObj r:id="rId12" imgW="153035" imgH="178435" progId="">
                    <p:embed/>
                    <p:pic>
                      <p:nvPicPr>
                        <p:cNvPr id="0" name="图片 3258"/>
                        <p:cNvPicPr/>
                        <p:nvPr/>
                      </p:nvPicPr>
                      <p:blipFill>
                        <a:blip r:embed="rId13"/>
                        <a:stretch>
                          <a:fillRect/>
                        </a:stretch>
                      </p:blipFill>
                      <p:spPr>
                        <a:xfrm>
                          <a:off x="684213" y="5129915"/>
                          <a:ext cx="182335" cy="242204"/>
                        </a:xfrm>
                        <a:prstGeom prst="rect">
                          <a:avLst/>
                        </a:prstGeom>
                        <a:noFill/>
                        <a:ln w="38100">
                          <a:noFill/>
                          <a:miter/>
                        </a:ln>
                      </p:spPr>
                    </p:pic>
                  </p:oleObj>
                </mc:Fallback>
              </mc:AlternateContent>
            </a:graphicData>
          </a:graphic>
        </p:graphicFrame>
        <p:graphicFrame>
          <p:nvGraphicFramePr>
            <p:cNvPr id="46113" name="Object 32"/>
            <p:cNvGraphicFramePr>
              <a:graphicFrameLocks noChangeAspect="1"/>
            </p:cNvGraphicFramePr>
            <p:nvPr/>
          </p:nvGraphicFramePr>
          <p:xfrm>
            <a:off x="684213" y="2265363"/>
            <a:ext cx="182335" cy="225127"/>
          </p:xfrm>
          <a:graphic>
            <a:graphicData uri="http://schemas.openxmlformats.org/presentationml/2006/ole">
              <mc:AlternateContent xmlns:mc="http://schemas.openxmlformats.org/markup-compatibility/2006">
                <mc:Choice xmlns:v="urn:schemas-microsoft-com:vml" Requires="v">
                  <p:oleObj r:id="rId14" imgW="153035" imgH="166370" progId="">
                    <p:embed/>
                  </p:oleObj>
                </mc:Choice>
                <mc:Fallback>
                  <p:oleObj r:id="rId14" imgW="153035" imgH="166370" progId="">
                    <p:embed/>
                    <p:pic>
                      <p:nvPicPr>
                        <p:cNvPr id="0" name="图片 3261"/>
                        <p:cNvPicPr/>
                        <p:nvPr/>
                      </p:nvPicPr>
                      <p:blipFill>
                        <a:blip r:embed="rId15"/>
                        <a:stretch>
                          <a:fillRect/>
                        </a:stretch>
                      </p:blipFill>
                      <p:spPr>
                        <a:xfrm>
                          <a:off x="684213" y="2265363"/>
                          <a:ext cx="182335" cy="225127"/>
                        </a:xfrm>
                        <a:prstGeom prst="rect">
                          <a:avLst/>
                        </a:prstGeom>
                        <a:noFill/>
                        <a:ln w="38100">
                          <a:noFill/>
                          <a:miter/>
                        </a:ln>
                      </p:spPr>
                    </p:pic>
                  </p:oleObj>
                </mc:Fallback>
              </mc:AlternateContent>
            </a:graphicData>
          </a:graphic>
        </p:graphicFrame>
        <p:graphicFrame>
          <p:nvGraphicFramePr>
            <p:cNvPr id="46114" name="Object 33"/>
            <p:cNvGraphicFramePr>
              <a:graphicFrameLocks noChangeAspect="1"/>
            </p:cNvGraphicFramePr>
            <p:nvPr/>
          </p:nvGraphicFramePr>
          <p:xfrm>
            <a:off x="3929517" y="5129915"/>
            <a:ext cx="182335" cy="277913"/>
          </p:xfrm>
          <a:graphic>
            <a:graphicData uri="http://schemas.openxmlformats.org/presentationml/2006/ole">
              <mc:AlternateContent xmlns:mc="http://schemas.openxmlformats.org/markup-compatibility/2006">
                <mc:Choice xmlns:v="urn:schemas-microsoft-com:vml" Requires="v">
                  <p:oleObj r:id="rId16" imgW="153035" imgH="204470" progId="">
                    <p:embed/>
                  </p:oleObj>
                </mc:Choice>
                <mc:Fallback>
                  <p:oleObj r:id="rId16" imgW="153035" imgH="204470" progId="">
                    <p:embed/>
                    <p:pic>
                      <p:nvPicPr>
                        <p:cNvPr id="0" name="图片 3263"/>
                        <p:cNvPicPr/>
                        <p:nvPr/>
                      </p:nvPicPr>
                      <p:blipFill>
                        <a:blip r:embed="rId17"/>
                        <a:stretch>
                          <a:fillRect/>
                        </a:stretch>
                      </p:blipFill>
                      <p:spPr>
                        <a:xfrm>
                          <a:off x="3929517" y="5129915"/>
                          <a:ext cx="182335" cy="277913"/>
                        </a:xfrm>
                        <a:prstGeom prst="rect">
                          <a:avLst/>
                        </a:prstGeom>
                        <a:noFill/>
                        <a:ln w="38100">
                          <a:noFill/>
                          <a:miter/>
                        </a:ln>
                      </p:spPr>
                    </p:pic>
                  </p:oleObj>
                </mc:Fallback>
              </mc:AlternateContent>
            </a:graphicData>
          </a:graphic>
        </p:graphicFrame>
      </p:grpSp>
      <p:cxnSp>
        <p:nvCxnSpPr>
          <p:cNvPr id="2" name="直接箭头连接符 51"/>
          <p:cNvCxnSpPr/>
          <p:nvPr/>
        </p:nvCxnSpPr>
        <p:spPr>
          <a:xfrm>
            <a:off x="3151188" y="4502150"/>
            <a:ext cx="471487"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cxnSp>
        <p:nvCxnSpPr>
          <p:cNvPr id="46096" name="直接箭头连接符 48"/>
          <p:cNvCxnSpPr/>
          <p:nvPr/>
        </p:nvCxnSpPr>
        <p:spPr>
          <a:xfrm rot="10800000">
            <a:off x="2427288" y="2824163"/>
            <a:ext cx="482600" cy="1587"/>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cxnSp>
        <p:nvCxnSpPr>
          <p:cNvPr id="4" name="直接连接符 15"/>
          <p:cNvCxnSpPr/>
          <p:nvPr/>
        </p:nvCxnSpPr>
        <p:spPr>
          <a:xfrm rot="5400000" flipH="1" flipV="1">
            <a:off x="884238" y="3138488"/>
            <a:ext cx="2101850" cy="912812"/>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46099" name="直接连接符 10"/>
          <p:cNvCxnSpPr/>
          <p:nvPr/>
        </p:nvCxnSpPr>
        <p:spPr>
          <a:xfrm>
            <a:off x="1908175" y="2614613"/>
            <a:ext cx="1960563" cy="167640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nvGrpSpPr>
          <p:cNvPr id="5" name="组合 4"/>
          <p:cNvGrpSpPr/>
          <p:nvPr/>
        </p:nvGrpSpPr>
        <p:grpSpPr>
          <a:xfrm>
            <a:off x="684213" y="2265363"/>
            <a:ext cx="3427412" cy="3178175"/>
            <a:chOff x="684213" y="2265363"/>
            <a:chExt cx="3427791" cy="3178175"/>
          </a:xfrm>
        </p:grpSpPr>
        <p:cxnSp>
          <p:nvCxnSpPr>
            <p:cNvPr id="46094" name="直接连接符 31"/>
            <p:cNvCxnSpPr/>
            <p:nvPr/>
          </p:nvCxnSpPr>
          <p:spPr>
            <a:xfrm rot="5400000">
              <a:off x="1200939" y="4010814"/>
              <a:ext cx="2095500" cy="1587"/>
            </a:xfrm>
            <a:prstGeom prst="line">
              <a:avLst/>
            </a:prstGeom>
            <a:ln w="9525" cap="flat" cmpd="sng">
              <a:solidFill>
                <a:srgbClr val="7F7F7F"/>
              </a:solidFill>
              <a:prstDash val="lgDash"/>
              <a:headEnd type="none" w="med" len="med"/>
              <a:tailEnd type="none" w="med" len="med"/>
            </a:ln>
          </p:spPr>
        </p:cxnSp>
        <p:cxnSp>
          <p:nvCxnSpPr>
            <p:cNvPr id="46095" name="直接连接符 20"/>
            <p:cNvCxnSpPr/>
            <p:nvPr/>
          </p:nvCxnSpPr>
          <p:spPr>
            <a:xfrm>
              <a:off x="925513" y="2894013"/>
              <a:ext cx="1322388" cy="1588"/>
            </a:xfrm>
            <a:prstGeom prst="line">
              <a:avLst/>
            </a:prstGeom>
            <a:ln w="9525" cap="flat" cmpd="sng">
              <a:solidFill>
                <a:srgbClr val="7F7F7F"/>
              </a:solidFill>
              <a:prstDash val="lgDash"/>
              <a:headEnd type="none" w="med" len="med"/>
              <a:tailEnd type="none" w="med" len="med"/>
            </a:ln>
          </p:spPr>
        </p:cxnSp>
        <p:graphicFrame>
          <p:nvGraphicFramePr>
            <p:cNvPr id="6" name="Object 8"/>
            <p:cNvGraphicFramePr>
              <a:graphicFrameLocks noChangeAspect="1"/>
            </p:cNvGraphicFramePr>
            <p:nvPr/>
          </p:nvGraphicFramePr>
          <p:xfrm>
            <a:off x="684213" y="2754433"/>
            <a:ext cx="197302" cy="313622"/>
          </p:xfrm>
          <a:graphic>
            <a:graphicData uri="http://schemas.openxmlformats.org/presentationml/2006/ole">
              <mc:AlternateContent xmlns:mc="http://schemas.openxmlformats.org/markup-compatibility/2006">
                <mc:Choice xmlns:v="urn:schemas-microsoft-com:vml" Requires="v">
                  <p:oleObj r:id="rId18" imgW="165735" imgH="229870" progId="">
                    <p:embed/>
                  </p:oleObj>
                </mc:Choice>
                <mc:Fallback>
                  <p:oleObj r:id="rId18" imgW="165735" imgH="229870" progId="">
                    <p:embed/>
                    <p:pic>
                      <p:nvPicPr>
                        <p:cNvPr id="0" name="图片 3270"/>
                        <p:cNvPicPr/>
                        <p:nvPr/>
                      </p:nvPicPr>
                      <p:blipFill>
                        <a:blip r:embed="rId19"/>
                        <a:stretch>
                          <a:fillRect/>
                        </a:stretch>
                      </p:blipFill>
                      <p:spPr>
                        <a:xfrm>
                          <a:off x="684213" y="2754433"/>
                          <a:ext cx="197302" cy="313622"/>
                        </a:xfrm>
                        <a:prstGeom prst="rect">
                          <a:avLst/>
                        </a:prstGeom>
                        <a:noFill/>
                        <a:ln w="38100">
                          <a:noFill/>
                          <a:miter/>
                        </a:ln>
                      </p:spPr>
                    </p:pic>
                  </p:oleObj>
                </mc:Fallback>
              </mc:AlternateContent>
            </a:graphicData>
          </a:graphic>
        </p:graphicFrame>
        <p:graphicFrame>
          <p:nvGraphicFramePr>
            <p:cNvPr id="46097" name="Object 9"/>
            <p:cNvGraphicFramePr>
              <a:graphicFrameLocks noChangeAspect="1"/>
            </p:cNvGraphicFramePr>
            <p:nvPr/>
          </p:nvGraphicFramePr>
          <p:xfrm>
            <a:off x="2067856" y="5129916"/>
            <a:ext cx="228599" cy="313622"/>
          </p:xfrm>
          <a:graphic>
            <a:graphicData uri="http://schemas.openxmlformats.org/presentationml/2006/ole">
              <mc:AlternateContent xmlns:mc="http://schemas.openxmlformats.org/markup-compatibility/2006">
                <mc:Choice xmlns:v="urn:schemas-microsoft-com:vml" Requires="v">
                  <p:oleObj r:id="rId20" imgW="191135" imgH="229870" progId="">
                    <p:embed/>
                  </p:oleObj>
                </mc:Choice>
                <mc:Fallback>
                  <p:oleObj r:id="rId20" imgW="191135" imgH="229870" progId="">
                    <p:embed/>
                    <p:pic>
                      <p:nvPicPr>
                        <p:cNvPr id="0" name="图片 3271"/>
                        <p:cNvPicPr/>
                        <p:nvPr/>
                      </p:nvPicPr>
                      <p:blipFill>
                        <a:blip r:embed="rId21"/>
                        <a:stretch>
                          <a:fillRect/>
                        </a:stretch>
                      </p:blipFill>
                      <p:spPr>
                        <a:xfrm>
                          <a:off x="2067856" y="5129916"/>
                          <a:ext cx="228599" cy="313622"/>
                        </a:xfrm>
                        <a:prstGeom prst="rect">
                          <a:avLst/>
                        </a:prstGeom>
                        <a:noFill/>
                        <a:ln w="38100">
                          <a:noFill/>
                          <a:miter/>
                        </a:ln>
                      </p:spPr>
                    </p:pic>
                  </p:oleObj>
                </mc:Fallback>
              </mc:AlternateContent>
            </a:graphicData>
          </a:graphic>
        </p:graphicFrame>
        <p:graphicFrame>
          <p:nvGraphicFramePr>
            <p:cNvPr id="46098" name="Object 10"/>
            <p:cNvGraphicFramePr>
              <a:graphicFrameLocks noChangeAspect="1"/>
            </p:cNvGraphicFramePr>
            <p:nvPr/>
          </p:nvGraphicFramePr>
          <p:xfrm>
            <a:off x="2262643" y="3033902"/>
            <a:ext cx="228599" cy="313622"/>
          </p:xfrm>
          <a:graphic>
            <a:graphicData uri="http://schemas.openxmlformats.org/presentationml/2006/ole">
              <mc:AlternateContent xmlns:mc="http://schemas.openxmlformats.org/markup-compatibility/2006">
                <mc:Choice xmlns:v="urn:schemas-microsoft-com:vml" Requires="v">
                  <p:oleObj r:id="rId22" imgW="191135" imgH="229870" progId="">
                    <p:embed/>
                  </p:oleObj>
                </mc:Choice>
                <mc:Fallback>
                  <p:oleObj r:id="rId22" imgW="191135" imgH="229870" progId="">
                    <p:embed/>
                    <p:pic>
                      <p:nvPicPr>
                        <p:cNvPr id="0" name="图片 3268"/>
                        <p:cNvPicPr/>
                        <p:nvPr/>
                      </p:nvPicPr>
                      <p:blipFill>
                        <a:blip r:embed="rId23"/>
                        <a:stretch>
                          <a:fillRect/>
                        </a:stretch>
                      </p:blipFill>
                      <p:spPr>
                        <a:xfrm>
                          <a:off x="2262643" y="3033902"/>
                          <a:ext cx="228599" cy="313622"/>
                        </a:xfrm>
                        <a:prstGeom prst="rect">
                          <a:avLst/>
                        </a:prstGeom>
                        <a:noFill/>
                        <a:ln w="38100">
                          <a:noFill/>
                          <a:miter/>
                        </a:ln>
                      </p:spPr>
                    </p:pic>
                  </p:oleObj>
                </mc:Fallback>
              </mc:AlternateContent>
            </a:graphicData>
          </a:graphic>
        </p:graphicFrame>
        <p:graphicFrame>
          <p:nvGraphicFramePr>
            <p:cNvPr id="7" name="Object 38"/>
            <p:cNvGraphicFramePr>
              <a:graphicFrameLocks noChangeAspect="1"/>
            </p:cNvGraphicFramePr>
            <p:nvPr/>
          </p:nvGraphicFramePr>
          <p:xfrm>
            <a:off x="2308189" y="2265363"/>
            <a:ext cx="212082" cy="313623"/>
          </p:xfrm>
          <a:graphic>
            <a:graphicData uri="http://schemas.openxmlformats.org/presentationml/2006/ole">
              <mc:AlternateContent xmlns:mc="http://schemas.openxmlformats.org/markup-compatibility/2006">
                <mc:Choice xmlns:v="urn:schemas-microsoft-com:vml" Requires="v">
                  <p:oleObj r:id="rId24" imgW="178435" imgH="229235" progId="">
                    <p:embed/>
                  </p:oleObj>
                </mc:Choice>
                <mc:Fallback>
                  <p:oleObj r:id="rId24" imgW="178435" imgH="229235" progId="">
                    <p:embed/>
                    <p:pic>
                      <p:nvPicPr>
                        <p:cNvPr id="0" name="图片 3272"/>
                        <p:cNvPicPr/>
                        <p:nvPr/>
                      </p:nvPicPr>
                      <p:blipFill>
                        <a:blip r:embed="rId25"/>
                        <a:stretch>
                          <a:fillRect/>
                        </a:stretch>
                      </p:blipFill>
                      <p:spPr>
                        <a:xfrm>
                          <a:off x="2308189" y="2265363"/>
                          <a:ext cx="212082" cy="313623"/>
                        </a:xfrm>
                        <a:prstGeom prst="rect">
                          <a:avLst/>
                        </a:prstGeom>
                        <a:noFill/>
                        <a:ln w="38100">
                          <a:noFill/>
                          <a:miter/>
                        </a:ln>
                      </p:spPr>
                    </p:pic>
                  </p:oleObj>
                </mc:Fallback>
              </mc:AlternateContent>
            </a:graphicData>
          </a:graphic>
        </p:graphicFrame>
        <p:graphicFrame>
          <p:nvGraphicFramePr>
            <p:cNvPr id="46100" name="Object 41"/>
            <p:cNvGraphicFramePr>
              <a:graphicFrameLocks noChangeAspect="1"/>
            </p:cNvGraphicFramePr>
            <p:nvPr/>
          </p:nvGraphicFramePr>
          <p:xfrm>
            <a:off x="3868365" y="4012042"/>
            <a:ext cx="243639" cy="313624"/>
          </p:xfrm>
          <a:graphic>
            <a:graphicData uri="http://schemas.openxmlformats.org/presentationml/2006/ole">
              <mc:AlternateContent xmlns:mc="http://schemas.openxmlformats.org/markup-compatibility/2006">
                <mc:Choice xmlns:v="urn:schemas-microsoft-com:vml" Requires="v">
                  <p:oleObj r:id="rId26" imgW="203835" imgH="229870" progId="">
                    <p:embed/>
                  </p:oleObj>
                </mc:Choice>
                <mc:Fallback>
                  <p:oleObj r:id="rId26" imgW="203835" imgH="229870" progId="">
                    <p:embed/>
                    <p:pic>
                      <p:nvPicPr>
                        <p:cNvPr id="0" name="图片 3269"/>
                        <p:cNvPicPr/>
                        <p:nvPr/>
                      </p:nvPicPr>
                      <p:blipFill>
                        <a:blip r:embed="rId27"/>
                        <a:stretch>
                          <a:fillRect/>
                        </a:stretch>
                      </p:blipFill>
                      <p:spPr>
                        <a:xfrm>
                          <a:off x="3868365" y="4012042"/>
                          <a:ext cx="243639" cy="313624"/>
                        </a:xfrm>
                        <a:prstGeom prst="rect">
                          <a:avLst/>
                        </a:prstGeom>
                        <a:noFill/>
                        <a:ln w="38100">
                          <a:noFill/>
                          <a:miter/>
                        </a:ln>
                      </p:spPr>
                    </p:pic>
                  </p:oleObj>
                </mc:Fallback>
              </mc:AlternateContent>
            </a:graphicData>
          </a:graphic>
        </p:graphicFrame>
      </p:grpSp>
      <p:grpSp>
        <p:nvGrpSpPr>
          <p:cNvPr id="8" name="组合 1"/>
          <p:cNvGrpSpPr/>
          <p:nvPr/>
        </p:nvGrpSpPr>
        <p:grpSpPr>
          <a:xfrm>
            <a:off x="4551363" y="2416175"/>
            <a:ext cx="3997325" cy="1303338"/>
            <a:chOff x="4730780" y="4502151"/>
            <a:chExt cx="3996589" cy="1303114"/>
          </a:xfrm>
        </p:grpSpPr>
        <p:sp>
          <p:nvSpPr>
            <p:cNvPr id="49" name="圆角矩形 44"/>
            <p:cNvSpPr>
              <a:spLocks noChangeArrowheads="1"/>
            </p:cNvSpPr>
            <p:nvPr/>
          </p:nvSpPr>
          <p:spPr bwMode="auto">
            <a:xfrm>
              <a:off x="4730780" y="4502151"/>
              <a:ext cx="3772792" cy="1303114"/>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88" name="TextBox 3"/>
            <p:cNvSpPr txBox="1">
              <a:spLocks noChangeArrowheads="1"/>
            </p:cNvSpPr>
            <p:nvPr/>
          </p:nvSpPr>
          <p:spPr bwMode="auto">
            <a:xfrm>
              <a:off x="4770460" y="4614845"/>
              <a:ext cx="3956909" cy="1015825"/>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需求增加</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，需求曲线向右平移，</a:t>
              </a:r>
              <a:r>
                <a:rPr kumimoji="0" lang="zh-CN" altLang="en-US" sz="2000" b="1" i="0" u="none" strike="noStrike" kern="1200" cap="none" spc="0" normalizeH="0" baseline="0" noProof="0" dirty="0">
                  <a:ln>
                    <a:noFill/>
                  </a:ln>
                  <a:solidFill>
                    <a:srgbClr val="000000">
                      <a:hueOff val="0"/>
                      <a:satOff val="0"/>
                      <a:lumOff val="0"/>
                      <a:alphaOff val="0"/>
                    </a:srgbClr>
                  </a:solidFill>
                  <a:effectLst/>
                  <a:highlight>
                    <a:srgbClr val="FFFF00"/>
                  </a:highlight>
                  <a:uLnTx/>
                  <a:uFillTx/>
                  <a:latin typeface="+mn-ea"/>
                  <a:ea typeface="+mn-ea"/>
                  <a:cs typeface="+mn-cs"/>
                </a:rPr>
                <a:t>供给减小</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，供给曲线向左平移，市场均衡由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变为</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E2</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endPar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p:txBody>
        </p:sp>
      </p:grpSp>
      <p:sp>
        <p:nvSpPr>
          <p:cNvPr id="46090"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6091"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strips(downRight)">
                                      <p:cBhvr>
                                        <p:cTn id="7" dur="500"/>
                                        <p:tgtEl>
                                          <p:spTgt spid="37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46096"/>
                                        </p:tgtEl>
                                        <p:attrNameLst>
                                          <p:attrName>style.visibility</p:attrName>
                                        </p:attrNameLst>
                                      </p:cBhvr>
                                      <p:to>
                                        <p:strVal val="visible"/>
                                      </p:to>
                                    </p:set>
                                    <p:animEffect transition="in" filter="wipe(down)">
                                      <p:cBhvr>
                                        <p:cTn id="25" dur="500"/>
                                        <p:tgtEl>
                                          <p:spTgt spid="4609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46099"/>
                                        </p:tgtEl>
                                        <p:attrNameLst>
                                          <p:attrName>style.visibility</p:attrName>
                                        </p:attrNameLst>
                                      </p:cBhvr>
                                      <p:to>
                                        <p:strVal val="visible"/>
                                      </p:to>
                                    </p:set>
                                    <p:animEffect transition="in" filter="barn(inVertical)">
                                      <p:cBhvr>
                                        <p:cTn id="33" dur="500"/>
                                        <p:tgtEl>
                                          <p:spTgt spid="46099"/>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type="body"/>
          </p:nvPr>
        </p:nvSpPr>
        <p:spPr>
          <a:xfrm>
            <a:off x="-608012" y="1387475"/>
            <a:ext cx="8229600" cy="1658938"/>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需求减少和供给增加对市场均衡的影响</a:t>
            </a:r>
            <a:endParaRPr lang="en-US" altLang="zh-CN" sz="2000" dirty="0">
              <a:solidFill>
                <a:srgbClr val="000000"/>
              </a:solidFill>
              <a:latin typeface="Adobe 黑体 Std R" pitchFamily="34" charset="-122"/>
              <a:ea typeface="Adobe 黑体 Std R" pitchFamily="34" charset="-122"/>
            </a:endParaRPr>
          </a:p>
        </p:txBody>
      </p:sp>
      <p:cxnSp>
        <p:nvCxnSpPr>
          <p:cNvPr id="47118" name="直接箭头连接符 48"/>
          <p:cNvCxnSpPr/>
          <p:nvPr/>
        </p:nvCxnSpPr>
        <p:spPr>
          <a:xfrm flipV="1">
            <a:off x="2620963" y="2921000"/>
            <a:ext cx="374650"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cxnSp>
        <p:nvCxnSpPr>
          <p:cNvPr id="47119" name="直接箭头连接符 51"/>
          <p:cNvCxnSpPr/>
          <p:nvPr/>
        </p:nvCxnSpPr>
        <p:spPr>
          <a:xfrm rot="10800000">
            <a:off x="3111500" y="4565650"/>
            <a:ext cx="509588" cy="1588"/>
          </a:xfrm>
          <a:prstGeom prst="straightConnector1">
            <a:avLst/>
          </a:prstGeom>
          <a:ln w="25400" cap="flat" cmpd="sng">
            <a:solidFill>
              <a:srgbClr val="A7C804"/>
            </a:solidFill>
            <a:prstDash val="solid"/>
            <a:headEnd type="none" w="med" len="med"/>
            <a:tailEnd type="arrow" w="med" len="med"/>
          </a:ln>
          <a:effectLst>
            <a:outerShdw dist="20000" dir="5400000" algn="ctr" rotWithShape="0">
              <a:srgbClr val="000000">
                <a:alpha val="31998"/>
              </a:srgbClr>
            </a:outerShdw>
          </a:effectLst>
        </p:spPr>
      </p:cxnSp>
      <p:grpSp>
        <p:nvGrpSpPr>
          <p:cNvPr id="3" name="组合 2"/>
          <p:cNvGrpSpPr/>
          <p:nvPr/>
        </p:nvGrpSpPr>
        <p:grpSpPr>
          <a:xfrm>
            <a:off x="539750" y="2349500"/>
            <a:ext cx="3857625" cy="3251200"/>
            <a:chOff x="539750" y="2349500"/>
            <a:chExt cx="3857625" cy="3251200"/>
          </a:xfrm>
        </p:grpSpPr>
        <p:cxnSp>
          <p:nvCxnSpPr>
            <p:cNvPr id="47125" name="直接连接符 31"/>
            <p:cNvCxnSpPr/>
            <p:nvPr/>
          </p:nvCxnSpPr>
          <p:spPr>
            <a:xfrm rot="5400000">
              <a:off x="1227402" y="4135511"/>
              <a:ext cx="2144172" cy="1588"/>
            </a:xfrm>
            <a:prstGeom prst="line">
              <a:avLst/>
            </a:prstGeom>
            <a:ln w="9525" cap="flat" cmpd="sng">
              <a:solidFill>
                <a:srgbClr val="7F7F7F"/>
              </a:solidFill>
              <a:prstDash val="lgDash"/>
              <a:headEnd type="none" w="med" len="med"/>
              <a:tailEnd type="none" w="med" len="med"/>
            </a:ln>
          </p:spPr>
        </p:cxnSp>
        <p:cxnSp>
          <p:nvCxnSpPr>
            <p:cNvPr id="47126" name="直接连接符 10"/>
            <p:cNvCxnSpPr/>
            <p:nvPr/>
          </p:nvCxnSpPr>
          <p:spPr>
            <a:xfrm>
              <a:off x="1917700" y="2706862"/>
              <a:ext cx="2205038" cy="1715337"/>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7127" name="直接连接符 15"/>
            <p:cNvCxnSpPr/>
            <p:nvPr/>
          </p:nvCxnSpPr>
          <p:spPr>
            <a:xfrm rot="5400000" flipH="1" flipV="1">
              <a:off x="879740" y="3190738"/>
              <a:ext cx="2144172" cy="1033463"/>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7128" name="直接连接符 20"/>
            <p:cNvCxnSpPr/>
            <p:nvPr/>
          </p:nvCxnSpPr>
          <p:spPr>
            <a:xfrm>
              <a:off x="811213" y="2992752"/>
              <a:ext cx="1487487" cy="1588"/>
            </a:xfrm>
            <a:prstGeom prst="line">
              <a:avLst/>
            </a:prstGeom>
            <a:ln w="9525" cap="flat" cmpd="sng">
              <a:solidFill>
                <a:srgbClr val="7F7F7F"/>
              </a:solidFill>
              <a:prstDash val="lgDash"/>
              <a:headEnd type="none" w="med" len="med"/>
              <a:tailEnd type="none" w="med" len="med"/>
            </a:ln>
          </p:spPr>
        </p:cxnSp>
        <p:graphicFrame>
          <p:nvGraphicFramePr>
            <p:cNvPr id="47129" name="Object 18"/>
            <p:cNvGraphicFramePr>
              <a:graphicFrameLocks noChangeAspect="1"/>
            </p:cNvGraphicFramePr>
            <p:nvPr/>
          </p:nvGraphicFramePr>
          <p:xfrm>
            <a:off x="539750" y="2849807"/>
            <a:ext cx="205127" cy="320828"/>
          </p:xfrm>
          <a:graphic>
            <a:graphicData uri="http://schemas.openxmlformats.org/presentationml/2006/ole">
              <mc:AlternateContent xmlns:mc="http://schemas.openxmlformats.org/markup-compatibility/2006">
                <mc:Choice xmlns:v="urn:schemas-microsoft-com:vml" Requires="v">
                  <p:oleObj r:id="rId2" imgW="153035" imgH="229870" progId="">
                    <p:embed/>
                  </p:oleObj>
                </mc:Choice>
                <mc:Fallback>
                  <p:oleObj r:id="rId2" imgW="153035" imgH="229870" progId="">
                    <p:embed/>
                    <p:pic>
                      <p:nvPicPr>
                        <p:cNvPr id="0" name="图片 3273"/>
                        <p:cNvPicPr/>
                        <p:nvPr/>
                      </p:nvPicPr>
                      <p:blipFill>
                        <a:blip r:embed="rId3"/>
                        <a:stretch>
                          <a:fillRect/>
                        </a:stretch>
                      </p:blipFill>
                      <p:spPr>
                        <a:xfrm>
                          <a:off x="539750" y="2849807"/>
                          <a:ext cx="205127" cy="320828"/>
                        </a:xfrm>
                        <a:prstGeom prst="rect">
                          <a:avLst/>
                        </a:prstGeom>
                        <a:noFill/>
                        <a:ln w="38100">
                          <a:noFill/>
                          <a:miter/>
                        </a:ln>
                      </p:spPr>
                    </p:pic>
                  </p:oleObj>
                </mc:Fallback>
              </mc:AlternateContent>
            </a:graphicData>
          </a:graphic>
        </p:graphicFrame>
        <p:graphicFrame>
          <p:nvGraphicFramePr>
            <p:cNvPr id="47130" name="Object 19"/>
            <p:cNvGraphicFramePr>
              <a:graphicFrameLocks noChangeAspect="1"/>
            </p:cNvGraphicFramePr>
            <p:nvPr/>
          </p:nvGraphicFramePr>
          <p:xfrm>
            <a:off x="2131786" y="5279872"/>
            <a:ext cx="238804" cy="320828"/>
          </p:xfrm>
          <a:graphic>
            <a:graphicData uri="http://schemas.openxmlformats.org/presentationml/2006/ole">
              <mc:AlternateContent xmlns:mc="http://schemas.openxmlformats.org/markup-compatibility/2006">
                <mc:Choice xmlns:v="urn:schemas-microsoft-com:vml" Requires="v">
                  <p:oleObj r:id="rId4" imgW="178435" imgH="229235" progId="">
                    <p:embed/>
                  </p:oleObj>
                </mc:Choice>
                <mc:Fallback>
                  <p:oleObj r:id="rId4" imgW="178435" imgH="229235" progId="">
                    <p:embed/>
                    <p:pic>
                      <p:nvPicPr>
                        <p:cNvPr id="0" name="图片 3274"/>
                        <p:cNvPicPr/>
                        <p:nvPr/>
                      </p:nvPicPr>
                      <p:blipFill>
                        <a:blip r:embed="rId5"/>
                        <a:stretch>
                          <a:fillRect/>
                        </a:stretch>
                      </p:blipFill>
                      <p:spPr>
                        <a:xfrm>
                          <a:off x="2131786" y="5279872"/>
                          <a:ext cx="238804" cy="320828"/>
                        </a:xfrm>
                        <a:prstGeom prst="rect">
                          <a:avLst/>
                        </a:prstGeom>
                        <a:noFill/>
                        <a:ln w="38100">
                          <a:noFill/>
                          <a:miter/>
                        </a:ln>
                      </p:spPr>
                    </p:pic>
                  </p:oleObj>
                </mc:Fallback>
              </mc:AlternateContent>
            </a:graphicData>
          </a:graphic>
        </p:graphicFrame>
        <p:graphicFrame>
          <p:nvGraphicFramePr>
            <p:cNvPr id="47131" name="Object 20"/>
            <p:cNvGraphicFramePr>
              <a:graphicFrameLocks noChangeAspect="1"/>
            </p:cNvGraphicFramePr>
            <p:nvPr/>
          </p:nvGraphicFramePr>
          <p:xfrm>
            <a:off x="2376715" y="2778335"/>
            <a:ext cx="238804" cy="320828"/>
          </p:xfrm>
          <a:graphic>
            <a:graphicData uri="http://schemas.openxmlformats.org/presentationml/2006/ole">
              <mc:AlternateContent xmlns:mc="http://schemas.openxmlformats.org/markup-compatibility/2006">
                <mc:Choice xmlns:v="urn:schemas-microsoft-com:vml" Requires="v">
                  <p:oleObj r:id="rId6" imgW="178435" imgH="229235" progId="">
                    <p:embed/>
                  </p:oleObj>
                </mc:Choice>
                <mc:Fallback>
                  <p:oleObj r:id="rId6" imgW="178435" imgH="229235" progId="">
                    <p:embed/>
                    <p:pic>
                      <p:nvPicPr>
                        <p:cNvPr id="0" name="图片 3277"/>
                        <p:cNvPicPr/>
                        <p:nvPr/>
                      </p:nvPicPr>
                      <p:blipFill>
                        <a:blip r:embed="rId7"/>
                        <a:stretch>
                          <a:fillRect/>
                        </a:stretch>
                      </p:blipFill>
                      <p:spPr>
                        <a:xfrm>
                          <a:off x="2376715" y="2778335"/>
                          <a:ext cx="238804" cy="320828"/>
                        </a:xfrm>
                        <a:prstGeom prst="rect">
                          <a:avLst/>
                        </a:prstGeom>
                        <a:noFill/>
                        <a:ln w="38100">
                          <a:noFill/>
                          <a:miter/>
                        </a:ln>
                      </p:spPr>
                    </p:pic>
                  </p:oleObj>
                </mc:Fallback>
              </mc:AlternateContent>
            </a:graphicData>
          </a:graphic>
        </p:graphicFrame>
        <p:graphicFrame>
          <p:nvGraphicFramePr>
            <p:cNvPr id="47132" name="Object 21"/>
            <p:cNvGraphicFramePr>
              <a:graphicFrameLocks noChangeAspect="1"/>
            </p:cNvGraphicFramePr>
            <p:nvPr/>
          </p:nvGraphicFramePr>
          <p:xfrm>
            <a:off x="2376715" y="2349500"/>
            <a:ext cx="221964" cy="320828"/>
          </p:xfrm>
          <a:graphic>
            <a:graphicData uri="http://schemas.openxmlformats.org/presentationml/2006/ole">
              <mc:AlternateContent xmlns:mc="http://schemas.openxmlformats.org/markup-compatibility/2006">
                <mc:Choice xmlns:v="urn:schemas-microsoft-com:vml" Requires="v">
                  <p:oleObj r:id="rId8" imgW="165735" imgH="229870" progId="">
                    <p:embed/>
                  </p:oleObj>
                </mc:Choice>
                <mc:Fallback>
                  <p:oleObj r:id="rId8" imgW="165735" imgH="229870" progId="">
                    <p:embed/>
                    <p:pic>
                      <p:nvPicPr>
                        <p:cNvPr id="0" name="图片 3278"/>
                        <p:cNvPicPr/>
                        <p:nvPr/>
                      </p:nvPicPr>
                      <p:blipFill>
                        <a:blip r:embed="rId9"/>
                        <a:stretch>
                          <a:fillRect/>
                        </a:stretch>
                      </p:blipFill>
                      <p:spPr>
                        <a:xfrm>
                          <a:off x="2376715" y="2349500"/>
                          <a:ext cx="221964" cy="320828"/>
                        </a:xfrm>
                        <a:prstGeom prst="rect">
                          <a:avLst/>
                        </a:prstGeom>
                        <a:noFill/>
                        <a:ln w="38100">
                          <a:noFill/>
                          <a:miter/>
                        </a:ln>
                      </p:spPr>
                    </p:pic>
                  </p:oleObj>
                </mc:Fallback>
              </mc:AlternateContent>
            </a:graphicData>
          </a:graphic>
        </p:graphicFrame>
        <p:graphicFrame>
          <p:nvGraphicFramePr>
            <p:cNvPr id="47133" name="Object 22"/>
            <p:cNvGraphicFramePr>
              <a:graphicFrameLocks noChangeAspect="1"/>
            </p:cNvGraphicFramePr>
            <p:nvPr/>
          </p:nvGraphicFramePr>
          <p:xfrm>
            <a:off x="4091215" y="4422202"/>
            <a:ext cx="257174" cy="320828"/>
          </p:xfrm>
          <a:graphic>
            <a:graphicData uri="http://schemas.openxmlformats.org/presentationml/2006/ole">
              <mc:AlternateContent xmlns:mc="http://schemas.openxmlformats.org/markup-compatibility/2006">
                <mc:Choice xmlns:v="urn:schemas-microsoft-com:vml" Requires="v">
                  <p:oleObj r:id="rId10" imgW="191135" imgH="229870" progId="">
                    <p:embed/>
                  </p:oleObj>
                </mc:Choice>
                <mc:Fallback>
                  <p:oleObj r:id="rId10" imgW="191135" imgH="229870" progId="">
                    <p:embed/>
                    <p:pic>
                      <p:nvPicPr>
                        <p:cNvPr id="0" name="图片 3279"/>
                        <p:cNvPicPr/>
                        <p:nvPr/>
                      </p:nvPicPr>
                      <p:blipFill>
                        <a:blip r:embed="rId11"/>
                        <a:stretch>
                          <a:fillRect/>
                        </a:stretch>
                      </p:blipFill>
                      <p:spPr>
                        <a:xfrm>
                          <a:off x="4091215" y="4422202"/>
                          <a:ext cx="257174" cy="320828"/>
                        </a:xfrm>
                        <a:prstGeom prst="rect">
                          <a:avLst/>
                        </a:prstGeom>
                        <a:noFill/>
                        <a:ln w="38100">
                          <a:noFill/>
                          <a:miter/>
                        </a:ln>
                      </p:spPr>
                    </p:pic>
                  </p:oleObj>
                </mc:Fallback>
              </mc:AlternateContent>
            </a:graphicData>
          </a:graphic>
        </p:graphicFrame>
        <p:cxnSp>
          <p:nvCxnSpPr>
            <p:cNvPr id="47134" name="直接箭头连接符 5"/>
            <p:cNvCxnSpPr/>
            <p:nvPr/>
          </p:nvCxnSpPr>
          <p:spPr>
            <a:xfrm>
              <a:off x="814388" y="5208395"/>
              <a:ext cx="3582987" cy="1589"/>
            </a:xfrm>
            <a:prstGeom prst="straightConnector1">
              <a:avLst/>
            </a:prstGeom>
            <a:ln w="9525" cap="flat" cmpd="sng">
              <a:solidFill>
                <a:srgbClr val="7F7F7F"/>
              </a:solidFill>
              <a:prstDash val="solid"/>
              <a:headEnd type="none" w="med" len="med"/>
              <a:tailEnd type="stealth" w="med" len="lg"/>
            </a:ln>
          </p:spPr>
        </p:cxnSp>
        <p:cxnSp>
          <p:nvCxnSpPr>
            <p:cNvPr id="47135" name="直接箭头连接符 7"/>
            <p:cNvCxnSpPr/>
            <p:nvPr/>
          </p:nvCxnSpPr>
          <p:spPr>
            <a:xfrm rot="5400000" flipH="1" flipV="1">
              <a:off x="-614265" y="3778154"/>
              <a:ext cx="2858895" cy="1587"/>
            </a:xfrm>
            <a:prstGeom prst="straightConnector1">
              <a:avLst/>
            </a:prstGeom>
            <a:ln w="9525" cap="flat" cmpd="sng">
              <a:solidFill>
                <a:srgbClr val="7F7F7F"/>
              </a:solidFill>
              <a:prstDash val="solid"/>
              <a:headEnd type="none" w="med" len="med"/>
              <a:tailEnd type="stealth" w="med" len="lg"/>
            </a:ln>
          </p:spPr>
        </p:cxnSp>
        <p:graphicFrame>
          <p:nvGraphicFramePr>
            <p:cNvPr id="47136" name="Object 30"/>
            <p:cNvGraphicFramePr>
              <a:graphicFrameLocks noChangeAspect="1"/>
            </p:cNvGraphicFramePr>
            <p:nvPr/>
          </p:nvGraphicFramePr>
          <p:xfrm>
            <a:off x="539750" y="5279870"/>
            <a:ext cx="205127" cy="247769"/>
          </p:xfrm>
          <a:graphic>
            <a:graphicData uri="http://schemas.openxmlformats.org/presentationml/2006/ole">
              <mc:AlternateContent xmlns:mc="http://schemas.openxmlformats.org/markup-compatibility/2006">
                <mc:Choice xmlns:v="urn:schemas-microsoft-com:vml" Requires="v">
                  <p:oleObj r:id="rId12" imgW="153035" imgH="178435" progId="">
                    <p:embed/>
                  </p:oleObj>
                </mc:Choice>
                <mc:Fallback>
                  <p:oleObj r:id="rId12" imgW="153035" imgH="178435" progId="">
                    <p:embed/>
                    <p:pic>
                      <p:nvPicPr>
                        <p:cNvPr id="0" name="图片 3280"/>
                        <p:cNvPicPr/>
                        <p:nvPr/>
                      </p:nvPicPr>
                      <p:blipFill>
                        <a:blip r:embed="rId13"/>
                        <a:stretch>
                          <a:fillRect/>
                        </a:stretch>
                      </p:blipFill>
                      <p:spPr>
                        <a:xfrm>
                          <a:off x="539750" y="5279870"/>
                          <a:ext cx="205127" cy="247769"/>
                        </a:xfrm>
                        <a:prstGeom prst="rect">
                          <a:avLst/>
                        </a:prstGeom>
                        <a:noFill/>
                        <a:ln w="38100">
                          <a:noFill/>
                          <a:miter/>
                        </a:ln>
                      </p:spPr>
                    </p:pic>
                  </p:oleObj>
                </mc:Fallback>
              </mc:AlternateContent>
            </a:graphicData>
          </a:graphic>
        </p:graphicFrame>
        <p:graphicFrame>
          <p:nvGraphicFramePr>
            <p:cNvPr id="47137" name="Object 31"/>
            <p:cNvGraphicFramePr>
              <a:graphicFrameLocks noChangeAspect="1"/>
            </p:cNvGraphicFramePr>
            <p:nvPr/>
          </p:nvGraphicFramePr>
          <p:xfrm>
            <a:off x="539750" y="2349500"/>
            <a:ext cx="205127" cy="230299"/>
          </p:xfrm>
          <a:graphic>
            <a:graphicData uri="http://schemas.openxmlformats.org/presentationml/2006/ole">
              <mc:AlternateContent xmlns:mc="http://schemas.openxmlformats.org/markup-compatibility/2006">
                <mc:Choice xmlns:v="urn:schemas-microsoft-com:vml" Requires="v">
                  <p:oleObj r:id="rId14" imgW="153035" imgH="166370" progId="">
                    <p:embed/>
                  </p:oleObj>
                </mc:Choice>
                <mc:Fallback>
                  <p:oleObj r:id="rId14" imgW="153035" imgH="166370" progId="">
                    <p:embed/>
                    <p:pic>
                      <p:nvPicPr>
                        <p:cNvPr id="0" name="图片 3276"/>
                        <p:cNvPicPr/>
                        <p:nvPr/>
                      </p:nvPicPr>
                      <p:blipFill>
                        <a:blip r:embed="rId15"/>
                        <a:stretch>
                          <a:fillRect/>
                        </a:stretch>
                      </p:blipFill>
                      <p:spPr>
                        <a:xfrm>
                          <a:off x="539750" y="2349500"/>
                          <a:ext cx="205127" cy="230299"/>
                        </a:xfrm>
                        <a:prstGeom prst="rect">
                          <a:avLst/>
                        </a:prstGeom>
                        <a:noFill/>
                        <a:ln w="38100">
                          <a:noFill/>
                          <a:miter/>
                        </a:ln>
                      </p:spPr>
                    </p:pic>
                  </p:oleObj>
                </mc:Fallback>
              </mc:AlternateContent>
            </a:graphicData>
          </a:graphic>
        </p:graphicFrame>
        <p:graphicFrame>
          <p:nvGraphicFramePr>
            <p:cNvPr id="47138" name="Object 32"/>
            <p:cNvGraphicFramePr>
              <a:graphicFrameLocks noChangeAspect="1"/>
            </p:cNvGraphicFramePr>
            <p:nvPr/>
          </p:nvGraphicFramePr>
          <p:xfrm>
            <a:off x="4190716" y="5279870"/>
            <a:ext cx="205127" cy="284299"/>
          </p:xfrm>
          <a:graphic>
            <a:graphicData uri="http://schemas.openxmlformats.org/presentationml/2006/ole">
              <mc:AlternateContent xmlns:mc="http://schemas.openxmlformats.org/markup-compatibility/2006">
                <mc:Choice xmlns:v="urn:schemas-microsoft-com:vml" Requires="v">
                  <p:oleObj r:id="rId16" imgW="153035" imgH="204470" progId="">
                    <p:embed/>
                  </p:oleObj>
                </mc:Choice>
                <mc:Fallback>
                  <p:oleObj r:id="rId16" imgW="153035" imgH="204470" progId="">
                    <p:embed/>
                    <p:pic>
                      <p:nvPicPr>
                        <p:cNvPr id="0" name="图片 3275"/>
                        <p:cNvPicPr/>
                        <p:nvPr/>
                      </p:nvPicPr>
                      <p:blipFill>
                        <a:blip r:embed="rId17"/>
                        <a:stretch>
                          <a:fillRect/>
                        </a:stretch>
                      </p:blipFill>
                      <p:spPr>
                        <a:xfrm>
                          <a:off x="4190716" y="5279870"/>
                          <a:ext cx="205127" cy="284299"/>
                        </a:xfrm>
                        <a:prstGeom prst="rect">
                          <a:avLst/>
                        </a:prstGeom>
                        <a:noFill/>
                        <a:ln w="38100">
                          <a:noFill/>
                          <a:miter/>
                        </a:ln>
                      </p:spPr>
                    </p:pic>
                  </p:oleObj>
                </mc:Fallback>
              </mc:AlternateContent>
            </a:graphicData>
          </a:graphic>
        </p:graphicFrame>
      </p:grpSp>
      <p:grpSp>
        <p:nvGrpSpPr>
          <p:cNvPr id="4" name="组合 3"/>
          <p:cNvGrpSpPr/>
          <p:nvPr/>
        </p:nvGrpSpPr>
        <p:grpSpPr>
          <a:xfrm>
            <a:off x="539750" y="2349500"/>
            <a:ext cx="2967038" cy="3251200"/>
            <a:chOff x="539750" y="2349500"/>
            <a:chExt cx="2967718" cy="3251200"/>
          </a:xfrm>
        </p:grpSpPr>
        <p:cxnSp>
          <p:nvCxnSpPr>
            <p:cNvPr id="47116" name="直接连接符 22"/>
            <p:cNvCxnSpPr/>
            <p:nvPr/>
          </p:nvCxnSpPr>
          <p:spPr>
            <a:xfrm>
              <a:off x="811213" y="4493672"/>
              <a:ext cx="1690687" cy="1589"/>
            </a:xfrm>
            <a:prstGeom prst="line">
              <a:avLst/>
            </a:prstGeom>
            <a:ln w="9525" cap="flat" cmpd="sng">
              <a:solidFill>
                <a:srgbClr val="7F7F7F"/>
              </a:solidFill>
              <a:prstDash val="lgDash"/>
              <a:headEnd type="none" w="med" len="med"/>
              <a:tailEnd type="none" w="med" len="med"/>
            </a:ln>
          </p:spPr>
        </p:cxnSp>
        <p:cxnSp>
          <p:nvCxnSpPr>
            <p:cNvPr id="47117" name="直接连接符 29"/>
            <p:cNvCxnSpPr/>
            <p:nvPr/>
          </p:nvCxnSpPr>
          <p:spPr>
            <a:xfrm rot="-5400000" flipH="1">
              <a:off x="2144538" y="4851034"/>
              <a:ext cx="714724" cy="0"/>
            </a:xfrm>
            <a:prstGeom prst="line">
              <a:avLst/>
            </a:prstGeom>
            <a:ln w="9525" cap="flat" cmpd="sng">
              <a:solidFill>
                <a:srgbClr val="7F7F7F"/>
              </a:solidFill>
              <a:prstDash val="lgDash"/>
              <a:headEnd type="none" w="med" len="med"/>
              <a:tailEnd type="none" w="med" len="med"/>
            </a:ln>
          </p:spPr>
        </p:cxnSp>
        <p:graphicFrame>
          <p:nvGraphicFramePr>
            <p:cNvPr id="2" name="Object 7"/>
            <p:cNvGraphicFramePr>
              <a:graphicFrameLocks noChangeAspect="1"/>
            </p:cNvGraphicFramePr>
            <p:nvPr/>
          </p:nvGraphicFramePr>
          <p:xfrm>
            <a:off x="539750" y="4350727"/>
            <a:ext cx="221964" cy="320828"/>
          </p:xfrm>
          <a:graphic>
            <a:graphicData uri="http://schemas.openxmlformats.org/presentationml/2006/ole">
              <mc:AlternateContent xmlns:mc="http://schemas.openxmlformats.org/markup-compatibility/2006">
                <mc:Choice xmlns:v="urn:schemas-microsoft-com:vml" Requires="v">
                  <p:oleObj r:id="rId18" imgW="165735" imgH="229870" progId="">
                    <p:embed/>
                  </p:oleObj>
                </mc:Choice>
                <mc:Fallback>
                  <p:oleObj r:id="rId18" imgW="165735" imgH="229870" progId="">
                    <p:embed/>
                    <p:pic>
                      <p:nvPicPr>
                        <p:cNvPr id="0" name="图片 3239"/>
                        <p:cNvPicPr/>
                        <p:nvPr/>
                      </p:nvPicPr>
                      <p:blipFill>
                        <a:blip r:embed="rId19"/>
                        <a:stretch>
                          <a:fillRect/>
                        </a:stretch>
                      </p:blipFill>
                      <p:spPr>
                        <a:xfrm>
                          <a:off x="539750" y="4350727"/>
                          <a:ext cx="221964" cy="320828"/>
                        </a:xfrm>
                        <a:prstGeom prst="rect">
                          <a:avLst/>
                        </a:prstGeom>
                        <a:noFill/>
                        <a:ln w="38100">
                          <a:noFill/>
                          <a:miter/>
                        </a:ln>
                      </p:spPr>
                    </p:pic>
                  </p:oleObj>
                </mc:Fallback>
              </mc:AlternateContent>
            </a:graphicData>
          </a:graphic>
        </p:graphicFrame>
        <p:graphicFrame>
          <p:nvGraphicFramePr>
            <p:cNvPr id="5" name="Object 8"/>
            <p:cNvGraphicFramePr>
              <a:graphicFrameLocks noChangeAspect="1"/>
            </p:cNvGraphicFramePr>
            <p:nvPr/>
          </p:nvGraphicFramePr>
          <p:xfrm>
            <a:off x="2437947" y="5279872"/>
            <a:ext cx="257174" cy="320828"/>
          </p:xfrm>
          <a:graphic>
            <a:graphicData uri="http://schemas.openxmlformats.org/presentationml/2006/ole">
              <mc:AlternateContent xmlns:mc="http://schemas.openxmlformats.org/markup-compatibility/2006">
                <mc:Choice xmlns:v="urn:schemas-microsoft-com:vml" Requires="v">
                  <p:oleObj r:id="rId20" imgW="191135" imgH="229870" progId="">
                    <p:embed/>
                  </p:oleObj>
                </mc:Choice>
                <mc:Fallback>
                  <p:oleObj r:id="rId20" imgW="191135" imgH="229870" progId="">
                    <p:embed/>
                    <p:pic>
                      <p:nvPicPr>
                        <p:cNvPr id="0" name="图片 3242"/>
                        <p:cNvPicPr/>
                        <p:nvPr/>
                      </p:nvPicPr>
                      <p:blipFill>
                        <a:blip r:embed="rId21"/>
                        <a:stretch>
                          <a:fillRect/>
                        </a:stretch>
                      </p:blipFill>
                      <p:spPr>
                        <a:xfrm>
                          <a:off x="2437947" y="5279872"/>
                          <a:ext cx="257174" cy="320828"/>
                        </a:xfrm>
                        <a:prstGeom prst="rect">
                          <a:avLst/>
                        </a:prstGeom>
                        <a:noFill/>
                        <a:ln w="38100">
                          <a:noFill/>
                          <a:miter/>
                        </a:ln>
                      </p:spPr>
                    </p:pic>
                  </p:oleObj>
                </mc:Fallback>
              </mc:AlternateContent>
            </a:graphicData>
          </a:graphic>
        </p:graphicFrame>
        <p:graphicFrame>
          <p:nvGraphicFramePr>
            <p:cNvPr id="47120" name="Object 9"/>
            <p:cNvGraphicFramePr>
              <a:graphicFrameLocks noChangeAspect="1"/>
            </p:cNvGraphicFramePr>
            <p:nvPr/>
          </p:nvGraphicFramePr>
          <p:xfrm>
            <a:off x="2560411" y="4207782"/>
            <a:ext cx="257174" cy="320828"/>
          </p:xfrm>
          <a:graphic>
            <a:graphicData uri="http://schemas.openxmlformats.org/presentationml/2006/ole">
              <mc:AlternateContent xmlns:mc="http://schemas.openxmlformats.org/markup-compatibility/2006">
                <mc:Choice xmlns:v="urn:schemas-microsoft-com:vml" Requires="v">
                  <p:oleObj r:id="rId22" imgW="191135" imgH="229870" progId="">
                    <p:embed/>
                  </p:oleObj>
                </mc:Choice>
                <mc:Fallback>
                  <p:oleObj r:id="rId22" imgW="191135" imgH="229870" progId="">
                    <p:embed/>
                    <p:pic>
                      <p:nvPicPr>
                        <p:cNvPr id="0" name="图片 3246"/>
                        <p:cNvPicPr/>
                        <p:nvPr/>
                      </p:nvPicPr>
                      <p:blipFill>
                        <a:blip r:embed="rId23"/>
                        <a:stretch>
                          <a:fillRect/>
                        </a:stretch>
                      </p:blipFill>
                      <p:spPr>
                        <a:xfrm>
                          <a:off x="2560411" y="4207782"/>
                          <a:ext cx="257174" cy="320828"/>
                        </a:xfrm>
                        <a:prstGeom prst="rect">
                          <a:avLst/>
                        </a:prstGeom>
                        <a:noFill/>
                        <a:ln w="38100">
                          <a:noFill/>
                          <a:miter/>
                        </a:ln>
                      </p:spPr>
                    </p:pic>
                  </p:oleObj>
                </mc:Fallback>
              </mc:AlternateContent>
            </a:graphicData>
          </a:graphic>
        </p:graphicFrame>
        <p:cxnSp>
          <p:nvCxnSpPr>
            <p:cNvPr id="47121" name="直接连接符 18"/>
            <p:cNvCxnSpPr/>
            <p:nvPr/>
          </p:nvCxnSpPr>
          <p:spPr>
            <a:xfrm rot="5400000" flipH="1" flipV="1">
              <a:off x="1775906" y="3261399"/>
              <a:ext cx="2072698" cy="96361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7122" name="Object 35"/>
            <p:cNvGraphicFramePr>
              <a:graphicFrameLocks noChangeAspect="1"/>
            </p:cNvGraphicFramePr>
            <p:nvPr/>
          </p:nvGraphicFramePr>
          <p:xfrm>
            <a:off x="3173153" y="2349500"/>
            <a:ext cx="239065" cy="320829"/>
          </p:xfrm>
          <a:graphic>
            <a:graphicData uri="http://schemas.openxmlformats.org/presentationml/2006/ole">
              <mc:AlternateContent xmlns:mc="http://schemas.openxmlformats.org/markup-compatibility/2006">
                <mc:Choice xmlns:v="urn:schemas-microsoft-com:vml" Requires="v">
                  <p:oleObj r:id="rId24" imgW="178435" imgH="229235" progId="">
                    <p:embed/>
                  </p:oleObj>
                </mc:Choice>
                <mc:Fallback>
                  <p:oleObj r:id="rId24" imgW="178435" imgH="229235" progId="">
                    <p:embed/>
                    <p:pic>
                      <p:nvPicPr>
                        <p:cNvPr id="0" name="图片 3240"/>
                        <p:cNvPicPr/>
                        <p:nvPr/>
                      </p:nvPicPr>
                      <p:blipFill>
                        <a:blip r:embed="rId25"/>
                        <a:stretch>
                          <a:fillRect/>
                        </a:stretch>
                      </p:blipFill>
                      <p:spPr>
                        <a:xfrm>
                          <a:off x="3173153" y="2349500"/>
                          <a:ext cx="239065" cy="320829"/>
                        </a:xfrm>
                        <a:prstGeom prst="rect">
                          <a:avLst/>
                        </a:prstGeom>
                        <a:noFill/>
                        <a:ln w="38100">
                          <a:noFill/>
                          <a:miter/>
                        </a:ln>
                      </p:spPr>
                    </p:pic>
                  </p:oleObj>
                </mc:Fallback>
              </mc:AlternateContent>
            </a:graphicData>
          </a:graphic>
        </p:graphicFrame>
        <p:cxnSp>
          <p:nvCxnSpPr>
            <p:cNvPr id="47123" name="直接连接符 12"/>
            <p:cNvCxnSpPr/>
            <p:nvPr/>
          </p:nvCxnSpPr>
          <p:spPr>
            <a:xfrm>
              <a:off x="954088" y="3207169"/>
              <a:ext cx="2271712" cy="1858282"/>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7124" name="Object 38"/>
            <p:cNvGraphicFramePr>
              <a:graphicFrameLocks noChangeAspect="1"/>
            </p:cNvGraphicFramePr>
            <p:nvPr/>
          </p:nvGraphicFramePr>
          <p:xfrm>
            <a:off x="3233519" y="4851038"/>
            <a:ext cx="273949" cy="320828"/>
          </p:xfrm>
          <a:graphic>
            <a:graphicData uri="http://schemas.openxmlformats.org/presentationml/2006/ole">
              <mc:AlternateContent xmlns:mc="http://schemas.openxmlformats.org/markup-compatibility/2006">
                <mc:Choice xmlns:v="urn:schemas-microsoft-com:vml" Requires="v">
                  <p:oleObj r:id="rId26" imgW="203835" imgH="229870" progId="">
                    <p:embed/>
                  </p:oleObj>
                </mc:Choice>
                <mc:Fallback>
                  <p:oleObj r:id="rId26" imgW="203835" imgH="229870" progId="">
                    <p:embed/>
                    <p:pic>
                      <p:nvPicPr>
                        <p:cNvPr id="0" name="图片 3245"/>
                        <p:cNvPicPr/>
                        <p:nvPr/>
                      </p:nvPicPr>
                      <p:blipFill>
                        <a:blip r:embed="rId27"/>
                        <a:stretch>
                          <a:fillRect/>
                        </a:stretch>
                      </p:blipFill>
                      <p:spPr>
                        <a:xfrm>
                          <a:off x="3233519" y="4851038"/>
                          <a:ext cx="273949" cy="320828"/>
                        </a:xfrm>
                        <a:prstGeom prst="rect">
                          <a:avLst/>
                        </a:prstGeom>
                        <a:noFill/>
                        <a:ln w="38100">
                          <a:noFill/>
                          <a:miter/>
                        </a:ln>
                      </p:spPr>
                    </p:pic>
                  </p:oleObj>
                </mc:Fallback>
              </mc:AlternateContent>
            </a:graphicData>
          </a:graphic>
        </p:graphicFrame>
      </p:grpSp>
      <p:grpSp>
        <p:nvGrpSpPr>
          <p:cNvPr id="6" name="组合 1"/>
          <p:cNvGrpSpPr/>
          <p:nvPr/>
        </p:nvGrpSpPr>
        <p:grpSpPr>
          <a:xfrm>
            <a:off x="4746625" y="2546350"/>
            <a:ext cx="3773488" cy="1249363"/>
            <a:chOff x="4854802" y="2493232"/>
            <a:chExt cx="3772891" cy="1249973"/>
          </a:xfrm>
        </p:grpSpPr>
        <p:sp>
          <p:nvSpPr>
            <p:cNvPr id="46" name="圆角矩形 44"/>
            <p:cNvSpPr>
              <a:spLocks noChangeArrowheads="1"/>
            </p:cNvSpPr>
            <p:nvPr/>
          </p:nvSpPr>
          <p:spPr bwMode="auto">
            <a:xfrm>
              <a:off x="4854802" y="2493232"/>
              <a:ext cx="3772891" cy="124997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 name="TextBox 3"/>
            <p:cNvSpPr txBox="1">
              <a:spLocks noChangeArrowheads="1"/>
            </p:cNvSpPr>
            <p:nvPr/>
          </p:nvSpPr>
          <p:spPr bwMode="auto">
            <a:xfrm>
              <a:off x="4951625" y="2602823"/>
              <a:ext cx="3601467" cy="1016496"/>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供给增加</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，供给曲线向右平移，</a:t>
              </a: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需求减小</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，需求曲线向左平移，市场均衡由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变为</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E2</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endPar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endParaRPr>
            </a:p>
          </p:txBody>
        </p:sp>
      </p:grpSp>
      <p:sp>
        <p:nvSpPr>
          <p:cNvPr id="4711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7113"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strips(downRight)">
                                      <p:cBhvr>
                                        <p:cTn id="7" dur="500"/>
                                        <p:tgtEl>
                                          <p:spTgt spid="389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7118"/>
                                        </p:tgtEl>
                                        <p:attrNameLst>
                                          <p:attrName>style.visibility</p:attrName>
                                        </p:attrNameLst>
                                      </p:cBhvr>
                                      <p:to>
                                        <p:strVal val="visible"/>
                                      </p:to>
                                    </p:set>
                                    <p:animEffect transition="in" filter="wipe(down)">
                                      <p:cBhvr>
                                        <p:cTn id="22" dur="500"/>
                                        <p:tgtEl>
                                          <p:spTgt spid="47118"/>
                                        </p:tgtEl>
                                      </p:cBhvr>
                                    </p:animEffect>
                                  </p:childTnLst>
                                </p:cTn>
                              </p:par>
                              <p:par>
                                <p:cTn id="23" presetID="22" presetClass="entr" presetSubtype="4" fill="hold" nodeType="withEffect">
                                  <p:stCondLst>
                                    <p:cond delay="0"/>
                                  </p:stCondLst>
                                  <p:childTnLst>
                                    <p:set>
                                      <p:cBhvr>
                                        <p:cTn id="24" dur="1" fill="hold">
                                          <p:stCondLst>
                                            <p:cond delay="0"/>
                                          </p:stCondLst>
                                        </p:cTn>
                                        <p:tgtEl>
                                          <p:spTgt spid="47119"/>
                                        </p:tgtEl>
                                        <p:attrNameLst>
                                          <p:attrName>style.visibility</p:attrName>
                                        </p:attrNameLst>
                                      </p:cBhvr>
                                      <p:to>
                                        <p:strVal val="visible"/>
                                      </p:to>
                                    </p:set>
                                    <p:animEffect transition="in" filter="wipe(down)">
                                      <p:cBhvr>
                                        <p:cTn id="25" dur="500"/>
                                        <p:tgtEl>
                                          <p:spTgt spid="471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p:cNvSpPr>
          <p:nvPr>
            <p:ph type="body"/>
          </p:nvPr>
        </p:nvSpPr>
        <p:spPr>
          <a:xfrm>
            <a:off x="-612775" y="1387475"/>
            <a:ext cx="8229600" cy="1301750"/>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需求和供给同时减少对市场均衡的影响</a:t>
            </a:r>
            <a:endParaRPr lang="en-US" altLang="zh-CN" sz="2000" dirty="0">
              <a:solidFill>
                <a:srgbClr val="000000"/>
              </a:solidFill>
              <a:latin typeface="Adobe 黑体 Std R" pitchFamily="34" charset="-122"/>
              <a:ea typeface="Adobe 黑体 Std R" pitchFamily="34" charset="-122"/>
            </a:endParaRPr>
          </a:p>
        </p:txBody>
      </p:sp>
      <p:cxnSp>
        <p:nvCxnSpPr>
          <p:cNvPr id="48143" name="直接箭头连接符 48"/>
          <p:cNvCxnSpPr/>
          <p:nvPr/>
        </p:nvCxnSpPr>
        <p:spPr>
          <a:xfrm rot="10800000">
            <a:off x="2359025" y="2811463"/>
            <a:ext cx="501650" cy="1587"/>
          </a:xfrm>
          <a:prstGeom prst="straightConnector1">
            <a:avLst/>
          </a:prstGeom>
          <a:ln w="25400" cap="flat" cmpd="sng">
            <a:solidFill>
              <a:srgbClr val="A7C804"/>
            </a:solidFill>
            <a:prstDash val="solid"/>
            <a:headEnd type="none" w="med" len="med"/>
            <a:tailEnd type="stealth" w="sm" len="lg"/>
          </a:ln>
          <a:effectLst>
            <a:outerShdw dist="20000" dir="5400000" algn="ctr" rotWithShape="0">
              <a:srgbClr val="000000">
                <a:alpha val="31998"/>
              </a:srgbClr>
            </a:outerShdw>
          </a:effectLst>
        </p:spPr>
      </p:cxnSp>
      <p:cxnSp>
        <p:nvCxnSpPr>
          <p:cNvPr id="48144" name="直接箭头连接符 51"/>
          <p:cNvCxnSpPr/>
          <p:nvPr/>
        </p:nvCxnSpPr>
        <p:spPr>
          <a:xfrm rot="10800000">
            <a:off x="3094038" y="4527550"/>
            <a:ext cx="471487" cy="1588"/>
          </a:xfrm>
          <a:prstGeom prst="straightConnector1">
            <a:avLst/>
          </a:prstGeom>
          <a:ln w="25400" cap="flat" cmpd="sng">
            <a:solidFill>
              <a:srgbClr val="A7C804"/>
            </a:solidFill>
            <a:prstDash val="solid"/>
            <a:headEnd type="none" w="med" len="med"/>
            <a:tailEnd type="stealth" w="sm" len="lg"/>
          </a:ln>
          <a:effectLst>
            <a:outerShdw dist="20000" dir="5400000" algn="ctr" rotWithShape="0">
              <a:srgbClr val="000000">
                <a:alpha val="31998"/>
              </a:srgbClr>
            </a:outerShdw>
          </a:effectLst>
        </p:spPr>
      </p:cxnSp>
      <p:grpSp>
        <p:nvGrpSpPr>
          <p:cNvPr id="2" name="组合 1"/>
          <p:cNvGrpSpPr/>
          <p:nvPr/>
        </p:nvGrpSpPr>
        <p:grpSpPr>
          <a:xfrm>
            <a:off x="539750" y="2239963"/>
            <a:ext cx="3643313" cy="3251200"/>
            <a:chOff x="539750" y="2239963"/>
            <a:chExt cx="3643313" cy="3251200"/>
          </a:xfrm>
        </p:grpSpPr>
        <p:cxnSp>
          <p:nvCxnSpPr>
            <p:cNvPr id="48149" name="直接箭头连接符 5"/>
            <p:cNvCxnSpPr/>
            <p:nvPr/>
          </p:nvCxnSpPr>
          <p:spPr>
            <a:xfrm>
              <a:off x="793750" y="5098858"/>
              <a:ext cx="3321051" cy="1589"/>
            </a:xfrm>
            <a:prstGeom prst="straightConnector1">
              <a:avLst/>
            </a:prstGeom>
            <a:ln w="9525" cap="flat" cmpd="sng">
              <a:solidFill>
                <a:srgbClr val="7F7F7F"/>
              </a:solidFill>
              <a:prstDash val="solid"/>
              <a:headEnd type="none" w="med" len="med"/>
              <a:tailEnd type="stealth" w="med" len="lg"/>
            </a:ln>
          </p:spPr>
        </p:cxnSp>
        <p:cxnSp>
          <p:nvCxnSpPr>
            <p:cNvPr id="48150" name="直接箭头连接符 7"/>
            <p:cNvCxnSpPr/>
            <p:nvPr/>
          </p:nvCxnSpPr>
          <p:spPr>
            <a:xfrm rot="5400000" flipH="1" flipV="1">
              <a:off x="-634904" y="3668617"/>
              <a:ext cx="2858895" cy="1587"/>
            </a:xfrm>
            <a:prstGeom prst="straightConnector1">
              <a:avLst/>
            </a:prstGeom>
            <a:ln w="9525" cap="flat" cmpd="sng">
              <a:solidFill>
                <a:srgbClr val="7F7F7F"/>
              </a:solidFill>
              <a:prstDash val="solid"/>
              <a:headEnd type="none" w="med" len="med"/>
              <a:tailEnd type="stealth" w="med" len="lg"/>
            </a:ln>
          </p:spPr>
        </p:cxnSp>
        <p:graphicFrame>
          <p:nvGraphicFramePr>
            <p:cNvPr id="48151" name="Object 12"/>
            <p:cNvGraphicFramePr>
              <a:graphicFrameLocks noChangeAspect="1"/>
            </p:cNvGraphicFramePr>
            <p:nvPr/>
          </p:nvGraphicFramePr>
          <p:xfrm>
            <a:off x="539750" y="5170333"/>
            <a:ext cx="190110" cy="247769"/>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244"/>
                        <p:cNvPicPr/>
                        <p:nvPr/>
                      </p:nvPicPr>
                      <p:blipFill>
                        <a:blip r:embed="rId3"/>
                        <a:stretch>
                          <a:fillRect/>
                        </a:stretch>
                      </p:blipFill>
                      <p:spPr>
                        <a:xfrm>
                          <a:off x="539750" y="5170333"/>
                          <a:ext cx="190110" cy="247769"/>
                        </a:xfrm>
                        <a:prstGeom prst="rect">
                          <a:avLst/>
                        </a:prstGeom>
                        <a:noFill/>
                        <a:ln w="38100">
                          <a:noFill/>
                          <a:miter/>
                        </a:ln>
                      </p:spPr>
                    </p:pic>
                  </p:oleObj>
                </mc:Fallback>
              </mc:AlternateContent>
            </a:graphicData>
          </a:graphic>
        </p:graphicFrame>
        <p:graphicFrame>
          <p:nvGraphicFramePr>
            <p:cNvPr id="48152" name="Object 13"/>
            <p:cNvGraphicFramePr>
              <a:graphicFrameLocks noChangeAspect="1"/>
            </p:cNvGraphicFramePr>
            <p:nvPr/>
          </p:nvGraphicFramePr>
          <p:xfrm>
            <a:off x="539750" y="2239963"/>
            <a:ext cx="190110" cy="230299"/>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241"/>
                        <p:cNvPicPr/>
                        <p:nvPr/>
                      </p:nvPicPr>
                      <p:blipFill>
                        <a:blip r:embed="rId5"/>
                        <a:stretch>
                          <a:fillRect/>
                        </a:stretch>
                      </p:blipFill>
                      <p:spPr>
                        <a:xfrm>
                          <a:off x="539750" y="2239963"/>
                          <a:ext cx="190110" cy="230299"/>
                        </a:xfrm>
                        <a:prstGeom prst="rect">
                          <a:avLst/>
                        </a:prstGeom>
                        <a:noFill/>
                        <a:ln w="38100">
                          <a:noFill/>
                          <a:miter/>
                        </a:ln>
                      </p:spPr>
                    </p:pic>
                  </p:oleObj>
                </mc:Fallback>
              </mc:AlternateContent>
            </a:graphicData>
          </a:graphic>
        </p:graphicFrame>
        <p:graphicFrame>
          <p:nvGraphicFramePr>
            <p:cNvPr id="48153" name="Object 14"/>
            <p:cNvGraphicFramePr>
              <a:graphicFrameLocks noChangeAspect="1"/>
            </p:cNvGraphicFramePr>
            <p:nvPr/>
          </p:nvGraphicFramePr>
          <p:xfrm>
            <a:off x="3923434" y="5170333"/>
            <a:ext cx="190110" cy="284299"/>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243"/>
                        <p:cNvPicPr/>
                        <p:nvPr/>
                      </p:nvPicPr>
                      <p:blipFill>
                        <a:blip r:embed="rId7"/>
                        <a:stretch>
                          <a:fillRect/>
                        </a:stretch>
                      </p:blipFill>
                      <p:spPr>
                        <a:xfrm>
                          <a:off x="3923434" y="5170333"/>
                          <a:ext cx="190110" cy="284299"/>
                        </a:xfrm>
                        <a:prstGeom prst="rect">
                          <a:avLst/>
                        </a:prstGeom>
                        <a:noFill/>
                        <a:ln w="38100">
                          <a:noFill/>
                          <a:miter/>
                        </a:ln>
                      </p:spPr>
                    </p:pic>
                  </p:oleObj>
                </mc:Fallback>
              </mc:AlternateContent>
            </a:graphicData>
          </a:graphic>
        </p:graphicFrame>
        <p:cxnSp>
          <p:nvCxnSpPr>
            <p:cNvPr id="48154" name="直接连接符 10"/>
            <p:cNvCxnSpPr/>
            <p:nvPr/>
          </p:nvCxnSpPr>
          <p:spPr>
            <a:xfrm>
              <a:off x="1816100" y="2597325"/>
              <a:ext cx="2044701" cy="1715337"/>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8155" name="直接连接符 18"/>
            <p:cNvCxnSpPr/>
            <p:nvPr/>
          </p:nvCxnSpPr>
          <p:spPr>
            <a:xfrm rot="5400000" flipH="1" flipV="1">
              <a:off x="1610008" y="3185994"/>
              <a:ext cx="2072698" cy="895350"/>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48156" name="直接连接符 20"/>
            <p:cNvCxnSpPr/>
            <p:nvPr/>
          </p:nvCxnSpPr>
          <p:spPr>
            <a:xfrm>
              <a:off x="823912" y="3383521"/>
              <a:ext cx="1928814" cy="1589"/>
            </a:xfrm>
            <a:prstGeom prst="line">
              <a:avLst/>
            </a:prstGeom>
            <a:ln w="9525" cap="flat" cmpd="sng">
              <a:solidFill>
                <a:srgbClr val="7F7F7F"/>
              </a:solidFill>
              <a:prstDash val="lgDash"/>
              <a:headEnd type="none" w="med" len="med"/>
              <a:tailEnd type="none" w="med" len="med"/>
            </a:ln>
          </p:spPr>
        </p:cxnSp>
        <p:cxnSp>
          <p:nvCxnSpPr>
            <p:cNvPr id="48157" name="直接连接符 31"/>
            <p:cNvCxnSpPr/>
            <p:nvPr/>
          </p:nvCxnSpPr>
          <p:spPr>
            <a:xfrm rot="5400000">
              <a:off x="1895847" y="4241979"/>
              <a:ext cx="1715337" cy="1587"/>
            </a:xfrm>
            <a:prstGeom prst="line">
              <a:avLst/>
            </a:prstGeom>
            <a:ln w="9525" cap="flat" cmpd="sng">
              <a:solidFill>
                <a:srgbClr val="7F7F7F"/>
              </a:solidFill>
              <a:prstDash val="lgDash"/>
              <a:headEnd type="none" w="med" len="med"/>
              <a:tailEnd type="none" w="med" len="med"/>
            </a:ln>
          </p:spPr>
        </p:cxnSp>
        <p:graphicFrame>
          <p:nvGraphicFramePr>
            <p:cNvPr id="48158" name="Object 29"/>
            <p:cNvGraphicFramePr>
              <a:graphicFrameLocks noChangeAspect="1"/>
            </p:cNvGraphicFramePr>
            <p:nvPr/>
          </p:nvGraphicFramePr>
          <p:xfrm>
            <a:off x="539750" y="3240578"/>
            <a:ext cx="190110" cy="320828"/>
          </p:xfrm>
          <a:graphic>
            <a:graphicData uri="http://schemas.openxmlformats.org/presentationml/2006/ole">
              <mc:AlternateContent xmlns:mc="http://schemas.openxmlformats.org/markup-compatibility/2006">
                <mc:Choice xmlns:v="urn:schemas-microsoft-com:vml" Requires="v">
                  <p:oleObj r:id="rId8" imgW="153035" imgH="229870" progId="">
                    <p:embed/>
                  </p:oleObj>
                </mc:Choice>
                <mc:Fallback>
                  <p:oleObj r:id="rId8" imgW="153035" imgH="229870" progId="">
                    <p:embed/>
                    <p:pic>
                      <p:nvPicPr>
                        <p:cNvPr id="0" name="图片 3209"/>
                        <p:cNvPicPr/>
                        <p:nvPr/>
                      </p:nvPicPr>
                      <p:blipFill>
                        <a:blip r:embed="rId9"/>
                        <a:stretch>
                          <a:fillRect/>
                        </a:stretch>
                      </p:blipFill>
                      <p:spPr>
                        <a:xfrm>
                          <a:off x="539750" y="3240578"/>
                          <a:ext cx="190110" cy="320828"/>
                        </a:xfrm>
                        <a:prstGeom prst="rect">
                          <a:avLst/>
                        </a:prstGeom>
                        <a:noFill/>
                        <a:ln w="38100">
                          <a:noFill/>
                          <a:miter/>
                        </a:ln>
                      </p:spPr>
                    </p:pic>
                  </p:oleObj>
                </mc:Fallback>
              </mc:AlternateContent>
            </a:graphicData>
          </a:graphic>
        </p:graphicFrame>
        <p:graphicFrame>
          <p:nvGraphicFramePr>
            <p:cNvPr id="48159" name="Object 30"/>
            <p:cNvGraphicFramePr>
              <a:graphicFrameLocks noChangeAspect="1"/>
            </p:cNvGraphicFramePr>
            <p:nvPr/>
          </p:nvGraphicFramePr>
          <p:xfrm>
            <a:off x="2639479" y="5170335"/>
            <a:ext cx="221321" cy="320828"/>
          </p:xfrm>
          <a:graphic>
            <a:graphicData uri="http://schemas.openxmlformats.org/presentationml/2006/ole">
              <mc:AlternateContent xmlns:mc="http://schemas.openxmlformats.org/markup-compatibility/2006">
                <mc:Choice xmlns:v="urn:schemas-microsoft-com:vml" Requires="v">
                  <p:oleObj r:id="rId10" imgW="178435" imgH="229235" progId="">
                    <p:embed/>
                  </p:oleObj>
                </mc:Choice>
                <mc:Fallback>
                  <p:oleObj r:id="rId10" imgW="178435" imgH="229235" progId="">
                    <p:embed/>
                    <p:pic>
                      <p:nvPicPr>
                        <p:cNvPr id="0" name="图片 3219"/>
                        <p:cNvPicPr/>
                        <p:nvPr/>
                      </p:nvPicPr>
                      <p:blipFill>
                        <a:blip r:embed="rId11"/>
                        <a:stretch>
                          <a:fillRect/>
                        </a:stretch>
                      </p:blipFill>
                      <p:spPr>
                        <a:xfrm>
                          <a:off x="2639479" y="5170335"/>
                          <a:ext cx="221321" cy="320828"/>
                        </a:xfrm>
                        <a:prstGeom prst="rect">
                          <a:avLst/>
                        </a:prstGeom>
                        <a:noFill/>
                        <a:ln w="38100">
                          <a:noFill/>
                          <a:miter/>
                        </a:ln>
                      </p:spPr>
                    </p:pic>
                  </p:oleObj>
                </mc:Fallback>
              </mc:AlternateContent>
            </a:graphicData>
          </a:graphic>
        </p:graphicFrame>
        <p:graphicFrame>
          <p:nvGraphicFramePr>
            <p:cNvPr id="48160" name="Object 31"/>
            <p:cNvGraphicFramePr>
              <a:graphicFrameLocks noChangeAspect="1"/>
            </p:cNvGraphicFramePr>
            <p:nvPr/>
          </p:nvGraphicFramePr>
          <p:xfrm>
            <a:off x="2809728" y="3169105"/>
            <a:ext cx="221321" cy="320828"/>
          </p:xfrm>
          <a:graphic>
            <a:graphicData uri="http://schemas.openxmlformats.org/presentationml/2006/ole">
              <mc:AlternateContent xmlns:mc="http://schemas.openxmlformats.org/markup-compatibility/2006">
                <mc:Choice xmlns:v="urn:schemas-microsoft-com:vml" Requires="v">
                  <p:oleObj r:id="rId12" imgW="178435" imgH="229235" progId="">
                    <p:embed/>
                  </p:oleObj>
                </mc:Choice>
                <mc:Fallback>
                  <p:oleObj r:id="rId12" imgW="178435" imgH="229235" progId="">
                    <p:embed/>
                    <p:pic>
                      <p:nvPicPr>
                        <p:cNvPr id="0" name="图片 3220"/>
                        <p:cNvPicPr/>
                        <p:nvPr/>
                      </p:nvPicPr>
                      <p:blipFill>
                        <a:blip r:embed="rId13"/>
                        <a:stretch>
                          <a:fillRect/>
                        </a:stretch>
                      </p:blipFill>
                      <p:spPr>
                        <a:xfrm>
                          <a:off x="2809728" y="3169105"/>
                          <a:ext cx="221321" cy="320828"/>
                        </a:xfrm>
                        <a:prstGeom prst="rect">
                          <a:avLst/>
                        </a:prstGeom>
                        <a:noFill/>
                        <a:ln w="38100">
                          <a:noFill/>
                          <a:miter/>
                        </a:ln>
                      </p:spPr>
                    </p:pic>
                  </p:oleObj>
                </mc:Fallback>
              </mc:AlternateContent>
            </a:graphicData>
          </a:graphic>
        </p:graphicFrame>
        <p:graphicFrame>
          <p:nvGraphicFramePr>
            <p:cNvPr id="48161" name="Object 32"/>
            <p:cNvGraphicFramePr>
              <a:graphicFrameLocks noChangeAspect="1"/>
            </p:cNvGraphicFramePr>
            <p:nvPr/>
          </p:nvGraphicFramePr>
          <p:xfrm>
            <a:off x="3048677" y="2239963"/>
            <a:ext cx="205715" cy="320828"/>
          </p:xfrm>
          <a:graphic>
            <a:graphicData uri="http://schemas.openxmlformats.org/presentationml/2006/ole">
              <mc:AlternateContent xmlns:mc="http://schemas.openxmlformats.org/markup-compatibility/2006">
                <mc:Choice xmlns:v="urn:schemas-microsoft-com:vml" Requires="v">
                  <p:oleObj r:id="rId14" imgW="165735" imgH="229870" progId="">
                    <p:embed/>
                  </p:oleObj>
                </mc:Choice>
                <mc:Fallback>
                  <p:oleObj r:id="rId14" imgW="165735" imgH="229870" progId="">
                    <p:embed/>
                    <p:pic>
                      <p:nvPicPr>
                        <p:cNvPr id="0" name="图片 3221"/>
                        <p:cNvPicPr/>
                        <p:nvPr/>
                      </p:nvPicPr>
                      <p:blipFill>
                        <a:blip r:embed="rId15"/>
                        <a:stretch>
                          <a:fillRect/>
                        </a:stretch>
                      </p:blipFill>
                      <p:spPr>
                        <a:xfrm>
                          <a:off x="3048677" y="2239963"/>
                          <a:ext cx="205715" cy="320828"/>
                        </a:xfrm>
                        <a:prstGeom prst="rect">
                          <a:avLst/>
                        </a:prstGeom>
                        <a:noFill/>
                        <a:ln w="38100">
                          <a:noFill/>
                          <a:miter/>
                        </a:ln>
                      </p:spPr>
                    </p:pic>
                  </p:oleObj>
                </mc:Fallback>
              </mc:AlternateContent>
            </a:graphicData>
          </a:graphic>
        </p:graphicFrame>
        <p:graphicFrame>
          <p:nvGraphicFramePr>
            <p:cNvPr id="48162" name="Object 33"/>
            <p:cNvGraphicFramePr>
              <a:graphicFrameLocks noChangeAspect="1"/>
            </p:cNvGraphicFramePr>
            <p:nvPr/>
          </p:nvGraphicFramePr>
          <p:xfrm>
            <a:off x="3944717" y="4098248"/>
            <a:ext cx="238346" cy="320828"/>
          </p:xfrm>
          <a:graphic>
            <a:graphicData uri="http://schemas.openxmlformats.org/presentationml/2006/ole">
              <mc:AlternateContent xmlns:mc="http://schemas.openxmlformats.org/markup-compatibility/2006">
                <mc:Choice xmlns:v="urn:schemas-microsoft-com:vml" Requires="v">
                  <p:oleObj r:id="rId16" imgW="191135" imgH="229870" progId="">
                    <p:embed/>
                  </p:oleObj>
                </mc:Choice>
                <mc:Fallback>
                  <p:oleObj r:id="rId16" imgW="191135" imgH="229870" progId="">
                    <p:embed/>
                    <p:pic>
                      <p:nvPicPr>
                        <p:cNvPr id="0" name="图片 3206"/>
                        <p:cNvPicPr/>
                        <p:nvPr/>
                      </p:nvPicPr>
                      <p:blipFill>
                        <a:blip r:embed="rId17"/>
                        <a:stretch>
                          <a:fillRect/>
                        </a:stretch>
                      </p:blipFill>
                      <p:spPr>
                        <a:xfrm>
                          <a:off x="3944717" y="4098248"/>
                          <a:ext cx="238346" cy="320828"/>
                        </a:xfrm>
                        <a:prstGeom prst="rect">
                          <a:avLst/>
                        </a:prstGeom>
                        <a:noFill/>
                        <a:ln w="38100">
                          <a:noFill/>
                          <a:miter/>
                        </a:ln>
                      </p:spPr>
                    </p:pic>
                  </p:oleObj>
                </mc:Fallback>
              </mc:AlternateContent>
            </a:graphicData>
          </a:graphic>
        </p:graphicFrame>
      </p:grpSp>
      <p:grpSp>
        <p:nvGrpSpPr>
          <p:cNvPr id="4" name="组合 3"/>
          <p:cNvGrpSpPr/>
          <p:nvPr/>
        </p:nvGrpSpPr>
        <p:grpSpPr>
          <a:xfrm>
            <a:off x="539750" y="2239963"/>
            <a:ext cx="2806700" cy="3251200"/>
            <a:chOff x="539750" y="2239963"/>
            <a:chExt cx="2807205" cy="3251200"/>
          </a:xfrm>
        </p:grpSpPr>
        <p:cxnSp>
          <p:nvCxnSpPr>
            <p:cNvPr id="48140" name="直接连接符 15"/>
            <p:cNvCxnSpPr/>
            <p:nvPr/>
          </p:nvCxnSpPr>
          <p:spPr>
            <a:xfrm rot="5400000" flipH="1" flipV="1">
              <a:off x="775765" y="3118508"/>
              <a:ext cx="2144171" cy="958851"/>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8141" name="Object 6"/>
            <p:cNvGraphicFramePr>
              <a:graphicFrameLocks noChangeAspect="1"/>
            </p:cNvGraphicFramePr>
            <p:nvPr/>
          </p:nvGraphicFramePr>
          <p:xfrm>
            <a:off x="2232973" y="2239963"/>
            <a:ext cx="221125" cy="320829"/>
          </p:xfrm>
          <a:graphic>
            <a:graphicData uri="http://schemas.openxmlformats.org/presentationml/2006/ole">
              <mc:AlternateContent xmlns:mc="http://schemas.openxmlformats.org/markup-compatibility/2006">
                <mc:Choice xmlns:v="urn:schemas-microsoft-com:vml" Requires="v">
                  <p:oleObj r:id="rId18" imgW="178435" imgH="229235" progId="">
                    <p:embed/>
                  </p:oleObj>
                </mc:Choice>
                <mc:Fallback>
                  <p:oleObj r:id="rId18" imgW="178435" imgH="229235" progId="">
                    <p:embed/>
                    <p:pic>
                      <p:nvPicPr>
                        <p:cNvPr id="0" name="图片 3212"/>
                        <p:cNvPicPr/>
                        <p:nvPr/>
                      </p:nvPicPr>
                      <p:blipFill>
                        <a:blip r:embed="rId19"/>
                        <a:stretch>
                          <a:fillRect/>
                        </a:stretch>
                      </p:blipFill>
                      <p:spPr>
                        <a:xfrm>
                          <a:off x="2232973" y="2239963"/>
                          <a:ext cx="221125" cy="320829"/>
                        </a:xfrm>
                        <a:prstGeom prst="rect">
                          <a:avLst/>
                        </a:prstGeom>
                        <a:noFill/>
                        <a:ln w="38100">
                          <a:noFill/>
                          <a:miter/>
                        </a:ln>
                      </p:spPr>
                    </p:pic>
                  </p:oleObj>
                </mc:Fallback>
              </mc:AlternateContent>
            </a:graphicData>
          </a:graphic>
        </p:graphicFrame>
        <p:cxnSp>
          <p:nvCxnSpPr>
            <p:cNvPr id="48142" name="直接连接符 22"/>
            <p:cNvCxnSpPr/>
            <p:nvPr/>
          </p:nvCxnSpPr>
          <p:spPr>
            <a:xfrm>
              <a:off x="823912" y="3812356"/>
              <a:ext cx="908050" cy="1589"/>
            </a:xfrm>
            <a:prstGeom prst="line">
              <a:avLst/>
            </a:prstGeom>
            <a:ln w="9525" cap="flat" cmpd="sng">
              <a:solidFill>
                <a:srgbClr val="7F7F7F"/>
              </a:solidFill>
              <a:prstDash val="lgDash"/>
              <a:headEnd type="none" w="med" len="med"/>
              <a:tailEnd type="none" w="med" len="med"/>
            </a:ln>
          </p:spPr>
        </p:cxnSp>
        <p:cxnSp>
          <p:nvCxnSpPr>
            <p:cNvPr id="3" name="直接连接符 29"/>
            <p:cNvCxnSpPr/>
            <p:nvPr/>
          </p:nvCxnSpPr>
          <p:spPr>
            <a:xfrm rot="5400000">
              <a:off x="1089500" y="4456396"/>
              <a:ext cx="1286503" cy="1588"/>
            </a:xfrm>
            <a:prstGeom prst="line">
              <a:avLst/>
            </a:prstGeom>
            <a:ln w="9525" cap="flat" cmpd="sng">
              <a:solidFill>
                <a:srgbClr val="7F7F7F"/>
              </a:solidFill>
              <a:prstDash val="lgDash"/>
              <a:headEnd type="none" w="med" len="med"/>
              <a:tailEnd type="none" w="med" len="med"/>
            </a:ln>
          </p:spPr>
        </p:cxnSp>
        <p:graphicFrame>
          <p:nvGraphicFramePr>
            <p:cNvPr id="5" name="Object 18"/>
            <p:cNvGraphicFramePr>
              <a:graphicFrameLocks noChangeAspect="1"/>
            </p:cNvGraphicFramePr>
            <p:nvPr/>
          </p:nvGraphicFramePr>
          <p:xfrm>
            <a:off x="539750" y="3669412"/>
            <a:ext cx="205715" cy="320828"/>
          </p:xfrm>
          <a:graphic>
            <a:graphicData uri="http://schemas.openxmlformats.org/presentationml/2006/ole">
              <mc:AlternateContent xmlns:mc="http://schemas.openxmlformats.org/markup-compatibility/2006">
                <mc:Choice xmlns:v="urn:schemas-microsoft-com:vml" Requires="v">
                  <p:oleObj r:id="rId20" imgW="165735" imgH="229870" progId="">
                    <p:embed/>
                  </p:oleObj>
                </mc:Choice>
                <mc:Fallback>
                  <p:oleObj r:id="rId20" imgW="165735" imgH="229870" progId="">
                    <p:embed/>
                    <p:pic>
                      <p:nvPicPr>
                        <p:cNvPr id="0" name="图片 3214"/>
                        <p:cNvPicPr/>
                        <p:nvPr/>
                      </p:nvPicPr>
                      <p:blipFill>
                        <a:blip r:embed="rId21"/>
                        <a:stretch>
                          <a:fillRect/>
                        </a:stretch>
                      </p:blipFill>
                      <p:spPr>
                        <a:xfrm>
                          <a:off x="539750" y="3669412"/>
                          <a:ext cx="205715" cy="320828"/>
                        </a:xfrm>
                        <a:prstGeom prst="rect">
                          <a:avLst/>
                        </a:prstGeom>
                        <a:noFill/>
                        <a:ln w="38100">
                          <a:noFill/>
                          <a:miter/>
                        </a:ln>
                      </p:spPr>
                    </p:pic>
                  </p:oleObj>
                </mc:Fallback>
              </mc:AlternateContent>
            </a:graphicData>
          </a:graphic>
        </p:graphicFrame>
        <p:graphicFrame>
          <p:nvGraphicFramePr>
            <p:cNvPr id="48145" name="Object 19"/>
            <p:cNvGraphicFramePr>
              <a:graphicFrameLocks noChangeAspect="1"/>
            </p:cNvGraphicFramePr>
            <p:nvPr/>
          </p:nvGraphicFramePr>
          <p:xfrm>
            <a:off x="1617990" y="5170335"/>
            <a:ext cx="238347" cy="320828"/>
          </p:xfrm>
          <a:graphic>
            <a:graphicData uri="http://schemas.openxmlformats.org/presentationml/2006/ole">
              <mc:AlternateContent xmlns:mc="http://schemas.openxmlformats.org/markup-compatibility/2006">
                <mc:Choice xmlns:v="urn:schemas-microsoft-com:vml" Requires="v">
                  <p:oleObj r:id="rId22" imgW="191135" imgH="229870" progId="">
                    <p:embed/>
                  </p:oleObj>
                </mc:Choice>
                <mc:Fallback>
                  <p:oleObj r:id="rId22" imgW="191135" imgH="229870" progId="">
                    <p:embed/>
                    <p:pic>
                      <p:nvPicPr>
                        <p:cNvPr id="0" name="图片 3215"/>
                        <p:cNvPicPr/>
                        <p:nvPr/>
                      </p:nvPicPr>
                      <p:blipFill>
                        <a:blip r:embed="rId23"/>
                        <a:stretch>
                          <a:fillRect/>
                        </a:stretch>
                      </p:blipFill>
                      <p:spPr>
                        <a:xfrm>
                          <a:off x="1617990" y="5170335"/>
                          <a:ext cx="238347" cy="320828"/>
                        </a:xfrm>
                        <a:prstGeom prst="rect">
                          <a:avLst/>
                        </a:prstGeom>
                        <a:noFill/>
                        <a:ln w="38100">
                          <a:noFill/>
                          <a:miter/>
                        </a:ln>
                      </p:spPr>
                    </p:pic>
                  </p:oleObj>
                </mc:Fallback>
              </mc:AlternateContent>
            </a:graphicData>
          </a:graphic>
        </p:graphicFrame>
        <p:graphicFrame>
          <p:nvGraphicFramePr>
            <p:cNvPr id="48146" name="Object 20"/>
            <p:cNvGraphicFramePr>
              <a:graphicFrameLocks noChangeAspect="1"/>
            </p:cNvGraphicFramePr>
            <p:nvPr/>
          </p:nvGraphicFramePr>
          <p:xfrm>
            <a:off x="1788238" y="3597939"/>
            <a:ext cx="238347" cy="320828"/>
          </p:xfrm>
          <a:graphic>
            <a:graphicData uri="http://schemas.openxmlformats.org/presentationml/2006/ole">
              <mc:AlternateContent xmlns:mc="http://schemas.openxmlformats.org/markup-compatibility/2006">
                <mc:Choice xmlns:v="urn:schemas-microsoft-com:vml" Requires="v">
                  <p:oleObj r:id="rId24" imgW="191135" imgH="229870" progId="">
                    <p:embed/>
                  </p:oleObj>
                </mc:Choice>
                <mc:Fallback>
                  <p:oleObj r:id="rId24" imgW="191135" imgH="229870" progId="">
                    <p:embed/>
                    <p:pic>
                      <p:nvPicPr>
                        <p:cNvPr id="0" name="图片 3237"/>
                        <p:cNvPicPr/>
                        <p:nvPr/>
                      </p:nvPicPr>
                      <p:blipFill>
                        <a:blip r:embed="rId25"/>
                        <a:stretch>
                          <a:fillRect/>
                        </a:stretch>
                      </p:blipFill>
                      <p:spPr>
                        <a:xfrm>
                          <a:off x="1788238" y="3597939"/>
                          <a:ext cx="238347" cy="320828"/>
                        </a:xfrm>
                        <a:prstGeom prst="rect">
                          <a:avLst/>
                        </a:prstGeom>
                        <a:noFill/>
                        <a:ln w="38100">
                          <a:noFill/>
                          <a:miter/>
                        </a:ln>
                      </p:spPr>
                    </p:pic>
                  </p:oleObj>
                </mc:Fallback>
              </mc:AlternateContent>
            </a:graphicData>
          </a:graphic>
        </p:graphicFrame>
        <p:cxnSp>
          <p:nvCxnSpPr>
            <p:cNvPr id="48147" name="直接连接符 12"/>
            <p:cNvCxnSpPr/>
            <p:nvPr/>
          </p:nvCxnSpPr>
          <p:spPr>
            <a:xfrm>
              <a:off x="922337" y="3097632"/>
              <a:ext cx="2106613" cy="1858282"/>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48148" name="Object 36"/>
            <p:cNvGraphicFramePr>
              <a:graphicFrameLocks noChangeAspect="1"/>
            </p:cNvGraphicFramePr>
            <p:nvPr/>
          </p:nvGraphicFramePr>
          <p:xfrm>
            <a:off x="3093060" y="4741501"/>
            <a:ext cx="253895" cy="320828"/>
          </p:xfrm>
          <a:graphic>
            <a:graphicData uri="http://schemas.openxmlformats.org/presentationml/2006/ole">
              <mc:AlternateContent xmlns:mc="http://schemas.openxmlformats.org/markup-compatibility/2006">
                <mc:Choice xmlns:v="urn:schemas-microsoft-com:vml" Requires="v">
                  <p:oleObj r:id="rId26" imgW="203835" imgH="229870" progId="">
                    <p:embed/>
                  </p:oleObj>
                </mc:Choice>
                <mc:Fallback>
                  <p:oleObj r:id="rId26" imgW="203835" imgH="229870" progId="">
                    <p:embed/>
                    <p:pic>
                      <p:nvPicPr>
                        <p:cNvPr id="0" name="图片 3306"/>
                        <p:cNvPicPr/>
                        <p:nvPr/>
                      </p:nvPicPr>
                      <p:blipFill>
                        <a:blip r:embed="rId27"/>
                        <a:stretch>
                          <a:fillRect/>
                        </a:stretch>
                      </p:blipFill>
                      <p:spPr>
                        <a:xfrm>
                          <a:off x="3093060" y="4741501"/>
                          <a:ext cx="253895" cy="320828"/>
                        </a:xfrm>
                        <a:prstGeom prst="rect">
                          <a:avLst/>
                        </a:prstGeom>
                        <a:noFill/>
                        <a:ln w="38100">
                          <a:noFill/>
                          <a:miter/>
                        </a:ln>
                      </p:spPr>
                    </p:pic>
                  </p:oleObj>
                </mc:Fallback>
              </mc:AlternateContent>
            </a:graphicData>
          </a:graphic>
        </p:graphicFrame>
      </p:grpSp>
      <p:grpSp>
        <p:nvGrpSpPr>
          <p:cNvPr id="6" name="组合 2"/>
          <p:cNvGrpSpPr/>
          <p:nvPr/>
        </p:nvGrpSpPr>
        <p:grpSpPr>
          <a:xfrm>
            <a:off x="4686300" y="2381250"/>
            <a:ext cx="3840163" cy="1498600"/>
            <a:chOff x="4697617" y="2514827"/>
            <a:chExt cx="3840068" cy="1499698"/>
          </a:xfrm>
        </p:grpSpPr>
        <p:sp>
          <p:nvSpPr>
            <p:cNvPr id="44" name="圆角矩形 44"/>
            <p:cNvSpPr>
              <a:spLocks noChangeArrowheads="1"/>
            </p:cNvSpPr>
            <p:nvPr/>
          </p:nvSpPr>
          <p:spPr bwMode="auto">
            <a:xfrm>
              <a:off x="4697617" y="2514827"/>
              <a:ext cx="3773395" cy="1382137"/>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TextBox 3"/>
            <p:cNvSpPr txBox="1">
              <a:spLocks noChangeArrowheads="1"/>
            </p:cNvSpPr>
            <p:nvPr/>
          </p:nvSpPr>
          <p:spPr bwMode="auto">
            <a:xfrm>
              <a:off x="4819852" y="2645097"/>
              <a:ext cx="3717833" cy="1369428"/>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需求和供给同时减少时</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，需求曲线和供给曲线同时向左平移，市场均衡由</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变成</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E2</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48136"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8137"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strips(downRight)">
                                      <p:cBhvr>
                                        <p:cTn id="7" dur="500"/>
                                        <p:tgtEl>
                                          <p:spTgt spid="39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8143"/>
                                        </p:tgtEl>
                                        <p:attrNameLst>
                                          <p:attrName>style.visibility</p:attrName>
                                        </p:attrNameLst>
                                      </p:cBhvr>
                                      <p:to>
                                        <p:strVal val="visible"/>
                                      </p:to>
                                    </p:set>
                                    <p:animEffect transition="in" filter="wipe(down)">
                                      <p:cBhvr>
                                        <p:cTn id="22" dur="500"/>
                                        <p:tgtEl>
                                          <p:spTgt spid="48143"/>
                                        </p:tgtEl>
                                      </p:cBhvr>
                                    </p:animEffect>
                                  </p:childTnLst>
                                </p:cTn>
                              </p:par>
                              <p:par>
                                <p:cTn id="23" presetID="22" presetClass="entr" presetSubtype="4" fill="hold" nodeType="withEffect">
                                  <p:stCondLst>
                                    <p:cond delay="0"/>
                                  </p:stCondLst>
                                  <p:childTnLst>
                                    <p:set>
                                      <p:cBhvr>
                                        <p:cTn id="24" dur="1" fill="hold">
                                          <p:stCondLst>
                                            <p:cond delay="0"/>
                                          </p:stCondLst>
                                        </p:cTn>
                                        <p:tgtEl>
                                          <p:spTgt spid="48144"/>
                                        </p:tgtEl>
                                        <p:attrNameLst>
                                          <p:attrName>style.visibility</p:attrName>
                                        </p:attrNameLst>
                                      </p:cBhvr>
                                      <p:to>
                                        <p:strVal val="visible"/>
                                      </p:to>
                                    </p:set>
                                    <p:animEffect transition="in" filter="wipe(down)">
                                      <p:cBhvr>
                                        <p:cTn id="25" dur="500"/>
                                        <p:tgtEl>
                                          <p:spTgt spid="4814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type="body"/>
          </p:nvPr>
        </p:nvSpPr>
        <p:spPr>
          <a:xfrm>
            <a:off x="-612775" y="814388"/>
            <a:ext cx="7510463" cy="4784725"/>
          </a:xfrm>
        </p:spPr>
        <p:txBody>
          <a:bodyPr vert="horz" wrap="square" lIns="91440" tIns="45720" rIns="91440" bIns="45720" anchor="t" anchorCtr="0"/>
          <a:lstStyle/>
          <a:p>
            <a:pPr eaLnBrk="1" hangingPunct="1">
              <a:buNone/>
            </a:pPr>
            <a:endParaRPr lang="en-US" altLang="zh-CN" dirty="0"/>
          </a:p>
          <a:p>
            <a:pPr lvl="2" eaLnBrk="1" hangingPunct="1"/>
            <a:r>
              <a:rPr lang="zh-CN" altLang="en-US" sz="2000" dirty="0">
                <a:solidFill>
                  <a:srgbClr val="000000"/>
                </a:solidFill>
                <a:latin typeface="Adobe 黑体 Std R" pitchFamily="34" charset="-122"/>
                <a:ea typeface="Adobe 黑体 Std R" pitchFamily="34" charset="-122"/>
              </a:rPr>
              <a:t>供求规律</a:t>
            </a:r>
            <a:endParaRPr lang="en-US" altLang="zh-CN" sz="2000" dirty="0">
              <a:solidFill>
                <a:srgbClr val="000000"/>
              </a:solidFill>
              <a:latin typeface="Adobe 黑体 Std R" pitchFamily="34" charset="-122"/>
              <a:ea typeface="Adobe 黑体 Std R" pitchFamily="34" charset="-122"/>
            </a:endParaRPr>
          </a:p>
        </p:txBody>
      </p:sp>
      <p:graphicFrame>
        <p:nvGraphicFramePr>
          <p:cNvPr id="33795" name="Group 3"/>
          <p:cNvGraphicFramePr>
            <a:graphicFrameLocks noGrp="1"/>
          </p:cNvGraphicFramePr>
          <p:nvPr/>
        </p:nvGraphicFramePr>
        <p:xfrm>
          <a:off x="1042988" y="2206625"/>
          <a:ext cx="7072313" cy="3336927"/>
        </p:xfrm>
        <a:graphic>
          <a:graphicData uri="http://schemas.openxmlformats.org/drawingml/2006/table">
            <a:tbl>
              <a:tblPr/>
              <a:tblGrid>
                <a:gridCol w="1768475">
                  <a:extLst>
                    <a:ext uri="{9D8B030D-6E8A-4147-A177-3AD203B41FA5}">
                      <a16:colId xmlns:a16="http://schemas.microsoft.com/office/drawing/2014/main" val="20000"/>
                    </a:ext>
                  </a:extLst>
                </a:gridCol>
                <a:gridCol w="1768475">
                  <a:extLst>
                    <a:ext uri="{9D8B030D-6E8A-4147-A177-3AD203B41FA5}">
                      <a16:colId xmlns:a16="http://schemas.microsoft.com/office/drawing/2014/main" val="20001"/>
                    </a:ext>
                  </a:extLst>
                </a:gridCol>
                <a:gridCol w="1766888">
                  <a:extLst>
                    <a:ext uri="{9D8B030D-6E8A-4147-A177-3AD203B41FA5}">
                      <a16:colId xmlns:a16="http://schemas.microsoft.com/office/drawing/2014/main" val="20002"/>
                    </a:ext>
                  </a:extLst>
                </a:gridCol>
                <a:gridCol w="1768475">
                  <a:extLst>
                    <a:ext uri="{9D8B030D-6E8A-4147-A177-3AD203B41FA5}">
                      <a16:colId xmlns:a16="http://schemas.microsoft.com/office/drawing/2014/main" val="20003"/>
                    </a:ext>
                  </a:extLst>
                </a:gridCol>
              </a:tblGrid>
              <a:tr h="371475">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需求</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供给</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均衡价格</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均衡数量</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rowSpan="2">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不变</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1"/>
                  </a:ext>
                </a:extLst>
              </a:tr>
              <a:tr h="371475">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xBody>
                    <a:bodyPr/>
                    <a:lstStyle/>
                    <a:p>
                      <a:endParaRPr lang="zh-CN"/>
                    </a:p>
                  </a:txBody>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rowSpan="2">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不变</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3"/>
                  </a:ext>
                </a:extLst>
              </a:tr>
              <a:tr h="371475">
                <a:tc vMerge="1">
                  <a:txBody>
                    <a:bodyPr/>
                    <a:lstStyle/>
                    <a:p>
                      <a:endParaRPr lang="zh-CN"/>
                    </a:p>
                  </a:txBody>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rowSpan="2">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不确定</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5"/>
                  </a:ext>
                </a:extLst>
              </a:tr>
              <a:tr h="369888">
                <a:tc vMerge="1">
                  <a:txBody>
                    <a:bodyPr/>
                    <a:lstStyle/>
                    <a:p>
                      <a:endParaRPr lang="zh-CN"/>
                    </a:p>
                  </a:txBody>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不确定</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rowSpan="2">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rPr>
                        <a:t>不确定</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alpha val="20000"/>
                      </a:schemeClr>
                    </a:solidFill>
                  </a:tcPr>
                </a:tc>
                <a:extLst>
                  <a:ext uri="{0D108BD9-81ED-4DB2-BD59-A6C34878D82A}">
                    <a16:rowId xmlns:a16="http://schemas.microsoft.com/office/drawing/2014/main" val="10007"/>
                  </a:ext>
                </a:extLst>
              </a:tr>
              <a:tr h="369888">
                <a:tc vMerge="1">
                  <a:txBody>
                    <a:bodyPr/>
                    <a:lstStyle/>
                    <a:p>
                      <a:endParaRPr lang="zh-CN"/>
                    </a:p>
                  </a:txBody>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rPr>
                        <a:t>不确定</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b="1">
                          <a:solidFill>
                            <a:srgbClr val="CC0000"/>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dirty="0">
                        <a:ln>
                          <a:noFill/>
                        </a:ln>
                        <a:solidFill>
                          <a:srgbClr val="000000"/>
                        </a:solidFill>
                        <a:effectLst/>
                        <a:latin typeface="Calibri" panose="020F0502020204030204" charset="0"/>
                        <a:ea typeface="宋体" panose="02010600030101010101" pitchFamily="2" charset="-122"/>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3844" name="矩形 9"/>
          <p:cNvSpPr/>
          <p:nvPr/>
        </p:nvSpPr>
        <p:spPr>
          <a:xfrm>
            <a:off x="1690688" y="2546350"/>
            <a:ext cx="30003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45" name="矩形 10"/>
          <p:cNvSpPr/>
          <p:nvPr/>
        </p:nvSpPr>
        <p:spPr>
          <a:xfrm>
            <a:off x="7091363" y="2546350"/>
            <a:ext cx="301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46" name="矩形 11"/>
          <p:cNvSpPr/>
          <p:nvPr/>
        </p:nvSpPr>
        <p:spPr>
          <a:xfrm>
            <a:off x="5291138" y="2546350"/>
            <a:ext cx="301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47" name="矩形 13"/>
          <p:cNvSpPr/>
          <p:nvPr/>
        </p:nvSpPr>
        <p:spPr>
          <a:xfrm>
            <a:off x="3490913" y="3267075"/>
            <a:ext cx="30003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48" name="矩形 14"/>
          <p:cNvSpPr/>
          <p:nvPr/>
        </p:nvSpPr>
        <p:spPr>
          <a:xfrm>
            <a:off x="5291138" y="2906713"/>
            <a:ext cx="3016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49" name="矩形 15"/>
          <p:cNvSpPr/>
          <p:nvPr/>
        </p:nvSpPr>
        <p:spPr>
          <a:xfrm>
            <a:off x="3490913" y="3698875"/>
            <a:ext cx="30003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0" name="矩形 16"/>
          <p:cNvSpPr/>
          <p:nvPr/>
        </p:nvSpPr>
        <p:spPr>
          <a:xfrm>
            <a:off x="1690688" y="4922838"/>
            <a:ext cx="300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1" name="矩形 17"/>
          <p:cNvSpPr/>
          <p:nvPr/>
        </p:nvSpPr>
        <p:spPr>
          <a:xfrm>
            <a:off x="1690688" y="2906713"/>
            <a:ext cx="300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2" name="矩形 18"/>
          <p:cNvSpPr/>
          <p:nvPr/>
        </p:nvSpPr>
        <p:spPr>
          <a:xfrm>
            <a:off x="7091363" y="3338513"/>
            <a:ext cx="301625" cy="3714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3" name="矩形 19"/>
          <p:cNvSpPr/>
          <p:nvPr/>
        </p:nvSpPr>
        <p:spPr>
          <a:xfrm>
            <a:off x="5291138" y="3698875"/>
            <a:ext cx="301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4" name="矩形 20"/>
          <p:cNvSpPr/>
          <p:nvPr/>
        </p:nvSpPr>
        <p:spPr>
          <a:xfrm>
            <a:off x="3490913" y="4059238"/>
            <a:ext cx="300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5" name="矩形 21"/>
          <p:cNvSpPr/>
          <p:nvPr/>
        </p:nvSpPr>
        <p:spPr>
          <a:xfrm>
            <a:off x="7091363" y="4059238"/>
            <a:ext cx="3016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6" name="矩形 22"/>
          <p:cNvSpPr/>
          <p:nvPr/>
        </p:nvSpPr>
        <p:spPr>
          <a:xfrm>
            <a:off x="1690688" y="4202113"/>
            <a:ext cx="300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7" name="矩形 23"/>
          <p:cNvSpPr/>
          <p:nvPr/>
        </p:nvSpPr>
        <p:spPr>
          <a:xfrm>
            <a:off x="5291138" y="4346575"/>
            <a:ext cx="301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8" name="矩形 24"/>
          <p:cNvSpPr/>
          <p:nvPr/>
        </p:nvSpPr>
        <p:spPr>
          <a:xfrm>
            <a:off x="3490913" y="4779963"/>
            <a:ext cx="300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59" name="矩形 25"/>
          <p:cNvSpPr/>
          <p:nvPr/>
        </p:nvSpPr>
        <p:spPr>
          <a:xfrm>
            <a:off x="7091363" y="2906713"/>
            <a:ext cx="3016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60" name="矩形 26"/>
          <p:cNvSpPr/>
          <p:nvPr/>
        </p:nvSpPr>
        <p:spPr>
          <a:xfrm>
            <a:off x="7091363" y="3698875"/>
            <a:ext cx="301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61" name="矩形 27"/>
          <p:cNvSpPr/>
          <p:nvPr/>
        </p:nvSpPr>
        <p:spPr>
          <a:xfrm>
            <a:off x="7091363" y="5138738"/>
            <a:ext cx="3000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62" name="矩形 28"/>
          <p:cNvSpPr/>
          <p:nvPr/>
        </p:nvSpPr>
        <p:spPr>
          <a:xfrm>
            <a:off x="3490913" y="4419600"/>
            <a:ext cx="30003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63" name="矩形 29"/>
          <p:cNvSpPr/>
          <p:nvPr/>
        </p:nvSpPr>
        <p:spPr>
          <a:xfrm>
            <a:off x="3490913" y="5207000"/>
            <a:ext cx="300037"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64" name="矩形 30"/>
          <p:cNvSpPr/>
          <p:nvPr/>
        </p:nvSpPr>
        <p:spPr>
          <a:xfrm>
            <a:off x="5291138" y="3267075"/>
            <a:ext cx="3016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33865" name="矩形 31"/>
          <p:cNvSpPr/>
          <p:nvPr/>
        </p:nvSpPr>
        <p:spPr>
          <a:xfrm>
            <a:off x="5291138" y="4779963"/>
            <a:ext cx="3016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a:t>
            </a:r>
          </a:p>
        </p:txBody>
      </p:sp>
      <p:sp>
        <p:nvSpPr>
          <p:cNvPr id="42058"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第三节  市场均衡</a:t>
            </a:r>
            <a:endParaRPr lang="zh-CN" altLang="en-US" sz="1000" b="0" dirty="0">
              <a:solidFill>
                <a:srgbClr val="7F7F7F"/>
              </a:solidFill>
              <a:latin typeface="Adobe 黑体 Std R" pitchFamily="34" charset="-122"/>
              <a:ea typeface="Adobe 黑体 Std R" pitchFamily="34" charset="-122"/>
            </a:endParaRPr>
          </a:p>
        </p:txBody>
      </p:sp>
      <p:sp>
        <p:nvSpPr>
          <p:cNvPr id="42059"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三、市场均衡价格的变动</a:t>
            </a:r>
            <a:endParaRPr lang="en-US" altLang="zh-CN" dirty="0">
              <a:ea typeface="Adobe 黑体 Std R" pitchFamily="34" charset="-122"/>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Effect transition="in" filter="strips(downRight)">
                                      <p:cBhvr>
                                        <p:cTn id="7" dur="500"/>
                                        <p:tgtEl>
                                          <p:spTgt spid="337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heel(4)">
                                      <p:cBhvr>
                                        <p:cTn id="12" dur="500"/>
                                        <p:tgtEl>
                                          <p:spTgt spid="33795"/>
                                        </p:tgtEl>
                                      </p:cBhvr>
                                    </p:animEffect>
                                  </p:childTnLst>
                                </p:cTn>
                              </p:par>
                              <p:par>
                                <p:cTn id="13" presetID="49" presetClass="entr" presetSubtype="0" decel="100000" fill="hold" grpId="0" nodeType="withEffect">
                                  <p:stCondLst>
                                    <p:cond delay="0"/>
                                  </p:stCondLst>
                                  <p:childTnLst>
                                    <p:set>
                                      <p:cBhvr>
                                        <p:cTn id="14" dur="1" fill="hold">
                                          <p:stCondLst>
                                            <p:cond delay="0"/>
                                          </p:stCondLst>
                                        </p:cTn>
                                        <p:tgtEl>
                                          <p:spTgt spid="33844"/>
                                        </p:tgtEl>
                                        <p:attrNameLst>
                                          <p:attrName>style.visibility</p:attrName>
                                        </p:attrNameLst>
                                      </p:cBhvr>
                                      <p:to>
                                        <p:strVal val="visible"/>
                                      </p:to>
                                    </p:set>
                                    <p:anim calcmode="lin" valueType="num">
                                      <p:cBhvr>
                                        <p:cTn id="15" dur="500" fill="hold"/>
                                        <p:tgtEl>
                                          <p:spTgt spid="33844"/>
                                        </p:tgtEl>
                                        <p:attrNameLst>
                                          <p:attrName>ppt_w</p:attrName>
                                        </p:attrNameLst>
                                      </p:cBhvr>
                                      <p:tavLst>
                                        <p:tav tm="0">
                                          <p:val>
                                            <p:fltVal val="0"/>
                                          </p:val>
                                        </p:tav>
                                        <p:tav tm="100000">
                                          <p:val>
                                            <p:strVal val="#ppt_w"/>
                                          </p:val>
                                        </p:tav>
                                      </p:tavLst>
                                    </p:anim>
                                    <p:anim calcmode="lin" valueType="num">
                                      <p:cBhvr>
                                        <p:cTn id="16" dur="500" fill="hold"/>
                                        <p:tgtEl>
                                          <p:spTgt spid="33844"/>
                                        </p:tgtEl>
                                        <p:attrNameLst>
                                          <p:attrName>ppt_h</p:attrName>
                                        </p:attrNameLst>
                                      </p:cBhvr>
                                      <p:tavLst>
                                        <p:tav tm="0">
                                          <p:val>
                                            <p:fltVal val="0"/>
                                          </p:val>
                                        </p:tav>
                                        <p:tav tm="100000">
                                          <p:val>
                                            <p:strVal val="#ppt_h"/>
                                          </p:val>
                                        </p:tav>
                                      </p:tavLst>
                                    </p:anim>
                                    <p:anim calcmode="lin" valueType="num">
                                      <p:cBhvr>
                                        <p:cTn id="17" dur="500" fill="hold"/>
                                        <p:tgtEl>
                                          <p:spTgt spid="33844"/>
                                        </p:tgtEl>
                                        <p:attrNameLst>
                                          <p:attrName>style.rotation</p:attrName>
                                        </p:attrNameLst>
                                      </p:cBhvr>
                                      <p:tavLst>
                                        <p:tav tm="0">
                                          <p:val>
                                            <p:fltVal val="360"/>
                                          </p:val>
                                        </p:tav>
                                        <p:tav tm="100000">
                                          <p:val>
                                            <p:fltVal val="0"/>
                                          </p:val>
                                        </p:tav>
                                      </p:tavLst>
                                    </p:anim>
                                    <p:animEffect transition="in" filter="fade">
                                      <p:cBhvr>
                                        <p:cTn id="18" dur="500"/>
                                        <p:tgtEl>
                                          <p:spTgt spid="3384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33851"/>
                                        </p:tgtEl>
                                        <p:attrNameLst>
                                          <p:attrName>style.visibility</p:attrName>
                                        </p:attrNameLst>
                                      </p:cBhvr>
                                      <p:to>
                                        <p:strVal val="visible"/>
                                      </p:to>
                                    </p:set>
                                    <p:anim calcmode="lin" valueType="num">
                                      <p:cBhvr>
                                        <p:cTn id="21" dur="500" fill="hold"/>
                                        <p:tgtEl>
                                          <p:spTgt spid="33851"/>
                                        </p:tgtEl>
                                        <p:attrNameLst>
                                          <p:attrName>ppt_w</p:attrName>
                                        </p:attrNameLst>
                                      </p:cBhvr>
                                      <p:tavLst>
                                        <p:tav tm="0">
                                          <p:val>
                                            <p:fltVal val="0"/>
                                          </p:val>
                                        </p:tav>
                                        <p:tav tm="100000">
                                          <p:val>
                                            <p:strVal val="#ppt_w"/>
                                          </p:val>
                                        </p:tav>
                                      </p:tavLst>
                                    </p:anim>
                                    <p:anim calcmode="lin" valueType="num">
                                      <p:cBhvr>
                                        <p:cTn id="22" dur="500" fill="hold"/>
                                        <p:tgtEl>
                                          <p:spTgt spid="33851"/>
                                        </p:tgtEl>
                                        <p:attrNameLst>
                                          <p:attrName>ppt_h</p:attrName>
                                        </p:attrNameLst>
                                      </p:cBhvr>
                                      <p:tavLst>
                                        <p:tav tm="0">
                                          <p:val>
                                            <p:fltVal val="0"/>
                                          </p:val>
                                        </p:tav>
                                        <p:tav tm="100000">
                                          <p:val>
                                            <p:strVal val="#ppt_h"/>
                                          </p:val>
                                        </p:tav>
                                      </p:tavLst>
                                    </p:anim>
                                    <p:anim calcmode="lin" valueType="num">
                                      <p:cBhvr>
                                        <p:cTn id="23" dur="500" fill="hold"/>
                                        <p:tgtEl>
                                          <p:spTgt spid="33851"/>
                                        </p:tgtEl>
                                        <p:attrNameLst>
                                          <p:attrName>style.rotation</p:attrName>
                                        </p:attrNameLst>
                                      </p:cBhvr>
                                      <p:tavLst>
                                        <p:tav tm="0">
                                          <p:val>
                                            <p:fltVal val="360"/>
                                          </p:val>
                                        </p:tav>
                                        <p:tav tm="100000">
                                          <p:val>
                                            <p:fltVal val="0"/>
                                          </p:val>
                                        </p:tav>
                                      </p:tavLst>
                                    </p:anim>
                                    <p:animEffect transition="in" filter="fade">
                                      <p:cBhvr>
                                        <p:cTn id="24" dur="500"/>
                                        <p:tgtEl>
                                          <p:spTgt spid="33851"/>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33846"/>
                                        </p:tgtEl>
                                        <p:attrNameLst>
                                          <p:attrName>style.visibility</p:attrName>
                                        </p:attrNameLst>
                                      </p:cBhvr>
                                      <p:to>
                                        <p:strVal val="visible"/>
                                      </p:to>
                                    </p:set>
                                    <p:anim calcmode="lin" valueType="num">
                                      <p:cBhvr>
                                        <p:cTn id="27" dur="500" fill="hold"/>
                                        <p:tgtEl>
                                          <p:spTgt spid="33846"/>
                                        </p:tgtEl>
                                        <p:attrNameLst>
                                          <p:attrName>ppt_w</p:attrName>
                                        </p:attrNameLst>
                                      </p:cBhvr>
                                      <p:tavLst>
                                        <p:tav tm="0">
                                          <p:val>
                                            <p:fltVal val="0"/>
                                          </p:val>
                                        </p:tav>
                                        <p:tav tm="100000">
                                          <p:val>
                                            <p:strVal val="#ppt_w"/>
                                          </p:val>
                                        </p:tav>
                                      </p:tavLst>
                                    </p:anim>
                                    <p:anim calcmode="lin" valueType="num">
                                      <p:cBhvr>
                                        <p:cTn id="28" dur="500" fill="hold"/>
                                        <p:tgtEl>
                                          <p:spTgt spid="33846"/>
                                        </p:tgtEl>
                                        <p:attrNameLst>
                                          <p:attrName>ppt_h</p:attrName>
                                        </p:attrNameLst>
                                      </p:cBhvr>
                                      <p:tavLst>
                                        <p:tav tm="0">
                                          <p:val>
                                            <p:fltVal val="0"/>
                                          </p:val>
                                        </p:tav>
                                        <p:tav tm="100000">
                                          <p:val>
                                            <p:strVal val="#ppt_h"/>
                                          </p:val>
                                        </p:tav>
                                      </p:tavLst>
                                    </p:anim>
                                    <p:anim calcmode="lin" valueType="num">
                                      <p:cBhvr>
                                        <p:cTn id="29" dur="500" fill="hold"/>
                                        <p:tgtEl>
                                          <p:spTgt spid="33846"/>
                                        </p:tgtEl>
                                        <p:attrNameLst>
                                          <p:attrName>style.rotation</p:attrName>
                                        </p:attrNameLst>
                                      </p:cBhvr>
                                      <p:tavLst>
                                        <p:tav tm="0">
                                          <p:val>
                                            <p:fltVal val="360"/>
                                          </p:val>
                                        </p:tav>
                                        <p:tav tm="100000">
                                          <p:val>
                                            <p:fltVal val="0"/>
                                          </p:val>
                                        </p:tav>
                                      </p:tavLst>
                                    </p:anim>
                                    <p:animEffect transition="in" filter="fade">
                                      <p:cBhvr>
                                        <p:cTn id="30" dur="500"/>
                                        <p:tgtEl>
                                          <p:spTgt spid="33846"/>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33848"/>
                                        </p:tgtEl>
                                        <p:attrNameLst>
                                          <p:attrName>style.visibility</p:attrName>
                                        </p:attrNameLst>
                                      </p:cBhvr>
                                      <p:to>
                                        <p:strVal val="visible"/>
                                      </p:to>
                                    </p:set>
                                    <p:anim calcmode="lin" valueType="num">
                                      <p:cBhvr>
                                        <p:cTn id="33" dur="500" fill="hold"/>
                                        <p:tgtEl>
                                          <p:spTgt spid="33848"/>
                                        </p:tgtEl>
                                        <p:attrNameLst>
                                          <p:attrName>ppt_w</p:attrName>
                                        </p:attrNameLst>
                                      </p:cBhvr>
                                      <p:tavLst>
                                        <p:tav tm="0">
                                          <p:val>
                                            <p:fltVal val="0"/>
                                          </p:val>
                                        </p:tav>
                                        <p:tav tm="100000">
                                          <p:val>
                                            <p:strVal val="#ppt_w"/>
                                          </p:val>
                                        </p:tav>
                                      </p:tavLst>
                                    </p:anim>
                                    <p:anim calcmode="lin" valueType="num">
                                      <p:cBhvr>
                                        <p:cTn id="34" dur="500" fill="hold"/>
                                        <p:tgtEl>
                                          <p:spTgt spid="33848"/>
                                        </p:tgtEl>
                                        <p:attrNameLst>
                                          <p:attrName>ppt_h</p:attrName>
                                        </p:attrNameLst>
                                      </p:cBhvr>
                                      <p:tavLst>
                                        <p:tav tm="0">
                                          <p:val>
                                            <p:fltVal val="0"/>
                                          </p:val>
                                        </p:tav>
                                        <p:tav tm="100000">
                                          <p:val>
                                            <p:strVal val="#ppt_h"/>
                                          </p:val>
                                        </p:tav>
                                      </p:tavLst>
                                    </p:anim>
                                    <p:anim calcmode="lin" valueType="num">
                                      <p:cBhvr>
                                        <p:cTn id="35" dur="500" fill="hold"/>
                                        <p:tgtEl>
                                          <p:spTgt spid="33848"/>
                                        </p:tgtEl>
                                        <p:attrNameLst>
                                          <p:attrName>style.rotation</p:attrName>
                                        </p:attrNameLst>
                                      </p:cBhvr>
                                      <p:tavLst>
                                        <p:tav tm="0">
                                          <p:val>
                                            <p:fltVal val="360"/>
                                          </p:val>
                                        </p:tav>
                                        <p:tav tm="100000">
                                          <p:val>
                                            <p:fltVal val="0"/>
                                          </p:val>
                                        </p:tav>
                                      </p:tavLst>
                                    </p:anim>
                                    <p:animEffect transition="in" filter="fade">
                                      <p:cBhvr>
                                        <p:cTn id="36" dur="500"/>
                                        <p:tgtEl>
                                          <p:spTgt spid="33848"/>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33845"/>
                                        </p:tgtEl>
                                        <p:attrNameLst>
                                          <p:attrName>style.visibility</p:attrName>
                                        </p:attrNameLst>
                                      </p:cBhvr>
                                      <p:to>
                                        <p:strVal val="visible"/>
                                      </p:to>
                                    </p:set>
                                    <p:anim calcmode="lin" valueType="num">
                                      <p:cBhvr>
                                        <p:cTn id="39" dur="500" fill="hold"/>
                                        <p:tgtEl>
                                          <p:spTgt spid="33845"/>
                                        </p:tgtEl>
                                        <p:attrNameLst>
                                          <p:attrName>ppt_w</p:attrName>
                                        </p:attrNameLst>
                                      </p:cBhvr>
                                      <p:tavLst>
                                        <p:tav tm="0">
                                          <p:val>
                                            <p:fltVal val="0"/>
                                          </p:val>
                                        </p:tav>
                                        <p:tav tm="100000">
                                          <p:val>
                                            <p:strVal val="#ppt_w"/>
                                          </p:val>
                                        </p:tav>
                                      </p:tavLst>
                                    </p:anim>
                                    <p:anim calcmode="lin" valueType="num">
                                      <p:cBhvr>
                                        <p:cTn id="40" dur="500" fill="hold"/>
                                        <p:tgtEl>
                                          <p:spTgt spid="33845"/>
                                        </p:tgtEl>
                                        <p:attrNameLst>
                                          <p:attrName>ppt_h</p:attrName>
                                        </p:attrNameLst>
                                      </p:cBhvr>
                                      <p:tavLst>
                                        <p:tav tm="0">
                                          <p:val>
                                            <p:fltVal val="0"/>
                                          </p:val>
                                        </p:tav>
                                        <p:tav tm="100000">
                                          <p:val>
                                            <p:strVal val="#ppt_h"/>
                                          </p:val>
                                        </p:tav>
                                      </p:tavLst>
                                    </p:anim>
                                    <p:anim calcmode="lin" valueType="num">
                                      <p:cBhvr>
                                        <p:cTn id="41" dur="500" fill="hold"/>
                                        <p:tgtEl>
                                          <p:spTgt spid="33845"/>
                                        </p:tgtEl>
                                        <p:attrNameLst>
                                          <p:attrName>style.rotation</p:attrName>
                                        </p:attrNameLst>
                                      </p:cBhvr>
                                      <p:tavLst>
                                        <p:tav tm="0">
                                          <p:val>
                                            <p:fltVal val="360"/>
                                          </p:val>
                                        </p:tav>
                                        <p:tav tm="100000">
                                          <p:val>
                                            <p:fltVal val="0"/>
                                          </p:val>
                                        </p:tav>
                                      </p:tavLst>
                                    </p:anim>
                                    <p:animEffect transition="in" filter="fade">
                                      <p:cBhvr>
                                        <p:cTn id="42" dur="500"/>
                                        <p:tgtEl>
                                          <p:spTgt spid="33845"/>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33859"/>
                                        </p:tgtEl>
                                        <p:attrNameLst>
                                          <p:attrName>style.visibility</p:attrName>
                                        </p:attrNameLst>
                                      </p:cBhvr>
                                      <p:to>
                                        <p:strVal val="visible"/>
                                      </p:to>
                                    </p:set>
                                    <p:anim calcmode="lin" valueType="num">
                                      <p:cBhvr>
                                        <p:cTn id="45" dur="500" fill="hold"/>
                                        <p:tgtEl>
                                          <p:spTgt spid="33859"/>
                                        </p:tgtEl>
                                        <p:attrNameLst>
                                          <p:attrName>ppt_w</p:attrName>
                                        </p:attrNameLst>
                                      </p:cBhvr>
                                      <p:tavLst>
                                        <p:tav tm="0">
                                          <p:val>
                                            <p:fltVal val="0"/>
                                          </p:val>
                                        </p:tav>
                                        <p:tav tm="100000">
                                          <p:val>
                                            <p:strVal val="#ppt_w"/>
                                          </p:val>
                                        </p:tav>
                                      </p:tavLst>
                                    </p:anim>
                                    <p:anim calcmode="lin" valueType="num">
                                      <p:cBhvr>
                                        <p:cTn id="46" dur="500" fill="hold"/>
                                        <p:tgtEl>
                                          <p:spTgt spid="33859"/>
                                        </p:tgtEl>
                                        <p:attrNameLst>
                                          <p:attrName>ppt_h</p:attrName>
                                        </p:attrNameLst>
                                      </p:cBhvr>
                                      <p:tavLst>
                                        <p:tav tm="0">
                                          <p:val>
                                            <p:fltVal val="0"/>
                                          </p:val>
                                        </p:tav>
                                        <p:tav tm="100000">
                                          <p:val>
                                            <p:strVal val="#ppt_h"/>
                                          </p:val>
                                        </p:tav>
                                      </p:tavLst>
                                    </p:anim>
                                    <p:anim calcmode="lin" valueType="num">
                                      <p:cBhvr>
                                        <p:cTn id="47" dur="500" fill="hold"/>
                                        <p:tgtEl>
                                          <p:spTgt spid="33859"/>
                                        </p:tgtEl>
                                        <p:attrNameLst>
                                          <p:attrName>style.rotation</p:attrName>
                                        </p:attrNameLst>
                                      </p:cBhvr>
                                      <p:tavLst>
                                        <p:tav tm="0">
                                          <p:val>
                                            <p:fltVal val="360"/>
                                          </p:val>
                                        </p:tav>
                                        <p:tav tm="100000">
                                          <p:val>
                                            <p:fltVal val="0"/>
                                          </p:val>
                                        </p:tav>
                                      </p:tavLst>
                                    </p:anim>
                                    <p:animEffect transition="in" filter="fade">
                                      <p:cBhvr>
                                        <p:cTn id="48" dur="500"/>
                                        <p:tgtEl>
                                          <p:spTgt spid="33859"/>
                                        </p:tgtEl>
                                      </p:cBhvr>
                                    </p:animEffect>
                                  </p:childTnLst>
                                </p:cTn>
                              </p:par>
                              <p:par>
                                <p:cTn id="49" presetID="49" presetClass="entr" presetSubtype="0" decel="100000" fill="hold" nodeType="withEffect">
                                  <p:stCondLst>
                                    <p:cond delay="0"/>
                                  </p:stCondLst>
                                  <p:childTnLst>
                                    <p:set>
                                      <p:cBhvr>
                                        <p:cTn id="50" dur="1" fill="hold">
                                          <p:stCondLst>
                                            <p:cond delay="0"/>
                                          </p:stCondLst>
                                        </p:cTn>
                                        <p:tgtEl>
                                          <p:spTgt spid="33860"/>
                                        </p:tgtEl>
                                        <p:attrNameLst>
                                          <p:attrName>style.visibility</p:attrName>
                                        </p:attrNameLst>
                                      </p:cBhvr>
                                      <p:to>
                                        <p:strVal val="visible"/>
                                      </p:to>
                                    </p:set>
                                    <p:anim calcmode="lin" valueType="num">
                                      <p:cBhvr>
                                        <p:cTn id="51" dur="500" fill="hold"/>
                                        <p:tgtEl>
                                          <p:spTgt spid="33860"/>
                                        </p:tgtEl>
                                        <p:attrNameLst>
                                          <p:attrName>ppt_w</p:attrName>
                                        </p:attrNameLst>
                                      </p:cBhvr>
                                      <p:tavLst>
                                        <p:tav tm="0">
                                          <p:val>
                                            <p:fltVal val="0"/>
                                          </p:val>
                                        </p:tav>
                                        <p:tav tm="100000">
                                          <p:val>
                                            <p:strVal val="#ppt_w"/>
                                          </p:val>
                                        </p:tav>
                                      </p:tavLst>
                                    </p:anim>
                                    <p:anim calcmode="lin" valueType="num">
                                      <p:cBhvr>
                                        <p:cTn id="52" dur="500" fill="hold"/>
                                        <p:tgtEl>
                                          <p:spTgt spid="33860"/>
                                        </p:tgtEl>
                                        <p:attrNameLst>
                                          <p:attrName>ppt_h</p:attrName>
                                        </p:attrNameLst>
                                      </p:cBhvr>
                                      <p:tavLst>
                                        <p:tav tm="0">
                                          <p:val>
                                            <p:fltVal val="0"/>
                                          </p:val>
                                        </p:tav>
                                        <p:tav tm="100000">
                                          <p:val>
                                            <p:strVal val="#ppt_h"/>
                                          </p:val>
                                        </p:tav>
                                      </p:tavLst>
                                    </p:anim>
                                    <p:anim calcmode="lin" valueType="num">
                                      <p:cBhvr>
                                        <p:cTn id="53" dur="500" fill="hold"/>
                                        <p:tgtEl>
                                          <p:spTgt spid="33860"/>
                                        </p:tgtEl>
                                        <p:attrNameLst>
                                          <p:attrName>style.rotation</p:attrName>
                                        </p:attrNameLst>
                                      </p:cBhvr>
                                      <p:tavLst>
                                        <p:tav tm="0">
                                          <p:val>
                                            <p:fltVal val="360"/>
                                          </p:val>
                                        </p:tav>
                                        <p:tav tm="100000">
                                          <p:val>
                                            <p:fltVal val="0"/>
                                          </p:val>
                                        </p:tav>
                                      </p:tavLst>
                                    </p:anim>
                                    <p:animEffect transition="in" filter="fade">
                                      <p:cBhvr>
                                        <p:cTn id="54" dur="500"/>
                                        <p:tgtEl>
                                          <p:spTgt spid="33860"/>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33852"/>
                                        </p:tgtEl>
                                        <p:attrNameLst>
                                          <p:attrName>style.visibility</p:attrName>
                                        </p:attrNameLst>
                                      </p:cBhvr>
                                      <p:to>
                                        <p:strVal val="visible"/>
                                      </p:to>
                                    </p:set>
                                    <p:anim calcmode="lin" valueType="num">
                                      <p:cBhvr>
                                        <p:cTn id="57" dur="500" fill="hold"/>
                                        <p:tgtEl>
                                          <p:spTgt spid="33852"/>
                                        </p:tgtEl>
                                        <p:attrNameLst>
                                          <p:attrName>ppt_w</p:attrName>
                                        </p:attrNameLst>
                                      </p:cBhvr>
                                      <p:tavLst>
                                        <p:tav tm="0">
                                          <p:val>
                                            <p:fltVal val="0"/>
                                          </p:val>
                                        </p:tav>
                                        <p:tav tm="100000">
                                          <p:val>
                                            <p:strVal val="#ppt_w"/>
                                          </p:val>
                                        </p:tav>
                                      </p:tavLst>
                                    </p:anim>
                                    <p:anim calcmode="lin" valueType="num">
                                      <p:cBhvr>
                                        <p:cTn id="58" dur="500" fill="hold"/>
                                        <p:tgtEl>
                                          <p:spTgt spid="33852"/>
                                        </p:tgtEl>
                                        <p:attrNameLst>
                                          <p:attrName>ppt_h</p:attrName>
                                        </p:attrNameLst>
                                      </p:cBhvr>
                                      <p:tavLst>
                                        <p:tav tm="0">
                                          <p:val>
                                            <p:fltVal val="0"/>
                                          </p:val>
                                        </p:tav>
                                        <p:tav tm="100000">
                                          <p:val>
                                            <p:strVal val="#ppt_h"/>
                                          </p:val>
                                        </p:tav>
                                      </p:tavLst>
                                    </p:anim>
                                    <p:anim calcmode="lin" valueType="num">
                                      <p:cBhvr>
                                        <p:cTn id="59" dur="500" fill="hold"/>
                                        <p:tgtEl>
                                          <p:spTgt spid="33852"/>
                                        </p:tgtEl>
                                        <p:attrNameLst>
                                          <p:attrName>style.rotation</p:attrName>
                                        </p:attrNameLst>
                                      </p:cBhvr>
                                      <p:tavLst>
                                        <p:tav tm="0">
                                          <p:val>
                                            <p:fltVal val="360"/>
                                          </p:val>
                                        </p:tav>
                                        <p:tav tm="100000">
                                          <p:val>
                                            <p:fltVal val="0"/>
                                          </p:val>
                                        </p:tav>
                                      </p:tavLst>
                                    </p:anim>
                                    <p:animEffect transition="in" filter="fade">
                                      <p:cBhvr>
                                        <p:cTn id="60" dur="500"/>
                                        <p:tgtEl>
                                          <p:spTgt spid="33852"/>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33864"/>
                                        </p:tgtEl>
                                        <p:attrNameLst>
                                          <p:attrName>style.visibility</p:attrName>
                                        </p:attrNameLst>
                                      </p:cBhvr>
                                      <p:to>
                                        <p:strVal val="visible"/>
                                      </p:to>
                                    </p:set>
                                    <p:anim calcmode="lin" valueType="num">
                                      <p:cBhvr>
                                        <p:cTn id="63" dur="500" fill="hold"/>
                                        <p:tgtEl>
                                          <p:spTgt spid="33864"/>
                                        </p:tgtEl>
                                        <p:attrNameLst>
                                          <p:attrName>ppt_w</p:attrName>
                                        </p:attrNameLst>
                                      </p:cBhvr>
                                      <p:tavLst>
                                        <p:tav tm="0">
                                          <p:val>
                                            <p:fltVal val="0"/>
                                          </p:val>
                                        </p:tav>
                                        <p:tav tm="100000">
                                          <p:val>
                                            <p:strVal val="#ppt_w"/>
                                          </p:val>
                                        </p:tav>
                                      </p:tavLst>
                                    </p:anim>
                                    <p:anim calcmode="lin" valueType="num">
                                      <p:cBhvr>
                                        <p:cTn id="64" dur="500" fill="hold"/>
                                        <p:tgtEl>
                                          <p:spTgt spid="33864"/>
                                        </p:tgtEl>
                                        <p:attrNameLst>
                                          <p:attrName>ppt_h</p:attrName>
                                        </p:attrNameLst>
                                      </p:cBhvr>
                                      <p:tavLst>
                                        <p:tav tm="0">
                                          <p:val>
                                            <p:fltVal val="0"/>
                                          </p:val>
                                        </p:tav>
                                        <p:tav tm="100000">
                                          <p:val>
                                            <p:strVal val="#ppt_h"/>
                                          </p:val>
                                        </p:tav>
                                      </p:tavLst>
                                    </p:anim>
                                    <p:anim calcmode="lin" valueType="num">
                                      <p:cBhvr>
                                        <p:cTn id="65" dur="500" fill="hold"/>
                                        <p:tgtEl>
                                          <p:spTgt spid="33864"/>
                                        </p:tgtEl>
                                        <p:attrNameLst>
                                          <p:attrName>style.rotation</p:attrName>
                                        </p:attrNameLst>
                                      </p:cBhvr>
                                      <p:tavLst>
                                        <p:tav tm="0">
                                          <p:val>
                                            <p:fltVal val="360"/>
                                          </p:val>
                                        </p:tav>
                                        <p:tav tm="100000">
                                          <p:val>
                                            <p:fltVal val="0"/>
                                          </p:val>
                                        </p:tav>
                                      </p:tavLst>
                                    </p:anim>
                                    <p:animEffect transition="in" filter="fade">
                                      <p:cBhvr>
                                        <p:cTn id="66" dur="500"/>
                                        <p:tgtEl>
                                          <p:spTgt spid="33864"/>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33853"/>
                                        </p:tgtEl>
                                        <p:attrNameLst>
                                          <p:attrName>style.visibility</p:attrName>
                                        </p:attrNameLst>
                                      </p:cBhvr>
                                      <p:to>
                                        <p:strVal val="visible"/>
                                      </p:to>
                                    </p:set>
                                    <p:anim calcmode="lin" valueType="num">
                                      <p:cBhvr>
                                        <p:cTn id="69" dur="500" fill="hold"/>
                                        <p:tgtEl>
                                          <p:spTgt spid="33853"/>
                                        </p:tgtEl>
                                        <p:attrNameLst>
                                          <p:attrName>ppt_w</p:attrName>
                                        </p:attrNameLst>
                                      </p:cBhvr>
                                      <p:tavLst>
                                        <p:tav tm="0">
                                          <p:val>
                                            <p:fltVal val="0"/>
                                          </p:val>
                                        </p:tav>
                                        <p:tav tm="100000">
                                          <p:val>
                                            <p:strVal val="#ppt_w"/>
                                          </p:val>
                                        </p:tav>
                                      </p:tavLst>
                                    </p:anim>
                                    <p:anim calcmode="lin" valueType="num">
                                      <p:cBhvr>
                                        <p:cTn id="70" dur="500" fill="hold"/>
                                        <p:tgtEl>
                                          <p:spTgt spid="33853"/>
                                        </p:tgtEl>
                                        <p:attrNameLst>
                                          <p:attrName>ppt_h</p:attrName>
                                        </p:attrNameLst>
                                      </p:cBhvr>
                                      <p:tavLst>
                                        <p:tav tm="0">
                                          <p:val>
                                            <p:fltVal val="0"/>
                                          </p:val>
                                        </p:tav>
                                        <p:tav tm="100000">
                                          <p:val>
                                            <p:strVal val="#ppt_h"/>
                                          </p:val>
                                        </p:tav>
                                      </p:tavLst>
                                    </p:anim>
                                    <p:anim calcmode="lin" valueType="num">
                                      <p:cBhvr>
                                        <p:cTn id="71" dur="500" fill="hold"/>
                                        <p:tgtEl>
                                          <p:spTgt spid="33853"/>
                                        </p:tgtEl>
                                        <p:attrNameLst>
                                          <p:attrName>style.rotation</p:attrName>
                                        </p:attrNameLst>
                                      </p:cBhvr>
                                      <p:tavLst>
                                        <p:tav tm="0">
                                          <p:val>
                                            <p:fltVal val="360"/>
                                          </p:val>
                                        </p:tav>
                                        <p:tav tm="100000">
                                          <p:val>
                                            <p:fltVal val="0"/>
                                          </p:val>
                                        </p:tav>
                                      </p:tavLst>
                                    </p:anim>
                                    <p:animEffect transition="in" filter="fade">
                                      <p:cBhvr>
                                        <p:cTn id="72" dur="500"/>
                                        <p:tgtEl>
                                          <p:spTgt spid="33853"/>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33847"/>
                                        </p:tgtEl>
                                        <p:attrNameLst>
                                          <p:attrName>style.visibility</p:attrName>
                                        </p:attrNameLst>
                                      </p:cBhvr>
                                      <p:to>
                                        <p:strVal val="visible"/>
                                      </p:to>
                                    </p:set>
                                    <p:anim calcmode="lin" valueType="num">
                                      <p:cBhvr>
                                        <p:cTn id="75" dur="500" fill="hold"/>
                                        <p:tgtEl>
                                          <p:spTgt spid="33847"/>
                                        </p:tgtEl>
                                        <p:attrNameLst>
                                          <p:attrName>ppt_w</p:attrName>
                                        </p:attrNameLst>
                                      </p:cBhvr>
                                      <p:tavLst>
                                        <p:tav tm="0">
                                          <p:val>
                                            <p:fltVal val="0"/>
                                          </p:val>
                                        </p:tav>
                                        <p:tav tm="100000">
                                          <p:val>
                                            <p:strVal val="#ppt_w"/>
                                          </p:val>
                                        </p:tav>
                                      </p:tavLst>
                                    </p:anim>
                                    <p:anim calcmode="lin" valueType="num">
                                      <p:cBhvr>
                                        <p:cTn id="76" dur="500" fill="hold"/>
                                        <p:tgtEl>
                                          <p:spTgt spid="33847"/>
                                        </p:tgtEl>
                                        <p:attrNameLst>
                                          <p:attrName>ppt_h</p:attrName>
                                        </p:attrNameLst>
                                      </p:cBhvr>
                                      <p:tavLst>
                                        <p:tav tm="0">
                                          <p:val>
                                            <p:fltVal val="0"/>
                                          </p:val>
                                        </p:tav>
                                        <p:tav tm="100000">
                                          <p:val>
                                            <p:strVal val="#ppt_h"/>
                                          </p:val>
                                        </p:tav>
                                      </p:tavLst>
                                    </p:anim>
                                    <p:anim calcmode="lin" valueType="num">
                                      <p:cBhvr>
                                        <p:cTn id="77" dur="500" fill="hold"/>
                                        <p:tgtEl>
                                          <p:spTgt spid="33847"/>
                                        </p:tgtEl>
                                        <p:attrNameLst>
                                          <p:attrName>style.rotation</p:attrName>
                                        </p:attrNameLst>
                                      </p:cBhvr>
                                      <p:tavLst>
                                        <p:tav tm="0">
                                          <p:val>
                                            <p:fltVal val="360"/>
                                          </p:val>
                                        </p:tav>
                                        <p:tav tm="100000">
                                          <p:val>
                                            <p:fltVal val="0"/>
                                          </p:val>
                                        </p:tav>
                                      </p:tavLst>
                                    </p:anim>
                                    <p:animEffect transition="in" filter="fade">
                                      <p:cBhvr>
                                        <p:cTn id="78" dur="500"/>
                                        <p:tgtEl>
                                          <p:spTgt spid="33847"/>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33849"/>
                                        </p:tgtEl>
                                        <p:attrNameLst>
                                          <p:attrName>style.visibility</p:attrName>
                                        </p:attrNameLst>
                                      </p:cBhvr>
                                      <p:to>
                                        <p:strVal val="visible"/>
                                      </p:to>
                                    </p:set>
                                    <p:anim calcmode="lin" valueType="num">
                                      <p:cBhvr>
                                        <p:cTn id="81" dur="500" fill="hold"/>
                                        <p:tgtEl>
                                          <p:spTgt spid="33849"/>
                                        </p:tgtEl>
                                        <p:attrNameLst>
                                          <p:attrName>ppt_w</p:attrName>
                                        </p:attrNameLst>
                                      </p:cBhvr>
                                      <p:tavLst>
                                        <p:tav tm="0">
                                          <p:val>
                                            <p:fltVal val="0"/>
                                          </p:val>
                                        </p:tav>
                                        <p:tav tm="100000">
                                          <p:val>
                                            <p:strVal val="#ppt_w"/>
                                          </p:val>
                                        </p:tav>
                                      </p:tavLst>
                                    </p:anim>
                                    <p:anim calcmode="lin" valueType="num">
                                      <p:cBhvr>
                                        <p:cTn id="82" dur="500" fill="hold"/>
                                        <p:tgtEl>
                                          <p:spTgt spid="33849"/>
                                        </p:tgtEl>
                                        <p:attrNameLst>
                                          <p:attrName>ppt_h</p:attrName>
                                        </p:attrNameLst>
                                      </p:cBhvr>
                                      <p:tavLst>
                                        <p:tav tm="0">
                                          <p:val>
                                            <p:fltVal val="0"/>
                                          </p:val>
                                        </p:tav>
                                        <p:tav tm="100000">
                                          <p:val>
                                            <p:strVal val="#ppt_h"/>
                                          </p:val>
                                        </p:tav>
                                      </p:tavLst>
                                    </p:anim>
                                    <p:anim calcmode="lin" valueType="num">
                                      <p:cBhvr>
                                        <p:cTn id="83" dur="500" fill="hold"/>
                                        <p:tgtEl>
                                          <p:spTgt spid="33849"/>
                                        </p:tgtEl>
                                        <p:attrNameLst>
                                          <p:attrName>style.rotation</p:attrName>
                                        </p:attrNameLst>
                                      </p:cBhvr>
                                      <p:tavLst>
                                        <p:tav tm="0">
                                          <p:val>
                                            <p:fltVal val="360"/>
                                          </p:val>
                                        </p:tav>
                                        <p:tav tm="100000">
                                          <p:val>
                                            <p:fltVal val="0"/>
                                          </p:val>
                                        </p:tav>
                                      </p:tavLst>
                                    </p:anim>
                                    <p:animEffect transition="in" filter="fade">
                                      <p:cBhvr>
                                        <p:cTn id="84" dur="500"/>
                                        <p:tgtEl>
                                          <p:spTgt spid="33849"/>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33854"/>
                                        </p:tgtEl>
                                        <p:attrNameLst>
                                          <p:attrName>style.visibility</p:attrName>
                                        </p:attrNameLst>
                                      </p:cBhvr>
                                      <p:to>
                                        <p:strVal val="visible"/>
                                      </p:to>
                                    </p:set>
                                    <p:anim calcmode="lin" valueType="num">
                                      <p:cBhvr>
                                        <p:cTn id="87" dur="500" fill="hold"/>
                                        <p:tgtEl>
                                          <p:spTgt spid="33854"/>
                                        </p:tgtEl>
                                        <p:attrNameLst>
                                          <p:attrName>ppt_w</p:attrName>
                                        </p:attrNameLst>
                                      </p:cBhvr>
                                      <p:tavLst>
                                        <p:tav tm="0">
                                          <p:val>
                                            <p:fltVal val="0"/>
                                          </p:val>
                                        </p:tav>
                                        <p:tav tm="100000">
                                          <p:val>
                                            <p:strVal val="#ppt_w"/>
                                          </p:val>
                                        </p:tav>
                                      </p:tavLst>
                                    </p:anim>
                                    <p:anim calcmode="lin" valueType="num">
                                      <p:cBhvr>
                                        <p:cTn id="88" dur="500" fill="hold"/>
                                        <p:tgtEl>
                                          <p:spTgt spid="33854"/>
                                        </p:tgtEl>
                                        <p:attrNameLst>
                                          <p:attrName>ppt_h</p:attrName>
                                        </p:attrNameLst>
                                      </p:cBhvr>
                                      <p:tavLst>
                                        <p:tav tm="0">
                                          <p:val>
                                            <p:fltVal val="0"/>
                                          </p:val>
                                        </p:tav>
                                        <p:tav tm="100000">
                                          <p:val>
                                            <p:strVal val="#ppt_h"/>
                                          </p:val>
                                        </p:tav>
                                      </p:tavLst>
                                    </p:anim>
                                    <p:anim calcmode="lin" valueType="num">
                                      <p:cBhvr>
                                        <p:cTn id="89" dur="500" fill="hold"/>
                                        <p:tgtEl>
                                          <p:spTgt spid="33854"/>
                                        </p:tgtEl>
                                        <p:attrNameLst>
                                          <p:attrName>style.rotation</p:attrName>
                                        </p:attrNameLst>
                                      </p:cBhvr>
                                      <p:tavLst>
                                        <p:tav tm="0">
                                          <p:val>
                                            <p:fltVal val="360"/>
                                          </p:val>
                                        </p:tav>
                                        <p:tav tm="100000">
                                          <p:val>
                                            <p:fltVal val="0"/>
                                          </p:val>
                                        </p:tav>
                                      </p:tavLst>
                                    </p:anim>
                                    <p:animEffect transition="in" filter="fade">
                                      <p:cBhvr>
                                        <p:cTn id="90" dur="500"/>
                                        <p:tgtEl>
                                          <p:spTgt spid="33854"/>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33856"/>
                                        </p:tgtEl>
                                        <p:attrNameLst>
                                          <p:attrName>style.visibility</p:attrName>
                                        </p:attrNameLst>
                                      </p:cBhvr>
                                      <p:to>
                                        <p:strVal val="visible"/>
                                      </p:to>
                                    </p:set>
                                    <p:anim calcmode="lin" valueType="num">
                                      <p:cBhvr>
                                        <p:cTn id="93" dur="500" fill="hold"/>
                                        <p:tgtEl>
                                          <p:spTgt spid="33856"/>
                                        </p:tgtEl>
                                        <p:attrNameLst>
                                          <p:attrName>ppt_w</p:attrName>
                                        </p:attrNameLst>
                                      </p:cBhvr>
                                      <p:tavLst>
                                        <p:tav tm="0">
                                          <p:val>
                                            <p:fltVal val="0"/>
                                          </p:val>
                                        </p:tav>
                                        <p:tav tm="100000">
                                          <p:val>
                                            <p:strVal val="#ppt_w"/>
                                          </p:val>
                                        </p:tav>
                                      </p:tavLst>
                                    </p:anim>
                                    <p:anim calcmode="lin" valueType="num">
                                      <p:cBhvr>
                                        <p:cTn id="94" dur="500" fill="hold"/>
                                        <p:tgtEl>
                                          <p:spTgt spid="33856"/>
                                        </p:tgtEl>
                                        <p:attrNameLst>
                                          <p:attrName>ppt_h</p:attrName>
                                        </p:attrNameLst>
                                      </p:cBhvr>
                                      <p:tavLst>
                                        <p:tav tm="0">
                                          <p:val>
                                            <p:fltVal val="0"/>
                                          </p:val>
                                        </p:tav>
                                        <p:tav tm="100000">
                                          <p:val>
                                            <p:strVal val="#ppt_h"/>
                                          </p:val>
                                        </p:tav>
                                      </p:tavLst>
                                    </p:anim>
                                    <p:anim calcmode="lin" valueType="num">
                                      <p:cBhvr>
                                        <p:cTn id="95" dur="500" fill="hold"/>
                                        <p:tgtEl>
                                          <p:spTgt spid="33856"/>
                                        </p:tgtEl>
                                        <p:attrNameLst>
                                          <p:attrName>style.rotation</p:attrName>
                                        </p:attrNameLst>
                                      </p:cBhvr>
                                      <p:tavLst>
                                        <p:tav tm="0">
                                          <p:val>
                                            <p:fltVal val="360"/>
                                          </p:val>
                                        </p:tav>
                                        <p:tav tm="100000">
                                          <p:val>
                                            <p:fltVal val="0"/>
                                          </p:val>
                                        </p:tav>
                                      </p:tavLst>
                                    </p:anim>
                                    <p:animEffect transition="in" filter="fade">
                                      <p:cBhvr>
                                        <p:cTn id="96" dur="500"/>
                                        <p:tgtEl>
                                          <p:spTgt spid="33856"/>
                                        </p:tgtEl>
                                      </p:cBhvr>
                                    </p:animEffect>
                                  </p:childTnLst>
                                </p:cTn>
                              </p:par>
                              <p:par>
                                <p:cTn id="97" presetID="49" presetClass="entr" presetSubtype="0" decel="100000" fill="hold" nodeType="withEffect">
                                  <p:stCondLst>
                                    <p:cond delay="0"/>
                                  </p:stCondLst>
                                  <p:childTnLst>
                                    <p:set>
                                      <p:cBhvr>
                                        <p:cTn id="98" dur="1" fill="hold">
                                          <p:stCondLst>
                                            <p:cond delay="0"/>
                                          </p:stCondLst>
                                        </p:cTn>
                                        <p:tgtEl>
                                          <p:spTgt spid="33850"/>
                                        </p:tgtEl>
                                        <p:attrNameLst>
                                          <p:attrName>style.visibility</p:attrName>
                                        </p:attrNameLst>
                                      </p:cBhvr>
                                      <p:to>
                                        <p:strVal val="visible"/>
                                      </p:to>
                                    </p:set>
                                    <p:anim calcmode="lin" valueType="num">
                                      <p:cBhvr>
                                        <p:cTn id="99" dur="500" fill="hold"/>
                                        <p:tgtEl>
                                          <p:spTgt spid="33850"/>
                                        </p:tgtEl>
                                        <p:attrNameLst>
                                          <p:attrName>ppt_w</p:attrName>
                                        </p:attrNameLst>
                                      </p:cBhvr>
                                      <p:tavLst>
                                        <p:tav tm="0">
                                          <p:val>
                                            <p:fltVal val="0"/>
                                          </p:val>
                                        </p:tav>
                                        <p:tav tm="100000">
                                          <p:val>
                                            <p:strVal val="#ppt_w"/>
                                          </p:val>
                                        </p:tav>
                                      </p:tavLst>
                                    </p:anim>
                                    <p:anim calcmode="lin" valueType="num">
                                      <p:cBhvr>
                                        <p:cTn id="100" dur="500" fill="hold"/>
                                        <p:tgtEl>
                                          <p:spTgt spid="33850"/>
                                        </p:tgtEl>
                                        <p:attrNameLst>
                                          <p:attrName>ppt_h</p:attrName>
                                        </p:attrNameLst>
                                      </p:cBhvr>
                                      <p:tavLst>
                                        <p:tav tm="0">
                                          <p:val>
                                            <p:fltVal val="0"/>
                                          </p:val>
                                        </p:tav>
                                        <p:tav tm="100000">
                                          <p:val>
                                            <p:strVal val="#ppt_h"/>
                                          </p:val>
                                        </p:tav>
                                      </p:tavLst>
                                    </p:anim>
                                    <p:anim calcmode="lin" valueType="num">
                                      <p:cBhvr>
                                        <p:cTn id="101" dur="500" fill="hold"/>
                                        <p:tgtEl>
                                          <p:spTgt spid="33850"/>
                                        </p:tgtEl>
                                        <p:attrNameLst>
                                          <p:attrName>style.rotation</p:attrName>
                                        </p:attrNameLst>
                                      </p:cBhvr>
                                      <p:tavLst>
                                        <p:tav tm="0">
                                          <p:val>
                                            <p:fltVal val="360"/>
                                          </p:val>
                                        </p:tav>
                                        <p:tav tm="100000">
                                          <p:val>
                                            <p:fltVal val="0"/>
                                          </p:val>
                                        </p:tav>
                                      </p:tavLst>
                                    </p:anim>
                                    <p:animEffect transition="in" filter="fade">
                                      <p:cBhvr>
                                        <p:cTn id="102" dur="500"/>
                                        <p:tgtEl>
                                          <p:spTgt spid="33850"/>
                                        </p:tgtEl>
                                      </p:cBhvr>
                                    </p:animEffect>
                                  </p:childTnLst>
                                </p:cTn>
                              </p:par>
                              <p:par>
                                <p:cTn id="103" presetID="49" presetClass="entr" presetSubtype="0" decel="100000" fill="hold" nodeType="withEffect">
                                  <p:stCondLst>
                                    <p:cond delay="0"/>
                                  </p:stCondLst>
                                  <p:childTnLst>
                                    <p:set>
                                      <p:cBhvr>
                                        <p:cTn id="104" dur="1" fill="hold">
                                          <p:stCondLst>
                                            <p:cond delay="0"/>
                                          </p:stCondLst>
                                        </p:cTn>
                                        <p:tgtEl>
                                          <p:spTgt spid="33858"/>
                                        </p:tgtEl>
                                        <p:attrNameLst>
                                          <p:attrName>style.visibility</p:attrName>
                                        </p:attrNameLst>
                                      </p:cBhvr>
                                      <p:to>
                                        <p:strVal val="visible"/>
                                      </p:to>
                                    </p:set>
                                    <p:anim calcmode="lin" valueType="num">
                                      <p:cBhvr>
                                        <p:cTn id="105" dur="500" fill="hold"/>
                                        <p:tgtEl>
                                          <p:spTgt spid="33858"/>
                                        </p:tgtEl>
                                        <p:attrNameLst>
                                          <p:attrName>ppt_w</p:attrName>
                                        </p:attrNameLst>
                                      </p:cBhvr>
                                      <p:tavLst>
                                        <p:tav tm="0">
                                          <p:val>
                                            <p:fltVal val="0"/>
                                          </p:val>
                                        </p:tav>
                                        <p:tav tm="100000">
                                          <p:val>
                                            <p:strVal val="#ppt_w"/>
                                          </p:val>
                                        </p:tav>
                                      </p:tavLst>
                                    </p:anim>
                                    <p:anim calcmode="lin" valueType="num">
                                      <p:cBhvr>
                                        <p:cTn id="106" dur="500" fill="hold"/>
                                        <p:tgtEl>
                                          <p:spTgt spid="33858"/>
                                        </p:tgtEl>
                                        <p:attrNameLst>
                                          <p:attrName>ppt_h</p:attrName>
                                        </p:attrNameLst>
                                      </p:cBhvr>
                                      <p:tavLst>
                                        <p:tav tm="0">
                                          <p:val>
                                            <p:fltVal val="0"/>
                                          </p:val>
                                        </p:tav>
                                        <p:tav tm="100000">
                                          <p:val>
                                            <p:strVal val="#ppt_h"/>
                                          </p:val>
                                        </p:tav>
                                      </p:tavLst>
                                    </p:anim>
                                    <p:anim calcmode="lin" valueType="num">
                                      <p:cBhvr>
                                        <p:cTn id="107" dur="500" fill="hold"/>
                                        <p:tgtEl>
                                          <p:spTgt spid="33858"/>
                                        </p:tgtEl>
                                        <p:attrNameLst>
                                          <p:attrName>style.rotation</p:attrName>
                                        </p:attrNameLst>
                                      </p:cBhvr>
                                      <p:tavLst>
                                        <p:tav tm="0">
                                          <p:val>
                                            <p:fltVal val="360"/>
                                          </p:val>
                                        </p:tav>
                                        <p:tav tm="100000">
                                          <p:val>
                                            <p:fltVal val="0"/>
                                          </p:val>
                                        </p:tav>
                                      </p:tavLst>
                                    </p:anim>
                                    <p:animEffect transition="in" filter="fade">
                                      <p:cBhvr>
                                        <p:cTn id="108" dur="500"/>
                                        <p:tgtEl>
                                          <p:spTgt spid="33858"/>
                                        </p:tgtEl>
                                      </p:cBhvr>
                                    </p:animEffect>
                                  </p:childTnLst>
                                </p:cTn>
                              </p:par>
                              <p:par>
                                <p:cTn id="109" presetID="49" presetClass="entr" presetSubtype="0" decel="100000" fill="hold" nodeType="withEffect">
                                  <p:stCondLst>
                                    <p:cond delay="0"/>
                                  </p:stCondLst>
                                  <p:childTnLst>
                                    <p:set>
                                      <p:cBhvr>
                                        <p:cTn id="110" dur="1" fill="hold">
                                          <p:stCondLst>
                                            <p:cond delay="0"/>
                                          </p:stCondLst>
                                        </p:cTn>
                                        <p:tgtEl>
                                          <p:spTgt spid="33863"/>
                                        </p:tgtEl>
                                        <p:attrNameLst>
                                          <p:attrName>style.visibility</p:attrName>
                                        </p:attrNameLst>
                                      </p:cBhvr>
                                      <p:to>
                                        <p:strVal val="visible"/>
                                      </p:to>
                                    </p:set>
                                    <p:anim calcmode="lin" valueType="num">
                                      <p:cBhvr>
                                        <p:cTn id="111" dur="500" fill="hold"/>
                                        <p:tgtEl>
                                          <p:spTgt spid="33863"/>
                                        </p:tgtEl>
                                        <p:attrNameLst>
                                          <p:attrName>ppt_w</p:attrName>
                                        </p:attrNameLst>
                                      </p:cBhvr>
                                      <p:tavLst>
                                        <p:tav tm="0">
                                          <p:val>
                                            <p:fltVal val="0"/>
                                          </p:val>
                                        </p:tav>
                                        <p:tav tm="100000">
                                          <p:val>
                                            <p:strVal val="#ppt_w"/>
                                          </p:val>
                                        </p:tav>
                                      </p:tavLst>
                                    </p:anim>
                                    <p:anim calcmode="lin" valueType="num">
                                      <p:cBhvr>
                                        <p:cTn id="112" dur="500" fill="hold"/>
                                        <p:tgtEl>
                                          <p:spTgt spid="33863"/>
                                        </p:tgtEl>
                                        <p:attrNameLst>
                                          <p:attrName>ppt_h</p:attrName>
                                        </p:attrNameLst>
                                      </p:cBhvr>
                                      <p:tavLst>
                                        <p:tav tm="0">
                                          <p:val>
                                            <p:fltVal val="0"/>
                                          </p:val>
                                        </p:tav>
                                        <p:tav tm="100000">
                                          <p:val>
                                            <p:strVal val="#ppt_h"/>
                                          </p:val>
                                        </p:tav>
                                      </p:tavLst>
                                    </p:anim>
                                    <p:anim calcmode="lin" valueType="num">
                                      <p:cBhvr>
                                        <p:cTn id="113" dur="500" fill="hold"/>
                                        <p:tgtEl>
                                          <p:spTgt spid="33863"/>
                                        </p:tgtEl>
                                        <p:attrNameLst>
                                          <p:attrName>style.rotation</p:attrName>
                                        </p:attrNameLst>
                                      </p:cBhvr>
                                      <p:tavLst>
                                        <p:tav tm="0">
                                          <p:val>
                                            <p:fltVal val="360"/>
                                          </p:val>
                                        </p:tav>
                                        <p:tav tm="100000">
                                          <p:val>
                                            <p:fltVal val="0"/>
                                          </p:val>
                                        </p:tav>
                                      </p:tavLst>
                                    </p:anim>
                                    <p:animEffect transition="in" filter="fade">
                                      <p:cBhvr>
                                        <p:cTn id="114" dur="500"/>
                                        <p:tgtEl>
                                          <p:spTgt spid="33863"/>
                                        </p:tgtEl>
                                      </p:cBhvr>
                                    </p:animEffect>
                                  </p:childTnLst>
                                </p:cTn>
                              </p:par>
                              <p:par>
                                <p:cTn id="115" presetID="49" presetClass="entr" presetSubtype="0" decel="100000" fill="hold" nodeType="withEffect">
                                  <p:stCondLst>
                                    <p:cond delay="0"/>
                                  </p:stCondLst>
                                  <p:childTnLst>
                                    <p:set>
                                      <p:cBhvr>
                                        <p:cTn id="116" dur="1" fill="hold">
                                          <p:stCondLst>
                                            <p:cond delay="0"/>
                                          </p:stCondLst>
                                        </p:cTn>
                                        <p:tgtEl>
                                          <p:spTgt spid="33862"/>
                                        </p:tgtEl>
                                        <p:attrNameLst>
                                          <p:attrName>style.visibility</p:attrName>
                                        </p:attrNameLst>
                                      </p:cBhvr>
                                      <p:to>
                                        <p:strVal val="visible"/>
                                      </p:to>
                                    </p:set>
                                    <p:anim calcmode="lin" valueType="num">
                                      <p:cBhvr>
                                        <p:cTn id="117" dur="500" fill="hold"/>
                                        <p:tgtEl>
                                          <p:spTgt spid="33862"/>
                                        </p:tgtEl>
                                        <p:attrNameLst>
                                          <p:attrName>ppt_w</p:attrName>
                                        </p:attrNameLst>
                                      </p:cBhvr>
                                      <p:tavLst>
                                        <p:tav tm="0">
                                          <p:val>
                                            <p:fltVal val="0"/>
                                          </p:val>
                                        </p:tav>
                                        <p:tav tm="100000">
                                          <p:val>
                                            <p:strVal val="#ppt_w"/>
                                          </p:val>
                                        </p:tav>
                                      </p:tavLst>
                                    </p:anim>
                                    <p:anim calcmode="lin" valueType="num">
                                      <p:cBhvr>
                                        <p:cTn id="118" dur="500" fill="hold"/>
                                        <p:tgtEl>
                                          <p:spTgt spid="33862"/>
                                        </p:tgtEl>
                                        <p:attrNameLst>
                                          <p:attrName>ppt_h</p:attrName>
                                        </p:attrNameLst>
                                      </p:cBhvr>
                                      <p:tavLst>
                                        <p:tav tm="0">
                                          <p:val>
                                            <p:fltVal val="0"/>
                                          </p:val>
                                        </p:tav>
                                        <p:tav tm="100000">
                                          <p:val>
                                            <p:strVal val="#ppt_h"/>
                                          </p:val>
                                        </p:tav>
                                      </p:tavLst>
                                    </p:anim>
                                    <p:anim calcmode="lin" valueType="num">
                                      <p:cBhvr>
                                        <p:cTn id="119" dur="500" fill="hold"/>
                                        <p:tgtEl>
                                          <p:spTgt spid="33862"/>
                                        </p:tgtEl>
                                        <p:attrNameLst>
                                          <p:attrName>style.rotation</p:attrName>
                                        </p:attrNameLst>
                                      </p:cBhvr>
                                      <p:tavLst>
                                        <p:tav tm="0">
                                          <p:val>
                                            <p:fltVal val="360"/>
                                          </p:val>
                                        </p:tav>
                                        <p:tav tm="100000">
                                          <p:val>
                                            <p:fltVal val="0"/>
                                          </p:val>
                                        </p:tav>
                                      </p:tavLst>
                                    </p:anim>
                                    <p:animEffect transition="in" filter="fade">
                                      <p:cBhvr>
                                        <p:cTn id="120" dur="500"/>
                                        <p:tgtEl>
                                          <p:spTgt spid="33862"/>
                                        </p:tgtEl>
                                      </p:cBhvr>
                                    </p:animEffect>
                                  </p:childTnLst>
                                </p:cTn>
                              </p:par>
                              <p:par>
                                <p:cTn id="121" presetID="49" presetClass="entr" presetSubtype="0" decel="100000" fill="hold" nodeType="withEffect">
                                  <p:stCondLst>
                                    <p:cond delay="0"/>
                                  </p:stCondLst>
                                  <p:childTnLst>
                                    <p:set>
                                      <p:cBhvr>
                                        <p:cTn id="122" dur="1" fill="hold">
                                          <p:stCondLst>
                                            <p:cond delay="0"/>
                                          </p:stCondLst>
                                        </p:cTn>
                                        <p:tgtEl>
                                          <p:spTgt spid="33857"/>
                                        </p:tgtEl>
                                        <p:attrNameLst>
                                          <p:attrName>style.visibility</p:attrName>
                                        </p:attrNameLst>
                                      </p:cBhvr>
                                      <p:to>
                                        <p:strVal val="visible"/>
                                      </p:to>
                                    </p:set>
                                    <p:anim calcmode="lin" valueType="num">
                                      <p:cBhvr>
                                        <p:cTn id="123" dur="500" fill="hold"/>
                                        <p:tgtEl>
                                          <p:spTgt spid="33857"/>
                                        </p:tgtEl>
                                        <p:attrNameLst>
                                          <p:attrName>ppt_w</p:attrName>
                                        </p:attrNameLst>
                                      </p:cBhvr>
                                      <p:tavLst>
                                        <p:tav tm="0">
                                          <p:val>
                                            <p:fltVal val="0"/>
                                          </p:val>
                                        </p:tav>
                                        <p:tav tm="100000">
                                          <p:val>
                                            <p:strVal val="#ppt_w"/>
                                          </p:val>
                                        </p:tav>
                                      </p:tavLst>
                                    </p:anim>
                                    <p:anim calcmode="lin" valueType="num">
                                      <p:cBhvr>
                                        <p:cTn id="124" dur="500" fill="hold"/>
                                        <p:tgtEl>
                                          <p:spTgt spid="33857"/>
                                        </p:tgtEl>
                                        <p:attrNameLst>
                                          <p:attrName>ppt_h</p:attrName>
                                        </p:attrNameLst>
                                      </p:cBhvr>
                                      <p:tavLst>
                                        <p:tav tm="0">
                                          <p:val>
                                            <p:fltVal val="0"/>
                                          </p:val>
                                        </p:tav>
                                        <p:tav tm="100000">
                                          <p:val>
                                            <p:strVal val="#ppt_h"/>
                                          </p:val>
                                        </p:tav>
                                      </p:tavLst>
                                    </p:anim>
                                    <p:anim calcmode="lin" valueType="num">
                                      <p:cBhvr>
                                        <p:cTn id="125" dur="500" fill="hold"/>
                                        <p:tgtEl>
                                          <p:spTgt spid="33857"/>
                                        </p:tgtEl>
                                        <p:attrNameLst>
                                          <p:attrName>style.rotation</p:attrName>
                                        </p:attrNameLst>
                                      </p:cBhvr>
                                      <p:tavLst>
                                        <p:tav tm="0">
                                          <p:val>
                                            <p:fltVal val="360"/>
                                          </p:val>
                                        </p:tav>
                                        <p:tav tm="100000">
                                          <p:val>
                                            <p:fltVal val="0"/>
                                          </p:val>
                                        </p:tav>
                                      </p:tavLst>
                                    </p:anim>
                                    <p:animEffect transition="in" filter="fade">
                                      <p:cBhvr>
                                        <p:cTn id="126" dur="500"/>
                                        <p:tgtEl>
                                          <p:spTgt spid="33857"/>
                                        </p:tgtEl>
                                      </p:cBhvr>
                                    </p:animEffect>
                                  </p:childTnLst>
                                </p:cTn>
                              </p:par>
                              <p:par>
                                <p:cTn id="127" presetID="49" presetClass="entr" presetSubtype="0" decel="100000" fill="hold" nodeType="withEffect">
                                  <p:stCondLst>
                                    <p:cond delay="0"/>
                                  </p:stCondLst>
                                  <p:childTnLst>
                                    <p:set>
                                      <p:cBhvr>
                                        <p:cTn id="128" dur="1" fill="hold">
                                          <p:stCondLst>
                                            <p:cond delay="0"/>
                                          </p:stCondLst>
                                        </p:cTn>
                                        <p:tgtEl>
                                          <p:spTgt spid="33865"/>
                                        </p:tgtEl>
                                        <p:attrNameLst>
                                          <p:attrName>style.visibility</p:attrName>
                                        </p:attrNameLst>
                                      </p:cBhvr>
                                      <p:to>
                                        <p:strVal val="visible"/>
                                      </p:to>
                                    </p:set>
                                    <p:anim calcmode="lin" valueType="num">
                                      <p:cBhvr>
                                        <p:cTn id="129" dur="500" fill="hold"/>
                                        <p:tgtEl>
                                          <p:spTgt spid="33865"/>
                                        </p:tgtEl>
                                        <p:attrNameLst>
                                          <p:attrName>ppt_w</p:attrName>
                                        </p:attrNameLst>
                                      </p:cBhvr>
                                      <p:tavLst>
                                        <p:tav tm="0">
                                          <p:val>
                                            <p:fltVal val="0"/>
                                          </p:val>
                                        </p:tav>
                                        <p:tav tm="100000">
                                          <p:val>
                                            <p:strVal val="#ppt_w"/>
                                          </p:val>
                                        </p:tav>
                                      </p:tavLst>
                                    </p:anim>
                                    <p:anim calcmode="lin" valueType="num">
                                      <p:cBhvr>
                                        <p:cTn id="130" dur="500" fill="hold"/>
                                        <p:tgtEl>
                                          <p:spTgt spid="33865"/>
                                        </p:tgtEl>
                                        <p:attrNameLst>
                                          <p:attrName>ppt_h</p:attrName>
                                        </p:attrNameLst>
                                      </p:cBhvr>
                                      <p:tavLst>
                                        <p:tav tm="0">
                                          <p:val>
                                            <p:fltVal val="0"/>
                                          </p:val>
                                        </p:tav>
                                        <p:tav tm="100000">
                                          <p:val>
                                            <p:strVal val="#ppt_h"/>
                                          </p:val>
                                        </p:tav>
                                      </p:tavLst>
                                    </p:anim>
                                    <p:anim calcmode="lin" valueType="num">
                                      <p:cBhvr>
                                        <p:cTn id="131" dur="500" fill="hold"/>
                                        <p:tgtEl>
                                          <p:spTgt spid="33865"/>
                                        </p:tgtEl>
                                        <p:attrNameLst>
                                          <p:attrName>style.rotation</p:attrName>
                                        </p:attrNameLst>
                                      </p:cBhvr>
                                      <p:tavLst>
                                        <p:tav tm="0">
                                          <p:val>
                                            <p:fltVal val="360"/>
                                          </p:val>
                                        </p:tav>
                                        <p:tav tm="100000">
                                          <p:val>
                                            <p:fltVal val="0"/>
                                          </p:val>
                                        </p:tav>
                                      </p:tavLst>
                                    </p:anim>
                                    <p:animEffect transition="in" filter="fade">
                                      <p:cBhvr>
                                        <p:cTn id="132" dur="500"/>
                                        <p:tgtEl>
                                          <p:spTgt spid="33865"/>
                                        </p:tgtEl>
                                      </p:cBhvr>
                                    </p:animEffect>
                                  </p:childTnLst>
                                </p:cTn>
                              </p:par>
                              <p:par>
                                <p:cTn id="133" presetID="49" presetClass="entr" presetSubtype="0" decel="100000" fill="hold" nodeType="withEffect">
                                  <p:stCondLst>
                                    <p:cond delay="0"/>
                                  </p:stCondLst>
                                  <p:childTnLst>
                                    <p:set>
                                      <p:cBhvr>
                                        <p:cTn id="134" dur="1" fill="hold">
                                          <p:stCondLst>
                                            <p:cond delay="0"/>
                                          </p:stCondLst>
                                        </p:cTn>
                                        <p:tgtEl>
                                          <p:spTgt spid="33861"/>
                                        </p:tgtEl>
                                        <p:attrNameLst>
                                          <p:attrName>style.visibility</p:attrName>
                                        </p:attrNameLst>
                                      </p:cBhvr>
                                      <p:to>
                                        <p:strVal val="visible"/>
                                      </p:to>
                                    </p:set>
                                    <p:anim calcmode="lin" valueType="num">
                                      <p:cBhvr>
                                        <p:cTn id="135" dur="500" fill="hold"/>
                                        <p:tgtEl>
                                          <p:spTgt spid="33861"/>
                                        </p:tgtEl>
                                        <p:attrNameLst>
                                          <p:attrName>ppt_w</p:attrName>
                                        </p:attrNameLst>
                                      </p:cBhvr>
                                      <p:tavLst>
                                        <p:tav tm="0">
                                          <p:val>
                                            <p:fltVal val="0"/>
                                          </p:val>
                                        </p:tav>
                                        <p:tav tm="100000">
                                          <p:val>
                                            <p:strVal val="#ppt_w"/>
                                          </p:val>
                                        </p:tav>
                                      </p:tavLst>
                                    </p:anim>
                                    <p:anim calcmode="lin" valueType="num">
                                      <p:cBhvr>
                                        <p:cTn id="136" dur="500" fill="hold"/>
                                        <p:tgtEl>
                                          <p:spTgt spid="33861"/>
                                        </p:tgtEl>
                                        <p:attrNameLst>
                                          <p:attrName>ppt_h</p:attrName>
                                        </p:attrNameLst>
                                      </p:cBhvr>
                                      <p:tavLst>
                                        <p:tav tm="0">
                                          <p:val>
                                            <p:fltVal val="0"/>
                                          </p:val>
                                        </p:tav>
                                        <p:tav tm="100000">
                                          <p:val>
                                            <p:strVal val="#ppt_h"/>
                                          </p:val>
                                        </p:tav>
                                      </p:tavLst>
                                    </p:anim>
                                    <p:anim calcmode="lin" valueType="num">
                                      <p:cBhvr>
                                        <p:cTn id="137" dur="500" fill="hold"/>
                                        <p:tgtEl>
                                          <p:spTgt spid="33861"/>
                                        </p:tgtEl>
                                        <p:attrNameLst>
                                          <p:attrName>style.rotation</p:attrName>
                                        </p:attrNameLst>
                                      </p:cBhvr>
                                      <p:tavLst>
                                        <p:tav tm="0">
                                          <p:val>
                                            <p:fltVal val="360"/>
                                          </p:val>
                                        </p:tav>
                                        <p:tav tm="100000">
                                          <p:val>
                                            <p:fltVal val="0"/>
                                          </p:val>
                                        </p:tav>
                                      </p:tavLst>
                                    </p:anim>
                                    <p:animEffect transition="in" filter="fade">
                                      <p:cBhvr>
                                        <p:cTn id="138" dur="500"/>
                                        <p:tgtEl>
                                          <p:spTgt spid="33861"/>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33855"/>
                                        </p:tgtEl>
                                        <p:attrNameLst>
                                          <p:attrName>style.visibility</p:attrName>
                                        </p:attrNameLst>
                                      </p:cBhvr>
                                      <p:to>
                                        <p:strVal val="visible"/>
                                      </p:to>
                                    </p:set>
                                    <p:anim calcmode="lin" valueType="num">
                                      <p:cBhvr>
                                        <p:cTn id="141" dur="500" fill="hold"/>
                                        <p:tgtEl>
                                          <p:spTgt spid="33855"/>
                                        </p:tgtEl>
                                        <p:attrNameLst>
                                          <p:attrName>ppt_w</p:attrName>
                                        </p:attrNameLst>
                                      </p:cBhvr>
                                      <p:tavLst>
                                        <p:tav tm="0">
                                          <p:val>
                                            <p:fltVal val="0"/>
                                          </p:val>
                                        </p:tav>
                                        <p:tav tm="100000">
                                          <p:val>
                                            <p:strVal val="#ppt_w"/>
                                          </p:val>
                                        </p:tav>
                                      </p:tavLst>
                                    </p:anim>
                                    <p:anim calcmode="lin" valueType="num">
                                      <p:cBhvr>
                                        <p:cTn id="142" dur="500" fill="hold"/>
                                        <p:tgtEl>
                                          <p:spTgt spid="33855"/>
                                        </p:tgtEl>
                                        <p:attrNameLst>
                                          <p:attrName>ppt_h</p:attrName>
                                        </p:attrNameLst>
                                      </p:cBhvr>
                                      <p:tavLst>
                                        <p:tav tm="0">
                                          <p:val>
                                            <p:fltVal val="0"/>
                                          </p:val>
                                        </p:tav>
                                        <p:tav tm="100000">
                                          <p:val>
                                            <p:strVal val="#ppt_h"/>
                                          </p:val>
                                        </p:tav>
                                      </p:tavLst>
                                    </p:anim>
                                    <p:anim calcmode="lin" valueType="num">
                                      <p:cBhvr>
                                        <p:cTn id="143" dur="500" fill="hold"/>
                                        <p:tgtEl>
                                          <p:spTgt spid="33855"/>
                                        </p:tgtEl>
                                        <p:attrNameLst>
                                          <p:attrName>style.rotation</p:attrName>
                                        </p:attrNameLst>
                                      </p:cBhvr>
                                      <p:tavLst>
                                        <p:tav tm="0">
                                          <p:val>
                                            <p:fltVal val="360"/>
                                          </p:val>
                                        </p:tav>
                                        <p:tav tm="100000">
                                          <p:val>
                                            <p:fltVal val="0"/>
                                          </p:val>
                                        </p:tav>
                                      </p:tavLst>
                                    </p:anim>
                                    <p:animEffect transition="in" filter="fade">
                                      <p:cBhvr>
                                        <p:cTn id="144" dur="500"/>
                                        <p:tgtEl>
                                          <p:spTgt spid="33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dvAuto="1000"/>
      <p:bldP spid="33844" grpId="0"/>
      <p:bldP spid="33846" grpId="0"/>
      <p:bldP spid="33848" grpId="0"/>
      <p:bldP spid="3385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2025" y="1134110"/>
            <a:ext cx="7138670" cy="2009775"/>
          </a:xfrm>
          <a:prstGeom prst="rect">
            <a:avLst/>
          </a:prstGeom>
          <a:noFill/>
        </p:spPr>
        <p:txBody>
          <a:bodyPr wrap="square" rtlCol="0">
            <a:spAutoFit/>
          </a:bodyPr>
          <a:lstStyle/>
          <a:p>
            <a:pPr marL="285750" indent="-285750">
              <a:lnSpc>
                <a:spcPct val="130000"/>
              </a:lnSpc>
              <a:buFont typeface="Wingdings" panose="05000000000000000000" charset="0"/>
              <a:buChar char="p"/>
            </a:pPr>
            <a:r>
              <a:rPr lang="zh-CN" altLang="en-US" sz="2400" b="1"/>
              <a:t>关键概念</a:t>
            </a:r>
          </a:p>
          <a:p>
            <a:pPr marL="285750" indent="-285750">
              <a:lnSpc>
                <a:spcPct val="130000"/>
              </a:lnSpc>
              <a:buFont typeface="Wingdings" panose="05000000000000000000" charset="0"/>
              <a:buChar char="n"/>
            </a:pPr>
            <a:endParaRPr lang="zh-CN" altLang="en-US" b="1"/>
          </a:p>
          <a:p>
            <a:pPr marL="742950" lvl="1" indent="-285750">
              <a:lnSpc>
                <a:spcPct val="130000"/>
              </a:lnSpc>
              <a:buFont typeface="Wingdings" panose="05000000000000000000" charset="0"/>
              <a:buChar char="n"/>
            </a:pPr>
            <a:r>
              <a:rPr lang="zh-CN" altLang="en-US" b="1"/>
              <a:t>需求曲线绘制了市场价格和买方需求量直接的关系</a:t>
            </a:r>
          </a:p>
          <a:p>
            <a:pPr marL="742950" lvl="1" indent="-285750">
              <a:lnSpc>
                <a:spcPct val="130000"/>
              </a:lnSpc>
              <a:buFont typeface="Wingdings" panose="05000000000000000000" charset="0"/>
              <a:buChar char="n"/>
            </a:pPr>
            <a:r>
              <a:rPr lang="zh-CN" altLang="en-US" b="1"/>
              <a:t>供给曲线绘制了市场价格和卖方供给量直接的关系</a:t>
            </a:r>
          </a:p>
          <a:p>
            <a:pPr marL="742950" lvl="1" indent="-285750">
              <a:lnSpc>
                <a:spcPct val="130000"/>
              </a:lnSpc>
              <a:buFont typeface="Wingdings" panose="05000000000000000000" charset="0"/>
              <a:buChar char="n"/>
            </a:pPr>
            <a:r>
              <a:rPr lang="zh-CN" altLang="en-US" b="1"/>
              <a:t>竞争均衡价格使得需求量与供给量相等</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467544" y="620688"/>
          <a:ext cx="8259418" cy="50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文本框 1"/>
          <p:cNvSpPr txBox="1"/>
          <p:nvPr/>
        </p:nvSpPr>
        <p:spPr>
          <a:xfrm>
            <a:off x="3160713" y="1096963"/>
            <a:ext cx="2873375" cy="585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latin typeface="Adobe 黑体 Std R" pitchFamily="34" charset="-122"/>
                <a:ea typeface="Adobe 黑体 Std R" pitchFamily="34" charset="-122"/>
              </a:rPr>
              <a:t>第四节</a:t>
            </a:r>
            <a:r>
              <a:rPr lang="en-US" altLang="zh-CN" dirty="0">
                <a:latin typeface="Adobe 黑体 Std R" pitchFamily="34" charset="-122"/>
                <a:ea typeface="Adobe 黑体 Std R" pitchFamily="34" charset="-122"/>
              </a:rPr>
              <a:t>	</a:t>
            </a:r>
            <a:r>
              <a:rPr lang="zh-CN" altLang="en-US" dirty="0">
                <a:latin typeface="Adobe 黑体 Std R" pitchFamily="34" charset="-122"/>
                <a:ea typeface="Adobe 黑体 Std R" pitchFamily="34" charset="-122"/>
              </a:rPr>
              <a:t>弹性</a:t>
            </a:r>
          </a:p>
        </p:txBody>
      </p:sp>
      <p:grpSp>
        <p:nvGrpSpPr>
          <p:cNvPr id="3" name="组合 2"/>
          <p:cNvGrpSpPr/>
          <p:nvPr/>
        </p:nvGrpSpPr>
        <p:grpSpPr>
          <a:xfrm>
            <a:off x="4500245" y="2853055"/>
            <a:ext cx="4176713" cy="1871663"/>
            <a:chOff x="323528" y="3356992"/>
            <a:chExt cx="4176464" cy="1872207"/>
          </a:xfrm>
        </p:grpSpPr>
        <p:sp>
          <p:nvSpPr>
            <p:cNvPr id="7" name="圆角矩形 44"/>
            <p:cNvSpPr>
              <a:spLocks noChangeArrowheads="1"/>
            </p:cNvSpPr>
            <p:nvPr/>
          </p:nvSpPr>
          <p:spPr bwMode="auto">
            <a:xfrm>
              <a:off x="323528" y="3356992"/>
              <a:ext cx="4176464" cy="1872207"/>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467982" y="3501497"/>
              <a:ext cx="3960576" cy="1568906"/>
            </a:xfrm>
            <a:prstGeom prst="rect">
              <a:avLst/>
            </a:prstGeom>
            <a:noFill/>
          </p:spPr>
          <p:txBody>
            <a:bodyPr>
              <a:spAutoFit/>
            </a:bodyPr>
            <a:lstStyle/>
            <a:p>
              <a:pPr marL="342900" marR="0" indent="-342900" defTabSz="914400">
                <a:buClrTx/>
                <a:buSzTx/>
                <a:buFont typeface="Arial" panose="020B0604020202020204" pitchFamily="34" charset="0"/>
                <a:buChar char="•"/>
                <a:defRPr/>
              </a:pPr>
              <a:r>
                <a:rPr kumimoji="0" lang="zh-CN" altLang="en-US" sz="2400" kern="1200" cap="none" spc="0" normalizeH="0" baseline="0" noProof="0" dirty="0">
                  <a:latin typeface="+mn-ea"/>
                  <a:ea typeface="+mn-ea"/>
                  <a:cs typeface="+mn-cs"/>
                </a:rPr>
                <a:t>前面三节讨论供求与价格之间定性的关系；</a:t>
              </a:r>
              <a:endParaRPr kumimoji="0" lang="en-US" altLang="zh-CN" sz="2400" kern="1200" cap="none" spc="0" normalizeH="0" baseline="0" noProof="0" dirty="0">
                <a:latin typeface="+mn-ea"/>
                <a:ea typeface="+mn-ea"/>
                <a:cs typeface="+mn-cs"/>
              </a:endParaRPr>
            </a:p>
            <a:p>
              <a:pPr marL="342900" marR="0" indent="-342900" defTabSz="914400">
                <a:buClrTx/>
                <a:buSzTx/>
                <a:buFont typeface="Arial" panose="020B0604020202020204" pitchFamily="34" charset="0"/>
                <a:buChar char="•"/>
                <a:defRPr/>
              </a:pPr>
              <a:r>
                <a:rPr kumimoji="0" lang="zh-CN" altLang="en-US" sz="2400" kern="1200" cap="none" spc="0" normalizeH="0" baseline="0" noProof="0" dirty="0">
                  <a:latin typeface="+mn-ea"/>
                  <a:ea typeface="+mn-ea"/>
                  <a:cs typeface="+mn-cs"/>
                </a:rPr>
                <a:t>这一节进一步讨论定量的关系</a:t>
              </a:r>
            </a:p>
          </p:txBody>
        </p:sp>
      </p:gr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type="body"/>
          </p:nvPr>
        </p:nvSpPr>
        <p:spPr>
          <a:xfrm>
            <a:off x="-335756" y="1323975"/>
            <a:ext cx="8229600" cy="4784725"/>
          </a:xfrm>
        </p:spPr>
        <p:txBody>
          <a:bodyPr vert="horz" wrap="square" lIns="91440" tIns="45720" rIns="91440" bIns="45720" anchor="t" anchorCtr="0"/>
          <a:lstStyle/>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弹性定义</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衡量一个经济量相应于另外一个经济量变动的敏感程度的指标。</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lnSpc>
                <a:spcPct val="150000"/>
              </a:lnSpc>
              <a:buFontTx/>
              <a:buAutoNum type="arabicPeriod" startAt="2"/>
            </a:pPr>
            <a:r>
              <a:rPr lang="zh-CN" altLang="en-US" b="1" dirty="0">
                <a:solidFill>
                  <a:srgbClr val="CC0000"/>
                </a:solidFill>
                <a:latin typeface="Adobe 黑体 Std R" pitchFamily="34" charset="-122"/>
                <a:ea typeface="Adobe 黑体 Std R" pitchFamily="34" charset="-122"/>
              </a:rPr>
              <a:t>弹性公式</a:t>
            </a:r>
          </a:p>
        </p:txBody>
      </p:sp>
      <p:sp>
        <p:nvSpPr>
          <p:cNvPr id="5017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018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一、弹性的概念</a:t>
            </a:r>
            <a:endParaRPr lang="en-US" altLang="zh-CN" dirty="0">
              <a:ea typeface="Adobe 黑体 Std R" pitchFamily="34" charset="-122"/>
            </a:endParaRPr>
          </a:p>
        </p:txBody>
      </p:sp>
      <p:pic>
        <p:nvPicPr>
          <p:cNvPr id="4" name="图片 3"/>
          <p:cNvPicPr>
            <a:picLocks noChangeAspect="1"/>
          </p:cNvPicPr>
          <p:nvPr/>
        </p:nvPicPr>
        <p:blipFill>
          <a:blip r:embed="rId2"/>
          <a:stretch>
            <a:fillRect/>
          </a:stretch>
        </p:blipFill>
        <p:spPr>
          <a:xfrm>
            <a:off x="684213" y="3716338"/>
            <a:ext cx="2592387" cy="669925"/>
          </a:xfrm>
          <a:prstGeom prst="rect">
            <a:avLst/>
          </a:prstGeom>
          <a:noFill/>
          <a:ln w="9525">
            <a:noFill/>
          </a:ln>
        </p:spPr>
      </p:pic>
      <p:grpSp>
        <p:nvGrpSpPr>
          <p:cNvPr id="5" name="组合 4"/>
          <p:cNvGrpSpPr/>
          <p:nvPr/>
        </p:nvGrpSpPr>
        <p:grpSpPr>
          <a:xfrm>
            <a:off x="3924300" y="3213100"/>
            <a:ext cx="4260850" cy="1979613"/>
            <a:chOff x="1390204" y="4386263"/>
            <a:chExt cx="4261916" cy="1980326"/>
          </a:xfrm>
        </p:grpSpPr>
        <p:sp>
          <p:nvSpPr>
            <p:cNvPr id="9" name="圆角矩形 44"/>
            <p:cNvSpPr>
              <a:spLocks noChangeArrowheads="1"/>
            </p:cNvSpPr>
            <p:nvPr/>
          </p:nvSpPr>
          <p:spPr bwMode="auto">
            <a:xfrm>
              <a:off x="1390204" y="4386263"/>
              <a:ext cx="4261916" cy="1831047"/>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文本框 2"/>
            <p:cNvSpPr txBox="1"/>
            <p:nvPr/>
          </p:nvSpPr>
          <p:spPr>
            <a:xfrm>
              <a:off x="1544231" y="4519661"/>
              <a:ext cx="4058665" cy="1846928"/>
            </a:xfrm>
            <a:prstGeom prst="rect">
              <a:avLst/>
            </a:prstGeom>
            <a:noFill/>
          </p:spPr>
          <p:txBody>
            <a:bodyPr>
              <a:spAutoFit/>
            </a:bodyPr>
            <a:lstStyle/>
            <a:p>
              <a:pPr marL="342900" marR="0" indent="-342900" defTabSz="914400">
                <a:buClrTx/>
                <a:buSzTx/>
                <a:buFont typeface="Arial" panose="020B0604020202020204" pitchFamily="34" charset="0"/>
                <a:buChar char="•"/>
                <a:defRPr/>
              </a:pPr>
              <a:r>
                <a:rPr kumimoji="0" lang="zh-CN" altLang="en-US" sz="2400" kern="1200" cap="none" spc="0" normalizeH="0" baseline="0" noProof="0" dirty="0">
                  <a:latin typeface="+mn-ea"/>
                  <a:ea typeface="+mn-ea"/>
                  <a:cs typeface="+mn-cs"/>
                </a:rPr>
                <a:t>讨论：为什么用百分比的比值，而不是用变化量的比值？即为什么不直接用导数？</a:t>
              </a: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strips(downLeft)">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strips(downLeft)">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type="body"/>
          </p:nvPr>
        </p:nvSpPr>
        <p:spPr>
          <a:xfrm>
            <a:off x="-541020" y="1007745"/>
            <a:ext cx="9217025" cy="5118735"/>
          </a:xfrm>
        </p:spPr>
        <p:txBody>
          <a:bodyPr vert="horz" wrap="square" lIns="91440" tIns="45720" rIns="91440" bIns="45720" anchor="t" anchorCtr="0"/>
          <a:lstStyle/>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定义</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表示在一个特定的时期内，一种商品需求量相对变动相应于该商品价格相对变动的反应程度。</a:t>
            </a:r>
          </a:p>
          <a:p>
            <a:pPr marL="457200" lvl="2" indent="0" eaLnBrk="1" hangingPunct="1">
              <a:lnSpc>
                <a:spcPct val="150000"/>
              </a:lnSpc>
              <a:buFontTx/>
              <a:buNone/>
            </a:pPr>
            <a:r>
              <a:rPr lang="en-US" altLang="zh-CN" sz="1710" dirty="0">
                <a:ea typeface="宋体" panose="02010600030101010101" pitchFamily="2" charset="-122"/>
                <a:sym typeface="+mn-ea"/>
              </a:rPr>
              <a:t>               </a:t>
            </a:r>
            <a:r>
              <a:rPr lang="zh-CN" altLang="en-US" sz="1710" dirty="0">
                <a:ea typeface="宋体" panose="02010600030101010101" pitchFamily="2" charset="-122"/>
                <a:sym typeface="+mn-ea"/>
              </a:rPr>
              <a:t>衡量</a:t>
            </a:r>
            <a:r>
              <a:rPr lang="zh-CN" altLang="en-US" sz="1710" dirty="0">
                <a:sym typeface="+mn-ea"/>
              </a:rPr>
              <a:t>一种物品</a:t>
            </a:r>
            <a:r>
              <a:rPr lang="zh-CN" altLang="en-US" sz="1710" dirty="0">
                <a:ea typeface="宋体" panose="02010600030101010101" pitchFamily="2" charset="-122"/>
                <a:sym typeface="+mn-ea"/>
              </a:rPr>
              <a:t>需求</a:t>
            </a:r>
            <a:r>
              <a:rPr lang="zh-CN" altLang="en-US" sz="1710" dirty="0">
                <a:sym typeface="+mn-ea"/>
              </a:rPr>
              <a:t>量对</a:t>
            </a:r>
            <a:r>
              <a:rPr lang="zh-CN" altLang="en-US" sz="1710" dirty="0">
                <a:ea typeface="宋体" panose="02010600030101010101" pitchFamily="2" charset="-122"/>
                <a:sym typeface="+mn-ea"/>
              </a:rPr>
              <a:t>其</a:t>
            </a:r>
            <a:r>
              <a:rPr lang="zh-CN" altLang="en-US" sz="1710" dirty="0">
                <a:sym typeface="+mn-ea"/>
              </a:rPr>
              <a:t>价格变动作出反应</a:t>
            </a:r>
            <a:r>
              <a:rPr lang="zh-CN" altLang="en-US" sz="1710" dirty="0">
                <a:ea typeface="宋体" panose="02010600030101010101" pitchFamily="2" charset="-122"/>
                <a:sym typeface="+mn-ea"/>
              </a:rPr>
              <a:t>的程度的指标</a:t>
            </a:r>
            <a:endParaRPr lang="zh-CN" altLang="en-US" sz="1710" dirty="0"/>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公式</a:t>
            </a: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类型：</a:t>
            </a:r>
            <a:r>
              <a:rPr lang="zh-CN" altLang="en-US" sz="2000" b="1" dirty="0">
                <a:solidFill>
                  <a:srgbClr val="000000"/>
                </a:solidFill>
                <a:latin typeface="Adobe 黑体 Std R" pitchFamily="34" charset="-122"/>
                <a:ea typeface="Adobe 黑体 Std R" pitchFamily="34" charset="-122"/>
              </a:rPr>
              <a:t>完全无弹性、缺乏弹性、单位弹性、富有弹性、完全弹性</a:t>
            </a:r>
            <a:endParaRPr lang="zh-CN" altLang="en-US" b="1" dirty="0">
              <a:solidFill>
                <a:srgbClr val="CC0000"/>
              </a:solidFill>
              <a:latin typeface="Adobe 黑体 Std R" pitchFamily="34" charset="-122"/>
              <a:ea typeface="Adobe 黑体 Std R" pitchFamily="34" charset="-122"/>
            </a:endParaRPr>
          </a:p>
        </p:txBody>
      </p:sp>
      <p:sp>
        <p:nvSpPr>
          <p:cNvPr id="5120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120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pic>
        <p:nvPicPr>
          <p:cNvPr id="2" name="图片 1"/>
          <p:cNvPicPr>
            <a:picLocks noChangeAspect="1"/>
          </p:cNvPicPr>
          <p:nvPr/>
        </p:nvPicPr>
        <p:blipFill>
          <a:blip r:embed="rId3"/>
          <a:srcRect l="6273" t="60277" r="48920" b="25061"/>
          <a:stretch>
            <a:fillRect/>
          </a:stretch>
        </p:blipFill>
        <p:spPr>
          <a:xfrm>
            <a:off x="1259523" y="4076700"/>
            <a:ext cx="3600450" cy="647700"/>
          </a:xfrm>
          <a:prstGeom prst="rect">
            <a:avLst/>
          </a:prstGeom>
          <a:noFill/>
          <a:ln w="9525">
            <a:noFill/>
          </a:ln>
        </p:spPr>
      </p:pic>
      <p:pic>
        <p:nvPicPr>
          <p:cNvPr id="6" name="图片 5"/>
          <p:cNvPicPr>
            <a:picLocks noChangeAspect="1"/>
          </p:cNvPicPr>
          <p:nvPr/>
        </p:nvPicPr>
        <p:blipFill>
          <a:blip r:embed="rId4"/>
          <a:stretch>
            <a:fillRect/>
          </a:stretch>
        </p:blipFill>
        <p:spPr>
          <a:xfrm>
            <a:off x="5364480" y="4055110"/>
            <a:ext cx="1419225" cy="690563"/>
          </a:xfrm>
          <a:prstGeom prst="rect">
            <a:avLst/>
          </a:prstGeom>
          <a:noFill/>
          <a:ln w="9525">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0">
                                            <p:txEl>
                                              <p:charRg st="1" end="1"/>
                                            </p:txEl>
                                          </p:spTgt>
                                        </p:tgtEl>
                                        <p:attrNameLst>
                                          <p:attrName>style.visibility</p:attrName>
                                        </p:attrNameLst>
                                      </p:cBhvr>
                                      <p:to>
                                        <p:strVal val="visible"/>
                                      </p:to>
                                    </p:set>
                                    <p:animEffect transition="in" filter="fade">
                                      <p:cBhvr>
                                        <p:cTn id="12" dur="500"/>
                                        <p:tgtEl>
                                          <p:spTgt spid="43010">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0">
                                            <p:txEl>
                                              <p:charRg st="45" end="4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3010">
                                            <p:txEl>
                                              <p:charRg st="50" end="79"/>
                                            </p:txEl>
                                          </p:spTgt>
                                        </p:tgtEl>
                                        <p:attrNameLst>
                                          <p:attrName>style.visibility</p:attrName>
                                        </p:attrNameLst>
                                      </p:cBhvr>
                                      <p:to>
                                        <p:strVal val="visible"/>
                                      </p:to>
                                    </p:set>
                                    <p:anim calcmode="lin" valueType="num">
                                      <p:cBhvr additive="base">
                                        <p:cTn id="29" dur="500" fill="hold"/>
                                        <p:tgtEl>
                                          <p:spTgt spid="43010">
                                            <p:txEl>
                                              <p:charRg st="50" end="7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0">
                                            <p:txEl>
                                              <p:charRg st="50" end="7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2263" y="1268413"/>
            <a:ext cx="8229600" cy="4784725"/>
          </a:xfrm>
        </p:spPr>
        <p:txBody>
          <a:bodyPr vert="horz" wrap="square" lIns="91440" tIns="45720" rIns="91440" bIns="45720" numCol="1" anchor="t" anchorCtr="0" compatLnSpc="1"/>
          <a:lstStyle/>
          <a:p>
            <a:pPr marL="457200" marR="0" lvl="0" indent="-457200" algn="l" defTabSz="914400" rtl="0" eaLnBrk="1" fontAlgn="base" latinLnBrk="0" hangingPunct="1">
              <a:lnSpc>
                <a:spcPct val="150000"/>
              </a:lnSpc>
              <a:spcBef>
                <a:spcPct val="20000"/>
              </a:spcBef>
              <a:spcAft>
                <a:spcPct val="0"/>
              </a:spcAft>
              <a:buClrTx/>
              <a:buSzTx/>
              <a:buFontTx/>
              <a:buAutoNum type="arabicPeriod" startAt="2"/>
              <a:defRPr/>
            </a:pPr>
            <a:r>
              <a:rPr kumimoji="0" lang="zh-CN" altLang="en-US" sz="2400" b="1" i="0" u="none" strike="noStrike" kern="1200" cap="none" spc="0" normalizeH="0" baseline="0" noProof="0" dirty="0">
                <a:ln>
                  <a:noFill/>
                </a:ln>
                <a:solidFill>
                  <a:srgbClr val="C00000"/>
                </a:solidFill>
                <a:effectLst/>
                <a:uLnTx/>
                <a:uFillTx/>
                <a:latin typeface="Adobe 黑体 Std R" pitchFamily="34" charset="-122"/>
                <a:ea typeface="Adobe 黑体 Std R" pitchFamily="34" charset="-122"/>
                <a:cs typeface="+mn-cs"/>
              </a:rPr>
              <a:t>需求的表示：</a:t>
            </a:r>
            <a:endParaRPr kumimoji="0" lang="en-US" altLang="zh-CN" sz="2400" b="1" i="0" u="none" strike="noStrike" kern="1200" cap="none" spc="0" normalizeH="0" baseline="0" noProof="0" dirty="0">
              <a:ln>
                <a:noFill/>
              </a:ln>
              <a:solidFill>
                <a:srgbClr val="C00000"/>
              </a:solidFill>
              <a:effectLst/>
              <a:uLnTx/>
              <a:uFillTx/>
              <a:latin typeface="Adobe 黑体 Std R" pitchFamily="34" charset="-122"/>
              <a:ea typeface="Adobe 黑体 Std R" pitchFamily="34" charset="-122"/>
              <a:cs typeface="+mn-cs"/>
            </a:endParaRPr>
          </a:p>
          <a:p>
            <a:pPr marL="457200" marR="0" lvl="0" indent="-457200" algn="l" defTabSz="914400" rtl="0" eaLnBrk="1" fontAlgn="base" latinLnBrk="0" hangingPunct="1">
              <a:lnSpc>
                <a:spcPct val="150000"/>
              </a:lnSpc>
              <a:spcBef>
                <a:spcPct val="20000"/>
              </a:spcBef>
              <a:spcAft>
                <a:spcPct val="0"/>
              </a:spcAft>
              <a:buClrTx/>
              <a:buSzTx/>
              <a:buFontTx/>
              <a:buChar char="•"/>
              <a:defRPr/>
            </a:pP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0" marR="0" lvl="0"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需求表</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需求曲线</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需求函数</a:t>
            </a:r>
            <a:endPar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p:txBody>
      </p:sp>
      <p:sp>
        <p:nvSpPr>
          <p:cNvPr id="819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8196"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一、需求的概念</a:t>
            </a:r>
            <a:endParaRPr lang="en-US" altLang="zh-CN" dirty="0">
              <a:ea typeface="Adobe 黑体 Std R" pitchFamily="34" charset="-122"/>
            </a:endParaRPr>
          </a:p>
        </p:txBody>
      </p:sp>
      <p:grpSp>
        <p:nvGrpSpPr>
          <p:cNvPr id="3" name="组合 2"/>
          <p:cNvGrpSpPr/>
          <p:nvPr/>
        </p:nvGrpSpPr>
        <p:grpSpPr>
          <a:xfrm>
            <a:off x="755650" y="1916113"/>
            <a:ext cx="6985000" cy="1100137"/>
            <a:chOff x="755576" y="1916832"/>
            <a:chExt cx="6984776" cy="1099284"/>
          </a:xfrm>
        </p:grpSpPr>
        <p:sp>
          <p:nvSpPr>
            <p:cNvPr id="6" name="圆角矩形 44"/>
            <p:cNvSpPr>
              <a:spLocks noChangeArrowheads="1"/>
            </p:cNvSpPr>
            <p:nvPr/>
          </p:nvSpPr>
          <p:spPr bwMode="auto">
            <a:xfrm>
              <a:off x="755576" y="1916832"/>
              <a:ext cx="6984776" cy="1008867"/>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文本框 1"/>
            <p:cNvSpPr txBox="1"/>
            <p:nvPr/>
          </p:nvSpPr>
          <p:spPr>
            <a:xfrm>
              <a:off x="971469" y="2031043"/>
              <a:ext cx="6481555" cy="985073"/>
            </a:xfrm>
            <a:prstGeom prst="rect">
              <a:avLst/>
            </a:prstGeom>
            <a:noFill/>
          </p:spPr>
          <p:txBody>
            <a:bodyPr>
              <a:spAutoFit/>
            </a:bodyPr>
            <a:lstStyle/>
            <a:p>
              <a:pPr marR="0" defTabSz="914400">
                <a:buClrTx/>
                <a:buSzTx/>
                <a:buFontTx/>
                <a:buNone/>
                <a:defRPr/>
              </a:pPr>
              <a:r>
                <a:rPr kumimoji="0" lang="zh-CN" altLang="en-US" sz="2000" kern="1200" cap="none" spc="0" normalizeH="0" baseline="0" noProof="0" dirty="0">
                  <a:latin typeface="+mn-ea"/>
                  <a:ea typeface="宋体" panose="02010600030101010101" pitchFamily="2" charset="-122"/>
                  <a:cs typeface="+mn-cs"/>
                </a:rPr>
                <a:t>如何描述消费者的需求状况？具体一点，如何描述消费者需求量与价格之间的关系？</a:t>
              </a:r>
              <a:endParaRPr kumimoji="0" lang="en-US" altLang="zh-CN" sz="2000" kern="1200" cap="none" spc="0" normalizeH="0" baseline="0" noProof="0" dirty="0">
                <a:latin typeface="+mn-ea"/>
                <a:ea typeface="宋体" panose="02010600030101010101" pitchFamily="2" charset="-122"/>
                <a:cs typeface="+mn-cs"/>
              </a:endParaRPr>
            </a:p>
            <a:p>
              <a:pPr marR="0" defTabSz="914400">
                <a:buClrTx/>
                <a:buSzTx/>
                <a:buFontTx/>
                <a:buNone/>
                <a:defRPr/>
              </a:pP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randombar(horizontal)">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0">
                                            <p:txEl>
                                              <p:pRg st="3" end="3"/>
                                            </p:txEl>
                                          </p:spTgt>
                                        </p:tgtEl>
                                        <p:attrNameLst>
                                          <p:attrName>style.visibility</p:attrName>
                                        </p:attrNameLst>
                                      </p:cBhvr>
                                      <p:to>
                                        <p:strVal val="visible"/>
                                      </p:to>
                                    </p:set>
                                    <p:animEffect transition="in" filter="barn(inVertical)">
                                      <p:cBhvr>
                                        <p:cTn id="17" dur="500"/>
                                        <p:tgtEl>
                                          <p:spTgt spid="7170">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170">
                                            <p:txEl>
                                              <p:pRg st="4" end="4"/>
                                            </p:txEl>
                                          </p:spTgt>
                                        </p:tgtEl>
                                        <p:attrNameLst>
                                          <p:attrName>style.visibility</p:attrName>
                                        </p:attrNameLst>
                                      </p:cBhvr>
                                      <p:to>
                                        <p:strVal val="visible"/>
                                      </p:to>
                                    </p:set>
                                    <p:animEffect transition="in" filter="barn(inVertical)">
                                      <p:cBhvr>
                                        <p:cTn id="20" dur="500"/>
                                        <p:tgtEl>
                                          <p:spTgt spid="7170">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170">
                                            <p:txEl>
                                              <p:pRg st="5" end="5"/>
                                            </p:txEl>
                                          </p:spTgt>
                                        </p:tgtEl>
                                        <p:attrNameLst>
                                          <p:attrName>style.visibility</p:attrName>
                                        </p:attrNameLst>
                                      </p:cBhvr>
                                      <p:to>
                                        <p:strVal val="visible"/>
                                      </p:to>
                                    </p:set>
                                    <p:animEffect transition="in" filter="barn(inVertical)">
                                      <p:cBhvr>
                                        <p:cTn id="23" dur="500"/>
                                        <p:tgtEl>
                                          <p:spTgt spid="71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9" name="组合 183"/>
          <p:cNvGrpSpPr/>
          <p:nvPr/>
        </p:nvGrpSpPr>
        <p:grpSpPr>
          <a:xfrm>
            <a:off x="573088" y="1382713"/>
            <a:ext cx="2590800" cy="2320925"/>
            <a:chOff x="0" y="0"/>
            <a:chExt cx="1857388" cy="2021495"/>
          </a:xfrm>
        </p:grpSpPr>
        <p:grpSp>
          <p:nvGrpSpPr>
            <p:cNvPr id="53284" name="组合 90"/>
            <p:cNvGrpSpPr/>
            <p:nvPr/>
          </p:nvGrpSpPr>
          <p:grpSpPr>
            <a:xfrm>
              <a:off x="142876" y="0"/>
              <a:ext cx="1714512" cy="2021495"/>
              <a:chOff x="0" y="0"/>
              <a:chExt cx="1714512" cy="2021495"/>
            </a:xfrm>
          </p:grpSpPr>
          <p:grpSp>
            <p:nvGrpSpPr>
              <p:cNvPr id="53286" name="组合 44"/>
              <p:cNvGrpSpPr/>
              <p:nvPr/>
            </p:nvGrpSpPr>
            <p:grpSpPr>
              <a:xfrm>
                <a:off x="0" y="0"/>
                <a:ext cx="1714512" cy="1783566"/>
                <a:chOff x="0" y="0"/>
                <a:chExt cx="1714512" cy="1783566"/>
              </a:xfrm>
            </p:grpSpPr>
            <p:grpSp>
              <p:nvGrpSpPr>
                <p:cNvPr id="53288" name="组合 26"/>
                <p:cNvGrpSpPr/>
                <p:nvPr/>
              </p:nvGrpSpPr>
              <p:grpSpPr>
                <a:xfrm>
                  <a:off x="0" y="0"/>
                  <a:ext cx="1714512" cy="1783566"/>
                  <a:chOff x="0" y="0"/>
                  <a:chExt cx="1714512" cy="1783566"/>
                </a:xfrm>
              </p:grpSpPr>
              <p:grpSp>
                <p:nvGrpSpPr>
                  <p:cNvPr id="53290" name="组合 18"/>
                  <p:cNvGrpSpPr/>
                  <p:nvPr/>
                </p:nvGrpSpPr>
                <p:grpSpPr>
                  <a:xfrm>
                    <a:off x="284958" y="0"/>
                    <a:ext cx="1429554" cy="1429554"/>
                    <a:chOff x="0" y="0"/>
                    <a:chExt cx="1429554" cy="1429554"/>
                  </a:xfrm>
                </p:grpSpPr>
                <p:cxnSp>
                  <p:nvCxnSpPr>
                    <p:cNvPr id="53297" name="直接箭头连接符 54"/>
                    <p:cNvCxnSpPr/>
                    <p:nvPr/>
                  </p:nvCxnSpPr>
                  <p:spPr>
                    <a:xfrm>
                      <a:off x="398" y="1427958"/>
                      <a:ext cx="1429156" cy="1928"/>
                    </a:xfrm>
                    <a:prstGeom prst="straightConnector1">
                      <a:avLst/>
                    </a:prstGeom>
                    <a:ln w="9525" cap="flat" cmpd="sng">
                      <a:solidFill>
                        <a:srgbClr val="7F7F7F"/>
                      </a:solidFill>
                      <a:prstDash val="solid"/>
                      <a:headEnd type="none" w="med" len="med"/>
                      <a:tailEnd type="stealth" w="med" len="lg"/>
                    </a:ln>
                  </p:spPr>
                </p:cxnSp>
                <p:cxnSp>
                  <p:nvCxnSpPr>
                    <p:cNvPr id="53298" name="直接箭头连接符 55"/>
                    <p:cNvCxnSpPr/>
                    <p:nvPr/>
                  </p:nvCxnSpPr>
                  <p:spPr>
                    <a:xfrm rot="5400000" flipH="1" flipV="1">
                      <a:off x="-713691" y="714083"/>
                      <a:ext cx="1429885" cy="1719"/>
                    </a:xfrm>
                    <a:prstGeom prst="straightConnector1">
                      <a:avLst/>
                    </a:prstGeom>
                    <a:ln w="9525" cap="flat" cmpd="sng">
                      <a:solidFill>
                        <a:srgbClr val="7F7F7F"/>
                      </a:solidFill>
                      <a:prstDash val="solid"/>
                      <a:headEnd type="none" w="med" len="med"/>
                      <a:tailEnd type="stealth" w="med" len="lg"/>
                    </a:ln>
                  </p:spPr>
                </p:cxnSp>
                <p:cxnSp>
                  <p:nvCxnSpPr>
                    <p:cNvPr id="53299" name="直接连接符 56"/>
                    <p:cNvCxnSpPr/>
                    <p:nvPr/>
                  </p:nvCxnSpPr>
                  <p:spPr>
                    <a:xfrm rot="5400000">
                      <a:off x="180180" y="820071"/>
                      <a:ext cx="1214054" cy="172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53300" name="直接连接符 57"/>
                    <p:cNvCxnSpPr/>
                    <p:nvPr/>
                  </p:nvCxnSpPr>
                  <p:spPr>
                    <a:xfrm>
                      <a:off x="398" y="499110"/>
                      <a:ext cx="785950" cy="1928"/>
                    </a:xfrm>
                    <a:prstGeom prst="line">
                      <a:avLst/>
                    </a:prstGeom>
                    <a:ln w="9525" cap="flat" cmpd="sng">
                      <a:solidFill>
                        <a:srgbClr val="7F7F7F"/>
                      </a:solidFill>
                      <a:prstDash val="lgDash"/>
                      <a:headEnd type="none" w="med" len="med"/>
                      <a:tailEnd type="none" w="med" len="med"/>
                    </a:ln>
                  </p:spPr>
                </p:cxnSp>
                <p:cxnSp>
                  <p:nvCxnSpPr>
                    <p:cNvPr id="53301" name="直接连接符 58"/>
                    <p:cNvCxnSpPr/>
                    <p:nvPr/>
                  </p:nvCxnSpPr>
                  <p:spPr>
                    <a:xfrm>
                      <a:off x="398" y="928847"/>
                      <a:ext cx="785950" cy="0"/>
                    </a:xfrm>
                    <a:prstGeom prst="line">
                      <a:avLst/>
                    </a:prstGeom>
                    <a:ln w="9525" cap="flat" cmpd="sng">
                      <a:solidFill>
                        <a:srgbClr val="7F7F7F"/>
                      </a:solidFill>
                      <a:prstDash val="lgDash"/>
                      <a:headEnd type="none" w="med" len="med"/>
                      <a:tailEnd type="none" w="med" len="med"/>
                    </a:ln>
                  </p:spPr>
                </p:cxnSp>
              </p:grpSp>
              <p:graphicFrame>
                <p:nvGraphicFramePr>
                  <p:cNvPr id="53291" name="Object 13"/>
                  <p:cNvGraphicFramePr>
                    <a:graphicFrameLocks noChangeAspect="1"/>
                  </p:cNvGraphicFramePr>
                  <p:nvPr/>
                </p:nvGraphicFramePr>
                <p:xfrm>
                  <a:off x="71438" y="1427966"/>
                  <a:ext cx="177800" cy="247650"/>
                </p:xfrm>
                <a:graphic>
                  <a:graphicData uri="http://schemas.openxmlformats.org/presentationml/2006/ole">
                    <mc:AlternateContent xmlns:mc="http://schemas.openxmlformats.org/markup-compatibility/2006">
                      <mc:Choice xmlns:v="urn:schemas-microsoft-com:vml" Requires="v">
                        <p:oleObj r:id="rId2" imgW="127635" imgH="178435" progId="">
                          <p:embed/>
                        </p:oleObj>
                      </mc:Choice>
                      <mc:Fallback>
                        <p:oleObj r:id="rId2" imgW="127635" imgH="178435" progId="">
                          <p:embed/>
                          <p:pic>
                            <p:nvPicPr>
                              <p:cNvPr id="0" name="图片 3284"/>
                              <p:cNvPicPr/>
                              <p:nvPr/>
                            </p:nvPicPr>
                            <p:blipFill>
                              <a:blip r:embed="rId3"/>
                              <a:stretch>
                                <a:fillRect/>
                              </a:stretch>
                            </p:blipFill>
                            <p:spPr>
                              <a:xfrm>
                                <a:off x="71438" y="1427966"/>
                                <a:ext cx="177800" cy="247650"/>
                              </a:xfrm>
                              <a:prstGeom prst="rect">
                                <a:avLst/>
                              </a:prstGeom>
                              <a:noFill/>
                              <a:ln w="38100">
                                <a:noFill/>
                                <a:miter/>
                              </a:ln>
                            </p:spPr>
                          </p:pic>
                        </p:oleObj>
                      </mc:Fallback>
                    </mc:AlternateContent>
                  </a:graphicData>
                </a:graphic>
              </p:graphicFrame>
              <p:graphicFrame>
                <p:nvGraphicFramePr>
                  <p:cNvPr id="53292" name="Object 14"/>
                  <p:cNvGraphicFramePr>
                    <a:graphicFrameLocks noChangeAspect="1"/>
                  </p:cNvGraphicFramePr>
                  <p:nvPr/>
                </p:nvGraphicFramePr>
                <p:xfrm>
                  <a:off x="928694" y="1499404"/>
                  <a:ext cx="355600" cy="247650"/>
                </p:xfrm>
                <a:graphic>
                  <a:graphicData uri="http://schemas.openxmlformats.org/presentationml/2006/ole">
                    <mc:AlternateContent xmlns:mc="http://schemas.openxmlformats.org/markup-compatibility/2006">
                      <mc:Choice xmlns:v="urn:schemas-microsoft-com:vml" Requires="v">
                        <p:oleObj r:id="rId4" imgW="254635" imgH="178435" progId="">
                          <p:embed/>
                        </p:oleObj>
                      </mc:Choice>
                      <mc:Fallback>
                        <p:oleObj r:id="rId4" imgW="254635" imgH="178435" progId="">
                          <p:embed/>
                          <p:pic>
                            <p:nvPicPr>
                              <p:cNvPr id="0" name="图片 3285"/>
                              <p:cNvPicPr/>
                              <p:nvPr/>
                            </p:nvPicPr>
                            <p:blipFill>
                              <a:blip r:embed="rId5"/>
                              <a:stretch>
                                <a:fillRect/>
                              </a:stretch>
                            </p:blipFill>
                            <p:spPr>
                              <a:xfrm>
                                <a:off x="928694" y="1499404"/>
                                <a:ext cx="355600" cy="247650"/>
                              </a:xfrm>
                              <a:prstGeom prst="rect">
                                <a:avLst/>
                              </a:prstGeom>
                              <a:noFill/>
                              <a:ln w="38100">
                                <a:noFill/>
                                <a:miter/>
                              </a:ln>
                            </p:spPr>
                          </p:pic>
                        </p:oleObj>
                      </mc:Fallback>
                    </mc:AlternateContent>
                  </a:graphicData>
                </a:graphic>
              </p:graphicFrame>
              <p:graphicFrame>
                <p:nvGraphicFramePr>
                  <p:cNvPr id="53293" name="Object 15"/>
                  <p:cNvGraphicFramePr>
                    <a:graphicFrameLocks noChangeAspect="1"/>
                  </p:cNvGraphicFramePr>
                  <p:nvPr/>
                </p:nvGraphicFramePr>
                <p:xfrm>
                  <a:off x="0" y="785024"/>
                  <a:ext cx="247650" cy="247650"/>
                </p:xfrm>
                <a:graphic>
                  <a:graphicData uri="http://schemas.openxmlformats.org/presentationml/2006/ole">
                    <mc:AlternateContent xmlns:mc="http://schemas.openxmlformats.org/markup-compatibility/2006">
                      <mc:Choice xmlns:v="urn:schemas-microsoft-com:vml" Requires="v">
                        <p:oleObj r:id="rId6" imgW="178435" imgH="178435" progId="">
                          <p:embed/>
                        </p:oleObj>
                      </mc:Choice>
                      <mc:Fallback>
                        <p:oleObj r:id="rId6" imgW="178435" imgH="178435" progId="">
                          <p:embed/>
                          <p:pic>
                            <p:nvPicPr>
                              <p:cNvPr id="0" name="图片 3281"/>
                              <p:cNvPicPr/>
                              <p:nvPr/>
                            </p:nvPicPr>
                            <p:blipFill>
                              <a:blip r:embed="rId7"/>
                              <a:stretch>
                                <a:fillRect/>
                              </a:stretch>
                            </p:blipFill>
                            <p:spPr>
                              <a:xfrm>
                                <a:off x="0" y="785024"/>
                                <a:ext cx="247650" cy="247650"/>
                              </a:xfrm>
                              <a:prstGeom prst="rect">
                                <a:avLst/>
                              </a:prstGeom>
                              <a:noFill/>
                              <a:ln w="38100">
                                <a:noFill/>
                                <a:miter/>
                              </a:ln>
                            </p:spPr>
                          </p:pic>
                        </p:oleObj>
                      </mc:Fallback>
                    </mc:AlternateContent>
                  </a:graphicData>
                </a:graphic>
              </p:graphicFrame>
              <p:graphicFrame>
                <p:nvGraphicFramePr>
                  <p:cNvPr id="53294" name="Object 16"/>
                  <p:cNvGraphicFramePr>
                    <a:graphicFrameLocks noChangeAspect="1"/>
                  </p:cNvGraphicFramePr>
                  <p:nvPr/>
                </p:nvGraphicFramePr>
                <p:xfrm>
                  <a:off x="0" y="427834"/>
                  <a:ext cx="230187" cy="230187"/>
                </p:xfrm>
                <a:graphic>
                  <a:graphicData uri="http://schemas.openxmlformats.org/presentationml/2006/ole">
                    <mc:AlternateContent xmlns:mc="http://schemas.openxmlformats.org/markup-compatibility/2006">
                      <mc:Choice xmlns:v="urn:schemas-microsoft-com:vml" Requires="v">
                        <p:oleObj r:id="rId8" imgW="165735" imgH="165735" progId="">
                          <p:embed/>
                        </p:oleObj>
                      </mc:Choice>
                      <mc:Fallback>
                        <p:oleObj r:id="rId8" imgW="165735" imgH="165735" progId="">
                          <p:embed/>
                          <p:pic>
                            <p:nvPicPr>
                              <p:cNvPr id="0" name="图片 3282"/>
                              <p:cNvPicPr/>
                              <p:nvPr/>
                            </p:nvPicPr>
                            <p:blipFill>
                              <a:blip r:embed="rId9"/>
                              <a:stretch>
                                <a:fillRect/>
                              </a:stretch>
                            </p:blipFill>
                            <p:spPr>
                              <a:xfrm>
                                <a:off x="0" y="427834"/>
                                <a:ext cx="230187" cy="230187"/>
                              </a:xfrm>
                              <a:prstGeom prst="rect">
                                <a:avLst/>
                              </a:prstGeom>
                              <a:noFill/>
                              <a:ln w="38100">
                                <a:noFill/>
                                <a:miter/>
                              </a:ln>
                            </p:spPr>
                          </p:pic>
                        </p:oleObj>
                      </mc:Fallback>
                    </mc:AlternateContent>
                  </a:graphicData>
                </a:graphic>
              </p:graphicFrame>
              <p:graphicFrame>
                <p:nvGraphicFramePr>
                  <p:cNvPr id="53295" name="Object 17"/>
                  <p:cNvGraphicFramePr>
                    <a:graphicFrameLocks noChangeAspect="1"/>
                  </p:cNvGraphicFramePr>
                  <p:nvPr/>
                </p:nvGraphicFramePr>
                <p:xfrm>
                  <a:off x="1500198" y="1499404"/>
                  <a:ext cx="212725" cy="284162"/>
                </p:xfrm>
                <a:graphic>
                  <a:graphicData uri="http://schemas.openxmlformats.org/presentationml/2006/ole">
                    <mc:AlternateContent xmlns:mc="http://schemas.openxmlformats.org/markup-compatibility/2006">
                      <mc:Choice xmlns:v="urn:schemas-microsoft-com:vml" Requires="v">
                        <p:oleObj r:id="rId10" imgW="153035" imgH="204470" progId="">
                          <p:embed/>
                        </p:oleObj>
                      </mc:Choice>
                      <mc:Fallback>
                        <p:oleObj r:id="rId10" imgW="153035" imgH="204470" progId="">
                          <p:embed/>
                          <p:pic>
                            <p:nvPicPr>
                              <p:cNvPr id="0" name="图片 3283"/>
                              <p:cNvPicPr/>
                              <p:nvPr/>
                            </p:nvPicPr>
                            <p:blipFill>
                              <a:blip r:embed="rId11"/>
                              <a:stretch>
                                <a:fillRect/>
                              </a:stretch>
                            </p:blipFill>
                            <p:spPr>
                              <a:xfrm>
                                <a:off x="1500198" y="1499404"/>
                                <a:ext cx="212725" cy="284162"/>
                              </a:xfrm>
                              <a:prstGeom prst="rect">
                                <a:avLst/>
                              </a:prstGeom>
                              <a:noFill/>
                              <a:ln w="38100">
                                <a:noFill/>
                                <a:miter/>
                              </a:ln>
                            </p:spPr>
                          </p:pic>
                        </p:oleObj>
                      </mc:Fallback>
                    </mc:AlternateContent>
                  </a:graphicData>
                </a:graphic>
              </p:graphicFrame>
              <p:graphicFrame>
                <p:nvGraphicFramePr>
                  <p:cNvPr id="53296" name="Object 18"/>
                  <p:cNvGraphicFramePr>
                    <a:graphicFrameLocks noChangeAspect="1"/>
                  </p:cNvGraphicFramePr>
                  <p:nvPr/>
                </p:nvGraphicFramePr>
                <p:xfrm>
                  <a:off x="0" y="70644"/>
                  <a:ext cx="212725" cy="230187"/>
                </p:xfrm>
                <a:graphic>
                  <a:graphicData uri="http://schemas.openxmlformats.org/presentationml/2006/ole">
                    <mc:AlternateContent xmlns:mc="http://schemas.openxmlformats.org/markup-compatibility/2006">
                      <mc:Choice xmlns:v="urn:schemas-microsoft-com:vml" Requires="v">
                        <p:oleObj r:id="rId12" imgW="153035" imgH="166370" progId="">
                          <p:embed/>
                        </p:oleObj>
                      </mc:Choice>
                      <mc:Fallback>
                        <p:oleObj r:id="rId12" imgW="153035" imgH="166370" progId="">
                          <p:embed/>
                          <p:pic>
                            <p:nvPicPr>
                              <p:cNvPr id="0" name="图片 3286"/>
                              <p:cNvPicPr/>
                              <p:nvPr/>
                            </p:nvPicPr>
                            <p:blipFill>
                              <a:blip r:embed="rId13"/>
                              <a:stretch>
                                <a:fillRect/>
                              </a:stretch>
                            </p:blipFill>
                            <p:spPr>
                              <a:xfrm>
                                <a:off x="0" y="70644"/>
                                <a:ext cx="212725" cy="230187"/>
                              </a:xfrm>
                              <a:prstGeom prst="rect">
                                <a:avLst/>
                              </a:prstGeom>
                              <a:noFill/>
                              <a:ln w="38100">
                                <a:noFill/>
                                <a:miter/>
                              </a:ln>
                            </p:spPr>
                          </p:pic>
                        </p:oleObj>
                      </mc:Fallback>
                    </mc:AlternateContent>
                  </a:graphicData>
                </a:graphic>
              </p:graphicFrame>
            </p:grpSp>
            <p:graphicFrame>
              <p:nvGraphicFramePr>
                <p:cNvPr id="53289" name="Object 19"/>
                <p:cNvGraphicFramePr>
                  <a:graphicFrameLocks noChangeAspect="1"/>
                </p:cNvGraphicFramePr>
                <p:nvPr/>
              </p:nvGraphicFramePr>
              <p:xfrm>
                <a:off x="1143008" y="70644"/>
                <a:ext cx="230187" cy="230187"/>
              </p:xfrm>
              <a:graphic>
                <a:graphicData uri="http://schemas.openxmlformats.org/presentationml/2006/ole">
                  <mc:AlternateContent xmlns:mc="http://schemas.openxmlformats.org/markup-compatibility/2006">
                    <mc:Choice xmlns:v="urn:schemas-microsoft-com:vml" Requires="v">
                      <p:oleObj r:id="rId14" imgW="165735" imgH="165735" progId="">
                        <p:embed/>
                      </p:oleObj>
                    </mc:Choice>
                    <mc:Fallback>
                      <p:oleObj r:id="rId14" imgW="165735" imgH="165735" progId="">
                        <p:embed/>
                        <p:pic>
                          <p:nvPicPr>
                            <p:cNvPr id="0" name="图片 3294"/>
                            <p:cNvPicPr/>
                            <p:nvPr/>
                          </p:nvPicPr>
                          <p:blipFill>
                            <a:blip r:embed="rId15"/>
                            <a:stretch>
                              <a:fillRect/>
                            </a:stretch>
                          </p:blipFill>
                          <p:spPr>
                            <a:xfrm>
                              <a:off x="1143008" y="70644"/>
                              <a:ext cx="230187" cy="230187"/>
                            </a:xfrm>
                            <a:prstGeom prst="rect">
                              <a:avLst/>
                            </a:prstGeom>
                            <a:noFill/>
                            <a:ln w="38100">
                              <a:noFill/>
                              <a:miter/>
                            </a:ln>
                          </p:spPr>
                        </p:pic>
                      </p:oleObj>
                    </mc:Fallback>
                  </mc:AlternateContent>
                </a:graphicData>
              </a:graphic>
            </p:graphicFrame>
          </p:grpSp>
          <p:sp>
            <p:nvSpPr>
              <p:cNvPr id="53287" name="TextBox 89"/>
              <p:cNvSpPr txBox="1"/>
              <p:nvPr/>
            </p:nvSpPr>
            <p:spPr>
              <a:xfrm>
                <a:off x="285752" y="1713718"/>
                <a:ext cx="1350050"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(a) </a:t>
                </a:r>
                <a:r>
                  <a:rPr lang="zh-CN" altLang="en-US" sz="1400" b="0" dirty="0">
                    <a:solidFill>
                      <a:schemeClr val="tx1"/>
                    </a:solidFill>
                  </a:rPr>
                  <a:t>完全无弹性</a:t>
                </a:r>
              </a:p>
            </p:txBody>
          </p:sp>
        </p:grpSp>
        <p:cxnSp>
          <p:nvCxnSpPr>
            <p:cNvPr id="53285" name="直接箭头连接符 182"/>
            <p:cNvCxnSpPr/>
            <p:nvPr/>
          </p:nvCxnSpPr>
          <p:spPr>
            <a:xfrm rot="5400000" flipH="1" flipV="1">
              <a:off x="-249659" y="748769"/>
              <a:ext cx="501038" cy="1720"/>
            </a:xfrm>
            <a:prstGeom prst="straightConnector1">
              <a:avLst/>
            </a:prstGeom>
            <a:ln w="9525" cap="flat" cmpd="sng">
              <a:solidFill>
                <a:srgbClr val="A7C804"/>
              </a:solidFill>
              <a:prstDash val="solid"/>
              <a:headEnd type="none" w="med" len="med"/>
              <a:tailEnd type="stealth" w="med" len="lg"/>
            </a:ln>
          </p:spPr>
        </p:cxnSp>
      </p:grpSp>
      <p:grpSp>
        <p:nvGrpSpPr>
          <p:cNvPr id="45078" name="组合 225"/>
          <p:cNvGrpSpPr/>
          <p:nvPr/>
        </p:nvGrpSpPr>
        <p:grpSpPr>
          <a:xfrm>
            <a:off x="684213" y="3789363"/>
            <a:ext cx="2590800" cy="2520950"/>
            <a:chOff x="0" y="0"/>
            <a:chExt cx="1714512" cy="2022289"/>
          </a:xfrm>
        </p:grpSpPr>
        <p:grpSp>
          <p:nvGrpSpPr>
            <p:cNvPr id="53260" name="组合 180"/>
            <p:cNvGrpSpPr/>
            <p:nvPr/>
          </p:nvGrpSpPr>
          <p:grpSpPr>
            <a:xfrm>
              <a:off x="71438" y="0"/>
              <a:ext cx="1643074" cy="2022289"/>
              <a:chOff x="0" y="0"/>
              <a:chExt cx="1714512" cy="2093727"/>
            </a:xfrm>
          </p:grpSpPr>
          <p:grpSp>
            <p:nvGrpSpPr>
              <p:cNvPr id="53262" name="组合 177"/>
              <p:cNvGrpSpPr/>
              <p:nvPr/>
            </p:nvGrpSpPr>
            <p:grpSpPr>
              <a:xfrm>
                <a:off x="0" y="0"/>
                <a:ext cx="1714512" cy="2093727"/>
                <a:chOff x="0" y="0"/>
                <a:chExt cx="1714512" cy="2093727"/>
              </a:xfrm>
            </p:grpSpPr>
            <p:grpSp>
              <p:nvGrpSpPr>
                <p:cNvPr id="53264" name="组合 125"/>
                <p:cNvGrpSpPr/>
                <p:nvPr/>
              </p:nvGrpSpPr>
              <p:grpSpPr>
                <a:xfrm>
                  <a:off x="0" y="0"/>
                  <a:ext cx="1714512" cy="2093727"/>
                  <a:chOff x="0" y="0"/>
                  <a:chExt cx="1714512" cy="2093727"/>
                </a:xfrm>
              </p:grpSpPr>
              <p:grpSp>
                <p:nvGrpSpPr>
                  <p:cNvPr id="53268" name="组合 44"/>
                  <p:cNvGrpSpPr/>
                  <p:nvPr/>
                </p:nvGrpSpPr>
                <p:grpSpPr>
                  <a:xfrm>
                    <a:off x="0" y="0"/>
                    <a:ext cx="1714512" cy="1784360"/>
                    <a:chOff x="0" y="0"/>
                    <a:chExt cx="1714512" cy="1784360"/>
                  </a:xfrm>
                </p:grpSpPr>
                <p:grpSp>
                  <p:nvGrpSpPr>
                    <p:cNvPr id="53270" name="组合 26"/>
                    <p:cNvGrpSpPr/>
                    <p:nvPr/>
                  </p:nvGrpSpPr>
                  <p:grpSpPr>
                    <a:xfrm>
                      <a:off x="0" y="0"/>
                      <a:ext cx="1714512" cy="1784360"/>
                      <a:chOff x="0" y="0"/>
                      <a:chExt cx="1714512" cy="1784360"/>
                    </a:xfrm>
                  </p:grpSpPr>
                  <p:grpSp>
                    <p:nvGrpSpPr>
                      <p:cNvPr id="53272" name="组合 18"/>
                      <p:cNvGrpSpPr/>
                      <p:nvPr/>
                    </p:nvGrpSpPr>
                    <p:grpSpPr>
                      <a:xfrm>
                        <a:off x="284958" y="794"/>
                        <a:ext cx="1429554" cy="1429554"/>
                        <a:chOff x="0" y="0"/>
                        <a:chExt cx="1429554" cy="1429554"/>
                      </a:xfrm>
                    </p:grpSpPr>
                    <p:cxnSp>
                      <p:nvCxnSpPr>
                        <p:cNvPr id="53279" name="直接箭头连接符 137"/>
                        <p:cNvCxnSpPr/>
                        <p:nvPr/>
                      </p:nvCxnSpPr>
                      <p:spPr>
                        <a:xfrm>
                          <a:off x="-35" y="1427499"/>
                          <a:ext cx="1429588" cy="1838"/>
                        </a:xfrm>
                        <a:prstGeom prst="straightConnector1">
                          <a:avLst/>
                        </a:prstGeom>
                        <a:ln w="9525" cap="flat" cmpd="sng">
                          <a:solidFill>
                            <a:srgbClr val="7F7F7F"/>
                          </a:solidFill>
                          <a:prstDash val="solid"/>
                          <a:headEnd type="none" w="med" len="med"/>
                          <a:tailEnd type="stealth" w="med" len="lg"/>
                        </a:ln>
                      </p:spPr>
                    </p:cxnSp>
                    <p:cxnSp>
                      <p:nvCxnSpPr>
                        <p:cNvPr id="53280" name="直接箭头连接符 138"/>
                        <p:cNvCxnSpPr/>
                        <p:nvPr/>
                      </p:nvCxnSpPr>
                      <p:spPr>
                        <a:xfrm rot="5400000" flipH="1" flipV="1">
                          <a:off x="-714273" y="713443"/>
                          <a:ext cx="1430131" cy="1657"/>
                        </a:xfrm>
                        <a:prstGeom prst="straightConnector1">
                          <a:avLst/>
                        </a:prstGeom>
                        <a:ln w="9525" cap="flat" cmpd="sng">
                          <a:solidFill>
                            <a:srgbClr val="7F7F7F"/>
                          </a:solidFill>
                          <a:prstDash val="solid"/>
                          <a:headEnd type="none" w="med" len="med"/>
                          <a:tailEnd type="stealth" w="med" len="lg"/>
                        </a:ln>
                      </p:spPr>
                    </p:cxnSp>
                    <p:cxnSp>
                      <p:nvCxnSpPr>
                        <p:cNvPr id="53281" name="直接连接符 139"/>
                        <p:cNvCxnSpPr/>
                        <p:nvPr/>
                      </p:nvCxnSpPr>
                      <p:spPr>
                        <a:xfrm rot="-5400000" flipH="1">
                          <a:off x="285299" y="427364"/>
                          <a:ext cx="930136" cy="50027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53282" name="直接连接符 140"/>
                        <p:cNvCxnSpPr/>
                        <p:nvPr/>
                      </p:nvCxnSpPr>
                      <p:spPr>
                        <a:xfrm>
                          <a:off x="-35" y="499200"/>
                          <a:ext cx="644392" cy="1839"/>
                        </a:xfrm>
                        <a:prstGeom prst="line">
                          <a:avLst/>
                        </a:prstGeom>
                        <a:ln w="9525" cap="flat" cmpd="sng">
                          <a:solidFill>
                            <a:srgbClr val="7F7F7F"/>
                          </a:solidFill>
                          <a:prstDash val="lgDash"/>
                          <a:headEnd type="none" w="med" len="med"/>
                          <a:tailEnd type="none" w="med" len="med"/>
                        </a:ln>
                      </p:spPr>
                    </p:cxnSp>
                    <p:cxnSp>
                      <p:nvCxnSpPr>
                        <p:cNvPr id="53283" name="直接连接符 141"/>
                        <p:cNvCxnSpPr/>
                        <p:nvPr/>
                      </p:nvCxnSpPr>
                      <p:spPr>
                        <a:xfrm>
                          <a:off x="-35" y="927504"/>
                          <a:ext cx="858084" cy="1838"/>
                        </a:xfrm>
                        <a:prstGeom prst="line">
                          <a:avLst/>
                        </a:prstGeom>
                        <a:ln w="9525" cap="flat" cmpd="sng">
                          <a:solidFill>
                            <a:srgbClr val="7F7F7F"/>
                          </a:solidFill>
                          <a:prstDash val="lgDash"/>
                          <a:headEnd type="none" w="med" len="med"/>
                          <a:tailEnd type="none" w="med" len="med"/>
                        </a:ln>
                      </p:spPr>
                    </p:cxnSp>
                  </p:grpSp>
                  <p:graphicFrame>
                    <p:nvGraphicFramePr>
                      <p:cNvPr id="53273" name="Object 34"/>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16" imgW="127635" imgH="178435" progId="">
                              <p:embed/>
                            </p:oleObj>
                          </mc:Choice>
                          <mc:Fallback>
                            <p:oleObj r:id="rId16" imgW="127635" imgH="178435" progId="">
                              <p:embed/>
                              <p:pic>
                                <p:nvPicPr>
                                  <p:cNvPr id="0" name="图片 3292"/>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53274" name="Object 35"/>
                      <p:cNvGraphicFramePr>
                        <a:graphicFrameLocks noChangeAspect="1"/>
                      </p:cNvGraphicFramePr>
                      <p:nvPr/>
                    </p:nvGraphicFramePr>
                    <p:xfrm>
                      <a:off x="1071570" y="1500198"/>
                      <a:ext cx="355600" cy="247650"/>
                    </p:xfrm>
                    <a:graphic>
                      <a:graphicData uri="http://schemas.openxmlformats.org/presentationml/2006/ole">
                        <mc:AlternateContent xmlns:mc="http://schemas.openxmlformats.org/markup-compatibility/2006">
                          <mc:Choice xmlns:v="urn:schemas-microsoft-com:vml" Requires="v">
                            <p:oleObj r:id="rId17" imgW="254635" imgH="178435" progId="">
                              <p:embed/>
                            </p:oleObj>
                          </mc:Choice>
                          <mc:Fallback>
                            <p:oleObj r:id="rId17" imgW="254635" imgH="178435" progId="">
                              <p:embed/>
                              <p:pic>
                                <p:nvPicPr>
                                  <p:cNvPr id="0" name="图片 3287"/>
                                  <p:cNvPicPr/>
                                  <p:nvPr/>
                                </p:nvPicPr>
                                <p:blipFill>
                                  <a:blip r:embed="rId5"/>
                                  <a:stretch>
                                    <a:fillRect/>
                                  </a:stretch>
                                </p:blipFill>
                                <p:spPr>
                                  <a:xfrm>
                                    <a:off x="1071570" y="1500198"/>
                                    <a:ext cx="355600" cy="247650"/>
                                  </a:xfrm>
                                  <a:prstGeom prst="rect">
                                    <a:avLst/>
                                  </a:prstGeom>
                                  <a:noFill/>
                                  <a:ln w="38100">
                                    <a:noFill/>
                                    <a:miter/>
                                  </a:ln>
                                </p:spPr>
                              </p:pic>
                            </p:oleObj>
                          </mc:Fallback>
                        </mc:AlternateContent>
                      </a:graphicData>
                    </a:graphic>
                  </p:graphicFrame>
                  <p:graphicFrame>
                    <p:nvGraphicFramePr>
                      <p:cNvPr id="53275" name="Object 36"/>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18" imgW="178435" imgH="178435" progId="">
                              <p:embed/>
                            </p:oleObj>
                          </mc:Choice>
                          <mc:Fallback>
                            <p:oleObj r:id="rId18" imgW="178435" imgH="178435" progId="">
                              <p:embed/>
                              <p:pic>
                                <p:nvPicPr>
                                  <p:cNvPr id="0" name="图片 3295"/>
                                  <p:cNvPicPr/>
                                  <p:nvPr/>
                                </p:nvPicPr>
                                <p:blipFill>
                                  <a:blip r:embed="rId7"/>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53276" name="Object 37"/>
                      <p:cNvGraphicFramePr>
                        <a:graphicFrameLocks noChangeAspect="1"/>
                      </p:cNvGraphicFramePr>
                      <p:nvPr/>
                    </p:nvGraphicFramePr>
                    <p:xfrm>
                      <a:off x="0" y="428628"/>
                      <a:ext cx="230187" cy="230187"/>
                    </p:xfrm>
                    <a:graphic>
                      <a:graphicData uri="http://schemas.openxmlformats.org/presentationml/2006/ole">
                        <mc:AlternateContent xmlns:mc="http://schemas.openxmlformats.org/markup-compatibility/2006">
                          <mc:Choice xmlns:v="urn:schemas-microsoft-com:vml" Requires="v">
                            <p:oleObj r:id="rId19" imgW="165735" imgH="165735" progId="">
                              <p:embed/>
                            </p:oleObj>
                          </mc:Choice>
                          <mc:Fallback>
                            <p:oleObj r:id="rId19" imgW="165735" imgH="165735" progId="">
                              <p:embed/>
                              <p:pic>
                                <p:nvPicPr>
                                  <p:cNvPr id="0" name="图片 3290"/>
                                  <p:cNvPicPr/>
                                  <p:nvPr/>
                                </p:nvPicPr>
                                <p:blipFill>
                                  <a:blip r:embed="rId9"/>
                                  <a:stretch>
                                    <a:fillRect/>
                                  </a:stretch>
                                </p:blipFill>
                                <p:spPr>
                                  <a:xfrm>
                                    <a:off x="0" y="428628"/>
                                    <a:ext cx="230187" cy="230187"/>
                                  </a:xfrm>
                                  <a:prstGeom prst="rect">
                                    <a:avLst/>
                                  </a:prstGeom>
                                  <a:noFill/>
                                  <a:ln w="38100">
                                    <a:noFill/>
                                    <a:miter/>
                                  </a:ln>
                                </p:spPr>
                              </p:pic>
                            </p:oleObj>
                          </mc:Fallback>
                        </mc:AlternateContent>
                      </a:graphicData>
                    </a:graphic>
                  </p:graphicFrame>
                  <p:graphicFrame>
                    <p:nvGraphicFramePr>
                      <p:cNvPr id="53277" name="Object 38"/>
                      <p:cNvGraphicFramePr>
                        <a:graphicFrameLocks noChangeAspect="1"/>
                      </p:cNvGraphicFramePr>
                      <p:nvPr/>
                    </p:nvGraphicFramePr>
                    <p:xfrm>
                      <a:off x="1500198" y="1500198"/>
                      <a:ext cx="212725" cy="284162"/>
                    </p:xfrm>
                    <a:graphic>
                      <a:graphicData uri="http://schemas.openxmlformats.org/presentationml/2006/ole">
                        <mc:AlternateContent xmlns:mc="http://schemas.openxmlformats.org/markup-compatibility/2006">
                          <mc:Choice xmlns:v="urn:schemas-microsoft-com:vml" Requires="v">
                            <p:oleObj r:id="rId20" imgW="153035" imgH="204470" progId="">
                              <p:embed/>
                            </p:oleObj>
                          </mc:Choice>
                          <mc:Fallback>
                            <p:oleObj r:id="rId20" imgW="153035" imgH="204470" progId="">
                              <p:embed/>
                              <p:pic>
                                <p:nvPicPr>
                                  <p:cNvPr id="0" name="图片 3289"/>
                                  <p:cNvPicPr/>
                                  <p:nvPr/>
                                </p:nvPicPr>
                                <p:blipFill>
                                  <a:blip r:embed="rId11"/>
                                  <a:stretch>
                                    <a:fillRect/>
                                  </a:stretch>
                                </p:blipFill>
                                <p:spPr>
                                  <a:xfrm>
                                    <a:off x="1500198" y="1500198"/>
                                    <a:ext cx="212725" cy="284162"/>
                                  </a:xfrm>
                                  <a:prstGeom prst="rect">
                                    <a:avLst/>
                                  </a:prstGeom>
                                  <a:noFill/>
                                  <a:ln w="38100">
                                    <a:noFill/>
                                    <a:miter/>
                                  </a:ln>
                                </p:spPr>
                              </p:pic>
                            </p:oleObj>
                          </mc:Fallback>
                        </mc:AlternateContent>
                      </a:graphicData>
                    </a:graphic>
                  </p:graphicFrame>
                  <p:graphicFrame>
                    <p:nvGraphicFramePr>
                      <p:cNvPr id="53278" name="Object 39"/>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21" imgW="153035" imgH="166370" progId="">
                              <p:embed/>
                            </p:oleObj>
                          </mc:Choice>
                          <mc:Fallback>
                            <p:oleObj r:id="rId21" imgW="153035" imgH="166370" progId="">
                              <p:embed/>
                              <p:pic>
                                <p:nvPicPr>
                                  <p:cNvPr id="0" name="图片 3293"/>
                                  <p:cNvPicPr/>
                                  <p:nvPr/>
                                </p:nvPicPr>
                                <p:blipFill>
                                  <a:blip r:embed="rId13"/>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53271" name="Object 40"/>
                    <p:cNvGraphicFramePr>
                      <a:graphicFrameLocks noChangeAspect="1"/>
                    </p:cNvGraphicFramePr>
                    <p:nvPr/>
                  </p:nvGraphicFramePr>
                  <p:xfrm>
                    <a:off x="1357322" y="1000132"/>
                    <a:ext cx="230187" cy="230187"/>
                  </p:xfrm>
                  <a:graphic>
                    <a:graphicData uri="http://schemas.openxmlformats.org/presentationml/2006/ole">
                      <mc:AlternateContent xmlns:mc="http://schemas.openxmlformats.org/markup-compatibility/2006">
                        <mc:Choice xmlns:v="urn:schemas-microsoft-com:vml" Requires="v">
                          <p:oleObj r:id="rId22" imgW="165735" imgH="165735" progId="">
                            <p:embed/>
                          </p:oleObj>
                        </mc:Choice>
                        <mc:Fallback>
                          <p:oleObj r:id="rId22" imgW="165735" imgH="165735" progId="">
                            <p:embed/>
                            <p:pic>
                              <p:nvPicPr>
                                <p:cNvPr id="0" name="图片 3291"/>
                                <p:cNvPicPr/>
                                <p:nvPr/>
                              </p:nvPicPr>
                              <p:blipFill>
                                <a:blip r:embed="rId15"/>
                                <a:stretch>
                                  <a:fillRect/>
                                </a:stretch>
                              </p:blipFill>
                              <p:spPr>
                                <a:xfrm>
                                  <a:off x="1357322" y="1000132"/>
                                  <a:ext cx="230187" cy="230187"/>
                                </a:xfrm>
                                <a:prstGeom prst="rect">
                                  <a:avLst/>
                                </a:prstGeom>
                                <a:noFill/>
                                <a:ln w="38100">
                                  <a:noFill/>
                                  <a:miter/>
                                </a:ln>
                              </p:spPr>
                            </p:pic>
                          </p:oleObj>
                        </mc:Fallback>
                      </mc:AlternateContent>
                    </a:graphicData>
                  </a:graphic>
                </p:graphicFrame>
              </p:grpSp>
              <p:sp>
                <p:nvSpPr>
                  <p:cNvPr id="53269" name="TextBox 127"/>
                  <p:cNvSpPr txBox="1"/>
                  <p:nvPr/>
                </p:nvSpPr>
                <p:spPr>
                  <a:xfrm>
                    <a:off x="285752" y="1785950"/>
                    <a:ext cx="1170513"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(b) </a:t>
                    </a:r>
                    <a:r>
                      <a:rPr lang="zh-CN" altLang="en-US" sz="1400" b="0" dirty="0">
                        <a:solidFill>
                          <a:schemeClr val="tx1"/>
                        </a:solidFill>
                      </a:rPr>
                      <a:t>缺乏弹性</a:t>
                    </a:r>
                  </a:p>
                </p:txBody>
              </p:sp>
            </p:grpSp>
            <p:cxnSp>
              <p:nvCxnSpPr>
                <p:cNvPr id="53265" name="直接连接符 167"/>
                <p:cNvCxnSpPr/>
                <p:nvPr/>
              </p:nvCxnSpPr>
              <p:spPr>
                <a:xfrm rot="5400000">
                  <a:off x="463411" y="964229"/>
                  <a:ext cx="930137" cy="1657"/>
                </a:xfrm>
                <a:prstGeom prst="line">
                  <a:avLst/>
                </a:prstGeom>
                <a:ln w="9525" cap="flat" cmpd="sng">
                  <a:solidFill>
                    <a:srgbClr val="7F7F7F"/>
                  </a:solidFill>
                  <a:prstDash val="lgDash"/>
                  <a:headEnd type="none" w="med" len="med"/>
                  <a:tailEnd type="none" w="med" len="med"/>
                </a:ln>
              </p:spPr>
            </p:cxnSp>
            <p:cxnSp>
              <p:nvCxnSpPr>
                <p:cNvPr id="53266" name="直接连接符 169"/>
                <p:cNvCxnSpPr/>
                <p:nvPr/>
              </p:nvCxnSpPr>
              <p:spPr>
                <a:xfrm rot="5400000">
                  <a:off x="893831" y="1177462"/>
                  <a:ext cx="499994" cy="1657"/>
                </a:xfrm>
                <a:prstGeom prst="line">
                  <a:avLst/>
                </a:prstGeom>
                <a:ln w="9525" cap="flat" cmpd="sng">
                  <a:solidFill>
                    <a:srgbClr val="7F7F7F"/>
                  </a:solidFill>
                  <a:prstDash val="lgDash"/>
                  <a:headEnd type="none" w="med" len="med"/>
                  <a:tailEnd type="none" w="med" len="med"/>
                </a:ln>
              </p:spPr>
            </p:cxnSp>
            <p:graphicFrame>
              <p:nvGraphicFramePr>
                <p:cNvPr id="53267" name="Object 44"/>
                <p:cNvGraphicFramePr>
                  <a:graphicFrameLocks noChangeAspect="1"/>
                </p:cNvGraphicFramePr>
                <p:nvPr/>
              </p:nvGraphicFramePr>
              <p:xfrm>
                <a:off x="714380" y="1500198"/>
                <a:ext cx="266700" cy="249238"/>
              </p:xfrm>
              <a:graphic>
                <a:graphicData uri="http://schemas.openxmlformats.org/presentationml/2006/ole">
                  <mc:AlternateContent xmlns:mc="http://schemas.openxmlformats.org/markup-compatibility/2006">
                    <mc:Choice xmlns:v="urn:schemas-microsoft-com:vml" Requires="v">
                      <p:oleObj r:id="rId23" imgW="191770" imgH="178435" progId="">
                        <p:embed/>
                      </p:oleObj>
                    </mc:Choice>
                    <mc:Fallback>
                      <p:oleObj r:id="rId23" imgW="191770" imgH="178435" progId="">
                        <p:embed/>
                        <p:pic>
                          <p:nvPicPr>
                            <p:cNvPr id="0" name="图片 3288"/>
                            <p:cNvPicPr/>
                            <p:nvPr/>
                          </p:nvPicPr>
                          <p:blipFill>
                            <a:blip r:embed="rId24"/>
                            <a:stretch>
                              <a:fillRect/>
                            </a:stretch>
                          </p:blipFill>
                          <p:spPr>
                            <a:xfrm>
                              <a:off x="714380" y="1500198"/>
                              <a:ext cx="266700" cy="249238"/>
                            </a:xfrm>
                            <a:prstGeom prst="rect">
                              <a:avLst/>
                            </a:prstGeom>
                            <a:noFill/>
                            <a:ln w="38100">
                              <a:noFill/>
                              <a:miter/>
                            </a:ln>
                          </p:spPr>
                        </p:pic>
                      </p:oleObj>
                    </mc:Fallback>
                  </mc:AlternateContent>
                </a:graphicData>
              </a:graphic>
            </p:graphicFrame>
          </p:grpSp>
          <p:cxnSp>
            <p:nvCxnSpPr>
              <p:cNvPr id="53263" name="直接箭头连接符 179"/>
              <p:cNvCxnSpPr/>
              <p:nvPr/>
            </p:nvCxnSpPr>
            <p:spPr>
              <a:xfrm rot="10800000">
                <a:off x="713965" y="1786745"/>
                <a:ext cx="571503" cy="0"/>
              </a:xfrm>
              <a:prstGeom prst="straightConnector1">
                <a:avLst/>
              </a:prstGeom>
              <a:ln w="9525" cap="flat" cmpd="sng">
                <a:solidFill>
                  <a:srgbClr val="A7C804"/>
                </a:solidFill>
                <a:prstDash val="solid"/>
                <a:headEnd type="none" w="med" len="med"/>
                <a:tailEnd type="stealth" w="med" len="lg"/>
              </a:ln>
            </p:spPr>
          </p:cxnSp>
        </p:grpSp>
        <p:cxnSp>
          <p:nvCxnSpPr>
            <p:cNvPr id="53261" name="直接箭头连接符 224"/>
            <p:cNvCxnSpPr/>
            <p:nvPr/>
          </p:nvCxnSpPr>
          <p:spPr>
            <a:xfrm rot="5400000" flipH="1" flipV="1">
              <a:off x="-213154" y="713837"/>
              <a:ext cx="427895" cy="1587"/>
            </a:xfrm>
            <a:prstGeom prst="straightConnector1">
              <a:avLst/>
            </a:prstGeom>
            <a:ln w="9525" cap="flat" cmpd="sng">
              <a:solidFill>
                <a:srgbClr val="A7C804"/>
              </a:solidFill>
              <a:prstDash val="solid"/>
              <a:headEnd type="none" w="med" len="med"/>
              <a:tailEnd type="stealth" w="med" len="lg"/>
            </a:ln>
          </p:spPr>
        </p:cxnSp>
      </p:grpSp>
      <p:grpSp>
        <p:nvGrpSpPr>
          <p:cNvPr id="48132" name="组合 9"/>
          <p:cNvGrpSpPr/>
          <p:nvPr/>
        </p:nvGrpSpPr>
        <p:grpSpPr>
          <a:xfrm>
            <a:off x="3636963" y="1560513"/>
            <a:ext cx="4667250" cy="1541462"/>
            <a:chOff x="0" y="0"/>
            <a:chExt cx="4357298" cy="929840"/>
          </a:xfrm>
        </p:grpSpPr>
        <p:sp>
          <p:nvSpPr>
            <p:cNvPr id="48138" name="圆角矩形 50"/>
            <p:cNvSpPr>
              <a:spLocks noChangeArrowheads="1"/>
            </p:cNvSpPr>
            <p:nvPr/>
          </p:nvSpPr>
          <p:spPr bwMode="auto">
            <a:xfrm>
              <a:off x="0" y="0"/>
              <a:ext cx="4357298" cy="92888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9" name="TextBox 3"/>
            <p:cNvSpPr txBox="1"/>
            <p:nvPr/>
          </p:nvSpPr>
          <p:spPr>
            <a:xfrm>
              <a:off x="165928" y="131009"/>
              <a:ext cx="4129250" cy="7988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0" dirty="0">
                  <a:solidFill>
                    <a:schemeClr val="tx1"/>
                  </a:solidFill>
                </a:rPr>
                <a:t>需求完全无弹性表明，商品价格的任何变动都不会引起需求量的改变，需求量变动完全无弹性。</a:t>
              </a:r>
            </a:p>
            <a:p>
              <a:pPr marL="0" lvl="0" indent="0" eaLnBrk="1" hangingPunct="1">
                <a:spcBef>
                  <a:spcPct val="0"/>
                </a:spcBef>
                <a:buNone/>
              </a:pPr>
              <a:endParaRPr lang="zh-CN" altLang="en-US" sz="2000" b="0" dirty="0">
                <a:solidFill>
                  <a:schemeClr val="tx1"/>
                </a:solidFill>
              </a:endParaRPr>
            </a:p>
          </p:txBody>
        </p:sp>
      </p:grpSp>
      <p:grpSp>
        <p:nvGrpSpPr>
          <p:cNvPr id="45106" name="组合 52"/>
          <p:cNvGrpSpPr/>
          <p:nvPr/>
        </p:nvGrpSpPr>
        <p:grpSpPr>
          <a:xfrm>
            <a:off x="3636963" y="3886200"/>
            <a:ext cx="4667250" cy="1587500"/>
            <a:chOff x="0" y="0"/>
            <a:chExt cx="4357851" cy="1178723"/>
          </a:xfrm>
        </p:grpSpPr>
        <p:sp>
          <p:nvSpPr>
            <p:cNvPr id="48136" name="圆角矩形 53"/>
            <p:cNvSpPr>
              <a:spLocks noChangeArrowheads="1"/>
            </p:cNvSpPr>
            <p:nvPr/>
          </p:nvSpPr>
          <p:spPr bwMode="auto">
            <a:xfrm>
              <a:off x="0" y="0"/>
              <a:ext cx="4357851" cy="1178723"/>
            </a:xfrm>
            <a:prstGeom prst="roundRect">
              <a:avLst>
                <a:gd name="adj" fmla="val 16667"/>
              </a:avLst>
            </a:prstGeom>
            <a:solidFill>
              <a:schemeClr val="bg2">
                <a:lumMod val="20000"/>
                <a:lumOff val="80000"/>
                <a:alpha val="76077"/>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3257" name="TextBox 3"/>
            <p:cNvSpPr txBox="1"/>
            <p:nvPr/>
          </p:nvSpPr>
          <p:spPr>
            <a:xfrm>
              <a:off x="190388" y="212547"/>
              <a:ext cx="4080897" cy="7536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0" dirty="0">
                  <a:solidFill>
                    <a:schemeClr val="tx1"/>
                  </a:solidFill>
                </a:rPr>
                <a:t>需求缺乏弹性，这表明商品价格变动</a:t>
              </a:r>
              <a:r>
                <a:rPr lang="en-US" altLang="zh-CN" sz="2000" b="0" dirty="0">
                  <a:solidFill>
                    <a:schemeClr val="tx1"/>
                  </a:solidFill>
                </a:rPr>
                <a:t>1%</a:t>
              </a:r>
              <a:r>
                <a:rPr lang="zh-CN" altLang="en-US" sz="2000" b="0" dirty="0">
                  <a:solidFill>
                    <a:schemeClr val="tx1"/>
                  </a:solidFill>
                </a:rPr>
                <a:t>，需求量变动小于</a:t>
              </a:r>
              <a:r>
                <a:rPr lang="en-US" altLang="zh-CN" sz="2000" b="0" dirty="0">
                  <a:solidFill>
                    <a:schemeClr val="tx1"/>
                  </a:solidFill>
                </a:rPr>
                <a:t>1%</a:t>
              </a:r>
              <a:r>
                <a:rPr lang="zh-CN" altLang="en-US" sz="2000" b="0" dirty="0">
                  <a:solidFill>
                    <a:schemeClr val="tx1"/>
                  </a:solidFill>
                </a:rPr>
                <a:t>，即相对于价格变动，需求量变动不敏感。</a:t>
              </a:r>
            </a:p>
          </p:txBody>
        </p:sp>
      </p:grpSp>
      <p:sp>
        <p:nvSpPr>
          <p:cNvPr id="53254"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3255"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500"/>
                                        <p:tgtEl>
                                          <p:spTgt spid="45059"/>
                                        </p:tgtEl>
                                      </p:cBhvr>
                                    </p:animEffect>
                                  </p:childTnLst>
                                </p:cTn>
                              </p:par>
                              <p:par>
                                <p:cTn id="8" presetID="10" presetClass="entr" presetSubtype="0" fill="hold"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fade">
                                      <p:cBhvr>
                                        <p:cTn id="10" dur="500"/>
                                        <p:tgtEl>
                                          <p:spTgt spid="48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078"/>
                                        </p:tgtEl>
                                        <p:attrNameLst>
                                          <p:attrName>style.visibility</p:attrName>
                                        </p:attrNameLst>
                                      </p:cBhvr>
                                      <p:to>
                                        <p:strVal val="visible"/>
                                      </p:to>
                                    </p:set>
                                    <p:animEffect transition="in" filter="fade">
                                      <p:cBhvr>
                                        <p:cTn id="15" dur="500"/>
                                        <p:tgtEl>
                                          <p:spTgt spid="45078"/>
                                        </p:tgtEl>
                                      </p:cBhvr>
                                    </p:animEffect>
                                  </p:childTnLst>
                                </p:cTn>
                              </p:par>
                              <p:par>
                                <p:cTn id="16" presetID="10" presetClass="entr" presetSubtype="0" fill="hold" nodeType="withEffect">
                                  <p:stCondLst>
                                    <p:cond delay="0"/>
                                  </p:stCondLst>
                                  <p:childTnLst>
                                    <p:set>
                                      <p:cBhvr>
                                        <p:cTn id="17" dur="1" fill="hold">
                                          <p:stCondLst>
                                            <p:cond delay="0"/>
                                          </p:stCondLst>
                                        </p:cTn>
                                        <p:tgtEl>
                                          <p:spTgt spid="45106"/>
                                        </p:tgtEl>
                                        <p:attrNameLst>
                                          <p:attrName>style.visibility</p:attrName>
                                        </p:attrNameLst>
                                      </p:cBhvr>
                                      <p:to>
                                        <p:strVal val="visible"/>
                                      </p:to>
                                    </p:set>
                                    <p:animEffect transition="in" filter="fade">
                                      <p:cBhvr>
                                        <p:cTn id="18" dur="500"/>
                                        <p:tgtEl>
                                          <p:spTgt spid="4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91"/>
          <p:cNvGrpSpPr/>
          <p:nvPr/>
        </p:nvGrpSpPr>
        <p:grpSpPr>
          <a:xfrm>
            <a:off x="6386513" y="1593850"/>
            <a:ext cx="2146300" cy="2114550"/>
            <a:chOff x="0" y="0"/>
            <a:chExt cx="1730385" cy="2022289"/>
          </a:xfrm>
        </p:grpSpPr>
        <p:grpSp>
          <p:nvGrpSpPr>
            <p:cNvPr id="54336" name="组合 44"/>
            <p:cNvGrpSpPr/>
            <p:nvPr/>
          </p:nvGrpSpPr>
          <p:grpSpPr>
            <a:xfrm>
              <a:off x="0" y="0"/>
              <a:ext cx="1730385" cy="1784360"/>
              <a:chOff x="0" y="0"/>
              <a:chExt cx="1730385" cy="1784360"/>
            </a:xfrm>
          </p:grpSpPr>
          <p:grpSp>
            <p:nvGrpSpPr>
              <p:cNvPr id="54338" name="组合 26"/>
              <p:cNvGrpSpPr/>
              <p:nvPr/>
            </p:nvGrpSpPr>
            <p:grpSpPr>
              <a:xfrm>
                <a:off x="0" y="0"/>
                <a:ext cx="1714512" cy="1784360"/>
                <a:chOff x="0" y="0"/>
                <a:chExt cx="1714512" cy="1784360"/>
              </a:xfrm>
            </p:grpSpPr>
            <p:grpSp>
              <p:nvGrpSpPr>
                <p:cNvPr id="54340" name="组合 18"/>
                <p:cNvGrpSpPr/>
                <p:nvPr/>
              </p:nvGrpSpPr>
              <p:grpSpPr>
                <a:xfrm>
                  <a:off x="284958" y="794"/>
                  <a:ext cx="1429554" cy="1429554"/>
                  <a:chOff x="0" y="0"/>
                  <a:chExt cx="1429554" cy="1429554"/>
                </a:xfrm>
              </p:grpSpPr>
              <p:cxnSp>
                <p:nvCxnSpPr>
                  <p:cNvPr id="54345" name="直接箭头连接符 103"/>
                  <p:cNvCxnSpPr/>
                  <p:nvPr/>
                </p:nvCxnSpPr>
                <p:spPr>
                  <a:xfrm>
                    <a:off x="693" y="1428117"/>
                    <a:ext cx="1428253" cy="1849"/>
                  </a:xfrm>
                  <a:prstGeom prst="straightConnector1">
                    <a:avLst/>
                  </a:prstGeom>
                  <a:ln w="9525" cap="flat" cmpd="sng">
                    <a:solidFill>
                      <a:srgbClr val="7F7F7F"/>
                    </a:solidFill>
                    <a:prstDash val="solid"/>
                    <a:headEnd type="none" w="med" len="med"/>
                    <a:tailEnd type="stealth" w="med" len="lg"/>
                  </a:ln>
                </p:spPr>
              </p:cxnSp>
              <p:cxnSp>
                <p:nvCxnSpPr>
                  <p:cNvPr id="54346" name="直接箭头连接符 104"/>
                  <p:cNvCxnSpPr/>
                  <p:nvPr/>
                </p:nvCxnSpPr>
                <p:spPr>
                  <a:xfrm rot="5400000" flipH="1" flipV="1">
                    <a:off x="-713772" y="713671"/>
                    <a:ext cx="1430760" cy="1832"/>
                  </a:xfrm>
                  <a:prstGeom prst="straightConnector1">
                    <a:avLst/>
                  </a:prstGeom>
                  <a:ln w="9525" cap="flat" cmpd="sng">
                    <a:solidFill>
                      <a:srgbClr val="7F7F7F"/>
                    </a:solidFill>
                    <a:prstDash val="solid"/>
                    <a:headEnd type="none" w="med" len="med"/>
                    <a:tailEnd type="stealth" w="med" len="lg"/>
                  </a:ln>
                </p:spPr>
              </p:cxnSp>
              <p:cxnSp>
                <p:nvCxnSpPr>
                  <p:cNvPr id="54347" name="直接连接符 105"/>
                  <p:cNvCxnSpPr/>
                  <p:nvPr/>
                </p:nvCxnSpPr>
                <p:spPr>
                  <a:xfrm rot="10800000">
                    <a:off x="693" y="927167"/>
                    <a:ext cx="1356841" cy="1848"/>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54341" name="Object 10"/>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2" imgW="127635" imgH="178435" progId="">
                        <p:embed/>
                      </p:oleObj>
                    </mc:Choice>
                    <mc:Fallback>
                      <p:oleObj r:id="rId2" imgW="127635" imgH="178435" progId="">
                        <p:embed/>
                        <p:pic>
                          <p:nvPicPr>
                            <p:cNvPr id="0" name="图片 3305"/>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54342" name="Object 11"/>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4" imgW="178435" imgH="178435" progId="">
                        <p:embed/>
                      </p:oleObj>
                    </mc:Choice>
                    <mc:Fallback>
                      <p:oleObj r:id="rId4" imgW="178435" imgH="178435" progId="">
                        <p:embed/>
                        <p:pic>
                          <p:nvPicPr>
                            <p:cNvPr id="0" name="图片 3302"/>
                            <p:cNvPicPr/>
                            <p:nvPr/>
                          </p:nvPicPr>
                          <p:blipFill>
                            <a:blip r:embed="rId5"/>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54343" name="Object 12"/>
                <p:cNvGraphicFramePr>
                  <a:graphicFrameLocks noChangeAspect="1"/>
                </p:cNvGraphicFramePr>
                <p:nvPr/>
              </p:nvGraphicFramePr>
              <p:xfrm>
                <a:off x="1500198" y="1500198"/>
                <a:ext cx="212725" cy="284162"/>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303"/>
                            <p:cNvPicPr/>
                            <p:nvPr/>
                          </p:nvPicPr>
                          <p:blipFill>
                            <a:blip r:embed="rId7"/>
                            <a:stretch>
                              <a:fillRect/>
                            </a:stretch>
                          </p:blipFill>
                          <p:spPr>
                            <a:xfrm>
                              <a:off x="1500198" y="1500198"/>
                              <a:ext cx="212725" cy="284162"/>
                            </a:xfrm>
                            <a:prstGeom prst="rect">
                              <a:avLst/>
                            </a:prstGeom>
                            <a:noFill/>
                            <a:ln w="38100">
                              <a:noFill/>
                              <a:miter/>
                            </a:ln>
                          </p:spPr>
                        </p:pic>
                      </p:oleObj>
                    </mc:Fallback>
                  </mc:AlternateContent>
                </a:graphicData>
              </a:graphic>
            </p:graphicFrame>
            <p:graphicFrame>
              <p:nvGraphicFramePr>
                <p:cNvPr id="54344" name="Object 13"/>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8" imgW="153035" imgH="166370" progId="">
                        <p:embed/>
                      </p:oleObj>
                    </mc:Choice>
                    <mc:Fallback>
                      <p:oleObj r:id="rId8" imgW="153035" imgH="166370" progId="">
                        <p:embed/>
                        <p:pic>
                          <p:nvPicPr>
                            <p:cNvPr id="0" name="图片 3304"/>
                            <p:cNvPicPr/>
                            <p:nvPr/>
                          </p:nvPicPr>
                          <p:blipFill>
                            <a:blip r:embed="rId9"/>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54339" name="Object 14"/>
              <p:cNvGraphicFramePr>
                <a:graphicFrameLocks noChangeAspect="1"/>
              </p:cNvGraphicFramePr>
              <p:nvPr/>
            </p:nvGraphicFramePr>
            <p:xfrm>
              <a:off x="1500198" y="642942"/>
              <a:ext cx="230187" cy="230187"/>
            </p:xfrm>
            <a:graphic>
              <a:graphicData uri="http://schemas.openxmlformats.org/presentationml/2006/ole">
                <mc:AlternateContent xmlns:mc="http://schemas.openxmlformats.org/markup-compatibility/2006">
                  <mc:Choice xmlns:v="urn:schemas-microsoft-com:vml" Requires="v">
                    <p:oleObj r:id="rId10" imgW="165735" imgH="165735" progId="">
                      <p:embed/>
                    </p:oleObj>
                  </mc:Choice>
                  <mc:Fallback>
                    <p:oleObj r:id="rId10" imgW="165735" imgH="165735" progId="">
                      <p:embed/>
                      <p:pic>
                        <p:nvPicPr>
                          <p:cNvPr id="0" name="图片 3301"/>
                          <p:cNvPicPr/>
                          <p:nvPr/>
                        </p:nvPicPr>
                        <p:blipFill>
                          <a:blip r:embed="rId11"/>
                          <a:stretch>
                            <a:fillRect/>
                          </a:stretch>
                        </p:blipFill>
                        <p:spPr>
                          <a:xfrm>
                            <a:off x="1500198" y="642942"/>
                            <a:ext cx="230187" cy="230187"/>
                          </a:xfrm>
                          <a:prstGeom prst="rect">
                            <a:avLst/>
                          </a:prstGeom>
                          <a:noFill/>
                          <a:ln w="38100">
                            <a:noFill/>
                            <a:miter/>
                          </a:ln>
                        </p:spPr>
                      </p:pic>
                    </p:oleObj>
                  </mc:Fallback>
                </mc:AlternateContent>
              </a:graphicData>
            </a:graphic>
          </p:graphicFrame>
        </p:grpSp>
        <p:sp>
          <p:nvSpPr>
            <p:cNvPr id="54337" name="TextBox 93"/>
            <p:cNvSpPr txBox="1"/>
            <p:nvPr/>
          </p:nvSpPr>
          <p:spPr>
            <a:xfrm>
              <a:off x="285752" y="1714512"/>
              <a:ext cx="1170513"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(e) </a:t>
              </a:r>
              <a:r>
                <a:rPr lang="zh-CN" altLang="en-US" sz="1400" b="0" dirty="0">
                  <a:solidFill>
                    <a:schemeClr val="tx1"/>
                  </a:solidFill>
                </a:rPr>
                <a:t>无限弹性</a:t>
              </a:r>
            </a:p>
          </p:txBody>
        </p:sp>
      </p:grpSp>
      <p:grpSp>
        <p:nvGrpSpPr>
          <p:cNvPr id="49155" name="组合 204"/>
          <p:cNvGrpSpPr/>
          <p:nvPr/>
        </p:nvGrpSpPr>
        <p:grpSpPr>
          <a:xfrm>
            <a:off x="512763" y="842963"/>
            <a:ext cx="2643187" cy="2860675"/>
            <a:chOff x="0" y="0"/>
            <a:chExt cx="2307468" cy="2936252"/>
          </a:xfrm>
        </p:grpSpPr>
        <p:cxnSp>
          <p:nvCxnSpPr>
            <p:cNvPr id="54312" name="直接连接符 191"/>
            <p:cNvCxnSpPr/>
            <p:nvPr/>
          </p:nvCxnSpPr>
          <p:spPr>
            <a:xfrm rot="5400000">
              <a:off x="822291" y="1949761"/>
              <a:ext cx="498800" cy="0"/>
            </a:xfrm>
            <a:prstGeom prst="line">
              <a:avLst/>
            </a:prstGeom>
            <a:ln w="9525" cap="flat" cmpd="sng">
              <a:solidFill>
                <a:srgbClr val="7F7F7F"/>
              </a:solidFill>
              <a:prstDash val="lgDash"/>
              <a:headEnd type="none" w="med" len="med"/>
              <a:tailEnd type="none" w="med" len="med"/>
            </a:ln>
          </p:spPr>
        </p:cxnSp>
        <p:graphicFrame>
          <p:nvGraphicFramePr>
            <p:cNvPr id="54313" name="Object 18"/>
            <p:cNvGraphicFramePr>
              <a:graphicFrameLocks noChangeAspect="1"/>
            </p:cNvGraphicFramePr>
            <p:nvPr/>
          </p:nvGraphicFramePr>
          <p:xfrm>
            <a:off x="500066" y="2271285"/>
            <a:ext cx="266700" cy="249238"/>
          </p:xfrm>
          <a:graphic>
            <a:graphicData uri="http://schemas.openxmlformats.org/presentationml/2006/ole">
              <mc:AlternateContent xmlns:mc="http://schemas.openxmlformats.org/markup-compatibility/2006">
                <mc:Choice xmlns:v="urn:schemas-microsoft-com:vml" Requires="v">
                  <p:oleObj r:id="rId12" imgW="191770" imgH="178435" progId="">
                    <p:embed/>
                  </p:oleObj>
                </mc:Choice>
                <mc:Fallback>
                  <p:oleObj r:id="rId12" imgW="191770" imgH="178435" progId="">
                    <p:embed/>
                    <p:pic>
                      <p:nvPicPr>
                        <p:cNvPr id="0" name="图片 3300"/>
                        <p:cNvPicPr/>
                        <p:nvPr/>
                      </p:nvPicPr>
                      <p:blipFill>
                        <a:blip r:embed="rId13"/>
                        <a:stretch>
                          <a:fillRect/>
                        </a:stretch>
                      </p:blipFill>
                      <p:spPr>
                        <a:xfrm>
                          <a:off x="500066" y="2271285"/>
                          <a:ext cx="266700" cy="249238"/>
                        </a:xfrm>
                        <a:prstGeom prst="rect">
                          <a:avLst/>
                        </a:prstGeom>
                        <a:noFill/>
                        <a:ln w="38100">
                          <a:noFill/>
                          <a:miter/>
                        </a:ln>
                      </p:spPr>
                    </p:pic>
                  </p:oleObj>
                </mc:Fallback>
              </mc:AlternateContent>
            </a:graphicData>
          </a:graphic>
        </p:graphicFrame>
        <p:grpSp>
          <p:nvGrpSpPr>
            <p:cNvPr id="54314" name="组合 203"/>
            <p:cNvGrpSpPr/>
            <p:nvPr/>
          </p:nvGrpSpPr>
          <p:grpSpPr>
            <a:xfrm>
              <a:off x="0" y="0"/>
              <a:ext cx="2307468" cy="2936252"/>
              <a:chOff x="0" y="0"/>
              <a:chExt cx="2307468" cy="2936252"/>
            </a:xfrm>
          </p:grpSpPr>
          <p:cxnSp>
            <p:nvCxnSpPr>
              <p:cNvPr id="54315" name="直接连接符 189"/>
              <p:cNvCxnSpPr/>
              <p:nvPr/>
            </p:nvCxnSpPr>
            <p:spPr>
              <a:xfrm rot="5400000">
                <a:off x="249131" y="1735849"/>
                <a:ext cx="928938" cy="1709"/>
              </a:xfrm>
              <a:prstGeom prst="line">
                <a:avLst/>
              </a:prstGeom>
              <a:ln w="9525" cap="flat" cmpd="sng">
                <a:solidFill>
                  <a:srgbClr val="7F7F7F"/>
                </a:solidFill>
                <a:prstDash val="lgDash"/>
                <a:headEnd type="none" w="med" len="med"/>
                <a:tailEnd type="none" w="med" len="med"/>
              </a:ln>
            </p:spPr>
          </p:cxnSp>
          <p:grpSp>
            <p:nvGrpSpPr>
              <p:cNvPr id="54316" name="组合 202"/>
              <p:cNvGrpSpPr/>
              <p:nvPr/>
            </p:nvGrpSpPr>
            <p:grpSpPr>
              <a:xfrm>
                <a:off x="0" y="0"/>
                <a:ext cx="2307468" cy="2936252"/>
                <a:chOff x="0" y="0"/>
                <a:chExt cx="2307468" cy="2936252"/>
              </a:xfrm>
            </p:grpSpPr>
            <p:grpSp>
              <p:nvGrpSpPr>
                <p:cNvPr id="54317" name="组合 108"/>
                <p:cNvGrpSpPr/>
                <p:nvPr/>
              </p:nvGrpSpPr>
              <p:grpSpPr>
                <a:xfrm>
                  <a:off x="71438" y="771087"/>
                  <a:ext cx="1714512" cy="2165165"/>
                  <a:chOff x="0" y="0"/>
                  <a:chExt cx="1714512" cy="2165165"/>
                </a:xfrm>
              </p:grpSpPr>
              <p:grpSp>
                <p:nvGrpSpPr>
                  <p:cNvPr id="54321" name="组合 44"/>
                  <p:cNvGrpSpPr/>
                  <p:nvPr/>
                </p:nvGrpSpPr>
                <p:grpSpPr>
                  <a:xfrm>
                    <a:off x="0" y="0"/>
                    <a:ext cx="1714512" cy="1784360"/>
                    <a:chOff x="0" y="0"/>
                    <a:chExt cx="1714512" cy="1784360"/>
                  </a:xfrm>
                </p:grpSpPr>
                <p:grpSp>
                  <p:nvGrpSpPr>
                    <p:cNvPr id="54323" name="组合 26"/>
                    <p:cNvGrpSpPr/>
                    <p:nvPr/>
                  </p:nvGrpSpPr>
                  <p:grpSpPr>
                    <a:xfrm>
                      <a:off x="0" y="0"/>
                      <a:ext cx="1714512" cy="1784360"/>
                      <a:chOff x="0" y="0"/>
                      <a:chExt cx="1714512" cy="1784360"/>
                    </a:xfrm>
                  </p:grpSpPr>
                  <p:grpSp>
                    <p:nvGrpSpPr>
                      <p:cNvPr id="54325" name="组合 18"/>
                      <p:cNvGrpSpPr/>
                      <p:nvPr/>
                    </p:nvGrpSpPr>
                    <p:grpSpPr>
                      <a:xfrm>
                        <a:off x="284958" y="794"/>
                        <a:ext cx="1429554" cy="1429554"/>
                        <a:chOff x="0" y="0"/>
                        <a:chExt cx="1429554" cy="1429554"/>
                      </a:xfrm>
                    </p:grpSpPr>
                    <p:cxnSp>
                      <p:nvCxnSpPr>
                        <p:cNvPr id="54332" name="直接箭头连接符 120"/>
                        <p:cNvCxnSpPr/>
                        <p:nvPr/>
                      </p:nvCxnSpPr>
                      <p:spPr>
                        <a:xfrm>
                          <a:off x="834" y="1427280"/>
                          <a:ext cx="1428921" cy="2019"/>
                        </a:xfrm>
                        <a:prstGeom prst="straightConnector1">
                          <a:avLst/>
                        </a:prstGeom>
                        <a:ln w="9525" cap="flat" cmpd="sng">
                          <a:solidFill>
                            <a:srgbClr val="7F7F7F"/>
                          </a:solidFill>
                          <a:prstDash val="solid"/>
                          <a:headEnd type="none" w="med" len="med"/>
                          <a:tailEnd type="stealth" w="med" len="lg"/>
                        </a:ln>
                      </p:spPr>
                    </p:cxnSp>
                    <p:cxnSp>
                      <p:nvCxnSpPr>
                        <p:cNvPr id="54333" name="直接箭头连接符 121"/>
                        <p:cNvCxnSpPr/>
                        <p:nvPr/>
                      </p:nvCxnSpPr>
                      <p:spPr>
                        <a:xfrm rot="5400000" flipH="1" flipV="1">
                          <a:off x="-713189" y="713559"/>
                          <a:ext cx="1429756" cy="1709"/>
                        </a:xfrm>
                        <a:prstGeom prst="straightConnector1">
                          <a:avLst/>
                        </a:prstGeom>
                        <a:ln w="9525" cap="flat" cmpd="sng">
                          <a:solidFill>
                            <a:srgbClr val="7F7F7F"/>
                          </a:solidFill>
                          <a:prstDash val="solid"/>
                          <a:headEnd type="none" w="med" len="med"/>
                          <a:tailEnd type="stealth" w="med" len="lg"/>
                        </a:ln>
                      </p:spPr>
                    </p:cxnSp>
                    <p:cxnSp>
                      <p:nvCxnSpPr>
                        <p:cNvPr id="54334" name="直接连接符 123"/>
                        <p:cNvCxnSpPr/>
                        <p:nvPr/>
                      </p:nvCxnSpPr>
                      <p:spPr>
                        <a:xfrm>
                          <a:off x="834" y="498342"/>
                          <a:ext cx="357230" cy="2019"/>
                        </a:xfrm>
                        <a:prstGeom prst="line">
                          <a:avLst/>
                        </a:prstGeom>
                        <a:ln w="9525" cap="flat" cmpd="sng">
                          <a:solidFill>
                            <a:srgbClr val="7F7F7F"/>
                          </a:solidFill>
                          <a:prstDash val="lgDash"/>
                          <a:headEnd type="none" w="med" len="med"/>
                          <a:tailEnd type="none" w="med" len="med"/>
                        </a:ln>
                      </p:spPr>
                    </p:cxnSp>
                    <p:cxnSp>
                      <p:nvCxnSpPr>
                        <p:cNvPr id="54335" name="直接连接符 124"/>
                        <p:cNvCxnSpPr/>
                        <p:nvPr/>
                      </p:nvCxnSpPr>
                      <p:spPr>
                        <a:xfrm>
                          <a:off x="834" y="928480"/>
                          <a:ext cx="714460" cy="0"/>
                        </a:xfrm>
                        <a:prstGeom prst="line">
                          <a:avLst/>
                        </a:prstGeom>
                        <a:ln w="9525" cap="flat" cmpd="sng">
                          <a:solidFill>
                            <a:srgbClr val="7F7F7F"/>
                          </a:solidFill>
                          <a:prstDash val="lgDash"/>
                          <a:headEnd type="none" w="med" len="med"/>
                          <a:tailEnd type="none" w="med" len="med"/>
                        </a:ln>
                      </p:spPr>
                    </p:cxnSp>
                  </p:grpSp>
                  <p:graphicFrame>
                    <p:nvGraphicFramePr>
                      <p:cNvPr id="54326" name="Object 30"/>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14" imgW="127635" imgH="178435" progId="">
                              <p:embed/>
                            </p:oleObj>
                          </mc:Choice>
                          <mc:Fallback>
                            <p:oleObj r:id="rId14" imgW="127635" imgH="178435" progId="">
                              <p:embed/>
                              <p:pic>
                                <p:nvPicPr>
                                  <p:cNvPr id="0" name="图片 3296"/>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54327" name="Object 31"/>
                      <p:cNvGraphicFramePr>
                        <a:graphicFrameLocks noChangeAspect="1"/>
                      </p:cNvGraphicFramePr>
                      <p:nvPr/>
                    </p:nvGraphicFramePr>
                    <p:xfrm>
                      <a:off x="928694" y="1500198"/>
                      <a:ext cx="355600" cy="247650"/>
                    </p:xfrm>
                    <a:graphic>
                      <a:graphicData uri="http://schemas.openxmlformats.org/presentationml/2006/ole">
                        <mc:AlternateContent xmlns:mc="http://schemas.openxmlformats.org/markup-compatibility/2006">
                          <mc:Choice xmlns:v="urn:schemas-microsoft-com:vml" Requires="v">
                            <p:oleObj r:id="rId15" imgW="254635" imgH="178435" progId="">
                              <p:embed/>
                            </p:oleObj>
                          </mc:Choice>
                          <mc:Fallback>
                            <p:oleObj r:id="rId15" imgW="254635" imgH="178435" progId="">
                              <p:embed/>
                              <p:pic>
                                <p:nvPicPr>
                                  <p:cNvPr id="0" name="图片 3297"/>
                                  <p:cNvPicPr/>
                                  <p:nvPr/>
                                </p:nvPicPr>
                                <p:blipFill>
                                  <a:blip r:embed="rId16"/>
                                  <a:stretch>
                                    <a:fillRect/>
                                  </a:stretch>
                                </p:blipFill>
                                <p:spPr>
                                  <a:xfrm>
                                    <a:off x="928694" y="1500198"/>
                                    <a:ext cx="355600" cy="247650"/>
                                  </a:xfrm>
                                  <a:prstGeom prst="rect">
                                    <a:avLst/>
                                  </a:prstGeom>
                                  <a:noFill/>
                                  <a:ln w="38100">
                                    <a:noFill/>
                                    <a:miter/>
                                  </a:ln>
                                </p:spPr>
                              </p:pic>
                            </p:oleObj>
                          </mc:Fallback>
                        </mc:AlternateContent>
                      </a:graphicData>
                    </a:graphic>
                  </p:graphicFrame>
                  <p:graphicFrame>
                    <p:nvGraphicFramePr>
                      <p:cNvPr id="54328" name="Object 32"/>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17" imgW="178435" imgH="178435" progId="">
                              <p:embed/>
                            </p:oleObj>
                          </mc:Choice>
                          <mc:Fallback>
                            <p:oleObj r:id="rId17" imgW="178435" imgH="178435" progId="">
                              <p:embed/>
                              <p:pic>
                                <p:nvPicPr>
                                  <p:cNvPr id="0" name="图片 3298"/>
                                  <p:cNvPicPr/>
                                  <p:nvPr/>
                                </p:nvPicPr>
                                <p:blipFill>
                                  <a:blip r:embed="rId5"/>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54329" name="Object 33"/>
                      <p:cNvGraphicFramePr>
                        <a:graphicFrameLocks noChangeAspect="1"/>
                      </p:cNvGraphicFramePr>
                      <p:nvPr/>
                    </p:nvGraphicFramePr>
                    <p:xfrm>
                      <a:off x="0" y="428628"/>
                      <a:ext cx="230187" cy="230187"/>
                    </p:xfrm>
                    <a:graphic>
                      <a:graphicData uri="http://schemas.openxmlformats.org/presentationml/2006/ole">
                        <mc:AlternateContent xmlns:mc="http://schemas.openxmlformats.org/markup-compatibility/2006">
                          <mc:Choice xmlns:v="urn:schemas-microsoft-com:vml" Requires="v">
                            <p:oleObj r:id="rId18" imgW="165735" imgH="165735" progId="">
                              <p:embed/>
                            </p:oleObj>
                          </mc:Choice>
                          <mc:Fallback>
                            <p:oleObj r:id="rId18" imgW="165735" imgH="165735" progId="">
                              <p:embed/>
                              <p:pic>
                                <p:nvPicPr>
                                  <p:cNvPr id="0" name="图片 3299"/>
                                  <p:cNvPicPr/>
                                  <p:nvPr/>
                                </p:nvPicPr>
                                <p:blipFill>
                                  <a:blip r:embed="rId19"/>
                                  <a:stretch>
                                    <a:fillRect/>
                                  </a:stretch>
                                </p:blipFill>
                                <p:spPr>
                                  <a:xfrm>
                                    <a:off x="0" y="428628"/>
                                    <a:ext cx="230187" cy="230187"/>
                                  </a:xfrm>
                                  <a:prstGeom prst="rect">
                                    <a:avLst/>
                                  </a:prstGeom>
                                  <a:noFill/>
                                  <a:ln w="38100">
                                    <a:noFill/>
                                    <a:miter/>
                                  </a:ln>
                                </p:spPr>
                              </p:pic>
                            </p:oleObj>
                          </mc:Fallback>
                        </mc:AlternateContent>
                      </a:graphicData>
                    </a:graphic>
                  </p:graphicFrame>
                  <p:graphicFrame>
                    <p:nvGraphicFramePr>
                      <p:cNvPr id="54330" name="Object 34"/>
                      <p:cNvGraphicFramePr>
                        <a:graphicFrameLocks noChangeAspect="1"/>
                      </p:cNvGraphicFramePr>
                      <p:nvPr/>
                    </p:nvGraphicFramePr>
                    <p:xfrm>
                      <a:off x="1500198" y="1500198"/>
                      <a:ext cx="212725" cy="284162"/>
                    </p:xfrm>
                    <a:graphic>
                      <a:graphicData uri="http://schemas.openxmlformats.org/presentationml/2006/ole">
                        <mc:AlternateContent xmlns:mc="http://schemas.openxmlformats.org/markup-compatibility/2006">
                          <mc:Choice xmlns:v="urn:schemas-microsoft-com:vml" Requires="v">
                            <p:oleObj r:id="rId20" imgW="153035" imgH="204470" progId="">
                              <p:embed/>
                            </p:oleObj>
                          </mc:Choice>
                          <mc:Fallback>
                            <p:oleObj r:id="rId20" imgW="153035" imgH="204470" progId="">
                              <p:embed/>
                              <p:pic>
                                <p:nvPicPr>
                                  <p:cNvPr id="0" name="图片 3307"/>
                                  <p:cNvPicPr/>
                                  <p:nvPr/>
                                </p:nvPicPr>
                                <p:blipFill>
                                  <a:blip r:embed="rId7"/>
                                  <a:stretch>
                                    <a:fillRect/>
                                  </a:stretch>
                                </p:blipFill>
                                <p:spPr>
                                  <a:xfrm>
                                    <a:off x="1500198" y="1500198"/>
                                    <a:ext cx="212725" cy="284162"/>
                                  </a:xfrm>
                                  <a:prstGeom prst="rect">
                                    <a:avLst/>
                                  </a:prstGeom>
                                  <a:noFill/>
                                  <a:ln w="38100">
                                    <a:noFill/>
                                    <a:miter/>
                                  </a:ln>
                                </p:spPr>
                              </p:pic>
                            </p:oleObj>
                          </mc:Fallback>
                        </mc:AlternateContent>
                      </a:graphicData>
                    </a:graphic>
                  </p:graphicFrame>
                  <p:graphicFrame>
                    <p:nvGraphicFramePr>
                      <p:cNvPr id="54331" name="Object 35"/>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21" imgW="153035" imgH="166370" progId="">
                              <p:embed/>
                            </p:oleObj>
                          </mc:Choice>
                          <mc:Fallback>
                            <p:oleObj r:id="rId21" imgW="153035" imgH="166370" progId="">
                              <p:embed/>
                              <p:pic>
                                <p:nvPicPr>
                                  <p:cNvPr id="0" name="图片 3308"/>
                                  <p:cNvPicPr/>
                                  <p:nvPr/>
                                </p:nvPicPr>
                                <p:blipFill>
                                  <a:blip r:embed="rId9"/>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54324" name="Object 36"/>
                    <p:cNvGraphicFramePr>
                      <a:graphicFrameLocks noChangeAspect="1"/>
                    </p:cNvGraphicFramePr>
                    <p:nvPr/>
                  </p:nvGraphicFramePr>
                  <p:xfrm>
                    <a:off x="1357322" y="1071570"/>
                    <a:ext cx="230187" cy="230187"/>
                  </p:xfrm>
                  <a:graphic>
                    <a:graphicData uri="http://schemas.openxmlformats.org/presentationml/2006/ole">
                      <mc:AlternateContent xmlns:mc="http://schemas.openxmlformats.org/markup-compatibility/2006">
                        <mc:Choice xmlns:v="urn:schemas-microsoft-com:vml" Requires="v">
                          <p:oleObj r:id="rId22" imgW="165735" imgH="165735" progId="">
                            <p:embed/>
                          </p:oleObj>
                        </mc:Choice>
                        <mc:Fallback>
                          <p:oleObj r:id="rId22" imgW="165735" imgH="165735" progId="">
                            <p:embed/>
                            <p:pic>
                              <p:nvPicPr>
                                <p:cNvPr id="0" name="图片 3324"/>
                                <p:cNvPicPr/>
                                <p:nvPr/>
                              </p:nvPicPr>
                              <p:blipFill>
                                <a:blip r:embed="rId11"/>
                                <a:stretch>
                                  <a:fillRect/>
                                </a:stretch>
                              </p:blipFill>
                              <p:spPr>
                                <a:xfrm>
                                  <a:off x="1357322" y="1071570"/>
                                  <a:ext cx="230187" cy="230187"/>
                                </a:xfrm>
                                <a:prstGeom prst="rect">
                                  <a:avLst/>
                                </a:prstGeom>
                                <a:noFill/>
                                <a:ln w="38100">
                                  <a:noFill/>
                                  <a:miter/>
                                </a:ln>
                              </p:spPr>
                            </p:pic>
                          </p:oleObj>
                        </mc:Fallback>
                      </mc:AlternateContent>
                    </a:graphicData>
                  </a:graphic>
                </p:graphicFrame>
              </p:grpSp>
              <p:sp>
                <p:nvSpPr>
                  <p:cNvPr id="54322" name="TextBox 110"/>
                  <p:cNvSpPr txBox="1"/>
                  <p:nvPr/>
                </p:nvSpPr>
                <p:spPr>
                  <a:xfrm>
                    <a:off x="285752" y="1857388"/>
                    <a:ext cx="1160895"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(c) </a:t>
                    </a:r>
                    <a:r>
                      <a:rPr lang="zh-CN" altLang="en-US" sz="1400" b="0" dirty="0">
                        <a:solidFill>
                          <a:schemeClr val="tx1"/>
                        </a:solidFill>
                      </a:rPr>
                      <a:t>单位弹性</a:t>
                    </a:r>
                  </a:p>
                </p:txBody>
              </p:sp>
            </p:grpSp>
            <p:sp>
              <p:nvSpPr>
                <p:cNvPr id="54318" name="弧形 184"/>
                <p:cNvSpPr/>
                <p:nvPr/>
              </p:nvSpPr>
              <p:spPr>
                <a:xfrm rot="-9532039">
                  <a:off x="700787" y="0"/>
                  <a:ext cx="1606681" cy="1805371"/>
                </a:xfrm>
                <a:custGeom>
                  <a:avLst/>
                  <a:gdLst>
                    <a:gd name="txL" fmla="*/ 496056 w 1606681"/>
                    <a:gd name="txT" fmla="*/ 0 h 1805371"/>
                    <a:gd name="txR" fmla="*/ 1528720 w 1606681"/>
                    <a:gd name="txB" fmla="*/ 514768 h 1805371"/>
                  </a:gdLst>
                  <a:ahLst/>
                  <a:cxnLst>
                    <a:cxn ang="11796480">
                      <a:pos x="496056" y="68647"/>
                    </a:cxn>
                    <a:cxn ang="17694720">
                      <a:pos x="803341" y="902686"/>
                    </a:cxn>
                    <a:cxn ang="5898240">
                      <a:pos x="1528720" y="514768"/>
                    </a:cxn>
                  </a:cxnLst>
                  <a:rect l="txL" t="txT" r="txR" b="txB"/>
                  <a:pathLst>
                    <a:path w="1606681" h="1805371" stroke="0">
                      <a:moveTo>
                        <a:pt x="496056" y="68647"/>
                      </a:moveTo>
                      <a:lnTo>
                        <a:pt x="496056" y="68647"/>
                      </a:lnTo>
                      <a:cubicBezTo>
                        <a:pt x="593481" y="23325"/>
                        <a:pt x="697895" y="0"/>
                        <a:pt x="803340" y="0"/>
                      </a:cubicBezTo>
                      <a:cubicBezTo>
                        <a:pt x="1113258" y="0"/>
                        <a:pt x="1395536" y="200319"/>
                        <a:pt x="1528719" y="514768"/>
                      </a:cubicBezTo>
                      <a:lnTo>
                        <a:pt x="803341" y="902686"/>
                      </a:lnTo>
                      <a:lnTo>
                        <a:pt x="496056" y="68647"/>
                      </a:lnTo>
                      <a:close/>
                    </a:path>
                    <a:path w="1606681" h="1805371" fill="none">
                      <a:moveTo>
                        <a:pt x="496056" y="68647"/>
                      </a:moveTo>
                      <a:lnTo>
                        <a:pt x="496056" y="68647"/>
                      </a:lnTo>
                      <a:cubicBezTo>
                        <a:pt x="593481" y="23325"/>
                        <a:pt x="697895" y="0"/>
                        <a:pt x="803340" y="0"/>
                      </a:cubicBezTo>
                      <a:cubicBezTo>
                        <a:pt x="1113258" y="0"/>
                        <a:pt x="1395536" y="200319"/>
                        <a:pt x="1528719" y="514768"/>
                      </a:cubicBezTo>
                    </a:path>
                  </a:pathLst>
                </a:custGeom>
                <a:noFill/>
                <a:ln w="38100" cap="flat" cmpd="sng">
                  <a:solidFill>
                    <a:srgbClr val="2D2D8A">
                      <a:alpha val="100000"/>
                    </a:srgbClr>
                  </a:solidFill>
                  <a:prstDash val="solid"/>
                  <a:miter lim="800000"/>
                  <a:headEnd type="none" w="med" len="med"/>
                  <a:tailEnd type="none" w="med" len="med"/>
                </a:ln>
                <a:effectLst>
                  <a:outerShdw dist="23000" dir="5400000" algn="ctr" rotWithShape="0">
                    <a:srgbClr val="000000">
                      <a:alpha val="28998"/>
                    </a:srgbClr>
                  </a:outerShdw>
                </a:effectLst>
              </p:spPr>
              <p:txBody>
                <a:bodyPr/>
                <a:lstStyle/>
                <a:p>
                  <a:endParaRPr lang="zh-CN" altLang="en-US"/>
                </a:p>
              </p:txBody>
            </p:sp>
            <p:cxnSp>
              <p:nvCxnSpPr>
                <p:cNvPr id="54319" name="直接箭头连接符 195"/>
                <p:cNvCxnSpPr/>
                <p:nvPr/>
              </p:nvCxnSpPr>
              <p:spPr>
                <a:xfrm rot="5400000" flipH="1" flipV="1">
                  <a:off x="-285749" y="1485285"/>
                  <a:ext cx="571499" cy="0"/>
                </a:xfrm>
                <a:prstGeom prst="straightConnector1">
                  <a:avLst/>
                </a:prstGeom>
                <a:ln w="9525" cap="flat" cmpd="sng">
                  <a:solidFill>
                    <a:srgbClr val="A7C804"/>
                  </a:solidFill>
                  <a:prstDash val="solid"/>
                  <a:headEnd type="none" w="med" len="med"/>
                  <a:tailEnd type="stealth" w="med" len="lg"/>
                </a:ln>
              </p:spPr>
            </p:cxnSp>
            <p:cxnSp>
              <p:nvCxnSpPr>
                <p:cNvPr id="54320" name="直接箭头连接符 198"/>
                <p:cNvCxnSpPr/>
                <p:nvPr/>
              </p:nvCxnSpPr>
              <p:spPr>
                <a:xfrm rot="10800000">
                  <a:off x="570885" y="2556599"/>
                  <a:ext cx="644382" cy="2020"/>
                </a:xfrm>
                <a:prstGeom prst="straightConnector1">
                  <a:avLst/>
                </a:prstGeom>
                <a:ln w="9525" cap="flat" cmpd="sng">
                  <a:solidFill>
                    <a:srgbClr val="A7C804"/>
                  </a:solidFill>
                  <a:prstDash val="solid"/>
                  <a:headEnd type="none" w="med" len="med"/>
                  <a:tailEnd type="stealth" w="med" len="lg"/>
                </a:ln>
              </p:spPr>
            </p:cxnSp>
          </p:grpSp>
        </p:grpSp>
      </p:grpSp>
      <p:grpSp>
        <p:nvGrpSpPr>
          <p:cNvPr id="49156" name="组合 220"/>
          <p:cNvGrpSpPr/>
          <p:nvPr/>
        </p:nvGrpSpPr>
        <p:grpSpPr>
          <a:xfrm>
            <a:off x="3473450" y="1593850"/>
            <a:ext cx="2028825" cy="2112963"/>
            <a:chOff x="0" y="0"/>
            <a:chExt cx="1802617" cy="2165165"/>
          </a:xfrm>
        </p:grpSpPr>
        <p:grpSp>
          <p:nvGrpSpPr>
            <p:cNvPr id="54288" name="组合 215"/>
            <p:cNvGrpSpPr/>
            <p:nvPr/>
          </p:nvGrpSpPr>
          <p:grpSpPr>
            <a:xfrm>
              <a:off x="72232" y="0"/>
              <a:ext cx="1730385" cy="2165165"/>
              <a:chOff x="0" y="0"/>
              <a:chExt cx="1730385" cy="2165165"/>
            </a:xfrm>
          </p:grpSpPr>
          <p:cxnSp>
            <p:nvCxnSpPr>
              <p:cNvPr id="54291" name="直接连接符 212"/>
              <p:cNvCxnSpPr/>
              <p:nvPr/>
            </p:nvCxnSpPr>
            <p:spPr>
              <a:xfrm rot="5400000">
                <a:off x="1107485" y="1178570"/>
                <a:ext cx="499945" cy="1907"/>
              </a:xfrm>
              <a:prstGeom prst="line">
                <a:avLst/>
              </a:prstGeom>
              <a:ln w="9525" cap="flat" cmpd="sng">
                <a:solidFill>
                  <a:srgbClr val="7F7F7F"/>
                </a:solidFill>
                <a:prstDash val="lgDash"/>
                <a:headEnd type="none" w="med" len="med"/>
                <a:tailEnd type="none" w="med" len="med"/>
              </a:ln>
            </p:spPr>
          </p:cxnSp>
          <p:grpSp>
            <p:nvGrpSpPr>
              <p:cNvPr id="54292" name="组合 214"/>
              <p:cNvGrpSpPr/>
              <p:nvPr/>
            </p:nvGrpSpPr>
            <p:grpSpPr>
              <a:xfrm>
                <a:off x="0" y="0"/>
                <a:ext cx="1730385" cy="2165165"/>
                <a:chOff x="0" y="0"/>
                <a:chExt cx="1730385" cy="2165165"/>
              </a:xfrm>
            </p:grpSpPr>
            <p:grpSp>
              <p:nvGrpSpPr>
                <p:cNvPr id="54293" name="组合 142"/>
                <p:cNvGrpSpPr/>
                <p:nvPr/>
              </p:nvGrpSpPr>
              <p:grpSpPr>
                <a:xfrm>
                  <a:off x="0" y="0"/>
                  <a:ext cx="1730385" cy="2165165"/>
                  <a:chOff x="0" y="0"/>
                  <a:chExt cx="1730385" cy="2165165"/>
                </a:xfrm>
              </p:grpSpPr>
              <p:grpSp>
                <p:nvGrpSpPr>
                  <p:cNvPr id="54296" name="组合 44"/>
                  <p:cNvGrpSpPr/>
                  <p:nvPr/>
                </p:nvGrpSpPr>
                <p:grpSpPr>
                  <a:xfrm>
                    <a:off x="0" y="0"/>
                    <a:ext cx="1730385" cy="1784360"/>
                    <a:chOff x="0" y="0"/>
                    <a:chExt cx="1730385" cy="1784360"/>
                  </a:xfrm>
                </p:grpSpPr>
                <p:grpSp>
                  <p:nvGrpSpPr>
                    <p:cNvPr id="54298" name="组合 26"/>
                    <p:cNvGrpSpPr/>
                    <p:nvPr/>
                  </p:nvGrpSpPr>
                  <p:grpSpPr>
                    <a:xfrm>
                      <a:off x="0" y="0"/>
                      <a:ext cx="1714512" cy="1784360"/>
                      <a:chOff x="0" y="0"/>
                      <a:chExt cx="1714512" cy="1784360"/>
                    </a:xfrm>
                  </p:grpSpPr>
                  <p:grpSp>
                    <p:nvGrpSpPr>
                      <p:cNvPr id="54300" name="组合 18"/>
                      <p:cNvGrpSpPr/>
                      <p:nvPr/>
                    </p:nvGrpSpPr>
                    <p:grpSpPr>
                      <a:xfrm>
                        <a:off x="284958" y="794"/>
                        <a:ext cx="1429554" cy="1429554"/>
                        <a:chOff x="0" y="0"/>
                        <a:chExt cx="1429554" cy="1429554"/>
                      </a:xfrm>
                    </p:grpSpPr>
                    <p:cxnSp>
                      <p:nvCxnSpPr>
                        <p:cNvPr id="54307" name="直接箭头连接符 154"/>
                        <p:cNvCxnSpPr/>
                        <p:nvPr/>
                      </p:nvCxnSpPr>
                      <p:spPr>
                        <a:xfrm>
                          <a:off x="-481" y="1426808"/>
                          <a:ext cx="1430647" cy="1900"/>
                        </a:xfrm>
                        <a:prstGeom prst="straightConnector1">
                          <a:avLst/>
                        </a:prstGeom>
                        <a:ln w="9525" cap="flat" cmpd="sng">
                          <a:solidFill>
                            <a:srgbClr val="7F7F7F"/>
                          </a:solidFill>
                          <a:prstDash val="solid"/>
                          <a:headEnd type="none" w="med" len="med"/>
                          <a:tailEnd type="stealth" w="med" len="lg"/>
                        </a:ln>
                      </p:spPr>
                    </p:cxnSp>
                    <p:cxnSp>
                      <p:nvCxnSpPr>
                        <p:cNvPr id="54308" name="直接箭头连接符 155"/>
                        <p:cNvCxnSpPr/>
                        <p:nvPr/>
                      </p:nvCxnSpPr>
                      <p:spPr>
                        <a:xfrm rot="5400000" flipH="1" flipV="1">
                          <a:off x="-714278" y="713003"/>
                          <a:ext cx="1429503" cy="1907"/>
                        </a:xfrm>
                        <a:prstGeom prst="straightConnector1">
                          <a:avLst/>
                        </a:prstGeom>
                        <a:ln w="9525" cap="flat" cmpd="sng">
                          <a:solidFill>
                            <a:srgbClr val="7F7F7F"/>
                          </a:solidFill>
                          <a:prstDash val="solid"/>
                          <a:headEnd type="none" w="med" len="med"/>
                          <a:tailEnd type="stealth" w="med" len="lg"/>
                        </a:ln>
                      </p:spPr>
                    </p:cxnSp>
                    <p:cxnSp>
                      <p:nvCxnSpPr>
                        <p:cNvPr id="54309" name="直接连接符 156"/>
                        <p:cNvCxnSpPr/>
                        <p:nvPr/>
                      </p:nvCxnSpPr>
                      <p:spPr>
                        <a:xfrm>
                          <a:off x="285649" y="354681"/>
                          <a:ext cx="1144518" cy="78698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54310" name="直接连接符 157"/>
                        <p:cNvCxnSpPr/>
                        <p:nvPr/>
                      </p:nvCxnSpPr>
                      <p:spPr>
                        <a:xfrm>
                          <a:off x="-481" y="499152"/>
                          <a:ext cx="501680" cy="0"/>
                        </a:xfrm>
                        <a:prstGeom prst="line">
                          <a:avLst/>
                        </a:prstGeom>
                        <a:ln w="9525" cap="flat" cmpd="sng">
                          <a:solidFill>
                            <a:srgbClr val="7F7F7F"/>
                          </a:solidFill>
                          <a:prstDash val="lgDash"/>
                          <a:headEnd type="none" w="med" len="med"/>
                          <a:tailEnd type="none" w="med" len="med"/>
                        </a:ln>
                      </p:spPr>
                    </p:cxnSp>
                    <p:cxnSp>
                      <p:nvCxnSpPr>
                        <p:cNvPr id="54311" name="直接连接符 158"/>
                        <p:cNvCxnSpPr/>
                        <p:nvPr/>
                      </p:nvCxnSpPr>
                      <p:spPr>
                        <a:xfrm>
                          <a:off x="-481" y="926862"/>
                          <a:ext cx="1073939" cy="1902"/>
                        </a:xfrm>
                        <a:prstGeom prst="line">
                          <a:avLst/>
                        </a:prstGeom>
                        <a:ln w="9525" cap="flat" cmpd="sng">
                          <a:solidFill>
                            <a:srgbClr val="7F7F7F"/>
                          </a:solidFill>
                          <a:prstDash val="lgDash"/>
                          <a:headEnd type="none" w="med" len="med"/>
                          <a:tailEnd type="none" w="med" len="med"/>
                        </a:ln>
                      </p:spPr>
                    </p:cxnSp>
                  </p:grpSp>
                  <p:graphicFrame>
                    <p:nvGraphicFramePr>
                      <p:cNvPr id="54301" name="Object 54"/>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23" imgW="127635" imgH="178435" progId="">
                              <p:embed/>
                            </p:oleObj>
                          </mc:Choice>
                          <mc:Fallback>
                            <p:oleObj r:id="rId23" imgW="127635" imgH="178435" progId="">
                              <p:embed/>
                              <p:pic>
                                <p:nvPicPr>
                                  <p:cNvPr id="0" name="图片 3327"/>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54302" name="Object 55"/>
                      <p:cNvGraphicFramePr>
                        <a:graphicFrameLocks noChangeAspect="1"/>
                      </p:cNvGraphicFramePr>
                      <p:nvPr/>
                    </p:nvGraphicFramePr>
                    <p:xfrm>
                      <a:off x="1143008" y="1500198"/>
                      <a:ext cx="355600" cy="247650"/>
                    </p:xfrm>
                    <a:graphic>
                      <a:graphicData uri="http://schemas.openxmlformats.org/presentationml/2006/ole">
                        <mc:AlternateContent xmlns:mc="http://schemas.openxmlformats.org/markup-compatibility/2006">
                          <mc:Choice xmlns:v="urn:schemas-microsoft-com:vml" Requires="v">
                            <p:oleObj r:id="rId24" imgW="254635" imgH="178435" progId="">
                              <p:embed/>
                            </p:oleObj>
                          </mc:Choice>
                          <mc:Fallback>
                            <p:oleObj r:id="rId24" imgW="254635" imgH="178435" progId="">
                              <p:embed/>
                              <p:pic>
                                <p:nvPicPr>
                                  <p:cNvPr id="0" name="图片 3325"/>
                                  <p:cNvPicPr/>
                                  <p:nvPr/>
                                </p:nvPicPr>
                                <p:blipFill>
                                  <a:blip r:embed="rId16"/>
                                  <a:stretch>
                                    <a:fillRect/>
                                  </a:stretch>
                                </p:blipFill>
                                <p:spPr>
                                  <a:xfrm>
                                    <a:off x="1143008" y="1500198"/>
                                    <a:ext cx="355600" cy="247650"/>
                                  </a:xfrm>
                                  <a:prstGeom prst="rect">
                                    <a:avLst/>
                                  </a:prstGeom>
                                  <a:noFill/>
                                  <a:ln w="38100">
                                    <a:noFill/>
                                    <a:miter/>
                                  </a:ln>
                                </p:spPr>
                              </p:pic>
                            </p:oleObj>
                          </mc:Fallback>
                        </mc:AlternateContent>
                      </a:graphicData>
                    </a:graphic>
                  </p:graphicFrame>
                  <p:graphicFrame>
                    <p:nvGraphicFramePr>
                      <p:cNvPr id="54303" name="Object 56"/>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25" imgW="178435" imgH="178435" progId="">
                              <p:embed/>
                            </p:oleObj>
                          </mc:Choice>
                          <mc:Fallback>
                            <p:oleObj r:id="rId25" imgW="178435" imgH="178435" progId="">
                              <p:embed/>
                              <p:pic>
                                <p:nvPicPr>
                                  <p:cNvPr id="0" name="图片 3328"/>
                                  <p:cNvPicPr/>
                                  <p:nvPr/>
                                </p:nvPicPr>
                                <p:blipFill>
                                  <a:blip r:embed="rId5"/>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54304" name="Object 57"/>
                      <p:cNvGraphicFramePr>
                        <a:graphicFrameLocks noChangeAspect="1"/>
                      </p:cNvGraphicFramePr>
                      <p:nvPr/>
                    </p:nvGraphicFramePr>
                    <p:xfrm>
                      <a:off x="0" y="428628"/>
                      <a:ext cx="230187" cy="230187"/>
                    </p:xfrm>
                    <a:graphic>
                      <a:graphicData uri="http://schemas.openxmlformats.org/presentationml/2006/ole">
                        <mc:AlternateContent xmlns:mc="http://schemas.openxmlformats.org/markup-compatibility/2006">
                          <mc:Choice xmlns:v="urn:schemas-microsoft-com:vml" Requires="v">
                            <p:oleObj r:id="rId26" imgW="165735" imgH="165735" progId="">
                              <p:embed/>
                            </p:oleObj>
                          </mc:Choice>
                          <mc:Fallback>
                            <p:oleObj r:id="rId26" imgW="165735" imgH="165735" progId="">
                              <p:embed/>
                              <p:pic>
                                <p:nvPicPr>
                                  <p:cNvPr id="0" name="图片 3329"/>
                                  <p:cNvPicPr/>
                                  <p:nvPr/>
                                </p:nvPicPr>
                                <p:blipFill>
                                  <a:blip r:embed="rId19"/>
                                  <a:stretch>
                                    <a:fillRect/>
                                  </a:stretch>
                                </p:blipFill>
                                <p:spPr>
                                  <a:xfrm>
                                    <a:off x="0" y="428628"/>
                                    <a:ext cx="230187" cy="230187"/>
                                  </a:xfrm>
                                  <a:prstGeom prst="rect">
                                    <a:avLst/>
                                  </a:prstGeom>
                                  <a:noFill/>
                                  <a:ln w="38100">
                                    <a:noFill/>
                                    <a:miter/>
                                  </a:ln>
                                </p:spPr>
                              </p:pic>
                            </p:oleObj>
                          </mc:Fallback>
                        </mc:AlternateContent>
                      </a:graphicData>
                    </a:graphic>
                  </p:graphicFrame>
                  <p:graphicFrame>
                    <p:nvGraphicFramePr>
                      <p:cNvPr id="54305" name="Object 58"/>
                      <p:cNvGraphicFramePr>
                        <a:graphicFrameLocks noChangeAspect="1"/>
                      </p:cNvGraphicFramePr>
                      <p:nvPr/>
                    </p:nvGraphicFramePr>
                    <p:xfrm>
                      <a:off x="1500198" y="1500198"/>
                      <a:ext cx="212725" cy="284162"/>
                    </p:xfrm>
                    <a:graphic>
                      <a:graphicData uri="http://schemas.openxmlformats.org/presentationml/2006/ole">
                        <mc:AlternateContent xmlns:mc="http://schemas.openxmlformats.org/markup-compatibility/2006">
                          <mc:Choice xmlns:v="urn:schemas-microsoft-com:vml" Requires="v">
                            <p:oleObj r:id="rId27" imgW="153035" imgH="204470" progId="">
                              <p:embed/>
                            </p:oleObj>
                          </mc:Choice>
                          <mc:Fallback>
                            <p:oleObj r:id="rId27" imgW="153035" imgH="204470" progId="">
                              <p:embed/>
                              <p:pic>
                                <p:nvPicPr>
                                  <p:cNvPr id="0" name="图片 3326"/>
                                  <p:cNvPicPr/>
                                  <p:nvPr/>
                                </p:nvPicPr>
                                <p:blipFill>
                                  <a:blip r:embed="rId7"/>
                                  <a:stretch>
                                    <a:fillRect/>
                                  </a:stretch>
                                </p:blipFill>
                                <p:spPr>
                                  <a:xfrm>
                                    <a:off x="1500198" y="1500198"/>
                                    <a:ext cx="212725" cy="284162"/>
                                  </a:xfrm>
                                  <a:prstGeom prst="rect">
                                    <a:avLst/>
                                  </a:prstGeom>
                                  <a:noFill/>
                                  <a:ln w="38100">
                                    <a:noFill/>
                                    <a:miter/>
                                  </a:ln>
                                </p:spPr>
                              </p:pic>
                            </p:oleObj>
                          </mc:Fallback>
                        </mc:AlternateContent>
                      </a:graphicData>
                    </a:graphic>
                  </p:graphicFrame>
                  <p:graphicFrame>
                    <p:nvGraphicFramePr>
                      <p:cNvPr id="54306" name="Object 59"/>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28" imgW="153035" imgH="166370" progId="">
                              <p:embed/>
                            </p:oleObj>
                          </mc:Choice>
                          <mc:Fallback>
                            <p:oleObj r:id="rId28" imgW="153035" imgH="166370" progId="">
                              <p:embed/>
                              <p:pic>
                                <p:nvPicPr>
                                  <p:cNvPr id="0" name="图片 3323"/>
                                  <p:cNvPicPr/>
                                  <p:nvPr/>
                                </p:nvPicPr>
                                <p:blipFill>
                                  <a:blip r:embed="rId9"/>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54299" name="Object 60"/>
                    <p:cNvGraphicFramePr>
                      <a:graphicFrameLocks noChangeAspect="1"/>
                    </p:cNvGraphicFramePr>
                    <p:nvPr/>
                  </p:nvGraphicFramePr>
                  <p:xfrm>
                    <a:off x="1500198" y="500066"/>
                    <a:ext cx="230187" cy="230187"/>
                  </p:xfrm>
                  <a:graphic>
                    <a:graphicData uri="http://schemas.openxmlformats.org/presentationml/2006/ole">
                      <mc:AlternateContent xmlns:mc="http://schemas.openxmlformats.org/markup-compatibility/2006">
                        <mc:Choice xmlns:v="urn:schemas-microsoft-com:vml" Requires="v">
                          <p:oleObj r:id="rId29" imgW="165735" imgH="165735" progId="">
                            <p:embed/>
                          </p:oleObj>
                        </mc:Choice>
                        <mc:Fallback>
                          <p:oleObj r:id="rId29" imgW="165735" imgH="165735" progId="">
                            <p:embed/>
                            <p:pic>
                              <p:nvPicPr>
                                <p:cNvPr id="0" name="图片 3331"/>
                                <p:cNvPicPr/>
                                <p:nvPr/>
                              </p:nvPicPr>
                              <p:blipFill>
                                <a:blip r:embed="rId11"/>
                                <a:stretch>
                                  <a:fillRect/>
                                </a:stretch>
                              </p:blipFill>
                              <p:spPr>
                                <a:xfrm>
                                  <a:off x="1500198" y="500066"/>
                                  <a:ext cx="230187" cy="230187"/>
                                </a:xfrm>
                                <a:prstGeom prst="rect">
                                  <a:avLst/>
                                </a:prstGeom>
                                <a:noFill/>
                                <a:ln w="38100">
                                  <a:noFill/>
                                  <a:miter/>
                                </a:ln>
                              </p:spPr>
                            </p:pic>
                          </p:oleObj>
                        </mc:Fallback>
                      </mc:AlternateContent>
                    </a:graphicData>
                  </a:graphic>
                </p:graphicFrame>
              </p:grpSp>
              <p:sp>
                <p:nvSpPr>
                  <p:cNvPr id="54297" name="TextBox 144"/>
                  <p:cNvSpPr txBox="1"/>
                  <p:nvPr/>
                </p:nvSpPr>
                <p:spPr>
                  <a:xfrm>
                    <a:off x="357190" y="1857388"/>
                    <a:ext cx="1170513"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(d) </a:t>
                    </a:r>
                    <a:r>
                      <a:rPr lang="zh-CN" altLang="en-US" sz="1400" b="0" dirty="0">
                        <a:solidFill>
                          <a:schemeClr val="tx1"/>
                        </a:solidFill>
                      </a:rPr>
                      <a:t>富有弹性</a:t>
                    </a:r>
                  </a:p>
                </p:txBody>
              </p:sp>
            </p:grpSp>
            <p:cxnSp>
              <p:nvCxnSpPr>
                <p:cNvPr id="54294" name="直接连接符 210"/>
                <p:cNvCxnSpPr/>
                <p:nvPr/>
              </p:nvCxnSpPr>
              <p:spPr>
                <a:xfrm rot="5400000">
                  <a:off x="249846" y="963771"/>
                  <a:ext cx="929556" cy="1908"/>
                </a:xfrm>
                <a:prstGeom prst="line">
                  <a:avLst/>
                </a:prstGeom>
                <a:ln w="9525" cap="flat" cmpd="sng">
                  <a:solidFill>
                    <a:srgbClr val="7F7F7F"/>
                  </a:solidFill>
                  <a:prstDash val="lgDash"/>
                  <a:headEnd type="none" w="med" len="med"/>
                  <a:tailEnd type="none" w="med" len="med"/>
                </a:ln>
              </p:spPr>
            </p:cxnSp>
            <p:graphicFrame>
              <p:nvGraphicFramePr>
                <p:cNvPr id="54295" name="Object 63"/>
                <p:cNvGraphicFramePr>
                  <a:graphicFrameLocks noChangeAspect="1"/>
                </p:cNvGraphicFramePr>
                <p:nvPr/>
              </p:nvGraphicFramePr>
              <p:xfrm>
                <a:off x="642942" y="1500198"/>
                <a:ext cx="266700" cy="249238"/>
              </p:xfrm>
              <a:graphic>
                <a:graphicData uri="http://schemas.openxmlformats.org/presentationml/2006/ole">
                  <mc:AlternateContent xmlns:mc="http://schemas.openxmlformats.org/markup-compatibility/2006">
                    <mc:Choice xmlns:v="urn:schemas-microsoft-com:vml" Requires="v">
                      <p:oleObj r:id="rId30" imgW="191770" imgH="178435" progId="">
                        <p:embed/>
                      </p:oleObj>
                    </mc:Choice>
                    <mc:Fallback>
                      <p:oleObj r:id="rId30" imgW="191770" imgH="178435" progId="">
                        <p:embed/>
                        <p:pic>
                          <p:nvPicPr>
                            <p:cNvPr id="0" name="图片 3330"/>
                            <p:cNvPicPr/>
                            <p:nvPr/>
                          </p:nvPicPr>
                          <p:blipFill>
                            <a:blip r:embed="rId31"/>
                            <a:stretch>
                              <a:fillRect/>
                            </a:stretch>
                          </p:blipFill>
                          <p:spPr>
                            <a:xfrm>
                              <a:off x="642942" y="1500198"/>
                              <a:ext cx="266700" cy="249238"/>
                            </a:xfrm>
                            <a:prstGeom prst="rect">
                              <a:avLst/>
                            </a:prstGeom>
                            <a:noFill/>
                            <a:ln w="38100">
                              <a:noFill/>
                              <a:miter/>
                            </a:ln>
                          </p:spPr>
                        </p:pic>
                      </p:oleObj>
                    </mc:Fallback>
                  </mc:AlternateContent>
                </a:graphicData>
              </a:graphic>
            </p:graphicFrame>
          </p:grpSp>
        </p:grpSp>
        <p:cxnSp>
          <p:nvCxnSpPr>
            <p:cNvPr id="54289" name="直接箭头连接符 217"/>
            <p:cNvCxnSpPr/>
            <p:nvPr/>
          </p:nvCxnSpPr>
          <p:spPr>
            <a:xfrm rot="5400000" flipH="1" flipV="1">
              <a:off x="-249020" y="678631"/>
              <a:ext cx="499946" cy="1908"/>
            </a:xfrm>
            <a:prstGeom prst="straightConnector1">
              <a:avLst/>
            </a:prstGeom>
            <a:ln w="9525" cap="flat" cmpd="sng">
              <a:solidFill>
                <a:srgbClr val="A7C804"/>
              </a:solidFill>
              <a:prstDash val="solid"/>
              <a:headEnd type="none" w="med" len="med"/>
              <a:tailEnd type="stealth" w="med" len="lg"/>
            </a:ln>
          </p:spPr>
        </p:cxnSp>
        <p:cxnSp>
          <p:nvCxnSpPr>
            <p:cNvPr id="54290" name="直接箭头连接符 219"/>
            <p:cNvCxnSpPr/>
            <p:nvPr/>
          </p:nvCxnSpPr>
          <p:spPr>
            <a:xfrm rot="10800000">
              <a:off x="785903" y="1786878"/>
              <a:ext cx="572259" cy="0"/>
            </a:xfrm>
            <a:prstGeom prst="straightConnector1">
              <a:avLst/>
            </a:prstGeom>
            <a:ln w="9525" cap="flat" cmpd="sng">
              <a:solidFill>
                <a:srgbClr val="A7C804"/>
              </a:solidFill>
              <a:prstDash val="solid"/>
              <a:headEnd type="none" w="med" len="med"/>
              <a:tailEnd type="stealth" w="med" len="lg"/>
            </a:ln>
          </p:spPr>
        </p:cxnSp>
      </p:grpSp>
      <p:sp>
        <p:nvSpPr>
          <p:cNvPr id="5427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4278"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grpSp>
        <p:nvGrpSpPr>
          <p:cNvPr id="71" name="组合 9"/>
          <p:cNvGrpSpPr/>
          <p:nvPr/>
        </p:nvGrpSpPr>
        <p:grpSpPr>
          <a:xfrm>
            <a:off x="192088" y="4097338"/>
            <a:ext cx="2687637" cy="1539875"/>
            <a:chOff x="0" y="0"/>
            <a:chExt cx="4357298" cy="928883"/>
          </a:xfrm>
        </p:grpSpPr>
        <p:sp>
          <p:nvSpPr>
            <p:cNvPr id="72" name="圆角矩形 50"/>
            <p:cNvSpPr>
              <a:spLocks noChangeArrowheads="1"/>
            </p:cNvSpPr>
            <p:nvPr/>
          </p:nvSpPr>
          <p:spPr bwMode="auto">
            <a:xfrm>
              <a:off x="0" y="0"/>
              <a:ext cx="4357298" cy="92888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3" name="TextBox 3"/>
            <p:cNvSpPr txBox="1">
              <a:spLocks noChangeArrowheads="1"/>
            </p:cNvSpPr>
            <p:nvPr/>
          </p:nvSpPr>
          <p:spPr bwMode="auto">
            <a:xfrm>
              <a:off x="164718" y="131192"/>
              <a:ext cx="4130811" cy="631066"/>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需求为单位弹性时，价格每变动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，需求量恰好也变动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81" name="组合 9"/>
          <p:cNvGrpSpPr/>
          <p:nvPr/>
        </p:nvGrpSpPr>
        <p:grpSpPr>
          <a:xfrm>
            <a:off x="3235325" y="4097338"/>
            <a:ext cx="2686050" cy="2068512"/>
            <a:chOff x="0" y="0"/>
            <a:chExt cx="4357298" cy="962365"/>
          </a:xfrm>
        </p:grpSpPr>
        <p:sp>
          <p:nvSpPr>
            <p:cNvPr id="82" name="圆角矩形 50"/>
            <p:cNvSpPr>
              <a:spLocks noChangeArrowheads="1"/>
            </p:cNvSpPr>
            <p:nvPr/>
          </p:nvSpPr>
          <p:spPr bwMode="auto">
            <a:xfrm>
              <a:off x="0" y="0"/>
              <a:ext cx="4357298" cy="929129"/>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 name="TextBox 3"/>
            <p:cNvSpPr txBox="1">
              <a:spLocks noChangeArrowheads="1"/>
            </p:cNvSpPr>
            <p:nvPr/>
          </p:nvSpPr>
          <p:spPr bwMode="auto">
            <a:xfrm>
              <a:off x="175116" y="59824"/>
              <a:ext cx="4128103" cy="902541"/>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需求富有弹性时，商品价格变动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，需求量变动大于</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，即相对于价格变动需求量变动更加敏感。</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84" name="组合 9"/>
          <p:cNvGrpSpPr/>
          <p:nvPr/>
        </p:nvGrpSpPr>
        <p:grpSpPr>
          <a:xfrm>
            <a:off x="6238875" y="4097338"/>
            <a:ext cx="2687638" cy="1539875"/>
            <a:chOff x="0" y="0"/>
            <a:chExt cx="4357298" cy="929333"/>
          </a:xfrm>
        </p:grpSpPr>
        <p:sp>
          <p:nvSpPr>
            <p:cNvPr id="85" name="圆角矩形 50"/>
            <p:cNvSpPr>
              <a:spLocks noChangeArrowheads="1"/>
            </p:cNvSpPr>
            <p:nvPr/>
          </p:nvSpPr>
          <p:spPr bwMode="auto">
            <a:xfrm>
              <a:off x="0" y="0"/>
              <a:ext cx="4357298" cy="92933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6" name="TextBox 3"/>
            <p:cNvSpPr txBox="1">
              <a:spLocks noChangeArrowheads="1"/>
            </p:cNvSpPr>
            <p:nvPr/>
          </p:nvSpPr>
          <p:spPr bwMode="auto">
            <a:xfrm>
              <a:off x="164718" y="131256"/>
              <a:ext cx="4130811" cy="79807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需求具有无限弹性指，价格的轻微变动会导致需求量急剧变动。</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500"/>
                                        <p:tgtEl>
                                          <p:spTgt spid="49155"/>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156"/>
                                        </p:tgtEl>
                                        <p:attrNameLst>
                                          <p:attrName>style.visibility</p:attrName>
                                        </p:attrNameLst>
                                      </p:cBhvr>
                                      <p:to>
                                        <p:strVal val="visible"/>
                                      </p:to>
                                    </p:set>
                                    <p:animEffect transition="in" filter="fade">
                                      <p:cBhvr>
                                        <p:cTn id="15" dur="500"/>
                                        <p:tgtEl>
                                          <p:spTgt spid="49156"/>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154"/>
                                        </p:tgtEl>
                                        <p:attrNameLst>
                                          <p:attrName>style.visibility</p:attrName>
                                        </p:attrNameLst>
                                      </p:cBhvr>
                                      <p:to>
                                        <p:strVal val="visible"/>
                                      </p:to>
                                    </p:set>
                                    <p:animEffect transition="in" filter="fade">
                                      <p:cBhvr>
                                        <p:cTn id="23" dur="500"/>
                                        <p:tgtEl>
                                          <p:spTgt spid="49154"/>
                                        </p:tgtEl>
                                      </p:cBhvr>
                                    </p:animEffect>
                                  </p:childTnLst>
                                </p:cTn>
                              </p:par>
                              <p:par>
                                <p:cTn id="24" presetID="10" presetClass="entr" presetSubtype="0" fill="hold"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51520" y="1772816"/>
            <a:ext cx="8321675" cy="25146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80528" y="1436874"/>
            <a:ext cx="7992888" cy="4137124"/>
          </a:xfrm>
        </p:spPr>
        <p:txBody>
          <a:bodyPr vert="horz" wrap="square" lIns="91440" tIns="45720" rIns="91440" bIns="45720" numCol="1" anchor="t" anchorCtr="0" compatLnSpc="1"/>
          <a:lstStyle/>
          <a:p>
            <a:pPr marL="1371600" marR="0" lvl="2" indent="-457200" algn="l" defTabSz="914400" rtl="0" eaLnBrk="1" fontAlgn="base" latinLnBrk="0" hangingPunct="1">
              <a:lnSpc>
                <a:spcPct val="150000"/>
              </a:lnSpc>
              <a:spcBef>
                <a:spcPct val="20000"/>
              </a:spcBef>
              <a:spcAft>
                <a:spcPct val="0"/>
              </a:spcAft>
              <a:buClrTx/>
              <a:buSzTx/>
              <a:buFontTx/>
              <a:buAutoNum type="arabicPeriod" startAt="4"/>
              <a:defRPr/>
            </a:pPr>
            <a:r>
              <a:rPr kumimoji="0" lang="zh-CN" altLang="en-US"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rPr>
              <a:t>影响因素</a:t>
            </a:r>
            <a:endParaRPr kumimoji="0" lang="en-US" altLang="zh-CN" sz="2400" b="1" i="0" u="none" strike="noStrike" kern="1200" cap="none" spc="0" normalizeH="0" baseline="0" noProof="0" dirty="0">
              <a:ln>
                <a:noFill/>
              </a:ln>
              <a:solidFill>
                <a:srgbClr val="CC0000"/>
              </a:solidFill>
              <a:effectLst/>
              <a:uLnTx/>
              <a:uFillTx/>
              <a:latin typeface="Adobe 黑体 Std R" pitchFamily="34" charset="-122"/>
              <a:ea typeface="Adobe 黑体 Std R" pitchFamily="34" charset="-122"/>
              <a:cs typeface="+mn-cs"/>
            </a:endParaRPr>
          </a:p>
          <a:p>
            <a:pPr marL="1371600" marR="0" lvl="2" indent="-457200" algn="l" defTabSz="914400" rtl="0" eaLnBrk="1" fontAlgn="base" latinLnBrk="0" hangingPunct="1">
              <a:lnSpc>
                <a:spcPct val="15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商品的重要程度</a:t>
            </a:r>
            <a:endParaRPr kumimoji="0" lang="en-US" altLang="zh-CN"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914400" marR="0" lvl="2"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粮食的弹性要低于书本</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371600" marR="0" lvl="2" indent="-457200" algn="l" defTabSz="914400" rtl="0" eaLnBrk="1" fontAlgn="base" latinLnBrk="0" hangingPunct="1">
              <a:lnSpc>
                <a:spcPct val="15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商品可替代的程度</a:t>
            </a:r>
            <a:endParaRPr kumimoji="0" lang="en-US" altLang="zh-CN"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914400" marR="0" lvl="2"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      </a:t>
            </a:r>
            <a:r>
              <a:rPr lang="zh-CN" altLang="en-US" sz="2000" noProof="0" dirty="0">
                <a:ln>
                  <a:noFill/>
                </a:ln>
                <a:effectLst/>
                <a:uLnTx/>
                <a:uFillTx/>
                <a:latin typeface="Adobe 黑体 Std R" pitchFamily="34" charset="-122"/>
                <a:ea typeface="Adobe 黑体 Std R" pitchFamily="34" charset="-122"/>
                <a:sym typeface="+mn-ea"/>
              </a:rPr>
              <a:t>大米</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的弹性要低于水果的弹性</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371600" marR="0" lvl="2" indent="-457200" algn="l" defTabSz="914400" rtl="0" eaLnBrk="1" fontAlgn="base" latinLnBrk="0" hangingPunct="1">
              <a:lnSpc>
                <a:spcPct val="15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商品的消费支出占总支出的比重</a:t>
            </a:r>
            <a:endParaRPr kumimoji="0" lang="en-US" altLang="zh-CN"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914400" marR="0" lvl="2"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      </a:t>
            </a:r>
            <a:r>
              <a:rPr kumimoji="0" lang="zh-CN" altLang="en-US"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rPr>
              <a:t>高收入者的粮食弹性要低于低收入者</a:t>
            </a:r>
            <a:endParaRPr kumimoji="0" lang="en-US" altLang="zh-CN" sz="2000" b="0" i="0" u="none" strike="noStrike" kern="1200" cap="none" spc="0" normalizeH="0" baseline="0" noProof="0" dirty="0">
              <a:ln>
                <a:noFill/>
              </a:ln>
              <a:solidFill>
                <a:schemeClr val="tx1"/>
              </a:solidFill>
              <a:effectLst/>
              <a:uLnTx/>
              <a:uFillTx/>
              <a:latin typeface="Adobe 黑体 Std R" pitchFamily="34" charset="-122"/>
              <a:ea typeface="Adobe 黑体 Std R" pitchFamily="34" charset="-122"/>
              <a:cs typeface="+mn-cs"/>
            </a:endParaRPr>
          </a:p>
          <a:p>
            <a:pPr marL="1371600" marR="0" lvl="2" indent="-457200" algn="l" defTabSz="914400" rtl="0" eaLnBrk="1" fontAlgn="base" latinLnBrk="0" hangingPunct="1">
              <a:lnSpc>
                <a:spcPct val="150000"/>
              </a:lnSpc>
              <a:spcBef>
                <a:spcPct val="0"/>
              </a:spcBef>
              <a:spcAft>
                <a:spcPct val="0"/>
              </a:spcAft>
              <a:buClrTx/>
              <a:buSzTx/>
              <a:buFontTx/>
              <a:buChar char="•"/>
              <a:defRPr/>
            </a:pPr>
            <a:r>
              <a:rPr kumimoji="0" lang="zh-CN" altLang="en-US"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rPr>
              <a:t>调整时间的长短</a:t>
            </a:r>
            <a:endParaRPr kumimoji="0" lang="en-US" altLang="zh-CN" sz="2000" b="1" i="0" u="none" strike="noStrike" kern="1200" cap="none" spc="0" normalizeH="0" baseline="0" noProof="0" dirty="0">
              <a:ln>
                <a:noFill/>
              </a:ln>
              <a:solidFill>
                <a:srgbClr val="000000"/>
              </a:solidFill>
              <a:effectLst/>
              <a:uLnTx/>
              <a:uFillTx/>
              <a:latin typeface="Adobe 黑体 Std R" pitchFamily="34" charset="-122"/>
              <a:ea typeface="Adobe 黑体 Std R" pitchFamily="34" charset="-122"/>
              <a:cs typeface="+mn-cs"/>
            </a:endParaRPr>
          </a:p>
          <a:p>
            <a:pPr marL="1371600" marR="0" lvl="2" indent="-457200" algn="l" defTabSz="914400" rtl="0" eaLnBrk="1" fontAlgn="base" latinLnBrk="0" hangingPunct="1">
              <a:lnSpc>
                <a:spcPct val="100000"/>
              </a:lnSpc>
              <a:spcBef>
                <a:spcPct val="20000"/>
              </a:spcBef>
              <a:spcAft>
                <a:spcPct val="0"/>
              </a:spcAft>
              <a:buClrTx/>
              <a:buSzTx/>
              <a:buFontTx/>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529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530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500"/>
                                        <p:tgtEl>
                                          <p:spTgt spid="4710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6">
                                            <p:txEl>
                                              <p:pRg st="1" end="1"/>
                                            </p:txEl>
                                          </p:spTgt>
                                        </p:tgtEl>
                                        <p:attrNameLst>
                                          <p:attrName>style.visibility</p:attrName>
                                        </p:attrNameLst>
                                      </p:cBhvr>
                                      <p:to>
                                        <p:strVal val="visible"/>
                                      </p:to>
                                    </p:set>
                                    <p:animEffect transition="in" filter="fade">
                                      <p:cBhvr>
                                        <p:cTn id="10" dur="500"/>
                                        <p:tgtEl>
                                          <p:spTgt spid="4710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6">
                                            <p:txEl>
                                              <p:pRg st="2" end="2"/>
                                            </p:txEl>
                                          </p:spTgt>
                                        </p:tgtEl>
                                        <p:attrNameLst>
                                          <p:attrName>style.visibility</p:attrName>
                                        </p:attrNameLst>
                                      </p:cBhvr>
                                      <p:to>
                                        <p:strVal val="visible"/>
                                      </p:to>
                                    </p:set>
                                    <p:animEffect transition="in" filter="fade">
                                      <p:cBhvr>
                                        <p:cTn id="13" dur="500"/>
                                        <p:tgtEl>
                                          <p:spTgt spid="4710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6">
                                            <p:txEl>
                                              <p:pRg st="3" end="3"/>
                                            </p:txEl>
                                          </p:spTgt>
                                        </p:tgtEl>
                                        <p:attrNameLst>
                                          <p:attrName>style.visibility</p:attrName>
                                        </p:attrNameLst>
                                      </p:cBhvr>
                                      <p:to>
                                        <p:strVal val="visible"/>
                                      </p:to>
                                    </p:set>
                                    <p:animEffect transition="in" filter="fade">
                                      <p:cBhvr>
                                        <p:cTn id="16" dur="500"/>
                                        <p:tgtEl>
                                          <p:spTgt spid="4710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06">
                                            <p:txEl>
                                              <p:pRg st="4" end="4"/>
                                            </p:txEl>
                                          </p:spTgt>
                                        </p:tgtEl>
                                        <p:attrNameLst>
                                          <p:attrName>style.visibility</p:attrName>
                                        </p:attrNameLst>
                                      </p:cBhvr>
                                      <p:to>
                                        <p:strVal val="visible"/>
                                      </p:to>
                                    </p:set>
                                    <p:animEffect transition="in" filter="fade">
                                      <p:cBhvr>
                                        <p:cTn id="19" dur="500"/>
                                        <p:tgtEl>
                                          <p:spTgt spid="4710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106">
                                            <p:txEl>
                                              <p:pRg st="5" end="5"/>
                                            </p:txEl>
                                          </p:spTgt>
                                        </p:tgtEl>
                                        <p:attrNameLst>
                                          <p:attrName>style.visibility</p:attrName>
                                        </p:attrNameLst>
                                      </p:cBhvr>
                                      <p:to>
                                        <p:strVal val="visible"/>
                                      </p:to>
                                    </p:set>
                                    <p:animEffect transition="in" filter="fade">
                                      <p:cBhvr>
                                        <p:cTn id="22" dur="500"/>
                                        <p:tgtEl>
                                          <p:spTgt spid="4710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106">
                                            <p:txEl>
                                              <p:pRg st="6" end="6"/>
                                            </p:txEl>
                                          </p:spTgt>
                                        </p:tgtEl>
                                        <p:attrNameLst>
                                          <p:attrName>style.visibility</p:attrName>
                                        </p:attrNameLst>
                                      </p:cBhvr>
                                      <p:to>
                                        <p:strVal val="visible"/>
                                      </p:to>
                                    </p:set>
                                    <p:animEffect transition="in" filter="fade">
                                      <p:cBhvr>
                                        <p:cTn id="25" dur="500"/>
                                        <p:tgtEl>
                                          <p:spTgt spid="4710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106">
                                            <p:txEl>
                                              <p:pRg st="7" end="7"/>
                                            </p:txEl>
                                          </p:spTgt>
                                        </p:tgtEl>
                                        <p:attrNameLst>
                                          <p:attrName>style.visibility</p:attrName>
                                        </p:attrNameLst>
                                      </p:cBhvr>
                                      <p:to>
                                        <p:strVal val="visible"/>
                                      </p:to>
                                    </p:set>
                                    <p:animEffect transition="in" filter="fade">
                                      <p:cBhvr>
                                        <p:cTn id="28" dur="500"/>
                                        <p:tgtEl>
                                          <p:spTgt spid="47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p:nvPr>
        </p:nvSpPr>
        <p:spPr>
          <a:xfrm>
            <a:off x="-612775" y="1397000"/>
            <a:ext cx="8229600" cy="4784725"/>
          </a:xfrm>
        </p:spPr>
        <p:txBody>
          <a:bodyPr vert="horz" wrap="square" lIns="91440" tIns="45720" rIns="91440" bIns="45720" anchor="t" anchorCtr="0"/>
          <a:lstStyle/>
          <a:p>
            <a:pPr lvl="2" eaLnBrk="1" hangingPunct="1"/>
            <a:r>
              <a:rPr lang="zh-CN" altLang="en-US" sz="2100" dirty="0">
                <a:solidFill>
                  <a:srgbClr val="000000"/>
                </a:solidFill>
                <a:latin typeface="Adobe 黑体 Std R" pitchFamily="34" charset="-122"/>
                <a:ea typeface="Adobe 黑体 Std R" pitchFamily="34" charset="-122"/>
              </a:rPr>
              <a:t>弧弹性</a:t>
            </a:r>
            <a:endParaRPr lang="en-US" altLang="zh-CN" sz="2100" dirty="0">
              <a:solidFill>
                <a:srgbClr val="000000"/>
              </a:solidFill>
              <a:latin typeface="Adobe 黑体 Std R" pitchFamily="34" charset="-122"/>
              <a:ea typeface="Adobe 黑体 Std R" pitchFamily="34" charset="-122"/>
            </a:endParaRPr>
          </a:p>
          <a:p>
            <a:pPr lvl="2" eaLnBrk="1" hangingPunct="1"/>
            <a:endParaRPr lang="en-US" altLang="zh-CN" sz="2800" dirty="0"/>
          </a:p>
          <a:p>
            <a:pPr lvl="2" eaLnBrk="1" hangingPunct="1"/>
            <a:endParaRPr lang="en-US" altLang="zh-CN" sz="2800" dirty="0"/>
          </a:p>
          <a:p>
            <a:pPr lvl="2" eaLnBrk="1" hangingPunct="1"/>
            <a:endParaRPr lang="zh-CN" altLang="en-US" sz="2800" dirty="0"/>
          </a:p>
          <a:p>
            <a:pPr lvl="2" eaLnBrk="1" hangingPunct="1"/>
            <a:endParaRPr lang="zh-CN" altLang="en-US" sz="2800" dirty="0"/>
          </a:p>
          <a:p>
            <a:pPr lvl="2" eaLnBrk="1" hangingPunct="1"/>
            <a:r>
              <a:rPr lang="zh-CN" altLang="en-US" sz="2100" dirty="0">
                <a:solidFill>
                  <a:srgbClr val="000000"/>
                </a:solidFill>
                <a:latin typeface="Adobe 黑体 Std R" pitchFamily="34" charset="-122"/>
                <a:ea typeface="Adobe 黑体 Std R" pitchFamily="34" charset="-122"/>
              </a:rPr>
              <a:t>点弹性</a:t>
            </a:r>
            <a:endParaRPr lang="en-US" altLang="zh-CN" sz="2100" dirty="0">
              <a:solidFill>
                <a:srgbClr val="000000"/>
              </a:solidFill>
              <a:latin typeface="Adobe 黑体 Std R" pitchFamily="34" charset="-122"/>
              <a:ea typeface="Adobe 黑体 Std R" pitchFamily="34" charset="-122"/>
            </a:endParaRPr>
          </a:p>
          <a:p>
            <a:pPr lvl="2" eaLnBrk="1" hangingPunct="1"/>
            <a:endParaRPr lang="en-US" altLang="zh-CN" sz="2800" dirty="0"/>
          </a:p>
        </p:txBody>
      </p:sp>
      <p:graphicFrame>
        <p:nvGraphicFramePr>
          <p:cNvPr id="48131" name="Object 3"/>
          <p:cNvGraphicFramePr>
            <a:graphicFrameLocks noChangeAspect="1"/>
          </p:cNvGraphicFramePr>
          <p:nvPr/>
        </p:nvGraphicFramePr>
        <p:xfrm>
          <a:off x="801688" y="2160588"/>
          <a:ext cx="4044950" cy="762000"/>
        </p:xfrm>
        <a:graphic>
          <a:graphicData uri="http://schemas.openxmlformats.org/presentationml/2006/ole">
            <mc:AlternateContent xmlns:mc="http://schemas.openxmlformats.org/markup-compatibility/2006">
              <mc:Choice xmlns:v="urn:schemas-microsoft-com:vml" Requires="v">
                <p:oleObj r:id="rId2" imgW="2286000" imgH="431800" progId="">
                  <p:embed/>
                </p:oleObj>
              </mc:Choice>
              <mc:Fallback>
                <p:oleObj r:id="rId2" imgW="2286000" imgH="431800" progId="">
                  <p:embed/>
                  <p:pic>
                    <p:nvPicPr>
                      <p:cNvPr id="0" name="图片 3332"/>
                      <p:cNvPicPr/>
                      <p:nvPr/>
                    </p:nvPicPr>
                    <p:blipFill>
                      <a:blip r:embed="rId3"/>
                      <a:stretch>
                        <a:fillRect/>
                      </a:stretch>
                    </p:blipFill>
                    <p:spPr>
                      <a:xfrm>
                        <a:off x="801688" y="2160588"/>
                        <a:ext cx="4044950" cy="762000"/>
                      </a:xfrm>
                      <a:prstGeom prst="rect">
                        <a:avLst/>
                      </a:prstGeom>
                      <a:noFill/>
                      <a:ln w="38100">
                        <a:noFill/>
                        <a:miter/>
                      </a:ln>
                    </p:spPr>
                  </p:pic>
                </p:oleObj>
              </mc:Fallback>
            </mc:AlternateContent>
          </a:graphicData>
        </a:graphic>
      </p:graphicFrame>
      <p:graphicFrame>
        <p:nvGraphicFramePr>
          <p:cNvPr id="48132" name="Object 4"/>
          <p:cNvGraphicFramePr>
            <a:graphicFrameLocks noChangeAspect="1"/>
          </p:cNvGraphicFramePr>
          <p:nvPr/>
        </p:nvGraphicFramePr>
        <p:xfrm>
          <a:off x="801688" y="4581525"/>
          <a:ext cx="3611562" cy="792163"/>
        </p:xfrm>
        <a:graphic>
          <a:graphicData uri="http://schemas.openxmlformats.org/presentationml/2006/ole">
            <mc:AlternateContent xmlns:mc="http://schemas.openxmlformats.org/markup-compatibility/2006">
              <mc:Choice xmlns:v="urn:schemas-microsoft-com:vml" Requires="v">
                <p:oleObj r:id="rId4" imgW="1968500" imgH="431800" progId="">
                  <p:embed/>
                </p:oleObj>
              </mc:Choice>
              <mc:Fallback>
                <p:oleObj r:id="rId4" imgW="1968500" imgH="431800" progId="">
                  <p:embed/>
                  <p:pic>
                    <p:nvPicPr>
                      <p:cNvPr id="0" name="图片 3333"/>
                      <p:cNvPicPr/>
                      <p:nvPr/>
                    </p:nvPicPr>
                    <p:blipFill>
                      <a:blip r:embed="rId5"/>
                      <a:stretch>
                        <a:fillRect/>
                      </a:stretch>
                    </p:blipFill>
                    <p:spPr>
                      <a:xfrm>
                        <a:off x="801688" y="4581525"/>
                        <a:ext cx="3611562" cy="792163"/>
                      </a:xfrm>
                      <a:prstGeom prst="rect">
                        <a:avLst/>
                      </a:prstGeom>
                      <a:noFill/>
                      <a:ln w="38100">
                        <a:noFill/>
                        <a:miter/>
                      </a:ln>
                    </p:spPr>
                  </p:pic>
                </p:oleObj>
              </mc:Fallback>
            </mc:AlternateContent>
          </a:graphicData>
        </a:graphic>
      </p:graphicFrame>
      <p:sp>
        <p:nvSpPr>
          <p:cNvPr id="5632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6326"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grpSp>
        <p:nvGrpSpPr>
          <p:cNvPr id="10" name="组合 9"/>
          <p:cNvGrpSpPr/>
          <p:nvPr/>
        </p:nvGrpSpPr>
        <p:grpSpPr>
          <a:xfrm>
            <a:off x="5229225" y="1844675"/>
            <a:ext cx="3773488" cy="1752600"/>
            <a:chOff x="0" y="0"/>
            <a:chExt cx="4487596" cy="1057521"/>
          </a:xfrm>
        </p:grpSpPr>
        <p:sp>
          <p:nvSpPr>
            <p:cNvPr id="11" name="圆角矩形 50"/>
            <p:cNvSpPr>
              <a:spLocks noChangeArrowheads="1"/>
            </p:cNvSpPr>
            <p:nvPr/>
          </p:nvSpPr>
          <p:spPr bwMode="auto">
            <a:xfrm>
              <a:off x="0" y="0"/>
              <a:ext cx="4357329" cy="929162"/>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TextBox 3"/>
            <p:cNvSpPr txBox="1">
              <a:spLocks noChangeArrowheads="1"/>
            </p:cNvSpPr>
            <p:nvPr/>
          </p:nvSpPr>
          <p:spPr bwMode="auto">
            <a:xfrm>
              <a:off x="113275" y="73759"/>
              <a:ext cx="4374321" cy="983762"/>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需求价格的弧弹性反映了需求曲线上两点之间那一段弧的弹性，弹性系数只与价格变动的起点和终点相关。</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3" name="组合 9"/>
          <p:cNvGrpSpPr/>
          <p:nvPr/>
        </p:nvGrpSpPr>
        <p:grpSpPr>
          <a:xfrm>
            <a:off x="5229225" y="4206875"/>
            <a:ext cx="2687638" cy="1541463"/>
            <a:chOff x="0" y="0"/>
            <a:chExt cx="4357298" cy="929333"/>
          </a:xfrm>
        </p:grpSpPr>
        <p:sp>
          <p:nvSpPr>
            <p:cNvPr id="14" name="圆角矩形 50"/>
            <p:cNvSpPr>
              <a:spLocks noChangeArrowheads="1"/>
            </p:cNvSpPr>
            <p:nvPr/>
          </p:nvSpPr>
          <p:spPr bwMode="auto">
            <a:xfrm>
              <a:off x="0" y="0"/>
              <a:ext cx="4357298" cy="92933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TextBox 3"/>
            <p:cNvSpPr txBox="1">
              <a:spLocks noChangeArrowheads="1"/>
            </p:cNvSpPr>
            <p:nvPr/>
          </p:nvSpPr>
          <p:spPr bwMode="auto">
            <a:xfrm>
              <a:off x="164718" y="131121"/>
              <a:ext cx="4130811" cy="798212"/>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需求价格的点弹性系数只与需求曲线上该点处的性质相关。</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131"/>
                                        </p:tgtEl>
                                        <p:attrNameLst>
                                          <p:attrName>style.visibility</p:attrName>
                                        </p:attrNameLst>
                                      </p:cBhvr>
                                      <p:to>
                                        <p:strVal val="visible"/>
                                      </p:to>
                                    </p:set>
                                    <p:animEffect transition="in" filter="fade">
                                      <p:cBhvr>
                                        <p:cTn id="10" dur="500"/>
                                        <p:tgtEl>
                                          <p:spTgt spid="4813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8130">
                                            <p:txEl>
                                              <p:pRg st="5" end="5"/>
                                            </p:txEl>
                                          </p:spTgt>
                                        </p:tgtEl>
                                        <p:attrNameLst>
                                          <p:attrName>style.visibility</p:attrName>
                                        </p:attrNameLst>
                                      </p:cBhvr>
                                      <p:to>
                                        <p:strVal val="visible"/>
                                      </p:to>
                                    </p:set>
                                    <p:animEffect transition="in" filter="fade">
                                      <p:cBhvr>
                                        <p:cTn id="18" dur="500"/>
                                        <p:tgtEl>
                                          <p:spTgt spid="4813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8132"/>
                                        </p:tgtEl>
                                        <p:attrNameLst>
                                          <p:attrName>style.visibility</p:attrName>
                                        </p:attrNameLst>
                                      </p:cBhvr>
                                      <p:to>
                                        <p:strVal val="visible"/>
                                      </p:to>
                                    </p:set>
                                    <p:animEffect transition="in" filter="fade">
                                      <p:cBhvr>
                                        <p:cTn id="21" dur="500"/>
                                        <p:tgtEl>
                                          <p:spTgt spid="4813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p:nvPr>
        </p:nvSpPr>
        <p:spPr>
          <a:xfrm>
            <a:off x="-584200" y="1376363"/>
            <a:ext cx="8229600" cy="1587500"/>
          </a:xfrm>
        </p:spPr>
        <p:txBody>
          <a:bodyPr vert="horz" wrap="square" lIns="91440" tIns="45720" rIns="91440" bIns="45720" anchor="t" anchorCtr="0"/>
          <a:lstStyle/>
          <a:p>
            <a:pPr lvl="2" eaLnBrk="1" hangingPunct="1"/>
            <a:r>
              <a:rPr lang="zh-CN" altLang="en-US" sz="2000" dirty="0">
                <a:solidFill>
                  <a:srgbClr val="000000"/>
                </a:solidFill>
                <a:latin typeface="Adobe 黑体 Std R" pitchFamily="34" charset="-122"/>
                <a:ea typeface="Adobe 黑体 Std R" pitchFamily="34" charset="-122"/>
              </a:rPr>
              <a:t>线性需求曲线上的弹性变化（斜率不变，</a:t>
            </a:r>
            <a:r>
              <a:rPr lang="en-US" altLang="zh-CN" sz="2000" dirty="0">
                <a:solidFill>
                  <a:srgbClr val="000000"/>
                </a:solidFill>
                <a:latin typeface="Adobe 黑体 Std R" pitchFamily="34" charset="-122"/>
                <a:ea typeface="Adobe 黑体 Std R" pitchFamily="34" charset="-122"/>
              </a:rPr>
              <a:t>P</a:t>
            </a:r>
            <a:r>
              <a:rPr lang="zh-CN" altLang="en-US" sz="2000" dirty="0">
                <a:solidFill>
                  <a:srgbClr val="000000"/>
                </a:solidFill>
                <a:latin typeface="Adobe 黑体 Std R" pitchFamily="34" charset="-122"/>
                <a:ea typeface="Adobe 黑体 Std R" pitchFamily="34" charset="-122"/>
              </a:rPr>
              <a:t>、</a:t>
            </a:r>
            <a:r>
              <a:rPr lang="en-US" altLang="zh-CN" sz="2000" dirty="0">
                <a:solidFill>
                  <a:srgbClr val="000000"/>
                </a:solidFill>
                <a:latin typeface="Adobe 黑体 Std R" pitchFamily="34" charset="-122"/>
                <a:ea typeface="Adobe 黑体 Std R" pitchFamily="34" charset="-122"/>
              </a:rPr>
              <a:t>Q</a:t>
            </a:r>
            <a:r>
              <a:rPr lang="zh-CN" altLang="en-US" sz="2000" dirty="0">
                <a:solidFill>
                  <a:srgbClr val="000000"/>
                </a:solidFill>
                <a:latin typeface="Adobe 黑体 Std R" pitchFamily="34" charset="-122"/>
                <a:ea typeface="Adobe 黑体 Std R" pitchFamily="34" charset="-122"/>
              </a:rPr>
              <a:t>值变动）</a:t>
            </a:r>
            <a:endParaRPr lang="en-US" altLang="zh-CN" sz="2000" dirty="0">
              <a:solidFill>
                <a:srgbClr val="000000"/>
              </a:solidFill>
              <a:latin typeface="Adobe 黑体 Std R" pitchFamily="34" charset="-122"/>
              <a:ea typeface="Adobe 黑体 Std R" pitchFamily="34" charset="-122"/>
            </a:endParaRPr>
          </a:p>
        </p:txBody>
      </p:sp>
      <p:grpSp>
        <p:nvGrpSpPr>
          <p:cNvPr id="49155" name="组合 19"/>
          <p:cNvGrpSpPr/>
          <p:nvPr/>
        </p:nvGrpSpPr>
        <p:grpSpPr>
          <a:xfrm>
            <a:off x="539750" y="2016126"/>
            <a:ext cx="4319588" cy="3254374"/>
            <a:chOff x="0" y="1"/>
            <a:chExt cx="4002088" cy="2620962"/>
          </a:xfrm>
        </p:grpSpPr>
        <p:cxnSp>
          <p:nvCxnSpPr>
            <p:cNvPr id="57353" name="直接连接符 25"/>
            <p:cNvCxnSpPr>
              <a:stCxn id="57358" idx="2"/>
            </p:cNvCxnSpPr>
            <p:nvPr/>
          </p:nvCxnSpPr>
          <p:spPr>
            <a:xfrm flipV="1">
              <a:off x="1742919" y="523822"/>
              <a:ext cx="665747" cy="658793"/>
            </a:xfrm>
            <a:prstGeom prst="line">
              <a:avLst/>
            </a:prstGeom>
            <a:ln w="9525" cap="flat" cmpd="sng">
              <a:solidFill>
                <a:srgbClr val="7F7F7F"/>
              </a:solidFill>
              <a:prstDash val="solid"/>
              <a:headEnd type="none" w="med" len="med"/>
              <a:tailEnd type="none" w="med" len="med"/>
            </a:ln>
          </p:spPr>
        </p:cxnSp>
        <p:grpSp>
          <p:nvGrpSpPr>
            <p:cNvPr id="57354" name="组合 30"/>
            <p:cNvGrpSpPr/>
            <p:nvPr/>
          </p:nvGrpSpPr>
          <p:grpSpPr>
            <a:xfrm>
              <a:off x="0" y="1"/>
              <a:ext cx="4002088" cy="2620962"/>
              <a:chOff x="0" y="1"/>
              <a:chExt cx="4001322" cy="2621209"/>
            </a:xfrm>
          </p:grpSpPr>
          <p:grpSp>
            <p:nvGrpSpPr>
              <p:cNvPr id="57355" name="组合 11"/>
              <p:cNvGrpSpPr/>
              <p:nvPr/>
            </p:nvGrpSpPr>
            <p:grpSpPr>
              <a:xfrm>
                <a:off x="285694" y="1"/>
                <a:ext cx="3715628" cy="2214772"/>
                <a:chOff x="-58" y="1"/>
                <a:chExt cx="3715628" cy="2214772"/>
              </a:xfrm>
            </p:grpSpPr>
            <p:cxnSp>
              <p:nvCxnSpPr>
                <p:cNvPr id="57365" name="直接箭头连接符 5"/>
                <p:cNvCxnSpPr/>
                <p:nvPr/>
              </p:nvCxnSpPr>
              <p:spPr>
                <a:xfrm>
                  <a:off x="1531" y="2213184"/>
                  <a:ext cx="3714039" cy="1588"/>
                </a:xfrm>
                <a:prstGeom prst="straightConnector1">
                  <a:avLst/>
                </a:prstGeom>
                <a:ln w="9525" cap="flat" cmpd="sng">
                  <a:solidFill>
                    <a:srgbClr val="7F7F7F"/>
                  </a:solidFill>
                  <a:prstDash val="solid"/>
                  <a:headEnd type="none" w="med" len="med"/>
                  <a:tailEnd type="stealth" w="med" len="lg"/>
                </a:ln>
              </p:spPr>
            </p:cxnSp>
            <p:cxnSp>
              <p:nvCxnSpPr>
                <p:cNvPr id="57366" name="直接箭头连接符 7"/>
                <p:cNvCxnSpPr/>
                <p:nvPr/>
              </p:nvCxnSpPr>
              <p:spPr>
                <a:xfrm rot="5400000" flipH="1" flipV="1">
                  <a:off x="-1106650" y="1106593"/>
                  <a:ext cx="2214772" cy="1588"/>
                </a:xfrm>
                <a:prstGeom prst="straightConnector1">
                  <a:avLst/>
                </a:prstGeom>
                <a:ln w="9525" cap="flat" cmpd="sng">
                  <a:solidFill>
                    <a:srgbClr val="7F7F7F"/>
                  </a:solidFill>
                  <a:prstDash val="solid"/>
                  <a:headEnd type="none" w="med" len="med"/>
                  <a:tailEnd type="stealth" w="med" len="lg"/>
                </a:ln>
              </p:spPr>
            </p:cxnSp>
            <p:cxnSp>
              <p:nvCxnSpPr>
                <p:cNvPr id="57367" name="直接连接符 9"/>
                <p:cNvCxnSpPr>
                  <a:cxnSpLocks/>
                </p:cNvCxnSpPr>
                <p:nvPr/>
              </p:nvCxnSpPr>
              <p:spPr>
                <a:xfrm>
                  <a:off x="1531" y="284190"/>
                  <a:ext cx="3117950" cy="1921974"/>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pSp>
            <p:nvGrpSpPr>
              <p:cNvPr id="57356" name="组合 29"/>
              <p:cNvGrpSpPr/>
              <p:nvPr/>
            </p:nvGrpSpPr>
            <p:grpSpPr>
              <a:xfrm>
                <a:off x="0" y="51031"/>
                <a:ext cx="3998939" cy="2570179"/>
                <a:chOff x="0" y="0"/>
                <a:chExt cx="3998939" cy="2570179"/>
              </a:xfrm>
            </p:grpSpPr>
            <p:sp>
              <p:nvSpPr>
                <p:cNvPr id="57357" name="右大括号 18"/>
                <p:cNvSpPr/>
                <p:nvPr/>
              </p:nvSpPr>
              <p:spPr>
                <a:xfrm rot="-3272363">
                  <a:off x="2528026" y="618651"/>
                  <a:ext cx="203219" cy="1866542"/>
                </a:xfrm>
                <a:prstGeom prst="rightBrace">
                  <a:avLst>
                    <a:gd name="adj1" fmla="val 8334"/>
                    <a:gd name="adj2" fmla="val 50000"/>
                  </a:avLst>
                </a:prstGeom>
                <a:noFill/>
                <a:ln w="9525" cap="flat" cmpd="sng">
                  <a:solidFill>
                    <a:srgbClr val="7F7F7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chemeClr val="tx1"/>
                    </a:solidFill>
                  </a:endParaRPr>
                </a:p>
              </p:txBody>
            </p:sp>
            <p:sp>
              <p:nvSpPr>
                <p:cNvPr id="57358" name="右大括号 20"/>
                <p:cNvSpPr/>
                <p:nvPr/>
              </p:nvSpPr>
              <p:spPr>
                <a:xfrm rot="-3233543">
                  <a:off x="1013813" y="-256440"/>
                  <a:ext cx="233384" cy="1710997"/>
                </a:xfrm>
                <a:prstGeom prst="rightBrace">
                  <a:avLst>
                    <a:gd name="adj1" fmla="val 8349"/>
                    <a:gd name="adj2" fmla="val 50000"/>
                  </a:avLst>
                </a:prstGeom>
                <a:noFill/>
                <a:ln w="9525" cap="flat" cmpd="sng">
                  <a:solidFill>
                    <a:srgbClr val="7F7F7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chemeClr val="tx1"/>
                    </a:solidFill>
                  </a:endParaRPr>
                </a:p>
              </p:txBody>
            </p:sp>
            <p:graphicFrame>
              <p:nvGraphicFramePr>
                <p:cNvPr id="57359" name="Object 13"/>
                <p:cNvGraphicFramePr>
                  <a:graphicFrameLocks noChangeAspect="1"/>
                </p:cNvGraphicFramePr>
                <p:nvPr/>
              </p:nvGraphicFramePr>
              <p:xfrm>
                <a:off x="0" y="2214578"/>
                <a:ext cx="212725" cy="247650"/>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334"/>
                            <p:cNvPicPr/>
                            <p:nvPr/>
                          </p:nvPicPr>
                          <p:blipFill>
                            <a:blip r:embed="rId3"/>
                            <a:stretch>
                              <a:fillRect/>
                            </a:stretch>
                          </p:blipFill>
                          <p:spPr>
                            <a:xfrm>
                              <a:off x="0" y="2214578"/>
                              <a:ext cx="212725" cy="247650"/>
                            </a:xfrm>
                            <a:prstGeom prst="rect">
                              <a:avLst/>
                            </a:prstGeom>
                            <a:noFill/>
                            <a:ln w="38100">
                              <a:noFill/>
                              <a:miter/>
                            </a:ln>
                          </p:spPr>
                        </p:pic>
                      </p:oleObj>
                    </mc:Fallback>
                  </mc:AlternateContent>
                </a:graphicData>
              </a:graphic>
            </p:graphicFrame>
            <p:graphicFrame>
              <p:nvGraphicFramePr>
                <p:cNvPr id="57360" name="Object 14"/>
                <p:cNvGraphicFramePr>
                  <a:graphicFrameLocks noChangeAspect="1"/>
                </p:cNvGraphicFramePr>
                <p:nvPr/>
              </p:nvGraphicFramePr>
              <p:xfrm>
                <a:off x="0" y="0"/>
                <a:ext cx="212725" cy="230188"/>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335"/>
                            <p:cNvPicPr/>
                            <p:nvPr/>
                          </p:nvPicPr>
                          <p:blipFill>
                            <a:blip r:embed="rId5"/>
                            <a:stretch>
                              <a:fillRect/>
                            </a:stretch>
                          </p:blipFill>
                          <p:spPr>
                            <a:xfrm>
                              <a:off x="0" y="0"/>
                              <a:ext cx="212725" cy="230188"/>
                            </a:xfrm>
                            <a:prstGeom prst="rect">
                              <a:avLst/>
                            </a:prstGeom>
                            <a:noFill/>
                            <a:ln w="38100">
                              <a:noFill/>
                              <a:miter/>
                            </a:ln>
                          </p:spPr>
                        </p:pic>
                      </p:oleObj>
                    </mc:Fallback>
                  </mc:AlternateContent>
                </a:graphicData>
              </a:graphic>
            </p:graphicFrame>
            <p:graphicFrame>
              <p:nvGraphicFramePr>
                <p:cNvPr id="57361" name="Object 15"/>
                <p:cNvGraphicFramePr>
                  <a:graphicFrameLocks noChangeAspect="1"/>
                </p:cNvGraphicFramePr>
                <p:nvPr/>
              </p:nvGraphicFramePr>
              <p:xfrm>
                <a:off x="3786214" y="2286016"/>
                <a:ext cx="212725" cy="284163"/>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336"/>
                            <p:cNvPicPr/>
                            <p:nvPr/>
                          </p:nvPicPr>
                          <p:blipFill>
                            <a:blip r:embed="rId7"/>
                            <a:stretch>
                              <a:fillRect/>
                            </a:stretch>
                          </p:blipFill>
                          <p:spPr>
                            <a:xfrm>
                              <a:off x="3786214" y="2286016"/>
                              <a:ext cx="212725" cy="284163"/>
                            </a:xfrm>
                            <a:prstGeom prst="rect">
                              <a:avLst/>
                            </a:prstGeom>
                            <a:noFill/>
                            <a:ln w="38100">
                              <a:noFill/>
                              <a:miter/>
                            </a:ln>
                          </p:spPr>
                        </p:pic>
                      </p:oleObj>
                    </mc:Fallback>
                  </mc:AlternateContent>
                </a:graphicData>
              </a:graphic>
            </p:graphicFrame>
            <p:sp>
              <p:nvSpPr>
                <p:cNvPr id="57362" name="TextBox 26"/>
                <p:cNvSpPr txBox="1"/>
                <p:nvPr/>
              </p:nvSpPr>
              <p:spPr>
                <a:xfrm>
                  <a:off x="1143008" y="285752"/>
                  <a:ext cx="1119217"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0" dirty="0">
                      <a:solidFill>
                        <a:schemeClr val="tx1"/>
                      </a:solidFill>
                    </a:rPr>
                    <a:t>弹性大于</a:t>
                  </a:r>
                  <a:r>
                    <a:rPr lang="en-US" altLang="zh-CN" sz="1600" b="0" dirty="0">
                      <a:solidFill>
                        <a:schemeClr val="tx1"/>
                      </a:solidFill>
                    </a:rPr>
                    <a:t>1</a:t>
                  </a:r>
                  <a:endParaRPr lang="zh-CN" altLang="en-US" sz="1600" b="0" dirty="0">
                    <a:solidFill>
                      <a:schemeClr val="tx1"/>
                    </a:solidFill>
                  </a:endParaRPr>
                </a:p>
              </p:txBody>
            </p:sp>
            <p:sp>
              <p:nvSpPr>
                <p:cNvPr id="57363" name="TextBox 27"/>
                <p:cNvSpPr txBox="1"/>
                <p:nvPr/>
              </p:nvSpPr>
              <p:spPr>
                <a:xfrm>
                  <a:off x="2286016" y="357190"/>
                  <a:ext cx="1119217"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0" dirty="0">
                      <a:solidFill>
                        <a:schemeClr val="tx1"/>
                      </a:solidFill>
                    </a:rPr>
                    <a:t>弹性等于</a:t>
                  </a:r>
                  <a:r>
                    <a:rPr lang="en-US" altLang="zh-CN" sz="1600" b="0" dirty="0">
                      <a:solidFill>
                        <a:schemeClr val="tx1"/>
                      </a:solidFill>
                    </a:rPr>
                    <a:t>1</a:t>
                  </a:r>
                  <a:endParaRPr lang="zh-CN" altLang="en-US" sz="1600" b="0" dirty="0">
                    <a:solidFill>
                      <a:schemeClr val="tx1"/>
                    </a:solidFill>
                  </a:endParaRPr>
                </a:p>
              </p:txBody>
            </p:sp>
            <p:sp>
              <p:nvSpPr>
                <p:cNvPr id="57364" name="TextBox 28"/>
                <p:cNvSpPr txBox="1"/>
                <p:nvPr/>
              </p:nvSpPr>
              <p:spPr>
                <a:xfrm>
                  <a:off x="2643206" y="1143008"/>
                  <a:ext cx="1119217"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0" dirty="0">
                      <a:solidFill>
                        <a:schemeClr val="tx1"/>
                      </a:solidFill>
                    </a:rPr>
                    <a:t>弹性小于</a:t>
                  </a:r>
                  <a:r>
                    <a:rPr lang="en-US" altLang="zh-CN" sz="1600" b="0" dirty="0">
                      <a:solidFill>
                        <a:schemeClr val="tx1"/>
                      </a:solidFill>
                    </a:rPr>
                    <a:t>1</a:t>
                  </a:r>
                  <a:endParaRPr lang="zh-CN" altLang="en-US" sz="1600" b="0" dirty="0">
                    <a:solidFill>
                      <a:schemeClr val="tx1"/>
                    </a:solidFill>
                  </a:endParaRPr>
                </a:p>
              </p:txBody>
            </p:sp>
          </p:grpSp>
        </p:grpSp>
      </p:grpSp>
      <p:sp>
        <p:nvSpPr>
          <p:cNvPr id="57348"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7349"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grpSp>
        <p:nvGrpSpPr>
          <p:cNvPr id="23" name="组合 22"/>
          <p:cNvGrpSpPr/>
          <p:nvPr/>
        </p:nvGrpSpPr>
        <p:grpSpPr>
          <a:xfrm>
            <a:off x="5073650" y="2098675"/>
            <a:ext cx="3784015" cy="2676583"/>
            <a:chOff x="0" y="0"/>
            <a:chExt cx="4501057" cy="1027925"/>
          </a:xfrm>
        </p:grpSpPr>
        <p:sp>
          <p:nvSpPr>
            <p:cNvPr id="24" name="圆角矩形 50"/>
            <p:cNvSpPr>
              <a:spLocks noChangeArrowheads="1"/>
            </p:cNvSpPr>
            <p:nvPr/>
          </p:nvSpPr>
          <p:spPr bwMode="auto">
            <a:xfrm>
              <a:off x="0" y="0"/>
              <a:ext cx="4358241" cy="929136"/>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TextBox 3"/>
            <p:cNvSpPr txBox="1">
              <a:spLocks noChangeArrowheads="1"/>
            </p:cNvSpPr>
            <p:nvPr/>
          </p:nvSpPr>
          <p:spPr bwMode="auto">
            <a:xfrm>
              <a:off x="127710" y="47333"/>
              <a:ext cx="4373347" cy="980592"/>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需求曲线是一条直线，随着价格由低到高，</a:t>
              </a:r>
              <a:r>
                <a:rPr kumimoji="0" lang="zh-CN" altLang="en-US" sz="200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需求的价格弹性由缺乏弹性、单位弹性逐渐变动到富有弹性。</a:t>
              </a:r>
              <a:b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br>
              <a:endPar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其中，该线段中点处的需求价格弹性为单位弹性。</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par>
                                <p:cTn id="8" presetID="37" presetClass="entr" presetSubtype="0" fill="hold" nodeType="withEffect">
                                  <p:stCondLst>
                                    <p:cond delay="0"/>
                                  </p:stCondLst>
                                  <p:childTnLst>
                                    <p:set>
                                      <p:cBhvr>
                                        <p:cTn id="9" dur="1" fill="hold">
                                          <p:stCondLst>
                                            <p:cond delay="0"/>
                                          </p:stCondLst>
                                        </p:cTn>
                                        <p:tgtEl>
                                          <p:spTgt spid="49155"/>
                                        </p:tgtEl>
                                        <p:attrNameLst>
                                          <p:attrName>style.visibility</p:attrName>
                                        </p:attrNameLst>
                                      </p:cBhvr>
                                      <p:to>
                                        <p:strVal val="visible"/>
                                      </p:to>
                                    </p:set>
                                    <p:animEffect transition="in" filter="fade">
                                      <p:cBhvr>
                                        <p:cTn id="10" dur="1000"/>
                                        <p:tgtEl>
                                          <p:spTgt spid="49155"/>
                                        </p:tgtEl>
                                      </p:cBhvr>
                                    </p:animEffect>
                                    <p:anim calcmode="lin" valueType="num">
                                      <p:cBhvr>
                                        <p:cTn id="11" dur="1000" fill="hold"/>
                                        <p:tgtEl>
                                          <p:spTgt spid="49155"/>
                                        </p:tgtEl>
                                        <p:attrNameLst>
                                          <p:attrName>ppt_x</p:attrName>
                                        </p:attrNameLst>
                                      </p:cBhvr>
                                      <p:tavLst>
                                        <p:tav tm="0">
                                          <p:val>
                                            <p:strVal val="#ppt_x"/>
                                          </p:val>
                                        </p:tav>
                                        <p:tav tm="100000">
                                          <p:val>
                                            <p:strVal val="#ppt_x"/>
                                          </p:val>
                                        </p:tav>
                                      </p:tavLst>
                                    </p:anim>
                                    <p:anim calcmode="lin" valueType="num">
                                      <p:cBhvr>
                                        <p:cTn id="12" dur="900" decel="100000" fill="hold"/>
                                        <p:tgtEl>
                                          <p:spTgt spid="4915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49155"/>
                                        </p:tgtEl>
                                        <p:attrNameLst>
                                          <p:attrName>ppt_y</p:attrName>
                                        </p:attrNameLst>
                                      </p:cBhvr>
                                      <p:tavLst>
                                        <p:tav tm="0">
                                          <p:val>
                                            <p:strVal val="#ppt_y-.03"/>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p:nvPr>
        </p:nvSpPr>
        <p:spPr>
          <a:xfrm>
            <a:off x="-584200" y="1376363"/>
            <a:ext cx="8229600" cy="1587500"/>
          </a:xfrm>
        </p:spPr>
        <p:txBody>
          <a:bodyPr vert="horz" wrap="square" lIns="91440" tIns="45720" rIns="91440" bIns="45720" anchor="t" anchorCtr="0"/>
          <a:lstStyle/>
          <a:p>
            <a:pPr lvl="2" eaLnBrk="1" hangingPunct="1"/>
            <a:r>
              <a:rPr lang="zh-CN" altLang="en-US" sz="2000" dirty="0">
                <a:latin typeface="Adobe 黑体 Std R" pitchFamily="34" charset="-122"/>
                <a:ea typeface="Adobe 黑体 Std R" pitchFamily="34" charset="-122"/>
              </a:rPr>
              <a:t>非线性需求曲线上的弹性变化</a:t>
            </a:r>
            <a:endParaRPr lang="en-US" altLang="zh-CN" sz="2000" dirty="0">
              <a:latin typeface="Adobe 黑体 Std R" pitchFamily="34" charset="-122"/>
              <a:ea typeface="Adobe 黑体 Std R" pitchFamily="34" charset="-122"/>
            </a:endParaRPr>
          </a:p>
        </p:txBody>
      </p:sp>
      <p:sp>
        <p:nvSpPr>
          <p:cNvPr id="58371"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8372"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二、需求的价格弹性</a:t>
            </a:r>
            <a:endParaRPr lang="en-US" altLang="zh-CN" dirty="0">
              <a:ea typeface="Adobe 黑体 Std R" pitchFamily="34" charset="-122"/>
            </a:endParaRPr>
          </a:p>
        </p:txBody>
      </p:sp>
      <p:grpSp>
        <p:nvGrpSpPr>
          <p:cNvPr id="23" name="组合 22"/>
          <p:cNvGrpSpPr/>
          <p:nvPr/>
        </p:nvGrpSpPr>
        <p:grpSpPr>
          <a:xfrm>
            <a:off x="5073650" y="2098675"/>
            <a:ext cx="3752850" cy="2419350"/>
            <a:chOff x="0" y="0"/>
            <a:chExt cx="4463751" cy="929136"/>
          </a:xfrm>
        </p:grpSpPr>
        <p:sp>
          <p:nvSpPr>
            <p:cNvPr id="24" name="圆角矩形 50"/>
            <p:cNvSpPr>
              <a:spLocks noChangeArrowheads="1"/>
            </p:cNvSpPr>
            <p:nvPr/>
          </p:nvSpPr>
          <p:spPr bwMode="auto">
            <a:xfrm>
              <a:off x="0" y="0"/>
              <a:ext cx="4358011" cy="929136"/>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TextBox 3"/>
            <p:cNvSpPr txBox="1">
              <a:spLocks noChangeArrowheads="1"/>
            </p:cNvSpPr>
            <p:nvPr/>
          </p:nvSpPr>
          <p:spPr bwMode="auto">
            <a:xfrm>
              <a:off x="90635" y="77428"/>
              <a:ext cx="4373116" cy="744406"/>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在</a:t>
              </a:r>
              <a:r>
                <a:rPr kumimoji="0" lang="en-US" altLang="zh-CN"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P</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和</a:t>
              </a:r>
              <a:r>
                <a:rPr kumimoji="0" lang="en-US" altLang="zh-CN"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Q</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给定的条件下，需求曲线上该点处切线斜率</a:t>
              </a:r>
              <a:r>
                <a:rPr kumimoji="0" lang="en-US" altLang="zh-CN" sz="2000" b="0"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dQ</a:t>
              </a:r>
              <a:r>
                <a:rPr kumimoji="0" lang="en-US" altLang="zh-CN"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000" b="0"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dP</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的绝对值越大，即需求曲线越平缓，价格弹性系数就越大；反之，需求曲线越陡峭，需求的价格弹性系数就越小。</a:t>
              </a:r>
              <a:endParaRPr kumimoji="0" lang="en-US" altLang="zh-CN"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grpSp>
      <p:grpSp>
        <p:nvGrpSpPr>
          <p:cNvPr id="8" name="组合 7"/>
          <p:cNvGrpSpPr/>
          <p:nvPr/>
        </p:nvGrpSpPr>
        <p:grpSpPr>
          <a:xfrm>
            <a:off x="539750" y="2016125"/>
            <a:ext cx="4319588" cy="3254375"/>
            <a:chOff x="539750" y="2016126"/>
            <a:chExt cx="4319587" cy="3254374"/>
          </a:xfrm>
        </p:grpSpPr>
        <p:cxnSp>
          <p:nvCxnSpPr>
            <p:cNvPr id="58380" name="直接箭头连接符 5"/>
            <p:cNvCxnSpPr/>
            <p:nvPr/>
          </p:nvCxnSpPr>
          <p:spPr>
            <a:xfrm>
              <a:off x="849884" y="4763913"/>
              <a:ext cx="4009453" cy="1972"/>
            </a:xfrm>
            <a:prstGeom prst="straightConnector1">
              <a:avLst/>
            </a:prstGeom>
            <a:ln w="9525" cap="flat" cmpd="sng">
              <a:solidFill>
                <a:srgbClr val="7F7F7F"/>
              </a:solidFill>
              <a:prstDash val="solid"/>
              <a:headEnd type="none" w="med" len="med"/>
              <a:tailEnd type="stealth" w="med" len="lg"/>
            </a:ln>
          </p:spPr>
        </p:cxnSp>
        <p:cxnSp>
          <p:nvCxnSpPr>
            <p:cNvPr id="58381" name="直接箭头连接符 7"/>
            <p:cNvCxnSpPr/>
            <p:nvPr/>
          </p:nvCxnSpPr>
          <p:spPr>
            <a:xfrm rot="5400000" flipH="1" flipV="1">
              <a:off x="-525854" y="3390149"/>
              <a:ext cx="2749760" cy="1714"/>
            </a:xfrm>
            <a:prstGeom prst="straightConnector1">
              <a:avLst/>
            </a:prstGeom>
            <a:ln w="9525" cap="flat" cmpd="sng">
              <a:solidFill>
                <a:srgbClr val="7F7F7F"/>
              </a:solidFill>
              <a:prstDash val="solid"/>
              <a:headEnd type="none" w="med" len="med"/>
              <a:tailEnd type="stealth" w="med" len="lg"/>
            </a:ln>
          </p:spPr>
        </p:cxnSp>
        <p:graphicFrame>
          <p:nvGraphicFramePr>
            <p:cNvPr id="58382" name="Object 13"/>
            <p:cNvGraphicFramePr>
              <a:graphicFrameLocks noChangeAspect="1"/>
            </p:cNvGraphicFramePr>
            <p:nvPr/>
          </p:nvGraphicFramePr>
          <p:xfrm>
            <a:off x="539750" y="4829002"/>
            <a:ext cx="229645" cy="307471"/>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339"/>
                        <p:cNvPicPr/>
                        <p:nvPr/>
                      </p:nvPicPr>
                      <p:blipFill>
                        <a:blip r:embed="rId3"/>
                        <a:stretch>
                          <a:fillRect/>
                        </a:stretch>
                      </p:blipFill>
                      <p:spPr>
                        <a:xfrm>
                          <a:off x="539750" y="4829002"/>
                          <a:ext cx="229645" cy="307471"/>
                        </a:xfrm>
                        <a:prstGeom prst="rect">
                          <a:avLst/>
                        </a:prstGeom>
                        <a:noFill/>
                        <a:ln w="38100">
                          <a:noFill/>
                          <a:miter/>
                        </a:ln>
                      </p:spPr>
                    </p:pic>
                  </p:oleObj>
                </mc:Fallback>
              </mc:AlternateContent>
            </a:graphicData>
          </a:graphic>
        </p:graphicFrame>
        <p:graphicFrame>
          <p:nvGraphicFramePr>
            <p:cNvPr id="58383" name="Object 14"/>
            <p:cNvGraphicFramePr>
              <a:graphicFrameLocks noChangeAspect="1"/>
            </p:cNvGraphicFramePr>
            <p:nvPr/>
          </p:nvGraphicFramePr>
          <p:xfrm>
            <a:off x="539750" y="2079483"/>
            <a:ext cx="229645" cy="285791"/>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337"/>
                        <p:cNvPicPr/>
                        <p:nvPr/>
                      </p:nvPicPr>
                      <p:blipFill>
                        <a:blip r:embed="rId5"/>
                        <a:stretch>
                          <a:fillRect/>
                        </a:stretch>
                      </p:blipFill>
                      <p:spPr>
                        <a:xfrm>
                          <a:off x="539750" y="2079483"/>
                          <a:ext cx="229645" cy="285791"/>
                        </a:xfrm>
                        <a:prstGeom prst="rect">
                          <a:avLst/>
                        </a:prstGeom>
                        <a:noFill/>
                        <a:ln w="38100">
                          <a:noFill/>
                          <a:miter/>
                        </a:ln>
                      </p:spPr>
                    </p:pic>
                  </p:oleObj>
                </mc:Fallback>
              </mc:AlternateContent>
            </a:graphicData>
          </a:graphic>
        </p:graphicFrame>
        <p:graphicFrame>
          <p:nvGraphicFramePr>
            <p:cNvPr id="58384" name="Object 15"/>
            <p:cNvGraphicFramePr>
              <a:graphicFrameLocks noChangeAspect="1"/>
            </p:cNvGraphicFramePr>
            <p:nvPr/>
          </p:nvGraphicFramePr>
          <p:xfrm>
            <a:off x="4627119" y="4917696"/>
            <a:ext cx="229645" cy="352804"/>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338"/>
                        <p:cNvPicPr/>
                        <p:nvPr/>
                      </p:nvPicPr>
                      <p:blipFill>
                        <a:blip r:embed="rId7"/>
                        <a:stretch>
                          <a:fillRect/>
                        </a:stretch>
                      </p:blipFill>
                      <p:spPr>
                        <a:xfrm>
                          <a:off x="4627119" y="4917696"/>
                          <a:ext cx="229645" cy="352804"/>
                        </a:xfrm>
                        <a:prstGeom prst="rect">
                          <a:avLst/>
                        </a:prstGeom>
                        <a:noFill/>
                        <a:ln w="38100">
                          <a:noFill/>
                          <a:miter/>
                        </a:ln>
                      </p:spPr>
                    </p:pic>
                  </p:oleObj>
                </mc:Fallback>
              </mc:AlternateContent>
            </a:graphicData>
          </a:graphic>
        </p:graphicFrame>
        <p:sp>
          <p:nvSpPr>
            <p:cNvPr id="4" name="弧形 3"/>
            <p:cNvSpPr/>
            <p:nvPr/>
          </p:nvSpPr>
          <p:spPr bwMode="auto">
            <a:xfrm rot="12940638">
              <a:off x="1144588" y="2909889"/>
              <a:ext cx="3190874" cy="719137"/>
            </a:xfrm>
            <a:prstGeom prst="arc">
              <a:avLst>
                <a:gd name="adj1" fmla="val 11100295"/>
                <a:gd name="adj2" fmla="val 21365036"/>
              </a:avLst>
            </a:prstGeom>
          </p:spPr>
          <p:style>
            <a:lnRef idx="3">
              <a:schemeClr val="accent4"/>
            </a:lnRef>
            <a:fillRef idx="0">
              <a:schemeClr val="accent4"/>
            </a:fillRef>
            <a:effectRef idx="2">
              <a:schemeClr val="accent4"/>
            </a:effectRef>
            <a:fontRef idx="minor">
              <a:schemeClr val="tx1"/>
            </a:fontRef>
          </p:style>
          <p:txBody>
            <a:bodyPr lIns="90170" tIns="46990" rIns="90170" bIns="46990"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 name="组合 8"/>
          <p:cNvGrpSpPr/>
          <p:nvPr/>
        </p:nvGrpSpPr>
        <p:grpSpPr>
          <a:xfrm>
            <a:off x="849313" y="2208213"/>
            <a:ext cx="4102100" cy="2555875"/>
            <a:chOff x="849884" y="2208771"/>
            <a:chExt cx="4101528" cy="2555142"/>
          </a:xfrm>
        </p:grpSpPr>
        <p:cxnSp>
          <p:nvCxnSpPr>
            <p:cNvPr id="58376" name="直接连接符 25"/>
            <p:cNvCxnSpPr/>
            <p:nvPr/>
          </p:nvCxnSpPr>
          <p:spPr>
            <a:xfrm flipV="1">
              <a:off x="2420940" y="2666540"/>
              <a:ext cx="718563" cy="818004"/>
            </a:xfrm>
            <a:prstGeom prst="line">
              <a:avLst/>
            </a:prstGeom>
            <a:ln w="9525" cap="flat" cmpd="sng">
              <a:solidFill>
                <a:srgbClr val="7F7F7F"/>
              </a:solidFill>
              <a:prstDash val="solid"/>
              <a:headEnd type="none" w="med" len="med"/>
              <a:tailEnd type="none" w="med" len="med"/>
            </a:ln>
          </p:spPr>
        </p:cxnSp>
        <p:cxnSp>
          <p:nvCxnSpPr>
            <p:cNvPr id="58389" name="直接连接符 9"/>
            <p:cNvCxnSpPr>
              <a:cxnSpLocks noChangeShapeType="1"/>
            </p:cNvCxnSpPr>
            <p:nvPr/>
          </p:nvCxnSpPr>
          <p:spPr bwMode="auto">
            <a:xfrm>
              <a:off x="849884" y="2369062"/>
              <a:ext cx="3315825" cy="2394851"/>
            </a:xfrm>
            <a:prstGeom prst="line">
              <a:avLst/>
            </a:prstGeom>
            <a:ln>
              <a:solidFill>
                <a:schemeClr val="accent3">
                  <a:lumMod val="65000"/>
                </a:schemeClr>
              </a:solidFill>
            </a:ln>
          </p:spPr>
          <p:style>
            <a:lnRef idx="1">
              <a:schemeClr val="accent4"/>
            </a:lnRef>
            <a:fillRef idx="0">
              <a:schemeClr val="accent4"/>
            </a:fillRef>
            <a:effectRef idx="0">
              <a:schemeClr val="accent4"/>
            </a:effectRef>
            <a:fontRef idx="minor">
              <a:schemeClr val="tx1"/>
            </a:fontRef>
          </p:style>
        </p:cxnSp>
        <p:sp>
          <p:nvSpPr>
            <p:cNvPr id="58378" name="TextBox 27"/>
            <p:cNvSpPr txBox="1"/>
            <p:nvPr/>
          </p:nvSpPr>
          <p:spPr>
            <a:xfrm>
              <a:off x="3177756" y="2208771"/>
              <a:ext cx="1773656" cy="83099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0" dirty="0">
                  <a:solidFill>
                    <a:schemeClr val="tx1"/>
                  </a:solidFill>
                </a:rPr>
                <a:t>切线的斜率与切点的位置决定弹性</a:t>
              </a:r>
            </a:p>
          </p:txBody>
        </p:sp>
        <p:sp>
          <p:nvSpPr>
            <p:cNvPr id="58379" name="椭圆 6"/>
            <p:cNvSpPr/>
            <p:nvPr/>
          </p:nvSpPr>
          <p:spPr>
            <a:xfrm>
              <a:off x="2316163" y="3405188"/>
              <a:ext cx="225425" cy="222250"/>
            </a:xfrm>
            <a:prstGeom prst="ellipse">
              <a:avLst/>
            </a:prstGeom>
            <a:solidFill>
              <a:srgbClr val="3333CC"/>
            </a:solidFill>
            <a:ln w="9525">
              <a:noFill/>
            </a:ln>
          </p:spPr>
          <p:txBody>
            <a:bodyPr lIns="90170" tIns="46990" rIns="90170" bIns="46990" anchor="ctr" anchorCtr="0">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b="0" dirty="0">
                <a:solidFill>
                  <a:schemeClr val="tx1"/>
                </a:solidFill>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barn(inVertical)">
                                      <p:cBhvr>
                                        <p:cTn id="7" dur="5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body"/>
          </p:nvPr>
        </p:nvSpPr>
        <p:spPr>
          <a:xfrm>
            <a:off x="-541337" y="1174750"/>
            <a:ext cx="8229600" cy="4784725"/>
          </a:xfrm>
        </p:spPr>
        <p:txBody>
          <a:bodyPr vert="horz" wrap="square" lIns="91440" tIns="45720" rIns="91440" bIns="45720" anchor="t" anchorCtr="0"/>
          <a:lstStyle/>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需求的收入弹性</a:t>
            </a: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None/>
            </a:pPr>
            <a:r>
              <a:rPr lang="en-US" altLang="zh-CN" sz="2000" dirty="0">
                <a:solidFill>
                  <a:srgbClr val="000000"/>
                </a:solidFill>
                <a:latin typeface="Adobe 黑体 Std R" pitchFamily="34" charset="-122"/>
                <a:ea typeface="Adobe 黑体 Std R" pitchFamily="34" charset="-122"/>
              </a:rPr>
              <a:t>(1) </a:t>
            </a:r>
            <a:r>
              <a:rPr lang="zh-CN" altLang="en-US" sz="2000" dirty="0">
                <a:solidFill>
                  <a:srgbClr val="000000"/>
                </a:solidFill>
                <a:latin typeface="Adobe 黑体 Std R" pitchFamily="34" charset="-122"/>
                <a:ea typeface="Adobe 黑体 Std R" pitchFamily="34" charset="-122"/>
              </a:rPr>
              <a:t>定义：</a:t>
            </a:r>
            <a:br>
              <a:rPr lang="en-US" altLang="zh-CN" sz="2000" dirty="0">
                <a:solidFill>
                  <a:srgbClr val="00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在一定时期内，消费者对某种商品需求量的相对变动相应于消费者收入相对变动的反应程度。</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lnSpc>
                <a:spcPct val="150000"/>
              </a:lnSpc>
              <a:buNone/>
            </a:pPr>
            <a:r>
              <a:rPr lang="en-US" altLang="zh-CN" sz="2000" dirty="0">
                <a:solidFill>
                  <a:srgbClr val="000000"/>
                </a:solidFill>
                <a:latin typeface="Adobe 黑体 Std R" pitchFamily="34" charset="-122"/>
                <a:ea typeface="Adobe 黑体 Std R" pitchFamily="34" charset="-122"/>
              </a:rPr>
              <a:t>(2) </a:t>
            </a:r>
            <a:r>
              <a:rPr lang="zh-CN" altLang="en-US" sz="2000" dirty="0">
                <a:solidFill>
                  <a:srgbClr val="000000"/>
                </a:solidFill>
                <a:latin typeface="Adobe 黑体 Std R" pitchFamily="34" charset="-122"/>
                <a:ea typeface="Adobe 黑体 Std R" pitchFamily="34" charset="-122"/>
              </a:rPr>
              <a:t>公式：</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buNone/>
            </a:pP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buNone/>
            </a:pPr>
            <a:r>
              <a:rPr lang="en-US" altLang="zh-CN" sz="2000" dirty="0">
                <a:solidFill>
                  <a:srgbClr val="000000"/>
                </a:solidFill>
                <a:latin typeface="Adobe 黑体 Std R" pitchFamily="34" charset="-122"/>
                <a:ea typeface="Adobe 黑体 Std R" pitchFamily="34" charset="-122"/>
              </a:rPr>
              <a:t>(3) </a:t>
            </a:r>
            <a:r>
              <a:rPr lang="zh-CN" altLang="en-US" sz="2000" dirty="0">
                <a:solidFill>
                  <a:srgbClr val="000000"/>
                </a:solidFill>
                <a:latin typeface="Adobe 黑体 Std R" pitchFamily="34" charset="-122"/>
                <a:ea typeface="Adobe 黑体 Std R" pitchFamily="34" charset="-122"/>
              </a:rPr>
              <a:t>分类</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lnSpc>
                <a:spcPct val="150000"/>
              </a:lnSpc>
            </a:pPr>
            <a:r>
              <a:rPr lang="zh-CN" altLang="en-US" sz="2000" u="sng" dirty="0">
                <a:solidFill>
                  <a:srgbClr val="000000"/>
                </a:solidFill>
                <a:latin typeface="Adobe 黑体 Std R" pitchFamily="34" charset="-122"/>
                <a:ea typeface="Adobe 黑体 Std R" pitchFamily="34" charset="-122"/>
              </a:rPr>
              <a:t>奢侈品：收入弹性系数大于</a:t>
            </a:r>
            <a:r>
              <a:rPr lang="en-US" altLang="zh-CN" sz="2000" u="sng" dirty="0">
                <a:solidFill>
                  <a:srgbClr val="000000"/>
                </a:solidFill>
                <a:latin typeface="Adobe 黑体 Std R" pitchFamily="34" charset="-122"/>
                <a:ea typeface="Adobe 黑体 Std R" pitchFamily="34" charset="-122"/>
              </a:rPr>
              <a:t>1</a:t>
            </a:r>
          </a:p>
          <a:p>
            <a:pPr marL="1371600" lvl="2" indent="-457200" eaLnBrk="1" hangingPunct="1">
              <a:lnSpc>
                <a:spcPct val="150000"/>
              </a:lnSpc>
            </a:pPr>
            <a:r>
              <a:rPr lang="zh-CN" altLang="en-US" sz="2000" u="sng" dirty="0">
                <a:solidFill>
                  <a:srgbClr val="000000"/>
                </a:solidFill>
                <a:latin typeface="Adobe 黑体 Std R" pitchFamily="34" charset="-122"/>
                <a:ea typeface="Adobe 黑体 Std R" pitchFamily="34" charset="-122"/>
              </a:rPr>
              <a:t>必需品：收入弹性系数大于零小于</a:t>
            </a:r>
            <a:r>
              <a:rPr lang="en-US" altLang="zh-CN" sz="2000" u="sng" dirty="0">
                <a:solidFill>
                  <a:srgbClr val="000000"/>
                </a:solidFill>
                <a:latin typeface="Adobe 黑体 Std R" pitchFamily="34" charset="-122"/>
                <a:ea typeface="Adobe 黑体 Std R" pitchFamily="34" charset="-122"/>
              </a:rPr>
              <a:t>1</a:t>
            </a:r>
          </a:p>
          <a:p>
            <a:pPr marL="1371600" lvl="2" indent="-457200" eaLnBrk="1" hangingPunct="1">
              <a:lnSpc>
                <a:spcPct val="150000"/>
              </a:lnSpc>
            </a:pPr>
            <a:r>
              <a:rPr lang="zh-CN" altLang="en-US" sz="2000" u="sng" dirty="0">
                <a:solidFill>
                  <a:srgbClr val="000000"/>
                </a:solidFill>
                <a:latin typeface="Adobe 黑体 Std R" pitchFamily="34" charset="-122"/>
                <a:ea typeface="Adobe 黑体 Std R" pitchFamily="34" charset="-122"/>
              </a:rPr>
              <a:t>低档品：收入弹性系数为负值</a:t>
            </a:r>
            <a:endParaRPr lang="en-US" altLang="zh-CN" sz="2000" u="sng" dirty="0">
              <a:solidFill>
                <a:srgbClr val="000000"/>
              </a:solidFill>
              <a:latin typeface="Adobe 黑体 Std R" pitchFamily="34" charset="-122"/>
              <a:ea typeface="Adobe 黑体 Std R" pitchFamily="34" charset="-122"/>
            </a:endParaRPr>
          </a:p>
        </p:txBody>
      </p:sp>
      <p:graphicFrame>
        <p:nvGraphicFramePr>
          <p:cNvPr id="50179" name="Object 3"/>
          <p:cNvGraphicFramePr>
            <a:graphicFrameLocks noChangeAspect="1"/>
          </p:cNvGraphicFramePr>
          <p:nvPr/>
        </p:nvGraphicFramePr>
        <p:xfrm>
          <a:off x="1692275" y="3259138"/>
          <a:ext cx="2216150" cy="690562"/>
        </p:xfrm>
        <a:graphic>
          <a:graphicData uri="http://schemas.openxmlformats.org/presentationml/2006/ole">
            <mc:AlternateContent xmlns:mc="http://schemas.openxmlformats.org/markup-compatibility/2006">
              <mc:Choice xmlns:v="urn:schemas-microsoft-com:vml" Requires="v">
                <p:oleObj r:id="rId2" imgW="1386205" imgH="432435" progId="">
                  <p:embed/>
                </p:oleObj>
              </mc:Choice>
              <mc:Fallback>
                <p:oleObj r:id="rId2" imgW="1386205" imgH="432435" progId="">
                  <p:embed/>
                  <p:pic>
                    <p:nvPicPr>
                      <p:cNvPr id="0" name="图片 3340"/>
                      <p:cNvPicPr/>
                      <p:nvPr/>
                    </p:nvPicPr>
                    <p:blipFill>
                      <a:blip r:embed="rId3"/>
                      <a:stretch>
                        <a:fillRect/>
                      </a:stretch>
                    </p:blipFill>
                    <p:spPr>
                      <a:xfrm>
                        <a:off x="1692275" y="3259138"/>
                        <a:ext cx="2216150" cy="690562"/>
                      </a:xfrm>
                      <a:prstGeom prst="rect">
                        <a:avLst/>
                      </a:prstGeom>
                      <a:noFill/>
                      <a:ln w="38100">
                        <a:noFill/>
                        <a:miter/>
                      </a:ln>
                    </p:spPr>
                  </p:pic>
                </p:oleObj>
              </mc:Fallback>
            </mc:AlternateContent>
          </a:graphicData>
        </a:graphic>
      </p:graphicFrame>
      <p:sp>
        <p:nvSpPr>
          <p:cNvPr id="59396"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59397"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三、其他需求弹性</a:t>
            </a:r>
            <a:endParaRPr lang="en-US" altLang="zh-CN" dirty="0">
              <a:ea typeface="Adobe 黑体 Std R" pitchFamily="34" charset="-122"/>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5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fade">
                                      <p:cBhvr>
                                        <p:cTn id="17" dur="500"/>
                                        <p:tgtEl>
                                          <p:spTgt spid="5017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0179"/>
                                        </p:tgtEl>
                                        <p:attrNameLst>
                                          <p:attrName>style.visibility</p:attrName>
                                        </p:attrNameLst>
                                      </p:cBhvr>
                                      <p:to>
                                        <p:strVal val="visible"/>
                                      </p:to>
                                    </p:set>
                                    <p:animEffect transition="in" filter="fade">
                                      <p:cBhvr>
                                        <p:cTn id="20" dur="500"/>
                                        <p:tgtEl>
                                          <p:spTgt spid="5017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8">
                                            <p:txEl>
                                              <p:pRg st="4" end="4"/>
                                            </p:txEl>
                                          </p:spTgt>
                                        </p:tgtEl>
                                        <p:attrNameLst>
                                          <p:attrName>style.visibility</p:attrName>
                                        </p:attrNameLst>
                                      </p:cBhvr>
                                      <p:to>
                                        <p:strVal val="visible"/>
                                      </p:to>
                                    </p:set>
                                    <p:animEffect transition="in" filter="fade">
                                      <p:cBhvr>
                                        <p:cTn id="25" dur="500"/>
                                        <p:tgtEl>
                                          <p:spTgt spid="5017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0178">
                                            <p:txEl>
                                              <p:pRg st="5" end="5"/>
                                            </p:txEl>
                                          </p:spTgt>
                                        </p:tgtEl>
                                        <p:attrNameLst>
                                          <p:attrName>style.visibility</p:attrName>
                                        </p:attrNameLst>
                                      </p:cBhvr>
                                      <p:to>
                                        <p:strVal val="visible"/>
                                      </p:to>
                                    </p:set>
                                    <p:animEffect transition="in" filter="fade">
                                      <p:cBhvr>
                                        <p:cTn id="28" dur="500"/>
                                        <p:tgtEl>
                                          <p:spTgt spid="50178">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0178">
                                            <p:txEl>
                                              <p:pRg st="6" end="6"/>
                                            </p:txEl>
                                          </p:spTgt>
                                        </p:tgtEl>
                                        <p:attrNameLst>
                                          <p:attrName>style.visibility</p:attrName>
                                        </p:attrNameLst>
                                      </p:cBhvr>
                                      <p:to>
                                        <p:strVal val="visible"/>
                                      </p:to>
                                    </p:set>
                                    <p:animEffect transition="in" filter="fade">
                                      <p:cBhvr>
                                        <p:cTn id="31" dur="500"/>
                                        <p:tgtEl>
                                          <p:spTgt spid="5017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0178">
                                            <p:txEl>
                                              <p:pRg st="7" end="7"/>
                                            </p:txEl>
                                          </p:spTgt>
                                        </p:tgtEl>
                                        <p:attrNameLst>
                                          <p:attrName>style.visibility</p:attrName>
                                        </p:attrNameLst>
                                      </p:cBhvr>
                                      <p:to>
                                        <p:strVal val="visible"/>
                                      </p:to>
                                    </p:set>
                                    <p:animEffect transition="in" filter="fade">
                                      <p:cBhvr>
                                        <p:cTn id="34" dur="500"/>
                                        <p:tgtEl>
                                          <p:spTgt spid="501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51520" y="332656"/>
            <a:ext cx="8785860" cy="3578860"/>
          </a:xfrm>
          <a:prstGeom prst="rect">
            <a:avLst/>
          </a:prstGeom>
        </p:spPr>
      </p:pic>
      <p:sp>
        <p:nvSpPr>
          <p:cNvPr id="3" name="文本框 2"/>
          <p:cNvSpPr txBox="1"/>
          <p:nvPr/>
        </p:nvSpPr>
        <p:spPr>
          <a:xfrm>
            <a:off x="841375" y="4700270"/>
            <a:ext cx="6898977" cy="707886"/>
          </a:xfrm>
          <a:prstGeom prst="rect">
            <a:avLst/>
          </a:prstGeom>
          <a:noFill/>
        </p:spPr>
        <p:txBody>
          <a:bodyPr wrap="square" rtlCol="0">
            <a:spAutoFit/>
          </a:bodyPr>
          <a:lstStyle/>
          <a:p>
            <a:r>
              <a:rPr lang="zh-CN" altLang="en-US" sz="2000" b="1" dirty="0"/>
              <a:t>当收入增加之后，会增加哪一类商品消费？减少哪一类商品消费？</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3895" y="1268730"/>
            <a:ext cx="7581265" cy="2799715"/>
          </a:xfrm>
          <a:prstGeom prst="rect">
            <a:avLst/>
          </a:prstGeom>
          <a:noFill/>
        </p:spPr>
        <p:txBody>
          <a:bodyPr wrap="square" rtlCol="0" anchor="t">
            <a:spAutoFit/>
          </a:bodyPr>
          <a:lstStyle/>
          <a:p>
            <a:pPr>
              <a:spcBef>
                <a:spcPts val="1200"/>
              </a:spcBef>
            </a:pPr>
            <a:r>
              <a:rPr lang="zh-CN" altLang="en-US" b="1" dirty="0">
                <a:latin typeface="微软雅黑" panose="020B0503020204020204" charset="-122"/>
                <a:ea typeface="微软雅黑" panose="020B0503020204020204" charset="-122"/>
                <a:sym typeface="+mn-ea"/>
              </a:rPr>
              <a:t>（三）收入弹性系数与恩格尔定律</a:t>
            </a:r>
            <a:endParaRPr lang="en-US" altLang="zh-CN" b="1" dirty="0">
              <a:latin typeface="微软雅黑" panose="020B0503020204020204" charset="-122"/>
              <a:ea typeface="微软雅黑" panose="020B0503020204020204" charset="-122"/>
            </a:endParaRPr>
          </a:p>
          <a:p>
            <a:pPr>
              <a:spcBef>
                <a:spcPts val="1200"/>
              </a:spcBef>
            </a:pPr>
            <a:r>
              <a:rPr lang="zh-CN" altLang="en-US" b="1" dirty="0">
                <a:latin typeface="微软雅黑" panose="020B0503020204020204" charset="-122"/>
                <a:ea typeface="微软雅黑" panose="020B0503020204020204" charset="-122"/>
                <a:sym typeface="+mn-ea"/>
              </a:rPr>
              <a:t>      </a:t>
            </a:r>
            <a:r>
              <a:rPr lang="zh-CN" altLang="en-US" b="1" dirty="0">
                <a:solidFill>
                  <a:schemeClr val="accent6">
                    <a:lumMod val="50000"/>
                  </a:schemeClr>
                </a:solidFill>
                <a:latin typeface="微软雅黑" panose="020B0503020204020204" charset="-122"/>
                <a:ea typeface="微软雅黑" panose="020B0503020204020204" charset="-122"/>
                <a:sym typeface="+mn-ea"/>
              </a:rPr>
              <a:t>恩格尔定律</a:t>
            </a:r>
            <a:r>
              <a:rPr lang="zh-CN" altLang="en-US" b="1" dirty="0">
                <a:latin typeface="微软雅黑" panose="020B0503020204020204" charset="-122"/>
                <a:ea typeface="微软雅黑" panose="020B0503020204020204" charset="-122"/>
                <a:sym typeface="+mn-ea"/>
              </a:rPr>
              <a:t>：                                                              </a:t>
            </a:r>
            <a:r>
              <a:rPr lang="en-US" altLang="zh-CN" b="1" dirty="0">
                <a:latin typeface="微软雅黑" panose="020B0503020204020204" charset="-122"/>
                <a:ea typeface="微软雅黑" panose="020B0503020204020204" charset="-122"/>
                <a:sym typeface="+mn-ea"/>
              </a:rPr>
              <a:t>     </a:t>
            </a:r>
            <a:endParaRPr lang="en-US" altLang="zh-CN" b="1" dirty="0">
              <a:latin typeface="微软雅黑" panose="020B0503020204020204" charset="-122"/>
              <a:ea typeface="微软雅黑" panose="020B0503020204020204" charset="-122"/>
            </a:endParaRPr>
          </a:p>
          <a:p>
            <a:pPr>
              <a:spcBef>
                <a:spcPts val="1200"/>
              </a:spcBef>
            </a:pPr>
            <a:r>
              <a:rPr lang="en-US" altLang="zh-CN" b="1" dirty="0">
                <a:latin typeface="微软雅黑" panose="020B0503020204020204" charset="-122"/>
                <a:ea typeface="微软雅黑" panose="020B0503020204020204" charset="-122"/>
                <a:sym typeface="+mn-ea"/>
              </a:rPr>
              <a:t>        </a:t>
            </a:r>
            <a:r>
              <a:rPr lang="zh-CN" altLang="en-US" b="1" dirty="0">
                <a:latin typeface="华文仿宋" panose="02010600040101010101" pitchFamily="2" charset="-122"/>
                <a:ea typeface="华文仿宋" panose="02010600040101010101" pitchFamily="2" charset="-122"/>
                <a:sym typeface="+mn-ea"/>
              </a:rPr>
              <a:t>随着家庭或国家的收入增加，食物支出在全部支出中所占的比重不断下降，即恩格尔系数是递减的。</a:t>
            </a:r>
            <a:endParaRPr lang="en-US" altLang="zh-CN" b="1" dirty="0">
              <a:latin typeface="华文仿宋" panose="02010600040101010101" pitchFamily="2" charset="-122"/>
              <a:ea typeface="华文仿宋" panose="02010600040101010101" pitchFamily="2" charset="-122"/>
            </a:endParaRPr>
          </a:p>
          <a:p>
            <a:pPr>
              <a:spcBef>
                <a:spcPts val="1200"/>
              </a:spcBef>
            </a:pPr>
            <a:r>
              <a:rPr lang="zh-CN" altLang="en-US" b="1" dirty="0">
                <a:latin typeface="微软雅黑" panose="020B0503020204020204" charset="-122"/>
                <a:ea typeface="微软雅黑" panose="020B0503020204020204" charset="-122"/>
                <a:sym typeface="+mn-ea"/>
              </a:rPr>
              <a:t>  恩格尔系数可以</a:t>
            </a:r>
            <a:r>
              <a:rPr lang="zh-CN" altLang="en-US" b="1" dirty="0">
                <a:solidFill>
                  <a:schemeClr val="accent6">
                    <a:lumMod val="50000"/>
                  </a:schemeClr>
                </a:solidFill>
                <a:latin typeface="微软雅黑" panose="020B0503020204020204" charset="-122"/>
                <a:ea typeface="微软雅黑" panose="020B0503020204020204" charset="-122"/>
                <a:sym typeface="+mn-ea"/>
              </a:rPr>
              <a:t>反映一个国家或家庭的富裕程度。</a:t>
            </a:r>
            <a:endParaRPr lang="en-US" altLang="zh-CN" b="1" dirty="0">
              <a:solidFill>
                <a:schemeClr val="accent6">
                  <a:lumMod val="50000"/>
                </a:schemeClr>
              </a:solidFill>
              <a:latin typeface="微软雅黑" panose="020B0503020204020204" charset="-122"/>
              <a:ea typeface="微软雅黑" panose="020B0503020204020204" charset="-122"/>
            </a:endParaRPr>
          </a:p>
          <a:p>
            <a:pPr>
              <a:spcBef>
                <a:spcPts val="1200"/>
              </a:spcBef>
            </a:pPr>
            <a:r>
              <a:rPr lang="zh-CN" altLang="en-US" b="1" dirty="0">
                <a:latin typeface="微软雅黑" panose="020B0503020204020204" charset="-122"/>
                <a:ea typeface="微软雅黑" panose="020B0503020204020204" charset="-122"/>
                <a:sym typeface="+mn-ea"/>
              </a:rPr>
              <a:t>  恩格尔系数越低，生活的富裕程度就越高</a:t>
            </a:r>
            <a:r>
              <a:rPr lang="en-US" altLang="zh-CN" b="1" dirty="0">
                <a:latin typeface="微软雅黑" panose="020B0503020204020204" charset="-122"/>
                <a:ea typeface="微软雅黑" panose="020B0503020204020204" charset="-122"/>
                <a:sym typeface="+mn-ea"/>
              </a:rPr>
              <a:t>;</a:t>
            </a:r>
            <a:endParaRPr lang="en-US" altLang="zh-CN" b="1" dirty="0">
              <a:latin typeface="微软雅黑" panose="020B0503020204020204" charset="-122"/>
              <a:ea typeface="微软雅黑" panose="020B0503020204020204" charset="-122"/>
            </a:endParaRPr>
          </a:p>
          <a:p>
            <a:pPr>
              <a:spcBef>
                <a:spcPts val="1200"/>
              </a:spcBef>
            </a:pPr>
            <a:r>
              <a:rPr lang="zh-CN" altLang="en-US" b="1" dirty="0">
                <a:latin typeface="微软雅黑" panose="020B0503020204020204" charset="-122"/>
                <a:ea typeface="微软雅黑" panose="020B0503020204020204" charset="-122"/>
                <a:sym typeface="+mn-ea"/>
              </a:rPr>
              <a:t>  恩格尔系数越大，生活水平就越低。</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p:nvPr>
        </p:nvSpPr>
        <p:spPr>
          <a:xfrm>
            <a:off x="322263" y="1397000"/>
            <a:ext cx="8229600" cy="4784725"/>
          </a:xfrm>
        </p:spPr>
        <p:txBody>
          <a:bodyPr vert="horz" wrap="square" lIns="91440" tIns="45720" rIns="91440" bIns="45720" anchor="t" anchorCtr="0"/>
          <a:lstStyle/>
          <a:p>
            <a:pPr eaLnBrk="1" hangingPunct="1"/>
            <a:r>
              <a:rPr lang="zh-CN" altLang="en-US" sz="2000" b="0" dirty="0">
                <a:solidFill>
                  <a:srgbClr val="000000"/>
                </a:solidFill>
                <a:latin typeface="Adobe 黑体 Std R" pitchFamily="34" charset="-122"/>
                <a:ea typeface="Adobe 黑体 Std R" pitchFamily="34" charset="-122"/>
              </a:rPr>
              <a:t>需求表：</a:t>
            </a:r>
            <a:r>
              <a:rPr lang="zh-CN" altLang="en-US" sz="2000" b="0" dirty="0">
                <a:solidFill>
                  <a:schemeClr val="tx1"/>
                </a:solidFill>
                <a:latin typeface="Adobe 黑体 Std R" pitchFamily="34" charset="-122"/>
                <a:ea typeface="Adobe 黑体 Std R" pitchFamily="34" charset="-122"/>
              </a:rPr>
              <a:t>用表格的形式表示需求量与价格之间的对应关系</a:t>
            </a:r>
            <a:endParaRPr lang="en-US" altLang="zh-CN" sz="2000" b="0" dirty="0">
              <a:solidFill>
                <a:schemeClr val="tx1"/>
              </a:solidFill>
              <a:latin typeface="Adobe 黑体 Std R" pitchFamily="34" charset="-122"/>
              <a:ea typeface="Adobe 黑体 Std R" pitchFamily="34" charset="-122"/>
            </a:endParaRPr>
          </a:p>
          <a:p>
            <a:pPr eaLnBrk="1" hangingPunct="1"/>
            <a:endParaRPr lang="en-US" altLang="zh-CN" dirty="0"/>
          </a:p>
          <a:p>
            <a:pPr marL="457200" lvl="1" indent="0" eaLnBrk="1" hangingPunct="1">
              <a:buNone/>
            </a:pPr>
            <a:endParaRPr lang="zh-CN" altLang="en-US" dirty="0"/>
          </a:p>
        </p:txBody>
      </p:sp>
      <p:sp>
        <p:nvSpPr>
          <p:cNvPr id="921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9220"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一、需求的概念</a:t>
            </a:r>
            <a:endParaRPr lang="en-US" altLang="zh-CN" dirty="0">
              <a:ea typeface="Adobe 黑体 Std R"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429221424"/>
              </p:ext>
            </p:extLst>
          </p:nvPr>
        </p:nvGraphicFramePr>
        <p:xfrm>
          <a:off x="1042988" y="1989138"/>
          <a:ext cx="7032625" cy="2743200"/>
        </p:xfrm>
        <a:graphic>
          <a:graphicData uri="http://schemas.openxmlformats.org/drawingml/2006/table">
            <a:tbl>
              <a:tblPr firstRow="1" bandRow="1">
                <a:tableStyleId>{C4B1156A-380E-4F78-BDF5-A606A8083BF9}</a:tableStyleId>
              </a:tblPr>
              <a:tblGrid>
                <a:gridCol w="1368253">
                  <a:extLst>
                    <a:ext uri="{9D8B030D-6E8A-4147-A177-3AD203B41FA5}">
                      <a16:colId xmlns:a16="http://schemas.microsoft.com/office/drawing/2014/main" val="20000"/>
                    </a:ext>
                  </a:extLst>
                </a:gridCol>
                <a:gridCol w="944062">
                  <a:extLst>
                    <a:ext uri="{9D8B030D-6E8A-4147-A177-3AD203B41FA5}">
                      <a16:colId xmlns:a16="http://schemas.microsoft.com/office/drawing/2014/main" val="20001"/>
                    </a:ext>
                  </a:extLst>
                </a:gridCol>
                <a:gridCol w="944062">
                  <a:extLst>
                    <a:ext uri="{9D8B030D-6E8A-4147-A177-3AD203B41FA5}">
                      <a16:colId xmlns:a16="http://schemas.microsoft.com/office/drawing/2014/main" val="20002"/>
                    </a:ext>
                  </a:extLst>
                </a:gridCol>
                <a:gridCol w="944062">
                  <a:extLst>
                    <a:ext uri="{9D8B030D-6E8A-4147-A177-3AD203B41FA5}">
                      <a16:colId xmlns:a16="http://schemas.microsoft.com/office/drawing/2014/main" val="20003"/>
                    </a:ext>
                  </a:extLst>
                </a:gridCol>
                <a:gridCol w="944062">
                  <a:extLst>
                    <a:ext uri="{9D8B030D-6E8A-4147-A177-3AD203B41FA5}">
                      <a16:colId xmlns:a16="http://schemas.microsoft.com/office/drawing/2014/main" val="20004"/>
                    </a:ext>
                  </a:extLst>
                </a:gridCol>
                <a:gridCol w="944062">
                  <a:extLst>
                    <a:ext uri="{9D8B030D-6E8A-4147-A177-3AD203B41FA5}">
                      <a16:colId xmlns:a16="http://schemas.microsoft.com/office/drawing/2014/main" val="20005"/>
                    </a:ext>
                  </a:extLst>
                </a:gridCol>
                <a:gridCol w="944062">
                  <a:extLst>
                    <a:ext uri="{9D8B030D-6E8A-4147-A177-3AD203B41FA5}">
                      <a16:colId xmlns:a16="http://schemas.microsoft.com/office/drawing/2014/main" val="20006"/>
                    </a:ext>
                  </a:extLst>
                </a:gridCol>
              </a:tblGrid>
              <a:tr h="841135">
                <a:tc>
                  <a:txBody>
                    <a:bodyPr/>
                    <a:lstStyle/>
                    <a:p>
                      <a:pPr algn="ctr"/>
                      <a:r>
                        <a:rPr lang="zh-CN" altLang="en-US" b="1" dirty="0"/>
                        <a:t>价格</a:t>
                      </a:r>
                      <a:endParaRPr lang="en-US" altLang="zh-CN" b="1" dirty="0"/>
                    </a:p>
                    <a:p>
                      <a:pPr algn="ctr"/>
                      <a:r>
                        <a:rPr lang="en-US" altLang="zh-CN" b="1" dirty="0"/>
                        <a:t>(</a:t>
                      </a:r>
                      <a:r>
                        <a:rPr lang="zh-CN" altLang="en-US" b="1" dirty="0"/>
                        <a:t>元</a:t>
                      </a:r>
                      <a:r>
                        <a:rPr lang="en-US" altLang="zh-CN" b="1" dirty="0"/>
                        <a:t>/</a:t>
                      </a:r>
                      <a:r>
                        <a:rPr lang="zh-CN" altLang="en-US" b="1" dirty="0"/>
                        <a:t>千克</a:t>
                      </a:r>
                      <a:r>
                        <a:rPr lang="en-US" altLang="zh-CN" b="1" dirty="0"/>
                        <a:t>)</a:t>
                      </a:r>
                      <a:endParaRPr lang="zh-CN" altLang="en-US" b="1" dirty="0"/>
                    </a:p>
                    <a:p>
                      <a:pPr algn="ctr"/>
                      <a:endParaRPr lang="zh-CN" altLang="en-US" b="1" dirty="0"/>
                    </a:p>
                  </a:txBody>
                  <a:tcPr marL="91447" marR="91447" anchor="ctr"/>
                </a:tc>
                <a:tc>
                  <a:txBody>
                    <a:bodyPr/>
                    <a:lstStyle/>
                    <a:p>
                      <a:pPr algn="ctr"/>
                      <a:r>
                        <a:rPr lang="en-US" altLang="zh-CN" b="0" dirty="0"/>
                        <a:t>14</a:t>
                      </a:r>
                      <a:endParaRPr lang="zh-CN" altLang="en-US" b="0" dirty="0"/>
                    </a:p>
                  </a:txBody>
                  <a:tcPr marL="91447" marR="91447" anchor="ctr"/>
                </a:tc>
                <a:tc>
                  <a:txBody>
                    <a:bodyPr/>
                    <a:lstStyle/>
                    <a:p>
                      <a:pPr algn="ctr"/>
                      <a:r>
                        <a:rPr lang="en-US" altLang="zh-CN" b="0" dirty="0"/>
                        <a:t>12</a:t>
                      </a:r>
                      <a:endParaRPr lang="zh-CN" altLang="en-US" b="0" dirty="0"/>
                    </a:p>
                  </a:txBody>
                  <a:tcPr marL="91447" marR="91447" anchor="ctr"/>
                </a:tc>
                <a:tc>
                  <a:txBody>
                    <a:bodyPr/>
                    <a:lstStyle/>
                    <a:p>
                      <a:pPr algn="ctr"/>
                      <a:r>
                        <a:rPr lang="en-US" altLang="zh-CN" b="0" dirty="0"/>
                        <a:t>10</a:t>
                      </a:r>
                      <a:endParaRPr lang="zh-CN" altLang="en-US" b="0" dirty="0"/>
                    </a:p>
                  </a:txBody>
                  <a:tcPr marL="91447" marR="91447" anchor="ctr"/>
                </a:tc>
                <a:tc>
                  <a:txBody>
                    <a:bodyPr/>
                    <a:lstStyle/>
                    <a:p>
                      <a:pPr algn="ctr"/>
                      <a:r>
                        <a:rPr lang="en-US" altLang="zh-CN" b="0" dirty="0"/>
                        <a:t>8</a:t>
                      </a:r>
                      <a:endParaRPr lang="zh-CN" altLang="en-US" b="0" dirty="0"/>
                    </a:p>
                  </a:txBody>
                  <a:tcPr marL="91447" marR="91447" anchor="ctr"/>
                </a:tc>
                <a:tc>
                  <a:txBody>
                    <a:bodyPr/>
                    <a:lstStyle/>
                    <a:p>
                      <a:pPr algn="ctr"/>
                      <a:r>
                        <a:rPr lang="en-US" altLang="zh-CN" b="0" dirty="0"/>
                        <a:t>6</a:t>
                      </a:r>
                      <a:endParaRPr lang="zh-CN" altLang="en-US" b="0" dirty="0"/>
                    </a:p>
                  </a:txBody>
                  <a:tcPr marL="91447" marR="91447" anchor="ctr"/>
                </a:tc>
                <a:tc>
                  <a:txBody>
                    <a:bodyPr/>
                    <a:lstStyle/>
                    <a:p>
                      <a:pPr algn="ctr"/>
                      <a:r>
                        <a:rPr lang="en-US" altLang="zh-CN" b="0" dirty="0"/>
                        <a:t>4</a:t>
                      </a:r>
                      <a:endParaRPr lang="zh-CN" altLang="en-US" b="0" dirty="0"/>
                    </a:p>
                  </a:txBody>
                  <a:tcPr marL="91447" marR="91447" anchor="ctr"/>
                </a:tc>
                <a:extLst>
                  <a:ext uri="{0D108BD9-81ED-4DB2-BD59-A6C34878D82A}">
                    <a16:rowId xmlns:a16="http://schemas.microsoft.com/office/drawing/2014/main" val="10000"/>
                  </a:ext>
                </a:extLst>
              </a:tr>
              <a:tr h="841135">
                <a:tc>
                  <a:txBody>
                    <a:bodyPr/>
                    <a:lstStyle/>
                    <a:p>
                      <a:pPr algn="ctr"/>
                      <a:r>
                        <a:rPr lang="zh-CN" altLang="en-US" b="1" dirty="0"/>
                        <a:t>需求量</a:t>
                      </a:r>
                      <a:endParaRPr lang="en-US" altLang="zh-CN" b="1" dirty="0"/>
                    </a:p>
                    <a:p>
                      <a:pPr algn="ctr"/>
                      <a:r>
                        <a:rPr lang="en-US" altLang="zh-CN" b="1" dirty="0"/>
                        <a:t>(</a:t>
                      </a:r>
                      <a:r>
                        <a:rPr lang="zh-CN" altLang="en-US" b="1" dirty="0"/>
                        <a:t>千克</a:t>
                      </a:r>
                      <a:r>
                        <a:rPr lang="en-US" altLang="zh-CN" b="1" dirty="0"/>
                        <a:t>)</a:t>
                      </a:r>
                      <a:endParaRPr lang="zh-CN" altLang="en-US" b="1" dirty="0"/>
                    </a:p>
                    <a:p>
                      <a:pPr algn="ctr"/>
                      <a:endParaRPr lang="zh-CN" altLang="en-US" b="1" dirty="0"/>
                    </a:p>
                  </a:txBody>
                  <a:tcPr marL="91447" marR="91447" anchor="ctr"/>
                </a:tc>
                <a:tc>
                  <a:txBody>
                    <a:bodyPr/>
                    <a:lstStyle/>
                    <a:p>
                      <a:pPr algn="ctr"/>
                      <a:r>
                        <a:rPr lang="en-US" altLang="zh-CN" dirty="0"/>
                        <a:t>2</a:t>
                      </a:r>
                      <a:endParaRPr lang="zh-CN" altLang="en-US" dirty="0"/>
                    </a:p>
                  </a:txBody>
                  <a:tcPr marL="91447" marR="91447" anchor="ctr"/>
                </a:tc>
                <a:tc>
                  <a:txBody>
                    <a:bodyPr/>
                    <a:lstStyle/>
                    <a:p>
                      <a:pPr algn="ctr"/>
                      <a:r>
                        <a:rPr lang="en-US" altLang="zh-CN" dirty="0"/>
                        <a:t>5</a:t>
                      </a:r>
                      <a:endParaRPr lang="zh-CN" altLang="en-US" dirty="0"/>
                    </a:p>
                  </a:txBody>
                  <a:tcPr marL="91447" marR="91447" anchor="ctr"/>
                </a:tc>
                <a:tc>
                  <a:txBody>
                    <a:bodyPr/>
                    <a:lstStyle/>
                    <a:p>
                      <a:pPr algn="ctr"/>
                      <a:r>
                        <a:rPr lang="en-US" altLang="zh-CN" dirty="0"/>
                        <a:t>8</a:t>
                      </a:r>
                      <a:endParaRPr lang="zh-CN" altLang="en-US" dirty="0"/>
                    </a:p>
                  </a:txBody>
                  <a:tcPr marL="91447" marR="91447" anchor="ctr"/>
                </a:tc>
                <a:tc>
                  <a:txBody>
                    <a:bodyPr/>
                    <a:lstStyle/>
                    <a:p>
                      <a:pPr algn="ctr"/>
                      <a:r>
                        <a:rPr lang="en-US" altLang="zh-CN" dirty="0"/>
                        <a:t>11</a:t>
                      </a:r>
                      <a:endParaRPr lang="zh-CN" altLang="en-US" dirty="0"/>
                    </a:p>
                  </a:txBody>
                  <a:tcPr marL="91447" marR="91447" anchor="ctr"/>
                </a:tc>
                <a:tc>
                  <a:txBody>
                    <a:bodyPr/>
                    <a:lstStyle/>
                    <a:p>
                      <a:pPr algn="ctr"/>
                      <a:r>
                        <a:rPr lang="en-US" altLang="zh-CN" dirty="0"/>
                        <a:t>14</a:t>
                      </a:r>
                      <a:endParaRPr lang="zh-CN" altLang="en-US" dirty="0"/>
                    </a:p>
                  </a:txBody>
                  <a:tcPr marL="91447" marR="91447" anchor="ctr"/>
                </a:tc>
                <a:tc>
                  <a:txBody>
                    <a:bodyPr/>
                    <a:lstStyle/>
                    <a:p>
                      <a:pPr algn="ctr"/>
                      <a:r>
                        <a:rPr lang="en-US" altLang="zh-CN" dirty="0"/>
                        <a:t>17</a:t>
                      </a:r>
                      <a:endParaRPr lang="zh-CN" altLang="en-US" dirty="0"/>
                    </a:p>
                  </a:txBody>
                  <a:tcPr marL="91447" marR="91447" anchor="ctr"/>
                </a:tc>
                <a:extLst>
                  <a:ext uri="{0D108BD9-81ED-4DB2-BD59-A6C34878D82A}">
                    <a16:rowId xmlns:a16="http://schemas.microsoft.com/office/drawing/2014/main" val="10001"/>
                  </a:ext>
                </a:extLst>
              </a:tr>
              <a:tr h="841135">
                <a:tc>
                  <a:txBody>
                    <a:bodyPr/>
                    <a:lstStyle/>
                    <a:p>
                      <a:pPr algn="ctr"/>
                      <a:r>
                        <a:rPr lang="zh-CN" altLang="en-US" b="1" dirty="0"/>
                        <a:t>价格与需求</a:t>
                      </a:r>
                      <a:endParaRPr lang="en-US" altLang="zh-CN" b="1" dirty="0"/>
                    </a:p>
                    <a:p>
                      <a:pPr algn="ctr"/>
                      <a:r>
                        <a:rPr lang="zh-CN" altLang="en-US" b="1" dirty="0"/>
                        <a:t>量的组合点</a:t>
                      </a:r>
                    </a:p>
                    <a:p>
                      <a:pPr algn="ctr"/>
                      <a:endParaRPr lang="zh-CN" altLang="en-US" b="1" dirty="0"/>
                    </a:p>
                  </a:txBody>
                  <a:tcPr marL="91447" marR="91447" anchor="b"/>
                </a:tc>
                <a:tc>
                  <a:txBody>
                    <a:bodyPr/>
                    <a:lstStyle/>
                    <a:p>
                      <a:pPr algn="ctr"/>
                      <a:r>
                        <a:rPr lang="en-US" altLang="zh-CN" dirty="0"/>
                        <a:t>A</a:t>
                      </a:r>
                      <a:endParaRPr lang="zh-CN" altLang="en-US" dirty="0"/>
                    </a:p>
                  </a:txBody>
                  <a:tcPr marL="91447" marR="91447" anchor="ctr"/>
                </a:tc>
                <a:tc>
                  <a:txBody>
                    <a:bodyPr/>
                    <a:lstStyle/>
                    <a:p>
                      <a:pPr algn="ctr"/>
                      <a:r>
                        <a:rPr lang="en-US" altLang="zh-CN" dirty="0"/>
                        <a:t>B</a:t>
                      </a:r>
                      <a:endParaRPr lang="zh-CN" altLang="en-US" dirty="0"/>
                    </a:p>
                  </a:txBody>
                  <a:tcPr marL="91447" marR="91447" anchor="ctr"/>
                </a:tc>
                <a:tc>
                  <a:txBody>
                    <a:bodyPr/>
                    <a:lstStyle/>
                    <a:p>
                      <a:pPr algn="ctr"/>
                      <a:r>
                        <a:rPr lang="en-US" altLang="zh-CN" dirty="0"/>
                        <a:t>C</a:t>
                      </a:r>
                      <a:endParaRPr lang="zh-CN" altLang="en-US" dirty="0"/>
                    </a:p>
                  </a:txBody>
                  <a:tcPr marL="91447" marR="91447" anchor="ctr"/>
                </a:tc>
                <a:tc>
                  <a:txBody>
                    <a:bodyPr/>
                    <a:lstStyle/>
                    <a:p>
                      <a:pPr algn="ctr"/>
                      <a:r>
                        <a:rPr lang="en-US" altLang="zh-CN" dirty="0"/>
                        <a:t>F</a:t>
                      </a:r>
                      <a:endParaRPr lang="zh-CN" altLang="en-US" dirty="0"/>
                    </a:p>
                  </a:txBody>
                  <a:tcPr marL="91447" marR="91447" anchor="ctr"/>
                </a:tc>
                <a:tc>
                  <a:txBody>
                    <a:bodyPr/>
                    <a:lstStyle/>
                    <a:p>
                      <a:pPr algn="ctr"/>
                      <a:r>
                        <a:rPr lang="en-US" altLang="zh-CN" dirty="0"/>
                        <a:t>G</a:t>
                      </a:r>
                      <a:endParaRPr lang="zh-CN" altLang="en-US" dirty="0"/>
                    </a:p>
                  </a:txBody>
                  <a:tcPr marL="91447" marR="91447" anchor="ctr"/>
                </a:tc>
                <a:tc>
                  <a:txBody>
                    <a:bodyPr/>
                    <a:lstStyle/>
                    <a:p>
                      <a:pPr algn="ctr"/>
                      <a:r>
                        <a:rPr lang="en-US" altLang="zh-CN" dirty="0"/>
                        <a:t>H</a:t>
                      </a:r>
                      <a:endParaRPr lang="zh-CN" altLang="en-US" dirty="0"/>
                    </a:p>
                  </a:txBody>
                  <a:tcPr marL="91447" marR="91447" anchor="ctr"/>
                </a:tc>
                <a:extLst>
                  <a:ext uri="{0D108BD9-81ED-4DB2-BD59-A6C34878D82A}">
                    <a16:rowId xmlns:a16="http://schemas.microsoft.com/office/drawing/2014/main" val="10002"/>
                  </a:ext>
                </a:extLst>
              </a:tr>
            </a:tbl>
          </a:graphicData>
        </a:graphic>
      </p:graphicFrame>
      <p:sp>
        <p:nvSpPr>
          <p:cNvPr id="10281" name="文本框 7"/>
          <p:cNvSpPr txBox="1"/>
          <p:nvPr/>
        </p:nvSpPr>
        <p:spPr>
          <a:xfrm>
            <a:off x="876300" y="5551488"/>
            <a:ext cx="7366000"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buNone/>
            </a:pPr>
            <a:r>
              <a:rPr lang="zh-CN" altLang="en-US" sz="2000" b="0" dirty="0">
                <a:solidFill>
                  <a:srgbClr val="000000"/>
                </a:solidFill>
                <a:latin typeface="Adobe 黑体 Std R" pitchFamily="34" charset="-122"/>
                <a:ea typeface="Adobe 黑体 Std R" pitchFamily="34" charset="-122"/>
              </a:rPr>
              <a:t>由表可知，在每一个可能的价格下李太太对苹果有一个需求量。</a:t>
            </a:r>
          </a:p>
        </p:txBody>
      </p:sp>
      <p:sp>
        <p:nvSpPr>
          <p:cNvPr id="2" name="文本框 1"/>
          <p:cNvSpPr txBox="1"/>
          <p:nvPr/>
        </p:nvSpPr>
        <p:spPr>
          <a:xfrm>
            <a:off x="2579688" y="4905375"/>
            <a:ext cx="3959225"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1800" b="0" dirty="0">
                <a:solidFill>
                  <a:schemeClr val="tx1"/>
                </a:solidFill>
              </a:rPr>
              <a:t>表</a:t>
            </a:r>
            <a:r>
              <a:rPr lang="en-US" altLang="zh-CN" sz="1800" b="0" dirty="0">
                <a:solidFill>
                  <a:schemeClr val="tx1"/>
                </a:solidFill>
              </a:rPr>
              <a:t>1   </a:t>
            </a:r>
            <a:r>
              <a:rPr lang="zh-CN" altLang="en-US" sz="1800" b="0" dirty="0">
                <a:solidFill>
                  <a:schemeClr val="tx1"/>
                </a:solidFill>
              </a:rPr>
              <a:t>李太太一家本月对苹果的需求表</a:t>
            </a:r>
            <a:endParaRPr lang="en-US" altLang="zh-CN" sz="1800" b="0" dirty="0">
              <a:solidFill>
                <a:schemeClr val="tx1"/>
              </a:solidFill>
            </a:endParaRPr>
          </a:p>
          <a:p>
            <a:pPr marL="0" lvl="0" indent="0">
              <a:spcBef>
                <a:spcPct val="0"/>
              </a:spcBef>
              <a:buNone/>
            </a:pPr>
            <a:endParaRPr lang="zh-CN" altLang="en-US" sz="1800" b="0"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strips(downRight)">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2263" y="1431925"/>
            <a:ext cx="8281988" cy="4338320"/>
          </a:xfrm>
          <a:prstGeom prst="rect">
            <a:avLst/>
          </a:prstGeom>
          <a:noFill/>
        </p:spPr>
        <p:txBody>
          <a:bodyPr>
            <a:spAutoFit/>
          </a:bodyPr>
          <a:lstStyle/>
          <a:p>
            <a:pPr marL="457200" marR="0" indent="-457200" defTabSz="914400" eaLnBrk="1" hangingPunct="1">
              <a:lnSpc>
                <a:spcPct val="150000"/>
              </a:lnSpc>
              <a:spcBef>
                <a:spcPct val="20000"/>
              </a:spcBef>
              <a:buClrTx/>
              <a:buSzTx/>
              <a:buFont typeface="+mj-lt"/>
              <a:buAutoNum type="arabicPeriod" startAt="2"/>
              <a:defRPr/>
            </a:pP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需求的交叉</a:t>
            </a:r>
            <a:r>
              <a:rPr kumimoji="0" lang="zh-CN" altLang="en-US" sz="2400" b="1" kern="1200" cap="none" spc="0" normalizeH="0" baseline="0" noProof="0" dirty="0">
                <a:solidFill>
                  <a:srgbClr val="D69114"/>
                </a:solidFill>
                <a:latin typeface="Adobe 黑体 Std R" pitchFamily="34" charset="-122"/>
                <a:ea typeface="Adobe 黑体 Std R" pitchFamily="34" charset="-122"/>
                <a:cs typeface="+mn-cs"/>
              </a:rPr>
              <a:t>价格</a:t>
            </a: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弹性</a:t>
            </a:r>
            <a:endParaRPr kumimoji="0" lang="en-US" altLang="zh-CN" sz="2400" b="1" kern="1200" cap="none" spc="0" normalizeH="0" baseline="0" noProof="0" dirty="0">
              <a:solidFill>
                <a:srgbClr val="CC0000"/>
              </a:solidFill>
              <a:latin typeface="Adobe 黑体 Std R" pitchFamily="34" charset="-122"/>
              <a:ea typeface="Adobe 黑体 Std R" pitchFamily="34" charset="-122"/>
              <a:cs typeface="+mn-cs"/>
            </a:endParaRPr>
          </a:p>
          <a:p>
            <a:pPr marL="457200" marR="0" indent="-457200" defTabSz="914400">
              <a:buClrTx/>
              <a:buSzTx/>
              <a:buFontTx/>
              <a:buAutoNum type="arabicParenBoth"/>
              <a:defRPr/>
            </a:pPr>
            <a:endPar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L="457200" marR="0" indent="-457200" defTabSz="914400">
              <a:buClrTx/>
              <a:buSzTx/>
              <a:buFontTx/>
              <a:buAutoNum type="arabicParenBoth"/>
              <a:defRPr/>
            </a:pPr>
            <a:endPar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L="457200" marR="0" indent="-457200" defTabSz="914400">
              <a:buClrTx/>
              <a:buSzTx/>
              <a:buFontTx/>
              <a:buAutoNum type="arabicParenBoth"/>
              <a:defRPr/>
            </a:pP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为什么很多酒吧喝水要钱？却又提供免费的花生米？</a:t>
            </a:r>
          </a:p>
          <a:p>
            <a:pPr marL="457200" marR="0" indent="-457200" defTabSz="914400">
              <a:buClrTx/>
              <a:buSzTx/>
              <a:buFontTx/>
              <a:buAutoNum type="arabicParenBoth"/>
              <a:defRPr/>
            </a:pPr>
            <a:endPar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R="0" defTabSz="914400">
              <a:buClrTx/>
              <a:buSzTx/>
              <a:buFontTx/>
              <a:defRPr/>
            </a:pPr>
            <a:r>
              <a:rPr kumimoji="0" lang="en-US" altLang="zh-CN"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 </a:t>
            </a: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有些酒吧清水要</a:t>
            </a:r>
            <a:r>
              <a:rPr kumimoji="0" lang="en-US" altLang="zh-CN"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4</a:t>
            </a: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块钱，但花生米却免费。花生的生产成本肯定比水要高。这究竟是怎么回事呢？</a:t>
            </a:r>
          </a:p>
          <a:p>
            <a:pPr marR="0" defTabSz="914400">
              <a:buClrTx/>
              <a:buSzTx/>
              <a:buFontTx/>
              <a:defRPr/>
            </a:pPr>
            <a:endPar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R="0" defTabSz="914400">
              <a:buClrTx/>
              <a:buSzTx/>
              <a:buFontTx/>
              <a:defRPr/>
            </a:pP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花生和酒是互补的</a:t>
            </a:r>
          </a:p>
          <a:p>
            <a:pPr marR="0" defTabSz="914400">
              <a:buClrTx/>
              <a:buSzTx/>
              <a:buFontTx/>
              <a:defRPr/>
            </a:pP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水和酒则是替代的</a:t>
            </a:r>
          </a:p>
          <a:p>
            <a:pPr marR="0" defTabSz="914400">
              <a:buClrTx/>
              <a:buSzTx/>
              <a:buFontTx/>
              <a:defRPr/>
            </a:pPr>
            <a:endPar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R="0" defTabSz="914400">
              <a:buClrTx/>
              <a:buSzTx/>
              <a:buFontTx/>
              <a:defRPr/>
            </a:pP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花生价格便宜，增加对酒的需求；水的价格便宜，则可能减少对酒的需求</a:t>
            </a:r>
          </a:p>
        </p:txBody>
      </p:sp>
      <p:sp>
        <p:nvSpPr>
          <p:cNvPr id="60420"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60421"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三、其他需求弹性</a:t>
            </a:r>
            <a:endParaRPr lang="en-US" altLang="zh-CN" dirty="0">
              <a:ea typeface="Adobe 黑体 Std R"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charRg st="3" end="3"/>
                                            </p:txEl>
                                          </p:spTgt>
                                        </p:tgtEl>
                                        <p:attrNameLst>
                                          <p:attrName>style.visibility</p:attrName>
                                        </p:attrNameLst>
                                      </p:cBhvr>
                                      <p:to>
                                        <p:strVal val="visible"/>
                                      </p:to>
                                    </p:set>
                                    <p:animEffect transition="in" filter="fade">
                                      <p:cBhvr>
                                        <p:cTn id="12" dur="500"/>
                                        <p:tgtEl>
                                          <p:spTgt spid="2">
                                            <p:txEl>
                                              <p:char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charRg st="4" end="4"/>
                                            </p:txEl>
                                          </p:spTgt>
                                        </p:tgtEl>
                                        <p:attrNameLst>
                                          <p:attrName>style.visibility</p:attrName>
                                        </p:attrNameLst>
                                      </p:cBhvr>
                                      <p:to>
                                        <p:strVal val="visible"/>
                                      </p:to>
                                    </p:set>
                                    <p:animEffect transition="in" filter="fade">
                                      <p:cBhvr>
                                        <p:cTn id="17" dur="500"/>
                                        <p:tgtEl>
                                          <p:spTgt spid="2">
                                            <p:txEl>
                                              <p:char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charRg st="7" end="7"/>
                                            </p:txEl>
                                          </p:spTgt>
                                        </p:tgtEl>
                                        <p:attrNameLst>
                                          <p:attrName>style.visibility</p:attrName>
                                        </p:attrNameLst>
                                      </p:cBhvr>
                                      <p:to>
                                        <p:strVal val="visible"/>
                                      </p:to>
                                    </p:set>
                                    <p:animEffect transition="in" filter="fade">
                                      <p:cBhvr>
                                        <p:cTn id="22" dur="500"/>
                                        <p:tgtEl>
                                          <p:spTgt spid="2">
                                            <p:txEl>
                                              <p:char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charRg st="8" end="8"/>
                                            </p:txEl>
                                          </p:spTgt>
                                        </p:tgtEl>
                                        <p:attrNameLst>
                                          <p:attrName>style.visibility</p:attrName>
                                        </p:attrNameLst>
                                      </p:cBhvr>
                                      <p:to>
                                        <p:strVal val="visible"/>
                                      </p:to>
                                    </p:set>
                                    <p:animEffect transition="in" filter="fade">
                                      <p:cBhvr>
                                        <p:cTn id="27" dur="500"/>
                                        <p:tgtEl>
                                          <p:spTgt spid="2">
                                            <p:txEl>
                                              <p:char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charRg st="10" end="10"/>
                                            </p:txEl>
                                          </p:spTgt>
                                        </p:tgtEl>
                                        <p:attrNameLst>
                                          <p:attrName>style.visibility</p:attrName>
                                        </p:attrNameLst>
                                      </p:cBhvr>
                                      <p:to>
                                        <p:strVal val="visible"/>
                                      </p:to>
                                    </p:set>
                                    <p:animEffect transition="in" filter="fade">
                                      <p:cBhvr>
                                        <p:cTn id="32" dur="500"/>
                                        <p:tgtEl>
                                          <p:spTgt spid="2">
                                            <p:txEl>
                                              <p:char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2263" y="1431925"/>
            <a:ext cx="8281988" cy="4030980"/>
          </a:xfrm>
          <a:prstGeom prst="rect">
            <a:avLst/>
          </a:prstGeom>
          <a:noFill/>
        </p:spPr>
        <p:txBody>
          <a:bodyPr>
            <a:spAutoFit/>
          </a:bodyPr>
          <a:lstStyle/>
          <a:p>
            <a:pPr marL="457200" marR="0" indent="-457200" defTabSz="914400" eaLnBrk="1" hangingPunct="1">
              <a:lnSpc>
                <a:spcPct val="150000"/>
              </a:lnSpc>
              <a:spcBef>
                <a:spcPct val="20000"/>
              </a:spcBef>
              <a:buClrTx/>
              <a:buSzTx/>
              <a:buFont typeface="+mj-lt"/>
              <a:buAutoNum type="arabicPeriod" startAt="2"/>
              <a:defRPr/>
            </a:pP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需求的交叉</a:t>
            </a:r>
            <a:r>
              <a:rPr kumimoji="0" lang="zh-CN" altLang="en-US" sz="2400" b="1" kern="1200" cap="none" spc="0" normalizeH="0" baseline="0" noProof="0" dirty="0">
                <a:solidFill>
                  <a:srgbClr val="D69114"/>
                </a:solidFill>
                <a:latin typeface="Adobe 黑体 Std R" pitchFamily="34" charset="-122"/>
                <a:ea typeface="Adobe 黑体 Std R" pitchFamily="34" charset="-122"/>
                <a:cs typeface="+mn-cs"/>
              </a:rPr>
              <a:t>价格</a:t>
            </a:r>
            <a:r>
              <a:rPr kumimoji="0" lang="zh-CN" altLang="en-US" sz="2400" b="1" kern="1200" cap="none" spc="0" normalizeH="0" baseline="0" noProof="0" dirty="0">
                <a:solidFill>
                  <a:srgbClr val="CC0000"/>
                </a:solidFill>
                <a:latin typeface="Adobe 黑体 Std R" pitchFamily="34" charset="-122"/>
                <a:ea typeface="Adobe 黑体 Std R" pitchFamily="34" charset="-122"/>
                <a:cs typeface="+mn-cs"/>
              </a:rPr>
              <a:t>弹性</a:t>
            </a:r>
            <a:endParaRPr kumimoji="0" lang="en-US" altLang="zh-CN" sz="2400" b="1" kern="1200" cap="none" spc="0" normalizeH="0" baseline="0" noProof="0" dirty="0">
              <a:solidFill>
                <a:srgbClr val="CC0000"/>
              </a:solidFill>
              <a:latin typeface="Adobe 黑体 Std R" pitchFamily="34" charset="-122"/>
              <a:ea typeface="Adobe 黑体 Std R" pitchFamily="34" charset="-122"/>
              <a:cs typeface="+mn-cs"/>
            </a:endParaRPr>
          </a:p>
          <a:p>
            <a:pPr marL="457200" marR="0" indent="-457200" defTabSz="914400">
              <a:buClrTx/>
              <a:buSzTx/>
              <a:buFontTx/>
              <a:buAutoNum type="arabicParenBoth"/>
              <a:defRPr/>
            </a:pPr>
            <a:r>
              <a:rPr kumimoji="0" lang="zh-CN" altLang="en-US"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定义：</a:t>
            </a:r>
            <a:br>
              <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br>
            <a:r>
              <a:rPr kumimoji="0" lang="zh-CN" altLang="en-US"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一定时期内，相应于相关的另外一种商品价格的相对变动，一种商品需求量相对变动的敏感程度。</a:t>
            </a:r>
            <a:endPar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L="457200" marR="0" indent="-457200" defTabSz="914400">
              <a:buClrTx/>
              <a:buSzTx/>
              <a:buFontTx/>
              <a:buAutoNum type="arabicParenBoth"/>
              <a:defRPr/>
            </a:pPr>
            <a:endPar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R="0" defTabSz="914400">
              <a:buClrTx/>
              <a:buSzTx/>
              <a:buFontTx/>
              <a:buNone/>
              <a:defRPr/>
            </a:pPr>
            <a:r>
              <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(2) </a:t>
            </a:r>
            <a:r>
              <a:rPr kumimoji="0" lang="zh-CN" altLang="en-US"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公式：</a:t>
            </a:r>
            <a:endPar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R="0" defTabSz="914400">
              <a:lnSpc>
                <a:spcPct val="150000"/>
              </a:lnSpc>
              <a:buClrTx/>
              <a:buSzTx/>
              <a:buFontTx/>
              <a:buNone/>
              <a:defRPr/>
            </a:pPr>
            <a:endPar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R="0" defTabSz="914400">
              <a:lnSpc>
                <a:spcPct val="150000"/>
              </a:lnSpc>
              <a:buClrTx/>
              <a:buSzTx/>
              <a:buFontTx/>
              <a:buNone/>
              <a:defRPr/>
            </a:pPr>
            <a:r>
              <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(3) </a:t>
            </a:r>
            <a:r>
              <a:rPr kumimoji="0" lang="zh-CN" altLang="en-US"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分类：</a:t>
            </a:r>
            <a:endParaRPr kumimoji="0" lang="en-US" altLang="zh-CN" sz="2000"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L="342900" marR="0" indent="-342900" defTabSz="914400">
              <a:lnSpc>
                <a:spcPct val="150000"/>
              </a:lnSpc>
              <a:buClrTx/>
              <a:buSzTx/>
              <a:buFont typeface="Arial" panose="020B0604020202020204" pitchFamily="34" charset="0"/>
              <a:buChar char="•"/>
              <a:defRPr/>
            </a:pP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替代关系⇔交叉价格弹性系数大于零</a:t>
            </a:r>
            <a:endParaRPr kumimoji="0" lang="en-US" altLang="zh-CN"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endParaRPr>
          </a:p>
          <a:p>
            <a:pPr marL="342900" marR="0" indent="-342900" defTabSz="914400">
              <a:lnSpc>
                <a:spcPct val="150000"/>
              </a:lnSpc>
              <a:buClrTx/>
              <a:buSzTx/>
              <a:buFont typeface="Arial" panose="020B0604020202020204" pitchFamily="34" charset="0"/>
              <a:buChar char="•"/>
              <a:defRPr/>
            </a:pPr>
            <a:r>
              <a:rPr kumimoji="0" lang="zh-CN" altLang="en-US" sz="2000" u="sng" kern="1200" cap="none" spc="0" normalizeH="0" baseline="0" noProof="0" dirty="0">
                <a:solidFill>
                  <a:srgbClr val="000000">
                    <a:hueOff val="0"/>
                    <a:satOff val="0"/>
                    <a:lumOff val="0"/>
                    <a:alphaOff val="0"/>
                  </a:srgbClr>
                </a:solidFill>
                <a:latin typeface="Adobe 黑体 Std R" pitchFamily="34" charset="-122"/>
                <a:ea typeface="Adobe 黑体 Std R" pitchFamily="34" charset="-122"/>
                <a:cs typeface="+mn-cs"/>
              </a:rPr>
              <a:t>互补关系⇔交叉价格弹性系数小于零</a:t>
            </a:r>
          </a:p>
        </p:txBody>
      </p:sp>
      <p:graphicFrame>
        <p:nvGraphicFramePr>
          <p:cNvPr id="51203" name="Object 3"/>
          <p:cNvGraphicFramePr>
            <a:graphicFrameLocks noChangeAspect="1"/>
          </p:cNvGraphicFramePr>
          <p:nvPr/>
        </p:nvGraphicFramePr>
        <p:xfrm>
          <a:off x="1743075" y="3082925"/>
          <a:ext cx="2720975" cy="730250"/>
        </p:xfrm>
        <a:graphic>
          <a:graphicData uri="http://schemas.openxmlformats.org/presentationml/2006/ole">
            <mc:AlternateContent xmlns:mc="http://schemas.openxmlformats.org/markup-compatibility/2006">
              <mc:Choice xmlns:v="urn:schemas-microsoft-com:vml" Requires="v">
                <p:oleObj r:id="rId2" imgW="1702435" imgH="457200" progId="">
                  <p:embed/>
                </p:oleObj>
              </mc:Choice>
              <mc:Fallback>
                <p:oleObj r:id="rId2" imgW="1702435" imgH="457200" progId="">
                  <p:embed/>
                  <p:pic>
                    <p:nvPicPr>
                      <p:cNvPr id="0" name="图片 3341"/>
                      <p:cNvPicPr/>
                      <p:nvPr/>
                    </p:nvPicPr>
                    <p:blipFill>
                      <a:blip r:embed="rId3"/>
                      <a:stretch>
                        <a:fillRect/>
                      </a:stretch>
                    </p:blipFill>
                    <p:spPr>
                      <a:xfrm>
                        <a:off x="1743075" y="3082925"/>
                        <a:ext cx="2720975" cy="730250"/>
                      </a:xfrm>
                      <a:prstGeom prst="rect">
                        <a:avLst/>
                      </a:prstGeom>
                      <a:noFill/>
                      <a:ln w="38100">
                        <a:noFill/>
                        <a:miter/>
                      </a:ln>
                    </p:spPr>
                  </p:pic>
                </p:oleObj>
              </mc:Fallback>
            </mc:AlternateContent>
          </a:graphicData>
        </a:graphic>
      </p:graphicFrame>
      <p:sp>
        <p:nvSpPr>
          <p:cNvPr id="60420"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60421"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三、其他需求弹性</a:t>
            </a:r>
            <a:endParaRPr lang="en-US" altLang="zh-CN" dirty="0">
              <a:ea typeface="Adobe 黑体 Std R"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1203"/>
                                        </p:tgtEl>
                                        <p:attrNameLst>
                                          <p:attrName>style.visibility</p:attrName>
                                        </p:attrNameLst>
                                      </p:cBhvr>
                                      <p:to>
                                        <p:strVal val="visible"/>
                                      </p:to>
                                    </p:set>
                                    <p:animEffect transition="in" filter="fade">
                                      <p:cBhvr>
                                        <p:cTn id="20" dur="500"/>
                                        <p:tgtEl>
                                          <p:spTgt spid="512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1628800"/>
            <a:ext cx="8001000" cy="199771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type="body"/>
          </p:nvPr>
        </p:nvSpPr>
        <p:spPr>
          <a:xfrm>
            <a:off x="-541337" y="1431925"/>
            <a:ext cx="9217025" cy="4784725"/>
          </a:xfrm>
        </p:spPr>
        <p:txBody>
          <a:bodyPr vert="horz" wrap="square" lIns="91440" tIns="45720" rIns="91440" bIns="45720" anchor="t" anchorCtr="0"/>
          <a:lstStyle/>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定义</a:t>
            </a:r>
            <a:br>
              <a:rPr lang="en-US" altLang="zh-CN" b="1" dirty="0">
                <a:solidFill>
                  <a:srgbClr val="CC0000"/>
                </a:solidFill>
                <a:latin typeface="Adobe 黑体 Std R" pitchFamily="34" charset="-122"/>
                <a:ea typeface="Adobe 黑体 Std R" pitchFamily="34" charset="-122"/>
              </a:rPr>
            </a:br>
            <a:r>
              <a:rPr lang="zh-CN" altLang="en-US" sz="2000" dirty="0">
                <a:solidFill>
                  <a:srgbClr val="000000"/>
                </a:solidFill>
                <a:latin typeface="Adobe 黑体 Std R" pitchFamily="34" charset="-122"/>
                <a:ea typeface="Adobe 黑体 Std R" pitchFamily="34" charset="-122"/>
              </a:rPr>
              <a:t>在一定时期内相应于商品价格的相对变动，一种商品供给量相对变动的敏感程度。</a:t>
            </a:r>
            <a:endParaRPr lang="en-US" altLang="zh-CN" sz="2000" dirty="0">
              <a:solidFill>
                <a:srgbClr val="00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公式</a:t>
            </a: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endParaRPr lang="en-US" altLang="zh-CN" b="1" dirty="0">
              <a:solidFill>
                <a:srgbClr val="CC0000"/>
              </a:solidFill>
              <a:latin typeface="Adobe 黑体 Std R" pitchFamily="34" charset="-122"/>
              <a:ea typeface="Adobe 黑体 Std R" pitchFamily="34" charset="-122"/>
            </a:endParaRPr>
          </a:p>
          <a:p>
            <a:pPr marL="13716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类型：</a:t>
            </a:r>
            <a:r>
              <a:rPr lang="zh-CN" altLang="en-US" sz="2000" b="1" dirty="0">
                <a:solidFill>
                  <a:srgbClr val="000000"/>
                </a:solidFill>
                <a:latin typeface="Adobe 黑体 Std R" pitchFamily="34" charset="-122"/>
                <a:ea typeface="Adobe 黑体 Std R" pitchFamily="34" charset="-122"/>
              </a:rPr>
              <a:t>完全无弹性、缺乏弹性、单位弹性、富有弹性、完全弹性</a:t>
            </a:r>
            <a:endParaRPr lang="zh-CN" altLang="en-US" b="1" dirty="0">
              <a:solidFill>
                <a:srgbClr val="CC0000"/>
              </a:solidFill>
              <a:latin typeface="Adobe 黑体 Std R" pitchFamily="34" charset="-122"/>
              <a:ea typeface="Adobe 黑体 Std R" pitchFamily="34" charset="-122"/>
            </a:endParaRPr>
          </a:p>
        </p:txBody>
      </p:sp>
      <p:sp>
        <p:nvSpPr>
          <p:cNvPr id="6144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6144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四、供给弹性</a:t>
            </a:r>
            <a:endParaRPr lang="en-US" altLang="zh-CN" dirty="0">
              <a:ea typeface="Adobe 黑体 Std R" pitchFamily="34" charset="-122"/>
            </a:endParaRPr>
          </a:p>
        </p:txBody>
      </p:sp>
      <p:pic>
        <p:nvPicPr>
          <p:cNvPr id="3" name="图片 2"/>
          <p:cNvPicPr>
            <a:picLocks noChangeAspect="1"/>
          </p:cNvPicPr>
          <p:nvPr/>
        </p:nvPicPr>
        <p:blipFill>
          <a:blip r:embed="rId3"/>
          <a:srcRect l="6732" t="55173" r="43556" b="29309"/>
          <a:stretch>
            <a:fillRect/>
          </a:stretch>
        </p:blipFill>
        <p:spPr>
          <a:xfrm>
            <a:off x="933450" y="3813175"/>
            <a:ext cx="3887788" cy="649288"/>
          </a:xfrm>
          <a:prstGeom prst="rect">
            <a:avLst/>
          </a:prstGeom>
          <a:noFill/>
          <a:ln w="9525">
            <a:noFill/>
          </a:ln>
        </p:spPr>
      </p:pic>
      <p:pic>
        <p:nvPicPr>
          <p:cNvPr id="4" name="图片 3"/>
          <p:cNvPicPr>
            <a:picLocks noChangeAspect="1"/>
          </p:cNvPicPr>
          <p:nvPr/>
        </p:nvPicPr>
        <p:blipFill>
          <a:blip r:embed="rId4"/>
          <a:stretch>
            <a:fillRect/>
          </a:stretch>
        </p:blipFill>
        <p:spPr>
          <a:xfrm>
            <a:off x="5292725" y="3779838"/>
            <a:ext cx="2659063" cy="728662"/>
          </a:xfrm>
          <a:prstGeom prst="rect">
            <a:avLst/>
          </a:prstGeom>
          <a:noFill/>
          <a:ln w="9525">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fade">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fade">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fade">
                                      <p:cBhvr>
                                        <p:cTn id="27" dur="1000"/>
                                        <p:tgtEl>
                                          <p:spTgt spid="43010">
                                            <p:txEl>
                                              <p:pRg st="4" end="4"/>
                                            </p:txEl>
                                          </p:spTgt>
                                        </p:tgtEl>
                                      </p:cBhvr>
                                    </p:animEffect>
                                    <p:anim calcmode="lin" valueType="num">
                                      <p:cBhvr>
                                        <p:cTn id="28" dur="10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30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1" name="组合 183"/>
          <p:cNvGrpSpPr/>
          <p:nvPr/>
        </p:nvGrpSpPr>
        <p:grpSpPr>
          <a:xfrm>
            <a:off x="828675" y="1554163"/>
            <a:ext cx="2362200" cy="2073275"/>
            <a:chOff x="0" y="0"/>
            <a:chExt cx="1857388" cy="2021495"/>
          </a:xfrm>
        </p:grpSpPr>
        <p:grpSp>
          <p:nvGrpSpPr>
            <p:cNvPr id="63524" name="组合 90"/>
            <p:cNvGrpSpPr/>
            <p:nvPr/>
          </p:nvGrpSpPr>
          <p:grpSpPr>
            <a:xfrm>
              <a:off x="142876" y="0"/>
              <a:ext cx="1714512" cy="2021495"/>
              <a:chOff x="0" y="0"/>
              <a:chExt cx="1714512" cy="2021495"/>
            </a:xfrm>
          </p:grpSpPr>
          <p:grpSp>
            <p:nvGrpSpPr>
              <p:cNvPr id="63526" name="组合 44"/>
              <p:cNvGrpSpPr/>
              <p:nvPr/>
            </p:nvGrpSpPr>
            <p:grpSpPr>
              <a:xfrm>
                <a:off x="0" y="0"/>
                <a:ext cx="1714512" cy="1783566"/>
                <a:chOff x="0" y="0"/>
                <a:chExt cx="1714512" cy="1783566"/>
              </a:xfrm>
            </p:grpSpPr>
            <p:grpSp>
              <p:nvGrpSpPr>
                <p:cNvPr id="63528" name="组合 26"/>
                <p:cNvGrpSpPr/>
                <p:nvPr/>
              </p:nvGrpSpPr>
              <p:grpSpPr>
                <a:xfrm>
                  <a:off x="0" y="0"/>
                  <a:ext cx="1714512" cy="1783566"/>
                  <a:chOff x="0" y="0"/>
                  <a:chExt cx="1714512" cy="1783566"/>
                </a:xfrm>
              </p:grpSpPr>
              <p:grpSp>
                <p:nvGrpSpPr>
                  <p:cNvPr id="63530" name="组合 18"/>
                  <p:cNvGrpSpPr/>
                  <p:nvPr/>
                </p:nvGrpSpPr>
                <p:grpSpPr>
                  <a:xfrm>
                    <a:off x="284958" y="0"/>
                    <a:ext cx="1429554" cy="1429554"/>
                    <a:chOff x="0" y="0"/>
                    <a:chExt cx="1429554" cy="1429554"/>
                  </a:xfrm>
                </p:grpSpPr>
                <p:cxnSp>
                  <p:nvCxnSpPr>
                    <p:cNvPr id="63537" name="直接箭头连接符 95"/>
                    <p:cNvCxnSpPr/>
                    <p:nvPr/>
                  </p:nvCxnSpPr>
                  <p:spPr>
                    <a:xfrm>
                      <a:off x="794" y="1427062"/>
                      <a:ext cx="1428760" cy="2107"/>
                    </a:xfrm>
                    <a:prstGeom prst="straightConnector1">
                      <a:avLst/>
                    </a:prstGeom>
                    <a:ln w="9525" cap="flat" cmpd="sng">
                      <a:solidFill>
                        <a:srgbClr val="7F7F7F"/>
                      </a:solidFill>
                      <a:prstDash val="solid"/>
                      <a:headEnd type="none" w="med" len="med"/>
                      <a:tailEnd type="stealth" w="med" len="lg"/>
                    </a:ln>
                  </p:spPr>
                </p:cxnSp>
                <p:cxnSp>
                  <p:nvCxnSpPr>
                    <p:cNvPr id="63538" name="直接箭头连接符 96"/>
                    <p:cNvCxnSpPr/>
                    <p:nvPr/>
                  </p:nvCxnSpPr>
                  <p:spPr>
                    <a:xfrm rot="5400000" flipH="1" flipV="1">
                      <a:off x="-714567" y="713808"/>
                      <a:ext cx="1429169" cy="1553"/>
                    </a:xfrm>
                    <a:prstGeom prst="straightConnector1">
                      <a:avLst/>
                    </a:prstGeom>
                    <a:ln w="9525" cap="flat" cmpd="sng">
                      <a:solidFill>
                        <a:srgbClr val="7F7F7F"/>
                      </a:solidFill>
                      <a:prstDash val="solid"/>
                      <a:headEnd type="none" w="med" len="med"/>
                      <a:tailEnd type="stealth" w="med" len="lg"/>
                    </a:ln>
                  </p:spPr>
                </p:cxnSp>
                <p:cxnSp>
                  <p:nvCxnSpPr>
                    <p:cNvPr id="63539" name="直接连接符 97"/>
                    <p:cNvCxnSpPr/>
                    <p:nvPr/>
                  </p:nvCxnSpPr>
                  <p:spPr>
                    <a:xfrm rot="5400000">
                      <a:off x="180302" y="819198"/>
                      <a:ext cx="1214161" cy="155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63540" name="直接连接符 57"/>
                    <p:cNvCxnSpPr/>
                    <p:nvPr/>
                  </p:nvCxnSpPr>
                  <p:spPr>
                    <a:xfrm>
                      <a:off x="794" y="499577"/>
                      <a:ext cx="785818" cy="2107"/>
                    </a:xfrm>
                    <a:prstGeom prst="line">
                      <a:avLst/>
                    </a:prstGeom>
                    <a:ln w="9525" cap="flat" cmpd="sng">
                      <a:solidFill>
                        <a:srgbClr val="7F7F7F"/>
                      </a:solidFill>
                      <a:prstDash val="lgDash"/>
                      <a:headEnd type="none" w="med" len="med"/>
                      <a:tailEnd type="none" w="med" len="med"/>
                    </a:ln>
                  </p:spPr>
                </p:cxnSp>
                <p:cxnSp>
                  <p:nvCxnSpPr>
                    <p:cNvPr id="63541" name="直接连接符 99"/>
                    <p:cNvCxnSpPr/>
                    <p:nvPr/>
                  </p:nvCxnSpPr>
                  <p:spPr>
                    <a:xfrm>
                      <a:off x="794" y="927484"/>
                      <a:ext cx="785818" cy="2109"/>
                    </a:xfrm>
                    <a:prstGeom prst="line">
                      <a:avLst/>
                    </a:prstGeom>
                    <a:ln w="9525" cap="flat" cmpd="sng">
                      <a:solidFill>
                        <a:srgbClr val="7F7F7F"/>
                      </a:solidFill>
                      <a:prstDash val="lgDash"/>
                      <a:headEnd type="none" w="med" len="med"/>
                      <a:tailEnd type="none" w="med" len="med"/>
                    </a:ln>
                  </p:spPr>
                </p:cxnSp>
              </p:grpSp>
              <p:graphicFrame>
                <p:nvGraphicFramePr>
                  <p:cNvPr id="63531" name="Object 13"/>
                  <p:cNvGraphicFramePr>
                    <a:graphicFrameLocks noChangeAspect="1"/>
                  </p:cNvGraphicFramePr>
                  <p:nvPr/>
                </p:nvGraphicFramePr>
                <p:xfrm>
                  <a:off x="71438" y="1427966"/>
                  <a:ext cx="177800" cy="247650"/>
                </p:xfrm>
                <a:graphic>
                  <a:graphicData uri="http://schemas.openxmlformats.org/presentationml/2006/ole">
                    <mc:AlternateContent xmlns:mc="http://schemas.openxmlformats.org/markup-compatibility/2006">
                      <mc:Choice xmlns:v="urn:schemas-microsoft-com:vml" Requires="v">
                        <p:oleObj r:id="rId2" imgW="127635" imgH="178435" progId="">
                          <p:embed/>
                        </p:oleObj>
                      </mc:Choice>
                      <mc:Fallback>
                        <p:oleObj r:id="rId2" imgW="127635" imgH="178435" progId="">
                          <p:embed/>
                          <p:pic>
                            <p:nvPicPr>
                              <p:cNvPr id="0" name="图片 3344"/>
                              <p:cNvPicPr/>
                              <p:nvPr/>
                            </p:nvPicPr>
                            <p:blipFill>
                              <a:blip r:embed="rId3"/>
                              <a:stretch>
                                <a:fillRect/>
                              </a:stretch>
                            </p:blipFill>
                            <p:spPr>
                              <a:xfrm>
                                <a:off x="71438" y="1427966"/>
                                <a:ext cx="177800" cy="247650"/>
                              </a:xfrm>
                              <a:prstGeom prst="rect">
                                <a:avLst/>
                              </a:prstGeom>
                              <a:noFill/>
                              <a:ln w="38100">
                                <a:noFill/>
                                <a:miter/>
                              </a:ln>
                            </p:spPr>
                          </p:pic>
                        </p:oleObj>
                      </mc:Fallback>
                    </mc:AlternateContent>
                  </a:graphicData>
                </a:graphic>
              </p:graphicFrame>
              <p:graphicFrame>
                <p:nvGraphicFramePr>
                  <p:cNvPr id="63532" name="Object 14"/>
                  <p:cNvGraphicFramePr>
                    <a:graphicFrameLocks noChangeAspect="1"/>
                  </p:cNvGraphicFramePr>
                  <p:nvPr/>
                </p:nvGraphicFramePr>
                <p:xfrm>
                  <a:off x="928694" y="1499404"/>
                  <a:ext cx="355600" cy="247650"/>
                </p:xfrm>
                <a:graphic>
                  <a:graphicData uri="http://schemas.openxmlformats.org/presentationml/2006/ole">
                    <mc:AlternateContent xmlns:mc="http://schemas.openxmlformats.org/markup-compatibility/2006">
                      <mc:Choice xmlns:v="urn:schemas-microsoft-com:vml" Requires="v">
                        <p:oleObj r:id="rId4" imgW="254635" imgH="178435" progId="">
                          <p:embed/>
                        </p:oleObj>
                      </mc:Choice>
                      <mc:Fallback>
                        <p:oleObj r:id="rId4" imgW="254635" imgH="178435" progId="">
                          <p:embed/>
                          <p:pic>
                            <p:nvPicPr>
                              <p:cNvPr id="0" name="图片 3350"/>
                              <p:cNvPicPr/>
                              <p:nvPr/>
                            </p:nvPicPr>
                            <p:blipFill>
                              <a:blip r:embed="rId5"/>
                              <a:stretch>
                                <a:fillRect/>
                              </a:stretch>
                            </p:blipFill>
                            <p:spPr>
                              <a:xfrm>
                                <a:off x="928694" y="1499404"/>
                                <a:ext cx="355600" cy="247650"/>
                              </a:xfrm>
                              <a:prstGeom prst="rect">
                                <a:avLst/>
                              </a:prstGeom>
                              <a:noFill/>
                              <a:ln w="38100">
                                <a:noFill/>
                                <a:miter/>
                              </a:ln>
                            </p:spPr>
                          </p:pic>
                        </p:oleObj>
                      </mc:Fallback>
                    </mc:AlternateContent>
                  </a:graphicData>
                </a:graphic>
              </p:graphicFrame>
              <p:graphicFrame>
                <p:nvGraphicFramePr>
                  <p:cNvPr id="63533" name="Object 15"/>
                  <p:cNvGraphicFramePr>
                    <a:graphicFrameLocks noChangeAspect="1"/>
                  </p:cNvGraphicFramePr>
                  <p:nvPr/>
                </p:nvGraphicFramePr>
                <p:xfrm>
                  <a:off x="0" y="785024"/>
                  <a:ext cx="247650" cy="247650"/>
                </p:xfrm>
                <a:graphic>
                  <a:graphicData uri="http://schemas.openxmlformats.org/presentationml/2006/ole">
                    <mc:AlternateContent xmlns:mc="http://schemas.openxmlformats.org/markup-compatibility/2006">
                      <mc:Choice xmlns:v="urn:schemas-microsoft-com:vml" Requires="v">
                        <p:oleObj r:id="rId6" imgW="178435" imgH="178435" progId="">
                          <p:embed/>
                        </p:oleObj>
                      </mc:Choice>
                      <mc:Fallback>
                        <p:oleObj r:id="rId6" imgW="178435" imgH="178435" progId="">
                          <p:embed/>
                          <p:pic>
                            <p:nvPicPr>
                              <p:cNvPr id="0" name="图片 3349"/>
                              <p:cNvPicPr/>
                              <p:nvPr/>
                            </p:nvPicPr>
                            <p:blipFill>
                              <a:blip r:embed="rId7"/>
                              <a:stretch>
                                <a:fillRect/>
                              </a:stretch>
                            </p:blipFill>
                            <p:spPr>
                              <a:xfrm>
                                <a:off x="0" y="785024"/>
                                <a:ext cx="247650" cy="247650"/>
                              </a:xfrm>
                              <a:prstGeom prst="rect">
                                <a:avLst/>
                              </a:prstGeom>
                              <a:noFill/>
                              <a:ln w="38100">
                                <a:noFill/>
                                <a:miter/>
                              </a:ln>
                            </p:spPr>
                          </p:pic>
                        </p:oleObj>
                      </mc:Fallback>
                    </mc:AlternateContent>
                  </a:graphicData>
                </a:graphic>
              </p:graphicFrame>
              <p:graphicFrame>
                <p:nvGraphicFramePr>
                  <p:cNvPr id="63534" name="Object 16"/>
                  <p:cNvGraphicFramePr>
                    <a:graphicFrameLocks noChangeAspect="1"/>
                  </p:cNvGraphicFramePr>
                  <p:nvPr/>
                </p:nvGraphicFramePr>
                <p:xfrm>
                  <a:off x="0" y="427834"/>
                  <a:ext cx="230187" cy="230187"/>
                </p:xfrm>
                <a:graphic>
                  <a:graphicData uri="http://schemas.openxmlformats.org/presentationml/2006/ole">
                    <mc:AlternateContent xmlns:mc="http://schemas.openxmlformats.org/markup-compatibility/2006">
                      <mc:Choice xmlns:v="urn:schemas-microsoft-com:vml" Requires="v">
                        <p:oleObj r:id="rId8" imgW="165735" imgH="165735" progId="">
                          <p:embed/>
                        </p:oleObj>
                      </mc:Choice>
                      <mc:Fallback>
                        <p:oleObj r:id="rId8" imgW="165735" imgH="165735" progId="">
                          <p:embed/>
                          <p:pic>
                            <p:nvPicPr>
                              <p:cNvPr id="0" name="图片 3346"/>
                              <p:cNvPicPr/>
                              <p:nvPr/>
                            </p:nvPicPr>
                            <p:blipFill>
                              <a:blip r:embed="rId9"/>
                              <a:stretch>
                                <a:fillRect/>
                              </a:stretch>
                            </p:blipFill>
                            <p:spPr>
                              <a:xfrm>
                                <a:off x="0" y="427834"/>
                                <a:ext cx="230187" cy="230187"/>
                              </a:xfrm>
                              <a:prstGeom prst="rect">
                                <a:avLst/>
                              </a:prstGeom>
                              <a:noFill/>
                              <a:ln w="38100">
                                <a:noFill/>
                                <a:miter/>
                              </a:ln>
                            </p:spPr>
                          </p:pic>
                        </p:oleObj>
                      </mc:Fallback>
                    </mc:AlternateContent>
                  </a:graphicData>
                </a:graphic>
              </p:graphicFrame>
              <p:graphicFrame>
                <p:nvGraphicFramePr>
                  <p:cNvPr id="63535" name="Object 17"/>
                  <p:cNvGraphicFramePr>
                    <a:graphicFrameLocks noChangeAspect="1"/>
                  </p:cNvGraphicFramePr>
                  <p:nvPr/>
                </p:nvGraphicFramePr>
                <p:xfrm>
                  <a:off x="1500198" y="1499404"/>
                  <a:ext cx="212725" cy="284162"/>
                </p:xfrm>
                <a:graphic>
                  <a:graphicData uri="http://schemas.openxmlformats.org/presentationml/2006/ole">
                    <mc:AlternateContent xmlns:mc="http://schemas.openxmlformats.org/markup-compatibility/2006">
                      <mc:Choice xmlns:v="urn:schemas-microsoft-com:vml" Requires="v">
                        <p:oleObj r:id="rId10" imgW="153035" imgH="204470" progId="">
                          <p:embed/>
                        </p:oleObj>
                      </mc:Choice>
                      <mc:Fallback>
                        <p:oleObj r:id="rId10" imgW="153035" imgH="204470" progId="">
                          <p:embed/>
                          <p:pic>
                            <p:nvPicPr>
                              <p:cNvPr id="0" name="图片 3345"/>
                              <p:cNvPicPr/>
                              <p:nvPr/>
                            </p:nvPicPr>
                            <p:blipFill>
                              <a:blip r:embed="rId11"/>
                              <a:stretch>
                                <a:fillRect/>
                              </a:stretch>
                            </p:blipFill>
                            <p:spPr>
                              <a:xfrm>
                                <a:off x="1500198" y="1499404"/>
                                <a:ext cx="212725" cy="284162"/>
                              </a:xfrm>
                              <a:prstGeom prst="rect">
                                <a:avLst/>
                              </a:prstGeom>
                              <a:noFill/>
                              <a:ln w="38100">
                                <a:noFill/>
                                <a:miter/>
                              </a:ln>
                            </p:spPr>
                          </p:pic>
                        </p:oleObj>
                      </mc:Fallback>
                    </mc:AlternateContent>
                  </a:graphicData>
                </a:graphic>
              </p:graphicFrame>
              <p:graphicFrame>
                <p:nvGraphicFramePr>
                  <p:cNvPr id="63536" name="Object 18"/>
                  <p:cNvGraphicFramePr>
                    <a:graphicFrameLocks noChangeAspect="1"/>
                  </p:cNvGraphicFramePr>
                  <p:nvPr/>
                </p:nvGraphicFramePr>
                <p:xfrm>
                  <a:off x="0" y="70644"/>
                  <a:ext cx="212725" cy="230187"/>
                </p:xfrm>
                <a:graphic>
                  <a:graphicData uri="http://schemas.openxmlformats.org/presentationml/2006/ole">
                    <mc:AlternateContent xmlns:mc="http://schemas.openxmlformats.org/markup-compatibility/2006">
                      <mc:Choice xmlns:v="urn:schemas-microsoft-com:vml" Requires="v">
                        <p:oleObj r:id="rId12" imgW="153035" imgH="166370" progId="">
                          <p:embed/>
                        </p:oleObj>
                      </mc:Choice>
                      <mc:Fallback>
                        <p:oleObj r:id="rId12" imgW="153035" imgH="166370" progId="">
                          <p:embed/>
                          <p:pic>
                            <p:nvPicPr>
                              <p:cNvPr id="0" name="图片 3347"/>
                              <p:cNvPicPr/>
                              <p:nvPr/>
                            </p:nvPicPr>
                            <p:blipFill>
                              <a:blip r:embed="rId13"/>
                              <a:stretch>
                                <a:fillRect/>
                              </a:stretch>
                            </p:blipFill>
                            <p:spPr>
                              <a:xfrm>
                                <a:off x="0" y="70644"/>
                                <a:ext cx="212725" cy="230187"/>
                              </a:xfrm>
                              <a:prstGeom prst="rect">
                                <a:avLst/>
                              </a:prstGeom>
                              <a:noFill/>
                              <a:ln w="38100">
                                <a:noFill/>
                                <a:miter/>
                              </a:ln>
                            </p:spPr>
                          </p:pic>
                        </p:oleObj>
                      </mc:Fallback>
                    </mc:AlternateContent>
                  </a:graphicData>
                </a:graphic>
              </p:graphicFrame>
            </p:grpSp>
            <p:graphicFrame>
              <p:nvGraphicFramePr>
                <p:cNvPr id="63529" name="Object 19"/>
                <p:cNvGraphicFramePr>
                  <a:graphicFrameLocks noChangeAspect="1"/>
                </p:cNvGraphicFramePr>
                <p:nvPr/>
              </p:nvGraphicFramePr>
              <p:xfrm>
                <a:off x="1160911" y="62132"/>
                <a:ext cx="194670" cy="246723"/>
              </p:xfrm>
              <a:graphic>
                <a:graphicData uri="http://schemas.openxmlformats.org/presentationml/2006/ole">
                  <mc:AlternateContent xmlns:mc="http://schemas.openxmlformats.org/markup-compatibility/2006">
                    <mc:Choice xmlns:v="urn:schemas-microsoft-com:vml" Requires="v">
                      <p:oleObj r:id="rId14" imgW="140335" imgH="179070" progId="">
                        <p:embed/>
                      </p:oleObj>
                    </mc:Choice>
                    <mc:Fallback>
                      <p:oleObj r:id="rId14" imgW="140335" imgH="179070" progId="">
                        <p:embed/>
                        <p:pic>
                          <p:nvPicPr>
                            <p:cNvPr id="0" name="图片 3348"/>
                            <p:cNvPicPr/>
                            <p:nvPr/>
                          </p:nvPicPr>
                          <p:blipFill>
                            <a:blip r:embed="rId15"/>
                            <a:stretch>
                              <a:fillRect/>
                            </a:stretch>
                          </p:blipFill>
                          <p:spPr>
                            <a:xfrm>
                              <a:off x="1160911" y="62132"/>
                              <a:ext cx="194670" cy="246723"/>
                            </a:xfrm>
                            <a:prstGeom prst="rect">
                              <a:avLst/>
                            </a:prstGeom>
                            <a:noFill/>
                            <a:ln w="38100">
                              <a:noFill/>
                              <a:miter/>
                            </a:ln>
                          </p:spPr>
                        </p:pic>
                      </p:oleObj>
                    </mc:Fallback>
                  </mc:AlternateContent>
                </a:graphicData>
              </a:graphic>
            </p:graphicFrame>
          </p:grpSp>
          <p:sp>
            <p:nvSpPr>
              <p:cNvPr id="63527" name="TextBox 85"/>
              <p:cNvSpPr txBox="1"/>
              <p:nvPr/>
            </p:nvSpPr>
            <p:spPr>
              <a:xfrm>
                <a:off x="285752" y="1713718"/>
                <a:ext cx="1350050"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(a) </a:t>
                </a:r>
                <a:r>
                  <a:rPr lang="zh-CN" altLang="en-US" sz="1400" b="0" dirty="0">
                    <a:solidFill>
                      <a:schemeClr val="tx1"/>
                    </a:solidFill>
                  </a:rPr>
                  <a:t>完全无弹性</a:t>
                </a:r>
              </a:p>
            </p:txBody>
          </p:sp>
        </p:grpSp>
        <p:cxnSp>
          <p:nvCxnSpPr>
            <p:cNvPr id="63525" name="直接箭头连接符 83"/>
            <p:cNvCxnSpPr/>
            <p:nvPr/>
          </p:nvCxnSpPr>
          <p:spPr>
            <a:xfrm rot="5400000" flipH="1" flipV="1">
              <a:off x="-249011" y="748583"/>
              <a:ext cx="499576" cy="1553"/>
            </a:xfrm>
            <a:prstGeom prst="straightConnector1">
              <a:avLst/>
            </a:prstGeom>
            <a:ln w="9525" cap="flat" cmpd="sng">
              <a:solidFill>
                <a:srgbClr val="A7C804"/>
              </a:solidFill>
              <a:prstDash val="solid"/>
              <a:headEnd type="none" w="med" len="med"/>
              <a:tailEnd type="stealth" w="med" len="lg"/>
            </a:ln>
          </p:spPr>
        </p:cxnSp>
      </p:grpSp>
      <p:grpSp>
        <p:nvGrpSpPr>
          <p:cNvPr id="53270" name="组合 225"/>
          <p:cNvGrpSpPr/>
          <p:nvPr/>
        </p:nvGrpSpPr>
        <p:grpSpPr>
          <a:xfrm>
            <a:off x="844550" y="3846513"/>
            <a:ext cx="2344738" cy="2282825"/>
            <a:chOff x="0" y="0"/>
            <a:chExt cx="1714504" cy="2153976"/>
          </a:xfrm>
        </p:grpSpPr>
        <p:grpSp>
          <p:nvGrpSpPr>
            <p:cNvPr id="63500" name="组合 180"/>
            <p:cNvGrpSpPr/>
            <p:nvPr/>
          </p:nvGrpSpPr>
          <p:grpSpPr>
            <a:xfrm>
              <a:off x="71432" y="0"/>
              <a:ext cx="1643072" cy="2153976"/>
              <a:chOff x="0" y="0"/>
              <a:chExt cx="1714512" cy="2230066"/>
            </a:xfrm>
          </p:grpSpPr>
          <p:grpSp>
            <p:nvGrpSpPr>
              <p:cNvPr id="63502" name="组合 177"/>
              <p:cNvGrpSpPr/>
              <p:nvPr/>
            </p:nvGrpSpPr>
            <p:grpSpPr>
              <a:xfrm>
                <a:off x="0" y="0"/>
                <a:ext cx="1714512" cy="2230066"/>
                <a:chOff x="0" y="0"/>
                <a:chExt cx="1714512" cy="2230066"/>
              </a:xfrm>
            </p:grpSpPr>
            <p:grpSp>
              <p:nvGrpSpPr>
                <p:cNvPr id="63504" name="组合 125"/>
                <p:cNvGrpSpPr/>
                <p:nvPr/>
              </p:nvGrpSpPr>
              <p:grpSpPr>
                <a:xfrm>
                  <a:off x="0" y="0"/>
                  <a:ext cx="1714512" cy="2230066"/>
                  <a:chOff x="0" y="0"/>
                  <a:chExt cx="1714512" cy="2230066"/>
                </a:xfrm>
              </p:grpSpPr>
              <p:grpSp>
                <p:nvGrpSpPr>
                  <p:cNvPr id="63508" name="组合 44"/>
                  <p:cNvGrpSpPr/>
                  <p:nvPr/>
                </p:nvGrpSpPr>
                <p:grpSpPr>
                  <a:xfrm>
                    <a:off x="0" y="0"/>
                    <a:ext cx="1714512" cy="1784360"/>
                    <a:chOff x="0" y="0"/>
                    <a:chExt cx="1714512" cy="1784360"/>
                  </a:xfrm>
                </p:grpSpPr>
                <p:grpSp>
                  <p:nvGrpSpPr>
                    <p:cNvPr id="63510" name="组合 26"/>
                    <p:cNvGrpSpPr/>
                    <p:nvPr/>
                  </p:nvGrpSpPr>
                  <p:grpSpPr>
                    <a:xfrm>
                      <a:off x="0" y="0"/>
                      <a:ext cx="1714512" cy="1784360"/>
                      <a:chOff x="0" y="0"/>
                      <a:chExt cx="1714512" cy="1784360"/>
                    </a:xfrm>
                  </p:grpSpPr>
                  <p:grpSp>
                    <p:nvGrpSpPr>
                      <p:cNvPr id="63512" name="组合 18"/>
                      <p:cNvGrpSpPr/>
                      <p:nvPr/>
                    </p:nvGrpSpPr>
                    <p:grpSpPr>
                      <a:xfrm>
                        <a:off x="284958" y="794"/>
                        <a:ext cx="1429554" cy="1429554"/>
                        <a:chOff x="0" y="0"/>
                        <a:chExt cx="1429554" cy="1429554"/>
                      </a:xfrm>
                    </p:grpSpPr>
                    <p:cxnSp>
                      <p:nvCxnSpPr>
                        <p:cNvPr id="63519" name="直接箭头连接符 29"/>
                        <p:cNvCxnSpPr/>
                        <p:nvPr/>
                      </p:nvCxnSpPr>
                      <p:spPr>
                        <a:xfrm>
                          <a:off x="2039" y="1426330"/>
                          <a:ext cx="1427515" cy="2291"/>
                        </a:xfrm>
                        <a:prstGeom prst="straightConnector1">
                          <a:avLst/>
                        </a:prstGeom>
                        <a:ln w="9525" cap="flat" cmpd="sng">
                          <a:solidFill>
                            <a:srgbClr val="7F7F7F"/>
                          </a:solidFill>
                          <a:prstDash val="solid"/>
                          <a:headEnd type="none" w="med" len="med"/>
                          <a:tailEnd type="stealth" w="med" len="lg"/>
                        </a:ln>
                      </p:spPr>
                    </p:cxnSp>
                    <p:cxnSp>
                      <p:nvCxnSpPr>
                        <p:cNvPr id="63520" name="直接箭头连接符 30"/>
                        <p:cNvCxnSpPr/>
                        <p:nvPr/>
                      </p:nvCxnSpPr>
                      <p:spPr>
                        <a:xfrm rot="5400000" flipH="1" flipV="1">
                          <a:off x="-713444" y="713137"/>
                          <a:ext cx="1429415" cy="1552"/>
                        </a:xfrm>
                        <a:prstGeom prst="straightConnector1">
                          <a:avLst/>
                        </a:prstGeom>
                        <a:ln w="9525" cap="flat" cmpd="sng">
                          <a:solidFill>
                            <a:srgbClr val="7F7F7F"/>
                          </a:solidFill>
                          <a:prstDash val="solid"/>
                          <a:headEnd type="none" w="med" len="med"/>
                          <a:tailEnd type="stealth" w="med" len="lg"/>
                        </a:ln>
                      </p:spPr>
                    </p:cxnSp>
                    <p:cxnSp>
                      <p:nvCxnSpPr>
                        <p:cNvPr id="63521" name="直接连接符 31"/>
                        <p:cNvCxnSpPr/>
                        <p:nvPr/>
                      </p:nvCxnSpPr>
                      <p:spPr>
                        <a:xfrm rot="5400000">
                          <a:off x="308109" y="437053"/>
                          <a:ext cx="920873" cy="636175"/>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63522" name="直接连接符 32"/>
                        <p:cNvCxnSpPr/>
                        <p:nvPr/>
                      </p:nvCxnSpPr>
                      <p:spPr>
                        <a:xfrm>
                          <a:off x="2039" y="498585"/>
                          <a:ext cx="937195" cy="18326"/>
                        </a:xfrm>
                        <a:prstGeom prst="line">
                          <a:avLst/>
                        </a:prstGeom>
                        <a:ln w="9525" cap="flat" cmpd="sng">
                          <a:solidFill>
                            <a:srgbClr val="7F7F7F"/>
                          </a:solidFill>
                          <a:prstDash val="lgDash"/>
                          <a:headEnd type="none" w="med" len="med"/>
                          <a:tailEnd type="none" w="med" len="med"/>
                        </a:ln>
                      </p:spPr>
                    </p:cxnSp>
                    <p:cxnSp>
                      <p:nvCxnSpPr>
                        <p:cNvPr id="63523" name="直接连接符 33"/>
                        <p:cNvCxnSpPr/>
                        <p:nvPr/>
                      </p:nvCxnSpPr>
                      <p:spPr>
                        <a:xfrm>
                          <a:off x="2039" y="926951"/>
                          <a:ext cx="657898" cy="32070"/>
                        </a:xfrm>
                        <a:prstGeom prst="line">
                          <a:avLst/>
                        </a:prstGeom>
                        <a:ln w="9525" cap="flat" cmpd="sng">
                          <a:solidFill>
                            <a:srgbClr val="7F7F7F"/>
                          </a:solidFill>
                          <a:prstDash val="lgDash"/>
                          <a:headEnd type="none" w="med" len="med"/>
                          <a:tailEnd type="none" w="med" len="med"/>
                        </a:ln>
                      </p:spPr>
                    </p:cxnSp>
                  </p:grpSp>
                  <p:graphicFrame>
                    <p:nvGraphicFramePr>
                      <p:cNvPr id="63513" name="Object 34"/>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16" imgW="127635" imgH="178435" progId="">
                              <p:embed/>
                            </p:oleObj>
                          </mc:Choice>
                          <mc:Fallback>
                            <p:oleObj r:id="rId16" imgW="127635" imgH="178435" progId="">
                              <p:embed/>
                              <p:pic>
                                <p:nvPicPr>
                                  <p:cNvPr id="0" name="图片 3342"/>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63514" name="Object 35"/>
                      <p:cNvGraphicFramePr>
                        <a:graphicFrameLocks noChangeAspect="1"/>
                      </p:cNvGraphicFramePr>
                      <p:nvPr/>
                    </p:nvGraphicFramePr>
                    <p:xfrm>
                      <a:off x="1071570" y="1500198"/>
                      <a:ext cx="355600" cy="247650"/>
                    </p:xfrm>
                    <a:graphic>
                      <a:graphicData uri="http://schemas.openxmlformats.org/presentationml/2006/ole">
                        <mc:AlternateContent xmlns:mc="http://schemas.openxmlformats.org/markup-compatibility/2006">
                          <mc:Choice xmlns:v="urn:schemas-microsoft-com:vml" Requires="v">
                            <p:oleObj r:id="rId17" imgW="254635" imgH="178435" progId="">
                              <p:embed/>
                            </p:oleObj>
                          </mc:Choice>
                          <mc:Fallback>
                            <p:oleObj r:id="rId17" imgW="254635" imgH="178435" progId="">
                              <p:embed/>
                              <p:pic>
                                <p:nvPicPr>
                                  <p:cNvPr id="0" name="图片 3343"/>
                                  <p:cNvPicPr/>
                                  <p:nvPr/>
                                </p:nvPicPr>
                                <p:blipFill>
                                  <a:blip r:embed="rId18"/>
                                  <a:stretch>
                                    <a:fillRect/>
                                  </a:stretch>
                                </p:blipFill>
                                <p:spPr>
                                  <a:xfrm>
                                    <a:off x="1071570" y="1500198"/>
                                    <a:ext cx="355600" cy="247650"/>
                                  </a:xfrm>
                                  <a:prstGeom prst="rect">
                                    <a:avLst/>
                                  </a:prstGeom>
                                  <a:noFill/>
                                  <a:ln w="38100">
                                    <a:noFill/>
                                    <a:miter/>
                                  </a:ln>
                                </p:spPr>
                              </p:pic>
                            </p:oleObj>
                          </mc:Fallback>
                        </mc:AlternateContent>
                      </a:graphicData>
                    </a:graphic>
                  </p:graphicFrame>
                  <p:graphicFrame>
                    <p:nvGraphicFramePr>
                      <p:cNvPr id="63515" name="Object 36"/>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19" imgW="178435" imgH="178435" progId="">
                              <p:embed/>
                            </p:oleObj>
                          </mc:Choice>
                          <mc:Fallback>
                            <p:oleObj r:id="rId19" imgW="178435" imgH="178435" progId="">
                              <p:embed/>
                              <p:pic>
                                <p:nvPicPr>
                                  <p:cNvPr id="0" name="图片 3352"/>
                                  <p:cNvPicPr/>
                                  <p:nvPr/>
                                </p:nvPicPr>
                                <p:blipFill>
                                  <a:blip r:embed="rId7"/>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63516" name="Object 37"/>
                      <p:cNvGraphicFramePr>
                        <a:graphicFrameLocks noChangeAspect="1"/>
                      </p:cNvGraphicFramePr>
                      <p:nvPr/>
                    </p:nvGraphicFramePr>
                    <p:xfrm>
                      <a:off x="0" y="428628"/>
                      <a:ext cx="230187" cy="230187"/>
                    </p:xfrm>
                    <a:graphic>
                      <a:graphicData uri="http://schemas.openxmlformats.org/presentationml/2006/ole">
                        <mc:AlternateContent xmlns:mc="http://schemas.openxmlformats.org/markup-compatibility/2006">
                          <mc:Choice xmlns:v="urn:schemas-microsoft-com:vml" Requires="v">
                            <p:oleObj r:id="rId20" imgW="165735" imgH="165735" progId="">
                              <p:embed/>
                            </p:oleObj>
                          </mc:Choice>
                          <mc:Fallback>
                            <p:oleObj r:id="rId20" imgW="165735" imgH="165735" progId="">
                              <p:embed/>
                              <p:pic>
                                <p:nvPicPr>
                                  <p:cNvPr id="0" name="图片 3351"/>
                                  <p:cNvPicPr/>
                                  <p:nvPr/>
                                </p:nvPicPr>
                                <p:blipFill>
                                  <a:blip r:embed="rId9"/>
                                  <a:stretch>
                                    <a:fillRect/>
                                  </a:stretch>
                                </p:blipFill>
                                <p:spPr>
                                  <a:xfrm>
                                    <a:off x="0" y="428628"/>
                                    <a:ext cx="230187" cy="230187"/>
                                  </a:xfrm>
                                  <a:prstGeom prst="rect">
                                    <a:avLst/>
                                  </a:prstGeom>
                                  <a:noFill/>
                                  <a:ln w="38100">
                                    <a:noFill/>
                                    <a:miter/>
                                  </a:ln>
                                </p:spPr>
                              </p:pic>
                            </p:oleObj>
                          </mc:Fallback>
                        </mc:AlternateContent>
                      </a:graphicData>
                    </a:graphic>
                  </p:graphicFrame>
                  <p:graphicFrame>
                    <p:nvGraphicFramePr>
                      <p:cNvPr id="63517" name="Object 38"/>
                      <p:cNvGraphicFramePr>
                        <a:graphicFrameLocks noChangeAspect="1"/>
                      </p:cNvGraphicFramePr>
                      <p:nvPr/>
                    </p:nvGraphicFramePr>
                    <p:xfrm>
                      <a:off x="1500198" y="1500198"/>
                      <a:ext cx="212725" cy="284162"/>
                    </p:xfrm>
                    <a:graphic>
                      <a:graphicData uri="http://schemas.openxmlformats.org/presentationml/2006/ole">
                        <mc:AlternateContent xmlns:mc="http://schemas.openxmlformats.org/markup-compatibility/2006">
                          <mc:Choice xmlns:v="urn:schemas-microsoft-com:vml" Requires="v">
                            <p:oleObj r:id="rId21" imgW="153035" imgH="204470" progId="">
                              <p:embed/>
                            </p:oleObj>
                          </mc:Choice>
                          <mc:Fallback>
                            <p:oleObj r:id="rId21" imgW="153035" imgH="204470" progId="">
                              <p:embed/>
                              <p:pic>
                                <p:nvPicPr>
                                  <p:cNvPr id="0" name="图片 3356"/>
                                  <p:cNvPicPr/>
                                  <p:nvPr/>
                                </p:nvPicPr>
                                <p:blipFill>
                                  <a:blip r:embed="rId11"/>
                                  <a:stretch>
                                    <a:fillRect/>
                                  </a:stretch>
                                </p:blipFill>
                                <p:spPr>
                                  <a:xfrm>
                                    <a:off x="1500198" y="1500198"/>
                                    <a:ext cx="212725" cy="284162"/>
                                  </a:xfrm>
                                  <a:prstGeom prst="rect">
                                    <a:avLst/>
                                  </a:prstGeom>
                                  <a:noFill/>
                                  <a:ln w="38100">
                                    <a:noFill/>
                                    <a:miter/>
                                  </a:ln>
                                </p:spPr>
                              </p:pic>
                            </p:oleObj>
                          </mc:Fallback>
                        </mc:AlternateContent>
                      </a:graphicData>
                    </a:graphic>
                  </p:graphicFrame>
                  <p:graphicFrame>
                    <p:nvGraphicFramePr>
                      <p:cNvPr id="63518" name="Object 39"/>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22" imgW="153035" imgH="166370" progId="">
                              <p:embed/>
                            </p:oleObj>
                          </mc:Choice>
                          <mc:Fallback>
                            <p:oleObj r:id="rId22" imgW="153035" imgH="166370" progId="">
                              <p:embed/>
                              <p:pic>
                                <p:nvPicPr>
                                  <p:cNvPr id="0" name="图片 3355"/>
                                  <p:cNvPicPr/>
                                  <p:nvPr/>
                                </p:nvPicPr>
                                <p:blipFill>
                                  <a:blip r:embed="rId13"/>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63511" name="Object 40"/>
                    <p:cNvGraphicFramePr>
                      <a:graphicFrameLocks noChangeAspect="1"/>
                    </p:cNvGraphicFramePr>
                    <p:nvPr/>
                  </p:nvGraphicFramePr>
                  <p:xfrm>
                    <a:off x="1154237" y="147923"/>
                    <a:ext cx="195256" cy="246537"/>
                  </p:xfrm>
                  <a:graphic>
                    <a:graphicData uri="http://schemas.openxmlformats.org/presentationml/2006/ole">
                      <mc:AlternateContent xmlns:mc="http://schemas.openxmlformats.org/markup-compatibility/2006">
                        <mc:Choice xmlns:v="urn:schemas-microsoft-com:vml" Requires="v">
                          <p:oleObj r:id="rId23" imgW="140335" imgH="179070" progId="">
                            <p:embed/>
                          </p:oleObj>
                        </mc:Choice>
                        <mc:Fallback>
                          <p:oleObj r:id="rId23" imgW="140335" imgH="179070" progId="">
                            <p:embed/>
                            <p:pic>
                              <p:nvPicPr>
                                <p:cNvPr id="0" name="图片 3353"/>
                                <p:cNvPicPr/>
                                <p:nvPr/>
                              </p:nvPicPr>
                              <p:blipFill>
                                <a:blip r:embed="rId24"/>
                                <a:stretch>
                                  <a:fillRect/>
                                </a:stretch>
                              </p:blipFill>
                              <p:spPr>
                                <a:xfrm>
                                  <a:off x="1154237" y="147923"/>
                                  <a:ext cx="195256" cy="246537"/>
                                </a:xfrm>
                                <a:prstGeom prst="rect">
                                  <a:avLst/>
                                </a:prstGeom>
                                <a:noFill/>
                                <a:ln w="38100">
                                  <a:noFill/>
                                  <a:miter/>
                                </a:ln>
                              </p:spPr>
                            </p:pic>
                          </p:oleObj>
                        </mc:Fallback>
                      </mc:AlternateContent>
                    </a:graphicData>
                  </a:graphic>
                </p:graphicFrame>
              </p:grpSp>
              <p:sp>
                <p:nvSpPr>
                  <p:cNvPr id="63509" name="TextBox 19"/>
                  <p:cNvSpPr txBox="1"/>
                  <p:nvPr/>
                </p:nvSpPr>
                <p:spPr>
                  <a:xfrm>
                    <a:off x="285752" y="1785950"/>
                    <a:ext cx="1351705" cy="44411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(b) </a:t>
                    </a:r>
                    <a:r>
                      <a:rPr lang="zh-CN" altLang="en-US" sz="1400" b="0" dirty="0">
                        <a:solidFill>
                          <a:schemeClr val="tx1"/>
                        </a:solidFill>
                      </a:rPr>
                      <a:t>缺乏弹性</a:t>
                    </a:r>
                  </a:p>
                </p:txBody>
              </p:sp>
            </p:grpSp>
            <p:cxnSp>
              <p:nvCxnSpPr>
                <p:cNvPr id="63505" name="直接连接符 15"/>
                <p:cNvCxnSpPr/>
                <p:nvPr/>
              </p:nvCxnSpPr>
              <p:spPr>
                <a:xfrm rot="5400000">
                  <a:off x="702701" y="1187220"/>
                  <a:ext cx="467309" cy="17069"/>
                </a:xfrm>
                <a:prstGeom prst="line">
                  <a:avLst/>
                </a:prstGeom>
                <a:ln w="9525" cap="flat" cmpd="sng">
                  <a:solidFill>
                    <a:srgbClr val="7F7F7F"/>
                  </a:solidFill>
                  <a:prstDash val="lgDash"/>
                  <a:headEnd type="none" w="med" len="med"/>
                  <a:tailEnd type="none" w="med" len="med"/>
                </a:ln>
              </p:spPr>
            </p:cxnSp>
            <p:cxnSp>
              <p:nvCxnSpPr>
                <p:cNvPr id="63506" name="直接连接符 16"/>
                <p:cNvCxnSpPr/>
                <p:nvPr/>
              </p:nvCxnSpPr>
              <p:spPr>
                <a:xfrm rot="5400000">
                  <a:off x="780936" y="960961"/>
                  <a:ext cx="886512" cy="0"/>
                </a:xfrm>
                <a:prstGeom prst="line">
                  <a:avLst/>
                </a:prstGeom>
                <a:ln w="9525" cap="flat" cmpd="sng">
                  <a:solidFill>
                    <a:srgbClr val="7F7F7F"/>
                  </a:solidFill>
                  <a:prstDash val="lgDash"/>
                  <a:headEnd type="none" w="med" len="med"/>
                  <a:tailEnd type="none" w="med" len="med"/>
                </a:ln>
              </p:spPr>
            </p:cxnSp>
            <p:graphicFrame>
              <p:nvGraphicFramePr>
                <p:cNvPr id="63507" name="Object 44"/>
                <p:cNvGraphicFramePr>
                  <a:graphicFrameLocks noChangeAspect="1"/>
                </p:cNvGraphicFramePr>
                <p:nvPr/>
              </p:nvGraphicFramePr>
              <p:xfrm>
                <a:off x="669184" y="1500596"/>
                <a:ext cx="356420" cy="248180"/>
              </p:xfrm>
              <a:graphic>
                <a:graphicData uri="http://schemas.openxmlformats.org/presentationml/2006/ole">
                  <mc:AlternateContent xmlns:mc="http://schemas.openxmlformats.org/markup-compatibility/2006">
                    <mc:Choice xmlns:v="urn:schemas-microsoft-com:vml" Requires="v">
                      <p:oleObj r:id="rId25" imgW="254635" imgH="178435" progId="">
                        <p:embed/>
                      </p:oleObj>
                    </mc:Choice>
                    <mc:Fallback>
                      <p:oleObj r:id="rId25" imgW="254635" imgH="178435" progId="">
                        <p:embed/>
                        <p:pic>
                          <p:nvPicPr>
                            <p:cNvPr id="0" name="图片 3354"/>
                            <p:cNvPicPr/>
                            <p:nvPr/>
                          </p:nvPicPr>
                          <p:blipFill>
                            <a:blip r:embed="rId26"/>
                            <a:stretch>
                              <a:fillRect/>
                            </a:stretch>
                          </p:blipFill>
                          <p:spPr>
                            <a:xfrm>
                              <a:off x="669184" y="1500596"/>
                              <a:ext cx="356420" cy="248180"/>
                            </a:xfrm>
                            <a:prstGeom prst="rect">
                              <a:avLst/>
                            </a:prstGeom>
                            <a:noFill/>
                            <a:ln w="38100">
                              <a:noFill/>
                              <a:miter/>
                            </a:ln>
                          </p:spPr>
                        </p:pic>
                      </p:oleObj>
                    </mc:Fallback>
                  </mc:AlternateContent>
                </a:graphicData>
              </a:graphic>
            </p:graphicFrame>
          </p:grpSp>
          <p:cxnSp>
            <p:nvCxnSpPr>
              <p:cNvPr id="63503" name="直接箭头连接符 13"/>
              <p:cNvCxnSpPr/>
              <p:nvPr/>
            </p:nvCxnSpPr>
            <p:spPr>
              <a:xfrm flipV="1">
                <a:off x="665598" y="1775315"/>
                <a:ext cx="698241" cy="11454"/>
              </a:xfrm>
              <a:prstGeom prst="straightConnector1">
                <a:avLst/>
              </a:prstGeom>
              <a:ln w="9525" cap="flat" cmpd="sng">
                <a:solidFill>
                  <a:srgbClr val="A7C804"/>
                </a:solidFill>
                <a:prstDash val="solid"/>
                <a:headEnd type="none" w="med" len="med"/>
                <a:tailEnd type="stealth" w="med" len="lg"/>
              </a:ln>
            </p:spPr>
          </p:cxnSp>
        </p:grpSp>
        <p:cxnSp>
          <p:nvCxnSpPr>
            <p:cNvPr id="63501" name="直接箭头连接符 11"/>
            <p:cNvCxnSpPr/>
            <p:nvPr/>
          </p:nvCxnSpPr>
          <p:spPr>
            <a:xfrm rot="5400000" flipH="1" flipV="1">
              <a:off x="-213876" y="713911"/>
              <a:ext cx="429239" cy="1487"/>
            </a:xfrm>
            <a:prstGeom prst="straightConnector1">
              <a:avLst/>
            </a:prstGeom>
            <a:ln w="9525" cap="flat" cmpd="sng">
              <a:solidFill>
                <a:srgbClr val="A7C804"/>
              </a:solidFill>
              <a:prstDash val="solid"/>
              <a:headEnd type="none" w="med" len="med"/>
              <a:tailEnd type="stealth" w="med" len="lg"/>
            </a:ln>
          </p:spPr>
        </p:cxnSp>
      </p:grpSp>
      <p:sp>
        <p:nvSpPr>
          <p:cNvPr id="6349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63493"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四、供给弹性</a:t>
            </a:r>
            <a:endParaRPr lang="en-US" altLang="zh-CN" dirty="0">
              <a:ea typeface="Adobe 黑体 Std R" pitchFamily="34" charset="-122"/>
            </a:endParaRPr>
          </a:p>
        </p:txBody>
      </p:sp>
      <p:grpSp>
        <p:nvGrpSpPr>
          <p:cNvPr id="50" name="组合 49"/>
          <p:cNvGrpSpPr/>
          <p:nvPr/>
        </p:nvGrpSpPr>
        <p:grpSpPr>
          <a:xfrm>
            <a:off x="3848100" y="1695450"/>
            <a:ext cx="4495800" cy="1254125"/>
            <a:chOff x="0" y="0"/>
            <a:chExt cx="4487596" cy="928883"/>
          </a:xfrm>
        </p:grpSpPr>
        <p:sp>
          <p:nvSpPr>
            <p:cNvPr id="51" name="圆角矩形 50"/>
            <p:cNvSpPr>
              <a:spLocks noChangeArrowheads="1"/>
            </p:cNvSpPr>
            <p:nvPr/>
          </p:nvSpPr>
          <p:spPr bwMode="auto">
            <a:xfrm>
              <a:off x="0" y="0"/>
              <a:ext cx="4357659" cy="92888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 name="TextBox 3"/>
            <p:cNvSpPr txBox="1">
              <a:spLocks noChangeArrowheads="1"/>
            </p:cNvSpPr>
            <p:nvPr/>
          </p:nvSpPr>
          <p:spPr bwMode="auto">
            <a:xfrm>
              <a:off x="114091" y="74076"/>
              <a:ext cx="4373505" cy="75133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供给完全无弹性指，商品价格的任何变动都不会引起商品供给量的改变，供给完全无弹性。</a:t>
              </a:r>
            </a:p>
          </p:txBody>
        </p:sp>
      </p:grpSp>
      <p:grpSp>
        <p:nvGrpSpPr>
          <p:cNvPr id="53" name="组合 52"/>
          <p:cNvGrpSpPr/>
          <p:nvPr/>
        </p:nvGrpSpPr>
        <p:grpSpPr>
          <a:xfrm>
            <a:off x="3962400" y="4052888"/>
            <a:ext cx="4495800" cy="1254125"/>
            <a:chOff x="0" y="0"/>
            <a:chExt cx="4487596" cy="928883"/>
          </a:xfrm>
        </p:grpSpPr>
        <p:sp>
          <p:nvSpPr>
            <p:cNvPr id="54" name="圆角矩形 53"/>
            <p:cNvSpPr>
              <a:spLocks noChangeArrowheads="1"/>
            </p:cNvSpPr>
            <p:nvPr/>
          </p:nvSpPr>
          <p:spPr bwMode="auto">
            <a:xfrm>
              <a:off x="0" y="0"/>
              <a:ext cx="4357659" cy="92888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 name="TextBox 3"/>
            <p:cNvSpPr txBox="1">
              <a:spLocks noChangeArrowheads="1"/>
            </p:cNvSpPr>
            <p:nvPr/>
          </p:nvSpPr>
          <p:spPr bwMode="auto">
            <a:xfrm>
              <a:off x="114091" y="74075"/>
              <a:ext cx="4373505" cy="751337"/>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供给缺乏弹性指，价格变动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，供给量的变动小于</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，即相对于价格变动，供给量不敏感。</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500"/>
                                        <p:tgtEl>
                                          <p:spTgt spid="532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270"/>
                                        </p:tgtEl>
                                        <p:attrNameLst>
                                          <p:attrName>style.visibility</p:attrName>
                                        </p:attrNameLst>
                                      </p:cBhvr>
                                      <p:to>
                                        <p:strVal val="visible"/>
                                      </p:to>
                                    </p:set>
                                    <p:animEffect transition="in" filter="fade">
                                      <p:cBhvr>
                                        <p:cTn id="15" dur="500"/>
                                        <p:tgtEl>
                                          <p:spTgt spid="53270"/>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5" name="组合 91"/>
          <p:cNvGrpSpPr/>
          <p:nvPr/>
        </p:nvGrpSpPr>
        <p:grpSpPr>
          <a:xfrm>
            <a:off x="6619875" y="1590675"/>
            <a:ext cx="1981200" cy="2292350"/>
            <a:chOff x="0" y="0"/>
            <a:chExt cx="1714514" cy="2129791"/>
          </a:xfrm>
        </p:grpSpPr>
        <p:grpSp>
          <p:nvGrpSpPr>
            <p:cNvPr id="64577" name="组合 44"/>
            <p:cNvGrpSpPr/>
            <p:nvPr/>
          </p:nvGrpSpPr>
          <p:grpSpPr>
            <a:xfrm>
              <a:off x="0" y="0"/>
              <a:ext cx="1714514" cy="1784360"/>
              <a:chOff x="0" y="0"/>
              <a:chExt cx="1714514" cy="1784360"/>
            </a:xfrm>
          </p:grpSpPr>
          <p:grpSp>
            <p:nvGrpSpPr>
              <p:cNvPr id="64579" name="组合 26"/>
              <p:cNvGrpSpPr/>
              <p:nvPr/>
            </p:nvGrpSpPr>
            <p:grpSpPr>
              <a:xfrm>
                <a:off x="0" y="0"/>
                <a:ext cx="1714514" cy="1784360"/>
                <a:chOff x="0" y="0"/>
                <a:chExt cx="1714514" cy="1784360"/>
              </a:xfrm>
            </p:grpSpPr>
            <p:grpSp>
              <p:nvGrpSpPr>
                <p:cNvPr id="64581" name="组合 18"/>
                <p:cNvGrpSpPr/>
                <p:nvPr/>
              </p:nvGrpSpPr>
              <p:grpSpPr>
                <a:xfrm>
                  <a:off x="261938" y="1"/>
                  <a:ext cx="1452576" cy="1430140"/>
                  <a:chOff x="0" y="0"/>
                  <a:chExt cx="1452576" cy="1430140"/>
                </a:xfrm>
              </p:grpSpPr>
              <p:cxnSp>
                <p:nvCxnSpPr>
                  <p:cNvPr id="64586" name="直接箭头连接符 109"/>
                  <p:cNvCxnSpPr/>
                  <p:nvPr/>
                </p:nvCxnSpPr>
                <p:spPr>
                  <a:xfrm>
                    <a:off x="23814" y="1387737"/>
                    <a:ext cx="1428762" cy="1927"/>
                  </a:xfrm>
                  <a:prstGeom prst="straightConnector1">
                    <a:avLst/>
                  </a:prstGeom>
                  <a:ln w="9525" cap="flat" cmpd="sng">
                    <a:solidFill>
                      <a:srgbClr val="7F7F7F"/>
                    </a:solidFill>
                    <a:prstDash val="solid"/>
                    <a:headEnd type="none" w="med" len="med"/>
                    <a:tailEnd type="stealth" w="med" len="lg"/>
                  </a:ln>
                </p:spPr>
              </p:cxnSp>
              <p:cxnSp>
                <p:nvCxnSpPr>
                  <p:cNvPr id="64587" name="直接箭头连接符 110"/>
                  <p:cNvCxnSpPr/>
                  <p:nvPr/>
                </p:nvCxnSpPr>
                <p:spPr>
                  <a:xfrm rot="5400000" flipH="1" flipV="1">
                    <a:off x="-714275" y="714275"/>
                    <a:ext cx="1430141" cy="1588"/>
                  </a:xfrm>
                  <a:prstGeom prst="straightConnector1">
                    <a:avLst/>
                  </a:prstGeom>
                  <a:ln w="9525" cap="flat" cmpd="sng">
                    <a:solidFill>
                      <a:srgbClr val="7F7F7F"/>
                    </a:solidFill>
                    <a:prstDash val="solid"/>
                    <a:headEnd type="none" w="med" len="med"/>
                    <a:tailEnd type="stealth" w="med" len="lg"/>
                  </a:ln>
                </p:spPr>
              </p:cxnSp>
              <p:cxnSp>
                <p:nvCxnSpPr>
                  <p:cNvPr id="64588" name="直接连接符 111"/>
                  <p:cNvCxnSpPr/>
                  <p:nvPr/>
                </p:nvCxnSpPr>
                <p:spPr>
                  <a:xfrm rot="10800000">
                    <a:off x="23814" y="954068"/>
                    <a:ext cx="1357323" cy="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graphicFrame>
              <p:nvGraphicFramePr>
                <p:cNvPr id="64582" name="Object 10"/>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2" imgW="127635" imgH="178435" progId="">
                        <p:embed/>
                      </p:oleObj>
                    </mc:Choice>
                    <mc:Fallback>
                      <p:oleObj r:id="rId2" imgW="127635" imgH="178435" progId="">
                        <p:embed/>
                        <p:pic>
                          <p:nvPicPr>
                            <p:cNvPr id="0" name="图片 3358"/>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64583" name="Object 11"/>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4" imgW="178435" imgH="178435" progId="">
                        <p:embed/>
                      </p:oleObj>
                    </mc:Choice>
                    <mc:Fallback>
                      <p:oleObj r:id="rId4" imgW="178435" imgH="178435" progId="">
                        <p:embed/>
                        <p:pic>
                          <p:nvPicPr>
                            <p:cNvPr id="0" name="图片 3363"/>
                            <p:cNvPicPr/>
                            <p:nvPr/>
                          </p:nvPicPr>
                          <p:blipFill>
                            <a:blip r:embed="rId5"/>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64584" name="Object 12"/>
                <p:cNvGraphicFramePr>
                  <a:graphicFrameLocks noChangeAspect="1"/>
                </p:cNvGraphicFramePr>
                <p:nvPr/>
              </p:nvGraphicFramePr>
              <p:xfrm>
                <a:off x="1500198" y="1500198"/>
                <a:ext cx="212725" cy="284162"/>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362"/>
                            <p:cNvPicPr/>
                            <p:nvPr/>
                          </p:nvPicPr>
                          <p:blipFill>
                            <a:blip r:embed="rId7"/>
                            <a:stretch>
                              <a:fillRect/>
                            </a:stretch>
                          </p:blipFill>
                          <p:spPr>
                            <a:xfrm>
                              <a:off x="1500198" y="1500198"/>
                              <a:ext cx="212725" cy="284162"/>
                            </a:xfrm>
                            <a:prstGeom prst="rect">
                              <a:avLst/>
                            </a:prstGeom>
                            <a:noFill/>
                            <a:ln w="38100">
                              <a:noFill/>
                              <a:miter/>
                            </a:ln>
                          </p:spPr>
                        </p:pic>
                      </p:oleObj>
                    </mc:Fallback>
                  </mc:AlternateContent>
                </a:graphicData>
              </a:graphic>
            </p:graphicFrame>
            <p:graphicFrame>
              <p:nvGraphicFramePr>
                <p:cNvPr id="64585" name="Object 13"/>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8" imgW="153035" imgH="166370" progId="">
                        <p:embed/>
                      </p:oleObj>
                    </mc:Choice>
                    <mc:Fallback>
                      <p:oleObj r:id="rId8" imgW="153035" imgH="166370" progId="">
                        <p:embed/>
                        <p:pic>
                          <p:nvPicPr>
                            <p:cNvPr id="0" name="图片 3359"/>
                            <p:cNvPicPr/>
                            <p:nvPr/>
                          </p:nvPicPr>
                          <p:blipFill>
                            <a:blip r:embed="rId9"/>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64580" name="Object 14"/>
              <p:cNvGraphicFramePr>
                <a:graphicFrameLocks noChangeAspect="1"/>
              </p:cNvGraphicFramePr>
              <p:nvPr/>
            </p:nvGraphicFramePr>
            <p:xfrm>
              <a:off x="1516324" y="635208"/>
              <a:ext cx="196046" cy="248491"/>
            </p:xfrm>
            <a:graphic>
              <a:graphicData uri="http://schemas.openxmlformats.org/presentationml/2006/ole">
                <mc:AlternateContent xmlns:mc="http://schemas.openxmlformats.org/markup-compatibility/2006">
                  <mc:Choice xmlns:v="urn:schemas-microsoft-com:vml" Requires="v">
                    <p:oleObj r:id="rId10" imgW="140335" imgH="179070" progId="">
                      <p:embed/>
                    </p:oleObj>
                  </mc:Choice>
                  <mc:Fallback>
                    <p:oleObj r:id="rId10" imgW="140335" imgH="179070" progId="">
                      <p:embed/>
                      <p:pic>
                        <p:nvPicPr>
                          <p:cNvPr id="0" name="图片 3357"/>
                          <p:cNvPicPr/>
                          <p:nvPr/>
                        </p:nvPicPr>
                        <p:blipFill>
                          <a:blip r:embed="rId11"/>
                          <a:stretch>
                            <a:fillRect/>
                          </a:stretch>
                        </p:blipFill>
                        <p:spPr>
                          <a:xfrm>
                            <a:off x="1516324" y="635208"/>
                            <a:ext cx="196046" cy="248491"/>
                          </a:xfrm>
                          <a:prstGeom prst="rect">
                            <a:avLst/>
                          </a:prstGeom>
                          <a:noFill/>
                          <a:ln w="38100">
                            <a:noFill/>
                            <a:miter/>
                          </a:ln>
                        </p:spPr>
                      </p:pic>
                    </p:oleObj>
                  </mc:Fallback>
                </mc:AlternateContent>
              </a:graphicData>
            </a:graphic>
          </p:graphicFrame>
        </p:grpSp>
        <p:sp>
          <p:nvSpPr>
            <p:cNvPr id="64578" name="TextBox 101"/>
            <p:cNvSpPr txBox="1"/>
            <p:nvPr/>
          </p:nvSpPr>
          <p:spPr>
            <a:xfrm>
              <a:off x="285752" y="1822014"/>
              <a:ext cx="1170513"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(e) </a:t>
              </a:r>
              <a:r>
                <a:rPr lang="zh-CN" altLang="en-US" sz="1400" b="0" dirty="0">
                  <a:solidFill>
                    <a:schemeClr val="tx1"/>
                  </a:solidFill>
                </a:rPr>
                <a:t>无限弹性</a:t>
              </a:r>
            </a:p>
          </p:txBody>
        </p:sp>
      </p:grpSp>
      <p:grpSp>
        <p:nvGrpSpPr>
          <p:cNvPr id="54288" name="组合 220"/>
          <p:cNvGrpSpPr/>
          <p:nvPr/>
        </p:nvGrpSpPr>
        <p:grpSpPr>
          <a:xfrm>
            <a:off x="3413125" y="1590675"/>
            <a:ext cx="2495550" cy="2279650"/>
            <a:chOff x="0" y="0"/>
            <a:chExt cx="2198095" cy="2165165"/>
          </a:xfrm>
        </p:grpSpPr>
        <p:grpSp>
          <p:nvGrpSpPr>
            <p:cNvPr id="64553" name="组合 215"/>
            <p:cNvGrpSpPr/>
            <p:nvPr/>
          </p:nvGrpSpPr>
          <p:grpSpPr>
            <a:xfrm>
              <a:off x="72232" y="0"/>
              <a:ext cx="2125863" cy="2165165"/>
              <a:chOff x="0" y="0"/>
              <a:chExt cx="2125863" cy="2165165"/>
            </a:xfrm>
          </p:grpSpPr>
          <p:cxnSp>
            <p:nvCxnSpPr>
              <p:cNvPr id="64556" name="直接连接符 37"/>
              <p:cNvCxnSpPr/>
              <p:nvPr/>
            </p:nvCxnSpPr>
            <p:spPr>
              <a:xfrm rot="5400000">
                <a:off x="399320" y="1222505"/>
                <a:ext cx="458126" cy="1492"/>
              </a:xfrm>
              <a:prstGeom prst="line">
                <a:avLst/>
              </a:prstGeom>
              <a:ln w="9525" cap="flat" cmpd="sng">
                <a:solidFill>
                  <a:srgbClr val="7F7F7F"/>
                </a:solidFill>
                <a:prstDash val="lgDash"/>
                <a:headEnd type="none" w="med" len="med"/>
                <a:tailEnd type="none" w="med" len="med"/>
              </a:ln>
            </p:spPr>
          </p:cxnSp>
          <p:grpSp>
            <p:nvGrpSpPr>
              <p:cNvPr id="64557" name="组合 214"/>
              <p:cNvGrpSpPr/>
              <p:nvPr/>
            </p:nvGrpSpPr>
            <p:grpSpPr>
              <a:xfrm>
                <a:off x="0" y="0"/>
                <a:ext cx="2125863" cy="2165165"/>
                <a:chOff x="0" y="0"/>
                <a:chExt cx="2125863" cy="2165165"/>
              </a:xfrm>
            </p:grpSpPr>
            <p:grpSp>
              <p:nvGrpSpPr>
                <p:cNvPr id="64558" name="组合 142"/>
                <p:cNvGrpSpPr/>
                <p:nvPr/>
              </p:nvGrpSpPr>
              <p:grpSpPr>
                <a:xfrm>
                  <a:off x="0" y="0"/>
                  <a:ext cx="2125863" cy="2165165"/>
                  <a:chOff x="0" y="0"/>
                  <a:chExt cx="2125863" cy="2165165"/>
                </a:xfrm>
              </p:grpSpPr>
              <p:grpSp>
                <p:nvGrpSpPr>
                  <p:cNvPr id="64561" name="组合 44"/>
                  <p:cNvGrpSpPr/>
                  <p:nvPr/>
                </p:nvGrpSpPr>
                <p:grpSpPr>
                  <a:xfrm>
                    <a:off x="0" y="0"/>
                    <a:ext cx="2125863" cy="1813865"/>
                    <a:chOff x="0" y="0"/>
                    <a:chExt cx="2125863" cy="1813865"/>
                  </a:xfrm>
                </p:grpSpPr>
                <p:grpSp>
                  <p:nvGrpSpPr>
                    <p:cNvPr id="64563" name="组合 26"/>
                    <p:cNvGrpSpPr/>
                    <p:nvPr/>
                  </p:nvGrpSpPr>
                  <p:grpSpPr>
                    <a:xfrm>
                      <a:off x="0" y="0"/>
                      <a:ext cx="2125863" cy="1813865"/>
                      <a:chOff x="0" y="0"/>
                      <a:chExt cx="2125863" cy="1813865"/>
                    </a:xfrm>
                  </p:grpSpPr>
                  <p:grpSp>
                    <p:nvGrpSpPr>
                      <p:cNvPr id="64565" name="组合 18"/>
                      <p:cNvGrpSpPr/>
                      <p:nvPr/>
                    </p:nvGrpSpPr>
                    <p:grpSpPr>
                      <a:xfrm>
                        <a:off x="284958" y="794"/>
                        <a:ext cx="1788781" cy="1452423"/>
                        <a:chOff x="0" y="0"/>
                        <a:chExt cx="1788781" cy="1452423"/>
                      </a:xfrm>
                    </p:grpSpPr>
                    <p:cxnSp>
                      <p:nvCxnSpPr>
                        <p:cNvPr id="64572" name="直接箭头连接符 53"/>
                        <p:cNvCxnSpPr/>
                        <p:nvPr/>
                      </p:nvCxnSpPr>
                      <p:spPr>
                        <a:xfrm>
                          <a:off x="952" y="1426809"/>
                          <a:ext cx="1787723" cy="24713"/>
                        </a:xfrm>
                        <a:prstGeom prst="straightConnector1">
                          <a:avLst/>
                        </a:prstGeom>
                        <a:ln w="9525" cap="flat" cmpd="sng">
                          <a:solidFill>
                            <a:srgbClr val="7F7F7F"/>
                          </a:solidFill>
                          <a:prstDash val="solid"/>
                          <a:headEnd type="none" w="med" len="med"/>
                          <a:tailEnd type="stealth" w="med" len="lg"/>
                        </a:ln>
                      </p:spPr>
                    </p:cxnSp>
                    <p:cxnSp>
                      <p:nvCxnSpPr>
                        <p:cNvPr id="64573" name="直接箭头连接符 54"/>
                        <p:cNvCxnSpPr/>
                        <p:nvPr/>
                      </p:nvCxnSpPr>
                      <p:spPr>
                        <a:xfrm rot="5400000" flipH="1" flipV="1">
                          <a:off x="-714545" y="713212"/>
                          <a:ext cx="1429504" cy="1492"/>
                        </a:xfrm>
                        <a:prstGeom prst="straightConnector1">
                          <a:avLst/>
                        </a:prstGeom>
                        <a:ln w="9525" cap="flat" cmpd="sng">
                          <a:solidFill>
                            <a:srgbClr val="7F7F7F"/>
                          </a:solidFill>
                          <a:prstDash val="solid"/>
                          <a:headEnd type="none" w="med" len="med"/>
                          <a:tailEnd type="stealth" w="med" len="lg"/>
                        </a:ln>
                      </p:spPr>
                    </p:cxnSp>
                    <p:cxnSp>
                      <p:nvCxnSpPr>
                        <p:cNvPr id="64574" name="直接连接符 55"/>
                        <p:cNvCxnSpPr/>
                        <p:nvPr/>
                      </p:nvCxnSpPr>
                      <p:spPr>
                        <a:xfrm flipV="1">
                          <a:off x="21844" y="457331"/>
                          <a:ext cx="1605668" cy="587390"/>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64575" name="直接连接符 56"/>
                        <p:cNvCxnSpPr/>
                        <p:nvPr/>
                      </p:nvCxnSpPr>
                      <p:spPr>
                        <a:xfrm>
                          <a:off x="952" y="499152"/>
                          <a:ext cx="1386307" cy="34217"/>
                        </a:xfrm>
                        <a:prstGeom prst="line">
                          <a:avLst/>
                        </a:prstGeom>
                        <a:ln w="9525" cap="flat" cmpd="sng">
                          <a:solidFill>
                            <a:srgbClr val="7F7F7F"/>
                          </a:solidFill>
                          <a:prstDash val="lgDash"/>
                          <a:headEnd type="none" w="med" len="med"/>
                          <a:tailEnd type="none" w="med" len="med"/>
                        </a:ln>
                      </p:spPr>
                    </p:cxnSp>
                    <p:cxnSp>
                      <p:nvCxnSpPr>
                        <p:cNvPr id="64576" name="直接连接符 57"/>
                        <p:cNvCxnSpPr/>
                        <p:nvPr/>
                      </p:nvCxnSpPr>
                      <p:spPr>
                        <a:xfrm flipV="1">
                          <a:off x="952" y="915457"/>
                          <a:ext cx="341727" cy="11406"/>
                        </a:xfrm>
                        <a:prstGeom prst="line">
                          <a:avLst/>
                        </a:prstGeom>
                        <a:ln w="9525" cap="flat" cmpd="sng">
                          <a:solidFill>
                            <a:srgbClr val="7F7F7F"/>
                          </a:solidFill>
                          <a:prstDash val="lgDash"/>
                          <a:headEnd type="none" w="med" len="med"/>
                          <a:tailEnd type="none" w="med" len="med"/>
                        </a:ln>
                      </p:spPr>
                    </p:cxnSp>
                  </p:grpSp>
                  <p:graphicFrame>
                    <p:nvGraphicFramePr>
                      <p:cNvPr id="64566" name="Object 29"/>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12" imgW="127635" imgH="178435" progId="">
                              <p:embed/>
                            </p:oleObj>
                          </mc:Choice>
                          <mc:Fallback>
                            <p:oleObj r:id="rId12" imgW="127635" imgH="178435" progId="">
                              <p:embed/>
                              <p:pic>
                                <p:nvPicPr>
                                  <p:cNvPr id="0" name="图片 3360"/>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64567" name="Object 30"/>
                      <p:cNvGraphicFramePr>
                        <a:graphicFrameLocks noChangeAspect="1"/>
                      </p:cNvGraphicFramePr>
                      <p:nvPr/>
                    </p:nvGraphicFramePr>
                    <p:xfrm>
                      <a:off x="1431334" y="1529703"/>
                      <a:ext cx="355600" cy="247650"/>
                    </p:xfrm>
                    <a:graphic>
                      <a:graphicData uri="http://schemas.openxmlformats.org/presentationml/2006/ole">
                        <mc:AlternateContent xmlns:mc="http://schemas.openxmlformats.org/markup-compatibility/2006">
                          <mc:Choice xmlns:v="urn:schemas-microsoft-com:vml" Requires="v">
                            <p:oleObj r:id="rId13" imgW="254635" imgH="178435" progId="">
                              <p:embed/>
                            </p:oleObj>
                          </mc:Choice>
                          <mc:Fallback>
                            <p:oleObj r:id="rId13" imgW="254635" imgH="178435" progId="">
                              <p:embed/>
                              <p:pic>
                                <p:nvPicPr>
                                  <p:cNvPr id="0" name="图片 3361"/>
                                  <p:cNvPicPr/>
                                  <p:nvPr/>
                                </p:nvPicPr>
                                <p:blipFill>
                                  <a:blip r:embed="rId14"/>
                                  <a:stretch>
                                    <a:fillRect/>
                                  </a:stretch>
                                </p:blipFill>
                                <p:spPr>
                                  <a:xfrm>
                                    <a:off x="1431334" y="1529703"/>
                                    <a:ext cx="355600" cy="247650"/>
                                  </a:xfrm>
                                  <a:prstGeom prst="rect">
                                    <a:avLst/>
                                  </a:prstGeom>
                                  <a:noFill/>
                                  <a:ln w="38100">
                                    <a:noFill/>
                                    <a:miter/>
                                  </a:ln>
                                </p:spPr>
                              </p:pic>
                            </p:oleObj>
                          </mc:Fallback>
                        </mc:AlternateContent>
                      </a:graphicData>
                    </a:graphic>
                  </p:graphicFrame>
                  <p:graphicFrame>
                    <p:nvGraphicFramePr>
                      <p:cNvPr id="64568" name="Object 31"/>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15" imgW="178435" imgH="178435" progId="">
                              <p:embed/>
                            </p:oleObj>
                          </mc:Choice>
                          <mc:Fallback>
                            <p:oleObj r:id="rId15" imgW="178435" imgH="178435" progId="">
                              <p:embed/>
                              <p:pic>
                                <p:nvPicPr>
                                  <p:cNvPr id="0" name="图片 3318"/>
                                  <p:cNvPicPr/>
                                  <p:nvPr/>
                                </p:nvPicPr>
                                <p:blipFill>
                                  <a:blip r:embed="rId5"/>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64569" name="Object 32"/>
                      <p:cNvGraphicFramePr>
                        <a:graphicFrameLocks noChangeAspect="1"/>
                      </p:cNvGraphicFramePr>
                      <p:nvPr/>
                    </p:nvGraphicFramePr>
                    <p:xfrm>
                      <a:off x="0" y="428628"/>
                      <a:ext cx="230187" cy="230187"/>
                    </p:xfrm>
                    <a:graphic>
                      <a:graphicData uri="http://schemas.openxmlformats.org/presentationml/2006/ole">
                        <mc:AlternateContent xmlns:mc="http://schemas.openxmlformats.org/markup-compatibility/2006">
                          <mc:Choice xmlns:v="urn:schemas-microsoft-com:vml" Requires="v">
                            <p:oleObj r:id="rId16" imgW="165735" imgH="165735" progId="">
                              <p:embed/>
                            </p:oleObj>
                          </mc:Choice>
                          <mc:Fallback>
                            <p:oleObj r:id="rId16" imgW="165735" imgH="165735" progId="">
                              <p:embed/>
                              <p:pic>
                                <p:nvPicPr>
                                  <p:cNvPr id="0" name="图片 3316"/>
                                  <p:cNvPicPr/>
                                  <p:nvPr/>
                                </p:nvPicPr>
                                <p:blipFill>
                                  <a:blip r:embed="rId17"/>
                                  <a:stretch>
                                    <a:fillRect/>
                                  </a:stretch>
                                </p:blipFill>
                                <p:spPr>
                                  <a:xfrm>
                                    <a:off x="0" y="428628"/>
                                    <a:ext cx="230187" cy="230187"/>
                                  </a:xfrm>
                                  <a:prstGeom prst="rect">
                                    <a:avLst/>
                                  </a:prstGeom>
                                  <a:noFill/>
                                  <a:ln w="38100">
                                    <a:noFill/>
                                    <a:miter/>
                                  </a:ln>
                                </p:spPr>
                              </p:pic>
                            </p:oleObj>
                          </mc:Fallback>
                        </mc:AlternateContent>
                      </a:graphicData>
                    </a:graphic>
                  </p:graphicFrame>
                  <p:graphicFrame>
                    <p:nvGraphicFramePr>
                      <p:cNvPr id="64570" name="Object 33"/>
                      <p:cNvGraphicFramePr>
                        <a:graphicFrameLocks noChangeAspect="1"/>
                      </p:cNvGraphicFramePr>
                      <p:nvPr/>
                    </p:nvGraphicFramePr>
                    <p:xfrm>
                      <a:off x="1913138" y="1529703"/>
                      <a:ext cx="212725" cy="284162"/>
                    </p:xfrm>
                    <a:graphic>
                      <a:graphicData uri="http://schemas.openxmlformats.org/presentationml/2006/ole">
                        <mc:AlternateContent xmlns:mc="http://schemas.openxmlformats.org/markup-compatibility/2006">
                          <mc:Choice xmlns:v="urn:schemas-microsoft-com:vml" Requires="v">
                            <p:oleObj r:id="rId18" imgW="153035" imgH="204470" progId="">
                              <p:embed/>
                            </p:oleObj>
                          </mc:Choice>
                          <mc:Fallback>
                            <p:oleObj r:id="rId18" imgW="153035" imgH="204470" progId="">
                              <p:embed/>
                              <p:pic>
                                <p:nvPicPr>
                                  <p:cNvPr id="0" name="图片 3314"/>
                                  <p:cNvPicPr/>
                                  <p:nvPr/>
                                </p:nvPicPr>
                                <p:blipFill>
                                  <a:blip r:embed="rId7"/>
                                  <a:stretch>
                                    <a:fillRect/>
                                  </a:stretch>
                                </p:blipFill>
                                <p:spPr>
                                  <a:xfrm>
                                    <a:off x="1913138" y="1529703"/>
                                    <a:ext cx="212725" cy="284162"/>
                                  </a:xfrm>
                                  <a:prstGeom prst="rect">
                                    <a:avLst/>
                                  </a:prstGeom>
                                  <a:noFill/>
                                  <a:ln w="38100">
                                    <a:noFill/>
                                    <a:miter/>
                                  </a:ln>
                                </p:spPr>
                              </p:pic>
                            </p:oleObj>
                          </mc:Fallback>
                        </mc:AlternateContent>
                      </a:graphicData>
                    </a:graphic>
                  </p:graphicFrame>
                  <p:graphicFrame>
                    <p:nvGraphicFramePr>
                      <p:cNvPr id="64571" name="Object 34"/>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19" imgW="153035" imgH="166370" progId="">
                              <p:embed/>
                            </p:oleObj>
                          </mc:Choice>
                          <mc:Fallback>
                            <p:oleObj r:id="rId19" imgW="153035" imgH="166370" progId="">
                              <p:embed/>
                              <p:pic>
                                <p:nvPicPr>
                                  <p:cNvPr id="0" name="图片 3309"/>
                                  <p:cNvPicPr/>
                                  <p:nvPr/>
                                </p:nvPicPr>
                                <p:blipFill>
                                  <a:blip r:embed="rId9"/>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64564" name="Object 35"/>
                    <p:cNvGraphicFramePr>
                      <a:graphicFrameLocks noChangeAspect="1"/>
                    </p:cNvGraphicFramePr>
                    <p:nvPr/>
                  </p:nvGraphicFramePr>
                  <p:xfrm>
                    <a:off x="1338347" y="171103"/>
                    <a:ext cx="194506" cy="246450"/>
                  </p:xfrm>
                  <a:graphic>
                    <a:graphicData uri="http://schemas.openxmlformats.org/presentationml/2006/ole">
                      <mc:AlternateContent xmlns:mc="http://schemas.openxmlformats.org/markup-compatibility/2006">
                        <mc:Choice xmlns:v="urn:schemas-microsoft-com:vml" Requires="v">
                          <p:oleObj r:id="rId20" imgW="140335" imgH="179070" progId="">
                            <p:embed/>
                          </p:oleObj>
                        </mc:Choice>
                        <mc:Fallback>
                          <p:oleObj r:id="rId20" imgW="140335" imgH="179070" progId="">
                            <p:embed/>
                            <p:pic>
                              <p:nvPicPr>
                                <p:cNvPr id="0" name="图片 3321"/>
                                <p:cNvPicPr/>
                                <p:nvPr/>
                              </p:nvPicPr>
                              <p:blipFill>
                                <a:blip r:embed="rId21"/>
                                <a:stretch>
                                  <a:fillRect/>
                                </a:stretch>
                              </p:blipFill>
                              <p:spPr>
                                <a:xfrm>
                                  <a:off x="1338347" y="171103"/>
                                  <a:ext cx="194506" cy="246450"/>
                                </a:xfrm>
                                <a:prstGeom prst="rect">
                                  <a:avLst/>
                                </a:prstGeom>
                                <a:noFill/>
                                <a:ln w="38100">
                                  <a:noFill/>
                                  <a:miter/>
                                </a:ln>
                              </p:spPr>
                            </p:pic>
                          </p:oleObj>
                        </mc:Fallback>
                      </mc:AlternateContent>
                    </a:graphicData>
                  </a:graphic>
                </p:graphicFrame>
              </p:grpSp>
              <p:sp>
                <p:nvSpPr>
                  <p:cNvPr id="64562" name="TextBox 43"/>
                  <p:cNvSpPr txBox="1"/>
                  <p:nvPr/>
                </p:nvSpPr>
                <p:spPr>
                  <a:xfrm>
                    <a:off x="357190" y="1857388"/>
                    <a:ext cx="1170513"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(d) </a:t>
                    </a:r>
                    <a:r>
                      <a:rPr lang="zh-CN" altLang="en-US" sz="1400" b="0" dirty="0">
                        <a:solidFill>
                          <a:schemeClr val="tx1"/>
                        </a:solidFill>
                      </a:rPr>
                      <a:t>富有弹性</a:t>
                    </a:r>
                  </a:p>
                </p:txBody>
              </p:sp>
            </p:grpSp>
            <p:cxnSp>
              <p:nvCxnSpPr>
                <p:cNvPr id="64559" name="直接连接符 40"/>
                <p:cNvCxnSpPr/>
                <p:nvPr/>
              </p:nvCxnSpPr>
              <p:spPr>
                <a:xfrm rot="-5400000" flipH="1">
                  <a:off x="1246401" y="961866"/>
                  <a:ext cx="851619" cy="0"/>
                </a:xfrm>
                <a:prstGeom prst="line">
                  <a:avLst/>
                </a:prstGeom>
                <a:ln w="9525" cap="flat" cmpd="sng">
                  <a:solidFill>
                    <a:srgbClr val="7F7F7F"/>
                  </a:solidFill>
                  <a:prstDash val="lgDash"/>
                  <a:headEnd type="none" w="med" len="med"/>
                  <a:tailEnd type="none" w="med" len="med"/>
                </a:ln>
              </p:spPr>
            </p:cxnSp>
            <p:graphicFrame>
              <p:nvGraphicFramePr>
                <p:cNvPr id="64560" name="Object 38"/>
                <p:cNvGraphicFramePr>
                  <a:graphicFrameLocks noChangeAspect="1"/>
                </p:cNvGraphicFramePr>
                <p:nvPr/>
              </p:nvGraphicFramePr>
              <p:xfrm>
                <a:off x="597987" y="1500792"/>
                <a:ext cx="356891" cy="248150"/>
              </p:xfrm>
              <a:graphic>
                <a:graphicData uri="http://schemas.openxmlformats.org/presentationml/2006/ole">
                  <mc:AlternateContent xmlns:mc="http://schemas.openxmlformats.org/markup-compatibility/2006">
                    <mc:Choice xmlns:v="urn:schemas-microsoft-com:vml" Requires="v">
                      <p:oleObj r:id="rId22" imgW="254635" imgH="178435" progId="">
                        <p:embed/>
                      </p:oleObj>
                    </mc:Choice>
                    <mc:Fallback>
                      <p:oleObj r:id="rId22" imgW="254635" imgH="178435" progId="">
                        <p:embed/>
                        <p:pic>
                          <p:nvPicPr>
                            <p:cNvPr id="0" name="图片 3319"/>
                            <p:cNvPicPr/>
                            <p:nvPr/>
                          </p:nvPicPr>
                          <p:blipFill>
                            <a:blip r:embed="rId23"/>
                            <a:stretch>
                              <a:fillRect/>
                            </a:stretch>
                          </p:blipFill>
                          <p:spPr>
                            <a:xfrm>
                              <a:off x="597987" y="1500792"/>
                              <a:ext cx="356891" cy="248150"/>
                            </a:xfrm>
                            <a:prstGeom prst="rect">
                              <a:avLst/>
                            </a:prstGeom>
                            <a:noFill/>
                            <a:ln w="38100">
                              <a:noFill/>
                              <a:miter/>
                            </a:ln>
                          </p:spPr>
                        </p:pic>
                      </p:oleObj>
                    </mc:Fallback>
                  </mc:AlternateContent>
                </a:graphicData>
              </a:graphic>
            </p:graphicFrame>
          </p:grpSp>
        </p:grpSp>
        <p:cxnSp>
          <p:nvCxnSpPr>
            <p:cNvPr id="64554" name="直接箭头连接符 35"/>
            <p:cNvCxnSpPr/>
            <p:nvPr/>
          </p:nvCxnSpPr>
          <p:spPr>
            <a:xfrm rot="5400000" flipH="1" flipV="1">
              <a:off x="-249226" y="678832"/>
              <a:ext cx="499945" cy="1493"/>
            </a:xfrm>
            <a:prstGeom prst="straightConnector1">
              <a:avLst/>
            </a:prstGeom>
            <a:ln w="9525" cap="flat" cmpd="sng">
              <a:solidFill>
                <a:srgbClr val="A7C804"/>
              </a:solidFill>
              <a:prstDash val="solid"/>
              <a:headEnd type="none" w="med" len="med"/>
              <a:tailEnd type="stealth" w="med" len="lg"/>
            </a:ln>
          </p:spPr>
        </p:cxnSp>
        <p:cxnSp>
          <p:nvCxnSpPr>
            <p:cNvPr id="64555" name="直接箭头连接符 36"/>
            <p:cNvCxnSpPr/>
            <p:nvPr/>
          </p:nvCxnSpPr>
          <p:spPr>
            <a:xfrm>
              <a:off x="861033" y="1836304"/>
              <a:ext cx="722252" cy="1900"/>
            </a:xfrm>
            <a:prstGeom prst="straightConnector1">
              <a:avLst/>
            </a:prstGeom>
            <a:ln w="9525" cap="flat" cmpd="sng">
              <a:solidFill>
                <a:srgbClr val="A7C804"/>
              </a:solidFill>
              <a:prstDash val="solid"/>
              <a:headEnd type="none" w="med" len="med"/>
              <a:tailEnd type="stealth" w="med" len="lg"/>
            </a:ln>
          </p:spPr>
        </p:cxnSp>
      </p:grpSp>
      <p:grpSp>
        <p:nvGrpSpPr>
          <p:cNvPr id="54313" name="组合 145"/>
          <p:cNvGrpSpPr/>
          <p:nvPr/>
        </p:nvGrpSpPr>
        <p:grpSpPr>
          <a:xfrm>
            <a:off x="620713" y="1597025"/>
            <a:ext cx="2114550" cy="2292350"/>
            <a:chOff x="0" y="0"/>
            <a:chExt cx="1855059" cy="1859960"/>
          </a:xfrm>
        </p:grpSpPr>
        <p:grpSp>
          <p:nvGrpSpPr>
            <p:cNvPr id="64528" name="组合 204"/>
            <p:cNvGrpSpPr/>
            <p:nvPr/>
          </p:nvGrpSpPr>
          <p:grpSpPr>
            <a:xfrm>
              <a:off x="0" y="0"/>
              <a:ext cx="1855059" cy="1859960"/>
              <a:chOff x="0" y="0"/>
              <a:chExt cx="1869591" cy="2165165"/>
            </a:xfrm>
          </p:grpSpPr>
          <p:cxnSp>
            <p:nvCxnSpPr>
              <p:cNvPr id="64530" name="直接连接符 58"/>
              <p:cNvCxnSpPr/>
              <p:nvPr/>
            </p:nvCxnSpPr>
            <p:spPr>
              <a:xfrm rot="5400000">
                <a:off x="686855" y="1224907"/>
                <a:ext cx="500317" cy="0"/>
              </a:xfrm>
              <a:prstGeom prst="line">
                <a:avLst/>
              </a:prstGeom>
              <a:ln w="9525" cap="flat" cmpd="sng">
                <a:solidFill>
                  <a:srgbClr val="7F7F7F"/>
                </a:solidFill>
                <a:prstDash val="lgDash"/>
                <a:headEnd type="none" w="med" len="med"/>
                <a:tailEnd type="none" w="med" len="med"/>
              </a:ln>
            </p:spPr>
          </p:cxnSp>
          <p:graphicFrame>
            <p:nvGraphicFramePr>
              <p:cNvPr id="64531" name="Object 44"/>
              <p:cNvGraphicFramePr>
                <a:graphicFrameLocks noChangeAspect="1"/>
              </p:cNvGraphicFramePr>
              <p:nvPr/>
            </p:nvGraphicFramePr>
            <p:xfrm>
              <a:off x="792894" y="1474245"/>
              <a:ext cx="356785" cy="249479"/>
            </p:xfrm>
            <a:graphic>
              <a:graphicData uri="http://schemas.openxmlformats.org/presentationml/2006/ole">
                <mc:AlternateContent xmlns:mc="http://schemas.openxmlformats.org/markup-compatibility/2006">
                  <mc:Choice xmlns:v="urn:schemas-microsoft-com:vml" Requires="v">
                    <p:oleObj r:id="rId24" imgW="254635" imgH="178435" progId="">
                      <p:embed/>
                    </p:oleObj>
                  </mc:Choice>
                  <mc:Fallback>
                    <p:oleObj r:id="rId24" imgW="254635" imgH="178435" progId="">
                      <p:embed/>
                      <p:pic>
                        <p:nvPicPr>
                          <p:cNvPr id="0" name="图片 3310"/>
                          <p:cNvPicPr/>
                          <p:nvPr/>
                        </p:nvPicPr>
                        <p:blipFill>
                          <a:blip r:embed="rId25"/>
                          <a:stretch>
                            <a:fillRect/>
                          </a:stretch>
                        </p:blipFill>
                        <p:spPr>
                          <a:xfrm>
                            <a:off x="792894" y="1474245"/>
                            <a:ext cx="356785" cy="249479"/>
                          </a:xfrm>
                          <a:prstGeom prst="rect">
                            <a:avLst/>
                          </a:prstGeom>
                          <a:noFill/>
                          <a:ln w="38100">
                            <a:noFill/>
                            <a:miter/>
                          </a:ln>
                        </p:spPr>
                      </p:pic>
                    </p:oleObj>
                  </mc:Fallback>
                </mc:AlternateContent>
              </a:graphicData>
            </a:graphic>
          </p:graphicFrame>
          <p:grpSp>
            <p:nvGrpSpPr>
              <p:cNvPr id="64532" name="组合 203"/>
              <p:cNvGrpSpPr/>
              <p:nvPr/>
            </p:nvGrpSpPr>
            <p:grpSpPr>
              <a:xfrm>
                <a:off x="0" y="0"/>
                <a:ext cx="1869591" cy="2165165"/>
                <a:chOff x="0" y="0"/>
                <a:chExt cx="1869591" cy="2165165"/>
              </a:xfrm>
            </p:grpSpPr>
            <p:cxnSp>
              <p:nvCxnSpPr>
                <p:cNvPr id="64533" name="直接连接符 61"/>
                <p:cNvCxnSpPr/>
                <p:nvPr/>
              </p:nvCxnSpPr>
              <p:spPr>
                <a:xfrm rot="5400000">
                  <a:off x="904464" y="940581"/>
                  <a:ext cx="929469" cy="1482"/>
                </a:xfrm>
                <a:prstGeom prst="line">
                  <a:avLst/>
                </a:prstGeom>
                <a:ln w="9525" cap="flat" cmpd="sng">
                  <a:solidFill>
                    <a:srgbClr val="7F7F7F"/>
                  </a:solidFill>
                  <a:prstDash val="lgDash"/>
                  <a:headEnd type="none" w="med" len="med"/>
                  <a:tailEnd type="none" w="med" len="med"/>
                </a:ln>
              </p:spPr>
            </p:cxnSp>
            <p:grpSp>
              <p:nvGrpSpPr>
                <p:cNvPr id="64534" name="组合 202"/>
                <p:cNvGrpSpPr/>
                <p:nvPr/>
              </p:nvGrpSpPr>
              <p:grpSpPr>
                <a:xfrm>
                  <a:off x="0" y="0"/>
                  <a:ext cx="1869591" cy="2165165"/>
                  <a:chOff x="0" y="0"/>
                  <a:chExt cx="1869591" cy="2165165"/>
                </a:xfrm>
              </p:grpSpPr>
              <p:grpSp>
                <p:nvGrpSpPr>
                  <p:cNvPr id="64535" name="组合 108"/>
                  <p:cNvGrpSpPr/>
                  <p:nvPr/>
                </p:nvGrpSpPr>
                <p:grpSpPr>
                  <a:xfrm>
                    <a:off x="71438" y="0"/>
                    <a:ext cx="1798153" cy="2165165"/>
                    <a:chOff x="0" y="0"/>
                    <a:chExt cx="1798153" cy="2165165"/>
                  </a:xfrm>
                </p:grpSpPr>
                <p:grpSp>
                  <p:nvGrpSpPr>
                    <p:cNvPr id="64538" name="组合 44"/>
                    <p:cNvGrpSpPr/>
                    <p:nvPr/>
                  </p:nvGrpSpPr>
                  <p:grpSpPr>
                    <a:xfrm>
                      <a:off x="0" y="0"/>
                      <a:ext cx="1798153" cy="1758407"/>
                      <a:chOff x="0" y="0"/>
                      <a:chExt cx="1798153" cy="1758407"/>
                    </a:xfrm>
                  </p:grpSpPr>
                  <p:grpSp>
                    <p:nvGrpSpPr>
                      <p:cNvPr id="64540" name="组合 26"/>
                      <p:cNvGrpSpPr/>
                      <p:nvPr/>
                    </p:nvGrpSpPr>
                    <p:grpSpPr>
                      <a:xfrm>
                        <a:off x="0" y="0"/>
                        <a:ext cx="1798153" cy="1758407"/>
                        <a:chOff x="0" y="0"/>
                        <a:chExt cx="1798153" cy="1758407"/>
                      </a:xfrm>
                    </p:grpSpPr>
                    <p:grpSp>
                      <p:nvGrpSpPr>
                        <p:cNvPr id="64542" name="组合 18"/>
                        <p:cNvGrpSpPr/>
                        <p:nvPr/>
                      </p:nvGrpSpPr>
                      <p:grpSpPr>
                        <a:xfrm>
                          <a:off x="284958" y="794"/>
                          <a:ext cx="1429554" cy="1429554"/>
                          <a:chOff x="0" y="0"/>
                          <a:chExt cx="1429554" cy="1429554"/>
                        </a:xfrm>
                      </p:grpSpPr>
                      <p:cxnSp>
                        <p:nvCxnSpPr>
                          <p:cNvPr id="64549" name="直接箭头连接符 78"/>
                          <p:cNvCxnSpPr/>
                          <p:nvPr/>
                        </p:nvCxnSpPr>
                        <p:spPr>
                          <a:xfrm>
                            <a:off x="917" y="1426836"/>
                            <a:ext cx="1429250" cy="2156"/>
                          </a:xfrm>
                          <a:prstGeom prst="straightConnector1">
                            <a:avLst/>
                          </a:prstGeom>
                          <a:ln w="9525" cap="flat" cmpd="sng">
                            <a:solidFill>
                              <a:srgbClr val="7F7F7F"/>
                            </a:solidFill>
                            <a:prstDash val="solid"/>
                            <a:headEnd type="none" w="med" len="med"/>
                            <a:tailEnd type="stealth" w="med" len="lg"/>
                          </a:ln>
                        </p:spPr>
                      </p:cxnSp>
                      <p:cxnSp>
                        <p:nvCxnSpPr>
                          <p:cNvPr id="64550" name="直接箭头连接符 79"/>
                          <p:cNvCxnSpPr/>
                          <p:nvPr/>
                        </p:nvCxnSpPr>
                        <p:spPr>
                          <a:xfrm rot="5400000" flipH="1" flipV="1">
                            <a:off x="-714717" y="713358"/>
                            <a:ext cx="1429785" cy="1483"/>
                          </a:xfrm>
                          <a:prstGeom prst="straightConnector1">
                            <a:avLst/>
                          </a:prstGeom>
                          <a:ln w="9525" cap="flat" cmpd="sng">
                            <a:solidFill>
                              <a:srgbClr val="7F7F7F"/>
                            </a:solidFill>
                            <a:prstDash val="solid"/>
                            <a:headEnd type="none" w="med" len="med"/>
                            <a:tailEnd type="stealth" w="med" len="lg"/>
                          </a:ln>
                        </p:spPr>
                      </p:cxnSp>
                      <p:cxnSp>
                        <p:nvCxnSpPr>
                          <p:cNvPr id="64551" name="直接连接符 80"/>
                          <p:cNvCxnSpPr/>
                          <p:nvPr/>
                        </p:nvCxnSpPr>
                        <p:spPr>
                          <a:xfrm flipV="1">
                            <a:off x="917" y="475801"/>
                            <a:ext cx="1083798" cy="23723"/>
                          </a:xfrm>
                          <a:prstGeom prst="line">
                            <a:avLst/>
                          </a:prstGeom>
                          <a:ln w="9525" cap="flat" cmpd="sng">
                            <a:solidFill>
                              <a:srgbClr val="7F7F7F"/>
                            </a:solidFill>
                            <a:prstDash val="lgDash"/>
                            <a:headEnd type="none" w="med" len="med"/>
                            <a:tailEnd type="none" w="med" len="med"/>
                          </a:ln>
                        </p:spPr>
                      </p:cxnSp>
                      <p:cxnSp>
                        <p:nvCxnSpPr>
                          <p:cNvPr id="64552" name="直接连接符 81"/>
                          <p:cNvCxnSpPr/>
                          <p:nvPr/>
                        </p:nvCxnSpPr>
                        <p:spPr>
                          <a:xfrm flipV="1">
                            <a:off x="917" y="889857"/>
                            <a:ext cx="579706" cy="36662"/>
                          </a:xfrm>
                          <a:prstGeom prst="line">
                            <a:avLst/>
                          </a:prstGeom>
                          <a:ln w="9525" cap="flat" cmpd="sng">
                            <a:solidFill>
                              <a:srgbClr val="7F7F7F"/>
                            </a:solidFill>
                            <a:prstDash val="lgDash"/>
                            <a:headEnd type="none" w="med" len="med"/>
                            <a:tailEnd type="none" w="med" len="med"/>
                          </a:ln>
                        </p:spPr>
                      </p:cxnSp>
                    </p:grpSp>
                    <p:graphicFrame>
                      <p:nvGraphicFramePr>
                        <p:cNvPr id="64543" name="Object 56"/>
                        <p:cNvGraphicFramePr>
                          <a:graphicFrameLocks noChangeAspect="1"/>
                        </p:cNvGraphicFramePr>
                        <p:nvPr/>
                      </p:nvGraphicFramePr>
                      <p:xfrm>
                        <a:off x="71438" y="1428760"/>
                        <a:ext cx="177800" cy="247650"/>
                      </p:xfrm>
                      <a:graphic>
                        <a:graphicData uri="http://schemas.openxmlformats.org/presentationml/2006/ole">
                          <mc:AlternateContent xmlns:mc="http://schemas.openxmlformats.org/markup-compatibility/2006">
                            <mc:Choice xmlns:v="urn:schemas-microsoft-com:vml" Requires="v">
                              <p:oleObj r:id="rId26" imgW="127635" imgH="178435" progId="">
                                <p:embed/>
                              </p:oleObj>
                            </mc:Choice>
                            <mc:Fallback>
                              <p:oleObj r:id="rId26" imgW="127635" imgH="178435" progId="">
                                <p:embed/>
                                <p:pic>
                                  <p:nvPicPr>
                                    <p:cNvPr id="0" name="图片 3322"/>
                                    <p:cNvPicPr/>
                                    <p:nvPr/>
                                  </p:nvPicPr>
                                  <p:blipFill>
                                    <a:blip r:embed="rId3"/>
                                    <a:stretch>
                                      <a:fillRect/>
                                    </a:stretch>
                                  </p:blipFill>
                                  <p:spPr>
                                    <a:xfrm>
                                      <a:off x="71438" y="1428760"/>
                                      <a:ext cx="177800" cy="247650"/>
                                    </a:xfrm>
                                    <a:prstGeom prst="rect">
                                      <a:avLst/>
                                    </a:prstGeom>
                                    <a:noFill/>
                                    <a:ln w="38100">
                                      <a:noFill/>
                                      <a:miter/>
                                    </a:ln>
                                  </p:spPr>
                                </p:pic>
                              </p:oleObj>
                            </mc:Fallback>
                          </mc:AlternateContent>
                        </a:graphicData>
                      </a:graphic>
                    </p:graphicFrame>
                    <p:graphicFrame>
                      <p:nvGraphicFramePr>
                        <p:cNvPr id="64544" name="Object 57"/>
                        <p:cNvGraphicFramePr>
                          <a:graphicFrameLocks noChangeAspect="1"/>
                        </p:cNvGraphicFramePr>
                        <p:nvPr/>
                      </p:nvGraphicFramePr>
                      <p:xfrm>
                        <a:off x="1153442" y="1474245"/>
                        <a:ext cx="355600" cy="247650"/>
                      </p:xfrm>
                      <a:graphic>
                        <a:graphicData uri="http://schemas.openxmlformats.org/presentationml/2006/ole">
                          <mc:AlternateContent xmlns:mc="http://schemas.openxmlformats.org/markup-compatibility/2006">
                            <mc:Choice xmlns:v="urn:schemas-microsoft-com:vml" Requires="v">
                              <p:oleObj r:id="rId27" imgW="254635" imgH="178435" progId="">
                                <p:embed/>
                              </p:oleObj>
                            </mc:Choice>
                            <mc:Fallback>
                              <p:oleObj r:id="rId27" imgW="254635" imgH="178435" progId="">
                                <p:embed/>
                                <p:pic>
                                  <p:nvPicPr>
                                    <p:cNvPr id="0" name="图片 3311"/>
                                    <p:cNvPicPr/>
                                    <p:nvPr/>
                                  </p:nvPicPr>
                                  <p:blipFill>
                                    <a:blip r:embed="rId28"/>
                                    <a:stretch>
                                      <a:fillRect/>
                                    </a:stretch>
                                  </p:blipFill>
                                  <p:spPr>
                                    <a:xfrm>
                                      <a:off x="1153442" y="1474245"/>
                                      <a:ext cx="355600" cy="247650"/>
                                    </a:xfrm>
                                    <a:prstGeom prst="rect">
                                      <a:avLst/>
                                    </a:prstGeom>
                                    <a:noFill/>
                                    <a:ln w="38100">
                                      <a:noFill/>
                                      <a:miter/>
                                    </a:ln>
                                  </p:spPr>
                                </p:pic>
                              </p:oleObj>
                            </mc:Fallback>
                          </mc:AlternateContent>
                        </a:graphicData>
                      </a:graphic>
                    </p:graphicFrame>
                    <p:graphicFrame>
                      <p:nvGraphicFramePr>
                        <p:cNvPr id="64545" name="Object 58"/>
                        <p:cNvGraphicFramePr>
                          <a:graphicFrameLocks noChangeAspect="1"/>
                        </p:cNvGraphicFramePr>
                        <p:nvPr/>
                      </p:nvGraphicFramePr>
                      <p:xfrm>
                        <a:off x="0" y="785818"/>
                        <a:ext cx="247650" cy="247650"/>
                      </p:xfrm>
                      <a:graphic>
                        <a:graphicData uri="http://schemas.openxmlformats.org/presentationml/2006/ole">
                          <mc:AlternateContent xmlns:mc="http://schemas.openxmlformats.org/markup-compatibility/2006">
                            <mc:Choice xmlns:v="urn:schemas-microsoft-com:vml" Requires="v">
                              <p:oleObj r:id="rId29" imgW="178435" imgH="178435" progId="">
                                <p:embed/>
                              </p:oleObj>
                            </mc:Choice>
                            <mc:Fallback>
                              <p:oleObj r:id="rId29" imgW="178435" imgH="178435" progId="">
                                <p:embed/>
                                <p:pic>
                                  <p:nvPicPr>
                                    <p:cNvPr id="0" name="图片 3312"/>
                                    <p:cNvPicPr/>
                                    <p:nvPr/>
                                  </p:nvPicPr>
                                  <p:blipFill>
                                    <a:blip r:embed="rId5"/>
                                    <a:stretch>
                                      <a:fillRect/>
                                    </a:stretch>
                                  </p:blipFill>
                                  <p:spPr>
                                    <a:xfrm>
                                      <a:off x="0" y="785818"/>
                                      <a:ext cx="247650" cy="247650"/>
                                    </a:xfrm>
                                    <a:prstGeom prst="rect">
                                      <a:avLst/>
                                    </a:prstGeom>
                                    <a:noFill/>
                                    <a:ln w="38100">
                                      <a:noFill/>
                                      <a:miter/>
                                    </a:ln>
                                  </p:spPr>
                                </p:pic>
                              </p:oleObj>
                            </mc:Fallback>
                          </mc:AlternateContent>
                        </a:graphicData>
                      </a:graphic>
                    </p:graphicFrame>
                    <p:graphicFrame>
                      <p:nvGraphicFramePr>
                        <p:cNvPr id="64546" name="Object 59"/>
                        <p:cNvGraphicFramePr>
                          <a:graphicFrameLocks noChangeAspect="1"/>
                        </p:cNvGraphicFramePr>
                        <p:nvPr/>
                      </p:nvGraphicFramePr>
                      <p:xfrm>
                        <a:off x="0" y="428628"/>
                        <a:ext cx="230187" cy="230187"/>
                      </p:xfrm>
                      <a:graphic>
                        <a:graphicData uri="http://schemas.openxmlformats.org/presentationml/2006/ole">
                          <mc:AlternateContent xmlns:mc="http://schemas.openxmlformats.org/markup-compatibility/2006">
                            <mc:Choice xmlns:v="urn:schemas-microsoft-com:vml" Requires="v">
                              <p:oleObj r:id="rId30" imgW="165735" imgH="165735" progId="">
                                <p:embed/>
                              </p:oleObj>
                            </mc:Choice>
                            <mc:Fallback>
                              <p:oleObj r:id="rId30" imgW="165735" imgH="165735" progId="">
                                <p:embed/>
                                <p:pic>
                                  <p:nvPicPr>
                                    <p:cNvPr id="0" name="图片 3315"/>
                                    <p:cNvPicPr/>
                                    <p:nvPr/>
                                  </p:nvPicPr>
                                  <p:blipFill>
                                    <a:blip r:embed="rId17"/>
                                    <a:stretch>
                                      <a:fillRect/>
                                    </a:stretch>
                                  </p:blipFill>
                                  <p:spPr>
                                    <a:xfrm>
                                      <a:off x="0" y="428628"/>
                                      <a:ext cx="230187" cy="230187"/>
                                    </a:xfrm>
                                    <a:prstGeom prst="rect">
                                      <a:avLst/>
                                    </a:prstGeom>
                                    <a:noFill/>
                                    <a:ln w="38100">
                                      <a:noFill/>
                                      <a:miter/>
                                    </a:ln>
                                  </p:spPr>
                                </p:pic>
                              </p:oleObj>
                            </mc:Fallback>
                          </mc:AlternateContent>
                        </a:graphicData>
                      </a:graphic>
                    </p:graphicFrame>
                    <p:graphicFrame>
                      <p:nvGraphicFramePr>
                        <p:cNvPr id="64547" name="Object 60"/>
                        <p:cNvGraphicFramePr>
                          <a:graphicFrameLocks noChangeAspect="1"/>
                        </p:cNvGraphicFramePr>
                        <p:nvPr/>
                      </p:nvGraphicFramePr>
                      <p:xfrm>
                        <a:off x="1585428" y="1474245"/>
                        <a:ext cx="212725" cy="284162"/>
                      </p:xfrm>
                      <a:graphic>
                        <a:graphicData uri="http://schemas.openxmlformats.org/presentationml/2006/ole">
                          <mc:AlternateContent xmlns:mc="http://schemas.openxmlformats.org/markup-compatibility/2006">
                            <mc:Choice xmlns:v="urn:schemas-microsoft-com:vml" Requires="v">
                              <p:oleObj r:id="rId31" imgW="153035" imgH="204470" progId="">
                                <p:embed/>
                              </p:oleObj>
                            </mc:Choice>
                            <mc:Fallback>
                              <p:oleObj r:id="rId31" imgW="153035" imgH="204470" progId="">
                                <p:embed/>
                                <p:pic>
                                  <p:nvPicPr>
                                    <p:cNvPr id="0" name="图片 3313"/>
                                    <p:cNvPicPr/>
                                    <p:nvPr/>
                                  </p:nvPicPr>
                                  <p:blipFill>
                                    <a:blip r:embed="rId7"/>
                                    <a:stretch>
                                      <a:fillRect/>
                                    </a:stretch>
                                  </p:blipFill>
                                  <p:spPr>
                                    <a:xfrm>
                                      <a:off x="1585428" y="1474245"/>
                                      <a:ext cx="212725" cy="284162"/>
                                    </a:xfrm>
                                    <a:prstGeom prst="rect">
                                      <a:avLst/>
                                    </a:prstGeom>
                                    <a:noFill/>
                                    <a:ln w="38100">
                                      <a:noFill/>
                                      <a:miter/>
                                    </a:ln>
                                  </p:spPr>
                                </p:pic>
                              </p:oleObj>
                            </mc:Fallback>
                          </mc:AlternateContent>
                        </a:graphicData>
                      </a:graphic>
                    </p:graphicFrame>
                    <p:graphicFrame>
                      <p:nvGraphicFramePr>
                        <p:cNvPr id="64548" name="Object 61"/>
                        <p:cNvGraphicFramePr>
                          <a:graphicFrameLocks noChangeAspect="1"/>
                        </p:cNvGraphicFramePr>
                        <p:nvPr/>
                      </p:nvGraphicFramePr>
                      <p:xfrm>
                        <a:off x="0" y="0"/>
                        <a:ext cx="212725" cy="230187"/>
                      </p:xfrm>
                      <a:graphic>
                        <a:graphicData uri="http://schemas.openxmlformats.org/presentationml/2006/ole">
                          <mc:AlternateContent xmlns:mc="http://schemas.openxmlformats.org/markup-compatibility/2006">
                            <mc:Choice xmlns:v="urn:schemas-microsoft-com:vml" Requires="v">
                              <p:oleObj r:id="rId32" imgW="153035" imgH="166370" progId="">
                                <p:embed/>
                              </p:oleObj>
                            </mc:Choice>
                            <mc:Fallback>
                              <p:oleObj r:id="rId32" imgW="153035" imgH="166370" progId="">
                                <p:embed/>
                                <p:pic>
                                  <p:nvPicPr>
                                    <p:cNvPr id="0" name="图片 3317"/>
                                    <p:cNvPicPr/>
                                    <p:nvPr/>
                                  </p:nvPicPr>
                                  <p:blipFill>
                                    <a:blip r:embed="rId9"/>
                                    <a:stretch>
                                      <a:fillRect/>
                                    </a:stretch>
                                  </p:blipFill>
                                  <p:spPr>
                                    <a:xfrm>
                                      <a:off x="0" y="0"/>
                                      <a:ext cx="212725" cy="230187"/>
                                    </a:xfrm>
                                    <a:prstGeom prst="rect">
                                      <a:avLst/>
                                    </a:prstGeom>
                                    <a:noFill/>
                                    <a:ln w="38100">
                                      <a:noFill/>
                                      <a:miter/>
                                    </a:ln>
                                  </p:spPr>
                                </p:pic>
                              </p:oleObj>
                            </mc:Fallback>
                          </mc:AlternateContent>
                        </a:graphicData>
                      </a:graphic>
                    </p:graphicFrame>
                  </p:grpSp>
                  <p:graphicFrame>
                    <p:nvGraphicFramePr>
                      <p:cNvPr id="64541" name="Object 62"/>
                      <p:cNvGraphicFramePr>
                        <a:graphicFrameLocks noChangeAspect="1"/>
                      </p:cNvGraphicFramePr>
                      <p:nvPr/>
                    </p:nvGraphicFramePr>
                    <p:xfrm>
                      <a:off x="1153442" y="143678"/>
                      <a:ext cx="195192" cy="247631"/>
                    </p:xfrm>
                    <a:graphic>
                      <a:graphicData uri="http://schemas.openxmlformats.org/presentationml/2006/ole">
                        <mc:AlternateContent xmlns:mc="http://schemas.openxmlformats.org/markup-compatibility/2006">
                          <mc:Choice xmlns:v="urn:schemas-microsoft-com:vml" Requires="v">
                            <p:oleObj r:id="rId33" imgW="140335" imgH="179070" progId="">
                              <p:embed/>
                            </p:oleObj>
                          </mc:Choice>
                          <mc:Fallback>
                            <p:oleObj r:id="rId33" imgW="140335" imgH="179070" progId="">
                              <p:embed/>
                              <p:pic>
                                <p:nvPicPr>
                                  <p:cNvPr id="0" name="图片 3320"/>
                                  <p:cNvPicPr/>
                                  <p:nvPr/>
                                </p:nvPicPr>
                                <p:blipFill>
                                  <a:blip r:embed="rId34"/>
                                  <a:stretch>
                                    <a:fillRect/>
                                  </a:stretch>
                                </p:blipFill>
                                <p:spPr>
                                  <a:xfrm>
                                    <a:off x="1153442" y="143678"/>
                                    <a:ext cx="195192" cy="247631"/>
                                  </a:xfrm>
                                  <a:prstGeom prst="rect">
                                    <a:avLst/>
                                  </a:prstGeom>
                                  <a:noFill/>
                                  <a:ln w="38100">
                                    <a:noFill/>
                                    <a:miter/>
                                  </a:ln>
                                </p:spPr>
                              </p:pic>
                            </p:oleObj>
                          </mc:Fallback>
                        </mc:AlternateContent>
                      </a:graphicData>
                    </a:graphic>
                  </p:graphicFrame>
                </p:grpSp>
                <p:sp>
                  <p:nvSpPr>
                    <p:cNvPr id="64539" name="TextBox 68"/>
                    <p:cNvSpPr txBox="1"/>
                    <p:nvPr/>
                  </p:nvSpPr>
                  <p:spPr>
                    <a:xfrm>
                      <a:off x="285752" y="1857388"/>
                      <a:ext cx="1160895"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1400" b="0" dirty="0">
                          <a:solidFill>
                            <a:schemeClr val="tx1"/>
                          </a:solidFill>
                        </a:rPr>
                        <a:t>(c) </a:t>
                      </a:r>
                      <a:r>
                        <a:rPr lang="zh-CN" altLang="en-US" sz="1400" b="0" dirty="0">
                          <a:solidFill>
                            <a:schemeClr val="tx1"/>
                          </a:solidFill>
                        </a:rPr>
                        <a:t>单位弹性</a:t>
                      </a:r>
                    </a:p>
                  </p:txBody>
                </p:sp>
              </p:grpSp>
              <p:cxnSp>
                <p:nvCxnSpPr>
                  <p:cNvPr id="64536" name="直接箭头连接符 65"/>
                  <p:cNvCxnSpPr/>
                  <p:nvPr/>
                </p:nvCxnSpPr>
                <p:spPr>
                  <a:xfrm rot="5400000" flipH="1" flipV="1">
                    <a:off x="-285000" y="714145"/>
                    <a:ext cx="571483" cy="1483"/>
                  </a:xfrm>
                  <a:prstGeom prst="straightConnector1">
                    <a:avLst/>
                  </a:prstGeom>
                  <a:ln w="9525" cap="flat" cmpd="sng">
                    <a:solidFill>
                      <a:srgbClr val="A7C804"/>
                    </a:solidFill>
                    <a:prstDash val="solid"/>
                    <a:headEnd type="none" w="med" len="med"/>
                    <a:tailEnd type="stealth" w="med" len="lg"/>
                  </a:ln>
                </p:spPr>
              </p:cxnSp>
              <p:cxnSp>
                <p:nvCxnSpPr>
                  <p:cNvPr id="64537" name="直接箭头连接符 66"/>
                  <p:cNvCxnSpPr/>
                  <p:nvPr/>
                </p:nvCxnSpPr>
                <p:spPr>
                  <a:xfrm>
                    <a:off x="576742" y="1807180"/>
                    <a:ext cx="658286" cy="19408"/>
                  </a:xfrm>
                  <a:prstGeom prst="straightConnector1">
                    <a:avLst/>
                  </a:prstGeom>
                  <a:ln w="9525" cap="flat" cmpd="sng">
                    <a:solidFill>
                      <a:srgbClr val="A7C804"/>
                    </a:solidFill>
                    <a:prstDash val="solid"/>
                    <a:headEnd type="none" w="med" len="med"/>
                    <a:tailEnd type="stealth" w="med" len="lg"/>
                  </a:ln>
                </p:spPr>
              </p:cxnSp>
            </p:grpSp>
          </p:grpSp>
        </p:grpSp>
        <p:cxnSp>
          <p:nvCxnSpPr>
            <p:cNvPr id="64529" name="直接连接符 125"/>
            <p:cNvCxnSpPr/>
            <p:nvPr/>
          </p:nvCxnSpPr>
          <p:spPr>
            <a:xfrm flipV="1">
              <a:off x="357478" y="266767"/>
              <a:ext cx="1215130" cy="92812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pSp>
      <p:sp>
        <p:nvSpPr>
          <p:cNvPr id="64517"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64518"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四、供给弹性</a:t>
            </a:r>
            <a:endParaRPr lang="en-US" altLang="zh-CN" dirty="0">
              <a:ea typeface="Adobe 黑体 Std R" pitchFamily="34" charset="-122"/>
            </a:endParaRPr>
          </a:p>
        </p:txBody>
      </p:sp>
      <p:grpSp>
        <p:nvGrpSpPr>
          <p:cNvPr id="71" name="组合 9"/>
          <p:cNvGrpSpPr/>
          <p:nvPr/>
        </p:nvGrpSpPr>
        <p:grpSpPr>
          <a:xfrm>
            <a:off x="341313" y="4060825"/>
            <a:ext cx="2686050" cy="1381125"/>
            <a:chOff x="0" y="0"/>
            <a:chExt cx="4357298" cy="928883"/>
          </a:xfrm>
        </p:grpSpPr>
        <p:sp>
          <p:nvSpPr>
            <p:cNvPr id="72" name="圆角矩形 50"/>
            <p:cNvSpPr>
              <a:spLocks noChangeArrowheads="1"/>
            </p:cNvSpPr>
            <p:nvPr/>
          </p:nvSpPr>
          <p:spPr bwMode="auto">
            <a:xfrm>
              <a:off x="0" y="0"/>
              <a:ext cx="4357298" cy="928883"/>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3" name="TextBox 3"/>
            <p:cNvSpPr txBox="1">
              <a:spLocks noChangeArrowheads="1"/>
            </p:cNvSpPr>
            <p:nvPr/>
          </p:nvSpPr>
          <p:spPr bwMode="auto">
            <a:xfrm>
              <a:off x="169966" y="91821"/>
              <a:ext cx="4130677" cy="612849"/>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供给为单位弹性指，价格变动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，供给量也会随之变动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a:t>
              </a:r>
            </a:p>
          </p:txBody>
        </p:sp>
      </p:grpSp>
      <p:grpSp>
        <p:nvGrpSpPr>
          <p:cNvPr id="74" name="组合 9"/>
          <p:cNvGrpSpPr/>
          <p:nvPr/>
        </p:nvGrpSpPr>
        <p:grpSpPr>
          <a:xfrm>
            <a:off x="3263900" y="4044950"/>
            <a:ext cx="2686050" cy="2066925"/>
            <a:chOff x="0" y="0"/>
            <a:chExt cx="4357298" cy="962365"/>
          </a:xfrm>
        </p:grpSpPr>
        <p:sp>
          <p:nvSpPr>
            <p:cNvPr id="75" name="圆角矩形 50"/>
            <p:cNvSpPr>
              <a:spLocks noChangeArrowheads="1"/>
            </p:cNvSpPr>
            <p:nvPr/>
          </p:nvSpPr>
          <p:spPr bwMode="auto">
            <a:xfrm>
              <a:off x="0" y="0"/>
              <a:ext cx="4357298" cy="929104"/>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 name="TextBox 3"/>
            <p:cNvSpPr txBox="1">
              <a:spLocks noChangeArrowheads="1"/>
            </p:cNvSpPr>
            <p:nvPr/>
          </p:nvSpPr>
          <p:spPr bwMode="auto">
            <a:xfrm>
              <a:off x="175116" y="59871"/>
              <a:ext cx="4128103" cy="902494"/>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供给富有弹性指，商品价格变动</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，供给量的变动会超过</a:t>
              </a:r>
              <a:r>
                <a:rPr kumimoji="0" lang="en-US" altLang="zh-CN"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1%</a:t>
              </a: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，供给量相应于价格的变动更为敏感。</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77" name="组合 9"/>
          <p:cNvGrpSpPr/>
          <p:nvPr/>
        </p:nvGrpSpPr>
        <p:grpSpPr>
          <a:xfrm>
            <a:off x="6175375" y="4038600"/>
            <a:ext cx="2889250" cy="2038350"/>
            <a:chOff x="0" y="0"/>
            <a:chExt cx="4357298" cy="1225000"/>
          </a:xfrm>
        </p:grpSpPr>
        <p:sp>
          <p:nvSpPr>
            <p:cNvPr id="78" name="圆角矩形 50"/>
            <p:cNvSpPr>
              <a:spLocks noChangeArrowheads="1"/>
            </p:cNvSpPr>
            <p:nvPr/>
          </p:nvSpPr>
          <p:spPr bwMode="auto">
            <a:xfrm>
              <a:off x="0" y="0"/>
              <a:ext cx="4357298" cy="929245"/>
            </a:xfrm>
            <a:prstGeom prst="roundRect">
              <a:avLst>
                <a:gd name="adj" fmla="val 16667"/>
              </a:avLst>
            </a:prstGeom>
            <a:solidFill>
              <a:schemeClr val="bg2">
                <a:lumMod val="20000"/>
                <a:lumOff val="80000"/>
              </a:schemeClr>
            </a:solidFill>
            <a:ln>
              <a:noFill/>
            </a:ln>
          </p:spPr>
          <p:txBody>
            <a:bodyPr anchor="ct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 name="TextBox 3"/>
            <p:cNvSpPr txBox="1">
              <a:spLocks noChangeArrowheads="1"/>
            </p:cNvSpPr>
            <p:nvPr/>
          </p:nvSpPr>
          <p:spPr bwMode="auto">
            <a:xfrm>
              <a:off x="174771" y="60105"/>
              <a:ext cx="4127463" cy="1164895"/>
            </a:xfrm>
            <a:prstGeom prst="rect">
              <a:avLst/>
            </a:prstGeom>
            <a:noFill/>
            <a:ln>
              <a:noFill/>
            </a:ln>
          </p:spPr>
          <p:txBody>
            <a:bodyP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000000">
                      <a:hueOff val="0"/>
                      <a:satOff val="0"/>
                      <a:lumOff val="0"/>
                      <a:alphaOff val="0"/>
                    </a:srgbClr>
                  </a:solidFill>
                  <a:effectLst/>
                  <a:uLnTx/>
                  <a:uFillTx/>
                  <a:latin typeface="+mn-ea"/>
                  <a:ea typeface="宋体" panose="02010600030101010101" pitchFamily="2" charset="-122"/>
                  <a:cs typeface="+mn-cs"/>
                </a:rPr>
                <a:t>供给具有完全弹性指，价格的轻微变动会导致供给量急剧变动，以至于弹性系数为无穷大。</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13"/>
                                        </p:tgtEl>
                                        <p:attrNameLst>
                                          <p:attrName>style.visibility</p:attrName>
                                        </p:attrNameLst>
                                      </p:cBhvr>
                                      <p:to>
                                        <p:strVal val="visible"/>
                                      </p:to>
                                    </p:set>
                                    <p:animEffect transition="in" filter="fade">
                                      <p:cBhvr>
                                        <p:cTn id="7" dur="500"/>
                                        <p:tgtEl>
                                          <p:spTgt spid="54313"/>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288"/>
                                        </p:tgtEl>
                                        <p:attrNameLst>
                                          <p:attrName>style.visibility</p:attrName>
                                        </p:attrNameLst>
                                      </p:cBhvr>
                                      <p:to>
                                        <p:strVal val="visible"/>
                                      </p:to>
                                    </p:set>
                                    <p:animEffect transition="in" filter="fade">
                                      <p:cBhvr>
                                        <p:cTn id="15" dur="500"/>
                                        <p:tgtEl>
                                          <p:spTgt spid="54288"/>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275"/>
                                        </p:tgtEl>
                                        <p:attrNameLst>
                                          <p:attrName>style.visibility</p:attrName>
                                        </p:attrNameLst>
                                      </p:cBhvr>
                                      <p:to>
                                        <p:strVal val="visible"/>
                                      </p:to>
                                    </p:set>
                                    <p:animEffect transition="in" filter="fade">
                                      <p:cBhvr>
                                        <p:cTn id="23" dur="500"/>
                                        <p:tgtEl>
                                          <p:spTgt spid="54275"/>
                                        </p:tgtEl>
                                      </p:cBhvr>
                                    </p:animEffect>
                                  </p:childTnLst>
                                </p:cTn>
                              </p:par>
                              <p:par>
                                <p:cTn id="24" presetID="10" presetClass="entr" presetSubtype="0"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p:cNvSpPr>
          <p:nvPr>
            <p:ph type="body"/>
          </p:nvPr>
        </p:nvSpPr>
        <p:spPr>
          <a:xfrm>
            <a:off x="322263" y="1397000"/>
            <a:ext cx="8229600" cy="4784725"/>
          </a:xfrm>
        </p:spPr>
        <p:txBody>
          <a:bodyPr vert="horz" wrap="square" lIns="91440" tIns="45720" rIns="91440" bIns="45720" anchor="t" anchorCtr="0"/>
          <a:lstStyle/>
          <a:p>
            <a:pPr marL="457200" lvl="2" indent="-457200" eaLnBrk="1" hangingPunct="1">
              <a:lnSpc>
                <a:spcPct val="150000"/>
              </a:lnSpc>
              <a:buFontTx/>
              <a:buAutoNum type="arabicPeriod" startAt="3"/>
            </a:pPr>
            <a:r>
              <a:rPr lang="zh-CN" altLang="en-US" sz="2800" b="1" dirty="0">
                <a:solidFill>
                  <a:srgbClr val="CC0000"/>
                </a:solidFill>
                <a:latin typeface="Adobe 黑体 Std R" pitchFamily="34" charset="-122"/>
                <a:ea typeface="Adobe 黑体 Std R" pitchFamily="34" charset="-122"/>
              </a:rPr>
              <a:t>影响因素</a:t>
            </a:r>
            <a:endParaRPr lang="en-US" altLang="zh-CN" sz="2800" b="1" dirty="0">
              <a:solidFill>
                <a:srgbClr val="CC0000"/>
              </a:solidFill>
              <a:latin typeface="Adobe 黑体 Std R" pitchFamily="34" charset="-122"/>
              <a:ea typeface="Adobe 黑体 Std R" pitchFamily="34" charset="-122"/>
            </a:endParaRPr>
          </a:p>
          <a:p>
            <a:pPr>
              <a:lnSpc>
                <a:spcPct val="150000"/>
              </a:lnSpc>
              <a:spcBef>
                <a:spcPct val="0"/>
              </a:spcBef>
            </a:pPr>
            <a:r>
              <a:rPr lang="zh-CN" altLang="en-US" sz="2400" b="0" dirty="0">
                <a:solidFill>
                  <a:srgbClr val="000000"/>
                </a:solidFill>
                <a:latin typeface="Adobe 黑体 Std R" pitchFamily="34" charset="-122"/>
                <a:ea typeface="Adobe 黑体 Std R" pitchFamily="34" charset="-122"/>
              </a:rPr>
              <a:t>生产者调整供给的时间</a:t>
            </a:r>
            <a:endParaRPr lang="en-US" altLang="zh-CN" sz="2400" b="0" dirty="0">
              <a:solidFill>
                <a:srgbClr val="000000"/>
              </a:solidFill>
              <a:latin typeface="Adobe 黑体 Std R" pitchFamily="34" charset="-122"/>
              <a:ea typeface="Adobe 黑体 Std R" pitchFamily="34" charset="-122"/>
            </a:endParaRPr>
          </a:p>
          <a:p>
            <a:pPr>
              <a:lnSpc>
                <a:spcPct val="150000"/>
              </a:lnSpc>
              <a:spcBef>
                <a:spcPct val="0"/>
              </a:spcBef>
            </a:pPr>
            <a:endParaRPr lang="en-US" altLang="zh-CN" sz="2400" b="0" dirty="0">
              <a:solidFill>
                <a:srgbClr val="000000"/>
              </a:solidFill>
              <a:latin typeface="Adobe 黑体 Std R" pitchFamily="34" charset="-122"/>
              <a:ea typeface="Adobe 黑体 Std R" pitchFamily="34" charset="-122"/>
            </a:endParaRPr>
          </a:p>
          <a:p>
            <a:pPr>
              <a:lnSpc>
                <a:spcPct val="150000"/>
              </a:lnSpc>
              <a:spcBef>
                <a:spcPct val="0"/>
              </a:spcBef>
            </a:pPr>
            <a:r>
              <a:rPr lang="zh-CN" altLang="en-US" sz="2400" b="0" dirty="0">
                <a:solidFill>
                  <a:srgbClr val="000000"/>
                </a:solidFill>
                <a:latin typeface="Adobe 黑体 Std R" pitchFamily="34" charset="-122"/>
                <a:ea typeface="Adobe 黑体 Std R" pitchFamily="34" charset="-122"/>
              </a:rPr>
              <a:t>生产者使用的生产技术类型</a:t>
            </a:r>
            <a:endParaRPr lang="en-US" altLang="zh-CN" sz="2400" b="0" dirty="0">
              <a:solidFill>
                <a:srgbClr val="000000"/>
              </a:solidFill>
              <a:latin typeface="Adobe 黑体 Std R" pitchFamily="34" charset="-122"/>
              <a:ea typeface="Adobe 黑体 Std R" pitchFamily="34" charset="-122"/>
            </a:endParaRPr>
          </a:p>
          <a:p>
            <a:pPr>
              <a:lnSpc>
                <a:spcPct val="150000"/>
              </a:lnSpc>
              <a:spcBef>
                <a:spcPct val="0"/>
              </a:spcBef>
            </a:pPr>
            <a:endParaRPr lang="en-US" altLang="zh-CN" sz="2400" b="0" dirty="0">
              <a:solidFill>
                <a:srgbClr val="000000"/>
              </a:solidFill>
              <a:latin typeface="Adobe 黑体 Std R" pitchFamily="34" charset="-122"/>
              <a:ea typeface="Adobe 黑体 Std R" pitchFamily="34" charset="-122"/>
            </a:endParaRPr>
          </a:p>
          <a:p>
            <a:pPr>
              <a:lnSpc>
                <a:spcPct val="150000"/>
              </a:lnSpc>
              <a:spcBef>
                <a:spcPct val="0"/>
              </a:spcBef>
            </a:pPr>
            <a:r>
              <a:rPr lang="zh-CN" altLang="en-US" sz="2400" b="0" dirty="0">
                <a:solidFill>
                  <a:srgbClr val="000000"/>
                </a:solidFill>
                <a:latin typeface="Adobe 黑体 Std R" pitchFamily="34" charset="-122"/>
                <a:ea typeface="Adobe 黑体 Std R" pitchFamily="34" charset="-122"/>
              </a:rPr>
              <a:t>现有生产能力的利用程度</a:t>
            </a:r>
            <a:endParaRPr lang="en-US" altLang="zh-CN" sz="2400" b="0" dirty="0">
              <a:solidFill>
                <a:srgbClr val="000000"/>
              </a:solidFill>
              <a:latin typeface="Adobe 黑体 Std R" pitchFamily="34" charset="-122"/>
              <a:ea typeface="Adobe 黑体 Std R" pitchFamily="34" charset="-122"/>
            </a:endParaRPr>
          </a:p>
        </p:txBody>
      </p:sp>
      <p:sp>
        <p:nvSpPr>
          <p:cNvPr id="65539"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第四节  弹性</a:t>
            </a:r>
            <a:endParaRPr lang="zh-CN" altLang="en-US" sz="1000" b="0" dirty="0">
              <a:solidFill>
                <a:srgbClr val="7F7F7F"/>
              </a:solidFill>
              <a:latin typeface="Adobe 黑体 Std R" pitchFamily="34" charset="-122"/>
              <a:ea typeface="Adobe 黑体 Std R" pitchFamily="34" charset="-122"/>
            </a:endParaRPr>
          </a:p>
        </p:txBody>
      </p:sp>
      <p:sp>
        <p:nvSpPr>
          <p:cNvPr id="65540"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四、供给弹性</a:t>
            </a:r>
            <a:endParaRPr lang="en-US" altLang="zh-CN" dirty="0">
              <a:ea typeface="Adobe 黑体 Std R" pitchFamily="34" charset="-122"/>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strips(downRight)">
                                      <p:cBhvr>
                                        <p:cTn id="7" dur="500"/>
                                        <p:tgtEl>
                                          <p:spTgt spid="55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5298">
                                            <p:txEl>
                                              <p:pRg st="1" end="1"/>
                                            </p:txEl>
                                          </p:spTgt>
                                        </p:tgtEl>
                                        <p:attrNameLst>
                                          <p:attrName>style.visibility</p:attrName>
                                        </p:attrNameLst>
                                      </p:cBhvr>
                                      <p:to>
                                        <p:strVal val="visible"/>
                                      </p:to>
                                    </p:set>
                                    <p:animEffect transition="in" filter="slide(fromBottom)">
                                      <p:cBhvr>
                                        <p:cTn id="12" dur="500"/>
                                        <p:tgtEl>
                                          <p:spTgt spid="55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5298">
                                            <p:txEl>
                                              <p:pRg st="3" end="3"/>
                                            </p:txEl>
                                          </p:spTgt>
                                        </p:tgtEl>
                                        <p:attrNameLst>
                                          <p:attrName>style.visibility</p:attrName>
                                        </p:attrNameLst>
                                      </p:cBhvr>
                                      <p:to>
                                        <p:strVal val="visible"/>
                                      </p:to>
                                    </p:set>
                                    <p:animEffect transition="in" filter="slide(fromBottom)">
                                      <p:cBhvr>
                                        <p:cTn id="17" dur="500"/>
                                        <p:tgtEl>
                                          <p:spTgt spid="552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5298">
                                            <p:txEl>
                                              <p:pRg st="5" end="5"/>
                                            </p:txEl>
                                          </p:spTgt>
                                        </p:tgtEl>
                                        <p:attrNameLst>
                                          <p:attrName>style.visibility</p:attrName>
                                        </p:attrNameLst>
                                      </p:cBhvr>
                                      <p:to>
                                        <p:strVal val="visible"/>
                                      </p:to>
                                    </p:set>
                                    <p:animEffect transition="in" filter="slide(fromBottom)">
                                      <p:cBhvr>
                                        <p:cTn id="22" dur="500"/>
                                        <p:tgtEl>
                                          <p:spTgt spid="552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464213" y="404664"/>
          <a:ext cx="8259418" cy="50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3" name="文本框 1"/>
          <p:cNvSpPr txBox="1"/>
          <p:nvPr/>
        </p:nvSpPr>
        <p:spPr>
          <a:xfrm>
            <a:off x="1547813" y="1196975"/>
            <a:ext cx="6092825"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latin typeface="Adobe 黑体 Std R" pitchFamily="34" charset="-122"/>
                <a:ea typeface="Adobe 黑体 Std R" pitchFamily="34" charset="-122"/>
              </a:rPr>
              <a:t>第五节</a:t>
            </a:r>
            <a:r>
              <a:rPr lang="en-US" altLang="zh-CN" dirty="0">
                <a:latin typeface="Adobe 黑体 Std R" pitchFamily="34" charset="-122"/>
                <a:ea typeface="Adobe 黑体 Std R" pitchFamily="34" charset="-122"/>
              </a:rPr>
              <a:t>	</a:t>
            </a:r>
            <a:r>
              <a:rPr lang="zh-CN" altLang="en-US" dirty="0">
                <a:latin typeface="Adobe 黑体 Std R" pitchFamily="34" charset="-122"/>
                <a:ea typeface="Adobe 黑体 Std R" pitchFamily="34" charset="-122"/>
              </a:rPr>
              <a:t>供求分析的应用实例</a:t>
            </a:r>
          </a:p>
        </p:txBody>
      </p:sp>
    </p:spTree>
  </p:cSld>
  <p:clrMapOvr>
    <a:masterClrMapping/>
  </p:clrMapOvr>
  <p:transition>
    <p:cover dir="l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idx="4294967295"/>
          </p:nvPr>
        </p:nvSpPr>
        <p:spPr/>
        <p:txBody>
          <a:bodyPr vert="horz" wrap="square" lIns="91440" tIns="45720" rIns="91440" bIns="45720" anchor="t" anchorCtr="0"/>
          <a:lstStyle/>
          <a:p>
            <a:r>
              <a:rPr lang="zh-CN" altLang="en-US" dirty="0">
                <a:ea typeface="宋体" panose="02010600030101010101" pitchFamily="2" charset="-122"/>
              </a:rPr>
              <a:t>减少香烟需求量的两种方法</a:t>
            </a:r>
          </a:p>
        </p:txBody>
      </p:sp>
      <p:sp>
        <p:nvSpPr>
          <p:cNvPr id="52227" name="Content Placeholder 1"/>
          <p:cNvSpPr>
            <a:spLocks noGrp="1"/>
          </p:cNvSpPr>
          <p:nvPr>
            <p:ph idx="1"/>
          </p:nvPr>
        </p:nvSpPr>
        <p:spPr>
          <a:xfrm>
            <a:off x="314325" y="3862388"/>
            <a:ext cx="8601075" cy="2614612"/>
          </a:xfrm>
        </p:spPr>
        <p:txBody>
          <a:bodyPr vert="horz" wrap="square" lIns="91440" tIns="45720" rIns="91440" bIns="45720" anchor="t" anchorCtr="0"/>
          <a:lstStyle/>
          <a:p>
            <a:pPr marL="514350" indent="-514350">
              <a:buFontTx/>
              <a:buAutoNum type="arabicPeriod"/>
            </a:pPr>
            <a:r>
              <a:rPr lang="zh-CN" altLang="en-US" dirty="0">
                <a:solidFill>
                  <a:srgbClr val="5D2884"/>
                </a:solidFill>
                <a:ea typeface="宋体" panose="02010600030101010101" pitchFamily="2" charset="-122"/>
              </a:rPr>
              <a:t>使</a:t>
            </a:r>
            <a:r>
              <a:rPr lang="zh-CN" altLang="en-US" dirty="0">
                <a:solidFill>
                  <a:srgbClr val="5D2884"/>
                </a:solidFill>
              </a:rPr>
              <a:t>香烟和其他烟草产品的需求曲线</a:t>
            </a:r>
            <a:r>
              <a:rPr lang="zh-CN" altLang="en-US" dirty="0">
                <a:solidFill>
                  <a:srgbClr val="5D2884"/>
                </a:solidFill>
                <a:ea typeface="宋体" panose="02010600030101010101" pitchFamily="2" charset="-122"/>
              </a:rPr>
              <a:t>移动</a:t>
            </a:r>
            <a:endParaRPr lang="zh-CN" altLang="en-US" dirty="0">
              <a:solidFill>
                <a:srgbClr val="5D2884"/>
              </a:solidFill>
            </a:endParaRPr>
          </a:p>
          <a:p>
            <a:pPr marL="514350" indent="-514350">
              <a:buFontTx/>
              <a:buAutoNum type="arabicPeriod"/>
            </a:pPr>
            <a:endParaRPr lang="zh-CN" altLang="en-US" dirty="0">
              <a:solidFill>
                <a:srgbClr val="5D2884"/>
              </a:solidFill>
            </a:endParaRPr>
          </a:p>
          <a:p>
            <a:pPr marL="514350" indent="-514350">
              <a:buFontTx/>
              <a:buAutoNum type="arabicPeriod"/>
            </a:pPr>
            <a:r>
              <a:rPr lang="zh-CN" altLang="en-US" dirty="0">
                <a:solidFill>
                  <a:srgbClr val="5D2884"/>
                </a:solidFill>
              </a:rPr>
              <a:t>试着提高香烟的价格</a:t>
            </a:r>
          </a:p>
          <a:p>
            <a:pPr marL="514350" indent="-514350">
              <a:buNone/>
            </a:pPr>
            <a:endParaRPr lang="zh-CN" altLang="en-US" dirty="0">
              <a:solidFill>
                <a:srgbClr val="5D2884"/>
              </a:solidFill>
            </a:endParaRPr>
          </a:p>
        </p:txBody>
      </p:sp>
      <p:sp>
        <p:nvSpPr>
          <p:cNvPr id="52228" name="Footer Placeholder 4"/>
          <p:cNvSpPr txBox="1">
            <a:spLocks noGrp="1"/>
          </p:cNvSpPr>
          <p:nvPr/>
        </p:nvSpPr>
        <p:spPr>
          <a:xfrm>
            <a:off x="0" y="6492875"/>
            <a:ext cx="8643938"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eaLnBrk="1" hangingPunct="1">
              <a:buNone/>
            </a:pPr>
            <a:r>
              <a:rPr lang="en-US" altLang="zh-CN" sz="1100" dirty="0">
                <a:solidFill>
                  <a:schemeClr val="tx1"/>
                </a:solidFill>
                <a:ea typeface="宋体" panose="02010600030101010101" pitchFamily="2" charset="-122"/>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2229" name="Slide Number Placeholder 1"/>
          <p:cNvSpPr txBox="1">
            <a:spLocks noGrp="1"/>
          </p:cNvSpPr>
          <p:nvPr/>
        </p:nvSpPr>
        <p:spPr>
          <a:xfrm>
            <a:off x="8628063" y="6467475"/>
            <a:ext cx="515937" cy="390525"/>
          </a:xfrm>
          <a:prstGeom prst="rect">
            <a:avLst/>
          </a:prstGeom>
          <a:noFill/>
          <a:ln w="9525">
            <a:noFill/>
          </a:ln>
        </p:spPr>
        <p:txBody>
          <a:bodyPr/>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algn="ctr" eaLnBrk="1" hangingPunct="1">
              <a:spcBef>
                <a:spcPct val="0"/>
              </a:spcBef>
              <a:buNone/>
            </a:pPr>
            <a:fld id="{9A0DB2DC-4C9A-4742-B13C-FB6460FD3503}" type="slidenum">
              <a:rPr lang="en-US" altLang="zh-CN" sz="1200" dirty="0">
                <a:solidFill>
                  <a:srgbClr val="002060"/>
                </a:solidFill>
                <a:ea typeface="宋体" panose="02010600030101010101" pitchFamily="2" charset="-122"/>
              </a:rPr>
              <a:t>68</a:t>
            </a:fld>
            <a:endParaRPr lang="en-US" altLang="zh-CN" sz="1200" dirty="0">
              <a:solidFill>
                <a:srgbClr val="002060"/>
              </a:solidFill>
              <a:ea typeface="宋体" panose="02010600030101010101" pitchFamily="2" charset="-122"/>
            </a:endParaRPr>
          </a:p>
        </p:txBody>
      </p:sp>
      <p:sp>
        <p:nvSpPr>
          <p:cNvPr id="52230" name="TextBox 2"/>
          <p:cNvSpPr txBox="1"/>
          <p:nvPr/>
        </p:nvSpPr>
        <p:spPr>
          <a:xfrm>
            <a:off x="4427855" y="1126173"/>
            <a:ext cx="3738880" cy="207264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eaLnBrk="1" hangingPunct="1">
              <a:buNone/>
            </a:pPr>
            <a:r>
              <a:rPr lang="zh-CN" altLang="en-US" sz="2800" i="1" dirty="0">
                <a:solidFill>
                  <a:srgbClr val="002060"/>
                </a:solidFill>
              </a:rPr>
              <a:t>吸烟有害健康！！！</a:t>
            </a:r>
          </a:p>
          <a:p>
            <a:pPr marL="0" lvl="0" indent="0" eaLnBrk="1" hangingPunct="1">
              <a:buNone/>
            </a:pPr>
            <a:endParaRPr lang="zh-CN" altLang="en-US" sz="2800" i="1" dirty="0">
              <a:solidFill>
                <a:srgbClr val="002060"/>
              </a:solidFill>
            </a:endParaRPr>
          </a:p>
          <a:p>
            <a:pPr marL="0" lvl="0" indent="0" eaLnBrk="1" hangingPunct="1">
              <a:buNone/>
            </a:pPr>
            <a:r>
              <a:rPr lang="zh-CN" altLang="en-US" sz="2800" i="1" dirty="0">
                <a:solidFill>
                  <a:srgbClr val="002060"/>
                </a:solidFill>
              </a:rPr>
              <a:t>“</a:t>
            </a:r>
            <a:r>
              <a:rPr lang="zh-CN" altLang="en-US" sz="2800" i="1" dirty="0">
                <a:solidFill>
                  <a:srgbClr val="002060"/>
                </a:solidFill>
                <a:ea typeface="宋体" panose="02010600030101010101" pitchFamily="2" charset="-122"/>
              </a:rPr>
              <a:t>什么是制止这种行为</a:t>
            </a:r>
          </a:p>
          <a:p>
            <a:pPr marL="0" lvl="0" indent="0" eaLnBrk="1" hangingPunct="1">
              <a:buNone/>
            </a:pPr>
            <a:r>
              <a:rPr lang="zh-CN" altLang="en-US" sz="2800" i="1" dirty="0">
                <a:solidFill>
                  <a:srgbClr val="002060"/>
                </a:solidFill>
                <a:ea typeface="宋体" panose="02010600030101010101" pitchFamily="2" charset="-122"/>
              </a:rPr>
              <a:t>最好的方法？”</a:t>
            </a:r>
          </a:p>
        </p:txBody>
      </p:sp>
      <p:pic>
        <p:nvPicPr>
          <p:cNvPr id="52231" name="Picture 9"/>
          <p:cNvPicPr>
            <a:picLocks noChangeAspect="1"/>
          </p:cNvPicPr>
          <p:nvPr/>
        </p:nvPicPr>
        <p:blipFill>
          <a:blip r:embed="rId2"/>
          <a:stretch>
            <a:fillRect/>
          </a:stretch>
        </p:blipFill>
        <p:spPr>
          <a:xfrm>
            <a:off x="496888" y="903288"/>
            <a:ext cx="3467100" cy="2295525"/>
          </a:xfrm>
          <a:prstGeom prst="rect">
            <a:avLst/>
          </a:prstGeom>
          <a:noFill/>
          <a:ln w="9525">
            <a:noFill/>
          </a:ln>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idx="4294967295"/>
          </p:nvPr>
        </p:nvSpPr>
        <p:spPr/>
        <p:txBody>
          <a:bodyPr vert="horz" wrap="square" lIns="91440" tIns="45720" rIns="91440" bIns="45720" anchor="t" anchorCtr="0"/>
          <a:lstStyle/>
          <a:p>
            <a:r>
              <a:rPr lang="zh-CN" altLang="en-US" dirty="0">
                <a:ea typeface="宋体" panose="02010600030101010101" pitchFamily="2" charset="-122"/>
              </a:rPr>
              <a:t>减少香烟需求量的两种方法</a:t>
            </a:r>
          </a:p>
        </p:txBody>
      </p:sp>
      <p:sp>
        <p:nvSpPr>
          <p:cNvPr id="53251" name="Content Placeholder 1"/>
          <p:cNvSpPr>
            <a:spLocks noGrp="1"/>
          </p:cNvSpPr>
          <p:nvPr>
            <p:ph idx="1"/>
          </p:nvPr>
        </p:nvSpPr>
        <p:spPr>
          <a:xfrm>
            <a:off x="314325" y="996950"/>
            <a:ext cx="8601075" cy="5480050"/>
          </a:xfrm>
        </p:spPr>
        <p:txBody>
          <a:bodyPr vert="horz" wrap="square" lIns="91440" tIns="45720" rIns="91440" bIns="45720" anchor="t" anchorCtr="0"/>
          <a:lstStyle/>
          <a:p>
            <a:pPr marL="514350" indent="-514350">
              <a:buFontTx/>
              <a:buAutoNum type="arabicPeriod"/>
            </a:pPr>
            <a:r>
              <a:rPr lang="zh-CN" altLang="en-US" dirty="0">
                <a:solidFill>
                  <a:srgbClr val="5D2884"/>
                </a:solidFill>
              </a:rPr>
              <a:t>香烟和其他烟草产品的需求曲线</a:t>
            </a:r>
            <a:r>
              <a:rPr lang="zh-CN" altLang="en-US" dirty="0">
                <a:solidFill>
                  <a:srgbClr val="5D2884"/>
                </a:solidFill>
                <a:ea typeface="宋体" panose="02010600030101010101" pitchFamily="2" charset="-122"/>
              </a:rPr>
              <a:t>的移动</a:t>
            </a:r>
            <a:r>
              <a:rPr lang="zh-CN" altLang="en-US" dirty="0">
                <a:solidFill>
                  <a:srgbClr val="5D2884"/>
                </a:solidFill>
              </a:rPr>
              <a:t> </a:t>
            </a:r>
          </a:p>
          <a:p>
            <a:pPr lvl="1"/>
            <a:r>
              <a:rPr lang="zh-CN" altLang="en-US" dirty="0"/>
              <a:t>公共服务公告</a:t>
            </a:r>
          </a:p>
          <a:p>
            <a:pPr lvl="1"/>
            <a:r>
              <a:rPr lang="zh-CN" altLang="en-US" dirty="0"/>
              <a:t>香烟包装上的强制性健康警告</a:t>
            </a:r>
          </a:p>
          <a:p>
            <a:pPr lvl="1"/>
            <a:r>
              <a:rPr lang="zh-CN" altLang="en-US" dirty="0"/>
              <a:t>在电视上禁止吸烟广告</a:t>
            </a:r>
          </a:p>
          <a:p>
            <a:pPr marL="514350" indent="-514350"/>
            <a:r>
              <a:rPr lang="zh-CN" altLang="en-US" dirty="0">
                <a:solidFill>
                  <a:srgbClr val="5D2884"/>
                </a:solidFill>
                <a:ea typeface="宋体" panose="02010600030101010101" pitchFamily="2" charset="-122"/>
              </a:rPr>
              <a:t>若成功</a:t>
            </a:r>
          </a:p>
          <a:p>
            <a:pPr lvl="1"/>
            <a:r>
              <a:rPr lang="zh-CN" altLang="en-US" dirty="0">
                <a:ea typeface="宋体" panose="02010600030101010101" pitchFamily="2" charset="-122"/>
              </a:rPr>
              <a:t>需求曲线向左移动</a:t>
            </a:r>
          </a:p>
        </p:txBody>
      </p:sp>
      <p:sp>
        <p:nvSpPr>
          <p:cNvPr id="53252" name="Footer Placeholder 4"/>
          <p:cNvSpPr txBox="1">
            <a:spLocks noGrp="1"/>
          </p:cNvSpPr>
          <p:nvPr/>
        </p:nvSpPr>
        <p:spPr>
          <a:xfrm>
            <a:off x="0" y="6492875"/>
            <a:ext cx="8643938"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eaLnBrk="1" hangingPunct="1">
              <a:buNone/>
            </a:pPr>
            <a:r>
              <a:rPr lang="en-US" altLang="zh-CN" sz="1100" dirty="0">
                <a:solidFill>
                  <a:schemeClr val="tx1"/>
                </a:solidFill>
                <a:ea typeface="宋体" panose="02010600030101010101" pitchFamily="2" charset="-122"/>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3253" name="Slide Number Placeholder 1"/>
          <p:cNvSpPr txBox="1">
            <a:spLocks noGrp="1"/>
          </p:cNvSpPr>
          <p:nvPr/>
        </p:nvSpPr>
        <p:spPr>
          <a:xfrm>
            <a:off x="8628063" y="6467475"/>
            <a:ext cx="515937" cy="390525"/>
          </a:xfrm>
          <a:prstGeom prst="rect">
            <a:avLst/>
          </a:prstGeom>
          <a:noFill/>
          <a:ln w="9525">
            <a:noFill/>
          </a:ln>
        </p:spPr>
        <p:txBody>
          <a:bodyPr/>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algn="ctr" eaLnBrk="1" hangingPunct="1">
              <a:spcBef>
                <a:spcPct val="0"/>
              </a:spcBef>
              <a:buNone/>
            </a:pPr>
            <a:fld id="{9A0DB2DC-4C9A-4742-B13C-FB6460FD3503}" type="slidenum">
              <a:rPr lang="en-US" altLang="zh-CN" sz="1200" dirty="0">
                <a:solidFill>
                  <a:srgbClr val="002060"/>
                </a:solidFill>
                <a:ea typeface="宋体" panose="02010600030101010101" pitchFamily="2" charset="-122"/>
              </a:rPr>
              <a:t>69</a:t>
            </a:fld>
            <a:endParaRPr lang="en-US" altLang="zh-CN" sz="1200" dirty="0">
              <a:solidFill>
                <a:srgbClr val="002060"/>
              </a:solidFill>
              <a:ea typeface="宋体" panose="02010600030101010101" pitchFamily="2"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p:nvPr>
        </p:nvSpPr>
        <p:spPr>
          <a:xfrm>
            <a:off x="322263" y="1385888"/>
            <a:ext cx="8229600" cy="4784725"/>
          </a:xfrm>
        </p:spPr>
        <p:txBody>
          <a:bodyPr vert="horz" wrap="square" lIns="91440" tIns="45720" rIns="91440" bIns="45720" anchor="t" anchorCtr="0"/>
          <a:lstStyle/>
          <a:p>
            <a:pPr eaLnBrk="1" hangingPunct="1"/>
            <a:r>
              <a:rPr lang="zh-CN" altLang="en-US" sz="2000" b="0" dirty="0">
                <a:solidFill>
                  <a:srgbClr val="000000"/>
                </a:solidFill>
                <a:latin typeface="Adobe 黑体 Std R" pitchFamily="34" charset="-122"/>
                <a:ea typeface="Adobe 黑体 Std R" pitchFamily="34" charset="-122"/>
              </a:rPr>
              <a:t>需求曲线：</a:t>
            </a:r>
            <a:r>
              <a:rPr lang="zh-CN" altLang="en-US" sz="2000" b="0" dirty="0">
                <a:solidFill>
                  <a:schemeClr val="tx1"/>
                </a:solidFill>
                <a:latin typeface="Adobe 黑体 Std R" pitchFamily="34" charset="-122"/>
                <a:ea typeface="Adobe 黑体 Std R" pitchFamily="34" charset="-122"/>
              </a:rPr>
              <a:t>在坐标系里用曲线表示需求量和价格之间的关系</a:t>
            </a:r>
            <a:endParaRPr lang="en-US" altLang="zh-CN" sz="2000" b="0" dirty="0">
              <a:solidFill>
                <a:schemeClr val="tx1"/>
              </a:solidFill>
              <a:latin typeface="Adobe 黑体 Std R" pitchFamily="34" charset="-122"/>
              <a:ea typeface="Adobe 黑体 Std R" pitchFamily="34" charset="-122"/>
            </a:endParaRPr>
          </a:p>
          <a:p>
            <a:pPr eaLnBrk="1" hangingPunct="1"/>
            <a:endParaRPr lang="en-US" altLang="zh-CN" dirty="0">
              <a:solidFill>
                <a:srgbClr val="00B050"/>
              </a:solidFill>
            </a:endParaRPr>
          </a:p>
          <a:p>
            <a:pPr lvl="1" eaLnBrk="1" hangingPunct="1"/>
            <a:endParaRPr lang="zh-CN" altLang="en-US" dirty="0"/>
          </a:p>
        </p:txBody>
      </p:sp>
      <p:grpSp>
        <p:nvGrpSpPr>
          <p:cNvPr id="8195" name="组合 18"/>
          <p:cNvGrpSpPr/>
          <p:nvPr/>
        </p:nvGrpSpPr>
        <p:grpSpPr>
          <a:xfrm>
            <a:off x="971550" y="2093913"/>
            <a:ext cx="6216650" cy="3368675"/>
            <a:chOff x="0" y="0"/>
            <a:chExt cx="6217386" cy="3369728"/>
          </a:xfrm>
        </p:grpSpPr>
        <mc:AlternateContent xmlns:mc="http://schemas.openxmlformats.org/markup-compatibility/2006" xmlns:a14="http://schemas.microsoft.com/office/drawing/2010/main">
          <mc:Choice Requires="a14">
            <p:graphicFrame>
              <p:nvGraphicFramePr>
                <p:cNvPr id="10247" name="Object 4"/>
                <p:cNvGraphicFramePr>
                  <a:graphicFrameLocks noChangeAspect="1"/>
                </p:cNvGraphicFramePr>
                <p:nvPr/>
              </p:nvGraphicFramePr>
              <p:xfrm>
                <a:off x="1143008" y="440794"/>
                <a:ext cx="212725" cy="230187"/>
              </p:xfrm>
              <a:graphic>
                <a:graphicData uri="http://schemas.openxmlformats.org/presentationml/2006/ole">
                  <mc:AlternateContent>
                    <mc:Choice xmlns:v="urn:schemas-microsoft-com:vml" Requires="v">
                      <p:oleObj r:id="rId2" imgW="153035" imgH="166370" progId="">
                        <p:embed/>
                      </p:oleObj>
                    </mc:Choice>
                    <mc:Fallback>
                      <p:oleObj r:id="rId2" imgW="153035" imgH="166370" progId="">
                        <p:embed/>
                        <p:pic>
                          <p:nvPicPr>
                            <p:cNvPr id="0" name="图片 3075"/>
                            <p:cNvPicPr/>
                            <p:nvPr/>
                          </p:nvPicPr>
                          <p:blipFill>
                            <a:blip r:embed="rId3"/>
                            <a:stretch>
                              <a:fillRect/>
                            </a:stretch>
                          </p:blipFill>
                          <p:spPr>
                            <a:xfrm>
                              <a:off x="1143008" y="440794"/>
                              <a:ext cx="212725" cy="230187"/>
                            </a:xfrm>
                            <a:prstGeom prst="rect">
                              <a:avLst/>
                            </a:prstGeom>
                            <a:noFill/>
                            <a:ln w="38100">
                              <a:noFill/>
                              <a:miter/>
                            </a:ln>
                          </p:spPr>
                        </p:pic>
                      </p:oleObj>
                    </mc:Fallback>
                  </mc:AlternateContent>
                </a:graphicData>
              </a:graphic>
            </p:graphicFrame>
          </mc:Choice>
          <mc:Fallback xmlns="">
            <p:graphicFrame>
              <p:nvGraphicFramePr>
                <p:cNvPr id="10247" name="Object 4"/>
                <p:cNvGraphicFramePr>
                  <a:graphicFrameLocks noChangeAspect="1"/>
                </p:cNvGraphicFramePr>
                <p:nvPr/>
              </p:nvGraphicFramePr>
              <p:xfrm>
                <a:off x="1143008" y="440794"/>
                <a:ext cx="212725" cy="230187"/>
              </p:xfrm>
              <a:graphic>
                <a:graphicData uri="http://schemas.openxmlformats.org/presentationml/2006/ole">
                  <mc:AlternateContent>
                    <mc:Choice xmlns:v="urn:schemas-microsoft-com:vml" Requires="v">
                      <p:oleObj r:id="rId4" imgW="153035" imgH="166370" progId="">
                        <p:embed/>
                      </p:oleObj>
                    </mc:Choice>
                    <mc:Fallback>
                      <p:oleObj r:id="rId4" imgW="153035" imgH="166370" progId="">
                        <p:embed/>
                        <p:pic>
                          <p:nvPicPr>
                            <p:cNvPr id="0" name="图片 3075"/>
                            <p:cNvPicPr/>
                            <p:nvPr/>
                          </p:nvPicPr>
                          <p:blipFill>
                            <a:blip r:embed="rId5"/>
                            <a:stretch>
                              <a:fillRect/>
                            </a:stretch>
                          </p:blipFill>
                          <p:spPr>
                            <a:xfrm>
                              <a:off x="1143008" y="440794"/>
                              <a:ext cx="212725" cy="230187"/>
                            </a:xfrm>
                            <a:prstGeom prst="rect">
                              <a:avLst/>
                            </a:prstGeom>
                            <a:noFill/>
                            <a:ln w="38100">
                              <a:noFill/>
                              <a:miter/>
                            </a:ln>
                          </p:spPr>
                        </p:pic>
                      </p:oleObj>
                    </mc:Fallback>
                  </mc:AlternateContent>
                </a:graphicData>
              </a:graphic>
            </p:graphicFrame>
          </mc:Fallback>
        </mc:AlternateContent>
        <p:grpSp>
          <p:nvGrpSpPr>
            <p:cNvPr id="10248" name="组合 17"/>
            <p:cNvGrpSpPr/>
            <p:nvPr/>
          </p:nvGrpSpPr>
          <p:grpSpPr>
            <a:xfrm>
              <a:off x="0" y="0"/>
              <a:ext cx="6217386" cy="3369728"/>
              <a:chOff x="0" y="0"/>
              <a:chExt cx="6217386" cy="3369728"/>
            </a:xfrm>
          </p:grpSpPr>
          <p:grpSp>
            <p:nvGrpSpPr>
              <p:cNvPr id="10249" name="组合 14"/>
              <p:cNvGrpSpPr/>
              <p:nvPr/>
            </p:nvGrpSpPr>
            <p:grpSpPr>
              <a:xfrm>
                <a:off x="288032" y="64810"/>
                <a:ext cx="5929354" cy="3286148"/>
                <a:chOff x="216626" y="-6628"/>
                <a:chExt cx="5929354" cy="3286148"/>
              </a:xfrm>
            </p:grpSpPr>
            <mc:AlternateContent xmlns:mc="http://schemas.openxmlformats.org/markup-compatibility/2006" xmlns:a14="http://schemas.microsoft.com/office/drawing/2010/main">
              <mc:Choice Requires="a14">
                <p:graphicFrame>
                  <p:nvGraphicFramePr>
                    <p:cNvPr id="10252" name="图表 5"/>
                    <p:cNvGraphicFramePr/>
                    <p:nvPr/>
                  </p:nvGraphicFramePr>
                  <p:xfrm>
                    <a:off x="216626" y="-6628"/>
                    <a:ext cx="5929354" cy="3286148"/>
                  </p:xfrm>
                  <a:graphic>
                    <a:graphicData uri="http://schemas.openxmlformats.org/presentationml/2006/ole">
                      <mc:AlternateContent>
                        <mc:Choice xmlns:v="urn:schemas-microsoft-com:vml" Requires="v">
                          <p:oleObj r:id="rId6" imgW="5931535" imgH="3285490" progId="Excel.Chart.8">
                            <p:embed/>
                          </p:oleObj>
                        </mc:Choice>
                        <mc:Fallback>
                          <p:oleObj r:id="rId6" imgW="5931535" imgH="3285490" progId="Excel.Chart.8">
                            <p:embed/>
                            <p:pic>
                              <p:nvPicPr>
                                <p:cNvPr id="0" name="图片 3080"/>
                                <p:cNvPicPr/>
                                <p:nvPr/>
                              </p:nvPicPr>
                              <p:blipFill>
                                <a:blip r:embed="rId7"/>
                                <a:stretch>
                                  <a:fillRect/>
                                </a:stretch>
                              </p:blipFill>
                              <p:spPr>
                                <a:xfrm>
                                  <a:off x="216626" y="-6628"/>
                                  <a:ext cx="5929354" cy="3286148"/>
                                </a:xfrm>
                                <a:prstGeom prst="rect">
                                  <a:avLst/>
                                </a:prstGeom>
                                <a:noFill/>
                                <a:ln w="38100">
                                  <a:noFill/>
                                  <a:miter/>
                                </a:ln>
                              </p:spPr>
                            </p:pic>
                          </p:oleObj>
                        </mc:Fallback>
                      </mc:AlternateContent>
                    </a:graphicData>
                  </a:graphic>
                </p:graphicFrame>
              </mc:Choice>
              <mc:Fallback xmlns="">
                <p:graphicFrame>
                  <p:nvGraphicFramePr>
                    <p:cNvPr id="10252" name="图表 5"/>
                    <p:cNvGraphicFramePr/>
                    <p:nvPr/>
                  </p:nvGraphicFramePr>
                  <p:xfrm>
                    <a:off x="216626" y="-6628"/>
                    <a:ext cx="5929354" cy="3286148"/>
                  </p:xfrm>
                  <a:graphic>
                    <a:graphicData uri="http://schemas.openxmlformats.org/presentationml/2006/ole">
                      <mc:AlternateContent>
                        <mc:Choice xmlns:v="urn:schemas-microsoft-com:vml" Requires="v">
                          <p:oleObj r:id="rId8" imgW="5931535" imgH="3285490" progId="Excel.Chart.8">
                            <p:embed/>
                          </p:oleObj>
                        </mc:Choice>
                        <mc:Fallback>
                          <p:oleObj r:id="rId8" imgW="5931535" imgH="3285490" progId="Excel.Chart.8">
                            <p:embed/>
                            <p:pic>
                              <p:nvPicPr>
                                <p:cNvPr id="0" name="图片 3080"/>
                                <p:cNvPicPr/>
                                <p:nvPr/>
                              </p:nvPicPr>
                              <p:blipFill>
                                <a:blip r:embed="rId9"/>
                                <a:stretch>
                                  <a:fillRect/>
                                </a:stretch>
                              </p:blipFill>
                              <p:spPr>
                                <a:xfrm>
                                  <a:off x="216626" y="-6628"/>
                                  <a:ext cx="5929354" cy="3286148"/>
                                </a:xfrm>
                                <a:prstGeom prst="rect">
                                  <a:avLst/>
                                </a:prstGeom>
                                <a:noFill/>
                                <a:ln w="38100">
                                  <a:noFill/>
                                  <a:miter/>
                                </a:ln>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0253" name="Object 8"/>
                    <p:cNvGraphicFramePr>
                      <a:graphicFrameLocks noChangeAspect="1"/>
                    </p:cNvGraphicFramePr>
                    <p:nvPr/>
                  </p:nvGraphicFramePr>
                  <p:xfrm>
                    <a:off x="1983287" y="607467"/>
                    <a:ext cx="212725" cy="230187"/>
                  </p:xfrm>
                  <a:graphic>
                    <a:graphicData uri="http://schemas.openxmlformats.org/presentationml/2006/ole">
                      <mc:AlternateContent>
                        <mc:Choice xmlns:v="urn:schemas-microsoft-com:vml" Requires="v">
                          <p:oleObj r:id="rId10" imgW="153035" imgH="166370" progId="">
                            <p:embed/>
                          </p:oleObj>
                        </mc:Choice>
                        <mc:Fallback>
                          <p:oleObj r:id="rId10" imgW="153035" imgH="166370" progId="">
                            <p:embed/>
                            <p:pic>
                              <p:nvPicPr>
                                <p:cNvPr id="0" name="图片 3081"/>
                                <p:cNvPicPr/>
                                <p:nvPr/>
                              </p:nvPicPr>
                              <p:blipFill>
                                <a:blip r:embed="rId11"/>
                                <a:stretch>
                                  <a:fillRect/>
                                </a:stretch>
                              </p:blipFill>
                              <p:spPr>
                                <a:xfrm>
                                  <a:off x="1983287" y="607467"/>
                                  <a:ext cx="212725" cy="230187"/>
                                </a:xfrm>
                                <a:prstGeom prst="rect">
                                  <a:avLst/>
                                </a:prstGeom>
                                <a:noFill/>
                                <a:ln w="38100">
                                  <a:noFill/>
                                  <a:miter/>
                                </a:ln>
                              </p:spPr>
                            </p:pic>
                          </p:oleObj>
                        </mc:Fallback>
                      </mc:AlternateContent>
                    </a:graphicData>
                  </a:graphic>
                </p:graphicFrame>
              </mc:Choice>
              <mc:Fallback xmlns="">
                <p:graphicFrame>
                  <p:nvGraphicFramePr>
                    <p:cNvPr id="10253" name="Object 8"/>
                    <p:cNvGraphicFramePr>
                      <a:graphicFrameLocks noChangeAspect="1"/>
                    </p:cNvGraphicFramePr>
                    <p:nvPr/>
                  </p:nvGraphicFramePr>
                  <p:xfrm>
                    <a:off x="1983287" y="607467"/>
                    <a:ext cx="212725" cy="230187"/>
                  </p:xfrm>
                  <a:graphic>
                    <a:graphicData uri="http://schemas.openxmlformats.org/presentationml/2006/ole">
                      <mc:AlternateContent>
                        <mc:Choice xmlns:v="urn:schemas-microsoft-com:vml" Requires="v">
                          <p:oleObj r:id="rId12" imgW="153035" imgH="166370" progId="">
                            <p:embed/>
                          </p:oleObj>
                        </mc:Choice>
                        <mc:Fallback>
                          <p:oleObj r:id="rId12" imgW="153035" imgH="166370" progId="">
                            <p:embed/>
                            <p:pic>
                              <p:nvPicPr>
                                <p:cNvPr id="0" name="图片 3081"/>
                                <p:cNvPicPr/>
                                <p:nvPr/>
                              </p:nvPicPr>
                              <p:blipFill>
                                <a:blip r:embed="rId13"/>
                                <a:stretch>
                                  <a:fillRect/>
                                </a:stretch>
                              </p:blipFill>
                              <p:spPr>
                                <a:xfrm>
                                  <a:off x="1983287" y="607467"/>
                                  <a:ext cx="212725" cy="230187"/>
                                </a:xfrm>
                                <a:prstGeom prst="rect">
                                  <a:avLst/>
                                </a:prstGeom>
                                <a:noFill/>
                                <a:ln w="38100">
                                  <a:noFill/>
                                  <a:miter/>
                                </a:ln>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0254" name="Object 9"/>
                    <p:cNvGraphicFramePr>
                      <a:graphicFrameLocks noChangeAspect="1"/>
                    </p:cNvGraphicFramePr>
                    <p:nvPr/>
                  </p:nvGraphicFramePr>
                  <p:xfrm>
                    <a:off x="2892480" y="939013"/>
                    <a:ext cx="212725" cy="247650"/>
                  </p:xfrm>
                  <a:graphic>
                    <a:graphicData uri="http://schemas.openxmlformats.org/presentationml/2006/ole">
                      <mc:AlternateContent>
                        <mc:Choice xmlns:v="urn:schemas-microsoft-com:vml" Requires="v">
                          <p:oleObj r:id="rId14" imgW="153035" imgH="178435" progId="">
                            <p:embed/>
                          </p:oleObj>
                        </mc:Choice>
                        <mc:Fallback>
                          <p:oleObj r:id="rId14" imgW="153035" imgH="178435" progId="">
                            <p:embed/>
                            <p:pic>
                              <p:nvPicPr>
                                <p:cNvPr id="0" name="图片 3082"/>
                                <p:cNvPicPr/>
                                <p:nvPr/>
                              </p:nvPicPr>
                              <p:blipFill>
                                <a:blip r:embed="rId15"/>
                                <a:stretch>
                                  <a:fillRect/>
                                </a:stretch>
                              </p:blipFill>
                              <p:spPr>
                                <a:xfrm>
                                  <a:off x="2892480" y="939013"/>
                                  <a:ext cx="212725" cy="247650"/>
                                </a:xfrm>
                                <a:prstGeom prst="rect">
                                  <a:avLst/>
                                </a:prstGeom>
                                <a:noFill/>
                                <a:ln w="38100">
                                  <a:noFill/>
                                  <a:miter/>
                                </a:ln>
                              </p:spPr>
                            </p:pic>
                          </p:oleObj>
                        </mc:Fallback>
                      </mc:AlternateContent>
                    </a:graphicData>
                  </a:graphic>
                </p:graphicFrame>
              </mc:Choice>
              <mc:Fallback xmlns="">
                <p:graphicFrame>
                  <p:nvGraphicFramePr>
                    <p:cNvPr id="10254" name="Object 9"/>
                    <p:cNvGraphicFramePr>
                      <a:graphicFrameLocks noChangeAspect="1"/>
                    </p:cNvGraphicFramePr>
                    <p:nvPr/>
                  </p:nvGraphicFramePr>
                  <p:xfrm>
                    <a:off x="2892480" y="939013"/>
                    <a:ext cx="212725" cy="247650"/>
                  </p:xfrm>
                  <a:graphic>
                    <a:graphicData uri="http://schemas.openxmlformats.org/presentationml/2006/ole">
                      <mc:AlternateContent>
                        <mc:Choice xmlns:v="urn:schemas-microsoft-com:vml" Requires="v">
                          <p:oleObj r:id="rId16" imgW="153035" imgH="178435" progId="">
                            <p:embed/>
                          </p:oleObj>
                        </mc:Choice>
                        <mc:Fallback>
                          <p:oleObj r:id="rId16" imgW="153035" imgH="178435" progId="">
                            <p:embed/>
                            <p:pic>
                              <p:nvPicPr>
                                <p:cNvPr id="0" name="图片 3082"/>
                                <p:cNvPicPr/>
                                <p:nvPr/>
                              </p:nvPicPr>
                              <p:blipFill>
                                <a:blip r:embed="rId17"/>
                                <a:stretch>
                                  <a:fillRect/>
                                </a:stretch>
                              </p:blipFill>
                              <p:spPr>
                                <a:xfrm>
                                  <a:off x="2892480" y="939013"/>
                                  <a:ext cx="212725" cy="247650"/>
                                </a:xfrm>
                                <a:prstGeom prst="rect">
                                  <a:avLst/>
                                </a:prstGeom>
                                <a:noFill/>
                                <a:ln w="38100">
                                  <a:noFill/>
                                  <a:miter/>
                                </a:ln>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0255" name="Object 10"/>
                    <p:cNvSpPr txBox="1"/>
                    <p:nvPr/>
                  </p:nvSpPr>
                  <p:spPr>
                    <a:xfrm>
                      <a:off x="3783500" y="1181490"/>
                      <a:ext cx="230215" cy="230260"/>
                    </a:xfrm>
                    <a:prstGeom prst="rect">
                      <a:avLst/>
                    </a:prstGeom>
                    <a:noFill/>
                    <a:ln w="38100">
                      <a:noFill/>
                      <a:miter/>
                    </a:ln>
                  </p:spPr>
                  <p:txBody>
                    <a:bodyPr>
                      <a:noAutofit/>
                    </a:bodyPr>
                    <a:lstStyle/>
                    <a:p>
                      <a:pPr/>
                      <a14:m>
                        <m:oMathPara xmlns:m="http://schemas.openxmlformats.org/officeDocument/2006/math">
                          <m:oMathParaPr>
                            <m:jc m:val="left"/>
                          </m:oMathParaPr>
                          <m:oMath xmlns:m="http://schemas.openxmlformats.org/officeDocument/2006/math">
                            <m:r>
                              <m:rPr>
                                <m:sty m:val="p"/>
                              </m:rPr>
                              <a:rPr lang="en-US" altLang="zh-CN" sz="1400" i="1">
                                <a:solidFill>
                                  <a:srgbClr val="000000"/>
                                </a:solidFill>
                                <a:latin typeface="Cambria Math" panose="02040503050406030204" pitchFamily="18" charset="0"/>
                              </a:rPr>
                              <m:t>F</m:t>
                            </m:r>
                          </m:oMath>
                        </m:oMathPara>
                      </a14:m>
                      <a:endParaRPr lang="zh-CN" altLang="en-US" sz="1400" dirty="0"/>
                    </a:p>
                  </p:txBody>
                </p:sp>
              </mc:Choice>
              <mc:Fallback xmlns="">
                <p:sp>
                  <p:nvSpPr>
                    <p:cNvPr id="10255" name="Object 10"/>
                    <p:cNvSpPr txBox="1">
                      <a:spLocks noRot="1" noChangeAspect="1" noMove="1" noResize="1" noEditPoints="1" noAdjustHandles="1" noChangeArrowheads="1" noChangeShapeType="1" noTextEdit="1"/>
                    </p:cNvSpPr>
                    <p:nvPr/>
                  </p:nvSpPr>
                  <p:spPr>
                    <a:xfrm>
                      <a:off x="3783500" y="1181490"/>
                      <a:ext cx="230215" cy="230260"/>
                    </a:xfrm>
                    <a:prstGeom prst="rect">
                      <a:avLst/>
                    </a:prstGeom>
                    <a:blipFill>
                      <a:blip r:embed="rId18"/>
                      <a:stretch>
                        <a:fillRect r="-10811" b="-18421"/>
                      </a:stretch>
                    </a:blipFill>
                    <a:ln w="38100">
                      <a:noFill/>
                      <a:miter/>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56" name="Object 11"/>
                    <p:cNvSpPr txBox="1"/>
                    <p:nvPr/>
                  </p:nvSpPr>
                  <p:spPr>
                    <a:xfrm>
                      <a:off x="4583695" y="1465742"/>
                      <a:ext cx="231802" cy="230259"/>
                    </a:xfrm>
                    <a:prstGeom prst="rect">
                      <a:avLst/>
                    </a:prstGeom>
                    <a:noFill/>
                    <a:ln w="38100">
                      <a:noFill/>
                      <a:miter/>
                    </a:ln>
                  </p:spPr>
                  <p:txBody>
                    <a:bodyPr>
                      <a:noAutofit/>
                    </a:bodyPr>
                    <a:lstStyle/>
                    <a:p>
                      <a:pPr/>
                      <a14:m>
                        <m:oMathPara xmlns:m="http://schemas.openxmlformats.org/officeDocument/2006/math">
                          <m:oMathParaPr>
                            <m:jc m:val="left"/>
                          </m:oMathParaPr>
                          <m:oMath xmlns:m="http://schemas.openxmlformats.org/officeDocument/2006/math">
                            <m:r>
                              <m:rPr>
                                <m:sty m:val="p"/>
                              </m:rPr>
                              <a:rPr lang="en-US" altLang="zh-CN" sz="1600" i="1">
                                <a:solidFill>
                                  <a:srgbClr val="000000"/>
                                </a:solidFill>
                                <a:latin typeface="Cambria Math" panose="02040503050406030204" pitchFamily="18" charset="0"/>
                              </a:rPr>
                              <m:t>G</m:t>
                            </m:r>
                          </m:oMath>
                        </m:oMathPara>
                      </a14:m>
                      <a:endParaRPr lang="zh-CN" altLang="en-US" sz="1600" dirty="0"/>
                    </a:p>
                  </p:txBody>
                </p:sp>
              </mc:Choice>
              <mc:Fallback xmlns="">
                <p:sp>
                  <p:nvSpPr>
                    <p:cNvPr id="10256" name="Object 11"/>
                    <p:cNvSpPr txBox="1">
                      <a:spLocks noRot="1" noChangeAspect="1" noMove="1" noResize="1" noEditPoints="1" noAdjustHandles="1" noChangeArrowheads="1" noChangeShapeType="1" noTextEdit="1"/>
                    </p:cNvSpPr>
                    <p:nvPr/>
                  </p:nvSpPr>
                  <p:spPr>
                    <a:xfrm>
                      <a:off x="4583695" y="1465742"/>
                      <a:ext cx="231802" cy="230259"/>
                    </a:xfrm>
                    <a:prstGeom prst="rect">
                      <a:avLst/>
                    </a:prstGeom>
                    <a:blipFill>
                      <a:blip r:embed="rId19"/>
                      <a:stretch>
                        <a:fillRect r="-21053" b="-37838"/>
                      </a:stretch>
                    </a:blipFill>
                    <a:ln w="38100">
                      <a:noFill/>
                      <a:miter/>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57" name="Object 12"/>
                    <p:cNvSpPr txBox="1"/>
                    <p:nvPr/>
                  </p:nvSpPr>
                  <p:spPr>
                    <a:xfrm>
                      <a:off x="5458512" y="1753169"/>
                      <a:ext cx="230214" cy="247727"/>
                    </a:xfrm>
                    <a:prstGeom prst="rect">
                      <a:avLst/>
                    </a:prstGeom>
                    <a:noFill/>
                    <a:ln w="38100">
                      <a:noFill/>
                      <a:miter/>
                    </a:ln>
                  </p:spPr>
                  <p:txBody>
                    <a:bodyPr>
                      <a:noAutofit/>
                    </a:bodyPr>
                    <a:lstStyle/>
                    <a:p>
                      <a:pPr/>
                      <a14:m>
                        <m:oMathPara xmlns:m="http://schemas.openxmlformats.org/officeDocument/2006/math">
                          <m:oMathParaPr>
                            <m:jc m:val="left"/>
                          </m:oMathParaPr>
                          <m:oMath xmlns:m="http://schemas.openxmlformats.org/officeDocument/2006/math">
                            <m:r>
                              <m:rPr>
                                <m:sty m:val="p"/>
                              </m:rPr>
                              <a:rPr lang="en-US" altLang="zh-CN" sz="1400" i="1">
                                <a:solidFill>
                                  <a:srgbClr val="000000"/>
                                </a:solidFill>
                                <a:latin typeface="Cambria Math" panose="02040503050406030204" pitchFamily="18" charset="0"/>
                              </a:rPr>
                              <m:t>H</m:t>
                            </m:r>
                          </m:oMath>
                        </m:oMathPara>
                      </a14:m>
                      <a:endParaRPr lang="zh-CN" altLang="en-US" sz="1400" dirty="0"/>
                    </a:p>
                  </p:txBody>
                </p:sp>
              </mc:Choice>
              <mc:Fallback xmlns="">
                <p:sp>
                  <p:nvSpPr>
                    <p:cNvPr id="10257" name="Object 12"/>
                    <p:cNvSpPr txBox="1">
                      <a:spLocks noRot="1" noChangeAspect="1" noMove="1" noResize="1" noEditPoints="1" noAdjustHandles="1" noChangeArrowheads="1" noChangeShapeType="1" noTextEdit="1"/>
                    </p:cNvSpPr>
                    <p:nvPr/>
                  </p:nvSpPr>
                  <p:spPr>
                    <a:xfrm>
                      <a:off x="5458512" y="1753169"/>
                      <a:ext cx="230214" cy="247727"/>
                    </a:xfrm>
                    <a:prstGeom prst="rect">
                      <a:avLst/>
                    </a:prstGeom>
                    <a:blipFill>
                      <a:blip r:embed="rId20"/>
                      <a:stretch>
                        <a:fillRect r="-18421" b="-12500"/>
                      </a:stretch>
                    </a:blipFill>
                    <a:ln w="38100">
                      <a:noFill/>
                      <a:miter/>
                    </a:ln>
                  </p:spPr>
                  <p:txBody>
                    <a:bodyPr/>
                    <a:lstStyle/>
                    <a:p>
                      <a:r>
                        <a:rPr lang="zh-CN" altLang="en-US">
                          <a:noFill/>
                        </a:rPr>
                        <a:t> </a:t>
                      </a:r>
                    </a:p>
                  </p:txBody>
                </p:sp>
              </mc:Fallback>
            </mc:AlternateContent>
          </p:grpSp>
          <p:sp>
            <p:nvSpPr>
              <p:cNvPr id="10250" name="TextBox 15"/>
              <p:cNvSpPr txBox="1"/>
              <p:nvPr/>
            </p:nvSpPr>
            <p:spPr>
              <a:xfrm>
                <a:off x="0" y="0"/>
                <a:ext cx="1864613"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价格（元</a:t>
                </a:r>
                <a:r>
                  <a:rPr lang="en-US" altLang="zh-CN" sz="1800" b="0" dirty="0">
                    <a:solidFill>
                      <a:schemeClr val="tx1"/>
                    </a:solidFill>
                  </a:rPr>
                  <a:t>/</a:t>
                </a:r>
                <a:r>
                  <a:rPr lang="zh-CN" altLang="en-US" sz="1800" b="0" dirty="0">
                    <a:solidFill>
                      <a:schemeClr val="tx1"/>
                    </a:solidFill>
                  </a:rPr>
                  <a:t>千克）</a:t>
                </a:r>
              </a:p>
            </p:txBody>
          </p:sp>
          <p:sp>
            <p:nvSpPr>
              <p:cNvPr id="10251" name="TextBox 16"/>
              <p:cNvSpPr txBox="1"/>
              <p:nvPr/>
            </p:nvSpPr>
            <p:spPr>
              <a:xfrm>
                <a:off x="4200267" y="3000396"/>
                <a:ext cx="1800493"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0" dirty="0">
                    <a:solidFill>
                      <a:schemeClr val="tx1"/>
                    </a:solidFill>
                  </a:rPr>
                  <a:t>需求量（千克）</a:t>
                </a:r>
              </a:p>
            </p:txBody>
          </p:sp>
        </p:grpSp>
      </p:grpSp>
      <p:sp>
        <p:nvSpPr>
          <p:cNvPr id="8209" name="AutoShape 17"/>
          <p:cNvSpPr>
            <a:spLocks noChangeArrowheads="1"/>
          </p:cNvSpPr>
          <p:nvPr/>
        </p:nvSpPr>
        <p:spPr bwMode="auto">
          <a:xfrm>
            <a:off x="4321175" y="2441575"/>
            <a:ext cx="4589463" cy="446088"/>
          </a:xfrm>
          <a:prstGeom prst="roundRect">
            <a:avLst>
              <a:gd name="adj" fmla="val 16667"/>
            </a:avLst>
          </a:prstGeom>
          <a:solidFill>
            <a:schemeClr val="bg2">
              <a:lumMod val="20000"/>
              <a:lumOff val="80000"/>
            </a:schemeClr>
          </a:solidFill>
          <a:ln>
            <a:noFill/>
          </a:ln>
        </p:spPr>
        <p:txBody>
          <a:bodyPr lIns="90170" tIns="46990" rIns="90170" bIns="46990" anchor="ctr">
            <a:spAutoFit/>
          </a:bodyPr>
          <a:lstStyle>
            <a:lvl1pPr>
              <a:spcBef>
                <a:spcPct val="20000"/>
              </a:spcBef>
              <a:buChar char="•"/>
              <a:defRPr sz="3200" b="1">
                <a:solidFill>
                  <a:srgbClr val="CC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各点表示每一价格下所需求的商品数量。</a:t>
            </a:r>
          </a:p>
        </p:txBody>
      </p:sp>
      <p:sp>
        <p:nvSpPr>
          <p:cNvPr id="10245"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0246"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一、需求的概念</a:t>
            </a:r>
            <a:endParaRPr lang="en-US" altLang="zh-CN" dirty="0">
              <a:ea typeface="Adobe 黑体 Std R" pitchFamily="34"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strips(downRight)">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09"/>
                                        </p:tgtEl>
                                        <p:attrNameLst>
                                          <p:attrName>style.visibility</p:attrName>
                                        </p:attrNameLst>
                                      </p:cBhvr>
                                      <p:to>
                                        <p:strVal val="visible"/>
                                      </p:to>
                                    </p:set>
                                    <p:animEffect transition="in" filter="wipe(down)">
                                      <p:cBhvr>
                                        <p:cTn id="12" dur="500"/>
                                        <p:tgtEl>
                                          <p:spTgt spid="8209"/>
                                        </p:tgtEl>
                                      </p:cBhvr>
                                    </p:animEffect>
                                  </p:childTnLst>
                                </p:cTn>
                              </p:par>
                              <p:par>
                                <p:cTn id="13" presetID="22" presetClass="entr" presetSubtype="4"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wipe(down)">
                                      <p:cBhvr>
                                        <p:cTn id="15"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idx="4294967295"/>
          </p:nvPr>
        </p:nvSpPr>
        <p:spPr>
          <a:xfrm>
            <a:off x="323528" y="116632"/>
            <a:ext cx="8229600" cy="863600"/>
          </a:xfrm>
        </p:spPr>
        <p:txBody>
          <a:bodyPr vert="horz" wrap="square" lIns="91440" tIns="45720" rIns="91440" bIns="45720" anchor="t" anchorCtr="0"/>
          <a:lstStyle/>
          <a:p>
            <a:r>
              <a:rPr lang="zh-CN" altLang="en-US" dirty="0">
                <a:latin typeface="华文新魏" panose="02010800040101010101" pitchFamily="2" charset="-122"/>
                <a:ea typeface="华文新魏" panose="02010800040101010101" pitchFamily="2" charset="-122"/>
              </a:rPr>
              <a:t>减少香烟需求量的两种方法</a:t>
            </a:r>
          </a:p>
        </p:txBody>
      </p:sp>
      <p:sp>
        <p:nvSpPr>
          <p:cNvPr id="54275" name="Content Placeholder 1"/>
          <p:cNvSpPr>
            <a:spLocks noGrp="1"/>
          </p:cNvSpPr>
          <p:nvPr>
            <p:ph idx="1"/>
          </p:nvPr>
        </p:nvSpPr>
        <p:spPr>
          <a:xfrm>
            <a:off x="457200" y="860425"/>
            <a:ext cx="8458200" cy="5232871"/>
          </a:xfrm>
        </p:spPr>
        <p:txBody>
          <a:bodyPr vert="horz" wrap="square" lIns="91440" tIns="45720" rIns="91440" bIns="45720" anchor="t" anchorCtr="0"/>
          <a:lstStyle/>
          <a:p>
            <a:pPr marL="514350" indent="-514350">
              <a:buFontTx/>
              <a:buAutoNum type="arabicPeriod" startAt="2"/>
            </a:pPr>
            <a:r>
              <a:rPr lang="zh-CN" altLang="en-US" dirty="0">
                <a:solidFill>
                  <a:srgbClr val="5D2884"/>
                </a:solidFill>
              </a:rPr>
              <a:t>试着提高香烟的价格</a:t>
            </a:r>
          </a:p>
          <a:p>
            <a:pPr lvl="1"/>
            <a:r>
              <a:rPr lang="zh-CN" altLang="en-US" dirty="0">
                <a:ea typeface="宋体" panose="02010600030101010101" pitchFamily="2" charset="-122"/>
              </a:rPr>
              <a:t>对</a:t>
            </a:r>
            <a:r>
              <a:rPr lang="zh-CN" altLang="en-US" dirty="0"/>
              <a:t>制造商</a:t>
            </a:r>
            <a:r>
              <a:rPr lang="zh-CN" altLang="en-US" dirty="0">
                <a:ea typeface="宋体" panose="02010600030101010101" pitchFamily="2" charset="-122"/>
              </a:rPr>
              <a:t>征</a:t>
            </a:r>
            <a:r>
              <a:rPr lang="zh-CN" altLang="en-US" dirty="0"/>
              <a:t>税：更高的价格</a:t>
            </a:r>
          </a:p>
          <a:p>
            <a:pPr lvl="1"/>
            <a:r>
              <a:rPr lang="zh-CN" altLang="en-US" dirty="0"/>
              <a:t>沿需求曲线运动</a:t>
            </a:r>
          </a:p>
          <a:p>
            <a:pPr lvl="2"/>
            <a:r>
              <a:rPr lang="zh-CN" altLang="en-US" dirty="0"/>
              <a:t>10% </a:t>
            </a:r>
            <a:r>
              <a:rPr lang="zh-CN" altLang="en-US" sz="3600" b="1" dirty="0"/>
              <a:t>↑</a:t>
            </a:r>
            <a:r>
              <a:rPr lang="zh-CN" altLang="en-US" sz="3600" dirty="0"/>
              <a:t> </a:t>
            </a:r>
            <a:r>
              <a:rPr lang="zh-CN" altLang="en-US" dirty="0">
                <a:ea typeface="宋体" panose="02010600030101010101" pitchFamily="2" charset="-122"/>
              </a:rPr>
              <a:t>价格</a:t>
            </a:r>
            <a:r>
              <a:rPr lang="zh-CN" altLang="en-US" dirty="0"/>
              <a:t> </a:t>
            </a:r>
            <a:r>
              <a:rPr lang="zh-CN" altLang="en-US" sz="3600" b="1" dirty="0">
                <a:cs typeface="Arial" panose="020B0604020202020204" pitchFamily="34" charset="0"/>
              </a:rPr>
              <a:t>→</a:t>
            </a:r>
            <a:r>
              <a:rPr lang="zh-CN" altLang="en-US" dirty="0"/>
              <a:t> 4% </a:t>
            </a:r>
            <a:r>
              <a:rPr lang="zh-CN" altLang="en-US" sz="3600" b="1" dirty="0"/>
              <a:t>↓</a:t>
            </a:r>
            <a:r>
              <a:rPr lang="zh-CN" altLang="en-US" dirty="0"/>
              <a:t> </a:t>
            </a:r>
            <a:r>
              <a:rPr lang="zh-CN" altLang="en-US" dirty="0">
                <a:ea typeface="宋体" panose="02010600030101010101" pitchFamily="2" charset="-122"/>
              </a:rPr>
              <a:t>吸烟量</a:t>
            </a:r>
          </a:p>
          <a:p>
            <a:pPr lvl="2"/>
            <a:r>
              <a:rPr lang="zh-CN" altLang="en-US" dirty="0">
                <a:ea typeface="宋体" panose="02010600030101010101" pitchFamily="2" charset="-122"/>
              </a:rPr>
              <a:t>青少年</a:t>
            </a:r>
            <a:r>
              <a:rPr lang="zh-CN" altLang="en-US" dirty="0"/>
              <a:t>: 10% </a:t>
            </a:r>
            <a:r>
              <a:rPr lang="zh-CN" altLang="en-US" sz="3600" b="1" dirty="0"/>
              <a:t>↑</a:t>
            </a:r>
            <a:r>
              <a:rPr lang="zh-CN" altLang="en-US" sz="3600" dirty="0"/>
              <a:t> </a:t>
            </a:r>
            <a:r>
              <a:rPr lang="zh-CN" altLang="en-US" sz="3600" dirty="0">
                <a:ea typeface="宋体" panose="02010600030101010101" pitchFamily="2" charset="-122"/>
              </a:rPr>
              <a:t>价格 </a:t>
            </a:r>
            <a:r>
              <a:rPr lang="zh-CN" altLang="en-US" sz="3600" b="1" dirty="0"/>
              <a:t>→</a:t>
            </a:r>
            <a:r>
              <a:rPr lang="zh-CN" altLang="en-US" dirty="0"/>
              <a:t> 12% </a:t>
            </a:r>
            <a:r>
              <a:rPr lang="zh-CN" altLang="en-US" sz="3600" b="1" dirty="0"/>
              <a:t>↓</a:t>
            </a:r>
            <a:r>
              <a:rPr lang="zh-CN" altLang="en-US" dirty="0"/>
              <a:t> </a:t>
            </a:r>
            <a:r>
              <a:rPr lang="zh-CN" altLang="en-US" dirty="0">
                <a:ea typeface="宋体" panose="02010600030101010101" pitchFamily="2" charset="-122"/>
              </a:rPr>
              <a:t>吸烟量</a:t>
            </a:r>
          </a:p>
          <a:p>
            <a:pPr lvl="2"/>
            <a:endParaRPr lang="zh-CN" altLang="en-US" dirty="0">
              <a:ea typeface="宋体" panose="02010600030101010101" pitchFamily="2" charset="-122"/>
            </a:endParaRPr>
          </a:p>
          <a:p>
            <a:pPr lvl="2"/>
            <a:r>
              <a:rPr lang="zh-CN" altLang="en-US" dirty="0">
                <a:ea typeface="宋体" panose="02010600030101010101" pitchFamily="2" charset="-122"/>
              </a:rPr>
              <a:t>如果香烟的价格弹性很低，价格上升</a:t>
            </a:r>
            <a:r>
              <a:rPr lang="en-US" altLang="zh-CN" dirty="0">
                <a:ea typeface="宋体" panose="02010600030101010101" pitchFamily="2" charset="-122"/>
              </a:rPr>
              <a:t>20%</a:t>
            </a:r>
            <a:r>
              <a:rPr lang="zh-CN" altLang="en-US" dirty="0">
                <a:ea typeface="宋体" panose="02010600030101010101" pitchFamily="2" charset="-122"/>
              </a:rPr>
              <a:t>，吸烟量下降</a:t>
            </a:r>
            <a:r>
              <a:rPr lang="en-US" altLang="zh-CN" dirty="0">
                <a:ea typeface="宋体" panose="02010600030101010101" pitchFamily="2" charset="-122"/>
              </a:rPr>
              <a:t>2%</a:t>
            </a:r>
            <a:r>
              <a:rPr lang="zh-CN" altLang="en-US" dirty="0">
                <a:ea typeface="宋体" panose="02010600030101010101" pitchFamily="2" charset="-122"/>
              </a:rPr>
              <a:t>，则通过价格调整吸烟量效果微弱。</a:t>
            </a:r>
          </a:p>
          <a:p>
            <a:pPr lvl="2"/>
            <a:r>
              <a:rPr lang="zh-CN" altLang="en-US" b="1" dirty="0">
                <a:ea typeface="宋体" panose="02010600030101010101" pitchFamily="2" charset="-122"/>
              </a:rPr>
              <a:t>以上是弹性的一种应用</a:t>
            </a:r>
          </a:p>
          <a:p>
            <a:pPr marL="514350" indent="-514350"/>
            <a:endParaRPr lang="zh-CN" altLang="en-US" b="1" dirty="0">
              <a:ea typeface="宋体" panose="02010600030101010101" pitchFamily="2" charset="-122"/>
            </a:endParaRPr>
          </a:p>
        </p:txBody>
      </p:sp>
      <p:sp>
        <p:nvSpPr>
          <p:cNvPr id="54276" name="Footer Placeholder 4"/>
          <p:cNvSpPr txBox="1">
            <a:spLocks noGrp="1"/>
          </p:cNvSpPr>
          <p:nvPr/>
        </p:nvSpPr>
        <p:spPr>
          <a:xfrm>
            <a:off x="0" y="6492875"/>
            <a:ext cx="8643938"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eaLnBrk="1" hangingPunct="1">
              <a:buNone/>
            </a:pPr>
            <a:r>
              <a:rPr lang="en-US" altLang="zh-CN" sz="1100" dirty="0">
                <a:solidFill>
                  <a:schemeClr val="tx1"/>
                </a:solidFill>
                <a:ea typeface="宋体" panose="02010600030101010101" pitchFamily="2" charset="-122"/>
              </a:rPr>
              <a:t>© 2015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4277" name="Slide Number Placeholder 1"/>
          <p:cNvSpPr txBox="1">
            <a:spLocks noGrp="1"/>
          </p:cNvSpPr>
          <p:nvPr/>
        </p:nvSpPr>
        <p:spPr>
          <a:xfrm>
            <a:off x="8628063" y="6467475"/>
            <a:ext cx="515937" cy="390525"/>
          </a:xfrm>
          <a:prstGeom prst="rect">
            <a:avLst/>
          </a:prstGeom>
          <a:noFill/>
          <a:ln w="9525">
            <a:noFill/>
          </a:ln>
        </p:spPr>
        <p:txBody>
          <a:bodyPr/>
          <a:lstStyle>
            <a:lvl1pPr marL="342900" indent="-342900" algn="l" rtl="0" eaLnBrk="0" fontAlgn="base" hangingPunct="0">
              <a:spcBef>
                <a:spcPct val="20000"/>
              </a:spcBef>
              <a:spcAft>
                <a:spcPct val="0"/>
              </a:spcAft>
              <a:buChar char="•"/>
              <a:defRPr sz="3400">
                <a:solidFill>
                  <a:srgbClr val="7030A0"/>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stStyle>
          <a:p>
            <a:pPr marL="0" lvl="0" indent="0" algn="ctr" eaLnBrk="1" hangingPunct="1">
              <a:spcBef>
                <a:spcPct val="0"/>
              </a:spcBef>
              <a:buNone/>
            </a:pPr>
            <a:fld id="{9A0DB2DC-4C9A-4742-B13C-FB6460FD3503}" type="slidenum">
              <a:rPr lang="en-US" altLang="zh-CN" sz="1200" dirty="0">
                <a:solidFill>
                  <a:srgbClr val="002060"/>
                </a:solidFill>
                <a:ea typeface="宋体" panose="02010600030101010101" pitchFamily="2" charset="-122"/>
              </a:rPr>
              <a:t>70</a:t>
            </a:fld>
            <a:endParaRPr lang="en-US" altLang="zh-CN" sz="1200" dirty="0">
              <a:solidFill>
                <a:srgbClr val="002060"/>
              </a:solidFill>
              <a:ea typeface="宋体" panose="02010600030101010101" pitchFamily="2" charset="-122"/>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Box 4"/>
          <p:cNvSpPr txBox="1"/>
          <p:nvPr/>
        </p:nvSpPr>
        <p:spPr>
          <a:xfrm>
            <a:off x="0" y="385763"/>
            <a:ext cx="9144000" cy="411162"/>
          </a:xfrm>
          <a:prstGeom prst="rect">
            <a:avLst/>
          </a:prstGeom>
          <a:noFill/>
          <a:ln w="9525">
            <a:noFill/>
          </a:ln>
        </p:spPr>
        <p:txBody>
          <a:bodyPr>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zh-CN" altLang="en-US" sz="2100" dirty="0">
                <a:solidFill>
                  <a:srgbClr val="002060"/>
                </a:solidFill>
              </a:rPr>
              <a:t>需求曲线移</a:t>
            </a:r>
            <a:r>
              <a:rPr lang="zh-CN" altLang="en-US" sz="2100" dirty="0">
                <a:solidFill>
                  <a:srgbClr val="002060"/>
                </a:solidFill>
                <a:ea typeface="宋体" panose="02010600030101010101" pitchFamily="2" charset="-122"/>
              </a:rPr>
              <a:t>动</a:t>
            </a:r>
            <a:r>
              <a:rPr lang="zh-CN" altLang="en-US" sz="2100" dirty="0">
                <a:solidFill>
                  <a:srgbClr val="002060"/>
                </a:solidFill>
              </a:rPr>
              <a:t>与</a:t>
            </a:r>
            <a:r>
              <a:rPr lang="zh-CN" altLang="en-US" sz="2100" dirty="0">
                <a:solidFill>
                  <a:srgbClr val="002060"/>
                </a:solidFill>
                <a:ea typeface="宋体" panose="02010600030101010101" pitchFamily="2" charset="-122"/>
              </a:rPr>
              <a:t>沿着</a:t>
            </a:r>
            <a:r>
              <a:rPr lang="zh-CN" altLang="en-US" sz="2100" dirty="0">
                <a:solidFill>
                  <a:srgbClr val="002060"/>
                </a:solidFill>
              </a:rPr>
              <a:t>需求曲线的</a:t>
            </a:r>
            <a:r>
              <a:rPr lang="zh-CN" altLang="en-US" sz="2100" dirty="0">
                <a:solidFill>
                  <a:srgbClr val="002060"/>
                </a:solidFill>
                <a:ea typeface="宋体" panose="02010600030101010101" pitchFamily="2" charset="-122"/>
              </a:rPr>
              <a:t>变动</a:t>
            </a:r>
            <a:endParaRPr lang="zh-CN" altLang="en-US" sz="2100" dirty="0">
              <a:solidFill>
                <a:srgbClr val="002060"/>
              </a:solidFill>
            </a:endParaRPr>
          </a:p>
        </p:txBody>
      </p:sp>
      <p:grpSp>
        <p:nvGrpSpPr>
          <p:cNvPr id="34821" name="Group 5"/>
          <p:cNvGrpSpPr/>
          <p:nvPr/>
        </p:nvGrpSpPr>
        <p:grpSpPr>
          <a:xfrm>
            <a:off x="95250" y="1171575"/>
            <a:ext cx="2513013" cy="3482975"/>
            <a:chOff x="0" y="0"/>
            <a:chExt cx="2515082" cy="3482421"/>
          </a:xfrm>
        </p:grpSpPr>
        <p:cxnSp>
          <p:nvCxnSpPr>
            <p:cNvPr id="55334" name="Straight Connector 7"/>
            <p:cNvCxnSpPr/>
            <p:nvPr/>
          </p:nvCxnSpPr>
          <p:spPr>
            <a:xfrm rot="5400000">
              <a:off x="-881021" y="1881670"/>
              <a:ext cx="3199891" cy="1589"/>
            </a:xfrm>
            <a:prstGeom prst="line">
              <a:avLst/>
            </a:prstGeom>
            <a:ln w="28575" cap="flat" cmpd="sng">
              <a:solidFill>
                <a:schemeClr val="tx1"/>
              </a:solidFill>
              <a:prstDash val="solid"/>
              <a:headEnd type="none" w="med" len="med"/>
              <a:tailEnd type="none" w="med" len="med"/>
            </a:ln>
          </p:spPr>
        </p:cxnSp>
        <p:sp>
          <p:nvSpPr>
            <p:cNvPr id="55335" name="TextBox 7"/>
            <p:cNvSpPr txBox="1"/>
            <p:nvPr/>
          </p:nvSpPr>
          <p:spPr>
            <a:xfrm>
              <a:off x="0" y="0"/>
              <a:ext cx="2515082" cy="307720"/>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Price of Cigarettes, per Pack </a:t>
              </a:r>
            </a:p>
          </p:txBody>
        </p:sp>
      </p:grpSp>
      <p:grpSp>
        <p:nvGrpSpPr>
          <p:cNvPr id="34824" name="Group 8"/>
          <p:cNvGrpSpPr/>
          <p:nvPr/>
        </p:nvGrpSpPr>
        <p:grpSpPr>
          <a:xfrm>
            <a:off x="666750" y="4654550"/>
            <a:ext cx="3727450" cy="503238"/>
            <a:chOff x="0" y="0"/>
            <a:chExt cx="3726586" cy="502623"/>
          </a:xfrm>
        </p:grpSpPr>
        <p:cxnSp>
          <p:nvCxnSpPr>
            <p:cNvPr id="55331" name="Straight Connector 10"/>
            <p:cNvCxnSpPr/>
            <p:nvPr/>
          </p:nvCxnSpPr>
          <p:spPr>
            <a:xfrm>
              <a:off x="144430" y="0"/>
              <a:ext cx="3582156" cy="1586"/>
            </a:xfrm>
            <a:prstGeom prst="line">
              <a:avLst/>
            </a:prstGeom>
            <a:ln w="28575" cap="flat" cmpd="sng">
              <a:solidFill>
                <a:schemeClr val="tx1"/>
              </a:solidFill>
              <a:prstDash val="solid"/>
              <a:headEnd type="none" w="med" len="med"/>
              <a:tailEnd type="none" w="med" len="med"/>
            </a:ln>
          </p:spPr>
        </p:cxnSp>
        <p:sp>
          <p:nvSpPr>
            <p:cNvPr id="55332" name="TextBox 10"/>
            <p:cNvSpPr txBox="1"/>
            <p:nvPr/>
          </p:nvSpPr>
          <p:spPr>
            <a:xfrm>
              <a:off x="307919" y="194846"/>
              <a:ext cx="3268844"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Number of Cigarettes Smoked per Day</a:t>
              </a:r>
            </a:p>
          </p:txBody>
        </p:sp>
        <p:sp>
          <p:nvSpPr>
            <p:cNvPr id="55333" name="TextBox 11"/>
            <p:cNvSpPr txBox="1"/>
            <p:nvPr/>
          </p:nvSpPr>
          <p:spPr>
            <a:xfrm>
              <a:off x="0" y="0"/>
              <a:ext cx="284052" cy="307777"/>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0</a:t>
              </a:r>
            </a:p>
          </p:txBody>
        </p:sp>
      </p:grpSp>
      <p:grpSp>
        <p:nvGrpSpPr>
          <p:cNvPr id="34828" name="Group 12"/>
          <p:cNvGrpSpPr/>
          <p:nvPr/>
        </p:nvGrpSpPr>
        <p:grpSpPr>
          <a:xfrm>
            <a:off x="1574800" y="1606550"/>
            <a:ext cx="2563813" cy="2671763"/>
            <a:chOff x="0" y="0"/>
            <a:chExt cx="2563548" cy="2669913"/>
          </a:xfrm>
        </p:grpSpPr>
        <p:cxnSp>
          <p:nvCxnSpPr>
            <p:cNvPr id="55329" name="Straight Connector 14"/>
            <p:cNvCxnSpPr/>
            <p:nvPr/>
          </p:nvCxnSpPr>
          <p:spPr>
            <a:xfrm rot="-5400000" flipH="1">
              <a:off x="-63591" y="63591"/>
              <a:ext cx="2362151" cy="2234969"/>
            </a:xfrm>
            <a:prstGeom prst="line">
              <a:avLst/>
            </a:prstGeom>
            <a:ln w="38100" cap="flat" cmpd="sng">
              <a:solidFill>
                <a:srgbClr val="005EA4"/>
              </a:solidFill>
              <a:prstDash val="solid"/>
              <a:headEnd type="none" w="med" len="med"/>
              <a:tailEnd type="none" w="med" len="med"/>
            </a:ln>
          </p:spPr>
        </p:cxnSp>
        <p:sp>
          <p:nvSpPr>
            <p:cNvPr id="55330" name="TextBox 14"/>
            <p:cNvSpPr txBox="1"/>
            <p:nvPr/>
          </p:nvSpPr>
          <p:spPr>
            <a:xfrm>
              <a:off x="2181713" y="2362199"/>
              <a:ext cx="381835" cy="307714"/>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D</a:t>
              </a:r>
              <a:r>
                <a:rPr lang="en-US" altLang="zh-CN" sz="1400" baseline="-25000" dirty="0">
                  <a:ea typeface="宋体" panose="02010600030101010101" pitchFamily="2" charset="-122"/>
                </a:rPr>
                <a:t>1</a:t>
              </a:r>
            </a:p>
          </p:txBody>
        </p:sp>
      </p:grpSp>
      <p:grpSp>
        <p:nvGrpSpPr>
          <p:cNvPr id="34831" name="Group 15"/>
          <p:cNvGrpSpPr/>
          <p:nvPr/>
        </p:nvGrpSpPr>
        <p:grpSpPr>
          <a:xfrm>
            <a:off x="889000" y="2074863"/>
            <a:ext cx="2057400" cy="2354262"/>
            <a:chOff x="0" y="0"/>
            <a:chExt cx="2057400" cy="2353366"/>
          </a:xfrm>
        </p:grpSpPr>
        <p:cxnSp>
          <p:nvCxnSpPr>
            <p:cNvPr id="55327" name="Straight Connector 17"/>
            <p:cNvCxnSpPr/>
            <p:nvPr/>
          </p:nvCxnSpPr>
          <p:spPr>
            <a:xfrm rot="-5400000" flipH="1">
              <a:off x="-76572" y="76572"/>
              <a:ext cx="2210545" cy="2057400"/>
            </a:xfrm>
            <a:prstGeom prst="line">
              <a:avLst/>
            </a:prstGeom>
            <a:ln w="38100" cap="flat" cmpd="sng">
              <a:solidFill>
                <a:srgbClr val="C00000"/>
              </a:solidFill>
              <a:prstDash val="solid"/>
              <a:headEnd type="none" w="med" len="med"/>
              <a:tailEnd type="none" w="med" len="med"/>
            </a:ln>
          </p:spPr>
        </p:cxnSp>
        <p:sp>
          <p:nvSpPr>
            <p:cNvPr id="55328" name="TextBox 17"/>
            <p:cNvSpPr txBox="1"/>
            <p:nvPr/>
          </p:nvSpPr>
          <p:spPr>
            <a:xfrm>
              <a:off x="1627452" y="2045731"/>
              <a:ext cx="381835" cy="307635"/>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D</a:t>
              </a:r>
              <a:r>
                <a:rPr lang="en-US" altLang="zh-CN" sz="1400" baseline="-25000" dirty="0">
                  <a:ea typeface="宋体" panose="02010600030101010101" pitchFamily="2" charset="-122"/>
                </a:rPr>
                <a:t>2</a:t>
              </a:r>
            </a:p>
          </p:txBody>
        </p:sp>
      </p:grpSp>
      <p:cxnSp>
        <p:nvCxnSpPr>
          <p:cNvPr id="34834" name="Straight Arrow Connector 19"/>
          <p:cNvCxnSpPr/>
          <p:nvPr/>
        </p:nvCxnSpPr>
        <p:spPr>
          <a:xfrm>
            <a:off x="1346200" y="2520950"/>
            <a:ext cx="990600" cy="1588"/>
          </a:xfrm>
          <a:prstGeom prst="straightConnector1">
            <a:avLst/>
          </a:prstGeom>
          <a:ln w="38100" cap="flat" cmpd="sng">
            <a:solidFill>
              <a:schemeClr val="tx1"/>
            </a:solidFill>
            <a:prstDash val="solid"/>
            <a:headEnd type="triangle" w="med" len="med"/>
            <a:tailEnd type="none" w="med" len="med"/>
          </a:ln>
        </p:spPr>
      </p:cxnSp>
      <p:grpSp>
        <p:nvGrpSpPr>
          <p:cNvPr id="34835" name="Group 42"/>
          <p:cNvGrpSpPr/>
          <p:nvPr/>
        </p:nvGrpSpPr>
        <p:grpSpPr>
          <a:xfrm>
            <a:off x="1817688" y="3284538"/>
            <a:ext cx="384175" cy="1677987"/>
            <a:chOff x="0" y="0"/>
            <a:chExt cx="383013" cy="1678801"/>
          </a:xfrm>
        </p:grpSpPr>
        <p:cxnSp>
          <p:nvCxnSpPr>
            <p:cNvPr id="55325" name="Straight Connector 24"/>
            <p:cNvCxnSpPr/>
            <p:nvPr/>
          </p:nvCxnSpPr>
          <p:spPr>
            <a:xfrm rot="5400000">
              <a:off x="-472464" y="684546"/>
              <a:ext cx="1370677" cy="1582"/>
            </a:xfrm>
            <a:prstGeom prst="line">
              <a:avLst/>
            </a:prstGeom>
            <a:ln w="9525" cap="flat" cmpd="sng">
              <a:solidFill>
                <a:schemeClr val="tx1"/>
              </a:solidFill>
              <a:prstDash val="sysDot"/>
              <a:headEnd type="none" w="med" len="med"/>
              <a:tailEnd type="none" w="med" len="med"/>
            </a:ln>
          </p:spPr>
        </p:cxnSp>
        <p:sp>
          <p:nvSpPr>
            <p:cNvPr id="55326" name="TextBox 40"/>
            <p:cNvSpPr txBox="1"/>
            <p:nvPr/>
          </p:nvSpPr>
          <p:spPr>
            <a:xfrm>
              <a:off x="0" y="1370806"/>
              <a:ext cx="383013" cy="307995"/>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10</a:t>
              </a:r>
            </a:p>
          </p:txBody>
        </p:sp>
      </p:grpSp>
      <p:grpSp>
        <p:nvGrpSpPr>
          <p:cNvPr id="34838" name="Group 43"/>
          <p:cNvGrpSpPr/>
          <p:nvPr/>
        </p:nvGrpSpPr>
        <p:grpSpPr>
          <a:xfrm>
            <a:off x="2960688" y="3282950"/>
            <a:ext cx="384175" cy="1679575"/>
            <a:chOff x="0" y="0"/>
            <a:chExt cx="383013" cy="1679452"/>
          </a:xfrm>
        </p:grpSpPr>
        <p:cxnSp>
          <p:nvCxnSpPr>
            <p:cNvPr id="55323" name="Straight Connector 27"/>
            <p:cNvCxnSpPr/>
            <p:nvPr/>
          </p:nvCxnSpPr>
          <p:spPr>
            <a:xfrm rot="5400000">
              <a:off x="-471294" y="684947"/>
              <a:ext cx="1371500" cy="1583"/>
            </a:xfrm>
            <a:prstGeom prst="line">
              <a:avLst/>
            </a:prstGeom>
            <a:ln w="9525" cap="flat" cmpd="sng">
              <a:solidFill>
                <a:schemeClr val="tx1"/>
              </a:solidFill>
              <a:prstDash val="sysDot"/>
              <a:headEnd type="none" w="med" len="med"/>
              <a:tailEnd type="none" w="med" len="med"/>
            </a:ln>
          </p:spPr>
        </p:cxnSp>
        <p:sp>
          <p:nvSpPr>
            <p:cNvPr id="55324" name="TextBox 41"/>
            <p:cNvSpPr txBox="1"/>
            <p:nvPr/>
          </p:nvSpPr>
          <p:spPr>
            <a:xfrm>
              <a:off x="0" y="1371600"/>
              <a:ext cx="383013" cy="307852"/>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20</a:t>
              </a:r>
            </a:p>
          </p:txBody>
        </p:sp>
      </p:grpSp>
      <p:grpSp>
        <p:nvGrpSpPr>
          <p:cNvPr id="34841" name="Group 45"/>
          <p:cNvGrpSpPr/>
          <p:nvPr/>
        </p:nvGrpSpPr>
        <p:grpSpPr>
          <a:xfrm>
            <a:off x="147638" y="3130550"/>
            <a:ext cx="3027362" cy="307975"/>
            <a:chOff x="0" y="0"/>
            <a:chExt cx="3027039" cy="308156"/>
          </a:xfrm>
        </p:grpSpPr>
        <p:cxnSp>
          <p:nvCxnSpPr>
            <p:cNvPr id="55321" name="Straight Connector 30"/>
            <p:cNvCxnSpPr/>
            <p:nvPr/>
          </p:nvCxnSpPr>
          <p:spPr>
            <a:xfrm>
              <a:off x="663504" y="185847"/>
              <a:ext cx="2363535" cy="1588"/>
            </a:xfrm>
            <a:prstGeom prst="line">
              <a:avLst/>
            </a:prstGeom>
            <a:ln w="9525" cap="flat" cmpd="sng">
              <a:solidFill>
                <a:schemeClr val="tx1"/>
              </a:solidFill>
              <a:prstDash val="sysDot"/>
              <a:headEnd type="none" w="med" len="med"/>
              <a:tailEnd type="none" w="med" len="med"/>
            </a:ln>
          </p:spPr>
        </p:cxnSp>
        <p:sp>
          <p:nvSpPr>
            <p:cNvPr id="55322" name="TextBox 44"/>
            <p:cNvSpPr txBox="1"/>
            <p:nvPr/>
          </p:nvSpPr>
          <p:spPr>
            <a:xfrm>
              <a:off x="0" y="0"/>
              <a:ext cx="632052" cy="308156"/>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$2.00</a:t>
              </a:r>
            </a:p>
          </p:txBody>
        </p:sp>
      </p:grpSp>
      <p:grpSp>
        <p:nvGrpSpPr>
          <p:cNvPr id="34844" name="Group 40"/>
          <p:cNvGrpSpPr/>
          <p:nvPr/>
        </p:nvGrpSpPr>
        <p:grpSpPr>
          <a:xfrm>
            <a:off x="1955800" y="2978150"/>
            <a:ext cx="403225" cy="411163"/>
            <a:chOff x="0" y="0"/>
            <a:chExt cx="401240" cy="410772"/>
          </a:xfrm>
        </p:grpSpPr>
        <p:sp>
          <p:nvSpPr>
            <p:cNvPr id="55319" name="Freeform 183"/>
            <p:cNvSpPr/>
            <p:nvPr/>
          </p:nvSpPr>
          <p:spPr>
            <a:xfrm>
              <a:off x="0" y="274042"/>
              <a:ext cx="144592" cy="136730"/>
            </a:xfrm>
            <a:custGeom>
              <a:avLst/>
              <a:gdLst>
                <a:gd name="txL" fmla="*/ 0 w 106"/>
                <a:gd name="txT" fmla="*/ 0 h 68"/>
                <a:gd name="txR" fmla="*/ 106 w 106"/>
                <a:gd name="txB" fmla="*/ 68 h 68"/>
              </a:gdLst>
              <a:ahLst/>
              <a:cxnLst>
                <a:cxn ang="0">
                  <a:pos x="76388" y="136730"/>
                </a:cxn>
                <a:cxn ang="0">
                  <a:pos x="76388" y="136730"/>
                </a:cxn>
                <a:cxn ang="0">
                  <a:pos x="103670" y="130698"/>
                </a:cxn>
                <a:cxn ang="0">
                  <a:pos x="124131" y="116623"/>
                </a:cxn>
                <a:cxn ang="0">
                  <a:pos x="137772" y="90483"/>
                </a:cxn>
                <a:cxn ang="0">
                  <a:pos x="144592" y="64344"/>
                </a:cxn>
                <a:cxn ang="0">
                  <a:pos x="137772" y="38204"/>
                </a:cxn>
                <a:cxn ang="0">
                  <a:pos x="124131" y="18097"/>
                </a:cxn>
                <a:cxn ang="0">
                  <a:pos x="103670" y="6032"/>
                </a:cxn>
                <a:cxn ang="0">
                  <a:pos x="76388" y="0"/>
                </a:cxn>
                <a:cxn ang="0">
                  <a:pos x="49107" y="6032"/>
                </a:cxn>
                <a:cxn ang="0">
                  <a:pos x="20461" y="18097"/>
                </a:cxn>
                <a:cxn ang="0">
                  <a:pos x="6820" y="38204"/>
                </a:cxn>
                <a:cxn ang="0">
                  <a:pos x="0" y="64344"/>
                </a:cxn>
                <a:cxn ang="0">
                  <a:pos x="6820" y="90483"/>
                </a:cxn>
                <a:cxn ang="0">
                  <a:pos x="20461" y="116623"/>
                </a:cxn>
                <a:cxn ang="0">
                  <a:pos x="49107" y="130698"/>
                </a:cxn>
                <a:cxn ang="0">
                  <a:pos x="76388" y="136730"/>
                </a:cxn>
              </a:cxnLst>
              <a:rect l="txL" t="txT" r="txR" b="tx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alpha val="100000"/>
              </a:srgbClr>
            </a:solidFill>
            <a:ln w="9525">
              <a:noFill/>
            </a:ln>
          </p:spPr>
          <p:txBody>
            <a:bodyPr/>
            <a:lstStyle/>
            <a:p>
              <a:endParaRPr lang="zh-CN" altLang="en-US"/>
            </a:p>
          </p:txBody>
        </p:sp>
        <p:sp>
          <p:nvSpPr>
            <p:cNvPr id="55320" name="TextBox 42"/>
            <p:cNvSpPr txBox="1"/>
            <p:nvPr/>
          </p:nvSpPr>
          <p:spPr>
            <a:xfrm>
              <a:off x="98210" y="0"/>
              <a:ext cx="303030" cy="307483"/>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B</a:t>
              </a:r>
            </a:p>
          </p:txBody>
        </p:sp>
      </p:grpSp>
      <p:grpSp>
        <p:nvGrpSpPr>
          <p:cNvPr id="34847" name="Group 40"/>
          <p:cNvGrpSpPr/>
          <p:nvPr/>
        </p:nvGrpSpPr>
        <p:grpSpPr>
          <a:xfrm>
            <a:off x="3098800" y="2978150"/>
            <a:ext cx="403225" cy="411163"/>
            <a:chOff x="0" y="0"/>
            <a:chExt cx="401252" cy="410772"/>
          </a:xfrm>
        </p:grpSpPr>
        <p:sp>
          <p:nvSpPr>
            <p:cNvPr id="55317" name="Freeform 183"/>
            <p:cNvSpPr/>
            <p:nvPr/>
          </p:nvSpPr>
          <p:spPr>
            <a:xfrm>
              <a:off x="0" y="274042"/>
              <a:ext cx="144592" cy="136730"/>
            </a:xfrm>
            <a:custGeom>
              <a:avLst/>
              <a:gdLst>
                <a:gd name="txL" fmla="*/ 0 w 106"/>
                <a:gd name="txT" fmla="*/ 0 h 68"/>
                <a:gd name="txR" fmla="*/ 106 w 106"/>
                <a:gd name="txB" fmla="*/ 68 h 68"/>
              </a:gdLst>
              <a:ahLst/>
              <a:cxnLst>
                <a:cxn ang="0">
                  <a:pos x="76388" y="136730"/>
                </a:cxn>
                <a:cxn ang="0">
                  <a:pos x="76388" y="136730"/>
                </a:cxn>
                <a:cxn ang="0">
                  <a:pos x="103670" y="130698"/>
                </a:cxn>
                <a:cxn ang="0">
                  <a:pos x="124131" y="116623"/>
                </a:cxn>
                <a:cxn ang="0">
                  <a:pos x="137772" y="90483"/>
                </a:cxn>
                <a:cxn ang="0">
                  <a:pos x="144592" y="64344"/>
                </a:cxn>
                <a:cxn ang="0">
                  <a:pos x="137772" y="38204"/>
                </a:cxn>
                <a:cxn ang="0">
                  <a:pos x="124131" y="18097"/>
                </a:cxn>
                <a:cxn ang="0">
                  <a:pos x="103670" y="6032"/>
                </a:cxn>
                <a:cxn ang="0">
                  <a:pos x="76388" y="0"/>
                </a:cxn>
                <a:cxn ang="0">
                  <a:pos x="49107" y="6032"/>
                </a:cxn>
                <a:cxn ang="0">
                  <a:pos x="20461" y="18097"/>
                </a:cxn>
                <a:cxn ang="0">
                  <a:pos x="6820" y="38204"/>
                </a:cxn>
                <a:cxn ang="0">
                  <a:pos x="0" y="64344"/>
                </a:cxn>
                <a:cxn ang="0">
                  <a:pos x="6820" y="90483"/>
                </a:cxn>
                <a:cxn ang="0">
                  <a:pos x="20461" y="116623"/>
                </a:cxn>
                <a:cxn ang="0">
                  <a:pos x="49107" y="130698"/>
                </a:cxn>
                <a:cxn ang="0">
                  <a:pos x="76388" y="136730"/>
                </a:cxn>
              </a:cxnLst>
              <a:rect l="txL" t="txT" r="txR" b="txB"/>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alpha val="100000"/>
              </a:srgbClr>
            </a:solidFill>
            <a:ln w="9525">
              <a:noFill/>
            </a:ln>
          </p:spPr>
          <p:txBody>
            <a:bodyPr/>
            <a:lstStyle/>
            <a:p>
              <a:endParaRPr lang="zh-CN" altLang="en-US"/>
            </a:p>
          </p:txBody>
        </p:sp>
        <p:sp>
          <p:nvSpPr>
            <p:cNvPr id="55318" name="TextBox 42"/>
            <p:cNvSpPr txBox="1"/>
            <p:nvPr/>
          </p:nvSpPr>
          <p:spPr>
            <a:xfrm>
              <a:off x="98212" y="0"/>
              <a:ext cx="303040" cy="307483"/>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400" dirty="0">
                  <a:ea typeface="宋体" panose="02010600030101010101" pitchFamily="2" charset="-122"/>
                </a:rPr>
                <a:t>A</a:t>
              </a:r>
            </a:p>
          </p:txBody>
        </p:sp>
      </p:grpSp>
      <p:sp>
        <p:nvSpPr>
          <p:cNvPr id="34850" name="TextBox 38"/>
          <p:cNvSpPr txBox="1"/>
          <p:nvPr/>
        </p:nvSpPr>
        <p:spPr>
          <a:xfrm>
            <a:off x="704850" y="876300"/>
            <a:ext cx="1911350" cy="334963"/>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r>
              <a:rPr lang="en-US" altLang="zh-CN" sz="1600" dirty="0">
                <a:ea typeface="宋体" panose="02010600030101010101" pitchFamily="2" charset="-122"/>
              </a:rPr>
              <a:t>(a) </a:t>
            </a:r>
            <a:r>
              <a:rPr lang="zh-CN" altLang="en-US" sz="1600" dirty="0">
                <a:ea typeface="宋体" panose="02010600030101010101" pitchFamily="2" charset="-122"/>
              </a:rPr>
              <a:t>需求曲线的转变</a:t>
            </a:r>
          </a:p>
        </p:txBody>
      </p:sp>
      <p:sp>
        <p:nvSpPr>
          <p:cNvPr id="34851" name="TextBox 70"/>
          <p:cNvSpPr txBox="1"/>
          <p:nvPr/>
        </p:nvSpPr>
        <p:spPr>
          <a:xfrm>
            <a:off x="4676775" y="1155700"/>
            <a:ext cx="309563" cy="334963"/>
          </a:xfrm>
          <a:prstGeom prst="rect">
            <a:avLst/>
          </a:prstGeom>
          <a:noFill/>
          <a:ln w="9525">
            <a:noFill/>
          </a:ln>
        </p:spPr>
        <p:txBody>
          <a:bodyPr wrap="none">
            <a:spAutoFit/>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eaLnBrk="1" hangingPunct="1">
              <a:buNone/>
            </a:pPr>
            <a:endParaRPr lang="zh-CN" altLang="zh-CN" sz="1600" dirty="0"/>
          </a:p>
        </p:txBody>
      </p:sp>
      <p:cxnSp>
        <p:nvCxnSpPr>
          <p:cNvPr id="34852" name="Straight Arrow Connector 71"/>
          <p:cNvCxnSpPr/>
          <p:nvPr/>
        </p:nvCxnSpPr>
        <p:spPr>
          <a:xfrm>
            <a:off x="2184400" y="4806950"/>
            <a:ext cx="838200" cy="1588"/>
          </a:xfrm>
          <a:prstGeom prst="straightConnector1">
            <a:avLst/>
          </a:prstGeom>
          <a:ln w="38100" cap="flat" cmpd="sng">
            <a:solidFill>
              <a:schemeClr val="tx1"/>
            </a:solidFill>
            <a:prstDash val="solid"/>
            <a:headEnd type="triangle" w="med" len="med"/>
            <a:tailEnd type="none" w="med" len="med"/>
          </a:ln>
        </p:spPr>
      </p:cxnSp>
      <p:sp>
        <p:nvSpPr>
          <p:cNvPr id="55314" name="Slide Number Placeholder 31"/>
          <p:cNvSpPr txBox="1">
            <a:spLocks noGrp="1"/>
          </p:cNvSpPr>
          <p:nvPr/>
        </p:nvSpPr>
        <p:spPr>
          <a:xfrm>
            <a:off x="8618538" y="6473825"/>
            <a:ext cx="520700" cy="379413"/>
          </a:xfrm>
          <a:prstGeom prst="rect">
            <a:avLst/>
          </a:prstGeom>
          <a:noFill/>
          <a:ln w="9525">
            <a:noFill/>
          </a:ln>
        </p:spPr>
        <p:txBody>
          <a:bodyPr/>
          <a:lst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stStyle>
          <a:p>
            <a:pPr marL="0" lvl="0" indent="0" algn="ctr" eaLnBrk="1" hangingPunct="1">
              <a:spcBef>
                <a:spcPct val="0"/>
              </a:spcBef>
              <a:buNone/>
            </a:pPr>
            <a:fld id="{9A0DB2DC-4C9A-4742-B13C-FB6460FD3503}" type="slidenum">
              <a:rPr lang="en-US" altLang="zh-CN" sz="1200" dirty="0">
                <a:solidFill>
                  <a:srgbClr val="002060"/>
                </a:solidFill>
                <a:ea typeface="宋体" panose="02010600030101010101" pitchFamily="2" charset="-122"/>
              </a:rPr>
              <a:t>71</a:t>
            </a:fld>
            <a:endParaRPr lang="en-US" altLang="zh-CN" sz="1200" dirty="0">
              <a:solidFill>
                <a:srgbClr val="002060"/>
              </a:solidFill>
              <a:ea typeface="宋体" panose="02010600030101010101" pitchFamily="2" charset="-122"/>
            </a:endParaRPr>
          </a:p>
        </p:txBody>
      </p:sp>
      <p:pic>
        <p:nvPicPr>
          <p:cNvPr id="55315" name="Picture 38" descr="4J5"/>
          <p:cNvPicPr>
            <a:picLocks noChangeAspect="1"/>
          </p:cNvPicPr>
          <p:nvPr/>
        </p:nvPicPr>
        <p:blipFill>
          <a:blip r:embed="rId2"/>
          <a:stretch>
            <a:fillRect/>
          </a:stretch>
        </p:blipFill>
        <p:spPr>
          <a:xfrm>
            <a:off x="94933" y="796608"/>
            <a:ext cx="4783137" cy="5614987"/>
          </a:xfrm>
          <a:prstGeom prst="rect">
            <a:avLst/>
          </a:prstGeom>
          <a:noFill/>
          <a:ln w="9525">
            <a:noFill/>
          </a:ln>
        </p:spPr>
      </p:pic>
      <p:sp>
        <p:nvSpPr>
          <p:cNvPr id="55316" name="Text Box 39"/>
          <p:cNvSpPr txBox="1"/>
          <p:nvPr/>
        </p:nvSpPr>
        <p:spPr>
          <a:xfrm flipH="1">
            <a:off x="5281930" y="841375"/>
            <a:ext cx="3408045" cy="4524315"/>
          </a:xfrm>
          <a:prstGeom prst="rect">
            <a:avLst/>
          </a:prstGeom>
          <a:noFill/>
          <a:ln w="9525">
            <a:noFill/>
          </a:ln>
        </p:spPr>
        <p:txBody>
          <a:bodyPr wrap="square">
            <a:spAutoFit/>
          </a:bodyPr>
          <a:lstStyle/>
          <a:p>
            <a:pPr marL="285750" indent="-285750" algn="just">
              <a:buFont typeface="Arial" panose="020B0604020202020204" pitchFamily="34" charset="0"/>
              <a:buChar char="•"/>
            </a:pPr>
            <a:r>
              <a:rPr lang="zh-CN" altLang="en-US" sz="1800" dirty="0">
                <a:latin typeface="Arial" panose="020B0604020202020204" pitchFamily="34" charset="0"/>
              </a:rPr>
              <a:t>如果香烟包装上的</a:t>
            </a:r>
            <a:r>
              <a:rPr lang="zh-CN" altLang="en-US" sz="1800" dirty="0">
                <a:latin typeface="Arial" panose="020B0604020202020204" pitchFamily="34" charset="0"/>
                <a:ea typeface="宋体" panose="02010600030101010101" pitchFamily="2" charset="-122"/>
              </a:rPr>
              <a:t>警示能说服</a:t>
            </a:r>
            <a:r>
              <a:rPr lang="zh-CN" altLang="en-US" sz="1800" dirty="0">
                <a:latin typeface="Arial" panose="020B0604020202020204" pitchFamily="34" charset="0"/>
              </a:rPr>
              <a:t>吸烟者</a:t>
            </a:r>
            <a:r>
              <a:rPr lang="zh-CN" altLang="en-US" sz="1800" dirty="0">
                <a:latin typeface="Arial" panose="020B0604020202020204" pitchFamily="34" charset="0"/>
                <a:ea typeface="宋体" panose="02010600030101010101" pitchFamily="2" charset="-122"/>
              </a:rPr>
              <a:t>少</a:t>
            </a:r>
            <a:r>
              <a:rPr lang="zh-CN" altLang="en-US" sz="1800" dirty="0">
                <a:latin typeface="Arial" panose="020B0604020202020204" pitchFamily="34" charset="0"/>
              </a:rPr>
              <a:t>吸烟，那么香烟的需求曲线</a:t>
            </a:r>
            <a:r>
              <a:rPr lang="zh-CN" altLang="en-US" sz="1800" dirty="0">
                <a:latin typeface="Arial" panose="020B0604020202020204" pitchFamily="34" charset="0"/>
                <a:ea typeface="宋体" panose="02010600030101010101" pitchFamily="2" charset="-122"/>
              </a:rPr>
              <a:t>就向</a:t>
            </a:r>
            <a:r>
              <a:rPr lang="zh-CN" altLang="en-US" sz="1800" dirty="0">
                <a:latin typeface="Arial" panose="020B0604020202020204" pitchFamily="34" charset="0"/>
              </a:rPr>
              <a:t>左边</a:t>
            </a:r>
            <a:r>
              <a:rPr lang="zh-CN" altLang="en-US" sz="1800" dirty="0">
                <a:latin typeface="Arial" panose="020B0604020202020204" pitchFamily="34" charset="0"/>
                <a:ea typeface="宋体" panose="02010600030101010101" pitchFamily="2" charset="-122"/>
              </a:rPr>
              <a:t>移动</a:t>
            </a:r>
            <a:r>
              <a:rPr lang="zh-CN" altLang="en-US" sz="1800" dirty="0">
                <a:latin typeface="Arial" panose="020B0604020202020204" pitchFamily="34" charset="0"/>
              </a:rPr>
              <a:t>。</a:t>
            </a:r>
            <a:endParaRPr lang="en-US" altLang="zh-CN" sz="1800" dirty="0">
              <a:latin typeface="Arial" panose="020B0604020202020204" pitchFamily="34" charset="0"/>
            </a:endParaRPr>
          </a:p>
          <a:p>
            <a:pPr marL="285750" indent="-285750" algn="just">
              <a:buFont typeface="Arial" panose="020B0604020202020204" pitchFamily="34" charset="0"/>
              <a:buChar char="•"/>
            </a:pPr>
            <a:r>
              <a:rPr lang="zh-CN" altLang="en-US" sz="1800" dirty="0">
                <a:latin typeface="Arial" panose="020B0604020202020204" pitchFamily="34" charset="0"/>
              </a:rPr>
              <a:t>在</a:t>
            </a:r>
            <a:r>
              <a:rPr lang="zh-CN" altLang="en-US" sz="1800" dirty="0">
                <a:latin typeface="Arial" panose="020B0604020202020204" pitchFamily="34" charset="0"/>
                <a:ea typeface="宋体" panose="02010600030101010101" pitchFamily="2" charset="-122"/>
              </a:rPr>
              <a:t>（a）幅中</a:t>
            </a:r>
            <a:r>
              <a:rPr lang="zh-CN" altLang="en-US" sz="1800" dirty="0">
                <a:latin typeface="Arial" panose="020B0604020202020204" pitchFamily="34" charset="0"/>
              </a:rPr>
              <a:t>，需求曲线从D1移动到D2。在</a:t>
            </a:r>
            <a:r>
              <a:rPr lang="zh-CN" altLang="en-US" sz="1800" dirty="0">
                <a:latin typeface="Arial" panose="020B0604020202020204" pitchFamily="34" charset="0"/>
                <a:ea typeface="宋体" panose="02010600030101010101" pitchFamily="2" charset="-122"/>
              </a:rPr>
              <a:t>价格为</a:t>
            </a:r>
            <a:r>
              <a:rPr lang="zh-CN" altLang="en-US" sz="1800" dirty="0">
                <a:latin typeface="Arial" panose="020B0604020202020204" pitchFamily="34" charset="0"/>
              </a:rPr>
              <a:t>每包2美元</a:t>
            </a:r>
            <a:r>
              <a:rPr lang="zh-CN" altLang="en-US" sz="1800" dirty="0">
                <a:latin typeface="Arial" panose="020B0604020202020204" pitchFamily="34" charset="0"/>
                <a:ea typeface="宋体" panose="02010600030101010101" pitchFamily="2" charset="-122"/>
              </a:rPr>
              <a:t>时</a:t>
            </a:r>
            <a:r>
              <a:rPr lang="zh-CN" altLang="en-US" sz="1800" dirty="0">
                <a:latin typeface="Arial" panose="020B0604020202020204" pitchFamily="34" charset="0"/>
              </a:rPr>
              <a:t>，需求量</a:t>
            </a:r>
            <a:r>
              <a:rPr lang="zh-CN" altLang="en-US" sz="1800" dirty="0">
                <a:latin typeface="Arial" panose="020B0604020202020204" pitchFamily="34" charset="0"/>
                <a:ea typeface="宋体" panose="02010600030101010101" pitchFamily="2" charset="-122"/>
              </a:rPr>
              <a:t>由</a:t>
            </a:r>
            <a:r>
              <a:rPr lang="zh-CN" altLang="en-US" sz="1800" dirty="0">
                <a:latin typeface="Arial" panose="020B0604020202020204" pitchFamily="34" charset="0"/>
              </a:rPr>
              <a:t>每天20支</a:t>
            </a:r>
            <a:r>
              <a:rPr lang="zh-CN" altLang="en-US" sz="1800" dirty="0">
                <a:latin typeface="Arial" panose="020B0604020202020204" pitchFamily="34" charset="0"/>
                <a:ea typeface="宋体" panose="02010600030101010101" pitchFamily="2" charset="-122"/>
              </a:rPr>
              <a:t>减少到</a:t>
            </a:r>
            <a:r>
              <a:rPr lang="zh-CN" altLang="en-US" sz="1800" dirty="0">
                <a:latin typeface="Arial" panose="020B0604020202020204" pitchFamily="34" charset="0"/>
              </a:rPr>
              <a:t>10</a:t>
            </a:r>
            <a:r>
              <a:rPr lang="zh-CN" altLang="en-US" sz="1800" dirty="0">
                <a:latin typeface="Arial" panose="020B0604020202020204" pitchFamily="34" charset="0"/>
                <a:ea typeface="宋体" panose="02010600030101010101" pitchFamily="2" charset="-122"/>
              </a:rPr>
              <a:t>支</a:t>
            </a:r>
            <a:r>
              <a:rPr lang="zh-CN" altLang="en-US"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rPr>
              <a:t>如图中</a:t>
            </a:r>
            <a:r>
              <a:rPr lang="zh-CN" altLang="en-US" sz="1800" dirty="0">
                <a:latin typeface="Arial" panose="020B0604020202020204" pitchFamily="34" charset="0"/>
              </a:rPr>
              <a:t>从A点到B点</a:t>
            </a:r>
            <a:r>
              <a:rPr lang="zh-CN" altLang="en-US" sz="1800" dirty="0">
                <a:latin typeface="Arial" panose="020B0604020202020204" pitchFamily="34" charset="0"/>
                <a:ea typeface="宋体" panose="02010600030101010101" pitchFamily="2" charset="-122"/>
              </a:rPr>
              <a:t>所示</a:t>
            </a:r>
            <a:r>
              <a:rPr lang="zh-CN" altLang="en-US"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rPr>
              <a:t>与此相比</a:t>
            </a:r>
            <a:r>
              <a:rPr lang="zh-CN" altLang="en-US" sz="1800" dirty="0">
                <a:latin typeface="Arial" panose="020B0604020202020204" pitchFamily="34" charset="0"/>
              </a:rPr>
              <a:t>，如果税收提高香烟的价格，需求曲线</a:t>
            </a:r>
            <a:r>
              <a:rPr lang="zh-CN" altLang="en-US" sz="1800" dirty="0">
                <a:latin typeface="Arial" panose="020B0604020202020204" pitchFamily="34" charset="0"/>
                <a:ea typeface="宋体" panose="02010600030101010101" pitchFamily="2" charset="-122"/>
              </a:rPr>
              <a:t>没有</a:t>
            </a:r>
            <a:r>
              <a:rPr lang="zh-CN" altLang="en-US" sz="1800" dirty="0">
                <a:latin typeface="Arial" panose="020B0604020202020204" pitchFamily="34" charset="0"/>
              </a:rPr>
              <a:t>移</a:t>
            </a:r>
            <a:r>
              <a:rPr lang="zh-CN" altLang="en-US" sz="1800" dirty="0">
                <a:latin typeface="Arial" panose="020B0604020202020204" pitchFamily="34" charset="0"/>
                <a:ea typeface="宋体" panose="02010600030101010101" pitchFamily="2" charset="-122"/>
              </a:rPr>
              <a:t>动，而是变动到其上另一点</a:t>
            </a:r>
            <a:r>
              <a:rPr lang="zh-CN" altLang="en-US" sz="1800" dirty="0">
                <a:latin typeface="Arial" panose="020B0604020202020204" pitchFamily="34" charset="0"/>
              </a:rPr>
              <a:t>。</a:t>
            </a:r>
            <a:endParaRPr lang="en-US" altLang="zh-CN" sz="1800" dirty="0">
              <a:latin typeface="Arial" panose="020B0604020202020204" pitchFamily="34" charset="0"/>
            </a:endParaRPr>
          </a:p>
          <a:p>
            <a:pPr marL="285750" indent="-285750" algn="just">
              <a:buFont typeface="Arial" panose="020B0604020202020204" pitchFamily="34" charset="0"/>
              <a:buChar char="•"/>
            </a:pPr>
            <a:r>
              <a:rPr lang="zh-CN" altLang="en-US" sz="1800" dirty="0">
                <a:latin typeface="Arial" panose="020B0604020202020204" pitchFamily="34" charset="0"/>
              </a:rPr>
              <a:t>在</a:t>
            </a:r>
            <a:r>
              <a:rPr lang="zh-CN" altLang="en-US" sz="1800" dirty="0">
                <a:latin typeface="Arial" panose="020B0604020202020204" pitchFamily="34" charset="0"/>
                <a:ea typeface="宋体" panose="02010600030101010101" pitchFamily="2" charset="-122"/>
              </a:rPr>
              <a:t>（b）幅中</a:t>
            </a:r>
            <a:r>
              <a:rPr lang="zh-CN" altLang="en-US" sz="1800" dirty="0">
                <a:latin typeface="Arial" panose="020B0604020202020204" pitchFamily="34" charset="0"/>
              </a:rPr>
              <a:t>，当价格从2美元上升到4美元，需求量从</a:t>
            </a:r>
            <a:r>
              <a:rPr lang="zh-CN" altLang="en-US" sz="1800" dirty="0">
                <a:latin typeface="Arial" panose="020B0604020202020204" pitchFamily="34" charset="0"/>
                <a:ea typeface="宋体" panose="02010600030101010101" pitchFamily="2" charset="-122"/>
              </a:rPr>
              <a:t>每天</a:t>
            </a:r>
            <a:r>
              <a:rPr lang="zh-CN" altLang="en-US" sz="1800" dirty="0">
                <a:latin typeface="Arial" panose="020B0604020202020204" pitchFamily="34" charset="0"/>
              </a:rPr>
              <a:t>20</a:t>
            </a:r>
            <a:r>
              <a:rPr lang="zh-CN" altLang="en-US" sz="1800" dirty="0">
                <a:latin typeface="Arial" panose="020B0604020202020204" pitchFamily="34" charset="0"/>
                <a:ea typeface="宋体" panose="02010600030101010101" pitchFamily="2" charset="-122"/>
              </a:rPr>
              <a:t>支烟减少</a:t>
            </a:r>
            <a:r>
              <a:rPr lang="zh-CN" altLang="en-US" sz="1800" dirty="0">
                <a:latin typeface="Arial" panose="020B0604020202020204" pitchFamily="34" charset="0"/>
              </a:rPr>
              <a:t>到12</a:t>
            </a:r>
            <a:r>
              <a:rPr lang="zh-CN" altLang="en-US" sz="1800" dirty="0">
                <a:latin typeface="Arial" panose="020B0604020202020204" pitchFamily="34" charset="0"/>
                <a:ea typeface="宋体" panose="02010600030101010101" pitchFamily="2" charset="-122"/>
              </a:rPr>
              <a:t>支</a:t>
            </a:r>
            <a:r>
              <a:rPr lang="zh-CN" altLang="en-US" sz="1800" dirty="0">
                <a:latin typeface="Arial" panose="020B0604020202020204" pitchFamily="34" charset="0"/>
              </a:rPr>
              <a:t>烟，</a:t>
            </a:r>
            <a:r>
              <a:rPr lang="zh-CN" altLang="en-US" sz="1800" dirty="0">
                <a:latin typeface="Arial" panose="020B0604020202020204" pitchFamily="34" charset="0"/>
                <a:ea typeface="宋体" panose="02010600030101010101" pitchFamily="2" charset="-122"/>
              </a:rPr>
              <a:t>如图中是从A点移动到C点所示</a:t>
            </a:r>
            <a:r>
              <a:rPr lang="zh-CN" altLang="en-US" sz="1800" dirty="0">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50"/>
                                        </p:tgtEl>
                                        <p:attrNameLst>
                                          <p:attrName>style.visibility</p:attrName>
                                        </p:attrNameLst>
                                      </p:cBhvr>
                                      <p:to>
                                        <p:strVal val="visible"/>
                                      </p:to>
                                    </p:set>
                                    <p:animEffect transition="in" filter="wipe(left)">
                                      <p:cBhvr>
                                        <p:cTn id="7" dur="500"/>
                                        <p:tgtEl>
                                          <p:spTgt spid="348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824"/>
                                        </p:tgtEl>
                                        <p:attrNameLst>
                                          <p:attrName>style.visibility</p:attrName>
                                        </p:attrNameLst>
                                      </p:cBhvr>
                                      <p:to>
                                        <p:strVal val="visible"/>
                                      </p:to>
                                    </p:set>
                                    <p:animEffect transition="in" filter="wipe(left)">
                                      <p:cBhvr>
                                        <p:cTn id="11" dur="500"/>
                                        <p:tgtEl>
                                          <p:spTgt spid="34824"/>
                                        </p:tgtEl>
                                      </p:cBhvr>
                                    </p:animEffect>
                                  </p:childTnLst>
                                </p:cTn>
                              </p:par>
                              <p:par>
                                <p:cTn id="12" presetID="22" presetClass="entr" presetSubtype="4" fill="hold" nodeType="withEffect">
                                  <p:stCondLst>
                                    <p:cond delay="0"/>
                                  </p:stCondLst>
                                  <p:childTnLst>
                                    <p:set>
                                      <p:cBhvr>
                                        <p:cTn id="13" dur="1" fill="hold">
                                          <p:stCondLst>
                                            <p:cond delay="0"/>
                                          </p:stCondLst>
                                        </p:cTn>
                                        <p:tgtEl>
                                          <p:spTgt spid="34821"/>
                                        </p:tgtEl>
                                        <p:attrNameLst>
                                          <p:attrName>style.visibility</p:attrName>
                                        </p:attrNameLst>
                                      </p:cBhvr>
                                      <p:to>
                                        <p:strVal val="visible"/>
                                      </p:to>
                                    </p:set>
                                    <p:animEffect transition="in" filter="wipe(down)">
                                      <p:cBhvr>
                                        <p:cTn id="14" dur="500"/>
                                        <p:tgtEl>
                                          <p:spTgt spid="348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4828"/>
                                        </p:tgtEl>
                                        <p:attrNameLst>
                                          <p:attrName>style.visibility</p:attrName>
                                        </p:attrNameLst>
                                      </p:cBhvr>
                                      <p:to>
                                        <p:strVal val="visible"/>
                                      </p:to>
                                    </p:set>
                                    <p:animEffect transition="in" filter="wipe(left)">
                                      <p:cBhvr>
                                        <p:cTn id="18" dur="500"/>
                                        <p:tgtEl>
                                          <p:spTgt spid="3482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4841"/>
                                        </p:tgtEl>
                                        <p:attrNameLst>
                                          <p:attrName>style.visibility</p:attrName>
                                        </p:attrNameLst>
                                      </p:cBhvr>
                                      <p:to>
                                        <p:strVal val="visible"/>
                                      </p:to>
                                    </p:set>
                                    <p:animEffect transition="in" filter="wipe(left)">
                                      <p:cBhvr>
                                        <p:cTn id="22" dur="500"/>
                                        <p:tgtEl>
                                          <p:spTgt spid="3484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4847"/>
                                        </p:tgtEl>
                                        <p:attrNameLst>
                                          <p:attrName>style.visibility</p:attrName>
                                        </p:attrNameLst>
                                      </p:cBhvr>
                                      <p:to>
                                        <p:strVal val="visible"/>
                                      </p:to>
                                    </p:set>
                                    <p:animEffect transition="in" filter="wipe(left)">
                                      <p:cBhvr>
                                        <p:cTn id="26" dur="500"/>
                                        <p:tgtEl>
                                          <p:spTgt spid="34847"/>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4838"/>
                                        </p:tgtEl>
                                        <p:attrNameLst>
                                          <p:attrName>style.visibility</p:attrName>
                                        </p:attrNameLst>
                                      </p:cBhvr>
                                      <p:to>
                                        <p:strVal val="visible"/>
                                      </p:to>
                                    </p:set>
                                    <p:animEffect transition="in" filter="wipe(up)">
                                      <p:cBhvr>
                                        <p:cTn id="30" dur="500"/>
                                        <p:tgtEl>
                                          <p:spTgt spid="34838"/>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34834"/>
                                        </p:tgtEl>
                                        <p:attrNameLst>
                                          <p:attrName>style.visibility</p:attrName>
                                        </p:attrNameLst>
                                      </p:cBhvr>
                                      <p:to>
                                        <p:strVal val="visible"/>
                                      </p:to>
                                    </p:set>
                                    <p:animEffect transition="in" filter="wipe(right)">
                                      <p:cBhvr>
                                        <p:cTn id="34" dur="500"/>
                                        <p:tgtEl>
                                          <p:spTgt spid="34834"/>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4831"/>
                                        </p:tgtEl>
                                        <p:attrNameLst>
                                          <p:attrName>style.visibility</p:attrName>
                                        </p:attrNameLst>
                                      </p:cBhvr>
                                      <p:to>
                                        <p:strVal val="visible"/>
                                      </p:to>
                                    </p:set>
                                    <p:animEffect transition="in" filter="wipe(left)">
                                      <p:cBhvr>
                                        <p:cTn id="38" dur="500"/>
                                        <p:tgtEl>
                                          <p:spTgt spid="34831"/>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4844"/>
                                        </p:tgtEl>
                                        <p:attrNameLst>
                                          <p:attrName>style.visibility</p:attrName>
                                        </p:attrNameLst>
                                      </p:cBhvr>
                                      <p:to>
                                        <p:strVal val="visible"/>
                                      </p:to>
                                    </p:set>
                                    <p:animEffect transition="in" filter="wipe(left)">
                                      <p:cBhvr>
                                        <p:cTn id="42" dur="500"/>
                                        <p:tgtEl>
                                          <p:spTgt spid="34844"/>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34852"/>
                                        </p:tgtEl>
                                        <p:attrNameLst>
                                          <p:attrName>style.visibility</p:attrName>
                                        </p:attrNameLst>
                                      </p:cBhvr>
                                      <p:to>
                                        <p:strVal val="visible"/>
                                      </p:to>
                                    </p:set>
                                    <p:animEffect transition="in" filter="wipe(right)">
                                      <p:cBhvr>
                                        <p:cTn id="46" dur="500"/>
                                        <p:tgtEl>
                                          <p:spTgt spid="34852"/>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34835"/>
                                        </p:tgtEl>
                                        <p:attrNameLst>
                                          <p:attrName>style.visibility</p:attrName>
                                        </p:attrNameLst>
                                      </p:cBhvr>
                                      <p:to>
                                        <p:strVal val="visible"/>
                                      </p:to>
                                    </p:set>
                                    <p:animEffect transition="in" filter="wipe(up)">
                                      <p:cBhvr>
                                        <p:cTn id="50" dur="500"/>
                                        <p:tgtEl>
                                          <p:spTgt spid="3483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4851"/>
                                        </p:tgtEl>
                                        <p:attrNameLst>
                                          <p:attrName>style.visibility</p:attrName>
                                        </p:attrNameLst>
                                      </p:cBhvr>
                                      <p:to>
                                        <p:strVal val="visible"/>
                                      </p:to>
                                    </p:set>
                                    <p:animEffect transition="in" filter="wipe(left)">
                                      <p:cBhvr>
                                        <p:cTn id="55" dur="500"/>
                                        <p:tgtEl>
                                          <p:spTgt spid="3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0" grpId="0"/>
      <p:bldP spid="3485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p:cNvSpPr>
          <p:nvPr>
            <p:ph type="body"/>
          </p:nvPr>
        </p:nvSpPr>
        <p:spPr>
          <a:xfrm>
            <a:off x="322263" y="1485900"/>
            <a:ext cx="3978275" cy="4306888"/>
          </a:xfrm>
        </p:spPr>
        <p:txBody>
          <a:bodyPr vert="horz" wrap="square" lIns="91440" tIns="45720" rIns="91440" bIns="45720" anchor="t" anchorCtr="0"/>
          <a:lstStyle/>
          <a:p>
            <a:pPr marL="4572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支持价格</a:t>
            </a:r>
            <a:endParaRPr lang="en-US" altLang="zh-CN" b="1" dirty="0">
              <a:solidFill>
                <a:srgbClr val="CC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定义：</a:t>
            </a:r>
            <a:br>
              <a:rPr lang="en-US" altLang="zh-CN" sz="2000" b="0" dirty="0">
                <a:solidFill>
                  <a:srgbClr val="000000"/>
                </a:solidFill>
                <a:latin typeface="Adobe 黑体 Std R" pitchFamily="34" charset="-122"/>
                <a:ea typeface="Adobe 黑体 Std R" pitchFamily="34" charset="-122"/>
              </a:rPr>
            </a:br>
            <a:r>
              <a:rPr lang="zh-CN" altLang="en-US" sz="2000" b="0" dirty="0">
                <a:solidFill>
                  <a:srgbClr val="000000"/>
                </a:solidFill>
                <a:latin typeface="Adobe 黑体 Std R" pitchFamily="34" charset="-122"/>
                <a:ea typeface="Adobe 黑体 Std R" pitchFamily="34" charset="-122"/>
              </a:rPr>
              <a:t>支持价格又称最低限价，指政府为了支持某一产品的生产而对该产品的价格规定的一个高于均衡价格的最低价格。</a:t>
            </a:r>
            <a:endParaRPr lang="en-US" altLang="zh-CN" sz="2000" b="0" dirty="0">
              <a:solidFill>
                <a:srgbClr val="00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例子：农业（托底价收购）</a:t>
            </a:r>
            <a:endParaRPr lang="en-US" altLang="zh-CN" sz="2000" b="0" dirty="0">
              <a:solidFill>
                <a:srgbClr val="000000"/>
              </a:solidFill>
              <a:latin typeface="Adobe 黑体 Std R" pitchFamily="34" charset="-122"/>
              <a:ea typeface="Adobe 黑体 Std R" pitchFamily="34" charset="-122"/>
            </a:endParaRPr>
          </a:p>
        </p:txBody>
      </p:sp>
      <p:grpSp>
        <p:nvGrpSpPr>
          <p:cNvPr id="67587" name="组合 43"/>
          <p:cNvGrpSpPr/>
          <p:nvPr/>
        </p:nvGrpSpPr>
        <p:grpSpPr>
          <a:xfrm>
            <a:off x="4643438" y="1782763"/>
            <a:ext cx="4114800" cy="3713162"/>
            <a:chOff x="0" y="0"/>
            <a:chExt cx="4114800" cy="3713162"/>
          </a:xfrm>
        </p:grpSpPr>
        <p:grpSp>
          <p:nvGrpSpPr>
            <p:cNvPr id="67590" name="组合 43"/>
            <p:cNvGrpSpPr/>
            <p:nvPr/>
          </p:nvGrpSpPr>
          <p:grpSpPr>
            <a:xfrm>
              <a:off x="0" y="1052512"/>
              <a:ext cx="3070225" cy="511175"/>
              <a:chOff x="0" y="0"/>
              <a:chExt cx="3070224" cy="511323"/>
            </a:xfrm>
          </p:grpSpPr>
          <p:grpSp>
            <p:nvGrpSpPr>
              <p:cNvPr id="67621" name="组合 36"/>
              <p:cNvGrpSpPr/>
              <p:nvPr/>
            </p:nvGrpSpPr>
            <p:grpSpPr>
              <a:xfrm>
                <a:off x="0" y="204834"/>
                <a:ext cx="2643188" cy="306489"/>
                <a:chOff x="0" y="0"/>
                <a:chExt cx="2643188" cy="306489"/>
              </a:xfrm>
            </p:grpSpPr>
            <p:cxnSp>
              <p:nvCxnSpPr>
                <p:cNvPr id="67624" name="直接连接符 17"/>
                <p:cNvCxnSpPr/>
                <p:nvPr/>
              </p:nvCxnSpPr>
              <p:spPr>
                <a:xfrm>
                  <a:off x="285750" y="66707"/>
                  <a:ext cx="2357436" cy="1588"/>
                </a:xfrm>
                <a:prstGeom prst="line">
                  <a:avLst/>
                </a:prstGeom>
                <a:ln w="9525" cap="flat" cmpd="sng">
                  <a:solidFill>
                    <a:srgbClr val="7F7F7F"/>
                  </a:solidFill>
                  <a:prstDash val="lgDash"/>
                  <a:headEnd type="none" w="med" len="med"/>
                  <a:tailEnd type="none" w="med" len="med"/>
                </a:ln>
              </p:spPr>
            </p:cxnSp>
            <p:graphicFrame>
              <p:nvGraphicFramePr>
                <p:cNvPr id="67625" name="Object 7"/>
                <p:cNvGraphicFramePr>
                  <a:graphicFrameLocks noChangeAspect="1"/>
                </p:cNvGraphicFramePr>
                <p:nvPr/>
              </p:nvGraphicFramePr>
              <p:xfrm>
                <a:off x="0" y="0"/>
                <a:ext cx="212724" cy="306489"/>
              </p:xfrm>
              <a:graphic>
                <a:graphicData uri="http://schemas.openxmlformats.org/presentationml/2006/ole">
                  <mc:AlternateContent xmlns:mc="http://schemas.openxmlformats.org/markup-compatibility/2006">
                    <mc:Choice xmlns:v="urn:schemas-microsoft-com:vml" Requires="v">
                      <p:oleObj r:id="rId2" imgW="153035" imgH="229870" progId="">
                        <p:embed/>
                      </p:oleObj>
                    </mc:Choice>
                    <mc:Fallback>
                      <p:oleObj r:id="rId2" imgW="153035" imgH="229870" progId="">
                        <p:embed/>
                        <p:pic>
                          <p:nvPicPr>
                            <p:cNvPr id="0" name="图片 3375"/>
                            <p:cNvPicPr/>
                            <p:nvPr/>
                          </p:nvPicPr>
                          <p:blipFill>
                            <a:blip r:embed="rId3"/>
                            <a:stretch>
                              <a:fillRect/>
                            </a:stretch>
                          </p:blipFill>
                          <p:spPr>
                            <a:xfrm>
                              <a:off x="0" y="0"/>
                              <a:ext cx="212724" cy="306489"/>
                            </a:xfrm>
                            <a:prstGeom prst="rect">
                              <a:avLst/>
                            </a:prstGeom>
                            <a:noFill/>
                            <a:ln w="38100">
                              <a:noFill/>
                              <a:miter/>
                            </a:ln>
                          </p:spPr>
                        </p:pic>
                      </p:oleObj>
                    </mc:Fallback>
                  </mc:AlternateContent>
                </a:graphicData>
              </a:graphic>
            </p:graphicFrame>
          </p:grpSp>
          <p:graphicFrame>
            <p:nvGraphicFramePr>
              <p:cNvPr id="67622" name="Object 8"/>
              <p:cNvGraphicFramePr>
                <a:graphicFrameLocks noChangeAspect="1"/>
              </p:cNvGraphicFramePr>
              <p:nvPr/>
            </p:nvGraphicFramePr>
            <p:xfrm>
              <a:off x="1000125" y="0"/>
              <a:ext cx="212724" cy="220004"/>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369"/>
                          <p:cNvPicPr/>
                          <p:nvPr/>
                        </p:nvPicPr>
                        <p:blipFill>
                          <a:blip r:embed="rId5"/>
                          <a:stretch>
                            <a:fillRect/>
                          </a:stretch>
                        </p:blipFill>
                        <p:spPr>
                          <a:xfrm>
                            <a:off x="1000125" y="0"/>
                            <a:ext cx="212724" cy="220004"/>
                          </a:xfrm>
                          <a:prstGeom prst="rect">
                            <a:avLst/>
                          </a:prstGeom>
                          <a:noFill/>
                          <a:ln w="38100">
                            <a:noFill/>
                            <a:miter/>
                          </a:ln>
                        </p:spPr>
                      </p:pic>
                    </p:oleObj>
                  </mc:Fallback>
                </mc:AlternateContent>
              </a:graphicData>
            </a:graphic>
          </p:graphicFrame>
          <p:graphicFrame>
            <p:nvGraphicFramePr>
              <p:cNvPr id="67623" name="Object 9"/>
              <p:cNvGraphicFramePr>
                <a:graphicFrameLocks noChangeAspect="1"/>
              </p:cNvGraphicFramePr>
              <p:nvPr/>
            </p:nvGraphicFramePr>
            <p:xfrm>
              <a:off x="2857500" y="204834"/>
              <a:ext cx="212724" cy="220005"/>
            </p:xfrm>
            <a:graphic>
              <a:graphicData uri="http://schemas.openxmlformats.org/presentationml/2006/ole">
                <mc:AlternateContent xmlns:mc="http://schemas.openxmlformats.org/markup-compatibility/2006">
                  <mc:Choice xmlns:v="urn:schemas-microsoft-com:vml" Requires="v">
                    <p:oleObj r:id="rId6" imgW="153035" imgH="166370" progId="">
                      <p:embed/>
                    </p:oleObj>
                  </mc:Choice>
                  <mc:Fallback>
                    <p:oleObj r:id="rId6" imgW="153035" imgH="166370" progId="">
                      <p:embed/>
                      <p:pic>
                        <p:nvPicPr>
                          <p:cNvPr id="0" name="图片 3378"/>
                          <p:cNvPicPr/>
                          <p:nvPr/>
                        </p:nvPicPr>
                        <p:blipFill>
                          <a:blip r:embed="rId7"/>
                          <a:stretch>
                            <a:fillRect/>
                          </a:stretch>
                        </p:blipFill>
                        <p:spPr>
                          <a:xfrm>
                            <a:off x="2857500" y="204834"/>
                            <a:ext cx="212724" cy="220005"/>
                          </a:xfrm>
                          <a:prstGeom prst="rect">
                            <a:avLst/>
                          </a:prstGeom>
                          <a:noFill/>
                          <a:ln w="38100">
                            <a:noFill/>
                            <a:miter/>
                          </a:ln>
                        </p:spPr>
                      </p:pic>
                    </p:oleObj>
                  </mc:Fallback>
                </mc:AlternateContent>
              </a:graphicData>
            </a:graphic>
          </p:graphicFrame>
        </p:grpSp>
        <p:grpSp>
          <p:nvGrpSpPr>
            <p:cNvPr id="67591" name="组合 38"/>
            <p:cNvGrpSpPr/>
            <p:nvPr/>
          </p:nvGrpSpPr>
          <p:grpSpPr>
            <a:xfrm>
              <a:off x="2571750" y="1323975"/>
              <a:ext cx="284163" cy="2371725"/>
              <a:chOff x="0" y="0"/>
              <a:chExt cx="284160" cy="2372496"/>
            </a:xfrm>
          </p:grpSpPr>
          <p:cxnSp>
            <p:nvCxnSpPr>
              <p:cNvPr id="67619" name="直接连接符 25"/>
              <p:cNvCxnSpPr/>
              <p:nvPr/>
            </p:nvCxnSpPr>
            <p:spPr>
              <a:xfrm rot="-5400000" flipH="1">
                <a:off x="-882973" y="954404"/>
                <a:ext cx="1980256" cy="71437"/>
              </a:xfrm>
              <a:prstGeom prst="line">
                <a:avLst/>
              </a:prstGeom>
              <a:ln w="9525" cap="flat" cmpd="sng">
                <a:solidFill>
                  <a:srgbClr val="7F7F7F"/>
                </a:solidFill>
                <a:prstDash val="lgDash"/>
                <a:headEnd type="none" w="med" len="med"/>
                <a:tailEnd type="none" w="med" len="med"/>
              </a:ln>
            </p:spPr>
          </p:cxnSp>
          <p:graphicFrame>
            <p:nvGraphicFramePr>
              <p:cNvPr id="67620" name="Object 12"/>
              <p:cNvGraphicFramePr>
                <a:graphicFrameLocks noChangeAspect="1"/>
              </p:cNvGraphicFramePr>
              <p:nvPr/>
            </p:nvGraphicFramePr>
            <p:xfrm>
              <a:off x="0" y="2049317"/>
              <a:ext cx="284160" cy="323179"/>
            </p:xfrm>
            <a:graphic>
              <a:graphicData uri="http://schemas.openxmlformats.org/presentationml/2006/ole">
                <mc:AlternateContent xmlns:mc="http://schemas.openxmlformats.org/markup-compatibility/2006">
                  <mc:Choice xmlns:v="urn:schemas-microsoft-com:vml" Requires="v">
                    <p:oleObj r:id="rId8" imgW="203835" imgH="242570" progId="">
                      <p:embed/>
                    </p:oleObj>
                  </mc:Choice>
                  <mc:Fallback>
                    <p:oleObj r:id="rId8" imgW="203835" imgH="242570" progId="">
                      <p:embed/>
                      <p:pic>
                        <p:nvPicPr>
                          <p:cNvPr id="0" name="图片 3366"/>
                          <p:cNvPicPr/>
                          <p:nvPr/>
                        </p:nvPicPr>
                        <p:blipFill>
                          <a:blip r:embed="rId9"/>
                          <a:stretch>
                            <a:fillRect/>
                          </a:stretch>
                        </p:blipFill>
                        <p:spPr>
                          <a:xfrm>
                            <a:off x="0" y="2049317"/>
                            <a:ext cx="284160" cy="323179"/>
                          </a:xfrm>
                          <a:prstGeom prst="rect">
                            <a:avLst/>
                          </a:prstGeom>
                          <a:noFill/>
                          <a:ln w="38100">
                            <a:noFill/>
                            <a:miter/>
                          </a:ln>
                        </p:spPr>
                      </p:pic>
                    </p:oleObj>
                  </mc:Fallback>
                </mc:AlternateContent>
              </a:graphicData>
            </a:graphic>
          </p:graphicFrame>
        </p:grpSp>
        <p:grpSp>
          <p:nvGrpSpPr>
            <p:cNvPr id="67592" name="组合 42"/>
            <p:cNvGrpSpPr/>
            <p:nvPr/>
          </p:nvGrpSpPr>
          <p:grpSpPr>
            <a:xfrm>
              <a:off x="0" y="0"/>
              <a:ext cx="4114800" cy="3713162"/>
              <a:chOff x="0" y="0"/>
              <a:chExt cx="4114800" cy="3713162"/>
            </a:xfrm>
          </p:grpSpPr>
          <p:grpSp>
            <p:nvGrpSpPr>
              <p:cNvPr id="67593" name="组合 37"/>
              <p:cNvGrpSpPr/>
              <p:nvPr/>
            </p:nvGrpSpPr>
            <p:grpSpPr>
              <a:xfrm>
                <a:off x="785813" y="1323975"/>
                <a:ext cx="301625" cy="2371725"/>
                <a:chOff x="0" y="0"/>
                <a:chExt cx="301623" cy="2372498"/>
              </a:xfrm>
            </p:grpSpPr>
            <p:cxnSp>
              <p:nvCxnSpPr>
                <p:cNvPr id="67617" name="直接连接符 32"/>
                <p:cNvCxnSpPr/>
                <p:nvPr/>
              </p:nvCxnSpPr>
              <p:spPr>
                <a:xfrm rot="-5400000" flipH="1">
                  <a:off x="-754383" y="981393"/>
                  <a:ext cx="1962789" cy="0"/>
                </a:xfrm>
                <a:prstGeom prst="line">
                  <a:avLst/>
                </a:prstGeom>
                <a:ln w="9525" cap="flat" cmpd="sng">
                  <a:solidFill>
                    <a:srgbClr val="7F7F7F"/>
                  </a:solidFill>
                  <a:prstDash val="lgDash"/>
                  <a:headEnd type="none" w="med" len="med"/>
                  <a:tailEnd type="none" w="med" len="med"/>
                </a:ln>
              </p:spPr>
            </p:cxnSp>
            <p:graphicFrame>
              <p:nvGraphicFramePr>
                <p:cNvPr id="67618" name="Object 16"/>
                <p:cNvGraphicFramePr>
                  <a:graphicFrameLocks noChangeAspect="1"/>
                </p:cNvGraphicFramePr>
                <p:nvPr/>
              </p:nvGraphicFramePr>
              <p:xfrm>
                <a:off x="0" y="2049318"/>
                <a:ext cx="301623" cy="323180"/>
              </p:xfrm>
              <a:graphic>
                <a:graphicData uri="http://schemas.openxmlformats.org/presentationml/2006/ole">
                  <mc:AlternateContent xmlns:mc="http://schemas.openxmlformats.org/markup-compatibility/2006">
                    <mc:Choice xmlns:v="urn:schemas-microsoft-com:vml" Requires="v">
                      <p:oleObj r:id="rId10" imgW="216535" imgH="241935" progId="">
                        <p:embed/>
                      </p:oleObj>
                    </mc:Choice>
                    <mc:Fallback>
                      <p:oleObj r:id="rId10" imgW="216535" imgH="241935" progId="">
                        <p:embed/>
                        <p:pic>
                          <p:nvPicPr>
                            <p:cNvPr id="0" name="图片 3364"/>
                            <p:cNvPicPr/>
                            <p:nvPr/>
                          </p:nvPicPr>
                          <p:blipFill>
                            <a:blip r:embed="rId11"/>
                            <a:stretch>
                              <a:fillRect/>
                            </a:stretch>
                          </p:blipFill>
                          <p:spPr>
                            <a:xfrm>
                              <a:off x="0" y="2049318"/>
                              <a:ext cx="301623" cy="323180"/>
                            </a:xfrm>
                            <a:prstGeom prst="rect">
                              <a:avLst/>
                            </a:prstGeom>
                            <a:noFill/>
                            <a:ln w="38100">
                              <a:noFill/>
                              <a:miter/>
                            </a:ln>
                          </p:spPr>
                        </p:pic>
                      </p:oleObj>
                    </mc:Fallback>
                  </mc:AlternateContent>
                </a:graphicData>
              </a:graphic>
            </p:graphicFrame>
          </p:grpSp>
          <p:grpSp>
            <p:nvGrpSpPr>
              <p:cNvPr id="67594" name="组合 41"/>
              <p:cNvGrpSpPr/>
              <p:nvPr/>
            </p:nvGrpSpPr>
            <p:grpSpPr>
              <a:xfrm>
                <a:off x="0" y="0"/>
                <a:ext cx="4114800" cy="3713162"/>
                <a:chOff x="0" y="0"/>
                <a:chExt cx="4114800" cy="3713162"/>
              </a:xfrm>
            </p:grpSpPr>
            <p:grpSp>
              <p:nvGrpSpPr>
                <p:cNvPr id="67595" name="组合 34"/>
                <p:cNvGrpSpPr/>
                <p:nvPr/>
              </p:nvGrpSpPr>
              <p:grpSpPr>
                <a:xfrm>
                  <a:off x="0" y="642937"/>
                  <a:ext cx="3643313" cy="3070225"/>
                  <a:chOff x="0" y="0"/>
                  <a:chExt cx="3643313" cy="3070225"/>
                </a:xfrm>
              </p:grpSpPr>
              <p:cxnSp>
                <p:nvCxnSpPr>
                  <p:cNvPr id="67612" name="直接箭头连接符 7"/>
                  <p:cNvCxnSpPr/>
                  <p:nvPr/>
                </p:nvCxnSpPr>
                <p:spPr>
                  <a:xfrm rot="5400000" flipH="1" flipV="1">
                    <a:off x="-1046163" y="1330326"/>
                    <a:ext cx="2662236" cy="1588"/>
                  </a:xfrm>
                  <a:prstGeom prst="straightConnector1">
                    <a:avLst/>
                  </a:prstGeom>
                  <a:ln w="9525" cap="flat" cmpd="sng">
                    <a:solidFill>
                      <a:srgbClr val="7F7F7F"/>
                    </a:solidFill>
                    <a:prstDash val="solid"/>
                    <a:headEnd type="none" w="med" len="med"/>
                    <a:tailEnd type="stealth" w="med" len="lg"/>
                  </a:ln>
                </p:spPr>
              </p:cxnSp>
              <p:cxnSp>
                <p:nvCxnSpPr>
                  <p:cNvPr id="67613" name="直接箭头连接符 5"/>
                  <p:cNvCxnSpPr/>
                  <p:nvPr/>
                </p:nvCxnSpPr>
                <p:spPr>
                  <a:xfrm>
                    <a:off x="285750" y="2660650"/>
                    <a:ext cx="3357562" cy="1587"/>
                  </a:xfrm>
                  <a:prstGeom prst="straightConnector1">
                    <a:avLst/>
                  </a:prstGeom>
                  <a:ln w="9525" cap="flat" cmpd="sng">
                    <a:solidFill>
                      <a:srgbClr val="7F7F7F"/>
                    </a:solidFill>
                    <a:prstDash val="solid"/>
                    <a:headEnd type="none" w="med" len="med"/>
                    <a:tailEnd type="stealth" w="med" len="lg"/>
                  </a:ln>
                </p:spPr>
              </p:cxnSp>
              <p:graphicFrame>
                <p:nvGraphicFramePr>
                  <p:cNvPr id="67614" name="Object 21"/>
                  <p:cNvGraphicFramePr>
                    <a:graphicFrameLocks noChangeAspect="1"/>
                  </p:cNvGraphicFramePr>
                  <p:nvPr/>
                </p:nvGraphicFramePr>
                <p:xfrm>
                  <a:off x="0" y="2730355"/>
                  <a:ext cx="212724" cy="236695"/>
                </p:xfrm>
                <a:graphic>
                  <a:graphicData uri="http://schemas.openxmlformats.org/presentationml/2006/ole">
                    <mc:AlternateContent xmlns:mc="http://schemas.openxmlformats.org/markup-compatibility/2006">
                      <mc:Choice xmlns:v="urn:schemas-microsoft-com:vml" Requires="v">
                        <p:oleObj r:id="rId12" imgW="153035" imgH="178435" progId="">
                          <p:embed/>
                        </p:oleObj>
                      </mc:Choice>
                      <mc:Fallback>
                        <p:oleObj r:id="rId12" imgW="153035" imgH="178435" progId="">
                          <p:embed/>
                          <p:pic>
                            <p:nvPicPr>
                              <p:cNvPr id="0" name="图片 3368"/>
                              <p:cNvPicPr/>
                              <p:nvPr/>
                            </p:nvPicPr>
                            <p:blipFill>
                              <a:blip r:embed="rId13"/>
                              <a:stretch>
                                <a:fillRect/>
                              </a:stretch>
                            </p:blipFill>
                            <p:spPr>
                              <a:xfrm>
                                <a:off x="0" y="2730355"/>
                                <a:ext cx="212724" cy="236695"/>
                              </a:xfrm>
                              <a:prstGeom prst="rect">
                                <a:avLst/>
                              </a:prstGeom>
                              <a:noFill/>
                              <a:ln w="38100">
                                <a:noFill/>
                                <a:miter/>
                              </a:ln>
                            </p:spPr>
                          </p:pic>
                        </p:oleObj>
                      </mc:Fallback>
                    </mc:AlternateContent>
                  </a:graphicData>
                </a:graphic>
              </p:graphicFrame>
              <p:graphicFrame>
                <p:nvGraphicFramePr>
                  <p:cNvPr id="67615" name="Object 22"/>
                  <p:cNvGraphicFramePr>
                    <a:graphicFrameLocks noChangeAspect="1"/>
                  </p:cNvGraphicFramePr>
                  <p:nvPr/>
                </p:nvGraphicFramePr>
                <p:xfrm>
                  <a:off x="0" y="135797"/>
                  <a:ext cx="212724" cy="220004"/>
                </p:xfrm>
                <a:graphic>
                  <a:graphicData uri="http://schemas.openxmlformats.org/presentationml/2006/ole">
                    <mc:AlternateContent xmlns:mc="http://schemas.openxmlformats.org/markup-compatibility/2006">
                      <mc:Choice xmlns:v="urn:schemas-microsoft-com:vml" Requires="v">
                        <p:oleObj r:id="rId14" imgW="153035" imgH="166370" progId="">
                          <p:embed/>
                        </p:oleObj>
                      </mc:Choice>
                      <mc:Fallback>
                        <p:oleObj r:id="rId14" imgW="153035" imgH="166370" progId="">
                          <p:embed/>
                          <p:pic>
                            <p:nvPicPr>
                              <p:cNvPr id="0" name="图片 3365"/>
                              <p:cNvPicPr/>
                              <p:nvPr/>
                            </p:nvPicPr>
                            <p:blipFill>
                              <a:blip r:embed="rId15"/>
                              <a:stretch>
                                <a:fillRect/>
                              </a:stretch>
                            </p:blipFill>
                            <p:spPr>
                              <a:xfrm>
                                <a:off x="0" y="135797"/>
                                <a:ext cx="212724" cy="220004"/>
                              </a:xfrm>
                              <a:prstGeom prst="rect">
                                <a:avLst/>
                              </a:prstGeom>
                              <a:noFill/>
                              <a:ln w="38100">
                                <a:noFill/>
                                <a:miter/>
                              </a:ln>
                            </p:spPr>
                          </p:pic>
                        </p:oleObj>
                      </mc:Fallback>
                    </mc:AlternateContent>
                  </a:graphicData>
                </a:graphic>
              </p:graphicFrame>
              <p:graphicFrame>
                <p:nvGraphicFramePr>
                  <p:cNvPr id="67616" name="Object 23"/>
                  <p:cNvGraphicFramePr>
                    <a:graphicFrameLocks noChangeAspect="1"/>
                  </p:cNvGraphicFramePr>
                  <p:nvPr/>
                </p:nvGraphicFramePr>
                <p:xfrm>
                  <a:off x="3429000" y="2798632"/>
                  <a:ext cx="212724" cy="271593"/>
                </p:xfrm>
                <a:graphic>
                  <a:graphicData uri="http://schemas.openxmlformats.org/presentationml/2006/ole">
                    <mc:AlternateContent xmlns:mc="http://schemas.openxmlformats.org/markup-compatibility/2006">
                      <mc:Choice xmlns:v="urn:schemas-microsoft-com:vml" Requires="v">
                        <p:oleObj r:id="rId16" imgW="153035" imgH="204470" progId="">
                          <p:embed/>
                        </p:oleObj>
                      </mc:Choice>
                      <mc:Fallback>
                        <p:oleObj r:id="rId16" imgW="153035" imgH="204470" progId="">
                          <p:embed/>
                          <p:pic>
                            <p:nvPicPr>
                              <p:cNvPr id="0" name="图片 3367"/>
                              <p:cNvPicPr/>
                              <p:nvPr/>
                            </p:nvPicPr>
                            <p:blipFill>
                              <a:blip r:embed="rId17"/>
                              <a:stretch>
                                <a:fillRect/>
                              </a:stretch>
                            </p:blipFill>
                            <p:spPr>
                              <a:xfrm>
                                <a:off x="3429000" y="2798632"/>
                                <a:ext cx="212724" cy="271593"/>
                              </a:xfrm>
                              <a:prstGeom prst="rect">
                                <a:avLst/>
                              </a:prstGeom>
                              <a:noFill/>
                              <a:ln w="38100">
                                <a:noFill/>
                                <a:miter/>
                              </a:ln>
                            </p:spPr>
                          </p:pic>
                        </p:oleObj>
                      </mc:Fallback>
                    </mc:AlternateContent>
                  </a:graphicData>
                </a:graphic>
              </p:graphicFrame>
            </p:grpSp>
            <p:grpSp>
              <p:nvGrpSpPr>
                <p:cNvPr id="67596" name="组合 35"/>
                <p:cNvGrpSpPr/>
                <p:nvPr/>
              </p:nvGrpSpPr>
              <p:grpSpPr>
                <a:xfrm>
                  <a:off x="0" y="779462"/>
                  <a:ext cx="3409950" cy="2900363"/>
                  <a:chOff x="0" y="0"/>
                  <a:chExt cx="3409949" cy="2901047"/>
                </a:xfrm>
              </p:grpSpPr>
              <p:cxnSp>
                <p:nvCxnSpPr>
                  <p:cNvPr id="67603" name="直接连接符 19"/>
                  <p:cNvCxnSpPr/>
                  <p:nvPr/>
                </p:nvCxnSpPr>
                <p:spPr>
                  <a:xfrm rot="5400000">
                    <a:off x="1101558" y="1841929"/>
                    <a:ext cx="1367159" cy="1587"/>
                  </a:xfrm>
                  <a:prstGeom prst="line">
                    <a:avLst/>
                  </a:prstGeom>
                  <a:ln w="9525" cap="flat" cmpd="sng">
                    <a:solidFill>
                      <a:srgbClr val="7F7F7F"/>
                    </a:solidFill>
                    <a:prstDash val="lgDash"/>
                    <a:headEnd type="none" w="med" len="med"/>
                    <a:tailEnd type="none" w="med" len="med"/>
                  </a:ln>
                </p:spPr>
              </p:cxnSp>
              <p:cxnSp>
                <p:nvCxnSpPr>
                  <p:cNvPr id="67604" name="直接连接符 11"/>
                  <p:cNvCxnSpPr/>
                  <p:nvPr/>
                </p:nvCxnSpPr>
                <p:spPr>
                  <a:xfrm flipV="1">
                    <a:off x="642937" y="203249"/>
                    <a:ext cx="2500312" cy="1775243"/>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67605" name="直接连接符 13"/>
                  <p:cNvCxnSpPr/>
                  <p:nvPr/>
                </p:nvCxnSpPr>
                <p:spPr>
                  <a:xfrm>
                    <a:off x="571500" y="203249"/>
                    <a:ext cx="2357436" cy="1843521"/>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67606" name="直接连接符 21"/>
                  <p:cNvCxnSpPr/>
                  <p:nvPr/>
                </p:nvCxnSpPr>
                <p:spPr>
                  <a:xfrm rot="-10800000" flipV="1">
                    <a:off x="285750" y="1159149"/>
                    <a:ext cx="1500187" cy="68278"/>
                  </a:xfrm>
                  <a:prstGeom prst="line">
                    <a:avLst/>
                  </a:prstGeom>
                  <a:ln w="9525" cap="flat" cmpd="sng">
                    <a:solidFill>
                      <a:srgbClr val="7F7F7F"/>
                    </a:solidFill>
                    <a:prstDash val="lgDash"/>
                    <a:headEnd type="none" w="med" len="med"/>
                    <a:tailEnd type="none" w="med" len="med"/>
                  </a:ln>
                </p:spPr>
              </p:cxnSp>
              <p:graphicFrame>
                <p:nvGraphicFramePr>
                  <p:cNvPr id="67607" name="Object 29"/>
                  <p:cNvGraphicFramePr>
                    <a:graphicFrameLocks noChangeAspect="1"/>
                  </p:cNvGraphicFramePr>
                  <p:nvPr/>
                </p:nvGraphicFramePr>
                <p:xfrm>
                  <a:off x="0" y="1092445"/>
                  <a:ext cx="266698" cy="306489"/>
                </p:xfrm>
                <a:graphic>
                  <a:graphicData uri="http://schemas.openxmlformats.org/presentationml/2006/ole">
                    <mc:AlternateContent xmlns:mc="http://schemas.openxmlformats.org/markup-compatibility/2006">
                      <mc:Choice xmlns:v="urn:schemas-microsoft-com:vml" Requires="v">
                        <p:oleObj r:id="rId18" imgW="191135" imgH="229870" progId="">
                          <p:embed/>
                        </p:oleObj>
                      </mc:Choice>
                      <mc:Fallback>
                        <p:oleObj r:id="rId18" imgW="191135" imgH="229870" progId="">
                          <p:embed/>
                          <p:pic>
                            <p:nvPicPr>
                              <p:cNvPr id="0" name="图片 3370"/>
                              <p:cNvPicPr/>
                              <p:nvPr/>
                            </p:nvPicPr>
                            <p:blipFill>
                              <a:blip r:embed="rId19"/>
                              <a:stretch>
                                <a:fillRect/>
                              </a:stretch>
                            </p:blipFill>
                            <p:spPr>
                              <a:xfrm>
                                <a:off x="0" y="1092445"/>
                                <a:ext cx="266698" cy="306489"/>
                              </a:xfrm>
                              <a:prstGeom prst="rect">
                                <a:avLst/>
                              </a:prstGeom>
                              <a:noFill/>
                              <a:ln w="38100">
                                <a:noFill/>
                                <a:miter/>
                              </a:ln>
                            </p:spPr>
                          </p:pic>
                        </p:oleObj>
                      </mc:Fallback>
                    </mc:AlternateContent>
                  </a:graphicData>
                </a:graphic>
              </p:graphicFrame>
              <p:graphicFrame>
                <p:nvGraphicFramePr>
                  <p:cNvPr id="67608" name="Object 30"/>
                  <p:cNvGraphicFramePr>
                    <a:graphicFrameLocks noChangeAspect="1"/>
                  </p:cNvGraphicFramePr>
                  <p:nvPr/>
                </p:nvGraphicFramePr>
                <p:xfrm>
                  <a:off x="3214688" y="0"/>
                  <a:ext cx="195261" cy="236695"/>
                </p:xfrm>
                <a:graphic>
                  <a:graphicData uri="http://schemas.openxmlformats.org/presentationml/2006/ole">
                    <mc:AlternateContent xmlns:mc="http://schemas.openxmlformats.org/markup-compatibility/2006">
                      <mc:Choice xmlns:v="urn:schemas-microsoft-com:vml" Requires="v">
                        <p:oleObj r:id="rId20" imgW="140335" imgH="179070" progId="">
                          <p:embed/>
                        </p:oleObj>
                      </mc:Choice>
                      <mc:Fallback>
                        <p:oleObj r:id="rId20" imgW="140335" imgH="179070" progId="">
                          <p:embed/>
                          <p:pic>
                            <p:nvPicPr>
                              <p:cNvPr id="0" name="图片 3371"/>
                              <p:cNvPicPr/>
                              <p:nvPr/>
                            </p:nvPicPr>
                            <p:blipFill>
                              <a:blip r:embed="rId21"/>
                              <a:stretch>
                                <a:fillRect/>
                              </a:stretch>
                            </p:blipFill>
                            <p:spPr>
                              <a:xfrm>
                                <a:off x="3214688" y="0"/>
                                <a:ext cx="195261" cy="236695"/>
                              </a:xfrm>
                              <a:prstGeom prst="rect">
                                <a:avLst/>
                              </a:prstGeom>
                              <a:noFill/>
                              <a:ln w="38100">
                                <a:noFill/>
                                <a:miter/>
                              </a:ln>
                            </p:spPr>
                          </p:pic>
                        </p:oleObj>
                      </mc:Fallback>
                    </mc:AlternateContent>
                  </a:graphicData>
                </a:graphic>
              </p:graphicFrame>
              <p:graphicFrame>
                <p:nvGraphicFramePr>
                  <p:cNvPr id="67609" name="Object 31"/>
                  <p:cNvGraphicFramePr>
                    <a:graphicFrameLocks noChangeAspect="1"/>
                  </p:cNvGraphicFramePr>
                  <p:nvPr/>
                </p:nvGraphicFramePr>
                <p:xfrm>
                  <a:off x="1928813" y="1092445"/>
                  <a:ext cx="212724" cy="220004"/>
                </p:xfrm>
                <a:graphic>
                  <a:graphicData uri="http://schemas.openxmlformats.org/presentationml/2006/ole">
                    <mc:AlternateContent xmlns:mc="http://schemas.openxmlformats.org/markup-compatibility/2006">
                      <mc:Choice xmlns:v="urn:schemas-microsoft-com:vml" Requires="v">
                        <p:oleObj r:id="rId22" imgW="153035" imgH="166370" progId="">
                          <p:embed/>
                        </p:oleObj>
                      </mc:Choice>
                      <mc:Fallback>
                        <p:oleObj r:id="rId22" imgW="153035" imgH="166370" progId="">
                          <p:embed/>
                          <p:pic>
                            <p:nvPicPr>
                              <p:cNvPr id="0" name="图片 3372"/>
                              <p:cNvPicPr/>
                              <p:nvPr/>
                            </p:nvPicPr>
                            <p:blipFill>
                              <a:blip r:embed="rId23"/>
                              <a:stretch>
                                <a:fillRect/>
                              </a:stretch>
                            </p:blipFill>
                            <p:spPr>
                              <a:xfrm>
                                <a:off x="1928813" y="1092445"/>
                                <a:ext cx="212724" cy="220004"/>
                              </a:xfrm>
                              <a:prstGeom prst="rect">
                                <a:avLst/>
                              </a:prstGeom>
                              <a:noFill/>
                              <a:ln w="38100">
                                <a:noFill/>
                                <a:miter/>
                              </a:ln>
                            </p:spPr>
                          </p:pic>
                        </p:oleObj>
                      </mc:Fallback>
                    </mc:AlternateContent>
                  </a:graphicData>
                </a:graphic>
              </p:graphicFrame>
              <p:graphicFrame>
                <p:nvGraphicFramePr>
                  <p:cNvPr id="67610" name="Object 32"/>
                  <p:cNvGraphicFramePr>
                    <a:graphicFrameLocks noChangeAspect="1"/>
                  </p:cNvGraphicFramePr>
                  <p:nvPr/>
                </p:nvGraphicFramePr>
                <p:xfrm>
                  <a:off x="3000375" y="1980057"/>
                  <a:ext cx="230185" cy="220004"/>
                </p:xfrm>
                <a:graphic>
                  <a:graphicData uri="http://schemas.openxmlformats.org/presentationml/2006/ole">
                    <mc:AlternateContent xmlns:mc="http://schemas.openxmlformats.org/markup-compatibility/2006">
                      <mc:Choice xmlns:v="urn:schemas-microsoft-com:vml" Requires="v">
                        <p:oleObj r:id="rId24" imgW="165735" imgH="165735" progId="">
                          <p:embed/>
                        </p:oleObj>
                      </mc:Choice>
                      <mc:Fallback>
                        <p:oleObj r:id="rId24" imgW="165735" imgH="165735" progId="">
                          <p:embed/>
                          <p:pic>
                            <p:nvPicPr>
                              <p:cNvPr id="0" name="图片 3373"/>
                              <p:cNvPicPr/>
                              <p:nvPr/>
                            </p:nvPicPr>
                            <p:blipFill>
                              <a:blip r:embed="rId25"/>
                              <a:stretch>
                                <a:fillRect/>
                              </a:stretch>
                            </p:blipFill>
                            <p:spPr>
                              <a:xfrm>
                                <a:off x="3000375" y="1980057"/>
                                <a:ext cx="230185" cy="220004"/>
                              </a:xfrm>
                              <a:prstGeom prst="rect">
                                <a:avLst/>
                              </a:prstGeom>
                              <a:noFill/>
                              <a:ln w="38100">
                                <a:noFill/>
                                <a:miter/>
                              </a:ln>
                            </p:spPr>
                          </p:pic>
                        </p:oleObj>
                      </mc:Fallback>
                    </mc:AlternateContent>
                  </a:graphicData>
                </a:graphic>
              </p:graphicFrame>
              <p:graphicFrame>
                <p:nvGraphicFramePr>
                  <p:cNvPr id="67611" name="Object 33"/>
                  <p:cNvGraphicFramePr>
                    <a:graphicFrameLocks noChangeAspect="1"/>
                  </p:cNvGraphicFramePr>
                  <p:nvPr/>
                </p:nvGraphicFramePr>
                <p:xfrm>
                  <a:off x="1643063" y="2594558"/>
                  <a:ext cx="301623" cy="306489"/>
                </p:xfrm>
                <a:graphic>
                  <a:graphicData uri="http://schemas.openxmlformats.org/presentationml/2006/ole">
                    <mc:AlternateContent xmlns:mc="http://schemas.openxmlformats.org/markup-compatibility/2006">
                      <mc:Choice xmlns:v="urn:schemas-microsoft-com:vml" Requires="v">
                        <p:oleObj r:id="rId26" imgW="216535" imgH="229235" progId="">
                          <p:embed/>
                        </p:oleObj>
                      </mc:Choice>
                      <mc:Fallback>
                        <p:oleObj r:id="rId26" imgW="216535" imgH="229235" progId="">
                          <p:embed/>
                          <p:pic>
                            <p:nvPicPr>
                              <p:cNvPr id="0" name="图片 3374"/>
                              <p:cNvPicPr/>
                              <p:nvPr/>
                            </p:nvPicPr>
                            <p:blipFill>
                              <a:blip r:embed="rId27"/>
                              <a:stretch>
                                <a:fillRect/>
                              </a:stretch>
                            </p:blipFill>
                            <p:spPr>
                              <a:xfrm>
                                <a:off x="1643063" y="2594558"/>
                                <a:ext cx="301623" cy="306489"/>
                              </a:xfrm>
                              <a:prstGeom prst="rect">
                                <a:avLst/>
                              </a:prstGeom>
                              <a:noFill/>
                              <a:ln w="38100">
                                <a:noFill/>
                                <a:miter/>
                              </a:ln>
                            </p:spPr>
                          </p:pic>
                        </p:oleObj>
                      </mc:Fallback>
                    </mc:AlternateContent>
                  </a:graphicData>
                </a:graphic>
              </p:graphicFrame>
            </p:grpSp>
            <p:grpSp>
              <p:nvGrpSpPr>
                <p:cNvPr id="67597" name="组合 41"/>
                <p:cNvGrpSpPr/>
                <p:nvPr/>
              </p:nvGrpSpPr>
              <p:grpSpPr>
                <a:xfrm>
                  <a:off x="214313" y="0"/>
                  <a:ext cx="2794000" cy="1917700"/>
                  <a:chOff x="0" y="0"/>
                  <a:chExt cx="2794003" cy="1917692"/>
                </a:xfrm>
              </p:grpSpPr>
              <p:cxnSp>
                <p:nvCxnSpPr>
                  <p:cNvPr id="67601" name="直接连接符 30"/>
                  <p:cNvCxnSpPr/>
                  <p:nvPr/>
                </p:nvCxnSpPr>
                <p:spPr>
                  <a:xfrm flipV="1">
                    <a:off x="-1" y="142874"/>
                    <a:ext cx="2500316" cy="1774817"/>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67602" name="Object 36"/>
                  <p:cNvGraphicFramePr>
                    <a:graphicFrameLocks noChangeAspect="1"/>
                  </p:cNvGraphicFramePr>
                  <p:nvPr/>
                </p:nvGraphicFramePr>
                <p:xfrm>
                  <a:off x="2546353" y="0"/>
                  <a:ext cx="247650" cy="236537"/>
                </p:xfrm>
                <a:graphic>
                  <a:graphicData uri="http://schemas.openxmlformats.org/presentationml/2006/ole">
                    <mc:AlternateContent xmlns:mc="http://schemas.openxmlformats.org/markup-compatibility/2006">
                      <mc:Choice xmlns:v="urn:schemas-microsoft-com:vml" Requires="v">
                        <p:oleObj r:id="rId28" imgW="178435" imgH="178435" progId="">
                          <p:embed/>
                        </p:oleObj>
                      </mc:Choice>
                      <mc:Fallback>
                        <p:oleObj r:id="rId28" imgW="178435" imgH="178435" progId="">
                          <p:embed/>
                          <p:pic>
                            <p:nvPicPr>
                              <p:cNvPr id="0" name="图片 3376"/>
                              <p:cNvPicPr/>
                              <p:nvPr/>
                            </p:nvPicPr>
                            <p:blipFill>
                              <a:blip r:embed="rId29"/>
                              <a:stretch>
                                <a:fillRect/>
                              </a:stretch>
                            </p:blipFill>
                            <p:spPr>
                              <a:xfrm>
                                <a:off x="2546353" y="0"/>
                                <a:ext cx="247650" cy="236537"/>
                              </a:xfrm>
                              <a:prstGeom prst="rect">
                                <a:avLst/>
                              </a:prstGeom>
                              <a:noFill/>
                              <a:ln w="38100">
                                <a:noFill/>
                                <a:miter/>
                              </a:ln>
                            </p:spPr>
                          </p:pic>
                        </p:oleObj>
                      </mc:Fallback>
                    </mc:AlternateContent>
                  </a:graphicData>
                </a:graphic>
              </p:graphicFrame>
            </p:grpSp>
            <p:grpSp>
              <p:nvGrpSpPr>
                <p:cNvPr id="67598" name="组合 42"/>
                <p:cNvGrpSpPr/>
                <p:nvPr/>
              </p:nvGrpSpPr>
              <p:grpSpPr>
                <a:xfrm>
                  <a:off x="1500188" y="428625"/>
                  <a:ext cx="2614612" cy="2078037"/>
                  <a:chOff x="0" y="0"/>
                  <a:chExt cx="2614606" cy="2078043"/>
                </a:xfrm>
              </p:grpSpPr>
              <p:cxnSp>
                <p:nvCxnSpPr>
                  <p:cNvPr id="67599" name="直接连接符 29"/>
                  <p:cNvCxnSpPr/>
                  <p:nvPr/>
                </p:nvCxnSpPr>
                <p:spPr>
                  <a:xfrm>
                    <a:off x="-1" y="0"/>
                    <a:ext cx="2357433" cy="1843092"/>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67600" name="Object 39"/>
                  <p:cNvGraphicFramePr>
                    <a:graphicFrameLocks noChangeAspect="1"/>
                  </p:cNvGraphicFramePr>
                  <p:nvPr/>
                </p:nvGraphicFramePr>
                <p:xfrm>
                  <a:off x="2330444" y="1857381"/>
                  <a:ext cx="284162" cy="220662"/>
                </p:xfrm>
                <a:graphic>
                  <a:graphicData uri="http://schemas.openxmlformats.org/presentationml/2006/ole">
                    <mc:AlternateContent xmlns:mc="http://schemas.openxmlformats.org/markup-compatibility/2006">
                      <mc:Choice xmlns:v="urn:schemas-microsoft-com:vml" Requires="v">
                        <p:oleObj r:id="rId30" imgW="204470" imgH="165735" progId="">
                          <p:embed/>
                        </p:oleObj>
                      </mc:Choice>
                      <mc:Fallback>
                        <p:oleObj r:id="rId30" imgW="204470" imgH="165735" progId="">
                          <p:embed/>
                          <p:pic>
                            <p:nvPicPr>
                              <p:cNvPr id="0" name="图片 3377"/>
                              <p:cNvPicPr/>
                              <p:nvPr/>
                            </p:nvPicPr>
                            <p:blipFill>
                              <a:blip r:embed="rId31"/>
                              <a:stretch>
                                <a:fillRect/>
                              </a:stretch>
                            </p:blipFill>
                            <p:spPr>
                              <a:xfrm>
                                <a:off x="2330444" y="1857381"/>
                                <a:ext cx="284162" cy="220662"/>
                              </a:xfrm>
                              <a:prstGeom prst="rect">
                                <a:avLst/>
                              </a:prstGeom>
                              <a:noFill/>
                              <a:ln w="38100">
                                <a:noFill/>
                                <a:miter/>
                              </a:ln>
                            </p:spPr>
                          </p:pic>
                        </p:oleObj>
                      </mc:Fallback>
                    </mc:AlternateContent>
                  </a:graphicData>
                </a:graphic>
              </p:graphicFrame>
            </p:grpSp>
          </p:grpSp>
        </p:grpSp>
      </p:grpSp>
      <p:sp>
        <p:nvSpPr>
          <p:cNvPr id="67588"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第五节  供求分析的应用实例</a:t>
            </a:r>
            <a:endParaRPr lang="zh-CN" altLang="en-US" sz="1000" b="0" dirty="0">
              <a:solidFill>
                <a:srgbClr val="7F7F7F"/>
              </a:solidFill>
              <a:latin typeface="Adobe 黑体 Std R" pitchFamily="34" charset="-122"/>
              <a:ea typeface="Adobe 黑体 Std R" pitchFamily="34" charset="-122"/>
            </a:endParaRPr>
          </a:p>
        </p:txBody>
      </p:sp>
      <p:sp>
        <p:nvSpPr>
          <p:cNvPr id="67589" name="Rectangle 3"/>
          <p:cNvSpPr txBox="1"/>
          <p:nvPr/>
        </p:nvSpPr>
        <p:spPr>
          <a:xfrm>
            <a:off x="322262" y="579438"/>
            <a:ext cx="8435975" cy="581879"/>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一、支持价格和限制价格 </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Effect transition="in" filter="strips(downRight)">
                                      <p:cBhvr>
                                        <p:cTn id="7" dur="500"/>
                                        <p:tgtEl>
                                          <p:spTgt spid="57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346">
                                            <p:txEl>
                                              <p:pRg st="1" end="1"/>
                                            </p:txEl>
                                          </p:spTgt>
                                        </p:tgtEl>
                                        <p:attrNameLst>
                                          <p:attrName>style.visibility</p:attrName>
                                        </p:attrNameLst>
                                      </p:cBhvr>
                                      <p:to>
                                        <p:strVal val="visible"/>
                                      </p:to>
                                    </p:set>
                                    <p:animEffect transition="in" filter="slide(fromBottom)">
                                      <p:cBhvr>
                                        <p:cTn id="12" dur="500"/>
                                        <p:tgtEl>
                                          <p:spTgt spid="57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7346">
                                            <p:txEl>
                                              <p:pRg st="2" end="2"/>
                                            </p:txEl>
                                          </p:spTgt>
                                        </p:tgtEl>
                                        <p:attrNameLst>
                                          <p:attrName>style.visibility</p:attrName>
                                        </p:attrNameLst>
                                      </p:cBhvr>
                                      <p:to>
                                        <p:strVal val="visible"/>
                                      </p:to>
                                    </p:set>
                                    <p:animEffect transition="in" filter="slide(fromBottom)">
                                      <p:cBhvr>
                                        <p:cTn id="17" dur="500"/>
                                        <p:tgtEl>
                                          <p:spTgt spid="573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587"/>
                                        </p:tgtEl>
                                        <p:attrNameLst>
                                          <p:attrName>style.visibility</p:attrName>
                                        </p:attrNameLst>
                                      </p:cBhvr>
                                      <p:to>
                                        <p:strVal val="visible"/>
                                      </p:to>
                                    </p:set>
                                    <p:animEffect transition="in" filter="fade">
                                      <p:cBhvr>
                                        <p:cTn id="2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p:cNvSpPr>
          <p:nvPr>
            <p:ph type="body"/>
          </p:nvPr>
        </p:nvSpPr>
        <p:spPr>
          <a:xfrm>
            <a:off x="327025" y="1174750"/>
            <a:ext cx="4165600" cy="4573588"/>
          </a:xfrm>
        </p:spPr>
        <p:txBody>
          <a:bodyPr vert="horz" wrap="square" lIns="91440" tIns="45720" rIns="91440" bIns="45720" anchor="t" anchorCtr="0"/>
          <a:lstStyle/>
          <a:p>
            <a:pPr marL="457200" lvl="2" indent="-457200" eaLnBrk="1" hangingPunct="1">
              <a:lnSpc>
                <a:spcPct val="150000"/>
              </a:lnSpc>
              <a:buFontTx/>
              <a:buAutoNum type="arabicPeriod" startAt="2"/>
            </a:pPr>
            <a:r>
              <a:rPr lang="zh-CN" altLang="en-US" b="1" dirty="0">
                <a:solidFill>
                  <a:srgbClr val="CC0000"/>
                </a:solidFill>
                <a:latin typeface="Adobe 黑体 Std R" pitchFamily="34" charset="-122"/>
                <a:ea typeface="Adobe 黑体 Std R" pitchFamily="34" charset="-122"/>
              </a:rPr>
              <a:t>限制价格</a:t>
            </a:r>
            <a:endParaRPr lang="en-US" altLang="zh-CN" b="1" dirty="0">
              <a:solidFill>
                <a:srgbClr val="CC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定义：</a:t>
            </a:r>
            <a:br>
              <a:rPr lang="en-US" altLang="zh-CN" sz="2000" b="0" dirty="0">
                <a:solidFill>
                  <a:srgbClr val="000000"/>
                </a:solidFill>
                <a:latin typeface="Adobe 黑体 Std R" pitchFamily="34" charset="-122"/>
                <a:ea typeface="Adobe 黑体 Std R" pitchFamily="34" charset="-122"/>
              </a:rPr>
            </a:br>
            <a:r>
              <a:rPr lang="zh-CN" altLang="en-US" sz="2000" b="0" dirty="0">
                <a:solidFill>
                  <a:srgbClr val="000000"/>
                </a:solidFill>
                <a:latin typeface="Adobe 黑体 Std R" pitchFamily="34" charset="-122"/>
                <a:ea typeface="Adobe 黑体 Std R" pitchFamily="34" charset="-122"/>
              </a:rPr>
              <a:t>限制价格又称最高限价，指政府为了防止某种商品的市场定价过高而规定的低于市场均衡价格的价格。</a:t>
            </a:r>
            <a:endParaRPr lang="en-US" altLang="zh-CN" sz="2000" b="0" dirty="0">
              <a:solidFill>
                <a:srgbClr val="00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例子：战争或饥荒时期</a:t>
            </a:r>
            <a:endParaRPr lang="en-US" altLang="zh-CN" sz="2000" b="0" dirty="0">
              <a:solidFill>
                <a:srgbClr val="000000"/>
              </a:solidFill>
              <a:latin typeface="Adobe 黑体 Std R" pitchFamily="34" charset="-122"/>
              <a:ea typeface="Adobe 黑体 Std R" pitchFamily="34" charset="-122"/>
            </a:endParaRPr>
          </a:p>
          <a:p>
            <a:pPr>
              <a:lnSpc>
                <a:spcPct val="150000"/>
              </a:lnSpc>
              <a:spcBef>
                <a:spcPct val="0"/>
              </a:spcBef>
            </a:pPr>
            <a:r>
              <a:rPr lang="en-US" altLang="zh-CN" sz="2000" b="0" dirty="0">
                <a:solidFill>
                  <a:srgbClr val="000000"/>
                </a:solidFill>
                <a:latin typeface="Adobe 黑体 Std R" pitchFamily="34" charset="-122"/>
                <a:ea typeface="Adobe 黑体 Std R" pitchFamily="34" charset="-122"/>
              </a:rPr>
              <a:t>1</a:t>
            </a:r>
            <a:r>
              <a:rPr lang="zh-CN" altLang="en-US" sz="2000" b="0" dirty="0">
                <a:solidFill>
                  <a:srgbClr val="000000"/>
                </a:solidFill>
                <a:latin typeface="Adobe 黑体 Std R" pitchFamily="34" charset="-122"/>
                <a:ea typeface="Adobe 黑体 Std R" pitchFamily="34" charset="-122"/>
              </a:rPr>
              <a:t>，可能出现黑市（黄牛加费，把实际价格抬高）</a:t>
            </a:r>
            <a:endParaRPr lang="en-US" altLang="zh-CN" sz="2000" b="0" dirty="0">
              <a:solidFill>
                <a:srgbClr val="000000"/>
              </a:solidFill>
              <a:latin typeface="Adobe 黑体 Std R" pitchFamily="34" charset="-122"/>
              <a:ea typeface="Adobe 黑体 Std R" pitchFamily="34" charset="-122"/>
            </a:endParaRPr>
          </a:p>
          <a:p>
            <a:pPr>
              <a:lnSpc>
                <a:spcPct val="150000"/>
              </a:lnSpc>
              <a:spcBef>
                <a:spcPct val="0"/>
              </a:spcBef>
            </a:pPr>
            <a:r>
              <a:rPr lang="en-US" altLang="zh-CN" sz="2000" b="0" dirty="0">
                <a:solidFill>
                  <a:srgbClr val="000000"/>
                </a:solidFill>
                <a:latin typeface="Adobe 黑体 Std R" pitchFamily="34" charset="-122"/>
                <a:ea typeface="Adobe 黑体 Std R" pitchFamily="34" charset="-122"/>
              </a:rPr>
              <a:t>2</a:t>
            </a:r>
            <a:r>
              <a:rPr lang="zh-CN" altLang="en-US" sz="2000" b="0" dirty="0">
                <a:solidFill>
                  <a:srgbClr val="000000"/>
                </a:solidFill>
                <a:latin typeface="Adobe 黑体 Std R" pitchFamily="34" charset="-122"/>
                <a:ea typeface="Adobe 黑体 Std R" pitchFamily="34" charset="-122"/>
              </a:rPr>
              <a:t>，新房限价（摇号）</a:t>
            </a:r>
            <a:endParaRPr lang="en-US" altLang="zh-CN" sz="2000" b="0" dirty="0">
              <a:solidFill>
                <a:srgbClr val="000000"/>
              </a:solidFill>
              <a:latin typeface="Adobe 黑体 Std R" pitchFamily="34" charset="-122"/>
              <a:ea typeface="Adobe 黑体 Std R" pitchFamily="34" charset="-122"/>
            </a:endParaRPr>
          </a:p>
        </p:txBody>
      </p:sp>
      <p:grpSp>
        <p:nvGrpSpPr>
          <p:cNvPr id="68611" name="组合 45"/>
          <p:cNvGrpSpPr/>
          <p:nvPr/>
        </p:nvGrpSpPr>
        <p:grpSpPr>
          <a:xfrm>
            <a:off x="4787900" y="2254250"/>
            <a:ext cx="4014788" cy="3070225"/>
            <a:chOff x="0" y="0"/>
            <a:chExt cx="4014787" cy="3070225"/>
          </a:xfrm>
        </p:grpSpPr>
        <p:grpSp>
          <p:nvGrpSpPr>
            <p:cNvPr id="68614" name="组合 39"/>
            <p:cNvGrpSpPr/>
            <p:nvPr/>
          </p:nvGrpSpPr>
          <p:grpSpPr>
            <a:xfrm>
              <a:off x="6350" y="614363"/>
              <a:ext cx="1192212" cy="2438400"/>
              <a:chOff x="0" y="0"/>
              <a:chExt cx="1192137" cy="2439014"/>
            </a:xfrm>
          </p:grpSpPr>
          <p:cxnSp>
            <p:nvCxnSpPr>
              <p:cNvPr id="68640" name="直接连接符 29"/>
              <p:cNvCxnSpPr/>
              <p:nvPr/>
            </p:nvCxnSpPr>
            <p:spPr>
              <a:xfrm rot="5400000">
                <a:off x="115562" y="1051195"/>
                <a:ext cx="1980110" cy="77783"/>
              </a:xfrm>
              <a:prstGeom prst="line">
                <a:avLst/>
              </a:prstGeom>
              <a:ln w="9525" cap="flat" cmpd="sng">
                <a:solidFill>
                  <a:srgbClr val="7F7F7F"/>
                </a:solidFill>
                <a:prstDash val="lgDash"/>
                <a:headEnd type="none" w="med" len="med"/>
                <a:tailEnd type="none" w="med" len="med"/>
              </a:ln>
            </p:spPr>
          </p:cxnSp>
          <p:grpSp>
            <p:nvGrpSpPr>
              <p:cNvPr id="68641" name="组合 36"/>
              <p:cNvGrpSpPr/>
              <p:nvPr/>
            </p:nvGrpSpPr>
            <p:grpSpPr>
              <a:xfrm>
                <a:off x="0" y="0"/>
                <a:ext cx="1192137" cy="2439014"/>
                <a:chOff x="0" y="0"/>
                <a:chExt cx="1192137" cy="2439014"/>
              </a:xfrm>
            </p:grpSpPr>
            <p:cxnSp>
              <p:nvCxnSpPr>
                <p:cNvPr id="68642" name="直接连接符 17"/>
                <p:cNvCxnSpPr/>
                <p:nvPr/>
              </p:nvCxnSpPr>
              <p:spPr>
                <a:xfrm>
                  <a:off x="320655" y="68279"/>
                  <a:ext cx="863546" cy="31758"/>
                </a:xfrm>
                <a:prstGeom prst="line">
                  <a:avLst/>
                </a:prstGeom>
                <a:ln w="9525" cap="flat" cmpd="sng">
                  <a:solidFill>
                    <a:srgbClr val="7F7F7F"/>
                  </a:solidFill>
                  <a:prstDash val="lgDash"/>
                  <a:headEnd type="none" w="med" len="med"/>
                  <a:tailEnd type="none" w="med" len="med"/>
                </a:ln>
              </p:spPr>
            </p:cxnSp>
            <p:graphicFrame>
              <p:nvGraphicFramePr>
                <p:cNvPr id="68643" name="Object 8"/>
                <p:cNvGraphicFramePr>
                  <a:graphicFrameLocks noChangeAspect="1"/>
                </p:cNvGraphicFramePr>
                <p:nvPr/>
              </p:nvGraphicFramePr>
              <p:xfrm>
                <a:off x="0" y="0"/>
                <a:ext cx="252720" cy="306465"/>
              </p:xfrm>
              <a:graphic>
                <a:graphicData uri="http://schemas.openxmlformats.org/presentationml/2006/ole">
                  <mc:AlternateContent xmlns:mc="http://schemas.openxmlformats.org/markup-compatibility/2006">
                    <mc:Choice xmlns:v="urn:schemas-microsoft-com:vml" Requires="v">
                      <p:oleObj r:id="rId2" imgW="165735" imgH="229870" progId="">
                        <p:embed/>
                      </p:oleObj>
                    </mc:Choice>
                    <mc:Fallback>
                      <p:oleObj r:id="rId2" imgW="165735" imgH="229870" progId="">
                        <p:embed/>
                        <p:pic>
                          <p:nvPicPr>
                            <p:cNvPr id="0" name="图片 3390"/>
                            <p:cNvPicPr/>
                            <p:nvPr/>
                          </p:nvPicPr>
                          <p:blipFill>
                            <a:blip r:embed="rId3"/>
                            <a:stretch>
                              <a:fillRect/>
                            </a:stretch>
                          </p:blipFill>
                          <p:spPr>
                            <a:xfrm>
                              <a:off x="0" y="0"/>
                              <a:ext cx="252720" cy="306465"/>
                            </a:xfrm>
                            <a:prstGeom prst="rect">
                              <a:avLst/>
                            </a:prstGeom>
                            <a:noFill/>
                            <a:ln w="38100">
                              <a:noFill/>
                              <a:miter/>
                            </a:ln>
                          </p:spPr>
                        </p:pic>
                      </p:oleObj>
                    </mc:Fallback>
                  </mc:AlternateContent>
                </a:graphicData>
              </a:graphic>
            </p:graphicFrame>
            <p:graphicFrame>
              <p:nvGraphicFramePr>
                <p:cNvPr id="68644" name="Object 9"/>
                <p:cNvGraphicFramePr>
                  <a:graphicFrameLocks noChangeAspect="1"/>
                </p:cNvGraphicFramePr>
                <p:nvPr/>
              </p:nvGraphicFramePr>
              <p:xfrm>
                <a:off x="880160" y="2115083"/>
                <a:ext cx="311977" cy="323931"/>
              </p:xfrm>
              <a:graphic>
                <a:graphicData uri="http://schemas.openxmlformats.org/presentationml/2006/ole">
                  <mc:AlternateContent xmlns:mc="http://schemas.openxmlformats.org/markup-compatibility/2006">
                    <mc:Choice xmlns:v="urn:schemas-microsoft-com:vml" Requires="v">
                      <p:oleObj r:id="rId4" imgW="203835" imgH="242570" progId="">
                        <p:embed/>
                      </p:oleObj>
                    </mc:Choice>
                    <mc:Fallback>
                      <p:oleObj r:id="rId4" imgW="203835" imgH="242570" progId="">
                        <p:embed/>
                        <p:pic>
                          <p:nvPicPr>
                            <p:cNvPr id="0" name="图片 3389"/>
                            <p:cNvPicPr/>
                            <p:nvPr/>
                          </p:nvPicPr>
                          <p:blipFill>
                            <a:blip r:embed="rId5"/>
                            <a:stretch>
                              <a:fillRect/>
                            </a:stretch>
                          </p:blipFill>
                          <p:spPr>
                            <a:xfrm>
                              <a:off x="880160" y="2115083"/>
                              <a:ext cx="311977" cy="323931"/>
                            </a:xfrm>
                            <a:prstGeom prst="rect">
                              <a:avLst/>
                            </a:prstGeom>
                            <a:noFill/>
                            <a:ln w="38100">
                              <a:noFill/>
                              <a:miter/>
                            </a:ln>
                          </p:spPr>
                        </p:pic>
                      </p:oleObj>
                    </mc:Fallback>
                  </mc:AlternateContent>
                </a:graphicData>
              </a:graphic>
            </p:graphicFrame>
          </p:grpSp>
        </p:grpSp>
        <p:grpSp>
          <p:nvGrpSpPr>
            <p:cNvPr id="68615" name="组合 34"/>
            <p:cNvGrpSpPr/>
            <p:nvPr/>
          </p:nvGrpSpPr>
          <p:grpSpPr>
            <a:xfrm>
              <a:off x="14287" y="0"/>
              <a:ext cx="4000500" cy="3070225"/>
              <a:chOff x="0" y="0"/>
              <a:chExt cx="3999961" cy="3070225"/>
            </a:xfrm>
          </p:grpSpPr>
          <p:cxnSp>
            <p:nvCxnSpPr>
              <p:cNvPr id="68624" name="直接连接符 19"/>
              <p:cNvCxnSpPr/>
              <p:nvPr/>
            </p:nvCxnSpPr>
            <p:spPr>
              <a:xfrm rot="5400000">
                <a:off x="1277673" y="1979612"/>
                <a:ext cx="1365250" cy="0"/>
              </a:xfrm>
              <a:prstGeom prst="line">
                <a:avLst/>
              </a:prstGeom>
              <a:ln w="9525" cap="flat" cmpd="sng">
                <a:solidFill>
                  <a:srgbClr val="7F7F7F"/>
                </a:solidFill>
                <a:prstDash val="lgDash"/>
                <a:headEnd type="none" w="med" len="med"/>
                <a:tailEnd type="none" w="med" len="med"/>
              </a:ln>
            </p:spPr>
          </p:cxnSp>
          <p:grpSp>
            <p:nvGrpSpPr>
              <p:cNvPr id="68625" name="组合 33"/>
              <p:cNvGrpSpPr/>
              <p:nvPr/>
            </p:nvGrpSpPr>
            <p:grpSpPr>
              <a:xfrm>
                <a:off x="0" y="0"/>
                <a:ext cx="3999961" cy="3070225"/>
                <a:chOff x="0" y="0"/>
                <a:chExt cx="3999961" cy="3070225"/>
              </a:xfrm>
            </p:grpSpPr>
            <p:graphicFrame>
              <p:nvGraphicFramePr>
                <p:cNvPr id="68626" name="Object 13"/>
                <p:cNvGraphicFramePr>
                  <a:graphicFrameLocks noChangeAspect="1"/>
                </p:cNvGraphicFramePr>
                <p:nvPr/>
              </p:nvGraphicFramePr>
              <p:xfrm>
                <a:off x="3271940" y="357280"/>
                <a:ext cx="214375" cy="236695"/>
              </p:xfrm>
              <a:graphic>
                <a:graphicData uri="http://schemas.openxmlformats.org/presentationml/2006/ole">
                  <mc:AlternateContent xmlns:mc="http://schemas.openxmlformats.org/markup-compatibility/2006">
                    <mc:Choice xmlns:v="urn:schemas-microsoft-com:vml" Requires="v">
                      <p:oleObj r:id="rId6" imgW="140335" imgH="179070" progId="">
                        <p:embed/>
                      </p:oleObj>
                    </mc:Choice>
                    <mc:Fallback>
                      <p:oleObj r:id="rId6" imgW="140335" imgH="179070" progId="">
                        <p:embed/>
                        <p:pic>
                          <p:nvPicPr>
                            <p:cNvPr id="0" name="图片 3388"/>
                            <p:cNvPicPr/>
                            <p:nvPr/>
                          </p:nvPicPr>
                          <p:blipFill>
                            <a:blip r:embed="rId7"/>
                            <a:stretch>
                              <a:fillRect/>
                            </a:stretch>
                          </p:blipFill>
                          <p:spPr>
                            <a:xfrm>
                              <a:off x="3271940" y="357280"/>
                              <a:ext cx="214375" cy="236695"/>
                            </a:xfrm>
                            <a:prstGeom prst="rect">
                              <a:avLst/>
                            </a:prstGeom>
                            <a:noFill/>
                            <a:ln w="38100">
                              <a:noFill/>
                              <a:miter/>
                            </a:ln>
                          </p:spPr>
                        </p:pic>
                      </p:oleObj>
                    </mc:Fallback>
                  </mc:AlternateContent>
                </a:graphicData>
              </a:graphic>
            </p:graphicFrame>
            <p:graphicFrame>
              <p:nvGraphicFramePr>
                <p:cNvPr id="68627" name="Object 14"/>
                <p:cNvGraphicFramePr>
                  <a:graphicFrameLocks noChangeAspect="1"/>
                </p:cNvGraphicFramePr>
                <p:nvPr/>
              </p:nvGraphicFramePr>
              <p:xfrm>
                <a:off x="3294086" y="2115854"/>
                <a:ext cx="252719" cy="220004"/>
              </p:xfrm>
              <a:graphic>
                <a:graphicData uri="http://schemas.openxmlformats.org/presentationml/2006/ole">
                  <mc:AlternateContent xmlns:mc="http://schemas.openxmlformats.org/markup-compatibility/2006">
                    <mc:Choice xmlns:v="urn:schemas-microsoft-com:vml" Requires="v">
                      <p:oleObj r:id="rId8" imgW="165735" imgH="165735" progId="">
                        <p:embed/>
                      </p:oleObj>
                    </mc:Choice>
                    <mc:Fallback>
                      <p:oleObj r:id="rId8" imgW="165735" imgH="165735" progId="">
                        <p:embed/>
                        <p:pic>
                          <p:nvPicPr>
                            <p:cNvPr id="0" name="图片 3392"/>
                            <p:cNvPicPr/>
                            <p:nvPr/>
                          </p:nvPicPr>
                          <p:blipFill>
                            <a:blip r:embed="rId9"/>
                            <a:stretch>
                              <a:fillRect/>
                            </a:stretch>
                          </p:blipFill>
                          <p:spPr>
                            <a:xfrm>
                              <a:off x="3294086" y="2115854"/>
                              <a:ext cx="252719" cy="220004"/>
                            </a:xfrm>
                            <a:prstGeom prst="rect">
                              <a:avLst/>
                            </a:prstGeom>
                            <a:noFill/>
                            <a:ln w="38100">
                              <a:noFill/>
                              <a:miter/>
                            </a:ln>
                          </p:spPr>
                        </p:pic>
                      </p:oleObj>
                    </mc:Fallback>
                  </mc:AlternateContent>
                </a:graphicData>
              </a:graphic>
            </p:graphicFrame>
            <p:grpSp>
              <p:nvGrpSpPr>
                <p:cNvPr id="68628" name="组合 32"/>
                <p:cNvGrpSpPr/>
                <p:nvPr/>
              </p:nvGrpSpPr>
              <p:grpSpPr>
                <a:xfrm>
                  <a:off x="0" y="0"/>
                  <a:ext cx="3999961" cy="3070225"/>
                  <a:chOff x="0" y="0"/>
                  <a:chExt cx="3999961" cy="3070225"/>
                </a:xfrm>
              </p:grpSpPr>
              <p:cxnSp>
                <p:nvCxnSpPr>
                  <p:cNvPr id="68629" name="直接箭头连接符 21"/>
                  <p:cNvCxnSpPr/>
                  <p:nvPr/>
                </p:nvCxnSpPr>
                <p:spPr>
                  <a:xfrm rot="5400000" flipH="1" flipV="1">
                    <a:off x="-1017628" y="1330324"/>
                    <a:ext cx="2662237" cy="1588"/>
                  </a:xfrm>
                  <a:prstGeom prst="straightConnector1">
                    <a:avLst/>
                  </a:prstGeom>
                  <a:ln w="9525" cap="flat" cmpd="sng">
                    <a:solidFill>
                      <a:srgbClr val="7F7F7F"/>
                    </a:solidFill>
                    <a:prstDash val="solid"/>
                    <a:headEnd type="none" w="med" len="med"/>
                    <a:tailEnd type="stealth" w="med" len="lg"/>
                  </a:ln>
                </p:spPr>
              </p:cxnSp>
              <p:cxnSp>
                <p:nvCxnSpPr>
                  <p:cNvPr id="68630" name="直接箭头连接符 23"/>
                  <p:cNvCxnSpPr/>
                  <p:nvPr/>
                </p:nvCxnSpPr>
                <p:spPr>
                  <a:xfrm>
                    <a:off x="312696" y="2662237"/>
                    <a:ext cx="3687265" cy="0"/>
                  </a:xfrm>
                  <a:prstGeom prst="straightConnector1">
                    <a:avLst/>
                  </a:prstGeom>
                  <a:ln w="9525" cap="flat" cmpd="sng">
                    <a:solidFill>
                      <a:srgbClr val="7F7F7F"/>
                    </a:solidFill>
                    <a:prstDash val="solid"/>
                    <a:headEnd type="none" w="med" len="med"/>
                    <a:tailEnd type="stealth" w="med" len="lg"/>
                  </a:ln>
                </p:spPr>
              </p:cxnSp>
              <p:cxnSp>
                <p:nvCxnSpPr>
                  <p:cNvPr id="68631" name="直接连接符 24"/>
                  <p:cNvCxnSpPr/>
                  <p:nvPr/>
                </p:nvCxnSpPr>
                <p:spPr>
                  <a:xfrm flipV="1">
                    <a:off x="704756" y="500062"/>
                    <a:ext cx="2495213" cy="1616075"/>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68632" name="直接连接符 25"/>
                  <p:cNvCxnSpPr/>
                  <p:nvPr/>
                </p:nvCxnSpPr>
                <p:spPr>
                  <a:xfrm>
                    <a:off x="626978" y="341312"/>
                    <a:ext cx="2588864" cy="1843088"/>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cxnSp>
                <p:nvCxnSpPr>
                  <p:cNvPr id="68633" name="直接连接符 27"/>
                  <p:cNvCxnSpPr/>
                  <p:nvPr/>
                </p:nvCxnSpPr>
                <p:spPr>
                  <a:xfrm rot="10800000">
                    <a:off x="298411" y="1285875"/>
                    <a:ext cx="1661888" cy="11112"/>
                  </a:xfrm>
                  <a:prstGeom prst="line">
                    <a:avLst/>
                  </a:prstGeom>
                  <a:ln w="9525" cap="flat" cmpd="sng">
                    <a:solidFill>
                      <a:srgbClr val="7F7F7F"/>
                    </a:solidFill>
                    <a:prstDash val="lgDash"/>
                    <a:headEnd type="none" w="med" len="med"/>
                    <a:tailEnd type="none" w="med" len="med"/>
                  </a:ln>
                </p:spPr>
              </p:cxnSp>
              <p:graphicFrame>
                <p:nvGraphicFramePr>
                  <p:cNvPr id="68634" name="Object 21"/>
                  <p:cNvGraphicFramePr>
                    <a:graphicFrameLocks noChangeAspect="1"/>
                  </p:cNvGraphicFramePr>
                  <p:nvPr/>
                </p:nvGraphicFramePr>
                <p:xfrm>
                  <a:off x="0" y="2730355"/>
                  <a:ext cx="233547" cy="236695"/>
                </p:xfrm>
                <a:graphic>
                  <a:graphicData uri="http://schemas.openxmlformats.org/presentationml/2006/ole">
                    <mc:AlternateContent xmlns:mc="http://schemas.openxmlformats.org/markup-compatibility/2006">
                      <mc:Choice xmlns:v="urn:schemas-microsoft-com:vml" Requires="v">
                        <p:oleObj r:id="rId10" imgW="153035" imgH="178435" progId="">
                          <p:embed/>
                        </p:oleObj>
                      </mc:Choice>
                      <mc:Fallback>
                        <p:oleObj r:id="rId10" imgW="153035" imgH="178435" progId="">
                          <p:embed/>
                          <p:pic>
                            <p:nvPicPr>
                              <p:cNvPr id="0" name="图片 3384"/>
                              <p:cNvPicPr/>
                              <p:nvPr/>
                            </p:nvPicPr>
                            <p:blipFill>
                              <a:blip r:embed="rId11"/>
                              <a:stretch>
                                <a:fillRect/>
                              </a:stretch>
                            </p:blipFill>
                            <p:spPr>
                              <a:xfrm>
                                <a:off x="0" y="2730355"/>
                                <a:ext cx="233547" cy="236695"/>
                              </a:xfrm>
                              <a:prstGeom prst="rect">
                                <a:avLst/>
                              </a:prstGeom>
                              <a:noFill/>
                              <a:ln w="38100">
                                <a:noFill/>
                                <a:miter/>
                              </a:ln>
                            </p:spPr>
                          </p:pic>
                        </p:oleObj>
                      </mc:Fallback>
                    </mc:AlternateContent>
                  </a:graphicData>
                </a:graphic>
              </p:graphicFrame>
              <p:graphicFrame>
                <p:nvGraphicFramePr>
                  <p:cNvPr id="68635" name="Object 22"/>
                  <p:cNvGraphicFramePr>
                    <a:graphicFrameLocks noChangeAspect="1"/>
                  </p:cNvGraphicFramePr>
                  <p:nvPr/>
                </p:nvGraphicFramePr>
                <p:xfrm>
                  <a:off x="0" y="135797"/>
                  <a:ext cx="233547" cy="220004"/>
                </p:xfrm>
                <a:graphic>
                  <a:graphicData uri="http://schemas.openxmlformats.org/presentationml/2006/ole">
                    <mc:AlternateContent xmlns:mc="http://schemas.openxmlformats.org/markup-compatibility/2006">
                      <mc:Choice xmlns:v="urn:schemas-microsoft-com:vml" Requires="v">
                        <p:oleObj r:id="rId12" imgW="153035" imgH="166370" progId="">
                          <p:embed/>
                        </p:oleObj>
                      </mc:Choice>
                      <mc:Fallback>
                        <p:oleObj r:id="rId12" imgW="153035" imgH="166370" progId="">
                          <p:embed/>
                          <p:pic>
                            <p:nvPicPr>
                              <p:cNvPr id="0" name="图片 3387"/>
                              <p:cNvPicPr/>
                              <p:nvPr/>
                            </p:nvPicPr>
                            <p:blipFill>
                              <a:blip r:embed="rId13"/>
                              <a:stretch>
                                <a:fillRect/>
                              </a:stretch>
                            </p:blipFill>
                            <p:spPr>
                              <a:xfrm>
                                <a:off x="0" y="135797"/>
                                <a:ext cx="233547" cy="220004"/>
                              </a:xfrm>
                              <a:prstGeom prst="rect">
                                <a:avLst/>
                              </a:prstGeom>
                              <a:noFill/>
                              <a:ln w="38100">
                                <a:noFill/>
                                <a:miter/>
                              </a:ln>
                            </p:spPr>
                          </p:pic>
                        </p:oleObj>
                      </mc:Fallback>
                    </mc:AlternateContent>
                  </a:graphicData>
                </a:graphic>
              </p:graphicFrame>
              <p:graphicFrame>
                <p:nvGraphicFramePr>
                  <p:cNvPr id="68636" name="Object 23"/>
                  <p:cNvGraphicFramePr>
                    <a:graphicFrameLocks noChangeAspect="1"/>
                  </p:cNvGraphicFramePr>
                  <p:nvPr/>
                </p:nvGraphicFramePr>
                <p:xfrm>
                  <a:off x="3764669" y="2798632"/>
                  <a:ext cx="233547" cy="271593"/>
                </p:xfrm>
                <a:graphic>
                  <a:graphicData uri="http://schemas.openxmlformats.org/presentationml/2006/ole">
                    <mc:AlternateContent xmlns:mc="http://schemas.openxmlformats.org/markup-compatibility/2006">
                      <mc:Choice xmlns:v="urn:schemas-microsoft-com:vml" Requires="v">
                        <p:oleObj r:id="rId14" imgW="153035" imgH="204470" progId="">
                          <p:embed/>
                        </p:oleObj>
                      </mc:Choice>
                      <mc:Fallback>
                        <p:oleObj r:id="rId14" imgW="153035" imgH="204470" progId="">
                          <p:embed/>
                          <p:pic>
                            <p:nvPicPr>
                              <p:cNvPr id="0" name="图片 3386"/>
                              <p:cNvPicPr/>
                              <p:nvPr/>
                            </p:nvPicPr>
                            <p:blipFill>
                              <a:blip r:embed="rId15"/>
                              <a:stretch>
                                <a:fillRect/>
                              </a:stretch>
                            </p:blipFill>
                            <p:spPr>
                              <a:xfrm>
                                <a:off x="3764669" y="2798632"/>
                                <a:ext cx="233547" cy="271593"/>
                              </a:xfrm>
                              <a:prstGeom prst="rect">
                                <a:avLst/>
                              </a:prstGeom>
                              <a:noFill/>
                              <a:ln w="38100">
                                <a:noFill/>
                                <a:miter/>
                              </a:ln>
                            </p:spPr>
                          </p:pic>
                        </p:oleObj>
                      </mc:Fallback>
                    </mc:AlternateContent>
                  </a:graphicData>
                </a:graphic>
              </p:graphicFrame>
              <p:graphicFrame>
                <p:nvGraphicFramePr>
                  <p:cNvPr id="68637" name="Object 24"/>
                  <p:cNvGraphicFramePr>
                    <a:graphicFrameLocks noChangeAspect="1"/>
                  </p:cNvGraphicFramePr>
                  <p:nvPr/>
                </p:nvGraphicFramePr>
                <p:xfrm>
                  <a:off x="0" y="1228242"/>
                  <a:ext cx="292806" cy="306489"/>
                </p:xfrm>
                <a:graphic>
                  <a:graphicData uri="http://schemas.openxmlformats.org/presentationml/2006/ole">
                    <mc:AlternateContent xmlns:mc="http://schemas.openxmlformats.org/markup-compatibility/2006">
                      <mc:Choice xmlns:v="urn:schemas-microsoft-com:vml" Requires="v">
                        <p:oleObj r:id="rId16" imgW="191135" imgH="229870" progId="">
                          <p:embed/>
                        </p:oleObj>
                      </mc:Choice>
                      <mc:Fallback>
                        <p:oleObj r:id="rId16" imgW="191135" imgH="229870" progId="">
                          <p:embed/>
                          <p:pic>
                            <p:nvPicPr>
                              <p:cNvPr id="0" name="图片 3385"/>
                              <p:cNvPicPr/>
                              <p:nvPr/>
                            </p:nvPicPr>
                            <p:blipFill>
                              <a:blip r:embed="rId17"/>
                              <a:stretch>
                                <a:fillRect/>
                              </a:stretch>
                            </p:blipFill>
                            <p:spPr>
                              <a:xfrm>
                                <a:off x="0" y="1228242"/>
                                <a:ext cx="292806" cy="306489"/>
                              </a:xfrm>
                              <a:prstGeom prst="rect">
                                <a:avLst/>
                              </a:prstGeom>
                              <a:noFill/>
                              <a:ln w="38100">
                                <a:noFill/>
                                <a:miter/>
                              </a:ln>
                            </p:spPr>
                          </p:pic>
                        </p:oleObj>
                      </mc:Fallback>
                    </mc:AlternateContent>
                  </a:graphicData>
                </a:graphic>
              </p:graphicFrame>
              <p:graphicFrame>
                <p:nvGraphicFramePr>
                  <p:cNvPr id="68638" name="Object 25"/>
                  <p:cNvGraphicFramePr>
                    <a:graphicFrameLocks noChangeAspect="1"/>
                  </p:cNvGraphicFramePr>
                  <p:nvPr/>
                </p:nvGraphicFramePr>
                <p:xfrm>
                  <a:off x="2117626" y="1228242"/>
                  <a:ext cx="233547" cy="220004"/>
                </p:xfrm>
                <a:graphic>
                  <a:graphicData uri="http://schemas.openxmlformats.org/presentationml/2006/ole">
                    <mc:AlternateContent xmlns:mc="http://schemas.openxmlformats.org/markup-compatibility/2006">
                      <mc:Choice xmlns:v="urn:schemas-microsoft-com:vml" Requires="v">
                        <p:oleObj r:id="rId18" imgW="153035" imgH="166370" progId="">
                          <p:embed/>
                        </p:oleObj>
                      </mc:Choice>
                      <mc:Fallback>
                        <p:oleObj r:id="rId18" imgW="153035" imgH="166370" progId="">
                          <p:embed/>
                          <p:pic>
                            <p:nvPicPr>
                              <p:cNvPr id="0" name="图片 3391"/>
                              <p:cNvPicPr/>
                              <p:nvPr/>
                            </p:nvPicPr>
                            <p:blipFill>
                              <a:blip r:embed="rId19"/>
                              <a:stretch>
                                <a:fillRect/>
                              </a:stretch>
                            </p:blipFill>
                            <p:spPr>
                              <a:xfrm>
                                <a:off x="2117626" y="1228242"/>
                                <a:ext cx="233547" cy="220004"/>
                              </a:xfrm>
                              <a:prstGeom prst="rect">
                                <a:avLst/>
                              </a:prstGeom>
                              <a:noFill/>
                              <a:ln w="38100">
                                <a:noFill/>
                                <a:miter/>
                              </a:ln>
                            </p:spPr>
                          </p:pic>
                        </p:oleObj>
                      </mc:Fallback>
                    </mc:AlternateContent>
                  </a:graphicData>
                </a:graphic>
              </p:graphicFrame>
              <p:graphicFrame>
                <p:nvGraphicFramePr>
                  <p:cNvPr id="68639" name="Object 26"/>
                  <p:cNvGraphicFramePr>
                    <a:graphicFrameLocks noChangeAspect="1"/>
                  </p:cNvGraphicFramePr>
                  <p:nvPr/>
                </p:nvGraphicFramePr>
                <p:xfrm>
                  <a:off x="1803904" y="2730355"/>
                  <a:ext cx="331149" cy="306489"/>
                </p:xfrm>
                <a:graphic>
                  <a:graphicData uri="http://schemas.openxmlformats.org/presentationml/2006/ole">
                    <mc:AlternateContent xmlns:mc="http://schemas.openxmlformats.org/markup-compatibility/2006">
                      <mc:Choice xmlns:v="urn:schemas-microsoft-com:vml" Requires="v">
                        <p:oleObj r:id="rId20" imgW="216535" imgH="229235" progId="">
                          <p:embed/>
                        </p:oleObj>
                      </mc:Choice>
                      <mc:Fallback>
                        <p:oleObj r:id="rId20" imgW="216535" imgH="229235" progId="">
                          <p:embed/>
                          <p:pic>
                            <p:nvPicPr>
                              <p:cNvPr id="0" name="图片 3379"/>
                              <p:cNvPicPr/>
                              <p:nvPr/>
                            </p:nvPicPr>
                            <p:blipFill>
                              <a:blip r:embed="rId21"/>
                              <a:stretch>
                                <a:fillRect/>
                              </a:stretch>
                            </p:blipFill>
                            <p:spPr>
                              <a:xfrm>
                                <a:off x="1803904" y="2730355"/>
                                <a:ext cx="331149" cy="306489"/>
                              </a:xfrm>
                              <a:prstGeom prst="rect">
                                <a:avLst/>
                              </a:prstGeom>
                              <a:noFill/>
                              <a:ln w="38100">
                                <a:noFill/>
                                <a:miter/>
                              </a:ln>
                            </p:spPr>
                          </p:pic>
                        </p:oleObj>
                      </mc:Fallback>
                    </mc:AlternateContent>
                  </a:graphicData>
                </a:graphic>
              </p:graphicFrame>
            </p:grpSp>
          </p:grpSp>
        </p:grpSp>
        <p:grpSp>
          <p:nvGrpSpPr>
            <p:cNvPr id="68616" name="组合 37"/>
            <p:cNvGrpSpPr/>
            <p:nvPr/>
          </p:nvGrpSpPr>
          <p:grpSpPr>
            <a:xfrm>
              <a:off x="2706687" y="1857375"/>
              <a:ext cx="455613" cy="1195388"/>
              <a:chOff x="0" y="0"/>
              <a:chExt cx="454920" cy="1196161"/>
            </a:xfrm>
          </p:grpSpPr>
          <p:cxnSp>
            <p:nvCxnSpPr>
              <p:cNvPr id="68622" name="直接连接符 28"/>
              <p:cNvCxnSpPr/>
              <p:nvPr/>
            </p:nvCxnSpPr>
            <p:spPr>
              <a:xfrm rot="-5400000" flipH="1">
                <a:off x="-410651" y="410651"/>
                <a:ext cx="837153" cy="15851"/>
              </a:xfrm>
              <a:prstGeom prst="line">
                <a:avLst/>
              </a:prstGeom>
              <a:ln w="9525" cap="flat" cmpd="sng">
                <a:solidFill>
                  <a:srgbClr val="7F7F7F"/>
                </a:solidFill>
                <a:prstDash val="lgDash"/>
                <a:headEnd type="none" w="med" len="med"/>
                <a:tailEnd type="none" w="med" len="med"/>
              </a:ln>
            </p:spPr>
          </p:cxnSp>
          <p:graphicFrame>
            <p:nvGraphicFramePr>
              <p:cNvPr id="68623" name="Object 29"/>
              <p:cNvGraphicFramePr>
                <a:graphicFrameLocks noChangeAspect="1"/>
              </p:cNvGraphicFramePr>
              <p:nvPr/>
            </p:nvGraphicFramePr>
            <p:xfrm>
              <a:off x="122029" y="872230"/>
              <a:ext cx="332891" cy="323931"/>
            </p:xfrm>
            <a:graphic>
              <a:graphicData uri="http://schemas.openxmlformats.org/presentationml/2006/ole">
                <mc:AlternateContent xmlns:mc="http://schemas.openxmlformats.org/markup-compatibility/2006">
                  <mc:Choice xmlns:v="urn:schemas-microsoft-com:vml" Requires="v">
                    <p:oleObj r:id="rId22" imgW="216535" imgH="241935" progId="">
                      <p:embed/>
                    </p:oleObj>
                  </mc:Choice>
                  <mc:Fallback>
                    <p:oleObj r:id="rId22" imgW="216535" imgH="241935" progId="">
                      <p:embed/>
                      <p:pic>
                        <p:nvPicPr>
                          <p:cNvPr id="0" name="图片 3380"/>
                          <p:cNvPicPr/>
                          <p:nvPr/>
                        </p:nvPicPr>
                        <p:blipFill>
                          <a:blip r:embed="rId23"/>
                          <a:stretch>
                            <a:fillRect/>
                          </a:stretch>
                        </p:blipFill>
                        <p:spPr>
                          <a:xfrm>
                            <a:off x="122029" y="872230"/>
                            <a:ext cx="332891" cy="323931"/>
                          </a:xfrm>
                          <a:prstGeom prst="rect">
                            <a:avLst/>
                          </a:prstGeom>
                          <a:noFill/>
                          <a:ln w="38100">
                            <a:noFill/>
                            <a:miter/>
                          </a:ln>
                        </p:spPr>
                      </p:pic>
                    </p:oleObj>
                  </mc:Fallback>
                </mc:AlternateContent>
              </a:graphicData>
            </a:graphic>
          </p:graphicFrame>
        </p:grpSp>
        <p:grpSp>
          <p:nvGrpSpPr>
            <p:cNvPr id="68617" name="组合 35"/>
            <p:cNvGrpSpPr/>
            <p:nvPr/>
          </p:nvGrpSpPr>
          <p:grpSpPr>
            <a:xfrm>
              <a:off x="0" y="1643063"/>
              <a:ext cx="2997200" cy="377825"/>
              <a:chOff x="0" y="0"/>
              <a:chExt cx="2997791" cy="377920"/>
            </a:xfrm>
          </p:grpSpPr>
          <p:graphicFrame>
            <p:nvGraphicFramePr>
              <p:cNvPr id="68618" name="Object 31"/>
              <p:cNvGraphicFramePr>
                <a:graphicFrameLocks noChangeAspect="1"/>
              </p:cNvGraphicFramePr>
              <p:nvPr/>
            </p:nvGraphicFramePr>
            <p:xfrm>
              <a:off x="784306" y="0"/>
              <a:ext cx="271891" cy="219130"/>
            </p:xfrm>
            <a:graphic>
              <a:graphicData uri="http://schemas.openxmlformats.org/presentationml/2006/ole">
                <mc:AlternateContent xmlns:mc="http://schemas.openxmlformats.org/markup-compatibility/2006">
                  <mc:Choice xmlns:v="urn:schemas-microsoft-com:vml" Requires="v">
                    <p:oleObj r:id="rId24" imgW="178435" imgH="165735" progId="">
                      <p:embed/>
                    </p:oleObj>
                  </mc:Choice>
                  <mc:Fallback>
                    <p:oleObj r:id="rId24" imgW="178435" imgH="165735" progId="">
                      <p:embed/>
                      <p:pic>
                        <p:nvPicPr>
                          <p:cNvPr id="0" name="图片 3381"/>
                          <p:cNvPicPr/>
                          <p:nvPr/>
                        </p:nvPicPr>
                        <p:blipFill>
                          <a:blip r:embed="rId25"/>
                          <a:stretch>
                            <a:fillRect/>
                          </a:stretch>
                        </p:blipFill>
                        <p:spPr>
                          <a:xfrm>
                            <a:off x="784306" y="0"/>
                            <a:ext cx="271891" cy="219130"/>
                          </a:xfrm>
                          <a:prstGeom prst="rect">
                            <a:avLst/>
                          </a:prstGeom>
                          <a:noFill/>
                          <a:ln w="38100">
                            <a:noFill/>
                            <a:miter/>
                          </a:ln>
                        </p:spPr>
                      </p:pic>
                    </p:oleObj>
                  </mc:Fallback>
                </mc:AlternateContent>
              </a:graphicData>
            </a:graphic>
          </p:graphicFrame>
          <p:graphicFrame>
            <p:nvGraphicFramePr>
              <p:cNvPr id="68619" name="Object 32"/>
              <p:cNvGraphicFramePr>
                <a:graphicFrameLocks noChangeAspect="1"/>
              </p:cNvGraphicFramePr>
              <p:nvPr/>
            </p:nvGraphicFramePr>
            <p:xfrm>
              <a:off x="2745071" y="0"/>
              <a:ext cx="252720" cy="236597"/>
            </p:xfrm>
            <a:graphic>
              <a:graphicData uri="http://schemas.openxmlformats.org/presentationml/2006/ole">
                <mc:AlternateContent xmlns:mc="http://schemas.openxmlformats.org/markup-compatibility/2006">
                  <mc:Choice xmlns:v="urn:schemas-microsoft-com:vml" Requires="v">
                    <p:oleObj r:id="rId26" imgW="165735" imgH="178435" progId="">
                      <p:embed/>
                    </p:oleObj>
                  </mc:Choice>
                  <mc:Fallback>
                    <p:oleObj r:id="rId26" imgW="165735" imgH="178435" progId="">
                      <p:embed/>
                      <p:pic>
                        <p:nvPicPr>
                          <p:cNvPr id="0" name="图片 3382"/>
                          <p:cNvPicPr/>
                          <p:nvPr/>
                        </p:nvPicPr>
                        <p:blipFill>
                          <a:blip r:embed="rId27"/>
                          <a:stretch>
                            <a:fillRect/>
                          </a:stretch>
                        </p:blipFill>
                        <p:spPr>
                          <a:xfrm>
                            <a:off x="2745071" y="0"/>
                            <a:ext cx="252720" cy="236597"/>
                          </a:xfrm>
                          <a:prstGeom prst="rect">
                            <a:avLst/>
                          </a:prstGeom>
                          <a:noFill/>
                          <a:ln w="38100">
                            <a:noFill/>
                            <a:miter/>
                          </a:ln>
                        </p:spPr>
                      </p:pic>
                    </p:oleObj>
                  </mc:Fallback>
                </mc:AlternateContent>
              </a:graphicData>
            </a:graphic>
          </p:graphicFrame>
          <p:cxnSp>
            <p:nvCxnSpPr>
              <p:cNvPr id="68620" name="直接连接符 38"/>
              <p:cNvCxnSpPr/>
              <p:nvPr/>
            </p:nvCxnSpPr>
            <p:spPr>
              <a:xfrm rot="10800000">
                <a:off x="314387" y="214366"/>
                <a:ext cx="2353138" cy="1587"/>
              </a:xfrm>
              <a:prstGeom prst="line">
                <a:avLst/>
              </a:prstGeom>
              <a:ln w="9525" cap="flat" cmpd="sng">
                <a:solidFill>
                  <a:srgbClr val="7F7F7F"/>
                </a:solidFill>
                <a:prstDash val="lgDash"/>
                <a:headEnd type="none" w="med" len="med"/>
                <a:tailEnd type="none" w="med" len="med"/>
              </a:ln>
            </p:spPr>
          </p:cxnSp>
          <p:graphicFrame>
            <p:nvGraphicFramePr>
              <p:cNvPr id="68621" name="Object 34"/>
              <p:cNvGraphicFramePr>
                <a:graphicFrameLocks noChangeAspect="1"/>
              </p:cNvGraphicFramePr>
              <p:nvPr/>
            </p:nvGraphicFramePr>
            <p:xfrm>
              <a:off x="0" y="71456"/>
              <a:ext cx="252720" cy="306464"/>
            </p:xfrm>
            <a:graphic>
              <a:graphicData uri="http://schemas.openxmlformats.org/presentationml/2006/ole">
                <mc:AlternateContent xmlns:mc="http://schemas.openxmlformats.org/markup-compatibility/2006">
                  <mc:Choice xmlns:v="urn:schemas-microsoft-com:vml" Requires="v">
                    <p:oleObj r:id="rId28" imgW="165735" imgH="229870" progId="">
                      <p:embed/>
                    </p:oleObj>
                  </mc:Choice>
                  <mc:Fallback>
                    <p:oleObj r:id="rId28" imgW="165735" imgH="229870" progId="">
                      <p:embed/>
                      <p:pic>
                        <p:nvPicPr>
                          <p:cNvPr id="0" name="图片 3383"/>
                          <p:cNvPicPr/>
                          <p:nvPr/>
                        </p:nvPicPr>
                        <p:blipFill>
                          <a:blip r:embed="rId29"/>
                          <a:stretch>
                            <a:fillRect/>
                          </a:stretch>
                        </p:blipFill>
                        <p:spPr>
                          <a:xfrm>
                            <a:off x="0" y="71456"/>
                            <a:ext cx="252720" cy="306464"/>
                          </a:xfrm>
                          <a:prstGeom prst="rect">
                            <a:avLst/>
                          </a:prstGeom>
                          <a:noFill/>
                          <a:ln w="38100">
                            <a:noFill/>
                            <a:miter/>
                          </a:ln>
                        </p:spPr>
                      </p:pic>
                    </p:oleObj>
                  </mc:Fallback>
                </mc:AlternateContent>
              </a:graphicData>
            </a:graphic>
          </p:graphicFrame>
        </p:grpSp>
      </p:grpSp>
      <p:sp>
        <p:nvSpPr>
          <p:cNvPr id="68612"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第五节  供求分析的应用实例</a:t>
            </a:r>
            <a:endParaRPr lang="zh-CN" altLang="en-US" sz="1000" b="0" dirty="0">
              <a:solidFill>
                <a:srgbClr val="7F7F7F"/>
              </a:solidFill>
              <a:latin typeface="Adobe 黑体 Std R" pitchFamily="34" charset="-122"/>
              <a:ea typeface="Adobe 黑体 Std R" pitchFamily="34" charset="-122"/>
            </a:endParaRPr>
          </a:p>
        </p:txBody>
      </p:sp>
      <p:sp>
        <p:nvSpPr>
          <p:cNvPr id="68613"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一、支持价格和限制价格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strips(downRight)">
                                      <p:cBhvr>
                                        <p:cTn id="7" dur="500"/>
                                        <p:tgtEl>
                                          <p:spTgt spid="58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slide(fromBottom)">
                                      <p:cBhvr>
                                        <p:cTn id="12" dur="500"/>
                                        <p:tgtEl>
                                          <p:spTgt spid="58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slide(fromBottom)">
                                      <p:cBhvr>
                                        <p:cTn id="17" dur="500"/>
                                        <p:tgtEl>
                                          <p:spTgt spid="58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gtEl>
                                        <p:attrNameLst>
                                          <p:attrName>style.visibility</p:attrName>
                                        </p:attrNameLst>
                                      </p:cBhvr>
                                      <p:to>
                                        <p:strVal val="visible"/>
                                      </p:to>
                                    </p:set>
                                    <p:animEffect transition="in" filter="fade">
                                      <p:cBhvr>
                                        <p:cTn id="22" dur="500"/>
                                        <p:tgtEl>
                                          <p:spTgt spid="686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8370">
                                            <p:txEl>
                                              <p:pRg st="3" end="3"/>
                                            </p:txEl>
                                          </p:spTgt>
                                        </p:tgtEl>
                                        <p:attrNameLst>
                                          <p:attrName>style.visibility</p:attrName>
                                        </p:attrNameLst>
                                      </p:cBhvr>
                                      <p:to>
                                        <p:strVal val="visible"/>
                                      </p:to>
                                    </p:set>
                                    <p:animEffect transition="in" filter="fade">
                                      <p:cBhvr>
                                        <p:cTn id="27" dur="1000"/>
                                        <p:tgtEl>
                                          <p:spTgt spid="58370">
                                            <p:txEl>
                                              <p:pRg st="3" end="3"/>
                                            </p:txEl>
                                          </p:spTgt>
                                        </p:tgtEl>
                                      </p:cBhvr>
                                    </p:animEffect>
                                    <p:anim calcmode="lin" valueType="num">
                                      <p:cBhvr>
                                        <p:cTn id="28"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83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8370">
                                            <p:txEl>
                                              <p:pRg st="4" end="4"/>
                                            </p:txEl>
                                          </p:spTgt>
                                        </p:tgtEl>
                                        <p:attrNameLst>
                                          <p:attrName>style.visibility</p:attrName>
                                        </p:attrNameLst>
                                      </p:cBhvr>
                                      <p:to>
                                        <p:strVal val="visible"/>
                                      </p:to>
                                    </p:set>
                                    <p:animEffect transition="in" filter="fade">
                                      <p:cBhvr>
                                        <p:cTn id="34" dur="1000"/>
                                        <p:tgtEl>
                                          <p:spTgt spid="58370">
                                            <p:txEl>
                                              <p:pRg st="4" end="4"/>
                                            </p:txEl>
                                          </p:spTgt>
                                        </p:tgtEl>
                                      </p:cBhvr>
                                    </p:animEffect>
                                    <p:anim calcmode="lin" valueType="num">
                                      <p:cBhvr>
                                        <p:cTn id="35"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83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617515"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779059"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928667"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2" name="Rectangle 4"/>
          <p:cNvSpPr>
            <a:spLocks noChangeArrowheads="1"/>
          </p:cNvSpPr>
          <p:nvPr/>
        </p:nvSpPr>
        <p:spPr bwMode="auto">
          <a:xfrm>
            <a:off x="5" y="-18466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4" name="TextBox 13">
            <a:hlinkClick r:id="" action="ppaction://noaction" highlightClick="1"/>
          </p:cNvPr>
          <p:cNvSpPr txBox="1"/>
          <p:nvPr/>
        </p:nvSpPr>
        <p:spPr>
          <a:xfrm>
            <a:off x="1259632" y="548680"/>
            <a:ext cx="7170020"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案例与拓展</a:t>
            </a:r>
            <a:r>
              <a:rPr lang="en-US" altLang="zh-CN" sz="2800" b="1" dirty="0">
                <a:latin typeface="微软雅黑" panose="020B0503020204020204" charset="-122"/>
                <a:ea typeface="微软雅黑" panose="020B0503020204020204" charset="-122"/>
              </a:rPr>
              <a:t>[2]</a:t>
            </a:r>
            <a:r>
              <a:rPr lang="zh-CN" altLang="en-US" sz="2800" b="1" dirty="0">
                <a:latin typeface="微软雅黑" panose="020B0503020204020204" charset="-122"/>
                <a:ea typeface="微软雅黑" panose="020B0503020204020204" charset="-122"/>
              </a:rPr>
              <a:t> “号贩子</a:t>
            </a:r>
            <a:r>
              <a:rPr lang="en-US" altLang="zh-CN" sz="2800" b="1" dirty="0">
                <a:latin typeface="微软雅黑" panose="020B0503020204020204" charset="-122"/>
                <a:ea typeface="微软雅黑" panose="020B0503020204020204" charset="-122"/>
              </a:rPr>
              <a:t>”</a:t>
            </a:r>
            <a:r>
              <a:rPr lang="zh-CN" altLang="en-US" sz="2800" b="1" dirty="0">
                <a:latin typeface="微软雅黑" panose="020B0503020204020204" charset="-122"/>
                <a:ea typeface="微软雅黑" panose="020B0503020204020204" charset="-122"/>
              </a:rPr>
              <a:t>与限制价格</a:t>
            </a:r>
          </a:p>
        </p:txBody>
      </p:sp>
      <p:sp>
        <p:nvSpPr>
          <p:cNvPr id="9" name="矩形 8"/>
          <p:cNvSpPr/>
          <p:nvPr/>
        </p:nvSpPr>
        <p:spPr>
          <a:xfrm>
            <a:off x="5676630" y="4142220"/>
            <a:ext cx="1143008" cy="643428"/>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5676630" y="3856957"/>
            <a:ext cx="1542942" cy="92869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5676630" y="4142220"/>
            <a:ext cx="2071702" cy="643428"/>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500034" y="1071550"/>
            <a:ext cx="4806120" cy="5478423"/>
          </a:xfrm>
          <a:prstGeom prst="rect">
            <a:avLst/>
          </a:prstGeom>
        </p:spPr>
        <p:txBody>
          <a:bodyPr wrap="square">
            <a:spAutoFit/>
          </a:bodyPr>
          <a:lstStyle/>
          <a:p>
            <a:pPr>
              <a:spcBef>
                <a:spcPts val="1200"/>
              </a:spcBef>
            </a:pPr>
            <a:r>
              <a:rPr lang="zh-CN" altLang="en-US" b="1" dirty="0">
                <a:solidFill>
                  <a:srgbClr val="FF0000"/>
                </a:solidFill>
                <a:latin typeface="微软雅黑" panose="020B0503020204020204" charset="-122"/>
                <a:ea typeface="微软雅黑" panose="020B0503020204020204" charset="-122"/>
              </a:rPr>
              <a:t>    限制价格</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是指政府对某种商品规定的</a:t>
            </a:r>
            <a:r>
              <a:rPr lang="zh-CN" altLang="en-US" b="1" dirty="0">
                <a:solidFill>
                  <a:srgbClr val="C00000"/>
                </a:solidFill>
                <a:latin typeface="微软雅黑" panose="020B0503020204020204" charset="-122"/>
                <a:ea typeface="微软雅黑" panose="020B0503020204020204" charset="-122"/>
              </a:rPr>
              <a:t>低于</a:t>
            </a:r>
            <a:r>
              <a:rPr lang="zh-CN" altLang="en-US" b="1" dirty="0">
                <a:latin typeface="微软雅黑" panose="020B0503020204020204" charset="-122"/>
                <a:ea typeface="微软雅黑" panose="020B0503020204020204" charset="-122"/>
              </a:rPr>
              <a:t>市场均衡价格的最高价格。                          </a:t>
            </a:r>
            <a:r>
              <a:rPr lang="zh-CN" altLang="en-US" b="1" dirty="0">
                <a:solidFill>
                  <a:srgbClr val="C00000"/>
                </a:solidFill>
                <a:latin typeface="微软雅黑" panose="020B0503020204020204" charset="-122"/>
                <a:ea typeface="微软雅黑" panose="020B0503020204020204" charset="-122"/>
              </a:rPr>
              <a:t>目的</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为了让消费者以更低的价格买到该商品，保护消费者的利益，安定民心。</a:t>
            </a:r>
            <a:r>
              <a:rPr lang="en-US"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 </a:t>
            </a:r>
            <a:r>
              <a:rPr lang="en-US" b="1" dirty="0">
                <a:latin typeface="微软雅黑" panose="020B0503020204020204" charset="-122"/>
                <a:ea typeface="微软雅黑" panose="020B0503020204020204" charset="-122"/>
              </a:rPr>
              <a:t> </a:t>
            </a:r>
          </a:p>
          <a:p>
            <a:pPr>
              <a:spcBef>
                <a:spcPts val="1200"/>
              </a:spcBef>
            </a:pPr>
            <a:r>
              <a:rPr lang="zh-CN" altLang="en-US" b="1" dirty="0">
                <a:latin typeface="微软雅黑" panose="020B0503020204020204" charset="-122"/>
                <a:ea typeface="微软雅黑" panose="020B0503020204020204" charset="-122"/>
              </a:rPr>
              <a:t>    </a:t>
            </a:r>
            <a:r>
              <a:rPr lang="zh-CN" altLang="en-US" b="1" dirty="0">
                <a:solidFill>
                  <a:srgbClr val="FF0000"/>
                </a:solidFill>
                <a:latin typeface="微软雅黑" panose="020B0503020204020204" charset="-122"/>
                <a:ea typeface="微软雅黑" panose="020B0503020204020204" charset="-122"/>
              </a:rPr>
              <a:t>政府实施限制价格的影响</a:t>
            </a:r>
            <a:r>
              <a:rPr lang="en-US" b="1" dirty="0">
                <a:latin typeface="微软雅黑" panose="020B0503020204020204" charset="-122"/>
                <a:ea typeface="微软雅黑" panose="020B0503020204020204" charset="-122"/>
              </a:rPr>
              <a:t> </a:t>
            </a:r>
          </a:p>
          <a:p>
            <a:pPr>
              <a:spcBef>
                <a:spcPts val="1200"/>
              </a:spcBef>
            </a:pPr>
            <a:r>
              <a:rPr lang="zh-CN" altLang="en-US" b="1" dirty="0">
                <a:latin typeface="微软雅黑" panose="020B0503020204020204" charset="-122"/>
                <a:ea typeface="微软雅黑" panose="020B0503020204020204" charset="-122"/>
              </a:rPr>
              <a:t>    消费者则以更低的价格买到了该商品，从中受益。</a:t>
            </a:r>
            <a:r>
              <a:rPr lang="en-US"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 </a:t>
            </a:r>
            <a:r>
              <a:rPr lang="en-US" b="1" dirty="0">
                <a:latin typeface="微软雅黑" panose="020B0503020204020204" charset="-122"/>
                <a:ea typeface="微软雅黑" panose="020B0503020204020204" charset="-122"/>
              </a:rPr>
              <a:t> </a:t>
            </a:r>
          </a:p>
          <a:p>
            <a:pPr>
              <a:spcBef>
                <a:spcPts val="1200"/>
              </a:spcBef>
            </a:pPr>
            <a:r>
              <a:rPr lang="zh-CN" altLang="en-US" b="1" dirty="0">
                <a:latin typeface="微软雅黑" panose="020B0503020204020204" charset="-122"/>
                <a:ea typeface="微软雅黑" panose="020B0503020204020204" charset="-122"/>
              </a:rPr>
              <a:t>   限制价格也有它的弊端</a:t>
            </a:r>
            <a:r>
              <a:rPr lang="en-US" altLang="zh-CN" b="1" dirty="0">
                <a:latin typeface="微软雅黑" panose="020B0503020204020204" charset="-122"/>
                <a:ea typeface="微软雅黑" panose="020B0503020204020204" charset="-122"/>
              </a:rPr>
              <a:t>--</a:t>
            </a:r>
            <a:r>
              <a:rPr lang="zh-CN" altLang="en-US" b="1" dirty="0">
                <a:solidFill>
                  <a:srgbClr val="C00000"/>
                </a:solidFill>
                <a:latin typeface="微软雅黑" panose="020B0503020204020204" charset="-122"/>
                <a:ea typeface="微软雅黑" panose="020B0503020204020204" charset="-122"/>
              </a:rPr>
              <a:t>产品短缺。</a:t>
            </a:r>
            <a:r>
              <a:rPr lang="en-US" b="1" dirty="0">
                <a:solidFill>
                  <a:srgbClr val="C00000"/>
                </a:solidFill>
                <a:latin typeface="微软雅黑" panose="020B0503020204020204" charset="-122"/>
                <a:ea typeface="微软雅黑" panose="020B0503020204020204" charset="-122"/>
              </a:rPr>
              <a:t> </a:t>
            </a:r>
          </a:p>
          <a:p>
            <a:pPr>
              <a:spcBef>
                <a:spcPts val="1200"/>
              </a:spcBef>
            </a:pPr>
            <a:r>
              <a:rPr lang="en-US" altLang="zh-CN" b="1" dirty="0">
                <a:solidFill>
                  <a:srgbClr val="FF0000"/>
                </a:solidFill>
                <a:latin typeface="微软雅黑" panose="020B0503020204020204" charset="-122"/>
                <a:ea typeface="微软雅黑" panose="020B0503020204020204" charset="-122"/>
              </a:rPr>
              <a:t>   </a:t>
            </a:r>
            <a:r>
              <a:rPr lang="zh-CN" altLang="en-US" b="1" dirty="0">
                <a:solidFill>
                  <a:srgbClr val="FF0000"/>
                </a:solidFill>
                <a:latin typeface="微软雅黑" panose="020B0503020204020204" charset="-122"/>
                <a:ea typeface="微软雅黑" panose="020B0503020204020204" charset="-122"/>
              </a:rPr>
              <a:t>解决产品短缺问题：</a:t>
            </a:r>
            <a:endParaRPr lang="en-US" altLang="zh-CN" b="1" dirty="0">
              <a:solidFill>
                <a:srgbClr val="FF0000"/>
              </a:solidFill>
              <a:latin typeface="微软雅黑" panose="020B0503020204020204" charset="-122"/>
              <a:ea typeface="微软雅黑" panose="020B0503020204020204" charset="-122"/>
            </a:endParaRPr>
          </a:p>
          <a:p>
            <a:pPr>
              <a:spcBef>
                <a:spcPts val="1200"/>
              </a:spcBef>
            </a:pPr>
            <a:r>
              <a:rPr lang="zh-CN" altLang="en-US" b="1" dirty="0">
                <a:latin typeface="微软雅黑" panose="020B0503020204020204" charset="-122"/>
                <a:ea typeface="微软雅黑" panose="020B0503020204020204" charset="-122"/>
              </a:rPr>
              <a:t>    一是通过政府采取配给制，发放购物券来控制需求量；</a:t>
            </a:r>
            <a:endParaRPr lang="en-US" altLang="zh-CN" b="1" dirty="0">
              <a:latin typeface="微软雅黑" panose="020B0503020204020204" charset="-122"/>
              <a:ea typeface="微软雅黑" panose="020B0503020204020204" charset="-122"/>
            </a:endParaRPr>
          </a:p>
          <a:p>
            <a:pPr>
              <a:spcBef>
                <a:spcPts val="1200"/>
              </a:spcBef>
            </a:pPr>
            <a:r>
              <a:rPr lang="en-US" altLang="zh-CN"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二是通过排队来解决；</a:t>
            </a:r>
            <a:r>
              <a:rPr lang="en-US" b="1" dirty="0">
                <a:latin typeface="微软雅黑" panose="020B0503020204020204" charset="-122"/>
                <a:ea typeface="微软雅黑" panose="020B0503020204020204" charset="-122"/>
              </a:rPr>
              <a:t> </a:t>
            </a:r>
          </a:p>
          <a:p>
            <a:pPr>
              <a:spcBef>
                <a:spcPts val="1200"/>
              </a:spcBef>
            </a:pPr>
            <a:r>
              <a:rPr lang="zh-CN" altLang="en-US" b="1" dirty="0">
                <a:latin typeface="微软雅黑" panose="020B0503020204020204" charset="-122"/>
                <a:ea typeface="微软雅黑" panose="020B0503020204020204" charset="-122"/>
              </a:rPr>
              <a:t>    三是容易出现黑市交易、腐败等行为。</a:t>
            </a:r>
            <a:endParaRPr lang="en-US" altLang="zh-CN" b="1" dirty="0">
              <a:latin typeface="微软雅黑" panose="020B0503020204020204" charset="-122"/>
              <a:ea typeface="微软雅黑" panose="020B0503020204020204" charset="-122"/>
            </a:endParaRPr>
          </a:p>
          <a:p>
            <a:pPr>
              <a:spcBef>
                <a:spcPts val="1200"/>
              </a:spcBef>
            </a:pPr>
            <a:r>
              <a:rPr lang="zh-CN" altLang="en-US" b="1" dirty="0">
                <a:latin typeface="微软雅黑" panose="020B0503020204020204" charset="-122"/>
                <a:ea typeface="微软雅黑" panose="020B0503020204020204" charset="-122"/>
              </a:rPr>
              <a:t>    四是人为地压低价格将影响生产者增加供给的积极性，供不应求的局面很难改变。</a:t>
            </a:r>
            <a:r>
              <a:rPr lang="en-US"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 </a:t>
            </a:r>
            <a:r>
              <a:rPr 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p:txBody>
      </p:sp>
      <p:sp>
        <p:nvSpPr>
          <p:cNvPr id="15" name="TextBox 14"/>
          <p:cNvSpPr txBox="1">
            <a:spLocks noChangeAspect="1"/>
          </p:cNvSpPr>
          <p:nvPr/>
        </p:nvSpPr>
        <p:spPr>
          <a:xfrm>
            <a:off x="5319446" y="3999345"/>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C</a:t>
            </a:r>
            <a:endParaRPr lang="zh-CN" altLang="en-US" sz="1400" b="1" baseline="-25000" dirty="0">
              <a:latin typeface="微软雅黑" panose="020B0503020204020204" charset="-122"/>
              <a:ea typeface="微软雅黑" panose="020B0503020204020204" charset="-122"/>
            </a:endParaRPr>
          </a:p>
        </p:txBody>
      </p:sp>
      <p:sp>
        <p:nvSpPr>
          <p:cNvPr id="16" name="TextBox 15"/>
          <p:cNvSpPr txBox="1">
            <a:spLocks noChangeAspect="1"/>
          </p:cNvSpPr>
          <p:nvPr/>
        </p:nvSpPr>
        <p:spPr>
          <a:xfrm>
            <a:off x="7605462" y="4785650"/>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S</a:t>
            </a:r>
            <a:endParaRPr lang="zh-CN" altLang="en-US" sz="1400" b="1" baseline="-25000" dirty="0">
              <a:latin typeface="微软雅黑" panose="020B0503020204020204" charset="-122"/>
              <a:ea typeface="微软雅黑" panose="020B0503020204020204" charset="-122"/>
            </a:endParaRPr>
          </a:p>
        </p:txBody>
      </p:sp>
      <p:cxnSp>
        <p:nvCxnSpPr>
          <p:cNvPr id="17" name="直接箭头连接符 16"/>
          <p:cNvCxnSpPr>
            <a:cxnSpLocks noChangeAspect="1"/>
          </p:cNvCxnSpPr>
          <p:nvPr/>
        </p:nvCxnSpPr>
        <p:spPr>
          <a:xfrm rot="5400000" flipH="1" flipV="1">
            <a:off x="4427258" y="3534694"/>
            <a:ext cx="2500330" cy="158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cxnSpLocks noChangeAspect="1"/>
          </p:cNvCxnSpPr>
          <p:nvPr/>
        </p:nvCxnSpPr>
        <p:spPr>
          <a:xfrm>
            <a:off x="5664282" y="4785648"/>
            <a:ext cx="2772000" cy="13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spect="1"/>
          </p:cNvSpPr>
          <p:nvPr/>
        </p:nvSpPr>
        <p:spPr>
          <a:xfrm>
            <a:off x="5533756" y="1961316"/>
            <a:ext cx="28575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endParaRPr lang="zh-CN" altLang="en-US" sz="1400" b="1" dirty="0">
              <a:latin typeface="微软雅黑" panose="020B0503020204020204" charset="-122"/>
              <a:ea typeface="微软雅黑" panose="020B0503020204020204" charset="-122"/>
            </a:endParaRPr>
          </a:p>
        </p:txBody>
      </p:sp>
      <p:sp>
        <p:nvSpPr>
          <p:cNvPr id="20" name="TextBox 19"/>
          <p:cNvSpPr txBox="1">
            <a:spLocks noChangeAspect="1"/>
          </p:cNvSpPr>
          <p:nvPr/>
        </p:nvSpPr>
        <p:spPr>
          <a:xfrm>
            <a:off x="5306154" y="3669072"/>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E</a:t>
            </a:r>
            <a:endParaRPr lang="zh-CN" altLang="en-US" sz="1400" b="1" baseline="-25000" dirty="0">
              <a:latin typeface="微软雅黑" panose="020B0503020204020204" charset="-122"/>
              <a:ea typeface="微软雅黑" panose="020B0503020204020204" charset="-122"/>
            </a:endParaRPr>
          </a:p>
        </p:txBody>
      </p:sp>
      <p:sp>
        <p:nvSpPr>
          <p:cNvPr id="21" name="TextBox 20"/>
          <p:cNvSpPr txBox="1">
            <a:spLocks noChangeAspect="1"/>
          </p:cNvSpPr>
          <p:nvPr/>
        </p:nvSpPr>
        <p:spPr>
          <a:xfrm>
            <a:off x="8391280" y="4582871"/>
            <a:ext cx="357189"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endParaRPr lang="zh-CN" altLang="en-US" sz="1400" b="1" dirty="0">
              <a:latin typeface="微软雅黑" panose="020B0503020204020204" charset="-122"/>
              <a:ea typeface="微软雅黑" panose="020B0503020204020204" charset="-122"/>
            </a:endParaRPr>
          </a:p>
        </p:txBody>
      </p:sp>
      <p:sp>
        <p:nvSpPr>
          <p:cNvPr id="22" name="TextBox 21"/>
          <p:cNvSpPr txBox="1">
            <a:spLocks noChangeAspect="1"/>
          </p:cNvSpPr>
          <p:nvPr/>
        </p:nvSpPr>
        <p:spPr>
          <a:xfrm>
            <a:off x="7033958" y="4785650"/>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E</a:t>
            </a:r>
            <a:endParaRPr lang="zh-CN" altLang="en-US" sz="1400" b="1" baseline="-25000" dirty="0">
              <a:latin typeface="微软雅黑" panose="020B0503020204020204" charset="-122"/>
              <a:ea typeface="微软雅黑" panose="020B0503020204020204" charset="-122"/>
            </a:endParaRPr>
          </a:p>
        </p:txBody>
      </p:sp>
      <p:sp>
        <p:nvSpPr>
          <p:cNvPr id="23" name="TextBox 22"/>
          <p:cNvSpPr txBox="1">
            <a:spLocks noChangeAspect="1"/>
          </p:cNvSpPr>
          <p:nvPr/>
        </p:nvSpPr>
        <p:spPr>
          <a:xfrm>
            <a:off x="6533886" y="4785650"/>
            <a:ext cx="571504"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D</a:t>
            </a:r>
            <a:endParaRPr lang="zh-CN" altLang="en-US" sz="1400" b="1" baseline="-25000" dirty="0">
              <a:latin typeface="微软雅黑" panose="020B0503020204020204" charset="-122"/>
              <a:ea typeface="微软雅黑" panose="020B0503020204020204" charset="-122"/>
            </a:endParaRPr>
          </a:p>
        </p:txBody>
      </p:sp>
      <p:sp>
        <p:nvSpPr>
          <p:cNvPr id="24" name="TextBox 23"/>
          <p:cNvSpPr txBox="1">
            <a:spLocks noChangeAspect="1"/>
          </p:cNvSpPr>
          <p:nvPr/>
        </p:nvSpPr>
        <p:spPr>
          <a:xfrm>
            <a:off x="7819776" y="2285320"/>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endParaRPr lang="zh-CN" altLang="en-US" sz="1400" b="1" baseline="-25000" dirty="0">
              <a:latin typeface="微软雅黑" panose="020B0503020204020204" charset="-122"/>
              <a:ea typeface="微软雅黑" panose="020B0503020204020204" charset="-122"/>
            </a:endParaRPr>
          </a:p>
        </p:txBody>
      </p:sp>
      <p:sp>
        <p:nvSpPr>
          <p:cNvPr id="25" name="TextBox 24"/>
          <p:cNvSpPr txBox="1">
            <a:spLocks noChangeAspect="1"/>
          </p:cNvSpPr>
          <p:nvPr/>
        </p:nvSpPr>
        <p:spPr>
          <a:xfrm>
            <a:off x="8277890" y="4071269"/>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D</a:t>
            </a:r>
            <a:endParaRPr lang="zh-CN" altLang="en-US" sz="1400" b="1" baseline="-25000" dirty="0">
              <a:latin typeface="微软雅黑" panose="020B0503020204020204" charset="-122"/>
              <a:ea typeface="微软雅黑" panose="020B0503020204020204" charset="-122"/>
            </a:endParaRPr>
          </a:p>
        </p:txBody>
      </p:sp>
      <p:sp>
        <p:nvSpPr>
          <p:cNvPr id="26" name="TextBox 25"/>
          <p:cNvSpPr txBox="1">
            <a:spLocks noChangeAspect="1"/>
          </p:cNvSpPr>
          <p:nvPr/>
        </p:nvSpPr>
        <p:spPr>
          <a:xfrm>
            <a:off x="7070960" y="3474323"/>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endParaRPr lang="zh-CN" altLang="en-US" sz="1400" b="1" baseline="-25000" dirty="0">
              <a:latin typeface="微软雅黑" panose="020B0503020204020204" charset="-122"/>
              <a:ea typeface="微软雅黑" panose="020B0503020204020204" charset="-122"/>
            </a:endParaRPr>
          </a:p>
        </p:txBody>
      </p:sp>
      <p:cxnSp>
        <p:nvCxnSpPr>
          <p:cNvPr id="27" name="直接箭头连接符 26"/>
          <p:cNvCxnSpPr/>
          <p:nvPr/>
        </p:nvCxnSpPr>
        <p:spPr>
          <a:xfrm rot="5400000" flipH="1" flipV="1">
            <a:off x="7232844" y="3729014"/>
            <a:ext cx="1588" cy="828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62514" y="4213661"/>
            <a:ext cx="543739" cy="307777"/>
          </a:xfrm>
          <a:prstGeom prst="rect">
            <a:avLst/>
          </a:prstGeom>
          <a:noFill/>
        </p:spPr>
        <p:txBody>
          <a:bodyPr wrap="none" rtlCol="0">
            <a:spAutoFit/>
          </a:bodyPr>
          <a:lstStyle/>
          <a:p>
            <a:r>
              <a:rPr lang="zh-CN" altLang="en-US" sz="1400" b="1" dirty="0">
                <a:latin typeface="微软雅黑" panose="020B0503020204020204" charset="-122"/>
                <a:ea typeface="微软雅黑" panose="020B0503020204020204" charset="-122"/>
              </a:rPr>
              <a:t>短缺</a:t>
            </a:r>
          </a:p>
        </p:txBody>
      </p:sp>
      <p:sp>
        <p:nvSpPr>
          <p:cNvPr id="29" name="矩形 28"/>
          <p:cNvSpPr/>
          <p:nvPr/>
        </p:nvSpPr>
        <p:spPr>
          <a:xfrm>
            <a:off x="6319572" y="5142353"/>
            <a:ext cx="1545616" cy="307777"/>
          </a:xfrm>
          <a:prstGeom prst="rect">
            <a:avLst/>
          </a:prstGeom>
        </p:spPr>
        <p:txBody>
          <a:bodyPr wrap="none">
            <a:spAutoFit/>
          </a:bodyPr>
          <a:lstStyle/>
          <a:p>
            <a:r>
              <a:rPr lang="zh-CN" altLang="en-US" sz="1400" b="1" dirty="0">
                <a:latin typeface="微软雅黑" panose="020B0503020204020204" charset="-122"/>
                <a:ea typeface="微软雅黑" panose="020B0503020204020204" charset="-122"/>
              </a:rPr>
              <a:t>图</a:t>
            </a:r>
            <a:r>
              <a:rPr lang="en-US" sz="1400" b="1" dirty="0">
                <a:latin typeface="微软雅黑" panose="020B0503020204020204" charset="-122"/>
                <a:ea typeface="微软雅黑" panose="020B0503020204020204" charset="-122"/>
              </a:rPr>
              <a:t>2-25 </a:t>
            </a:r>
            <a:r>
              <a:rPr lang="zh-CN" altLang="en-US" sz="1400" b="1" dirty="0">
                <a:latin typeface="微软雅黑" panose="020B0503020204020204" charset="-122"/>
                <a:ea typeface="微软雅黑" panose="020B0503020204020204" charset="-122"/>
              </a:rPr>
              <a:t>限制价格</a:t>
            </a:r>
          </a:p>
        </p:txBody>
      </p:sp>
      <p:sp>
        <p:nvSpPr>
          <p:cNvPr id="30" name="弧形 29"/>
          <p:cNvSpPr>
            <a:spLocks noChangeAspect="1"/>
          </p:cNvSpPr>
          <p:nvPr/>
        </p:nvSpPr>
        <p:spPr>
          <a:xfrm>
            <a:off x="4392854" y="848444"/>
            <a:ext cx="3423676" cy="3429511"/>
          </a:xfrm>
          <a:prstGeom prst="arc">
            <a:avLst>
              <a:gd name="adj1" fmla="val 21535615"/>
              <a:gd name="adj2" fmla="val 544015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弧形 30"/>
          <p:cNvSpPr>
            <a:spLocks noChangeAspect="1"/>
          </p:cNvSpPr>
          <p:nvPr/>
        </p:nvSpPr>
        <p:spPr>
          <a:xfrm rot="5400000">
            <a:off x="6610260" y="917547"/>
            <a:ext cx="3310927" cy="3316571"/>
          </a:xfrm>
          <a:prstGeom prst="arc">
            <a:avLst>
              <a:gd name="adj1" fmla="val 21535615"/>
              <a:gd name="adj2" fmla="val 544015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1000"/>
                                        <p:tgtEl>
                                          <p:spTgt spid="17"/>
                                        </p:tgtEl>
                                      </p:cBhvr>
                                    </p:animEffect>
                                  </p:childTnLst>
                                </p:cTn>
                              </p:par>
                              <p:par>
                                <p:cTn id="8" presetID="1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lide(fromLeft)">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1000"/>
                                        <p:tgtEl>
                                          <p:spTgt spid="30"/>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9" grpId="0"/>
      <p:bldP spid="20" grpId="0"/>
      <p:bldP spid="21" grpId="0"/>
      <p:bldP spid="22" grpId="0"/>
      <p:bldP spid="23" grpId="0"/>
      <p:bldP spid="24" grpId="0"/>
      <p:bldP spid="25" grpId="0"/>
      <p:bldP spid="26" grpId="0"/>
      <p:bldP spid="30" grpId="0" bldLvl="0" animBg="1"/>
      <p:bldP spid="31"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p:cNvSpPr>
          <p:nvPr>
            <p:ph type="body"/>
          </p:nvPr>
        </p:nvSpPr>
        <p:spPr>
          <a:xfrm>
            <a:off x="322263" y="1479550"/>
            <a:ext cx="8229600" cy="3230563"/>
          </a:xfrm>
        </p:spPr>
        <p:txBody>
          <a:bodyPr vert="horz" wrap="square" lIns="91440" tIns="45720" rIns="91440" bIns="45720" anchor="t" anchorCtr="0"/>
          <a:lstStyle/>
          <a:p>
            <a:pPr marL="4572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向销售商征税</a:t>
            </a:r>
            <a:endParaRPr lang="en-US" altLang="zh-CN" b="1" dirty="0">
              <a:solidFill>
                <a:srgbClr val="CC0000"/>
              </a:solidFill>
              <a:latin typeface="Adobe 黑体 Std R" pitchFamily="34" charset="-122"/>
              <a:ea typeface="Adobe 黑体 Std R" pitchFamily="34" charset="-122"/>
            </a:endParaRPr>
          </a:p>
          <a:p>
            <a:pPr marL="342900" lvl="3" indent="-342900">
              <a:lnSpc>
                <a:spcPct val="150000"/>
              </a:lnSpc>
              <a:spcBef>
                <a:spcPct val="0"/>
              </a:spcBef>
              <a:buFontTx/>
              <a:buChar char="•"/>
            </a:pPr>
            <a:r>
              <a:rPr lang="zh-CN" altLang="en-US" dirty="0">
                <a:solidFill>
                  <a:srgbClr val="000000"/>
                </a:solidFill>
                <a:latin typeface="Adobe 黑体 Std R" pitchFamily="34" charset="-122"/>
                <a:ea typeface="Adobe 黑体 Std R" pitchFamily="34" charset="-122"/>
              </a:rPr>
              <a:t>征税前状况</a:t>
            </a:r>
            <a:endParaRPr lang="en-US" altLang="zh-CN" dirty="0">
              <a:solidFill>
                <a:srgbClr val="000000"/>
              </a:solidFill>
              <a:latin typeface="Adobe 黑体 Std R" pitchFamily="34" charset="-122"/>
              <a:ea typeface="Adobe 黑体 Std R" pitchFamily="34" charset="-122"/>
            </a:endParaRPr>
          </a:p>
          <a:p>
            <a:pPr marL="342900" lvl="3" indent="-342900">
              <a:lnSpc>
                <a:spcPct val="150000"/>
              </a:lnSpc>
              <a:spcBef>
                <a:spcPct val="0"/>
              </a:spcBef>
              <a:buFontTx/>
              <a:buChar char="•"/>
            </a:pPr>
            <a:r>
              <a:rPr lang="zh-CN" altLang="en-US" dirty="0">
                <a:solidFill>
                  <a:srgbClr val="000000"/>
                </a:solidFill>
                <a:latin typeface="Adobe 黑体 Std R" pitchFamily="34" charset="-122"/>
                <a:ea typeface="Adobe 黑体 Std R" pitchFamily="34" charset="-122"/>
              </a:rPr>
              <a:t>征税后状况</a:t>
            </a:r>
            <a:endParaRPr lang="en-US" altLang="zh-CN" dirty="0">
              <a:solidFill>
                <a:srgbClr val="000000"/>
              </a:solidFill>
              <a:latin typeface="Adobe 黑体 Std R" pitchFamily="34" charset="-122"/>
              <a:ea typeface="Adobe 黑体 Std R" pitchFamily="34" charset="-122"/>
            </a:endParaRPr>
          </a:p>
          <a:p>
            <a:pPr marL="342900" lvl="3" indent="-342900">
              <a:lnSpc>
                <a:spcPct val="150000"/>
              </a:lnSpc>
              <a:spcBef>
                <a:spcPct val="0"/>
              </a:spcBef>
              <a:buFontTx/>
              <a:buChar char="•"/>
            </a:pPr>
            <a:r>
              <a:rPr lang="zh-CN" altLang="en-US" dirty="0">
                <a:solidFill>
                  <a:srgbClr val="000000"/>
                </a:solidFill>
                <a:latin typeface="Adobe 黑体 Std R" pitchFamily="34" charset="-122"/>
                <a:ea typeface="Adobe 黑体 Std R" pitchFamily="34" charset="-122"/>
              </a:rPr>
              <a:t>比较分析</a:t>
            </a:r>
            <a:endParaRPr lang="en-US" altLang="zh-CN" dirty="0">
              <a:solidFill>
                <a:srgbClr val="000000"/>
              </a:solidFill>
              <a:latin typeface="Adobe 黑体 Std R" pitchFamily="34" charset="-122"/>
              <a:ea typeface="Adobe 黑体 Std R" pitchFamily="34" charset="-122"/>
            </a:endParaRPr>
          </a:p>
        </p:txBody>
      </p:sp>
      <p:grpSp>
        <p:nvGrpSpPr>
          <p:cNvPr id="59395" name="组合 39"/>
          <p:cNvGrpSpPr/>
          <p:nvPr/>
        </p:nvGrpSpPr>
        <p:grpSpPr>
          <a:xfrm>
            <a:off x="3635375" y="2112963"/>
            <a:ext cx="4000500" cy="3352800"/>
            <a:chOff x="0" y="0"/>
            <a:chExt cx="3999960" cy="3352800"/>
          </a:xfrm>
        </p:grpSpPr>
        <p:graphicFrame>
          <p:nvGraphicFramePr>
            <p:cNvPr id="69654" name="Object 4"/>
            <p:cNvGraphicFramePr>
              <a:graphicFrameLocks noChangeAspect="1"/>
            </p:cNvGraphicFramePr>
            <p:nvPr/>
          </p:nvGraphicFramePr>
          <p:xfrm>
            <a:off x="2843231" y="1470881"/>
            <a:ext cx="233547" cy="238550"/>
          </p:xfrm>
          <a:graphic>
            <a:graphicData uri="http://schemas.openxmlformats.org/presentationml/2006/ole">
              <mc:AlternateContent xmlns:mc="http://schemas.openxmlformats.org/markup-compatibility/2006">
                <mc:Choice xmlns:v="urn:schemas-microsoft-com:vml" Requires="v">
                  <p:oleObj r:id="rId2" imgW="153035" imgH="166370" progId="">
                    <p:embed/>
                  </p:oleObj>
                </mc:Choice>
                <mc:Fallback>
                  <p:oleObj r:id="rId2" imgW="153035" imgH="166370" progId="">
                    <p:embed/>
                    <p:pic>
                      <p:nvPicPr>
                        <p:cNvPr id="0" name="图片 3405"/>
                        <p:cNvPicPr/>
                        <p:nvPr/>
                      </p:nvPicPr>
                      <p:blipFill>
                        <a:blip r:embed="rId3"/>
                        <a:stretch>
                          <a:fillRect/>
                        </a:stretch>
                      </p:blipFill>
                      <p:spPr>
                        <a:xfrm>
                          <a:off x="2843231" y="1470881"/>
                          <a:ext cx="233547" cy="238550"/>
                        </a:xfrm>
                        <a:prstGeom prst="rect">
                          <a:avLst/>
                        </a:prstGeom>
                        <a:noFill/>
                        <a:ln w="38100">
                          <a:noFill/>
                          <a:miter/>
                        </a:ln>
                      </p:spPr>
                    </p:pic>
                  </p:oleObj>
                </mc:Fallback>
              </mc:AlternateContent>
            </a:graphicData>
          </a:graphic>
        </p:graphicFrame>
        <p:grpSp>
          <p:nvGrpSpPr>
            <p:cNvPr id="69655" name="组合 38"/>
            <p:cNvGrpSpPr/>
            <p:nvPr/>
          </p:nvGrpSpPr>
          <p:grpSpPr>
            <a:xfrm>
              <a:off x="0" y="0"/>
              <a:ext cx="3999960" cy="3352800"/>
              <a:chOff x="0" y="0"/>
              <a:chExt cx="3999960" cy="3352800"/>
            </a:xfrm>
          </p:grpSpPr>
          <p:cxnSp>
            <p:nvCxnSpPr>
              <p:cNvPr id="69656" name="直接连接符 33"/>
              <p:cNvCxnSpPr/>
              <p:nvPr/>
            </p:nvCxnSpPr>
            <p:spPr>
              <a:xfrm flipV="1">
                <a:off x="1342844" y="928688"/>
                <a:ext cx="2214264" cy="1536700"/>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69657" name="直接箭头连接符 24"/>
              <p:cNvCxnSpPr/>
              <p:nvPr/>
            </p:nvCxnSpPr>
            <p:spPr>
              <a:xfrm rot="5400000" flipH="1" flipV="1">
                <a:off x="-1129554" y="1442244"/>
                <a:ext cx="2886075" cy="1587"/>
              </a:xfrm>
              <a:prstGeom prst="straightConnector1">
                <a:avLst/>
              </a:prstGeom>
              <a:ln w="9525" cap="flat" cmpd="sng">
                <a:solidFill>
                  <a:srgbClr val="7F7F7F"/>
                </a:solidFill>
                <a:prstDash val="solid"/>
                <a:headEnd type="none" w="med" len="med"/>
                <a:tailEnd type="stealth" w="med" len="lg"/>
              </a:ln>
            </p:spPr>
          </p:cxnSp>
          <p:cxnSp>
            <p:nvCxnSpPr>
              <p:cNvPr id="69658" name="直接箭头连接符 26"/>
              <p:cNvCxnSpPr/>
              <p:nvPr/>
            </p:nvCxnSpPr>
            <p:spPr>
              <a:xfrm>
                <a:off x="314283" y="2886075"/>
                <a:ext cx="3685677" cy="1588"/>
              </a:xfrm>
              <a:prstGeom prst="straightConnector1">
                <a:avLst/>
              </a:prstGeom>
              <a:ln w="9525" cap="flat" cmpd="sng">
                <a:solidFill>
                  <a:srgbClr val="7F7F7F"/>
                </a:solidFill>
                <a:prstDash val="solid"/>
                <a:headEnd type="none" w="med" len="med"/>
                <a:tailEnd type="stealth" w="med" len="lg"/>
              </a:ln>
            </p:spPr>
          </p:cxnSp>
          <p:cxnSp>
            <p:nvCxnSpPr>
              <p:cNvPr id="69659" name="直接连接符 28"/>
              <p:cNvCxnSpPr/>
              <p:nvPr/>
            </p:nvCxnSpPr>
            <p:spPr>
              <a:xfrm>
                <a:off x="1199988" y="153988"/>
                <a:ext cx="2230137" cy="2076450"/>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69660" name="直接连接符 30"/>
              <p:cNvCxnSpPr/>
              <p:nvPr/>
            </p:nvCxnSpPr>
            <p:spPr>
              <a:xfrm rot="-10800000" flipV="1">
                <a:off x="271426" y="1549400"/>
                <a:ext cx="2357119" cy="0"/>
              </a:xfrm>
              <a:prstGeom prst="line">
                <a:avLst/>
              </a:prstGeom>
              <a:ln w="9525" cap="flat" cmpd="sng">
                <a:solidFill>
                  <a:srgbClr val="7F7F7F"/>
                </a:solidFill>
                <a:prstDash val="lgDash"/>
                <a:headEnd type="none" w="med" len="med"/>
                <a:tailEnd type="none" w="med" len="med"/>
              </a:ln>
            </p:spPr>
          </p:cxnSp>
          <p:cxnSp>
            <p:nvCxnSpPr>
              <p:cNvPr id="69661" name="直接连接符 31"/>
              <p:cNvCxnSpPr/>
              <p:nvPr/>
            </p:nvCxnSpPr>
            <p:spPr>
              <a:xfrm rot="-5400000" flipH="1">
                <a:off x="2018142" y="2231232"/>
                <a:ext cx="1371600" cy="7936"/>
              </a:xfrm>
              <a:prstGeom prst="line">
                <a:avLst/>
              </a:prstGeom>
              <a:ln w="9525" cap="flat" cmpd="sng">
                <a:solidFill>
                  <a:srgbClr val="7F7F7F"/>
                </a:solidFill>
                <a:prstDash val="lgDash"/>
                <a:headEnd type="none" w="med" len="med"/>
                <a:tailEnd type="none" w="med" len="med"/>
              </a:ln>
            </p:spPr>
          </p:cxnSp>
          <p:graphicFrame>
            <p:nvGraphicFramePr>
              <p:cNvPr id="69662" name="Object 12"/>
              <p:cNvGraphicFramePr>
                <a:graphicFrameLocks noChangeAspect="1"/>
              </p:cNvGraphicFramePr>
              <p:nvPr/>
            </p:nvGraphicFramePr>
            <p:xfrm>
              <a:off x="0" y="2959282"/>
              <a:ext cx="233547" cy="256648"/>
            </p:xfrm>
            <a:graphic>
              <a:graphicData uri="http://schemas.openxmlformats.org/presentationml/2006/ole">
                <mc:AlternateContent xmlns:mc="http://schemas.openxmlformats.org/markup-compatibility/2006">
                  <mc:Choice xmlns:v="urn:schemas-microsoft-com:vml" Requires="v">
                    <p:oleObj r:id="rId4" imgW="153035" imgH="178435" progId="">
                      <p:embed/>
                    </p:oleObj>
                  </mc:Choice>
                  <mc:Fallback>
                    <p:oleObj r:id="rId4" imgW="153035" imgH="178435" progId="">
                      <p:embed/>
                      <p:pic>
                        <p:nvPicPr>
                          <p:cNvPr id="0" name="图片 3396"/>
                          <p:cNvPicPr/>
                          <p:nvPr/>
                        </p:nvPicPr>
                        <p:blipFill>
                          <a:blip r:embed="rId5"/>
                          <a:stretch>
                            <a:fillRect/>
                          </a:stretch>
                        </p:blipFill>
                        <p:spPr>
                          <a:xfrm>
                            <a:off x="0" y="2959282"/>
                            <a:ext cx="233547" cy="256648"/>
                          </a:xfrm>
                          <a:prstGeom prst="rect">
                            <a:avLst/>
                          </a:prstGeom>
                          <a:noFill/>
                          <a:ln w="38100">
                            <a:noFill/>
                            <a:miter/>
                          </a:ln>
                        </p:spPr>
                      </p:pic>
                    </p:oleObj>
                  </mc:Fallback>
                </mc:AlternateContent>
              </a:graphicData>
            </a:graphic>
          </p:graphicFrame>
          <p:graphicFrame>
            <p:nvGraphicFramePr>
              <p:cNvPr id="69663" name="Object 13"/>
              <p:cNvGraphicFramePr>
                <a:graphicFrameLocks noChangeAspect="1"/>
              </p:cNvGraphicFramePr>
              <p:nvPr/>
            </p:nvGraphicFramePr>
            <p:xfrm>
              <a:off x="0" y="146007"/>
              <a:ext cx="233547" cy="238550"/>
            </p:xfrm>
            <a:graphic>
              <a:graphicData uri="http://schemas.openxmlformats.org/presentationml/2006/ole">
                <mc:AlternateContent xmlns:mc="http://schemas.openxmlformats.org/markup-compatibility/2006">
                  <mc:Choice xmlns:v="urn:schemas-microsoft-com:vml" Requires="v">
                    <p:oleObj r:id="rId6" imgW="153035" imgH="166370" progId="">
                      <p:embed/>
                    </p:oleObj>
                  </mc:Choice>
                  <mc:Fallback>
                    <p:oleObj r:id="rId6" imgW="153035" imgH="166370" progId="">
                      <p:embed/>
                      <p:pic>
                        <p:nvPicPr>
                          <p:cNvPr id="0" name="图片 3402"/>
                          <p:cNvPicPr/>
                          <p:nvPr/>
                        </p:nvPicPr>
                        <p:blipFill>
                          <a:blip r:embed="rId7"/>
                          <a:stretch>
                            <a:fillRect/>
                          </a:stretch>
                        </p:blipFill>
                        <p:spPr>
                          <a:xfrm>
                            <a:off x="0" y="146007"/>
                            <a:ext cx="233547" cy="238550"/>
                          </a:xfrm>
                          <a:prstGeom prst="rect">
                            <a:avLst/>
                          </a:prstGeom>
                          <a:noFill/>
                          <a:ln w="38100">
                            <a:noFill/>
                            <a:miter/>
                          </a:ln>
                        </p:spPr>
                      </p:pic>
                    </p:oleObj>
                  </mc:Fallback>
                </mc:AlternateContent>
              </a:graphicData>
            </a:graphic>
          </p:graphicFrame>
          <p:graphicFrame>
            <p:nvGraphicFramePr>
              <p:cNvPr id="69664" name="Object 14"/>
              <p:cNvGraphicFramePr>
                <a:graphicFrameLocks noChangeAspect="1"/>
              </p:cNvGraphicFramePr>
              <p:nvPr/>
            </p:nvGraphicFramePr>
            <p:xfrm>
              <a:off x="3764668" y="3033315"/>
              <a:ext cx="233547" cy="294487"/>
            </p:xfrm>
            <a:graphic>
              <a:graphicData uri="http://schemas.openxmlformats.org/presentationml/2006/ole">
                <mc:AlternateContent xmlns:mc="http://schemas.openxmlformats.org/markup-compatibility/2006">
                  <mc:Choice xmlns:v="urn:schemas-microsoft-com:vml" Requires="v">
                    <p:oleObj r:id="rId8" imgW="153035" imgH="204470" progId="">
                      <p:embed/>
                    </p:oleObj>
                  </mc:Choice>
                  <mc:Fallback>
                    <p:oleObj r:id="rId8" imgW="153035" imgH="204470" progId="">
                      <p:embed/>
                      <p:pic>
                        <p:nvPicPr>
                          <p:cNvPr id="0" name="图片 3393"/>
                          <p:cNvPicPr/>
                          <p:nvPr/>
                        </p:nvPicPr>
                        <p:blipFill>
                          <a:blip r:embed="rId9"/>
                          <a:stretch>
                            <a:fillRect/>
                          </a:stretch>
                        </p:blipFill>
                        <p:spPr>
                          <a:xfrm>
                            <a:off x="3764668" y="3033315"/>
                            <a:ext cx="233547" cy="294487"/>
                          </a:xfrm>
                          <a:prstGeom prst="rect">
                            <a:avLst/>
                          </a:prstGeom>
                          <a:noFill/>
                          <a:ln w="38100">
                            <a:noFill/>
                            <a:miter/>
                          </a:ln>
                        </p:spPr>
                      </p:pic>
                    </p:oleObj>
                  </mc:Fallback>
                </mc:AlternateContent>
              </a:graphicData>
            </a:graphic>
          </p:graphicFrame>
          <p:graphicFrame>
            <p:nvGraphicFramePr>
              <p:cNvPr id="69665" name="Object 15"/>
              <p:cNvGraphicFramePr>
                <a:graphicFrameLocks noChangeAspect="1"/>
              </p:cNvGraphicFramePr>
              <p:nvPr/>
            </p:nvGraphicFramePr>
            <p:xfrm>
              <a:off x="0" y="1330544"/>
              <a:ext cx="292805" cy="332326"/>
            </p:xfrm>
            <a:graphic>
              <a:graphicData uri="http://schemas.openxmlformats.org/presentationml/2006/ole">
                <mc:AlternateContent xmlns:mc="http://schemas.openxmlformats.org/markup-compatibility/2006">
                  <mc:Choice xmlns:v="urn:schemas-microsoft-com:vml" Requires="v">
                    <p:oleObj r:id="rId10" imgW="191135" imgH="229870" progId="">
                      <p:embed/>
                    </p:oleObj>
                  </mc:Choice>
                  <mc:Fallback>
                    <p:oleObj r:id="rId10" imgW="191135" imgH="229870" progId="">
                      <p:embed/>
                      <p:pic>
                        <p:nvPicPr>
                          <p:cNvPr id="0" name="图片 3398"/>
                          <p:cNvPicPr/>
                          <p:nvPr/>
                        </p:nvPicPr>
                        <p:blipFill>
                          <a:blip r:embed="rId11"/>
                          <a:stretch>
                            <a:fillRect/>
                          </a:stretch>
                        </p:blipFill>
                        <p:spPr>
                          <a:xfrm>
                            <a:off x="0" y="1330544"/>
                            <a:ext cx="292805" cy="332326"/>
                          </a:xfrm>
                          <a:prstGeom prst="rect">
                            <a:avLst/>
                          </a:prstGeom>
                          <a:noFill/>
                          <a:ln w="38100">
                            <a:noFill/>
                            <a:miter/>
                          </a:ln>
                        </p:spPr>
                      </p:pic>
                    </p:oleObj>
                  </mc:Fallback>
                </mc:AlternateContent>
              </a:graphicData>
            </a:graphic>
          </p:graphicFrame>
          <p:graphicFrame>
            <p:nvGraphicFramePr>
              <p:cNvPr id="69666" name="Object 16"/>
              <p:cNvGraphicFramePr>
                <a:graphicFrameLocks noChangeAspect="1"/>
              </p:cNvGraphicFramePr>
              <p:nvPr/>
            </p:nvGraphicFramePr>
            <p:xfrm>
              <a:off x="3557745" y="851044"/>
              <a:ext cx="212765" cy="256542"/>
            </p:xfrm>
            <a:graphic>
              <a:graphicData uri="http://schemas.openxmlformats.org/presentationml/2006/ole">
                <mc:AlternateContent xmlns:mc="http://schemas.openxmlformats.org/markup-compatibility/2006">
                  <mc:Choice xmlns:v="urn:schemas-microsoft-com:vml" Requires="v">
                    <p:oleObj r:id="rId12" imgW="140335" imgH="179070" progId="">
                      <p:embed/>
                    </p:oleObj>
                  </mc:Choice>
                  <mc:Fallback>
                    <p:oleObj r:id="rId12" imgW="140335" imgH="179070" progId="">
                      <p:embed/>
                      <p:pic>
                        <p:nvPicPr>
                          <p:cNvPr id="0" name="图片 3400"/>
                          <p:cNvPicPr/>
                          <p:nvPr/>
                        </p:nvPicPr>
                        <p:blipFill>
                          <a:blip r:embed="rId13"/>
                          <a:stretch>
                            <a:fillRect/>
                          </a:stretch>
                        </p:blipFill>
                        <p:spPr>
                          <a:xfrm>
                            <a:off x="3557745" y="851044"/>
                            <a:ext cx="212765" cy="256542"/>
                          </a:xfrm>
                          <a:prstGeom prst="rect">
                            <a:avLst/>
                          </a:prstGeom>
                          <a:noFill/>
                          <a:ln w="38100">
                            <a:noFill/>
                            <a:miter/>
                          </a:ln>
                        </p:spPr>
                      </p:pic>
                    </p:oleObj>
                  </mc:Fallback>
                </mc:AlternateContent>
              </a:graphicData>
            </a:graphic>
          </p:graphicFrame>
          <p:graphicFrame>
            <p:nvGraphicFramePr>
              <p:cNvPr id="69667" name="Object 17"/>
              <p:cNvGraphicFramePr>
                <a:graphicFrameLocks noChangeAspect="1"/>
              </p:cNvGraphicFramePr>
              <p:nvPr/>
            </p:nvGraphicFramePr>
            <p:xfrm>
              <a:off x="3294085" y="2292980"/>
              <a:ext cx="252718" cy="238550"/>
            </p:xfrm>
            <a:graphic>
              <a:graphicData uri="http://schemas.openxmlformats.org/presentationml/2006/ole">
                <mc:AlternateContent xmlns:mc="http://schemas.openxmlformats.org/markup-compatibility/2006">
                  <mc:Choice xmlns:v="urn:schemas-microsoft-com:vml" Requires="v">
                    <p:oleObj r:id="rId14" imgW="165735" imgH="165735" progId="">
                      <p:embed/>
                    </p:oleObj>
                  </mc:Choice>
                  <mc:Fallback>
                    <p:oleObj r:id="rId14" imgW="165735" imgH="165735" progId="">
                      <p:embed/>
                      <p:pic>
                        <p:nvPicPr>
                          <p:cNvPr id="0" name="图片 3399"/>
                          <p:cNvPicPr/>
                          <p:nvPr/>
                        </p:nvPicPr>
                        <p:blipFill>
                          <a:blip r:embed="rId15"/>
                          <a:stretch>
                            <a:fillRect/>
                          </a:stretch>
                        </p:blipFill>
                        <p:spPr>
                          <a:xfrm>
                            <a:off x="3294085" y="2292980"/>
                            <a:ext cx="252718" cy="238550"/>
                          </a:xfrm>
                          <a:prstGeom prst="rect">
                            <a:avLst/>
                          </a:prstGeom>
                          <a:noFill/>
                          <a:ln w="38100">
                            <a:noFill/>
                            <a:miter/>
                          </a:ln>
                        </p:spPr>
                      </p:pic>
                    </p:oleObj>
                  </mc:Fallback>
                </mc:AlternateContent>
              </a:graphicData>
            </a:graphic>
          </p:graphicFrame>
          <p:graphicFrame>
            <p:nvGraphicFramePr>
              <p:cNvPr id="69668" name="Object 18"/>
              <p:cNvGraphicFramePr>
                <a:graphicFrameLocks noChangeAspect="1"/>
              </p:cNvGraphicFramePr>
              <p:nvPr/>
            </p:nvGraphicFramePr>
            <p:xfrm>
              <a:off x="2557426" y="3020474"/>
              <a:ext cx="331149" cy="332326"/>
            </p:xfrm>
            <a:graphic>
              <a:graphicData uri="http://schemas.openxmlformats.org/presentationml/2006/ole">
                <mc:AlternateContent xmlns:mc="http://schemas.openxmlformats.org/markup-compatibility/2006">
                  <mc:Choice xmlns:v="urn:schemas-microsoft-com:vml" Requires="v">
                    <p:oleObj r:id="rId16" imgW="216535" imgH="229235" progId="">
                      <p:embed/>
                    </p:oleObj>
                  </mc:Choice>
                  <mc:Fallback>
                    <p:oleObj r:id="rId16" imgW="216535" imgH="229235" progId="">
                      <p:embed/>
                      <p:pic>
                        <p:nvPicPr>
                          <p:cNvPr id="0" name="图片 3395"/>
                          <p:cNvPicPr/>
                          <p:nvPr/>
                        </p:nvPicPr>
                        <p:blipFill>
                          <a:blip r:embed="rId17"/>
                          <a:stretch>
                            <a:fillRect/>
                          </a:stretch>
                        </p:blipFill>
                        <p:spPr>
                          <a:xfrm>
                            <a:off x="2557426" y="3020474"/>
                            <a:ext cx="331149" cy="332326"/>
                          </a:xfrm>
                          <a:prstGeom prst="rect">
                            <a:avLst/>
                          </a:prstGeom>
                          <a:noFill/>
                          <a:ln w="38100">
                            <a:noFill/>
                            <a:miter/>
                          </a:ln>
                        </p:spPr>
                      </p:pic>
                    </p:oleObj>
                  </mc:Fallback>
                </mc:AlternateContent>
              </a:graphicData>
            </a:graphic>
          </p:graphicFrame>
        </p:grpSp>
      </p:grpSp>
      <p:grpSp>
        <p:nvGrpSpPr>
          <p:cNvPr id="59411" name="组合 41"/>
          <p:cNvGrpSpPr/>
          <p:nvPr/>
        </p:nvGrpSpPr>
        <p:grpSpPr>
          <a:xfrm>
            <a:off x="3635375" y="2760663"/>
            <a:ext cx="2292350" cy="2733675"/>
            <a:chOff x="0" y="0"/>
            <a:chExt cx="2292782" cy="2734169"/>
          </a:xfrm>
        </p:grpSpPr>
        <p:cxnSp>
          <p:nvCxnSpPr>
            <p:cNvPr id="69645" name="直接连接符 17"/>
            <p:cNvCxnSpPr/>
            <p:nvPr/>
          </p:nvCxnSpPr>
          <p:spPr>
            <a:xfrm>
              <a:off x="385835" y="77802"/>
              <a:ext cx="1529051" cy="34931"/>
            </a:xfrm>
            <a:prstGeom prst="line">
              <a:avLst/>
            </a:prstGeom>
            <a:ln w="9525" cap="flat" cmpd="sng">
              <a:solidFill>
                <a:srgbClr val="7F7F7F"/>
              </a:solidFill>
              <a:prstDash val="lgDash"/>
              <a:headEnd type="none" w="med" len="med"/>
              <a:tailEnd type="none" w="med" len="med"/>
            </a:ln>
          </p:spPr>
        </p:cxnSp>
        <p:cxnSp>
          <p:nvCxnSpPr>
            <p:cNvPr id="69646" name="直接连接符 32"/>
            <p:cNvCxnSpPr/>
            <p:nvPr/>
          </p:nvCxnSpPr>
          <p:spPr>
            <a:xfrm rot="5400000">
              <a:off x="758182" y="1161466"/>
              <a:ext cx="2091116" cy="79390"/>
            </a:xfrm>
            <a:prstGeom prst="line">
              <a:avLst/>
            </a:prstGeom>
            <a:ln w="9525" cap="flat" cmpd="sng">
              <a:solidFill>
                <a:srgbClr val="7F7F7F"/>
              </a:solidFill>
              <a:prstDash val="lgDash"/>
              <a:headEnd type="none" w="med" len="med"/>
              <a:tailEnd type="none" w="med" len="med"/>
            </a:ln>
          </p:spPr>
        </p:cxnSp>
        <p:graphicFrame>
          <p:nvGraphicFramePr>
            <p:cNvPr id="69647" name="Object 22"/>
            <p:cNvGraphicFramePr>
              <a:graphicFrameLocks noChangeAspect="1"/>
            </p:cNvGraphicFramePr>
            <p:nvPr/>
          </p:nvGraphicFramePr>
          <p:xfrm>
            <a:off x="15879" y="46487"/>
            <a:ext cx="293742" cy="332299"/>
          </p:xfrm>
          <a:graphic>
            <a:graphicData uri="http://schemas.openxmlformats.org/presentationml/2006/ole">
              <mc:AlternateContent xmlns:mc="http://schemas.openxmlformats.org/markup-compatibility/2006">
                <mc:Choice xmlns:v="urn:schemas-microsoft-com:vml" Requires="v">
                  <p:oleObj r:id="rId18" imgW="191135" imgH="229870" progId="">
                    <p:embed/>
                  </p:oleObj>
                </mc:Choice>
                <mc:Fallback>
                  <p:oleObj r:id="rId18" imgW="191135" imgH="229870" progId="">
                    <p:embed/>
                    <p:pic>
                      <p:nvPicPr>
                        <p:cNvPr id="0" name="图片 3401"/>
                        <p:cNvPicPr/>
                        <p:nvPr/>
                      </p:nvPicPr>
                      <p:blipFill>
                        <a:blip r:embed="rId19"/>
                        <a:stretch>
                          <a:fillRect/>
                        </a:stretch>
                      </p:blipFill>
                      <p:spPr>
                        <a:xfrm>
                          <a:off x="15879" y="46487"/>
                          <a:ext cx="293742" cy="332299"/>
                        </a:xfrm>
                        <a:prstGeom prst="rect">
                          <a:avLst/>
                        </a:prstGeom>
                        <a:noFill/>
                        <a:ln w="38100">
                          <a:noFill/>
                          <a:miter/>
                        </a:ln>
                      </p:spPr>
                    </p:pic>
                  </p:oleObj>
                </mc:Fallback>
              </mc:AlternateContent>
            </a:graphicData>
          </a:graphic>
        </p:graphicFrame>
        <p:graphicFrame>
          <p:nvGraphicFramePr>
            <p:cNvPr id="69648" name="Object 23"/>
            <p:cNvGraphicFramePr>
              <a:graphicFrameLocks noChangeAspect="1"/>
            </p:cNvGraphicFramePr>
            <p:nvPr/>
          </p:nvGraphicFramePr>
          <p:xfrm>
            <a:off x="1886313" y="1472114"/>
            <a:ext cx="231818" cy="237602"/>
          </p:xfrm>
          <a:graphic>
            <a:graphicData uri="http://schemas.openxmlformats.org/presentationml/2006/ole">
              <mc:AlternateContent xmlns:mc="http://schemas.openxmlformats.org/markup-compatibility/2006">
                <mc:Choice xmlns:v="urn:schemas-microsoft-com:vml" Requires="v">
                  <p:oleObj r:id="rId20" imgW="153035" imgH="166370" progId="">
                    <p:embed/>
                  </p:oleObj>
                </mc:Choice>
                <mc:Fallback>
                  <p:oleObj r:id="rId20" imgW="153035" imgH="166370" progId="">
                    <p:embed/>
                    <p:pic>
                      <p:nvPicPr>
                        <p:cNvPr id="0" name="图片 3406"/>
                        <p:cNvPicPr/>
                        <p:nvPr/>
                      </p:nvPicPr>
                      <p:blipFill>
                        <a:blip r:embed="rId21"/>
                        <a:stretch>
                          <a:fillRect/>
                        </a:stretch>
                      </p:blipFill>
                      <p:spPr>
                        <a:xfrm>
                          <a:off x="1886313" y="1472114"/>
                          <a:ext cx="231818" cy="237602"/>
                        </a:xfrm>
                        <a:prstGeom prst="rect">
                          <a:avLst/>
                        </a:prstGeom>
                        <a:noFill/>
                        <a:ln w="38100">
                          <a:noFill/>
                          <a:miter/>
                        </a:ln>
                      </p:spPr>
                    </p:pic>
                  </p:oleObj>
                </mc:Fallback>
              </mc:AlternateContent>
            </a:graphicData>
          </a:graphic>
        </p:graphicFrame>
        <p:graphicFrame>
          <p:nvGraphicFramePr>
            <p:cNvPr id="69649" name="Object 24"/>
            <p:cNvGraphicFramePr>
              <a:graphicFrameLocks noChangeAspect="1"/>
            </p:cNvGraphicFramePr>
            <p:nvPr/>
          </p:nvGraphicFramePr>
          <p:xfrm>
            <a:off x="1957765" y="697317"/>
            <a:ext cx="233407" cy="241046"/>
          </p:xfrm>
          <a:graphic>
            <a:graphicData uri="http://schemas.openxmlformats.org/presentationml/2006/ole">
              <mc:AlternateContent xmlns:mc="http://schemas.openxmlformats.org/markup-compatibility/2006">
                <mc:Choice xmlns:v="urn:schemas-microsoft-com:vml" Requires="v">
                  <p:oleObj r:id="rId22" imgW="153035" imgH="166370" progId="">
                    <p:embed/>
                  </p:oleObj>
                </mc:Choice>
                <mc:Fallback>
                  <p:oleObj r:id="rId22" imgW="153035" imgH="166370" progId="">
                    <p:embed/>
                    <p:pic>
                      <p:nvPicPr>
                        <p:cNvPr id="0" name="图片 3397"/>
                        <p:cNvPicPr/>
                        <p:nvPr/>
                      </p:nvPicPr>
                      <p:blipFill>
                        <a:blip r:embed="rId23"/>
                        <a:stretch>
                          <a:fillRect/>
                        </a:stretch>
                      </p:blipFill>
                      <p:spPr>
                        <a:xfrm>
                          <a:off x="1957765" y="697317"/>
                          <a:ext cx="233407" cy="241046"/>
                        </a:xfrm>
                        <a:prstGeom prst="rect">
                          <a:avLst/>
                        </a:prstGeom>
                        <a:noFill/>
                        <a:ln w="38100">
                          <a:noFill/>
                          <a:miter/>
                        </a:ln>
                      </p:spPr>
                    </p:pic>
                  </p:oleObj>
                </mc:Fallback>
              </mc:AlternateContent>
            </a:graphicData>
          </a:graphic>
        </p:graphicFrame>
        <p:graphicFrame>
          <p:nvGraphicFramePr>
            <p:cNvPr id="69650" name="Object 25"/>
            <p:cNvGraphicFramePr>
              <a:graphicFrameLocks noChangeAspect="1"/>
            </p:cNvGraphicFramePr>
            <p:nvPr/>
          </p:nvGraphicFramePr>
          <p:xfrm>
            <a:off x="1600508" y="2401869"/>
            <a:ext cx="331850" cy="332300"/>
          </p:xfrm>
          <a:graphic>
            <a:graphicData uri="http://schemas.openxmlformats.org/presentationml/2006/ole">
              <mc:AlternateContent xmlns:mc="http://schemas.openxmlformats.org/markup-compatibility/2006">
                <mc:Choice xmlns:v="urn:schemas-microsoft-com:vml" Requires="v">
                  <p:oleObj r:id="rId24" imgW="216535" imgH="229235" progId="">
                    <p:embed/>
                  </p:oleObj>
                </mc:Choice>
                <mc:Fallback>
                  <p:oleObj r:id="rId24" imgW="216535" imgH="229235" progId="">
                    <p:embed/>
                    <p:pic>
                      <p:nvPicPr>
                        <p:cNvPr id="0" name="图片 3403"/>
                        <p:cNvPicPr/>
                        <p:nvPr/>
                      </p:nvPicPr>
                      <p:blipFill>
                        <a:blip r:embed="rId25"/>
                        <a:stretch>
                          <a:fillRect/>
                        </a:stretch>
                      </p:blipFill>
                      <p:spPr>
                        <a:xfrm>
                          <a:off x="1600508" y="2401869"/>
                          <a:ext cx="331850" cy="332300"/>
                        </a:xfrm>
                        <a:prstGeom prst="rect">
                          <a:avLst/>
                        </a:prstGeom>
                        <a:noFill/>
                        <a:ln w="38100">
                          <a:noFill/>
                          <a:miter/>
                        </a:ln>
                      </p:spPr>
                    </p:pic>
                  </p:oleObj>
                </mc:Fallback>
              </mc:AlternateContent>
            </a:graphicData>
          </a:graphic>
        </p:graphicFrame>
        <p:cxnSp>
          <p:nvCxnSpPr>
            <p:cNvPr id="69651" name="直接连接符 6"/>
            <p:cNvCxnSpPr/>
            <p:nvPr/>
          </p:nvCxnSpPr>
          <p:spPr>
            <a:xfrm rot="10800000">
              <a:off x="314384" y="1549680"/>
              <a:ext cx="1429019" cy="1588"/>
            </a:xfrm>
            <a:prstGeom prst="line">
              <a:avLst/>
            </a:prstGeom>
            <a:ln w="9525" cap="flat" cmpd="sng">
              <a:solidFill>
                <a:srgbClr val="7F7F7F"/>
              </a:solidFill>
              <a:prstDash val="lgDash"/>
              <a:headEnd type="none" w="med" len="med"/>
              <a:tailEnd type="none" w="med" len="med"/>
            </a:ln>
          </p:spPr>
        </p:cxnSp>
        <p:graphicFrame>
          <p:nvGraphicFramePr>
            <p:cNvPr id="69652" name="Object 27"/>
            <p:cNvGraphicFramePr>
              <a:graphicFrameLocks noChangeAspect="1"/>
            </p:cNvGraphicFramePr>
            <p:nvPr/>
          </p:nvGraphicFramePr>
          <p:xfrm>
            <a:off x="0" y="1239665"/>
            <a:ext cx="311208" cy="332300"/>
          </p:xfrm>
          <a:graphic>
            <a:graphicData uri="http://schemas.openxmlformats.org/presentationml/2006/ole">
              <mc:AlternateContent xmlns:mc="http://schemas.openxmlformats.org/markup-compatibility/2006">
                <mc:Choice xmlns:v="urn:schemas-microsoft-com:vml" Requires="v">
                  <p:oleObj r:id="rId26" imgW="203835" imgH="229870" progId="">
                    <p:embed/>
                  </p:oleObj>
                </mc:Choice>
                <mc:Fallback>
                  <p:oleObj r:id="rId26" imgW="203835" imgH="229870" progId="">
                    <p:embed/>
                    <p:pic>
                      <p:nvPicPr>
                        <p:cNvPr id="0" name="图片 3404"/>
                        <p:cNvPicPr/>
                        <p:nvPr/>
                      </p:nvPicPr>
                      <p:blipFill>
                        <a:blip r:embed="rId27"/>
                        <a:stretch>
                          <a:fillRect/>
                        </a:stretch>
                      </p:blipFill>
                      <p:spPr>
                        <a:xfrm>
                          <a:off x="0" y="1239665"/>
                          <a:ext cx="311208" cy="332300"/>
                        </a:xfrm>
                        <a:prstGeom prst="rect">
                          <a:avLst/>
                        </a:prstGeom>
                        <a:noFill/>
                        <a:ln w="38100">
                          <a:noFill/>
                          <a:miter/>
                        </a:ln>
                      </p:spPr>
                    </p:pic>
                  </p:oleObj>
                </mc:Fallback>
              </mc:AlternateContent>
            </a:graphicData>
          </a:graphic>
        </p:graphicFrame>
        <p:graphicFrame>
          <p:nvGraphicFramePr>
            <p:cNvPr id="69653" name="Object 28"/>
            <p:cNvGraphicFramePr>
              <a:graphicFrameLocks noChangeAspect="1"/>
            </p:cNvGraphicFramePr>
            <p:nvPr/>
          </p:nvGraphicFramePr>
          <p:xfrm>
            <a:off x="2000627" y="0"/>
            <a:ext cx="292155" cy="239325"/>
          </p:xfrm>
          <a:graphic>
            <a:graphicData uri="http://schemas.openxmlformats.org/presentationml/2006/ole">
              <mc:AlternateContent xmlns:mc="http://schemas.openxmlformats.org/markup-compatibility/2006">
                <mc:Choice xmlns:v="urn:schemas-microsoft-com:vml" Requires="v">
                  <p:oleObj r:id="rId28" imgW="191770" imgH="165735" progId="">
                    <p:embed/>
                  </p:oleObj>
                </mc:Choice>
                <mc:Fallback>
                  <p:oleObj r:id="rId28" imgW="191770" imgH="165735" progId="">
                    <p:embed/>
                    <p:pic>
                      <p:nvPicPr>
                        <p:cNvPr id="0" name="图片 3394"/>
                        <p:cNvPicPr/>
                        <p:nvPr/>
                      </p:nvPicPr>
                      <p:blipFill>
                        <a:blip r:embed="rId29"/>
                        <a:stretch>
                          <a:fillRect/>
                        </a:stretch>
                      </p:blipFill>
                      <p:spPr>
                        <a:xfrm>
                          <a:off x="2000627" y="0"/>
                          <a:ext cx="292155" cy="239325"/>
                        </a:xfrm>
                        <a:prstGeom prst="rect">
                          <a:avLst/>
                        </a:prstGeom>
                        <a:noFill/>
                        <a:ln w="38100">
                          <a:noFill/>
                          <a:miter/>
                        </a:ln>
                      </p:spPr>
                    </p:pic>
                  </p:oleObj>
                </mc:Fallback>
              </mc:AlternateContent>
            </a:graphicData>
          </a:graphic>
        </p:graphicFrame>
      </p:grpSp>
      <p:grpSp>
        <p:nvGrpSpPr>
          <p:cNvPr id="59421" name="组合 40"/>
          <p:cNvGrpSpPr/>
          <p:nvPr/>
        </p:nvGrpSpPr>
        <p:grpSpPr>
          <a:xfrm>
            <a:off x="4213225" y="1897063"/>
            <a:ext cx="2914650" cy="1946275"/>
            <a:chOff x="0" y="0"/>
            <a:chExt cx="2916917" cy="1946275"/>
          </a:xfrm>
        </p:grpSpPr>
        <p:cxnSp>
          <p:nvCxnSpPr>
            <p:cNvPr id="69640" name="直接连接符 22"/>
            <p:cNvCxnSpPr/>
            <p:nvPr/>
          </p:nvCxnSpPr>
          <p:spPr>
            <a:xfrm rot="5400000">
              <a:off x="1403844" y="1204907"/>
              <a:ext cx="1481137" cy="1587"/>
            </a:xfrm>
            <a:prstGeom prst="line">
              <a:avLst/>
            </a:prstGeom>
            <a:ln w="9525" cap="flat" cmpd="sng">
              <a:solidFill>
                <a:srgbClr val="7F7F7F"/>
              </a:solidFill>
              <a:prstDash val="lgDash"/>
              <a:headEnd type="none" w="med" len="med"/>
              <a:tailEnd type="none" w="med" len="med"/>
            </a:ln>
          </p:spPr>
        </p:cxnSp>
        <p:cxnSp>
          <p:nvCxnSpPr>
            <p:cNvPr id="69641" name="直接连接符 27"/>
            <p:cNvCxnSpPr/>
            <p:nvPr/>
          </p:nvCxnSpPr>
          <p:spPr>
            <a:xfrm flipV="1">
              <a:off x="0" y="155575"/>
              <a:ext cx="2500895" cy="1770063"/>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69642" name="Object 32"/>
            <p:cNvGraphicFramePr>
              <a:graphicFrameLocks noChangeAspect="1"/>
            </p:cNvGraphicFramePr>
            <p:nvPr/>
          </p:nvGraphicFramePr>
          <p:xfrm>
            <a:off x="2643815" y="0"/>
            <a:ext cx="273102" cy="256541"/>
          </p:xfrm>
          <a:graphic>
            <a:graphicData uri="http://schemas.openxmlformats.org/presentationml/2006/ole">
              <mc:AlternateContent xmlns:mc="http://schemas.openxmlformats.org/markup-compatibility/2006">
                <mc:Choice xmlns:v="urn:schemas-microsoft-com:vml" Requires="v">
                  <p:oleObj r:id="rId30" imgW="178435" imgH="178435" progId="">
                    <p:embed/>
                  </p:oleObj>
                </mc:Choice>
                <mc:Fallback>
                  <p:oleObj r:id="rId30" imgW="178435" imgH="178435" progId="">
                    <p:embed/>
                    <p:pic>
                      <p:nvPicPr>
                        <p:cNvPr id="0" name="图片 3414"/>
                        <p:cNvPicPr/>
                        <p:nvPr/>
                      </p:nvPicPr>
                      <p:blipFill>
                        <a:blip r:embed="rId31"/>
                        <a:stretch>
                          <a:fillRect/>
                        </a:stretch>
                      </p:blipFill>
                      <p:spPr>
                        <a:xfrm>
                          <a:off x="2643815" y="0"/>
                          <a:ext cx="273102" cy="256541"/>
                        </a:xfrm>
                        <a:prstGeom prst="rect">
                          <a:avLst/>
                        </a:prstGeom>
                        <a:noFill/>
                        <a:ln w="38100">
                          <a:noFill/>
                          <a:miter/>
                        </a:ln>
                      </p:spPr>
                    </p:pic>
                  </p:oleObj>
                </mc:Fallback>
              </mc:AlternateContent>
            </a:graphicData>
          </a:graphic>
        </p:graphicFrame>
        <p:graphicFrame>
          <p:nvGraphicFramePr>
            <p:cNvPr id="69643" name="Object 33"/>
            <p:cNvGraphicFramePr>
              <a:graphicFrameLocks noChangeAspect="1"/>
            </p:cNvGraphicFramePr>
            <p:nvPr/>
          </p:nvGraphicFramePr>
          <p:xfrm>
            <a:off x="2429461" y="1007235"/>
            <a:ext cx="214352" cy="239324"/>
          </p:xfrm>
          <a:graphic>
            <a:graphicData uri="http://schemas.openxmlformats.org/presentationml/2006/ole">
              <mc:AlternateContent xmlns:mc="http://schemas.openxmlformats.org/markup-compatibility/2006">
                <mc:Choice xmlns:v="urn:schemas-microsoft-com:vml" Requires="v">
                  <p:oleObj r:id="rId32" imgW="140335" imgH="166370" progId="">
                    <p:embed/>
                  </p:oleObj>
                </mc:Choice>
                <mc:Fallback>
                  <p:oleObj r:id="rId32" imgW="140335" imgH="166370" progId="">
                    <p:embed/>
                    <p:pic>
                      <p:nvPicPr>
                        <p:cNvPr id="0" name="图片 3407"/>
                        <p:cNvPicPr/>
                        <p:nvPr/>
                      </p:nvPicPr>
                      <p:blipFill>
                        <a:blip r:embed="rId33"/>
                        <a:stretch>
                          <a:fillRect/>
                        </a:stretch>
                      </p:blipFill>
                      <p:spPr>
                        <a:xfrm>
                          <a:off x="2429461" y="1007235"/>
                          <a:ext cx="214352" cy="239324"/>
                        </a:xfrm>
                        <a:prstGeom prst="rect">
                          <a:avLst/>
                        </a:prstGeom>
                        <a:noFill/>
                        <a:ln w="38100">
                          <a:noFill/>
                          <a:miter/>
                        </a:ln>
                      </p:spPr>
                    </p:pic>
                  </p:oleObj>
                </mc:Fallback>
              </mc:AlternateContent>
            </a:graphicData>
          </a:graphic>
        </p:graphicFrame>
        <p:sp>
          <p:nvSpPr>
            <p:cNvPr id="69644" name="左大括号 49"/>
            <p:cNvSpPr/>
            <p:nvPr/>
          </p:nvSpPr>
          <p:spPr>
            <a:xfrm rot="10800000">
              <a:off x="2143625" y="465138"/>
              <a:ext cx="142908" cy="1317625"/>
            </a:xfrm>
            <a:prstGeom prst="leftBrace">
              <a:avLst>
                <a:gd name="adj1" fmla="val 8323"/>
                <a:gd name="adj2" fmla="val 50000"/>
              </a:avLst>
            </a:prstGeom>
            <a:noFill/>
            <a:ln w="9525" cap="flat" cmpd="sng">
              <a:solidFill>
                <a:srgbClr val="7F7F7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chemeClr val="tx1"/>
                </a:solidFill>
              </a:endParaRPr>
            </a:p>
          </p:txBody>
        </p:sp>
      </p:grpSp>
      <p:sp>
        <p:nvSpPr>
          <p:cNvPr id="69638"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第五节  供求分析的应用实例</a:t>
            </a:r>
            <a:endParaRPr lang="zh-CN" altLang="en-US" sz="1000" b="0" dirty="0">
              <a:solidFill>
                <a:srgbClr val="7F7F7F"/>
              </a:solidFill>
              <a:latin typeface="Adobe 黑体 Std R" pitchFamily="34" charset="-122"/>
              <a:ea typeface="Adobe 黑体 Std R" pitchFamily="34" charset="-122"/>
            </a:endParaRPr>
          </a:p>
        </p:txBody>
      </p:sp>
      <p:sp>
        <p:nvSpPr>
          <p:cNvPr id="69639"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二、税收效应分析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strips(downRight)">
                                      <p:cBhvr>
                                        <p:cTn id="7" dur="500"/>
                                        <p:tgtEl>
                                          <p:spTgt spid="59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9394">
                                            <p:txEl>
                                              <p:pRg st="1" end="1"/>
                                            </p:txEl>
                                          </p:spTgt>
                                        </p:tgtEl>
                                        <p:attrNameLst>
                                          <p:attrName>style.visibility</p:attrName>
                                        </p:attrNameLst>
                                      </p:cBhvr>
                                      <p:to>
                                        <p:strVal val="visible"/>
                                      </p:to>
                                    </p:set>
                                    <p:animEffect transition="in" filter="slide(fromBottom)">
                                      <p:cBhvr>
                                        <p:cTn id="12" dur="500"/>
                                        <p:tgtEl>
                                          <p:spTgt spid="59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5"/>
                                        </p:tgtEl>
                                        <p:attrNameLst>
                                          <p:attrName>style.visibility</p:attrName>
                                        </p:attrNameLst>
                                      </p:cBhvr>
                                      <p:to>
                                        <p:strVal val="visible"/>
                                      </p:to>
                                    </p:set>
                                    <p:animEffect transition="in" filter="fade">
                                      <p:cBhvr>
                                        <p:cTn id="17" dur="2000"/>
                                        <p:tgtEl>
                                          <p:spTgt spid="5939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9394">
                                            <p:txEl>
                                              <p:pRg st="2" end="2"/>
                                            </p:txEl>
                                          </p:spTgt>
                                        </p:tgtEl>
                                        <p:attrNameLst>
                                          <p:attrName>style.visibility</p:attrName>
                                        </p:attrNameLst>
                                      </p:cBhvr>
                                      <p:to>
                                        <p:strVal val="visible"/>
                                      </p:to>
                                    </p:set>
                                    <p:animEffect transition="in" filter="slide(fromBottom)">
                                      <p:cBhvr>
                                        <p:cTn id="22" dur="500"/>
                                        <p:tgtEl>
                                          <p:spTgt spid="593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421"/>
                                        </p:tgtEl>
                                        <p:attrNameLst>
                                          <p:attrName>style.visibility</p:attrName>
                                        </p:attrNameLst>
                                      </p:cBhvr>
                                      <p:to>
                                        <p:strVal val="visible"/>
                                      </p:to>
                                    </p:set>
                                    <p:animEffect transition="in" filter="fade">
                                      <p:cBhvr>
                                        <p:cTn id="27" dur="2000"/>
                                        <p:tgtEl>
                                          <p:spTgt spid="5942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9394">
                                            <p:txEl>
                                              <p:pRg st="3" end="3"/>
                                            </p:txEl>
                                          </p:spTgt>
                                        </p:tgtEl>
                                        <p:attrNameLst>
                                          <p:attrName>style.visibility</p:attrName>
                                        </p:attrNameLst>
                                      </p:cBhvr>
                                      <p:to>
                                        <p:strVal val="visible"/>
                                      </p:to>
                                    </p:set>
                                    <p:animEffect transition="in" filter="slide(fromBottom)">
                                      <p:cBhvr>
                                        <p:cTn id="32" dur="500"/>
                                        <p:tgtEl>
                                          <p:spTgt spid="5939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9411"/>
                                        </p:tgtEl>
                                        <p:attrNameLst>
                                          <p:attrName>style.visibility</p:attrName>
                                        </p:attrNameLst>
                                      </p:cBhvr>
                                      <p:to>
                                        <p:strVal val="visible"/>
                                      </p:to>
                                    </p:set>
                                    <p:animEffect transition="in" filter="fade">
                                      <p:cBhvr>
                                        <p:cTn id="36" dur="2000"/>
                                        <p:tgtEl>
                                          <p:spTgt spid="59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燕尾形 5"/>
          <p:cNvSpPr/>
          <p:nvPr/>
        </p:nvSpPr>
        <p:spPr>
          <a:xfrm>
            <a:off x="617515"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779059"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928667"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2" name="Rectangle 4"/>
          <p:cNvSpPr>
            <a:spLocks noChangeArrowheads="1"/>
          </p:cNvSpPr>
          <p:nvPr/>
        </p:nvSpPr>
        <p:spPr bwMode="auto">
          <a:xfrm>
            <a:off x="5" y="-18466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4" name="TextBox 13">
            <a:hlinkClick r:id="" action="ppaction://noaction" highlightClick="1"/>
          </p:cNvPr>
          <p:cNvSpPr txBox="1"/>
          <p:nvPr/>
        </p:nvSpPr>
        <p:spPr>
          <a:xfrm>
            <a:off x="1259632" y="548680"/>
            <a:ext cx="717002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案例与拓展弹性与税收归宿</a:t>
            </a:r>
          </a:p>
        </p:txBody>
      </p:sp>
      <p:sp>
        <p:nvSpPr>
          <p:cNvPr id="33" name="矩形 32"/>
          <p:cNvSpPr/>
          <p:nvPr/>
        </p:nvSpPr>
        <p:spPr>
          <a:xfrm>
            <a:off x="571472" y="1426775"/>
            <a:ext cx="8072494" cy="4145365"/>
          </a:xfrm>
          <a:prstGeom prst="rect">
            <a:avLst/>
          </a:prstGeom>
        </p:spPr>
        <p:txBody>
          <a:bodyPr wrap="square" lIns="51428" tIns="25717" rIns="51428" bIns="25717">
            <a:spAutoFit/>
          </a:bodyPr>
          <a:lstStyle/>
          <a:p>
            <a:pPr>
              <a:spcBef>
                <a:spcPts val="1200"/>
              </a:spcBef>
            </a:pPr>
            <a:r>
              <a:rPr lang="zh-CN" altLang="en-US" sz="2400" b="1" dirty="0">
                <a:latin typeface="微软雅黑" panose="020B0503020204020204" charset="-122"/>
                <a:ea typeface="微软雅黑" panose="020B0503020204020204" charset="-122"/>
              </a:rPr>
              <a:t>二、政府对厂商征收消费税对市场的影响</a:t>
            </a:r>
            <a:endParaRPr lang="en-US" altLang="zh-CN" sz="2400" b="1" dirty="0">
              <a:latin typeface="微软雅黑" panose="020B0503020204020204" charset="-122"/>
              <a:ea typeface="微软雅黑" panose="020B0503020204020204" charset="-122"/>
            </a:endParaRPr>
          </a:p>
          <a:p>
            <a:pPr>
              <a:spcBef>
                <a:spcPts val="1200"/>
              </a:spcBef>
            </a:pPr>
            <a:r>
              <a:rPr lang="en-US" sz="2400" b="1" dirty="0">
                <a:latin typeface="微软雅黑" panose="020B0503020204020204" charset="-122"/>
                <a:ea typeface="微软雅黑" panose="020B0503020204020204" charset="-122"/>
              </a:rPr>
              <a:t>1</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影响</a:t>
            </a:r>
            <a:r>
              <a:rPr lang="en-US"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 </a:t>
            </a:r>
            <a:r>
              <a:rPr lang="en-US" sz="2400" b="1" dirty="0">
                <a:latin typeface="微软雅黑" panose="020B0503020204020204" charset="-122"/>
                <a:ea typeface="微软雅黑" panose="020B0503020204020204" charset="-122"/>
              </a:rPr>
              <a:t> </a:t>
            </a:r>
          </a:p>
          <a:p>
            <a:pPr>
              <a:spcBef>
                <a:spcPts val="1200"/>
              </a:spcBef>
            </a:pP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政府对厂商征税后，</a:t>
            </a:r>
            <a:r>
              <a:rPr lang="zh-CN" altLang="en-US" sz="2400" b="1" dirty="0">
                <a:solidFill>
                  <a:srgbClr val="FF0000"/>
                </a:solidFill>
                <a:latin typeface="微软雅黑" panose="020B0503020204020204" charset="-122"/>
                <a:ea typeface="微软雅黑" panose="020B0503020204020204" charset="-122"/>
              </a:rPr>
              <a:t>均衡价格会上升，均衡数量会下降</a:t>
            </a:r>
            <a:r>
              <a:rPr lang="zh-CN" altLang="en-US" sz="2400" b="1" dirty="0">
                <a:latin typeface="微软雅黑" panose="020B0503020204020204" charset="-122"/>
                <a:ea typeface="微软雅黑" panose="020B0503020204020204" charset="-122"/>
              </a:rPr>
              <a:t>。</a:t>
            </a:r>
            <a:endParaRPr lang="en-US" altLang="zh-CN" sz="2400" b="1" dirty="0">
              <a:latin typeface="微软雅黑" panose="020B0503020204020204" charset="-122"/>
              <a:ea typeface="微软雅黑" panose="020B0503020204020204" charset="-122"/>
            </a:endParaRPr>
          </a:p>
          <a:p>
            <a:pPr>
              <a:spcBef>
                <a:spcPts val="1200"/>
              </a:spcBef>
            </a:pPr>
            <a:r>
              <a:rPr lang="en-US" altLang="zh-CN" sz="2400" b="1" dirty="0">
                <a:latin typeface="微软雅黑" panose="020B0503020204020204" charset="-122"/>
                <a:ea typeface="微软雅黑" panose="020B0503020204020204" charset="-122"/>
              </a:rPr>
              <a:t>2.</a:t>
            </a:r>
            <a:r>
              <a:rPr lang="zh-CN" altLang="en-US" sz="2400" b="1" dirty="0">
                <a:latin typeface="微软雅黑" panose="020B0503020204020204" charset="-122"/>
                <a:ea typeface="微软雅黑" panose="020B0503020204020204" charset="-122"/>
              </a:rPr>
              <a:t>税收的归宿</a:t>
            </a:r>
            <a:r>
              <a:rPr lang="en-US" sz="2400" b="1" dirty="0">
                <a:latin typeface="微软雅黑" panose="020B0503020204020204" charset="-122"/>
                <a:ea typeface="微软雅黑" panose="020B0503020204020204" charset="-122"/>
              </a:rPr>
              <a:t> </a:t>
            </a:r>
          </a:p>
          <a:p>
            <a:pPr>
              <a:spcBef>
                <a:spcPts val="1200"/>
              </a:spcBef>
            </a:pPr>
            <a:r>
              <a:rPr lang="zh-CN" altLang="en-US" sz="2400" b="1" dirty="0">
                <a:latin typeface="微软雅黑" panose="020B0503020204020204" charset="-122"/>
                <a:ea typeface="微软雅黑" panose="020B0503020204020204" charset="-122"/>
              </a:rPr>
              <a:t>       税收一般由厂商与消费者共同负担                                     当需求曲线的斜率大于供给曲线的斜率，                                                               即</a:t>
            </a:r>
            <a:r>
              <a:rPr lang="zh-CN" altLang="en-US" sz="2400" b="1" dirty="0">
                <a:solidFill>
                  <a:schemeClr val="accent6">
                    <a:lumMod val="50000"/>
                  </a:schemeClr>
                </a:solidFill>
                <a:latin typeface="微软雅黑" panose="020B0503020204020204" charset="-122"/>
                <a:ea typeface="微软雅黑" panose="020B0503020204020204" charset="-122"/>
              </a:rPr>
              <a:t>需求弹性小于供给弹性</a:t>
            </a:r>
            <a:r>
              <a:rPr lang="zh-CN" altLang="en-US" sz="2400" b="1" dirty="0">
                <a:latin typeface="微软雅黑" panose="020B0503020204020204" charset="-122"/>
                <a:ea typeface="微软雅黑" panose="020B0503020204020204" charset="-122"/>
              </a:rPr>
              <a:t>时，消费者因此要承担更多的税收；</a:t>
            </a:r>
            <a:endParaRPr lang="en-US" altLang="zh-CN" sz="2400" b="1" dirty="0">
              <a:latin typeface="微软雅黑" panose="020B0503020204020204" charset="-122"/>
              <a:ea typeface="微软雅黑" panose="020B0503020204020204" charset="-122"/>
            </a:endParaRPr>
          </a:p>
          <a:p>
            <a:pPr>
              <a:spcBef>
                <a:spcPts val="1200"/>
              </a:spcBef>
            </a:pPr>
            <a:r>
              <a:rPr lang="zh-CN" altLang="en-US" sz="2400" b="1" dirty="0">
                <a:latin typeface="微软雅黑" panose="020B0503020204020204" charset="-122"/>
                <a:ea typeface="微软雅黑" panose="020B0503020204020204" charset="-122"/>
              </a:rPr>
              <a:t>当需求曲线的斜率小于供给曲线的斜率，                           即</a:t>
            </a:r>
            <a:r>
              <a:rPr lang="zh-CN" altLang="en-US" sz="2400" b="1" dirty="0">
                <a:solidFill>
                  <a:schemeClr val="accent6">
                    <a:lumMod val="50000"/>
                  </a:schemeClr>
                </a:solidFill>
                <a:latin typeface="微软雅黑" panose="020B0503020204020204" charset="-122"/>
                <a:ea typeface="微软雅黑" panose="020B0503020204020204" charset="-122"/>
              </a:rPr>
              <a:t>需求弹性大于供给弹性</a:t>
            </a:r>
            <a:r>
              <a:rPr lang="zh-CN" altLang="en-US" sz="2400" b="1" dirty="0">
                <a:latin typeface="微软雅黑" panose="020B0503020204020204" charset="-122"/>
                <a:ea typeface="微软雅黑" panose="020B0503020204020204" charset="-122"/>
              </a:rPr>
              <a:t>时，厂商要承担更多的税收。</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714348" y="3683308"/>
            <a:ext cx="857256" cy="214314"/>
          </a:xfrm>
          <a:prstGeom prst="rect">
            <a:avLst/>
          </a:prstGeom>
          <a:solidFill>
            <a:schemeClr val="bg1"/>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矩形 58"/>
          <p:cNvSpPr/>
          <p:nvPr/>
        </p:nvSpPr>
        <p:spPr>
          <a:xfrm>
            <a:off x="714348" y="3897621"/>
            <a:ext cx="857256" cy="216000"/>
          </a:xfrm>
          <a:prstGeom prst="rect">
            <a:avLst/>
          </a:prstGeom>
          <a:solidFill>
            <a:schemeClr val="accent6">
              <a:lumMod val="50000"/>
            </a:schemeClr>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6215069" y="3472027"/>
            <a:ext cx="1000132" cy="428628"/>
          </a:xfrm>
          <a:prstGeom prst="rect">
            <a:avLst/>
          </a:prstGeom>
          <a:solidFill>
            <a:schemeClr val="bg1"/>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矩形 35"/>
          <p:cNvSpPr/>
          <p:nvPr/>
        </p:nvSpPr>
        <p:spPr>
          <a:xfrm>
            <a:off x="6215069" y="3900653"/>
            <a:ext cx="1000132" cy="142876"/>
          </a:xfrm>
          <a:prstGeom prst="rect">
            <a:avLst/>
          </a:prstGeom>
          <a:solidFill>
            <a:schemeClr val="accent6">
              <a:lumMod val="50000"/>
            </a:schemeClr>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矩形 87"/>
          <p:cNvSpPr/>
          <p:nvPr/>
        </p:nvSpPr>
        <p:spPr>
          <a:xfrm>
            <a:off x="3286122" y="2624990"/>
            <a:ext cx="857256" cy="214314"/>
          </a:xfrm>
          <a:prstGeom prst="rect">
            <a:avLst/>
          </a:prstGeom>
          <a:solidFill>
            <a:schemeClr val="bg1"/>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矩形 88"/>
          <p:cNvSpPr/>
          <p:nvPr/>
        </p:nvSpPr>
        <p:spPr>
          <a:xfrm>
            <a:off x="3286122" y="2839306"/>
            <a:ext cx="857256" cy="571504"/>
          </a:xfrm>
          <a:prstGeom prst="rect">
            <a:avLst/>
          </a:prstGeom>
          <a:solidFill>
            <a:schemeClr val="accent6">
              <a:lumMod val="50000"/>
            </a:schemeClr>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燕尾形 5"/>
          <p:cNvSpPr/>
          <p:nvPr/>
        </p:nvSpPr>
        <p:spPr>
          <a:xfrm>
            <a:off x="617515"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p:nvSpPr>
        <p:spPr>
          <a:xfrm>
            <a:off x="779059"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p:nvPr/>
        </p:nvSpPr>
        <p:spPr>
          <a:xfrm>
            <a:off x="928667" y="630434"/>
            <a:ext cx="265909" cy="371393"/>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52" name="Rectangle 4"/>
          <p:cNvSpPr>
            <a:spLocks noChangeArrowheads="1"/>
          </p:cNvSpPr>
          <p:nvPr/>
        </p:nvSpPr>
        <p:spPr bwMode="auto">
          <a:xfrm>
            <a:off x="5" y="-184669"/>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4" name="TextBox 13">
            <a:hlinkClick r:id="" action="ppaction://noaction" highlightClick="1"/>
          </p:cNvPr>
          <p:cNvSpPr txBox="1"/>
          <p:nvPr/>
        </p:nvSpPr>
        <p:spPr>
          <a:xfrm>
            <a:off x="1259632" y="548680"/>
            <a:ext cx="717002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案例 弹性与税收归宿</a:t>
            </a:r>
          </a:p>
        </p:txBody>
      </p:sp>
      <p:sp>
        <p:nvSpPr>
          <p:cNvPr id="9" name="矩形 8"/>
          <p:cNvSpPr/>
          <p:nvPr/>
        </p:nvSpPr>
        <p:spPr>
          <a:xfrm>
            <a:off x="3789037" y="5661304"/>
            <a:ext cx="2112010" cy="398780"/>
          </a:xfrm>
          <a:prstGeom prst="rect">
            <a:avLst/>
          </a:prstGeom>
        </p:spPr>
        <p:txBody>
          <a:bodyPr wrap="none">
            <a:spAutoFit/>
          </a:bodyPr>
          <a:lstStyle/>
          <a:p>
            <a:r>
              <a:rPr lang="zh-CN" altLang="en-US" sz="2000" b="1" dirty="0">
                <a:latin typeface="微软雅黑" panose="020B0503020204020204" charset="-122"/>
                <a:ea typeface="微软雅黑" panose="020B0503020204020204" charset="-122"/>
              </a:rPr>
              <a:t>弹性与税收归宿</a:t>
            </a:r>
            <a:r>
              <a:rPr lang="en-US" sz="2000" b="1" dirty="0">
                <a:latin typeface="微软雅黑" panose="020B0503020204020204" charset="-122"/>
                <a:ea typeface="微软雅黑" panose="020B0503020204020204" charset="-122"/>
              </a:rPr>
              <a:t> </a:t>
            </a:r>
            <a:r>
              <a:rPr lang="zh-CN" altLang="en-US" sz="2000" b="1" dirty="0">
                <a:latin typeface="微软雅黑" panose="020B0503020204020204" charset="-122"/>
                <a:ea typeface="微软雅黑" panose="020B0503020204020204" charset="-122"/>
              </a:rPr>
              <a:t> </a:t>
            </a:r>
          </a:p>
        </p:txBody>
      </p:sp>
      <p:sp>
        <p:nvSpPr>
          <p:cNvPr id="10" name="TextBox 9"/>
          <p:cNvSpPr txBox="1">
            <a:spLocks noChangeAspect="1"/>
          </p:cNvSpPr>
          <p:nvPr/>
        </p:nvSpPr>
        <p:spPr>
          <a:xfrm>
            <a:off x="5857880" y="3261648"/>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11" name="TextBox 10"/>
          <p:cNvSpPr txBox="1">
            <a:spLocks noChangeAspect="1"/>
          </p:cNvSpPr>
          <p:nvPr/>
        </p:nvSpPr>
        <p:spPr>
          <a:xfrm>
            <a:off x="8072460" y="2686209"/>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12" name="TextBox 11"/>
          <p:cNvSpPr txBox="1">
            <a:spLocks noChangeAspect="1"/>
          </p:cNvSpPr>
          <p:nvPr/>
        </p:nvSpPr>
        <p:spPr>
          <a:xfrm>
            <a:off x="6000757" y="2878496"/>
            <a:ext cx="28575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endParaRPr lang="zh-CN" altLang="en-US" sz="1400" b="1" dirty="0">
              <a:latin typeface="微软雅黑" panose="020B0503020204020204" charset="-122"/>
              <a:ea typeface="微软雅黑" panose="020B0503020204020204" charset="-122"/>
            </a:endParaRPr>
          </a:p>
        </p:txBody>
      </p:sp>
      <p:sp>
        <p:nvSpPr>
          <p:cNvPr id="15" name="TextBox 14"/>
          <p:cNvSpPr txBox="1">
            <a:spLocks noChangeAspect="1"/>
          </p:cNvSpPr>
          <p:nvPr/>
        </p:nvSpPr>
        <p:spPr>
          <a:xfrm>
            <a:off x="8286777" y="4736257"/>
            <a:ext cx="357189"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endParaRPr lang="zh-CN" altLang="en-US" sz="1400" b="1" dirty="0">
              <a:latin typeface="微软雅黑" panose="020B0503020204020204" charset="-122"/>
              <a:ea typeface="微软雅黑" panose="020B0503020204020204" charset="-122"/>
            </a:endParaRPr>
          </a:p>
        </p:txBody>
      </p:sp>
      <p:sp>
        <p:nvSpPr>
          <p:cNvPr id="16" name="TextBox 15"/>
          <p:cNvSpPr txBox="1">
            <a:spLocks noChangeAspect="1"/>
          </p:cNvSpPr>
          <p:nvPr/>
        </p:nvSpPr>
        <p:spPr>
          <a:xfrm>
            <a:off x="7324947" y="4938551"/>
            <a:ext cx="50006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0</a:t>
            </a:r>
            <a:endParaRPr lang="zh-CN" altLang="en-US" sz="1400" b="1" baseline="-25000" dirty="0">
              <a:latin typeface="微软雅黑" panose="020B0503020204020204" charset="-122"/>
              <a:ea typeface="微软雅黑" panose="020B0503020204020204" charset="-122"/>
            </a:endParaRPr>
          </a:p>
        </p:txBody>
      </p:sp>
      <p:sp>
        <p:nvSpPr>
          <p:cNvPr id="17" name="TextBox 16"/>
          <p:cNvSpPr txBox="1">
            <a:spLocks noChangeAspect="1"/>
          </p:cNvSpPr>
          <p:nvPr/>
        </p:nvSpPr>
        <p:spPr>
          <a:xfrm>
            <a:off x="7000887" y="4938551"/>
            <a:ext cx="571504"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18" name="TextBox 17"/>
          <p:cNvSpPr txBox="1">
            <a:spLocks noChangeAspect="1"/>
          </p:cNvSpPr>
          <p:nvPr/>
        </p:nvSpPr>
        <p:spPr>
          <a:xfrm>
            <a:off x="8215339" y="3257713"/>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endParaRPr lang="zh-CN" altLang="en-US" sz="1400" b="1" baseline="-25000" dirty="0">
              <a:latin typeface="微软雅黑" panose="020B0503020204020204" charset="-122"/>
              <a:ea typeface="微软雅黑" panose="020B0503020204020204" charset="-122"/>
            </a:endParaRPr>
          </a:p>
        </p:txBody>
      </p:sp>
      <p:sp>
        <p:nvSpPr>
          <p:cNvPr id="19" name="TextBox 18"/>
          <p:cNvSpPr txBox="1">
            <a:spLocks noChangeAspect="1"/>
          </p:cNvSpPr>
          <p:nvPr/>
        </p:nvSpPr>
        <p:spPr>
          <a:xfrm>
            <a:off x="8001019" y="4450134"/>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D</a:t>
            </a:r>
            <a:endParaRPr lang="zh-CN" altLang="en-US" sz="1400" b="1" baseline="-25000" dirty="0">
              <a:latin typeface="微软雅黑" panose="020B0503020204020204" charset="-122"/>
              <a:ea typeface="微软雅黑" panose="020B0503020204020204" charset="-122"/>
            </a:endParaRPr>
          </a:p>
        </p:txBody>
      </p:sp>
      <p:sp>
        <p:nvSpPr>
          <p:cNvPr id="20" name="TextBox 19"/>
          <p:cNvSpPr txBox="1">
            <a:spLocks noChangeAspect="1"/>
          </p:cNvSpPr>
          <p:nvPr/>
        </p:nvSpPr>
        <p:spPr>
          <a:xfrm>
            <a:off x="7391213" y="3501563"/>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endParaRPr lang="zh-CN" altLang="en-US" sz="1400" b="1" baseline="-25000" dirty="0">
              <a:latin typeface="微软雅黑" panose="020B0503020204020204" charset="-122"/>
              <a:ea typeface="微软雅黑" panose="020B0503020204020204" charset="-122"/>
            </a:endParaRPr>
          </a:p>
        </p:txBody>
      </p:sp>
      <p:sp>
        <p:nvSpPr>
          <p:cNvPr id="21" name="矩形 20"/>
          <p:cNvSpPr/>
          <p:nvPr/>
        </p:nvSpPr>
        <p:spPr>
          <a:xfrm>
            <a:off x="6215069" y="4043530"/>
            <a:ext cx="1000132" cy="895507"/>
          </a:xfrm>
          <a:prstGeom prst="rect">
            <a:avLst/>
          </a:prstGeom>
          <a:noFill/>
          <a:ln w="31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6215069" y="3472028"/>
            <a:ext cx="1000132" cy="1467011"/>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6215069" y="3900653"/>
            <a:ext cx="1285884" cy="1038382"/>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4" name="直接连接符 23"/>
          <p:cNvCxnSpPr/>
          <p:nvPr/>
        </p:nvCxnSpPr>
        <p:spPr>
          <a:xfrm flipV="1">
            <a:off x="6500821" y="2944871"/>
            <a:ext cx="1643074" cy="9664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500821" y="3444932"/>
            <a:ext cx="1714512" cy="10378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spect="1"/>
          </p:cNvSpPr>
          <p:nvPr/>
        </p:nvSpPr>
        <p:spPr>
          <a:xfrm>
            <a:off x="7078954" y="3069903"/>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27" name="TextBox 26"/>
          <p:cNvSpPr txBox="1">
            <a:spLocks noChangeAspect="1"/>
          </p:cNvSpPr>
          <p:nvPr/>
        </p:nvSpPr>
        <p:spPr>
          <a:xfrm>
            <a:off x="5857880" y="3684194"/>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0</a:t>
            </a:r>
            <a:endParaRPr lang="zh-CN" altLang="en-US" sz="1400" b="1" baseline="-25000" dirty="0">
              <a:latin typeface="微软雅黑" panose="020B0503020204020204" charset="-122"/>
              <a:ea typeface="微软雅黑" panose="020B0503020204020204" charset="-122"/>
            </a:endParaRPr>
          </a:p>
        </p:txBody>
      </p:sp>
      <p:cxnSp>
        <p:nvCxnSpPr>
          <p:cNvPr id="28" name="直接箭头连接符 27"/>
          <p:cNvCxnSpPr/>
          <p:nvPr/>
        </p:nvCxnSpPr>
        <p:spPr>
          <a:xfrm rot="10800000">
            <a:off x="7572391" y="3400587"/>
            <a:ext cx="428628"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flipH="1">
            <a:off x="6485424" y="3079117"/>
            <a:ext cx="1785950" cy="12858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cxnSpLocks noChangeAspect="1"/>
          </p:cNvCxnSpPr>
          <p:nvPr/>
        </p:nvCxnSpPr>
        <p:spPr>
          <a:xfrm rot="5400000" flipH="1" flipV="1">
            <a:off x="5316084" y="4027815"/>
            <a:ext cx="1800000" cy="11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cxnSpLocks noChangeAspect="1"/>
          </p:cNvCxnSpPr>
          <p:nvPr/>
        </p:nvCxnSpPr>
        <p:spPr>
          <a:xfrm>
            <a:off x="6202721" y="4939037"/>
            <a:ext cx="2160000" cy="1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spect="1"/>
          </p:cNvSpPr>
          <p:nvPr/>
        </p:nvSpPr>
        <p:spPr>
          <a:xfrm>
            <a:off x="7206385" y="3556174"/>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T</a:t>
            </a:r>
            <a:endParaRPr lang="zh-CN" altLang="en-US" sz="1400" b="1" dirty="0">
              <a:latin typeface="微软雅黑" panose="020B0503020204020204" charset="-122"/>
              <a:ea typeface="微软雅黑" panose="020B0503020204020204" charset="-122"/>
            </a:endParaRPr>
          </a:p>
        </p:txBody>
      </p:sp>
      <p:cxnSp>
        <p:nvCxnSpPr>
          <p:cNvPr id="35" name="直接箭头连接符 34"/>
          <p:cNvCxnSpPr/>
          <p:nvPr/>
        </p:nvCxnSpPr>
        <p:spPr>
          <a:xfrm rot="5400000">
            <a:off x="7006224" y="3674627"/>
            <a:ext cx="432000" cy="794"/>
          </a:xfrm>
          <a:prstGeom prst="straightConnector1">
            <a:avLst/>
          </a:prstGeom>
          <a:ln w="28575">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5857890" y="2329017"/>
            <a:ext cx="3057247" cy="307777"/>
          </a:xfrm>
          <a:prstGeom prst="rect">
            <a:avLst/>
          </a:prstGeom>
          <a:solidFill>
            <a:srgbClr val="FFC000"/>
          </a:solidFill>
        </p:spPr>
        <p:txBody>
          <a:bodyPr wrap="none">
            <a:spAutoFit/>
          </a:bodyPr>
          <a:lstStyle/>
          <a:p>
            <a:r>
              <a:rPr lang="zh-CN" altLang="en-US" sz="1400" b="1" dirty="0">
                <a:latin typeface="微软雅黑" panose="020B0503020204020204" charset="-122"/>
                <a:ea typeface="微软雅黑" panose="020B0503020204020204" charset="-122"/>
              </a:rPr>
              <a:t>需求曲线相对陡峭，消费者税负较重</a:t>
            </a:r>
          </a:p>
        </p:txBody>
      </p:sp>
      <p:sp>
        <p:nvSpPr>
          <p:cNvPr id="38" name="TextBox 37"/>
          <p:cNvSpPr txBox="1">
            <a:spLocks noChangeAspect="1"/>
          </p:cNvSpPr>
          <p:nvPr/>
        </p:nvSpPr>
        <p:spPr>
          <a:xfrm>
            <a:off x="388841" y="3485277"/>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39" name="TextBox 38"/>
          <p:cNvSpPr txBox="1">
            <a:spLocks noChangeAspect="1"/>
          </p:cNvSpPr>
          <p:nvPr/>
        </p:nvSpPr>
        <p:spPr>
          <a:xfrm>
            <a:off x="2285990" y="2540300"/>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40" name="TextBox 39"/>
          <p:cNvSpPr txBox="1">
            <a:spLocks noChangeAspect="1"/>
          </p:cNvSpPr>
          <p:nvPr/>
        </p:nvSpPr>
        <p:spPr>
          <a:xfrm>
            <a:off x="500031" y="2878496"/>
            <a:ext cx="28575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endParaRPr lang="zh-CN" altLang="en-US" sz="1400" b="1" dirty="0">
              <a:latin typeface="微软雅黑" panose="020B0503020204020204" charset="-122"/>
              <a:ea typeface="微软雅黑" panose="020B0503020204020204" charset="-122"/>
            </a:endParaRPr>
          </a:p>
        </p:txBody>
      </p:sp>
      <p:sp>
        <p:nvSpPr>
          <p:cNvPr id="41" name="TextBox 40"/>
          <p:cNvSpPr txBox="1">
            <a:spLocks noChangeAspect="1"/>
          </p:cNvSpPr>
          <p:nvPr/>
        </p:nvSpPr>
        <p:spPr>
          <a:xfrm>
            <a:off x="2786051" y="4736257"/>
            <a:ext cx="357189"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endParaRPr lang="zh-CN" altLang="en-US" sz="1400" b="1" dirty="0">
              <a:latin typeface="微软雅黑" panose="020B0503020204020204" charset="-122"/>
              <a:ea typeface="微软雅黑" panose="020B0503020204020204" charset="-122"/>
            </a:endParaRPr>
          </a:p>
        </p:txBody>
      </p:sp>
      <p:sp>
        <p:nvSpPr>
          <p:cNvPr id="42" name="TextBox 41"/>
          <p:cNvSpPr txBox="1">
            <a:spLocks noChangeAspect="1"/>
          </p:cNvSpPr>
          <p:nvPr/>
        </p:nvSpPr>
        <p:spPr>
          <a:xfrm>
            <a:off x="1734358" y="4905423"/>
            <a:ext cx="50006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0</a:t>
            </a:r>
            <a:endParaRPr lang="zh-CN" altLang="en-US" sz="1400" b="1" baseline="-25000" dirty="0">
              <a:latin typeface="微软雅黑" panose="020B0503020204020204" charset="-122"/>
              <a:ea typeface="微软雅黑" panose="020B0503020204020204" charset="-122"/>
            </a:endParaRPr>
          </a:p>
        </p:txBody>
      </p:sp>
      <p:sp>
        <p:nvSpPr>
          <p:cNvPr id="43" name="TextBox 42"/>
          <p:cNvSpPr txBox="1">
            <a:spLocks noChangeAspect="1"/>
          </p:cNvSpPr>
          <p:nvPr/>
        </p:nvSpPr>
        <p:spPr>
          <a:xfrm>
            <a:off x="1410298" y="4905423"/>
            <a:ext cx="571504"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44" name="TextBox 43"/>
          <p:cNvSpPr txBox="1">
            <a:spLocks noChangeAspect="1"/>
          </p:cNvSpPr>
          <p:nvPr/>
        </p:nvSpPr>
        <p:spPr>
          <a:xfrm>
            <a:off x="2629928" y="3116982"/>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endParaRPr lang="zh-CN" altLang="en-US" sz="1400" b="1" baseline="-25000" dirty="0">
              <a:latin typeface="微软雅黑" panose="020B0503020204020204" charset="-122"/>
              <a:ea typeface="微软雅黑" panose="020B0503020204020204" charset="-122"/>
            </a:endParaRPr>
          </a:p>
        </p:txBody>
      </p:sp>
      <p:sp>
        <p:nvSpPr>
          <p:cNvPr id="45" name="TextBox 44"/>
          <p:cNvSpPr txBox="1">
            <a:spLocks noChangeAspect="1"/>
          </p:cNvSpPr>
          <p:nvPr/>
        </p:nvSpPr>
        <p:spPr>
          <a:xfrm>
            <a:off x="2626187" y="4424194"/>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D</a:t>
            </a:r>
            <a:endParaRPr lang="zh-CN" altLang="en-US" sz="1400" b="1" baseline="-25000" dirty="0">
              <a:latin typeface="微软雅黑" panose="020B0503020204020204" charset="-122"/>
              <a:ea typeface="微软雅黑" panose="020B0503020204020204" charset="-122"/>
            </a:endParaRPr>
          </a:p>
        </p:txBody>
      </p:sp>
      <p:sp>
        <p:nvSpPr>
          <p:cNvPr id="46" name="TextBox 45"/>
          <p:cNvSpPr txBox="1">
            <a:spLocks noChangeAspect="1"/>
          </p:cNvSpPr>
          <p:nvPr/>
        </p:nvSpPr>
        <p:spPr>
          <a:xfrm>
            <a:off x="1714484" y="3528630"/>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endParaRPr lang="zh-CN" altLang="en-US" sz="1400" b="1" baseline="-25000" dirty="0">
              <a:latin typeface="微软雅黑" panose="020B0503020204020204" charset="-122"/>
              <a:ea typeface="微软雅黑" panose="020B0503020204020204" charset="-122"/>
            </a:endParaRPr>
          </a:p>
        </p:txBody>
      </p:sp>
      <p:sp>
        <p:nvSpPr>
          <p:cNvPr id="47" name="矩形 46"/>
          <p:cNvSpPr/>
          <p:nvPr/>
        </p:nvSpPr>
        <p:spPr>
          <a:xfrm>
            <a:off x="714349" y="4111940"/>
            <a:ext cx="857261" cy="827099"/>
          </a:xfrm>
          <a:prstGeom prst="rect">
            <a:avLst/>
          </a:prstGeom>
          <a:noFill/>
          <a:ln w="31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矩形 47"/>
          <p:cNvSpPr/>
          <p:nvPr/>
        </p:nvSpPr>
        <p:spPr>
          <a:xfrm>
            <a:off x="714349" y="3683312"/>
            <a:ext cx="857261" cy="1255727"/>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矩形 48"/>
          <p:cNvSpPr/>
          <p:nvPr/>
        </p:nvSpPr>
        <p:spPr>
          <a:xfrm>
            <a:off x="714348" y="3897626"/>
            <a:ext cx="1214451" cy="104141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连接符 49"/>
          <p:cNvCxnSpPr/>
          <p:nvPr/>
        </p:nvCxnSpPr>
        <p:spPr>
          <a:xfrm flipV="1">
            <a:off x="857224" y="2754614"/>
            <a:ext cx="1785952" cy="15139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142976" y="3059791"/>
            <a:ext cx="1643076" cy="1429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spect="1"/>
          </p:cNvSpPr>
          <p:nvPr/>
        </p:nvSpPr>
        <p:spPr>
          <a:xfrm>
            <a:off x="1370548" y="3290841"/>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53" name="TextBox 52"/>
          <p:cNvSpPr txBox="1">
            <a:spLocks noChangeAspect="1"/>
          </p:cNvSpPr>
          <p:nvPr/>
        </p:nvSpPr>
        <p:spPr>
          <a:xfrm>
            <a:off x="383663" y="3730575"/>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0</a:t>
            </a:r>
            <a:endParaRPr lang="zh-CN" altLang="en-US" sz="1400" b="1" baseline="-25000" dirty="0">
              <a:latin typeface="微软雅黑" panose="020B0503020204020204" charset="-122"/>
              <a:ea typeface="微软雅黑" panose="020B0503020204020204" charset="-122"/>
            </a:endParaRPr>
          </a:p>
        </p:txBody>
      </p:sp>
      <p:cxnSp>
        <p:nvCxnSpPr>
          <p:cNvPr id="54" name="直接箭头连接符 53"/>
          <p:cNvCxnSpPr/>
          <p:nvPr/>
        </p:nvCxnSpPr>
        <p:spPr>
          <a:xfrm rot="10800000">
            <a:off x="2078296" y="3254679"/>
            <a:ext cx="428628"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cxnSpLocks noChangeAspect="1"/>
          </p:cNvCxnSpPr>
          <p:nvPr/>
        </p:nvCxnSpPr>
        <p:spPr>
          <a:xfrm rot="5400000" flipH="1" flipV="1">
            <a:off x="-184642" y="4027815"/>
            <a:ext cx="1800000" cy="11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cxnSpLocks noChangeAspect="1"/>
          </p:cNvCxnSpPr>
          <p:nvPr/>
        </p:nvCxnSpPr>
        <p:spPr>
          <a:xfrm>
            <a:off x="701995" y="4939037"/>
            <a:ext cx="2160000" cy="1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spect="1"/>
          </p:cNvSpPr>
          <p:nvPr/>
        </p:nvSpPr>
        <p:spPr>
          <a:xfrm>
            <a:off x="1562788" y="3742942"/>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T</a:t>
            </a:r>
            <a:endParaRPr lang="zh-CN" altLang="en-US" sz="1400" b="1" dirty="0">
              <a:latin typeface="微软雅黑" panose="020B0503020204020204" charset="-122"/>
              <a:ea typeface="微软雅黑" panose="020B0503020204020204" charset="-122"/>
            </a:endParaRPr>
          </a:p>
        </p:txBody>
      </p:sp>
      <p:sp>
        <p:nvSpPr>
          <p:cNvPr id="60" name="矩形 59"/>
          <p:cNvSpPr/>
          <p:nvPr/>
        </p:nvSpPr>
        <p:spPr>
          <a:xfrm>
            <a:off x="507487" y="2127957"/>
            <a:ext cx="902811" cy="307777"/>
          </a:xfrm>
          <a:prstGeom prst="rect">
            <a:avLst/>
          </a:prstGeom>
          <a:solidFill>
            <a:srgbClr val="FFC000"/>
          </a:solidFill>
          <a:ln>
            <a:solidFill>
              <a:srgbClr val="FFC000"/>
            </a:solidFill>
          </a:ln>
        </p:spPr>
        <p:txBody>
          <a:bodyPr wrap="none">
            <a:spAutoFit/>
          </a:bodyPr>
          <a:lstStyle/>
          <a:p>
            <a:r>
              <a:rPr lang="zh-CN" altLang="en-US" sz="1400" b="1" dirty="0">
                <a:latin typeface="微软雅黑" panose="020B0503020204020204" charset="-122"/>
                <a:ea typeface="微软雅黑" panose="020B0503020204020204" charset="-122"/>
              </a:rPr>
              <a:t>税收负担</a:t>
            </a:r>
          </a:p>
        </p:txBody>
      </p:sp>
      <p:sp>
        <p:nvSpPr>
          <p:cNvPr id="61" name="矩形 60"/>
          <p:cNvSpPr/>
          <p:nvPr/>
        </p:nvSpPr>
        <p:spPr>
          <a:xfrm>
            <a:off x="7429520" y="1428735"/>
            <a:ext cx="714380" cy="214314"/>
          </a:xfrm>
          <a:prstGeom prst="rect">
            <a:avLst/>
          </a:prstGeom>
          <a:solidFill>
            <a:schemeClr val="bg1"/>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矩形 61"/>
          <p:cNvSpPr/>
          <p:nvPr/>
        </p:nvSpPr>
        <p:spPr>
          <a:xfrm>
            <a:off x="7429520" y="1752796"/>
            <a:ext cx="714380" cy="216000"/>
          </a:xfrm>
          <a:prstGeom prst="rect">
            <a:avLst/>
          </a:prstGeom>
          <a:solidFill>
            <a:schemeClr val="accent6">
              <a:lumMod val="50000"/>
            </a:schemeClr>
          </a:solid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矩形 62"/>
          <p:cNvSpPr/>
          <p:nvPr/>
        </p:nvSpPr>
        <p:spPr>
          <a:xfrm>
            <a:off x="6286512" y="1428736"/>
            <a:ext cx="1127232" cy="253916"/>
          </a:xfrm>
          <a:prstGeom prst="rect">
            <a:avLst/>
          </a:prstGeom>
        </p:spPr>
        <p:txBody>
          <a:bodyPr wrap="none">
            <a:spAutoFit/>
          </a:bodyPr>
          <a:lstStyle/>
          <a:p>
            <a:r>
              <a:rPr lang="zh-CN" altLang="en-US" sz="1050" b="1" dirty="0">
                <a:latin typeface="微软雅黑" panose="020B0503020204020204" charset="-122"/>
                <a:ea typeface="微软雅黑" panose="020B0503020204020204" charset="-122"/>
              </a:rPr>
              <a:t>消费者负担部分</a:t>
            </a:r>
          </a:p>
        </p:txBody>
      </p:sp>
      <p:sp>
        <p:nvSpPr>
          <p:cNvPr id="64" name="矩形 63"/>
          <p:cNvSpPr/>
          <p:nvPr/>
        </p:nvSpPr>
        <p:spPr>
          <a:xfrm>
            <a:off x="6357956" y="1714490"/>
            <a:ext cx="992579" cy="253916"/>
          </a:xfrm>
          <a:prstGeom prst="rect">
            <a:avLst/>
          </a:prstGeom>
        </p:spPr>
        <p:txBody>
          <a:bodyPr wrap="none">
            <a:spAutoFit/>
          </a:bodyPr>
          <a:lstStyle/>
          <a:p>
            <a:r>
              <a:rPr lang="zh-CN" altLang="en-US" sz="1050" b="1" dirty="0">
                <a:latin typeface="微软雅黑" panose="020B0503020204020204" charset="-122"/>
                <a:ea typeface="微软雅黑" panose="020B0503020204020204" charset="-122"/>
              </a:rPr>
              <a:t>厂商负担部分</a:t>
            </a:r>
          </a:p>
        </p:txBody>
      </p:sp>
      <p:sp>
        <p:nvSpPr>
          <p:cNvPr id="65" name="矩形 64"/>
          <p:cNvSpPr/>
          <p:nvPr/>
        </p:nvSpPr>
        <p:spPr>
          <a:xfrm>
            <a:off x="2928932" y="4254812"/>
            <a:ext cx="2877711" cy="307777"/>
          </a:xfrm>
          <a:prstGeom prst="rect">
            <a:avLst/>
          </a:prstGeom>
          <a:solidFill>
            <a:srgbClr val="FFC000"/>
          </a:solidFill>
        </p:spPr>
        <p:txBody>
          <a:bodyPr wrap="none">
            <a:spAutoFit/>
          </a:bodyPr>
          <a:lstStyle/>
          <a:p>
            <a:r>
              <a:rPr lang="zh-CN" altLang="en-US" sz="1400" b="1" dirty="0">
                <a:latin typeface="微软雅黑" panose="020B0503020204020204" charset="-122"/>
                <a:ea typeface="微软雅黑" panose="020B0503020204020204" charset="-122"/>
              </a:rPr>
              <a:t>供给曲线相对陡峭，厂商税负较重</a:t>
            </a:r>
          </a:p>
        </p:txBody>
      </p:sp>
      <p:cxnSp>
        <p:nvCxnSpPr>
          <p:cNvPr id="66" name="直接连接符 65"/>
          <p:cNvCxnSpPr/>
          <p:nvPr/>
        </p:nvCxnSpPr>
        <p:spPr>
          <a:xfrm>
            <a:off x="928662" y="3254679"/>
            <a:ext cx="1857388" cy="1214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5400000">
            <a:off x="1356001" y="3898911"/>
            <a:ext cx="432000" cy="794"/>
          </a:xfrm>
          <a:prstGeom prst="straightConnector1">
            <a:avLst/>
          </a:prstGeom>
          <a:ln w="28575">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a:spLocks noChangeAspect="1"/>
          </p:cNvSpPr>
          <p:nvPr/>
        </p:nvSpPr>
        <p:spPr>
          <a:xfrm>
            <a:off x="2928923" y="2203332"/>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69" name="TextBox 68"/>
          <p:cNvSpPr txBox="1">
            <a:spLocks noChangeAspect="1"/>
          </p:cNvSpPr>
          <p:nvPr/>
        </p:nvSpPr>
        <p:spPr>
          <a:xfrm>
            <a:off x="4735131" y="1683047"/>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70" name="TextBox 69"/>
          <p:cNvSpPr txBox="1">
            <a:spLocks noChangeAspect="1"/>
          </p:cNvSpPr>
          <p:nvPr/>
        </p:nvSpPr>
        <p:spPr>
          <a:xfrm>
            <a:off x="3071805" y="1820180"/>
            <a:ext cx="28575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endParaRPr lang="zh-CN" altLang="en-US" sz="1400" b="1" dirty="0">
              <a:latin typeface="微软雅黑" panose="020B0503020204020204" charset="-122"/>
              <a:ea typeface="微软雅黑" panose="020B0503020204020204" charset="-122"/>
            </a:endParaRPr>
          </a:p>
        </p:txBody>
      </p:sp>
      <p:sp>
        <p:nvSpPr>
          <p:cNvPr id="71" name="TextBox 70"/>
          <p:cNvSpPr txBox="1">
            <a:spLocks noChangeAspect="1"/>
          </p:cNvSpPr>
          <p:nvPr/>
        </p:nvSpPr>
        <p:spPr>
          <a:xfrm>
            <a:off x="5357819" y="3677941"/>
            <a:ext cx="357189"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endParaRPr lang="zh-CN" altLang="en-US" sz="1400" b="1" dirty="0">
              <a:latin typeface="微软雅黑" panose="020B0503020204020204" charset="-122"/>
              <a:ea typeface="微软雅黑" panose="020B0503020204020204" charset="-122"/>
            </a:endParaRPr>
          </a:p>
        </p:txBody>
      </p:sp>
      <p:sp>
        <p:nvSpPr>
          <p:cNvPr id="72" name="TextBox 71"/>
          <p:cNvSpPr txBox="1">
            <a:spLocks noChangeAspect="1"/>
          </p:cNvSpPr>
          <p:nvPr/>
        </p:nvSpPr>
        <p:spPr>
          <a:xfrm>
            <a:off x="4395995" y="3880235"/>
            <a:ext cx="50006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0</a:t>
            </a:r>
            <a:endParaRPr lang="zh-CN" altLang="en-US" sz="1400" b="1" baseline="-25000" dirty="0">
              <a:latin typeface="微软雅黑" panose="020B0503020204020204" charset="-122"/>
              <a:ea typeface="微软雅黑" panose="020B0503020204020204" charset="-122"/>
            </a:endParaRPr>
          </a:p>
        </p:txBody>
      </p:sp>
      <p:sp>
        <p:nvSpPr>
          <p:cNvPr id="73" name="TextBox 72"/>
          <p:cNvSpPr txBox="1">
            <a:spLocks noChangeAspect="1"/>
          </p:cNvSpPr>
          <p:nvPr/>
        </p:nvSpPr>
        <p:spPr>
          <a:xfrm>
            <a:off x="4071935" y="3880235"/>
            <a:ext cx="571504"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Q</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74" name="TextBox 73"/>
          <p:cNvSpPr txBox="1">
            <a:spLocks noChangeAspect="1"/>
          </p:cNvSpPr>
          <p:nvPr/>
        </p:nvSpPr>
        <p:spPr>
          <a:xfrm>
            <a:off x="5000640" y="1982049"/>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S</a:t>
            </a:r>
            <a:endParaRPr lang="zh-CN" altLang="en-US" sz="1400" b="1" baseline="-25000" dirty="0">
              <a:latin typeface="微软雅黑" panose="020B0503020204020204" charset="-122"/>
              <a:ea typeface="微软雅黑" panose="020B0503020204020204" charset="-122"/>
            </a:endParaRPr>
          </a:p>
        </p:txBody>
      </p:sp>
      <p:sp>
        <p:nvSpPr>
          <p:cNvPr id="75" name="TextBox 74"/>
          <p:cNvSpPr txBox="1">
            <a:spLocks noChangeAspect="1"/>
          </p:cNvSpPr>
          <p:nvPr/>
        </p:nvSpPr>
        <p:spPr>
          <a:xfrm>
            <a:off x="5197961" y="3365874"/>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D</a:t>
            </a:r>
            <a:endParaRPr lang="zh-CN" altLang="en-US" sz="1400" b="1" baseline="-25000" dirty="0">
              <a:latin typeface="微软雅黑" panose="020B0503020204020204" charset="-122"/>
              <a:ea typeface="微软雅黑" panose="020B0503020204020204" charset="-122"/>
            </a:endParaRPr>
          </a:p>
        </p:txBody>
      </p:sp>
      <p:sp>
        <p:nvSpPr>
          <p:cNvPr id="76" name="TextBox 75"/>
          <p:cNvSpPr txBox="1">
            <a:spLocks noChangeAspect="1"/>
          </p:cNvSpPr>
          <p:nvPr/>
        </p:nvSpPr>
        <p:spPr>
          <a:xfrm>
            <a:off x="4324568" y="2515247"/>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endParaRPr lang="zh-CN" altLang="en-US" sz="1400" b="1" baseline="-25000" dirty="0">
              <a:latin typeface="微软雅黑" panose="020B0503020204020204" charset="-122"/>
              <a:ea typeface="微软雅黑" panose="020B0503020204020204" charset="-122"/>
            </a:endParaRPr>
          </a:p>
        </p:txBody>
      </p:sp>
      <p:sp>
        <p:nvSpPr>
          <p:cNvPr id="77" name="矩形 76"/>
          <p:cNvSpPr/>
          <p:nvPr/>
        </p:nvSpPr>
        <p:spPr>
          <a:xfrm>
            <a:off x="3286123" y="3410810"/>
            <a:ext cx="857261" cy="469910"/>
          </a:xfrm>
          <a:prstGeom prst="rect">
            <a:avLst/>
          </a:prstGeom>
          <a:noFill/>
          <a:ln w="3175">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矩形 77"/>
          <p:cNvSpPr/>
          <p:nvPr/>
        </p:nvSpPr>
        <p:spPr>
          <a:xfrm>
            <a:off x="3286123" y="2624994"/>
            <a:ext cx="857261" cy="1255727"/>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矩形 78"/>
          <p:cNvSpPr/>
          <p:nvPr/>
        </p:nvSpPr>
        <p:spPr>
          <a:xfrm>
            <a:off x="3286123" y="2839307"/>
            <a:ext cx="1214451" cy="104141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0" name="直接连接符 79"/>
          <p:cNvCxnSpPr/>
          <p:nvPr/>
        </p:nvCxnSpPr>
        <p:spPr>
          <a:xfrm rot="5400000" flipH="1" flipV="1">
            <a:off x="3350708" y="1988904"/>
            <a:ext cx="1656780" cy="1214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flipH="1" flipV="1">
            <a:off x="3602191" y="2297121"/>
            <a:ext cx="1728218" cy="1214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a:spLocks noChangeAspect="1"/>
          </p:cNvSpPr>
          <p:nvPr/>
        </p:nvSpPr>
        <p:spPr>
          <a:xfrm>
            <a:off x="3929069" y="2196365"/>
            <a:ext cx="486447"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E</a:t>
            </a:r>
            <a:r>
              <a:rPr lang="en-US" altLang="zh-CN" sz="1400" b="1" baseline="-25000" dirty="0">
                <a:latin typeface="微软雅黑" panose="020B0503020204020204" charset="-122"/>
                <a:ea typeface="微软雅黑" panose="020B0503020204020204" charset="-122"/>
              </a:rPr>
              <a:t>1</a:t>
            </a:r>
            <a:endParaRPr lang="zh-CN" altLang="en-US" sz="1400" b="1" baseline="-25000" dirty="0">
              <a:latin typeface="微软雅黑" panose="020B0503020204020204" charset="-122"/>
              <a:ea typeface="微软雅黑" panose="020B0503020204020204" charset="-122"/>
            </a:endParaRPr>
          </a:p>
        </p:txBody>
      </p:sp>
      <p:sp>
        <p:nvSpPr>
          <p:cNvPr id="83" name="TextBox 82"/>
          <p:cNvSpPr txBox="1">
            <a:spLocks noChangeAspect="1"/>
          </p:cNvSpPr>
          <p:nvPr/>
        </p:nvSpPr>
        <p:spPr>
          <a:xfrm>
            <a:off x="2928933" y="2625874"/>
            <a:ext cx="428633"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P</a:t>
            </a:r>
            <a:r>
              <a:rPr lang="en-US" altLang="zh-CN" sz="1400" b="1" baseline="-25000" dirty="0">
                <a:latin typeface="微软雅黑" panose="020B0503020204020204" charset="-122"/>
                <a:ea typeface="微软雅黑" panose="020B0503020204020204" charset="-122"/>
              </a:rPr>
              <a:t>0</a:t>
            </a:r>
            <a:endParaRPr lang="zh-CN" altLang="en-US" sz="1400" b="1" baseline="-25000" dirty="0">
              <a:latin typeface="微软雅黑" panose="020B0503020204020204" charset="-122"/>
              <a:ea typeface="微软雅黑" panose="020B0503020204020204" charset="-122"/>
            </a:endParaRPr>
          </a:p>
        </p:txBody>
      </p:sp>
      <p:cxnSp>
        <p:nvCxnSpPr>
          <p:cNvPr id="84" name="直接箭头连接符 83"/>
          <p:cNvCxnSpPr/>
          <p:nvPr/>
        </p:nvCxnSpPr>
        <p:spPr>
          <a:xfrm rot="10800000">
            <a:off x="4482138" y="2196362"/>
            <a:ext cx="428628" cy="1588"/>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cxnSpLocks noChangeAspect="1"/>
          </p:cNvCxnSpPr>
          <p:nvPr/>
        </p:nvCxnSpPr>
        <p:spPr>
          <a:xfrm rot="5400000" flipH="1" flipV="1">
            <a:off x="2387132" y="2969496"/>
            <a:ext cx="1800000" cy="11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cxnSpLocks noChangeAspect="1"/>
          </p:cNvCxnSpPr>
          <p:nvPr/>
        </p:nvCxnSpPr>
        <p:spPr>
          <a:xfrm>
            <a:off x="3273769" y="3880721"/>
            <a:ext cx="2160000" cy="1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a:spLocks noChangeAspect="1"/>
          </p:cNvSpPr>
          <p:nvPr/>
        </p:nvSpPr>
        <p:spPr>
          <a:xfrm>
            <a:off x="4134562" y="2859182"/>
            <a:ext cx="399136"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T</a:t>
            </a:r>
            <a:endParaRPr lang="zh-CN" altLang="en-US" sz="1400" b="1" dirty="0">
              <a:latin typeface="微软雅黑" panose="020B0503020204020204" charset="-122"/>
              <a:ea typeface="微软雅黑" panose="020B0503020204020204" charset="-122"/>
            </a:endParaRPr>
          </a:p>
        </p:txBody>
      </p:sp>
      <p:cxnSp>
        <p:nvCxnSpPr>
          <p:cNvPr id="90" name="直接连接符 89"/>
          <p:cNvCxnSpPr/>
          <p:nvPr/>
        </p:nvCxnSpPr>
        <p:spPr>
          <a:xfrm>
            <a:off x="3500436" y="2196362"/>
            <a:ext cx="1857388" cy="1214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rot="5400000">
            <a:off x="3747775" y="3020593"/>
            <a:ext cx="792000" cy="794"/>
          </a:xfrm>
          <a:prstGeom prst="straightConnector1">
            <a:avLst/>
          </a:prstGeom>
          <a:ln w="28575">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1000"/>
                                        <p:tgtEl>
                                          <p:spTgt spid="30"/>
                                        </p:tgtEl>
                                      </p:cBhvr>
                                    </p:animEffect>
                                  </p:childTnLst>
                                </p:cTn>
                              </p:par>
                              <p:par>
                                <p:cTn id="8" presetID="1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slide(fromLeft)">
                                      <p:cBhvr>
                                        <p:cTn id="10" dur="1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slide(fromBottom)">
                                      <p:cBhvr>
                                        <p:cTn id="58" dur="1000"/>
                                        <p:tgtEl>
                                          <p:spTgt spid="55"/>
                                        </p:tgtEl>
                                      </p:cBhvr>
                                    </p:animEffect>
                                  </p:childTnLst>
                                </p:cTn>
                              </p:par>
                              <p:par>
                                <p:cTn id="59" presetID="12" presetClass="entr" presetSubtype="8"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slide(fromLeft)">
                                      <p:cBhvr>
                                        <p:cTn id="61" dur="10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1000"/>
                                        <p:tgtEl>
                                          <p:spTgt spid="4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10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childTnLst>
                                </p:cTn>
                              </p:par>
                              <p:par>
                                <p:cTn id="90" presetID="10" presetClass="entr"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1000"/>
                                        <p:tgtEl>
                                          <p:spTgt spid="5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1000"/>
                                        <p:tgtEl>
                                          <p:spTgt spid="53"/>
                                        </p:tgtEl>
                                      </p:cBhvr>
                                    </p:animEffect>
                                  </p:childTnLst>
                                </p:cTn>
                              </p:par>
                              <p:par>
                                <p:cTn id="102" presetID="10" presetClass="entr" presetSubtype="0" fill="hold" grpId="1"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1000"/>
                                        <p:tgtEl>
                                          <p:spTgt spid="53"/>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ntr" presetSubtype="4" fill="hold" nodeType="click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slide(fromBottom)">
                                      <p:cBhvr>
                                        <p:cTn id="109" dur="1000"/>
                                        <p:tgtEl>
                                          <p:spTgt spid="85"/>
                                        </p:tgtEl>
                                      </p:cBhvr>
                                    </p:animEffect>
                                  </p:childTnLst>
                                </p:cTn>
                              </p:par>
                              <p:par>
                                <p:cTn id="110" presetID="12" presetClass="entr" presetSubtype="8" fill="hold" nodeType="with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slide(fromLeft)">
                                      <p:cBhvr>
                                        <p:cTn id="112" dur="1000"/>
                                        <p:tgtEl>
                                          <p:spTgt spid="8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1000"/>
                                        <p:tgtEl>
                                          <p:spTgt spid="7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fade">
                                      <p:cBhvr>
                                        <p:cTn id="118" dur="1000"/>
                                        <p:tgtEl>
                                          <p:spTgt spid="7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1000"/>
                                        <p:tgtEl>
                                          <p:spTgt spid="7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Effect transition="in" filter="fade">
                                      <p:cBhvr>
                                        <p:cTn id="124" dur="1000"/>
                                        <p:tgtEl>
                                          <p:spTgt spid="7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1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1000"/>
                                        <p:tgtEl>
                                          <p:spTgt spid="72"/>
                                        </p:tgtEl>
                                      </p:cBhvr>
                                    </p:animEffect>
                                  </p:childTnLst>
                                </p:cTn>
                              </p:par>
                            </p:childTnLst>
                          </p:cTn>
                        </p:par>
                        <p:par>
                          <p:cTn id="131" fill="hold">
                            <p:stCondLst>
                              <p:cond delay="1000"/>
                            </p:stCondLst>
                            <p:childTnLst>
                              <p:par>
                                <p:cTn id="132" presetID="10" presetClass="entr" presetSubtype="0" fill="hold" grpId="0" nodeType="afterEffect">
                                  <p:stCondLst>
                                    <p:cond delay="0"/>
                                  </p:stCondLst>
                                  <p:childTnLst>
                                    <p:set>
                                      <p:cBhvr>
                                        <p:cTn id="133" dur="1" fill="hold">
                                          <p:stCondLst>
                                            <p:cond delay="0"/>
                                          </p:stCondLst>
                                        </p:cTn>
                                        <p:tgtEl>
                                          <p:spTgt spid="76"/>
                                        </p:tgtEl>
                                        <p:attrNameLst>
                                          <p:attrName>style.visibility</p:attrName>
                                        </p:attrNameLst>
                                      </p:cBhvr>
                                      <p:to>
                                        <p:strVal val="visible"/>
                                      </p:to>
                                    </p:set>
                                    <p:animEffect transition="in" filter="fade">
                                      <p:cBhvr>
                                        <p:cTn id="134" dur="1000"/>
                                        <p:tgtEl>
                                          <p:spTgt spid="7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fade">
                                      <p:cBhvr>
                                        <p:cTn id="137" dur="1000"/>
                                        <p:tgtEl>
                                          <p:spTgt spid="68"/>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9"/>
                                        </p:tgtEl>
                                        <p:attrNameLst>
                                          <p:attrName>style.visibility</p:attrName>
                                        </p:attrNameLst>
                                      </p:cBhvr>
                                      <p:to>
                                        <p:strVal val="visible"/>
                                      </p:to>
                                    </p:set>
                                    <p:animEffect transition="in" filter="fade">
                                      <p:cBhvr>
                                        <p:cTn id="140" dur="1000"/>
                                        <p:tgtEl>
                                          <p:spTgt spid="69"/>
                                        </p:tgtEl>
                                      </p:cBhvr>
                                    </p:animEffect>
                                  </p:childTnLst>
                                </p:cTn>
                              </p:par>
                              <p:par>
                                <p:cTn id="141" presetID="10" presetClass="entr" presetSubtype="0" fill="hold" grpId="1" nodeType="withEffect">
                                  <p:stCondLst>
                                    <p:cond delay="0"/>
                                  </p:stCondLst>
                                  <p:childTnLst>
                                    <p:set>
                                      <p:cBhvr>
                                        <p:cTn id="142" dur="1" fill="hold">
                                          <p:stCondLst>
                                            <p:cond delay="0"/>
                                          </p:stCondLst>
                                        </p:cTn>
                                        <p:tgtEl>
                                          <p:spTgt spid="68"/>
                                        </p:tgtEl>
                                        <p:attrNameLst>
                                          <p:attrName>style.visibility</p:attrName>
                                        </p:attrNameLst>
                                      </p:cBhvr>
                                      <p:to>
                                        <p:strVal val="visible"/>
                                      </p:to>
                                    </p:set>
                                    <p:animEffect transition="in" filter="fade">
                                      <p:cBhvr>
                                        <p:cTn id="143" dur="1000"/>
                                        <p:tgtEl>
                                          <p:spTgt spid="6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fade">
                                      <p:cBhvr>
                                        <p:cTn id="146" dur="1000"/>
                                        <p:tgtEl>
                                          <p:spTgt spid="8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fade">
                                      <p:cBhvr>
                                        <p:cTn id="149" dur="1000"/>
                                        <p:tgtEl>
                                          <p:spTgt spid="8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3"/>
                                        </p:tgtEl>
                                        <p:attrNameLst>
                                          <p:attrName>style.visibility</p:attrName>
                                        </p:attrNameLst>
                                      </p:cBhvr>
                                      <p:to>
                                        <p:strVal val="visible"/>
                                      </p:to>
                                    </p:set>
                                    <p:animEffect transition="in" filter="fade">
                                      <p:cBhvr>
                                        <p:cTn id="152" dur="1000"/>
                                        <p:tgtEl>
                                          <p:spTgt spid="83"/>
                                        </p:tgtEl>
                                      </p:cBhvr>
                                    </p:animEffect>
                                  </p:childTnLst>
                                </p:cTn>
                              </p:par>
                              <p:par>
                                <p:cTn id="153" presetID="10" presetClass="entr" presetSubtype="0" fill="hold" grpId="1" nodeType="withEffect">
                                  <p:stCondLst>
                                    <p:cond delay="0"/>
                                  </p:stCondLst>
                                  <p:childTnLst>
                                    <p:set>
                                      <p:cBhvr>
                                        <p:cTn id="154" dur="1" fill="hold">
                                          <p:stCondLst>
                                            <p:cond delay="0"/>
                                          </p:stCondLst>
                                        </p:cTn>
                                        <p:tgtEl>
                                          <p:spTgt spid="83"/>
                                        </p:tgtEl>
                                        <p:attrNameLst>
                                          <p:attrName>style.visibility</p:attrName>
                                        </p:attrNameLst>
                                      </p:cBhvr>
                                      <p:to>
                                        <p:strVal val="visible"/>
                                      </p:to>
                                    </p:set>
                                    <p:animEffect transition="in" filter="fade">
                                      <p:cBhvr>
                                        <p:cTn id="155"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2" grpId="0"/>
      <p:bldP spid="15" grpId="0"/>
      <p:bldP spid="16" grpId="0"/>
      <p:bldP spid="17" grpId="0"/>
      <p:bldP spid="18" grpId="0"/>
      <p:bldP spid="19" grpId="0"/>
      <p:bldP spid="20" grpId="0"/>
      <p:bldP spid="26" grpId="0"/>
      <p:bldP spid="27" grpId="0"/>
      <p:bldP spid="27" grpId="1"/>
      <p:bldP spid="32" grpId="0"/>
      <p:bldP spid="38" grpId="0"/>
      <p:bldP spid="38" grpId="1"/>
      <p:bldP spid="39" grpId="0"/>
      <p:bldP spid="40" grpId="0"/>
      <p:bldP spid="41" grpId="0"/>
      <p:bldP spid="42" grpId="0"/>
      <p:bldP spid="43" grpId="0"/>
      <p:bldP spid="44" grpId="0"/>
      <p:bldP spid="45" grpId="0"/>
      <p:bldP spid="46" grpId="0"/>
      <p:bldP spid="52" grpId="0"/>
      <p:bldP spid="53" grpId="0"/>
      <p:bldP spid="53" grpId="1"/>
      <p:bldP spid="57" grpId="0"/>
      <p:bldP spid="68" grpId="0"/>
      <p:bldP spid="68" grpId="1"/>
      <p:bldP spid="69" grpId="0"/>
      <p:bldP spid="70" grpId="0"/>
      <p:bldP spid="71" grpId="0"/>
      <p:bldP spid="72" grpId="0"/>
      <p:bldP spid="73" grpId="0"/>
      <p:bldP spid="74" grpId="0"/>
      <p:bldP spid="75" grpId="0"/>
      <p:bldP spid="76" grpId="0"/>
      <p:bldP spid="82" grpId="0"/>
      <p:bldP spid="83" grpId="0"/>
      <p:bldP spid="83" grpId="1"/>
      <p:bldP spid="8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p:cNvSpPr>
          <p:nvPr>
            <p:ph type="body"/>
          </p:nvPr>
        </p:nvSpPr>
        <p:spPr>
          <a:xfrm>
            <a:off x="373063" y="1536700"/>
            <a:ext cx="8229600" cy="3444875"/>
          </a:xfrm>
        </p:spPr>
        <p:txBody>
          <a:bodyPr vert="horz" wrap="square" lIns="91440" tIns="45720" rIns="91440" bIns="45720" anchor="t" anchorCtr="0"/>
          <a:lstStyle/>
          <a:p>
            <a:pPr marL="457200" lvl="2" indent="-457200" eaLnBrk="1" hangingPunct="1">
              <a:lnSpc>
                <a:spcPct val="150000"/>
              </a:lnSpc>
              <a:buFontTx/>
              <a:buAutoNum type="arabicPeriod" startAt="2"/>
            </a:pPr>
            <a:r>
              <a:rPr lang="zh-CN" altLang="en-US" b="1" dirty="0">
                <a:solidFill>
                  <a:srgbClr val="CC0000"/>
                </a:solidFill>
                <a:latin typeface="Adobe 黑体 Std R" pitchFamily="34" charset="-122"/>
                <a:ea typeface="Adobe 黑体 Std R" pitchFamily="34" charset="-122"/>
              </a:rPr>
              <a:t>向消费者征税</a:t>
            </a:r>
            <a:endParaRPr lang="en-US" altLang="zh-CN" b="1" dirty="0">
              <a:solidFill>
                <a:srgbClr val="CC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征税前状况</a:t>
            </a:r>
            <a:endParaRPr lang="en-US" altLang="zh-CN" sz="2000" b="0" dirty="0">
              <a:solidFill>
                <a:srgbClr val="00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征税后状况</a:t>
            </a:r>
            <a:endParaRPr lang="en-US" altLang="zh-CN" sz="2000" b="0" dirty="0">
              <a:solidFill>
                <a:srgbClr val="000000"/>
              </a:solidFill>
              <a:latin typeface="Adobe 黑体 Std R" pitchFamily="34" charset="-122"/>
              <a:ea typeface="Adobe 黑体 Std R" pitchFamily="34" charset="-122"/>
            </a:endParaRPr>
          </a:p>
          <a:p>
            <a:pPr>
              <a:lnSpc>
                <a:spcPct val="150000"/>
              </a:lnSpc>
              <a:spcBef>
                <a:spcPct val="0"/>
              </a:spcBef>
            </a:pPr>
            <a:r>
              <a:rPr lang="zh-CN" altLang="en-US" sz="2000" b="0" dirty="0">
                <a:solidFill>
                  <a:srgbClr val="000000"/>
                </a:solidFill>
                <a:latin typeface="Adobe 黑体 Std R" pitchFamily="34" charset="-122"/>
                <a:ea typeface="Adobe 黑体 Std R" pitchFamily="34" charset="-122"/>
              </a:rPr>
              <a:t>比较分析</a:t>
            </a:r>
            <a:endParaRPr lang="en-US" altLang="zh-CN" sz="2000" b="0" dirty="0">
              <a:solidFill>
                <a:srgbClr val="000000"/>
              </a:solidFill>
              <a:latin typeface="Adobe 黑体 Std R" pitchFamily="34" charset="-122"/>
              <a:ea typeface="Adobe 黑体 Std R" pitchFamily="34" charset="-122"/>
            </a:endParaRPr>
          </a:p>
        </p:txBody>
      </p:sp>
      <p:grpSp>
        <p:nvGrpSpPr>
          <p:cNvPr id="60419" name="组合 46"/>
          <p:cNvGrpSpPr/>
          <p:nvPr/>
        </p:nvGrpSpPr>
        <p:grpSpPr>
          <a:xfrm>
            <a:off x="4140200" y="1885950"/>
            <a:ext cx="4159250" cy="3806825"/>
            <a:chOff x="0" y="0"/>
            <a:chExt cx="4159445" cy="3806825"/>
          </a:xfrm>
        </p:grpSpPr>
        <p:cxnSp>
          <p:nvCxnSpPr>
            <p:cNvPr id="70684" name="直接连接符 5"/>
            <p:cNvCxnSpPr/>
            <p:nvPr/>
          </p:nvCxnSpPr>
          <p:spPr>
            <a:xfrm flipV="1">
              <a:off x="1217669" y="885825"/>
              <a:ext cx="2303571" cy="1731963"/>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70685" name="直接箭头连接符 30"/>
            <p:cNvCxnSpPr/>
            <p:nvPr/>
          </p:nvCxnSpPr>
          <p:spPr>
            <a:xfrm rot="5400000" flipH="1" flipV="1">
              <a:off x="-1302535" y="1653376"/>
              <a:ext cx="3254375" cy="1587"/>
            </a:xfrm>
            <a:prstGeom prst="straightConnector1">
              <a:avLst/>
            </a:prstGeom>
            <a:ln w="9525" cap="flat" cmpd="sng">
              <a:solidFill>
                <a:srgbClr val="7F7F7F"/>
              </a:solidFill>
              <a:prstDash val="solid"/>
              <a:headEnd type="none" w="med" len="med"/>
              <a:tailEnd type="stealth" w="med" len="lg"/>
            </a:ln>
          </p:spPr>
        </p:cxnSp>
        <p:cxnSp>
          <p:nvCxnSpPr>
            <p:cNvPr id="70686" name="直接箭头连接符 26"/>
            <p:cNvCxnSpPr/>
            <p:nvPr/>
          </p:nvCxnSpPr>
          <p:spPr>
            <a:xfrm>
              <a:off x="325452" y="3279775"/>
              <a:ext cx="3833993" cy="1588"/>
            </a:xfrm>
            <a:prstGeom prst="straightConnector1">
              <a:avLst/>
            </a:prstGeom>
            <a:ln w="9525" cap="flat" cmpd="sng">
              <a:solidFill>
                <a:srgbClr val="7F7F7F"/>
              </a:solidFill>
              <a:prstDash val="solid"/>
              <a:headEnd type="none" w="med" len="med"/>
              <a:tailEnd type="stealth" w="med" len="lg"/>
            </a:ln>
          </p:spPr>
        </p:cxnSp>
        <p:cxnSp>
          <p:nvCxnSpPr>
            <p:cNvPr id="70687" name="直接连接符 28"/>
            <p:cNvCxnSpPr/>
            <p:nvPr/>
          </p:nvCxnSpPr>
          <p:spPr>
            <a:xfrm>
              <a:off x="1292286" y="322263"/>
              <a:ext cx="2319446" cy="2339975"/>
            </a:xfrm>
            <a:prstGeom prst="line">
              <a:avLst/>
            </a:prstGeom>
            <a:ln w="38100" cap="flat" cmpd="sng">
              <a:solidFill>
                <a:srgbClr val="000000"/>
              </a:solidFill>
              <a:prstDash val="solid"/>
              <a:headEnd type="none" w="med" len="med"/>
              <a:tailEnd type="none" w="med" len="med"/>
            </a:ln>
            <a:effectLst>
              <a:outerShdw dist="23000" dir="5400000" algn="ctr" rotWithShape="0">
                <a:srgbClr val="000000">
                  <a:alpha val="28998"/>
                </a:srgbClr>
              </a:outerShdw>
            </a:effectLst>
          </p:spPr>
        </p:cxnSp>
        <p:cxnSp>
          <p:nvCxnSpPr>
            <p:cNvPr id="70688" name="直接连接符 36"/>
            <p:cNvCxnSpPr/>
            <p:nvPr/>
          </p:nvCxnSpPr>
          <p:spPr>
            <a:xfrm rot="10800000">
              <a:off x="325452" y="1609725"/>
              <a:ext cx="2228954" cy="1588"/>
            </a:xfrm>
            <a:prstGeom prst="line">
              <a:avLst/>
            </a:prstGeom>
            <a:ln w="9525" cap="flat" cmpd="sng">
              <a:solidFill>
                <a:srgbClr val="7F7F7F"/>
              </a:solidFill>
              <a:prstDash val="lgDash"/>
              <a:headEnd type="none" w="med" len="med"/>
              <a:tailEnd type="none" w="med" len="med"/>
            </a:ln>
          </p:spPr>
        </p:cxnSp>
        <p:cxnSp>
          <p:nvCxnSpPr>
            <p:cNvPr id="70689" name="直接连接符 37"/>
            <p:cNvCxnSpPr/>
            <p:nvPr/>
          </p:nvCxnSpPr>
          <p:spPr>
            <a:xfrm rot="-5400000" flipH="1">
              <a:off x="1732877" y="2431255"/>
              <a:ext cx="1676400" cy="33340"/>
            </a:xfrm>
            <a:prstGeom prst="line">
              <a:avLst/>
            </a:prstGeom>
            <a:ln w="9525" cap="flat" cmpd="sng">
              <a:solidFill>
                <a:srgbClr val="7F7F7F"/>
              </a:solidFill>
              <a:prstDash val="lgDash"/>
              <a:headEnd type="none" w="med" len="med"/>
              <a:tailEnd type="none" w="med" len="med"/>
            </a:ln>
          </p:spPr>
        </p:cxnSp>
        <p:graphicFrame>
          <p:nvGraphicFramePr>
            <p:cNvPr id="70690" name="Object 10"/>
            <p:cNvGraphicFramePr>
              <a:graphicFrameLocks noChangeAspect="1"/>
            </p:cNvGraphicFramePr>
            <p:nvPr/>
          </p:nvGraphicFramePr>
          <p:xfrm>
            <a:off x="0" y="3363377"/>
            <a:ext cx="242859" cy="289211"/>
          </p:xfrm>
          <a:graphic>
            <a:graphicData uri="http://schemas.openxmlformats.org/presentationml/2006/ole">
              <mc:AlternateContent xmlns:mc="http://schemas.openxmlformats.org/markup-compatibility/2006">
                <mc:Choice xmlns:v="urn:schemas-microsoft-com:vml" Requires="v">
                  <p:oleObj r:id="rId2" imgW="153035" imgH="178435" progId="">
                    <p:embed/>
                  </p:oleObj>
                </mc:Choice>
                <mc:Fallback>
                  <p:oleObj r:id="rId2" imgW="153035" imgH="178435" progId="">
                    <p:embed/>
                    <p:pic>
                      <p:nvPicPr>
                        <p:cNvPr id="0" name="图片 3415"/>
                        <p:cNvPicPr/>
                        <p:nvPr/>
                      </p:nvPicPr>
                      <p:blipFill>
                        <a:blip r:embed="rId3"/>
                        <a:stretch>
                          <a:fillRect/>
                        </a:stretch>
                      </p:blipFill>
                      <p:spPr>
                        <a:xfrm>
                          <a:off x="0" y="3363377"/>
                          <a:ext cx="242859" cy="289211"/>
                        </a:xfrm>
                        <a:prstGeom prst="rect">
                          <a:avLst/>
                        </a:prstGeom>
                        <a:noFill/>
                        <a:ln w="38100">
                          <a:noFill/>
                          <a:miter/>
                        </a:ln>
                      </p:spPr>
                    </p:pic>
                  </p:oleObj>
                </mc:Fallback>
              </mc:AlternateContent>
            </a:graphicData>
          </a:graphic>
        </p:graphicFrame>
        <p:graphicFrame>
          <p:nvGraphicFramePr>
            <p:cNvPr id="70691" name="Object 11"/>
            <p:cNvGraphicFramePr>
              <a:graphicFrameLocks noChangeAspect="1"/>
            </p:cNvGraphicFramePr>
            <p:nvPr/>
          </p:nvGraphicFramePr>
          <p:xfrm>
            <a:off x="29168" y="0"/>
            <a:ext cx="242859" cy="268817"/>
          </p:xfrm>
          <a:graphic>
            <a:graphicData uri="http://schemas.openxmlformats.org/presentationml/2006/ole">
              <mc:AlternateContent xmlns:mc="http://schemas.openxmlformats.org/markup-compatibility/2006">
                <mc:Choice xmlns:v="urn:schemas-microsoft-com:vml" Requires="v">
                  <p:oleObj r:id="rId4" imgW="153035" imgH="166370" progId="">
                    <p:embed/>
                  </p:oleObj>
                </mc:Choice>
                <mc:Fallback>
                  <p:oleObj r:id="rId4" imgW="153035" imgH="166370" progId="">
                    <p:embed/>
                    <p:pic>
                      <p:nvPicPr>
                        <p:cNvPr id="0" name="图片 3418"/>
                        <p:cNvPicPr/>
                        <p:nvPr/>
                      </p:nvPicPr>
                      <p:blipFill>
                        <a:blip r:embed="rId5"/>
                        <a:stretch>
                          <a:fillRect/>
                        </a:stretch>
                      </p:blipFill>
                      <p:spPr>
                        <a:xfrm>
                          <a:off x="29168" y="0"/>
                          <a:ext cx="242859" cy="268817"/>
                        </a:xfrm>
                        <a:prstGeom prst="rect">
                          <a:avLst/>
                        </a:prstGeom>
                        <a:noFill/>
                        <a:ln w="38100">
                          <a:noFill/>
                          <a:miter/>
                        </a:ln>
                      </p:spPr>
                    </p:pic>
                  </p:oleObj>
                </mc:Fallback>
              </mc:AlternateContent>
            </a:graphicData>
          </a:graphic>
        </p:graphicFrame>
        <p:graphicFrame>
          <p:nvGraphicFramePr>
            <p:cNvPr id="70692" name="Object 12"/>
            <p:cNvGraphicFramePr>
              <a:graphicFrameLocks noChangeAspect="1"/>
            </p:cNvGraphicFramePr>
            <p:nvPr/>
          </p:nvGraphicFramePr>
          <p:xfrm>
            <a:off x="3914772" y="3446804"/>
            <a:ext cx="242859" cy="331852"/>
          </p:xfrm>
          <a:graphic>
            <a:graphicData uri="http://schemas.openxmlformats.org/presentationml/2006/ole">
              <mc:AlternateContent xmlns:mc="http://schemas.openxmlformats.org/markup-compatibility/2006">
                <mc:Choice xmlns:v="urn:schemas-microsoft-com:vml" Requires="v">
                  <p:oleObj r:id="rId6" imgW="153035" imgH="204470" progId="">
                    <p:embed/>
                  </p:oleObj>
                </mc:Choice>
                <mc:Fallback>
                  <p:oleObj r:id="rId6" imgW="153035" imgH="204470" progId="">
                    <p:embed/>
                    <p:pic>
                      <p:nvPicPr>
                        <p:cNvPr id="0" name="图片 3416"/>
                        <p:cNvPicPr/>
                        <p:nvPr/>
                      </p:nvPicPr>
                      <p:blipFill>
                        <a:blip r:embed="rId7"/>
                        <a:stretch>
                          <a:fillRect/>
                        </a:stretch>
                      </p:blipFill>
                      <p:spPr>
                        <a:xfrm>
                          <a:off x="3914772" y="3446804"/>
                          <a:ext cx="242859" cy="331852"/>
                        </a:xfrm>
                        <a:prstGeom prst="rect">
                          <a:avLst/>
                        </a:prstGeom>
                        <a:noFill/>
                        <a:ln w="38100">
                          <a:noFill/>
                          <a:miter/>
                        </a:ln>
                      </p:spPr>
                    </p:pic>
                  </p:oleObj>
                </mc:Fallback>
              </mc:AlternateContent>
            </a:graphicData>
          </a:graphic>
        </p:graphicFrame>
        <p:graphicFrame>
          <p:nvGraphicFramePr>
            <p:cNvPr id="70693" name="Object 13"/>
            <p:cNvGraphicFramePr>
              <a:graphicFrameLocks noChangeAspect="1"/>
            </p:cNvGraphicFramePr>
            <p:nvPr/>
          </p:nvGraphicFramePr>
          <p:xfrm>
            <a:off x="0" y="1527987"/>
            <a:ext cx="304480" cy="374491"/>
          </p:xfrm>
          <a:graphic>
            <a:graphicData uri="http://schemas.openxmlformats.org/presentationml/2006/ole">
              <mc:AlternateContent xmlns:mc="http://schemas.openxmlformats.org/markup-compatibility/2006">
                <mc:Choice xmlns:v="urn:schemas-microsoft-com:vml" Requires="v">
                  <p:oleObj r:id="rId8" imgW="191135" imgH="229870" progId="">
                    <p:embed/>
                  </p:oleObj>
                </mc:Choice>
                <mc:Fallback>
                  <p:oleObj r:id="rId8" imgW="191135" imgH="229870" progId="">
                    <p:embed/>
                    <p:pic>
                      <p:nvPicPr>
                        <p:cNvPr id="0" name="图片 3417"/>
                        <p:cNvPicPr/>
                        <p:nvPr/>
                      </p:nvPicPr>
                      <p:blipFill>
                        <a:blip r:embed="rId9"/>
                        <a:stretch>
                          <a:fillRect/>
                        </a:stretch>
                      </p:blipFill>
                      <p:spPr>
                        <a:xfrm>
                          <a:off x="0" y="1527987"/>
                          <a:ext cx="304480" cy="374491"/>
                        </a:xfrm>
                        <a:prstGeom prst="rect">
                          <a:avLst/>
                        </a:prstGeom>
                        <a:noFill/>
                        <a:ln w="38100">
                          <a:noFill/>
                          <a:miter/>
                        </a:ln>
                      </p:spPr>
                    </p:pic>
                  </p:oleObj>
                </mc:Fallback>
              </mc:AlternateContent>
            </a:graphicData>
          </a:graphic>
        </p:graphicFrame>
        <p:graphicFrame>
          <p:nvGraphicFramePr>
            <p:cNvPr id="70694" name="Object 14"/>
            <p:cNvGraphicFramePr>
              <a:graphicFrameLocks noChangeAspect="1"/>
            </p:cNvGraphicFramePr>
            <p:nvPr/>
          </p:nvGraphicFramePr>
          <p:xfrm>
            <a:off x="3521282" y="644007"/>
            <a:ext cx="221249" cy="289092"/>
          </p:xfrm>
          <a:graphic>
            <a:graphicData uri="http://schemas.openxmlformats.org/presentationml/2006/ole">
              <mc:AlternateContent xmlns:mc="http://schemas.openxmlformats.org/markup-compatibility/2006">
                <mc:Choice xmlns:v="urn:schemas-microsoft-com:vml" Requires="v">
                  <p:oleObj r:id="rId10" imgW="140335" imgH="179070" progId="">
                    <p:embed/>
                  </p:oleObj>
                </mc:Choice>
                <mc:Fallback>
                  <p:oleObj r:id="rId10" imgW="140335" imgH="179070" progId="">
                    <p:embed/>
                    <p:pic>
                      <p:nvPicPr>
                        <p:cNvPr id="0" name="图片 3408"/>
                        <p:cNvPicPr/>
                        <p:nvPr/>
                      </p:nvPicPr>
                      <p:blipFill>
                        <a:blip r:embed="rId11"/>
                        <a:stretch>
                          <a:fillRect/>
                        </a:stretch>
                      </p:blipFill>
                      <p:spPr>
                        <a:xfrm>
                          <a:off x="3521282" y="644007"/>
                          <a:ext cx="221249" cy="289092"/>
                        </a:xfrm>
                        <a:prstGeom prst="rect">
                          <a:avLst/>
                        </a:prstGeom>
                        <a:noFill/>
                        <a:ln w="38100">
                          <a:noFill/>
                          <a:miter/>
                        </a:ln>
                      </p:spPr>
                    </p:pic>
                  </p:oleObj>
                </mc:Fallback>
              </mc:AlternateContent>
            </a:graphicData>
          </a:graphic>
        </p:graphicFrame>
        <p:graphicFrame>
          <p:nvGraphicFramePr>
            <p:cNvPr id="70695" name="Object 15"/>
            <p:cNvGraphicFramePr>
              <a:graphicFrameLocks noChangeAspect="1"/>
            </p:cNvGraphicFramePr>
            <p:nvPr/>
          </p:nvGraphicFramePr>
          <p:xfrm>
            <a:off x="2778280" y="1449017"/>
            <a:ext cx="242859" cy="268817"/>
          </p:xfrm>
          <a:graphic>
            <a:graphicData uri="http://schemas.openxmlformats.org/presentationml/2006/ole">
              <mc:AlternateContent xmlns:mc="http://schemas.openxmlformats.org/markup-compatibility/2006">
                <mc:Choice xmlns:v="urn:schemas-microsoft-com:vml" Requires="v">
                  <p:oleObj r:id="rId12" imgW="153035" imgH="166370" progId="">
                    <p:embed/>
                  </p:oleObj>
                </mc:Choice>
                <mc:Fallback>
                  <p:oleObj r:id="rId12" imgW="153035" imgH="166370" progId="">
                    <p:embed/>
                    <p:pic>
                      <p:nvPicPr>
                        <p:cNvPr id="0" name="图片 3413"/>
                        <p:cNvPicPr/>
                        <p:nvPr/>
                      </p:nvPicPr>
                      <p:blipFill>
                        <a:blip r:embed="rId13"/>
                        <a:stretch>
                          <a:fillRect/>
                        </a:stretch>
                      </p:blipFill>
                      <p:spPr>
                        <a:xfrm>
                          <a:off x="2778280" y="1449017"/>
                          <a:ext cx="242859" cy="268817"/>
                        </a:xfrm>
                        <a:prstGeom prst="rect">
                          <a:avLst/>
                        </a:prstGeom>
                        <a:noFill/>
                        <a:ln w="38100">
                          <a:noFill/>
                          <a:miter/>
                        </a:ln>
                      </p:spPr>
                    </p:pic>
                  </p:oleObj>
                </mc:Fallback>
              </mc:AlternateContent>
            </a:graphicData>
          </a:graphic>
        </p:graphicFrame>
        <p:graphicFrame>
          <p:nvGraphicFramePr>
            <p:cNvPr id="70696" name="Object 16"/>
            <p:cNvGraphicFramePr>
              <a:graphicFrameLocks noChangeAspect="1"/>
            </p:cNvGraphicFramePr>
            <p:nvPr/>
          </p:nvGraphicFramePr>
          <p:xfrm>
            <a:off x="3669884" y="2576029"/>
            <a:ext cx="262795" cy="268817"/>
          </p:xfrm>
          <a:graphic>
            <a:graphicData uri="http://schemas.openxmlformats.org/presentationml/2006/ole">
              <mc:AlternateContent xmlns:mc="http://schemas.openxmlformats.org/markup-compatibility/2006">
                <mc:Choice xmlns:v="urn:schemas-microsoft-com:vml" Requires="v">
                  <p:oleObj r:id="rId14" imgW="165735" imgH="165735" progId="">
                    <p:embed/>
                  </p:oleObj>
                </mc:Choice>
                <mc:Fallback>
                  <p:oleObj r:id="rId14" imgW="165735" imgH="165735" progId="">
                    <p:embed/>
                    <p:pic>
                      <p:nvPicPr>
                        <p:cNvPr id="0" name="图片 3410"/>
                        <p:cNvPicPr/>
                        <p:nvPr/>
                      </p:nvPicPr>
                      <p:blipFill>
                        <a:blip r:embed="rId15"/>
                        <a:stretch>
                          <a:fillRect/>
                        </a:stretch>
                      </p:blipFill>
                      <p:spPr>
                        <a:xfrm>
                          <a:off x="3669884" y="2576029"/>
                          <a:ext cx="262795" cy="268817"/>
                        </a:xfrm>
                        <a:prstGeom prst="rect">
                          <a:avLst/>
                        </a:prstGeom>
                        <a:noFill/>
                        <a:ln w="38100">
                          <a:noFill/>
                          <a:miter/>
                        </a:ln>
                      </p:spPr>
                    </p:pic>
                  </p:oleObj>
                </mc:Fallback>
              </mc:AlternateContent>
            </a:graphicData>
          </a:graphic>
        </p:graphicFrame>
        <p:graphicFrame>
          <p:nvGraphicFramePr>
            <p:cNvPr id="70697" name="Object 17"/>
            <p:cNvGraphicFramePr>
              <a:graphicFrameLocks noChangeAspect="1"/>
            </p:cNvGraphicFramePr>
            <p:nvPr/>
          </p:nvGraphicFramePr>
          <p:xfrm>
            <a:off x="2659395" y="3432334"/>
            <a:ext cx="344353" cy="374491"/>
          </p:xfrm>
          <a:graphic>
            <a:graphicData uri="http://schemas.openxmlformats.org/presentationml/2006/ole">
              <mc:AlternateContent xmlns:mc="http://schemas.openxmlformats.org/markup-compatibility/2006">
                <mc:Choice xmlns:v="urn:schemas-microsoft-com:vml" Requires="v">
                  <p:oleObj r:id="rId16" imgW="216535" imgH="229235" progId="">
                    <p:embed/>
                  </p:oleObj>
                </mc:Choice>
                <mc:Fallback>
                  <p:oleObj r:id="rId16" imgW="216535" imgH="229235" progId="">
                    <p:embed/>
                    <p:pic>
                      <p:nvPicPr>
                        <p:cNvPr id="0" name="图片 3409"/>
                        <p:cNvPicPr/>
                        <p:nvPr/>
                      </p:nvPicPr>
                      <p:blipFill>
                        <a:blip r:embed="rId17"/>
                        <a:stretch>
                          <a:fillRect/>
                        </a:stretch>
                      </p:blipFill>
                      <p:spPr>
                        <a:xfrm>
                          <a:off x="2659395" y="3432334"/>
                          <a:ext cx="344353" cy="374491"/>
                        </a:xfrm>
                        <a:prstGeom prst="rect">
                          <a:avLst/>
                        </a:prstGeom>
                        <a:noFill/>
                        <a:ln w="38100">
                          <a:noFill/>
                          <a:miter/>
                        </a:ln>
                      </p:spPr>
                    </p:pic>
                  </p:oleObj>
                </mc:Fallback>
              </mc:AlternateContent>
            </a:graphicData>
          </a:graphic>
        </p:graphicFrame>
      </p:grpSp>
      <p:grpSp>
        <p:nvGrpSpPr>
          <p:cNvPr id="60434" name="组合 55"/>
          <p:cNvGrpSpPr/>
          <p:nvPr/>
        </p:nvGrpSpPr>
        <p:grpSpPr>
          <a:xfrm>
            <a:off x="5283200" y="3094038"/>
            <a:ext cx="2181225" cy="2038350"/>
            <a:chOff x="0" y="0"/>
            <a:chExt cx="2181602" cy="2038781"/>
          </a:xfrm>
        </p:grpSpPr>
        <p:graphicFrame>
          <p:nvGraphicFramePr>
            <p:cNvPr id="70679" name="Object 19"/>
            <p:cNvGraphicFramePr>
              <a:graphicFrameLocks noChangeAspect="1"/>
            </p:cNvGraphicFramePr>
            <p:nvPr/>
          </p:nvGraphicFramePr>
          <p:xfrm>
            <a:off x="1857985" y="1770446"/>
            <a:ext cx="323617" cy="268335"/>
          </p:xfrm>
          <a:graphic>
            <a:graphicData uri="http://schemas.openxmlformats.org/presentationml/2006/ole">
              <mc:AlternateContent xmlns:mc="http://schemas.openxmlformats.org/markup-compatibility/2006">
                <mc:Choice xmlns:v="urn:schemas-microsoft-com:vml" Requires="v">
                  <p:oleObj r:id="rId18" imgW="204470" imgH="165735" progId="">
                    <p:embed/>
                  </p:oleObj>
                </mc:Choice>
                <mc:Fallback>
                  <p:oleObj r:id="rId18" imgW="204470" imgH="165735" progId="">
                    <p:embed/>
                    <p:pic>
                      <p:nvPicPr>
                        <p:cNvPr id="0" name="图片 3411"/>
                        <p:cNvPicPr/>
                        <p:nvPr/>
                      </p:nvPicPr>
                      <p:blipFill>
                        <a:blip r:embed="rId19"/>
                        <a:stretch>
                          <a:fillRect/>
                        </a:stretch>
                      </p:blipFill>
                      <p:spPr>
                        <a:xfrm>
                          <a:off x="1857985" y="1770446"/>
                          <a:ext cx="323617" cy="268335"/>
                        </a:xfrm>
                        <a:prstGeom prst="rect">
                          <a:avLst/>
                        </a:prstGeom>
                        <a:noFill/>
                        <a:ln w="38100">
                          <a:noFill/>
                          <a:miter/>
                        </a:ln>
                      </p:spPr>
                    </p:pic>
                  </p:oleObj>
                </mc:Fallback>
              </mc:AlternateContent>
            </a:graphicData>
          </a:graphic>
        </p:graphicFrame>
        <p:grpSp>
          <p:nvGrpSpPr>
            <p:cNvPr id="70680" name="组合 47"/>
            <p:cNvGrpSpPr/>
            <p:nvPr/>
          </p:nvGrpSpPr>
          <p:grpSpPr>
            <a:xfrm>
              <a:off x="0" y="0"/>
              <a:ext cx="1857376" cy="1851025"/>
              <a:chOff x="0" y="0"/>
              <a:chExt cx="1857376" cy="1851025"/>
            </a:xfrm>
          </p:grpSpPr>
          <p:cxnSp>
            <p:nvCxnSpPr>
              <p:cNvPr id="70681" name="直接连接符 33"/>
              <p:cNvCxnSpPr/>
              <p:nvPr/>
            </p:nvCxnSpPr>
            <p:spPr>
              <a:xfrm>
                <a:off x="0" y="0"/>
                <a:ext cx="1857696" cy="1851416"/>
              </a:xfrm>
              <a:prstGeom prst="line">
                <a:avLst/>
              </a:prstGeom>
              <a:ln w="38100" cap="flat" cmpd="sng">
                <a:solidFill>
                  <a:srgbClr val="2D2D8A"/>
                </a:solidFill>
                <a:prstDash val="solid"/>
                <a:headEnd type="none" w="med" len="med"/>
                <a:tailEnd type="none" w="med" len="med"/>
              </a:ln>
              <a:effectLst>
                <a:outerShdw dist="23000" dir="5400000" algn="ctr" rotWithShape="0">
                  <a:srgbClr val="000000">
                    <a:alpha val="28998"/>
                  </a:srgbClr>
                </a:outerShdw>
              </a:effectLst>
            </p:spPr>
          </p:cxnSp>
          <p:graphicFrame>
            <p:nvGraphicFramePr>
              <p:cNvPr id="70682" name="Object 22"/>
              <p:cNvGraphicFramePr>
                <a:graphicFrameLocks noChangeAspect="1"/>
              </p:cNvGraphicFramePr>
              <p:nvPr/>
            </p:nvGraphicFramePr>
            <p:xfrm>
              <a:off x="1560783" y="804436"/>
              <a:ext cx="222899" cy="269689"/>
            </p:xfrm>
            <a:graphic>
              <a:graphicData uri="http://schemas.openxmlformats.org/presentationml/2006/ole">
                <mc:AlternateContent xmlns:mc="http://schemas.openxmlformats.org/markup-compatibility/2006">
                  <mc:Choice xmlns:v="urn:schemas-microsoft-com:vml" Requires="v">
                    <p:oleObj r:id="rId20" imgW="140335" imgH="166370" progId="">
                      <p:embed/>
                    </p:oleObj>
                  </mc:Choice>
                  <mc:Fallback>
                    <p:oleObj r:id="rId20" imgW="140335" imgH="166370" progId="">
                      <p:embed/>
                      <p:pic>
                        <p:nvPicPr>
                          <p:cNvPr id="0" name="图片 3412"/>
                          <p:cNvPicPr/>
                          <p:nvPr/>
                        </p:nvPicPr>
                        <p:blipFill>
                          <a:blip r:embed="rId21"/>
                          <a:stretch>
                            <a:fillRect/>
                          </a:stretch>
                        </p:blipFill>
                        <p:spPr>
                          <a:xfrm>
                            <a:off x="1560783" y="804436"/>
                            <a:ext cx="222899" cy="269689"/>
                          </a:xfrm>
                          <a:prstGeom prst="rect">
                            <a:avLst/>
                          </a:prstGeom>
                          <a:noFill/>
                          <a:ln w="38100">
                            <a:noFill/>
                            <a:miter/>
                          </a:ln>
                        </p:spPr>
                      </p:pic>
                    </p:oleObj>
                  </mc:Fallback>
                </mc:AlternateContent>
              </a:graphicData>
            </a:graphic>
          </p:graphicFrame>
          <p:sp>
            <p:nvSpPr>
              <p:cNvPr id="70683" name="左大括号 10"/>
              <p:cNvSpPr/>
              <p:nvPr/>
            </p:nvSpPr>
            <p:spPr>
              <a:xfrm rot="10800000">
                <a:off x="1411531" y="401722"/>
                <a:ext cx="149251" cy="1001925"/>
              </a:xfrm>
              <a:prstGeom prst="leftBrace">
                <a:avLst>
                  <a:gd name="adj1" fmla="val 8329"/>
                  <a:gd name="adj2" fmla="val 50000"/>
                </a:avLst>
              </a:prstGeom>
              <a:noFill/>
              <a:ln w="9525" cap="flat" cmpd="sng">
                <a:solidFill>
                  <a:srgbClr val="7F7F7F"/>
                </a:solidFill>
                <a:prstDash val="solid"/>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zh-CN" altLang="en-US" sz="1800" b="0" dirty="0">
                  <a:solidFill>
                    <a:schemeClr val="tx1"/>
                  </a:solidFill>
                </a:endParaRPr>
              </a:p>
            </p:txBody>
          </p:sp>
        </p:grpSp>
      </p:grpSp>
      <p:grpSp>
        <p:nvGrpSpPr>
          <p:cNvPr id="60440" name="组合 54"/>
          <p:cNvGrpSpPr/>
          <p:nvPr/>
        </p:nvGrpSpPr>
        <p:grpSpPr>
          <a:xfrm>
            <a:off x="4094163" y="2690813"/>
            <a:ext cx="2459037" cy="2951162"/>
            <a:chOff x="0" y="0"/>
            <a:chExt cx="2458513" cy="2950491"/>
          </a:xfrm>
        </p:grpSpPr>
        <p:graphicFrame>
          <p:nvGraphicFramePr>
            <p:cNvPr id="70669" name="Object 25"/>
            <p:cNvGraphicFramePr>
              <a:graphicFrameLocks noChangeAspect="1"/>
            </p:cNvGraphicFramePr>
            <p:nvPr/>
          </p:nvGraphicFramePr>
          <p:xfrm>
            <a:off x="1783208" y="805009"/>
            <a:ext cx="242713" cy="271629"/>
          </p:xfrm>
          <a:graphic>
            <a:graphicData uri="http://schemas.openxmlformats.org/presentationml/2006/ole">
              <mc:AlternateContent xmlns:mc="http://schemas.openxmlformats.org/markup-compatibility/2006">
                <mc:Choice xmlns:v="urn:schemas-microsoft-com:vml" Requires="v">
                  <p:oleObj r:id="rId22" imgW="153035" imgH="166370" progId="">
                    <p:embed/>
                  </p:oleObj>
                </mc:Choice>
                <mc:Fallback>
                  <p:oleObj r:id="rId22" imgW="153035" imgH="166370" progId="">
                    <p:embed/>
                    <p:pic>
                      <p:nvPicPr>
                        <p:cNvPr id="0" name="图片 3420"/>
                        <p:cNvPicPr/>
                        <p:nvPr/>
                      </p:nvPicPr>
                      <p:blipFill>
                        <a:blip r:embed="rId23"/>
                        <a:stretch>
                          <a:fillRect/>
                        </a:stretch>
                      </p:blipFill>
                      <p:spPr>
                        <a:xfrm>
                          <a:off x="1783208" y="805009"/>
                          <a:ext cx="242713" cy="271629"/>
                        </a:xfrm>
                        <a:prstGeom prst="rect">
                          <a:avLst/>
                        </a:prstGeom>
                        <a:noFill/>
                        <a:ln w="38100">
                          <a:noFill/>
                          <a:miter/>
                        </a:ln>
                      </p:spPr>
                    </p:pic>
                  </p:oleObj>
                </mc:Fallback>
              </mc:AlternateContent>
            </a:graphicData>
          </a:graphic>
        </p:graphicFrame>
        <p:grpSp>
          <p:nvGrpSpPr>
            <p:cNvPr id="70670" name="组合 48"/>
            <p:cNvGrpSpPr/>
            <p:nvPr/>
          </p:nvGrpSpPr>
          <p:grpSpPr>
            <a:xfrm>
              <a:off x="0" y="0"/>
              <a:ext cx="2458513" cy="2950491"/>
              <a:chOff x="0" y="0"/>
              <a:chExt cx="2458513" cy="2950491"/>
            </a:xfrm>
          </p:grpSpPr>
          <p:cxnSp>
            <p:nvCxnSpPr>
              <p:cNvPr id="70671" name="直接连接符 28"/>
              <p:cNvCxnSpPr/>
              <p:nvPr/>
            </p:nvCxnSpPr>
            <p:spPr>
              <a:xfrm rot="5400000">
                <a:off x="883271" y="1373669"/>
                <a:ext cx="2214058" cy="0"/>
              </a:xfrm>
              <a:prstGeom prst="line">
                <a:avLst/>
              </a:prstGeom>
              <a:ln w="9525" cap="flat" cmpd="sng">
                <a:solidFill>
                  <a:srgbClr val="7F7F7F"/>
                </a:solidFill>
                <a:prstDash val="lgDash"/>
                <a:headEnd type="none" w="med" len="med"/>
                <a:tailEnd type="none" w="med" len="med"/>
              </a:ln>
            </p:spPr>
          </p:cxnSp>
          <p:graphicFrame>
            <p:nvGraphicFramePr>
              <p:cNvPr id="70672" name="Object 28"/>
              <p:cNvGraphicFramePr>
                <a:graphicFrameLocks noChangeAspect="1"/>
              </p:cNvGraphicFramePr>
              <p:nvPr/>
            </p:nvGraphicFramePr>
            <p:xfrm>
              <a:off x="0" y="1207513"/>
              <a:ext cx="305454" cy="374461"/>
            </p:xfrm>
            <a:graphic>
              <a:graphicData uri="http://schemas.openxmlformats.org/presentationml/2006/ole">
                <mc:AlternateContent xmlns:mc="http://schemas.openxmlformats.org/markup-compatibility/2006">
                  <mc:Choice xmlns:v="urn:schemas-microsoft-com:vml" Requires="v">
                    <p:oleObj r:id="rId24" imgW="191135" imgH="229870" progId="">
                      <p:embed/>
                    </p:oleObj>
                  </mc:Choice>
                  <mc:Fallback>
                    <p:oleObj r:id="rId24" imgW="191135" imgH="229870" progId="">
                      <p:embed/>
                      <p:pic>
                        <p:nvPicPr>
                          <p:cNvPr id="0" name="图片 3423"/>
                          <p:cNvPicPr/>
                          <p:nvPr/>
                        </p:nvPicPr>
                        <p:blipFill>
                          <a:blip r:embed="rId25"/>
                          <a:stretch>
                            <a:fillRect/>
                          </a:stretch>
                        </p:blipFill>
                        <p:spPr>
                          <a:xfrm>
                            <a:off x="0" y="1207513"/>
                            <a:ext cx="305454" cy="374461"/>
                          </a:xfrm>
                          <a:prstGeom prst="rect">
                            <a:avLst/>
                          </a:prstGeom>
                          <a:noFill/>
                          <a:ln w="38100">
                            <a:noFill/>
                            <a:miter/>
                          </a:ln>
                        </p:spPr>
                      </p:pic>
                    </p:oleObj>
                  </mc:Fallback>
                </mc:AlternateContent>
              </a:graphicData>
            </a:graphic>
          </p:graphicFrame>
          <p:graphicFrame>
            <p:nvGraphicFramePr>
              <p:cNvPr id="70673" name="Object 29"/>
              <p:cNvGraphicFramePr>
                <a:graphicFrameLocks noChangeAspect="1"/>
              </p:cNvGraphicFramePr>
              <p:nvPr/>
            </p:nvGraphicFramePr>
            <p:xfrm>
              <a:off x="2080409" y="0"/>
              <a:ext cx="241061" cy="267749"/>
            </p:xfrm>
            <a:graphic>
              <a:graphicData uri="http://schemas.openxmlformats.org/presentationml/2006/ole">
                <mc:AlternateContent xmlns:mc="http://schemas.openxmlformats.org/markup-compatibility/2006">
                  <mc:Choice xmlns:v="urn:schemas-microsoft-com:vml" Requires="v">
                    <p:oleObj r:id="rId26" imgW="153035" imgH="166370" progId="">
                      <p:embed/>
                    </p:oleObj>
                  </mc:Choice>
                  <mc:Fallback>
                    <p:oleObj r:id="rId26" imgW="153035" imgH="166370" progId="">
                      <p:embed/>
                      <p:pic>
                        <p:nvPicPr>
                          <p:cNvPr id="0" name="图片 3419"/>
                          <p:cNvPicPr/>
                          <p:nvPr/>
                        </p:nvPicPr>
                        <p:blipFill>
                          <a:blip r:embed="rId27"/>
                          <a:stretch>
                            <a:fillRect/>
                          </a:stretch>
                        </p:blipFill>
                        <p:spPr>
                          <a:xfrm>
                            <a:off x="2080409" y="0"/>
                            <a:ext cx="241061" cy="267749"/>
                          </a:xfrm>
                          <a:prstGeom prst="rect">
                            <a:avLst/>
                          </a:prstGeom>
                          <a:noFill/>
                          <a:ln w="38100">
                            <a:noFill/>
                            <a:miter/>
                          </a:ln>
                        </p:spPr>
                      </p:pic>
                    </p:oleObj>
                  </mc:Fallback>
                </mc:AlternateContent>
              </a:graphicData>
            </a:graphic>
          </p:graphicFrame>
          <p:graphicFrame>
            <p:nvGraphicFramePr>
              <p:cNvPr id="70674" name="Object 30"/>
              <p:cNvGraphicFramePr>
                <a:graphicFrameLocks noChangeAspect="1"/>
              </p:cNvGraphicFramePr>
              <p:nvPr/>
            </p:nvGraphicFramePr>
            <p:xfrm>
              <a:off x="1857508" y="2576029"/>
              <a:ext cx="345081" cy="374462"/>
            </p:xfrm>
            <a:graphic>
              <a:graphicData uri="http://schemas.openxmlformats.org/presentationml/2006/ole">
                <mc:AlternateContent xmlns:mc="http://schemas.openxmlformats.org/markup-compatibility/2006">
                  <mc:Choice xmlns:v="urn:schemas-microsoft-com:vml" Requires="v">
                    <p:oleObj r:id="rId28" imgW="216535" imgH="229235" progId="">
                      <p:embed/>
                    </p:oleObj>
                  </mc:Choice>
                  <mc:Fallback>
                    <p:oleObj r:id="rId28" imgW="216535" imgH="229235" progId="">
                      <p:embed/>
                      <p:pic>
                        <p:nvPicPr>
                          <p:cNvPr id="0" name="图片 3424"/>
                          <p:cNvPicPr/>
                          <p:nvPr/>
                        </p:nvPicPr>
                        <p:blipFill>
                          <a:blip r:embed="rId29"/>
                          <a:stretch>
                            <a:fillRect/>
                          </a:stretch>
                        </p:blipFill>
                        <p:spPr>
                          <a:xfrm>
                            <a:off x="1857508" y="2576029"/>
                            <a:ext cx="345081" cy="374462"/>
                          </a:xfrm>
                          <a:prstGeom prst="rect">
                            <a:avLst/>
                          </a:prstGeom>
                          <a:noFill/>
                          <a:ln w="38100">
                            <a:noFill/>
                            <a:miter/>
                          </a:ln>
                        </p:spPr>
                      </p:pic>
                    </p:oleObj>
                  </mc:Fallback>
                </mc:AlternateContent>
              </a:graphicData>
            </a:graphic>
          </p:graphicFrame>
          <p:cxnSp>
            <p:nvCxnSpPr>
              <p:cNvPr id="70675" name="直接连接符 12"/>
              <p:cNvCxnSpPr/>
              <p:nvPr/>
            </p:nvCxnSpPr>
            <p:spPr>
              <a:xfrm rot="10800000">
                <a:off x="371396" y="1250666"/>
                <a:ext cx="1634776" cy="3174"/>
              </a:xfrm>
              <a:prstGeom prst="line">
                <a:avLst/>
              </a:prstGeom>
              <a:ln w="9525" cap="flat" cmpd="sng">
                <a:solidFill>
                  <a:srgbClr val="7F7F7F"/>
                </a:solidFill>
                <a:prstDash val="lgDash"/>
                <a:headEnd type="none" w="med" len="med"/>
                <a:tailEnd type="none" w="med" len="med"/>
              </a:ln>
            </p:spPr>
          </p:cxnSp>
          <p:graphicFrame>
            <p:nvGraphicFramePr>
              <p:cNvPr id="70676" name="Object 32"/>
              <p:cNvGraphicFramePr>
                <a:graphicFrameLocks noChangeAspect="1"/>
              </p:cNvGraphicFramePr>
              <p:nvPr/>
            </p:nvGraphicFramePr>
            <p:xfrm>
              <a:off x="0" y="80500"/>
              <a:ext cx="323617" cy="374462"/>
            </p:xfrm>
            <a:graphic>
              <a:graphicData uri="http://schemas.openxmlformats.org/presentationml/2006/ole">
                <mc:AlternateContent xmlns:mc="http://schemas.openxmlformats.org/markup-compatibility/2006">
                  <mc:Choice xmlns:v="urn:schemas-microsoft-com:vml" Requires="v">
                    <p:oleObj r:id="rId30" imgW="203835" imgH="229870" progId="">
                      <p:embed/>
                    </p:oleObj>
                  </mc:Choice>
                  <mc:Fallback>
                    <p:oleObj r:id="rId30" imgW="203835" imgH="229870" progId="">
                      <p:embed/>
                      <p:pic>
                        <p:nvPicPr>
                          <p:cNvPr id="0" name="图片 3425"/>
                          <p:cNvPicPr/>
                          <p:nvPr/>
                        </p:nvPicPr>
                        <p:blipFill>
                          <a:blip r:embed="rId31"/>
                          <a:stretch>
                            <a:fillRect/>
                          </a:stretch>
                        </p:blipFill>
                        <p:spPr>
                          <a:xfrm>
                            <a:off x="0" y="80500"/>
                            <a:ext cx="323617" cy="374462"/>
                          </a:xfrm>
                          <a:prstGeom prst="rect">
                            <a:avLst/>
                          </a:prstGeom>
                          <a:noFill/>
                          <a:ln w="38100">
                            <a:noFill/>
                            <a:miter/>
                          </a:ln>
                        </p:spPr>
                      </p:pic>
                    </p:oleObj>
                  </mc:Fallback>
                </mc:AlternateContent>
              </a:graphicData>
            </a:graphic>
          </p:graphicFrame>
          <p:graphicFrame>
            <p:nvGraphicFramePr>
              <p:cNvPr id="70677" name="Object 33"/>
              <p:cNvGraphicFramePr>
                <a:graphicFrameLocks noChangeAspect="1"/>
              </p:cNvGraphicFramePr>
              <p:nvPr/>
            </p:nvGraphicFramePr>
            <p:xfrm>
              <a:off x="2154709" y="1127012"/>
              <a:ext cx="303804" cy="269690"/>
            </p:xfrm>
            <a:graphic>
              <a:graphicData uri="http://schemas.openxmlformats.org/presentationml/2006/ole">
                <mc:AlternateContent xmlns:mc="http://schemas.openxmlformats.org/markup-compatibility/2006">
                  <mc:Choice xmlns:v="urn:schemas-microsoft-com:vml" Requires="v">
                    <p:oleObj r:id="rId32" imgW="191770" imgH="165735" progId="">
                      <p:embed/>
                    </p:oleObj>
                  </mc:Choice>
                  <mc:Fallback>
                    <p:oleObj r:id="rId32" imgW="191770" imgH="165735" progId="">
                      <p:embed/>
                      <p:pic>
                        <p:nvPicPr>
                          <p:cNvPr id="0" name="图片 3426"/>
                          <p:cNvPicPr/>
                          <p:nvPr/>
                        </p:nvPicPr>
                        <p:blipFill>
                          <a:blip r:embed="rId33"/>
                          <a:stretch>
                            <a:fillRect/>
                          </a:stretch>
                        </p:blipFill>
                        <p:spPr>
                          <a:xfrm>
                            <a:off x="2154709" y="1127012"/>
                            <a:ext cx="303804" cy="269690"/>
                          </a:xfrm>
                          <a:prstGeom prst="rect">
                            <a:avLst/>
                          </a:prstGeom>
                          <a:noFill/>
                          <a:ln w="38100">
                            <a:noFill/>
                            <a:miter/>
                          </a:ln>
                        </p:spPr>
                      </p:pic>
                    </p:oleObj>
                  </mc:Fallback>
                </mc:AlternateContent>
              </a:graphicData>
            </a:graphic>
          </p:graphicFrame>
          <p:cxnSp>
            <p:nvCxnSpPr>
              <p:cNvPr id="70678" name="直接连接符 52"/>
              <p:cNvCxnSpPr/>
              <p:nvPr/>
            </p:nvCxnSpPr>
            <p:spPr>
              <a:xfrm rot="10800000">
                <a:off x="371396" y="214263"/>
                <a:ext cx="1634776" cy="1588"/>
              </a:xfrm>
              <a:prstGeom prst="line">
                <a:avLst/>
              </a:prstGeom>
              <a:ln w="9525" cap="flat" cmpd="sng">
                <a:solidFill>
                  <a:srgbClr val="7F7F7F"/>
                </a:solidFill>
                <a:prstDash val="lgDash"/>
                <a:headEnd type="none" w="med" len="med"/>
                <a:tailEnd type="none" w="med" len="med"/>
              </a:ln>
            </p:spPr>
          </p:cxnSp>
        </p:grpSp>
      </p:grpSp>
      <p:grpSp>
        <p:nvGrpSpPr>
          <p:cNvPr id="60451" name="组合 53"/>
          <p:cNvGrpSpPr/>
          <p:nvPr/>
        </p:nvGrpSpPr>
        <p:grpSpPr>
          <a:xfrm>
            <a:off x="3798888" y="2227263"/>
            <a:ext cx="1843087" cy="3357562"/>
            <a:chOff x="0" y="0"/>
            <a:chExt cx="1843087" cy="3358281"/>
          </a:xfrm>
        </p:grpSpPr>
        <p:graphicFrame>
          <p:nvGraphicFramePr>
            <p:cNvPr id="70665" name="Object 36"/>
            <p:cNvGraphicFramePr>
              <a:graphicFrameLocks noChangeAspect="1"/>
            </p:cNvGraphicFramePr>
            <p:nvPr/>
          </p:nvGraphicFramePr>
          <p:xfrm>
            <a:off x="1570037" y="3026493"/>
            <a:ext cx="273050" cy="331788"/>
          </p:xfrm>
          <a:graphic>
            <a:graphicData uri="http://schemas.openxmlformats.org/presentationml/2006/ole">
              <mc:AlternateContent xmlns:mc="http://schemas.openxmlformats.org/markup-compatibility/2006">
                <mc:Choice xmlns:v="urn:schemas-microsoft-com:vml" Requires="v">
                  <p:oleObj r:id="rId34" imgW="178435" imgH="229235" progId="">
                    <p:embed/>
                  </p:oleObj>
                </mc:Choice>
                <mc:Fallback>
                  <p:oleObj r:id="rId34" imgW="178435" imgH="229235" progId="">
                    <p:embed/>
                    <p:pic>
                      <p:nvPicPr>
                        <p:cNvPr id="0" name="图片 3421"/>
                        <p:cNvPicPr/>
                        <p:nvPr/>
                      </p:nvPicPr>
                      <p:blipFill>
                        <a:blip r:embed="rId35"/>
                        <a:stretch>
                          <a:fillRect/>
                        </a:stretch>
                      </p:blipFill>
                      <p:spPr>
                        <a:xfrm>
                          <a:off x="1570037" y="3026493"/>
                          <a:ext cx="273050" cy="331788"/>
                        </a:xfrm>
                        <a:prstGeom prst="rect">
                          <a:avLst/>
                        </a:prstGeom>
                        <a:noFill/>
                        <a:ln w="38100">
                          <a:noFill/>
                          <a:miter/>
                        </a:ln>
                      </p:spPr>
                    </p:pic>
                  </p:oleObj>
                </mc:Fallback>
              </mc:AlternateContent>
            </a:graphicData>
          </a:graphic>
        </p:graphicFrame>
        <p:cxnSp>
          <p:nvCxnSpPr>
            <p:cNvPr id="70666" name="直接连接符 17"/>
            <p:cNvCxnSpPr/>
            <p:nvPr/>
          </p:nvCxnSpPr>
          <p:spPr>
            <a:xfrm>
              <a:off x="636587" y="160372"/>
              <a:ext cx="1189038" cy="1587"/>
            </a:xfrm>
            <a:prstGeom prst="line">
              <a:avLst/>
            </a:prstGeom>
            <a:ln w="9525" cap="flat" cmpd="sng">
              <a:solidFill>
                <a:srgbClr val="7F7F7F"/>
              </a:solidFill>
              <a:prstDash val="lgDash"/>
              <a:headEnd type="none" w="med" len="med"/>
              <a:tailEnd type="none" w="med" len="med"/>
            </a:ln>
          </p:spPr>
        </p:cxnSp>
        <p:cxnSp>
          <p:nvCxnSpPr>
            <p:cNvPr id="70667" name="直接连接符 38"/>
            <p:cNvCxnSpPr/>
            <p:nvPr/>
          </p:nvCxnSpPr>
          <p:spPr>
            <a:xfrm rot="-5400000" flipH="1">
              <a:off x="466427" y="1522732"/>
              <a:ext cx="2721557" cy="0"/>
            </a:xfrm>
            <a:prstGeom prst="line">
              <a:avLst/>
            </a:prstGeom>
            <a:ln w="9525" cap="flat" cmpd="sng">
              <a:solidFill>
                <a:srgbClr val="7F7F7F"/>
              </a:solidFill>
              <a:prstDash val="lgDash"/>
              <a:headEnd type="none" w="med" len="med"/>
              <a:tailEnd type="none" w="med" len="med"/>
            </a:ln>
          </p:spPr>
        </p:cxnSp>
        <p:graphicFrame>
          <p:nvGraphicFramePr>
            <p:cNvPr id="70668" name="Object 39"/>
            <p:cNvGraphicFramePr>
              <a:graphicFrameLocks noChangeAspect="1"/>
            </p:cNvGraphicFramePr>
            <p:nvPr/>
          </p:nvGraphicFramePr>
          <p:xfrm>
            <a:off x="0" y="0"/>
            <a:ext cx="688511" cy="373879"/>
          </p:xfrm>
          <a:graphic>
            <a:graphicData uri="http://schemas.openxmlformats.org/presentationml/2006/ole">
              <mc:AlternateContent xmlns:mc="http://schemas.openxmlformats.org/markup-compatibility/2006">
                <mc:Choice xmlns:v="urn:schemas-microsoft-com:vml" Requires="v">
                  <p:oleObj r:id="rId36" imgW="433070" imgH="229235" progId="">
                    <p:embed/>
                  </p:oleObj>
                </mc:Choice>
                <mc:Fallback>
                  <p:oleObj r:id="rId36" imgW="433070" imgH="229235" progId="">
                    <p:embed/>
                    <p:pic>
                      <p:nvPicPr>
                        <p:cNvPr id="0" name="图片 3422"/>
                        <p:cNvPicPr/>
                        <p:nvPr/>
                      </p:nvPicPr>
                      <p:blipFill>
                        <a:blip r:embed="rId37"/>
                        <a:stretch>
                          <a:fillRect/>
                        </a:stretch>
                      </p:blipFill>
                      <p:spPr>
                        <a:xfrm>
                          <a:off x="0" y="0"/>
                          <a:ext cx="688511" cy="373879"/>
                        </a:xfrm>
                        <a:prstGeom prst="rect">
                          <a:avLst/>
                        </a:prstGeom>
                        <a:noFill/>
                        <a:ln w="38100">
                          <a:noFill/>
                          <a:miter/>
                        </a:ln>
                      </p:spPr>
                    </p:pic>
                  </p:oleObj>
                </mc:Fallback>
              </mc:AlternateContent>
            </a:graphicData>
          </a:graphic>
        </p:graphicFrame>
      </p:grpSp>
      <p:sp>
        <p:nvSpPr>
          <p:cNvPr id="7066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第五节  供求分析的应用实例</a:t>
            </a:r>
            <a:endParaRPr lang="zh-CN" altLang="en-US" sz="1000" b="0" dirty="0">
              <a:solidFill>
                <a:srgbClr val="7F7F7F"/>
              </a:solidFill>
              <a:latin typeface="Adobe 黑体 Std R" pitchFamily="34" charset="-122"/>
              <a:ea typeface="Adobe 黑体 Std R" pitchFamily="34" charset="-122"/>
            </a:endParaRPr>
          </a:p>
        </p:txBody>
      </p:sp>
      <p:sp>
        <p:nvSpPr>
          <p:cNvPr id="7066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二、税收效应分析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strips(downRight)">
                                      <p:cBhvr>
                                        <p:cTn id="7" dur="500"/>
                                        <p:tgtEl>
                                          <p:spTgt spid="60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0418">
                                            <p:txEl>
                                              <p:pRg st="1" end="1"/>
                                            </p:txEl>
                                          </p:spTgt>
                                        </p:tgtEl>
                                        <p:attrNameLst>
                                          <p:attrName>style.visibility</p:attrName>
                                        </p:attrNameLst>
                                      </p:cBhvr>
                                      <p:to>
                                        <p:strVal val="visible"/>
                                      </p:to>
                                    </p:set>
                                    <p:animEffect transition="in" filter="slide(fromBottom)">
                                      <p:cBhvr>
                                        <p:cTn id="12" dur="500"/>
                                        <p:tgtEl>
                                          <p:spTgt spid="60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gtEl>
                                        <p:attrNameLst>
                                          <p:attrName>style.visibility</p:attrName>
                                        </p:attrNameLst>
                                      </p:cBhvr>
                                      <p:to>
                                        <p:strVal val="visible"/>
                                      </p:to>
                                    </p:set>
                                    <p:animEffect transition="in" filter="fade">
                                      <p:cBhvr>
                                        <p:cTn id="17" dur="2000"/>
                                        <p:tgtEl>
                                          <p:spTgt spid="604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0418">
                                            <p:txEl>
                                              <p:pRg st="2" end="2"/>
                                            </p:txEl>
                                          </p:spTgt>
                                        </p:tgtEl>
                                        <p:attrNameLst>
                                          <p:attrName>style.visibility</p:attrName>
                                        </p:attrNameLst>
                                      </p:cBhvr>
                                      <p:to>
                                        <p:strVal val="visible"/>
                                      </p:to>
                                    </p:set>
                                    <p:animEffect transition="in" filter="slide(fromBottom)">
                                      <p:cBhvr>
                                        <p:cTn id="22" dur="500"/>
                                        <p:tgtEl>
                                          <p:spTgt spid="604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34"/>
                                        </p:tgtEl>
                                        <p:attrNameLst>
                                          <p:attrName>style.visibility</p:attrName>
                                        </p:attrNameLst>
                                      </p:cBhvr>
                                      <p:to>
                                        <p:strVal val="visible"/>
                                      </p:to>
                                    </p:set>
                                    <p:animEffect transition="in" filter="fade">
                                      <p:cBhvr>
                                        <p:cTn id="27" dur="2000"/>
                                        <p:tgtEl>
                                          <p:spTgt spid="6043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0418">
                                            <p:txEl>
                                              <p:pRg st="3" end="3"/>
                                            </p:txEl>
                                          </p:spTgt>
                                        </p:tgtEl>
                                        <p:attrNameLst>
                                          <p:attrName>style.visibility</p:attrName>
                                        </p:attrNameLst>
                                      </p:cBhvr>
                                      <p:to>
                                        <p:strVal val="visible"/>
                                      </p:to>
                                    </p:set>
                                    <p:animEffect transition="in" filter="slide(fromBottom)">
                                      <p:cBhvr>
                                        <p:cTn id="32" dur="500"/>
                                        <p:tgtEl>
                                          <p:spTgt spid="604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440"/>
                                        </p:tgtEl>
                                        <p:attrNameLst>
                                          <p:attrName>style.visibility</p:attrName>
                                        </p:attrNameLst>
                                      </p:cBhvr>
                                      <p:to>
                                        <p:strVal val="visible"/>
                                      </p:to>
                                    </p:set>
                                    <p:animEffect transition="in" filter="fade">
                                      <p:cBhvr>
                                        <p:cTn id="37" dur="2000"/>
                                        <p:tgtEl>
                                          <p:spTgt spid="604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451"/>
                                        </p:tgtEl>
                                        <p:attrNameLst>
                                          <p:attrName>style.visibility</p:attrName>
                                        </p:attrNameLst>
                                      </p:cBhvr>
                                      <p:to>
                                        <p:strVal val="visible"/>
                                      </p:to>
                                    </p:set>
                                    <p:animEffect transition="in" filter="fade">
                                      <p:cBhvr>
                                        <p:cTn id="42" dur="2000"/>
                                        <p:tgtEl>
                                          <p:spTgt spid="60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type="body"/>
          </p:nvPr>
        </p:nvSpPr>
        <p:spPr>
          <a:xfrm>
            <a:off x="395288" y="1397000"/>
            <a:ext cx="8229600" cy="4784725"/>
          </a:xfrm>
        </p:spPr>
        <p:txBody>
          <a:bodyPr vert="horz" wrap="square" lIns="91440" tIns="45720" rIns="91440" bIns="45720" anchor="t" anchorCtr="0"/>
          <a:lstStyle/>
          <a:p>
            <a:pPr marL="457200" lvl="2" indent="-457200" eaLnBrk="1" hangingPunct="1">
              <a:lnSpc>
                <a:spcPct val="150000"/>
              </a:lnSpc>
              <a:buFontTx/>
              <a:buAutoNum type="arabicPeriod"/>
            </a:pPr>
            <a:r>
              <a:rPr lang="zh-CN" altLang="en-US" sz="2000" dirty="0">
                <a:solidFill>
                  <a:srgbClr val="000000"/>
                </a:solidFill>
                <a:latin typeface="Adobe 黑体 Std R" pitchFamily="34" charset="-122"/>
                <a:ea typeface="Adobe 黑体 Std R" pitchFamily="34" charset="-122"/>
              </a:rPr>
              <a:t>假设你在便利店工作，并在洗手液价格意外上涨10%后开始记录销售变化。你发现洗发水的销售额增长了5%，而化妆水的价格下降了</a:t>
            </a:r>
            <a:r>
              <a:rPr lang="en-US" altLang="zh-CN" sz="2000" dirty="0">
                <a:solidFill>
                  <a:srgbClr val="000000"/>
                </a:solidFill>
                <a:latin typeface="Adobe 黑体 Std R" pitchFamily="34" charset="-122"/>
                <a:ea typeface="Adobe 黑体 Std R" pitchFamily="34" charset="-122"/>
              </a:rPr>
              <a:t>2%</a:t>
            </a:r>
            <a:r>
              <a:rPr lang="zh-CN" altLang="en-US" sz="2000" dirty="0">
                <a:solidFill>
                  <a:srgbClr val="000000"/>
                </a:solidFill>
                <a:latin typeface="Adobe 黑体 Std R" pitchFamily="34" charset="-122"/>
                <a:ea typeface="Adobe 黑体 Std R" pitchFamily="34" charset="-122"/>
              </a:rPr>
              <a:t>。计算交叉价格弹性，并说明哪种商品是洗手液的替代品？哪种商品是洗手液的互补品？</a:t>
            </a:r>
          </a:p>
          <a:p>
            <a:pPr marL="457200" lvl="2" indent="-457200" eaLnBrk="1" hangingPunct="1">
              <a:lnSpc>
                <a:spcPct val="150000"/>
              </a:lnSpc>
              <a:buFontTx/>
              <a:buAutoNum type="arabicPeriod"/>
            </a:pPr>
            <a:r>
              <a:rPr lang="zh-CN" altLang="en-US" sz="2000" dirty="0">
                <a:solidFill>
                  <a:srgbClr val="000000"/>
                </a:solidFill>
                <a:latin typeface="Adobe 黑体 Std R" pitchFamily="34" charset="-122"/>
                <a:ea typeface="Adobe 黑体 Std R" pitchFamily="34" charset="-122"/>
              </a:rPr>
              <a:t>大学毕业三年后，你获得晋升并加薪50%，你的消费行为也发生改变，根据下面信息算出你的需求收入弹性，并说明商品是正常品、劣等品还是奢侈品？</a:t>
            </a:r>
          </a:p>
          <a:p>
            <a:pPr marL="457200" lvl="3" indent="0" eaLnBrk="1" hangingPunct="1">
              <a:lnSpc>
                <a:spcPct val="150000"/>
              </a:lnSpc>
              <a:buFontTx/>
              <a:buNone/>
            </a:pPr>
            <a:r>
              <a:rPr lang="en-US" altLang="zh-CN" sz="1665" dirty="0">
                <a:solidFill>
                  <a:srgbClr val="000000"/>
                </a:solidFill>
                <a:latin typeface="Adobe 黑体 Std R" pitchFamily="34" charset="-122"/>
                <a:ea typeface="Adobe 黑体 Std R" pitchFamily="34" charset="-122"/>
              </a:rPr>
              <a:t>a.</a:t>
            </a:r>
            <a:r>
              <a:rPr lang="zh-CN" altLang="en-US" sz="1665" dirty="0">
                <a:solidFill>
                  <a:srgbClr val="000000"/>
                </a:solidFill>
                <a:latin typeface="Adobe 黑体 Std R" pitchFamily="34" charset="-122"/>
                <a:ea typeface="Adobe 黑体 Std R" pitchFamily="34" charset="-122"/>
              </a:rPr>
              <a:t>对汉堡的消费量下降了</a:t>
            </a:r>
            <a:r>
              <a:rPr lang="en-US" altLang="zh-CN" sz="1665" dirty="0">
                <a:solidFill>
                  <a:srgbClr val="000000"/>
                </a:solidFill>
                <a:latin typeface="Adobe 黑体 Std R" pitchFamily="34" charset="-122"/>
                <a:ea typeface="Adobe 黑体 Std R" pitchFamily="34" charset="-122"/>
              </a:rPr>
              <a:t>10%</a:t>
            </a:r>
          </a:p>
          <a:p>
            <a:pPr marL="457200" lvl="3" indent="0" eaLnBrk="1" hangingPunct="1">
              <a:lnSpc>
                <a:spcPct val="150000"/>
              </a:lnSpc>
              <a:buFontTx/>
              <a:buNone/>
            </a:pPr>
            <a:r>
              <a:rPr lang="en-US" altLang="zh-CN" sz="1665" dirty="0">
                <a:solidFill>
                  <a:srgbClr val="000000"/>
                </a:solidFill>
                <a:latin typeface="Adobe 黑体 Std R" pitchFamily="34" charset="-122"/>
                <a:ea typeface="Adobe 黑体 Std R" pitchFamily="34" charset="-122"/>
              </a:rPr>
              <a:t>b.</a:t>
            </a:r>
            <a:r>
              <a:rPr lang="zh-CN" altLang="en-US" sz="1665" dirty="0">
                <a:solidFill>
                  <a:srgbClr val="000000"/>
                </a:solidFill>
                <a:latin typeface="Adobe 黑体 Std R" pitchFamily="34" charset="-122"/>
                <a:ea typeface="Adobe 黑体 Std R" pitchFamily="34" charset="-122"/>
              </a:rPr>
              <a:t>对牛排的消费量增加了</a:t>
            </a:r>
            <a:r>
              <a:rPr lang="en-US" altLang="zh-CN" sz="1665" dirty="0">
                <a:solidFill>
                  <a:srgbClr val="000000"/>
                </a:solidFill>
                <a:latin typeface="Adobe 黑体 Std R" pitchFamily="34" charset="-122"/>
                <a:ea typeface="Adobe 黑体 Std R" pitchFamily="34" charset="-122"/>
              </a:rPr>
              <a:t>20%</a:t>
            </a:r>
          </a:p>
          <a:p>
            <a:pPr marL="457200" lvl="3" indent="0" eaLnBrk="1" hangingPunct="1">
              <a:lnSpc>
                <a:spcPct val="150000"/>
              </a:lnSpc>
              <a:buFontTx/>
              <a:buNone/>
            </a:pPr>
            <a:r>
              <a:rPr lang="en-US" altLang="zh-CN" sz="1665" dirty="0">
                <a:solidFill>
                  <a:srgbClr val="000000"/>
                </a:solidFill>
                <a:latin typeface="Adobe 黑体 Std R" pitchFamily="34" charset="-122"/>
                <a:ea typeface="Adobe 黑体 Std R" pitchFamily="34" charset="-122"/>
              </a:rPr>
              <a:t>c.</a:t>
            </a:r>
            <a:r>
              <a:rPr lang="zh-CN" altLang="en-US" sz="1665" dirty="0">
                <a:solidFill>
                  <a:srgbClr val="000000"/>
                </a:solidFill>
                <a:latin typeface="Adobe 黑体 Std R" pitchFamily="34" charset="-122"/>
                <a:ea typeface="Adobe 黑体 Std R" pitchFamily="34" charset="-122"/>
              </a:rPr>
              <a:t>对红鲑鱼的消费量增加了</a:t>
            </a:r>
            <a:r>
              <a:rPr lang="en-US" altLang="zh-CN" sz="1665" dirty="0">
                <a:solidFill>
                  <a:srgbClr val="000000"/>
                </a:solidFill>
                <a:latin typeface="Adobe 黑体 Std R" pitchFamily="34" charset="-122"/>
                <a:ea typeface="Adobe 黑体 Std R" pitchFamily="34" charset="-122"/>
              </a:rPr>
              <a:t>100%</a:t>
            </a:r>
          </a:p>
        </p:txBody>
      </p:sp>
      <p:sp>
        <p:nvSpPr>
          <p:cNvPr id="7168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第五节  供求分析的应用实例</a:t>
            </a:r>
            <a:endParaRPr lang="zh-CN" altLang="en-US" sz="1000" b="0" dirty="0">
              <a:solidFill>
                <a:srgbClr val="7F7F7F"/>
              </a:solidFill>
              <a:latin typeface="Adobe 黑体 Std R" pitchFamily="34" charset="-122"/>
              <a:ea typeface="Adobe 黑体 Std R" pitchFamily="34" charset="-122"/>
            </a:endParaRPr>
          </a:p>
        </p:txBody>
      </p:sp>
      <p:sp>
        <p:nvSpPr>
          <p:cNvPr id="7168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三、弹性</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strips(downRight)">
                                      <p:cBhvr>
                                        <p:cTn id="7" dur="500"/>
                                        <p:tgtEl>
                                          <p:spTgt spid="62466">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2466">
                                            <p:txEl>
                                              <p:pRg st="1" end="1"/>
                                            </p:txEl>
                                          </p:spTgt>
                                        </p:tgtEl>
                                        <p:attrNameLst>
                                          <p:attrName>style.visibility</p:attrName>
                                        </p:attrNameLst>
                                      </p:cBhvr>
                                      <p:to>
                                        <p:strVal val="visible"/>
                                      </p:to>
                                    </p:set>
                                    <p:animEffect transition="in" filter="strips(downRight)">
                                      <p:cBhvr>
                                        <p:cTn id="10" dur="500"/>
                                        <p:tgtEl>
                                          <p:spTgt spid="62466">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animEffect transition="in" filter="strips(downRight)">
                                      <p:cBhvr>
                                        <p:cTn id="13" dur="500"/>
                                        <p:tgtEl>
                                          <p:spTgt spid="62466">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62466">
                                            <p:txEl>
                                              <p:pRg st="3" end="3"/>
                                            </p:txEl>
                                          </p:spTgt>
                                        </p:tgtEl>
                                        <p:attrNameLst>
                                          <p:attrName>style.visibility</p:attrName>
                                        </p:attrNameLst>
                                      </p:cBhvr>
                                      <p:to>
                                        <p:strVal val="visible"/>
                                      </p:to>
                                    </p:set>
                                    <p:animEffect transition="in" filter="strips(downRight)">
                                      <p:cBhvr>
                                        <p:cTn id="16" dur="500"/>
                                        <p:tgtEl>
                                          <p:spTgt spid="62466">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62466">
                                            <p:txEl>
                                              <p:pRg st="4" end="4"/>
                                            </p:txEl>
                                          </p:spTgt>
                                        </p:tgtEl>
                                        <p:attrNameLst>
                                          <p:attrName>style.visibility</p:attrName>
                                        </p:attrNameLst>
                                      </p:cBhvr>
                                      <p:to>
                                        <p:strVal val="visible"/>
                                      </p:to>
                                    </p:set>
                                    <p:animEffect transition="in" filter="strips(downRight)">
                                      <p:cBhvr>
                                        <p:cTn id="19" dur="500"/>
                                        <p:tgtEl>
                                          <p:spTgt spid="624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Rot="1" noChangeAspect="1" noMove="1" noResize="1" noEditPoints="1" noAdjustHandles="1" noChangeArrowheads="1" noChangeShapeType="1" noTextEdit="1"/>
          </p:cNvSpPr>
          <p:nvPr>
            <p:ph type="body" idx="1"/>
          </p:nvPr>
        </p:nvSpPr>
        <p:spPr bwMode="auto">
          <a:xfrm>
            <a:off x="322263" y="1209014"/>
            <a:ext cx="8571804" cy="4784725"/>
          </a:xfrm>
          <a:blipFill>
            <a:blip r:embed="rId2"/>
            <a:stretch>
              <a:fillRect l="-925" r="-569"/>
            </a:stretch>
          </a:blipFill>
          <a:effectLst/>
          <a:scene3d>
            <a:camera prst="orthographicFront"/>
            <a:lightRig rig="balanced" dir="t"/>
          </a:scene3d>
          <a:sp3d prstMaterial="plastic"/>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1" i="0" u="none" strike="noStrike" kern="1200" cap="none" spc="0" normalizeH="0" baseline="0" noProof="0">
                <a:ln>
                  <a:noFill/>
                </a:ln>
                <a:noFill/>
                <a:effectLst/>
                <a:uLnTx/>
                <a:uFillTx/>
                <a:latin typeface="+mn-lt"/>
                <a:ea typeface="+mn-ea"/>
                <a:cs typeface="+mn-cs"/>
              </a:rPr>
              <a:t> </a:t>
            </a:r>
          </a:p>
        </p:txBody>
      </p:sp>
      <p:graphicFrame>
        <p:nvGraphicFramePr>
          <p:cNvPr id="12295" name="Object 3"/>
          <p:cNvGraphicFramePr>
            <a:graphicFrameLocks noChangeAspect="1"/>
          </p:cNvGraphicFramePr>
          <p:nvPr/>
        </p:nvGraphicFramePr>
        <p:xfrm>
          <a:off x="1116013" y="3449638"/>
          <a:ext cx="1344612" cy="536575"/>
        </p:xfrm>
        <a:graphic>
          <a:graphicData uri="http://schemas.openxmlformats.org/presentationml/2006/ole">
            <mc:AlternateContent xmlns:mc="http://schemas.openxmlformats.org/markup-compatibility/2006">
              <mc:Choice xmlns:v="urn:schemas-microsoft-com:vml" Requires="v">
                <p:oleObj r:id="rId3" imgW="737235" imgH="254000" progId="Equation.DSMT4">
                  <p:embed/>
                </p:oleObj>
              </mc:Choice>
              <mc:Fallback>
                <p:oleObj r:id="rId3" imgW="737235" imgH="254000" progId="Equation.DSMT4">
                  <p:embed/>
                  <p:pic>
                    <p:nvPicPr>
                      <p:cNvPr id="0" name="图片 3084"/>
                      <p:cNvPicPr/>
                      <p:nvPr/>
                    </p:nvPicPr>
                    <p:blipFill>
                      <a:blip r:embed="rId4"/>
                      <a:stretch>
                        <a:fillRect/>
                      </a:stretch>
                    </p:blipFill>
                    <p:spPr>
                      <a:xfrm>
                        <a:off x="1116013" y="3449638"/>
                        <a:ext cx="1344612" cy="536575"/>
                      </a:xfrm>
                      <a:prstGeom prst="rect">
                        <a:avLst/>
                      </a:prstGeom>
                      <a:noFill/>
                      <a:ln w="38100">
                        <a:noFill/>
                        <a:miter/>
                      </a:ln>
                    </p:spPr>
                  </p:pic>
                </p:oleObj>
              </mc:Fallback>
            </mc:AlternateContent>
          </a:graphicData>
        </a:graphic>
      </p:graphicFrame>
      <p:graphicFrame>
        <p:nvGraphicFramePr>
          <p:cNvPr id="12296" name="Object 4"/>
          <p:cNvGraphicFramePr>
            <a:graphicFrameLocks noChangeAspect="1"/>
          </p:cNvGraphicFramePr>
          <p:nvPr/>
        </p:nvGraphicFramePr>
        <p:xfrm>
          <a:off x="1120775" y="4557713"/>
          <a:ext cx="1508125" cy="482600"/>
        </p:xfrm>
        <a:graphic>
          <a:graphicData uri="http://schemas.openxmlformats.org/presentationml/2006/ole">
            <mc:AlternateContent xmlns:mc="http://schemas.openxmlformats.org/markup-compatibility/2006">
              <mc:Choice xmlns:v="urn:schemas-microsoft-com:vml" Requires="v">
                <p:oleObj r:id="rId5" imgW="826770" imgH="229235" progId="">
                  <p:embed/>
                </p:oleObj>
              </mc:Choice>
              <mc:Fallback>
                <p:oleObj r:id="rId5" imgW="826770" imgH="229235" progId="">
                  <p:embed/>
                  <p:pic>
                    <p:nvPicPr>
                      <p:cNvPr id="0" name="图片 3083"/>
                      <p:cNvPicPr/>
                      <p:nvPr/>
                    </p:nvPicPr>
                    <p:blipFill>
                      <a:blip r:embed="rId6"/>
                      <a:stretch>
                        <a:fillRect/>
                      </a:stretch>
                    </p:blipFill>
                    <p:spPr>
                      <a:xfrm>
                        <a:off x="1120775" y="4557713"/>
                        <a:ext cx="1508125" cy="482600"/>
                      </a:xfrm>
                      <a:prstGeom prst="rect">
                        <a:avLst/>
                      </a:prstGeom>
                      <a:noFill/>
                      <a:ln w="38100">
                        <a:noFill/>
                        <a:miter/>
                      </a:ln>
                    </p:spPr>
                  </p:pic>
                </p:oleObj>
              </mc:Fallback>
            </mc:AlternateContent>
          </a:graphicData>
        </a:graphic>
      </p:graphicFrame>
      <p:graphicFrame>
        <p:nvGraphicFramePr>
          <p:cNvPr id="12297" name="Object 5"/>
          <p:cNvGraphicFramePr>
            <a:graphicFrameLocks noChangeAspect="1"/>
          </p:cNvGraphicFramePr>
          <p:nvPr/>
        </p:nvGraphicFramePr>
        <p:xfrm>
          <a:off x="1116013" y="5621338"/>
          <a:ext cx="4221162" cy="588962"/>
        </p:xfrm>
        <a:graphic>
          <a:graphicData uri="http://schemas.openxmlformats.org/presentationml/2006/ole">
            <mc:AlternateContent xmlns:mc="http://schemas.openxmlformats.org/markup-compatibility/2006">
              <mc:Choice xmlns:v="urn:schemas-microsoft-com:vml" Requires="v">
                <p:oleObj r:id="rId7" imgW="2312670" imgH="279400" progId="">
                  <p:embed/>
                </p:oleObj>
              </mc:Choice>
              <mc:Fallback>
                <p:oleObj r:id="rId7" imgW="2312670" imgH="279400" progId="">
                  <p:embed/>
                  <p:pic>
                    <p:nvPicPr>
                      <p:cNvPr id="0" name="图片 3079"/>
                      <p:cNvPicPr/>
                      <p:nvPr/>
                    </p:nvPicPr>
                    <p:blipFill>
                      <a:blip r:embed="rId8"/>
                      <a:stretch>
                        <a:fillRect/>
                      </a:stretch>
                    </p:blipFill>
                    <p:spPr>
                      <a:xfrm>
                        <a:off x="1116013" y="5621338"/>
                        <a:ext cx="4221162" cy="588962"/>
                      </a:xfrm>
                      <a:prstGeom prst="rect">
                        <a:avLst/>
                      </a:prstGeom>
                      <a:noFill/>
                      <a:ln w="38100">
                        <a:noFill/>
                        <a:miter/>
                      </a:ln>
                    </p:spPr>
                  </p:pic>
                </p:oleObj>
              </mc:Fallback>
            </mc:AlternateContent>
          </a:graphicData>
        </a:graphic>
      </p:graphicFrame>
      <p:sp>
        <p:nvSpPr>
          <p:cNvPr id="11270" name="标题 1"/>
          <p:cNvSpPr txBox="1"/>
          <p:nvPr/>
        </p:nvSpPr>
        <p:spPr>
          <a:xfrm>
            <a:off x="7451725" y="0"/>
            <a:ext cx="1612900"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1271" name="Rectangle 3"/>
          <p:cNvSpPr txBox="1"/>
          <p:nvPr/>
        </p:nvSpPr>
        <p:spPr>
          <a:xfrm>
            <a:off x="322263" y="579438"/>
            <a:ext cx="6122987"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一、需求的概念</a:t>
            </a:r>
            <a:endParaRPr lang="en-US" altLang="zh-CN" dirty="0">
              <a:ea typeface="Adobe 黑体 Std R" pitchFamily="34" charset="-122"/>
            </a:endParaRPr>
          </a:p>
        </p:txBody>
      </p:sp>
      <p:sp>
        <p:nvSpPr>
          <p:cNvPr id="2" name="文本框 1">
            <a:extLst>
              <a:ext uri="{FF2B5EF4-FFF2-40B4-BE49-F238E27FC236}">
                <a16:creationId xmlns:a16="http://schemas.microsoft.com/office/drawing/2014/main" id="{A3BEB1C0-6EAA-160C-3059-29DFB678C5BC}"/>
              </a:ext>
            </a:extLst>
          </p:cNvPr>
          <p:cNvSpPr txBox="1"/>
          <p:nvPr/>
        </p:nvSpPr>
        <p:spPr>
          <a:xfrm>
            <a:off x="1187624" y="1412776"/>
            <a:ext cx="3960440" cy="369332"/>
          </a:xfrm>
          <a:prstGeom prst="rect">
            <a:avLst/>
          </a:prstGeom>
          <a:noFill/>
        </p:spPr>
        <p:txBody>
          <a:bodyPr wrap="square" rtlCol="0">
            <a:spAutoFit/>
          </a:bodyPr>
          <a:lstStyle/>
          <a:p>
            <a:r>
              <a:rPr lang="zh-CN" altLang="en-US" dirty="0"/>
              <a:t>请用函数形式表示上表（图）的需求</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trips(downLeft)">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strips(downLeft)">
                                      <p:cBhvr>
                                        <p:cTn id="12" dur="500"/>
                                        <p:tgtEl>
                                          <p:spTgt spid="1229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2297"/>
                                        </p:tgtEl>
                                        <p:attrNameLst>
                                          <p:attrName>style.visibility</p:attrName>
                                        </p:attrNameLst>
                                      </p:cBhvr>
                                      <p:to>
                                        <p:strVal val="visible"/>
                                      </p:to>
                                    </p:set>
                                    <p:animEffect transition="in" filter="strips(downLeft)">
                                      <p:cBhvr>
                                        <p:cTn id="17"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type="body"/>
          </p:nvPr>
        </p:nvSpPr>
        <p:spPr>
          <a:xfrm>
            <a:off x="395288" y="1397000"/>
            <a:ext cx="8229600" cy="4784725"/>
          </a:xfrm>
        </p:spPr>
        <p:txBody>
          <a:bodyPr vert="horz" wrap="square" lIns="91440" tIns="45720" rIns="91440" bIns="45720" anchor="t" anchorCtr="0"/>
          <a:lstStyle/>
          <a:p>
            <a:pPr marL="4572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需求富有弹性的情况</a:t>
            </a:r>
            <a:br>
              <a:rPr lang="en-US" altLang="zh-CN" b="1" dirty="0">
                <a:solidFill>
                  <a:srgbClr val="CC0000"/>
                </a:solidFill>
                <a:latin typeface="Adobe 黑体 Std R" pitchFamily="34" charset="-122"/>
                <a:ea typeface="Adobe 黑体 Std R" pitchFamily="34" charset="-122"/>
              </a:rPr>
            </a:br>
            <a:r>
              <a:rPr lang="zh-CN" altLang="en-US" sz="2000" b="1" dirty="0">
                <a:solidFill>
                  <a:srgbClr val="000000"/>
                </a:solidFill>
                <a:latin typeface="Adobe 黑体 Std R" pitchFamily="34" charset="-122"/>
                <a:ea typeface="Adobe 黑体 Std R" pitchFamily="34" charset="-122"/>
              </a:rPr>
              <a:t>薄利多销</a:t>
            </a:r>
            <a:r>
              <a:rPr lang="zh-CN" altLang="en-US" sz="2000" dirty="0">
                <a:solidFill>
                  <a:srgbClr val="000000"/>
                </a:solidFill>
                <a:latin typeface="Adobe 黑体 Std R" pitchFamily="34" charset="-122"/>
                <a:ea typeface="Adobe 黑体 Std R" pitchFamily="34" charset="-122"/>
              </a:rPr>
              <a:t>：在需求富有弹性时，价格的相对变动小于需求量变动的百分比，因而需求量的增加可以抵消价格降低对销售收入产生的负面影响，即降价会使得销售收入增加。</a:t>
            </a:r>
          </a:p>
          <a:p>
            <a:pPr marL="457200" lvl="2" indent="-457200" eaLnBrk="1" hangingPunct="1">
              <a:lnSpc>
                <a:spcPct val="150000"/>
              </a:lnSpc>
              <a:buFontTx/>
              <a:buAutoNum type="arabicPeriod"/>
            </a:pPr>
            <a:r>
              <a:rPr lang="zh-CN" altLang="en-US" b="1" dirty="0">
                <a:solidFill>
                  <a:srgbClr val="CC0000"/>
                </a:solidFill>
                <a:latin typeface="Adobe 黑体 Std R" pitchFamily="34" charset="-122"/>
                <a:ea typeface="Adobe 黑体 Std R" pitchFamily="34" charset="-122"/>
              </a:rPr>
              <a:t>需求缺乏弹性的情况</a:t>
            </a:r>
            <a:br>
              <a:rPr lang="en-US" altLang="zh-CN" b="1" dirty="0">
                <a:solidFill>
                  <a:srgbClr val="CC0000"/>
                </a:solidFill>
                <a:latin typeface="Adobe 黑体 Std R" pitchFamily="34" charset="-122"/>
                <a:ea typeface="Adobe 黑体 Std R" pitchFamily="34" charset="-122"/>
              </a:rPr>
            </a:br>
            <a:r>
              <a:rPr lang="zh-CN" altLang="en-US" sz="2000" b="1" dirty="0">
                <a:solidFill>
                  <a:srgbClr val="000000"/>
                </a:solidFill>
                <a:latin typeface="Adobe 黑体 Std R" pitchFamily="34" charset="-122"/>
                <a:ea typeface="Adobe 黑体 Std R" pitchFamily="34" charset="-122"/>
              </a:rPr>
              <a:t>菜贱伤农</a:t>
            </a:r>
            <a:r>
              <a:rPr lang="zh-CN" altLang="en-US" sz="2000" dirty="0">
                <a:solidFill>
                  <a:srgbClr val="000000"/>
                </a:solidFill>
                <a:latin typeface="Adobe 黑体 Std R" pitchFamily="34" charset="-122"/>
                <a:ea typeface="Adobe 黑体 Std R" pitchFamily="34" charset="-122"/>
              </a:rPr>
              <a:t>：由于市场对蔬菜的需求缺乏弹性，应季蔬菜供给迅速增加导致的价格下降，并不能引起市场需求大幅度增加，因而需求的增加未能弥补价格下降对农民收入的负面影响，最终使得农民因蔬菜丰收而收入下降甚至亏损。</a:t>
            </a:r>
            <a:endParaRPr lang="en-US" altLang="zh-CN" sz="2000" dirty="0">
              <a:solidFill>
                <a:srgbClr val="000000"/>
              </a:solidFill>
              <a:latin typeface="Adobe 黑体 Std R" pitchFamily="34" charset="-122"/>
              <a:ea typeface="Adobe 黑体 Std R" pitchFamily="34" charset="-122"/>
            </a:endParaRPr>
          </a:p>
        </p:txBody>
      </p:sp>
      <p:sp>
        <p:nvSpPr>
          <p:cNvPr id="71683"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第五节  供求分析的应用实例</a:t>
            </a:r>
            <a:endParaRPr lang="zh-CN" altLang="en-US" sz="1000" b="0" dirty="0">
              <a:solidFill>
                <a:srgbClr val="7F7F7F"/>
              </a:solidFill>
              <a:latin typeface="Adobe 黑体 Std R" pitchFamily="34" charset="-122"/>
              <a:ea typeface="Adobe 黑体 Std R" pitchFamily="34" charset="-122"/>
            </a:endParaRPr>
          </a:p>
        </p:txBody>
      </p:sp>
      <p:sp>
        <p:nvSpPr>
          <p:cNvPr id="71684" name="Rectangle 3"/>
          <p:cNvSpPr txBox="1"/>
          <p:nvPr/>
        </p:nvSpPr>
        <p:spPr>
          <a:xfrm>
            <a:off x="322263" y="579438"/>
            <a:ext cx="6913562"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三、弹性和收入</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strips(downRight)">
                                      <p:cBhvr>
                                        <p:cTn id="7" dur="5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strips(downRight)">
                                      <p:cBhvr>
                                        <p:cTn id="12" dur="500"/>
                                        <p:tgtEl>
                                          <p:spTgt spid="624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467544" y="260647"/>
          <a:ext cx="8259418" cy="501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7" name="文本框 1"/>
          <p:cNvSpPr txBox="1"/>
          <p:nvPr/>
        </p:nvSpPr>
        <p:spPr>
          <a:xfrm>
            <a:off x="3779838" y="549275"/>
            <a:ext cx="3816350"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latin typeface="Adobe 黑体 Std R" pitchFamily="34" charset="-122"/>
                <a:ea typeface="Adobe 黑体 Std R" pitchFamily="34" charset="-122"/>
              </a:rPr>
              <a:t>第六节</a:t>
            </a:r>
            <a:r>
              <a:rPr lang="en-US" altLang="zh-CN" dirty="0">
                <a:latin typeface="Adobe 黑体 Std R" pitchFamily="34" charset="-122"/>
                <a:ea typeface="Adobe 黑体 Std R" pitchFamily="34" charset="-122"/>
              </a:rPr>
              <a:t>	</a:t>
            </a:r>
            <a:r>
              <a:rPr lang="zh-CN" altLang="en-US" dirty="0">
                <a:latin typeface="Adobe 黑体 Std R" pitchFamily="34" charset="-122"/>
                <a:ea typeface="Adobe 黑体 Std R" pitchFamily="34" charset="-122"/>
              </a:rPr>
              <a:t>本章评析</a:t>
            </a:r>
          </a:p>
        </p:txBody>
      </p:sp>
    </p:spTree>
  </p:cSld>
  <p:clrMapOvr>
    <a:masterClrMapping/>
  </p:clrMapOvr>
  <p:transition>
    <p:checke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79912" y="2420888"/>
            <a:ext cx="2203523" cy="923330"/>
          </a:xfrm>
          <a:prstGeom prst="rect">
            <a:avLst/>
          </a:prstGeom>
          <a:noFill/>
          <a:effectLst>
            <a:reflection blurRad="6350" stA="52000" endA="300" endPos="35000" dir="5400000" sy="-100000" algn="bl" rotWithShape="0"/>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50" normalizeH="0" baseline="0" noProof="0" dirty="0">
                <a:ln w="0"/>
                <a:solidFill>
                  <a:schemeClr val="bg2"/>
                </a:solidFill>
                <a:effectLst>
                  <a:innerShdw blurRad="63500" dist="50800" dir="13500000">
                    <a:srgbClr val="000000">
                      <a:alpha val="50000"/>
                    </a:srgbClr>
                  </a:innerShdw>
                  <a:reflection blurRad="6350" stA="60000" endA="900" endPos="60000" dist="60007" dir="5400000" sy="-100000" algn="bl" rotWithShape="0"/>
                </a:effectLst>
                <a:uLnTx/>
                <a:uFillTx/>
                <a:latin typeface="Arial" panose="020B0604020202020204" pitchFamily="34" charset="0"/>
                <a:ea typeface="宋体" panose="02010600030101010101" pitchFamily="2" charset="-122"/>
                <a:cs typeface="+mn-cs"/>
              </a:rPr>
              <a:t>谢 谢！</a:t>
            </a:r>
          </a:p>
        </p:txBody>
      </p:sp>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p:nvPr>
        </p:nvSpPr>
        <p:spPr>
          <a:xfrm>
            <a:off x="374650" y="1268413"/>
            <a:ext cx="8229600" cy="4784725"/>
          </a:xfrm>
        </p:spPr>
        <p:txBody>
          <a:bodyPr vert="horz" wrap="square" lIns="91440" tIns="45720" rIns="91440" bIns="45720" anchor="t" anchorCtr="0"/>
          <a:lstStyle/>
          <a:p>
            <a:pPr marL="457200" indent="-457200" eaLnBrk="1" hangingPunct="1">
              <a:lnSpc>
                <a:spcPct val="150000"/>
              </a:lnSpc>
              <a:buFontTx/>
              <a:buAutoNum type="arabicPeriod"/>
            </a:pPr>
            <a:r>
              <a:rPr lang="zh-CN" altLang="en-US" sz="2400" dirty="0">
                <a:latin typeface="Adobe 黑体 Std R" pitchFamily="34" charset="-122"/>
                <a:ea typeface="Adobe 黑体 Std R" pitchFamily="34" charset="-122"/>
              </a:rPr>
              <a:t>需求规律的含义</a:t>
            </a:r>
            <a:endParaRPr lang="en-US" altLang="zh-CN" sz="2400" dirty="0">
              <a:latin typeface="Adobe 黑体 Std R" pitchFamily="34" charset="-122"/>
              <a:ea typeface="Adobe 黑体 Std R" pitchFamily="34" charset="-122"/>
            </a:endParaRPr>
          </a:p>
          <a:p>
            <a:pPr marL="857250" lvl="1" indent="-457200" eaLnBrk="1" hangingPunct="1">
              <a:lnSpc>
                <a:spcPct val="150000"/>
              </a:lnSpc>
              <a:buNone/>
            </a:pPr>
            <a:r>
              <a:rPr lang="en-US" altLang="zh-CN" sz="1600" dirty="0">
                <a:solidFill>
                  <a:srgbClr val="000000"/>
                </a:solidFill>
                <a:latin typeface="Adobe 黑体 Std R" pitchFamily="34" charset="-122"/>
                <a:ea typeface="Adobe 黑体 Std R" pitchFamily="34" charset="-122"/>
              </a:rPr>
              <a:t>(1) </a:t>
            </a:r>
            <a:r>
              <a:rPr lang="zh-CN" altLang="en-US" sz="2000" dirty="0">
                <a:solidFill>
                  <a:srgbClr val="000000"/>
                </a:solidFill>
                <a:latin typeface="Adobe 黑体 Std R" pitchFamily="34" charset="-122"/>
                <a:ea typeface="Adobe 黑体 Std R" pitchFamily="34" charset="-122"/>
              </a:rPr>
              <a:t>一般而言，在其他商品价格保持不变的条件下，需求量与价格呈反方向变动关系。</a:t>
            </a:r>
            <a:endParaRPr lang="en-US" altLang="zh-CN" sz="2000" dirty="0">
              <a:solidFill>
                <a:srgbClr val="000000"/>
              </a:solidFill>
              <a:latin typeface="Adobe 黑体 Std R" pitchFamily="34" charset="-122"/>
              <a:ea typeface="Adobe 黑体 Std R" pitchFamily="34" charset="-122"/>
            </a:endParaRPr>
          </a:p>
          <a:p>
            <a:pPr marL="857250" lvl="1" indent="-457200" eaLnBrk="1" hangingPunct="1">
              <a:lnSpc>
                <a:spcPct val="150000"/>
              </a:lnSpc>
              <a:buNone/>
            </a:pPr>
            <a:r>
              <a:rPr lang="en-US" altLang="zh-CN" sz="2000" dirty="0">
                <a:solidFill>
                  <a:srgbClr val="000000"/>
                </a:solidFill>
                <a:latin typeface="Adobe 黑体 Std R" pitchFamily="34" charset="-122"/>
                <a:ea typeface="Adobe 黑体 Std R" pitchFamily="34" charset="-122"/>
              </a:rPr>
              <a:t>(2) </a:t>
            </a:r>
            <a:r>
              <a:rPr lang="zh-CN" altLang="en-US" sz="2000" dirty="0">
                <a:solidFill>
                  <a:srgbClr val="000000"/>
                </a:solidFill>
                <a:latin typeface="Adobe 黑体 Std R" pitchFamily="34" charset="-122"/>
                <a:ea typeface="Adobe 黑体 Std R" pitchFamily="34" charset="-122"/>
              </a:rPr>
              <a:t>需求规律可以通过价格变动的效应来解释。</a:t>
            </a:r>
            <a:endParaRPr lang="en-US" altLang="zh-CN" sz="2000" dirty="0">
              <a:solidFill>
                <a:srgbClr val="000000"/>
              </a:solidFill>
              <a:latin typeface="Adobe 黑体 Std R" pitchFamily="34" charset="-122"/>
              <a:ea typeface="Adobe 黑体 Std R" pitchFamily="34" charset="-122"/>
            </a:endParaRPr>
          </a:p>
          <a:p>
            <a:pPr marL="857250" lvl="1" indent="-457200" eaLnBrk="1" hangingPunct="1">
              <a:lnSpc>
                <a:spcPct val="150000"/>
              </a:lnSpc>
              <a:buNone/>
            </a:pPr>
            <a:r>
              <a:rPr lang="en-US" altLang="zh-CN" sz="2000" dirty="0">
                <a:latin typeface="Adobe 黑体 Std R" pitchFamily="34" charset="-122"/>
                <a:ea typeface="Adobe 黑体 Std R" pitchFamily="34" charset="-122"/>
              </a:rPr>
              <a:t>(3) </a:t>
            </a:r>
            <a:r>
              <a:rPr lang="zh-CN" altLang="en-US" sz="2000" dirty="0">
                <a:latin typeface="Adobe 黑体 Std R" pitchFamily="34" charset="-122"/>
                <a:ea typeface="Adobe 黑体 Std R" pitchFamily="34" charset="-122"/>
              </a:rPr>
              <a:t>吉芬商品是一个例外。</a:t>
            </a:r>
            <a:endParaRPr lang="en-US" altLang="zh-CN" sz="2000" dirty="0">
              <a:latin typeface="Adobe 黑体 Std R" pitchFamily="34" charset="-122"/>
              <a:ea typeface="Adobe 黑体 Std R" pitchFamily="34" charset="-122"/>
            </a:endParaRPr>
          </a:p>
        </p:txBody>
      </p:sp>
      <p:sp>
        <p:nvSpPr>
          <p:cNvPr id="12291" name="标题 1"/>
          <p:cNvSpPr txBox="1"/>
          <p:nvPr/>
        </p:nvSpPr>
        <p:spPr>
          <a:xfrm>
            <a:off x="5854700" y="0"/>
            <a:ext cx="3209925" cy="322263"/>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r" eaLnBrk="1" hangingPunct="1">
              <a:spcBef>
                <a:spcPct val="0"/>
              </a:spcBef>
              <a:buNone/>
            </a:pPr>
            <a:r>
              <a:rPr lang="zh-CN" altLang="en-US" sz="1800" b="0" dirty="0">
                <a:solidFill>
                  <a:srgbClr val="7F7F7F"/>
                </a:solidFill>
                <a:latin typeface="宋体" panose="02010600030101010101" pitchFamily="2" charset="-122"/>
              </a:rPr>
              <a:t>第一节  需求</a:t>
            </a:r>
            <a:endParaRPr lang="zh-CN" altLang="en-US" sz="1000" b="0" dirty="0">
              <a:solidFill>
                <a:srgbClr val="7F7F7F"/>
              </a:solidFill>
              <a:latin typeface="Adobe 黑体 Std R" pitchFamily="34" charset="-122"/>
              <a:ea typeface="Adobe 黑体 Std R" pitchFamily="34" charset="-122"/>
            </a:endParaRPr>
          </a:p>
        </p:txBody>
      </p:sp>
      <p:sp>
        <p:nvSpPr>
          <p:cNvPr id="12292" name="Rectangle 3"/>
          <p:cNvSpPr txBox="1"/>
          <p:nvPr/>
        </p:nvSpPr>
        <p:spPr>
          <a:xfrm>
            <a:off x="322263" y="579438"/>
            <a:ext cx="9505950" cy="595312"/>
          </a:xfrm>
          <a:prstGeom prst="rect">
            <a:avLst/>
          </a:prstGeom>
          <a:noFill/>
          <a:ln w="9525">
            <a:noFill/>
          </a:ln>
        </p:spPr>
        <p:txBody>
          <a:bodyPr/>
          <a:lstStyle>
            <a:lvl1pPr marL="342900" indent="-342900" algn="l" rtl="0" eaLnBrk="0" fontAlgn="base" hangingPunct="0">
              <a:spcBef>
                <a:spcPct val="20000"/>
              </a:spcBef>
              <a:spcAft>
                <a:spcPct val="0"/>
              </a:spcAft>
              <a:buChar char="•"/>
              <a:defRPr sz="3200" b="1" kern="1200">
                <a:solidFill>
                  <a:srgbClr val="CC00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buNone/>
            </a:pPr>
            <a:r>
              <a:rPr lang="zh-CN" altLang="en-US" dirty="0">
                <a:ea typeface="Adobe 黑体 Std R" pitchFamily="34" charset="-122"/>
              </a:rPr>
              <a:t>二、需求规律：</a:t>
            </a:r>
            <a:r>
              <a:rPr lang="zh-CN" altLang="en-US" sz="2400" dirty="0">
                <a:solidFill>
                  <a:srgbClr val="C00000"/>
                </a:solidFill>
                <a:latin typeface="Adobe 黑体 Std R" pitchFamily="34" charset="-122"/>
                <a:ea typeface="Adobe 黑体 Std R" pitchFamily="34" charset="-122"/>
              </a:rPr>
              <a:t>探讨需求量和自身价格之间的关系</a:t>
            </a:r>
            <a:endParaRPr lang="en-US" altLang="zh-CN" sz="2400" dirty="0">
              <a:solidFill>
                <a:srgbClr val="C00000"/>
              </a:solidFill>
              <a:latin typeface="Adobe 黑体 Std R" pitchFamily="34" charset="-122"/>
              <a:ea typeface="Adobe 黑体 Std R" pitchFamily="34" charset="-122"/>
            </a:endParaRPr>
          </a:p>
          <a:p>
            <a:pPr marL="342900" lvl="0" indent="-342900" eaLnBrk="1" hangingPunct="1">
              <a:buNone/>
            </a:pPr>
            <a:endParaRPr lang="en-US" altLang="zh-CN" dirty="0">
              <a:ea typeface="Adobe 黑体 Std R" pitchFamily="34" charset="-122"/>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 calcmode="lin" valueType="num">
                                      <p:cBhvr additive="base">
                                        <p:cTn id="12"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242">
                                            <p:txEl>
                                              <p:pRg st="2" end="2"/>
                                            </p:txEl>
                                          </p:spTgt>
                                        </p:tgtEl>
                                        <p:attrNameLst>
                                          <p:attrName>style.visibility</p:attrName>
                                        </p:attrNameLst>
                                      </p:cBhvr>
                                      <p:to>
                                        <p:strVal val="visible"/>
                                      </p:to>
                                    </p:set>
                                    <p:anim calcmode="lin" valueType="num">
                                      <p:cBhvr additive="base">
                                        <p:cTn id="18"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242">
                                            <p:txEl>
                                              <p:pRg st="3" end="3"/>
                                            </p:txEl>
                                          </p:spTgt>
                                        </p:tgtEl>
                                        <p:attrNameLst>
                                          <p:attrName>style.visibility</p:attrName>
                                        </p:attrNameLst>
                                      </p:cBhvr>
                                      <p:to>
                                        <p:strVal val="visible"/>
                                      </p:to>
                                    </p:set>
                                    <p:anim calcmode="lin" valueType="num">
                                      <p:cBhvr additive="base">
                                        <p:cTn id="24"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IxNzA3OTNiNTVmYTdlOGQ1Y2ZiZTY5ZGVlOTFiMGQ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345,&quot;width&quot;:1107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254,&quot;width&quot;:12899}"/>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00FF"/>
        </a:solidFill>
        <a:ln>
          <a:noFill/>
        </a:ln>
      </a:spPr>
      <a:bodyPr vert="horz" wrap="square" lIns="90170" tIns="46990" rIns="90170" bIns="4699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00FF"/>
        </a:solidFill>
        <a:ln>
          <a:noFill/>
        </a:ln>
      </a:spPr>
      <a:bodyPr vert="horz" wrap="square" lIns="90170" tIns="46990" rIns="90170" bIns="4699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00FF"/>
        </a:solidFill>
        <a:ln>
          <a:noFill/>
        </a:ln>
      </a:spPr>
      <a:bodyPr vert="horz" wrap="square" lIns="90170" tIns="46990" rIns="90170" bIns="4699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00FF"/>
        </a:solidFill>
        <a:ln>
          <a:noFill/>
        </a:ln>
      </a:spPr>
      <a:bodyPr vert="horz" wrap="square" lIns="90170" tIns="46990" rIns="90170" bIns="4699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00FF"/>
        </a:solidFill>
        <a:ln>
          <a:noFill/>
        </a:ln>
      </a:spPr>
      <a:bodyPr vert="horz" wrap="square" lIns="90170" tIns="46990" rIns="90170" bIns="4699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00FF"/>
        </a:solidFill>
        <a:ln>
          <a:noFill/>
        </a:ln>
      </a:spPr>
      <a:bodyPr vert="horz" wrap="square" lIns="90170" tIns="46990" rIns="90170" bIns="4699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4990</Words>
  <Application>Microsoft Office PowerPoint</Application>
  <PresentationFormat>全屏显示(4:3)</PresentationFormat>
  <Paragraphs>665</Paragraphs>
  <Slides>82</Slides>
  <Notes>3</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2</vt:i4>
      </vt:variant>
      <vt:variant>
        <vt:lpstr>幻灯片标题</vt:lpstr>
      </vt:variant>
      <vt:variant>
        <vt:i4>82</vt:i4>
      </vt:variant>
    </vt:vector>
  </HeadingPairs>
  <TitlesOfParts>
    <vt:vector size="97" baseType="lpstr">
      <vt:lpstr>Adobe 黑体 Std R</vt:lpstr>
      <vt:lpstr>黑体</vt:lpstr>
      <vt:lpstr>华文仿宋</vt:lpstr>
      <vt:lpstr>华文新魏</vt:lpstr>
      <vt:lpstr>宋体</vt:lpstr>
      <vt:lpstr>微软雅黑</vt:lpstr>
      <vt:lpstr>Arial</vt:lpstr>
      <vt:lpstr>Calibri</vt:lpstr>
      <vt:lpstr>Cambria Math</vt:lpstr>
      <vt:lpstr>Wingdings</vt:lpstr>
      <vt:lpstr>默认设计模板</vt:lpstr>
      <vt:lpstr>1_默认设计模板</vt:lpstr>
      <vt:lpstr>2_默认设计模板</vt:lpstr>
      <vt:lpstr>Microsoft Excel Chart</vt:lpstr>
      <vt:lpstr>MathType 7.0 Equation</vt:lpstr>
      <vt:lpstr>第一章  需求、供给和均衡价格</vt:lpstr>
      <vt:lpstr>第一章 需求、供给和均衡价格</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减少香烟需求量的两种方法</vt:lpstr>
      <vt:lpstr>减少香烟需求量的两种方法</vt:lpstr>
      <vt:lpstr>减少香烟需求量的两种方法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第**章 章名称</dc:title>
  <dc:creator>Administrator</dc:creator>
  <cp:lastModifiedBy>Pi Yabin</cp:lastModifiedBy>
  <cp:revision>484</cp:revision>
  <dcterms:created xsi:type="dcterms:W3CDTF">2015-04-05T08:07:00Z</dcterms:created>
  <dcterms:modified xsi:type="dcterms:W3CDTF">2023-09-04T01:58:02Z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49B7372E4AB94CB1B6E0A6AF58A4BF30</vt:lpwstr>
  </property>
</Properties>
</file>