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260" r:id="rId5"/>
    <p:sldId id="292" r:id="rId6"/>
    <p:sldId id="263" r:id="rId7"/>
    <p:sldId id="272" r:id="rId8"/>
    <p:sldId id="273" r:id="rId9"/>
    <p:sldId id="275" r:id="rId10"/>
    <p:sldId id="277" r:id="rId11"/>
    <p:sldId id="274" r:id="rId12"/>
    <p:sldId id="278" r:id="rId13"/>
    <p:sldId id="279" r:id="rId14"/>
    <p:sldId id="280" r:id="rId15"/>
    <p:sldId id="281" r:id="rId16"/>
    <p:sldId id="282" r:id="rId17"/>
    <p:sldId id="283" r:id="rId18"/>
    <p:sldId id="284" r:id="rId19"/>
    <p:sldId id="293" r:id="rId20"/>
    <p:sldId id="261" r:id="rId21"/>
    <p:sldId id="264" r:id="rId22"/>
    <p:sldId id="285" r:id="rId23"/>
    <p:sldId id="265" r:id="rId24"/>
  </p:sldIdLst>
  <p:sldSz cx="18288000" cy="13716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5070"/>
    <a:srgbClr val="376092"/>
    <a:srgbClr val="D0D9E4"/>
    <a:srgbClr val="D2D1C3"/>
    <a:srgbClr val="DECFC9"/>
    <a:srgbClr val="855259"/>
    <a:srgbClr val="F0E7E1"/>
    <a:srgbClr val="CC884A"/>
    <a:srgbClr val="CBCBD2"/>
    <a:srgbClr val="F5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p:cViewPr varScale="1">
        <p:scale>
          <a:sx n="59" d="100"/>
          <a:sy n="59" d="100"/>
        </p:scale>
        <p:origin x="1086" y="66"/>
      </p:cViewPr>
      <p:guideLst>
        <p:guide orient="horz" pos="2169"/>
        <p:guide pos="28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75A9E-B9D6-544C-9A7F-E86E74B45D0C}"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A2D58-207A-DC4B-9E8B-A1323A0C164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F:\2021\新编大学英语第四版课件制作\BOOK1课首图\B1U3.pngB1U3"/>
          <p:cNvPicPr>
            <a:picLocks noChangeAspect="1"/>
          </p:cNvPicPr>
          <p:nvPr/>
        </p:nvPicPr>
        <p:blipFill>
          <a:blip r:embed="rId1"/>
          <a:srcRect/>
          <a:stretch>
            <a:fillRect/>
          </a:stretch>
        </p:blipFill>
        <p:spPr>
          <a:xfrm>
            <a:off x="4966335" y="3833495"/>
            <a:ext cx="13321665" cy="9890125"/>
          </a:xfrm>
          <a:prstGeom prst="rect">
            <a:avLst/>
          </a:prstGeom>
        </p:spPr>
      </p:pic>
      <p:sp>
        <p:nvSpPr>
          <p:cNvPr id="26" name="Path26"/>
          <p:cNvSpPr/>
          <p:nvPr/>
        </p:nvSpPr>
        <p:spPr>
          <a:xfrm>
            <a:off x="720001" y="0"/>
            <a:ext cx="16847997" cy="411468"/>
          </a:xfrm>
          <a:custGeom>
            <a:avLst/>
            <a:gdLst/>
            <a:ahLst/>
            <a:cxnLst/>
            <a:rect l="l" t="t" r="r" b="b"/>
            <a:pathLst>
              <a:path w="16847997" h="411468">
                <a:moveTo>
                  <a:pt x="0" y="411468"/>
                </a:moveTo>
                <a:lnTo>
                  <a:pt x="16847998" y="411468"/>
                </a:lnTo>
                <a:lnTo>
                  <a:pt x="16847998" y="0"/>
                </a:lnTo>
                <a:lnTo>
                  <a:pt x="0" y="0"/>
                </a:lnTo>
                <a:lnTo>
                  <a:pt x="0" y="411468"/>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27" name="Path27"/>
          <p:cNvSpPr/>
          <p:nvPr/>
        </p:nvSpPr>
        <p:spPr>
          <a:xfrm>
            <a:off x="2001232" y="1235782"/>
            <a:ext cx="935838" cy="1232840"/>
          </a:xfrm>
          <a:custGeom>
            <a:avLst/>
            <a:gdLst/>
            <a:ahLst/>
            <a:cxnLst/>
            <a:rect l="l" t="t" r="r" b="b"/>
            <a:pathLst>
              <a:path w="935838" h="1232840">
                <a:moveTo>
                  <a:pt x="922007" y="0"/>
                </a:moveTo>
                <a:lnTo>
                  <a:pt x="922007" y="227927"/>
                </a:lnTo>
                <a:lnTo>
                  <a:pt x="271082" y="227927"/>
                </a:lnTo>
                <a:lnTo>
                  <a:pt x="271082" y="492087"/>
                </a:lnTo>
                <a:lnTo>
                  <a:pt x="868502" y="492087"/>
                </a:lnTo>
                <a:lnTo>
                  <a:pt x="868502" y="702754"/>
                </a:lnTo>
                <a:lnTo>
                  <a:pt x="271082" y="702754"/>
                </a:lnTo>
                <a:lnTo>
                  <a:pt x="271082" y="1004926"/>
                </a:lnTo>
                <a:lnTo>
                  <a:pt x="935838" y="1004926"/>
                </a:lnTo>
                <a:lnTo>
                  <a:pt x="935838" y="1232840"/>
                </a:lnTo>
                <a:lnTo>
                  <a:pt x="0" y="1232840"/>
                </a:lnTo>
                <a:lnTo>
                  <a:pt x="0" y="0"/>
                </a:lnTo>
                <a:lnTo>
                  <a:pt x="922007"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28" name="Path28"/>
          <p:cNvSpPr/>
          <p:nvPr/>
        </p:nvSpPr>
        <p:spPr>
          <a:xfrm>
            <a:off x="3058688" y="1235781"/>
            <a:ext cx="1619593" cy="1232840"/>
          </a:xfrm>
          <a:custGeom>
            <a:avLst/>
            <a:gdLst/>
            <a:ahLst/>
            <a:cxnLst/>
            <a:rect l="l" t="t" r="r" b="b"/>
            <a:pathLst>
              <a:path w="1619593" h="1232840">
                <a:moveTo>
                  <a:pt x="1018743" y="1232840"/>
                </a:moveTo>
                <a:lnTo>
                  <a:pt x="809828" y="393674"/>
                </a:lnTo>
                <a:lnTo>
                  <a:pt x="806336" y="393674"/>
                </a:lnTo>
                <a:lnTo>
                  <a:pt x="600850" y="1232840"/>
                </a:lnTo>
                <a:lnTo>
                  <a:pt x="326327" y="1232840"/>
                </a:lnTo>
                <a:lnTo>
                  <a:pt x="0" y="0"/>
                </a:lnTo>
                <a:lnTo>
                  <a:pt x="271082" y="0"/>
                </a:lnTo>
                <a:lnTo>
                  <a:pt x="466179" y="839165"/>
                </a:lnTo>
                <a:lnTo>
                  <a:pt x="469659" y="839165"/>
                </a:lnTo>
                <a:lnTo>
                  <a:pt x="683756" y="0"/>
                </a:lnTo>
                <a:lnTo>
                  <a:pt x="937578" y="0"/>
                </a:lnTo>
                <a:lnTo>
                  <a:pt x="1148245" y="849515"/>
                </a:lnTo>
                <a:lnTo>
                  <a:pt x="1151674" y="849515"/>
                </a:lnTo>
                <a:lnTo>
                  <a:pt x="1353680" y="0"/>
                </a:lnTo>
                <a:lnTo>
                  <a:pt x="1619593" y="0"/>
                </a:lnTo>
                <a:lnTo>
                  <a:pt x="1288085" y="1232840"/>
                </a:lnTo>
                <a:lnTo>
                  <a:pt x="1018743" y="123284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grpSp>
        <p:nvGrpSpPr>
          <p:cNvPr id="29" name="Group29"/>
          <p:cNvGrpSpPr/>
          <p:nvPr/>
        </p:nvGrpSpPr>
        <p:grpSpPr>
          <a:xfrm>
            <a:off x="720002" y="1235780"/>
            <a:ext cx="1090725" cy="2406576"/>
            <a:chOff x="720002" y="1235780"/>
            <a:chExt cx="1090725" cy="2406576"/>
          </a:xfrm>
        </p:grpSpPr>
        <p:sp>
          <p:nvSpPr>
            <p:cNvPr id="30" name="Path30"/>
            <p:cNvSpPr/>
            <p:nvPr/>
          </p:nvSpPr>
          <p:spPr>
            <a:xfrm>
              <a:off x="720002" y="1235782"/>
              <a:ext cx="289840" cy="2406574"/>
            </a:xfrm>
            <a:custGeom>
              <a:avLst/>
              <a:gdLst/>
              <a:ahLst/>
              <a:cxnLst/>
              <a:rect l="l" t="t" r="r" b="b"/>
              <a:pathLst>
                <a:path w="289840" h="2406574">
                  <a:moveTo>
                    <a:pt x="48285" y="0"/>
                  </a:moveTo>
                  <a:lnTo>
                    <a:pt x="0" y="0"/>
                  </a:lnTo>
                  <a:lnTo>
                    <a:pt x="0" y="2406574"/>
                  </a:lnTo>
                  <a:lnTo>
                    <a:pt x="289839" y="2406574"/>
                  </a:lnTo>
                  <a:lnTo>
                    <a:pt x="289839" y="388772"/>
                  </a:lnTo>
                  <a:lnTo>
                    <a:pt x="48285"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1" name="Path31"/>
            <p:cNvSpPr/>
            <p:nvPr/>
          </p:nvSpPr>
          <p:spPr>
            <a:xfrm>
              <a:off x="939639" y="1235780"/>
              <a:ext cx="481787" cy="662344"/>
            </a:xfrm>
            <a:custGeom>
              <a:avLst/>
              <a:gdLst/>
              <a:ahLst/>
              <a:cxnLst/>
              <a:rect l="l" t="t" r="r" b="b"/>
              <a:pathLst>
                <a:path w="481787" h="662344">
                  <a:moveTo>
                    <a:pt x="481787" y="662343"/>
                  </a:moveTo>
                  <a:lnTo>
                    <a:pt x="69748" y="0"/>
                  </a:lnTo>
                  <a:lnTo>
                    <a:pt x="0" y="0"/>
                  </a:lnTo>
                  <a:lnTo>
                    <a:pt x="411518" y="662343"/>
                  </a:lnTo>
                  <a:lnTo>
                    <a:pt x="481787" y="662343"/>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2" name="Path32"/>
            <p:cNvSpPr/>
            <p:nvPr/>
          </p:nvSpPr>
          <p:spPr>
            <a:xfrm>
              <a:off x="1520875" y="1235781"/>
              <a:ext cx="289852" cy="1232840"/>
            </a:xfrm>
            <a:custGeom>
              <a:avLst/>
              <a:gdLst/>
              <a:ahLst/>
              <a:cxnLst/>
              <a:rect l="l" t="t" r="r" b="b"/>
              <a:pathLst>
                <a:path w="289852" h="1232840">
                  <a:moveTo>
                    <a:pt x="241567" y="1232840"/>
                  </a:moveTo>
                  <a:lnTo>
                    <a:pt x="289852" y="1232840"/>
                  </a:lnTo>
                  <a:lnTo>
                    <a:pt x="289852" y="0"/>
                  </a:lnTo>
                  <a:lnTo>
                    <a:pt x="0" y="0"/>
                  </a:lnTo>
                  <a:lnTo>
                    <a:pt x="0" y="844067"/>
                  </a:lnTo>
                  <a:lnTo>
                    <a:pt x="241567" y="123284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3" name="Path33"/>
            <p:cNvSpPr/>
            <p:nvPr/>
          </p:nvSpPr>
          <p:spPr>
            <a:xfrm>
              <a:off x="1109290" y="1806281"/>
              <a:ext cx="481800" cy="662343"/>
            </a:xfrm>
            <a:custGeom>
              <a:avLst/>
              <a:gdLst/>
              <a:ahLst/>
              <a:cxnLst/>
              <a:rect l="l" t="t" r="r" b="b"/>
              <a:pathLst>
                <a:path w="481800" h="662343">
                  <a:moveTo>
                    <a:pt x="0" y="0"/>
                  </a:moveTo>
                  <a:lnTo>
                    <a:pt x="412039" y="662343"/>
                  </a:lnTo>
                  <a:lnTo>
                    <a:pt x="481800" y="662343"/>
                  </a:lnTo>
                  <a:lnTo>
                    <a:pt x="70282" y="0"/>
                  </a:lnTo>
                  <a:lnTo>
                    <a:pt x="0"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grpSp>
      <p:sp>
        <p:nvSpPr>
          <p:cNvPr id="34" name="Path34"/>
          <p:cNvSpPr/>
          <p:nvPr/>
        </p:nvSpPr>
        <p:spPr>
          <a:xfrm>
            <a:off x="-19055" y="10979240"/>
            <a:ext cx="3687280" cy="38100"/>
          </a:xfrm>
          <a:custGeom>
            <a:avLst/>
            <a:gdLst/>
            <a:ahLst/>
            <a:cxnLst/>
            <a:rect l="l" t="t" r="r" b="b"/>
            <a:pathLst>
              <a:path w="3687280" h="38100">
                <a:moveTo>
                  <a:pt x="3668230" y="19050"/>
                </a:moveTo>
                <a:lnTo>
                  <a:pt x="19050" y="19050"/>
                </a:lnTo>
              </a:path>
            </a:pathLst>
          </a:custGeom>
          <a:solidFill>
            <a:srgbClr val="465685">
              <a:alpha val="0"/>
            </a:srgbClr>
          </a:solidFill>
          <a:ln w="19050" cap="sq">
            <a:solidFill>
              <a:srgbClr val="465685"/>
            </a:solidFill>
            <a:prstDash val="solid"/>
          </a:ln>
        </p:spPr>
        <p:txBody>
          <a:bodyPr rtlCol="0" anchor="ctr"/>
          <a:lstStyle/>
          <a:p>
            <a:pPr algn="ctr"/>
            <a:endParaRPr lang="en-US" altLang="zh-CN"/>
          </a:p>
        </p:txBody>
      </p:sp>
      <p:sp>
        <p:nvSpPr>
          <p:cNvPr id="36" name="Text Box36"/>
          <p:cNvSpPr txBox="1"/>
          <p:nvPr/>
        </p:nvSpPr>
        <p:spPr>
          <a:xfrm>
            <a:off x="4838700" y="978558"/>
            <a:ext cx="2274824" cy="799300"/>
          </a:xfrm>
          <a:prstGeom prst="rect">
            <a:avLst/>
          </a:prstGeom>
        </p:spPr>
        <p:txBody>
          <a:bodyPr wrap="square" lIns="0" tIns="0" rIns="0" rtlCol="0">
            <a:spAutoFit/>
          </a:bodyPr>
          <a:lstStyle/>
          <a:p>
            <a:pPr algn="l" rtl="0">
              <a:lnSpc>
                <a:spcPts val="6295"/>
              </a:lnSpc>
            </a:pPr>
            <a:r>
              <a:rPr lang="en-US" altLang="zh-CN" sz="3700" b="1" spc="4" dirty="0">
                <a:solidFill>
                  <a:srgbClr val="465685"/>
                </a:solidFill>
                <a:latin typeface="Helvetica Neue"/>
                <a:ea typeface="Helvetica Neue"/>
                <a:cs typeface="Helvetica Neue"/>
              </a:rPr>
              <a:t>COLLEGE</a:t>
            </a:r>
            <a:endParaRPr lang="en-US" altLang="zh-CN" sz="3700" dirty="0">
              <a:latin typeface="Helvetica Neue"/>
              <a:ea typeface="Helvetica Neue"/>
              <a:cs typeface="Helvetica Neue"/>
            </a:endParaRPr>
          </a:p>
        </p:txBody>
      </p:sp>
      <p:sp>
        <p:nvSpPr>
          <p:cNvPr id="37" name="Text Box37"/>
          <p:cNvSpPr txBox="1"/>
          <p:nvPr/>
        </p:nvSpPr>
        <p:spPr>
          <a:xfrm>
            <a:off x="1305655" y="1511895"/>
            <a:ext cx="5820086" cy="2232794"/>
          </a:xfrm>
          <a:prstGeom prst="rect">
            <a:avLst/>
          </a:prstGeom>
        </p:spPr>
        <p:txBody>
          <a:bodyPr wrap="square" lIns="0" tIns="0" rIns="0" rtlCol="0">
            <a:spAutoFit/>
          </a:bodyPr>
          <a:lstStyle/>
          <a:p>
            <a:pPr indent="3533140" algn="l" rtl="0">
              <a:lnSpc>
                <a:spcPts val="8790"/>
              </a:lnSpc>
            </a:pPr>
            <a:r>
              <a:rPr lang="en-US" altLang="zh-CN" sz="3700" b="1" spc="194" dirty="0">
                <a:solidFill>
                  <a:srgbClr val="465685"/>
                </a:solidFill>
                <a:latin typeface="Helvetica Neue"/>
                <a:ea typeface="Helvetica Neue"/>
                <a:cs typeface="Helvetica Neue"/>
              </a:rPr>
              <a:t>ENGLISH</a:t>
            </a:r>
            <a:r>
              <a:rPr lang="en-US" altLang="zh-CN" sz="7500" spc="18" dirty="0">
                <a:solidFill>
                  <a:srgbClr val="465685"/>
                </a:solidFill>
                <a:latin typeface="Arial Unicode MS" panose="020B0604020202020204" charset="-122"/>
                <a:ea typeface="Arial Unicode MS" panose="020B0604020202020204" charset="-122"/>
                <a:cs typeface="Arial Unicode MS" panose="020B0604020202020204" charset="-122"/>
              </a:rPr>
              <a:t>新</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编</a:t>
            </a:r>
            <a:r>
              <a:rPr lang="en-US" altLang="zh-CN" sz="7500" spc="18" dirty="0">
                <a:solidFill>
                  <a:srgbClr val="465685"/>
                </a:solidFill>
                <a:latin typeface="Arial Unicode MS" panose="020B0604020202020204" charset="-122"/>
                <a:ea typeface="Arial Unicode MS" panose="020B0604020202020204" charset="-122"/>
                <a:cs typeface="Arial Unicode MS" panose="020B0604020202020204" charset="-122"/>
              </a:rPr>
              <a:t>大</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学</a:t>
            </a:r>
            <a:r>
              <a:rPr lang="en-US" altLang="zh-CN" sz="7500" spc="17" dirty="0">
                <a:solidFill>
                  <a:srgbClr val="465685"/>
                </a:solidFill>
                <a:latin typeface="Arial Unicode MS" panose="020B0604020202020204" charset="-122"/>
                <a:ea typeface="Arial Unicode MS" panose="020B0604020202020204" charset="-122"/>
                <a:cs typeface="Arial Unicode MS" panose="020B0604020202020204" charset="-122"/>
              </a:rPr>
              <a:t>英</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语</a:t>
            </a:r>
            <a:endParaRPr lang="en-US" altLang="zh-CN" sz="7500" dirty="0">
              <a:latin typeface="Arial Unicode MS" panose="020B0604020202020204" charset="-122"/>
              <a:ea typeface="Arial Unicode MS" panose="020B0604020202020204" charset="-122"/>
              <a:cs typeface="Arial Unicode MS" panose="020B0604020202020204" charset="-122"/>
            </a:endParaRPr>
          </a:p>
        </p:txBody>
      </p:sp>
      <p:sp>
        <p:nvSpPr>
          <p:cNvPr id="38" name="Text Box38"/>
          <p:cNvSpPr txBox="1"/>
          <p:nvPr/>
        </p:nvSpPr>
        <p:spPr>
          <a:xfrm>
            <a:off x="9734200" y="1999262"/>
            <a:ext cx="1181100" cy="469359"/>
          </a:xfrm>
          <a:prstGeom prst="rect">
            <a:avLst/>
          </a:prstGeom>
        </p:spPr>
        <p:txBody>
          <a:bodyPr wrap="square" lIns="0" tIns="0" rIns="0" rtlCol="0">
            <a:spAutoFit/>
          </a:bodyPr>
          <a:lstStyle/>
          <a:p>
            <a:pPr algn="l" rtl="0">
              <a:lnSpc>
                <a:spcPts val="3305"/>
              </a:lnSpc>
            </a:pPr>
            <a:r>
              <a:rPr lang="en-US" altLang="zh-CN" sz="3000" b="1" spc="0" dirty="0">
                <a:solidFill>
                  <a:srgbClr val="3E3E3F"/>
                </a:solidFill>
                <a:latin typeface="宋体" panose="02010600030101010101" pitchFamily="2" charset="-122"/>
                <a:ea typeface="宋体" panose="02010600030101010101" pitchFamily="2" charset="-122"/>
                <a:cs typeface="宋体" panose="02010600030101010101" pitchFamily="2" charset="-122"/>
              </a:rPr>
              <a:t>第</a:t>
            </a:r>
            <a:r>
              <a:rPr lang="en-US" altLang="zh-CN" sz="3000" b="1" spc="6" dirty="0">
                <a:solidFill>
                  <a:srgbClr val="3E3E3F"/>
                </a:solidFill>
                <a:latin typeface="宋体" panose="02010600030101010101" pitchFamily="2" charset="-122"/>
                <a:ea typeface="宋体" panose="02010600030101010101" pitchFamily="2" charset="-122"/>
                <a:cs typeface="宋体" panose="02010600030101010101" pitchFamily="2" charset="-122"/>
              </a:rPr>
              <a:t>四</a:t>
            </a:r>
            <a:r>
              <a:rPr lang="en-US" altLang="zh-CN" sz="3000" b="1" spc="0" dirty="0">
                <a:solidFill>
                  <a:srgbClr val="3E3E3F"/>
                </a:solidFill>
                <a:latin typeface="宋体" panose="02010600030101010101" pitchFamily="2" charset="-122"/>
                <a:ea typeface="宋体" panose="02010600030101010101" pitchFamily="2" charset="-122"/>
                <a:cs typeface="宋体" panose="02010600030101010101" pitchFamily="2" charset="-122"/>
              </a:rPr>
              <a:t>版</a:t>
            </a:r>
            <a:endParaRPr lang="en-US" altLang="zh-CN" sz="30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7566394" y="2706252"/>
            <a:ext cx="3665838" cy="936104"/>
          </a:xfrm>
          <a:prstGeom prst="rect">
            <a:avLst/>
          </a:prstGeom>
          <a:solidFill>
            <a:srgbClr val="4656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b="1" dirty="0" smtClean="0">
                <a:latin typeface="宋体" panose="02010600030101010101" pitchFamily="2" charset="-122"/>
                <a:ea typeface="宋体" panose="02010600030101010101" pitchFamily="2" charset="-122"/>
                <a:cs typeface="宋体" panose="02010600030101010101" pitchFamily="2" charset="-122"/>
              </a:rPr>
              <a:t>综合教程</a:t>
            </a:r>
            <a:r>
              <a:rPr kumimoji="1" lang="en-US" altLang="zh-CN" sz="4800" b="1" dirty="0" smtClean="0">
                <a:latin typeface="宋体" panose="02010600030101010101" pitchFamily="2" charset="-122"/>
                <a:ea typeface="宋体" panose="02010600030101010101" pitchFamily="2" charset="-122"/>
                <a:cs typeface="宋体" panose="02010600030101010101" pitchFamily="2" charset="-122"/>
              </a:rPr>
              <a:t> 1</a:t>
            </a:r>
            <a:endParaRPr kumimoji="1" lang="zh-CN" altLang="en-US" sz="48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9580532" y="9685488"/>
            <a:ext cx="7416824"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n w="22225">
                <a:solidFill>
                  <a:schemeClr val="accent2"/>
                </a:solidFill>
                <a:prstDash val="solid"/>
              </a:ln>
              <a:solidFill>
                <a:schemeClr val="accent2">
                  <a:lumMod val="40000"/>
                  <a:lumOff val="60000"/>
                </a:schemeClr>
              </a:solidFill>
            </a:endParaRPr>
          </a:p>
        </p:txBody>
      </p:sp>
      <p:cxnSp>
        <p:nvCxnSpPr>
          <p:cNvPr id="6" name="直线连接符 5"/>
          <p:cNvCxnSpPr/>
          <p:nvPr/>
        </p:nvCxnSpPr>
        <p:spPr>
          <a:xfrm flipV="1">
            <a:off x="9734200" y="11197893"/>
            <a:ext cx="6889659" cy="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910022" y="10183174"/>
            <a:ext cx="2010555" cy="1015663"/>
          </a:xfrm>
          <a:prstGeom prst="rect">
            <a:avLst/>
          </a:prstGeom>
          <a:noFill/>
        </p:spPr>
        <p:txBody>
          <a:bodyPr wrap="square" rtlCol="0">
            <a:spAutoFit/>
          </a:bodyPr>
          <a:lstStyle/>
          <a:p>
            <a:r>
              <a:rPr kumimoji="1" lang="en-US" altLang="zh-CN" sz="6000" b="1" dirty="0" smtClean="0">
                <a:latin typeface="+mj-lt"/>
                <a:ea typeface="Times New Roman" panose="02020603050405020304" charset="0"/>
                <a:cs typeface="Times New Roman" panose="02020603050405020304" charset="0"/>
              </a:rPr>
              <a:t>Unit</a:t>
            </a:r>
            <a:endParaRPr kumimoji="1" lang="zh-CN" altLang="en-US" sz="6000" b="1" dirty="0">
              <a:latin typeface="+mj-lt"/>
              <a:ea typeface="Times New Roman" panose="02020603050405020304" charset="0"/>
              <a:cs typeface="Times New Roman" panose="02020603050405020304" charset="0"/>
            </a:endParaRPr>
          </a:p>
        </p:txBody>
      </p:sp>
      <p:sp>
        <p:nvSpPr>
          <p:cNvPr id="13" name="文本框 12"/>
          <p:cNvSpPr txBox="1"/>
          <p:nvPr/>
        </p:nvSpPr>
        <p:spPr>
          <a:xfrm>
            <a:off x="268085" y="11374955"/>
            <a:ext cx="3380056" cy="1323439"/>
          </a:xfrm>
          <a:prstGeom prst="rect">
            <a:avLst/>
          </a:prstGeom>
          <a:noFill/>
        </p:spPr>
        <p:txBody>
          <a:bodyPr wrap="square" rtlCol="0">
            <a:spAutoFit/>
          </a:bodyPr>
          <a:lstStyle/>
          <a:p>
            <a:r>
              <a:rPr kumimoji="1" lang="en-US" altLang="zh-CN" sz="1600" smtClean="0">
                <a:solidFill>
                  <a:srgbClr val="415070"/>
                </a:solidFill>
                <a:latin typeface="Times New Roman" panose="02020603050405020304" charset="0"/>
                <a:ea typeface="Times New Roman" panose="02020603050405020304" charset="0"/>
                <a:cs typeface="Times New Roman" panose="02020603050405020304" charset="0"/>
              </a:rPr>
              <a:t>ZHEJIANG </a:t>
            </a:r>
            <a:r>
              <a:rPr kumimoji="1" lang="en-US" altLang="zh-CN" sz="1600" dirty="0">
                <a:solidFill>
                  <a:srgbClr val="415070"/>
                </a:solidFill>
                <a:latin typeface="Times New Roman" panose="02020603050405020304" charset="0"/>
                <a:ea typeface="Times New Roman" panose="02020603050405020304" charset="0"/>
                <a:cs typeface="Times New Roman" panose="02020603050405020304" charset="0"/>
              </a:rPr>
              <a:t>UNIVERSITY OF FINANCE &amp; ECONOMICS</a:t>
            </a:r>
            <a:endParaRPr kumimoji="1" lang="zh-CN" altLang="en-US" sz="1600" dirty="0">
              <a:solidFill>
                <a:srgbClr val="415070"/>
              </a:solidFill>
              <a:latin typeface="Times New Roman" panose="02020603050405020304" charset="0"/>
              <a:ea typeface="Times New Roman" panose="02020603050405020304" charset="0"/>
              <a:cs typeface="Times New Roman" panose="02020603050405020304" charset="0"/>
            </a:endParaRPr>
          </a:p>
          <a:p>
            <a:endParaRPr kumimoji="1" lang="en-US" altLang="zh-CN" sz="1600" dirty="0" smtClean="0">
              <a:solidFill>
                <a:srgbClr val="415070"/>
              </a:solidFill>
              <a:latin typeface="Times New Roman" panose="02020603050405020304" charset="0"/>
              <a:ea typeface="Times New Roman" panose="02020603050405020304" charset="0"/>
              <a:cs typeface="Times New Roman" panose="02020603050405020304" charset="0"/>
            </a:endParaRPr>
          </a:p>
          <a:p>
            <a:r>
              <a:rPr kumimoji="1" lang="en-US" altLang="zh-CN" sz="1600" dirty="0" smtClean="0">
                <a:solidFill>
                  <a:srgbClr val="415070"/>
                </a:solidFill>
                <a:latin typeface="Times New Roman" panose="02020603050405020304" charset="0"/>
                <a:ea typeface="Times New Roman" panose="02020603050405020304" charset="0"/>
                <a:cs typeface="Times New Roman" panose="02020603050405020304" charset="0"/>
              </a:rPr>
              <a:t>FOREIGN LANGUAGE TEACHING AND RESEARCH PRESS</a:t>
            </a:r>
            <a:endParaRPr kumimoji="1" lang="en-US" altLang="zh-CN" sz="1600" dirty="0" smtClean="0">
              <a:solidFill>
                <a:srgbClr val="415070"/>
              </a:solidFill>
              <a:latin typeface="Times New Roman" panose="02020603050405020304" charset="0"/>
              <a:ea typeface="Times New Roman" panose="02020603050405020304" charset="0"/>
              <a:cs typeface="Times New Roman" panose="02020603050405020304" charset="0"/>
            </a:endParaRPr>
          </a:p>
        </p:txBody>
      </p:sp>
      <p:sp>
        <p:nvSpPr>
          <p:cNvPr id="3" name="矩形 2"/>
          <p:cNvSpPr/>
          <p:nvPr/>
        </p:nvSpPr>
        <p:spPr>
          <a:xfrm>
            <a:off x="7566025" y="9451340"/>
            <a:ext cx="9409430" cy="3258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n w="22225">
                <a:solidFill>
                  <a:schemeClr val="accent2"/>
                </a:solidFill>
                <a:prstDash val="solid"/>
              </a:ln>
              <a:solidFill>
                <a:schemeClr val="accent2">
                  <a:lumMod val="40000"/>
                  <a:lumOff val="60000"/>
                </a:schemeClr>
              </a:solidFill>
            </a:endParaRPr>
          </a:p>
        </p:txBody>
      </p:sp>
      <p:sp>
        <p:nvSpPr>
          <p:cNvPr id="7" name="文本框 6"/>
          <p:cNvSpPr txBox="1"/>
          <p:nvPr/>
        </p:nvSpPr>
        <p:spPr>
          <a:xfrm>
            <a:off x="9724602" y="10002199"/>
            <a:ext cx="2010555" cy="1015663"/>
          </a:xfrm>
          <a:prstGeom prst="rect">
            <a:avLst/>
          </a:prstGeom>
          <a:noFill/>
        </p:spPr>
        <p:txBody>
          <a:bodyPr wrap="square" rtlCol="0">
            <a:spAutoFit/>
          </a:bodyPr>
          <a:lstStyle/>
          <a:p>
            <a:r>
              <a:rPr kumimoji="1" lang="en-US" altLang="zh-CN" sz="6000" b="1" dirty="0" smtClean="0">
                <a:latin typeface="+mj-lt"/>
                <a:ea typeface="Times New Roman" panose="02020603050405020304" charset="0"/>
                <a:cs typeface="Times New Roman" panose="02020603050405020304" charset="0"/>
              </a:rPr>
              <a:t>Unit</a:t>
            </a:r>
            <a:endParaRPr kumimoji="1" lang="zh-CN" altLang="en-US" sz="6000" b="1" dirty="0">
              <a:latin typeface="+mj-lt"/>
              <a:ea typeface="Times New Roman" panose="02020603050405020304" charset="0"/>
              <a:cs typeface="Times New Roman" panose="02020603050405020304" charset="0"/>
            </a:endParaRPr>
          </a:p>
        </p:txBody>
      </p:sp>
      <p:sp>
        <p:nvSpPr>
          <p:cNvPr id="10" name="文本框 9"/>
          <p:cNvSpPr txBox="1"/>
          <p:nvPr/>
        </p:nvSpPr>
        <p:spPr>
          <a:xfrm>
            <a:off x="8069580" y="11154410"/>
            <a:ext cx="8554720" cy="1322070"/>
          </a:xfrm>
          <a:prstGeom prst="rect">
            <a:avLst/>
          </a:prstGeom>
          <a:noFill/>
        </p:spPr>
        <p:txBody>
          <a:bodyPr wrap="square" rtlCol="0">
            <a:spAutoFit/>
          </a:bodyPr>
          <a:lstStyle/>
          <a:p>
            <a:r>
              <a:rPr kumimoji="1" lang="en-US" sz="8000" b="1" dirty="0" smtClean="0">
                <a:solidFill>
                  <a:srgbClr val="855259"/>
                </a:solidFill>
                <a:latin typeface="+mj-lt"/>
                <a:ea typeface="Times New Roman" panose="02020603050405020304" charset="0"/>
                <a:cs typeface="Times New Roman" panose="02020603050405020304" charset="0"/>
              </a:rPr>
              <a:t>In the name of Love</a:t>
            </a:r>
            <a:endParaRPr kumimoji="1" lang="en-US" sz="8000" b="1" dirty="0">
              <a:solidFill>
                <a:srgbClr val="855259"/>
              </a:solidFill>
              <a:latin typeface="+mj-lt"/>
              <a:ea typeface="Times New Roman" panose="02020603050405020304" charset="0"/>
              <a:cs typeface="Times New Roman" panose="02020603050405020304" charset="0"/>
            </a:endParaRPr>
          </a:p>
        </p:txBody>
      </p:sp>
      <p:sp>
        <p:nvSpPr>
          <p:cNvPr id="11" name="矩形 10"/>
          <p:cNvSpPr/>
          <p:nvPr/>
        </p:nvSpPr>
        <p:spPr>
          <a:xfrm>
            <a:off x="11016967" y="8571240"/>
            <a:ext cx="1685806" cy="3153410"/>
          </a:xfrm>
          <a:prstGeom prst="rect">
            <a:avLst/>
          </a:prstGeom>
          <a:noFill/>
        </p:spPr>
        <p:txBody>
          <a:bodyPr wrap="square" lIns="91440" tIns="45720" rIns="91440" bIns="45720">
            <a:spAutoFit/>
          </a:bodyPr>
          <a:lstStyle/>
          <a:p>
            <a:pPr algn="ctr"/>
            <a:r>
              <a:rPr lang="en-US" altLang="zh-CN" sz="19900" b="1" dirty="0" smtClean="0">
                <a:ln w="9525">
                  <a:solidFill>
                    <a:schemeClr val="bg1"/>
                  </a:solidFill>
                  <a:prstDash val="solid"/>
                </a:ln>
                <a:solidFill>
                  <a:srgbClr val="855259"/>
                </a:solidFill>
                <a:effectLst>
                  <a:outerShdw blurRad="12700" dist="38100" dir="2700000" algn="tl" rotWithShape="0">
                    <a:schemeClr val="bg1">
                      <a:lumMod val="50000"/>
                    </a:schemeClr>
                  </a:outerShdw>
                </a:effectLst>
              </a:rPr>
              <a:t>3</a:t>
            </a:r>
            <a:endParaRPr lang="zh-CN" altLang="en-US" sz="19900" b="1" dirty="0">
              <a:ln w="9525">
                <a:solidFill>
                  <a:schemeClr val="bg1"/>
                </a:solidFill>
                <a:prstDash val="solid"/>
              </a:ln>
              <a:solidFill>
                <a:srgbClr val="855259"/>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1437640" y="3202940"/>
            <a:ext cx="9020175" cy="107029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文本框 11"/>
          <p:cNvSpPr txBox="1"/>
          <p:nvPr/>
        </p:nvSpPr>
        <p:spPr>
          <a:xfrm>
            <a:off x="932815" y="4111625"/>
            <a:ext cx="10030460" cy="8952865"/>
          </a:xfrm>
          <a:prstGeom prst="rect">
            <a:avLst/>
          </a:prstGeom>
          <a:noFill/>
          <a:ln w="76200">
            <a:noFill/>
          </a:ln>
        </p:spPr>
        <p:txBody>
          <a:bodyPr wrap="square" rtlCol="0">
            <a:spAutoFit/>
          </a:bodyPr>
          <a:lstStyle/>
          <a:p>
            <a:pPr>
              <a:lnSpc>
                <a:spcPct val="120000"/>
              </a:lnSpc>
            </a:pPr>
            <a:r>
              <a:rPr lang="en-US" altLang="zh-CN" sz="4800" b="1" i="1" dirty="0" smtClean="0">
                <a:solidFill>
                  <a:schemeClr val="accent5">
                    <a:lumMod val="75000"/>
                  </a:schemeClr>
                </a:solidFill>
                <a:latin typeface="Times New Roman" panose="02020603050405020304" charset="0"/>
                <a:cs typeface="Times New Roman" panose="02020603050405020304" charset="0"/>
              </a:rPr>
              <a:t>Step 4: </a:t>
            </a:r>
            <a:r>
              <a:rPr sz="4800" b="1" i="1" dirty="0">
                <a:solidFill>
                  <a:schemeClr val="accent5">
                    <a:lumMod val="75000"/>
                  </a:schemeClr>
                </a:solidFill>
                <a:latin typeface="Times New Roman" panose="02020603050405020304" charset="0"/>
                <a:cs typeface="Times New Roman" panose="02020603050405020304" charset="0"/>
              </a:rPr>
              <a:t>Choose the best group and give comments</a:t>
            </a:r>
            <a:endParaRPr sz="4800" b="1" i="1" dirty="0">
              <a:solidFill>
                <a:schemeClr val="accent5">
                  <a:lumMod val="75000"/>
                </a:schemeClr>
              </a:solidFill>
              <a:latin typeface="Times New Roman" panose="02020603050405020304" charset="0"/>
              <a:cs typeface="Times New Roman" panose="02020603050405020304" charset="0"/>
            </a:endParaRPr>
          </a:p>
          <a:p>
            <a:pPr>
              <a:lnSpc>
                <a:spcPct val="120000"/>
              </a:lnSpc>
            </a:pPr>
            <a:r>
              <a:rPr sz="4800" dirty="0">
                <a:solidFill>
                  <a:schemeClr val="accent5">
                    <a:lumMod val="75000"/>
                  </a:schemeClr>
                </a:solidFill>
                <a:latin typeface="Times New Roman" panose="02020603050405020304" charset="0"/>
                <a:cs typeface="Times New Roman" panose="02020603050405020304" charset="0"/>
              </a:rPr>
              <a:t>After the performance, the whole class chooses the best group, the best actor, the best actress, and the best narrator based on the solution as well as their performance. Each group takes turns to comment on the strengths and weaknesses of their own or the </a:t>
            </a:r>
            <a:endParaRPr sz="4800" dirty="0">
              <a:solidFill>
                <a:schemeClr val="accent5">
                  <a:lumMod val="75000"/>
                </a:schemeClr>
              </a:solidFill>
              <a:latin typeface="Times New Roman" panose="02020603050405020304" charset="0"/>
              <a:cs typeface="Times New Roman" panose="02020603050405020304" charset="0"/>
            </a:endParaRPr>
          </a:p>
          <a:p>
            <a:pPr>
              <a:lnSpc>
                <a:spcPct val="120000"/>
              </a:lnSpc>
            </a:pPr>
            <a:r>
              <a:rPr sz="4800" dirty="0">
                <a:solidFill>
                  <a:schemeClr val="accent5">
                    <a:lumMod val="75000"/>
                  </a:schemeClr>
                </a:solidFill>
                <a:latin typeface="Times New Roman" panose="02020603050405020304" charset="0"/>
                <a:cs typeface="Times New Roman" panose="02020603050405020304" charset="0"/>
              </a:rPr>
              <a:t>other groups’ performance.</a:t>
            </a:r>
            <a:endParaRPr sz="4800" dirty="0">
              <a:solidFill>
                <a:schemeClr val="accent5">
                  <a:lumMod val="75000"/>
                </a:schemeClr>
              </a:solidFill>
              <a:latin typeface="Times New Roman" panose="02020603050405020304" charset="0"/>
              <a:cs typeface="Times New Roman" panose="02020603050405020304" charset="0"/>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8" name="文本框 7"/>
          <p:cNvSpPr txBox="1"/>
          <p:nvPr/>
        </p:nvSpPr>
        <p:spPr>
          <a:xfrm>
            <a:off x="2551520" y="2982223"/>
            <a:ext cx="8244205" cy="829945"/>
          </a:xfrm>
          <a:prstGeom prst="rect">
            <a:avLst/>
          </a:prstGeom>
          <a:noFill/>
        </p:spPr>
        <p:txBody>
          <a:bodyPr wrap="none" rtlCol="0">
            <a:spAutoFit/>
          </a:bodyPr>
          <a:lstStyle/>
          <a:p>
            <a:pPr algn="l"/>
            <a:r>
              <a:rPr lang="en-US" altLang="zh-CN" sz="6000" b="1" i="1" dirty="0" smtClean="0">
                <a:solidFill>
                  <a:srgbClr val="FF0000"/>
                </a:solidFill>
              </a:rPr>
              <a:t>How to foster good relationships</a:t>
            </a:r>
            <a:endParaRPr lang="en-US" altLang="zh-CN" sz="6000" b="1" i="1" dirty="0" smtClean="0">
              <a:solidFill>
                <a:srgbClr val="FF0000"/>
              </a:solidFill>
            </a:endParaRPr>
          </a:p>
        </p:txBody>
      </p:sp>
      <p:pic>
        <p:nvPicPr>
          <p:cNvPr id="7" name="图片 6"/>
          <p:cNvPicPr>
            <a:picLocks noChangeAspect="1"/>
          </p:cNvPicPr>
          <p:nvPr/>
        </p:nvPicPr>
        <p:blipFill>
          <a:blip r:embed="rId2"/>
          <a:stretch>
            <a:fillRect/>
          </a:stretch>
        </p:blipFill>
        <p:spPr>
          <a:xfrm>
            <a:off x="11428730" y="5758180"/>
            <a:ext cx="6381750" cy="4791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arn(outHorizontal)">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barn(outHorizontal)">
                                      <p:cBhvr>
                                        <p:cTn id="15" dur="500"/>
                                        <p:tgtEl>
                                          <p:spTgt spid="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barn(outHorizontal)">
                                      <p:cBhvr>
                                        <p:cTn id="2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2" name="矩形 1"/>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557735" y="-32523"/>
            <a:ext cx="8884499" cy="16849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42656" y="4146143"/>
            <a:ext cx="16201800" cy="8493760"/>
          </a:xfrm>
          <a:prstGeom prst="rect">
            <a:avLst/>
          </a:prstGeom>
          <a:noFill/>
          <a:ln w="76200">
            <a:noFill/>
          </a:ln>
        </p:spPr>
        <p:txBody>
          <a:bodyPr wrap="square" rtlCol="0">
            <a:spAutoFit/>
          </a:bodyPr>
          <a:lstStyle/>
          <a:p>
            <a:r>
              <a:rPr lang="en-US" altLang="zh-CN" sz="6600" b="1" dirty="0" smtClean="0">
                <a:solidFill>
                  <a:schemeClr val="accent6">
                    <a:lumMod val="75000"/>
                  </a:schemeClr>
                </a:solidFill>
              </a:rPr>
              <a:t>Sample:</a:t>
            </a:r>
            <a:endParaRPr lang="en-US" altLang="zh-CN" sz="6600" b="1" dirty="0" smtClean="0">
              <a:solidFill>
                <a:schemeClr val="accent6">
                  <a:lumMod val="75000"/>
                </a:schemeClr>
              </a:solidFill>
            </a:endParaRPr>
          </a:p>
          <a:p>
            <a:r>
              <a:rPr lang="en-US" altLang="zh-CN" sz="4800"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Narrator: </a:t>
            </a:r>
            <a:r>
              <a:rPr lang="en-US" altLang="zh-CN" sz="4800" dirty="0" smtClean="0">
                <a:solidFill>
                  <a:schemeClr val="tx1"/>
                </a:solidFill>
                <a:effectLst/>
                <a:latin typeface="Times New Roman" panose="02020603050405020304" charset="0"/>
                <a:cs typeface="Times New Roman" panose="02020603050405020304" charset="0"/>
              </a:rPr>
              <a:t>When classmates live under the same roof, it is inevitable that some conflicts will occur. In our case, Johnson and Mike are roommates. Johnson tends to play music loudly on his cellphone. Mike tries to persuade him not to do so, or to use earbuds. Let’s see how they solve this issue strategically.</a:t>
            </a:r>
            <a:endParaRPr lang="en-US" altLang="zh-CN" sz="4800" dirty="0" smtClean="0">
              <a:solidFill>
                <a:schemeClr val="tx1"/>
              </a:solidFill>
              <a:effectLst/>
              <a:latin typeface="Times New Roman" panose="02020603050405020304" charset="0"/>
              <a:cs typeface="Times New Roman" panose="02020603050405020304" charset="0"/>
            </a:endParaRPr>
          </a:p>
          <a:p>
            <a:r>
              <a:rPr lang="en-US" altLang="zh-CN" sz="4800"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Mike: </a:t>
            </a:r>
            <a:r>
              <a:rPr lang="en-US" altLang="zh-CN" sz="4800" dirty="0" smtClean="0">
                <a:solidFill>
                  <a:schemeClr val="tx1"/>
                </a:solidFill>
                <a:effectLst/>
                <a:latin typeface="Times New Roman" panose="02020603050405020304" charset="0"/>
                <a:cs typeface="Times New Roman" panose="02020603050405020304" charset="0"/>
              </a:rPr>
              <a:t>Hey, Johnson, I can tell you like to listen to songs very much.</a:t>
            </a:r>
            <a:endParaRPr lang="en-US" altLang="zh-CN" sz="4800" dirty="0" smtClean="0">
              <a:solidFill>
                <a:schemeClr val="tx1"/>
              </a:solidFill>
              <a:effectLst/>
              <a:latin typeface="Times New Roman" panose="02020603050405020304" charset="0"/>
              <a:cs typeface="Times New Roman" panose="02020603050405020304" charset="0"/>
            </a:endParaRPr>
          </a:p>
          <a:p>
            <a:r>
              <a:rPr lang="en-US" altLang="zh-CN" sz="4800"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Johnson:</a:t>
            </a:r>
            <a:r>
              <a:rPr lang="en-US" altLang="zh-CN" sz="4800"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800" dirty="0" smtClean="0">
                <a:solidFill>
                  <a:schemeClr val="tx1"/>
                </a:solidFill>
                <a:effectLst/>
                <a:latin typeface="Times New Roman" panose="02020603050405020304" charset="0"/>
                <a:cs typeface="Times New Roman" panose="02020603050405020304" charset="0"/>
              </a:rPr>
              <a:t>Yes! How do you know? </a:t>
            </a:r>
            <a:endParaRPr lang="en-US" altLang="zh-CN" sz="4800" dirty="0" smtClean="0">
              <a:solidFill>
                <a:schemeClr val="tx1"/>
              </a:solidFill>
              <a:effectLst/>
              <a:latin typeface="Times New Roman" panose="02020603050405020304" charset="0"/>
              <a:cs typeface="Times New Roman" panose="02020603050405020304" charset="0"/>
            </a:endParaRPr>
          </a:p>
          <a:p>
            <a:r>
              <a:rPr lang="en-US" altLang="zh-CN" sz="4800"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Mike: </a:t>
            </a:r>
            <a:r>
              <a:rPr lang="en-US" altLang="zh-CN" sz="4800" dirty="0" smtClean="0">
                <a:solidFill>
                  <a:schemeClr val="tx1"/>
                </a:solidFill>
                <a:effectLst/>
                <a:latin typeface="Times New Roman" panose="02020603050405020304" charset="0"/>
                <a:cs typeface="Times New Roman" panose="02020603050405020304" charset="0"/>
              </a:rPr>
              <a:t>Because when you are listening, I’m listening too. Your taste in music is similar to mine.</a:t>
            </a:r>
            <a:endParaRPr lang="en-US" altLang="zh-CN" sz="4800" dirty="0" smtClean="0">
              <a:solidFill>
                <a:schemeClr val="tx1"/>
              </a:solidFill>
              <a:effectLst/>
              <a:latin typeface="Times New Roman" panose="02020603050405020304" charset="0"/>
              <a:cs typeface="Times New Roman" panose="02020603050405020304" charset="0"/>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8" name="文本框 7"/>
          <p:cNvSpPr txBox="1"/>
          <p:nvPr/>
        </p:nvSpPr>
        <p:spPr>
          <a:xfrm>
            <a:off x="2551520" y="2935868"/>
            <a:ext cx="3840480" cy="1014730"/>
          </a:xfrm>
          <a:prstGeom prst="rect">
            <a:avLst/>
          </a:prstGeom>
          <a:noFill/>
        </p:spPr>
        <p:txBody>
          <a:bodyPr wrap="none" rtlCol="0">
            <a:spAutoFit/>
          </a:bodyPr>
          <a:lstStyle/>
          <a:p>
            <a:pPr algn="l"/>
            <a:r>
              <a:rPr lang="en-US" altLang="zh-CN" sz="60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sym typeface="+mn-ea"/>
              </a:rPr>
              <a:t>Scenario 3 </a:t>
            </a:r>
            <a:endParaRPr lang="en-US" altLang="zh-CN" sz="6000" b="1" i="1" dirty="0" smtClean="0">
              <a:solidFill>
                <a:srgbClr val="FF0000"/>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out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out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outHorizontal)">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arn(outHorizontal)">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arn(outHorizontal)">
                                      <p:cBhvr>
                                        <p:cTn id="3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463480" y="-630834"/>
            <a:ext cx="9073009" cy="16849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7" name="矩形 6"/>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27312" y="3680926"/>
            <a:ext cx="16201800" cy="8216900"/>
          </a:xfrm>
          <a:prstGeom prst="rect">
            <a:avLst/>
          </a:prstGeom>
          <a:noFill/>
          <a:ln w="76200">
            <a:noFill/>
          </a:ln>
        </p:spPr>
        <p:txBody>
          <a:bodyPr wrap="square" rtlCol="0">
            <a:spAutoFit/>
          </a:bodyPr>
          <a:lstStyle/>
          <a:p>
            <a:r>
              <a:rPr lang="en-US" altLang="zh-CN" sz="480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Johnson:</a:t>
            </a:r>
            <a:r>
              <a:rPr lang="en-US" altLang="zh-CN" sz="4800" dirty="0" smtClean="0">
                <a:latin typeface="Times New Roman" panose="02020603050405020304" charset="0"/>
                <a:cs typeface="Times New Roman" panose="02020603050405020304" charset="0"/>
                <a:sym typeface="+mn-ea"/>
              </a:rPr>
              <a:t> That’s great! We are boys, and we are both teens. So it’s not surprising, is it? </a:t>
            </a:r>
            <a:endParaRPr lang="en-US" altLang="zh-CN" sz="4800" dirty="0" smtClean="0">
              <a:latin typeface="Times New Roman" panose="02020603050405020304" charset="0"/>
              <a:cs typeface="Times New Roman" panose="02020603050405020304" charset="0"/>
              <a:sym typeface="+mn-ea"/>
            </a:endParaRPr>
          </a:p>
          <a:p>
            <a:r>
              <a:rPr lang="en-US" altLang="zh-CN" sz="480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Mike:</a:t>
            </a:r>
            <a:r>
              <a:rPr lang="en-US" altLang="zh-CN" sz="4800" dirty="0" smtClean="0">
                <a:latin typeface="Times New Roman" panose="02020603050405020304" charset="0"/>
                <a:cs typeface="Times New Roman" panose="02020603050405020304" charset="0"/>
                <a:sym typeface="+mn-ea"/>
              </a:rPr>
              <a:t> No. But I’m very sorry to tell you that sometimes I don't feel like listening to music, especially when I am concerntrating on my homework. Do you have the same feeling with me?</a:t>
            </a:r>
            <a:endParaRPr lang="en-US" altLang="zh-CN" sz="4800" dirty="0" smtClean="0">
              <a:latin typeface="Times New Roman" panose="02020603050405020304" charset="0"/>
              <a:cs typeface="Times New Roman" panose="02020603050405020304" charset="0"/>
              <a:sym typeface="+mn-ea"/>
            </a:endParaRPr>
          </a:p>
          <a:p>
            <a:r>
              <a:rPr lang="en-US" altLang="zh-CN" sz="480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Johnson: </a:t>
            </a:r>
            <a:r>
              <a:rPr lang="en-US" altLang="zh-CN" sz="4800" dirty="0" smtClean="0">
                <a:latin typeface="Times New Roman" panose="02020603050405020304" charset="0"/>
                <a:cs typeface="Times New Roman" panose="02020603050405020304" charset="0"/>
                <a:sym typeface="+mn-ea"/>
              </a:rPr>
              <a:t>Yes, of course. I understand. Music might interrupt our thingking, especially loud rock and roll or heavey mental.</a:t>
            </a:r>
            <a:endParaRPr lang="en-US" altLang="zh-CN" sz="4800" dirty="0" smtClean="0">
              <a:latin typeface="Times New Roman" panose="02020603050405020304" charset="0"/>
              <a:cs typeface="Times New Roman" panose="02020603050405020304" charset="0"/>
              <a:sym typeface="+mn-ea"/>
            </a:endParaRPr>
          </a:p>
          <a:p>
            <a:r>
              <a:rPr lang="en-US" altLang="zh-CN" sz="4800" b="1" dirty="0" smtClean="0">
                <a:latin typeface="Times New Roman" panose="02020603050405020304" charset="0"/>
                <a:cs typeface="Times New Roman" panose="02020603050405020304" charset="0"/>
                <a:sym typeface="+mn-ea"/>
              </a:rPr>
              <a:t>Mike: </a:t>
            </a:r>
            <a:r>
              <a:rPr lang="en-US" altLang="zh-CN" sz="4800" dirty="0" smtClean="0">
                <a:latin typeface="Times New Roman" panose="02020603050405020304" charset="0"/>
                <a:cs typeface="Times New Roman" panose="02020603050405020304" charset="0"/>
                <a:sym typeface="+mn-ea"/>
              </a:rPr>
              <a:t>So I am wondering whether you could play your music at a lower volume, or most ideally use your earbuds when you listen to music. I don't mean that you can never play music out loud on your phone, just sometimes.</a:t>
            </a:r>
            <a:endParaRPr lang="en-US" altLang="zh-CN" sz="4800" dirty="0" smtClean="0">
              <a:latin typeface="Times New Roman" panose="02020603050405020304" charset="0"/>
              <a:cs typeface="Times New Roman" panose="02020603050405020304" charset="0"/>
              <a:sym typeface="+mn-ea"/>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out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out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outHorizontal)">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arn(outHorizontal)">
                                      <p:cBhvr>
                                        <p:cTn id="2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102805" y="-608615"/>
            <a:ext cx="9793090" cy="16849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7" name="矩形 6"/>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43187" y="3201501"/>
            <a:ext cx="16201800" cy="6739255"/>
          </a:xfrm>
          <a:prstGeom prst="rect">
            <a:avLst/>
          </a:prstGeom>
          <a:noFill/>
          <a:ln w="76200">
            <a:noFill/>
          </a:ln>
        </p:spPr>
        <p:txBody>
          <a:bodyPr wrap="square" rtlCol="0">
            <a:spAutoFit/>
          </a:bodyPr>
          <a:lstStyle/>
          <a:p>
            <a:r>
              <a:rPr lang="en-US" altLang="zh-CN" sz="4800" b="1" dirty="0" smtClean="0">
                <a:latin typeface="Times New Roman" panose="02020603050405020304" charset="0"/>
                <a:cs typeface="Times New Roman" panose="02020603050405020304" charset="0"/>
                <a:sym typeface="+mn-ea"/>
              </a:rPr>
              <a:t>Johnson:</a:t>
            </a:r>
            <a:r>
              <a:rPr lang="en-US" altLang="zh-CN" sz="4800" dirty="0" smtClean="0">
                <a:latin typeface="Times New Roman" panose="02020603050405020304" charset="0"/>
                <a:cs typeface="Times New Roman" panose="02020603050405020304" charset="0"/>
                <a:sym typeface="+mn-ea"/>
              </a:rPr>
              <a:t> Oh, yes. I’m very sorry. I have never thought about that. When I lived with my parents back home, they never mentioned this. </a:t>
            </a:r>
            <a:endParaRPr lang="en-US" altLang="zh-CN" sz="4800" dirty="0" smtClean="0">
              <a:latin typeface="Times New Roman" panose="02020603050405020304" charset="0"/>
              <a:cs typeface="Times New Roman" panose="02020603050405020304" charset="0"/>
              <a:sym typeface="+mn-ea"/>
            </a:endParaRPr>
          </a:p>
          <a:p>
            <a:r>
              <a:rPr lang="en-US" altLang="zh-CN" sz="4800" b="1" dirty="0" smtClean="0">
                <a:latin typeface="Times New Roman" panose="02020603050405020304" charset="0"/>
                <a:cs typeface="Times New Roman" panose="02020603050405020304" charset="0"/>
                <a:sym typeface="+mn-ea"/>
              </a:rPr>
              <a:t>Mike: </a:t>
            </a:r>
            <a:r>
              <a:rPr lang="en-US" altLang="zh-CN" sz="4800" dirty="0" smtClean="0">
                <a:latin typeface="Times New Roman" panose="02020603050405020304" charset="0"/>
                <a:cs typeface="Times New Roman" panose="02020603050405020304" charset="0"/>
                <a:sym typeface="+mn-ea"/>
              </a:rPr>
              <a:t>I think parents are certainly very tolerant to their children. But this may not be necessarily the same for roommates. Also, when you live at home, you have your own room, right?</a:t>
            </a:r>
            <a:endParaRPr lang="en-US" altLang="zh-CN" sz="4800" dirty="0" smtClean="0">
              <a:latin typeface="Times New Roman" panose="02020603050405020304" charset="0"/>
              <a:cs typeface="Times New Roman" panose="02020603050405020304" charset="0"/>
              <a:sym typeface="+mn-ea"/>
            </a:endParaRPr>
          </a:p>
          <a:p>
            <a:r>
              <a:rPr lang="en-US" altLang="zh-CN" sz="4800" b="1" dirty="0" smtClean="0">
                <a:latin typeface="Times New Roman" panose="02020603050405020304" charset="0"/>
                <a:cs typeface="Times New Roman" panose="02020603050405020304" charset="0"/>
                <a:sym typeface="+mn-ea"/>
              </a:rPr>
              <a:t>Johnson: </a:t>
            </a:r>
            <a:r>
              <a:rPr lang="en-US" altLang="zh-CN" sz="4800" dirty="0" smtClean="0">
                <a:latin typeface="Times New Roman" panose="02020603050405020304" charset="0"/>
                <a:cs typeface="Times New Roman" panose="02020603050405020304" charset="0"/>
                <a:sym typeface="+mn-ea"/>
              </a:rPr>
              <a:t>Yes, that’s right. I quite agree with you. I used to play music in my own room with the door closed. Thank you very much for pointing this out. I will use my earbuds next time</a:t>
            </a:r>
            <a:endParaRPr lang="en-US" altLang="zh-CN" sz="4800" dirty="0" smtClean="0">
              <a:latin typeface="Times New Roman" panose="02020603050405020304" charset="0"/>
              <a:cs typeface="Times New Roman" panose="02020603050405020304" charset="0"/>
              <a:sym typeface="+mn-ea"/>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pic>
        <p:nvPicPr>
          <p:cNvPr id="2" name="图片 1"/>
          <p:cNvPicPr>
            <a:picLocks noChangeAspect="1"/>
          </p:cNvPicPr>
          <p:nvPr/>
        </p:nvPicPr>
        <p:blipFill>
          <a:blip r:embed="rId2"/>
          <a:stretch>
            <a:fillRect/>
          </a:stretch>
        </p:blipFill>
        <p:spPr>
          <a:xfrm>
            <a:off x="5663565" y="9940925"/>
            <a:ext cx="5715000" cy="3381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out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out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outHorizontal)">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1212850" y="2620645"/>
            <a:ext cx="9792970" cy="110680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7" name="矩形 6"/>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27430" y="3681095"/>
            <a:ext cx="10081895" cy="8216900"/>
          </a:xfrm>
          <a:prstGeom prst="rect">
            <a:avLst/>
          </a:prstGeom>
          <a:noFill/>
          <a:ln w="76200">
            <a:noFill/>
          </a:ln>
        </p:spPr>
        <p:txBody>
          <a:bodyPr wrap="square" rtlCol="0">
            <a:spAutoFit/>
          </a:bodyPr>
          <a:lstStyle/>
          <a:p>
            <a:r>
              <a:rPr lang="en-US" altLang="zh-CN" sz="4800" b="1" dirty="0" smtClean="0">
                <a:latin typeface="Times New Roman" panose="02020603050405020304" charset="0"/>
                <a:cs typeface="Times New Roman" panose="02020603050405020304" charset="0"/>
                <a:sym typeface="+mn-ea"/>
              </a:rPr>
              <a:t>Narrator:</a:t>
            </a:r>
            <a:r>
              <a:rPr lang="en-US" altLang="zh-CN" sz="4800" dirty="0" smtClean="0">
                <a:latin typeface="Times New Roman" panose="02020603050405020304" charset="0"/>
                <a:cs typeface="Times New Roman" panose="02020603050405020304" charset="0"/>
                <a:sym typeface="+mn-ea"/>
              </a:rPr>
              <a:t> My two group members have very well demonstrated how to solve some possible conflicts in a tactful way. We can tell that sometimes roommate relationships are not easy to handle, since we usually have four people living in one room. This is very different from having a room to your own when you live at your own home. I hope you can learn something from the performance. Thank you very much!</a:t>
            </a:r>
            <a:endParaRPr lang="en-US" altLang="zh-CN" sz="4800" dirty="0" smtClean="0">
              <a:latin typeface="Times New Roman" panose="02020603050405020304" charset="0"/>
              <a:cs typeface="Times New Roman" panose="02020603050405020304" charset="0"/>
              <a:sym typeface="+mn-ea"/>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pic>
        <p:nvPicPr>
          <p:cNvPr id="2" name="图片 1"/>
          <p:cNvPicPr>
            <a:picLocks noChangeAspect="1"/>
          </p:cNvPicPr>
          <p:nvPr/>
        </p:nvPicPr>
        <p:blipFill>
          <a:blip r:embed="rId2"/>
          <a:stretch>
            <a:fillRect/>
          </a:stretch>
        </p:blipFill>
        <p:spPr>
          <a:xfrm>
            <a:off x="12063730" y="3681095"/>
            <a:ext cx="4514850" cy="76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outHorizontal)">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2" name="矩形 1"/>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557735" y="-32523"/>
            <a:ext cx="8884499" cy="16849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42656" y="4146143"/>
            <a:ext cx="16201800" cy="7755255"/>
          </a:xfrm>
          <a:prstGeom prst="rect">
            <a:avLst/>
          </a:prstGeom>
          <a:noFill/>
          <a:ln w="76200">
            <a:noFill/>
          </a:ln>
        </p:spPr>
        <p:txBody>
          <a:bodyPr wrap="square" rtlCol="0">
            <a:spAutoFit/>
          </a:bodyPr>
          <a:lstStyle/>
          <a:p>
            <a:r>
              <a:rPr lang="en-US" altLang="zh-CN" sz="6600" b="1" dirty="0" smtClean="0">
                <a:solidFill>
                  <a:schemeClr val="accent6">
                    <a:lumMod val="75000"/>
                  </a:schemeClr>
                </a:solidFill>
              </a:rPr>
              <a:t>Sample </a:t>
            </a:r>
            <a:r>
              <a:rPr lang="en-US" altLang="zh-CN" sz="6600" b="1" dirty="0" smtClean="0">
                <a:solidFill>
                  <a:schemeClr val="accent6">
                    <a:lumMod val="75000"/>
                  </a:schemeClr>
                </a:solidFill>
                <a:sym typeface="+mn-ea"/>
              </a:rPr>
              <a:t>Comments</a:t>
            </a:r>
            <a:r>
              <a:rPr lang="en-US" altLang="zh-CN" sz="6600" b="1" dirty="0" smtClean="0">
                <a:solidFill>
                  <a:schemeClr val="accent6">
                    <a:lumMod val="75000"/>
                  </a:schemeClr>
                </a:solidFill>
              </a:rPr>
              <a:t>:</a:t>
            </a:r>
            <a:endParaRPr lang="en-US" altLang="zh-CN" sz="6600" b="1" dirty="0" smtClean="0">
              <a:solidFill>
                <a:schemeClr val="accent6">
                  <a:lumMod val="75000"/>
                </a:schemeClr>
              </a:solidFill>
            </a:endParaRPr>
          </a:p>
          <a:p>
            <a:r>
              <a:rPr lang="en-US" altLang="zh-CN" sz="4800" dirty="0" smtClean="0">
                <a:solidFill>
                  <a:schemeClr val="tx1"/>
                </a:solidFill>
                <a:latin typeface="Times New Roman" panose="02020603050405020304" charset="0"/>
                <a:cs typeface="Times New Roman" panose="02020603050405020304" charset="0"/>
              </a:rPr>
              <a:t>I like Group 2’s performance the most. There are several reasons. First, I like the way Mike solves the problem. Instead of complaining to Johnson directly, which might annoy him, Mike starts by saying that he shares the same taste in music with him. This shortens the psychological distance between them. Then Mike touches upon a common feeling that people do not usually want to be distracted by loud music while concentrating on homework, which obviously strikes a chord with Johnson. </a:t>
            </a:r>
            <a:endParaRPr lang="en-US" altLang="zh-CN" sz="4800" dirty="0" smtClean="0">
              <a:solidFill>
                <a:schemeClr val="tx1"/>
              </a:solidFill>
              <a:latin typeface="Times New Roman" panose="02020603050405020304" charset="0"/>
              <a:cs typeface="Times New Roman" panose="02020603050405020304" charset="0"/>
            </a:endParaRPr>
          </a:p>
          <a:p>
            <a:r>
              <a:rPr lang="en-US" altLang="zh-CN" sz="4800" dirty="0" smtClean="0">
                <a:solidFill>
                  <a:schemeClr val="tx1"/>
                </a:solidFill>
                <a:latin typeface="Times New Roman" panose="02020603050405020304" charset="0"/>
                <a:cs typeface="Times New Roman" panose="02020603050405020304" charset="0"/>
              </a:rPr>
              <a:t>                                                    (to be continued)</a:t>
            </a:r>
            <a:endParaRPr lang="en-US" altLang="zh-CN" sz="4800" dirty="0" smtClean="0">
              <a:solidFill>
                <a:schemeClr val="tx1"/>
              </a:solidFill>
              <a:latin typeface="Times New Roman" panose="02020603050405020304" charset="0"/>
              <a:cs typeface="Times New Roman" panose="02020603050405020304" charset="0"/>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8" name="文本框 7"/>
          <p:cNvSpPr txBox="1"/>
          <p:nvPr/>
        </p:nvSpPr>
        <p:spPr>
          <a:xfrm>
            <a:off x="2159090" y="2935868"/>
            <a:ext cx="13183235" cy="1014730"/>
          </a:xfrm>
          <a:prstGeom prst="rect">
            <a:avLst/>
          </a:prstGeom>
          <a:noFill/>
        </p:spPr>
        <p:txBody>
          <a:bodyPr wrap="none" rtlCol="0">
            <a:spAutoFit/>
          </a:bodyPr>
          <a:lstStyle/>
          <a:p>
            <a:pPr algn="l"/>
            <a:r>
              <a:rPr lang="en-US" altLang="zh-CN" sz="6000" b="1" i="1" dirty="0" smtClean="0">
                <a:solidFill>
                  <a:srgbClr val="FF0000"/>
                </a:solidFill>
                <a:sym typeface="+mn-ea"/>
              </a:rPr>
              <a:t>Choose the best group and give comments </a:t>
            </a:r>
            <a:endParaRPr lang="en-US" altLang="zh-CN" sz="6000" b="1" i="1" dirty="0" smtClean="0">
              <a:solidFill>
                <a:srgbClr val="FF0000"/>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out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out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outHorizontal)">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2" name="矩形 1"/>
          <p:cNvSpPr/>
          <p:nvPr/>
        </p:nvSpPr>
        <p:spPr>
          <a:xfrm>
            <a:off x="1511300" y="0"/>
            <a:ext cx="7375525" cy="1308100"/>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166235" y="-441325"/>
            <a:ext cx="9666605" cy="168497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043291" y="3666083"/>
            <a:ext cx="16201800" cy="6739255"/>
          </a:xfrm>
          <a:prstGeom prst="rect">
            <a:avLst/>
          </a:prstGeom>
          <a:noFill/>
          <a:ln w="76200">
            <a:noFill/>
          </a:ln>
        </p:spPr>
        <p:txBody>
          <a:bodyPr wrap="square" rtlCol="0">
            <a:spAutoFit/>
          </a:bodyPr>
          <a:lstStyle/>
          <a:p>
            <a:r>
              <a:rPr lang="en-US" altLang="zh-CN" sz="4800" dirty="0" smtClean="0">
                <a:solidFill>
                  <a:schemeClr val="tx1"/>
                </a:solidFill>
                <a:latin typeface="Times New Roman" panose="02020603050405020304" charset="0"/>
                <a:cs typeface="Times New Roman" panose="02020603050405020304" charset="0"/>
              </a:rPr>
              <a:t> As the last step, Mike tactfully makes his request by saying “I am wondering whether …” instead of “You should …” and of course this suggestion is readily accepted by Johnson. Second, I appreciate the narrator’s role. He gives a very detailed beginning and a very meaningful conclusion, which offers us some food for thought. Last, I like their way of performance. They do not read from the paper. Instead, they speak in a loud and clear voice, with accurate pronunciation, so that everyone of us can understand them.</a:t>
            </a:r>
            <a:endParaRPr lang="en-US" altLang="zh-CN" sz="4800" dirty="0" smtClean="0">
              <a:solidFill>
                <a:schemeClr val="tx1"/>
              </a:solidFill>
              <a:latin typeface="Times New Roman" panose="02020603050405020304" charset="0"/>
              <a:cs typeface="Times New Roman" panose="02020603050405020304" charset="0"/>
            </a:endParaRPr>
          </a:p>
        </p:txBody>
      </p:sp>
      <p:sp>
        <p:nvSpPr>
          <p:cNvPr id="17"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18"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pic>
        <p:nvPicPr>
          <p:cNvPr id="4" name="图片 3"/>
          <p:cNvPicPr>
            <a:picLocks noChangeAspect="1"/>
          </p:cNvPicPr>
          <p:nvPr/>
        </p:nvPicPr>
        <p:blipFill>
          <a:blip r:embed="rId2"/>
          <a:stretch>
            <a:fillRect/>
          </a:stretch>
        </p:blipFill>
        <p:spPr>
          <a:xfrm>
            <a:off x="6814185" y="9718675"/>
            <a:ext cx="5905500" cy="2781300"/>
          </a:xfrm>
          <a:prstGeom prst="rect">
            <a:avLst/>
          </a:prstGeom>
        </p:spPr>
      </p:pic>
      <p:sp>
        <p:nvSpPr>
          <p:cNvPr id="12" name="动作按钮: 第一张 11">
            <a:hlinkClick r:id="rId3" action="ppaction://hlinksldjump" highlightClick="1"/>
          </p:cNvPr>
          <p:cNvSpPr/>
          <p:nvPr/>
        </p:nvSpPr>
        <p:spPr>
          <a:xfrm>
            <a:off x="16430208" y="11491912"/>
            <a:ext cx="994712" cy="1008112"/>
          </a:xfrm>
          <a:prstGeom prst="actionButtonHom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out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7848872" cy="158201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7884876" cy="1015663"/>
          </a:xfrm>
          <a:prstGeom prst="rect">
            <a:avLst/>
          </a:prstGeom>
          <a:noFill/>
        </p:spPr>
        <p:txBody>
          <a:bodyPr wrap="square" rtlCol="0">
            <a:spAutoFit/>
          </a:bodyPr>
          <a:lstStyle/>
          <a:p>
            <a:r>
              <a:rPr kumimoji="1" lang="en-US" altLang="zh-CN" sz="6000" b="1" dirty="0" smtClean="0">
                <a:solidFill>
                  <a:schemeClr val="bg1"/>
                </a:solidFill>
              </a:rPr>
              <a:t>Further development</a:t>
            </a:r>
            <a:endParaRPr kumimoji="1" lang="zh-CN" altLang="en-US" sz="6000" b="1" dirty="0">
              <a:solidFill>
                <a:schemeClr val="bg1"/>
              </a:solidFill>
            </a:endParaRPr>
          </a:p>
        </p:txBody>
      </p:sp>
      <p:sp>
        <p:nvSpPr>
          <p:cNvPr id="9" name="矩形 8"/>
          <p:cNvSpPr/>
          <p:nvPr/>
        </p:nvSpPr>
        <p:spPr>
          <a:xfrm>
            <a:off x="5796280" y="4428490"/>
            <a:ext cx="10081260" cy="4773295"/>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936282" y="5369903"/>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smtClean="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13" name="矩形 12">
            <a:hlinkClick r:id="rId2" action="ppaction://hlinksldjump"/>
          </p:cNvPr>
          <p:cNvSpPr/>
          <p:nvPr/>
        </p:nvSpPr>
        <p:spPr>
          <a:xfrm>
            <a:off x="7182634" y="5417891"/>
            <a:ext cx="7308812" cy="1152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50000"/>
                  </a:schemeClr>
                </a:solidFill>
                <a:latin typeface="+mj-lt"/>
              </a:rPr>
              <a:t> Unit project</a:t>
            </a:r>
            <a:endParaRPr kumimoji="1" lang="en-US" altLang="zh-CN" sz="5400" b="1" dirty="0" smtClean="0">
              <a:solidFill>
                <a:schemeClr val="bg1">
                  <a:lumMod val="50000"/>
                </a:schemeClr>
              </a:solidFill>
              <a:latin typeface="+mj-lt"/>
            </a:endParaRPr>
          </a:p>
        </p:txBody>
      </p:sp>
      <p:sp>
        <p:nvSpPr>
          <p:cNvPr id="20" name="矩形 19">
            <a:hlinkClick r:id="rId3" action="ppaction://hlinksldjump"/>
          </p:cNvPr>
          <p:cNvSpPr/>
          <p:nvPr/>
        </p:nvSpPr>
        <p:spPr>
          <a:xfrm>
            <a:off x="7128024" y="7002304"/>
            <a:ext cx="7343112" cy="108012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accent1">
                    <a:lumMod val="75000"/>
                  </a:schemeClr>
                </a:solidFill>
              </a:rPr>
              <a:t> Broaden our horizon</a:t>
            </a:r>
            <a:endParaRPr kumimoji="1" lang="zh-CN" altLang="en-US" sz="5400" b="1" dirty="0">
              <a:solidFill>
                <a:schemeClr val="accent1">
                  <a:lumMod val="75000"/>
                </a:schemeClr>
              </a:solidFill>
            </a:endParaRPr>
          </a:p>
        </p:txBody>
      </p:sp>
      <p:sp>
        <p:nvSpPr>
          <p:cNvPr id="12" name="文本框 11"/>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4"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矩形 4"/>
          <p:cNvSpPr/>
          <p:nvPr/>
        </p:nvSpPr>
        <p:spPr>
          <a:xfrm>
            <a:off x="1511152" y="0"/>
            <a:ext cx="7376200" cy="1313384"/>
          </a:xfrm>
          <a:prstGeom prst="rect">
            <a:avLst/>
          </a:prstGeom>
          <a:solidFill>
            <a:srgbClr val="415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7" name="圆角矩形 6"/>
          <p:cNvSpPr/>
          <p:nvPr/>
        </p:nvSpPr>
        <p:spPr>
          <a:xfrm>
            <a:off x="2159000" y="1745615"/>
            <a:ext cx="7833995" cy="1062355"/>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5400" dirty="0"/>
              <a:t>Different types of friends</a:t>
            </a:r>
            <a:endParaRPr kumimoji="1" lang="en-US" sz="5400" dirty="0"/>
          </a:p>
        </p:txBody>
      </p:sp>
      <p:sp>
        <p:nvSpPr>
          <p:cNvPr id="8" name="文本框 7"/>
          <p:cNvSpPr txBox="1"/>
          <p:nvPr/>
        </p:nvSpPr>
        <p:spPr>
          <a:xfrm>
            <a:off x="2159090" y="3530228"/>
            <a:ext cx="14612620" cy="2306955"/>
          </a:xfrm>
          <a:prstGeom prst="rect">
            <a:avLst/>
          </a:prstGeom>
          <a:noFill/>
        </p:spPr>
        <p:txBody>
          <a:bodyPr wrap="none" rtlCol="0">
            <a:spAutoFit/>
          </a:bodyPr>
          <a:lstStyle/>
          <a:p>
            <a:r>
              <a:rPr kumimoji="1" lang="en-US" sz="4800" dirty="0">
                <a:latin typeface="Times New Roman" panose="02020603050405020304" charset="0"/>
                <a:cs typeface="Times New Roman" panose="02020603050405020304" charset="0"/>
              </a:rPr>
              <a:t>Chinese people cherish friendship. </a:t>
            </a:r>
            <a:endParaRPr kumimoji="1" lang="en-US" sz="4800" dirty="0">
              <a:latin typeface="Times New Roman" panose="02020603050405020304" charset="0"/>
              <a:cs typeface="Times New Roman" panose="02020603050405020304" charset="0"/>
            </a:endParaRPr>
          </a:p>
          <a:p>
            <a:r>
              <a:rPr kumimoji="1" lang="en-US" sz="4800" dirty="0">
                <a:latin typeface="Times New Roman" panose="02020603050405020304" charset="0"/>
                <a:cs typeface="Times New Roman" panose="02020603050405020304" charset="0"/>
              </a:rPr>
              <a:t>Because there are different types of friends, people classify</a:t>
            </a:r>
            <a:endParaRPr kumimoji="1" lang="en-US" sz="4800" dirty="0">
              <a:latin typeface="Times New Roman" panose="02020603050405020304" charset="0"/>
              <a:cs typeface="Times New Roman" panose="02020603050405020304" charset="0"/>
            </a:endParaRPr>
          </a:p>
          <a:p>
            <a:r>
              <a:rPr kumimoji="1" lang="en-US" sz="4800" dirty="0">
                <a:latin typeface="Times New Roman" panose="02020603050405020304" charset="0"/>
                <a:cs typeface="Times New Roman" panose="02020603050405020304" charset="0"/>
              </a:rPr>
              <a:t>friends and name them differently. </a:t>
            </a:r>
            <a:endParaRPr kumimoji="1" lang="en-US" sz="4800" dirty="0">
              <a:latin typeface="Times New Roman" panose="02020603050405020304" charset="0"/>
              <a:cs typeface="Times New Roman" panose="02020603050405020304" charset="0"/>
            </a:endParaRPr>
          </a:p>
        </p:txBody>
      </p:sp>
      <p:sp>
        <p:nvSpPr>
          <p:cNvPr id="10" name="文本框 9"/>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53970" y="7682230"/>
            <a:ext cx="13790930" cy="368300"/>
          </a:xfrm>
          <a:prstGeom prst="rect">
            <a:avLst/>
          </a:prstGeom>
          <a:noFill/>
        </p:spPr>
        <p:txBody>
          <a:bodyPr wrap="square" rtlCol="0">
            <a:spAutoFit/>
          </a:bodyPr>
          <a:lstStyle/>
          <a:p>
            <a:endParaRPr lang="zh-CN" altLang="en-US"/>
          </a:p>
        </p:txBody>
      </p:sp>
      <p:sp>
        <p:nvSpPr>
          <p:cNvPr id="9" name="圆角矩形 8"/>
          <p:cNvSpPr/>
          <p:nvPr/>
        </p:nvSpPr>
        <p:spPr>
          <a:xfrm>
            <a:off x="1367155" y="6282055"/>
            <a:ext cx="10191750" cy="482409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rgbClr val="800000"/>
                </a:solidFill>
                <a:latin typeface="华文中宋" panose="02010600040101010101" charset="-122"/>
                <a:ea typeface="华文中宋" panose="02010600040101010101" charset="-122"/>
                <a:sym typeface="+mn-ea"/>
              </a:rPr>
              <a:t>患难之交    刎颈之交</a:t>
            </a:r>
            <a:endParaRPr lang="zh-CN" altLang="en-US" sz="5400" b="1" dirty="0">
              <a:solidFill>
                <a:srgbClr val="800000"/>
              </a:solidFill>
              <a:latin typeface="华文中宋" panose="02010600040101010101" charset="-122"/>
              <a:ea typeface="华文中宋" panose="02010600040101010101" charset="-122"/>
              <a:sym typeface="+mn-ea"/>
            </a:endParaRPr>
          </a:p>
          <a:p>
            <a:pPr algn="ctr"/>
            <a:r>
              <a:rPr lang="zh-CN" altLang="en-US" sz="5400" b="1" dirty="0">
                <a:solidFill>
                  <a:srgbClr val="800000"/>
                </a:solidFill>
                <a:latin typeface="华文中宋" panose="02010600040101010101" charset="-122"/>
                <a:ea typeface="华文中宋" panose="02010600040101010101" charset="-122"/>
                <a:sym typeface="+mn-ea"/>
              </a:rPr>
              <a:t>莫逆之交     贫贱之交</a:t>
            </a:r>
            <a:endParaRPr lang="zh-CN" altLang="en-US" sz="5400" b="1" dirty="0">
              <a:solidFill>
                <a:srgbClr val="800000"/>
              </a:solidFill>
              <a:latin typeface="华文中宋" panose="02010600040101010101" charset="-122"/>
              <a:ea typeface="华文中宋" panose="02010600040101010101" charset="-122"/>
            </a:endParaRPr>
          </a:p>
          <a:p>
            <a:pPr algn="ctr"/>
            <a:r>
              <a:rPr lang="zh-CN" altLang="en-US" sz="5400" b="1" dirty="0">
                <a:solidFill>
                  <a:srgbClr val="800000"/>
                </a:solidFill>
                <a:latin typeface="华文中宋" panose="02010600040101010101" charset="-122"/>
                <a:ea typeface="华文中宋" panose="02010600040101010101" charset="-122"/>
                <a:sym typeface="+mn-ea"/>
              </a:rPr>
              <a:t>君子之交     小人之交</a:t>
            </a:r>
            <a:endParaRPr lang="zh-CN" altLang="en-US" sz="5400" b="1" dirty="0">
              <a:solidFill>
                <a:srgbClr val="800000"/>
              </a:solidFill>
              <a:latin typeface="华文中宋" panose="02010600040101010101" charset="-122"/>
              <a:ea typeface="华文中宋" panose="02010600040101010101" charset="-122"/>
              <a:sym typeface="+mn-ea"/>
            </a:endParaRPr>
          </a:p>
          <a:p>
            <a:pPr algn="ctr"/>
            <a:r>
              <a:rPr lang="zh-CN" altLang="en-US" sz="5400" b="1" dirty="0">
                <a:solidFill>
                  <a:srgbClr val="800000"/>
                </a:solidFill>
                <a:latin typeface="华文中宋" panose="02010600040101010101" charset="-122"/>
                <a:ea typeface="华文中宋" panose="02010600040101010101" charset="-122"/>
                <a:sym typeface="+mn-ea"/>
              </a:rPr>
              <a:t>管鲍之交     贫贱之交</a:t>
            </a:r>
            <a:endParaRPr lang="zh-CN" altLang="en-US" sz="5400" b="1" dirty="0">
              <a:solidFill>
                <a:srgbClr val="800000"/>
              </a:solidFill>
              <a:latin typeface="华文中宋" panose="02010600040101010101" charset="-122"/>
              <a:ea typeface="华文中宋" panose="02010600040101010101" charset="-122"/>
              <a:sym typeface="+mn-ea"/>
            </a:endParaRPr>
          </a:p>
          <a:p>
            <a:pPr algn="ctr"/>
            <a:r>
              <a:rPr lang="zh-CN" altLang="en-US" sz="5400" b="1" dirty="0">
                <a:solidFill>
                  <a:srgbClr val="800000"/>
                </a:solidFill>
                <a:latin typeface="华文中宋" panose="02010600040101010101" charset="-122"/>
                <a:ea typeface="华文中宋" panose="02010600040101010101" charset="-122"/>
                <a:sym typeface="+mn-ea"/>
              </a:rPr>
              <a:t>青梅竹马     忘年之交</a:t>
            </a:r>
            <a:endParaRPr lang="en-US" altLang="zh-CN" sz="5400" b="1" dirty="0">
              <a:solidFill>
                <a:srgbClr val="800000"/>
              </a:solidFill>
              <a:latin typeface="华文中宋" panose="02010600040101010101" charset="-122"/>
              <a:ea typeface="华文中宋" panose="02010600040101010101" charset="-122"/>
              <a:sym typeface="+mn-ea"/>
            </a:endParaRPr>
          </a:p>
        </p:txBody>
      </p:sp>
      <p:pic>
        <p:nvPicPr>
          <p:cNvPr id="13" name="图片 12"/>
          <p:cNvPicPr>
            <a:picLocks noChangeAspect="1"/>
          </p:cNvPicPr>
          <p:nvPr/>
        </p:nvPicPr>
        <p:blipFill>
          <a:blip r:embed="rId1"/>
          <a:stretch>
            <a:fillRect/>
          </a:stretch>
        </p:blipFill>
        <p:spPr>
          <a:xfrm>
            <a:off x="11808460" y="6858000"/>
            <a:ext cx="5547995" cy="3415665"/>
          </a:xfrm>
          <a:prstGeom prst="rect">
            <a:avLst/>
          </a:prstGeom>
        </p:spPr>
      </p:pic>
      <p:sp>
        <p:nvSpPr>
          <p:cNvPr id="14" name="文本框 13"/>
          <p:cNvSpPr txBox="1"/>
          <p:nvPr/>
        </p:nvSpPr>
        <p:spPr>
          <a:xfrm>
            <a:off x="9124281" y="100679"/>
            <a:ext cx="6408712" cy="923330"/>
          </a:xfrm>
          <a:prstGeom prst="rect">
            <a:avLst/>
          </a:prstGeom>
          <a:noFill/>
        </p:spPr>
        <p:txBody>
          <a:bodyPr wrap="square" rtlCol="0">
            <a:spAutoFit/>
          </a:bodyPr>
          <a:p>
            <a:pPr algn="ctr"/>
            <a:r>
              <a:rPr kumimoji="1" lang="en-US" altLang="zh-CN" sz="5400" b="1" dirty="0" smtClean="0">
                <a:solidFill>
                  <a:srgbClr val="376092"/>
                </a:solidFill>
              </a:rPr>
              <a:t>Broaden our horizon </a:t>
            </a:r>
            <a:endParaRPr kumimoji="1" lang="zh-CN" altLang="en-US" sz="54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0D9E4"/>
              </a:solidFill>
            </a:endParaRPr>
          </a:p>
        </p:txBody>
      </p:sp>
      <p:sp>
        <p:nvSpPr>
          <p:cNvPr id="5" name="矩形 4"/>
          <p:cNvSpPr/>
          <p:nvPr/>
        </p:nvSpPr>
        <p:spPr>
          <a:xfrm>
            <a:off x="1511152" y="0"/>
            <a:ext cx="7376200" cy="1313384"/>
          </a:xfrm>
          <a:prstGeom prst="rect">
            <a:avLst/>
          </a:prstGeom>
          <a:solidFill>
            <a:srgbClr val="415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9124281" y="100679"/>
            <a:ext cx="6408712" cy="923330"/>
          </a:xfrm>
          <a:prstGeom prst="rect">
            <a:avLst/>
          </a:prstGeom>
          <a:noFill/>
        </p:spPr>
        <p:txBody>
          <a:bodyPr wrap="square" rtlCol="0">
            <a:spAutoFit/>
          </a:bodyPr>
          <a:lstStyle/>
          <a:p>
            <a:pPr algn="ctr"/>
            <a:r>
              <a:rPr kumimoji="1" lang="en-US" altLang="zh-CN" sz="5400" b="1" dirty="0" smtClean="0">
                <a:solidFill>
                  <a:srgbClr val="376092"/>
                </a:solidFill>
              </a:rPr>
              <a:t>Broaden our horizon </a:t>
            </a:r>
            <a:endParaRPr kumimoji="1" lang="zh-CN" altLang="en-US" sz="5400" b="1" dirty="0">
              <a:solidFill>
                <a:srgbClr val="376092"/>
              </a:solidFill>
            </a:endParaRPr>
          </a:p>
        </p:txBody>
      </p:sp>
      <p:sp>
        <p:nvSpPr>
          <p:cNvPr id="10" name="文本框 9"/>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1007110" y="2178050"/>
            <a:ext cx="6934200" cy="5410200"/>
          </a:xfrm>
          <a:prstGeom prst="rect">
            <a:avLst/>
          </a:prstGeom>
        </p:spPr>
      </p:pic>
      <p:sp>
        <p:nvSpPr>
          <p:cNvPr id="12" name="文本框 11"/>
          <p:cNvSpPr txBox="1"/>
          <p:nvPr/>
        </p:nvSpPr>
        <p:spPr>
          <a:xfrm>
            <a:off x="7916545" y="1793240"/>
            <a:ext cx="9209405" cy="9570720"/>
          </a:xfrm>
          <a:prstGeom prst="rect">
            <a:avLst/>
          </a:prstGeom>
          <a:noFill/>
        </p:spPr>
        <p:txBody>
          <a:bodyPr wrap="square" rtlCol="0">
            <a:spAutoFit/>
          </a:bodyPr>
          <a:lstStyle/>
          <a:p>
            <a:pPr algn="ctr"/>
            <a:r>
              <a:rPr lang="zh-CN" altLang="en-US" sz="4400" b="1" dirty="0">
                <a:solidFill>
                  <a:srgbClr val="800000"/>
                </a:solidFill>
                <a:latin typeface="华文中宋" panose="02010600040101010101" charset="-122"/>
                <a:ea typeface="华文中宋" panose="02010600040101010101" charset="-122"/>
                <a:sym typeface="+mn-ea"/>
              </a:rPr>
              <a:t>患难之交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 in adversity </a:t>
            </a:r>
            <a:r>
              <a:rPr lang="zh-CN" altLang="en-US" sz="4400" b="1" dirty="0">
                <a:solidFill>
                  <a:srgbClr val="800000"/>
                </a:solidFill>
                <a:latin typeface="华文中宋" panose="02010600040101010101" charset="-122"/>
                <a:ea typeface="华文中宋" panose="02010600040101010101" charset="-122"/>
                <a:sym typeface="+mn-ea"/>
              </a:rPr>
              <a:t>    </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刎颈之交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sworn friend;Damon and Pythias (friendship); a friendship to the death</a:t>
            </a:r>
            <a:endParaRPr lang="en-US" altLang="zh-CN"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莫逆之交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 with complete mutual understanding; David and Jonathan   </a:t>
            </a:r>
            <a:r>
              <a:rPr lang="zh-CN" altLang="en-US" sz="4400" b="1" dirty="0">
                <a:solidFill>
                  <a:srgbClr val="800000"/>
                </a:solidFill>
                <a:latin typeface="华文中宋" panose="02010600040101010101" charset="-122"/>
                <a:ea typeface="华文中宋" panose="02010600040101010101" charset="-122"/>
                <a:sym typeface="+mn-ea"/>
              </a:rPr>
              <a:t> </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贫贱之交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friendship</a:t>
            </a:r>
            <a:r>
              <a:rPr lang="en-US" altLang="zh-CN" sz="4400">
                <a:latin typeface="Arial" panose="020B0604020202020204" pitchFamily="34" charset="0"/>
                <a:ea typeface="宋体" panose="02010600030101010101" pitchFamily="2" charset="-122"/>
                <a:sym typeface="+mn-ea"/>
              </a:rPr>
              <a:t> </a:t>
            </a:r>
            <a:r>
              <a:rPr lang="en-US" altLang="zh-CN" sz="4400" b="1">
                <a:solidFill>
                  <a:srgbClr val="000066"/>
                </a:solidFill>
                <a:latin typeface="Times New Roman" panose="02020603050405020304" charset="0"/>
                <a:ea typeface="宋体" panose="02010600030101010101" pitchFamily="2" charset="-122"/>
                <a:sym typeface="+mn-ea"/>
              </a:rPr>
              <a:t>between people who are poverty-stricken and from humble circumstances</a:t>
            </a:r>
            <a:endParaRPr lang="zh-CN" altLang="en-US" sz="4400" b="1" dirty="0">
              <a:solidFill>
                <a:srgbClr val="800000"/>
              </a:solidFill>
              <a:latin typeface="华文中宋" panose="02010600040101010101" charset="-122"/>
              <a:ea typeface="华文中宋" panose="02010600040101010101" charset="-122"/>
            </a:endParaRPr>
          </a:p>
          <a:p>
            <a:pPr algn="ctr"/>
            <a:r>
              <a:rPr lang="zh-CN" altLang="en-US" sz="4400" b="1" dirty="0">
                <a:solidFill>
                  <a:srgbClr val="800000"/>
                </a:solidFill>
                <a:latin typeface="华文中宋" panose="02010600040101010101" charset="-122"/>
                <a:ea typeface="华文中宋" panose="02010600040101010101" charset="-122"/>
                <a:sym typeface="+mn-ea"/>
              </a:rPr>
              <a:t>    </a:t>
            </a:r>
            <a:endParaRPr lang="zh-CN" altLang="en-US" sz="4400" b="1" dirty="0">
              <a:solidFill>
                <a:srgbClr val="800000"/>
              </a:solidFill>
              <a:latin typeface="华文中宋" panose="02010600040101010101" charset="-122"/>
              <a:ea typeface="华文中宋" panose="02010600040101010101" charset="-122"/>
            </a:endParaRPr>
          </a:p>
          <a:p>
            <a:endParaRPr lang="zh-CN" altLang="en-US" sz="4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7848872" cy="158201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7884876" cy="1015663"/>
          </a:xfrm>
          <a:prstGeom prst="rect">
            <a:avLst/>
          </a:prstGeom>
          <a:noFill/>
        </p:spPr>
        <p:txBody>
          <a:bodyPr wrap="square" rtlCol="0">
            <a:spAutoFit/>
          </a:bodyPr>
          <a:lstStyle/>
          <a:p>
            <a:r>
              <a:rPr kumimoji="1" lang="en-US" altLang="zh-CN" sz="6000" b="1" dirty="0" smtClean="0">
                <a:solidFill>
                  <a:schemeClr val="bg1"/>
                </a:solidFill>
              </a:rPr>
              <a:t>Further development</a:t>
            </a:r>
            <a:endParaRPr kumimoji="1" lang="zh-CN" altLang="en-US" sz="6000" b="1" dirty="0">
              <a:solidFill>
                <a:schemeClr val="bg1"/>
              </a:solidFill>
            </a:endParaRPr>
          </a:p>
        </p:txBody>
      </p:sp>
      <p:sp>
        <p:nvSpPr>
          <p:cNvPr id="9" name="矩形 8"/>
          <p:cNvSpPr/>
          <p:nvPr/>
        </p:nvSpPr>
        <p:spPr>
          <a:xfrm>
            <a:off x="5796280" y="4428490"/>
            <a:ext cx="10081260" cy="4773295"/>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936282" y="5369903"/>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smtClean="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13" name="矩形 12">
            <a:hlinkClick r:id="rId2" action="ppaction://hlinksldjump"/>
          </p:cNvPr>
          <p:cNvSpPr/>
          <p:nvPr/>
        </p:nvSpPr>
        <p:spPr>
          <a:xfrm>
            <a:off x="7182634" y="5417891"/>
            <a:ext cx="7308812" cy="1152128"/>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rgbClr val="855259"/>
                </a:solidFill>
                <a:latin typeface="+mj-lt"/>
              </a:rPr>
              <a:t> Unit project</a:t>
            </a:r>
            <a:endParaRPr kumimoji="1" lang="zh-CN" altLang="en-US" sz="5400" b="1" dirty="0">
              <a:solidFill>
                <a:srgbClr val="855259"/>
              </a:solidFill>
              <a:latin typeface="+mj-lt"/>
            </a:endParaRPr>
          </a:p>
        </p:txBody>
      </p:sp>
      <p:sp>
        <p:nvSpPr>
          <p:cNvPr id="20" name="矩形 19">
            <a:hlinkClick r:id="rId3" action="ppaction://hlinksldjump"/>
          </p:cNvPr>
          <p:cNvSpPr/>
          <p:nvPr/>
        </p:nvSpPr>
        <p:spPr>
          <a:xfrm>
            <a:off x="7128024" y="7002304"/>
            <a:ext cx="7343112" cy="108012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accent1">
                    <a:lumMod val="75000"/>
                  </a:schemeClr>
                </a:solidFill>
              </a:rPr>
              <a:t> Broaden our horizon</a:t>
            </a:r>
            <a:endParaRPr kumimoji="1" lang="zh-CN" altLang="en-US" sz="5400" b="1" dirty="0">
              <a:solidFill>
                <a:schemeClr val="accent1">
                  <a:lumMod val="75000"/>
                </a:schemeClr>
              </a:solidFill>
            </a:endParaRPr>
          </a:p>
        </p:txBody>
      </p:sp>
      <p:sp>
        <p:nvSpPr>
          <p:cNvPr id="12" name="文本框 11"/>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4"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0D9E4"/>
              </a:solidFill>
            </a:endParaRPr>
          </a:p>
        </p:txBody>
      </p:sp>
      <p:sp>
        <p:nvSpPr>
          <p:cNvPr id="5" name="矩形 4"/>
          <p:cNvSpPr/>
          <p:nvPr/>
        </p:nvSpPr>
        <p:spPr>
          <a:xfrm>
            <a:off x="1511152" y="0"/>
            <a:ext cx="7376200" cy="1313384"/>
          </a:xfrm>
          <a:prstGeom prst="rect">
            <a:avLst/>
          </a:prstGeom>
          <a:solidFill>
            <a:srgbClr val="415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9124281" y="100679"/>
            <a:ext cx="6408712" cy="923330"/>
          </a:xfrm>
          <a:prstGeom prst="rect">
            <a:avLst/>
          </a:prstGeom>
          <a:noFill/>
        </p:spPr>
        <p:txBody>
          <a:bodyPr wrap="square" rtlCol="0">
            <a:spAutoFit/>
          </a:bodyPr>
          <a:lstStyle/>
          <a:p>
            <a:pPr algn="ctr"/>
            <a:r>
              <a:rPr kumimoji="1" lang="en-US" altLang="zh-CN" sz="5400" b="1" dirty="0" smtClean="0">
                <a:solidFill>
                  <a:srgbClr val="376092"/>
                </a:solidFill>
              </a:rPr>
              <a:t>Broaden our horizon </a:t>
            </a:r>
            <a:endParaRPr kumimoji="1" lang="zh-CN" altLang="en-US" sz="5400" b="1" dirty="0">
              <a:solidFill>
                <a:srgbClr val="376092"/>
              </a:solidFill>
            </a:endParaRPr>
          </a:p>
        </p:txBody>
      </p:sp>
      <p:sp>
        <p:nvSpPr>
          <p:cNvPr id="10" name="文本框 9"/>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91210" y="2898140"/>
            <a:ext cx="9209405" cy="8216900"/>
          </a:xfrm>
          <a:prstGeom prst="rect">
            <a:avLst/>
          </a:prstGeom>
          <a:noFill/>
        </p:spPr>
        <p:txBody>
          <a:bodyPr wrap="square" rtlCol="0">
            <a:spAutoFit/>
          </a:bodyPr>
          <a:lstStyle/>
          <a:p>
            <a:pPr algn="ctr"/>
            <a:r>
              <a:rPr lang="zh-CN" altLang="en-US" sz="4400" b="1" dirty="0">
                <a:solidFill>
                  <a:srgbClr val="800000"/>
                </a:solidFill>
                <a:latin typeface="华文中宋" panose="02010600040101010101" charset="-122"/>
                <a:ea typeface="华文中宋" panose="02010600040101010101" charset="-122"/>
                <a:sym typeface="+mn-ea"/>
              </a:rPr>
              <a:t>君子之交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friendship between gentlemen</a:t>
            </a:r>
            <a:r>
              <a:rPr lang="zh-CN" altLang="en-US" sz="4400" b="1" dirty="0">
                <a:solidFill>
                  <a:srgbClr val="800000"/>
                </a:solidFill>
                <a:latin typeface="华文中宋" panose="02010600040101010101" charset="-122"/>
                <a:ea typeface="华文中宋" panose="02010600040101010101" charset="-122"/>
                <a:sym typeface="+mn-ea"/>
              </a:rPr>
              <a:t> </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小人之交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friendship between villains</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 青梅竹马</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a friendship formed in childhood -- said of boys and girls </a:t>
            </a:r>
            <a:r>
              <a:rPr lang="zh-CN" altLang="en-US" sz="4400" b="1" dirty="0">
                <a:solidFill>
                  <a:srgbClr val="800000"/>
                </a:solidFill>
                <a:latin typeface="华文中宋" panose="02010600040101010101" charset="-122"/>
                <a:ea typeface="华文中宋" panose="02010600040101010101" charset="-122"/>
                <a:sym typeface="+mn-ea"/>
              </a:rPr>
              <a:t>    </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zh-CN" altLang="en-US" sz="4400" b="1" dirty="0">
                <a:solidFill>
                  <a:srgbClr val="800000"/>
                </a:solidFill>
                <a:latin typeface="华文中宋" panose="02010600040101010101" charset="-122"/>
                <a:ea typeface="华文中宋" panose="02010600040101010101" charset="-122"/>
                <a:sym typeface="+mn-ea"/>
              </a:rPr>
              <a:t>忘年之交</a:t>
            </a:r>
            <a:endParaRPr lang="zh-CN" altLang="en-US" sz="4400" b="1" dirty="0">
              <a:solidFill>
                <a:srgbClr val="800000"/>
              </a:solidFill>
              <a:latin typeface="华文中宋" panose="02010600040101010101" charset="-122"/>
              <a:ea typeface="华文中宋" panose="02010600040101010101" charset="-122"/>
              <a:sym typeface="+mn-ea"/>
            </a:endParaRPr>
          </a:p>
          <a:p>
            <a:pPr algn="ctr"/>
            <a:r>
              <a:rPr lang="en-US" altLang="zh-CN" sz="4400" b="1">
                <a:solidFill>
                  <a:srgbClr val="000066"/>
                </a:solidFill>
                <a:latin typeface="Times New Roman" panose="02020603050405020304" charset="0"/>
                <a:ea typeface="宋体" panose="02010600030101010101" pitchFamily="2" charset="-122"/>
                <a:sym typeface="+mn-ea"/>
              </a:rPr>
              <a:t>friendship between generations/ cross-generational friendship</a:t>
            </a:r>
            <a:endParaRPr lang="en-US" altLang="zh-CN" sz="4400" b="1">
              <a:solidFill>
                <a:srgbClr val="000066"/>
              </a:solidFill>
              <a:latin typeface="Times New Roman" panose="02020603050405020304" charset="0"/>
              <a:ea typeface="宋体" panose="02010600030101010101" pitchFamily="2" charset="-122"/>
            </a:endParaRPr>
          </a:p>
          <a:p>
            <a:pPr algn="ctr"/>
            <a:endParaRPr lang="zh-CN" altLang="en-US" sz="4400" b="1" dirty="0">
              <a:solidFill>
                <a:srgbClr val="800000"/>
              </a:solidFill>
              <a:latin typeface="华文中宋" panose="02010600040101010101" charset="-122"/>
              <a:ea typeface="华文中宋" panose="02010600040101010101" charset="-122"/>
            </a:endParaRPr>
          </a:p>
          <a:p>
            <a:endParaRPr lang="zh-CN" altLang="en-US" sz="4400"/>
          </a:p>
        </p:txBody>
      </p:sp>
      <p:pic>
        <p:nvPicPr>
          <p:cNvPr id="8" name="图片 7"/>
          <p:cNvPicPr>
            <a:picLocks noChangeAspect="1"/>
          </p:cNvPicPr>
          <p:nvPr/>
        </p:nvPicPr>
        <p:blipFill>
          <a:blip r:embed="rId1"/>
          <a:stretch>
            <a:fillRect/>
          </a:stretch>
        </p:blipFill>
        <p:spPr>
          <a:xfrm>
            <a:off x="10666095" y="3299460"/>
            <a:ext cx="6250305" cy="77450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7848872" cy="158201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7884876" cy="1015663"/>
          </a:xfrm>
          <a:prstGeom prst="rect">
            <a:avLst/>
          </a:prstGeom>
          <a:noFill/>
        </p:spPr>
        <p:txBody>
          <a:bodyPr wrap="square" rtlCol="0">
            <a:spAutoFit/>
          </a:bodyPr>
          <a:lstStyle/>
          <a:p>
            <a:r>
              <a:rPr kumimoji="1" lang="en-US" altLang="zh-CN" sz="6000" b="1" dirty="0" smtClean="0">
                <a:solidFill>
                  <a:schemeClr val="bg1"/>
                </a:solidFill>
              </a:rPr>
              <a:t>Further development</a:t>
            </a:r>
            <a:endParaRPr kumimoji="1" lang="zh-CN" altLang="en-US" sz="6000" b="1" dirty="0">
              <a:solidFill>
                <a:schemeClr val="bg1"/>
              </a:solidFill>
            </a:endParaRPr>
          </a:p>
        </p:txBody>
      </p:sp>
      <p:sp>
        <p:nvSpPr>
          <p:cNvPr id="12" name="文本框 11"/>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4"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5327576" y="5993904"/>
            <a:ext cx="8028892" cy="2362305"/>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i="1" dirty="0" smtClean="0"/>
              <a:t>Thank you!</a:t>
            </a:r>
            <a:endParaRPr kumimoji="1" lang="zh-CN" altLang="en-US" sz="88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7848872" cy="158201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7884876" cy="1015663"/>
          </a:xfrm>
          <a:prstGeom prst="rect">
            <a:avLst/>
          </a:prstGeom>
          <a:noFill/>
        </p:spPr>
        <p:txBody>
          <a:bodyPr wrap="square" rtlCol="0">
            <a:spAutoFit/>
          </a:bodyPr>
          <a:lstStyle/>
          <a:p>
            <a:r>
              <a:rPr kumimoji="1" lang="en-US" altLang="zh-CN" sz="6000" b="1" dirty="0" smtClean="0">
                <a:solidFill>
                  <a:schemeClr val="bg1"/>
                </a:solidFill>
              </a:rPr>
              <a:t>Further development</a:t>
            </a:r>
            <a:endParaRPr kumimoji="1" lang="zh-CN" altLang="en-US" sz="6000" b="1" dirty="0">
              <a:solidFill>
                <a:schemeClr val="bg1"/>
              </a:solidFill>
            </a:endParaRPr>
          </a:p>
        </p:txBody>
      </p:sp>
      <p:sp>
        <p:nvSpPr>
          <p:cNvPr id="9" name="矩形 8"/>
          <p:cNvSpPr/>
          <p:nvPr/>
        </p:nvSpPr>
        <p:spPr>
          <a:xfrm>
            <a:off x="5796280" y="4428490"/>
            <a:ext cx="10081260" cy="4773295"/>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936282" y="5369903"/>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smtClean="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smtClean="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13" name="矩形 12">
            <a:hlinkClick r:id="rId2" action="ppaction://hlinksldjump"/>
          </p:cNvPr>
          <p:cNvSpPr/>
          <p:nvPr/>
        </p:nvSpPr>
        <p:spPr>
          <a:xfrm>
            <a:off x="7182634" y="5417891"/>
            <a:ext cx="7308812" cy="1152128"/>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rgbClr val="855259"/>
                </a:solidFill>
                <a:latin typeface="+mj-lt"/>
              </a:rPr>
              <a:t> Unit project</a:t>
            </a:r>
            <a:endParaRPr kumimoji="1" lang="zh-CN" altLang="en-US" sz="5400" b="1" dirty="0">
              <a:solidFill>
                <a:srgbClr val="855259"/>
              </a:solidFill>
              <a:latin typeface="+mj-lt"/>
            </a:endParaRPr>
          </a:p>
        </p:txBody>
      </p:sp>
      <p:sp>
        <p:nvSpPr>
          <p:cNvPr id="20" name="矩形 19">
            <a:hlinkClick r:id="rId3" action="ppaction://hlinksldjump"/>
          </p:cNvPr>
          <p:cNvSpPr/>
          <p:nvPr/>
        </p:nvSpPr>
        <p:spPr>
          <a:xfrm>
            <a:off x="7128024" y="7002304"/>
            <a:ext cx="7343112"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50000"/>
                  </a:schemeClr>
                </a:solidFill>
              </a:rPr>
              <a:t> Broaden our horizon</a:t>
            </a:r>
            <a:endParaRPr kumimoji="1" lang="en-US" altLang="zh-CN" sz="5400" b="1" dirty="0" smtClean="0">
              <a:solidFill>
                <a:schemeClr val="bg1">
                  <a:lumMod val="50000"/>
                </a:schemeClr>
              </a:solidFill>
            </a:endParaRPr>
          </a:p>
        </p:txBody>
      </p:sp>
      <p:sp>
        <p:nvSpPr>
          <p:cNvPr id="12" name="文本框 11"/>
          <p:cNvSpPr txBox="1"/>
          <p:nvPr/>
        </p:nvSpPr>
        <p:spPr>
          <a:xfrm>
            <a:off x="12240344" y="13050688"/>
            <a:ext cx="9217024" cy="46037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3</a:t>
            </a:r>
            <a:endParaRPr kumimoji="1" lang="zh-CN" altLang="en-US" sz="2400" b="1" dirty="0">
              <a:solidFill>
                <a:srgbClr val="415070"/>
              </a:solidFill>
              <a:latin typeface="+mj-lt"/>
            </a:endParaRPr>
          </a:p>
        </p:txBody>
      </p:sp>
      <p:cxnSp>
        <p:nvCxnSpPr>
          <p:cNvPr id="14"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7" name="圆角矩形 6"/>
          <p:cNvSpPr/>
          <p:nvPr/>
        </p:nvSpPr>
        <p:spPr>
          <a:xfrm>
            <a:off x="944880" y="1555750"/>
            <a:ext cx="5914390" cy="1062355"/>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t>Put on a short play</a:t>
            </a:r>
            <a:endParaRPr kumimoji="1" lang="en-US" altLang="zh-CN" sz="5400" dirty="0" smtClean="0"/>
          </a:p>
        </p:txBody>
      </p:sp>
      <p:sp>
        <p:nvSpPr>
          <p:cNvPr id="8" name="文本框 7"/>
          <p:cNvSpPr txBox="1"/>
          <p:nvPr/>
        </p:nvSpPr>
        <p:spPr>
          <a:xfrm>
            <a:off x="7153365" y="1672218"/>
            <a:ext cx="8244205" cy="829945"/>
          </a:xfrm>
          <a:prstGeom prst="rect">
            <a:avLst/>
          </a:prstGeom>
          <a:noFill/>
        </p:spPr>
        <p:txBody>
          <a:bodyPr wrap="none" rtlCol="0">
            <a:spAutoFit/>
          </a:bodyPr>
          <a:lstStyle/>
          <a:p>
            <a:pPr algn="l"/>
            <a:r>
              <a:rPr lang="en-US" altLang="zh-CN" sz="6000" b="1" i="1" dirty="0" smtClean="0">
                <a:solidFill>
                  <a:srgbClr val="FF0000"/>
                </a:solidFill>
              </a:rPr>
              <a:t>How to foster good relationships</a:t>
            </a:r>
            <a:endParaRPr lang="en-US" altLang="zh-CN" sz="6000" b="1" i="1" dirty="0" smtClean="0">
              <a:solidFill>
                <a:srgbClr val="FF0000"/>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动作按钮: 第一张 11">
            <a:hlinkClick r:id="rId1" action="ppaction://hlinksldjump" highlightClick="1"/>
          </p:cNvPr>
          <p:cNvSpPr/>
          <p:nvPr/>
        </p:nvSpPr>
        <p:spPr>
          <a:xfrm>
            <a:off x="16430208" y="11466512"/>
            <a:ext cx="994712" cy="1008112"/>
          </a:xfrm>
          <a:prstGeom prst="actionButtonHom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884545" y="-2099945"/>
            <a:ext cx="6503670" cy="16383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文本框 11"/>
          <p:cNvSpPr txBox="1"/>
          <p:nvPr/>
        </p:nvSpPr>
        <p:spPr>
          <a:xfrm>
            <a:off x="1763395" y="3200400"/>
            <a:ext cx="14665960" cy="5739130"/>
          </a:xfrm>
          <a:prstGeom prst="rect">
            <a:avLst/>
          </a:prstGeom>
          <a:noFill/>
          <a:ln w="76200">
            <a:noFill/>
          </a:ln>
        </p:spPr>
        <p:txBody>
          <a:bodyPr wrap="square" rtlCol="0">
            <a:spAutoFit/>
          </a:bodyPr>
          <a:lstStyle/>
          <a:p>
            <a:pPr>
              <a:spcAft>
                <a:spcPts val="1800"/>
              </a:spcAft>
            </a:pPr>
            <a:r>
              <a:rPr lang="en-US" altLang="zh-CN" sz="4000" b="1" dirty="0" smtClean="0">
                <a:solidFill>
                  <a:schemeClr val="accent6">
                    <a:lumMod val="75000"/>
                  </a:schemeClr>
                </a:solidFill>
              </a:rPr>
              <a:t>E</a:t>
            </a:r>
            <a:r>
              <a:rPr lang="en-US" altLang="zh-CN" sz="4400" b="1" dirty="0" smtClean="0">
                <a:solidFill>
                  <a:schemeClr val="accent6">
                    <a:lumMod val="75000"/>
                  </a:schemeClr>
                </a:solidFill>
              </a:rPr>
              <a:t>veryone needs love, companionship, security, and support from family members, friends, colleagues, and even strangers. But how to foster good interpersonal relationships? </a:t>
            </a:r>
            <a:endParaRPr lang="en-US" altLang="zh-CN" sz="4400" b="1" dirty="0" smtClean="0">
              <a:solidFill>
                <a:schemeClr val="accent6">
                  <a:lumMod val="75000"/>
                </a:schemeClr>
              </a:solidFill>
            </a:endParaRPr>
          </a:p>
          <a:p>
            <a:pPr>
              <a:spcAft>
                <a:spcPts val="1800"/>
              </a:spcAft>
            </a:pPr>
            <a:r>
              <a:rPr lang="en-US" altLang="zh-CN" sz="4400" b="1" dirty="0" smtClean="0">
                <a:solidFill>
                  <a:schemeClr val="accent6">
                    <a:lumMod val="75000"/>
                  </a:schemeClr>
                </a:solidFill>
              </a:rPr>
              <a:t>To answer this question, the university is going to hold an English short play contest. You are going to participate in this contest to demonstrate how to nurture closeness and harmony in relationships, especially when you come across problems.</a:t>
            </a:r>
            <a:endParaRPr lang="en-US" altLang="zh-CN" sz="4400" b="1" dirty="0" smtClean="0">
              <a:solidFill>
                <a:schemeClr val="accent6">
                  <a:lumMod val="75000"/>
                </a:schemeClr>
              </a:solidFill>
            </a:endParaRPr>
          </a:p>
        </p:txBody>
      </p:sp>
      <p:pic>
        <p:nvPicPr>
          <p:cNvPr id="9" name="图片 8"/>
          <p:cNvPicPr>
            <a:picLocks noChangeAspect="1"/>
          </p:cNvPicPr>
          <p:nvPr/>
        </p:nvPicPr>
        <p:blipFill>
          <a:blip r:embed="rId3"/>
          <a:stretch>
            <a:fillRect/>
          </a:stretch>
        </p:blipFill>
        <p:spPr>
          <a:xfrm>
            <a:off x="5530850" y="8305165"/>
            <a:ext cx="8549005" cy="4474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outHorizont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arn(outHorizontal)">
                                      <p:cBhvr>
                                        <p:cTn id="1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7" name="圆角矩形 6"/>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719142" y="597431"/>
            <a:ext cx="8704714" cy="154817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文本框 11"/>
          <p:cNvSpPr txBox="1"/>
          <p:nvPr/>
        </p:nvSpPr>
        <p:spPr>
          <a:xfrm>
            <a:off x="1851361" y="4273964"/>
            <a:ext cx="14462154" cy="2306955"/>
          </a:xfrm>
          <a:prstGeom prst="rect">
            <a:avLst/>
          </a:prstGeom>
          <a:noFill/>
          <a:ln w="76200">
            <a:noFill/>
          </a:ln>
        </p:spPr>
        <p:txBody>
          <a:bodyPr wrap="square" rtlCol="0">
            <a:spAutoFit/>
          </a:bodyPr>
          <a:lstStyle/>
          <a:p>
            <a:r>
              <a:rPr lang="en-US" altLang="zh-CN" sz="4800" b="1" i="1" dirty="0" smtClean="0">
                <a:solidFill>
                  <a:schemeClr val="accent5">
                    <a:lumMod val="75000"/>
                  </a:schemeClr>
                </a:solidFill>
                <a:latin typeface="Times New Roman" panose="02020603050405020304" charset="0"/>
                <a:cs typeface="Times New Roman" panose="02020603050405020304" charset="0"/>
              </a:rPr>
              <a:t>Step 1: Form groups</a:t>
            </a:r>
            <a:endParaRPr lang="en-US" altLang="zh-CN" sz="4800" b="1" i="1" dirty="0" smtClean="0">
              <a:solidFill>
                <a:schemeClr val="accent5">
                  <a:lumMod val="75000"/>
                </a:schemeClr>
              </a:solidFill>
              <a:latin typeface="Times New Roman" panose="02020603050405020304" charset="0"/>
              <a:cs typeface="Times New Roman" panose="02020603050405020304" charset="0"/>
            </a:endParaRPr>
          </a:p>
          <a:p>
            <a:r>
              <a:rPr lang="en-US" altLang="zh-CN" sz="4800" dirty="0" smtClean="0">
                <a:solidFill>
                  <a:schemeClr val="accent5">
                    <a:lumMod val="75000"/>
                  </a:schemeClr>
                </a:solidFill>
                <a:latin typeface="Times New Roman" panose="02020603050405020304" charset="0"/>
                <a:cs typeface="Times New Roman" panose="02020603050405020304" charset="0"/>
              </a:rPr>
              <a:t>Form groups of three, and decide who will be the actor / actress and who will be the narrator.</a:t>
            </a:r>
            <a:endParaRPr lang="en-US" altLang="zh-CN" sz="4800" dirty="0" smtClean="0">
              <a:solidFill>
                <a:schemeClr val="accent5">
                  <a:lumMod val="75000"/>
                </a:schemeClr>
              </a:solidFill>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2"/>
          <a:stretch>
            <a:fillRect/>
          </a:stretch>
        </p:blipFill>
        <p:spPr>
          <a:xfrm>
            <a:off x="4758055" y="6798945"/>
            <a:ext cx="7482205" cy="5281930"/>
          </a:xfrm>
          <a:prstGeom prst="rect">
            <a:avLst/>
          </a:prstGeom>
        </p:spPr>
      </p:pic>
      <p:sp>
        <p:nvSpPr>
          <p:cNvPr id="8" name="文本框 7"/>
          <p:cNvSpPr txBox="1"/>
          <p:nvPr/>
        </p:nvSpPr>
        <p:spPr>
          <a:xfrm>
            <a:off x="2551520" y="2982223"/>
            <a:ext cx="8244205" cy="829945"/>
          </a:xfrm>
          <a:prstGeom prst="rect">
            <a:avLst/>
          </a:prstGeom>
          <a:noFill/>
        </p:spPr>
        <p:txBody>
          <a:bodyPr wrap="none" rtlCol="0">
            <a:spAutoFit/>
          </a:bodyPr>
          <a:lstStyle/>
          <a:p>
            <a:pPr algn="l"/>
            <a:r>
              <a:rPr lang="en-US" altLang="zh-CN" sz="6000" b="1" i="1" dirty="0" smtClean="0">
                <a:solidFill>
                  <a:srgbClr val="FF0000"/>
                </a:solidFill>
              </a:rPr>
              <a:t>How to foster good relationships</a:t>
            </a:r>
            <a:endParaRPr lang="en-US" altLang="zh-CN" sz="6000" b="1" i="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arn(outHorizontal)">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barn(outHorizontal)">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4883785" y="331470"/>
            <a:ext cx="8912860" cy="161677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文本框 11"/>
          <p:cNvSpPr txBox="1"/>
          <p:nvPr/>
        </p:nvSpPr>
        <p:spPr>
          <a:xfrm>
            <a:off x="2112010" y="4307205"/>
            <a:ext cx="14456410" cy="8216900"/>
          </a:xfrm>
          <a:prstGeom prst="rect">
            <a:avLst/>
          </a:prstGeom>
          <a:noFill/>
          <a:ln w="76200">
            <a:noFill/>
          </a:ln>
        </p:spPr>
        <p:txBody>
          <a:bodyPr wrap="square" rtlCol="0">
            <a:spAutoFit/>
          </a:bodyPr>
          <a:lstStyle/>
          <a:p>
            <a:r>
              <a:rPr lang="en-US" altLang="zh-CN" sz="4800" b="1" i="1" dirty="0" smtClean="0">
                <a:solidFill>
                  <a:schemeClr val="accent5">
                    <a:lumMod val="75000"/>
                  </a:schemeClr>
                </a:solidFill>
                <a:latin typeface="Times New Roman" panose="02020603050405020304" charset="0"/>
                <a:cs typeface="Times New Roman" panose="02020603050405020304" charset="0"/>
              </a:rPr>
              <a:t>Step 2: Choose a scenario and prepare a short play</a:t>
            </a:r>
            <a:endParaRPr lang="en-US" altLang="zh-CN" sz="4800" b="1" i="1" dirty="0" smtClean="0">
              <a:solidFill>
                <a:schemeClr val="accent5">
                  <a:lumMod val="75000"/>
                </a:schemeClr>
              </a:solidFill>
              <a:latin typeface="Times New Roman" panose="02020603050405020304" charset="0"/>
              <a:cs typeface="Times New Roman" panose="02020603050405020304" charset="0"/>
            </a:endParaRPr>
          </a:p>
          <a:p>
            <a:r>
              <a:rPr lang="en-US" altLang="zh-CN" sz="4800" dirty="0" smtClean="0">
                <a:solidFill>
                  <a:schemeClr val="accent5">
                    <a:lumMod val="75000"/>
                  </a:schemeClr>
                </a:solidFill>
                <a:latin typeface="Times New Roman" panose="02020603050405020304" charset="0"/>
                <a:cs typeface="Times New Roman" panose="02020603050405020304" charset="0"/>
              </a:rPr>
              <a:t>Each group chooses a scenario from the following four choices. You need to act out your solution to the specific problem in the scenario, and show how a good personal relationship can be fostered or a potential conflict solved through effective communication. During preparation, all the members should brainstorm the story line as well as the lines for the narrator. The narrator is supposed to give </a:t>
            </a:r>
            <a:endParaRPr lang="en-US" altLang="zh-CN" sz="4800" dirty="0" smtClean="0">
              <a:solidFill>
                <a:schemeClr val="accent5">
                  <a:lumMod val="75000"/>
                </a:schemeClr>
              </a:solidFill>
              <a:latin typeface="Times New Roman" panose="02020603050405020304" charset="0"/>
              <a:cs typeface="Times New Roman" panose="02020603050405020304" charset="0"/>
            </a:endParaRPr>
          </a:p>
          <a:p>
            <a:r>
              <a:rPr lang="en-US" altLang="zh-CN" sz="4800" dirty="0" smtClean="0">
                <a:solidFill>
                  <a:schemeClr val="accent5">
                    <a:lumMod val="75000"/>
                  </a:schemeClr>
                </a:solidFill>
                <a:latin typeface="Times New Roman" panose="02020603050405020304" charset="0"/>
                <a:cs typeface="Times New Roman" panose="02020603050405020304" charset="0"/>
              </a:rPr>
              <a:t>a very brief introduction to the characters and the scenario before the performance and explain why you think your group’s solution might be effective after the performance.</a:t>
            </a:r>
            <a:endParaRPr lang="en-US" altLang="zh-CN" sz="4800" dirty="0" smtClean="0">
              <a:solidFill>
                <a:schemeClr val="accent5">
                  <a:lumMod val="75000"/>
                </a:schemeClr>
              </a:solidFill>
              <a:latin typeface="Times New Roman" panose="02020603050405020304" charset="0"/>
              <a:cs typeface="Times New Roman" panose="02020603050405020304" charset="0"/>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8" name="文本框 7"/>
          <p:cNvSpPr txBox="1"/>
          <p:nvPr/>
        </p:nvSpPr>
        <p:spPr>
          <a:xfrm>
            <a:off x="2551520" y="2982223"/>
            <a:ext cx="8244205" cy="829945"/>
          </a:xfrm>
          <a:prstGeom prst="rect">
            <a:avLst/>
          </a:prstGeom>
          <a:noFill/>
        </p:spPr>
        <p:txBody>
          <a:bodyPr wrap="none" rtlCol="0">
            <a:spAutoFit/>
          </a:bodyPr>
          <a:lstStyle/>
          <a:p>
            <a:pPr algn="l"/>
            <a:r>
              <a:rPr lang="en-US" altLang="zh-CN" sz="6000" b="1" i="1" dirty="0" smtClean="0">
                <a:solidFill>
                  <a:srgbClr val="FF0000"/>
                </a:solidFill>
              </a:rPr>
              <a:t>How to foster good relationships</a:t>
            </a:r>
            <a:endParaRPr lang="en-US" altLang="zh-CN" sz="6000" b="1" i="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arn(outHorizontal)">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barn(outHorizontal)">
                                      <p:cBhvr>
                                        <p:cTn id="15" dur="500"/>
                                        <p:tgtEl>
                                          <p:spTgt spid="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barn(outHorizontal)">
                                      <p:cBhvr>
                                        <p:cTn id="2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12" name="圆角矩形 11"/>
          <p:cNvSpPr/>
          <p:nvPr/>
        </p:nvSpPr>
        <p:spPr>
          <a:xfrm>
            <a:off x="1167130" y="3721100"/>
            <a:ext cx="7905115" cy="79609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None/>
            </a:pPr>
            <a:r>
              <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Scenario 1</a:t>
            </a:r>
            <a:endPar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a:p>
            <a:pPr algn="l">
              <a:buClrTx/>
              <a:buSzTx/>
              <a:buNone/>
            </a:pP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Relationship: </a:t>
            </a:r>
            <a:r>
              <a:rPr lang="en-US" altLang="zh-CN" sz="4400" i="1" dirty="0">
                <a:solidFill>
                  <a:schemeClr val="tx1"/>
                </a:solidFill>
                <a:latin typeface="Times New Roman" panose="02020603050405020304" charset="0"/>
                <a:cs typeface="Times New Roman" panose="02020603050405020304" charset="0"/>
              </a:rPr>
              <a:t>Mother and son</a:t>
            </a:r>
            <a:r>
              <a:rPr lang="en-US" altLang="zh-CN" sz="4400" b="1" dirty="0">
                <a:solidFill>
                  <a:schemeClr val="tx1"/>
                </a:solidFill>
                <a:latin typeface="Times New Roman" panose="02020603050405020304" charset="0"/>
                <a:cs typeface="Times New Roman" panose="02020603050405020304" charset="0"/>
              </a:rPr>
              <a:t> </a:t>
            </a: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Problem: </a:t>
            </a:r>
            <a:r>
              <a:rPr lang="en-US" altLang="zh-CN" sz="4400" i="1" dirty="0">
                <a:solidFill>
                  <a:schemeClr val="tx1"/>
                </a:solidFill>
                <a:latin typeface="Times New Roman" panose="02020603050405020304" charset="0"/>
                <a:cs typeface="Times New Roman" panose="02020603050405020304" charset="0"/>
              </a:rPr>
              <a:t>When the son is doing homework in his bedroom, the mother often comes in to see whether he is studying. The son is a bit annoyed since he feels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interrupted and untrusted.</a:t>
            </a:r>
            <a:endParaRPr lang="en-US" altLang="zh-CN" sz="4400" i="1" dirty="0">
              <a:solidFill>
                <a:schemeClr val="tx1"/>
              </a:solidFill>
              <a:latin typeface="Times New Roman" panose="02020603050405020304" charset="0"/>
              <a:cs typeface="Times New Roman" panose="02020603050405020304" charset="0"/>
            </a:endParaRPr>
          </a:p>
        </p:txBody>
      </p:sp>
      <p:sp>
        <p:nvSpPr>
          <p:cNvPr id="13" name="圆角矩形 12"/>
          <p:cNvSpPr/>
          <p:nvPr/>
        </p:nvSpPr>
        <p:spPr>
          <a:xfrm>
            <a:off x="9411335" y="3721100"/>
            <a:ext cx="8013065" cy="79609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None/>
            </a:pPr>
            <a:r>
              <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Scenario 2</a:t>
            </a:r>
            <a:endPar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a:p>
            <a:pPr algn="l">
              <a:buClrTx/>
              <a:buSzTx/>
              <a:buNone/>
            </a:pP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Relationship: </a:t>
            </a:r>
            <a:r>
              <a:rPr lang="en-US" altLang="zh-CN" sz="4400" i="1" dirty="0">
                <a:solidFill>
                  <a:schemeClr val="tx1"/>
                </a:solidFill>
                <a:latin typeface="Times New Roman" panose="02020603050405020304" charset="0"/>
                <a:cs typeface="Times New Roman" panose="02020603050405020304" charset="0"/>
              </a:rPr>
              <a:t>Boyfriend and girlfriend</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Problem: </a:t>
            </a:r>
            <a:r>
              <a:rPr lang="en-US" altLang="zh-CN" sz="4400" i="1" dirty="0">
                <a:solidFill>
                  <a:schemeClr val="tx1"/>
                </a:solidFill>
                <a:latin typeface="Times New Roman" panose="02020603050405020304" charset="0"/>
                <a:cs typeface="Times New Roman" panose="02020603050405020304" charset="0"/>
              </a:rPr>
              <a:t> The girl wants to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break up with the boy, since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she doesn’t like the way her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boyfriend talks to her, especially his tone. Their dates often end up with a quarrel.</a:t>
            </a:r>
            <a:endParaRPr lang="en-US" altLang="zh-CN" sz="4400" i="1"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12" name="圆角矩形 11"/>
          <p:cNvSpPr/>
          <p:nvPr/>
        </p:nvSpPr>
        <p:spPr>
          <a:xfrm>
            <a:off x="1167130" y="3721100"/>
            <a:ext cx="7905115" cy="79609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None/>
            </a:pPr>
            <a:r>
              <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Scenario 3</a:t>
            </a:r>
            <a:endPar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a:p>
            <a:pPr algn="l">
              <a:buClrTx/>
              <a:buSzTx/>
              <a:buNone/>
            </a:pP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Relationship: </a:t>
            </a:r>
            <a:r>
              <a:rPr lang="en-US" altLang="zh-CN" sz="4400" i="1" dirty="0">
                <a:solidFill>
                  <a:schemeClr val="tx1"/>
                </a:solidFill>
                <a:latin typeface="Times New Roman" panose="02020603050405020304" charset="0"/>
                <a:cs typeface="Times New Roman" panose="02020603050405020304" charset="0"/>
              </a:rPr>
              <a:t>Roommates</a:t>
            </a:r>
            <a:r>
              <a:rPr lang="en-US" altLang="zh-CN" sz="4400" b="1" dirty="0">
                <a:solidFill>
                  <a:schemeClr val="tx1"/>
                </a:solidFill>
                <a:latin typeface="Times New Roman" panose="02020603050405020304" charset="0"/>
                <a:cs typeface="Times New Roman" panose="02020603050405020304" charset="0"/>
              </a:rPr>
              <a:t> </a:t>
            </a: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Problem: </a:t>
            </a:r>
            <a:r>
              <a:rPr lang="en-US" altLang="zh-CN" sz="4400" i="1" dirty="0">
                <a:solidFill>
                  <a:schemeClr val="tx1"/>
                </a:solidFill>
                <a:latin typeface="Times New Roman" panose="02020603050405020304" charset="0"/>
                <a:cs typeface="Times New Roman" panose="02020603050405020304" charset="0"/>
              </a:rPr>
              <a:t>Student A always plays music loudly on the cellphone. Student B tries to persuade Student A not to do so, or to use earbuds.</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endParaRPr lang="en-US" altLang="zh-CN" sz="4400" i="1" dirty="0">
              <a:solidFill>
                <a:schemeClr val="tx1"/>
              </a:solidFill>
              <a:latin typeface="Times New Roman" panose="02020603050405020304" charset="0"/>
              <a:cs typeface="Times New Roman" panose="02020603050405020304" charset="0"/>
            </a:endParaRPr>
          </a:p>
        </p:txBody>
      </p:sp>
      <p:sp>
        <p:nvSpPr>
          <p:cNvPr id="13" name="圆角矩形 12"/>
          <p:cNvSpPr/>
          <p:nvPr/>
        </p:nvSpPr>
        <p:spPr>
          <a:xfrm>
            <a:off x="9411335" y="3721100"/>
            <a:ext cx="8013065" cy="79609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None/>
            </a:pPr>
            <a:r>
              <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Scenario 4</a:t>
            </a:r>
            <a:endParaRPr lang="en-US" altLang="zh-CN" sz="4400" b="1" u="sng" dirty="0">
              <a:solidFill>
                <a:schemeClr val="tx2">
                  <a:lumMod val="50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a:p>
            <a:pPr algn="l">
              <a:buClrTx/>
              <a:buSzTx/>
              <a:buNone/>
            </a:pPr>
            <a:endParaRPr lang="en-US" altLang="zh-CN" sz="4400" b="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Relationship: </a:t>
            </a:r>
            <a:r>
              <a:rPr lang="en-US" altLang="zh-CN" sz="4400" i="1" dirty="0">
                <a:solidFill>
                  <a:schemeClr val="tx1"/>
                </a:solidFill>
                <a:latin typeface="Times New Roman" panose="02020603050405020304" charset="0"/>
                <a:cs typeface="Times New Roman" panose="02020603050405020304" charset="0"/>
              </a:rPr>
              <a:t> Strangers</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b="1" dirty="0">
                <a:solidFill>
                  <a:schemeClr val="tx1"/>
                </a:solidFill>
                <a:latin typeface="Times New Roman" panose="02020603050405020304" charset="0"/>
                <a:cs typeface="Times New Roman" panose="02020603050405020304" charset="0"/>
              </a:rPr>
              <a:t>Problem: </a:t>
            </a:r>
            <a:r>
              <a:rPr lang="en-US" altLang="zh-CN" sz="4400" i="1" dirty="0">
                <a:solidFill>
                  <a:schemeClr val="tx1"/>
                </a:solidFill>
                <a:latin typeface="Times New Roman" panose="02020603050405020304" charset="0"/>
                <a:cs typeface="Times New Roman" panose="02020603050405020304" charset="0"/>
              </a:rPr>
              <a:t> A is smoking in the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restaurant. The city has a law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that bans smoking indoors. But </a:t>
            </a:r>
            <a:endParaRPr lang="en-US" altLang="zh-CN" sz="4400" i="1" dirty="0">
              <a:solidFill>
                <a:schemeClr val="tx1"/>
              </a:solidFill>
              <a:latin typeface="Times New Roman" panose="02020603050405020304" charset="0"/>
              <a:cs typeface="Times New Roman" panose="02020603050405020304" charset="0"/>
            </a:endParaRPr>
          </a:p>
          <a:p>
            <a:pPr algn="l">
              <a:buClrTx/>
              <a:buSzTx/>
              <a:buNone/>
            </a:pPr>
            <a:r>
              <a:rPr lang="en-US" altLang="zh-CN" sz="4400" i="1" dirty="0">
                <a:solidFill>
                  <a:schemeClr val="tx1"/>
                </a:solidFill>
                <a:latin typeface="Times New Roman" panose="02020603050405020304" charset="0"/>
                <a:cs typeface="Times New Roman" panose="02020603050405020304" charset="0"/>
              </a:rPr>
              <a:t>the waiters simply ignore this. B is sitting at the next table, and B tries to stop A from smoking.</a:t>
            </a:r>
            <a:endParaRPr lang="en-US" altLang="zh-CN" sz="4400" i="1"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7376200" cy="1313384"/>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6092"/>
              </a:solidFill>
            </a:endParaRPr>
          </a:p>
        </p:txBody>
      </p:sp>
      <p:sp>
        <p:nvSpPr>
          <p:cNvPr id="6" name="文本框 5"/>
          <p:cNvSpPr txBox="1"/>
          <p:nvPr/>
        </p:nvSpPr>
        <p:spPr>
          <a:xfrm>
            <a:off x="1763180" y="134564"/>
            <a:ext cx="7124172" cy="1015663"/>
          </a:xfrm>
          <a:prstGeom prst="rect">
            <a:avLst/>
          </a:prstGeom>
          <a:noFill/>
        </p:spPr>
        <p:txBody>
          <a:bodyPr wrap="square" rtlCol="0">
            <a:spAutoFit/>
          </a:bodyPr>
          <a:lstStyle/>
          <a:p>
            <a:r>
              <a:rPr kumimoji="1" lang="en-US" altLang="zh-CN" sz="6000" b="1" dirty="0">
                <a:solidFill>
                  <a:schemeClr val="bg1"/>
                </a:solidFill>
              </a:rPr>
              <a:t>Further development</a:t>
            </a:r>
            <a:endParaRPr kumimoji="1" lang="zh-CN" altLang="en-US" sz="6000" b="1" dirty="0">
              <a:solidFill>
                <a:schemeClr val="bg1"/>
              </a:solidFill>
            </a:endParaRPr>
          </a:p>
        </p:txBody>
      </p:sp>
      <p:sp>
        <p:nvSpPr>
          <p:cNvPr id="2" name="文本框 1"/>
          <p:cNvSpPr txBox="1"/>
          <p:nvPr/>
        </p:nvSpPr>
        <p:spPr>
          <a:xfrm>
            <a:off x="8711952" y="117387"/>
            <a:ext cx="4752528" cy="923330"/>
          </a:xfrm>
          <a:prstGeom prst="rect">
            <a:avLst/>
          </a:prstGeom>
          <a:noFill/>
        </p:spPr>
        <p:txBody>
          <a:bodyPr wrap="square" rtlCol="0">
            <a:spAutoFit/>
          </a:bodyPr>
          <a:lstStyle/>
          <a:p>
            <a:pPr algn="ctr"/>
            <a:r>
              <a:rPr kumimoji="1" lang="en-US" altLang="zh-CN" sz="5400" b="1" dirty="0">
                <a:solidFill>
                  <a:srgbClr val="855259"/>
                </a:solidFill>
              </a:rPr>
              <a:t>Unit project</a:t>
            </a:r>
            <a:endParaRPr kumimoji="1" lang="zh-CN" altLang="en-US" sz="5400" b="1" dirty="0">
              <a:solidFill>
                <a:srgbClr val="855259"/>
              </a:solidFill>
            </a:endParaRPr>
          </a:p>
        </p:txBody>
      </p:sp>
      <p:sp>
        <p:nvSpPr>
          <p:cNvPr id="10" name="文本框 9"/>
          <p:cNvSpPr txBox="1"/>
          <p:nvPr/>
        </p:nvSpPr>
        <p:spPr>
          <a:xfrm>
            <a:off x="12240344" y="13050688"/>
            <a:ext cx="9217024" cy="461665"/>
          </a:xfrm>
          <a:prstGeom prst="rect">
            <a:avLst/>
          </a:prstGeom>
          <a:noFill/>
        </p:spPr>
        <p:txBody>
          <a:bodyPr wrap="square" rtlCol="0">
            <a:spAutoFit/>
          </a:bodyPr>
          <a:lstStyle/>
          <a:p>
            <a:r>
              <a:rPr kumimoji="1" lang="zh-CN" altLang="en-US" sz="2400" b="1" dirty="0" smtClean="0">
                <a:solidFill>
                  <a:srgbClr val="415070"/>
                </a:solidFill>
                <a:latin typeface="+mn-ea"/>
              </a:rPr>
              <a:t>新编大学英语（第四版）</a:t>
            </a:r>
            <a:r>
              <a:rPr kumimoji="1" lang="en-US" altLang="zh-CN" sz="2400" b="1" dirty="0" smtClean="0">
                <a:solidFill>
                  <a:srgbClr val="415070"/>
                </a:solidFill>
                <a:latin typeface="+mn-ea"/>
              </a:rPr>
              <a:t> </a:t>
            </a:r>
            <a:r>
              <a:rPr kumimoji="1" lang="zh-CN" altLang="en-US" sz="2400" b="1" dirty="0" smtClean="0">
                <a:solidFill>
                  <a:srgbClr val="415070"/>
                </a:solidFill>
                <a:latin typeface="+mn-ea"/>
              </a:rPr>
              <a:t>综合教程 </a:t>
            </a:r>
            <a:r>
              <a:rPr kumimoji="1" lang="en-US" altLang="zh-CN" sz="2400" b="1" dirty="0" smtClean="0">
                <a:solidFill>
                  <a:srgbClr val="415070"/>
                </a:solidFill>
                <a:latin typeface="+mj-lt"/>
              </a:rPr>
              <a:t>Unit 1</a:t>
            </a:r>
            <a:endParaRPr kumimoji="1" lang="zh-CN" altLang="en-US" sz="2400" b="1" dirty="0">
              <a:solidFill>
                <a:srgbClr val="415070"/>
              </a:solidFill>
              <a:latin typeface="+mj-lt"/>
            </a:endParaRPr>
          </a:p>
        </p:txBody>
      </p:sp>
      <p:cxnSp>
        <p:nvCxnSpPr>
          <p:cNvPr id="11" name="直线连接符 15"/>
          <p:cNvCxnSpPr/>
          <p:nvPr/>
        </p:nvCxnSpPr>
        <p:spPr>
          <a:xfrm>
            <a:off x="719064" y="13019957"/>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2098040" y="2908300"/>
            <a:ext cx="9020175" cy="112636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文本框 11"/>
          <p:cNvSpPr txBox="1"/>
          <p:nvPr/>
        </p:nvSpPr>
        <p:spPr>
          <a:xfrm>
            <a:off x="1407795" y="4507230"/>
            <a:ext cx="10401300" cy="8066405"/>
          </a:xfrm>
          <a:prstGeom prst="rect">
            <a:avLst/>
          </a:prstGeom>
          <a:noFill/>
          <a:ln w="76200">
            <a:noFill/>
          </a:ln>
        </p:spPr>
        <p:txBody>
          <a:bodyPr wrap="square" rtlCol="0">
            <a:spAutoFit/>
          </a:bodyPr>
          <a:lstStyle/>
          <a:p>
            <a:pPr>
              <a:lnSpc>
                <a:spcPct val="120000"/>
              </a:lnSpc>
            </a:pPr>
            <a:r>
              <a:rPr lang="en-US" altLang="zh-CN" sz="4800" b="1" i="1" dirty="0" smtClean="0">
                <a:solidFill>
                  <a:schemeClr val="accent5">
                    <a:lumMod val="75000"/>
                  </a:schemeClr>
                </a:solidFill>
                <a:latin typeface="Times New Roman" panose="02020603050405020304" charset="0"/>
                <a:cs typeface="Times New Roman" panose="02020603050405020304" charset="0"/>
              </a:rPr>
              <a:t>Step 3: </a:t>
            </a:r>
            <a:r>
              <a:rPr sz="4800" b="1" i="1" dirty="0">
                <a:solidFill>
                  <a:schemeClr val="accent5">
                    <a:lumMod val="75000"/>
                  </a:schemeClr>
                </a:solidFill>
                <a:latin typeface="Times New Roman" panose="02020603050405020304" charset="0"/>
                <a:cs typeface="Times New Roman" panose="02020603050405020304" charset="0"/>
              </a:rPr>
              <a:t>Act out your short play</a:t>
            </a:r>
            <a:endParaRPr sz="4800" b="1" i="1" dirty="0">
              <a:solidFill>
                <a:schemeClr val="accent5">
                  <a:lumMod val="75000"/>
                </a:schemeClr>
              </a:solidFill>
              <a:latin typeface="Times New Roman" panose="02020603050405020304" charset="0"/>
              <a:cs typeface="Times New Roman" panose="02020603050405020304" charset="0"/>
            </a:endParaRPr>
          </a:p>
          <a:p>
            <a:pPr>
              <a:lnSpc>
                <a:spcPct val="120000"/>
              </a:lnSpc>
            </a:pPr>
            <a:r>
              <a:rPr sz="4800" dirty="0">
                <a:solidFill>
                  <a:schemeClr val="accent5">
                    <a:lumMod val="75000"/>
                  </a:schemeClr>
                </a:solidFill>
                <a:latin typeface="Times New Roman" panose="02020603050405020304" charset="0"/>
                <a:cs typeface="Times New Roman" panose="02020603050405020304" charset="0"/>
              </a:rPr>
              <a:t>Each group will be given four minutes to act out the short play. Pay attention to your tone and body language. If necessary, the narrator can intervene and play the role of a judge to settle the dispute. While watching, you should take notes about other groups’ performance for comments in Step 4.</a:t>
            </a:r>
            <a:endParaRPr sz="4800" dirty="0">
              <a:solidFill>
                <a:schemeClr val="accent5">
                  <a:lumMod val="75000"/>
                </a:schemeClr>
              </a:solidFill>
              <a:latin typeface="Times New Roman" panose="02020603050405020304" charset="0"/>
              <a:cs typeface="Times New Roman" panose="02020603050405020304" charset="0"/>
            </a:endParaRPr>
          </a:p>
        </p:txBody>
      </p:sp>
      <p:sp>
        <p:nvSpPr>
          <p:cNvPr id="3" name="圆角矩形 2"/>
          <p:cNvSpPr/>
          <p:nvPr/>
        </p:nvSpPr>
        <p:spPr>
          <a:xfrm>
            <a:off x="2159224" y="1745432"/>
            <a:ext cx="6912768" cy="1062553"/>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smtClean="0">
                <a:sym typeface="+mn-ea"/>
              </a:rPr>
              <a:t>Put on a short play</a:t>
            </a:r>
            <a:endParaRPr kumimoji="1" lang="zh-CN" altLang="en-US" sz="5400" dirty="0"/>
          </a:p>
        </p:txBody>
      </p:sp>
      <p:sp>
        <p:nvSpPr>
          <p:cNvPr id="8" name="文本框 7"/>
          <p:cNvSpPr txBox="1"/>
          <p:nvPr/>
        </p:nvSpPr>
        <p:spPr>
          <a:xfrm>
            <a:off x="2551520" y="2982223"/>
            <a:ext cx="8244205" cy="829945"/>
          </a:xfrm>
          <a:prstGeom prst="rect">
            <a:avLst/>
          </a:prstGeom>
          <a:noFill/>
        </p:spPr>
        <p:txBody>
          <a:bodyPr wrap="none" rtlCol="0">
            <a:spAutoFit/>
          </a:bodyPr>
          <a:lstStyle/>
          <a:p>
            <a:pPr algn="l"/>
            <a:r>
              <a:rPr lang="en-US" altLang="zh-CN" sz="6000" b="1" i="1" dirty="0" smtClean="0">
                <a:solidFill>
                  <a:srgbClr val="FF0000"/>
                </a:solidFill>
              </a:rPr>
              <a:t>How to foster good relationships</a:t>
            </a:r>
            <a:endParaRPr lang="en-US" altLang="zh-CN" sz="6000" b="1" i="1" dirty="0" smtClean="0">
              <a:solidFill>
                <a:srgbClr val="FF0000"/>
              </a:solidFill>
            </a:endParaRPr>
          </a:p>
        </p:txBody>
      </p:sp>
      <p:pic>
        <p:nvPicPr>
          <p:cNvPr id="12" name="图片 11"/>
          <p:cNvPicPr>
            <a:picLocks noChangeAspect="1"/>
          </p:cNvPicPr>
          <p:nvPr/>
        </p:nvPicPr>
        <p:blipFill>
          <a:blip r:embed="rId2"/>
          <a:srcRect l="10709"/>
          <a:stretch>
            <a:fillRect/>
          </a:stretch>
        </p:blipFill>
        <p:spPr>
          <a:xfrm>
            <a:off x="12535535" y="4187825"/>
            <a:ext cx="5034915" cy="7170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arn(outHorizontal)">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barn(outHorizontal)">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ags/tag1.xml><?xml version="1.0" encoding="utf-8"?>
<p:tagLst xmlns:p="http://schemas.openxmlformats.org/presentationml/2006/main">
  <p:tag name="COMMONDATA" val="eyJoZGlkIjoiNzVhNGVhMTVlYTRlYjY0MDdjN2NjYmJjYzg3YWI4ZjIifQ=="/>
  <p:tag name="KSO_WPP_MARK_KEY" val="c5571078-62dd-4a01-9eab-12463c021b6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8097</Words>
  <Application>WPS 演示</Application>
  <PresentationFormat>自定义</PresentationFormat>
  <Paragraphs>286</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Helvetica Neue</vt:lpstr>
      <vt:lpstr>Arial Unicode MS</vt:lpstr>
      <vt:lpstr>Times New Roman</vt:lpstr>
      <vt:lpstr>Britannic Bold</vt:lpstr>
      <vt:lpstr>Calibri</vt:lpstr>
      <vt:lpstr>微软雅黑</vt:lpstr>
      <vt:lpstr>Arial Unicode MS</vt:lpstr>
      <vt:lpstr>等线</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Laura</cp:lastModifiedBy>
  <cp:revision>57</cp:revision>
  <dcterms:created xsi:type="dcterms:W3CDTF">2017-10-23T09:06:00Z</dcterms:created>
  <dcterms:modified xsi:type="dcterms:W3CDTF">2022-07-06T11:19:17Z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AD510513186F4247B817E6D30433F762</vt:lpwstr>
  </property>
</Properties>
</file>