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60" r:id="rId5"/>
    <p:sldId id="259" r:id="rId6"/>
    <p:sldId id="261" r:id="rId7"/>
    <p:sldId id="262" r:id="rId8"/>
    <p:sldId id="263" r:id="rId9"/>
    <p:sldId id="271" r:id="rId10"/>
    <p:sldId id="264" r:id="rId11"/>
    <p:sldId id="265" r:id="rId12"/>
    <p:sldId id="267" r:id="rId13"/>
    <p:sldId id="268" r:id="rId14"/>
    <p:sldId id="270" r:id="rId15"/>
    <p:sldId id="272" r:id="rId16"/>
    <p:sldId id="273" r:id="rId17"/>
    <p:sldId id="274" r:id="rId18"/>
    <p:sldId id="275" r:id="rId19"/>
    <p:sldId id="276" r:id="rId20"/>
    <p:sldId id="277" r:id="rId21"/>
    <p:sldId id="278" r:id="rId22"/>
    <p:sldId id="279" r:id="rId23"/>
    <p:sldId id="280" r:id="rId24"/>
    <p:sldId id="281" r:id="rId25"/>
    <p:sldId id="282" r:id="rId26"/>
    <p:sldId id="283" r:id="rId27"/>
    <p:sldId id="284" r:id="rId28"/>
    <p:sldId id="285" r:id="rId29"/>
    <p:sldId id="286" r:id="rId30"/>
    <p:sldId id="288" r:id="rId31"/>
    <p:sldId id="287" r:id="rId3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83" d="100"/>
          <a:sy n="83" d="100"/>
        </p:scale>
        <p:origin x="566" y="-29"/>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microsoft.com/office/2015/10/relationships/revisionInfo" Target="revisionInfo.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11" name="Freeform 6"/>
          <p:cNvSpPr/>
          <p:nvPr/>
        </p:nvSpPr>
        <p:spPr bwMode="auto">
          <a:xfrm>
            <a:off x="0" y="-3175"/>
            <a:ext cx="12192000" cy="5203825"/>
          </a:xfrm>
          <a:custGeom>
            <a:avLst/>
            <a:gdLst/>
            <a:ahLst/>
            <a:cxnLst/>
            <a:rect l="0" t="0" r="r" b="b"/>
            <a:pathLst>
              <a:path w="5760" h="3278">
                <a:moveTo>
                  <a:pt x="5760" y="0"/>
                </a:moveTo>
                <a:lnTo>
                  <a:pt x="0" y="0"/>
                </a:lnTo>
                <a:lnTo>
                  <a:pt x="0" y="3090"/>
                </a:lnTo>
                <a:lnTo>
                  <a:pt x="943" y="3090"/>
                </a:lnTo>
                <a:lnTo>
                  <a:pt x="1123" y="3270"/>
                </a:lnTo>
                <a:lnTo>
                  <a:pt x="1123" y="3270"/>
                </a:lnTo>
                <a:lnTo>
                  <a:pt x="1127" y="3272"/>
                </a:lnTo>
                <a:lnTo>
                  <a:pt x="1133" y="3275"/>
                </a:lnTo>
                <a:lnTo>
                  <a:pt x="1139" y="3278"/>
                </a:lnTo>
                <a:lnTo>
                  <a:pt x="1144" y="3278"/>
                </a:lnTo>
                <a:lnTo>
                  <a:pt x="1150" y="3278"/>
                </a:lnTo>
                <a:lnTo>
                  <a:pt x="1155" y="3275"/>
                </a:lnTo>
                <a:lnTo>
                  <a:pt x="1161" y="3272"/>
                </a:lnTo>
                <a:lnTo>
                  <a:pt x="1165" y="3270"/>
                </a:lnTo>
                <a:lnTo>
                  <a:pt x="1345" y="3090"/>
                </a:lnTo>
                <a:lnTo>
                  <a:pt x="5760" y="3090"/>
                </a:lnTo>
                <a:lnTo>
                  <a:pt x="5760" y="0"/>
                </a:lnTo>
                <a:close/>
              </a:path>
            </a:pathLst>
          </a:custGeom>
          <a:ln/>
          <a:effectLst/>
          <a:extLst>
            <a:ext uri="{91240B29-F687-4F45-9708-019B960494DF}">
              <a14:hiddenLine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ctrTitle"/>
          </p:nvPr>
        </p:nvSpPr>
        <p:spPr>
          <a:xfrm>
            <a:off x="810001" y="1449147"/>
            <a:ext cx="10572000" cy="2971051"/>
          </a:xfrm>
        </p:spPr>
        <p:txBody>
          <a:bodyPr/>
          <a:lstStyle>
            <a:lvl1pPr>
              <a:defRPr sz="5400"/>
            </a:lvl1pPr>
          </a:lstStyle>
          <a:p>
            <a:r>
              <a:rPr lang="zh-CN" altLang="en-US"/>
              <a:t>单击此处编辑母版标题样式</a:t>
            </a:r>
            <a:endParaRPr lang="en-US" dirty="0"/>
          </a:p>
        </p:txBody>
      </p:sp>
      <p:sp>
        <p:nvSpPr>
          <p:cNvPr id="3" name="Subtitle 2"/>
          <p:cNvSpPr>
            <a:spLocks noGrp="1"/>
          </p:cNvSpPr>
          <p:nvPr>
            <p:ph type="subTitle" idx="1"/>
          </p:nvPr>
        </p:nvSpPr>
        <p:spPr>
          <a:xfrm>
            <a:off x="810001" y="5280847"/>
            <a:ext cx="10572000" cy="434974"/>
          </a:xfrm>
        </p:spPr>
        <p:txBody>
          <a:bodyPr anchor="t"/>
          <a:lstStyle>
            <a:lvl1pPr marL="0" indent="0" algn="l">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CN" altLang="en-US"/>
              <a:t>单击以编辑母版副标题样式</a:t>
            </a:r>
            <a:endParaRPr lang="en-US" dirty="0"/>
          </a:p>
        </p:txBody>
      </p:sp>
      <p:sp>
        <p:nvSpPr>
          <p:cNvPr id="4" name="Date Placeholder 3"/>
          <p:cNvSpPr>
            <a:spLocks noGrp="1"/>
          </p:cNvSpPr>
          <p:nvPr>
            <p:ph type="dt" sz="half" idx="10"/>
          </p:nvPr>
        </p:nvSpPr>
        <p:spPr/>
        <p:txBody>
          <a:bodyPr/>
          <a:lstStyle/>
          <a:p>
            <a:fld id="{08B9EBBA-996F-894A-B54A-D6246ED52CEA}" type="datetimeFigureOut">
              <a:rPr lang="en-US" dirty="0"/>
              <a:pPr/>
              <a:t>11/6/2017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带描述的全景图片">
    <p:spTree>
      <p:nvGrpSpPr>
        <p:cNvPr id="1" name=""/>
        <p:cNvGrpSpPr/>
        <p:nvPr/>
      </p:nvGrpSpPr>
      <p:grpSpPr>
        <a:xfrm>
          <a:off x="0" y="0"/>
          <a:ext cx="0" cy="0"/>
          <a:chOff x="0" y="0"/>
          <a:chExt cx="0" cy="0"/>
        </a:xfrm>
      </p:grpSpPr>
      <p:sp>
        <p:nvSpPr>
          <p:cNvPr id="2" name="Title 1"/>
          <p:cNvSpPr>
            <a:spLocks noGrp="1"/>
          </p:cNvSpPr>
          <p:nvPr>
            <p:ph type="title"/>
          </p:nvPr>
        </p:nvSpPr>
        <p:spPr>
          <a:xfrm>
            <a:off x="810000" y="4800600"/>
            <a:ext cx="10561418" cy="566738"/>
          </a:xfrm>
        </p:spPr>
        <p:txBody>
          <a:bodyPr anchor="b">
            <a:normAutofit/>
          </a:bodyPr>
          <a:lstStyle>
            <a:lvl1pPr algn="l">
              <a:defRPr sz="2400" b="0"/>
            </a:lvl1pPr>
          </a:lstStyle>
          <a:p>
            <a:r>
              <a:rPr lang="zh-CN" altLang="en-US"/>
              <a:t>单击此处编辑母版标题样式</a:t>
            </a:r>
            <a:endParaRPr lang="en-US" dirty="0"/>
          </a:p>
        </p:txBody>
      </p:sp>
      <p:sp>
        <p:nvSpPr>
          <p:cNvPr id="15" name="Picture Placeholder 14"/>
          <p:cNvSpPr>
            <a:spLocks noGrp="1" noChangeAspect="1"/>
          </p:cNvSpPr>
          <p:nvPr>
            <p:ph type="pic" sz="quarter" idx="13"/>
          </p:nvPr>
        </p:nvSpPr>
        <p:spPr bwMode="auto">
          <a:xfrm>
            <a:off x="0" y="0"/>
            <a:ext cx="12192000" cy="4800600"/>
          </a:xfrm>
          <a:custGeom>
            <a:avLst/>
            <a:gdLst/>
            <a:ahLst/>
            <a:cxnLst/>
            <a:rect l="0" t="0" r="r" b="b"/>
            <a:pathLst>
              <a:path w="5760" h="3289">
                <a:moveTo>
                  <a:pt x="5760" y="0"/>
                </a:moveTo>
                <a:lnTo>
                  <a:pt x="0" y="0"/>
                </a:lnTo>
                <a:lnTo>
                  <a:pt x="0" y="3100"/>
                </a:lnTo>
                <a:lnTo>
                  <a:pt x="943" y="3100"/>
                </a:lnTo>
                <a:lnTo>
                  <a:pt x="1123" y="3281"/>
                </a:lnTo>
                <a:lnTo>
                  <a:pt x="1123" y="3281"/>
                </a:lnTo>
                <a:lnTo>
                  <a:pt x="1127" y="3283"/>
                </a:lnTo>
                <a:lnTo>
                  <a:pt x="1133" y="3286"/>
                </a:lnTo>
                <a:lnTo>
                  <a:pt x="1139" y="3289"/>
                </a:lnTo>
                <a:lnTo>
                  <a:pt x="1144" y="3289"/>
                </a:lnTo>
                <a:lnTo>
                  <a:pt x="1150" y="3289"/>
                </a:lnTo>
                <a:lnTo>
                  <a:pt x="1155" y="3286"/>
                </a:lnTo>
                <a:lnTo>
                  <a:pt x="1161" y="3283"/>
                </a:lnTo>
                <a:lnTo>
                  <a:pt x="1165" y="3281"/>
                </a:lnTo>
                <a:lnTo>
                  <a:pt x="1345" y="3100"/>
                </a:lnTo>
                <a:lnTo>
                  <a:pt x="5760" y="3100"/>
                </a:lnTo>
                <a:lnTo>
                  <a:pt x="5760" y="0"/>
                </a:lnTo>
                <a:close/>
              </a:path>
            </a:pathLst>
          </a:custGeom>
          <a:noFill/>
          <a:ln>
            <a:solidFill>
              <a:schemeClr val="tx2"/>
            </a:solidFill>
          </a:ln>
        </p:spPr>
        <p:style>
          <a:lnRef idx="1">
            <a:schemeClr val="accent1"/>
          </a:lnRef>
          <a:fillRef idx="3">
            <a:schemeClr val="accent1"/>
          </a:fillRef>
          <a:effectRef idx="2">
            <a:schemeClr val="accent1"/>
          </a:effectRef>
          <a:fontRef idx="minor">
            <a:schemeClr val="lt1"/>
          </a:fontRef>
        </p:style>
        <p:txBody>
          <a:bodyPr wrap="square" numCol="1" anchor="t" anchorCtr="0" compatLnSpc="1">
            <a:prstTxWarp prst="textNoShape">
              <a:avLst/>
            </a:prstTxWarp>
            <a:normAutofit/>
          </a:bodyPr>
          <a:lstStyle>
            <a:lvl1pPr marL="0" indent="0" algn="ctr">
              <a:buFontTx/>
              <a:buNone/>
              <a:defRPr sz="1600"/>
            </a:lvl1pPr>
          </a:lstStyle>
          <a:p>
            <a:r>
              <a:rPr lang="zh-CN" altLang="en-US"/>
              <a:t>单击图标添加图片</a:t>
            </a:r>
            <a:endParaRPr lang="en-US" dirty="0"/>
          </a:p>
        </p:txBody>
      </p:sp>
      <p:sp>
        <p:nvSpPr>
          <p:cNvPr id="4" name="Text Placeholder 3"/>
          <p:cNvSpPr>
            <a:spLocks noGrp="1"/>
          </p:cNvSpPr>
          <p:nvPr>
            <p:ph type="body" sz="half" idx="2"/>
          </p:nvPr>
        </p:nvSpPr>
        <p:spPr>
          <a:xfrm>
            <a:off x="810000" y="5367338"/>
            <a:ext cx="10561418"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a:t>编辑母版文本样式</a:t>
            </a:r>
          </a:p>
        </p:txBody>
      </p:sp>
      <p:sp>
        <p:nvSpPr>
          <p:cNvPr id="5" name="Date Placeholder 4"/>
          <p:cNvSpPr>
            <a:spLocks noGrp="1"/>
          </p:cNvSpPr>
          <p:nvPr>
            <p:ph type="dt" sz="half" idx="10"/>
          </p:nvPr>
        </p:nvSpPr>
        <p:spPr/>
        <p:txBody>
          <a:bodyPr/>
          <a:lstStyle/>
          <a:p>
            <a:fld id="{18C79C5D-2A6F-F04D-97DA-BEF2467B64E4}" type="datetimeFigureOut">
              <a:rPr lang="en-US" dirty="0"/>
              <a:pPr/>
              <a:t>11/6/2017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带描述的引言">
    <p:spTree>
      <p:nvGrpSpPr>
        <p:cNvPr id="1" name=""/>
        <p:cNvGrpSpPr/>
        <p:nvPr/>
      </p:nvGrpSpPr>
      <p:grpSpPr>
        <a:xfrm>
          <a:off x="0" y="0"/>
          <a:ext cx="0" cy="0"/>
          <a:chOff x="0" y="0"/>
          <a:chExt cx="0" cy="0"/>
        </a:xfrm>
      </p:grpSpPr>
      <p:sp>
        <p:nvSpPr>
          <p:cNvPr id="8" name="Freeform 6"/>
          <p:cNvSpPr>
            <a:spLocks noChangeAspect="1"/>
          </p:cNvSpPr>
          <p:nvPr/>
        </p:nvSpPr>
        <p:spPr bwMode="auto">
          <a:xfrm>
            <a:off x="631697" y="1081456"/>
            <a:ext cx="6332416" cy="3239188"/>
          </a:xfrm>
          <a:custGeom>
            <a:avLst/>
            <a:gdLst/>
            <a:ahLst/>
            <a:cxnLst/>
            <a:rect l="0" t="0" r="r" b="b"/>
            <a:pathLst>
              <a:path w="3384" h="2308">
                <a:moveTo>
                  <a:pt x="3340" y="0"/>
                </a:moveTo>
                <a:lnTo>
                  <a:pt x="44" y="0"/>
                </a:lnTo>
                <a:lnTo>
                  <a:pt x="44" y="0"/>
                </a:lnTo>
                <a:lnTo>
                  <a:pt x="34" y="0"/>
                </a:lnTo>
                <a:lnTo>
                  <a:pt x="26" y="4"/>
                </a:lnTo>
                <a:lnTo>
                  <a:pt x="20" y="8"/>
                </a:lnTo>
                <a:lnTo>
                  <a:pt x="12" y="12"/>
                </a:lnTo>
                <a:lnTo>
                  <a:pt x="8" y="20"/>
                </a:lnTo>
                <a:lnTo>
                  <a:pt x="4" y="26"/>
                </a:lnTo>
                <a:lnTo>
                  <a:pt x="0" y="34"/>
                </a:lnTo>
                <a:lnTo>
                  <a:pt x="0" y="44"/>
                </a:lnTo>
                <a:lnTo>
                  <a:pt x="0" y="2076"/>
                </a:lnTo>
                <a:lnTo>
                  <a:pt x="0" y="2076"/>
                </a:lnTo>
                <a:lnTo>
                  <a:pt x="0" y="2086"/>
                </a:lnTo>
                <a:lnTo>
                  <a:pt x="4" y="2094"/>
                </a:lnTo>
                <a:lnTo>
                  <a:pt x="8" y="2100"/>
                </a:lnTo>
                <a:lnTo>
                  <a:pt x="12" y="2108"/>
                </a:lnTo>
                <a:lnTo>
                  <a:pt x="20" y="2112"/>
                </a:lnTo>
                <a:lnTo>
                  <a:pt x="26" y="2116"/>
                </a:lnTo>
                <a:lnTo>
                  <a:pt x="34" y="2120"/>
                </a:lnTo>
                <a:lnTo>
                  <a:pt x="44" y="2120"/>
                </a:lnTo>
                <a:lnTo>
                  <a:pt x="474" y="2120"/>
                </a:lnTo>
                <a:lnTo>
                  <a:pt x="650" y="2296"/>
                </a:lnTo>
                <a:lnTo>
                  <a:pt x="650" y="2296"/>
                </a:lnTo>
                <a:lnTo>
                  <a:pt x="656" y="2300"/>
                </a:lnTo>
                <a:lnTo>
                  <a:pt x="664" y="2304"/>
                </a:lnTo>
                <a:lnTo>
                  <a:pt x="672" y="2308"/>
                </a:lnTo>
                <a:lnTo>
                  <a:pt x="680" y="2308"/>
                </a:lnTo>
                <a:lnTo>
                  <a:pt x="688" y="2308"/>
                </a:lnTo>
                <a:lnTo>
                  <a:pt x="696" y="2304"/>
                </a:lnTo>
                <a:lnTo>
                  <a:pt x="704" y="2300"/>
                </a:lnTo>
                <a:lnTo>
                  <a:pt x="710" y="2296"/>
                </a:lnTo>
                <a:lnTo>
                  <a:pt x="886" y="2120"/>
                </a:lnTo>
                <a:lnTo>
                  <a:pt x="3340" y="2120"/>
                </a:lnTo>
                <a:lnTo>
                  <a:pt x="3340" y="2120"/>
                </a:lnTo>
                <a:lnTo>
                  <a:pt x="3350" y="2120"/>
                </a:lnTo>
                <a:lnTo>
                  <a:pt x="3358" y="2116"/>
                </a:lnTo>
                <a:lnTo>
                  <a:pt x="3364" y="2112"/>
                </a:lnTo>
                <a:lnTo>
                  <a:pt x="3372" y="2108"/>
                </a:lnTo>
                <a:lnTo>
                  <a:pt x="3376" y="2100"/>
                </a:lnTo>
                <a:lnTo>
                  <a:pt x="3380" y="2094"/>
                </a:lnTo>
                <a:lnTo>
                  <a:pt x="3384" y="2086"/>
                </a:lnTo>
                <a:lnTo>
                  <a:pt x="3384" y="2076"/>
                </a:lnTo>
                <a:lnTo>
                  <a:pt x="3384" y="44"/>
                </a:lnTo>
                <a:lnTo>
                  <a:pt x="3384" y="44"/>
                </a:lnTo>
                <a:lnTo>
                  <a:pt x="3384" y="34"/>
                </a:lnTo>
                <a:lnTo>
                  <a:pt x="3380" y="26"/>
                </a:lnTo>
                <a:lnTo>
                  <a:pt x="3376" y="20"/>
                </a:lnTo>
                <a:lnTo>
                  <a:pt x="3372" y="12"/>
                </a:lnTo>
                <a:lnTo>
                  <a:pt x="3364" y="8"/>
                </a:lnTo>
                <a:lnTo>
                  <a:pt x="3358" y="4"/>
                </a:lnTo>
                <a:lnTo>
                  <a:pt x="3350" y="0"/>
                </a:lnTo>
                <a:lnTo>
                  <a:pt x="3340" y="0"/>
                </a:lnTo>
                <a:lnTo>
                  <a:pt x="3340" y="0"/>
                </a:lnTo>
                <a:close/>
              </a:path>
            </a:pathLst>
          </a:custGeom>
          <a:ln>
            <a:solidFill>
              <a:schemeClr val="accent1"/>
            </a:solidFill>
          </a:ln>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850985" y="1238502"/>
            <a:ext cx="5893840" cy="2645912"/>
          </a:xfrm>
        </p:spPr>
        <p:txBody>
          <a:bodyPr anchor="b"/>
          <a:lstStyle>
            <a:lvl1pPr algn="l">
              <a:defRPr sz="4200" b="1" cap="none"/>
            </a:lvl1pPr>
          </a:lstStyle>
          <a:p>
            <a:r>
              <a:rPr lang="zh-CN" altLang="en-US"/>
              <a:t>单击此处编辑母版标题样式</a:t>
            </a:r>
            <a:endParaRPr lang="en-US" dirty="0"/>
          </a:p>
        </p:txBody>
      </p:sp>
      <p:sp>
        <p:nvSpPr>
          <p:cNvPr id="3" name="Text Placeholder 2"/>
          <p:cNvSpPr>
            <a:spLocks noGrp="1"/>
          </p:cNvSpPr>
          <p:nvPr>
            <p:ph type="body" idx="1"/>
          </p:nvPr>
        </p:nvSpPr>
        <p:spPr>
          <a:xfrm>
            <a:off x="853190" y="4443680"/>
            <a:ext cx="5891636" cy="713241"/>
          </a:xfrm>
        </p:spPr>
        <p:txBody>
          <a:bodyPr anchor="t">
            <a:no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CN" altLang="en-US"/>
              <a:t>编辑母版文本样式</a:t>
            </a:r>
          </a:p>
        </p:txBody>
      </p:sp>
      <p:sp>
        <p:nvSpPr>
          <p:cNvPr id="9" name="Text Placeholder 5"/>
          <p:cNvSpPr>
            <a:spLocks noGrp="1"/>
          </p:cNvSpPr>
          <p:nvPr>
            <p:ph type="body" sz="quarter" idx="16"/>
          </p:nvPr>
        </p:nvSpPr>
        <p:spPr>
          <a:xfrm>
            <a:off x="7574642" y="1081456"/>
            <a:ext cx="3810001" cy="4075465"/>
          </a:xfrm>
        </p:spPr>
        <p:txBody>
          <a:bodyPr anchor="t"/>
          <a:lstStyle>
            <a:lvl1pPr marL="0" indent="0">
              <a:buFontTx/>
              <a:buNone/>
              <a:defRPr/>
            </a:lvl1pPr>
          </a:lstStyle>
          <a:p>
            <a:pPr lvl="0"/>
            <a:r>
              <a:rPr lang="zh-CN" altLang="en-US"/>
              <a:t>编辑母版文本样式</a:t>
            </a:r>
          </a:p>
        </p:txBody>
      </p:sp>
      <p:sp>
        <p:nvSpPr>
          <p:cNvPr id="4" name="Date Placeholder 3"/>
          <p:cNvSpPr>
            <a:spLocks noGrp="1"/>
          </p:cNvSpPr>
          <p:nvPr>
            <p:ph type="dt" sz="half" idx="10"/>
          </p:nvPr>
        </p:nvSpPr>
        <p:spPr/>
        <p:txBody>
          <a:bodyPr/>
          <a:lstStyle/>
          <a:p>
            <a:fld id="{8DFA1846-DA80-1C48-A609-854EA85C59AD}" type="datetimeFigureOut">
              <a:rPr lang="en-US" dirty="0"/>
              <a:pPr/>
              <a:t>11/6/2017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名片">
    <p:spTree>
      <p:nvGrpSpPr>
        <p:cNvPr id="1" name=""/>
        <p:cNvGrpSpPr/>
        <p:nvPr/>
      </p:nvGrpSpPr>
      <p:grpSpPr>
        <a:xfrm>
          <a:off x="0" y="0"/>
          <a:ext cx="0" cy="0"/>
          <a:chOff x="0" y="0"/>
          <a:chExt cx="0" cy="0"/>
        </a:xfrm>
      </p:grpSpPr>
      <p:sp>
        <p:nvSpPr>
          <p:cNvPr id="9" name="Freeform 6"/>
          <p:cNvSpPr>
            <a:spLocks noChangeAspect="1"/>
          </p:cNvSpPr>
          <p:nvPr/>
        </p:nvSpPr>
        <p:spPr bwMode="auto">
          <a:xfrm>
            <a:off x="1140884" y="2286585"/>
            <a:ext cx="4895115" cy="2503972"/>
          </a:xfrm>
          <a:custGeom>
            <a:avLst/>
            <a:gdLst/>
            <a:ahLst/>
            <a:cxnLst/>
            <a:rect l="0" t="0" r="r" b="b"/>
            <a:pathLst>
              <a:path w="3384" h="2308">
                <a:moveTo>
                  <a:pt x="3340" y="0"/>
                </a:moveTo>
                <a:lnTo>
                  <a:pt x="44" y="0"/>
                </a:lnTo>
                <a:lnTo>
                  <a:pt x="44" y="0"/>
                </a:lnTo>
                <a:lnTo>
                  <a:pt x="34" y="0"/>
                </a:lnTo>
                <a:lnTo>
                  <a:pt x="26" y="4"/>
                </a:lnTo>
                <a:lnTo>
                  <a:pt x="20" y="8"/>
                </a:lnTo>
                <a:lnTo>
                  <a:pt x="12" y="12"/>
                </a:lnTo>
                <a:lnTo>
                  <a:pt x="8" y="20"/>
                </a:lnTo>
                <a:lnTo>
                  <a:pt x="4" y="26"/>
                </a:lnTo>
                <a:lnTo>
                  <a:pt x="0" y="34"/>
                </a:lnTo>
                <a:lnTo>
                  <a:pt x="0" y="44"/>
                </a:lnTo>
                <a:lnTo>
                  <a:pt x="0" y="2076"/>
                </a:lnTo>
                <a:lnTo>
                  <a:pt x="0" y="2076"/>
                </a:lnTo>
                <a:lnTo>
                  <a:pt x="0" y="2086"/>
                </a:lnTo>
                <a:lnTo>
                  <a:pt x="4" y="2094"/>
                </a:lnTo>
                <a:lnTo>
                  <a:pt x="8" y="2100"/>
                </a:lnTo>
                <a:lnTo>
                  <a:pt x="12" y="2108"/>
                </a:lnTo>
                <a:lnTo>
                  <a:pt x="20" y="2112"/>
                </a:lnTo>
                <a:lnTo>
                  <a:pt x="26" y="2116"/>
                </a:lnTo>
                <a:lnTo>
                  <a:pt x="34" y="2120"/>
                </a:lnTo>
                <a:lnTo>
                  <a:pt x="44" y="2120"/>
                </a:lnTo>
                <a:lnTo>
                  <a:pt x="474" y="2120"/>
                </a:lnTo>
                <a:lnTo>
                  <a:pt x="650" y="2296"/>
                </a:lnTo>
                <a:lnTo>
                  <a:pt x="650" y="2296"/>
                </a:lnTo>
                <a:lnTo>
                  <a:pt x="656" y="2300"/>
                </a:lnTo>
                <a:lnTo>
                  <a:pt x="664" y="2304"/>
                </a:lnTo>
                <a:lnTo>
                  <a:pt x="672" y="2308"/>
                </a:lnTo>
                <a:lnTo>
                  <a:pt x="680" y="2308"/>
                </a:lnTo>
                <a:lnTo>
                  <a:pt x="688" y="2308"/>
                </a:lnTo>
                <a:lnTo>
                  <a:pt x="696" y="2304"/>
                </a:lnTo>
                <a:lnTo>
                  <a:pt x="704" y="2300"/>
                </a:lnTo>
                <a:lnTo>
                  <a:pt x="710" y="2296"/>
                </a:lnTo>
                <a:lnTo>
                  <a:pt x="886" y="2120"/>
                </a:lnTo>
                <a:lnTo>
                  <a:pt x="3340" y="2120"/>
                </a:lnTo>
                <a:lnTo>
                  <a:pt x="3340" y="2120"/>
                </a:lnTo>
                <a:lnTo>
                  <a:pt x="3350" y="2120"/>
                </a:lnTo>
                <a:lnTo>
                  <a:pt x="3358" y="2116"/>
                </a:lnTo>
                <a:lnTo>
                  <a:pt x="3364" y="2112"/>
                </a:lnTo>
                <a:lnTo>
                  <a:pt x="3372" y="2108"/>
                </a:lnTo>
                <a:lnTo>
                  <a:pt x="3376" y="2100"/>
                </a:lnTo>
                <a:lnTo>
                  <a:pt x="3380" y="2094"/>
                </a:lnTo>
                <a:lnTo>
                  <a:pt x="3384" y="2086"/>
                </a:lnTo>
                <a:lnTo>
                  <a:pt x="3384" y="2076"/>
                </a:lnTo>
                <a:lnTo>
                  <a:pt x="3384" y="44"/>
                </a:lnTo>
                <a:lnTo>
                  <a:pt x="3384" y="44"/>
                </a:lnTo>
                <a:lnTo>
                  <a:pt x="3384" y="34"/>
                </a:lnTo>
                <a:lnTo>
                  <a:pt x="3380" y="26"/>
                </a:lnTo>
                <a:lnTo>
                  <a:pt x="3376" y="20"/>
                </a:lnTo>
                <a:lnTo>
                  <a:pt x="3372" y="12"/>
                </a:lnTo>
                <a:lnTo>
                  <a:pt x="3364" y="8"/>
                </a:lnTo>
                <a:lnTo>
                  <a:pt x="3358" y="4"/>
                </a:lnTo>
                <a:lnTo>
                  <a:pt x="3350" y="0"/>
                </a:lnTo>
                <a:lnTo>
                  <a:pt x="3340" y="0"/>
                </a:lnTo>
                <a:lnTo>
                  <a:pt x="3340" y="0"/>
                </a:lnTo>
                <a:close/>
              </a:path>
            </a:pathLst>
          </a:custGeom>
          <a:ln>
            <a:solidFill>
              <a:schemeClr val="accent1"/>
            </a:solidFill>
          </a:ln>
        </p:spPr>
        <p:style>
          <a:lnRef idx="1">
            <a:schemeClr val="accent1"/>
          </a:lnRef>
          <a:fillRef idx="3">
            <a:schemeClr val="accent1"/>
          </a:fillRef>
          <a:effectRef idx="2">
            <a:schemeClr val="accent1"/>
          </a:effectRef>
          <a:fontRef idx="minor">
            <a:schemeClr val="lt1"/>
          </a:fontRef>
        </p:style>
      </p:sp>
      <p:sp>
        <p:nvSpPr>
          <p:cNvPr id="38" name="Title 1"/>
          <p:cNvSpPr>
            <a:spLocks noGrp="1"/>
          </p:cNvSpPr>
          <p:nvPr>
            <p:ph type="title"/>
          </p:nvPr>
        </p:nvSpPr>
        <p:spPr>
          <a:xfrm>
            <a:off x="1357089" y="2435957"/>
            <a:ext cx="4382521" cy="2007789"/>
          </a:xfrm>
        </p:spPr>
        <p:txBody>
          <a:bodyPr/>
          <a:lstStyle>
            <a:lvl1pPr>
              <a:defRPr sz="3200"/>
            </a:lvl1pPr>
          </a:lstStyle>
          <a:p>
            <a:r>
              <a:rPr lang="zh-CN" altLang="en-US"/>
              <a:t>单击此处编辑母版标题样式</a:t>
            </a:r>
            <a:endParaRPr lang="en-US" dirty="0"/>
          </a:p>
        </p:txBody>
      </p:sp>
      <p:sp>
        <p:nvSpPr>
          <p:cNvPr id="6" name="Text Placeholder 5"/>
          <p:cNvSpPr>
            <a:spLocks noGrp="1"/>
          </p:cNvSpPr>
          <p:nvPr>
            <p:ph type="body" sz="quarter" idx="16"/>
          </p:nvPr>
        </p:nvSpPr>
        <p:spPr>
          <a:xfrm>
            <a:off x="6156000" y="2286000"/>
            <a:ext cx="4880300" cy="2295525"/>
          </a:xfrm>
        </p:spPr>
        <p:txBody>
          <a:bodyPr anchor="t"/>
          <a:lstStyle>
            <a:lvl1pPr marL="0" indent="0">
              <a:buFontTx/>
              <a:buNone/>
              <a:defRPr/>
            </a:lvl1pPr>
          </a:lstStyle>
          <a:p>
            <a:pPr lvl="0"/>
            <a:r>
              <a:rPr lang="zh-CN" altLang="en-US"/>
              <a:t>编辑母版文本样式</a:t>
            </a:r>
          </a:p>
        </p:txBody>
      </p:sp>
      <p:sp>
        <p:nvSpPr>
          <p:cNvPr id="2" name="Date Placeholder 1"/>
          <p:cNvSpPr>
            <a:spLocks noGrp="1"/>
          </p:cNvSpPr>
          <p:nvPr>
            <p:ph type="dt" sz="half" idx="10"/>
          </p:nvPr>
        </p:nvSpPr>
        <p:spPr/>
        <p:txBody>
          <a:bodyPr/>
          <a:lstStyle/>
          <a:p>
            <a:fld id="{FBF54567-0DE4-3F47-BF90-CB84690072F9}" type="datetimeFigureOut">
              <a:rPr lang="en-US" dirty="0"/>
              <a:pPr/>
              <a:t>11/6/2017</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7"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Vertical Text Placeholder 2"/>
          <p:cNvSpPr>
            <a:spLocks noGrp="1"/>
          </p:cNvSpPr>
          <p:nvPr>
            <p:ph type="body" orient="vert" idx="1"/>
          </p:nvPr>
        </p:nvSpPr>
        <p:spPr/>
        <p:txBody>
          <a:bodyPr vert="eaVert" anchor="t"/>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fld id="{C6C52C72-DE31-F449-A4ED-4C594FD91407}" type="datetimeFigureOut">
              <a:rPr lang="en-US" dirty="0"/>
              <a:pPr/>
              <a:t>11/6/2017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12" name="Freeform 6"/>
          <p:cNvSpPr>
            <a:spLocks noChangeAspect="1"/>
          </p:cNvSpPr>
          <p:nvPr/>
        </p:nvSpPr>
        <p:spPr bwMode="auto">
          <a:xfrm>
            <a:off x="7669651" y="446089"/>
            <a:ext cx="4522349" cy="5414962"/>
          </a:xfrm>
          <a:custGeom>
            <a:avLst/>
            <a:gdLst/>
            <a:ahLst/>
            <a:cxnLst/>
            <a:rect l="0" t="0" r="r" b="b"/>
            <a:pathLst>
              <a:path w="2879" h="4320">
                <a:moveTo>
                  <a:pt x="183" y="0"/>
                </a:moveTo>
                <a:lnTo>
                  <a:pt x="183" y="1197"/>
                </a:lnTo>
                <a:lnTo>
                  <a:pt x="8" y="1372"/>
                </a:lnTo>
                <a:lnTo>
                  <a:pt x="8" y="1372"/>
                </a:lnTo>
                <a:lnTo>
                  <a:pt x="6" y="1376"/>
                </a:lnTo>
                <a:lnTo>
                  <a:pt x="3" y="1382"/>
                </a:lnTo>
                <a:lnTo>
                  <a:pt x="0" y="1387"/>
                </a:lnTo>
                <a:lnTo>
                  <a:pt x="0" y="1393"/>
                </a:lnTo>
                <a:lnTo>
                  <a:pt x="0" y="1399"/>
                </a:lnTo>
                <a:lnTo>
                  <a:pt x="3" y="1404"/>
                </a:lnTo>
                <a:lnTo>
                  <a:pt x="6" y="1410"/>
                </a:lnTo>
                <a:lnTo>
                  <a:pt x="8" y="1414"/>
                </a:lnTo>
                <a:lnTo>
                  <a:pt x="183" y="1589"/>
                </a:lnTo>
                <a:lnTo>
                  <a:pt x="183" y="4320"/>
                </a:lnTo>
                <a:lnTo>
                  <a:pt x="2879" y="4320"/>
                </a:lnTo>
                <a:lnTo>
                  <a:pt x="2879" y="0"/>
                </a:lnTo>
                <a:lnTo>
                  <a:pt x="183" y="0"/>
                </a:lnTo>
                <a:close/>
              </a:path>
            </a:pathLst>
          </a:custGeom>
          <a:ln/>
          <a:extLst>
            <a:ext uri="{91240B29-F687-4F45-9708-019B960494DF}">
              <a14:hiddenLine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Vertical Title 1"/>
          <p:cNvSpPr>
            <a:spLocks noGrp="1"/>
          </p:cNvSpPr>
          <p:nvPr>
            <p:ph type="title" orient="vert"/>
          </p:nvPr>
        </p:nvSpPr>
        <p:spPr>
          <a:xfrm>
            <a:off x="8183540" y="586171"/>
            <a:ext cx="2494791" cy="5134798"/>
          </a:xfrm>
        </p:spPr>
        <p:txBody>
          <a:bodyPr vert="eaVert"/>
          <a:lstStyle/>
          <a:p>
            <a:r>
              <a:rPr lang="zh-CN" altLang="en-US"/>
              <a:t>单击此处编辑母版标题样式</a:t>
            </a:r>
            <a:endParaRPr lang="en-US" dirty="0"/>
          </a:p>
        </p:txBody>
      </p:sp>
      <p:sp>
        <p:nvSpPr>
          <p:cNvPr id="3" name="Vertical Text Placeholder 2"/>
          <p:cNvSpPr>
            <a:spLocks noGrp="1"/>
          </p:cNvSpPr>
          <p:nvPr>
            <p:ph type="body" orient="vert" idx="1"/>
          </p:nvPr>
        </p:nvSpPr>
        <p:spPr>
          <a:xfrm>
            <a:off x="810001" y="446089"/>
            <a:ext cx="6611540" cy="5414962"/>
          </a:xfrm>
        </p:spPr>
        <p:txBody>
          <a:bodyPr vert="eaVert" anchor="t"/>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fld id="{ED62726E-379B-B349-9EED-81ED093FA806}" type="datetimeFigureOut">
              <a:rPr lang="en-US" dirty="0"/>
              <a:pPr/>
              <a:t>11/6/2017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11" name="Freeform 6"/>
          <p:cNvSpPr/>
          <p:nvPr/>
        </p:nvSpPr>
        <p:spPr bwMode="auto">
          <a:xfrm>
            <a:off x="0" y="0"/>
            <a:ext cx="12192000" cy="1708727"/>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810000" y="447188"/>
            <a:ext cx="10571998" cy="970450"/>
          </a:xfrm>
        </p:spPr>
        <p:txBody>
          <a:bodyPr/>
          <a:lstStyle/>
          <a:p>
            <a:r>
              <a:rPr lang="zh-CN" altLang="en-US"/>
              <a:t>单击此处编辑母版标题样式</a:t>
            </a:r>
            <a:endParaRPr lang="en-US" dirty="0"/>
          </a:p>
        </p:txBody>
      </p:sp>
      <p:sp>
        <p:nvSpPr>
          <p:cNvPr id="3" name="Content Placeholder 2"/>
          <p:cNvSpPr>
            <a:spLocks noGrp="1"/>
          </p:cNvSpPr>
          <p:nvPr>
            <p:ph idx="1"/>
          </p:nvPr>
        </p:nvSpPr>
        <p:spPr>
          <a:xfrm>
            <a:off x="818712" y="2222287"/>
            <a:ext cx="10554574" cy="3636511"/>
          </a:xfrm>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fld id="{9B3A1323-8D79-1946-B0D7-40001CF92E9D}" type="datetimeFigureOut">
              <a:rPr lang="en-US" dirty="0"/>
              <a:pPr/>
              <a:t>11/6/2017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10" name="Freeform 7"/>
          <p:cNvSpPr/>
          <p:nvPr/>
        </p:nvSpPr>
        <p:spPr bwMode="auto">
          <a:xfrm>
            <a:off x="0" y="1"/>
            <a:ext cx="12192000" cy="5203825"/>
          </a:xfrm>
          <a:custGeom>
            <a:avLst/>
            <a:gdLst/>
            <a:ahLst/>
            <a:cxnLst/>
            <a:rect l="0" t="0" r="r" b="b"/>
            <a:pathLst>
              <a:path w="5760" h="3278">
                <a:moveTo>
                  <a:pt x="0" y="0"/>
                </a:moveTo>
                <a:lnTo>
                  <a:pt x="5760" y="0"/>
                </a:lnTo>
                <a:lnTo>
                  <a:pt x="5760" y="3090"/>
                </a:lnTo>
                <a:lnTo>
                  <a:pt x="4817" y="3090"/>
                </a:lnTo>
                <a:lnTo>
                  <a:pt x="4637" y="3270"/>
                </a:lnTo>
                <a:lnTo>
                  <a:pt x="4637" y="3270"/>
                </a:lnTo>
                <a:lnTo>
                  <a:pt x="4633" y="3272"/>
                </a:lnTo>
                <a:lnTo>
                  <a:pt x="4627" y="3275"/>
                </a:lnTo>
                <a:lnTo>
                  <a:pt x="4621" y="3278"/>
                </a:lnTo>
                <a:lnTo>
                  <a:pt x="4616" y="3278"/>
                </a:lnTo>
                <a:lnTo>
                  <a:pt x="4610" y="3278"/>
                </a:lnTo>
                <a:lnTo>
                  <a:pt x="4605" y="3275"/>
                </a:lnTo>
                <a:lnTo>
                  <a:pt x="4599" y="3272"/>
                </a:lnTo>
                <a:lnTo>
                  <a:pt x="4595" y="3270"/>
                </a:lnTo>
                <a:lnTo>
                  <a:pt x="4415" y="3090"/>
                </a:lnTo>
                <a:lnTo>
                  <a:pt x="0" y="3090"/>
                </a:lnTo>
                <a:lnTo>
                  <a:pt x="0" y="0"/>
                </a:lnTo>
                <a:lnTo>
                  <a:pt x="0" y="0"/>
                </a:lnTo>
                <a:close/>
              </a:path>
            </a:pathLst>
          </a:custGeom>
          <a:ln>
            <a:headEnd/>
            <a:tailEnd/>
          </a:ln>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810000" y="2951396"/>
            <a:ext cx="10561418" cy="1468800"/>
          </a:xfrm>
        </p:spPr>
        <p:txBody>
          <a:bodyPr anchor="b"/>
          <a:lstStyle>
            <a:lvl1pPr algn="r">
              <a:defRPr sz="4800" b="1" cap="none"/>
            </a:lvl1pPr>
          </a:lstStyle>
          <a:p>
            <a:r>
              <a:rPr lang="zh-CN" altLang="en-US"/>
              <a:t>单击此处编辑母版标题样式</a:t>
            </a:r>
            <a:endParaRPr lang="en-US" dirty="0"/>
          </a:p>
        </p:txBody>
      </p:sp>
      <p:sp>
        <p:nvSpPr>
          <p:cNvPr id="3" name="Text Placeholder 2"/>
          <p:cNvSpPr>
            <a:spLocks noGrp="1"/>
          </p:cNvSpPr>
          <p:nvPr>
            <p:ph type="body" idx="1"/>
          </p:nvPr>
        </p:nvSpPr>
        <p:spPr>
          <a:xfrm>
            <a:off x="810000" y="5281201"/>
            <a:ext cx="10561418" cy="433955"/>
          </a:xfrm>
        </p:spPr>
        <p:txBody>
          <a:bodyPr anchor="t">
            <a:no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CN" altLang="en-US"/>
              <a:t>编辑母版文本样式</a:t>
            </a:r>
          </a:p>
        </p:txBody>
      </p:sp>
      <p:sp>
        <p:nvSpPr>
          <p:cNvPr id="4" name="Date Placeholder 3"/>
          <p:cNvSpPr>
            <a:spLocks noGrp="1"/>
          </p:cNvSpPr>
          <p:nvPr>
            <p:ph type="dt" sz="half" idx="10"/>
          </p:nvPr>
        </p:nvSpPr>
        <p:spPr/>
        <p:txBody>
          <a:bodyPr/>
          <a:lstStyle/>
          <a:p>
            <a:fld id="{8DFA1846-DA80-1C48-A609-854EA85C59AD}" type="datetimeFigureOut">
              <a:rPr lang="en-US" dirty="0"/>
              <a:pPr/>
              <a:t>11/6/2017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8"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sz="half" idx="1"/>
          </p:nvPr>
        </p:nvSpPr>
        <p:spPr>
          <a:xfrm>
            <a:off x="818712" y="2222287"/>
            <a:ext cx="5185873" cy="3638763"/>
          </a:xfrm>
        </p:spPr>
        <p:txBody>
          <a:bodyPr>
            <a:normAutofit/>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Content Placeholder 3"/>
          <p:cNvSpPr>
            <a:spLocks noGrp="1"/>
          </p:cNvSpPr>
          <p:nvPr>
            <p:ph sz="half" idx="2"/>
          </p:nvPr>
        </p:nvSpPr>
        <p:spPr>
          <a:xfrm>
            <a:off x="6187415" y="2222287"/>
            <a:ext cx="5194583" cy="3638764"/>
          </a:xfrm>
        </p:spPr>
        <p:txBody>
          <a:bodyPr>
            <a:normAutofit/>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5" name="Date Placeholder 4"/>
          <p:cNvSpPr>
            <a:spLocks noGrp="1"/>
          </p:cNvSpPr>
          <p:nvPr>
            <p:ph type="dt" sz="half" idx="10"/>
          </p:nvPr>
        </p:nvSpPr>
        <p:spPr/>
        <p:txBody>
          <a:bodyPr/>
          <a:lstStyle/>
          <a:p>
            <a:fld id="{57302355-E14B-8545-A8F8-0FE83CC9D524}" type="datetimeFigureOut">
              <a:rPr lang="en-US" dirty="0"/>
              <a:pPr/>
              <a:t>11/6/2017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10"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lvl1pPr>
              <a:defRPr/>
            </a:lvl1pPr>
          </a:lstStyle>
          <a:p>
            <a:r>
              <a:rPr lang="zh-CN" altLang="en-US"/>
              <a:t>单击此处编辑母版标题样式</a:t>
            </a:r>
            <a:endParaRPr lang="en-US" dirty="0"/>
          </a:p>
        </p:txBody>
      </p:sp>
      <p:sp>
        <p:nvSpPr>
          <p:cNvPr id="3" name="Text Placeholder 2"/>
          <p:cNvSpPr>
            <a:spLocks noGrp="1"/>
          </p:cNvSpPr>
          <p:nvPr>
            <p:ph type="body" idx="1"/>
          </p:nvPr>
        </p:nvSpPr>
        <p:spPr>
          <a:xfrm>
            <a:off x="814728" y="2174875"/>
            <a:ext cx="5189857" cy="576262"/>
          </a:xfrm>
        </p:spPr>
        <p:txBody>
          <a:bodyPr anchor="b">
            <a:noAutofit/>
          </a:bodyPr>
          <a:lstStyle>
            <a:lvl1pPr marL="0" indent="0" algn="ctr">
              <a:buNone/>
              <a:defRPr sz="20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编辑母版文本样式</a:t>
            </a:r>
          </a:p>
        </p:txBody>
      </p:sp>
      <p:sp>
        <p:nvSpPr>
          <p:cNvPr id="4" name="Content Placeholder 3"/>
          <p:cNvSpPr>
            <a:spLocks noGrp="1"/>
          </p:cNvSpPr>
          <p:nvPr>
            <p:ph sz="half" idx="2"/>
          </p:nvPr>
        </p:nvSpPr>
        <p:spPr>
          <a:xfrm>
            <a:off x="814729" y="2751138"/>
            <a:ext cx="5189856" cy="3109913"/>
          </a:xfrm>
        </p:spPr>
        <p:txBody>
          <a:bodyPr anchor="t">
            <a:normAutofit/>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5" name="Text Placeholder 4"/>
          <p:cNvSpPr>
            <a:spLocks noGrp="1"/>
          </p:cNvSpPr>
          <p:nvPr>
            <p:ph type="body" sz="quarter" idx="3"/>
          </p:nvPr>
        </p:nvSpPr>
        <p:spPr>
          <a:xfrm>
            <a:off x="6187415" y="2174875"/>
            <a:ext cx="5194583" cy="576262"/>
          </a:xfrm>
        </p:spPr>
        <p:txBody>
          <a:bodyPr anchor="b">
            <a:noAutofit/>
          </a:bodyPr>
          <a:lstStyle>
            <a:lvl1pPr marL="0" indent="0" algn="ctr">
              <a:buNone/>
              <a:defRPr sz="20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编辑母版文本样式</a:t>
            </a:r>
          </a:p>
        </p:txBody>
      </p:sp>
      <p:sp>
        <p:nvSpPr>
          <p:cNvPr id="6" name="Content Placeholder 5"/>
          <p:cNvSpPr>
            <a:spLocks noGrp="1"/>
          </p:cNvSpPr>
          <p:nvPr>
            <p:ph sz="quarter" idx="4"/>
          </p:nvPr>
        </p:nvSpPr>
        <p:spPr>
          <a:xfrm>
            <a:off x="6187415" y="2751138"/>
            <a:ext cx="5194583" cy="3109913"/>
          </a:xfrm>
        </p:spPr>
        <p:txBody>
          <a:bodyPr anchor="t">
            <a:normAutofit/>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7" name="Date Placeholder 6"/>
          <p:cNvSpPr>
            <a:spLocks noGrp="1"/>
          </p:cNvSpPr>
          <p:nvPr>
            <p:ph type="dt" sz="half" idx="10"/>
          </p:nvPr>
        </p:nvSpPr>
        <p:spPr/>
        <p:txBody>
          <a:bodyPr/>
          <a:lstStyle/>
          <a:p>
            <a:fld id="{02640F58-564D-2B4F-AE67-E407BA4FCF45}" type="datetimeFigureOut">
              <a:rPr lang="en-US" dirty="0"/>
              <a:pPr/>
              <a:t>11/6/2017</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6"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Date Placeholder 2"/>
          <p:cNvSpPr>
            <a:spLocks noGrp="1"/>
          </p:cNvSpPr>
          <p:nvPr>
            <p:ph type="dt" sz="half" idx="10"/>
          </p:nvPr>
        </p:nvSpPr>
        <p:spPr/>
        <p:txBody>
          <a:bodyPr/>
          <a:lstStyle/>
          <a:p>
            <a:fld id="{F13A34C8-038E-2045-AF43-DF7DBB8E0E9E}" type="datetimeFigureOut">
              <a:rPr lang="en-US" dirty="0"/>
              <a:pPr/>
              <a:t>11/6/2017</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818C68F-D26B-8F47-958C-23B49CF8A634}" type="datetimeFigureOut">
              <a:rPr lang="en-US" dirty="0"/>
              <a:pPr/>
              <a:t>11/6/2017</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12" name="Freeform 6"/>
          <p:cNvSpPr>
            <a:spLocks noChangeAspect="1"/>
          </p:cNvSpPr>
          <p:nvPr/>
        </p:nvSpPr>
        <p:spPr bwMode="auto">
          <a:xfrm>
            <a:off x="1073151" y="446087"/>
            <a:ext cx="3547533" cy="1814651"/>
          </a:xfrm>
          <a:custGeom>
            <a:avLst/>
            <a:gdLst/>
            <a:ahLst/>
            <a:cxnLst/>
            <a:rect l="0" t="0" r="r" b="b"/>
            <a:pathLst>
              <a:path w="3384" h="2308">
                <a:moveTo>
                  <a:pt x="3340" y="0"/>
                </a:moveTo>
                <a:lnTo>
                  <a:pt x="44" y="0"/>
                </a:lnTo>
                <a:lnTo>
                  <a:pt x="44" y="0"/>
                </a:lnTo>
                <a:lnTo>
                  <a:pt x="34" y="0"/>
                </a:lnTo>
                <a:lnTo>
                  <a:pt x="26" y="4"/>
                </a:lnTo>
                <a:lnTo>
                  <a:pt x="20" y="8"/>
                </a:lnTo>
                <a:lnTo>
                  <a:pt x="12" y="12"/>
                </a:lnTo>
                <a:lnTo>
                  <a:pt x="8" y="20"/>
                </a:lnTo>
                <a:lnTo>
                  <a:pt x="4" y="26"/>
                </a:lnTo>
                <a:lnTo>
                  <a:pt x="0" y="34"/>
                </a:lnTo>
                <a:lnTo>
                  <a:pt x="0" y="44"/>
                </a:lnTo>
                <a:lnTo>
                  <a:pt x="0" y="2076"/>
                </a:lnTo>
                <a:lnTo>
                  <a:pt x="0" y="2076"/>
                </a:lnTo>
                <a:lnTo>
                  <a:pt x="0" y="2086"/>
                </a:lnTo>
                <a:lnTo>
                  <a:pt x="4" y="2094"/>
                </a:lnTo>
                <a:lnTo>
                  <a:pt x="8" y="2100"/>
                </a:lnTo>
                <a:lnTo>
                  <a:pt x="12" y="2108"/>
                </a:lnTo>
                <a:lnTo>
                  <a:pt x="20" y="2112"/>
                </a:lnTo>
                <a:lnTo>
                  <a:pt x="26" y="2116"/>
                </a:lnTo>
                <a:lnTo>
                  <a:pt x="34" y="2120"/>
                </a:lnTo>
                <a:lnTo>
                  <a:pt x="44" y="2120"/>
                </a:lnTo>
                <a:lnTo>
                  <a:pt x="474" y="2120"/>
                </a:lnTo>
                <a:lnTo>
                  <a:pt x="650" y="2296"/>
                </a:lnTo>
                <a:lnTo>
                  <a:pt x="650" y="2296"/>
                </a:lnTo>
                <a:lnTo>
                  <a:pt x="656" y="2300"/>
                </a:lnTo>
                <a:lnTo>
                  <a:pt x="664" y="2304"/>
                </a:lnTo>
                <a:lnTo>
                  <a:pt x="672" y="2308"/>
                </a:lnTo>
                <a:lnTo>
                  <a:pt x="680" y="2308"/>
                </a:lnTo>
                <a:lnTo>
                  <a:pt x="688" y="2308"/>
                </a:lnTo>
                <a:lnTo>
                  <a:pt x="696" y="2304"/>
                </a:lnTo>
                <a:lnTo>
                  <a:pt x="704" y="2300"/>
                </a:lnTo>
                <a:lnTo>
                  <a:pt x="710" y="2296"/>
                </a:lnTo>
                <a:lnTo>
                  <a:pt x="886" y="2120"/>
                </a:lnTo>
                <a:lnTo>
                  <a:pt x="3340" y="2120"/>
                </a:lnTo>
                <a:lnTo>
                  <a:pt x="3340" y="2120"/>
                </a:lnTo>
                <a:lnTo>
                  <a:pt x="3350" y="2120"/>
                </a:lnTo>
                <a:lnTo>
                  <a:pt x="3358" y="2116"/>
                </a:lnTo>
                <a:lnTo>
                  <a:pt x="3364" y="2112"/>
                </a:lnTo>
                <a:lnTo>
                  <a:pt x="3372" y="2108"/>
                </a:lnTo>
                <a:lnTo>
                  <a:pt x="3376" y="2100"/>
                </a:lnTo>
                <a:lnTo>
                  <a:pt x="3380" y="2094"/>
                </a:lnTo>
                <a:lnTo>
                  <a:pt x="3384" y="2086"/>
                </a:lnTo>
                <a:lnTo>
                  <a:pt x="3384" y="2076"/>
                </a:lnTo>
                <a:lnTo>
                  <a:pt x="3384" y="44"/>
                </a:lnTo>
                <a:lnTo>
                  <a:pt x="3384" y="44"/>
                </a:lnTo>
                <a:lnTo>
                  <a:pt x="3384" y="34"/>
                </a:lnTo>
                <a:lnTo>
                  <a:pt x="3380" y="26"/>
                </a:lnTo>
                <a:lnTo>
                  <a:pt x="3376" y="20"/>
                </a:lnTo>
                <a:lnTo>
                  <a:pt x="3372" y="12"/>
                </a:lnTo>
                <a:lnTo>
                  <a:pt x="3364" y="8"/>
                </a:lnTo>
                <a:lnTo>
                  <a:pt x="3358" y="4"/>
                </a:lnTo>
                <a:lnTo>
                  <a:pt x="3350" y="0"/>
                </a:lnTo>
                <a:lnTo>
                  <a:pt x="3340" y="0"/>
                </a:lnTo>
                <a:lnTo>
                  <a:pt x="3340" y="0"/>
                </a:lnTo>
                <a:close/>
              </a:path>
            </a:pathLst>
          </a:custGeom>
          <a:ln/>
          <a:extLst>
            <a:ext uri="{91240B29-F687-4F45-9708-019B960494DF}">
              <a14:hiddenLine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1073151" y="446088"/>
            <a:ext cx="3547533" cy="1618396"/>
          </a:xfrm>
        </p:spPr>
        <p:txBody>
          <a:bodyPr anchor="b"/>
          <a:lstStyle>
            <a:lvl1pPr algn="l">
              <a:defRPr sz="2000" b="1"/>
            </a:lvl1pPr>
          </a:lstStyle>
          <a:p>
            <a:r>
              <a:rPr lang="zh-CN" altLang="en-US"/>
              <a:t>单击此处编辑母版标题样式</a:t>
            </a:r>
            <a:endParaRPr lang="en-US" dirty="0"/>
          </a:p>
        </p:txBody>
      </p:sp>
      <p:sp>
        <p:nvSpPr>
          <p:cNvPr id="3" name="Content Placeholder 2"/>
          <p:cNvSpPr>
            <a:spLocks noGrp="1"/>
          </p:cNvSpPr>
          <p:nvPr>
            <p:ph idx="1"/>
          </p:nvPr>
        </p:nvSpPr>
        <p:spPr>
          <a:xfrm>
            <a:off x="4855633" y="446088"/>
            <a:ext cx="6252633" cy="5414963"/>
          </a:xfrm>
        </p:spPr>
        <p:txBody>
          <a:bodyPr>
            <a:normAutofit/>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Text Placeholder 3"/>
          <p:cNvSpPr>
            <a:spLocks noGrp="1"/>
          </p:cNvSpPr>
          <p:nvPr>
            <p:ph type="body" sz="half" idx="2"/>
          </p:nvPr>
        </p:nvSpPr>
        <p:spPr>
          <a:xfrm>
            <a:off x="1073151" y="2260738"/>
            <a:ext cx="3547533" cy="360031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a:t>编辑母版文本样式</a:t>
            </a:r>
          </a:p>
        </p:txBody>
      </p:sp>
      <p:sp>
        <p:nvSpPr>
          <p:cNvPr id="5" name="Date Placeholder 4"/>
          <p:cNvSpPr>
            <a:spLocks noGrp="1"/>
          </p:cNvSpPr>
          <p:nvPr>
            <p:ph type="dt" sz="half" idx="10"/>
          </p:nvPr>
        </p:nvSpPr>
        <p:spPr/>
        <p:txBody>
          <a:bodyPr/>
          <a:lstStyle/>
          <a:p>
            <a:fld id="{D0DF5E60-9974-AC48-9591-99C2BB44B7CF}" type="datetimeFigureOut">
              <a:rPr lang="en-US" dirty="0"/>
              <a:pPr/>
              <a:t>11/6/2017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814728" y="727522"/>
            <a:ext cx="4852988" cy="1617163"/>
          </a:xfrm>
        </p:spPr>
        <p:txBody>
          <a:bodyPr anchor="b">
            <a:normAutofit/>
          </a:bodyPr>
          <a:lstStyle>
            <a:lvl1pPr algn="l">
              <a:defRPr sz="2400" b="0"/>
            </a:lvl1pPr>
          </a:lstStyle>
          <a:p>
            <a:r>
              <a:rPr lang="zh-CN" altLang="en-US"/>
              <a:t>单击此处编辑母版标题样式</a:t>
            </a:r>
            <a:endParaRPr lang="en-US" dirty="0"/>
          </a:p>
        </p:txBody>
      </p:sp>
      <p:sp>
        <p:nvSpPr>
          <p:cNvPr id="9" name="Picture Placeholder 11"/>
          <p:cNvSpPr>
            <a:spLocks noGrp="1" noChangeAspect="1"/>
          </p:cNvSpPr>
          <p:nvPr>
            <p:ph type="pic" sz="quarter" idx="13"/>
          </p:nvPr>
        </p:nvSpPr>
        <p:spPr bwMode="auto">
          <a:xfrm>
            <a:off x="6098117" y="0"/>
            <a:ext cx="6093883" cy="6858000"/>
          </a:xfrm>
          <a:custGeom>
            <a:avLst/>
            <a:gdLst/>
            <a:ahLst/>
            <a:cxnLst/>
            <a:rect l="0" t="0" r="r" b="b"/>
            <a:pathLst>
              <a:path w="2879" h="4320">
                <a:moveTo>
                  <a:pt x="183" y="0"/>
                </a:moveTo>
                <a:lnTo>
                  <a:pt x="183" y="1197"/>
                </a:lnTo>
                <a:lnTo>
                  <a:pt x="8" y="1372"/>
                </a:lnTo>
                <a:lnTo>
                  <a:pt x="8" y="1372"/>
                </a:lnTo>
                <a:lnTo>
                  <a:pt x="6" y="1376"/>
                </a:lnTo>
                <a:lnTo>
                  <a:pt x="3" y="1382"/>
                </a:lnTo>
                <a:lnTo>
                  <a:pt x="0" y="1387"/>
                </a:lnTo>
                <a:lnTo>
                  <a:pt x="0" y="1393"/>
                </a:lnTo>
                <a:lnTo>
                  <a:pt x="0" y="1399"/>
                </a:lnTo>
                <a:lnTo>
                  <a:pt x="3" y="1404"/>
                </a:lnTo>
                <a:lnTo>
                  <a:pt x="6" y="1410"/>
                </a:lnTo>
                <a:lnTo>
                  <a:pt x="8" y="1414"/>
                </a:lnTo>
                <a:lnTo>
                  <a:pt x="183" y="1589"/>
                </a:lnTo>
                <a:lnTo>
                  <a:pt x="183" y="4320"/>
                </a:lnTo>
                <a:lnTo>
                  <a:pt x="2879" y="4320"/>
                </a:lnTo>
                <a:lnTo>
                  <a:pt x="2879" y="0"/>
                </a:lnTo>
                <a:lnTo>
                  <a:pt x="183" y="0"/>
                </a:lnTo>
                <a:close/>
              </a:path>
            </a:pathLst>
          </a:custGeom>
          <a:noFill/>
          <a:ln w="9525">
            <a:solidFill>
              <a:schemeClr val="tx2"/>
            </a:solidFill>
            <a:round/>
            <a:headEnd/>
            <a:tailEnd/>
          </a:ln>
          <a:effectLst/>
        </p:spPr>
        <p:txBody>
          <a:bodyPr wrap="square" numCol="1" anchor="t" anchorCtr="0" compatLnSpc="1">
            <a:prstTxWarp prst="textNoShape">
              <a:avLst/>
            </a:prstTxWarp>
            <a:normAutofit/>
          </a:bodyPr>
          <a:lstStyle>
            <a:lvl1pPr algn="ctr">
              <a:buFontTx/>
              <a:buNone/>
              <a:defRPr sz="1400"/>
            </a:lvl1pPr>
          </a:lstStyle>
          <a:p>
            <a:r>
              <a:rPr lang="zh-CN" altLang="en-US"/>
              <a:t>单击图标添加图片</a:t>
            </a:r>
            <a:endParaRPr lang="en-US" dirty="0"/>
          </a:p>
        </p:txBody>
      </p:sp>
      <p:sp>
        <p:nvSpPr>
          <p:cNvPr id="4" name="Text Placeholder 3"/>
          <p:cNvSpPr>
            <a:spLocks noGrp="1"/>
          </p:cNvSpPr>
          <p:nvPr>
            <p:ph type="body" sz="half" idx="2"/>
          </p:nvPr>
        </p:nvSpPr>
        <p:spPr>
          <a:xfrm>
            <a:off x="814728" y="2344684"/>
            <a:ext cx="4852988" cy="3516365"/>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a:t>编辑母版文本样式</a:t>
            </a:r>
          </a:p>
        </p:txBody>
      </p:sp>
      <p:sp>
        <p:nvSpPr>
          <p:cNvPr id="5" name="Date Placeholder 4"/>
          <p:cNvSpPr>
            <a:spLocks noGrp="1"/>
          </p:cNvSpPr>
          <p:nvPr>
            <p:ph type="dt" sz="half" idx="10"/>
          </p:nvPr>
        </p:nvSpPr>
        <p:spPr>
          <a:xfrm>
            <a:off x="3885810" y="6041362"/>
            <a:ext cx="976879" cy="365125"/>
          </a:xfrm>
        </p:spPr>
        <p:txBody>
          <a:bodyPr/>
          <a:lstStyle/>
          <a:p>
            <a:fld id="{18C79C5D-2A6F-F04D-97DA-BEF2467B64E4}" type="datetimeFigureOut">
              <a:rPr lang="en-US" dirty="0"/>
              <a:pPr/>
              <a:t>11/6/2017</a:t>
            </a:fld>
            <a:endParaRPr lang="en-US" dirty="0"/>
          </a:p>
        </p:txBody>
      </p:sp>
      <p:sp>
        <p:nvSpPr>
          <p:cNvPr id="6" name="Footer Placeholder 5"/>
          <p:cNvSpPr>
            <a:spLocks noGrp="1"/>
          </p:cNvSpPr>
          <p:nvPr>
            <p:ph type="ftr" sz="quarter" idx="11"/>
          </p:nvPr>
        </p:nvSpPr>
        <p:spPr>
          <a:xfrm>
            <a:off x="590396" y="6041362"/>
            <a:ext cx="3295413" cy="365125"/>
          </a:xfrm>
        </p:spPr>
        <p:txBody>
          <a:bodyPr/>
          <a:lstStyle/>
          <a:p>
            <a:endParaRPr lang="en-US" dirty="0"/>
          </a:p>
        </p:txBody>
      </p:sp>
      <p:sp>
        <p:nvSpPr>
          <p:cNvPr id="7" name="Slide Number Placeholder 6"/>
          <p:cNvSpPr>
            <a:spLocks noGrp="1"/>
          </p:cNvSpPr>
          <p:nvPr>
            <p:ph type="sldNum" sz="quarter" idx="12"/>
          </p:nvPr>
        </p:nvSpPr>
        <p:spPr>
          <a:xfrm>
            <a:off x="4862689" y="5915888"/>
            <a:ext cx="1062155" cy="490599"/>
          </a:xfrm>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10000" y="447188"/>
            <a:ext cx="10571998" cy="970450"/>
          </a:xfrm>
          <a:prstGeom prst="rect">
            <a:avLst/>
          </a:prstGeom>
          <a:effectLst>
            <a:outerShdw blurRad="50800" dir="14400000">
              <a:srgbClr val="000000">
                <a:alpha val="60000"/>
              </a:srgbClr>
            </a:outerShdw>
          </a:effectLst>
        </p:spPr>
        <p:txBody>
          <a:bodyPr vert="horz" lIns="91440" tIns="45720" rIns="91440" bIns="45720" rtlCol="0" anchor="b">
            <a:noAutofit/>
          </a:bodyPr>
          <a:lstStyle/>
          <a:p>
            <a:r>
              <a:rPr lang="zh-CN" altLang="en-US"/>
              <a:t>单击此处编辑母版标题样式</a:t>
            </a:r>
            <a:endParaRPr lang="en-US" dirty="0"/>
          </a:p>
        </p:txBody>
      </p:sp>
      <p:sp>
        <p:nvSpPr>
          <p:cNvPr id="3" name="Text Placeholder 2"/>
          <p:cNvSpPr>
            <a:spLocks noGrp="1"/>
          </p:cNvSpPr>
          <p:nvPr>
            <p:ph type="body" idx="1"/>
          </p:nvPr>
        </p:nvSpPr>
        <p:spPr>
          <a:xfrm>
            <a:off x="810000" y="2184401"/>
            <a:ext cx="10563285" cy="3674397"/>
          </a:xfrm>
          <a:prstGeom prst="rect">
            <a:avLst/>
          </a:prstGeom>
          <a:effectLst>
            <a:outerShdw blurRad="50800" dir="14400000">
              <a:srgbClr val="000000">
                <a:alpha val="40000"/>
              </a:srgbClr>
            </a:outerShdw>
          </a:effectLst>
        </p:spPr>
        <p:txBody>
          <a:bodyPr vert="horz" lIns="91440" tIns="45720" rIns="91440" bIns="45720" rtlCol="0" anchor="ctr">
            <a:normAutofit/>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5" name="Footer Placeholder 4"/>
          <p:cNvSpPr>
            <a:spLocks noGrp="1"/>
          </p:cNvSpPr>
          <p:nvPr>
            <p:ph type="ftr" sz="quarter" idx="3"/>
          </p:nvPr>
        </p:nvSpPr>
        <p:spPr>
          <a:xfrm>
            <a:off x="451514" y="6041362"/>
            <a:ext cx="8644320" cy="365125"/>
          </a:xfrm>
          <a:prstGeom prst="rect">
            <a:avLst/>
          </a:prstGeom>
        </p:spPr>
        <p:txBody>
          <a:bodyPr vert="horz" lIns="91440" tIns="45720" rIns="91440" bIns="45720" rtlCol="0" anchor="b"/>
          <a:lstStyle>
            <a:lvl1pPr algn="l">
              <a:defRPr sz="900">
                <a:solidFill>
                  <a:schemeClr val="tx1"/>
                </a:solidFill>
              </a:defRPr>
            </a:lvl1pPr>
          </a:lstStyle>
          <a:p>
            <a:endParaRPr lang="en-US" dirty="0"/>
          </a:p>
        </p:txBody>
      </p:sp>
      <p:sp>
        <p:nvSpPr>
          <p:cNvPr id="4" name="Date Placeholder 3"/>
          <p:cNvSpPr>
            <a:spLocks noGrp="1"/>
          </p:cNvSpPr>
          <p:nvPr>
            <p:ph type="dt" sz="half" idx="2"/>
          </p:nvPr>
        </p:nvSpPr>
        <p:spPr>
          <a:xfrm>
            <a:off x="9334626" y="6041362"/>
            <a:ext cx="1343706" cy="365125"/>
          </a:xfrm>
          <a:prstGeom prst="rect">
            <a:avLst/>
          </a:prstGeom>
        </p:spPr>
        <p:txBody>
          <a:bodyPr vert="horz" lIns="91440" tIns="45720" rIns="91440" bIns="45720" rtlCol="0" anchor="b"/>
          <a:lstStyle>
            <a:lvl1pPr algn="r">
              <a:defRPr sz="900">
                <a:solidFill>
                  <a:schemeClr val="tx1"/>
                </a:solidFill>
              </a:defRPr>
            </a:lvl1pPr>
          </a:lstStyle>
          <a:p>
            <a:fld id="{09B482E8-6E0E-1B4F-B1FD-C69DB9E858D9}" type="datetimeFigureOut">
              <a:rPr lang="en-US" dirty="0"/>
              <a:pPr/>
              <a:t>11/6/2017</a:t>
            </a:fld>
            <a:endParaRPr lang="en-US" dirty="0"/>
          </a:p>
        </p:txBody>
      </p:sp>
      <p:sp>
        <p:nvSpPr>
          <p:cNvPr id="6" name="Slide Number Placeholder 5"/>
          <p:cNvSpPr>
            <a:spLocks noGrp="1"/>
          </p:cNvSpPr>
          <p:nvPr>
            <p:ph type="sldNum" sz="quarter" idx="4"/>
          </p:nvPr>
        </p:nvSpPr>
        <p:spPr>
          <a:xfrm>
            <a:off x="10678331" y="5915888"/>
            <a:ext cx="1062155" cy="490599"/>
          </a:xfrm>
          <a:prstGeom prst="rect">
            <a:avLst/>
          </a:prstGeom>
        </p:spPr>
        <p:txBody>
          <a:bodyPr vert="horz" lIns="91440" tIns="45720" rIns="91440" bIns="10800" rtlCol="0" anchor="b"/>
          <a:lstStyle>
            <a:lvl1pPr algn="r">
              <a:defRPr sz="2000">
                <a:solidFill>
                  <a:schemeClr val="accent1"/>
                </a:solidFill>
              </a:defRPr>
            </a:lvl1pPr>
          </a:lstStyle>
          <a:p>
            <a:fld id="{D57F1E4F-1CFF-5643-939E-217C01CDF565}"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3" r:id="rId9"/>
    <p:sldLayoutId id="2147483657" r:id="rId10"/>
    <p:sldLayoutId id="2147483666" r:id="rId11"/>
    <p:sldLayoutId id="2147483661" r:id="rId12"/>
    <p:sldLayoutId id="2147483658" r:id="rId13"/>
    <p:sldLayoutId id="2147483659" r:id="rId14"/>
  </p:sldLayoutIdLst>
  <p:hf sldNum="0" hdr="0" ftr="0" dt="0"/>
  <p:txStyles>
    <p:titleStyle>
      <a:lvl1pPr algn="l" defTabSz="457200" rtl="0" eaLnBrk="1" latinLnBrk="0" hangingPunct="1">
        <a:spcBef>
          <a:spcPct val="0"/>
        </a:spcBef>
        <a:buNone/>
        <a:defRPr sz="4000" b="1" kern="1200">
          <a:solidFill>
            <a:srgbClr val="FEFEFE"/>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ct val="20000"/>
        </a:spcBef>
        <a:spcAft>
          <a:spcPts val="600"/>
        </a:spcAft>
        <a:buClr>
          <a:schemeClr val="accent1"/>
        </a:buClr>
        <a:buFont typeface="Wingdings 2" charset="2"/>
        <a:buChar char=""/>
        <a:defRPr sz="1800" kern="1200">
          <a:solidFill>
            <a:schemeClr val="tx1"/>
          </a:solidFill>
          <a:latin typeface="+mn-lt"/>
          <a:ea typeface="+mn-ea"/>
          <a:cs typeface="+mn-cs"/>
        </a:defRPr>
      </a:lvl1pPr>
      <a:lvl2pPr marL="742950" indent="-285750" algn="l" defTabSz="457200" rtl="0" eaLnBrk="1" latinLnBrk="0" hangingPunct="1">
        <a:spcBef>
          <a:spcPct val="20000"/>
        </a:spcBef>
        <a:spcAft>
          <a:spcPts val="600"/>
        </a:spcAft>
        <a:buClr>
          <a:schemeClr val="accent1"/>
        </a:buClr>
        <a:buFont typeface="Wingdings 2" charset="2"/>
        <a:buChar char=""/>
        <a:defRPr sz="1600" kern="1200">
          <a:solidFill>
            <a:schemeClr val="tx1"/>
          </a:solidFill>
          <a:latin typeface="+mn-lt"/>
          <a:ea typeface="+mn-ea"/>
          <a:cs typeface="+mn-cs"/>
        </a:defRPr>
      </a:lvl2pPr>
      <a:lvl3pPr marL="1143000" indent="-228600" algn="l" defTabSz="457200" rtl="0" eaLnBrk="1" latinLnBrk="0" hangingPunct="1">
        <a:spcBef>
          <a:spcPct val="20000"/>
        </a:spcBef>
        <a:spcAft>
          <a:spcPts val="600"/>
        </a:spcAft>
        <a:buClr>
          <a:schemeClr val="accent1"/>
        </a:buClr>
        <a:buFont typeface="Wingdings 2" charset="2"/>
        <a:buChar char=""/>
        <a:defRPr sz="1400" kern="1200">
          <a:solidFill>
            <a:schemeClr val="tx1"/>
          </a:solidFill>
          <a:latin typeface="+mn-lt"/>
          <a:ea typeface="+mn-ea"/>
          <a:cs typeface="+mn-cs"/>
        </a:defRPr>
      </a:lvl3pPr>
      <a:lvl4pPr marL="16002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4pPr>
      <a:lvl5pPr marL="20574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5pPr>
      <a:lvl6pPr marL="24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6pPr>
      <a:lvl7pPr marL="28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7pPr>
      <a:lvl8pPr marL="32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8pPr>
      <a:lvl9pPr marL="36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DA71C365-87E6-440B-B611-4B6FAABA8498}"/>
              </a:ext>
            </a:extLst>
          </p:cNvPr>
          <p:cNvSpPr>
            <a:spLocks noGrp="1"/>
          </p:cNvSpPr>
          <p:nvPr>
            <p:ph type="ctrTitle"/>
          </p:nvPr>
        </p:nvSpPr>
        <p:spPr/>
        <p:txBody>
          <a:bodyPr/>
          <a:lstStyle/>
          <a:p>
            <a:r>
              <a:rPr lang="en-US" altLang="zh-CN" dirty="0"/>
              <a:t>How to evaluate a generalization</a:t>
            </a:r>
            <a:endParaRPr lang="zh-CN" altLang="en-US" dirty="0"/>
          </a:p>
        </p:txBody>
      </p:sp>
      <p:sp>
        <p:nvSpPr>
          <p:cNvPr id="3" name="副标题 2">
            <a:extLst>
              <a:ext uri="{FF2B5EF4-FFF2-40B4-BE49-F238E27FC236}">
                <a16:creationId xmlns:a16="http://schemas.microsoft.com/office/drawing/2014/main" id="{7CB8FCC8-2546-4407-A09D-BDFCFE0D2E55}"/>
              </a:ext>
            </a:extLst>
          </p:cNvPr>
          <p:cNvSpPr>
            <a:spLocks noGrp="1"/>
          </p:cNvSpPr>
          <p:nvPr>
            <p:ph type="subTitle" idx="1"/>
          </p:nvPr>
        </p:nvSpPr>
        <p:spPr/>
        <p:txBody>
          <a:bodyPr/>
          <a:lstStyle/>
          <a:p>
            <a:endParaRPr lang="zh-CN" altLang="en-US"/>
          </a:p>
        </p:txBody>
      </p:sp>
    </p:spTree>
    <p:extLst>
      <p:ext uri="{BB962C8B-B14F-4D97-AF65-F5344CB8AC3E}">
        <p14:creationId xmlns:p14="http://schemas.microsoft.com/office/powerpoint/2010/main" val="334037025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778CB91E-270F-48F1-A934-EFE522776E08}"/>
              </a:ext>
            </a:extLst>
          </p:cNvPr>
          <p:cNvSpPr>
            <a:spLocks noGrp="1"/>
          </p:cNvSpPr>
          <p:nvPr>
            <p:ph type="title"/>
          </p:nvPr>
        </p:nvSpPr>
        <p:spPr/>
        <p:txBody>
          <a:bodyPr/>
          <a:lstStyle/>
          <a:p>
            <a:r>
              <a:rPr lang="en-US" altLang="zh-CN" dirty="0">
                <a:solidFill>
                  <a:srgbClr val="FFFF00"/>
                </a:solidFill>
              </a:rPr>
              <a:t>1 </a:t>
            </a:r>
            <a:r>
              <a:rPr lang="en-US" altLang="zh-CN" dirty="0" err="1">
                <a:solidFill>
                  <a:srgbClr val="FFFF00"/>
                </a:solidFill>
              </a:rPr>
              <a:t>Dicto</a:t>
            </a:r>
            <a:r>
              <a:rPr lang="en-US" altLang="zh-CN" dirty="0">
                <a:solidFill>
                  <a:srgbClr val="FFFF00"/>
                </a:solidFill>
              </a:rPr>
              <a:t> Simpliciter</a:t>
            </a:r>
            <a:endParaRPr lang="zh-CN" altLang="en-US" dirty="0"/>
          </a:p>
        </p:txBody>
      </p:sp>
      <p:sp>
        <p:nvSpPr>
          <p:cNvPr id="3" name="内容占位符 2">
            <a:extLst>
              <a:ext uri="{FF2B5EF4-FFF2-40B4-BE49-F238E27FC236}">
                <a16:creationId xmlns:a16="http://schemas.microsoft.com/office/drawing/2014/main" id="{107D7366-75C6-43FE-8FA1-B759B8D7267F}"/>
              </a:ext>
            </a:extLst>
          </p:cNvPr>
          <p:cNvSpPr>
            <a:spLocks noGrp="1"/>
          </p:cNvSpPr>
          <p:nvPr>
            <p:ph idx="1"/>
          </p:nvPr>
        </p:nvSpPr>
        <p:spPr/>
        <p:txBody>
          <a:bodyPr>
            <a:normAutofit/>
          </a:bodyPr>
          <a:lstStyle/>
          <a:p>
            <a:pPr marL="0" indent="0">
              <a:buNone/>
            </a:pPr>
            <a:r>
              <a:rPr lang="en-US" altLang="zh-CN" sz="3600" dirty="0"/>
              <a:t>a fallacy in which a general rule is treated as universally true regardless of the circumstances. </a:t>
            </a:r>
            <a:endParaRPr lang="zh-CN" altLang="en-US" sz="3600" dirty="0"/>
          </a:p>
        </p:txBody>
      </p:sp>
    </p:spTree>
    <p:extLst>
      <p:ext uri="{BB962C8B-B14F-4D97-AF65-F5344CB8AC3E}">
        <p14:creationId xmlns:p14="http://schemas.microsoft.com/office/powerpoint/2010/main" val="95869696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ADE58054-FD5A-4064-B489-176C484A9022}"/>
              </a:ext>
            </a:extLst>
          </p:cNvPr>
          <p:cNvSpPr>
            <a:spLocks noGrp="1"/>
          </p:cNvSpPr>
          <p:nvPr>
            <p:ph type="title"/>
          </p:nvPr>
        </p:nvSpPr>
        <p:spPr/>
        <p:txBody>
          <a:bodyPr/>
          <a:lstStyle/>
          <a:p>
            <a:r>
              <a:rPr lang="en-US" altLang="zh-CN" dirty="0"/>
              <a:t>Example</a:t>
            </a:r>
            <a:endParaRPr lang="zh-CN" altLang="en-US" dirty="0"/>
          </a:p>
        </p:txBody>
      </p:sp>
      <p:sp>
        <p:nvSpPr>
          <p:cNvPr id="3" name="内容占位符 2">
            <a:extLst>
              <a:ext uri="{FF2B5EF4-FFF2-40B4-BE49-F238E27FC236}">
                <a16:creationId xmlns:a16="http://schemas.microsoft.com/office/drawing/2014/main" id="{BF7F3850-6C86-4385-8D71-A86C1EE1144E}"/>
              </a:ext>
            </a:extLst>
          </p:cNvPr>
          <p:cNvSpPr>
            <a:spLocks noGrp="1"/>
          </p:cNvSpPr>
          <p:nvPr>
            <p:ph idx="1"/>
          </p:nvPr>
        </p:nvSpPr>
        <p:spPr/>
        <p:txBody>
          <a:bodyPr>
            <a:normAutofit/>
          </a:bodyPr>
          <a:lstStyle/>
          <a:p>
            <a:r>
              <a:rPr lang="en-US" altLang="zh-CN" sz="3600" dirty="0"/>
              <a:t>Exercise is good. Therefore, everyone should exercise.</a:t>
            </a:r>
            <a:endParaRPr lang="zh-CN" altLang="en-US" sz="3600" dirty="0"/>
          </a:p>
        </p:txBody>
      </p:sp>
    </p:spTree>
    <p:extLst>
      <p:ext uri="{BB962C8B-B14F-4D97-AF65-F5344CB8AC3E}">
        <p14:creationId xmlns:p14="http://schemas.microsoft.com/office/powerpoint/2010/main" val="13270301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6F6261D2-A674-47A6-996F-5D3E96BE7E22}"/>
              </a:ext>
            </a:extLst>
          </p:cNvPr>
          <p:cNvSpPr>
            <a:spLocks noGrp="1"/>
          </p:cNvSpPr>
          <p:nvPr>
            <p:ph type="title"/>
          </p:nvPr>
        </p:nvSpPr>
        <p:spPr/>
        <p:txBody>
          <a:bodyPr/>
          <a:lstStyle/>
          <a:p>
            <a:r>
              <a:rPr lang="en-US" altLang="zh-CN" dirty="0">
                <a:solidFill>
                  <a:srgbClr val="FFFF00"/>
                </a:solidFill>
              </a:rPr>
              <a:t>2 Hasty generalization</a:t>
            </a:r>
            <a:endParaRPr lang="zh-CN" altLang="en-US" dirty="0"/>
          </a:p>
        </p:txBody>
      </p:sp>
      <p:sp>
        <p:nvSpPr>
          <p:cNvPr id="3" name="内容占位符 2">
            <a:extLst>
              <a:ext uri="{FF2B5EF4-FFF2-40B4-BE49-F238E27FC236}">
                <a16:creationId xmlns:a16="http://schemas.microsoft.com/office/drawing/2014/main" id="{86E4E3EE-95C9-4F63-BE20-D12F62C35932}"/>
              </a:ext>
            </a:extLst>
          </p:cNvPr>
          <p:cNvSpPr>
            <a:spLocks noGrp="1"/>
          </p:cNvSpPr>
          <p:nvPr>
            <p:ph idx="1"/>
          </p:nvPr>
        </p:nvSpPr>
        <p:spPr/>
        <p:txBody>
          <a:bodyPr>
            <a:normAutofit/>
          </a:bodyPr>
          <a:lstStyle/>
          <a:p>
            <a:pPr marL="0" indent="0">
              <a:buNone/>
            </a:pPr>
            <a:r>
              <a:rPr lang="en-US" altLang="zh-CN" sz="3600" dirty="0"/>
              <a:t>a fallacy in which a conclusion is not logically justified by sufficient or unbiased evidence.</a:t>
            </a:r>
            <a:endParaRPr lang="zh-CN" altLang="en-US" sz="3600" dirty="0"/>
          </a:p>
        </p:txBody>
      </p:sp>
    </p:spTree>
    <p:extLst>
      <p:ext uri="{BB962C8B-B14F-4D97-AF65-F5344CB8AC3E}">
        <p14:creationId xmlns:p14="http://schemas.microsoft.com/office/powerpoint/2010/main" val="322559437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77342695-3589-4858-9A26-5DDEB4EC7C7B}"/>
              </a:ext>
            </a:extLst>
          </p:cNvPr>
          <p:cNvSpPr>
            <a:spLocks noGrp="1"/>
          </p:cNvSpPr>
          <p:nvPr>
            <p:ph type="title"/>
          </p:nvPr>
        </p:nvSpPr>
        <p:spPr/>
        <p:txBody>
          <a:bodyPr/>
          <a:lstStyle/>
          <a:p>
            <a:r>
              <a:rPr lang="en-US" altLang="zh-CN" dirty="0"/>
              <a:t>Example</a:t>
            </a:r>
            <a:endParaRPr lang="zh-CN" altLang="en-US" dirty="0"/>
          </a:p>
        </p:txBody>
      </p:sp>
      <p:sp>
        <p:nvSpPr>
          <p:cNvPr id="3" name="内容占位符 2">
            <a:extLst>
              <a:ext uri="{FF2B5EF4-FFF2-40B4-BE49-F238E27FC236}">
                <a16:creationId xmlns:a16="http://schemas.microsoft.com/office/drawing/2014/main" id="{4561288D-7F74-4088-A2AA-E9966A5F49A8}"/>
              </a:ext>
            </a:extLst>
          </p:cNvPr>
          <p:cNvSpPr>
            <a:spLocks noGrp="1"/>
          </p:cNvSpPr>
          <p:nvPr>
            <p:ph idx="1"/>
          </p:nvPr>
        </p:nvSpPr>
        <p:spPr/>
        <p:txBody>
          <a:bodyPr>
            <a:normAutofit/>
          </a:bodyPr>
          <a:lstStyle/>
          <a:p>
            <a:r>
              <a:rPr lang="en-US" altLang="zh-CN" sz="3600" dirty="0"/>
              <a:t>You can’t speak French. I can’t speak French. He can’t speak French. Therefore nobody in this university can speak French.</a:t>
            </a:r>
            <a:endParaRPr lang="zh-CN" altLang="en-US" sz="3600" dirty="0"/>
          </a:p>
        </p:txBody>
      </p:sp>
    </p:spTree>
    <p:extLst>
      <p:ext uri="{BB962C8B-B14F-4D97-AF65-F5344CB8AC3E}">
        <p14:creationId xmlns:p14="http://schemas.microsoft.com/office/powerpoint/2010/main" val="111448013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C3DBC01B-5424-417A-AC39-125A9E64DECE}"/>
              </a:ext>
            </a:extLst>
          </p:cNvPr>
          <p:cNvSpPr>
            <a:spLocks noGrp="1"/>
          </p:cNvSpPr>
          <p:nvPr>
            <p:ph type="title"/>
          </p:nvPr>
        </p:nvSpPr>
        <p:spPr/>
        <p:txBody>
          <a:bodyPr/>
          <a:lstStyle/>
          <a:p>
            <a:r>
              <a:rPr lang="en-US" altLang="zh-CN" dirty="0">
                <a:solidFill>
                  <a:srgbClr val="FFFF00"/>
                </a:solidFill>
              </a:rPr>
              <a:t>3 Post Hoc</a:t>
            </a:r>
            <a:endParaRPr lang="zh-CN" altLang="en-US" dirty="0">
              <a:solidFill>
                <a:srgbClr val="FFFF00"/>
              </a:solidFill>
            </a:endParaRPr>
          </a:p>
        </p:txBody>
      </p:sp>
      <p:sp>
        <p:nvSpPr>
          <p:cNvPr id="3" name="内容占位符 2">
            <a:extLst>
              <a:ext uri="{FF2B5EF4-FFF2-40B4-BE49-F238E27FC236}">
                <a16:creationId xmlns:a16="http://schemas.microsoft.com/office/drawing/2014/main" id="{A74A61E2-CC7C-47CB-BFEF-0D066BC92A4F}"/>
              </a:ext>
            </a:extLst>
          </p:cNvPr>
          <p:cNvSpPr>
            <a:spLocks noGrp="1"/>
          </p:cNvSpPr>
          <p:nvPr>
            <p:ph idx="1"/>
          </p:nvPr>
        </p:nvSpPr>
        <p:spPr/>
        <p:txBody>
          <a:bodyPr>
            <a:normAutofit/>
          </a:bodyPr>
          <a:lstStyle/>
          <a:p>
            <a:pPr marL="0" indent="0">
              <a:buNone/>
            </a:pPr>
            <a:r>
              <a:rPr lang="en-US" altLang="zh-CN" sz="3200" dirty="0"/>
              <a:t>a fallacy within which one event is alleged to be the reason for a later event just because it occurred earlier. </a:t>
            </a:r>
            <a:endParaRPr lang="zh-CN" altLang="en-US" sz="3200" dirty="0"/>
          </a:p>
        </p:txBody>
      </p:sp>
    </p:spTree>
    <p:extLst>
      <p:ext uri="{BB962C8B-B14F-4D97-AF65-F5344CB8AC3E}">
        <p14:creationId xmlns:p14="http://schemas.microsoft.com/office/powerpoint/2010/main" val="164357225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DD849DB6-2D57-4C2A-8CBD-2EE352152EFA}"/>
              </a:ext>
            </a:extLst>
          </p:cNvPr>
          <p:cNvSpPr>
            <a:spLocks noGrp="1"/>
          </p:cNvSpPr>
          <p:nvPr>
            <p:ph type="title"/>
          </p:nvPr>
        </p:nvSpPr>
        <p:spPr/>
        <p:txBody>
          <a:bodyPr/>
          <a:lstStyle/>
          <a:p>
            <a:r>
              <a:rPr lang="en-US" altLang="zh-CN" dirty="0"/>
              <a:t>Exampl3</a:t>
            </a:r>
            <a:endParaRPr lang="zh-CN" altLang="en-US" dirty="0"/>
          </a:p>
        </p:txBody>
      </p:sp>
      <p:sp>
        <p:nvSpPr>
          <p:cNvPr id="3" name="内容占位符 2">
            <a:extLst>
              <a:ext uri="{FF2B5EF4-FFF2-40B4-BE49-F238E27FC236}">
                <a16:creationId xmlns:a16="http://schemas.microsoft.com/office/drawing/2014/main" id="{69714E7F-9220-48EB-A213-60FB9BF3CA06}"/>
              </a:ext>
            </a:extLst>
          </p:cNvPr>
          <p:cNvSpPr>
            <a:spLocks noGrp="1"/>
          </p:cNvSpPr>
          <p:nvPr>
            <p:ph idx="1"/>
          </p:nvPr>
        </p:nvSpPr>
        <p:spPr/>
        <p:txBody>
          <a:bodyPr>
            <a:normAutofit/>
          </a:bodyPr>
          <a:lstStyle/>
          <a:p>
            <a:r>
              <a:rPr lang="en-US" altLang="zh-CN" sz="2800" dirty="0"/>
              <a:t>Most young criminals watch violent movies before they commit their crimes; obviously, violent movies lead to juvenile delinquency. </a:t>
            </a:r>
            <a:endParaRPr lang="zh-CN" altLang="en-US" sz="2800" dirty="0"/>
          </a:p>
        </p:txBody>
      </p:sp>
    </p:spTree>
    <p:extLst>
      <p:ext uri="{BB962C8B-B14F-4D97-AF65-F5344CB8AC3E}">
        <p14:creationId xmlns:p14="http://schemas.microsoft.com/office/powerpoint/2010/main" val="416739663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CA0C36F8-D260-4649-BF66-8632AB77CA9B}"/>
              </a:ext>
            </a:extLst>
          </p:cNvPr>
          <p:cNvSpPr>
            <a:spLocks noGrp="1"/>
          </p:cNvSpPr>
          <p:nvPr>
            <p:ph type="title"/>
          </p:nvPr>
        </p:nvSpPr>
        <p:spPr/>
        <p:txBody>
          <a:bodyPr/>
          <a:lstStyle/>
          <a:p>
            <a:r>
              <a:rPr lang="en-US" altLang="zh-CN" dirty="0">
                <a:solidFill>
                  <a:srgbClr val="FFFF00"/>
                </a:solidFill>
              </a:rPr>
              <a:t>4 Contradictory Premises</a:t>
            </a:r>
            <a:endParaRPr lang="zh-CN" altLang="en-US" dirty="0">
              <a:solidFill>
                <a:srgbClr val="FFFF00"/>
              </a:solidFill>
            </a:endParaRPr>
          </a:p>
        </p:txBody>
      </p:sp>
      <p:sp>
        <p:nvSpPr>
          <p:cNvPr id="3" name="内容占位符 2">
            <a:extLst>
              <a:ext uri="{FF2B5EF4-FFF2-40B4-BE49-F238E27FC236}">
                <a16:creationId xmlns:a16="http://schemas.microsoft.com/office/drawing/2014/main" id="{64439BE8-35E4-47C8-8B00-197E6E4350E5}"/>
              </a:ext>
            </a:extLst>
          </p:cNvPr>
          <p:cNvSpPr>
            <a:spLocks noGrp="1"/>
          </p:cNvSpPr>
          <p:nvPr>
            <p:ph idx="1"/>
          </p:nvPr>
        </p:nvSpPr>
        <p:spPr/>
        <p:txBody>
          <a:bodyPr>
            <a:normAutofit/>
          </a:bodyPr>
          <a:lstStyle/>
          <a:p>
            <a:r>
              <a:rPr lang="en-US" altLang="zh-CN" sz="3200" dirty="0"/>
              <a:t>Contradictory premises involve an argument that draw a conclusion from inconsistent or incompatible premises.</a:t>
            </a:r>
            <a:endParaRPr lang="zh-CN" altLang="en-US" sz="3200" dirty="0"/>
          </a:p>
        </p:txBody>
      </p:sp>
    </p:spTree>
    <p:extLst>
      <p:ext uri="{BB962C8B-B14F-4D97-AF65-F5344CB8AC3E}">
        <p14:creationId xmlns:p14="http://schemas.microsoft.com/office/powerpoint/2010/main" val="354009375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15DF0C80-94D9-4E48-9F08-A4F50C22E0C0}"/>
              </a:ext>
            </a:extLst>
          </p:cNvPr>
          <p:cNvSpPr>
            <a:spLocks noGrp="1"/>
          </p:cNvSpPr>
          <p:nvPr>
            <p:ph type="title"/>
          </p:nvPr>
        </p:nvSpPr>
        <p:spPr/>
        <p:txBody>
          <a:bodyPr/>
          <a:lstStyle/>
          <a:p>
            <a:r>
              <a:rPr lang="en-US" altLang="zh-CN" dirty="0"/>
              <a:t>Example</a:t>
            </a:r>
            <a:endParaRPr lang="zh-CN" altLang="en-US" dirty="0"/>
          </a:p>
        </p:txBody>
      </p:sp>
      <p:sp>
        <p:nvSpPr>
          <p:cNvPr id="3" name="内容占位符 2">
            <a:extLst>
              <a:ext uri="{FF2B5EF4-FFF2-40B4-BE49-F238E27FC236}">
                <a16:creationId xmlns:a16="http://schemas.microsoft.com/office/drawing/2014/main" id="{6476CB95-6149-4B2E-B7C3-184E8874B711}"/>
              </a:ext>
            </a:extLst>
          </p:cNvPr>
          <p:cNvSpPr>
            <a:spLocks noGrp="1"/>
          </p:cNvSpPr>
          <p:nvPr>
            <p:ph idx="1"/>
          </p:nvPr>
        </p:nvSpPr>
        <p:spPr/>
        <p:txBody>
          <a:bodyPr>
            <a:normAutofit/>
          </a:bodyPr>
          <a:lstStyle/>
          <a:p>
            <a:r>
              <a:rPr lang="en-US" altLang="zh-CN" sz="3200" dirty="0"/>
              <a:t>If God can do everything, can he make a stone so heavy that he can't carry? </a:t>
            </a:r>
            <a:endParaRPr lang="zh-CN" altLang="en-US" sz="3200" dirty="0"/>
          </a:p>
        </p:txBody>
      </p:sp>
    </p:spTree>
    <p:extLst>
      <p:ext uri="{BB962C8B-B14F-4D97-AF65-F5344CB8AC3E}">
        <p14:creationId xmlns:p14="http://schemas.microsoft.com/office/powerpoint/2010/main" val="411012658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75D18D97-1BC3-4BB5-9790-143992EAFDC4}"/>
              </a:ext>
            </a:extLst>
          </p:cNvPr>
          <p:cNvSpPr>
            <a:spLocks noGrp="1"/>
          </p:cNvSpPr>
          <p:nvPr>
            <p:ph type="title"/>
          </p:nvPr>
        </p:nvSpPr>
        <p:spPr/>
        <p:txBody>
          <a:bodyPr/>
          <a:lstStyle/>
          <a:p>
            <a:r>
              <a:rPr lang="en-US" altLang="zh-CN" dirty="0">
                <a:solidFill>
                  <a:srgbClr val="FFFF00"/>
                </a:solidFill>
              </a:rPr>
              <a:t>5 Ad </a:t>
            </a:r>
            <a:r>
              <a:rPr lang="en-US" altLang="zh-CN" dirty="0" err="1">
                <a:solidFill>
                  <a:srgbClr val="FFFF00"/>
                </a:solidFill>
              </a:rPr>
              <a:t>Misericordiam</a:t>
            </a:r>
            <a:endParaRPr lang="zh-CN" altLang="en-US" dirty="0">
              <a:solidFill>
                <a:srgbClr val="FFFF00"/>
              </a:solidFill>
            </a:endParaRPr>
          </a:p>
        </p:txBody>
      </p:sp>
      <p:sp>
        <p:nvSpPr>
          <p:cNvPr id="3" name="内容占位符 2">
            <a:extLst>
              <a:ext uri="{FF2B5EF4-FFF2-40B4-BE49-F238E27FC236}">
                <a16:creationId xmlns:a16="http://schemas.microsoft.com/office/drawing/2014/main" id="{C22B1A50-3C5D-4DE3-ADD2-D16B8CFB5055}"/>
              </a:ext>
            </a:extLst>
          </p:cNvPr>
          <p:cNvSpPr>
            <a:spLocks noGrp="1"/>
          </p:cNvSpPr>
          <p:nvPr>
            <p:ph idx="1"/>
          </p:nvPr>
        </p:nvSpPr>
        <p:spPr/>
        <p:txBody>
          <a:bodyPr>
            <a:normAutofit/>
          </a:bodyPr>
          <a:lstStyle/>
          <a:p>
            <a:pPr marL="0" indent="0">
              <a:buNone/>
            </a:pPr>
            <a:r>
              <a:rPr lang="en-US" altLang="zh-CN" sz="3200" dirty="0"/>
              <a:t>a fallacy in which someone tries to win support for an argument or idea by exploiting his or her opponent's feelings of pity or guilt. </a:t>
            </a:r>
            <a:endParaRPr lang="zh-CN" altLang="en-US" sz="3200" dirty="0"/>
          </a:p>
        </p:txBody>
      </p:sp>
    </p:spTree>
    <p:extLst>
      <p:ext uri="{BB962C8B-B14F-4D97-AF65-F5344CB8AC3E}">
        <p14:creationId xmlns:p14="http://schemas.microsoft.com/office/powerpoint/2010/main" val="275391702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E9A50B2D-C72F-439D-9304-4A141C16D41A}"/>
              </a:ext>
            </a:extLst>
          </p:cNvPr>
          <p:cNvSpPr>
            <a:spLocks noGrp="1"/>
          </p:cNvSpPr>
          <p:nvPr>
            <p:ph type="title"/>
          </p:nvPr>
        </p:nvSpPr>
        <p:spPr/>
        <p:txBody>
          <a:bodyPr/>
          <a:lstStyle/>
          <a:p>
            <a:r>
              <a:rPr lang="en-US" altLang="zh-CN" dirty="0"/>
              <a:t>Example</a:t>
            </a:r>
            <a:endParaRPr lang="zh-CN" altLang="en-US" dirty="0"/>
          </a:p>
        </p:txBody>
      </p:sp>
      <p:sp>
        <p:nvSpPr>
          <p:cNvPr id="3" name="内容占位符 2">
            <a:extLst>
              <a:ext uri="{FF2B5EF4-FFF2-40B4-BE49-F238E27FC236}">
                <a16:creationId xmlns:a16="http://schemas.microsoft.com/office/drawing/2014/main" id="{5F2EAEF8-98DE-4738-B29F-E3873C5C23A2}"/>
              </a:ext>
            </a:extLst>
          </p:cNvPr>
          <p:cNvSpPr>
            <a:spLocks noGrp="1"/>
          </p:cNvSpPr>
          <p:nvPr>
            <p:ph idx="1"/>
          </p:nvPr>
        </p:nvSpPr>
        <p:spPr/>
        <p:txBody>
          <a:bodyPr>
            <a:normAutofit/>
          </a:bodyPr>
          <a:lstStyle/>
          <a:p>
            <a:r>
              <a:rPr lang="en-US" altLang="zh-CN" sz="3200" dirty="0"/>
              <a:t>Think of all the poor, starving African children. How could rich countries be so cruel as not to help them?</a:t>
            </a:r>
            <a:endParaRPr lang="zh-CN" altLang="en-US" sz="3200" dirty="0"/>
          </a:p>
        </p:txBody>
      </p:sp>
    </p:spTree>
    <p:extLst>
      <p:ext uri="{BB962C8B-B14F-4D97-AF65-F5344CB8AC3E}">
        <p14:creationId xmlns:p14="http://schemas.microsoft.com/office/powerpoint/2010/main" val="114393541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B101FA1B-D0B9-47EB-AE80-DB57B6E5D3C4}"/>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id="{93D0B14B-307A-4096-B252-9846AC78B0B8}"/>
              </a:ext>
            </a:extLst>
          </p:cNvPr>
          <p:cNvSpPr>
            <a:spLocks noGrp="1"/>
          </p:cNvSpPr>
          <p:nvPr>
            <p:ph idx="1"/>
          </p:nvPr>
        </p:nvSpPr>
        <p:spPr>
          <a:xfrm>
            <a:off x="439947" y="2222287"/>
            <a:ext cx="11119449" cy="3636511"/>
          </a:xfrm>
        </p:spPr>
        <p:txBody>
          <a:bodyPr>
            <a:normAutofit/>
          </a:bodyPr>
          <a:lstStyle/>
          <a:p>
            <a:r>
              <a:rPr lang="en-US" altLang="zh-CN" sz="3200" dirty="0"/>
              <a:t>Some generalizations are valid or true, but  some are faulty  or invalid.</a:t>
            </a:r>
            <a:endParaRPr lang="zh-CN" altLang="en-US" sz="3200" dirty="0"/>
          </a:p>
        </p:txBody>
      </p:sp>
    </p:spTree>
    <p:extLst>
      <p:ext uri="{BB962C8B-B14F-4D97-AF65-F5344CB8AC3E}">
        <p14:creationId xmlns:p14="http://schemas.microsoft.com/office/powerpoint/2010/main" val="240286414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E7BA14D4-E41D-46D0-BFE7-C0F6EC80A8FB}"/>
              </a:ext>
            </a:extLst>
          </p:cNvPr>
          <p:cNvSpPr>
            <a:spLocks noGrp="1"/>
          </p:cNvSpPr>
          <p:nvPr>
            <p:ph type="title"/>
          </p:nvPr>
        </p:nvSpPr>
        <p:spPr/>
        <p:txBody>
          <a:bodyPr/>
          <a:lstStyle/>
          <a:p>
            <a:r>
              <a:rPr lang="en-US" altLang="zh-CN" dirty="0">
                <a:solidFill>
                  <a:srgbClr val="FFFF00"/>
                </a:solidFill>
              </a:rPr>
              <a:t>6 False Analogy</a:t>
            </a:r>
            <a:endParaRPr lang="zh-CN" altLang="en-US" dirty="0">
              <a:solidFill>
                <a:srgbClr val="FFFF00"/>
              </a:solidFill>
            </a:endParaRPr>
          </a:p>
        </p:txBody>
      </p:sp>
      <p:sp>
        <p:nvSpPr>
          <p:cNvPr id="3" name="内容占位符 2">
            <a:extLst>
              <a:ext uri="{FF2B5EF4-FFF2-40B4-BE49-F238E27FC236}">
                <a16:creationId xmlns:a16="http://schemas.microsoft.com/office/drawing/2014/main" id="{6B5E0EAF-9C30-407C-8DCC-2D77E8D57FE6}"/>
              </a:ext>
            </a:extLst>
          </p:cNvPr>
          <p:cNvSpPr>
            <a:spLocks noGrp="1"/>
          </p:cNvSpPr>
          <p:nvPr>
            <p:ph idx="1"/>
          </p:nvPr>
        </p:nvSpPr>
        <p:spPr/>
        <p:txBody>
          <a:bodyPr>
            <a:normAutofit/>
          </a:bodyPr>
          <a:lstStyle/>
          <a:p>
            <a:pPr marL="0" indent="0">
              <a:buNone/>
            </a:pPr>
            <a:r>
              <a:rPr lang="en-US" altLang="zh-CN" sz="3200" dirty="0"/>
              <a:t>a faulty instance of the argument from analogy.</a:t>
            </a:r>
            <a:endParaRPr lang="zh-CN" altLang="en-US" sz="3200" dirty="0"/>
          </a:p>
        </p:txBody>
      </p:sp>
    </p:spTree>
    <p:extLst>
      <p:ext uri="{BB962C8B-B14F-4D97-AF65-F5344CB8AC3E}">
        <p14:creationId xmlns:p14="http://schemas.microsoft.com/office/powerpoint/2010/main" val="428443731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F64910F0-2CFD-408C-8431-1B3F7CCF5C7A}"/>
              </a:ext>
            </a:extLst>
          </p:cNvPr>
          <p:cNvSpPr>
            <a:spLocks noGrp="1"/>
          </p:cNvSpPr>
          <p:nvPr>
            <p:ph type="title"/>
          </p:nvPr>
        </p:nvSpPr>
        <p:spPr/>
        <p:txBody>
          <a:bodyPr/>
          <a:lstStyle/>
          <a:p>
            <a:r>
              <a:rPr lang="en-US" altLang="zh-CN" dirty="0"/>
              <a:t>Example</a:t>
            </a:r>
            <a:endParaRPr lang="zh-CN" altLang="en-US" dirty="0"/>
          </a:p>
        </p:txBody>
      </p:sp>
      <p:sp>
        <p:nvSpPr>
          <p:cNvPr id="3" name="内容占位符 2">
            <a:extLst>
              <a:ext uri="{FF2B5EF4-FFF2-40B4-BE49-F238E27FC236}">
                <a16:creationId xmlns:a16="http://schemas.microsoft.com/office/drawing/2014/main" id="{49F85B07-55FE-4CDA-B14D-AFCBF2999B79}"/>
              </a:ext>
            </a:extLst>
          </p:cNvPr>
          <p:cNvSpPr>
            <a:spLocks noGrp="1"/>
          </p:cNvSpPr>
          <p:nvPr>
            <p:ph idx="1"/>
          </p:nvPr>
        </p:nvSpPr>
        <p:spPr/>
        <p:txBody>
          <a:bodyPr>
            <a:normAutofit/>
          </a:bodyPr>
          <a:lstStyle/>
          <a:p>
            <a:r>
              <a:rPr lang="en-US" altLang="zh-CN" sz="3200" dirty="0"/>
              <a:t>Young children are like flowers – flowers should stay away from terrible weather to grow, so children need to get rid of everything negative.</a:t>
            </a:r>
            <a:endParaRPr lang="zh-CN" altLang="en-US" sz="3200" dirty="0"/>
          </a:p>
        </p:txBody>
      </p:sp>
    </p:spTree>
    <p:extLst>
      <p:ext uri="{BB962C8B-B14F-4D97-AF65-F5344CB8AC3E}">
        <p14:creationId xmlns:p14="http://schemas.microsoft.com/office/powerpoint/2010/main" val="13968311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534CD7B0-9B45-4C3B-8D3A-298F9D30D9C9}"/>
              </a:ext>
            </a:extLst>
          </p:cNvPr>
          <p:cNvSpPr>
            <a:spLocks noGrp="1"/>
          </p:cNvSpPr>
          <p:nvPr>
            <p:ph type="title"/>
          </p:nvPr>
        </p:nvSpPr>
        <p:spPr/>
        <p:txBody>
          <a:bodyPr/>
          <a:lstStyle/>
          <a:p>
            <a:r>
              <a:rPr lang="en-US" altLang="zh-CN" dirty="0">
                <a:solidFill>
                  <a:srgbClr val="FFFF00"/>
                </a:solidFill>
              </a:rPr>
              <a:t>7 Hypothesis Contrary to Fact</a:t>
            </a:r>
            <a:endParaRPr lang="zh-CN" altLang="en-US" dirty="0">
              <a:solidFill>
                <a:srgbClr val="FFFF00"/>
              </a:solidFill>
            </a:endParaRPr>
          </a:p>
        </p:txBody>
      </p:sp>
      <p:sp>
        <p:nvSpPr>
          <p:cNvPr id="3" name="内容占位符 2">
            <a:extLst>
              <a:ext uri="{FF2B5EF4-FFF2-40B4-BE49-F238E27FC236}">
                <a16:creationId xmlns:a16="http://schemas.microsoft.com/office/drawing/2014/main" id="{71CBAEC8-243A-4020-B35D-D3D00EB6805C}"/>
              </a:ext>
            </a:extLst>
          </p:cNvPr>
          <p:cNvSpPr>
            <a:spLocks noGrp="1"/>
          </p:cNvSpPr>
          <p:nvPr>
            <p:ph idx="1"/>
          </p:nvPr>
        </p:nvSpPr>
        <p:spPr/>
        <p:txBody>
          <a:bodyPr>
            <a:normAutofit/>
          </a:bodyPr>
          <a:lstStyle/>
          <a:p>
            <a:pPr marL="0" indent="0">
              <a:buNone/>
            </a:pPr>
            <a:r>
              <a:rPr lang="en-US" altLang="zh-CN" sz="3200" dirty="0"/>
              <a:t>A generalization drawn from a hypothesis that is not true.</a:t>
            </a:r>
            <a:endParaRPr lang="zh-CN" altLang="en-US" sz="3200" dirty="0"/>
          </a:p>
        </p:txBody>
      </p:sp>
    </p:spTree>
    <p:extLst>
      <p:ext uri="{BB962C8B-B14F-4D97-AF65-F5344CB8AC3E}">
        <p14:creationId xmlns:p14="http://schemas.microsoft.com/office/powerpoint/2010/main" val="326809608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1B201CA4-16D3-4297-87E7-D6F8940F1262}"/>
              </a:ext>
            </a:extLst>
          </p:cNvPr>
          <p:cNvSpPr>
            <a:spLocks noGrp="1"/>
          </p:cNvSpPr>
          <p:nvPr>
            <p:ph type="title"/>
          </p:nvPr>
        </p:nvSpPr>
        <p:spPr/>
        <p:txBody>
          <a:bodyPr/>
          <a:lstStyle/>
          <a:p>
            <a:r>
              <a:rPr lang="en-US" altLang="zh-CN" dirty="0"/>
              <a:t>Example</a:t>
            </a:r>
            <a:endParaRPr lang="zh-CN" altLang="en-US" dirty="0"/>
          </a:p>
        </p:txBody>
      </p:sp>
      <p:sp>
        <p:nvSpPr>
          <p:cNvPr id="3" name="内容占位符 2">
            <a:extLst>
              <a:ext uri="{FF2B5EF4-FFF2-40B4-BE49-F238E27FC236}">
                <a16:creationId xmlns:a16="http://schemas.microsoft.com/office/drawing/2014/main" id="{DA7C7A2F-8AC3-4B3D-B692-4003775E65D4}"/>
              </a:ext>
            </a:extLst>
          </p:cNvPr>
          <p:cNvSpPr>
            <a:spLocks noGrp="1"/>
          </p:cNvSpPr>
          <p:nvPr>
            <p:ph idx="1"/>
          </p:nvPr>
        </p:nvSpPr>
        <p:spPr/>
        <p:txBody>
          <a:bodyPr>
            <a:normAutofit/>
          </a:bodyPr>
          <a:lstStyle/>
          <a:p>
            <a:r>
              <a:rPr lang="en-US" altLang="zh-CN" sz="2800" dirty="0"/>
              <a:t>If TV were not invented, today people would never have such wonderful entertainment brought by TV.</a:t>
            </a:r>
            <a:endParaRPr lang="zh-CN" altLang="en-US" sz="2800" dirty="0"/>
          </a:p>
        </p:txBody>
      </p:sp>
    </p:spTree>
    <p:extLst>
      <p:ext uri="{BB962C8B-B14F-4D97-AF65-F5344CB8AC3E}">
        <p14:creationId xmlns:p14="http://schemas.microsoft.com/office/powerpoint/2010/main" val="168776606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3AFB696F-04BE-4034-807D-04C64315C33E}"/>
              </a:ext>
            </a:extLst>
          </p:cNvPr>
          <p:cNvSpPr>
            <a:spLocks noGrp="1"/>
          </p:cNvSpPr>
          <p:nvPr>
            <p:ph type="title"/>
          </p:nvPr>
        </p:nvSpPr>
        <p:spPr/>
        <p:txBody>
          <a:bodyPr/>
          <a:lstStyle/>
          <a:p>
            <a:r>
              <a:rPr lang="en-US" altLang="zh-CN" dirty="0">
                <a:solidFill>
                  <a:srgbClr val="FFFF00"/>
                </a:solidFill>
              </a:rPr>
              <a:t>8 Red Herring</a:t>
            </a:r>
            <a:endParaRPr lang="zh-CN" altLang="en-US" dirty="0">
              <a:solidFill>
                <a:srgbClr val="FFFF00"/>
              </a:solidFill>
            </a:endParaRPr>
          </a:p>
        </p:txBody>
      </p:sp>
      <p:sp>
        <p:nvSpPr>
          <p:cNvPr id="3" name="内容占位符 2">
            <a:extLst>
              <a:ext uri="{FF2B5EF4-FFF2-40B4-BE49-F238E27FC236}">
                <a16:creationId xmlns:a16="http://schemas.microsoft.com/office/drawing/2014/main" id="{F3CF8ED5-D485-4D65-895E-47C7B764F964}"/>
              </a:ext>
            </a:extLst>
          </p:cNvPr>
          <p:cNvSpPr>
            <a:spLocks noGrp="1"/>
          </p:cNvSpPr>
          <p:nvPr>
            <p:ph idx="1"/>
          </p:nvPr>
        </p:nvSpPr>
        <p:spPr/>
        <p:txBody>
          <a:bodyPr>
            <a:normAutofit/>
          </a:bodyPr>
          <a:lstStyle/>
          <a:p>
            <a:pPr marL="0" indent="0">
              <a:buNone/>
            </a:pPr>
            <a:r>
              <a:rPr lang="en-US" altLang="zh-CN" sz="3200" dirty="0"/>
              <a:t>A fallacy in which a clue or piece of information is intended to be misleading, or distracting from the actual question.</a:t>
            </a:r>
            <a:endParaRPr lang="zh-CN" altLang="en-US" sz="3200" dirty="0"/>
          </a:p>
        </p:txBody>
      </p:sp>
    </p:spTree>
    <p:extLst>
      <p:ext uri="{BB962C8B-B14F-4D97-AF65-F5344CB8AC3E}">
        <p14:creationId xmlns:p14="http://schemas.microsoft.com/office/powerpoint/2010/main" val="231012985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DF81723C-B5B9-4335-BC7E-BA5F18B0695B}"/>
              </a:ext>
            </a:extLst>
          </p:cNvPr>
          <p:cNvSpPr>
            <a:spLocks noGrp="1"/>
          </p:cNvSpPr>
          <p:nvPr>
            <p:ph type="title"/>
          </p:nvPr>
        </p:nvSpPr>
        <p:spPr/>
        <p:txBody>
          <a:bodyPr/>
          <a:lstStyle/>
          <a:p>
            <a:r>
              <a:rPr lang="en-US" altLang="zh-CN" dirty="0"/>
              <a:t>Example</a:t>
            </a:r>
            <a:endParaRPr lang="zh-CN" altLang="en-US" dirty="0"/>
          </a:p>
        </p:txBody>
      </p:sp>
      <p:sp>
        <p:nvSpPr>
          <p:cNvPr id="3" name="内容占位符 2">
            <a:extLst>
              <a:ext uri="{FF2B5EF4-FFF2-40B4-BE49-F238E27FC236}">
                <a16:creationId xmlns:a16="http://schemas.microsoft.com/office/drawing/2014/main" id="{C7110322-8906-4984-BA9F-A2DDF8A3B6C1}"/>
              </a:ext>
            </a:extLst>
          </p:cNvPr>
          <p:cNvSpPr>
            <a:spLocks noGrp="1"/>
          </p:cNvSpPr>
          <p:nvPr>
            <p:ph idx="1"/>
          </p:nvPr>
        </p:nvSpPr>
        <p:spPr/>
        <p:txBody>
          <a:bodyPr>
            <a:normAutofit/>
          </a:bodyPr>
          <a:lstStyle/>
          <a:p>
            <a:r>
              <a:rPr lang="en-US" altLang="zh-CN" sz="2800" dirty="0"/>
              <a:t>Many people say we need to exploit outer space, a point which I believe is wrong, because there are so many poor people on Earth who hardly make ends meet.</a:t>
            </a:r>
            <a:endParaRPr lang="zh-CN" altLang="en-US" sz="2800" dirty="0"/>
          </a:p>
        </p:txBody>
      </p:sp>
    </p:spTree>
    <p:extLst>
      <p:ext uri="{BB962C8B-B14F-4D97-AF65-F5344CB8AC3E}">
        <p14:creationId xmlns:p14="http://schemas.microsoft.com/office/powerpoint/2010/main" val="347207269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F6A8387B-399E-44AF-9C39-93ECBCC9C0A4}"/>
              </a:ext>
            </a:extLst>
          </p:cNvPr>
          <p:cNvSpPr>
            <a:spLocks noGrp="1"/>
          </p:cNvSpPr>
          <p:nvPr>
            <p:ph type="title"/>
          </p:nvPr>
        </p:nvSpPr>
        <p:spPr/>
        <p:txBody>
          <a:bodyPr/>
          <a:lstStyle/>
          <a:p>
            <a:r>
              <a:rPr lang="en-US" altLang="zh-CN" dirty="0">
                <a:solidFill>
                  <a:srgbClr val="FFFF00"/>
                </a:solidFill>
              </a:rPr>
              <a:t>9 Bandwagon </a:t>
            </a:r>
            <a:endParaRPr lang="zh-CN" altLang="en-US" dirty="0">
              <a:solidFill>
                <a:srgbClr val="FFFF00"/>
              </a:solidFill>
            </a:endParaRPr>
          </a:p>
        </p:txBody>
      </p:sp>
      <p:sp>
        <p:nvSpPr>
          <p:cNvPr id="3" name="内容占位符 2">
            <a:extLst>
              <a:ext uri="{FF2B5EF4-FFF2-40B4-BE49-F238E27FC236}">
                <a16:creationId xmlns:a16="http://schemas.microsoft.com/office/drawing/2014/main" id="{13A4C067-A0DF-4292-982D-3813986FE1CE}"/>
              </a:ext>
            </a:extLst>
          </p:cNvPr>
          <p:cNvSpPr>
            <a:spLocks noGrp="1"/>
          </p:cNvSpPr>
          <p:nvPr>
            <p:ph idx="1"/>
          </p:nvPr>
        </p:nvSpPr>
        <p:spPr/>
        <p:txBody>
          <a:bodyPr>
            <a:normAutofit/>
          </a:bodyPr>
          <a:lstStyle/>
          <a:p>
            <a:pPr marL="0" indent="0">
              <a:buNone/>
            </a:pPr>
            <a:r>
              <a:rPr lang="en-US" altLang="zh-CN" sz="2800" dirty="0"/>
              <a:t>a fallacy in which a threat of rejection by one's peers (or peer pressure) is substituted for evidence in an "argument." </a:t>
            </a:r>
            <a:endParaRPr lang="zh-CN" altLang="en-US" sz="2800" dirty="0"/>
          </a:p>
        </p:txBody>
      </p:sp>
    </p:spTree>
    <p:extLst>
      <p:ext uri="{BB962C8B-B14F-4D97-AF65-F5344CB8AC3E}">
        <p14:creationId xmlns:p14="http://schemas.microsoft.com/office/powerpoint/2010/main" val="26972837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C323E6A4-F60F-42EC-BF40-D63D9AC03372}"/>
              </a:ext>
            </a:extLst>
          </p:cNvPr>
          <p:cNvSpPr>
            <a:spLocks noGrp="1"/>
          </p:cNvSpPr>
          <p:nvPr>
            <p:ph type="title"/>
          </p:nvPr>
        </p:nvSpPr>
        <p:spPr/>
        <p:txBody>
          <a:bodyPr/>
          <a:lstStyle/>
          <a:p>
            <a:r>
              <a:rPr lang="en-US" altLang="zh-CN" dirty="0"/>
              <a:t>Example</a:t>
            </a:r>
            <a:endParaRPr lang="zh-CN" altLang="en-US" dirty="0"/>
          </a:p>
        </p:txBody>
      </p:sp>
      <p:sp>
        <p:nvSpPr>
          <p:cNvPr id="3" name="内容占位符 2">
            <a:extLst>
              <a:ext uri="{FF2B5EF4-FFF2-40B4-BE49-F238E27FC236}">
                <a16:creationId xmlns:a16="http://schemas.microsoft.com/office/drawing/2014/main" id="{8D9811B0-243D-40CF-AFAA-F733D95227B8}"/>
              </a:ext>
            </a:extLst>
          </p:cNvPr>
          <p:cNvSpPr>
            <a:spLocks noGrp="1"/>
          </p:cNvSpPr>
          <p:nvPr>
            <p:ph idx="1"/>
          </p:nvPr>
        </p:nvSpPr>
        <p:spPr/>
        <p:txBody>
          <a:bodyPr>
            <a:normAutofit/>
          </a:bodyPr>
          <a:lstStyle/>
          <a:p>
            <a:r>
              <a:rPr lang="en-US" altLang="zh-CN" sz="2800" dirty="0"/>
              <a:t>Everyone says it is justified to learn a second language, so we must learn one.</a:t>
            </a:r>
            <a:endParaRPr lang="zh-CN" altLang="en-US" sz="2800" dirty="0"/>
          </a:p>
        </p:txBody>
      </p:sp>
    </p:spTree>
    <p:extLst>
      <p:ext uri="{BB962C8B-B14F-4D97-AF65-F5344CB8AC3E}">
        <p14:creationId xmlns:p14="http://schemas.microsoft.com/office/powerpoint/2010/main" val="172197315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55330F03-319B-4410-B5F7-5A5249978D20}"/>
              </a:ext>
            </a:extLst>
          </p:cNvPr>
          <p:cNvSpPr>
            <a:spLocks noGrp="1"/>
          </p:cNvSpPr>
          <p:nvPr>
            <p:ph type="title"/>
          </p:nvPr>
        </p:nvSpPr>
        <p:spPr/>
        <p:txBody>
          <a:bodyPr/>
          <a:lstStyle/>
          <a:p>
            <a:r>
              <a:rPr lang="en-US" altLang="zh-CN" dirty="0">
                <a:solidFill>
                  <a:srgbClr val="FFFF00"/>
                </a:solidFill>
              </a:rPr>
              <a:t>10 Slippery slope</a:t>
            </a:r>
            <a:endParaRPr lang="zh-CN" altLang="en-US" dirty="0">
              <a:solidFill>
                <a:srgbClr val="FFFF00"/>
              </a:solidFill>
            </a:endParaRPr>
          </a:p>
        </p:txBody>
      </p:sp>
      <p:sp>
        <p:nvSpPr>
          <p:cNvPr id="3" name="内容占位符 2">
            <a:extLst>
              <a:ext uri="{FF2B5EF4-FFF2-40B4-BE49-F238E27FC236}">
                <a16:creationId xmlns:a16="http://schemas.microsoft.com/office/drawing/2014/main" id="{BF575EE7-9020-4012-A079-A072D2C68D3E}"/>
              </a:ext>
            </a:extLst>
          </p:cNvPr>
          <p:cNvSpPr>
            <a:spLocks noGrp="1"/>
          </p:cNvSpPr>
          <p:nvPr>
            <p:ph idx="1"/>
          </p:nvPr>
        </p:nvSpPr>
        <p:spPr/>
        <p:txBody>
          <a:bodyPr>
            <a:normAutofit/>
          </a:bodyPr>
          <a:lstStyle/>
          <a:p>
            <a:pPr marL="0" indent="0">
              <a:buNone/>
            </a:pPr>
            <a:r>
              <a:rPr lang="en-US" altLang="zh-CN" sz="3200" dirty="0"/>
              <a:t>a fallacy in which a person asserts that some event must inevitably follow from another without any argument for the inevitability of the event in question. </a:t>
            </a:r>
            <a:endParaRPr lang="zh-CN" altLang="en-US" sz="3200" dirty="0"/>
          </a:p>
        </p:txBody>
      </p:sp>
    </p:spTree>
    <p:extLst>
      <p:ext uri="{BB962C8B-B14F-4D97-AF65-F5344CB8AC3E}">
        <p14:creationId xmlns:p14="http://schemas.microsoft.com/office/powerpoint/2010/main" val="400653579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D9230B21-CEBE-44B3-A63C-D509C2CCBAAB}"/>
              </a:ext>
            </a:extLst>
          </p:cNvPr>
          <p:cNvSpPr>
            <a:spLocks noGrp="1"/>
          </p:cNvSpPr>
          <p:nvPr>
            <p:ph type="title"/>
          </p:nvPr>
        </p:nvSpPr>
        <p:spPr/>
        <p:txBody>
          <a:bodyPr/>
          <a:lstStyle/>
          <a:p>
            <a:r>
              <a:rPr lang="en-US" altLang="zh-CN" dirty="0"/>
              <a:t>Example</a:t>
            </a:r>
            <a:endParaRPr lang="zh-CN" altLang="en-US" dirty="0"/>
          </a:p>
        </p:txBody>
      </p:sp>
      <p:sp>
        <p:nvSpPr>
          <p:cNvPr id="3" name="内容占位符 2">
            <a:extLst>
              <a:ext uri="{FF2B5EF4-FFF2-40B4-BE49-F238E27FC236}">
                <a16:creationId xmlns:a16="http://schemas.microsoft.com/office/drawing/2014/main" id="{E36731F2-D94C-4163-A239-FE27F396F9CD}"/>
              </a:ext>
            </a:extLst>
          </p:cNvPr>
          <p:cNvSpPr>
            <a:spLocks noGrp="1"/>
          </p:cNvSpPr>
          <p:nvPr>
            <p:ph idx="1"/>
          </p:nvPr>
        </p:nvSpPr>
        <p:spPr/>
        <p:txBody>
          <a:bodyPr>
            <a:normAutofit/>
          </a:bodyPr>
          <a:lstStyle/>
          <a:p>
            <a:r>
              <a:rPr lang="en-US" altLang="zh-CN" sz="2800" dirty="0"/>
              <a:t>If we don’t care about the environment, the world will die in 50 years.</a:t>
            </a:r>
            <a:endParaRPr lang="zh-CN" altLang="en-US" sz="2800" dirty="0"/>
          </a:p>
        </p:txBody>
      </p:sp>
    </p:spTree>
    <p:extLst>
      <p:ext uri="{BB962C8B-B14F-4D97-AF65-F5344CB8AC3E}">
        <p14:creationId xmlns:p14="http://schemas.microsoft.com/office/powerpoint/2010/main" val="111691029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224EB45E-C05E-4BFA-BE9A-790740213A82}"/>
              </a:ext>
            </a:extLst>
          </p:cNvPr>
          <p:cNvSpPr>
            <a:spLocks noGrp="1"/>
          </p:cNvSpPr>
          <p:nvPr>
            <p:ph type="title"/>
          </p:nvPr>
        </p:nvSpPr>
        <p:spPr/>
        <p:txBody>
          <a:bodyPr/>
          <a:lstStyle/>
          <a:p>
            <a:r>
              <a:rPr lang="en-US" altLang="zh-CN" dirty="0"/>
              <a:t>1 Valid Generalizations </a:t>
            </a:r>
            <a:br>
              <a:rPr lang="en-US" altLang="zh-CN" dirty="0"/>
            </a:br>
            <a:endParaRPr lang="zh-CN" altLang="en-US" dirty="0"/>
          </a:p>
        </p:txBody>
      </p:sp>
      <p:sp>
        <p:nvSpPr>
          <p:cNvPr id="3" name="内容占位符 2">
            <a:extLst>
              <a:ext uri="{FF2B5EF4-FFF2-40B4-BE49-F238E27FC236}">
                <a16:creationId xmlns:a16="http://schemas.microsoft.com/office/drawing/2014/main" id="{60AAC515-195C-458A-9C5A-BB7A18790EDC}"/>
              </a:ext>
            </a:extLst>
          </p:cNvPr>
          <p:cNvSpPr>
            <a:spLocks noGrp="1"/>
          </p:cNvSpPr>
          <p:nvPr>
            <p:ph idx="1"/>
          </p:nvPr>
        </p:nvSpPr>
        <p:spPr/>
        <p:txBody>
          <a:bodyPr>
            <a:normAutofit/>
          </a:bodyPr>
          <a:lstStyle/>
          <a:p>
            <a:r>
              <a:rPr lang="en-US" altLang="zh-CN" sz="2800" dirty="0"/>
              <a:t>Supported by facts  </a:t>
            </a:r>
          </a:p>
          <a:p>
            <a:r>
              <a:rPr lang="en-US" altLang="zh-CN" sz="2800" dirty="0"/>
              <a:t>Agrees with what you know about the topic  </a:t>
            </a:r>
          </a:p>
          <a:p>
            <a:r>
              <a:rPr lang="en-US" altLang="zh-CN" sz="2800" dirty="0"/>
              <a:t>Uses logic and reasoning  </a:t>
            </a:r>
          </a:p>
          <a:p>
            <a:r>
              <a:rPr lang="en-US" altLang="zh-CN" sz="2800" dirty="0"/>
              <a:t>Proven with several examples</a:t>
            </a:r>
            <a:endParaRPr lang="zh-CN" altLang="en-US" sz="2800" dirty="0"/>
          </a:p>
        </p:txBody>
      </p:sp>
    </p:spTree>
    <p:extLst>
      <p:ext uri="{BB962C8B-B14F-4D97-AF65-F5344CB8AC3E}">
        <p14:creationId xmlns:p14="http://schemas.microsoft.com/office/powerpoint/2010/main" val="199290912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2F6C0CEA-2951-4464-B420-D30EB23FC343}"/>
              </a:ext>
            </a:extLst>
          </p:cNvPr>
          <p:cNvSpPr>
            <a:spLocks noGrp="1"/>
          </p:cNvSpPr>
          <p:nvPr>
            <p:ph type="title"/>
          </p:nvPr>
        </p:nvSpPr>
        <p:spPr/>
        <p:txBody>
          <a:bodyPr/>
          <a:lstStyle/>
          <a:p>
            <a:r>
              <a:rPr lang="en-US" altLang="zh-CN" dirty="0"/>
              <a:t>Exercise</a:t>
            </a:r>
            <a:endParaRPr lang="zh-CN" altLang="en-US" dirty="0"/>
          </a:p>
        </p:txBody>
      </p:sp>
      <p:sp>
        <p:nvSpPr>
          <p:cNvPr id="3" name="内容占位符 2">
            <a:extLst>
              <a:ext uri="{FF2B5EF4-FFF2-40B4-BE49-F238E27FC236}">
                <a16:creationId xmlns:a16="http://schemas.microsoft.com/office/drawing/2014/main" id="{72E7161D-9172-452D-AFE7-4DFBEA6BD7B5}"/>
              </a:ext>
            </a:extLst>
          </p:cNvPr>
          <p:cNvSpPr>
            <a:spLocks noGrp="1"/>
          </p:cNvSpPr>
          <p:nvPr>
            <p:ph idx="1"/>
          </p:nvPr>
        </p:nvSpPr>
        <p:spPr>
          <a:xfrm>
            <a:off x="0" y="2591519"/>
            <a:ext cx="10554574" cy="3636511"/>
          </a:xfrm>
        </p:spPr>
        <p:txBody>
          <a:bodyPr>
            <a:noAutofit/>
          </a:bodyPr>
          <a:lstStyle/>
          <a:p>
            <a:r>
              <a:rPr lang="en-US" altLang="zh-CN" sz="2000" dirty="0">
                <a:latin typeface="Times New Roman" panose="02020603050405020304" pitchFamily="18" charset="0"/>
                <a:cs typeface="Times New Roman" panose="02020603050405020304" pitchFamily="18" charset="0"/>
              </a:rPr>
              <a:t>The majority of people believe advertisers should spend more money on billboards, so billboards are objectively the best form of advertisement.</a:t>
            </a:r>
          </a:p>
          <a:p>
            <a:endParaRPr lang="en-US" altLang="zh-CN" sz="2000" dirty="0">
              <a:latin typeface="Times New Roman" panose="02020603050405020304" pitchFamily="18" charset="0"/>
              <a:cs typeface="Times New Roman" panose="02020603050405020304" pitchFamily="18" charset="0"/>
            </a:endParaRPr>
          </a:p>
          <a:p>
            <a:r>
              <a:rPr lang="en-US" altLang="zh-CN" sz="2000" dirty="0">
                <a:latin typeface="Times New Roman" panose="02020603050405020304" pitchFamily="18" charset="0"/>
                <a:cs typeface="Times New Roman" panose="02020603050405020304" pitchFamily="18" charset="0"/>
              </a:rPr>
              <a:t>We can either agree with Barbara's plan, or just let the project fail. There is no other option.</a:t>
            </a:r>
          </a:p>
          <a:p>
            <a:endParaRPr lang="en-US" altLang="zh-CN" sz="2000" dirty="0">
              <a:latin typeface="Times New Roman" panose="02020603050405020304" pitchFamily="18" charset="0"/>
              <a:cs typeface="Times New Roman" panose="02020603050405020304" pitchFamily="18" charset="0"/>
            </a:endParaRPr>
          </a:p>
          <a:p>
            <a:r>
              <a:rPr lang="en-US" altLang="zh-CN" sz="2000" dirty="0">
                <a:latin typeface="Times New Roman" panose="02020603050405020304" pitchFamily="18" charset="0"/>
                <a:cs typeface="Times New Roman" panose="02020603050405020304" pitchFamily="18" charset="0"/>
              </a:rPr>
              <a:t>Two members of my team have become more engaged employees after taking public speaking classes. That proves we should have mandatory public speaking classes for the whole company to improve employee engagement.</a:t>
            </a:r>
          </a:p>
          <a:p>
            <a:endParaRPr lang="en-US" altLang="zh-CN" sz="2000" dirty="0">
              <a:latin typeface="Times New Roman" panose="02020603050405020304" pitchFamily="18" charset="0"/>
              <a:cs typeface="Times New Roman" panose="02020603050405020304" pitchFamily="18" charset="0"/>
            </a:endParaRPr>
          </a:p>
          <a:p>
            <a:r>
              <a:rPr lang="en-US" altLang="zh-CN" sz="2000" dirty="0">
                <a:latin typeface="Times New Roman" panose="02020603050405020304" pitchFamily="18" charset="0"/>
                <a:cs typeface="Times New Roman" panose="02020603050405020304" pitchFamily="18" charset="0"/>
              </a:rPr>
              <a:t>Our blog views were down in April. We also changed the color of our blog header in April. This means that changing the color of the blog header led to less views in April.</a:t>
            </a:r>
          </a:p>
          <a:p>
            <a:endParaRPr lang="en-US" altLang="zh-CN" sz="2000" dirty="0">
              <a:latin typeface="Times New Roman" panose="02020603050405020304" pitchFamily="18" charset="0"/>
              <a:cs typeface="Times New Roman" panose="02020603050405020304" pitchFamily="18" charset="0"/>
            </a:endParaRPr>
          </a:p>
          <a:p>
            <a:r>
              <a:rPr lang="en-US" altLang="zh-CN" sz="2000" dirty="0">
                <a:latin typeface="Times New Roman" panose="02020603050405020304" pitchFamily="18" charset="0"/>
                <a:cs typeface="Times New Roman" panose="02020603050405020304" pitchFamily="18" charset="0"/>
              </a:rPr>
              <a:t>If Hitler had not invaded Russia and opened up two military fronts, the Nazis would surely have won the war.</a:t>
            </a:r>
            <a:endParaRPr lang="zh-CN" altLang="en-US" sz="2000" dirty="0">
              <a:latin typeface="Times New Roman" panose="02020603050405020304" pitchFamily="18" charset="0"/>
              <a:cs typeface="Times New Roman" panose="02020603050405020304" pitchFamily="18" charset="0"/>
            </a:endParaRPr>
          </a:p>
          <a:p>
            <a:endParaRPr lang="zh-CN" altLang="en-US" sz="2000" dirty="0">
              <a:latin typeface="Times New Roman" panose="02020603050405020304" pitchFamily="18" charset="0"/>
              <a:cs typeface="Times New Roman" panose="02020603050405020304" pitchFamily="18" charset="0"/>
            </a:endParaRPr>
          </a:p>
        </p:txBody>
      </p:sp>
      <p:sp>
        <p:nvSpPr>
          <p:cNvPr id="4" name="矩形 3">
            <a:extLst>
              <a:ext uri="{FF2B5EF4-FFF2-40B4-BE49-F238E27FC236}">
                <a16:creationId xmlns:a16="http://schemas.microsoft.com/office/drawing/2014/main" id="{BDCBCB2E-55F8-456D-86A2-DBED33BD4CCA}"/>
              </a:ext>
            </a:extLst>
          </p:cNvPr>
          <p:cNvSpPr/>
          <p:nvPr/>
        </p:nvSpPr>
        <p:spPr>
          <a:xfrm>
            <a:off x="9961978" y="2742258"/>
            <a:ext cx="1565878" cy="369332"/>
          </a:xfrm>
          <a:prstGeom prst="rect">
            <a:avLst/>
          </a:prstGeom>
          <a:solidFill>
            <a:schemeClr val="accent1"/>
          </a:solidFill>
        </p:spPr>
        <p:txBody>
          <a:bodyPr wrap="none">
            <a:spAutoFit/>
          </a:bodyPr>
          <a:lstStyle/>
          <a:p>
            <a:r>
              <a:rPr lang="en-US" altLang="zh-CN" b="1" dirty="0">
                <a:latin typeface="apple-system;BlinkMacSystemFont"/>
                <a:cs typeface="apple-system;BlinkMacSystemFont"/>
              </a:rPr>
              <a:t>slippery slope.</a:t>
            </a:r>
            <a:endParaRPr lang="zh-CN" altLang="en-US" b="1" dirty="0"/>
          </a:p>
        </p:txBody>
      </p:sp>
      <p:sp>
        <p:nvSpPr>
          <p:cNvPr id="8" name="矩形 7">
            <a:extLst>
              <a:ext uri="{FF2B5EF4-FFF2-40B4-BE49-F238E27FC236}">
                <a16:creationId xmlns:a16="http://schemas.microsoft.com/office/drawing/2014/main" id="{0C003FA9-77A1-4FF3-A356-B3249C416E44}"/>
              </a:ext>
            </a:extLst>
          </p:cNvPr>
          <p:cNvSpPr/>
          <p:nvPr/>
        </p:nvSpPr>
        <p:spPr>
          <a:xfrm>
            <a:off x="10349005" y="5176259"/>
            <a:ext cx="986809" cy="369332"/>
          </a:xfrm>
          <a:prstGeom prst="rect">
            <a:avLst/>
          </a:prstGeom>
          <a:solidFill>
            <a:schemeClr val="accent1"/>
          </a:solidFill>
        </p:spPr>
        <p:txBody>
          <a:bodyPr wrap="none">
            <a:spAutoFit/>
          </a:bodyPr>
          <a:lstStyle/>
          <a:p>
            <a:r>
              <a:rPr lang="en-US" altLang="zh-CN" b="1" dirty="0">
                <a:latin typeface="apple-system;BlinkMacSystemFont"/>
                <a:cs typeface="apple-system;BlinkMacSystemFont"/>
              </a:rPr>
              <a:t>post hoc</a:t>
            </a:r>
            <a:endParaRPr lang="zh-CN" altLang="en-US" b="1" dirty="0"/>
          </a:p>
        </p:txBody>
      </p:sp>
      <p:sp>
        <p:nvSpPr>
          <p:cNvPr id="9" name="矩形 8">
            <a:extLst>
              <a:ext uri="{FF2B5EF4-FFF2-40B4-BE49-F238E27FC236}">
                <a16:creationId xmlns:a16="http://schemas.microsoft.com/office/drawing/2014/main" id="{00499F08-8BC5-4786-9EF9-6220574E5205}"/>
              </a:ext>
            </a:extLst>
          </p:cNvPr>
          <p:cNvSpPr/>
          <p:nvPr/>
        </p:nvSpPr>
        <p:spPr>
          <a:xfrm>
            <a:off x="10412582" y="1553265"/>
            <a:ext cx="1305229" cy="369332"/>
          </a:xfrm>
          <a:prstGeom prst="rect">
            <a:avLst/>
          </a:prstGeom>
          <a:solidFill>
            <a:schemeClr val="accent1"/>
          </a:solidFill>
        </p:spPr>
        <p:txBody>
          <a:bodyPr wrap="none">
            <a:spAutoFit/>
          </a:bodyPr>
          <a:lstStyle/>
          <a:p>
            <a:r>
              <a:rPr lang="en-US" altLang="zh-CN" b="1" dirty="0">
                <a:latin typeface="apple-system;BlinkMacSystemFont"/>
                <a:cs typeface="apple-system;BlinkMacSystemFont"/>
              </a:rPr>
              <a:t>bandwagon</a:t>
            </a:r>
            <a:endParaRPr lang="zh-CN" altLang="en-US" b="1" dirty="0"/>
          </a:p>
        </p:txBody>
      </p:sp>
      <p:sp>
        <p:nvSpPr>
          <p:cNvPr id="11" name="矩形 10">
            <a:extLst>
              <a:ext uri="{FF2B5EF4-FFF2-40B4-BE49-F238E27FC236}">
                <a16:creationId xmlns:a16="http://schemas.microsoft.com/office/drawing/2014/main" id="{C6268A08-9AE7-43BC-A332-441689A3DFB5}"/>
              </a:ext>
            </a:extLst>
          </p:cNvPr>
          <p:cNvSpPr/>
          <p:nvPr/>
        </p:nvSpPr>
        <p:spPr>
          <a:xfrm>
            <a:off x="9912558" y="4300584"/>
            <a:ext cx="2099486" cy="369332"/>
          </a:xfrm>
          <a:prstGeom prst="rect">
            <a:avLst/>
          </a:prstGeom>
          <a:solidFill>
            <a:schemeClr val="accent1"/>
          </a:solidFill>
        </p:spPr>
        <p:txBody>
          <a:bodyPr wrap="none">
            <a:spAutoFit/>
          </a:bodyPr>
          <a:lstStyle/>
          <a:p>
            <a:r>
              <a:rPr lang="en-US" altLang="zh-CN" b="1" dirty="0">
                <a:latin typeface="apple-system;BlinkMacSystemFont"/>
                <a:cs typeface="apple-system;BlinkMacSystemFont"/>
              </a:rPr>
              <a:t>hasty generalization</a:t>
            </a:r>
            <a:endParaRPr lang="zh-CN" altLang="en-US" b="1" dirty="0"/>
          </a:p>
        </p:txBody>
      </p:sp>
      <p:sp>
        <p:nvSpPr>
          <p:cNvPr id="12" name="矩形 11">
            <a:extLst>
              <a:ext uri="{FF2B5EF4-FFF2-40B4-BE49-F238E27FC236}">
                <a16:creationId xmlns:a16="http://schemas.microsoft.com/office/drawing/2014/main" id="{22AD4C61-C743-4D39-AF1C-9CFBB69A0ED6}"/>
              </a:ext>
            </a:extLst>
          </p:cNvPr>
          <p:cNvSpPr/>
          <p:nvPr/>
        </p:nvSpPr>
        <p:spPr>
          <a:xfrm>
            <a:off x="9374895" y="5880052"/>
            <a:ext cx="2740045" cy="369332"/>
          </a:xfrm>
          <a:prstGeom prst="rect">
            <a:avLst/>
          </a:prstGeom>
          <a:solidFill>
            <a:schemeClr val="accent1"/>
          </a:solidFill>
        </p:spPr>
        <p:txBody>
          <a:bodyPr wrap="none">
            <a:spAutoFit/>
          </a:bodyPr>
          <a:lstStyle/>
          <a:p>
            <a:r>
              <a:rPr lang="en-US" altLang="zh-CN" b="1" dirty="0">
                <a:latin typeface="apple-system;BlinkMacSystemFont"/>
              </a:rPr>
              <a:t>hypothesis contrary to fact</a:t>
            </a:r>
            <a:endParaRPr lang="zh-CN" altLang="en-US" dirty="0">
              <a:latin typeface="apple-system;BlinkMacSystemFont"/>
            </a:endParaRPr>
          </a:p>
        </p:txBody>
      </p:sp>
    </p:spTree>
    <p:extLst>
      <p:ext uri="{BB962C8B-B14F-4D97-AF65-F5344CB8AC3E}">
        <p14:creationId xmlns:p14="http://schemas.microsoft.com/office/powerpoint/2010/main" val="18889980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500"/>
                                        <p:tgtEl>
                                          <p:spTgt spid="9"/>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fade">
                                      <p:cBhvr>
                                        <p:cTn id="12" dur="500"/>
                                        <p:tgtEl>
                                          <p:spTgt spid="4"/>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1"/>
                                        </p:tgtEl>
                                        <p:attrNameLst>
                                          <p:attrName>style.visibility</p:attrName>
                                        </p:attrNameLst>
                                      </p:cBhvr>
                                      <p:to>
                                        <p:strVal val="visible"/>
                                      </p:to>
                                    </p:set>
                                    <p:animEffect transition="in" filter="fade">
                                      <p:cBhvr>
                                        <p:cTn id="17" dur="500"/>
                                        <p:tgtEl>
                                          <p:spTgt spid="11"/>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8"/>
                                        </p:tgtEl>
                                        <p:attrNameLst>
                                          <p:attrName>style.visibility</p:attrName>
                                        </p:attrNameLst>
                                      </p:cBhvr>
                                      <p:to>
                                        <p:strVal val="visible"/>
                                      </p:to>
                                    </p:set>
                                    <p:animEffect transition="in" filter="fade">
                                      <p:cBhvr>
                                        <p:cTn id="22" dur="500"/>
                                        <p:tgtEl>
                                          <p:spTgt spid="8"/>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12"/>
                                        </p:tgtEl>
                                        <p:attrNameLst>
                                          <p:attrName>style.visibility</p:attrName>
                                        </p:attrNameLst>
                                      </p:cBhvr>
                                      <p:to>
                                        <p:strVal val="visible"/>
                                      </p:to>
                                    </p:set>
                                    <p:animEffect transition="in" filter="fade">
                                      <p:cBhvr>
                                        <p:cTn id="27"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8" grpId="0" animBg="1"/>
      <p:bldP spid="9" grpId="0" animBg="1"/>
      <p:bldP spid="11" grpId="0" animBg="1"/>
      <p:bldP spid="12" grpId="0" animBg="1"/>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4B3D9C7F-34CB-4F6D-A9E3-5C3254DD30B7}"/>
              </a:ext>
            </a:extLst>
          </p:cNvPr>
          <p:cNvSpPr>
            <a:spLocks noGrp="1"/>
          </p:cNvSpPr>
          <p:nvPr>
            <p:ph type="title"/>
          </p:nvPr>
        </p:nvSpPr>
        <p:spPr/>
        <p:txBody>
          <a:bodyPr/>
          <a:lstStyle/>
          <a:p>
            <a:r>
              <a:rPr lang="en-US" altLang="zh-CN"/>
              <a:t>The End</a:t>
            </a:r>
            <a:endParaRPr lang="zh-CN" altLang="en-US"/>
          </a:p>
        </p:txBody>
      </p:sp>
      <p:sp>
        <p:nvSpPr>
          <p:cNvPr id="3" name="文本占位符 2">
            <a:extLst>
              <a:ext uri="{FF2B5EF4-FFF2-40B4-BE49-F238E27FC236}">
                <a16:creationId xmlns:a16="http://schemas.microsoft.com/office/drawing/2014/main" id="{050BBAF0-855A-484C-B9B1-D50673EE83E2}"/>
              </a:ext>
            </a:extLst>
          </p:cNvPr>
          <p:cNvSpPr>
            <a:spLocks noGrp="1"/>
          </p:cNvSpPr>
          <p:nvPr>
            <p:ph type="body" sz="quarter" idx="16"/>
          </p:nvPr>
        </p:nvSpPr>
        <p:spPr/>
        <p:txBody>
          <a:bodyPr/>
          <a:lstStyle/>
          <a:p>
            <a:endParaRPr lang="zh-CN" altLang="en-US"/>
          </a:p>
        </p:txBody>
      </p:sp>
    </p:spTree>
    <p:extLst>
      <p:ext uri="{BB962C8B-B14F-4D97-AF65-F5344CB8AC3E}">
        <p14:creationId xmlns:p14="http://schemas.microsoft.com/office/powerpoint/2010/main" val="349837668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10DD9801-FC14-4DA5-B55E-B9C4198DE52A}"/>
              </a:ext>
            </a:extLst>
          </p:cNvPr>
          <p:cNvSpPr>
            <a:spLocks noGrp="1"/>
          </p:cNvSpPr>
          <p:nvPr>
            <p:ph type="title"/>
          </p:nvPr>
        </p:nvSpPr>
        <p:spPr/>
        <p:txBody>
          <a:bodyPr/>
          <a:lstStyle/>
          <a:p>
            <a:r>
              <a:rPr lang="en-US" altLang="zh-CN" dirty="0"/>
              <a:t>Example</a:t>
            </a:r>
            <a:endParaRPr lang="zh-CN" altLang="en-US" dirty="0"/>
          </a:p>
        </p:txBody>
      </p:sp>
      <p:sp>
        <p:nvSpPr>
          <p:cNvPr id="3" name="内容占位符 2">
            <a:extLst>
              <a:ext uri="{FF2B5EF4-FFF2-40B4-BE49-F238E27FC236}">
                <a16:creationId xmlns:a16="http://schemas.microsoft.com/office/drawing/2014/main" id="{4F6CA4B2-2A38-417D-B4E2-B2938A445732}"/>
              </a:ext>
            </a:extLst>
          </p:cNvPr>
          <p:cNvSpPr>
            <a:spLocks noGrp="1"/>
          </p:cNvSpPr>
          <p:nvPr>
            <p:ph idx="1"/>
          </p:nvPr>
        </p:nvSpPr>
        <p:spPr/>
        <p:txBody>
          <a:bodyPr>
            <a:normAutofit/>
          </a:bodyPr>
          <a:lstStyle/>
          <a:p>
            <a:r>
              <a:rPr lang="en-US" altLang="zh-CN" sz="3200" dirty="0"/>
              <a:t>All birds have wings – </a:t>
            </a:r>
            <a:r>
              <a:rPr lang="en-US" altLang="zh-CN" sz="3200" dirty="0">
                <a:solidFill>
                  <a:srgbClr val="FFFF00"/>
                </a:solidFill>
              </a:rPr>
              <a:t>valid</a:t>
            </a:r>
            <a:endParaRPr lang="zh-CN" altLang="en-US" sz="3200" dirty="0"/>
          </a:p>
        </p:txBody>
      </p:sp>
    </p:spTree>
    <p:extLst>
      <p:ext uri="{BB962C8B-B14F-4D97-AF65-F5344CB8AC3E}">
        <p14:creationId xmlns:p14="http://schemas.microsoft.com/office/powerpoint/2010/main" val="375907079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E83CA72C-1442-4436-BA08-07EC037FD3B0}"/>
              </a:ext>
            </a:extLst>
          </p:cNvPr>
          <p:cNvSpPr>
            <a:spLocks noGrp="1"/>
          </p:cNvSpPr>
          <p:nvPr>
            <p:ph type="title"/>
          </p:nvPr>
        </p:nvSpPr>
        <p:spPr/>
        <p:txBody>
          <a:bodyPr/>
          <a:lstStyle/>
          <a:p>
            <a:r>
              <a:rPr lang="en-US" altLang="zh-CN" dirty="0"/>
              <a:t>2 Faulty Generalizations</a:t>
            </a:r>
            <a:endParaRPr lang="zh-CN" altLang="en-US" dirty="0"/>
          </a:p>
        </p:txBody>
      </p:sp>
      <p:sp>
        <p:nvSpPr>
          <p:cNvPr id="3" name="内容占位符 2">
            <a:extLst>
              <a:ext uri="{FF2B5EF4-FFF2-40B4-BE49-F238E27FC236}">
                <a16:creationId xmlns:a16="http://schemas.microsoft.com/office/drawing/2014/main" id="{46968166-CAA0-48ED-B67B-3119CBC18866}"/>
              </a:ext>
            </a:extLst>
          </p:cNvPr>
          <p:cNvSpPr>
            <a:spLocks noGrp="1"/>
          </p:cNvSpPr>
          <p:nvPr>
            <p:ph idx="1"/>
          </p:nvPr>
        </p:nvSpPr>
        <p:spPr/>
        <p:txBody>
          <a:bodyPr>
            <a:normAutofit/>
          </a:bodyPr>
          <a:lstStyle/>
          <a:p>
            <a:r>
              <a:rPr lang="en-US" altLang="zh-CN" sz="3200" dirty="0"/>
              <a:t>Not supported by facts  </a:t>
            </a:r>
          </a:p>
          <a:p>
            <a:r>
              <a:rPr lang="en-US" altLang="zh-CN" sz="3200" dirty="0"/>
              <a:t>Words of absoluteness : none, all, always, never,  everyone, nobody </a:t>
            </a:r>
          </a:p>
          <a:p>
            <a:endParaRPr lang="zh-CN" altLang="en-US" sz="3200" dirty="0"/>
          </a:p>
        </p:txBody>
      </p:sp>
    </p:spTree>
    <p:extLst>
      <p:ext uri="{BB962C8B-B14F-4D97-AF65-F5344CB8AC3E}">
        <p14:creationId xmlns:p14="http://schemas.microsoft.com/office/powerpoint/2010/main" val="330172017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E88A7C15-6F92-44EA-9AF8-5DDA989F2A37}"/>
              </a:ext>
            </a:extLst>
          </p:cNvPr>
          <p:cNvSpPr>
            <a:spLocks noGrp="1"/>
          </p:cNvSpPr>
          <p:nvPr>
            <p:ph type="title"/>
          </p:nvPr>
        </p:nvSpPr>
        <p:spPr/>
        <p:txBody>
          <a:bodyPr/>
          <a:lstStyle/>
          <a:p>
            <a:r>
              <a:rPr lang="en-US" altLang="zh-CN" dirty="0"/>
              <a:t>Example</a:t>
            </a:r>
            <a:endParaRPr lang="zh-CN" altLang="en-US" dirty="0"/>
          </a:p>
        </p:txBody>
      </p:sp>
      <p:sp>
        <p:nvSpPr>
          <p:cNvPr id="3" name="内容占位符 2">
            <a:extLst>
              <a:ext uri="{FF2B5EF4-FFF2-40B4-BE49-F238E27FC236}">
                <a16:creationId xmlns:a16="http://schemas.microsoft.com/office/drawing/2014/main" id="{FDBFD8BA-F216-4775-8CF6-B38C6E3E7CA3}"/>
              </a:ext>
            </a:extLst>
          </p:cNvPr>
          <p:cNvSpPr>
            <a:spLocks noGrp="1"/>
          </p:cNvSpPr>
          <p:nvPr>
            <p:ph idx="1"/>
          </p:nvPr>
        </p:nvSpPr>
        <p:spPr/>
        <p:txBody>
          <a:bodyPr>
            <a:normAutofit/>
          </a:bodyPr>
          <a:lstStyle/>
          <a:p>
            <a:r>
              <a:rPr lang="en-US" altLang="zh-CN" sz="3200" dirty="0">
                <a:solidFill>
                  <a:srgbClr val="FFFF00"/>
                </a:solidFill>
              </a:rPr>
              <a:t>Everyone</a:t>
            </a:r>
            <a:r>
              <a:rPr lang="en-US" altLang="zh-CN" sz="3200" dirty="0"/>
              <a:t> in Tennessee goes to the beach in the summer. – </a:t>
            </a:r>
            <a:r>
              <a:rPr lang="en-US" altLang="zh-CN" sz="3200" dirty="0">
                <a:solidFill>
                  <a:srgbClr val="FF0000"/>
                </a:solidFill>
              </a:rPr>
              <a:t>FAULTY</a:t>
            </a:r>
            <a:endParaRPr lang="zh-CN" altLang="en-US" sz="3200" dirty="0">
              <a:solidFill>
                <a:srgbClr val="FF0000"/>
              </a:solidFill>
            </a:endParaRPr>
          </a:p>
        </p:txBody>
      </p:sp>
    </p:spTree>
    <p:extLst>
      <p:ext uri="{BB962C8B-B14F-4D97-AF65-F5344CB8AC3E}">
        <p14:creationId xmlns:p14="http://schemas.microsoft.com/office/powerpoint/2010/main" val="232100883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9F0DB911-7FCF-4C1A-AD2F-A55988EF549B}"/>
              </a:ext>
            </a:extLst>
          </p:cNvPr>
          <p:cNvSpPr>
            <a:spLocks noGrp="1"/>
          </p:cNvSpPr>
          <p:nvPr>
            <p:ph type="title"/>
          </p:nvPr>
        </p:nvSpPr>
        <p:spPr/>
        <p:txBody>
          <a:bodyPr/>
          <a:lstStyle/>
          <a:p>
            <a:r>
              <a:rPr lang="en-US" altLang="zh-CN" dirty="0"/>
              <a:t>What’s wrong with this generalization?</a:t>
            </a:r>
            <a:endParaRPr lang="zh-CN" altLang="en-US" dirty="0"/>
          </a:p>
        </p:txBody>
      </p:sp>
      <p:sp>
        <p:nvSpPr>
          <p:cNvPr id="3" name="内容占位符 2">
            <a:extLst>
              <a:ext uri="{FF2B5EF4-FFF2-40B4-BE49-F238E27FC236}">
                <a16:creationId xmlns:a16="http://schemas.microsoft.com/office/drawing/2014/main" id="{62E8D801-1E2E-46B6-96E6-1B6A4DFE38A7}"/>
              </a:ext>
            </a:extLst>
          </p:cNvPr>
          <p:cNvSpPr>
            <a:spLocks noGrp="1"/>
          </p:cNvSpPr>
          <p:nvPr>
            <p:ph idx="1"/>
          </p:nvPr>
        </p:nvSpPr>
        <p:spPr/>
        <p:txBody>
          <a:bodyPr>
            <a:normAutofit/>
          </a:bodyPr>
          <a:lstStyle/>
          <a:p>
            <a:r>
              <a:rPr lang="en-US" altLang="zh-CN" sz="3600" dirty="0"/>
              <a:t>Chocolate is everyone’s favorite dessert.</a:t>
            </a:r>
            <a:endParaRPr lang="zh-CN" altLang="en-US" sz="3600" dirty="0"/>
          </a:p>
        </p:txBody>
      </p:sp>
    </p:spTree>
    <p:extLst>
      <p:ext uri="{BB962C8B-B14F-4D97-AF65-F5344CB8AC3E}">
        <p14:creationId xmlns:p14="http://schemas.microsoft.com/office/powerpoint/2010/main" val="181447470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5444F1AE-50FD-440B-8344-7198C1C5A0D9}"/>
              </a:ext>
            </a:extLst>
          </p:cNvPr>
          <p:cNvSpPr>
            <a:spLocks noGrp="1"/>
          </p:cNvSpPr>
          <p:nvPr>
            <p:ph type="title"/>
          </p:nvPr>
        </p:nvSpPr>
        <p:spPr/>
        <p:txBody>
          <a:bodyPr/>
          <a:lstStyle/>
          <a:p>
            <a:r>
              <a:rPr lang="en-US" altLang="zh-CN" dirty="0"/>
              <a:t>What’s wrong with this generalization?</a:t>
            </a:r>
            <a:endParaRPr lang="zh-CN" altLang="en-US" dirty="0"/>
          </a:p>
        </p:txBody>
      </p:sp>
      <p:sp>
        <p:nvSpPr>
          <p:cNvPr id="3" name="内容占位符 2">
            <a:extLst>
              <a:ext uri="{FF2B5EF4-FFF2-40B4-BE49-F238E27FC236}">
                <a16:creationId xmlns:a16="http://schemas.microsoft.com/office/drawing/2014/main" id="{A8562C71-EBCF-43E4-9D29-AA1A01DFEBF2}"/>
              </a:ext>
            </a:extLst>
          </p:cNvPr>
          <p:cNvSpPr>
            <a:spLocks noGrp="1"/>
          </p:cNvSpPr>
          <p:nvPr>
            <p:ph idx="1"/>
          </p:nvPr>
        </p:nvSpPr>
        <p:spPr/>
        <p:txBody>
          <a:bodyPr>
            <a:normAutofit/>
          </a:bodyPr>
          <a:lstStyle/>
          <a:p>
            <a:endParaRPr lang="en-US" altLang="zh-CN" sz="3600" dirty="0"/>
          </a:p>
          <a:p>
            <a:endParaRPr lang="en-US" altLang="zh-CN" sz="3600" dirty="0"/>
          </a:p>
          <a:p>
            <a:r>
              <a:rPr lang="en-US" altLang="zh-CN" sz="3600" dirty="0"/>
              <a:t>Chocolate is </a:t>
            </a:r>
            <a:r>
              <a:rPr lang="en-US" altLang="zh-CN" sz="3600" dirty="0">
                <a:solidFill>
                  <a:srgbClr val="FF0000"/>
                </a:solidFill>
              </a:rPr>
              <a:t>everyone</a:t>
            </a:r>
            <a:r>
              <a:rPr lang="en-US" altLang="zh-CN" sz="3600" dirty="0"/>
              <a:t>’s favorite dessert.</a:t>
            </a:r>
          </a:p>
          <a:p>
            <a:endParaRPr lang="zh-CN" altLang="en-US" sz="3600" dirty="0"/>
          </a:p>
          <a:p>
            <a:endParaRPr lang="zh-CN" altLang="en-US" sz="3600" dirty="0"/>
          </a:p>
        </p:txBody>
      </p:sp>
    </p:spTree>
    <p:extLst>
      <p:ext uri="{BB962C8B-B14F-4D97-AF65-F5344CB8AC3E}">
        <p14:creationId xmlns:p14="http://schemas.microsoft.com/office/powerpoint/2010/main" val="372267668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E062FB5A-2B3A-42C5-8449-135957B44E05}"/>
              </a:ext>
            </a:extLst>
          </p:cNvPr>
          <p:cNvSpPr>
            <a:spLocks noGrp="1"/>
          </p:cNvSpPr>
          <p:nvPr>
            <p:ph type="title"/>
          </p:nvPr>
        </p:nvSpPr>
        <p:spPr/>
        <p:txBody>
          <a:bodyPr/>
          <a:lstStyle/>
          <a:p>
            <a:r>
              <a:rPr lang="en-US" altLang="zh-CN"/>
              <a:t>3 Categories </a:t>
            </a:r>
            <a:r>
              <a:rPr lang="en-US" altLang="zh-CN" dirty="0"/>
              <a:t>of invalid generalizations</a:t>
            </a:r>
            <a:endParaRPr lang="zh-CN" altLang="en-US" dirty="0"/>
          </a:p>
        </p:txBody>
      </p:sp>
      <p:sp>
        <p:nvSpPr>
          <p:cNvPr id="3" name="内容占位符 2">
            <a:extLst>
              <a:ext uri="{FF2B5EF4-FFF2-40B4-BE49-F238E27FC236}">
                <a16:creationId xmlns:a16="http://schemas.microsoft.com/office/drawing/2014/main" id="{DBD07872-98C6-489B-BB98-9CC1C19A6C4E}"/>
              </a:ext>
            </a:extLst>
          </p:cNvPr>
          <p:cNvSpPr>
            <a:spLocks noGrp="1"/>
          </p:cNvSpPr>
          <p:nvPr>
            <p:ph idx="1"/>
          </p:nvPr>
        </p:nvSpPr>
        <p:spPr>
          <a:xfrm>
            <a:off x="810000" y="1782619"/>
            <a:ext cx="10554574" cy="4909127"/>
          </a:xfrm>
        </p:spPr>
        <p:txBody>
          <a:bodyPr>
            <a:noAutofit/>
          </a:bodyPr>
          <a:lstStyle/>
          <a:p>
            <a:pPr marL="457200" indent="-457200">
              <a:buFont typeface="+mj-lt"/>
              <a:buAutoNum type="arabicPeriod"/>
            </a:pPr>
            <a:r>
              <a:rPr lang="en-US" altLang="zh-CN" sz="2400" dirty="0" err="1"/>
              <a:t>Dicto</a:t>
            </a:r>
            <a:r>
              <a:rPr lang="en-US" altLang="zh-CN" sz="2400" dirty="0"/>
              <a:t> simpliciter</a:t>
            </a:r>
          </a:p>
          <a:p>
            <a:pPr marL="457200" indent="-457200">
              <a:buFont typeface="+mj-lt"/>
              <a:buAutoNum type="arabicPeriod"/>
            </a:pPr>
            <a:r>
              <a:rPr lang="en-US" altLang="zh-CN" sz="2400" dirty="0"/>
              <a:t>Hasty generalization</a:t>
            </a:r>
          </a:p>
          <a:p>
            <a:pPr marL="457200" indent="-457200">
              <a:buFont typeface="+mj-lt"/>
              <a:buAutoNum type="arabicPeriod"/>
            </a:pPr>
            <a:r>
              <a:rPr lang="en-US" altLang="zh-CN" sz="2400" dirty="0"/>
              <a:t>Post Hoc</a:t>
            </a:r>
          </a:p>
          <a:p>
            <a:pPr marL="457200" indent="-457200">
              <a:buFont typeface="+mj-lt"/>
              <a:buAutoNum type="arabicPeriod"/>
            </a:pPr>
            <a:r>
              <a:rPr lang="en-US" altLang="zh-CN" sz="2400" dirty="0"/>
              <a:t>Contradictory premises</a:t>
            </a:r>
          </a:p>
          <a:p>
            <a:pPr marL="457200" indent="-457200">
              <a:buFont typeface="+mj-lt"/>
              <a:buAutoNum type="arabicPeriod"/>
            </a:pPr>
            <a:r>
              <a:rPr lang="en-US" altLang="zh-CN" sz="2400" dirty="0"/>
              <a:t>Ad </a:t>
            </a:r>
            <a:r>
              <a:rPr lang="en-US" altLang="zh-CN" sz="2400" dirty="0" err="1"/>
              <a:t>misericordia</a:t>
            </a:r>
            <a:endParaRPr lang="en-US" altLang="zh-CN" sz="2400" dirty="0"/>
          </a:p>
          <a:p>
            <a:pPr marL="457200" indent="-457200">
              <a:buFont typeface="+mj-lt"/>
              <a:buAutoNum type="arabicPeriod"/>
            </a:pPr>
            <a:r>
              <a:rPr lang="en-US" altLang="zh-CN" sz="2400" dirty="0"/>
              <a:t>False analogy</a:t>
            </a:r>
          </a:p>
          <a:p>
            <a:pPr marL="457200" indent="-457200">
              <a:buFont typeface="+mj-lt"/>
              <a:buAutoNum type="arabicPeriod"/>
            </a:pPr>
            <a:r>
              <a:rPr lang="en-US" altLang="zh-CN" sz="2400" dirty="0"/>
              <a:t>Hypothesis contrary to fact</a:t>
            </a:r>
          </a:p>
          <a:p>
            <a:pPr marL="457200" indent="-457200">
              <a:buFont typeface="+mj-lt"/>
              <a:buAutoNum type="arabicPeriod"/>
            </a:pPr>
            <a:r>
              <a:rPr lang="en-US" altLang="zh-CN" sz="2400" dirty="0"/>
              <a:t>Red herring</a:t>
            </a:r>
          </a:p>
          <a:p>
            <a:pPr marL="457200" indent="-457200">
              <a:buFont typeface="+mj-lt"/>
              <a:buAutoNum type="arabicPeriod"/>
            </a:pPr>
            <a:r>
              <a:rPr lang="en-US" altLang="zh-CN" sz="2400" dirty="0"/>
              <a:t>Bandwagon</a:t>
            </a:r>
          </a:p>
          <a:p>
            <a:pPr marL="457200" indent="-457200">
              <a:buFont typeface="+mj-lt"/>
              <a:buAutoNum type="arabicPeriod"/>
            </a:pPr>
            <a:r>
              <a:rPr lang="en-US" altLang="zh-CN" sz="2400" dirty="0"/>
              <a:t>Slippery slope</a:t>
            </a:r>
            <a:endParaRPr lang="zh-CN" altLang="en-US" sz="2400" dirty="0"/>
          </a:p>
        </p:txBody>
      </p:sp>
    </p:spTree>
    <p:extLst>
      <p:ext uri="{BB962C8B-B14F-4D97-AF65-F5344CB8AC3E}">
        <p14:creationId xmlns:p14="http://schemas.microsoft.com/office/powerpoint/2010/main" val="331990067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引用">
  <a:themeElements>
    <a:clrScheme name="Quotable">
      <a:dk1>
        <a:sysClr val="windowText" lastClr="000000"/>
      </a:dk1>
      <a:lt1>
        <a:sysClr val="window" lastClr="FFFFFF"/>
      </a:lt1>
      <a:dk2>
        <a:srgbClr val="212121"/>
      </a:dk2>
      <a:lt2>
        <a:srgbClr val="636363"/>
      </a:lt2>
      <a:accent1>
        <a:srgbClr val="00C6BB"/>
      </a:accent1>
      <a:accent2>
        <a:srgbClr val="6FEBA0"/>
      </a:accent2>
      <a:accent3>
        <a:srgbClr val="B6DF5E"/>
      </a:accent3>
      <a:accent4>
        <a:srgbClr val="EFB251"/>
      </a:accent4>
      <a:accent5>
        <a:srgbClr val="EF755F"/>
      </a:accent5>
      <a:accent6>
        <a:srgbClr val="ED515C"/>
      </a:accent6>
      <a:hlink>
        <a:srgbClr val="8F8F8F"/>
      </a:hlink>
      <a:folHlink>
        <a:srgbClr val="A5A5A5"/>
      </a:folHlink>
    </a:clrScheme>
    <a:fontScheme name="Quotable">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Quotable">
      <a:fillStyleLst>
        <a:solidFill>
          <a:schemeClr val="phClr"/>
        </a:solidFill>
        <a:gradFill rotWithShape="1">
          <a:gsLst>
            <a:gs pos="0">
              <a:schemeClr val="phClr">
                <a:tint val="80000"/>
                <a:lumMod val="105000"/>
              </a:schemeClr>
            </a:gs>
            <a:gs pos="100000">
              <a:schemeClr val="phClr">
                <a:tint val="90000"/>
              </a:schemeClr>
            </a:gs>
          </a:gsLst>
          <a:lin ang="5400000" scaled="0"/>
        </a:gradFill>
        <a:blipFill rotWithShape="1">
          <a:blip xmlns:r="http://schemas.openxmlformats.org/officeDocument/2006/relationships" r:embed="rId1">
            <a:duotone>
              <a:schemeClr val="phClr">
                <a:tint val="98000"/>
                <a:lumMod val="102000"/>
              </a:schemeClr>
              <a:schemeClr val="phClr">
                <a:shade val="98000"/>
                <a:lumMod val="98000"/>
              </a:schemeClr>
            </a:duotone>
          </a:blip>
          <a:tile tx="0" ty="0" sx="100000" sy="100000" flip="none" algn="tl"/>
        </a:blipFill>
      </a:fillStyleLst>
      <a:lnStyleLst>
        <a:ln w="9525" cap="rnd" cmpd="sng" algn="ctr">
          <a:solidFill>
            <a:schemeClr val="phClr"/>
          </a:solidFill>
          <a:prstDash val="solid"/>
        </a:ln>
        <a:ln w="15875" cap="rnd" cmpd="sng" algn="ctr">
          <a:solidFill>
            <a:schemeClr val="phClr"/>
          </a:solidFill>
          <a:prstDash val="solid"/>
        </a:ln>
        <a:ln w="25400" cap="rnd" cmpd="sng" algn="ctr">
          <a:solidFill>
            <a:schemeClr val="phClr"/>
          </a:solidFill>
          <a:prstDash val="solid"/>
        </a:ln>
      </a:lnStyleLst>
      <a:effectStyleLst>
        <a:effectStyle>
          <a:effectLst/>
        </a:effectStyle>
        <a:effectStyle>
          <a:effectLst/>
        </a:effectStyle>
        <a:effectStyle>
          <a:effectLst>
            <a:innerShdw blurRad="63500" dist="25400" dir="13500000">
              <a:srgbClr val="000000">
                <a:alpha val="75000"/>
              </a:srgbClr>
            </a:innerShdw>
          </a:effectLst>
        </a:effectStyle>
      </a:effectStyleLst>
      <a:bgFillStyleLst>
        <a:solidFill>
          <a:schemeClr val="phClr"/>
        </a:solidFill>
        <a:gradFill rotWithShape="1">
          <a:gsLst>
            <a:gs pos="0">
              <a:schemeClr val="phClr">
                <a:tint val="100000"/>
              </a:schemeClr>
            </a:gs>
            <a:gs pos="100000">
              <a:schemeClr val="phClr">
                <a:tint val="84000"/>
                <a:shade val="84000"/>
                <a:lumMod val="90000"/>
              </a:schemeClr>
            </a:gs>
          </a:gsLst>
          <a:lin ang="5400000" scaled="0"/>
        </a:gradFill>
        <a:gradFill rotWithShape="1">
          <a:gsLst>
            <a:gs pos="0">
              <a:schemeClr val="phClr">
                <a:tint val="84000"/>
                <a:shade val="90000"/>
                <a:satMod val="120000"/>
                <a:lumMod val="90000"/>
              </a:schemeClr>
            </a:gs>
            <a:gs pos="100000">
              <a:schemeClr val="phClr"/>
            </a:gs>
          </a:gsLst>
          <a:lin ang="5400000" scaled="0"/>
        </a:gradFill>
      </a:bgFillStyleLst>
    </a:fmtScheme>
  </a:themeElements>
  <a:objectDefaults/>
  <a:extraClrSchemeLst/>
  <a:extLst>
    <a:ext uri="{05A4C25C-085E-4340-85A3-A5531E510DB2}">
      <thm15:themeFamily xmlns:thm15="http://schemas.microsoft.com/office/thememl/2012/main" name="Quotable" id="{39EC5628-30ED-4578-ACD8-9820EDB8E15A}" vid="{6F3559E9-1A4C-49D8-94D4-F41003531C49}"/>
    </a:ext>
  </a:extLst>
</a:theme>
</file>

<file path=docProps/app.xml><?xml version="1.0" encoding="utf-8"?>
<Properties xmlns="http://schemas.openxmlformats.org/officeDocument/2006/extended-properties" xmlns:vt="http://schemas.openxmlformats.org/officeDocument/2006/docPropsVTypes">
  <Template>TM03457503[[fn=引用]]</Template>
  <TotalTime>420</TotalTime>
  <Words>568</Words>
  <Application>Microsoft Office PowerPoint</Application>
  <PresentationFormat>宽屏</PresentationFormat>
  <Paragraphs>87</Paragraphs>
  <Slides>31</Slides>
  <Notes>0</Notes>
  <HiddenSlides>0</HiddenSlides>
  <MMClips>0</MMClips>
  <ScaleCrop>false</ScaleCrop>
  <HeadingPairs>
    <vt:vector size="6" baseType="variant">
      <vt:variant>
        <vt:lpstr>已用的字体</vt:lpstr>
      </vt:variant>
      <vt:variant>
        <vt:i4>5</vt:i4>
      </vt:variant>
      <vt:variant>
        <vt:lpstr>主题</vt:lpstr>
      </vt:variant>
      <vt:variant>
        <vt:i4>1</vt:i4>
      </vt:variant>
      <vt:variant>
        <vt:lpstr>幻灯片标题</vt:lpstr>
      </vt:variant>
      <vt:variant>
        <vt:i4>31</vt:i4>
      </vt:variant>
    </vt:vector>
  </HeadingPairs>
  <TitlesOfParts>
    <vt:vector size="37" baseType="lpstr">
      <vt:lpstr>apple-system;BlinkMacSystemFont</vt:lpstr>
      <vt:lpstr>宋体</vt:lpstr>
      <vt:lpstr>Century Gothic</vt:lpstr>
      <vt:lpstr>Times New Roman</vt:lpstr>
      <vt:lpstr>Wingdings 2</vt:lpstr>
      <vt:lpstr>引用</vt:lpstr>
      <vt:lpstr>How to evaluate a generalization</vt:lpstr>
      <vt:lpstr>PowerPoint 演示文稿</vt:lpstr>
      <vt:lpstr>1 Valid Generalizations  </vt:lpstr>
      <vt:lpstr>Example</vt:lpstr>
      <vt:lpstr>2 Faulty Generalizations</vt:lpstr>
      <vt:lpstr>Example</vt:lpstr>
      <vt:lpstr>What’s wrong with this generalization?</vt:lpstr>
      <vt:lpstr>What’s wrong with this generalization?</vt:lpstr>
      <vt:lpstr>3 Categories of invalid generalizations</vt:lpstr>
      <vt:lpstr>1 Dicto Simpliciter</vt:lpstr>
      <vt:lpstr>Example</vt:lpstr>
      <vt:lpstr>2 Hasty generalization</vt:lpstr>
      <vt:lpstr>Example</vt:lpstr>
      <vt:lpstr>3 Post Hoc</vt:lpstr>
      <vt:lpstr>Exampl3</vt:lpstr>
      <vt:lpstr>4 Contradictory Premises</vt:lpstr>
      <vt:lpstr>Example</vt:lpstr>
      <vt:lpstr>5 Ad Misericordiam</vt:lpstr>
      <vt:lpstr>Example</vt:lpstr>
      <vt:lpstr>6 False Analogy</vt:lpstr>
      <vt:lpstr>Example</vt:lpstr>
      <vt:lpstr>7 Hypothesis Contrary to Fact</vt:lpstr>
      <vt:lpstr>Example</vt:lpstr>
      <vt:lpstr>8 Red Herring</vt:lpstr>
      <vt:lpstr>Example</vt:lpstr>
      <vt:lpstr>9 Bandwagon </vt:lpstr>
      <vt:lpstr>Example</vt:lpstr>
      <vt:lpstr>10 Slippery slope</vt:lpstr>
      <vt:lpstr>Example</vt:lpstr>
      <vt:lpstr>Exercise</vt:lpstr>
      <vt:lpstr>The End</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How to evaluate a generalization</dc:title>
  <dc:creator>sarah_leo@126.com</dc:creator>
  <cp:lastModifiedBy>sarah_leo@126.com</cp:lastModifiedBy>
  <cp:revision>30</cp:revision>
  <dcterms:created xsi:type="dcterms:W3CDTF">2017-06-29T07:18:17Z</dcterms:created>
  <dcterms:modified xsi:type="dcterms:W3CDTF">2017-11-06T07:23:01Z</dcterms:modified>
</cp:coreProperties>
</file>