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421" r:id="rId2"/>
    <p:sldId id="422" r:id="rId3"/>
    <p:sldId id="398" r:id="rId4"/>
    <p:sldId id="368" r:id="rId5"/>
    <p:sldId id="423" r:id="rId6"/>
    <p:sldId id="365" r:id="rId7"/>
    <p:sldId id="350" r:id="rId8"/>
    <p:sldId id="424" r:id="rId9"/>
    <p:sldId id="425" r:id="rId10"/>
    <p:sldId id="427" r:id="rId11"/>
    <p:sldId id="428" r:id="rId12"/>
    <p:sldId id="429" r:id="rId13"/>
    <p:sldId id="430" r:id="rId14"/>
    <p:sldId id="431" r:id="rId15"/>
    <p:sldId id="438" r:id="rId16"/>
    <p:sldId id="439" r:id="rId17"/>
    <p:sldId id="440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35" r:id="rId28"/>
    <p:sldId id="376" r:id="rId29"/>
    <p:sldId id="381" r:id="rId30"/>
    <p:sldId id="437" r:id="rId31"/>
    <p:sldId id="357" r:id="rId32"/>
    <p:sldId id="327" r:id="rId33"/>
    <p:sldId id="261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2" userDrawn="1">
          <p15:clr>
            <a:srgbClr val="A4A3A4"/>
          </p15:clr>
        </p15:guide>
        <p15:guide id="2" pos="7439" userDrawn="1">
          <p15:clr>
            <a:srgbClr val="A4A3A4"/>
          </p15:clr>
        </p15:guide>
        <p15:guide id="3" orient="horz" pos="432" userDrawn="1">
          <p15:clr>
            <a:srgbClr val="A4A3A4"/>
          </p15:clr>
        </p15:guide>
        <p15:guide id="4" orient="horz" pos="475" userDrawn="1">
          <p15:clr>
            <a:srgbClr val="A4A3A4"/>
          </p15:clr>
        </p15:guide>
        <p15:guide id="5" orient="horz" pos="4104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3288C5"/>
    <a:srgbClr val="3889C5"/>
    <a:srgbClr val="E46D24"/>
    <a:srgbClr val="E62129"/>
    <a:srgbClr val="ED7D31"/>
    <a:srgbClr val="362569"/>
    <a:srgbClr val="5B9BD5"/>
    <a:srgbClr val="FFC000"/>
    <a:srgbClr val="E62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0" autoAdjust="0"/>
    <p:restoredTop sz="94996" autoAdjust="0"/>
  </p:normalViewPr>
  <p:slideViewPr>
    <p:cSldViewPr snapToGrid="0">
      <p:cViewPr varScale="1">
        <p:scale>
          <a:sx n="83" d="100"/>
          <a:sy n="83" d="100"/>
        </p:scale>
        <p:origin x="105" y="54"/>
      </p:cViewPr>
      <p:guideLst>
        <p:guide pos="192"/>
        <p:guide pos="7439"/>
        <p:guide orient="horz" pos="432"/>
        <p:guide orient="horz" pos="475"/>
        <p:guide orient="horz" pos="4104"/>
        <p:guide orient="horz" pos="404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2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842-4F49-9215-515895075EB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4842-4F49-9215-515895075EB0}"/>
              </c:ext>
            </c:extLst>
          </c:dPt>
          <c:dPt>
            <c:idx val="2"/>
            <c:bubble3D val="0"/>
            <c:spPr>
              <a:solidFill>
                <a:srgbClr val="E6292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842-4F49-9215-515895075EB0}"/>
              </c:ext>
            </c:extLst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4842-4F49-9215-515895075E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842-4F49-9215-515895075E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4842-4F49-9215-515895075EB0}"/>
              </c:ext>
            </c:extLst>
          </c:dPt>
          <c:dPt>
            <c:idx val="6"/>
            <c:bubble3D val="0"/>
            <c:spPr>
              <a:solidFill>
                <a:srgbClr val="E46D2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842-4F49-9215-515895075EB0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4842-4F49-9215-515895075EB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842-4F49-9215-515895075EB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4842-4F49-9215-515895075EB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E6292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842-4F49-9215-515895075EB0}"/>
                </c:ext>
              </c:extLst>
            </c:dLbl>
            <c:dLbl>
              <c:idx val="3"/>
              <c:layout>
                <c:manualLayout>
                  <c:x val="0.21102977841691903"/>
                  <c:y val="4.68031291675820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151825685884171"/>
                      <c:h val="0.211143392929225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4842-4F49-9215-515895075EB0}"/>
                </c:ext>
              </c:extLst>
            </c:dLbl>
            <c:dLbl>
              <c:idx val="4"/>
              <c:layout>
                <c:manualLayout>
                  <c:x val="2.1665992706805082E-2"/>
                  <c:y val="9.17880768665220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97212365549223"/>
                      <c:h val="0.304055756820144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842-4F49-9215-515895075EB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4842-4F49-9215-515895075EB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E46D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4842-4F49-9215-515895075EB0}"/>
                </c:ext>
              </c:extLst>
            </c:dLbl>
            <c:dLbl>
              <c:idx val="7"/>
              <c:layout>
                <c:manualLayout>
                  <c:x val="7.635253054101214E-2"/>
                  <c:y val="-1.1025358324145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42-4F49-9215-515895075EB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设备费</c:v>
                </c:pt>
                <c:pt idx="1">
                  <c:v>材料费</c:v>
                </c:pt>
                <c:pt idx="2">
                  <c:v>测试化验加工费</c:v>
                </c:pt>
                <c:pt idx="3">
                  <c:v>差旅/会议/国际合作与交流费</c:v>
                </c:pt>
                <c:pt idx="4">
                  <c:v>出版/文献/信息传播/知识产权事务费</c:v>
                </c:pt>
                <c:pt idx="5">
                  <c:v>劳务费</c:v>
                </c:pt>
                <c:pt idx="6">
                  <c:v>专家咨询费</c:v>
                </c:pt>
                <c:pt idx="7">
                  <c:v>其他支出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80</c:v>
                </c:pt>
                <c:pt idx="1">
                  <c:v>30</c:v>
                </c:pt>
                <c:pt idx="2">
                  <c:v>40</c:v>
                </c:pt>
                <c:pt idx="3">
                  <c:v>30</c:v>
                </c:pt>
                <c:pt idx="4">
                  <c:v>20</c:v>
                </c:pt>
                <c:pt idx="5">
                  <c:v>80</c:v>
                </c:pt>
                <c:pt idx="6">
                  <c:v>5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42-4F49-9215-515895075EB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761AB-8F5B-4127-8BA1-C05F2D5338CA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CN" altLang="en-US"/>
        </a:p>
      </dgm:t>
    </dgm:pt>
    <dgm:pt modelId="{5785A334-39F4-4157-AE0A-11D6CA2687DC}">
      <dgm:prSet phldrT="[文本]"/>
      <dgm:spPr/>
      <dgm:t>
        <a:bodyPr/>
        <a:lstStyle/>
        <a:p>
          <a:r>
            <a:rPr lang="en-US" altLang="zh-CN" dirty="0"/>
            <a:t>1</a:t>
          </a:r>
          <a:endParaRPr lang="zh-CN" altLang="en-US" dirty="0"/>
        </a:p>
      </dgm:t>
    </dgm:pt>
    <dgm:pt modelId="{1D852F82-15FB-4759-8D54-E1B06B46D304}" type="parTrans" cxnId="{0AA1A154-8DD1-4EF9-B793-46F0F3B0F8C0}">
      <dgm:prSet/>
      <dgm:spPr/>
      <dgm:t>
        <a:bodyPr/>
        <a:lstStyle/>
        <a:p>
          <a:endParaRPr lang="zh-CN" altLang="en-US"/>
        </a:p>
      </dgm:t>
    </dgm:pt>
    <dgm:pt modelId="{A28CB166-F606-4C73-951B-F8DD27F9CEAD}" type="sibTrans" cxnId="{0AA1A154-8DD1-4EF9-B793-46F0F3B0F8C0}">
      <dgm:prSet/>
      <dgm:spPr/>
      <dgm:t>
        <a:bodyPr/>
        <a:lstStyle/>
        <a:p>
          <a:endParaRPr lang="zh-CN" altLang="en-US"/>
        </a:p>
      </dgm:t>
    </dgm:pt>
    <dgm:pt modelId="{CF519EE4-696F-4116-A710-AB45D49969E5}">
      <dgm:prSet phldrT="[文本]"/>
      <dgm:spPr/>
      <dgm:t>
        <a:bodyPr/>
        <a:lstStyle/>
        <a:p>
          <a:pPr indent="0">
            <a:buNone/>
          </a:pPr>
          <a:r>
            <a:rPr lang="zh-CN" altLang="en-US" dirty="0"/>
            <a:t>提出嗅频模型，实现气味信息通用性表征，具有首创性。</a:t>
          </a:r>
        </a:p>
      </dgm:t>
    </dgm:pt>
    <dgm:pt modelId="{DAD5F537-4A88-489A-8856-B1DB732AFE92}" type="parTrans" cxnId="{40B5573D-0C83-4C11-8558-2582C8A58240}">
      <dgm:prSet/>
      <dgm:spPr/>
      <dgm:t>
        <a:bodyPr/>
        <a:lstStyle/>
        <a:p>
          <a:endParaRPr lang="zh-CN" altLang="en-US"/>
        </a:p>
      </dgm:t>
    </dgm:pt>
    <dgm:pt modelId="{8E6DE192-3C40-46BC-A113-52219486B9E9}" type="sibTrans" cxnId="{40B5573D-0C83-4C11-8558-2582C8A58240}">
      <dgm:prSet/>
      <dgm:spPr/>
      <dgm:t>
        <a:bodyPr/>
        <a:lstStyle/>
        <a:p>
          <a:endParaRPr lang="zh-CN" altLang="en-US"/>
        </a:p>
      </dgm:t>
    </dgm:pt>
    <dgm:pt modelId="{13B380BC-F650-4A8E-9B6F-94FB99E00E67}">
      <dgm:prSet phldrT="[文本]"/>
      <dgm:spPr/>
      <dgm:t>
        <a:bodyPr/>
        <a:lstStyle/>
        <a:p>
          <a:r>
            <a:rPr lang="en-US" altLang="zh-CN" dirty="0"/>
            <a:t>3</a:t>
          </a:r>
          <a:endParaRPr lang="zh-CN" altLang="en-US" dirty="0"/>
        </a:p>
      </dgm:t>
    </dgm:pt>
    <dgm:pt modelId="{A53F56D5-0788-45A4-98FA-CE730C686A23}" type="parTrans" cxnId="{84A230A1-5854-4912-A79F-F8B0C4ACEDB3}">
      <dgm:prSet/>
      <dgm:spPr/>
      <dgm:t>
        <a:bodyPr/>
        <a:lstStyle/>
        <a:p>
          <a:endParaRPr lang="zh-CN" altLang="en-US"/>
        </a:p>
      </dgm:t>
    </dgm:pt>
    <dgm:pt modelId="{1CE2DA7E-7311-441E-923D-271389866AF2}" type="sibTrans" cxnId="{84A230A1-5854-4912-A79F-F8B0C4ACEDB3}">
      <dgm:prSet/>
      <dgm:spPr/>
      <dgm:t>
        <a:bodyPr/>
        <a:lstStyle/>
        <a:p>
          <a:endParaRPr lang="zh-CN" altLang="en-US"/>
        </a:p>
      </dgm:t>
    </dgm:pt>
    <dgm:pt modelId="{30863720-B094-48FB-91EE-9B22698B6C59}">
      <dgm:prSet phldrT="[文本]"/>
      <dgm:spPr/>
      <dgm:t>
        <a:bodyPr spcFirstLastPara="0" vert="horz" wrap="square" lIns="64770" tIns="32385" rIns="64770" bIns="32385" numCol="1" spcCol="1270" anchor="ctr" anchorCtr="0"/>
        <a:lstStyle/>
        <a:p>
          <a:pPr indent="0">
            <a:buNone/>
          </a:pPr>
          <a:r>
            <a:rPr lang="zh-CN" altLang="en-US" dirty="0"/>
            <a:t>提出嗅频参数解析方法，实现基气味动态配比，具有原创性。</a:t>
          </a:r>
        </a:p>
      </dgm:t>
    </dgm:pt>
    <dgm:pt modelId="{B78EC65E-6556-4809-B26A-94CBB26E0975}" type="parTrans" cxnId="{DB5F6997-E791-4052-A4C8-F84CBC099A5B}">
      <dgm:prSet/>
      <dgm:spPr/>
      <dgm:t>
        <a:bodyPr/>
        <a:lstStyle/>
        <a:p>
          <a:endParaRPr lang="zh-CN" altLang="en-US"/>
        </a:p>
      </dgm:t>
    </dgm:pt>
    <dgm:pt modelId="{1086F05E-CB25-496C-85AB-813369988BD0}" type="sibTrans" cxnId="{DB5F6997-E791-4052-A4C8-F84CBC099A5B}">
      <dgm:prSet/>
      <dgm:spPr/>
      <dgm:t>
        <a:bodyPr/>
        <a:lstStyle/>
        <a:p>
          <a:endParaRPr lang="zh-CN" altLang="en-US"/>
        </a:p>
      </dgm:t>
    </dgm:pt>
    <dgm:pt modelId="{51F45D45-514A-4A07-91C8-613EE164EFC2}">
      <dgm:prSet phldrT="[文本]"/>
      <dgm:spPr/>
      <dgm:t>
        <a:bodyPr/>
        <a:lstStyle/>
        <a:p>
          <a:pPr indent="0">
            <a:buNone/>
          </a:pPr>
          <a:r>
            <a:rPr lang="zh-CN" altLang="en-US" dirty="0"/>
            <a:t>提出嗅频参数提取方法，实现嗅频信息数字化，具有开拓性。</a:t>
          </a:r>
        </a:p>
      </dgm:t>
    </dgm:pt>
    <dgm:pt modelId="{286AC524-D0B7-4826-9A90-11CF992BF845}" type="parTrans" cxnId="{A302F05F-B59C-4935-AA8F-DEDB935FFA0B}">
      <dgm:prSet/>
      <dgm:spPr/>
      <dgm:t>
        <a:bodyPr/>
        <a:lstStyle/>
        <a:p>
          <a:endParaRPr lang="zh-CN" altLang="en-US"/>
        </a:p>
      </dgm:t>
    </dgm:pt>
    <dgm:pt modelId="{CFF27158-980C-4166-95F9-59182444FFA1}" type="sibTrans" cxnId="{A302F05F-B59C-4935-AA8F-DEDB935FFA0B}">
      <dgm:prSet/>
      <dgm:spPr/>
      <dgm:t>
        <a:bodyPr/>
        <a:lstStyle/>
        <a:p>
          <a:endParaRPr lang="zh-CN" altLang="en-US"/>
        </a:p>
      </dgm:t>
    </dgm:pt>
    <dgm:pt modelId="{E46F93C9-BBD0-4D05-863C-00CDA7D9123B}">
      <dgm:prSet phldrT="[文本]"/>
      <dgm:spPr/>
      <dgm:t>
        <a:bodyPr/>
        <a:lstStyle/>
        <a:p>
          <a:r>
            <a:rPr lang="en-US" altLang="zh-CN" dirty="0"/>
            <a:t>2</a:t>
          </a:r>
          <a:endParaRPr lang="zh-CN" altLang="en-US" dirty="0"/>
        </a:p>
      </dgm:t>
    </dgm:pt>
    <dgm:pt modelId="{B8535218-1FE5-4460-BD20-90A454E27A03}" type="parTrans" cxnId="{FDCEABB7-A1F9-40EA-B2CA-69201808B361}">
      <dgm:prSet/>
      <dgm:spPr/>
      <dgm:t>
        <a:bodyPr/>
        <a:lstStyle/>
        <a:p>
          <a:endParaRPr lang="zh-CN" altLang="en-US"/>
        </a:p>
      </dgm:t>
    </dgm:pt>
    <dgm:pt modelId="{04668610-69AB-4D1B-ABFB-99C711DA99B6}" type="sibTrans" cxnId="{FDCEABB7-A1F9-40EA-B2CA-69201808B361}">
      <dgm:prSet/>
      <dgm:spPr/>
      <dgm:t>
        <a:bodyPr/>
        <a:lstStyle/>
        <a:p>
          <a:endParaRPr lang="zh-CN" altLang="en-US"/>
        </a:p>
      </dgm:t>
    </dgm:pt>
    <dgm:pt modelId="{011372EC-826F-4CC3-ADFD-9C347E9A6D61}">
      <dgm:prSet phldrT="[文本]"/>
      <dgm:spPr/>
      <dgm:t>
        <a:bodyPr/>
        <a:lstStyle/>
        <a:p>
          <a:r>
            <a:rPr lang="en-US" altLang="zh-CN" dirty="0"/>
            <a:t>4</a:t>
          </a:r>
          <a:endParaRPr lang="zh-CN" altLang="en-US" dirty="0"/>
        </a:p>
      </dgm:t>
    </dgm:pt>
    <dgm:pt modelId="{3A195861-2CB8-4D93-A5A8-55ED79A32669}" type="sibTrans" cxnId="{25F0E518-0BED-4A9A-8D20-87A0A9D8307D}">
      <dgm:prSet/>
      <dgm:spPr/>
      <dgm:t>
        <a:bodyPr/>
        <a:lstStyle/>
        <a:p>
          <a:endParaRPr lang="zh-CN" altLang="en-US"/>
        </a:p>
      </dgm:t>
    </dgm:pt>
    <dgm:pt modelId="{47700E14-D48F-4BC7-BD97-0D2D40E0AD50}" type="parTrans" cxnId="{25F0E518-0BED-4A9A-8D20-87A0A9D8307D}">
      <dgm:prSet/>
      <dgm:spPr/>
      <dgm:t>
        <a:bodyPr/>
        <a:lstStyle/>
        <a:p>
          <a:endParaRPr lang="zh-CN" altLang="en-US"/>
        </a:p>
      </dgm:t>
    </dgm:pt>
    <dgm:pt modelId="{28F7D23D-6098-4D11-885B-442F35907713}">
      <dgm:prSet phldrT="[文本]"/>
      <dgm:spPr/>
      <dgm:t>
        <a:bodyPr/>
        <a:lstStyle/>
        <a:p>
          <a:pPr indent="0">
            <a:buNone/>
          </a:pPr>
          <a:r>
            <a:rPr lang="zh-CN" altLang="en-US" dirty="0"/>
            <a:t>研制终端复现装置，实现物质气味远程复现，具有实用性。</a:t>
          </a:r>
        </a:p>
      </dgm:t>
    </dgm:pt>
    <dgm:pt modelId="{49C8780D-1695-496B-8A04-A6959AC5F4FB}" type="sibTrans" cxnId="{EB969B1C-BF55-4A48-8E84-ABEC032FE68A}">
      <dgm:prSet/>
      <dgm:spPr/>
      <dgm:t>
        <a:bodyPr/>
        <a:lstStyle/>
        <a:p>
          <a:endParaRPr lang="zh-CN" altLang="en-US"/>
        </a:p>
      </dgm:t>
    </dgm:pt>
    <dgm:pt modelId="{218DE40E-0F13-4858-A04F-EF611FA18A52}" type="parTrans" cxnId="{EB969B1C-BF55-4A48-8E84-ABEC032FE68A}">
      <dgm:prSet/>
      <dgm:spPr/>
      <dgm:t>
        <a:bodyPr/>
        <a:lstStyle/>
        <a:p>
          <a:endParaRPr lang="zh-CN" altLang="en-US"/>
        </a:p>
      </dgm:t>
    </dgm:pt>
    <dgm:pt modelId="{95CFF82D-7089-4C38-BDB8-B9138A54E947}" type="pres">
      <dgm:prSet presAssocID="{A89761AB-8F5B-4127-8BA1-C05F2D5338CA}" presName="Name0" presStyleCnt="0">
        <dgm:presLayoutVars>
          <dgm:dir/>
          <dgm:animLvl val="lvl"/>
          <dgm:resizeHandles val="exact"/>
        </dgm:presLayoutVars>
      </dgm:prSet>
      <dgm:spPr/>
    </dgm:pt>
    <dgm:pt modelId="{208D22AF-5FCF-46D8-892A-A032EFB068BA}" type="pres">
      <dgm:prSet presAssocID="{5785A334-39F4-4157-AE0A-11D6CA2687DC}" presName="linNode" presStyleCnt="0"/>
      <dgm:spPr/>
    </dgm:pt>
    <dgm:pt modelId="{BB804D49-632C-476A-97A2-1EAE8B1EF978}" type="pres">
      <dgm:prSet presAssocID="{5785A334-39F4-4157-AE0A-11D6CA2687DC}" presName="parentText" presStyleLbl="node1" presStyleIdx="0" presStyleCnt="4" custScaleX="48906">
        <dgm:presLayoutVars>
          <dgm:chMax val="1"/>
          <dgm:bulletEnabled val="1"/>
        </dgm:presLayoutVars>
      </dgm:prSet>
      <dgm:spPr/>
    </dgm:pt>
    <dgm:pt modelId="{64A99546-F98D-4292-9E22-A79396DC82FB}" type="pres">
      <dgm:prSet presAssocID="{5785A334-39F4-4157-AE0A-11D6CA2687DC}" presName="descendantText" presStyleLbl="alignAccFollowNode1" presStyleIdx="0" presStyleCnt="4" custScaleY="101505">
        <dgm:presLayoutVars>
          <dgm:bulletEnabled val="1"/>
        </dgm:presLayoutVars>
      </dgm:prSet>
      <dgm:spPr/>
    </dgm:pt>
    <dgm:pt modelId="{F412F4CB-3D56-4661-B5EB-9691D9D6B23B}" type="pres">
      <dgm:prSet presAssocID="{A28CB166-F606-4C73-951B-F8DD27F9CEAD}" presName="sp" presStyleCnt="0"/>
      <dgm:spPr/>
    </dgm:pt>
    <dgm:pt modelId="{E18BE167-5717-4D0B-8BEA-64D61E453455}" type="pres">
      <dgm:prSet presAssocID="{E46F93C9-BBD0-4D05-863C-00CDA7D9123B}" presName="linNode" presStyleCnt="0"/>
      <dgm:spPr/>
    </dgm:pt>
    <dgm:pt modelId="{6A250793-9B1E-4E03-9145-C0E67B091F5E}" type="pres">
      <dgm:prSet presAssocID="{E46F93C9-BBD0-4D05-863C-00CDA7D9123B}" presName="parentText" presStyleLbl="node1" presStyleIdx="1" presStyleCnt="4" custScaleX="48948">
        <dgm:presLayoutVars>
          <dgm:chMax val="1"/>
          <dgm:bulletEnabled val="1"/>
        </dgm:presLayoutVars>
      </dgm:prSet>
      <dgm:spPr/>
    </dgm:pt>
    <dgm:pt modelId="{05FD7940-431A-449A-990D-65FE7D0FB97A}" type="pres">
      <dgm:prSet presAssocID="{E46F93C9-BBD0-4D05-863C-00CDA7D9123B}" presName="descendantText" presStyleLbl="alignAccFollowNode1" presStyleIdx="1" presStyleCnt="4">
        <dgm:presLayoutVars>
          <dgm:bulletEnabled val="1"/>
        </dgm:presLayoutVars>
      </dgm:prSet>
      <dgm:spPr/>
    </dgm:pt>
    <dgm:pt modelId="{8141B47C-6BCF-495E-A543-39954709A1E9}" type="pres">
      <dgm:prSet presAssocID="{04668610-69AB-4D1B-ABFB-99C711DA99B6}" presName="sp" presStyleCnt="0"/>
      <dgm:spPr/>
    </dgm:pt>
    <dgm:pt modelId="{2BFF3000-71D7-4787-9EF1-553776423185}" type="pres">
      <dgm:prSet presAssocID="{13B380BC-F650-4A8E-9B6F-94FB99E00E67}" presName="linNode" presStyleCnt="0"/>
      <dgm:spPr/>
    </dgm:pt>
    <dgm:pt modelId="{AA563F28-A781-475D-BE6D-0036F0F738FC}" type="pres">
      <dgm:prSet presAssocID="{13B380BC-F650-4A8E-9B6F-94FB99E00E67}" presName="parentText" presStyleLbl="node1" presStyleIdx="2" presStyleCnt="4" custScaleX="48948">
        <dgm:presLayoutVars>
          <dgm:chMax val="1"/>
          <dgm:bulletEnabled val="1"/>
        </dgm:presLayoutVars>
      </dgm:prSet>
      <dgm:spPr/>
    </dgm:pt>
    <dgm:pt modelId="{D2B421C6-B340-4E20-BCFD-64E5DA159199}" type="pres">
      <dgm:prSet presAssocID="{13B380BC-F650-4A8E-9B6F-94FB99E00E67}" presName="descendantText" presStyleLbl="alignAccFollowNode1" presStyleIdx="2" presStyleCnt="4">
        <dgm:presLayoutVars>
          <dgm:bulletEnabled val="1"/>
        </dgm:presLayoutVars>
      </dgm:prSet>
      <dgm:spPr>
        <a:xfrm rot="5400000">
          <a:off x="4621180" y="19666"/>
          <a:ext cx="850228" cy="5491572"/>
        </a:xfrm>
        <a:prstGeom prst="round2SameRect">
          <a:avLst/>
        </a:prstGeom>
      </dgm:spPr>
    </dgm:pt>
    <dgm:pt modelId="{4A80CE17-D4AB-4FA8-9427-EB3B76ECD06E}" type="pres">
      <dgm:prSet presAssocID="{1CE2DA7E-7311-441E-923D-271389866AF2}" presName="sp" presStyleCnt="0"/>
      <dgm:spPr/>
    </dgm:pt>
    <dgm:pt modelId="{443C1B78-2BB1-4EB4-B2D2-B9347D365D28}" type="pres">
      <dgm:prSet presAssocID="{011372EC-826F-4CC3-ADFD-9C347E9A6D61}" presName="linNode" presStyleCnt="0"/>
      <dgm:spPr/>
    </dgm:pt>
    <dgm:pt modelId="{ABEE436F-00B9-4FA6-905A-FF46124703A9}" type="pres">
      <dgm:prSet presAssocID="{011372EC-826F-4CC3-ADFD-9C347E9A6D61}" presName="parentText" presStyleLbl="node1" presStyleIdx="3" presStyleCnt="4" custScaleX="48948">
        <dgm:presLayoutVars>
          <dgm:chMax val="1"/>
          <dgm:bulletEnabled val="1"/>
        </dgm:presLayoutVars>
      </dgm:prSet>
      <dgm:spPr/>
    </dgm:pt>
    <dgm:pt modelId="{AB91B0FB-7862-4A58-87E8-9D6ED1D4A9D6}" type="pres">
      <dgm:prSet presAssocID="{011372EC-826F-4CC3-ADFD-9C347E9A6D61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5F0E518-0BED-4A9A-8D20-87A0A9D8307D}" srcId="{A89761AB-8F5B-4127-8BA1-C05F2D5338CA}" destId="{011372EC-826F-4CC3-ADFD-9C347E9A6D61}" srcOrd="3" destOrd="0" parTransId="{47700E14-D48F-4BC7-BD97-0D2D40E0AD50}" sibTransId="{3A195861-2CB8-4D93-A5A8-55ED79A32669}"/>
    <dgm:cxn modelId="{EB969B1C-BF55-4A48-8E84-ABEC032FE68A}" srcId="{011372EC-826F-4CC3-ADFD-9C347E9A6D61}" destId="{28F7D23D-6098-4D11-885B-442F35907713}" srcOrd="0" destOrd="0" parTransId="{218DE40E-0F13-4858-A04F-EF611FA18A52}" sibTransId="{49C8780D-1695-496B-8A04-A6959AC5F4FB}"/>
    <dgm:cxn modelId="{8CEE6F2B-37FC-48ED-9206-6A17AEDAE382}" type="presOf" srcId="{A89761AB-8F5B-4127-8BA1-C05F2D5338CA}" destId="{95CFF82D-7089-4C38-BDB8-B9138A54E947}" srcOrd="0" destOrd="0" presId="urn:microsoft.com/office/officeart/2005/8/layout/vList5"/>
    <dgm:cxn modelId="{40B5573D-0C83-4C11-8558-2582C8A58240}" srcId="{5785A334-39F4-4157-AE0A-11D6CA2687DC}" destId="{CF519EE4-696F-4116-A710-AB45D49969E5}" srcOrd="0" destOrd="0" parTransId="{DAD5F537-4A88-489A-8856-B1DB732AFE92}" sibTransId="{8E6DE192-3C40-46BC-A113-52219486B9E9}"/>
    <dgm:cxn modelId="{A302F05F-B59C-4935-AA8F-DEDB935FFA0B}" srcId="{E46F93C9-BBD0-4D05-863C-00CDA7D9123B}" destId="{51F45D45-514A-4A07-91C8-613EE164EFC2}" srcOrd="0" destOrd="0" parTransId="{286AC524-D0B7-4826-9A90-11CF992BF845}" sibTransId="{CFF27158-980C-4166-95F9-59182444FFA1}"/>
    <dgm:cxn modelId="{92F4ED53-FE09-4B28-9F4C-628045A32692}" type="presOf" srcId="{CF519EE4-696F-4116-A710-AB45D49969E5}" destId="{64A99546-F98D-4292-9E22-A79396DC82FB}" srcOrd="0" destOrd="0" presId="urn:microsoft.com/office/officeart/2005/8/layout/vList5"/>
    <dgm:cxn modelId="{0AA1A154-8DD1-4EF9-B793-46F0F3B0F8C0}" srcId="{A89761AB-8F5B-4127-8BA1-C05F2D5338CA}" destId="{5785A334-39F4-4157-AE0A-11D6CA2687DC}" srcOrd="0" destOrd="0" parTransId="{1D852F82-15FB-4759-8D54-E1B06B46D304}" sibTransId="{A28CB166-F606-4C73-951B-F8DD27F9CEAD}"/>
    <dgm:cxn modelId="{91C25D8B-3AAC-4C35-9F54-BAC72CB5A777}" type="presOf" srcId="{13B380BC-F650-4A8E-9B6F-94FB99E00E67}" destId="{AA563F28-A781-475D-BE6D-0036F0F738FC}" srcOrd="0" destOrd="0" presId="urn:microsoft.com/office/officeart/2005/8/layout/vList5"/>
    <dgm:cxn modelId="{4E454B96-C6E7-4CEF-98BC-1499B888BCF4}" type="presOf" srcId="{51F45D45-514A-4A07-91C8-613EE164EFC2}" destId="{05FD7940-431A-449A-990D-65FE7D0FB97A}" srcOrd="0" destOrd="0" presId="urn:microsoft.com/office/officeart/2005/8/layout/vList5"/>
    <dgm:cxn modelId="{DB5F6997-E791-4052-A4C8-F84CBC099A5B}" srcId="{13B380BC-F650-4A8E-9B6F-94FB99E00E67}" destId="{30863720-B094-48FB-91EE-9B22698B6C59}" srcOrd="0" destOrd="0" parTransId="{B78EC65E-6556-4809-B26A-94CBB26E0975}" sibTransId="{1086F05E-CB25-496C-85AB-813369988BD0}"/>
    <dgm:cxn modelId="{92A67F9B-BF29-4D53-AE21-EBB6EB1FAE26}" type="presOf" srcId="{E46F93C9-BBD0-4D05-863C-00CDA7D9123B}" destId="{6A250793-9B1E-4E03-9145-C0E67B091F5E}" srcOrd="0" destOrd="0" presId="urn:microsoft.com/office/officeart/2005/8/layout/vList5"/>
    <dgm:cxn modelId="{84A230A1-5854-4912-A79F-F8B0C4ACEDB3}" srcId="{A89761AB-8F5B-4127-8BA1-C05F2D5338CA}" destId="{13B380BC-F650-4A8E-9B6F-94FB99E00E67}" srcOrd="2" destOrd="0" parTransId="{A53F56D5-0788-45A4-98FA-CE730C686A23}" sibTransId="{1CE2DA7E-7311-441E-923D-271389866AF2}"/>
    <dgm:cxn modelId="{FDCEABB7-A1F9-40EA-B2CA-69201808B361}" srcId="{A89761AB-8F5B-4127-8BA1-C05F2D5338CA}" destId="{E46F93C9-BBD0-4D05-863C-00CDA7D9123B}" srcOrd="1" destOrd="0" parTransId="{B8535218-1FE5-4460-BD20-90A454E27A03}" sibTransId="{04668610-69AB-4D1B-ABFB-99C711DA99B6}"/>
    <dgm:cxn modelId="{77B8C6B7-F2E1-429C-B1D7-1500E132FB3E}" type="presOf" srcId="{28F7D23D-6098-4D11-885B-442F35907713}" destId="{AB91B0FB-7862-4A58-87E8-9D6ED1D4A9D6}" srcOrd="0" destOrd="0" presId="urn:microsoft.com/office/officeart/2005/8/layout/vList5"/>
    <dgm:cxn modelId="{D28554DA-D783-415A-833D-41B4C7E9F7C8}" type="presOf" srcId="{30863720-B094-48FB-91EE-9B22698B6C59}" destId="{D2B421C6-B340-4E20-BCFD-64E5DA159199}" srcOrd="0" destOrd="0" presId="urn:microsoft.com/office/officeart/2005/8/layout/vList5"/>
    <dgm:cxn modelId="{5D4629DC-1CDC-40DA-8CB9-BCE3303D05C6}" type="presOf" srcId="{5785A334-39F4-4157-AE0A-11D6CA2687DC}" destId="{BB804D49-632C-476A-97A2-1EAE8B1EF978}" srcOrd="0" destOrd="0" presId="urn:microsoft.com/office/officeart/2005/8/layout/vList5"/>
    <dgm:cxn modelId="{CBD31DE7-4765-4A14-8D73-5A28C15B3A39}" type="presOf" srcId="{011372EC-826F-4CC3-ADFD-9C347E9A6D61}" destId="{ABEE436F-00B9-4FA6-905A-FF46124703A9}" srcOrd="0" destOrd="0" presId="urn:microsoft.com/office/officeart/2005/8/layout/vList5"/>
    <dgm:cxn modelId="{5775856A-5774-46F2-8F88-F65DCD5771E6}" type="presParOf" srcId="{95CFF82D-7089-4C38-BDB8-B9138A54E947}" destId="{208D22AF-5FCF-46D8-892A-A032EFB068BA}" srcOrd="0" destOrd="0" presId="urn:microsoft.com/office/officeart/2005/8/layout/vList5"/>
    <dgm:cxn modelId="{D27D55FC-208E-487E-A2D9-5A235D1A032E}" type="presParOf" srcId="{208D22AF-5FCF-46D8-892A-A032EFB068BA}" destId="{BB804D49-632C-476A-97A2-1EAE8B1EF978}" srcOrd="0" destOrd="0" presId="urn:microsoft.com/office/officeart/2005/8/layout/vList5"/>
    <dgm:cxn modelId="{551462FF-73F8-4F9A-B17F-EE7CF6FF1810}" type="presParOf" srcId="{208D22AF-5FCF-46D8-892A-A032EFB068BA}" destId="{64A99546-F98D-4292-9E22-A79396DC82FB}" srcOrd="1" destOrd="0" presId="urn:microsoft.com/office/officeart/2005/8/layout/vList5"/>
    <dgm:cxn modelId="{4086CDBB-3FF1-447C-BBC0-F5EB83FFC9B9}" type="presParOf" srcId="{95CFF82D-7089-4C38-BDB8-B9138A54E947}" destId="{F412F4CB-3D56-4661-B5EB-9691D9D6B23B}" srcOrd="1" destOrd="0" presId="urn:microsoft.com/office/officeart/2005/8/layout/vList5"/>
    <dgm:cxn modelId="{5A51A655-3F6E-46AE-A0AA-DE2BFB716FA1}" type="presParOf" srcId="{95CFF82D-7089-4C38-BDB8-B9138A54E947}" destId="{E18BE167-5717-4D0B-8BEA-64D61E453455}" srcOrd="2" destOrd="0" presId="urn:microsoft.com/office/officeart/2005/8/layout/vList5"/>
    <dgm:cxn modelId="{5283DDAB-9A18-4814-BDCB-AAD0AF8A5724}" type="presParOf" srcId="{E18BE167-5717-4D0B-8BEA-64D61E453455}" destId="{6A250793-9B1E-4E03-9145-C0E67B091F5E}" srcOrd="0" destOrd="0" presId="urn:microsoft.com/office/officeart/2005/8/layout/vList5"/>
    <dgm:cxn modelId="{24DEFF91-2F5C-413C-BB5B-EC4DF5E7942E}" type="presParOf" srcId="{E18BE167-5717-4D0B-8BEA-64D61E453455}" destId="{05FD7940-431A-449A-990D-65FE7D0FB97A}" srcOrd="1" destOrd="0" presId="urn:microsoft.com/office/officeart/2005/8/layout/vList5"/>
    <dgm:cxn modelId="{EF87497E-E0C5-4D0A-B465-5F495381BF80}" type="presParOf" srcId="{95CFF82D-7089-4C38-BDB8-B9138A54E947}" destId="{8141B47C-6BCF-495E-A543-39954709A1E9}" srcOrd="3" destOrd="0" presId="urn:microsoft.com/office/officeart/2005/8/layout/vList5"/>
    <dgm:cxn modelId="{76178DF5-FB4E-4EAD-8C9D-70C21D53F940}" type="presParOf" srcId="{95CFF82D-7089-4C38-BDB8-B9138A54E947}" destId="{2BFF3000-71D7-4787-9EF1-553776423185}" srcOrd="4" destOrd="0" presId="urn:microsoft.com/office/officeart/2005/8/layout/vList5"/>
    <dgm:cxn modelId="{DB485267-29B2-42FE-98A5-BA1152A74D24}" type="presParOf" srcId="{2BFF3000-71D7-4787-9EF1-553776423185}" destId="{AA563F28-A781-475D-BE6D-0036F0F738FC}" srcOrd="0" destOrd="0" presId="urn:microsoft.com/office/officeart/2005/8/layout/vList5"/>
    <dgm:cxn modelId="{E6303E57-2BF0-4373-AC0B-E19E898880AB}" type="presParOf" srcId="{2BFF3000-71D7-4787-9EF1-553776423185}" destId="{D2B421C6-B340-4E20-BCFD-64E5DA159199}" srcOrd="1" destOrd="0" presId="urn:microsoft.com/office/officeart/2005/8/layout/vList5"/>
    <dgm:cxn modelId="{ED3F2D8C-5118-43E6-A0DB-3ECAE6AAC661}" type="presParOf" srcId="{95CFF82D-7089-4C38-BDB8-B9138A54E947}" destId="{4A80CE17-D4AB-4FA8-9427-EB3B76ECD06E}" srcOrd="5" destOrd="0" presId="urn:microsoft.com/office/officeart/2005/8/layout/vList5"/>
    <dgm:cxn modelId="{B4A6D5BD-D4A9-450F-A893-12C2FCD86C1D}" type="presParOf" srcId="{95CFF82D-7089-4C38-BDB8-B9138A54E947}" destId="{443C1B78-2BB1-4EB4-B2D2-B9347D365D28}" srcOrd="6" destOrd="0" presId="urn:microsoft.com/office/officeart/2005/8/layout/vList5"/>
    <dgm:cxn modelId="{8135DA96-E235-43F1-99C1-CDE45B9D92EF}" type="presParOf" srcId="{443C1B78-2BB1-4EB4-B2D2-B9347D365D28}" destId="{ABEE436F-00B9-4FA6-905A-FF46124703A9}" srcOrd="0" destOrd="0" presId="urn:microsoft.com/office/officeart/2005/8/layout/vList5"/>
    <dgm:cxn modelId="{03827C2C-765A-449C-B73E-55A2127182CE}" type="presParOf" srcId="{443C1B78-2BB1-4EB4-B2D2-B9347D365D28}" destId="{AB91B0FB-7862-4A58-87E8-9D6ED1D4A9D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99546-F98D-4292-9E22-A79396DC82FB}">
      <dsp:nvSpPr>
        <dsp:cNvPr id="0" name=""/>
        <dsp:cNvSpPr/>
      </dsp:nvSpPr>
      <dsp:spPr>
        <a:xfrm rot="5400000">
          <a:off x="5223049" y="-2543944"/>
          <a:ext cx="863024" cy="615509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1700" kern="1200" dirty="0"/>
            <a:t>提出嗅频模型，实现气味信息通用性表征，具有首创性。</a:t>
          </a:r>
        </a:p>
      </dsp:txBody>
      <dsp:txXfrm rot="-5400000">
        <a:off x="2577015" y="144219"/>
        <a:ext cx="6112965" cy="778766"/>
      </dsp:txXfrm>
    </dsp:sp>
    <dsp:sp modelId="{BB804D49-632C-476A-97A2-1EAE8B1EF978}">
      <dsp:nvSpPr>
        <dsp:cNvPr id="0" name=""/>
        <dsp:cNvSpPr/>
      </dsp:nvSpPr>
      <dsp:spPr>
        <a:xfrm>
          <a:off x="883771" y="2209"/>
          <a:ext cx="1693243" cy="10627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300" kern="1200" dirty="0"/>
            <a:t>1</a:t>
          </a:r>
          <a:endParaRPr lang="zh-CN" altLang="en-US" sz="5300" kern="1200" dirty="0"/>
        </a:p>
      </dsp:txBody>
      <dsp:txXfrm>
        <a:off x="935652" y="54090"/>
        <a:ext cx="1589481" cy="959023"/>
      </dsp:txXfrm>
    </dsp:sp>
    <dsp:sp modelId="{05FD7940-431A-449A-990D-65FE7D0FB97A}">
      <dsp:nvSpPr>
        <dsp:cNvPr id="0" name=""/>
        <dsp:cNvSpPr/>
      </dsp:nvSpPr>
      <dsp:spPr>
        <a:xfrm rot="5400000">
          <a:off x="5230901" y="-1428019"/>
          <a:ext cx="850228" cy="615509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1700" kern="1200" dirty="0"/>
            <a:t>提出嗅频参数提取方法，实现嗅频信息数字化，具有开拓性。</a:t>
          </a:r>
        </a:p>
      </dsp:txBody>
      <dsp:txXfrm rot="-5400000">
        <a:off x="2578469" y="1265918"/>
        <a:ext cx="6113589" cy="767218"/>
      </dsp:txXfrm>
    </dsp:sp>
    <dsp:sp modelId="{6A250793-9B1E-4E03-9145-C0E67B091F5E}">
      <dsp:nvSpPr>
        <dsp:cNvPr id="0" name=""/>
        <dsp:cNvSpPr/>
      </dsp:nvSpPr>
      <dsp:spPr>
        <a:xfrm>
          <a:off x="883771" y="1118134"/>
          <a:ext cx="1694697" cy="10627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300" kern="1200" dirty="0"/>
            <a:t>2</a:t>
          </a:r>
          <a:endParaRPr lang="zh-CN" altLang="en-US" sz="5300" kern="1200" dirty="0"/>
        </a:p>
      </dsp:txBody>
      <dsp:txXfrm>
        <a:off x="935652" y="1170015"/>
        <a:ext cx="1590935" cy="959023"/>
      </dsp:txXfrm>
    </dsp:sp>
    <dsp:sp modelId="{D2B421C6-B340-4E20-BCFD-64E5DA159199}">
      <dsp:nvSpPr>
        <dsp:cNvPr id="0" name=""/>
        <dsp:cNvSpPr/>
      </dsp:nvSpPr>
      <dsp:spPr>
        <a:xfrm rot="5400000">
          <a:off x="5230901" y="-312094"/>
          <a:ext cx="850228" cy="615509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1700" kern="1200" dirty="0"/>
            <a:t>提出嗅频参数解析方法，实现基气味动态配比，具有原创性。</a:t>
          </a:r>
        </a:p>
      </dsp:txBody>
      <dsp:txXfrm rot="-5400000">
        <a:off x="2578469" y="2381843"/>
        <a:ext cx="6113589" cy="767218"/>
      </dsp:txXfrm>
    </dsp:sp>
    <dsp:sp modelId="{AA563F28-A781-475D-BE6D-0036F0F738FC}">
      <dsp:nvSpPr>
        <dsp:cNvPr id="0" name=""/>
        <dsp:cNvSpPr/>
      </dsp:nvSpPr>
      <dsp:spPr>
        <a:xfrm>
          <a:off x="883771" y="2234060"/>
          <a:ext cx="1694697" cy="10627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300" kern="1200" dirty="0"/>
            <a:t>3</a:t>
          </a:r>
          <a:endParaRPr lang="zh-CN" altLang="en-US" sz="5300" kern="1200" dirty="0"/>
        </a:p>
      </dsp:txBody>
      <dsp:txXfrm>
        <a:off x="935652" y="2285941"/>
        <a:ext cx="1590935" cy="959023"/>
      </dsp:txXfrm>
    </dsp:sp>
    <dsp:sp modelId="{AB91B0FB-7862-4A58-87E8-9D6ED1D4A9D6}">
      <dsp:nvSpPr>
        <dsp:cNvPr id="0" name=""/>
        <dsp:cNvSpPr/>
      </dsp:nvSpPr>
      <dsp:spPr>
        <a:xfrm rot="5400000">
          <a:off x="5230901" y="803831"/>
          <a:ext cx="850228" cy="615509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1700" kern="1200" dirty="0"/>
            <a:t>研制终端复现装置，实现物质气味远程复现，具有实用性。</a:t>
          </a:r>
        </a:p>
      </dsp:txBody>
      <dsp:txXfrm rot="-5400000">
        <a:off x="2578469" y="3497769"/>
        <a:ext cx="6113589" cy="767218"/>
      </dsp:txXfrm>
    </dsp:sp>
    <dsp:sp modelId="{ABEE436F-00B9-4FA6-905A-FF46124703A9}">
      <dsp:nvSpPr>
        <dsp:cNvPr id="0" name=""/>
        <dsp:cNvSpPr/>
      </dsp:nvSpPr>
      <dsp:spPr>
        <a:xfrm>
          <a:off x="883771" y="3349985"/>
          <a:ext cx="1694697" cy="10627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300" kern="1200" dirty="0"/>
            <a:t>4</a:t>
          </a:r>
          <a:endParaRPr lang="zh-CN" altLang="en-US" sz="5300" kern="1200" dirty="0"/>
        </a:p>
      </dsp:txBody>
      <dsp:txXfrm>
        <a:off x="935652" y="3401866"/>
        <a:ext cx="1590935" cy="959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随机森林优势：适合学习复杂、高度非线性的关系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5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dirty="0"/>
              <a:t>气味医学：帕金森初诊；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智能家居：智能释放气味改善睡眠质量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51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4523317" y="3455792"/>
            <a:ext cx="5868784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6A371B63-1019-4458-9A5C-944FE0E67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3317" y="2345515"/>
            <a:ext cx="5868784" cy="1102536"/>
          </a:xfrm>
        </p:spPr>
        <p:txBody>
          <a:bodyPr anchor="ctr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70110" y="5985244"/>
            <a:ext cx="3474143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BF6FBA57-2912-4D35-BBCB-4C2C6052F9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0109" y="5681373"/>
            <a:ext cx="3474143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2018</a:t>
            </a:r>
            <a:r>
              <a:rPr lang="zh-CN" altLang="en-US"/>
              <a:t>年</a:t>
            </a:r>
            <a:r>
              <a:rPr lang="en-US" altLang="zh-CN"/>
              <a:t>NSFC-</a:t>
            </a:r>
            <a:r>
              <a:rPr lang="zh-CN" altLang="en-US"/>
              <a:t>广东联合基金项目重点支持项目答辩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9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8816D-1FAB-47DA-8104-13D3C4326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7B59944-04A4-4178-8B27-472C4235D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D3073A-97BD-4A91-954B-BF69B01B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708A-AC2B-433C-9285-86C20A338C9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B076B-2944-46B6-9A87-0DFCAB03C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2207D2-AF2A-46BD-9EFA-5FA257E5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6D76-CAC2-42F4-9CEA-AF2A553C3A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36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2018</a:t>
            </a:r>
            <a:r>
              <a:rPr lang="zh-CN" altLang="en-US" dirty="0"/>
              <a:t>年</a:t>
            </a:r>
            <a:r>
              <a:rPr lang="en-US" altLang="zh-CN" dirty="0"/>
              <a:t>NSFC-</a:t>
            </a:r>
            <a:r>
              <a:rPr lang="zh-CN" altLang="en-US" dirty="0"/>
              <a:t>广东联合基金项目重点支持项目答辩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303"/>
            <a:ext cx="10850563" cy="5006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68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4523317" y="3455792"/>
            <a:ext cx="5868784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6A371B63-1019-4458-9A5C-944FE0E67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3317" y="2345515"/>
            <a:ext cx="5868784" cy="1102536"/>
          </a:xfrm>
        </p:spPr>
        <p:txBody>
          <a:bodyPr anchor="ctr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A9EEFBBE-AE9C-4C53-81C7-0E19A3D3AAF1}"/>
              </a:ext>
            </a:extLst>
          </p:cNvPr>
          <p:cNvSpPr>
            <a:spLocks/>
          </p:cNvSpPr>
          <p:nvPr userDrawn="1"/>
        </p:nvSpPr>
        <p:spPr bwMode="auto">
          <a:xfrm>
            <a:off x="-33867" y="2338388"/>
            <a:ext cx="1856317" cy="2206625"/>
          </a:xfrm>
          <a:custGeom>
            <a:avLst/>
            <a:gdLst>
              <a:gd name="connsiteX0" fmla="*/ 0 w 1392238"/>
              <a:gd name="connsiteY0" fmla="*/ 0 h 2206625"/>
              <a:gd name="connsiteX1" fmla="*/ 755651 w 1392238"/>
              <a:gd name="connsiteY1" fmla="*/ 0 h 2206625"/>
              <a:gd name="connsiteX2" fmla="*/ 1392238 w 1392238"/>
              <a:gd name="connsiteY2" fmla="*/ 1103313 h 2206625"/>
              <a:gd name="connsiteX3" fmla="*/ 755651 w 1392238"/>
              <a:gd name="connsiteY3" fmla="*/ 2206625 h 2206625"/>
              <a:gd name="connsiteX4" fmla="*/ 0 w 1392238"/>
              <a:gd name="connsiteY4" fmla="*/ 2206625 h 220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8" h="2206625">
                <a:moveTo>
                  <a:pt x="0" y="0"/>
                </a:moveTo>
                <a:lnTo>
                  <a:pt x="755651" y="0"/>
                </a:lnTo>
                <a:lnTo>
                  <a:pt x="1392238" y="1103313"/>
                </a:lnTo>
                <a:lnTo>
                  <a:pt x="755651" y="2206625"/>
                </a:lnTo>
                <a:lnTo>
                  <a:pt x="0" y="22066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800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3FE070D2-60A6-4CF8-BB54-DE357B34607B}"/>
              </a:ext>
            </a:extLst>
          </p:cNvPr>
          <p:cNvSpPr>
            <a:spLocks/>
          </p:cNvSpPr>
          <p:nvPr userDrawn="1"/>
        </p:nvSpPr>
        <p:spPr bwMode="auto">
          <a:xfrm>
            <a:off x="-13190" y="1"/>
            <a:ext cx="1829291" cy="2201863"/>
          </a:xfrm>
          <a:custGeom>
            <a:avLst/>
            <a:gdLst>
              <a:gd name="connsiteX0" fmla="*/ 0 w 1371968"/>
              <a:gd name="connsiteY0" fmla="*/ 0 h 2201863"/>
              <a:gd name="connsiteX1" fmla="*/ 735380 w 1371968"/>
              <a:gd name="connsiteY1" fmla="*/ 0 h 2201863"/>
              <a:gd name="connsiteX2" fmla="*/ 1371968 w 1371968"/>
              <a:gd name="connsiteY2" fmla="*/ 1100138 h 2201863"/>
              <a:gd name="connsiteX3" fmla="*/ 735380 w 1371968"/>
              <a:gd name="connsiteY3" fmla="*/ 2201863 h 2201863"/>
              <a:gd name="connsiteX4" fmla="*/ 0 w 1371968"/>
              <a:gd name="connsiteY4" fmla="*/ 2201863 h 220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968" h="2201863">
                <a:moveTo>
                  <a:pt x="0" y="0"/>
                </a:moveTo>
                <a:lnTo>
                  <a:pt x="735380" y="0"/>
                </a:lnTo>
                <a:lnTo>
                  <a:pt x="1371968" y="1100138"/>
                </a:lnTo>
                <a:lnTo>
                  <a:pt x="735380" y="2201863"/>
                </a:lnTo>
                <a:lnTo>
                  <a:pt x="0" y="220186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80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606F737F-D3E1-4894-A822-DA02CB6CC059}"/>
              </a:ext>
            </a:extLst>
          </p:cNvPr>
          <p:cNvSpPr>
            <a:spLocks/>
          </p:cNvSpPr>
          <p:nvPr userDrawn="1"/>
        </p:nvSpPr>
        <p:spPr bwMode="auto">
          <a:xfrm>
            <a:off x="1165370" y="-7936"/>
            <a:ext cx="3299479" cy="1038225"/>
          </a:xfrm>
          <a:custGeom>
            <a:avLst/>
            <a:gdLst>
              <a:gd name="connsiteX0" fmla="*/ 0 w 2474609"/>
              <a:gd name="connsiteY0" fmla="*/ 0 h 1038225"/>
              <a:gd name="connsiteX1" fmla="*/ 2474609 w 2474609"/>
              <a:gd name="connsiteY1" fmla="*/ 0 h 1038225"/>
              <a:gd name="connsiteX2" fmla="*/ 1872349 w 2474609"/>
              <a:gd name="connsiteY2" fmla="*/ 1038225 h 1038225"/>
              <a:gd name="connsiteX3" fmla="*/ 600762 w 2474609"/>
              <a:gd name="connsiteY3" fmla="*/ 1038225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609" h="1038225">
                <a:moveTo>
                  <a:pt x="0" y="0"/>
                </a:moveTo>
                <a:lnTo>
                  <a:pt x="2474609" y="0"/>
                </a:lnTo>
                <a:lnTo>
                  <a:pt x="1872349" y="1038225"/>
                </a:lnTo>
                <a:lnTo>
                  <a:pt x="600762" y="10382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800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44CEF17D-B766-4994-BA5A-29C5E4446C63}"/>
              </a:ext>
            </a:extLst>
          </p:cNvPr>
          <p:cNvSpPr>
            <a:spLocks/>
          </p:cNvSpPr>
          <p:nvPr userDrawn="1"/>
        </p:nvSpPr>
        <p:spPr bwMode="auto">
          <a:xfrm>
            <a:off x="-34394" y="4684713"/>
            <a:ext cx="1856847" cy="2205038"/>
          </a:xfrm>
          <a:custGeom>
            <a:avLst/>
            <a:gdLst>
              <a:gd name="connsiteX0" fmla="*/ 0 w 1392635"/>
              <a:gd name="connsiteY0" fmla="*/ 0 h 2205038"/>
              <a:gd name="connsiteX1" fmla="*/ 756048 w 1392635"/>
              <a:gd name="connsiteY1" fmla="*/ 0 h 2205038"/>
              <a:gd name="connsiteX2" fmla="*/ 1392635 w 1392635"/>
              <a:gd name="connsiteY2" fmla="*/ 1103313 h 2205038"/>
              <a:gd name="connsiteX3" fmla="*/ 756048 w 1392635"/>
              <a:gd name="connsiteY3" fmla="*/ 2205038 h 2205038"/>
              <a:gd name="connsiteX4" fmla="*/ 0 w 1392635"/>
              <a:gd name="connsiteY4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635" h="2205038">
                <a:moveTo>
                  <a:pt x="0" y="0"/>
                </a:moveTo>
                <a:lnTo>
                  <a:pt x="756048" y="0"/>
                </a:lnTo>
                <a:lnTo>
                  <a:pt x="1392635" y="1103313"/>
                </a:lnTo>
                <a:lnTo>
                  <a:pt x="756048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800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7C73ADD5-3727-45C3-B1A6-79BC091A848B}"/>
              </a:ext>
            </a:extLst>
          </p:cNvPr>
          <p:cNvSpPr>
            <a:spLocks/>
          </p:cNvSpPr>
          <p:nvPr userDrawn="1"/>
        </p:nvSpPr>
        <p:spPr bwMode="auto">
          <a:xfrm>
            <a:off x="1500718" y="3533775"/>
            <a:ext cx="1856317" cy="1204913"/>
          </a:xfrm>
          <a:custGeom>
            <a:avLst/>
            <a:gdLst>
              <a:gd name="T0" fmla="*/ 657 w 877"/>
              <a:gd name="T1" fmla="*/ 0 h 759"/>
              <a:gd name="T2" fmla="*/ 219 w 877"/>
              <a:gd name="T3" fmla="*/ 0 h 759"/>
              <a:gd name="T4" fmla="*/ 0 w 877"/>
              <a:gd name="T5" fmla="*/ 380 h 759"/>
              <a:gd name="T6" fmla="*/ 219 w 877"/>
              <a:gd name="T7" fmla="*/ 759 h 759"/>
              <a:gd name="T8" fmla="*/ 657 w 877"/>
              <a:gd name="T9" fmla="*/ 759 h 759"/>
              <a:gd name="T10" fmla="*/ 877 w 877"/>
              <a:gd name="T11" fmla="*/ 380 h 759"/>
              <a:gd name="T12" fmla="*/ 657 w 877"/>
              <a:gd name="T13" fmla="*/ 0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7" h="759">
                <a:moveTo>
                  <a:pt x="657" y="0"/>
                </a:moveTo>
                <a:lnTo>
                  <a:pt x="219" y="0"/>
                </a:lnTo>
                <a:lnTo>
                  <a:pt x="0" y="380"/>
                </a:lnTo>
                <a:lnTo>
                  <a:pt x="219" y="759"/>
                </a:lnTo>
                <a:lnTo>
                  <a:pt x="657" y="759"/>
                </a:lnTo>
                <a:lnTo>
                  <a:pt x="877" y="380"/>
                </a:lnTo>
                <a:lnTo>
                  <a:pt x="6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A6EF51B7-6841-4053-ADBC-84C0210F91A8}"/>
              </a:ext>
            </a:extLst>
          </p:cNvPr>
          <p:cNvSpPr>
            <a:spLocks/>
          </p:cNvSpPr>
          <p:nvPr userDrawn="1"/>
        </p:nvSpPr>
        <p:spPr bwMode="auto">
          <a:xfrm>
            <a:off x="4313767" y="1336675"/>
            <a:ext cx="1255184" cy="814388"/>
          </a:xfrm>
          <a:custGeom>
            <a:avLst/>
            <a:gdLst>
              <a:gd name="T0" fmla="*/ 444 w 593"/>
              <a:gd name="T1" fmla="*/ 0 h 513"/>
              <a:gd name="T2" fmla="*/ 148 w 593"/>
              <a:gd name="T3" fmla="*/ 0 h 513"/>
              <a:gd name="T4" fmla="*/ 0 w 593"/>
              <a:gd name="T5" fmla="*/ 257 h 513"/>
              <a:gd name="T6" fmla="*/ 148 w 593"/>
              <a:gd name="T7" fmla="*/ 513 h 513"/>
              <a:gd name="T8" fmla="*/ 444 w 593"/>
              <a:gd name="T9" fmla="*/ 513 h 513"/>
              <a:gd name="T10" fmla="*/ 593 w 593"/>
              <a:gd name="T11" fmla="*/ 257 h 513"/>
              <a:gd name="T12" fmla="*/ 444 w 593"/>
              <a:gd name="T13" fmla="*/ 0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3" h="513">
                <a:moveTo>
                  <a:pt x="444" y="0"/>
                </a:moveTo>
                <a:lnTo>
                  <a:pt x="148" y="0"/>
                </a:lnTo>
                <a:lnTo>
                  <a:pt x="0" y="257"/>
                </a:lnTo>
                <a:lnTo>
                  <a:pt x="148" y="513"/>
                </a:lnTo>
                <a:lnTo>
                  <a:pt x="444" y="513"/>
                </a:lnTo>
                <a:lnTo>
                  <a:pt x="593" y="257"/>
                </a:lnTo>
                <a:lnTo>
                  <a:pt x="44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3E62D506-A127-453C-9369-EBE9C04B1397}"/>
              </a:ext>
            </a:extLst>
          </p:cNvPr>
          <p:cNvSpPr>
            <a:spLocks/>
          </p:cNvSpPr>
          <p:nvPr userDrawn="1"/>
        </p:nvSpPr>
        <p:spPr bwMode="auto">
          <a:xfrm>
            <a:off x="1121834" y="1165226"/>
            <a:ext cx="3401484" cy="2206625"/>
          </a:xfrm>
          <a:custGeom>
            <a:avLst/>
            <a:gdLst>
              <a:gd name="T0" fmla="*/ 1205 w 1607"/>
              <a:gd name="T1" fmla="*/ 0 h 1390"/>
              <a:gd name="T2" fmla="*/ 402 w 1607"/>
              <a:gd name="T3" fmla="*/ 0 h 1390"/>
              <a:gd name="T4" fmla="*/ 0 w 1607"/>
              <a:gd name="T5" fmla="*/ 695 h 1390"/>
              <a:gd name="T6" fmla="*/ 402 w 1607"/>
              <a:gd name="T7" fmla="*/ 1390 h 1390"/>
              <a:gd name="T8" fmla="*/ 1205 w 1607"/>
              <a:gd name="T9" fmla="*/ 1390 h 1390"/>
              <a:gd name="T10" fmla="*/ 1607 w 1607"/>
              <a:gd name="T11" fmla="*/ 695 h 1390"/>
              <a:gd name="T12" fmla="*/ 1205 w 1607"/>
              <a:gd name="T13" fmla="*/ 0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07" h="1390">
                <a:moveTo>
                  <a:pt x="1205" y="0"/>
                </a:moveTo>
                <a:lnTo>
                  <a:pt x="402" y="0"/>
                </a:lnTo>
                <a:lnTo>
                  <a:pt x="0" y="695"/>
                </a:lnTo>
                <a:lnTo>
                  <a:pt x="402" y="1390"/>
                </a:lnTo>
                <a:lnTo>
                  <a:pt x="1205" y="1390"/>
                </a:lnTo>
                <a:lnTo>
                  <a:pt x="1607" y="695"/>
                </a:lnTo>
                <a:lnTo>
                  <a:pt x="120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65D0D117-78C5-40E5-8C66-A449F9C31613}"/>
              </a:ext>
            </a:extLst>
          </p:cNvPr>
          <p:cNvSpPr>
            <a:spLocks/>
          </p:cNvSpPr>
          <p:nvPr userDrawn="1"/>
        </p:nvSpPr>
        <p:spPr bwMode="auto">
          <a:xfrm>
            <a:off x="9696451" y="4776789"/>
            <a:ext cx="1824567" cy="1184275"/>
          </a:xfrm>
          <a:custGeom>
            <a:avLst/>
            <a:gdLst>
              <a:gd name="T0" fmla="*/ 646 w 862"/>
              <a:gd name="T1" fmla="*/ 0 h 746"/>
              <a:gd name="T2" fmla="*/ 216 w 862"/>
              <a:gd name="T3" fmla="*/ 0 h 746"/>
              <a:gd name="T4" fmla="*/ 0 w 862"/>
              <a:gd name="T5" fmla="*/ 373 h 746"/>
              <a:gd name="T6" fmla="*/ 216 w 862"/>
              <a:gd name="T7" fmla="*/ 746 h 746"/>
              <a:gd name="T8" fmla="*/ 646 w 862"/>
              <a:gd name="T9" fmla="*/ 746 h 746"/>
              <a:gd name="T10" fmla="*/ 862 w 862"/>
              <a:gd name="T11" fmla="*/ 373 h 746"/>
              <a:gd name="T12" fmla="*/ 646 w 862"/>
              <a:gd name="T13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2" h="746">
                <a:moveTo>
                  <a:pt x="646" y="0"/>
                </a:moveTo>
                <a:lnTo>
                  <a:pt x="216" y="0"/>
                </a:lnTo>
                <a:lnTo>
                  <a:pt x="0" y="373"/>
                </a:lnTo>
                <a:lnTo>
                  <a:pt x="216" y="746"/>
                </a:lnTo>
                <a:lnTo>
                  <a:pt x="646" y="746"/>
                </a:lnTo>
                <a:lnTo>
                  <a:pt x="862" y="373"/>
                </a:lnTo>
                <a:lnTo>
                  <a:pt x="64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AD173845-7E0A-4468-8FCF-27AA503503C9}"/>
              </a:ext>
            </a:extLst>
          </p:cNvPr>
          <p:cNvSpPr>
            <a:spLocks/>
          </p:cNvSpPr>
          <p:nvPr userDrawn="1"/>
        </p:nvSpPr>
        <p:spPr bwMode="auto">
          <a:xfrm>
            <a:off x="11144251" y="5407026"/>
            <a:ext cx="1064683" cy="1184275"/>
          </a:xfrm>
          <a:custGeom>
            <a:avLst/>
            <a:gdLst>
              <a:gd name="connsiteX0" fmla="*/ 342900 w 798512"/>
              <a:gd name="connsiteY0" fmla="*/ 0 h 1184275"/>
              <a:gd name="connsiteX1" fmla="*/ 798512 w 798512"/>
              <a:gd name="connsiteY1" fmla="*/ 0 h 1184275"/>
              <a:gd name="connsiteX2" fmla="*/ 798512 w 798512"/>
              <a:gd name="connsiteY2" fmla="*/ 1184275 h 1184275"/>
              <a:gd name="connsiteX3" fmla="*/ 342900 w 798512"/>
              <a:gd name="connsiteY3" fmla="*/ 1184275 h 1184275"/>
              <a:gd name="connsiteX4" fmla="*/ 0 w 798512"/>
              <a:gd name="connsiteY4" fmla="*/ 592138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12" h="1184275">
                <a:moveTo>
                  <a:pt x="342900" y="0"/>
                </a:moveTo>
                <a:lnTo>
                  <a:pt x="798512" y="0"/>
                </a:lnTo>
                <a:lnTo>
                  <a:pt x="798512" y="1184275"/>
                </a:lnTo>
                <a:lnTo>
                  <a:pt x="342900" y="1184275"/>
                </a:lnTo>
                <a:lnTo>
                  <a:pt x="0" y="59213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800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FA94DEC-F226-4B49-9932-AD0223BA0416}"/>
              </a:ext>
            </a:extLst>
          </p:cNvPr>
          <p:cNvSpPr>
            <a:spLocks/>
          </p:cNvSpPr>
          <p:nvPr userDrawn="1"/>
        </p:nvSpPr>
        <p:spPr bwMode="auto">
          <a:xfrm>
            <a:off x="9696451" y="6037264"/>
            <a:ext cx="1824567" cy="820737"/>
          </a:xfrm>
          <a:custGeom>
            <a:avLst/>
            <a:gdLst>
              <a:gd name="connsiteX0" fmla="*/ 342900 w 1368425"/>
              <a:gd name="connsiteY0" fmla="*/ 0 h 820737"/>
              <a:gd name="connsiteX1" fmla="*/ 1025525 w 1368425"/>
              <a:gd name="connsiteY1" fmla="*/ 0 h 820737"/>
              <a:gd name="connsiteX2" fmla="*/ 1368425 w 1368425"/>
              <a:gd name="connsiteY2" fmla="*/ 592138 h 820737"/>
              <a:gd name="connsiteX3" fmla="*/ 1236046 w 1368425"/>
              <a:gd name="connsiteY3" fmla="*/ 820737 h 820737"/>
              <a:gd name="connsiteX4" fmla="*/ 132379 w 1368425"/>
              <a:gd name="connsiteY4" fmla="*/ 820737 h 820737"/>
              <a:gd name="connsiteX5" fmla="*/ 0 w 1368425"/>
              <a:gd name="connsiteY5" fmla="*/ 592138 h 82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8425" h="820737">
                <a:moveTo>
                  <a:pt x="342900" y="0"/>
                </a:moveTo>
                <a:lnTo>
                  <a:pt x="1025525" y="0"/>
                </a:lnTo>
                <a:lnTo>
                  <a:pt x="1368425" y="592138"/>
                </a:lnTo>
                <a:lnTo>
                  <a:pt x="1236046" y="820737"/>
                </a:lnTo>
                <a:lnTo>
                  <a:pt x="132379" y="820737"/>
                </a:lnTo>
                <a:lnTo>
                  <a:pt x="0" y="5921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80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70110" y="5985244"/>
            <a:ext cx="3474143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BF6FBA57-2912-4D35-BBCB-4C2C6052F9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0109" y="5681373"/>
            <a:ext cx="3474143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366598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6584963" y="2418973"/>
            <a:ext cx="4702164" cy="895350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6586079" y="3314325"/>
            <a:ext cx="4702164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25FFB96-B472-4BA0-AC00-D7EF49B9C6BC}"/>
              </a:ext>
            </a:extLst>
          </p:cNvPr>
          <p:cNvSpPr>
            <a:spLocks/>
          </p:cNvSpPr>
          <p:nvPr userDrawn="1"/>
        </p:nvSpPr>
        <p:spPr bwMode="auto">
          <a:xfrm>
            <a:off x="2142388" y="1695868"/>
            <a:ext cx="2416001" cy="1568165"/>
          </a:xfrm>
          <a:custGeom>
            <a:avLst/>
            <a:gdLst>
              <a:gd name="T0" fmla="*/ 891 w 1189"/>
              <a:gd name="T1" fmla="*/ 0 h 1029"/>
              <a:gd name="T2" fmla="*/ 298 w 1189"/>
              <a:gd name="T3" fmla="*/ 0 h 1029"/>
              <a:gd name="T4" fmla="*/ 0 w 1189"/>
              <a:gd name="T5" fmla="*/ 515 h 1029"/>
              <a:gd name="T6" fmla="*/ 298 w 1189"/>
              <a:gd name="T7" fmla="*/ 1029 h 1029"/>
              <a:gd name="T8" fmla="*/ 891 w 1189"/>
              <a:gd name="T9" fmla="*/ 1029 h 1029"/>
              <a:gd name="T10" fmla="*/ 1189 w 1189"/>
              <a:gd name="T11" fmla="*/ 515 h 1029"/>
              <a:gd name="T12" fmla="*/ 891 w 1189"/>
              <a:gd name="T13" fmla="*/ 0 h 1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9" h="1029">
                <a:moveTo>
                  <a:pt x="891" y="0"/>
                </a:moveTo>
                <a:lnTo>
                  <a:pt x="298" y="0"/>
                </a:lnTo>
                <a:lnTo>
                  <a:pt x="0" y="515"/>
                </a:lnTo>
                <a:lnTo>
                  <a:pt x="298" y="1029"/>
                </a:lnTo>
                <a:lnTo>
                  <a:pt x="891" y="1029"/>
                </a:lnTo>
                <a:lnTo>
                  <a:pt x="1189" y="515"/>
                </a:lnTo>
                <a:lnTo>
                  <a:pt x="891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C85BAC7-641E-423B-B594-DF3D4ED766F7}"/>
              </a:ext>
            </a:extLst>
          </p:cNvPr>
          <p:cNvSpPr>
            <a:spLocks/>
          </p:cNvSpPr>
          <p:nvPr userDrawn="1"/>
        </p:nvSpPr>
        <p:spPr bwMode="auto">
          <a:xfrm>
            <a:off x="4060557" y="2531003"/>
            <a:ext cx="2413968" cy="1568165"/>
          </a:xfrm>
          <a:custGeom>
            <a:avLst/>
            <a:gdLst>
              <a:gd name="T0" fmla="*/ 891 w 1188"/>
              <a:gd name="T1" fmla="*/ 0 h 1029"/>
              <a:gd name="T2" fmla="*/ 297 w 1188"/>
              <a:gd name="T3" fmla="*/ 0 h 1029"/>
              <a:gd name="T4" fmla="*/ 0 w 1188"/>
              <a:gd name="T5" fmla="*/ 514 h 1029"/>
              <a:gd name="T6" fmla="*/ 297 w 1188"/>
              <a:gd name="T7" fmla="*/ 1029 h 1029"/>
              <a:gd name="T8" fmla="*/ 891 w 1188"/>
              <a:gd name="T9" fmla="*/ 1029 h 1029"/>
              <a:gd name="T10" fmla="*/ 1188 w 1188"/>
              <a:gd name="T11" fmla="*/ 514 h 1029"/>
              <a:gd name="T12" fmla="*/ 891 w 1188"/>
              <a:gd name="T13" fmla="*/ 0 h 1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8" h="1029">
                <a:moveTo>
                  <a:pt x="891" y="0"/>
                </a:moveTo>
                <a:lnTo>
                  <a:pt x="297" y="0"/>
                </a:lnTo>
                <a:lnTo>
                  <a:pt x="0" y="514"/>
                </a:lnTo>
                <a:lnTo>
                  <a:pt x="297" y="1029"/>
                </a:lnTo>
                <a:lnTo>
                  <a:pt x="891" y="1029"/>
                </a:lnTo>
                <a:lnTo>
                  <a:pt x="1188" y="514"/>
                </a:lnTo>
                <a:lnTo>
                  <a:pt x="8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5F3A079-88FC-4E25-A481-018D02EE95CB}"/>
              </a:ext>
            </a:extLst>
          </p:cNvPr>
          <p:cNvSpPr>
            <a:spLocks/>
          </p:cNvSpPr>
          <p:nvPr userDrawn="1"/>
        </p:nvSpPr>
        <p:spPr bwMode="auto">
          <a:xfrm>
            <a:off x="2" y="2529479"/>
            <a:ext cx="2607705" cy="1566641"/>
          </a:xfrm>
          <a:custGeom>
            <a:avLst/>
            <a:gdLst>
              <a:gd name="connsiteX0" fmla="*/ 0 w 1955779"/>
              <a:gd name="connsiteY0" fmla="*/ 0 h 1566641"/>
              <a:gd name="connsiteX1" fmla="*/ 1501636 w 1955779"/>
              <a:gd name="connsiteY1" fmla="*/ 0 h 1566641"/>
              <a:gd name="connsiteX2" fmla="*/ 1955779 w 1955779"/>
              <a:gd name="connsiteY2" fmla="*/ 783321 h 1566641"/>
              <a:gd name="connsiteX3" fmla="*/ 1501636 w 1955779"/>
              <a:gd name="connsiteY3" fmla="*/ 1566641 h 1566641"/>
              <a:gd name="connsiteX4" fmla="*/ 0 w 1955779"/>
              <a:gd name="connsiteY4" fmla="*/ 1566641 h 156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779" h="1566641">
                <a:moveTo>
                  <a:pt x="0" y="0"/>
                </a:moveTo>
                <a:lnTo>
                  <a:pt x="1501636" y="0"/>
                </a:lnTo>
                <a:lnTo>
                  <a:pt x="1955779" y="783321"/>
                </a:lnTo>
                <a:lnTo>
                  <a:pt x="1501636" y="1566641"/>
                </a:lnTo>
                <a:lnTo>
                  <a:pt x="0" y="1566641"/>
                </a:lnTo>
                <a:close/>
              </a:path>
            </a:pathLst>
          </a:custGeom>
          <a:solidFill>
            <a:srgbClr val="C3D92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80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FA90F96-78DD-41CE-A55D-D4BAF32D6BF0}"/>
              </a:ext>
            </a:extLst>
          </p:cNvPr>
          <p:cNvSpPr>
            <a:spLocks/>
          </p:cNvSpPr>
          <p:nvPr userDrawn="1"/>
        </p:nvSpPr>
        <p:spPr bwMode="auto">
          <a:xfrm>
            <a:off x="2142388" y="3366139"/>
            <a:ext cx="2416001" cy="1566641"/>
          </a:xfrm>
          <a:custGeom>
            <a:avLst/>
            <a:gdLst>
              <a:gd name="T0" fmla="*/ 891 w 1189"/>
              <a:gd name="T1" fmla="*/ 0 h 1028"/>
              <a:gd name="T2" fmla="*/ 298 w 1189"/>
              <a:gd name="T3" fmla="*/ 0 h 1028"/>
              <a:gd name="T4" fmla="*/ 0 w 1189"/>
              <a:gd name="T5" fmla="*/ 514 h 1028"/>
              <a:gd name="T6" fmla="*/ 298 w 1189"/>
              <a:gd name="T7" fmla="*/ 1028 h 1028"/>
              <a:gd name="T8" fmla="*/ 891 w 1189"/>
              <a:gd name="T9" fmla="*/ 1028 h 1028"/>
              <a:gd name="T10" fmla="*/ 1189 w 1189"/>
              <a:gd name="T11" fmla="*/ 514 h 1028"/>
              <a:gd name="T12" fmla="*/ 891 w 1189"/>
              <a:gd name="T13" fmla="*/ 0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9" h="1028">
                <a:moveTo>
                  <a:pt x="891" y="0"/>
                </a:moveTo>
                <a:lnTo>
                  <a:pt x="298" y="0"/>
                </a:lnTo>
                <a:lnTo>
                  <a:pt x="0" y="514"/>
                </a:lnTo>
                <a:lnTo>
                  <a:pt x="298" y="1028"/>
                </a:lnTo>
                <a:lnTo>
                  <a:pt x="891" y="1028"/>
                </a:lnTo>
                <a:lnTo>
                  <a:pt x="1189" y="514"/>
                </a:lnTo>
                <a:lnTo>
                  <a:pt x="89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9880" y="6497660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868" y="6497660"/>
            <a:ext cx="4140201" cy="206381"/>
          </a:xfr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543" y="6497659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6" y="2"/>
            <a:ext cx="10849505" cy="6876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290322"/>
            <a:ext cx="10850563" cy="515652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BC204EE-8462-451E-AED9-6517E879D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8867" y="790791"/>
            <a:ext cx="10850564" cy="499529"/>
          </a:xfrm>
        </p:spPr>
        <p:txBody>
          <a:bodyPr anchor="ctr">
            <a:noAutofit/>
          </a:bodyPr>
          <a:lstStyle>
            <a:lvl1pPr marL="0" indent="0">
              <a:buNone/>
              <a:defRPr sz="2800"/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zh-CN" altLang="en-US" dirty="0"/>
              <a:t>子标题</a:t>
            </a:r>
          </a:p>
        </p:txBody>
      </p:sp>
    </p:spTree>
    <p:extLst>
      <p:ext uri="{BB962C8B-B14F-4D97-AF65-F5344CB8AC3E}">
        <p14:creationId xmlns:p14="http://schemas.microsoft.com/office/powerpoint/2010/main" val="36775934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800633"/>
            <a:ext cx="10850563" cy="533664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2" name="六边形 1">
            <a:extLst>
              <a:ext uri="{FF2B5EF4-FFF2-40B4-BE49-F238E27FC236}">
                <a16:creationId xmlns:a16="http://schemas.microsoft.com/office/drawing/2014/main" id="{DB1FDDF2-223B-4F0F-B1A0-45444F479E8C}"/>
              </a:ext>
            </a:extLst>
          </p:cNvPr>
          <p:cNvSpPr/>
          <p:nvPr userDrawn="1"/>
        </p:nvSpPr>
        <p:spPr>
          <a:xfrm>
            <a:off x="200973" y="6363336"/>
            <a:ext cx="319203" cy="206381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六边形 9">
            <a:extLst>
              <a:ext uri="{FF2B5EF4-FFF2-40B4-BE49-F238E27FC236}">
                <a16:creationId xmlns:a16="http://schemas.microsoft.com/office/drawing/2014/main" id="{67587D1E-0038-443A-8C20-E35F454F2927}"/>
              </a:ext>
            </a:extLst>
          </p:cNvPr>
          <p:cNvSpPr/>
          <p:nvPr userDrawn="1"/>
        </p:nvSpPr>
        <p:spPr>
          <a:xfrm>
            <a:off x="200973" y="6137276"/>
            <a:ext cx="319203" cy="206381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D8752887-F86B-4821-BE9D-7F4B397BE77B}"/>
              </a:ext>
            </a:extLst>
          </p:cNvPr>
          <p:cNvSpPr/>
          <p:nvPr userDrawn="1"/>
        </p:nvSpPr>
        <p:spPr>
          <a:xfrm>
            <a:off x="471907" y="6250306"/>
            <a:ext cx="319203" cy="20638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箭头: 五边形 6">
            <a:extLst>
              <a:ext uri="{FF2B5EF4-FFF2-40B4-BE49-F238E27FC236}">
                <a16:creationId xmlns:a16="http://schemas.microsoft.com/office/drawing/2014/main" id="{A8CABF46-CD6D-403B-883F-813282EC9D85}"/>
              </a:ext>
            </a:extLst>
          </p:cNvPr>
          <p:cNvSpPr/>
          <p:nvPr userDrawn="1"/>
        </p:nvSpPr>
        <p:spPr>
          <a:xfrm>
            <a:off x="0" y="6250306"/>
            <a:ext cx="250613" cy="206381"/>
          </a:xfrm>
          <a:prstGeom prst="homePlate">
            <a:avLst>
              <a:gd name="adj" fmla="val 2591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2408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文本占位符 6">
            <a:extLst>
              <a:ext uri="{FF2B5EF4-FFF2-40B4-BE49-F238E27FC236}">
                <a16:creationId xmlns:a16="http://schemas.microsoft.com/office/drawing/2014/main" id="{A6A78747-1A23-46BF-9259-CD3435C3B4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8867" y="790791"/>
            <a:ext cx="10850564" cy="499529"/>
          </a:xfrm>
        </p:spPr>
        <p:txBody>
          <a:bodyPr anchor="ctr">
            <a:noAutofit/>
          </a:bodyPr>
          <a:lstStyle>
            <a:lvl1pPr marL="0" indent="0">
              <a:buNone/>
              <a:defRPr sz="2800"/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zh-CN" altLang="en-US" dirty="0"/>
              <a:t>子标题</a:t>
            </a:r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1_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2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>
            <a:extLst>
              <a:ext uri="{FF2B5EF4-FFF2-40B4-BE49-F238E27FC236}">
                <a16:creationId xmlns:a16="http://schemas.microsoft.com/office/drawing/2014/main" id="{D364053C-7DAE-4609-B76C-C50167E98FAC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36147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3382963" y="2169394"/>
            <a:ext cx="5426076" cy="1621509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6" y="5929594"/>
            <a:ext cx="5426076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200" smtClean="0">
                <a:solidFill>
                  <a:schemeClr val="tx1"/>
                </a:solidFill>
              </a:defRPr>
            </a:lvl1pPr>
            <a:lvl2pPr>
              <a:defRPr lang="zh-CN" altLang="en-US" sz="1500" smtClean="0"/>
            </a:lvl2pPr>
            <a:lvl3pPr>
              <a:defRPr lang="zh-CN" altLang="en-US" sz="1350" smtClean="0"/>
            </a:lvl3pPr>
            <a:lvl4pPr>
              <a:defRPr lang="zh-CN" altLang="en-US" sz="1200" smtClean="0"/>
            </a:lvl4pPr>
            <a:lvl5pPr>
              <a:defRPr lang="zh-CN" altLang="en-US" sz="1200"/>
            </a:lvl5pPr>
          </a:lstStyle>
          <a:p>
            <a:pPr marL="171442" marR="0" lvl="0" indent="-171442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27" y="5633323"/>
            <a:ext cx="5426076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5" y="1"/>
            <a:ext cx="10850563" cy="6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64FF697-0432-4E15-AE94-30067340EDE2}"/>
              </a:ext>
            </a:extLst>
          </p:cNvPr>
          <p:cNvSpPr/>
          <p:nvPr userDrawn="1"/>
        </p:nvSpPr>
        <p:spPr>
          <a:xfrm>
            <a:off x="669132" y="675112"/>
            <a:ext cx="9696609" cy="45719"/>
          </a:xfrm>
          <a:prstGeom prst="rect">
            <a:avLst/>
          </a:prstGeom>
          <a:solidFill>
            <a:srgbClr val="36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494465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5" y="6494465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494465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786383"/>
            <a:ext cx="10850563" cy="566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79487D3-94C1-4494-8B42-E3502E6123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56" y="33317"/>
            <a:ext cx="1186531" cy="6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51" r:id="rId3"/>
    <p:sldLayoutId id="2147483669" r:id="rId4"/>
    <p:sldLayoutId id="2147483671" r:id="rId5"/>
    <p:sldLayoutId id="2147483662" r:id="rId6"/>
    <p:sldLayoutId id="2147483672" r:id="rId7"/>
    <p:sldLayoutId id="2147483655" r:id="rId8"/>
    <p:sldLayoutId id="2147483661" r:id="rId9"/>
    <p:sldLayoutId id="2147483673" r:id="rId10"/>
    <p:sldLayoutId id="2147483674" r:id="rId11"/>
    <p:sldLayoutId id="2147483675" r:id="rId12"/>
  </p:sldLayoutIdLst>
  <p:hf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.xml"/><Relationship Id="rId7" Type="http://schemas.openxmlformats.org/officeDocument/2006/relationships/image" Target="../media/image2.emf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3C326D0B-7DAB-41B6-8030-2E4A18CC94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5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3C326D0B-7DAB-41B6-8030-2E4A18CC9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C933494-1B63-4A32-964F-D05236799B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1" y="857251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000" b="1" dirty="0">
              <a:cs typeface="+mn-ea"/>
              <a:sym typeface="+mn-lt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216803" y="4171974"/>
            <a:ext cx="2860890" cy="914766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骆德汉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广东工业大学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04800" y="2010643"/>
            <a:ext cx="11504613" cy="1764704"/>
          </a:xfrm>
          <a:solidFill>
            <a:schemeClr val="accent3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000" spc="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基于嗅频的物质气味终端复现</a:t>
            </a:r>
            <a:br>
              <a:rPr lang="en-US" altLang="zh-CN" sz="4000" spc="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000" spc="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理论方法及关键技术研究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/>
          </p:nvPr>
        </p:nvSpPr>
        <p:spPr>
          <a:xfrm>
            <a:off x="1406283" y="517406"/>
            <a:ext cx="5252557" cy="376365"/>
          </a:xfrm>
        </p:spPr>
        <p:txBody>
          <a:bodyPr>
            <a:noAutofit/>
          </a:bodyPr>
          <a:lstStyle/>
          <a:p>
            <a:r>
              <a:rPr lang="en-US" altLang="zh-CN" sz="1600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2018</a:t>
            </a:r>
            <a:r>
              <a:rPr lang="zh-CN" altLang="en-US" sz="1600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年广东联合基金</a:t>
            </a:r>
            <a:r>
              <a:rPr lang="zh-CN" altLang="en-US" sz="1600" spc="100" dirty="0">
                <a:solidFill>
                  <a:srgbClr val="362569"/>
                </a:solidFill>
                <a:latin typeface="+mj-ea"/>
                <a:ea typeface="+mj-ea"/>
              </a:rPr>
              <a:t>重点支持项目</a:t>
            </a:r>
            <a:r>
              <a:rPr lang="zh-CN" altLang="en-US" sz="1600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答辩</a:t>
            </a:r>
            <a:endParaRPr lang="en-US" altLang="zh-CN" sz="1600" spc="100" dirty="0">
              <a:solidFill>
                <a:srgbClr val="362569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6010CB9C-CA62-4792-95EC-BC48B8758F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7292" y="6321271"/>
            <a:ext cx="4337420" cy="350843"/>
          </a:xfrm>
        </p:spPr>
        <p:txBody>
          <a:bodyPr/>
          <a:lstStyle/>
          <a:p>
            <a:pPr algn="ctr"/>
            <a:r>
              <a:rPr lang="en-US" altLang="zh-CN" sz="1600" dirty="0">
                <a:solidFill>
                  <a:srgbClr val="362569"/>
                </a:solidFill>
              </a:rPr>
              <a:t>2018</a:t>
            </a:r>
            <a:r>
              <a:rPr lang="zh-CN" altLang="en-US" sz="1600" dirty="0">
                <a:solidFill>
                  <a:srgbClr val="362569"/>
                </a:solidFill>
              </a:rPr>
              <a:t>年</a:t>
            </a:r>
            <a:r>
              <a:rPr lang="en-US" altLang="zh-CN" sz="1600" dirty="0">
                <a:solidFill>
                  <a:srgbClr val="362569"/>
                </a:solidFill>
              </a:rPr>
              <a:t>8</a:t>
            </a:r>
            <a:r>
              <a:rPr lang="zh-CN" altLang="en-US" sz="1600" dirty="0">
                <a:solidFill>
                  <a:srgbClr val="362569"/>
                </a:solidFill>
              </a:rPr>
              <a:t>月</a:t>
            </a:r>
            <a:r>
              <a:rPr lang="en-US" altLang="zh-CN" sz="1600" dirty="0">
                <a:solidFill>
                  <a:srgbClr val="362569"/>
                </a:solidFill>
              </a:rPr>
              <a:t>30</a:t>
            </a:r>
            <a:r>
              <a:rPr lang="zh-CN" altLang="en-US" sz="1600" dirty="0">
                <a:solidFill>
                  <a:srgbClr val="362569"/>
                </a:solidFill>
              </a:rPr>
              <a:t>日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C82C372-E934-4A11-9A45-2678F3500C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88" y="5283714"/>
            <a:ext cx="873455" cy="883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9637877-9A04-4712-8FAF-21D004009D9F}"/>
              </a:ext>
            </a:extLst>
          </p:cNvPr>
          <p:cNvSpPr txBox="1"/>
          <p:nvPr/>
        </p:nvSpPr>
        <p:spPr>
          <a:xfrm>
            <a:off x="1353087" y="939350"/>
            <a:ext cx="6715146" cy="71553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zh-CN" altLang="en-US" sz="1600" dirty="0">
                <a:solidFill>
                  <a:srgbClr val="362569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（一）智能信息处理与新一代通信领域</a:t>
            </a:r>
            <a:endParaRPr lang="en-US" altLang="zh-CN" sz="1600" dirty="0">
              <a:solidFill>
                <a:srgbClr val="362569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>
                <a:solidFill>
                  <a:srgbClr val="362569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1.  </a:t>
            </a:r>
            <a:r>
              <a:rPr lang="zh-CN" altLang="en-US" sz="1600" dirty="0">
                <a:solidFill>
                  <a:srgbClr val="362569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网络信息智能处理技术（人工智能应用与智能信息处理关键技术）</a:t>
            </a:r>
          </a:p>
        </p:txBody>
      </p:sp>
      <p:sp>
        <p:nvSpPr>
          <p:cNvPr id="16" name="副标题 4">
            <a:extLst>
              <a:ext uri="{FF2B5EF4-FFF2-40B4-BE49-F238E27FC236}">
                <a16:creationId xmlns:a16="http://schemas.microsoft.com/office/drawing/2014/main" id="{B03E154C-5168-4878-B793-F4637026E50B}"/>
              </a:ext>
            </a:extLst>
          </p:cNvPr>
          <p:cNvSpPr txBox="1">
            <a:spLocks/>
          </p:cNvSpPr>
          <p:nvPr/>
        </p:nvSpPr>
        <p:spPr>
          <a:xfrm>
            <a:off x="470366" y="4171670"/>
            <a:ext cx="1999822" cy="91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答辩人：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申请单位：</a:t>
            </a:r>
          </a:p>
        </p:txBody>
      </p:sp>
      <p:pic>
        <p:nvPicPr>
          <p:cNvPr id="17" name="图片 16" descr="H:\logo\新边界logo2.png">
            <a:extLst>
              <a:ext uri="{FF2B5EF4-FFF2-40B4-BE49-F238E27FC236}">
                <a16:creationId xmlns:a16="http://schemas.microsoft.com/office/drawing/2014/main" id="{EFC88DFC-416F-4A1E-9720-1B2CA0F60B8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33546" r="36022" b="38573"/>
          <a:stretch/>
        </p:blipFill>
        <p:spPr bwMode="auto">
          <a:xfrm>
            <a:off x="9205633" y="5283714"/>
            <a:ext cx="1212817" cy="837476"/>
          </a:xfrm>
          <a:prstGeom prst="rect">
            <a:avLst/>
          </a:prstGeom>
          <a:noFill/>
          <a:ln>
            <a:noFill/>
          </a:ln>
          <a:effectLst>
            <a:outerShdw blurRad="127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副标题 4">
            <a:extLst>
              <a:ext uri="{FF2B5EF4-FFF2-40B4-BE49-F238E27FC236}">
                <a16:creationId xmlns:a16="http://schemas.microsoft.com/office/drawing/2014/main" id="{9250F502-2806-41CE-98BC-6D7019C27C3B}"/>
              </a:ext>
            </a:extLst>
          </p:cNvPr>
          <p:cNvSpPr txBox="1">
            <a:spLocks/>
          </p:cNvSpPr>
          <p:nvPr/>
        </p:nvSpPr>
        <p:spPr>
          <a:xfrm>
            <a:off x="7414300" y="4175287"/>
            <a:ext cx="2860889" cy="925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defTabSz="685766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defRPr>
            </a:lvl1pPr>
            <a:lvl2pPr marL="342884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766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649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532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415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297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180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064" indent="0" algn="ctr" defTabSz="68576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pPr algn="ctr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郑魏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  <a:sym typeface="+mn-lt"/>
            </a:endParaRPr>
          </a:p>
          <a:p>
            <a:pPr algn="ctr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  <a:sym typeface="+mn-lt"/>
              </a:rPr>
              <a:t>佛山市新边界科技公司</a:t>
            </a:r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4E7D3AD-42F8-486B-9211-121379B99D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96"/>
            <a:ext cx="1101482" cy="71553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0EBB92A-9E60-4ECB-8BA6-C899714276DA}"/>
              </a:ext>
            </a:extLst>
          </p:cNvPr>
          <p:cNvSpPr/>
          <p:nvPr/>
        </p:nvSpPr>
        <p:spPr>
          <a:xfrm>
            <a:off x="1156925" y="904563"/>
            <a:ext cx="10652487" cy="36000"/>
          </a:xfrm>
          <a:prstGeom prst="rect">
            <a:avLst/>
          </a:prstGeom>
          <a:solidFill>
            <a:srgbClr val="36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1F71DDE-2083-4A96-ABF6-6FD9D01748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92" y="5183035"/>
            <a:ext cx="991920" cy="103883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H:\logo\瑞德logo4.png">
            <a:extLst>
              <a:ext uri="{FF2B5EF4-FFF2-40B4-BE49-F238E27FC236}">
                <a16:creationId xmlns:a16="http://schemas.microsoft.com/office/drawing/2014/main" id="{848E992B-179B-4239-B106-004564F40E70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61" y="5482759"/>
            <a:ext cx="1779484" cy="485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42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0215F66-853C-46A8-B8EC-1AFD3FD5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二、研究内容与研究方案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6A4F6DE-D7B1-410F-9A61-E885A378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38AFC58-7242-4993-942E-CBB7AAF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3C3F656-EE65-4967-BB33-0115A3B649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嗅频模型参数提取</a:t>
            </a:r>
          </a:p>
        </p:txBody>
      </p:sp>
      <p:pic>
        <p:nvPicPr>
          <p:cNvPr id="15808" name="图片 15807">
            <a:extLst>
              <a:ext uri="{FF2B5EF4-FFF2-40B4-BE49-F238E27FC236}">
                <a16:creationId xmlns:a16="http://schemas.microsoft.com/office/drawing/2014/main" id="{6B4D9556-8AB9-4155-B841-2C7958FC0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90" y="3156643"/>
            <a:ext cx="805371" cy="1132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云形 352">
                <a:extLst>
                  <a:ext uri="{FF2B5EF4-FFF2-40B4-BE49-F238E27FC236}">
                    <a16:creationId xmlns:a16="http://schemas.microsoft.com/office/drawing/2014/main" id="{4DA11374-AEAA-4812-8007-11EA4522DDE5}"/>
                  </a:ext>
                </a:extLst>
              </p:cNvPr>
              <p:cNvSpPr/>
              <p:nvPr/>
            </p:nvSpPr>
            <p:spPr>
              <a:xfrm>
                <a:off x="6436565" y="3322871"/>
                <a:ext cx="950210" cy="758143"/>
              </a:xfrm>
              <a:prstGeom prst="cloud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altLang="zh-CN" sz="2000" b="1" dirty="0"/>
                  <a:t>,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53" name="云形 352">
                <a:extLst>
                  <a:ext uri="{FF2B5EF4-FFF2-40B4-BE49-F238E27FC236}">
                    <a16:creationId xmlns:a16="http://schemas.microsoft.com/office/drawing/2014/main" id="{4DA11374-AEAA-4812-8007-11EA4522DD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565" y="3322871"/>
                <a:ext cx="950210" cy="758143"/>
              </a:xfrm>
              <a:prstGeom prst="cloud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4" name="箭头: 右 353">
            <a:extLst>
              <a:ext uri="{FF2B5EF4-FFF2-40B4-BE49-F238E27FC236}">
                <a16:creationId xmlns:a16="http://schemas.microsoft.com/office/drawing/2014/main" id="{2C4A79AF-9A93-4E5A-8DDF-87F3D7E8576B}"/>
              </a:ext>
            </a:extLst>
          </p:cNvPr>
          <p:cNvSpPr/>
          <p:nvPr/>
        </p:nvSpPr>
        <p:spPr>
          <a:xfrm>
            <a:off x="2070431" y="3501631"/>
            <a:ext cx="485087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09" name="矩形 15808">
                <a:extLst>
                  <a:ext uri="{FF2B5EF4-FFF2-40B4-BE49-F238E27FC236}">
                    <a16:creationId xmlns:a16="http://schemas.microsoft.com/office/drawing/2014/main" id="{DAD3400D-CD40-4639-A434-F6D462ED0F4C}"/>
                  </a:ext>
                </a:extLst>
              </p:cNvPr>
              <p:cNvSpPr/>
              <p:nvPr/>
            </p:nvSpPr>
            <p:spPr>
              <a:xfrm>
                <a:off x="2684249" y="2694137"/>
                <a:ext cx="491455" cy="200574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36000" tIns="0" rIns="0" rtlCol="0" anchor="ctr"/>
              <a:lstStyle/>
              <a:p>
                <a:pPr algn="ctr">
                  <a:lnSpc>
                    <a:spcPct val="12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altLang="zh-CN" dirty="0"/>
              </a:p>
              <a:p>
                <a:pPr algn="ctr">
                  <a:lnSpc>
                    <a:spcPct val="12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  <a:p>
                <a:pPr algn="ctr">
                  <a:lnSpc>
                    <a:spcPct val="12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/>
              </a:p>
              <a:p>
                <a:pPr algn="ctr">
                  <a:lnSpc>
                    <a:spcPct val="12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  <a:p>
                <a:pPr algn="ctr">
                  <a:lnSpc>
                    <a:spcPct val="12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809" name="矩形 15808">
                <a:extLst>
                  <a:ext uri="{FF2B5EF4-FFF2-40B4-BE49-F238E27FC236}">
                    <a16:creationId xmlns:a16="http://schemas.microsoft.com/office/drawing/2014/main" id="{DAD3400D-CD40-4639-A434-F6D462ED0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249" y="2694137"/>
                <a:ext cx="491455" cy="20057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7" name="箭头: 右 356">
            <a:extLst>
              <a:ext uri="{FF2B5EF4-FFF2-40B4-BE49-F238E27FC236}">
                <a16:creationId xmlns:a16="http://schemas.microsoft.com/office/drawing/2014/main" id="{4066740F-075F-49B1-ACC8-8907911E276B}"/>
              </a:ext>
            </a:extLst>
          </p:cNvPr>
          <p:cNvSpPr/>
          <p:nvPr/>
        </p:nvSpPr>
        <p:spPr>
          <a:xfrm>
            <a:off x="3298403" y="3501631"/>
            <a:ext cx="479895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8" name="箭头: 右 357">
            <a:extLst>
              <a:ext uri="{FF2B5EF4-FFF2-40B4-BE49-F238E27FC236}">
                <a16:creationId xmlns:a16="http://schemas.microsoft.com/office/drawing/2014/main" id="{E06BE6CA-05BA-443A-AFB3-9284F6DBE822}"/>
              </a:ext>
            </a:extLst>
          </p:cNvPr>
          <p:cNvSpPr/>
          <p:nvPr/>
        </p:nvSpPr>
        <p:spPr>
          <a:xfrm>
            <a:off x="5797022" y="3501631"/>
            <a:ext cx="478309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1859A601-7C73-4FAD-91D2-C7E6FEBED28D}"/>
                  </a:ext>
                </a:extLst>
              </p:cNvPr>
              <p:cNvSpPr/>
              <p:nvPr/>
            </p:nvSpPr>
            <p:spPr>
              <a:xfrm>
                <a:off x="7993737" y="3245533"/>
                <a:ext cx="1358132" cy="92953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dirty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altLang="zh-CN" b="1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1" i="1" dirty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1859A601-7C73-4FAD-91D2-C7E6FEBED2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737" y="3245533"/>
                <a:ext cx="1358132" cy="929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1" name="箭头: 右 360">
            <a:extLst>
              <a:ext uri="{FF2B5EF4-FFF2-40B4-BE49-F238E27FC236}">
                <a16:creationId xmlns:a16="http://schemas.microsoft.com/office/drawing/2014/main" id="{2B278A1F-157B-4073-8B93-FEC3525F0F4D}"/>
              </a:ext>
            </a:extLst>
          </p:cNvPr>
          <p:cNvSpPr/>
          <p:nvPr/>
        </p:nvSpPr>
        <p:spPr>
          <a:xfrm>
            <a:off x="7454412" y="3505200"/>
            <a:ext cx="477322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2" name="箭头: 右 361">
            <a:extLst>
              <a:ext uri="{FF2B5EF4-FFF2-40B4-BE49-F238E27FC236}">
                <a16:creationId xmlns:a16="http://schemas.microsoft.com/office/drawing/2014/main" id="{D6BA653F-87DC-4BDF-93CA-58E0AEBF7D27}"/>
              </a:ext>
            </a:extLst>
          </p:cNvPr>
          <p:cNvSpPr/>
          <p:nvPr/>
        </p:nvSpPr>
        <p:spPr>
          <a:xfrm>
            <a:off x="9369448" y="3516694"/>
            <a:ext cx="442783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3" name="云形 362">
                <a:extLst>
                  <a:ext uri="{FF2B5EF4-FFF2-40B4-BE49-F238E27FC236}">
                    <a16:creationId xmlns:a16="http://schemas.microsoft.com/office/drawing/2014/main" id="{FA58EA23-BA2E-4230-9DE4-538C1B1BCB50}"/>
                  </a:ext>
                </a:extLst>
              </p:cNvPr>
              <p:cNvSpPr/>
              <p:nvPr/>
            </p:nvSpPr>
            <p:spPr>
              <a:xfrm>
                <a:off x="9898426" y="3343967"/>
                <a:ext cx="950210" cy="758143"/>
              </a:xfrm>
              <a:prstGeom prst="cloud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63" name="云形 362">
                <a:extLst>
                  <a:ext uri="{FF2B5EF4-FFF2-40B4-BE49-F238E27FC236}">
                    <a16:creationId xmlns:a16="http://schemas.microsoft.com/office/drawing/2014/main" id="{FA58EA23-BA2E-4230-9DE4-538C1B1BC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26" y="3343967"/>
                <a:ext cx="950210" cy="758143"/>
              </a:xfrm>
              <a:prstGeom prst="cloud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4" name="矩形 363">
            <a:extLst>
              <a:ext uri="{FF2B5EF4-FFF2-40B4-BE49-F238E27FC236}">
                <a16:creationId xmlns:a16="http://schemas.microsoft.com/office/drawing/2014/main" id="{CBF4C78D-A7A6-4970-BD11-8178F26C19A6}"/>
              </a:ext>
            </a:extLst>
          </p:cNvPr>
          <p:cNvSpPr/>
          <p:nvPr/>
        </p:nvSpPr>
        <p:spPr>
          <a:xfrm>
            <a:off x="6398254" y="1885141"/>
            <a:ext cx="1022628" cy="75814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dirty="0"/>
              <a:t>专家</a:t>
            </a:r>
            <a:endParaRPr lang="en-US" altLang="zh-CN" sz="1500" dirty="0"/>
          </a:p>
          <a:p>
            <a:pPr algn="ctr"/>
            <a:r>
              <a:rPr lang="zh-CN" altLang="en-US" sz="1500" dirty="0"/>
              <a:t>知识库</a:t>
            </a:r>
          </a:p>
        </p:txBody>
      </p:sp>
      <p:sp>
        <p:nvSpPr>
          <p:cNvPr id="365" name="箭头: 右 364">
            <a:extLst>
              <a:ext uri="{FF2B5EF4-FFF2-40B4-BE49-F238E27FC236}">
                <a16:creationId xmlns:a16="http://schemas.microsoft.com/office/drawing/2014/main" id="{BD940D7D-2C33-420B-9C79-F3E18D85DD8F}"/>
              </a:ext>
            </a:extLst>
          </p:cNvPr>
          <p:cNvSpPr/>
          <p:nvPr/>
        </p:nvSpPr>
        <p:spPr>
          <a:xfrm rot="16200000" flipV="1">
            <a:off x="6684595" y="2769154"/>
            <a:ext cx="449946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6" name="箭头: 右 365">
            <a:extLst>
              <a:ext uri="{FF2B5EF4-FFF2-40B4-BE49-F238E27FC236}">
                <a16:creationId xmlns:a16="http://schemas.microsoft.com/office/drawing/2014/main" id="{267B8552-915E-44FC-904F-AA98F5BE36C7}"/>
              </a:ext>
            </a:extLst>
          </p:cNvPr>
          <p:cNvSpPr/>
          <p:nvPr/>
        </p:nvSpPr>
        <p:spPr>
          <a:xfrm>
            <a:off x="7537381" y="2101166"/>
            <a:ext cx="477322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7" name="云形 366">
                <a:extLst>
                  <a:ext uri="{FF2B5EF4-FFF2-40B4-BE49-F238E27FC236}">
                    <a16:creationId xmlns:a16="http://schemas.microsoft.com/office/drawing/2014/main" id="{A93C90DF-6047-482A-862C-BE59A2E48959}"/>
                  </a:ext>
                </a:extLst>
              </p:cNvPr>
              <p:cNvSpPr/>
              <p:nvPr/>
            </p:nvSpPr>
            <p:spPr>
              <a:xfrm>
                <a:off x="8176192" y="1885141"/>
                <a:ext cx="950210" cy="758143"/>
              </a:xfrm>
              <a:prstGeom prst="cloud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67" name="云形 366">
                <a:extLst>
                  <a:ext uri="{FF2B5EF4-FFF2-40B4-BE49-F238E27FC236}">
                    <a16:creationId xmlns:a16="http://schemas.microsoft.com/office/drawing/2014/main" id="{A93C90DF-6047-482A-862C-BE59A2E48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92" y="1885141"/>
                <a:ext cx="950210" cy="758143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8" name="箭头: 右 367">
            <a:extLst>
              <a:ext uri="{FF2B5EF4-FFF2-40B4-BE49-F238E27FC236}">
                <a16:creationId xmlns:a16="http://schemas.microsoft.com/office/drawing/2014/main" id="{C4BFD8CE-1626-4C9F-8C96-07DB902E4C16}"/>
              </a:ext>
            </a:extLst>
          </p:cNvPr>
          <p:cNvSpPr/>
          <p:nvPr/>
        </p:nvSpPr>
        <p:spPr>
          <a:xfrm rot="5400000">
            <a:off x="8426323" y="2765448"/>
            <a:ext cx="449947" cy="39076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810" name="文本框 15809">
            <a:extLst>
              <a:ext uri="{FF2B5EF4-FFF2-40B4-BE49-F238E27FC236}">
                <a16:creationId xmlns:a16="http://schemas.microsoft.com/office/drawing/2014/main" id="{2ED7914C-6E94-43C5-B919-B378D2402BEC}"/>
              </a:ext>
            </a:extLst>
          </p:cNvPr>
          <p:cNvSpPr txBox="1"/>
          <p:nvPr/>
        </p:nvSpPr>
        <p:spPr>
          <a:xfrm>
            <a:off x="1056230" y="4289435"/>
            <a:ext cx="977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输入信号</a:t>
            </a:r>
          </a:p>
        </p:txBody>
      </p:sp>
      <p:sp>
        <p:nvSpPr>
          <p:cNvPr id="370" name="文本框 369">
            <a:extLst>
              <a:ext uri="{FF2B5EF4-FFF2-40B4-BE49-F238E27FC236}">
                <a16:creationId xmlns:a16="http://schemas.microsoft.com/office/drawing/2014/main" id="{72EA365B-0A24-4B12-A419-38272E506F4B}"/>
              </a:ext>
            </a:extLst>
          </p:cNvPr>
          <p:cNvSpPr txBox="1"/>
          <p:nvPr/>
        </p:nvSpPr>
        <p:spPr>
          <a:xfrm>
            <a:off x="2441331" y="4714952"/>
            <a:ext cx="977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信号特征</a:t>
            </a:r>
          </a:p>
        </p:txBody>
      </p:sp>
      <p:sp>
        <p:nvSpPr>
          <p:cNvPr id="371" name="文本框 370">
            <a:extLst>
              <a:ext uri="{FF2B5EF4-FFF2-40B4-BE49-F238E27FC236}">
                <a16:creationId xmlns:a16="http://schemas.microsoft.com/office/drawing/2014/main" id="{363712BD-0A0C-4B91-996A-2AB89F9C21E3}"/>
              </a:ext>
            </a:extLst>
          </p:cNvPr>
          <p:cNvSpPr txBox="1"/>
          <p:nvPr/>
        </p:nvSpPr>
        <p:spPr>
          <a:xfrm>
            <a:off x="4045332" y="4714952"/>
            <a:ext cx="161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嗅觉神经网络</a:t>
            </a:r>
          </a:p>
        </p:txBody>
      </p:sp>
      <p:sp>
        <p:nvSpPr>
          <p:cNvPr id="372" name="文本框 371">
            <a:extLst>
              <a:ext uri="{FF2B5EF4-FFF2-40B4-BE49-F238E27FC236}">
                <a16:creationId xmlns:a16="http://schemas.microsoft.com/office/drawing/2014/main" id="{973E0644-B80F-4498-9C91-3996982DF67D}"/>
              </a:ext>
            </a:extLst>
          </p:cNvPr>
          <p:cNvSpPr txBox="1"/>
          <p:nvPr/>
        </p:nvSpPr>
        <p:spPr>
          <a:xfrm>
            <a:off x="6246646" y="4147954"/>
            <a:ext cx="128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成分、浓度</a:t>
            </a:r>
          </a:p>
        </p:txBody>
      </p:sp>
      <p:sp>
        <p:nvSpPr>
          <p:cNvPr id="373" name="文本框 372">
            <a:extLst>
              <a:ext uri="{FF2B5EF4-FFF2-40B4-BE49-F238E27FC236}">
                <a16:creationId xmlns:a16="http://schemas.microsoft.com/office/drawing/2014/main" id="{17E1BEEB-B457-49F9-B2B7-6140872C3EF6}"/>
              </a:ext>
            </a:extLst>
          </p:cNvPr>
          <p:cNvSpPr txBox="1"/>
          <p:nvPr/>
        </p:nvSpPr>
        <p:spPr>
          <a:xfrm>
            <a:off x="9730166" y="4147953"/>
            <a:ext cx="128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嗅感</a:t>
            </a:r>
          </a:p>
        </p:txBody>
      </p:sp>
      <p:sp>
        <p:nvSpPr>
          <p:cNvPr id="374" name="文本框 373">
            <a:extLst>
              <a:ext uri="{FF2B5EF4-FFF2-40B4-BE49-F238E27FC236}">
                <a16:creationId xmlns:a16="http://schemas.microsoft.com/office/drawing/2014/main" id="{32C8B1FC-E07B-4361-8C33-0CF113BE9BB8}"/>
              </a:ext>
            </a:extLst>
          </p:cNvPr>
          <p:cNvSpPr txBox="1"/>
          <p:nvPr/>
        </p:nvSpPr>
        <p:spPr>
          <a:xfrm>
            <a:off x="8014703" y="1588938"/>
            <a:ext cx="128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属性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554461E-2BCD-4907-8CF5-CB0FF0857CBA}"/>
              </a:ext>
            </a:extLst>
          </p:cNvPr>
          <p:cNvSpPr txBox="1"/>
          <p:nvPr/>
        </p:nvSpPr>
        <p:spPr>
          <a:xfrm>
            <a:off x="3389694" y="5469004"/>
            <a:ext cx="541686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参数提取是远程传输与动态配比的基础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6A2D0A-354B-4FE2-948A-761F808386A2}"/>
              </a:ext>
            </a:extLst>
          </p:cNvPr>
          <p:cNvSpPr txBox="1"/>
          <p:nvPr/>
        </p:nvSpPr>
        <p:spPr>
          <a:xfrm>
            <a:off x="8029439" y="4164792"/>
            <a:ext cx="128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随机森林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92B6D42-B8E7-47FF-9D7F-1A6BD9FFB5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5877" y="2949584"/>
            <a:ext cx="1997871" cy="14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202E514-A7AB-4683-B274-A692CFFE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AE630C7-4B4D-4992-85EF-A3B22085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09094163-4AC2-4070-A8B7-CD77CEBD2F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868" y="1290320"/>
            <a:ext cx="9494706" cy="53340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嗅频参数解析实现嗅频参数到基气味（</a:t>
            </a:r>
            <a:r>
              <a:rPr lang="en-US" altLang="zh-CN" sz="2000" dirty="0"/>
              <a:t>Primary Odor</a:t>
            </a:r>
            <a:r>
              <a:rPr lang="zh-CN" altLang="en-US" sz="2000" dirty="0"/>
              <a:t>）的转换。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02D8CF9-8936-4778-ABAF-B35D2E796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二、研究内容与研究方案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714D1E8-8A55-4181-944A-64F91E79B2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参数解析与基气味配比</a:t>
            </a:r>
            <a:endParaRPr lang="zh-CN" altLang="en-US" dirty="0">
              <a:solidFill>
                <a:srgbClr val="FF9999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03D45F9-9E42-4896-88C1-56775B8A8E44}"/>
              </a:ext>
            </a:extLst>
          </p:cNvPr>
          <p:cNvGrpSpPr/>
          <p:nvPr/>
        </p:nvGrpSpPr>
        <p:grpSpPr>
          <a:xfrm>
            <a:off x="2445544" y="2705845"/>
            <a:ext cx="7294658" cy="1932489"/>
            <a:chOff x="957468" y="3112410"/>
            <a:chExt cx="7294658" cy="19324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云形 13">
                  <a:extLst>
                    <a:ext uri="{FF2B5EF4-FFF2-40B4-BE49-F238E27FC236}">
                      <a16:creationId xmlns:a16="http://schemas.microsoft.com/office/drawing/2014/main" id="{656CE39F-14E8-4453-9505-9DE86EDDEF08}"/>
                    </a:ext>
                  </a:extLst>
                </p:cNvPr>
                <p:cNvSpPr/>
                <p:nvPr/>
              </p:nvSpPr>
              <p:spPr>
                <a:xfrm>
                  <a:off x="957468" y="3327592"/>
                  <a:ext cx="1508641" cy="1132792"/>
                </a:xfrm>
                <a:prstGeom prst="cloud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</m:d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14" name="云形 13">
                  <a:extLst>
                    <a:ext uri="{FF2B5EF4-FFF2-40B4-BE49-F238E27FC236}">
                      <a16:creationId xmlns:a16="http://schemas.microsoft.com/office/drawing/2014/main" id="{656CE39F-14E8-4453-9505-9DE86EDDE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68" y="3327592"/>
                  <a:ext cx="1508641" cy="1132792"/>
                </a:xfrm>
                <a:prstGeom prst="cloud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云形 14">
                  <a:extLst>
                    <a:ext uri="{FF2B5EF4-FFF2-40B4-BE49-F238E27FC236}">
                      <a16:creationId xmlns:a16="http://schemas.microsoft.com/office/drawing/2014/main" id="{0CD97FF9-184A-49DC-9610-DF1B207672EB}"/>
                    </a:ext>
                  </a:extLst>
                </p:cNvPr>
                <p:cNvSpPr/>
                <p:nvPr/>
              </p:nvSpPr>
              <p:spPr>
                <a:xfrm>
                  <a:off x="6743485" y="3327591"/>
                  <a:ext cx="1508641" cy="1132793"/>
                </a:xfrm>
                <a:prstGeom prst="cloud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5" name="云形 14">
                  <a:extLst>
                    <a:ext uri="{FF2B5EF4-FFF2-40B4-BE49-F238E27FC236}">
                      <a16:creationId xmlns:a16="http://schemas.microsoft.com/office/drawing/2014/main" id="{0CD97FF9-184A-49DC-9610-DF1B207672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3485" y="3327591"/>
                  <a:ext cx="1508641" cy="1132793"/>
                </a:xfrm>
                <a:prstGeom prst="cloud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FCC35181-999F-4D69-B9B2-8A9A24C0AA24}"/>
                </a:ext>
              </a:extLst>
            </p:cNvPr>
            <p:cNvSpPr/>
            <p:nvPr/>
          </p:nvSpPr>
          <p:spPr>
            <a:xfrm>
              <a:off x="2729456" y="3698608"/>
              <a:ext cx="567926" cy="3907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794B802-07BA-44D6-BB16-0F2583681AFE}"/>
                </a:ext>
              </a:extLst>
            </p:cNvPr>
            <p:cNvSpPr/>
            <p:nvPr/>
          </p:nvSpPr>
          <p:spPr>
            <a:xfrm>
              <a:off x="3560729" y="3112410"/>
              <a:ext cx="2091609" cy="15631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箭头: 右 19">
              <a:extLst>
                <a:ext uri="{FF2B5EF4-FFF2-40B4-BE49-F238E27FC236}">
                  <a16:creationId xmlns:a16="http://schemas.microsoft.com/office/drawing/2014/main" id="{BCF0F374-A6CD-4ABB-8220-8E16F1BFA0AA}"/>
                </a:ext>
              </a:extLst>
            </p:cNvPr>
            <p:cNvSpPr/>
            <p:nvPr/>
          </p:nvSpPr>
          <p:spPr>
            <a:xfrm>
              <a:off x="5915685" y="3698608"/>
              <a:ext cx="567926" cy="3907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C7CCDEF-69AA-4CB3-9391-434168BAD6AB}"/>
                </a:ext>
              </a:extLst>
            </p:cNvPr>
            <p:cNvSpPr txBox="1"/>
            <p:nvPr/>
          </p:nvSpPr>
          <p:spPr>
            <a:xfrm>
              <a:off x="957468" y="4675567"/>
              <a:ext cx="1508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嗅频参数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7ED27F2-C08A-46ED-BE49-3C0193961305}"/>
                </a:ext>
              </a:extLst>
            </p:cNvPr>
            <p:cNvSpPr txBox="1"/>
            <p:nvPr/>
          </p:nvSpPr>
          <p:spPr>
            <a:xfrm>
              <a:off x="6743486" y="4674690"/>
              <a:ext cx="150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基气味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E07E355-9352-4874-81B2-E4BCC4A7B424}"/>
                </a:ext>
              </a:extLst>
            </p:cNvPr>
            <p:cNvSpPr txBox="1"/>
            <p:nvPr/>
          </p:nvSpPr>
          <p:spPr>
            <a:xfrm>
              <a:off x="3852213" y="4674690"/>
              <a:ext cx="1508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解析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926DE6F-DFD0-40C6-9730-3E8E931D6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674" y="3263705"/>
              <a:ext cx="1193874" cy="126056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397DD631-61CE-420B-958A-1B2A6908ADCC}"/>
              </a:ext>
            </a:extLst>
          </p:cNvPr>
          <p:cNvSpPr txBox="1"/>
          <p:nvPr/>
        </p:nvSpPr>
        <p:spPr>
          <a:xfrm>
            <a:off x="4010437" y="5200303"/>
            <a:ext cx="418576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参数解析是复现配比的关键</a:t>
            </a:r>
          </a:p>
        </p:txBody>
      </p:sp>
    </p:spTree>
    <p:extLst>
      <p:ext uri="{BB962C8B-B14F-4D97-AF65-F5344CB8AC3E}">
        <p14:creationId xmlns:p14="http://schemas.microsoft.com/office/powerpoint/2010/main" val="754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0215F66-853C-46A8-B8EC-1AFD3FD5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二、研究内容与研究方案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6A4F6DE-D7B1-410F-9A61-E885A378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38AFC58-7242-4993-942E-CBB7AAF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0DF2D5A5-D460-4FE3-ADD2-6B6F79F3D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609594"/>
              </p:ext>
            </p:extLst>
          </p:nvPr>
        </p:nvGraphicFramePr>
        <p:xfrm>
          <a:off x="3528800" y="1102548"/>
          <a:ext cx="5052016" cy="5063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Visio" r:id="rId3" imgW="5884817" imgH="5827776" progId="Visio.Drawing.11">
                  <p:embed/>
                </p:oleObj>
              </mc:Choice>
              <mc:Fallback>
                <p:oleObj name="Visio" r:id="rId3" imgW="5884817" imgH="5827776" progId="Visio.Drawing.11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0DF2D5A5-D460-4FE3-ADD2-6B6F79F3DB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8800" y="1102548"/>
                        <a:ext cx="5052016" cy="5063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7531BB1-B876-4DD9-8582-AB7B8D3EF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参数解析与基气味配比</a:t>
            </a:r>
            <a:endParaRPr lang="zh-CN" altLang="en-US" dirty="0">
              <a:solidFill>
                <a:srgbClr val="FF9999"/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B36FACC-4165-4905-8006-29C1448D20F7}"/>
              </a:ext>
            </a:extLst>
          </p:cNvPr>
          <p:cNvGrpSpPr/>
          <p:nvPr/>
        </p:nvGrpSpPr>
        <p:grpSpPr>
          <a:xfrm>
            <a:off x="4704142" y="2668808"/>
            <a:ext cx="2701332" cy="2211508"/>
            <a:chOff x="2976657" y="2795921"/>
            <a:chExt cx="2943852" cy="2450993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214B0EA-E841-4B1E-A06A-8D60FE597339}"/>
                </a:ext>
              </a:extLst>
            </p:cNvPr>
            <p:cNvSpPr/>
            <p:nvPr/>
          </p:nvSpPr>
          <p:spPr>
            <a:xfrm>
              <a:off x="2976657" y="4245297"/>
              <a:ext cx="1040202" cy="1001617"/>
            </a:xfrm>
            <a:prstGeom prst="ellipse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腥臭</a:t>
              </a: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C5689E3-E3F8-4B69-99EE-274A87542731}"/>
                </a:ext>
              </a:extLst>
            </p:cNvPr>
            <p:cNvSpPr/>
            <p:nvPr/>
          </p:nvSpPr>
          <p:spPr>
            <a:xfrm>
              <a:off x="4939813" y="2795921"/>
              <a:ext cx="980696" cy="987505"/>
            </a:xfrm>
            <a:prstGeom prst="ellipse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草香</a:t>
              </a: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17DB3EEF-B140-4236-A64B-E135C9BB4F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7804" y="3564516"/>
              <a:ext cx="1086466" cy="923408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ED87E3C-CFF9-4493-BA74-AB8630B38B7D}"/>
              </a:ext>
            </a:extLst>
          </p:cNvPr>
          <p:cNvSpPr txBox="1"/>
          <p:nvPr/>
        </p:nvSpPr>
        <p:spPr>
          <a:xfrm>
            <a:off x="6006280" y="3893732"/>
            <a:ext cx="1299139" cy="416556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/>
              <a:t>对角抵消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78C1CD9-14F8-4D59-B9B7-2E0083A3FF2F}"/>
              </a:ext>
            </a:extLst>
          </p:cNvPr>
          <p:cNvGrpSpPr/>
          <p:nvPr/>
        </p:nvGrpSpPr>
        <p:grpSpPr>
          <a:xfrm>
            <a:off x="4966151" y="2028605"/>
            <a:ext cx="1618137" cy="1079804"/>
            <a:chOff x="3421473" y="2092936"/>
            <a:chExt cx="1763410" cy="1196737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39DD255-357B-4A76-BABB-5DD6F935C177}"/>
                </a:ext>
              </a:extLst>
            </p:cNvPr>
            <p:cNvSpPr/>
            <p:nvPr/>
          </p:nvSpPr>
          <p:spPr>
            <a:xfrm>
              <a:off x="3421473" y="2302168"/>
              <a:ext cx="980696" cy="987505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甜花香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40CD359-1572-42B1-ABA8-F976DF6C0127}"/>
                </a:ext>
              </a:extLst>
            </p:cNvPr>
            <p:cNvSpPr/>
            <p:nvPr/>
          </p:nvSpPr>
          <p:spPr>
            <a:xfrm>
              <a:off x="4204188" y="2092936"/>
              <a:ext cx="980695" cy="987505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酒香</a:t>
              </a:r>
            </a:p>
          </p:txBody>
        </p:sp>
        <p:cxnSp>
          <p:nvCxnSpPr>
            <p:cNvPr id="20" name="连接符: 曲线 19">
              <a:extLst>
                <a:ext uri="{FF2B5EF4-FFF2-40B4-BE49-F238E27FC236}">
                  <a16:creationId xmlns:a16="http://schemas.microsoft.com/office/drawing/2014/main" id="{CFE8FF51-99E9-4B0C-A4A0-8F0BA116C434}"/>
                </a:ext>
              </a:extLst>
            </p:cNvPr>
            <p:cNvCxnSpPr>
              <a:cxnSpLocks/>
              <a:stCxn id="16" idx="4"/>
              <a:endCxn id="15" idx="4"/>
            </p:cNvCxnSpPr>
            <p:nvPr/>
          </p:nvCxnSpPr>
          <p:spPr>
            <a:xfrm rot="5400000">
              <a:off x="4198563" y="2793699"/>
              <a:ext cx="209233" cy="782715"/>
            </a:xfrm>
            <a:prstGeom prst="curvedConnector3">
              <a:avLst>
                <a:gd name="adj1" fmla="val 235963"/>
              </a:avLst>
            </a:prstGeom>
            <a:ln w="38100">
              <a:solidFill>
                <a:schemeClr val="accent4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7FA4A6CA-7D17-4146-AAC9-71FF4F1C7C2A}"/>
              </a:ext>
            </a:extLst>
          </p:cNvPr>
          <p:cNvSpPr txBox="1"/>
          <p:nvPr/>
        </p:nvSpPr>
        <p:spPr>
          <a:xfrm>
            <a:off x="4900675" y="1624227"/>
            <a:ext cx="1299139" cy="416556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000" dirty="0"/>
              <a:t>相邻补强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3651932-8ADE-4CEE-AF85-2D514B970CFB}"/>
              </a:ext>
            </a:extLst>
          </p:cNvPr>
          <p:cNvSpPr txBox="1"/>
          <p:nvPr/>
        </p:nvSpPr>
        <p:spPr>
          <a:xfrm>
            <a:off x="4574582" y="6158579"/>
            <a:ext cx="3039134" cy="388218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自然界气味关系图</a:t>
            </a:r>
          </a:p>
        </p:txBody>
      </p:sp>
    </p:spTree>
    <p:extLst>
      <p:ext uri="{BB962C8B-B14F-4D97-AF65-F5344CB8AC3E}">
        <p14:creationId xmlns:p14="http://schemas.microsoft.com/office/powerpoint/2010/main" val="37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6A4F6DE-D7B1-410F-9A61-E885A378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38AFC58-7242-4993-942E-CBB7AAF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0215F66-853C-46A8-B8EC-1AFD3FD5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二、研究内容与研究方案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7531BB1-B876-4DD9-8582-AB7B8D3EF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参数解析与基气味配比</a:t>
            </a:r>
            <a:endParaRPr lang="zh-CN" altLang="en-US" dirty="0">
              <a:solidFill>
                <a:srgbClr val="FF9999"/>
              </a:solidFill>
            </a:endParaRP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0DF2D5A5-D460-4FE3-ADD2-6B6F79F3D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501782"/>
              </p:ext>
            </p:extLst>
          </p:nvPr>
        </p:nvGraphicFramePr>
        <p:xfrm>
          <a:off x="3389498" y="1180800"/>
          <a:ext cx="5410226" cy="542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6" name="Visio" r:id="rId3" imgW="5884817" imgH="5827776" progId="Visio.Drawing.11">
                  <p:embed/>
                </p:oleObj>
              </mc:Choice>
              <mc:Fallback>
                <p:oleObj name="Visio" r:id="rId3" imgW="5884817" imgH="5827776" progId="Visio.Drawing.11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0DF2D5A5-D460-4FE3-ADD2-6B6F79F3DB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498" y="1180800"/>
                        <a:ext cx="5410226" cy="5422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02F98336-FCD6-48DF-BE21-C9E04C2E78D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026444" y="1459345"/>
                <a:ext cx="8137922" cy="624360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zh-CN" altLang="en-US" sz="2000" dirty="0"/>
                  <a:t>据估算，人类能够嗅辩的自然界气味种类达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zh-CN" altLang="en-US" sz="2000" dirty="0"/>
                  <a:t>的数量级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02F98336-FCD6-48DF-BE21-C9E04C2E7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026444" y="1459345"/>
                <a:ext cx="8137922" cy="624360"/>
              </a:xfrm>
              <a:blipFill>
                <a:blip r:embed="rId5"/>
                <a:stretch>
                  <a:fillRect t="-106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ADEFEE5F-451A-4847-B9E5-C13D8B729717}"/>
              </a:ext>
            </a:extLst>
          </p:cNvPr>
          <p:cNvGrpSpPr/>
          <p:nvPr/>
        </p:nvGrpSpPr>
        <p:grpSpPr>
          <a:xfrm>
            <a:off x="2445540" y="2603378"/>
            <a:ext cx="7294658" cy="1757189"/>
            <a:chOff x="957468" y="3264195"/>
            <a:chExt cx="7294658" cy="1757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云形 18">
                  <a:extLst>
                    <a:ext uri="{FF2B5EF4-FFF2-40B4-BE49-F238E27FC236}">
                      <a16:creationId xmlns:a16="http://schemas.microsoft.com/office/drawing/2014/main" id="{E8B78C1A-9902-45D4-BD4F-4E46F0B966E6}"/>
                    </a:ext>
                  </a:extLst>
                </p:cNvPr>
                <p:cNvSpPr/>
                <p:nvPr/>
              </p:nvSpPr>
              <p:spPr>
                <a:xfrm>
                  <a:off x="957468" y="3327592"/>
                  <a:ext cx="1508641" cy="1132792"/>
                </a:xfrm>
                <a:prstGeom prst="cloud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</m:d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19" name="云形 18">
                  <a:extLst>
                    <a:ext uri="{FF2B5EF4-FFF2-40B4-BE49-F238E27FC236}">
                      <a16:creationId xmlns:a16="http://schemas.microsoft.com/office/drawing/2014/main" id="{E8B78C1A-9902-45D4-BD4F-4E46F0B966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68" y="3327592"/>
                  <a:ext cx="1508641" cy="1132792"/>
                </a:xfrm>
                <a:prstGeom prst="cloud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云形 20">
                  <a:extLst>
                    <a:ext uri="{FF2B5EF4-FFF2-40B4-BE49-F238E27FC236}">
                      <a16:creationId xmlns:a16="http://schemas.microsoft.com/office/drawing/2014/main" id="{E34375B1-6824-43E2-903D-125D979C5071}"/>
                    </a:ext>
                  </a:extLst>
                </p:cNvPr>
                <p:cNvSpPr/>
                <p:nvPr/>
              </p:nvSpPr>
              <p:spPr>
                <a:xfrm>
                  <a:off x="6743485" y="3327591"/>
                  <a:ext cx="1508641" cy="1132793"/>
                </a:xfrm>
                <a:prstGeom prst="cloud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1" name="云形 20">
                  <a:extLst>
                    <a:ext uri="{FF2B5EF4-FFF2-40B4-BE49-F238E27FC236}">
                      <a16:creationId xmlns:a16="http://schemas.microsoft.com/office/drawing/2014/main" id="{E34375B1-6824-43E2-903D-125D979C50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3485" y="3327591"/>
                  <a:ext cx="1508641" cy="1132793"/>
                </a:xfrm>
                <a:prstGeom prst="cloud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箭头: 右 21">
              <a:extLst>
                <a:ext uri="{FF2B5EF4-FFF2-40B4-BE49-F238E27FC236}">
                  <a16:creationId xmlns:a16="http://schemas.microsoft.com/office/drawing/2014/main" id="{4AD3AE95-54C6-41F3-86EF-167C65A559E7}"/>
                </a:ext>
              </a:extLst>
            </p:cNvPr>
            <p:cNvSpPr/>
            <p:nvPr/>
          </p:nvSpPr>
          <p:spPr>
            <a:xfrm>
              <a:off x="2729456" y="3698608"/>
              <a:ext cx="567926" cy="3907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01FAD3EE-514E-44ED-B4E2-E1D6B41A87AA}"/>
                    </a:ext>
                  </a:extLst>
                </p:cNvPr>
                <p:cNvSpPr/>
                <p:nvPr/>
              </p:nvSpPr>
              <p:spPr>
                <a:xfrm>
                  <a:off x="3557256" y="3264195"/>
                  <a:ext cx="2091609" cy="12595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01FAD3EE-514E-44ED-B4E2-E1D6B41A87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7256" y="3264195"/>
                  <a:ext cx="2091609" cy="12595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6BA3EAAC-0778-4E32-BCC2-EE89AD643045}"/>
                </a:ext>
              </a:extLst>
            </p:cNvPr>
            <p:cNvSpPr/>
            <p:nvPr/>
          </p:nvSpPr>
          <p:spPr>
            <a:xfrm>
              <a:off x="5915685" y="3698608"/>
              <a:ext cx="567926" cy="3907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02E5520-4C8C-4B5A-AC75-8F6863634A42}"/>
                </a:ext>
              </a:extLst>
            </p:cNvPr>
            <p:cNvSpPr txBox="1"/>
            <p:nvPr/>
          </p:nvSpPr>
          <p:spPr>
            <a:xfrm>
              <a:off x="957468" y="4650169"/>
              <a:ext cx="1508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zh-CN" altLang="en-US" dirty="0"/>
                <a:t>嗅频参数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1124131-C640-4BD4-8C3D-93E597EF7AC1}"/>
                </a:ext>
              </a:extLst>
            </p:cNvPr>
            <p:cNvSpPr txBox="1"/>
            <p:nvPr/>
          </p:nvSpPr>
          <p:spPr>
            <a:xfrm>
              <a:off x="6743485" y="4652052"/>
              <a:ext cx="150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zh-CN" altLang="en-US" dirty="0"/>
                <a:t>基气味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B5A0715-BFB5-4259-9E59-182D6FD871F9}"/>
                </a:ext>
              </a:extLst>
            </p:cNvPr>
            <p:cNvSpPr txBox="1"/>
            <p:nvPr/>
          </p:nvSpPr>
          <p:spPr>
            <a:xfrm>
              <a:off x="3854496" y="4650169"/>
              <a:ext cx="1508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</a:rPr>
                <a:t>机器学习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661F763F-6502-4D9A-8D0D-4FEE1FD544B7}"/>
              </a:ext>
            </a:extLst>
          </p:cNvPr>
          <p:cNvSpPr/>
          <p:nvPr/>
        </p:nvSpPr>
        <p:spPr>
          <a:xfrm>
            <a:off x="2911122" y="5025372"/>
            <a:ext cx="6366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确定</a:t>
            </a:r>
            <a:r>
              <a:rPr lang="en-US" altLang="zh-CN" sz="2400" dirty="0">
                <a:solidFill>
                  <a:srgbClr val="FF0000"/>
                </a:solidFill>
              </a:rPr>
              <a:t>24</a:t>
            </a:r>
            <a:r>
              <a:rPr lang="zh-CN" altLang="en-US" sz="2400" dirty="0">
                <a:solidFill>
                  <a:srgbClr val="FF0000"/>
                </a:solidFill>
              </a:rPr>
              <a:t>种</a:t>
            </a:r>
            <a:r>
              <a:rPr lang="zh-CN" altLang="en-US" sz="2400" dirty="0"/>
              <a:t>基气味，设定</a:t>
            </a:r>
            <a:r>
              <a:rPr lang="en-US" altLang="zh-CN" sz="2400" dirty="0">
                <a:solidFill>
                  <a:srgbClr val="FF0000"/>
                </a:solidFill>
              </a:rPr>
              <a:t>16</a:t>
            </a:r>
            <a:r>
              <a:rPr lang="zh-CN" altLang="en-US" sz="2400" dirty="0"/>
              <a:t>个级别的基气味用量</a:t>
            </a:r>
          </a:p>
        </p:txBody>
      </p:sp>
    </p:spTree>
    <p:extLst>
      <p:ext uri="{BB962C8B-B14F-4D97-AF65-F5344CB8AC3E}">
        <p14:creationId xmlns:p14="http://schemas.microsoft.com/office/powerpoint/2010/main" val="34972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4044221-EA05-4ABF-955D-0F0D7642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4C65E8C-C49D-4706-AF96-7F2FA724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8417C32-4F16-4912-9A81-4F03699F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二、研究内容与研究方案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394C391-C814-45E1-AAFE-8708972375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26444" y="1393508"/>
            <a:ext cx="8137922" cy="5053337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zh-CN" altLang="en-US" sz="2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AE94812-0B24-4DB4-B48C-5D1E17B624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5. </a:t>
            </a:r>
            <a:r>
              <a:rPr lang="zh-CN" altLang="en-US" dirty="0"/>
              <a:t>终端复现装置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AF1573-3198-46B3-B721-E4350E042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24" y="1964498"/>
            <a:ext cx="8886049" cy="38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5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>
            <a:extLst>
              <a:ext uri="{FF2B5EF4-FFF2-40B4-BE49-F238E27FC236}">
                <a16:creationId xmlns:a16="http://schemas.microsoft.com/office/drawing/2014/main" id="{E9747E3E-C2D4-4E3C-AB81-AF6CCA214BCB}"/>
              </a:ext>
            </a:extLst>
          </p:cNvPr>
          <p:cNvSpPr txBox="1"/>
          <p:nvPr/>
        </p:nvSpPr>
        <p:spPr>
          <a:xfrm>
            <a:off x="1400176" y="1341965"/>
            <a:ext cx="4330786" cy="504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zh-CN" altLang="en-US" sz="2400" b="1" dirty="0">
                <a:solidFill>
                  <a:srgbClr val="E6212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广东工业大学（信息工程学院）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20F77E6-AA81-4E05-B49B-6BAE9BC3E0C7}"/>
              </a:ext>
            </a:extLst>
          </p:cNvPr>
          <p:cNvSpPr txBox="1"/>
          <p:nvPr/>
        </p:nvSpPr>
        <p:spPr>
          <a:xfrm>
            <a:off x="6406482" y="1983137"/>
            <a:ext cx="4534339" cy="4433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313" indent="-214313"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年成立，现依托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广东省仿生嗅觉工程技术研究中心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研究中心人员包括：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中国工程院院士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名、教授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名、副教授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名、博士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、博士生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名以及硕士生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余人；</a:t>
            </a:r>
          </a:p>
          <a:p>
            <a:pPr marL="214313" indent="-214313"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深入落实产学研结合举措，与多个企业建立了长期稳定的合作关系，建设有中央财政支持地方高校项目的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仿生嗅觉应用技术科研平台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、省级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研究生联合培养基地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个研发平台。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CEF67E32-706F-48C3-B4FD-D0FE1ADB2252}"/>
              </a:ext>
            </a:extLst>
          </p:cNvPr>
          <p:cNvCxnSpPr>
            <a:cxnSpLocks/>
          </p:cNvCxnSpPr>
          <p:nvPr/>
        </p:nvCxnSpPr>
        <p:spPr>
          <a:xfrm>
            <a:off x="1400176" y="1845965"/>
            <a:ext cx="4330786" cy="0"/>
          </a:xfrm>
          <a:prstGeom prst="line">
            <a:avLst/>
          </a:prstGeom>
          <a:ln w="15875" cap="rnd">
            <a:solidFill>
              <a:srgbClr val="E62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8C48FAD9-9C4E-41B2-8169-D5D17F2421BF}"/>
              </a:ext>
            </a:extLst>
          </p:cNvPr>
          <p:cNvSpPr txBox="1"/>
          <p:nvPr/>
        </p:nvSpPr>
        <p:spPr>
          <a:xfrm>
            <a:off x="1400177" y="1983137"/>
            <a:ext cx="4330785" cy="4433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313" indent="-214313"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广东省高水平大学重点建设高校，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年以来，工程学科位居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ESI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世界排名前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行列；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珠江学者岗位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设岗学科（二级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个）；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一级博士点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：信息与通信工程；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0000"/>
              </a:lnSpc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硕士学位点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个一级、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个二级、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个工程硕士领域授权点；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学院建设有国家发改委“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制造物联网国家地方工程实验室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”、“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现代信息技术实验室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”等省部级重点实验室。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EED74C4-83A3-4AED-A17F-C53550D6CC67}"/>
              </a:ext>
            </a:extLst>
          </p:cNvPr>
          <p:cNvCxnSpPr>
            <a:cxnSpLocks/>
          </p:cNvCxnSpPr>
          <p:nvPr/>
        </p:nvCxnSpPr>
        <p:spPr>
          <a:xfrm>
            <a:off x="6378487" y="1845965"/>
            <a:ext cx="4534339" cy="0"/>
          </a:xfrm>
          <a:prstGeom prst="line">
            <a:avLst/>
          </a:prstGeom>
          <a:ln w="15875" cap="rnd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0B9D5059-2ACF-49C1-BF17-3350451D66FF}"/>
              </a:ext>
            </a:extLst>
          </p:cNvPr>
          <p:cNvSpPr txBox="1"/>
          <p:nvPr/>
        </p:nvSpPr>
        <p:spPr>
          <a:xfrm>
            <a:off x="8544535" y="1341965"/>
            <a:ext cx="2192732" cy="50400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defPPr>
              <a:defRPr lang="zh-CN"/>
            </a:defPPr>
            <a:lvl1pPr>
              <a:defRPr sz="2800">
                <a:solidFill>
                  <a:srgbClr val="E62129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algn="r"/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</a:rPr>
              <a:t>仿生嗅觉团队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7FEF609-BC54-40CD-A675-20914FAF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6A2970-9228-4F22-A938-3E1CF5DFF9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925" y="790791"/>
            <a:ext cx="10850561" cy="4995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/>
              <a:t>1. </a:t>
            </a:r>
            <a:r>
              <a:rPr lang="zh-CN" altLang="en-US" dirty="0"/>
              <a:t>广东工业大学与仿生嗅觉团队</a:t>
            </a:r>
          </a:p>
        </p:txBody>
      </p:sp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630CF122-5364-4938-9D86-F130A0F3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157" y="6497659"/>
            <a:ext cx="2182416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CF1E85C-78C0-4325-ADCD-2ECDB38E2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67" y="1125620"/>
            <a:ext cx="790076" cy="82744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9B04CBB-8A99-4547-8F7B-64397C040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14" y="1300834"/>
            <a:ext cx="643551" cy="65066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45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>
            <a:extLst>
              <a:ext uri="{FF2B5EF4-FFF2-40B4-BE49-F238E27FC236}">
                <a16:creationId xmlns:a16="http://schemas.microsoft.com/office/drawing/2014/main" id="{E9747E3E-C2D4-4E3C-AB81-AF6CCA214BCB}"/>
              </a:ext>
            </a:extLst>
          </p:cNvPr>
          <p:cNvSpPr txBox="1"/>
          <p:nvPr/>
        </p:nvSpPr>
        <p:spPr>
          <a:xfrm>
            <a:off x="1358134" y="1315404"/>
            <a:ext cx="1642737" cy="502412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zh-CN" altLang="en-US" sz="2400" b="1" dirty="0">
                <a:solidFill>
                  <a:srgbClr val="E6212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瑞德智能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C48FAD9-9C4E-41B2-8169-D5D17F2421BF}"/>
              </a:ext>
            </a:extLst>
          </p:cNvPr>
          <p:cNvSpPr txBox="1"/>
          <p:nvPr/>
        </p:nvSpPr>
        <p:spPr>
          <a:xfrm>
            <a:off x="1358134" y="1993219"/>
            <a:ext cx="4548385" cy="4423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313" indent="-2143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+mn-ea"/>
              </a:rPr>
              <a:t>于</a:t>
            </a:r>
            <a:r>
              <a:rPr lang="en-US" altLang="zh-CN" sz="1600" dirty="0">
                <a:latin typeface="+mn-ea"/>
              </a:rPr>
              <a:t>1997</a:t>
            </a:r>
            <a:r>
              <a:rPr lang="zh-CN" altLang="en-US" sz="1600" dirty="0">
                <a:latin typeface="+mn-ea"/>
              </a:rPr>
              <a:t>年</a:t>
            </a:r>
            <a:r>
              <a:rPr lang="en-US" altLang="zh-CN" sz="1600" dirty="0">
                <a:latin typeface="+mn-ea"/>
              </a:rPr>
              <a:t>2</a:t>
            </a:r>
            <a:r>
              <a:rPr lang="zh-CN" altLang="en-US" sz="1600" dirty="0">
                <a:latin typeface="+mn-ea"/>
              </a:rPr>
              <a:t>月成立，是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国内最早</a:t>
            </a:r>
            <a:r>
              <a:rPr lang="zh-CN" altLang="en-US" sz="1600" dirty="0">
                <a:latin typeface="+mn-ea"/>
              </a:rPr>
              <a:t>从事家用电器控制器研发、制造和销售的企业之一，</a:t>
            </a:r>
            <a:r>
              <a:rPr lang="en-US" altLang="zh-CN" sz="1600" dirty="0">
                <a:latin typeface="+mn-ea"/>
              </a:rPr>
              <a:t>2015</a:t>
            </a:r>
            <a:r>
              <a:rPr lang="zh-CN" altLang="en-US" sz="1600" dirty="0">
                <a:latin typeface="+mn-ea"/>
              </a:rPr>
              <a:t>年</a:t>
            </a:r>
            <a:r>
              <a:rPr lang="en-US" altLang="zh-CN" sz="1600" dirty="0">
                <a:latin typeface="+mn-ea"/>
              </a:rPr>
              <a:t>10</a:t>
            </a:r>
            <a:r>
              <a:rPr lang="zh-CN" altLang="en-US" sz="1600" dirty="0">
                <a:latin typeface="+mn-ea"/>
              </a:rPr>
              <a:t>月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新三板挂牌</a:t>
            </a:r>
            <a:r>
              <a:rPr lang="zh-CN" altLang="en-US" sz="1600" dirty="0">
                <a:latin typeface="+mn-ea"/>
              </a:rPr>
              <a:t>；</a:t>
            </a:r>
            <a:endParaRPr lang="en-US" altLang="zh-CN" sz="1600" dirty="0">
              <a:latin typeface="+mn-ea"/>
            </a:endParaRPr>
          </a:p>
          <a:p>
            <a:pPr marL="214313" indent="-214313">
              <a:lnSpc>
                <a:spcPct val="120000"/>
              </a:lnSpc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+mn-ea"/>
              </a:rPr>
              <a:t>拥有强大的从电子元器件进厂至 </a:t>
            </a:r>
            <a:r>
              <a:rPr lang="en-US" altLang="zh-CN" sz="1600" dirty="0">
                <a:latin typeface="+mn-ea"/>
              </a:rPr>
              <a:t>PCBA </a:t>
            </a:r>
            <a:r>
              <a:rPr lang="zh-CN" altLang="en-US" sz="1600" dirty="0">
                <a:latin typeface="+mn-ea"/>
              </a:rPr>
              <a:t>成品出货为一体的家电智能控制器产品设计、研发、制造服务能力，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在智能家电控制器行业处于领导地位； 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pPr marL="214313" indent="-2143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+mn-ea"/>
              </a:rPr>
              <a:t>瑞德智能是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国家火炬重点高新技术企业、广东省软件和信息服务业重点企业、拥有广东省著名商标；中国智能家居产业联盟理事长单位、广东省物联网产业联盟理事单位、广东省白色家电联盟的副理事长单位；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pPr marL="214313" indent="-214313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+mn-ea"/>
              </a:rPr>
              <a:t>承担了国家工信部物联网专项、广东省重大科技专项、顺德区物联网专项等多项政府科研项目。</a:t>
            </a:r>
            <a:br>
              <a:rPr lang="zh-CN" altLang="en-US" sz="1600" dirty="0">
                <a:latin typeface="+mn-ea"/>
              </a:rPr>
            </a:br>
            <a:br>
              <a:rPr lang="zh-CN" altLang="en-US" sz="1600" dirty="0">
                <a:latin typeface="+mn-ea"/>
              </a:rPr>
            </a:br>
            <a:endParaRPr lang="en-US" altLang="zh-CN" sz="1600" dirty="0">
              <a:latin typeface="+mn-ea"/>
            </a:endParaRPr>
          </a:p>
          <a:p>
            <a:pPr>
              <a:spcBef>
                <a:spcPts val="900"/>
              </a:spcBef>
            </a:pPr>
            <a:endParaRPr lang="en-US" altLang="zh-CN" sz="1600" dirty="0"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9D5059-2ACF-49C1-BF17-3350451D66FF}"/>
              </a:ext>
            </a:extLst>
          </p:cNvPr>
          <p:cNvSpPr txBox="1"/>
          <p:nvPr/>
        </p:nvSpPr>
        <p:spPr>
          <a:xfrm>
            <a:off x="9340935" y="1290321"/>
            <a:ext cx="1141488" cy="52749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defPPr>
              <a:defRPr lang="zh-CN"/>
            </a:defPPr>
            <a:lvl1pPr algn="r">
              <a:defRPr b="1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2400" dirty="0"/>
              <a:t>新边界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374F31A-2185-444C-ADAA-FB6DFD388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r="28747"/>
          <a:stretch/>
        </p:blipFill>
        <p:spPr>
          <a:xfrm>
            <a:off x="668867" y="1315403"/>
            <a:ext cx="848553" cy="616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602E69-4F64-488B-B024-3D1EE4498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423" y="1341813"/>
            <a:ext cx="978951" cy="47600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BAB76E2-7788-471A-84F0-EF0451451791}"/>
              </a:ext>
            </a:extLst>
          </p:cNvPr>
          <p:cNvSpPr txBox="1"/>
          <p:nvPr/>
        </p:nvSpPr>
        <p:spPr>
          <a:xfrm>
            <a:off x="6285483" y="1993220"/>
            <a:ext cx="4338974" cy="4276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313" indent="-214313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+mn-ea"/>
              </a:rPr>
              <a:t>于</a:t>
            </a:r>
            <a:r>
              <a:rPr lang="en-US" altLang="zh-CN" sz="1600" dirty="0">
                <a:latin typeface="+mn-ea"/>
              </a:rPr>
              <a:t>2016</a:t>
            </a:r>
            <a:r>
              <a:rPr lang="zh-CN" altLang="en-US" sz="1600" dirty="0">
                <a:latin typeface="+mn-ea"/>
              </a:rPr>
              <a:t>年</a:t>
            </a:r>
            <a:r>
              <a:rPr lang="en-US" altLang="zh-CN" sz="1600" dirty="0">
                <a:latin typeface="+mn-ea"/>
              </a:rPr>
              <a:t>8</a:t>
            </a:r>
            <a:r>
              <a:rPr lang="zh-CN" altLang="en-US" sz="1600" dirty="0">
                <a:latin typeface="+mn-ea"/>
              </a:rPr>
              <a:t>月成立，公司核心团队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源自于瑞德智能；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pPr marL="214313" indent="-214313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+mn-ea"/>
              </a:rPr>
              <a:t>从事智能传感器、智能硬件等产品开发，主营硬件优化；</a:t>
            </a:r>
            <a:endParaRPr lang="en-US" altLang="zh-CN" sz="1600" dirty="0">
              <a:latin typeface="+mn-ea"/>
            </a:endParaRPr>
          </a:p>
          <a:p>
            <a:pPr marL="214313" indent="-214313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+mn-ea"/>
              </a:rPr>
              <a:t>公司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拥有高配置测试平台</a:t>
            </a:r>
            <a:r>
              <a:rPr lang="zh-CN" altLang="en-US" sz="1600" dirty="0">
                <a:latin typeface="+mn-ea"/>
              </a:rPr>
              <a:t>，配备有国内先进的研究技术检测设备仪器，并通过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ISO9001 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质量管理体系认证</a:t>
            </a:r>
            <a:r>
              <a:rPr lang="zh-CN" altLang="en-US" sz="1600" dirty="0">
                <a:latin typeface="+mn-ea"/>
              </a:rPr>
              <a:t>和实现信息化管理的高科技企业。</a:t>
            </a:r>
            <a:endParaRPr lang="en-US" altLang="zh-CN" sz="1600" dirty="0">
              <a:latin typeface="+mn-ea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EDE04AF-4BEB-4E91-A061-B4BBB45A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7A4A901E-BA34-42F3-875F-BD5FEC9A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E701726-EE15-4343-B9D8-F15159A2E6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 瑞德智能和新边界</a:t>
            </a:r>
            <a:endParaRPr lang="en-US" altLang="zh-CN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E522690-6F2F-4147-AA65-19FAD4480325}"/>
              </a:ext>
            </a:extLst>
          </p:cNvPr>
          <p:cNvCxnSpPr>
            <a:cxnSpLocks/>
          </p:cNvCxnSpPr>
          <p:nvPr/>
        </p:nvCxnSpPr>
        <p:spPr>
          <a:xfrm>
            <a:off x="1358134" y="1852184"/>
            <a:ext cx="4404037" cy="0"/>
          </a:xfrm>
          <a:prstGeom prst="line">
            <a:avLst/>
          </a:prstGeom>
          <a:ln w="15875" cap="rnd">
            <a:solidFill>
              <a:srgbClr val="E62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775CD70-FE4D-413E-BB56-D9107445DAF7}"/>
              </a:ext>
            </a:extLst>
          </p:cNvPr>
          <p:cNvCxnSpPr>
            <a:cxnSpLocks/>
          </p:cNvCxnSpPr>
          <p:nvPr/>
        </p:nvCxnSpPr>
        <p:spPr>
          <a:xfrm>
            <a:off x="6386286" y="1852184"/>
            <a:ext cx="4034971" cy="0"/>
          </a:xfrm>
          <a:prstGeom prst="line">
            <a:avLst/>
          </a:prstGeom>
          <a:ln w="15875" cap="rnd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95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A1C8DC7-7AD5-4075-AF57-ECECC418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51" y="0"/>
            <a:ext cx="8137922" cy="6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67F33A5-C772-4DA4-85EA-FDA27489D1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团队发展历程</a:t>
            </a:r>
          </a:p>
        </p:txBody>
      </p:sp>
      <p:sp>
        <p:nvSpPr>
          <p:cNvPr id="7" name="灯片编号占位符 2">
            <a:extLst>
              <a:ext uri="{FF2B5EF4-FFF2-40B4-BE49-F238E27FC236}">
                <a16:creationId xmlns:a16="http://schemas.microsoft.com/office/drawing/2014/main" id="{AB99A0FB-F785-4D44-9040-32AB564F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157" y="6497659"/>
            <a:ext cx="2182416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6FDCC6-7AD3-4D50-8A4D-41597F13B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40" y="1231881"/>
            <a:ext cx="10039418" cy="51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1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3821061-EBAE-44E4-8898-B24CCD74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E8F0FF-035C-4BDE-AC86-5AAD6548E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D41C09EC-53C6-421A-8B61-B95D063F88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0" y="1316447"/>
            <a:ext cx="7625492" cy="2567734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zh-CN" altLang="en-US" sz="1700" dirty="0">
                <a:latin typeface="+mn-ea"/>
              </a:rPr>
              <a:t>广东工业大学  教授、博士生导师</a:t>
            </a:r>
            <a:endParaRPr lang="en-US" altLang="zh-CN" sz="1700" dirty="0">
              <a:latin typeface="+mn-ea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1700" dirty="0">
                <a:latin typeface="+mn-ea"/>
              </a:rPr>
              <a:t>国家自然科学基金</a:t>
            </a:r>
            <a:r>
              <a:rPr lang="en-US" altLang="zh-CN" sz="1700" dirty="0">
                <a:solidFill>
                  <a:srgbClr val="FF0000"/>
                </a:solidFill>
                <a:latin typeface="+mn-ea"/>
              </a:rPr>
              <a:t>2</a:t>
            </a:r>
            <a:r>
              <a:rPr lang="zh-CN" altLang="en-US" sz="1700" dirty="0">
                <a:latin typeface="+mn-ea"/>
              </a:rPr>
              <a:t>项、省部级项目</a:t>
            </a:r>
            <a:r>
              <a:rPr lang="en-US" altLang="zh-CN" sz="1700" dirty="0">
                <a:solidFill>
                  <a:srgbClr val="FF0000"/>
                </a:solidFill>
                <a:latin typeface="+mn-ea"/>
              </a:rPr>
              <a:t>15+</a:t>
            </a:r>
            <a:r>
              <a:rPr lang="zh-CN" altLang="en-US" sz="1700" dirty="0">
                <a:latin typeface="+mn-ea"/>
              </a:rPr>
              <a:t>项等</a:t>
            </a:r>
            <a:endParaRPr lang="en-US" altLang="zh-CN" sz="1700" dirty="0">
              <a:latin typeface="+mn-ea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1700" dirty="0">
                <a:latin typeface="+mn-ea"/>
              </a:rPr>
              <a:t>发表论文</a:t>
            </a:r>
            <a:r>
              <a:rPr lang="en-US" altLang="zh-CN" sz="1700" dirty="0">
                <a:solidFill>
                  <a:srgbClr val="FF0000"/>
                </a:solidFill>
                <a:latin typeface="+mn-ea"/>
              </a:rPr>
              <a:t>30+</a:t>
            </a:r>
            <a:r>
              <a:rPr lang="zh-CN" altLang="en-US" sz="1700" dirty="0">
                <a:latin typeface="+mn-ea"/>
              </a:rPr>
              <a:t>篇、已授权发明专利</a:t>
            </a:r>
            <a:r>
              <a:rPr lang="en-US" altLang="zh-CN" sz="1700" dirty="0">
                <a:solidFill>
                  <a:srgbClr val="FF0000"/>
                </a:solidFill>
                <a:latin typeface="+mn-ea"/>
              </a:rPr>
              <a:t>9</a:t>
            </a:r>
            <a:r>
              <a:rPr lang="zh-CN" altLang="en-US" sz="1700" dirty="0">
                <a:latin typeface="+mn-ea"/>
              </a:rPr>
              <a:t>项、出版专著</a:t>
            </a:r>
            <a:r>
              <a:rPr lang="en-US" altLang="zh-CN" sz="1700" dirty="0">
                <a:solidFill>
                  <a:srgbClr val="FF0000"/>
                </a:solidFill>
                <a:latin typeface="+mn-ea"/>
              </a:rPr>
              <a:t>3</a:t>
            </a:r>
            <a:r>
              <a:rPr lang="zh-CN" altLang="en-US" sz="1700" dirty="0">
                <a:latin typeface="+mn-ea"/>
              </a:rPr>
              <a:t>部</a:t>
            </a:r>
            <a:endParaRPr lang="en-US" altLang="zh-CN" sz="1700" dirty="0">
              <a:latin typeface="+mn-ea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1700" dirty="0"/>
              <a:t>接受</a:t>
            </a:r>
            <a:r>
              <a:rPr lang="zh-CN" altLang="zh-CN" sz="1700" dirty="0">
                <a:solidFill>
                  <a:srgbClr val="FF0000"/>
                </a:solidFill>
              </a:rPr>
              <a:t>《科技日报》</a:t>
            </a:r>
            <a:r>
              <a:rPr lang="zh-CN" altLang="en-US" sz="1700" dirty="0"/>
              <a:t>和</a:t>
            </a:r>
            <a:r>
              <a:rPr lang="zh-CN" altLang="zh-CN" sz="1700" dirty="0">
                <a:solidFill>
                  <a:srgbClr val="FF0000"/>
                </a:solidFill>
              </a:rPr>
              <a:t>《辽宁日报》</a:t>
            </a:r>
            <a:r>
              <a:rPr lang="zh-CN" altLang="en-US" sz="1700" dirty="0"/>
              <a:t>关于仿生嗅觉</a:t>
            </a:r>
            <a:r>
              <a:rPr lang="zh-CN" altLang="zh-CN" sz="1700" dirty="0"/>
              <a:t>专访</a:t>
            </a:r>
            <a:endParaRPr lang="en-US" altLang="zh-CN" sz="1700" dirty="0">
              <a:latin typeface="+mn-ea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CN" sz="1700" dirty="0">
                <a:solidFill>
                  <a:srgbClr val="FF0000"/>
                </a:solidFill>
                <a:latin typeface="+mn-ea"/>
              </a:rPr>
              <a:t>2</a:t>
            </a:r>
            <a:r>
              <a:rPr lang="zh-CN" altLang="zh-CN" sz="1700" dirty="0">
                <a:latin typeface="+mn-ea"/>
              </a:rPr>
              <a:t>次获得</a:t>
            </a:r>
            <a:r>
              <a:rPr lang="zh-CN" altLang="zh-CN" sz="1700" dirty="0">
                <a:solidFill>
                  <a:srgbClr val="FF0000"/>
                </a:solidFill>
                <a:latin typeface="+mn-ea"/>
              </a:rPr>
              <a:t>佛山市科技技术奖</a:t>
            </a:r>
            <a:r>
              <a:rPr lang="zh-CN" altLang="zh-CN" sz="1700" dirty="0">
                <a:latin typeface="+mn-ea"/>
              </a:rPr>
              <a:t>以及“</a:t>
            </a:r>
            <a:r>
              <a:rPr lang="zh-CN" altLang="zh-CN" sz="1700" dirty="0">
                <a:solidFill>
                  <a:srgbClr val="FF0000"/>
                </a:solidFill>
                <a:latin typeface="+mn-ea"/>
              </a:rPr>
              <a:t>先进科技工作者</a:t>
            </a:r>
            <a:r>
              <a:rPr lang="zh-CN" altLang="zh-CN" sz="1700" dirty="0">
                <a:latin typeface="+mn-ea"/>
              </a:rPr>
              <a:t>”称号</a:t>
            </a:r>
            <a:endParaRPr lang="en-US" altLang="zh-CN" sz="1700" dirty="0">
              <a:latin typeface="+mn-ea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1700" dirty="0"/>
              <a:t>曾受邀</a:t>
            </a:r>
            <a:r>
              <a:rPr lang="zh-CN" altLang="zh-CN" sz="1700" dirty="0"/>
              <a:t>到新西兰、美国、法国、英国等多国的研究机构</a:t>
            </a:r>
            <a:r>
              <a:rPr lang="zh-CN" altLang="en-US" sz="1700" dirty="0"/>
              <a:t>进行</a:t>
            </a:r>
            <a:r>
              <a:rPr lang="zh-CN" altLang="zh-CN" sz="1700" dirty="0"/>
              <a:t>学术交流和研究</a:t>
            </a:r>
            <a:endParaRPr lang="en-US" altLang="zh-CN" sz="1700" dirty="0">
              <a:latin typeface="+mn-ea"/>
            </a:endParaRPr>
          </a:p>
          <a:p>
            <a:pPr marL="0" lvl="1" indent="0">
              <a:buNone/>
            </a:pPr>
            <a:endParaRPr lang="en-US" altLang="zh-CN" sz="1800" dirty="0">
              <a:latin typeface="+mn-ea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2C0EE1F-C016-4237-88E4-DB411C9E6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项目负责人：骆德汉</a:t>
            </a:r>
          </a:p>
        </p:txBody>
      </p:sp>
      <p:pic>
        <p:nvPicPr>
          <p:cNvPr id="5124" name="Picture 4" descr="D1E621087CEC84D8E8225E9F013_FC2AACB1_21EF">
            <a:extLst>
              <a:ext uri="{FF2B5EF4-FFF2-40B4-BE49-F238E27FC236}">
                <a16:creationId xmlns:a16="http://schemas.microsoft.com/office/drawing/2014/main" id="{071856A2-94E5-4A65-A04F-7738B3FF6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74" y="1281770"/>
            <a:ext cx="1863000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110A6B4-E9AA-43A0-82A9-8F4889A116B3}"/>
              </a:ext>
            </a:extLst>
          </p:cNvPr>
          <p:cNvSpPr/>
          <p:nvPr/>
        </p:nvSpPr>
        <p:spPr>
          <a:xfrm>
            <a:off x="1016000" y="3940628"/>
            <a:ext cx="7625492" cy="18198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n-ea"/>
              </a:rPr>
              <a:t>学术兼职：</a:t>
            </a:r>
            <a:endParaRPr lang="en-US" altLang="zh-CN" b="1" dirty="0">
              <a:solidFill>
                <a:srgbClr val="FF0000"/>
              </a:solidFill>
              <a:latin typeface="+mn-ea"/>
            </a:endParaRPr>
          </a:p>
          <a:p>
            <a:pPr marL="180000" lvl="1" indent="180000"/>
            <a:r>
              <a:rPr lang="zh-CN" altLang="en-US" sz="1600" dirty="0">
                <a:latin typeface="+mn-ea"/>
              </a:rPr>
              <a:t>广东省仿生嗅觉工程技术研究中心主任</a:t>
            </a:r>
            <a:endParaRPr lang="en-US" altLang="zh-CN" sz="1600" dirty="0">
              <a:latin typeface="+mn-ea"/>
            </a:endParaRPr>
          </a:p>
          <a:p>
            <a:pPr marL="180000" lvl="1" indent="180000"/>
            <a:r>
              <a:rPr lang="zh-CN" altLang="en-US" sz="1600" dirty="0">
                <a:latin typeface="+mn-ea"/>
              </a:rPr>
              <a:t>国家科技奖励评审专家、</a:t>
            </a:r>
            <a:endParaRPr lang="en-US" altLang="zh-CN" sz="1600" dirty="0">
              <a:latin typeface="+mn-ea"/>
            </a:endParaRPr>
          </a:p>
          <a:p>
            <a:pPr marL="180000" lvl="1" indent="180000"/>
            <a:r>
              <a:rPr lang="zh-CN" altLang="en-US" sz="1600" dirty="0">
                <a:latin typeface="+mn-ea"/>
              </a:rPr>
              <a:t>国家自然科学基金函评专家、</a:t>
            </a:r>
            <a:endParaRPr lang="en-US" altLang="zh-CN" sz="1600" dirty="0">
              <a:latin typeface="+mn-ea"/>
            </a:endParaRPr>
          </a:p>
          <a:p>
            <a:pPr marL="180000" lvl="1" indent="180000"/>
            <a:r>
              <a:rPr lang="zh-CN" altLang="zh-CN" sz="1600" dirty="0">
                <a:latin typeface="+mn-ea"/>
              </a:rPr>
              <a:t>国际期刊《</a:t>
            </a:r>
            <a:r>
              <a:rPr lang="en-US" altLang="zh-CN" sz="1600" dirty="0">
                <a:latin typeface="+mn-ea"/>
              </a:rPr>
              <a:t>Sensors</a:t>
            </a:r>
            <a:r>
              <a:rPr lang="zh-CN" altLang="zh-CN" sz="1600" dirty="0">
                <a:latin typeface="+mn-ea"/>
              </a:rPr>
              <a:t>》</a:t>
            </a:r>
            <a:r>
              <a:rPr lang="zh-CN" altLang="en-US" sz="1600" dirty="0">
                <a:latin typeface="+mn-ea"/>
              </a:rPr>
              <a:t>审稿人</a:t>
            </a:r>
            <a:endParaRPr lang="en-US" altLang="zh-CN" sz="1600" dirty="0">
              <a:latin typeface="+mn-ea"/>
            </a:endParaRPr>
          </a:p>
          <a:p>
            <a:pPr marL="180000" lvl="1" indent="180000"/>
            <a:r>
              <a:rPr lang="zh-CN" altLang="en-US" sz="1600" dirty="0">
                <a:latin typeface="+mn-ea"/>
              </a:rPr>
              <a:t>国际期刊</a:t>
            </a:r>
            <a:r>
              <a:rPr lang="zh-CN" altLang="zh-CN" sz="1600" dirty="0">
                <a:latin typeface="+mn-ea"/>
              </a:rPr>
              <a:t>《</a:t>
            </a:r>
            <a:r>
              <a:rPr lang="en-US" altLang="zh-CN" sz="1600" dirty="0">
                <a:latin typeface="+mn-ea"/>
              </a:rPr>
              <a:t>Biomedical Signal Processing and Control</a:t>
            </a:r>
            <a:r>
              <a:rPr lang="zh-CN" altLang="zh-CN" sz="1600" dirty="0">
                <a:latin typeface="+mn-ea"/>
              </a:rPr>
              <a:t>》审稿人</a:t>
            </a:r>
            <a:endParaRPr lang="en-US" altLang="zh-CN" sz="1600" dirty="0">
              <a:latin typeface="+mn-ea"/>
            </a:endParaRPr>
          </a:p>
          <a:p>
            <a:pPr marL="180000" lvl="1" indent="180000"/>
            <a:r>
              <a:rPr lang="zh-CN" altLang="en-US" sz="1600" dirty="0">
                <a:latin typeface="+mn-ea"/>
              </a:rPr>
              <a:t>国际期刊</a:t>
            </a:r>
            <a:r>
              <a:rPr lang="en-US" altLang="zh-CN" sz="1600" dirty="0">
                <a:latin typeface="+mn-ea"/>
              </a:rPr>
              <a:t>《Sensors and Actuators B:Chemical》</a:t>
            </a:r>
            <a:r>
              <a:rPr lang="zh-CN" altLang="en-US" sz="1600" dirty="0">
                <a:latin typeface="+mn-ea"/>
              </a:rPr>
              <a:t>审稿人</a:t>
            </a:r>
            <a:endParaRPr lang="en-US" altLang="zh-CN" sz="1600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F15E5FE-6087-46ED-8395-5B64C3E6DFDE}"/>
              </a:ext>
            </a:extLst>
          </p:cNvPr>
          <p:cNvSpPr/>
          <p:nvPr/>
        </p:nvSpPr>
        <p:spPr>
          <a:xfrm>
            <a:off x="1016000" y="5900628"/>
            <a:ext cx="5581650" cy="5970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1"/>
            <a:r>
              <a:rPr lang="zh-CN" altLang="en-US" b="1" dirty="0">
                <a:solidFill>
                  <a:srgbClr val="FF0000"/>
                </a:solidFill>
                <a:latin typeface="+mn-ea"/>
              </a:rPr>
              <a:t>主要研究方向：</a:t>
            </a:r>
            <a:endParaRPr lang="en-US" altLang="zh-CN" b="1" dirty="0">
              <a:solidFill>
                <a:srgbClr val="FF0000"/>
              </a:solidFill>
              <a:latin typeface="+mn-ea"/>
            </a:endParaRPr>
          </a:p>
          <a:p>
            <a:pPr marL="342882" lvl="2"/>
            <a:r>
              <a:rPr lang="zh-CN" altLang="en-US" sz="1600" dirty="0">
                <a:latin typeface="+mn-ea"/>
              </a:rPr>
              <a:t>机器嗅觉、绿色电子技术</a:t>
            </a:r>
            <a:endParaRPr lang="en-US" altLang="zh-CN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473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E751C4-FE06-48D8-A87C-14914CE22B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5028" y="1341134"/>
            <a:ext cx="9119337" cy="5105711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zh-CN" altLang="en-US" sz="1800" dirty="0">
                <a:solidFill>
                  <a:srgbClr val="FF0000"/>
                </a:solidFill>
                <a:latin typeface="+mn-ea"/>
              </a:rPr>
              <a:t>广东工业大学</a:t>
            </a:r>
            <a:r>
              <a:rPr lang="zh-CN" altLang="en-US" sz="1800" dirty="0">
                <a:latin typeface="+mn-ea"/>
              </a:rPr>
              <a:t>，信息工程学院，教授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1800" dirty="0">
                <a:latin typeface="+mn-ea"/>
              </a:rPr>
              <a:t>新西兰奥克兰理工大学，电气与电子工程学院，副教授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1800" dirty="0">
                <a:latin typeface="+mn-ea"/>
              </a:rPr>
              <a:t>奥克兰理工大学生物技术工程项目负责人</a:t>
            </a:r>
            <a:endParaRPr lang="en-US" altLang="zh-CN" sz="1800" dirty="0">
              <a:latin typeface="+mn-ea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CN" altLang="en-US" sz="1800" dirty="0">
                <a:latin typeface="+mn-ea"/>
              </a:rPr>
              <a:t>发表论文</a:t>
            </a:r>
            <a:r>
              <a:rPr lang="en-US" altLang="zh-CN" sz="1800" dirty="0">
                <a:solidFill>
                  <a:srgbClr val="FF0000"/>
                </a:solidFill>
                <a:latin typeface="+mn-ea"/>
              </a:rPr>
              <a:t>80+</a:t>
            </a:r>
            <a:r>
              <a:rPr lang="zh-CN" altLang="en-US" sz="1800" dirty="0">
                <a:latin typeface="+mn-ea"/>
              </a:rPr>
              <a:t>篇，出版专著</a:t>
            </a:r>
            <a:r>
              <a:rPr lang="en-US" altLang="zh-CN" sz="1800" dirty="0">
                <a:solidFill>
                  <a:srgbClr val="FF0000"/>
                </a:solidFill>
                <a:latin typeface="+mn-ea"/>
              </a:rPr>
              <a:t>2</a:t>
            </a:r>
            <a:r>
              <a:rPr lang="zh-CN" altLang="en-US" sz="1800" dirty="0">
                <a:latin typeface="+mn-ea"/>
              </a:rPr>
              <a:t>部</a:t>
            </a:r>
            <a:endParaRPr lang="en-US" altLang="zh-CN" sz="1800" dirty="0">
              <a:latin typeface="+mn-ea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CN" altLang="en-US" sz="2000" b="1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学术兼职</a:t>
            </a:r>
            <a:r>
              <a:rPr lang="zh-CN" altLang="en-US" sz="2000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：</a:t>
            </a:r>
            <a:endParaRPr lang="zh-CN" altLang="en-US" sz="2000" dirty="0">
              <a:solidFill>
                <a:srgbClr val="FF0000"/>
              </a:solidFill>
              <a:latin typeface="+mn-ea"/>
            </a:endParaRPr>
          </a:p>
          <a:p>
            <a:pPr marL="342883" lvl="1" indent="0"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电气和电子工程师协会（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）高级会员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83" lvl="1" indent="0"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工程医学与生物学学会主席</a:t>
            </a:r>
          </a:p>
          <a:p>
            <a:pPr marL="342883" lvl="1" indent="0"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NZ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北区委员会成员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83" lvl="1" indent="0"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新西兰生物技术产业组织（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NZBio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）成员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83" lvl="1" indent="0"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澳大利亚工程教育协会会员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83" lvl="1" indent="0"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《Journal of Neuroscience and Biomedical》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杂志副主编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83" lvl="1" indent="0"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《Australasian Physical &amp; Engineering Sciences in Medicine》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审稿人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83" lvl="1" indent="0"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《Cardiovascular Engineering and Technology Journal》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审稿人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CN" altLang="en-US" sz="2000" b="1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  <a:sym typeface="+mn-ea"/>
              </a:rPr>
              <a:t>研究方向</a:t>
            </a:r>
            <a:r>
              <a:rPr lang="zh-CN" altLang="en-US" sz="2000" b="1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：</a:t>
            </a:r>
            <a:endParaRPr lang="en-US" altLang="zh-CN" sz="2000" b="1" kern="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marL="342883" lvl="1" indent="0">
              <a:lnSpc>
                <a:spcPct val="100000"/>
              </a:lnSpc>
              <a:buNone/>
            </a:pPr>
            <a:r>
              <a:rPr lang="zh-CN" altLang="en-US" sz="1600" dirty="0">
                <a:latin typeface="+mn-ea"/>
              </a:rPr>
              <a:t>生物医学信号和图像处理、智能患者监护系统、电子鼻，气味再现及其在远程反应中的应用</a:t>
            </a:r>
            <a:endParaRPr lang="zh-CN" altLang="en-US" sz="2400" b="1" dirty="0">
              <a:solidFill>
                <a:srgbClr val="FF0000"/>
              </a:solidFill>
              <a:latin typeface="+mn-ea"/>
            </a:endParaRPr>
          </a:p>
          <a:p>
            <a:endParaRPr lang="zh-CN" altLang="en-US" sz="2000" dirty="0">
              <a:latin typeface="+mn-ea"/>
            </a:endParaRPr>
          </a:p>
          <a:p>
            <a:pPr marL="0" indent="0">
              <a:buNone/>
            </a:pPr>
            <a:endParaRPr lang="zh-CN" altLang="en-US" sz="2000" dirty="0"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272AD93-CF1F-460E-8EDD-21D88B10F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860" y="1260001"/>
            <a:ext cx="1864800" cy="233998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F7B08FDD-404E-49C9-8BA0-98F23F9D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1289086-6769-4B37-B48D-6863E6F4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CC7D75-E799-4981-BA6A-7C6FCD585E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867" y="790791"/>
            <a:ext cx="10850564" cy="499529"/>
          </a:xfrm>
        </p:spPr>
        <p:txBody>
          <a:bodyPr/>
          <a:lstStyle/>
          <a:p>
            <a:r>
              <a:rPr lang="en-US" altLang="zh-CN" dirty="0"/>
              <a:t>5. </a:t>
            </a:r>
            <a:r>
              <a:rPr lang="zh-CN" altLang="en-US" dirty="0"/>
              <a:t>项目主要参与人： </a:t>
            </a:r>
            <a:r>
              <a:rPr lang="en-US" altLang="zh-CN" dirty="0"/>
              <a:t>Hamid GholamHosseini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4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2b751056-6b97-492c-b763-340acee7e9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759C196-DA28-4241-ABB5-975367026FE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55180" y="2079515"/>
            <a:ext cx="8081639" cy="3385113"/>
            <a:chOff x="1175743" y="1780800"/>
            <a:chExt cx="10356579" cy="4003616"/>
          </a:xfrm>
        </p:grpSpPr>
        <p:sp>
          <p:nvSpPr>
            <p:cNvPr id="7" name="iṡľïḑè">
              <a:extLst>
                <a:ext uri="{FF2B5EF4-FFF2-40B4-BE49-F238E27FC236}">
                  <a16:creationId xmlns:a16="http://schemas.microsoft.com/office/drawing/2014/main" id="{48F70259-7598-4270-874A-6F50772D10F6}"/>
                </a:ext>
              </a:extLst>
            </p:cNvPr>
            <p:cNvSpPr txBox="1"/>
            <p:nvPr/>
          </p:nvSpPr>
          <p:spPr bwMode="auto">
            <a:xfrm>
              <a:off x="4555117" y="1780800"/>
              <a:ext cx="6977205" cy="3773318"/>
            </a:xfrm>
            <a:prstGeom prst="rect">
              <a:avLst/>
            </a:prstGeom>
            <a:noFill/>
          </p:spPr>
          <p:txBody>
            <a:bodyPr wrap="square" tIns="0" anchor="t">
              <a:noAutofit/>
            </a:bodyPr>
            <a:lstStyle>
              <a:defPPr>
                <a:defRPr lang="zh-CN"/>
              </a:defPPr>
              <a:lvl1pPr>
                <a:defRPr sz="1600" b="1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742950" indent="-285750"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4D4D4D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514350" indent="-514350">
                <a:lnSpc>
                  <a:spcPct val="150000"/>
                </a:lnSpc>
                <a:spcBef>
                  <a:spcPts val="800"/>
                </a:spcBef>
                <a:buFont typeface="+mj-ea"/>
                <a:buAutoNum type="ea1JpnChsDbPeriod"/>
              </a:pPr>
              <a:r>
                <a:rPr lang="zh-CN" altLang="en-US" sz="3200" b="0" dirty="0">
                  <a:latin typeface="+mn-lt"/>
                  <a:ea typeface="+mn-ea"/>
                  <a:sym typeface="+mn-lt"/>
                </a:rPr>
                <a:t>立项依据与科学问题</a:t>
              </a:r>
              <a:endParaRPr lang="en-US" altLang="zh-CN" sz="3200" b="0" dirty="0">
                <a:latin typeface="+mn-lt"/>
                <a:ea typeface="+mn-ea"/>
                <a:sym typeface="+mn-lt"/>
              </a:endParaRPr>
            </a:p>
            <a:p>
              <a:pPr marL="514350" indent="-514350">
                <a:lnSpc>
                  <a:spcPct val="150000"/>
                </a:lnSpc>
                <a:spcBef>
                  <a:spcPts val="800"/>
                </a:spcBef>
                <a:buFont typeface="+mj-ea"/>
                <a:buAutoNum type="ea1JpnChsDbPeriod"/>
              </a:pPr>
              <a:r>
                <a:rPr lang="zh-CN" altLang="en-US" sz="3200" b="0" dirty="0">
                  <a:latin typeface="+mn-lt"/>
                  <a:ea typeface="+mn-ea"/>
                  <a:sym typeface="+mn-lt"/>
                </a:rPr>
                <a:t>研究内容与研究方案</a:t>
              </a:r>
              <a:endParaRPr lang="en-US" altLang="zh-CN" sz="3200" b="0" dirty="0">
                <a:latin typeface="+mn-lt"/>
                <a:ea typeface="+mn-ea"/>
                <a:sym typeface="+mn-lt"/>
              </a:endParaRPr>
            </a:p>
            <a:p>
              <a:pPr marL="514350" indent="-514350">
                <a:lnSpc>
                  <a:spcPct val="150000"/>
                </a:lnSpc>
                <a:spcBef>
                  <a:spcPts val="800"/>
                </a:spcBef>
                <a:buFont typeface="+mj-ea"/>
                <a:buAutoNum type="ea1JpnChsDbPeriod"/>
              </a:pPr>
              <a:r>
                <a:rPr lang="zh-CN" altLang="en-US" sz="3200" b="0" dirty="0">
                  <a:latin typeface="+mn-lt"/>
                  <a:ea typeface="+mn-ea"/>
                  <a:sym typeface="+mn-lt"/>
                </a:rPr>
                <a:t>团队介绍与前期基础</a:t>
              </a:r>
              <a:endParaRPr lang="en-US" altLang="zh-CN" sz="3200" b="0" dirty="0">
                <a:latin typeface="+mn-lt"/>
                <a:ea typeface="+mn-ea"/>
                <a:sym typeface="+mn-lt"/>
              </a:endParaRPr>
            </a:p>
            <a:p>
              <a:pPr marL="514350" indent="-514350">
                <a:lnSpc>
                  <a:spcPct val="150000"/>
                </a:lnSpc>
                <a:spcBef>
                  <a:spcPts val="800"/>
                </a:spcBef>
                <a:buFont typeface="+mj-ea"/>
                <a:buAutoNum type="ea1JpnChsDbPeriod"/>
              </a:pPr>
              <a:r>
                <a:rPr lang="zh-CN" altLang="en-US" sz="3200" b="0" dirty="0">
                  <a:latin typeface="+mn-lt"/>
                  <a:ea typeface="+mn-ea"/>
                  <a:sym typeface="+mn-lt"/>
                </a:rPr>
                <a:t>预期成果与经费预算</a:t>
              </a:r>
              <a:endParaRPr lang="en-US" altLang="zh-CN" sz="3200" b="0" dirty="0">
                <a:latin typeface="+mn-lt"/>
                <a:ea typeface="+mn-ea"/>
                <a:sym typeface="+mn-lt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A1FB18E-FA01-4588-BEF9-FB96A98A84D4}"/>
                </a:ext>
              </a:extLst>
            </p:cNvPr>
            <p:cNvCxnSpPr>
              <a:cxnSpLocks/>
            </p:cNvCxnSpPr>
            <p:nvPr/>
          </p:nvCxnSpPr>
          <p:spPr>
            <a:xfrm>
              <a:off x="3830808" y="1780800"/>
              <a:ext cx="0" cy="4003616"/>
            </a:xfrm>
            <a:prstGeom prst="line">
              <a:avLst/>
            </a:prstGeom>
            <a:solidFill>
              <a:srgbClr val="FFCC00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išľïḋé">
              <a:extLst>
                <a:ext uri="{FF2B5EF4-FFF2-40B4-BE49-F238E27FC236}">
                  <a16:creationId xmlns:a16="http://schemas.microsoft.com/office/drawing/2014/main" id="{0DB1D0A1-2667-455C-9387-D7ABF0A00B8C}"/>
                </a:ext>
              </a:extLst>
            </p:cNvPr>
            <p:cNvSpPr txBox="1"/>
            <p:nvPr/>
          </p:nvSpPr>
          <p:spPr>
            <a:xfrm>
              <a:off x="1175743" y="2048818"/>
              <a:ext cx="2267214" cy="350530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rtlCol="0" anchor="t">
              <a:noAutofit/>
            </a:bodyPr>
            <a:lstStyle/>
            <a:p>
              <a:pPr marL="180000"/>
              <a:r>
                <a:rPr lang="zh-CN" altLang="en-US" sz="4000" b="1" spc="1000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rPr>
                <a:t>汇报提纲</a:t>
              </a:r>
              <a:endParaRPr lang="en-US" sz="4000" b="1" spc="1000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文本占位符 5">
            <a:extLst>
              <a:ext uri="{FF2B5EF4-FFF2-40B4-BE49-F238E27FC236}">
                <a16:creationId xmlns:a16="http://schemas.microsoft.com/office/drawing/2014/main" id="{04759904-9B4B-44D8-84EB-AEA4BF1EF5D1}"/>
              </a:ext>
            </a:extLst>
          </p:cNvPr>
          <p:cNvSpPr txBox="1">
            <a:spLocks/>
          </p:cNvSpPr>
          <p:nvPr/>
        </p:nvSpPr>
        <p:spPr>
          <a:xfrm>
            <a:off x="1406283" y="517406"/>
            <a:ext cx="5252557" cy="376365"/>
          </a:xfrm>
          <a:prstGeom prst="rect">
            <a:avLst/>
          </a:prstGeom>
        </p:spPr>
        <p:txBody>
          <a:bodyPr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2018</a:t>
            </a:r>
            <a:r>
              <a:rPr lang="zh-CN" altLang="en-US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年广东联合基金</a:t>
            </a:r>
            <a:r>
              <a:rPr lang="zh-CN" altLang="en-US" spc="100" dirty="0">
                <a:solidFill>
                  <a:srgbClr val="362569"/>
                </a:solidFill>
                <a:latin typeface="+mj-ea"/>
                <a:ea typeface="+mj-ea"/>
              </a:rPr>
              <a:t>重点支持项目</a:t>
            </a:r>
            <a:r>
              <a:rPr lang="zh-CN" altLang="en-US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答辩</a:t>
            </a:r>
            <a:endParaRPr lang="en-US" altLang="zh-CN" spc="100" dirty="0">
              <a:solidFill>
                <a:srgbClr val="362569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6AE2B28-C055-4D00-A946-EA0DDC95D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96"/>
            <a:ext cx="1101482" cy="71553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C6556B4-F93D-446A-8842-74C1CA10836C}"/>
              </a:ext>
            </a:extLst>
          </p:cNvPr>
          <p:cNvSpPr/>
          <p:nvPr/>
        </p:nvSpPr>
        <p:spPr>
          <a:xfrm>
            <a:off x="1156925" y="904563"/>
            <a:ext cx="10652487" cy="36000"/>
          </a:xfrm>
          <a:prstGeom prst="rect">
            <a:avLst/>
          </a:prstGeom>
          <a:solidFill>
            <a:srgbClr val="36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4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81166FCD-C004-45E1-A372-D45C59C13F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9543" y="1290320"/>
            <a:ext cx="9104823" cy="5156525"/>
          </a:xfrm>
        </p:spPr>
        <p:txBody>
          <a:bodyPr vert="horz" lIns="91440" tIns="180000" rIns="91440" bIns="45720" rtlCol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None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高级工程师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Clr>
                <a:srgbClr val="FF0000"/>
              </a:buClr>
              <a:buNone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佛山市</a:t>
            </a:r>
            <a:r>
              <a:rPr lang="zh-CN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新边界科技有限公司总经理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7200"/>
              </a:spcBef>
              <a:buNone/>
            </a:pPr>
            <a:r>
              <a:rPr lang="zh-CN" altLang="en-US" sz="2000" b="1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  <a:sym typeface="+mn-ea"/>
              </a:rPr>
              <a:t>教育</a:t>
            </a:r>
            <a:r>
              <a:rPr lang="en-US" altLang="zh-CN" sz="2000" b="1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sz="2000" b="1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  <a:sym typeface="+mn-ea"/>
              </a:rPr>
              <a:t>工作简历</a:t>
            </a:r>
            <a:r>
              <a:rPr lang="zh-CN" altLang="en-US" sz="2000" b="1" kern="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：</a:t>
            </a:r>
            <a:endParaRPr lang="en-US" altLang="zh-CN" sz="2000" b="1" kern="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1998/09-2002/06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，武汉化工学院，自动化学院，学士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2003/09-2006/06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，武汉理工大学，自动化学院，硕士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姜德生（中国工程院院士）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2006/06-2007/06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，广东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瑞德智能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科技股份有限公司，研发中心，研发组长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2007/07-2012/06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，广东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瑞德智能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科技股份有限公司，研发中心，主任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2012/07-2016/07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，广东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瑞德智能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科技股份有限公司，副总裁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2016/8-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至今，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佛山市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新边界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科技有限公司，总经办，总经理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48E2F818-AF0F-4C58-A52A-833F826D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3FE3ECB-B185-470B-90C9-61DF398A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DB04CC71-18CB-4FEE-A326-684E3706E5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6. </a:t>
            </a:r>
            <a:r>
              <a:rPr lang="zh-CN" altLang="en-US" dirty="0"/>
              <a:t>合作单位项目负责人：郑魏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47ACAE-4DAD-4585-B438-E2C0624475E1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6798" r="9703" b="11816"/>
          <a:stretch/>
        </p:blipFill>
        <p:spPr>
          <a:xfrm>
            <a:off x="8091713" y="1260001"/>
            <a:ext cx="1781882" cy="23026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260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010D5A9-4085-45A2-A49C-A7ED373C35BF}"/>
              </a:ext>
            </a:extLst>
          </p:cNvPr>
          <p:cNvSpPr/>
          <p:nvPr/>
        </p:nvSpPr>
        <p:spPr>
          <a:xfrm>
            <a:off x="668867" y="1290319"/>
            <a:ext cx="10850564" cy="8017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+mn-ea"/>
              </a:rPr>
              <a:t>仿生嗅觉团队和瑞德智能（包括新边界）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自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2005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年开展产学研合作</a:t>
            </a:r>
            <a:r>
              <a:rPr lang="zh-CN" altLang="en-US" dirty="0">
                <a:latin typeface="+mn-ea"/>
              </a:rPr>
              <a:t>以来，合作承担了国家科技部专项、广东省产学研、广东省重大专项等多项政府科研项目：</a:t>
            </a:r>
            <a:br>
              <a:rPr lang="zh-CN" altLang="en-US" dirty="0">
                <a:latin typeface="+mn-ea"/>
              </a:rPr>
            </a:br>
            <a:endParaRPr lang="zh-CN" altLang="en-US" dirty="0">
              <a:latin typeface="+mn-ea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422B63FE-25BF-4117-A2AE-794DA5EA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48B231C1-F564-4DBC-8F45-9DBEC39A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2CCBD8F-0708-423B-AC2D-9D96E99121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7. </a:t>
            </a:r>
            <a:r>
              <a:rPr lang="zh-CN" altLang="en-US" dirty="0"/>
              <a:t>双方前期合作基础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410F697-54E6-4E7F-8228-C94A6932B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753575"/>
              </p:ext>
            </p:extLst>
          </p:nvPr>
        </p:nvGraphicFramePr>
        <p:xfrm>
          <a:off x="672570" y="2303278"/>
          <a:ext cx="5311018" cy="332941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24700">
                  <a:extLst>
                    <a:ext uri="{9D8B030D-6E8A-4147-A177-3AD203B41FA5}">
                      <a16:colId xmlns:a16="http://schemas.microsoft.com/office/drawing/2014/main" val="432902552"/>
                    </a:ext>
                  </a:extLst>
                </a:gridCol>
                <a:gridCol w="3045949">
                  <a:extLst>
                    <a:ext uri="{9D8B030D-6E8A-4147-A177-3AD203B41FA5}">
                      <a16:colId xmlns:a16="http://schemas.microsoft.com/office/drawing/2014/main" val="3838958623"/>
                    </a:ext>
                  </a:extLst>
                </a:gridCol>
                <a:gridCol w="1071940">
                  <a:extLst>
                    <a:ext uri="{9D8B030D-6E8A-4147-A177-3AD203B41FA5}">
                      <a16:colId xmlns:a16="http://schemas.microsoft.com/office/drawing/2014/main" val="3769613630"/>
                    </a:ext>
                  </a:extLst>
                </a:gridCol>
                <a:gridCol w="768429">
                  <a:extLst>
                    <a:ext uri="{9D8B030D-6E8A-4147-A177-3AD203B41FA5}">
                      <a16:colId xmlns:a16="http://schemas.microsoft.com/office/drawing/2014/main" val="3585238439"/>
                    </a:ext>
                  </a:extLst>
                </a:gridCol>
              </a:tblGrid>
              <a:tr h="601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序号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00" dirty="0">
                          <a:solidFill>
                            <a:schemeClr val="bg1"/>
                          </a:solidFill>
                          <a:effectLst/>
                        </a:rPr>
                        <a:t>共建</a:t>
                      </a: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研发平台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批准单位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年份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130269"/>
                  </a:ext>
                </a:extLst>
              </a:tr>
              <a:tr h="545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1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仿生嗅觉应用技术科研平台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中央财政部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2018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430890"/>
                  </a:ext>
                </a:extLst>
              </a:tr>
              <a:tr h="545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2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广东省仿生嗅觉工程技术研究中心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广东省科技厅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2016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9351458"/>
                  </a:ext>
                </a:extLst>
              </a:tr>
              <a:tr h="545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3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广东省研究生培养基地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广东省教育厅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2013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4592569"/>
                  </a:ext>
                </a:extLst>
              </a:tr>
              <a:tr h="545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4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广东省白色家电智能控制器产业化示范基地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广东省科技厅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2008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192626"/>
                  </a:ext>
                </a:extLst>
              </a:tr>
              <a:tr h="545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5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智能家电绿色设计与制造实验室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广东省科技厅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2006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930922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79CAAD2-00DE-4169-8BD4-E3611C924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40160"/>
              </p:ext>
            </p:extLst>
          </p:nvPr>
        </p:nvGraphicFramePr>
        <p:xfrm>
          <a:off x="6208414" y="2306041"/>
          <a:ext cx="5311018" cy="278398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24700">
                  <a:extLst>
                    <a:ext uri="{9D8B030D-6E8A-4147-A177-3AD203B41FA5}">
                      <a16:colId xmlns:a16="http://schemas.microsoft.com/office/drawing/2014/main" val="2265740628"/>
                    </a:ext>
                  </a:extLst>
                </a:gridCol>
                <a:gridCol w="3045949">
                  <a:extLst>
                    <a:ext uri="{9D8B030D-6E8A-4147-A177-3AD203B41FA5}">
                      <a16:colId xmlns:a16="http://schemas.microsoft.com/office/drawing/2014/main" val="1958757286"/>
                    </a:ext>
                  </a:extLst>
                </a:gridCol>
                <a:gridCol w="1071940">
                  <a:extLst>
                    <a:ext uri="{9D8B030D-6E8A-4147-A177-3AD203B41FA5}">
                      <a16:colId xmlns:a16="http://schemas.microsoft.com/office/drawing/2014/main" val="4277620680"/>
                    </a:ext>
                  </a:extLst>
                </a:gridCol>
                <a:gridCol w="768429">
                  <a:extLst>
                    <a:ext uri="{9D8B030D-6E8A-4147-A177-3AD203B41FA5}">
                      <a16:colId xmlns:a16="http://schemas.microsoft.com/office/drawing/2014/main" val="3053028480"/>
                    </a:ext>
                  </a:extLst>
                </a:gridCol>
              </a:tblGrid>
              <a:tr h="601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序号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00" dirty="0">
                          <a:solidFill>
                            <a:schemeClr val="bg1"/>
                          </a:solidFill>
                          <a:effectLst/>
                        </a:rPr>
                        <a:t>合作</a:t>
                      </a: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项目</a:t>
                      </a:r>
                      <a:r>
                        <a:rPr lang="zh-CN" altLang="en-US" sz="1400" b="1" kern="100" dirty="0">
                          <a:solidFill>
                            <a:schemeClr val="bg1"/>
                          </a:solidFill>
                          <a:effectLst/>
                        </a:rPr>
                        <a:t>类别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</a:rPr>
                        <a:t>年份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137120"/>
                  </a:ext>
                </a:extLst>
              </a:tr>
              <a:tr h="545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</a:rPr>
                        <a:t>1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基于云端的仿生嗅觉家居气味感知识别关键技术研发及产业化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佛山市项目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2016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3728"/>
                  </a:ext>
                </a:extLst>
              </a:tr>
              <a:tr h="545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</a:rPr>
                        <a:t>2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基于多协议融合的家居物联网应用研发及产业推广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佛山市</a:t>
                      </a:r>
                      <a:r>
                        <a:rPr lang="zh-CN" altLang="en-US" sz="1300" kern="100" dirty="0">
                          <a:effectLst/>
                        </a:rPr>
                        <a:t>项目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2016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3929403"/>
                  </a:ext>
                </a:extLst>
              </a:tr>
              <a:tr h="545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</a:rPr>
                        <a:t>3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面向智能家居的低功耗无线传感网自组网关键技术研究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国家工信部</a:t>
                      </a:r>
                      <a:r>
                        <a:rPr lang="zh-CN" altLang="en-US" sz="1300" kern="100" dirty="0">
                          <a:effectLst/>
                        </a:rPr>
                        <a:t>项目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2012</a:t>
                      </a:r>
                      <a:endParaRPr lang="zh-CN" sz="13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7707604"/>
                  </a:ext>
                </a:extLst>
              </a:tr>
              <a:tr h="545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</a:rPr>
                        <a:t>4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物联网家电关键技术研发及应用示范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广东省项目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2011</a:t>
                      </a:r>
                      <a:endParaRPr lang="zh-CN" sz="13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7660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485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2390083B-59A8-436F-86D8-27BCAFBA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2DE041BE-3088-43C4-A246-EA124870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E451B77-283D-4A53-BDD6-F54590957F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8. </a:t>
            </a:r>
            <a:r>
              <a:rPr lang="zh-CN" altLang="en-US" dirty="0"/>
              <a:t>前期项目研究基础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13C3AB5-7282-4BD0-8DBC-93D2871BF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513653"/>
              </p:ext>
            </p:extLst>
          </p:nvPr>
        </p:nvGraphicFramePr>
        <p:xfrm>
          <a:off x="1451429" y="1393508"/>
          <a:ext cx="9245600" cy="474555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5491">
                  <a:extLst>
                    <a:ext uri="{9D8B030D-6E8A-4147-A177-3AD203B41FA5}">
                      <a16:colId xmlns:a16="http://schemas.microsoft.com/office/drawing/2014/main" val="2326915220"/>
                    </a:ext>
                  </a:extLst>
                </a:gridCol>
                <a:gridCol w="5079865">
                  <a:extLst>
                    <a:ext uri="{9D8B030D-6E8A-4147-A177-3AD203B41FA5}">
                      <a16:colId xmlns:a16="http://schemas.microsoft.com/office/drawing/2014/main" val="639342792"/>
                    </a:ext>
                  </a:extLst>
                </a:gridCol>
                <a:gridCol w="2435898">
                  <a:extLst>
                    <a:ext uri="{9D8B030D-6E8A-4147-A177-3AD203B41FA5}">
                      <a16:colId xmlns:a16="http://schemas.microsoft.com/office/drawing/2014/main" val="3493769900"/>
                    </a:ext>
                  </a:extLst>
                </a:gridCol>
                <a:gridCol w="1104346">
                  <a:extLst>
                    <a:ext uri="{9D8B030D-6E8A-4147-A177-3AD203B41FA5}">
                      <a16:colId xmlns:a16="http://schemas.microsoft.com/office/drawing/2014/main" val="2634011719"/>
                    </a:ext>
                  </a:extLst>
                </a:gridCol>
              </a:tblGrid>
              <a:tr h="630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序号</a:t>
                      </a:r>
                      <a:endParaRPr lang="zh-CN" sz="1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项目名称</a:t>
                      </a:r>
                      <a:endParaRPr lang="zh-CN" sz="1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项目类型</a:t>
                      </a:r>
                      <a:endParaRPr lang="zh-CN" sz="1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立项时间</a:t>
                      </a:r>
                      <a:endParaRPr lang="zh-CN" sz="1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669323737"/>
                  </a:ext>
                </a:extLst>
              </a:tr>
              <a:tr h="655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仿生嗅觉应用技术科研平台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中央财政支持地方高校发展专项资金项目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2018.3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982572721"/>
                  </a:ext>
                </a:extLst>
              </a:tr>
              <a:tr h="569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基于仿生嗅觉的工业气体检测及识别装置研究与开发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广东省科技计划项目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2017.9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887725317"/>
                  </a:ext>
                </a:extLst>
              </a:tr>
              <a:tr h="577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基于仿生嗅觉级联融合的岭南芳香中药质量评判标准关键技术研究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广东省科技厅项目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2016.12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125927724"/>
                  </a:ext>
                </a:extLst>
              </a:tr>
              <a:tr h="591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基于仿生嗅觉的物质气味嗅频提取及复现方法研究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国家自然科学基金项目</a:t>
                      </a:r>
                      <a:endParaRPr lang="en-US" altLang="zh-CN" sz="14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</a:rPr>
                        <a:t>（面上）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2015.9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126011632"/>
                  </a:ext>
                </a:extLst>
              </a:tr>
              <a:tr h="566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基于机器嗅觉</a:t>
                      </a:r>
                      <a:r>
                        <a:rPr lang="en-US" sz="1400" kern="100" dirty="0">
                          <a:effectLst/>
                        </a:rPr>
                        <a:t>/</a:t>
                      </a:r>
                      <a:r>
                        <a:rPr lang="zh-CN" sz="1400" kern="100" dirty="0">
                          <a:effectLst/>
                        </a:rPr>
                        <a:t>味觉辛味中药材气</a:t>
                      </a:r>
                      <a:r>
                        <a:rPr lang="en-US" sz="1400" kern="100" dirty="0">
                          <a:effectLst/>
                        </a:rPr>
                        <a:t>-</a:t>
                      </a:r>
                      <a:r>
                        <a:rPr lang="zh-CN" sz="1400" kern="100" dirty="0">
                          <a:effectLst/>
                        </a:rPr>
                        <a:t>味融合品鉴图谱研究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广东省自然科学基金项目</a:t>
                      </a:r>
                      <a:endParaRPr lang="en-US" altLang="zh-CN" sz="14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</a:rPr>
                        <a:t>（重点）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2011.8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530477893"/>
                  </a:ext>
                </a:extLst>
              </a:tr>
              <a:tr h="583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基于仿生嗅觉的辛味中药材气味指纹图谱研究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国家自然科学基金项目</a:t>
                      </a:r>
                      <a:endParaRPr lang="en-US" altLang="zh-CN" sz="14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</a:rPr>
                        <a:t>（面上）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2009.1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992570382"/>
                  </a:ext>
                </a:extLst>
              </a:tr>
              <a:tr h="5719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自然态计算机嗅觉</a:t>
                      </a:r>
                      <a:r>
                        <a:rPr lang="en-US" sz="1400" kern="100">
                          <a:effectLst/>
                        </a:rPr>
                        <a:t>/</a:t>
                      </a:r>
                      <a:r>
                        <a:rPr lang="zh-CN" sz="1400" kern="100">
                          <a:effectLst/>
                        </a:rPr>
                        <a:t>味觉信息获取与关联方法的研究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广东省自然科学基金项目</a:t>
                      </a:r>
                      <a:endParaRPr lang="zh-CN" sz="14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2005.1</a:t>
                      </a:r>
                      <a:endParaRPr lang="zh-CN" sz="1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85126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69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7CF213-C58A-4189-9C05-99A9743BE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107" y="3939986"/>
            <a:ext cx="2489928" cy="186744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654556-4A71-42A3-8B0B-4DD12237D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967" y="3939986"/>
            <a:ext cx="2489928" cy="186744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PEN3+仿生嗅觉_副本_副本">
            <a:extLst>
              <a:ext uri="{FF2B5EF4-FFF2-40B4-BE49-F238E27FC236}">
                <a16:creationId xmlns:a16="http://schemas.microsoft.com/office/drawing/2014/main" id="{E5D66A16-4F28-45E3-97C2-2EC744D23B9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799" y="1567049"/>
            <a:ext cx="2297272" cy="166545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20140120_173248_副本_副本">
            <a:extLst>
              <a:ext uri="{FF2B5EF4-FFF2-40B4-BE49-F238E27FC236}">
                <a16:creationId xmlns:a16="http://schemas.microsoft.com/office/drawing/2014/main" id="{CAB9ACAC-23B7-4327-AF5C-5FC989121A3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4315" y="1567050"/>
            <a:ext cx="1419667" cy="166545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E9EA61-398A-497A-871A-F8A0F42AFD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18300" y="1546602"/>
            <a:ext cx="2173731" cy="168590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D53CCB3-A3EF-4F41-9624-9782022BA577}"/>
              </a:ext>
            </a:extLst>
          </p:cNvPr>
          <p:cNvSpPr txBox="1"/>
          <p:nvPr/>
        </p:nvSpPr>
        <p:spPr>
          <a:xfrm>
            <a:off x="1855362" y="3352111"/>
            <a:ext cx="2786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PEN3+EDU3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机器嗅觉采集识别系统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73171E-5C61-4F62-842C-B6F9B992A8AC}"/>
              </a:ext>
            </a:extLst>
          </p:cNvPr>
          <p:cNvSpPr txBox="1"/>
          <p:nvPr/>
        </p:nvSpPr>
        <p:spPr>
          <a:xfrm>
            <a:off x="5167569" y="3352111"/>
            <a:ext cx="1853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Cyranose 320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C4D40F-1546-49E3-8DCB-613EB6826952}"/>
              </a:ext>
            </a:extLst>
          </p:cNvPr>
          <p:cNvSpPr txBox="1"/>
          <p:nvPr/>
        </p:nvSpPr>
        <p:spPr>
          <a:xfrm>
            <a:off x="7572077" y="3352111"/>
            <a:ext cx="246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MT-500X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多通道动态配气仪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37FEED-A491-4E20-884D-3E8BD83800C5}"/>
              </a:ext>
            </a:extLst>
          </p:cNvPr>
          <p:cNvSpPr txBox="1"/>
          <p:nvPr/>
        </p:nvSpPr>
        <p:spPr>
          <a:xfrm>
            <a:off x="3344319" y="5890129"/>
            <a:ext cx="2105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二维气相色谱质谱联用仪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256DAB5-544E-4378-BA46-B8792B646E30}"/>
              </a:ext>
            </a:extLst>
          </p:cNvPr>
          <p:cNvSpPr txBox="1"/>
          <p:nvPr/>
        </p:nvSpPr>
        <p:spPr>
          <a:xfrm>
            <a:off x="6492626" y="5890129"/>
            <a:ext cx="245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吹扫捕集气相色谱质谱联用仪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4A33BFE-2BC3-4B76-B08B-51D8794B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B0A3C7C2-33AB-4FEA-88B5-2DC0B383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1DA5796-7361-4E8C-88B8-213566280A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9. </a:t>
            </a:r>
            <a:r>
              <a:rPr lang="zh-CN" altLang="en-US" dirty="0"/>
              <a:t>科研系统与设备（广东工业大学）</a:t>
            </a:r>
          </a:p>
        </p:txBody>
      </p:sp>
    </p:spTree>
    <p:extLst>
      <p:ext uri="{BB962C8B-B14F-4D97-AF65-F5344CB8AC3E}">
        <p14:creationId xmlns:p14="http://schemas.microsoft.com/office/powerpoint/2010/main" val="35882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>
            <a:extLst>
              <a:ext uri="{FF2B5EF4-FFF2-40B4-BE49-F238E27FC236}">
                <a16:creationId xmlns:a16="http://schemas.microsoft.com/office/drawing/2014/main" id="{34A33BFE-2BC3-4B76-B08B-51D8794B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B0A3C7C2-33AB-4FEA-88B5-2DC0B383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1DA5796-7361-4E8C-88B8-213566280A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9. </a:t>
            </a:r>
            <a:r>
              <a:rPr lang="zh-CN" altLang="en-US" dirty="0"/>
              <a:t>科研系统与设备（佛山市新边界公司）</a:t>
            </a:r>
          </a:p>
        </p:txBody>
      </p:sp>
      <p:pic>
        <p:nvPicPr>
          <p:cNvPr id="18" name="图片 17" descr="E:\desktop\新建文件夹\IMG_20160112_164129.jpg">
            <a:extLst>
              <a:ext uri="{FF2B5EF4-FFF2-40B4-BE49-F238E27FC236}">
                <a16:creationId xmlns:a16="http://schemas.microsoft.com/office/drawing/2014/main" id="{AE223A5E-659B-436A-947F-73B548DA94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46273" y="3941804"/>
            <a:ext cx="3108270" cy="170791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E:\desktop\新建文件夹\IMG_20160112_164146.jpg">
            <a:extLst>
              <a:ext uri="{FF2B5EF4-FFF2-40B4-BE49-F238E27FC236}">
                <a16:creationId xmlns:a16="http://schemas.microsoft.com/office/drawing/2014/main" id="{C91E3462-7919-4F6A-B25C-3CDCB022A6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7165" y="1788240"/>
            <a:ext cx="2155825" cy="153924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E:\desktop\新建文件夹\IMG_20160112_164206.jpg">
            <a:extLst>
              <a:ext uri="{FF2B5EF4-FFF2-40B4-BE49-F238E27FC236}">
                <a16:creationId xmlns:a16="http://schemas.microsoft.com/office/drawing/2014/main" id="{1220D3A6-41FF-431B-91CE-36A038071E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9012" y="1789722"/>
            <a:ext cx="2202180" cy="154305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F1EE446-C27C-4BDB-9CC8-91E3B3F40416}"/>
              </a:ext>
            </a:extLst>
          </p:cNvPr>
          <p:cNvSpPr/>
          <p:nvPr/>
        </p:nvSpPr>
        <p:spPr>
          <a:xfrm>
            <a:off x="3205832" y="3437566"/>
            <a:ext cx="2438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周波跌落发生器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EMS61000-11K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B17EC4-D029-4BEF-B156-F628567AE819}"/>
              </a:ext>
            </a:extLst>
          </p:cNvPr>
          <p:cNvSpPr/>
          <p:nvPr/>
        </p:nvSpPr>
        <p:spPr>
          <a:xfrm>
            <a:off x="6595455" y="3437565"/>
            <a:ext cx="2351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雷击浪涌发生器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EMS61000-5A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8284E3-D945-4CD7-8891-E4951C078E7C}"/>
              </a:ext>
            </a:extLst>
          </p:cNvPr>
          <p:cNvSpPr/>
          <p:nvPr/>
        </p:nvSpPr>
        <p:spPr>
          <a:xfrm>
            <a:off x="2924445" y="5840466"/>
            <a:ext cx="2351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静电放电试验台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EMS61000-2A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 descr="E:\desktop\新建文件夹\IMG_20160112_164156.jpg">
            <a:extLst>
              <a:ext uri="{FF2B5EF4-FFF2-40B4-BE49-F238E27FC236}">
                <a16:creationId xmlns:a16="http://schemas.microsoft.com/office/drawing/2014/main" id="{682A4601-52D1-4184-99D2-89EE4695CEA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5455" y="3930766"/>
            <a:ext cx="2590666" cy="17299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CCD8852-50E9-4572-90E8-129569B523E4}"/>
              </a:ext>
            </a:extLst>
          </p:cNvPr>
          <p:cNvSpPr/>
          <p:nvPr/>
        </p:nvSpPr>
        <p:spPr>
          <a:xfrm>
            <a:off x="6791769" y="5861809"/>
            <a:ext cx="2198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脉冲群发生器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EMS61000-4A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4259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>
            <a:extLst>
              <a:ext uri="{FF2B5EF4-FFF2-40B4-BE49-F238E27FC236}">
                <a16:creationId xmlns:a16="http://schemas.microsoft.com/office/drawing/2014/main" id="{15C67DB2-B18C-4C9F-81AE-CE4BC4F0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7C08F5A-3E27-445C-99B3-CD1584048D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1685" y="1287906"/>
            <a:ext cx="4411940" cy="30033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81949B2-402E-402A-8093-7E77FA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49B66034-7E6D-4A66-85F6-091464C3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E74941-219D-42EC-8122-DFBAF13E1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10. </a:t>
            </a:r>
            <a:r>
              <a:rPr lang="zh-CN" altLang="en-US" dirty="0"/>
              <a:t>自研系统与装置（采集识别端）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B15A21-49BD-4A59-A49E-7E08D3636815}"/>
              </a:ext>
            </a:extLst>
          </p:cNvPr>
          <p:cNvSpPr txBox="1"/>
          <p:nvPr/>
        </p:nvSpPr>
        <p:spPr>
          <a:xfrm>
            <a:off x="1757776" y="3995661"/>
            <a:ext cx="3339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仿生嗅觉气味采集识别系统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1EE3E2-1AA1-4337-8A7C-31482F291CA5}"/>
              </a:ext>
            </a:extLst>
          </p:cNvPr>
          <p:cNvSpPr txBox="1"/>
          <p:nvPr/>
        </p:nvSpPr>
        <p:spPr>
          <a:xfrm>
            <a:off x="3387065" y="6171552"/>
            <a:ext cx="2416898" cy="298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100" b="1" dirty="0">
                <a:latin typeface="+mn-ea"/>
              </a:rPr>
              <a:t>辛味中药材气味指纹图谱分析软件</a:t>
            </a:r>
          </a:p>
        </p:txBody>
      </p:sp>
      <p:pic>
        <p:nvPicPr>
          <p:cNvPr id="16" name="图片 15" descr="clip_image001">
            <a:extLst>
              <a:ext uri="{FF2B5EF4-FFF2-40B4-BE49-F238E27FC236}">
                <a16:creationId xmlns:a16="http://schemas.microsoft.com/office/drawing/2014/main" id="{E2F586B7-B814-4F02-91B7-01E9F914C1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57" y="4398475"/>
            <a:ext cx="1968488" cy="166873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辛味中药材气味指纹图谱分析软件">
            <a:extLst>
              <a:ext uri="{FF2B5EF4-FFF2-40B4-BE49-F238E27FC236}">
                <a16:creationId xmlns:a16="http://schemas.microsoft.com/office/drawing/2014/main" id="{C83A09C3-E30A-4AAD-BFBC-92D18BF1DB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82" y="4398475"/>
            <a:ext cx="2032067" cy="166873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C8403CA-B5E6-4FD3-BFD6-16F5E3E7FD92}"/>
              </a:ext>
            </a:extLst>
          </p:cNvPr>
          <p:cNvSpPr/>
          <p:nvPr/>
        </p:nvSpPr>
        <p:spPr>
          <a:xfrm>
            <a:off x="1197644" y="6174480"/>
            <a:ext cx="2197784" cy="295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100" b="1" dirty="0">
                <a:latin typeface="+mn-ea"/>
              </a:rPr>
              <a:t>仿生嗅觉气味识别软件</a:t>
            </a:r>
            <a:r>
              <a:rPr lang="en-US" altLang="zh-CN" sz="1100" b="1" dirty="0">
                <a:latin typeface="+mn-ea"/>
              </a:rPr>
              <a:t>Abssors</a:t>
            </a:r>
            <a:endParaRPr lang="zh-CN" altLang="en-US" sz="1100" b="1" dirty="0">
              <a:latin typeface="+mn-ea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3550239-AF45-44B7-9388-0AFF60EA7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482" y="3493049"/>
            <a:ext cx="26167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7C836B0-A361-4E34-A7BA-DA451635B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4106" y="3533268"/>
            <a:ext cx="27068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2CEE6E5-EF48-4FF2-80E1-057F19B9413F}"/>
              </a:ext>
            </a:extLst>
          </p:cNvPr>
          <p:cNvSpPr txBox="1"/>
          <p:nvPr/>
        </p:nvSpPr>
        <p:spPr>
          <a:xfrm>
            <a:off x="8044528" y="3787791"/>
            <a:ext cx="10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+mn-ea"/>
              </a:rPr>
              <a:t>采集装置演示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11D9CA-1765-473A-8D0A-1FCF07E5E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452" y="4134161"/>
            <a:ext cx="820110" cy="119202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CC3549-DCD6-4EE2-8C1C-B4F56718D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579" y="4134162"/>
            <a:ext cx="814741" cy="119202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F3049A-DA67-4735-B2CD-244F1C524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476" y="4118316"/>
            <a:ext cx="821593" cy="118412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7EFB2A-B42A-4350-9782-B86160E4AE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6547" y="4111582"/>
            <a:ext cx="814742" cy="118297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3388F6-49BF-4820-8C17-4CECB329B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5992" y="5380711"/>
            <a:ext cx="798880" cy="10889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B91E4A3-2ACF-40B6-B7A3-8935DCC56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2334" y="5369957"/>
            <a:ext cx="801214" cy="110527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9AFAEB0-1C23-4CAE-A366-F78EF6BD7B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6191" y="5369957"/>
            <a:ext cx="790786" cy="10889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D37C9F4-C526-4009-B573-7DBFAEC44610}"/>
              </a:ext>
            </a:extLst>
          </p:cNvPr>
          <p:cNvSpPr txBox="1"/>
          <p:nvPr/>
        </p:nvSpPr>
        <p:spPr>
          <a:xfrm>
            <a:off x="7381026" y="6534351"/>
            <a:ext cx="2416898" cy="298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100" b="1" dirty="0">
                <a:latin typeface="+mn-ea"/>
              </a:rPr>
              <a:t>采集识别端相关专利及软著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53FA048-0D56-4E8B-874B-061693833C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1" y="1397516"/>
            <a:ext cx="3115159" cy="23363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83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330B80A-DF09-4187-88D7-864725EA8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35896"/>
            <a:ext cx="70127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pic>
        <p:nvPicPr>
          <p:cNvPr id="1031" name="Picture 7" descr="11">
            <a:extLst>
              <a:ext uri="{FF2B5EF4-FFF2-40B4-BE49-F238E27FC236}">
                <a16:creationId xmlns:a16="http://schemas.microsoft.com/office/drawing/2014/main" id="{2BBED1F6-2561-4AC4-B7C0-444F4705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11" y="1417852"/>
            <a:ext cx="4623438" cy="277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5DF0D681-C72F-440A-AAC5-81701E0E7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159B68A-78AB-412D-B611-FD022747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/>
              <a:t>三、团队介绍与前期基础</a:t>
            </a: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10FB4ADA-88B4-4B97-9CA9-AC94A9A2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A931D2C-6D77-467B-B816-07EF341D43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867" y="790791"/>
            <a:ext cx="10850564" cy="499529"/>
          </a:xfrm>
        </p:spPr>
        <p:txBody>
          <a:bodyPr/>
          <a:lstStyle/>
          <a:p>
            <a:r>
              <a:rPr lang="en-US" altLang="zh-CN" dirty="0"/>
              <a:t>11. </a:t>
            </a:r>
            <a:r>
              <a:rPr lang="zh-CN" altLang="en-US" dirty="0"/>
              <a:t>自研系统与装置（复现端）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F7AE59-0582-43B0-B90F-F83CF9426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162" y="1543782"/>
            <a:ext cx="1987168" cy="130187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0D9517-7C81-47FC-B6A6-D3920A849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162" y="3045689"/>
            <a:ext cx="1973990" cy="149364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E0EF9A3-659B-4408-81DF-BCDC21943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503" y="4411095"/>
            <a:ext cx="1260453" cy="18091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99C56D3-9CE1-494B-A667-54CF684D9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393" y="4434898"/>
            <a:ext cx="1260453" cy="18091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7E3AE-7702-4A07-882C-AE521EBB1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613" y="4449867"/>
            <a:ext cx="1258171" cy="17703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88D2235-BF9A-45C5-AE1F-6000F98D7B26}"/>
              </a:ext>
            </a:extLst>
          </p:cNvPr>
          <p:cNvSpPr txBox="1"/>
          <p:nvPr/>
        </p:nvSpPr>
        <p:spPr>
          <a:xfrm>
            <a:off x="2855522" y="6351040"/>
            <a:ext cx="16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>
                <a:latin typeface="+mn-ea"/>
              </a:rPr>
              <a:t>复现装置相关授权专利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B273356-BA36-4C22-95E7-F1A3874B5F51}"/>
              </a:ext>
            </a:extLst>
          </p:cNvPr>
          <p:cNvSpPr txBox="1"/>
          <p:nvPr/>
        </p:nvSpPr>
        <p:spPr>
          <a:xfrm>
            <a:off x="2715846" y="4030367"/>
            <a:ext cx="2376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+mn-ea"/>
              </a:rPr>
              <a:t>仿生嗅觉气味复现系统（初探）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72800D1-9C10-408C-8FD9-B6AC11CDCC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573" y="4686575"/>
            <a:ext cx="1987168" cy="137035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2B4D682-4F0C-47A2-BC33-21EC5C45C294}"/>
              </a:ext>
            </a:extLst>
          </p:cNvPr>
          <p:cNvSpPr txBox="1"/>
          <p:nvPr/>
        </p:nvSpPr>
        <p:spPr>
          <a:xfrm>
            <a:off x="7673804" y="6108898"/>
            <a:ext cx="1712705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200" b="1" dirty="0">
                <a:latin typeface="+mn-ea"/>
              </a:rPr>
              <a:t>复现效果展示</a:t>
            </a:r>
          </a:p>
        </p:txBody>
      </p:sp>
    </p:spTree>
    <p:extLst>
      <p:ext uri="{BB962C8B-B14F-4D97-AF65-F5344CB8AC3E}">
        <p14:creationId xmlns:p14="http://schemas.microsoft.com/office/powerpoint/2010/main" val="2513150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DC991ACF-9F41-4E5B-BD09-6A0A79E0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四、预期成果与经费预算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C73D6D0-3019-4083-AD7A-18364F10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08F9BDE-39D7-42FC-A3D9-E4EA01D9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9F2295-7F8E-404D-B225-DA7327C90F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1. </a:t>
            </a:r>
            <a:r>
              <a:rPr lang="zh-CN" altLang="en-US" dirty="0"/>
              <a:t>预期成果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B56BB1C-FA19-4CE6-B050-19DA2FF5C4A4}"/>
              </a:ext>
            </a:extLst>
          </p:cNvPr>
          <p:cNvSpPr/>
          <p:nvPr/>
        </p:nvSpPr>
        <p:spPr>
          <a:xfrm>
            <a:off x="2277542" y="2052319"/>
            <a:ext cx="3827402" cy="1506222"/>
          </a:xfrm>
          <a:custGeom>
            <a:avLst/>
            <a:gdLst>
              <a:gd name="connsiteX0" fmla="*/ 0 w 4061998"/>
              <a:gd name="connsiteY0" fmla="*/ 0 h 2164080"/>
              <a:gd name="connsiteX1" fmla="*/ 4061998 w 4061998"/>
              <a:gd name="connsiteY1" fmla="*/ 0 h 2164080"/>
              <a:gd name="connsiteX2" fmla="*/ 4061998 w 4061998"/>
              <a:gd name="connsiteY2" fmla="*/ 2164080 h 2164080"/>
              <a:gd name="connsiteX3" fmla="*/ 479223 w 4061998"/>
              <a:gd name="connsiteY3" fmla="*/ 2164080 h 2164080"/>
              <a:gd name="connsiteX4" fmla="*/ 0 w 4061998"/>
              <a:gd name="connsiteY4" fmla="*/ 1684857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998" h="2164080">
                <a:moveTo>
                  <a:pt x="0" y="0"/>
                </a:moveTo>
                <a:lnTo>
                  <a:pt x="4061998" y="0"/>
                </a:lnTo>
                <a:lnTo>
                  <a:pt x="4061998" y="2164080"/>
                </a:lnTo>
                <a:lnTo>
                  <a:pt x="479223" y="2164080"/>
                </a:lnTo>
                <a:cubicBezTo>
                  <a:pt x="214555" y="2164080"/>
                  <a:pt x="0" y="1949525"/>
                  <a:pt x="0" y="168485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180000" rIns="25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创建嗅频表征理论模型；</a:t>
            </a:r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pPr marL="180000" indent="-18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验证嗅频模型参数提取方法；</a:t>
            </a:r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pPr marL="180000" indent="-18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确立基气味与物质气味动态复现理论关系。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C702F87-55A4-4723-A23E-82C51C88FF9D}"/>
              </a:ext>
            </a:extLst>
          </p:cNvPr>
          <p:cNvSpPr/>
          <p:nvPr/>
        </p:nvSpPr>
        <p:spPr>
          <a:xfrm>
            <a:off x="2277543" y="1411063"/>
            <a:ext cx="3827159" cy="638938"/>
          </a:xfrm>
          <a:custGeom>
            <a:avLst/>
            <a:gdLst>
              <a:gd name="connsiteX0" fmla="*/ 479223 w 4066774"/>
              <a:gd name="connsiteY0" fmla="*/ 0 h 711200"/>
              <a:gd name="connsiteX1" fmla="*/ 4066774 w 4066774"/>
              <a:gd name="connsiteY1" fmla="*/ 0 h 711200"/>
              <a:gd name="connsiteX2" fmla="*/ 4066774 w 4066774"/>
              <a:gd name="connsiteY2" fmla="*/ 711200 h 711200"/>
              <a:gd name="connsiteX3" fmla="*/ 0 w 4066774"/>
              <a:gd name="connsiteY3" fmla="*/ 711200 h 711200"/>
              <a:gd name="connsiteX4" fmla="*/ 0 w 4066774"/>
              <a:gd name="connsiteY4" fmla="*/ 479223 h 711200"/>
              <a:gd name="connsiteX5" fmla="*/ 479223 w 4066774"/>
              <a:gd name="connsiteY5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6774" h="711200">
                <a:moveTo>
                  <a:pt x="479223" y="0"/>
                </a:moveTo>
                <a:lnTo>
                  <a:pt x="4066774" y="0"/>
                </a:lnTo>
                <a:lnTo>
                  <a:pt x="4066774" y="711200"/>
                </a:lnTo>
                <a:lnTo>
                  <a:pt x="0" y="711200"/>
                </a:lnTo>
                <a:lnTo>
                  <a:pt x="0" y="479223"/>
                </a:lnTo>
                <a:cubicBezTo>
                  <a:pt x="0" y="214555"/>
                  <a:pt x="214555" y="0"/>
                  <a:pt x="47922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理论成果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6D04B6CD-BEBA-4DFA-A8D9-96C84AEC260F}"/>
              </a:ext>
            </a:extLst>
          </p:cNvPr>
          <p:cNvSpPr/>
          <p:nvPr/>
        </p:nvSpPr>
        <p:spPr>
          <a:xfrm>
            <a:off x="6102054" y="2047016"/>
            <a:ext cx="3827159" cy="1511525"/>
          </a:xfrm>
          <a:custGeom>
            <a:avLst/>
            <a:gdLst>
              <a:gd name="connsiteX0" fmla="*/ 0 w 4070353"/>
              <a:gd name="connsiteY0" fmla="*/ 0 h 2164080"/>
              <a:gd name="connsiteX1" fmla="*/ 4070353 w 4070353"/>
              <a:gd name="connsiteY1" fmla="*/ 0 h 2164080"/>
              <a:gd name="connsiteX2" fmla="*/ 4070353 w 4070353"/>
              <a:gd name="connsiteY2" fmla="*/ 1771676 h 2164080"/>
              <a:gd name="connsiteX3" fmla="*/ 4069369 w 4070353"/>
              <a:gd name="connsiteY3" fmla="*/ 1781437 h 2164080"/>
              <a:gd name="connsiteX4" fmla="*/ 3599882 w 4070353"/>
              <a:gd name="connsiteY4" fmla="*/ 2164080 h 2164080"/>
              <a:gd name="connsiteX5" fmla="*/ 0 w 4070353"/>
              <a:gd name="connsiteY5" fmla="*/ 2164080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0353" h="2164080">
                <a:moveTo>
                  <a:pt x="0" y="0"/>
                </a:moveTo>
                <a:lnTo>
                  <a:pt x="4070353" y="0"/>
                </a:lnTo>
                <a:lnTo>
                  <a:pt x="4070353" y="1771676"/>
                </a:lnTo>
                <a:lnTo>
                  <a:pt x="4069369" y="1781437"/>
                </a:lnTo>
                <a:cubicBezTo>
                  <a:pt x="4024683" y="1999811"/>
                  <a:pt x="3831466" y="2164080"/>
                  <a:pt x="3599882" y="2164080"/>
                </a:cubicBezTo>
                <a:lnTo>
                  <a:pt x="0" y="216408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180000" rIns="25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研制一套基于嗅频的气味复现系统。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B3B68F2-2B31-4DEB-910C-2B6DF1E3A2B1}"/>
              </a:ext>
            </a:extLst>
          </p:cNvPr>
          <p:cNvSpPr/>
          <p:nvPr/>
        </p:nvSpPr>
        <p:spPr>
          <a:xfrm>
            <a:off x="6102540" y="1411066"/>
            <a:ext cx="3827159" cy="641252"/>
          </a:xfrm>
          <a:custGeom>
            <a:avLst/>
            <a:gdLst>
              <a:gd name="connsiteX0" fmla="*/ 0 w 4056826"/>
              <a:gd name="connsiteY0" fmla="*/ 0 h 711200"/>
              <a:gd name="connsiteX1" fmla="*/ 3603917 w 4056826"/>
              <a:gd name="connsiteY1" fmla="*/ 0 h 711200"/>
              <a:gd name="connsiteX2" fmla="*/ 3673824 w 4056826"/>
              <a:gd name="connsiteY2" fmla="*/ 7047 h 711200"/>
              <a:gd name="connsiteX3" fmla="*/ 4056826 w 4056826"/>
              <a:gd name="connsiteY3" fmla="*/ 476975 h 711200"/>
              <a:gd name="connsiteX4" fmla="*/ 4056826 w 4056826"/>
              <a:gd name="connsiteY4" fmla="*/ 711200 h 711200"/>
              <a:gd name="connsiteX5" fmla="*/ 0 w 4056826"/>
              <a:gd name="connsiteY5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6826" h="711200">
                <a:moveTo>
                  <a:pt x="0" y="0"/>
                </a:moveTo>
                <a:lnTo>
                  <a:pt x="3603917" y="0"/>
                </a:lnTo>
                <a:lnTo>
                  <a:pt x="3673824" y="7047"/>
                </a:lnTo>
                <a:cubicBezTo>
                  <a:pt x="3892403" y="51775"/>
                  <a:pt x="4056826" y="245174"/>
                  <a:pt x="4056826" y="476975"/>
                </a:cubicBezTo>
                <a:lnTo>
                  <a:pt x="4056826" y="711200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技术成果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0FC2B12-C5A1-418A-BEB7-DE14A5E4621D}"/>
              </a:ext>
            </a:extLst>
          </p:cNvPr>
          <p:cNvSpPr/>
          <p:nvPr/>
        </p:nvSpPr>
        <p:spPr>
          <a:xfrm>
            <a:off x="2277216" y="4586926"/>
            <a:ext cx="3827666" cy="1506223"/>
          </a:xfrm>
          <a:custGeom>
            <a:avLst/>
            <a:gdLst>
              <a:gd name="connsiteX0" fmla="*/ 0 w 4061998"/>
              <a:gd name="connsiteY0" fmla="*/ 0 h 2164080"/>
              <a:gd name="connsiteX1" fmla="*/ 4061998 w 4061998"/>
              <a:gd name="connsiteY1" fmla="*/ 0 h 2164080"/>
              <a:gd name="connsiteX2" fmla="*/ 4061998 w 4061998"/>
              <a:gd name="connsiteY2" fmla="*/ 2164080 h 2164080"/>
              <a:gd name="connsiteX3" fmla="*/ 479223 w 4061998"/>
              <a:gd name="connsiteY3" fmla="*/ 2164080 h 2164080"/>
              <a:gd name="connsiteX4" fmla="*/ 0 w 4061998"/>
              <a:gd name="connsiteY4" fmla="*/ 1684857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998" h="2164080">
                <a:moveTo>
                  <a:pt x="0" y="0"/>
                </a:moveTo>
                <a:lnTo>
                  <a:pt x="4061998" y="0"/>
                </a:lnTo>
                <a:lnTo>
                  <a:pt x="4061998" y="2164080"/>
                </a:lnTo>
                <a:lnTo>
                  <a:pt x="479223" y="2164080"/>
                </a:lnTo>
                <a:cubicBezTo>
                  <a:pt x="214555" y="2164080"/>
                  <a:pt x="0" y="1949525"/>
                  <a:pt x="0" y="168485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180000" rIns="25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发表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SCI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论文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8-10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篇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180000" indent="-1800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申请发明专利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8-10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项，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PCT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申请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1-2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项，实现软件著作登记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2-3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项；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2201870-A14C-4975-880E-DB2EA597F893}"/>
              </a:ext>
            </a:extLst>
          </p:cNvPr>
          <p:cNvSpPr/>
          <p:nvPr/>
        </p:nvSpPr>
        <p:spPr>
          <a:xfrm>
            <a:off x="2277216" y="3940367"/>
            <a:ext cx="3819118" cy="638938"/>
          </a:xfrm>
          <a:custGeom>
            <a:avLst/>
            <a:gdLst>
              <a:gd name="connsiteX0" fmla="*/ 479223 w 4066774"/>
              <a:gd name="connsiteY0" fmla="*/ 0 h 711200"/>
              <a:gd name="connsiteX1" fmla="*/ 4066774 w 4066774"/>
              <a:gd name="connsiteY1" fmla="*/ 0 h 711200"/>
              <a:gd name="connsiteX2" fmla="*/ 4066774 w 4066774"/>
              <a:gd name="connsiteY2" fmla="*/ 711200 h 711200"/>
              <a:gd name="connsiteX3" fmla="*/ 0 w 4066774"/>
              <a:gd name="connsiteY3" fmla="*/ 711200 h 711200"/>
              <a:gd name="connsiteX4" fmla="*/ 0 w 4066774"/>
              <a:gd name="connsiteY4" fmla="*/ 479223 h 711200"/>
              <a:gd name="connsiteX5" fmla="*/ 479223 w 4066774"/>
              <a:gd name="connsiteY5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6774" h="711200">
                <a:moveTo>
                  <a:pt x="479223" y="0"/>
                </a:moveTo>
                <a:lnTo>
                  <a:pt x="4066774" y="0"/>
                </a:lnTo>
                <a:lnTo>
                  <a:pt x="4066774" y="711200"/>
                </a:lnTo>
                <a:lnTo>
                  <a:pt x="0" y="711200"/>
                </a:lnTo>
                <a:lnTo>
                  <a:pt x="0" y="479223"/>
                </a:lnTo>
                <a:cubicBezTo>
                  <a:pt x="0" y="214555"/>
                  <a:pt x="214555" y="0"/>
                  <a:pt x="479223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成果形式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E996B415-E81F-49EE-93C6-B033C8428EAB}"/>
              </a:ext>
            </a:extLst>
          </p:cNvPr>
          <p:cNvSpPr/>
          <p:nvPr/>
        </p:nvSpPr>
        <p:spPr>
          <a:xfrm>
            <a:off x="6095382" y="4589508"/>
            <a:ext cx="3848453" cy="1503641"/>
          </a:xfrm>
          <a:custGeom>
            <a:avLst/>
            <a:gdLst>
              <a:gd name="connsiteX0" fmla="*/ 0 w 4070353"/>
              <a:gd name="connsiteY0" fmla="*/ 0 h 2164080"/>
              <a:gd name="connsiteX1" fmla="*/ 4070353 w 4070353"/>
              <a:gd name="connsiteY1" fmla="*/ 0 h 2164080"/>
              <a:gd name="connsiteX2" fmla="*/ 4070353 w 4070353"/>
              <a:gd name="connsiteY2" fmla="*/ 1771676 h 2164080"/>
              <a:gd name="connsiteX3" fmla="*/ 4069369 w 4070353"/>
              <a:gd name="connsiteY3" fmla="*/ 1781437 h 2164080"/>
              <a:gd name="connsiteX4" fmla="*/ 3599882 w 4070353"/>
              <a:gd name="connsiteY4" fmla="*/ 2164080 h 2164080"/>
              <a:gd name="connsiteX5" fmla="*/ 0 w 4070353"/>
              <a:gd name="connsiteY5" fmla="*/ 2164080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0353" h="2164080">
                <a:moveTo>
                  <a:pt x="0" y="0"/>
                </a:moveTo>
                <a:lnTo>
                  <a:pt x="4070353" y="0"/>
                </a:lnTo>
                <a:lnTo>
                  <a:pt x="4070353" y="1771676"/>
                </a:lnTo>
                <a:lnTo>
                  <a:pt x="4069369" y="1781437"/>
                </a:lnTo>
                <a:cubicBezTo>
                  <a:pt x="4024683" y="1999811"/>
                  <a:pt x="3831466" y="2164080"/>
                  <a:pt x="3599882" y="2164080"/>
                </a:cubicBezTo>
                <a:lnTo>
                  <a:pt x="0" y="216408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2000" tIns="180000" rIns="25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培养硕士生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12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名以上，培养博士生、博士后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名以上。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E5170677-84A9-40F3-9CBA-BD8688703A01}"/>
              </a:ext>
            </a:extLst>
          </p:cNvPr>
          <p:cNvSpPr/>
          <p:nvPr/>
        </p:nvSpPr>
        <p:spPr>
          <a:xfrm>
            <a:off x="6096001" y="3940367"/>
            <a:ext cx="3848453" cy="639162"/>
          </a:xfrm>
          <a:custGeom>
            <a:avLst/>
            <a:gdLst>
              <a:gd name="connsiteX0" fmla="*/ 0 w 4056826"/>
              <a:gd name="connsiteY0" fmla="*/ 0 h 711200"/>
              <a:gd name="connsiteX1" fmla="*/ 3603917 w 4056826"/>
              <a:gd name="connsiteY1" fmla="*/ 0 h 711200"/>
              <a:gd name="connsiteX2" fmla="*/ 3673824 w 4056826"/>
              <a:gd name="connsiteY2" fmla="*/ 7047 h 711200"/>
              <a:gd name="connsiteX3" fmla="*/ 4056826 w 4056826"/>
              <a:gd name="connsiteY3" fmla="*/ 476975 h 711200"/>
              <a:gd name="connsiteX4" fmla="*/ 4056826 w 4056826"/>
              <a:gd name="connsiteY4" fmla="*/ 711200 h 711200"/>
              <a:gd name="connsiteX5" fmla="*/ 0 w 4056826"/>
              <a:gd name="connsiteY5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6826" h="711200">
                <a:moveTo>
                  <a:pt x="0" y="0"/>
                </a:moveTo>
                <a:lnTo>
                  <a:pt x="3603917" y="0"/>
                </a:lnTo>
                <a:lnTo>
                  <a:pt x="3673824" y="7047"/>
                </a:lnTo>
                <a:cubicBezTo>
                  <a:pt x="3892403" y="51775"/>
                  <a:pt x="4056826" y="245174"/>
                  <a:pt x="4056826" y="476975"/>
                </a:cubicBezTo>
                <a:lnTo>
                  <a:pt x="4056826" y="711200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培养目标</a:t>
            </a:r>
          </a:p>
        </p:txBody>
      </p:sp>
    </p:spTree>
    <p:extLst>
      <p:ext uri="{BB962C8B-B14F-4D97-AF65-F5344CB8AC3E}">
        <p14:creationId xmlns:p14="http://schemas.microsoft.com/office/powerpoint/2010/main" val="2921656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92F8109-5862-40B0-BDA6-74EF8F22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四、预期成果与经费预算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8F6C771-616E-470F-AD24-4E84F17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C7C5B9-4EB0-4010-8DE2-7DABFCF7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45D0DEB-D12D-42C1-9FBA-B93652152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2. </a:t>
            </a:r>
            <a:r>
              <a:rPr lang="zh-CN" altLang="en-US" dirty="0"/>
              <a:t>进度安排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DBBA1D7-85CD-4426-B9F3-933F1447762F}"/>
              </a:ext>
            </a:extLst>
          </p:cNvPr>
          <p:cNvSpPr/>
          <p:nvPr/>
        </p:nvSpPr>
        <p:spPr>
          <a:xfrm>
            <a:off x="2754155" y="1854312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深入调研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4B8295-7155-442F-A005-14D5E2352442}"/>
              </a:ext>
            </a:extLst>
          </p:cNvPr>
          <p:cNvSpPr/>
          <p:nvPr/>
        </p:nvSpPr>
        <p:spPr>
          <a:xfrm>
            <a:off x="2754155" y="2347356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研究终端复现装置系统架构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2C77CA-0726-4FB9-8F5E-5D72352FEC18}"/>
              </a:ext>
            </a:extLst>
          </p:cNvPr>
          <p:cNvSpPr/>
          <p:nvPr/>
        </p:nvSpPr>
        <p:spPr>
          <a:xfrm>
            <a:off x="2754155" y="2840400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研究嗅频模型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C13890-4C22-43D2-8C39-00161D22842B}"/>
              </a:ext>
            </a:extLst>
          </p:cNvPr>
          <p:cNvSpPr/>
          <p:nvPr/>
        </p:nvSpPr>
        <p:spPr>
          <a:xfrm>
            <a:off x="2754154" y="3333444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研究嗅频模型参数提取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EB1903-5452-4CA2-94C7-D90337C02281}"/>
              </a:ext>
            </a:extLst>
          </p:cNvPr>
          <p:cNvSpPr/>
          <p:nvPr/>
        </p:nvSpPr>
        <p:spPr>
          <a:xfrm>
            <a:off x="2754153" y="3826488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研究嗅频参数解析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CF6E9F-BC1A-4F6A-B15E-08450EF4FFE4}"/>
              </a:ext>
            </a:extLst>
          </p:cNvPr>
          <p:cNvSpPr/>
          <p:nvPr/>
        </p:nvSpPr>
        <p:spPr>
          <a:xfrm>
            <a:off x="2754153" y="4319532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研究基气味配比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164AE1A-25F0-4B15-8CE6-828508B34C50}"/>
              </a:ext>
            </a:extLst>
          </p:cNvPr>
          <p:cNvSpPr/>
          <p:nvPr/>
        </p:nvSpPr>
        <p:spPr>
          <a:xfrm>
            <a:off x="2754152" y="4816520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设计终端复现装置结构、硬件和软件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2A9FF09-0EE0-40AB-A8DC-B19CD7D1D976}"/>
              </a:ext>
            </a:extLst>
          </p:cNvPr>
          <p:cNvSpPr/>
          <p:nvPr/>
        </p:nvSpPr>
        <p:spPr>
          <a:xfrm>
            <a:off x="2754151" y="5313508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整体系统调试与验证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E8BD43B-6376-48C9-83FD-1E2EF4F105FB}"/>
              </a:ext>
            </a:extLst>
          </p:cNvPr>
          <p:cNvSpPr/>
          <p:nvPr/>
        </p:nvSpPr>
        <p:spPr>
          <a:xfrm>
            <a:off x="2754150" y="5806552"/>
            <a:ext cx="4221413" cy="42067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相关文档整理，做好结题准备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1A1749A-AFD4-4413-BDF3-A0A0A778C1B5}"/>
              </a:ext>
            </a:extLst>
          </p:cNvPr>
          <p:cNvSpPr/>
          <p:nvPr/>
        </p:nvSpPr>
        <p:spPr>
          <a:xfrm>
            <a:off x="2754151" y="1393508"/>
            <a:ext cx="4221413" cy="4206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任务名称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A2ED869E-353C-4293-A7C8-471DC036BBFA}"/>
              </a:ext>
            </a:extLst>
          </p:cNvPr>
          <p:cNvSpPr/>
          <p:nvPr/>
        </p:nvSpPr>
        <p:spPr>
          <a:xfrm>
            <a:off x="7032026" y="1393508"/>
            <a:ext cx="2220902" cy="4206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计划时间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A6D1D25-3ECB-446A-A961-470BE51E8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43416"/>
              </p:ext>
            </p:extLst>
          </p:nvPr>
        </p:nvGraphicFramePr>
        <p:xfrm>
          <a:off x="7035001" y="2352666"/>
          <a:ext cx="2220902" cy="4153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15366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2019.1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2019.12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48" name="表格 47">
            <a:extLst>
              <a:ext uri="{FF2B5EF4-FFF2-40B4-BE49-F238E27FC236}">
                <a16:creationId xmlns:a16="http://schemas.microsoft.com/office/drawing/2014/main" id="{C040A761-E7E9-4613-86DE-BBD5B1C5C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65939"/>
              </p:ext>
            </p:extLst>
          </p:nvPr>
        </p:nvGraphicFramePr>
        <p:xfrm>
          <a:off x="7035001" y="2844344"/>
          <a:ext cx="2220902" cy="416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16732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2020.1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2021.6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0633E008-E59C-475A-98ED-FF5265348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86292"/>
              </p:ext>
            </p:extLst>
          </p:nvPr>
        </p:nvGraphicFramePr>
        <p:xfrm>
          <a:off x="7035001" y="3339360"/>
          <a:ext cx="2220902" cy="4035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03564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2020.1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2021.6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50" name="表格 49">
            <a:extLst>
              <a:ext uri="{FF2B5EF4-FFF2-40B4-BE49-F238E27FC236}">
                <a16:creationId xmlns:a16="http://schemas.microsoft.com/office/drawing/2014/main" id="{C969DACB-7CB7-4471-AF51-A6211EA9E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61134"/>
              </p:ext>
            </p:extLst>
          </p:nvPr>
        </p:nvGraphicFramePr>
        <p:xfrm>
          <a:off x="7035001" y="3828336"/>
          <a:ext cx="2220902" cy="416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16732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2020.7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2021.12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51" name="表格 50">
            <a:extLst>
              <a:ext uri="{FF2B5EF4-FFF2-40B4-BE49-F238E27FC236}">
                <a16:creationId xmlns:a16="http://schemas.microsoft.com/office/drawing/2014/main" id="{D8B38D39-BB49-41C2-899E-C2A0CA659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514296"/>
              </p:ext>
            </p:extLst>
          </p:nvPr>
        </p:nvGraphicFramePr>
        <p:xfrm>
          <a:off x="7035001" y="4317312"/>
          <a:ext cx="2220902" cy="416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16732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2021.1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2022.6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52" name="表格 51">
            <a:extLst>
              <a:ext uri="{FF2B5EF4-FFF2-40B4-BE49-F238E27FC236}">
                <a16:creationId xmlns:a16="http://schemas.microsoft.com/office/drawing/2014/main" id="{2ADD72BE-18FB-4DA4-8588-3A6027812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255252"/>
              </p:ext>
            </p:extLst>
          </p:nvPr>
        </p:nvGraphicFramePr>
        <p:xfrm>
          <a:off x="7032025" y="4812872"/>
          <a:ext cx="2220902" cy="4221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22156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2020.1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2021.12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C79E9D42-B39F-4348-A0D6-4FBAD2512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35612"/>
              </p:ext>
            </p:extLst>
          </p:nvPr>
        </p:nvGraphicFramePr>
        <p:xfrm>
          <a:off x="7032025" y="5317452"/>
          <a:ext cx="2220902" cy="416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16732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2022.1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2022.9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54" name="表格 53">
            <a:extLst>
              <a:ext uri="{FF2B5EF4-FFF2-40B4-BE49-F238E27FC236}">
                <a16:creationId xmlns:a16="http://schemas.microsoft.com/office/drawing/2014/main" id="{6C88F34F-818B-498C-B66B-C40FFCDEE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127695"/>
              </p:ext>
            </p:extLst>
          </p:nvPr>
        </p:nvGraphicFramePr>
        <p:xfrm>
          <a:off x="7032025" y="5810496"/>
          <a:ext cx="2220902" cy="416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16732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2022.7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2022.12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id="{36FCC155-3E18-49AD-BB65-EB1709CD4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54442"/>
              </p:ext>
            </p:extLst>
          </p:nvPr>
        </p:nvGraphicFramePr>
        <p:xfrm>
          <a:off x="7032025" y="1857460"/>
          <a:ext cx="2220902" cy="4153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15">
                  <a:extLst>
                    <a:ext uri="{9D8B030D-6E8A-4147-A177-3AD203B41FA5}">
                      <a16:colId xmlns:a16="http://schemas.microsoft.com/office/drawing/2014/main" val="3797937997"/>
                    </a:ext>
                  </a:extLst>
                </a:gridCol>
                <a:gridCol w="227798">
                  <a:extLst>
                    <a:ext uri="{9D8B030D-6E8A-4147-A177-3AD203B41FA5}">
                      <a16:colId xmlns:a16="http://schemas.microsoft.com/office/drawing/2014/main" val="4097793958"/>
                    </a:ext>
                  </a:extLst>
                </a:gridCol>
                <a:gridCol w="992089">
                  <a:extLst>
                    <a:ext uri="{9D8B030D-6E8A-4147-A177-3AD203B41FA5}">
                      <a16:colId xmlns:a16="http://schemas.microsoft.com/office/drawing/2014/main" val="2688305516"/>
                    </a:ext>
                  </a:extLst>
                </a:gridCol>
              </a:tblGrid>
              <a:tr h="415366"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2019.1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accent3"/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2019.6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>
                    <a:lnL>
                      <a:noFill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054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546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>
                <a:sym typeface="+mn-lt"/>
              </a:rPr>
              <a:t>四、预期成果与经费预算</a:t>
            </a: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50CDDE-2C5F-404D-815B-0CBE383FE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学术贡献</a:t>
            </a:r>
          </a:p>
        </p:txBody>
      </p:sp>
      <p:graphicFrame>
        <p:nvGraphicFramePr>
          <p:cNvPr id="8" name="内容占位符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91628536"/>
              </p:ext>
            </p:extLst>
          </p:nvPr>
        </p:nvGraphicFramePr>
        <p:xfrm>
          <a:off x="1285481" y="1576644"/>
          <a:ext cx="9617335" cy="4414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374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5BB8E634-833C-4A20-8848-2CD9A5B9CAFA}"/>
              </a:ext>
            </a:extLst>
          </p:cNvPr>
          <p:cNvSpPr/>
          <p:nvPr/>
        </p:nvSpPr>
        <p:spPr>
          <a:xfrm rot="5099521" flipV="1">
            <a:off x="4423516" y="2162080"/>
            <a:ext cx="2860123" cy="2605010"/>
          </a:xfrm>
          <a:custGeom>
            <a:avLst/>
            <a:gdLst>
              <a:gd name="connsiteX0" fmla="*/ 1045676 w 2253512"/>
              <a:gd name="connsiteY0" fmla="*/ 1905788 h 1905788"/>
              <a:gd name="connsiteX1" fmla="*/ 2085955 w 2253512"/>
              <a:gd name="connsiteY1" fmla="*/ 967026 h 1905788"/>
              <a:gd name="connsiteX2" fmla="*/ 2086617 w 2253512"/>
              <a:gd name="connsiteY2" fmla="*/ 953919 h 1905788"/>
              <a:gd name="connsiteX3" fmla="*/ 2253512 w 2253512"/>
              <a:gd name="connsiteY3" fmla="*/ 953919 h 1905788"/>
              <a:gd name="connsiteX4" fmla="*/ 1772527 w 2253512"/>
              <a:gd name="connsiteY4" fmla="*/ 124633 h 1905788"/>
              <a:gd name="connsiteX5" fmla="*/ 1291541 w 2253512"/>
              <a:gd name="connsiteY5" fmla="*/ 953919 h 1905788"/>
              <a:gd name="connsiteX6" fmla="*/ 1494192 w 2253512"/>
              <a:gd name="connsiteY6" fmla="*/ 953919 h 1905788"/>
              <a:gd name="connsiteX7" fmla="*/ 1479143 w 2253512"/>
              <a:gd name="connsiteY7" fmla="*/ 991442 h 1905788"/>
              <a:gd name="connsiteX8" fmla="*/ 861891 w 2253512"/>
              <a:gd name="connsiteY8" fmla="*/ 1374144 h 1905788"/>
              <a:gd name="connsiteX9" fmla="*/ 173040 w 2253512"/>
              <a:gd name="connsiteY9" fmla="*/ 685294 h 1905788"/>
              <a:gd name="connsiteX10" fmla="*/ 723064 w 2253512"/>
              <a:gd name="connsiteY10" fmla="*/ 10438 h 1905788"/>
              <a:gd name="connsiteX11" fmla="*/ 791456 w 2253512"/>
              <a:gd name="connsiteY11" fmla="*/ 0 h 1905788"/>
              <a:gd name="connsiteX12" fmla="*/ 773768 w 2253512"/>
              <a:gd name="connsiteY12" fmla="*/ 893 h 1905788"/>
              <a:gd name="connsiteX13" fmla="*/ 0 w 2253512"/>
              <a:gd name="connsiteY13" fmla="*/ 858334 h 1905788"/>
              <a:gd name="connsiteX14" fmla="*/ 90 w 2253512"/>
              <a:gd name="connsiteY14" fmla="*/ 860113 h 1905788"/>
              <a:gd name="connsiteX15" fmla="*/ 0 w 2253512"/>
              <a:gd name="connsiteY15" fmla="*/ 860113 h 1905788"/>
              <a:gd name="connsiteX16" fmla="*/ 5399 w 2253512"/>
              <a:gd name="connsiteY16" fmla="*/ 967026 h 1905788"/>
              <a:gd name="connsiteX17" fmla="*/ 1045676 w 2253512"/>
              <a:gd name="connsiteY17" fmla="*/ 1905788 h 1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53512" h="1905788">
                <a:moveTo>
                  <a:pt x="1045676" y="1905788"/>
                </a:moveTo>
                <a:cubicBezTo>
                  <a:pt x="1587093" y="1905788"/>
                  <a:pt x="2032405" y="1494315"/>
                  <a:pt x="2085955" y="967026"/>
                </a:cubicBezTo>
                <a:lnTo>
                  <a:pt x="2086617" y="953919"/>
                </a:lnTo>
                <a:lnTo>
                  <a:pt x="2253512" y="953919"/>
                </a:lnTo>
                <a:lnTo>
                  <a:pt x="1772527" y="124633"/>
                </a:lnTo>
                <a:lnTo>
                  <a:pt x="1291541" y="953919"/>
                </a:lnTo>
                <a:lnTo>
                  <a:pt x="1494192" y="953919"/>
                </a:lnTo>
                <a:lnTo>
                  <a:pt x="1479143" y="991442"/>
                </a:lnTo>
                <a:cubicBezTo>
                  <a:pt x="1366425" y="1218264"/>
                  <a:pt x="1132362" y="1374144"/>
                  <a:pt x="861891" y="1374144"/>
                </a:cubicBezTo>
                <a:cubicBezTo>
                  <a:pt x="481450" y="1374144"/>
                  <a:pt x="173040" y="1065735"/>
                  <a:pt x="173040" y="685294"/>
                </a:cubicBezTo>
                <a:cubicBezTo>
                  <a:pt x="173040" y="352408"/>
                  <a:pt x="409166" y="74671"/>
                  <a:pt x="723064" y="10438"/>
                </a:cubicBezTo>
                <a:lnTo>
                  <a:pt x="791456" y="0"/>
                </a:lnTo>
                <a:lnTo>
                  <a:pt x="773768" y="893"/>
                </a:lnTo>
                <a:cubicBezTo>
                  <a:pt x="339154" y="45031"/>
                  <a:pt x="0" y="412076"/>
                  <a:pt x="0" y="858334"/>
                </a:cubicBezTo>
                <a:lnTo>
                  <a:pt x="90" y="860113"/>
                </a:lnTo>
                <a:lnTo>
                  <a:pt x="0" y="860113"/>
                </a:lnTo>
                <a:lnTo>
                  <a:pt x="5399" y="967026"/>
                </a:lnTo>
                <a:cubicBezTo>
                  <a:pt x="58948" y="1494315"/>
                  <a:pt x="504260" y="1905788"/>
                  <a:pt x="1045676" y="190578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25000">
                <a:schemeClr val="accent3">
                  <a:lumMod val="40000"/>
                  <a:lumOff val="60000"/>
                </a:schemeClr>
              </a:gs>
              <a:gs pos="65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1516F96-AFE0-4042-92B4-86010714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lt"/>
              </a:rPr>
              <a:t>一、立项依据与科学问题</a:t>
            </a:r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CBFADA9-1D8D-4600-9497-A4143002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0AE70D-F589-4429-B5FD-BBD50A72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210E12AC-CE9C-46E1-9050-C5CB9EDEC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925" y="790791"/>
            <a:ext cx="10850562" cy="65095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1. </a:t>
            </a:r>
            <a:r>
              <a:rPr lang="zh-CN" altLang="en-US" dirty="0"/>
              <a:t>气味科学逐步成为科学界、产业界共同关注的新领域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9156927-814C-4023-9708-515A809D3463}"/>
              </a:ext>
            </a:extLst>
          </p:cNvPr>
          <p:cNvGrpSpPr/>
          <p:nvPr/>
        </p:nvGrpSpPr>
        <p:grpSpPr>
          <a:xfrm>
            <a:off x="1651838" y="1208884"/>
            <a:ext cx="2799975" cy="2221534"/>
            <a:chOff x="490936" y="1212255"/>
            <a:chExt cx="2799975" cy="2221534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0485B62B-1322-44F9-9746-C05598B51402}"/>
                </a:ext>
              </a:extLst>
            </p:cNvPr>
            <p:cNvSpPr/>
            <p:nvPr/>
          </p:nvSpPr>
          <p:spPr>
            <a:xfrm rot="3182455">
              <a:off x="1034394" y="1223910"/>
              <a:ext cx="2221534" cy="2198224"/>
            </a:xfrm>
            <a:custGeom>
              <a:avLst/>
              <a:gdLst>
                <a:gd name="connsiteX0" fmla="*/ 2033654 w 2515508"/>
                <a:gd name="connsiteY0" fmla="*/ 0 h 2746517"/>
                <a:gd name="connsiteX1" fmla="*/ 2515508 w 2515508"/>
                <a:gd name="connsiteY1" fmla="*/ 811410 h 2746517"/>
                <a:gd name="connsiteX2" fmla="*/ 2293977 w 2515508"/>
                <a:gd name="connsiteY2" fmla="*/ 811410 h 2746517"/>
                <a:gd name="connsiteX3" fmla="*/ 2270771 w 2515508"/>
                <a:gd name="connsiteY3" fmla="*/ 940538 h 2746517"/>
                <a:gd name="connsiteX4" fmla="*/ 1861425 w 2515508"/>
                <a:gd name="connsiteY4" fmla="*/ 1838995 h 2746517"/>
                <a:gd name="connsiteX5" fmla="*/ 139610 w 2515508"/>
                <a:gd name="connsiteY5" fmla="*/ 2746517 h 2746517"/>
                <a:gd name="connsiteX6" fmla="*/ 0 w 2515508"/>
                <a:gd name="connsiteY6" fmla="*/ 2746102 h 2746517"/>
                <a:gd name="connsiteX7" fmla="*/ 27901 w 2515508"/>
                <a:gd name="connsiteY7" fmla="*/ 2740792 h 2746517"/>
                <a:gd name="connsiteX8" fmla="*/ 1316670 w 2515508"/>
                <a:gd name="connsiteY8" fmla="*/ 1894447 h 2746517"/>
                <a:gd name="connsiteX9" fmla="*/ 1750460 w 2515508"/>
                <a:gd name="connsiteY9" fmla="*/ 859971 h 2746517"/>
                <a:gd name="connsiteX10" fmla="*/ 1755289 w 2515508"/>
                <a:gd name="connsiteY10" fmla="*/ 811410 h 2746517"/>
                <a:gd name="connsiteX11" fmla="*/ 1551800 w 2515508"/>
                <a:gd name="connsiteY11" fmla="*/ 811410 h 274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5508" h="2746517">
                  <a:moveTo>
                    <a:pt x="2033654" y="0"/>
                  </a:moveTo>
                  <a:lnTo>
                    <a:pt x="2515508" y="811410"/>
                  </a:lnTo>
                  <a:lnTo>
                    <a:pt x="2293977" y="811410"/>
                  </a:lnTo>
                  <a:lnTo>
                    <a:pt x="2270771" y="940538"/>
                  </a:lnTo>
                  <a:cubicBezTo>
                    <a:pt x="2203958" y="1256747"/>
                    <a:pt x="2068565" y="1563702"/>
                    <a:pt x="1861425" y="1838995"/>
                  </a:cubicBezTo>
                  <a:cubicBezTo>
                    <a:pt x="1435308" y="2405313"/>
                    <a:pt x="796336" y="2717007"/>
                    <a:pt x="139610" y="2746517"/>
                  </a:cubicBezTo>
                  <a:lnTo>
                    <a:pt x="0" y="2746102"/>
                  </a:lnTo>
                  <a:lnTo>
                    <a:pt x="27901" y="2740792"/>
                  </a:lnTo>
                  <a:cubicBezTo>
                    <a:pt x="525058" y="2621354"/>
                    <a:pt x="985246" y="2334915"/>
                    <a:pt x="1316670" y="1894447"/>
                  </a:cubicBezTo>
                  <a:cubicBezTo>
                    <a:pt x="1553402" y="1579826"/>
                    <a:pt x="1696423" y="1223850"/>
                    <a:pt x="1750460" y="859971"/>
                  </a:cubicBezTo>
                  <a:lnTo>
                    <a:pt x="1755289" y="811410"/>
                  </a:lnTo>
                  <a:lnTo>
                    <a:pt x="1551800" y="8114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6D24">
                    <a:alpha val="10000"/>
                  </a:srgbClr>
                </a:gs>
                <a:gs pos="25000">
                  <a:srgbClr val="E46D24">
                    <a:alpha val="25000"/>
                  </a:srgbClr>
                </a:gs>
                <a:gs pos="65000">
                  <a:srgbClr val="E46D24">
                    <a:alpha val="65000"/>
                  </a:srgbClr>
                </a:gs>
                <a:gs pos="100000">
                  <a:srgbClr val="E46D24"/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3A0D442-55DE-43AD-BE4D-4E313BC9A8B0}"/>
                </a:ext>
              </a:extLst>
            </p:cNvPr>
            <p:cNvSpPr txBox="1"/>
            <p:nvPr/>
          </p:nvSpPr>
          <p:spPr>
            <a:xfrm>
              <a:off x="1313006" y="1843537"/>
              <a:ext cx="1267324" cy="48558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顺风耳</a:t>
              </a: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883FD26-D12E-4DDD-A4E3-05D445415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713" y="2606199"/>
              <a:ext cx="622146" cy="75659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9E1072CD-ECDE-494F-B025-408E4EEA1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8486" y="2674992"/>
              <a:ext cx="674344" cy="61900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7A9A995-E0A0-4A62-BD09-9CDF04593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20273" y="2355832"/>
              <a:ext cx="670638" cy="79125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36" y="2176080"/>
              <a:ext cx="878021" cy="863898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F257743-C250-451A-BB82-458802ADFA2C}"/>
              </a:ext>
            </a:extLst>
          </p:cNvPr>
          <p:cNvGrpSpPr/>
          <p:nvPr/>
        </p:nvGrpSpPr>
        <p:grpSpPr>
          <a:xfrm>
            <a:off x="7193230" y="1831103"/>
            <a:ext cx="2977230" cy="2715082"/>
            <a:chOff x="5287948" y="1955986"/>
            <a:chExt cx="2977230" cy="2715082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3ED00ED4-3CC9-472A-81BE-5AC0486E0606}"/>
                </a:ext>
              </a:extLst>
            </p:cNvPr>
            <p:cNvSpPr/>
            <p:nvPr/>
          </p:nvSpPr>
          <p:spPr>
            <a:xfrm rot="20441560" flipV="1">
              <a:off x="5495752" y="2480198"/>
              <a:ext cx="1892945" cy="2190870"/>
            </a:xfrm>
            <a:custGeom>
              <a:avLst/>
              <a:gdLst>
                <a:gd name="connsiteX0" fmla="*/ 2033654 w 2515508"/>
                <a:gd name="connsiteY0" fmla="*/ 0 h 2746517"/>
                <a:gd name="connsiteX1" fmla="*/ 2515508 w 2515508"/>
                <a:gd name="connsiteY1" fmla="*/ 811410 h 2746517"/>
                <a:gd name="connsiteX2" fmla="*/ 2293977 w 2515508"/>
                <a:gd name="connsiteY2" fmla="*/ 811410 h 2746517"/>
                <a:gd name="connsiteX3" fmla="*/ 2270771 w 2515508"/>
                <a:gd name="connsiteY3" fmla="*/ 940538 h 2746517"/>
                <a:gd name="connsiteX4" fmla="*/ 1861425 w 2515508"/>
                <a:gd name="connsiteY4" fmla="*/ 1838995 h 2746517"/>
                <a:gd name="connsiteX5" fmla="*/ 139610 w 2515508"/>
                <a:gd name="connsiteY5" fmla="*/ 2746517 h 2746517"/>
                <a:gd name="connsiteX6" fmla="*/ 0 w 2515508"/>
                <a:gd name="connsiteY6" fmla="*/ 2746102 h 2746517"/>
                <a:gd name="connsiteX7" fmla="*/ 27901 w 2515508"/>
                <a:gd name="connsiteY7" fmla="*/ 2740792 h 2746517"/>
                <a:gd name="connsiteX8" fmla="*/ 1316670 w 2515508"/>
                <a:gd name="connsiteY8" fmla="*/ 1894447 h 2746517"/>
                <a:gd name="connsiteX9" fmla="*/ 1750460 w 2515508"/>
                <a:gd name="connsiteY9" fmla="*/ 859971 h 2746517"/>
                <a:gd name="connsiteX10" fmla="*/ 1755289 w 2515508"/>
                <a:gd name="connsiteY10" fmla="*/ 811410 h 2746517"/>
                <a:gd name="connsiteX11" fmla="*/ 1551800 w 2515508"/>
                <a:gd name="connsiteY11" fmla="*/ 811410 h 274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5508" h="2746517">
                  <a:moveTo>
                    <a:pt x="2033654" y="0"/>
                  </a:moveTo>
                  <a:lnTo>
                    <a:pt x="2515508" y="811410"/>
                  </a:lnTo>
                  <a:lnTo>
                    <a:pt x="2293977" y="811410"/>
                  </a:lnTo>
                  <a:lnTo>
                    <a:pt x="2270771" y="940538"/>
                  </a:lnTo>
                  <a:cubicBezTo>
                    <a:pt x="2203958" y="1256747"/>
                    <a:pt x="2068565" y="1563702"/>
                    <a:pt x="1861425" y="1838995"/>
                  </a:cubicBezTo>
                  <a:cubicBezTo>
                    <a:pt x="1435308" y="2405313"/>
                    <a:pt x="796336" y="2717007"/>
                    <a:pt x="139610" y="2746517"/>
                  </a:cubicBezTo>
                  <a:lnTo>
                    <a:pt x="0" y="2746102"/>
                  </a:lnTo>
                  <a:lnTo>
                    <a:pt x="27901" y="2740792"/>
                  </a:lnTo>
                  <a:cubicBezTo>
                    <a:pt x="525058" y="2621354"/>
                    <a:pt x="985246" y="2334915"/>
                    <a:pt x="1316670" y="1894447"/>
                  </a:cubicBezTo>
                  <a:cubicBezTo>
                    <a:pt x="1553402" y="1579826"/>
                    <a:pt x="1696423" y="1223850"/>
                    <a:pt x="1750460" y="859971"/>
                  </a:cubicBezTo>
                  <a:lnTo>
                    <a:pt x="1755289" y="811410"/>
                  </a:lnTo>
                  <a:lnTo>
                    <a:pt x="1551800" y="8114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6D24">
                    <a:alpha val="10000"/>
                  </a:srgbClr>
                </a:gs>
                <a:gs pos="25000">
                  <a:srgbClr val="E46D24">
                    <a:alpha val="25000"/>
                  </a:srgbClr>
                </a:gs>
                <a:gs pos="65000">
                  <a:srgbClr val="E46D24">
                    <a:alpha val="65000"/>
                  </a:srgbClr>
                </a:gs>
                <a:gs pos="100000">
                  <a:srgbClr val="E46D24"/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2AEC532-38F8-498F-AD91-A549569740CF}"/>
                </a:ext>
              </a:extLst>
            </p:cNvPr>
            <p:cNvGrpSpPr/>
            <p:nvPr/>
          </p:nvGrpSpPr>
          <p:grpSpPr>
            <a:xfrm>
              <a:off x="5287948" y="1955986"/>
              <a:ext cx="2977230" cy="1890016"/>
              <a:chOff x="5287948" y="1955986"/>
              <a:chExt cx="2977230" cy="1890016"/>
            </a:xfrm>
          </p:grpSpPr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C9431C48-ADF5-449F-B426-004DDF3D7192}"/>
                  </a:ext>
                </a:extLst>
              </p:cNvPr>
              <p:cNvSpPr txBox="1"/>
              <p:nvPr/>
            </p:nvSpPr>
            <p:spPr>
              <a:xfrm>
                <a:off x="7059069" y="1955986"/>
                <a:ext cx="1206109" cy="52183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 algn="ctr">
                  <a:defRPr sz="2400">
                    <a:latin typeface="楷体" panose="02010609060101010101" pitchFamily="49" charset="-122"/>
                    <a:ea typeface="楷体" panose="02010609060101010101" pitchFamily="49" charset="-122"/>
                  </a:defRPr>
                </a:lvl1pPr>
              </a:lstStyle>
              <a:p>
                <a:r>
                  <a:rPr lang="zh-CN" altLang="en-US" sz="2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千里眼</a:t>
                </a:r>
              </a:p>
            </p:txBody>
          </p:sp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EC4DBED6-8A36-43F8-98FA-4C5E61310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9340" y="2204942"/>
                <a:ext cx="676149" cy="42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9C3834C-1E2E-4A3A-9AA0-B855715BB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9367" y="2763005"/>
                <a:ext cx="574600" cy="59741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F6413856-72E1-49DE-AFA8-144C442F0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1106" y="3235100"/>
                <a:ext cx="649097" cy="485453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7948" y="2142275"/>
                <a:ext cx="615700" cy="615700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4129" y="3313177"/>
                <a:ext cx="497686" cy="444344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29B3A8CF-8414-4377-999E-65B296E8E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1582" y="3088692"/>
                <a:ext cx="802779" cy="757310"/>
              </a:xfrm>
              <a:prstGeom prst="rect">
                <a:avLst/>
              </a:prstGeom>
            </p:spPr>
          </p:pic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59F00A9-1B42-4875-951C-8E697897F557}"/>
              </a:ext>
            </a:extLst>
          </p:cNvPr>
          <p:cNvGrpSpPr/>
          <p:nvPr/>
        </p:nvGrpSpPr>
        <p:grpSpPr>
          <a:xfrm>
            <a:off x="3778199" y="4225563"/>
            <a:ext cx="4060666" cy="2535748"/>
            <a:chOff x="2260779" y="4595331"/>
            <a:chExt cx="4060666" cy="2535748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ED6A24A-07CA-46B8-8312-5ABEE5283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0666" y="5227005"/>
              <a:ext cx="710779" cy="549706"/>
            </a:xfrm>
            <a:prstGeom prst="rect">
              <a:avLst/>
            </a:prstGeom>
          </p:spPr>
        </p:pic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2CC4BF2-3BE8-40AB-A53D-7B59FAA5B944}"/>
                </a:ext>
              </a:extLst>
            </p:cNvPr>
            <p:cNvSpPr/>
            <p:nvPr/>
          </p:nvSpPr>
          <p:spPr>
            <a:xfrm rot="18383168" flipH="1">
              <a:off x="3166085" y="4594201"/>
              <a:ext cx="2535748" cy="2538007"/>
            </a:xfrm>
            <a:custGeom>
              <a:avLst/>
              <a:gdLst>
                <a:gd name="connsiteX0" fmla="*/ 2033654 w 2515508"/>
                <a:gd name="connsiteY0" fmla="*/ 0 h 2746517"/>
                <a:gd name="connsiteX1" fmla="*/ 2515508 w 2515508"/>
                <a:gd name="connsiteY1" fmla="*/ 811410 h 2746517"/>
                <a:gd name="connsiteX2" fmla="*/ 2293977 w 2515508"/>
                <a:gd name="connsiteY2" fmla="*/ 811410 h 2746517"/>
                <a:gd name="connsiteX3" fmla="*/ 2270771 w 2515508"/>
                <a:gd name="connsiteY3" fmla="*/ 940538 h 2746517"/>
                <a:gd name="connsiteX4" fmla="*/ 1861425 w 2515508"/>
                <a:gd name="connsiteY4" fmla="*/ 1838995 h 2746517"/>
                <a:gd name="connsiteX5" fmla="*/ 139610 w 2515508"/>
                <a:gd name="connsiteY5" fmla="*/ 2746517 h 2746517"/>
                <a:gd name="connsiteX6" fmla="*/ 0 w 2515508"/>
                <a:gd name="connsiteY6" fmla="*/ 2746102 h 2746517"/>
                <a:gd name="connsiteX7" fmla="*/ 27901 w 2515508"/>
                <a:gd name="connsiteY7" fmla="*/ 2740792 h 2746517"/>
                <a:gd name="connsiteX8" fmla="*/ 1316670 w 2515508"/>
                <a:gd name="connsiteY8" fmla="*/ 1894447 h 2746517"/>
                <a:gd name="connsiteX9" fmla="*/ 1750460 w 2515508"/>
                <a:gd name="connsiteY9" fmla="*/ 859971 h 2746517"/>
                <a:gd name="connsiteX10" fmla="*/ 1755289 w 2515508"/>
                <a:gd name="connsiteY10" fmla="*/ 811410 h 2746517"/>
                <a:gd name="connsiteX11" fmla="*/ 1551800 w 2515508"/>
                <a:gd name="connsiteY11" fmla="*/ 811410 h 274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5508" h="2746517">
                  <a:moveTo>
                    <a:pt x="2033654" y="0"/>
                  </a:moveTo>
                  <a:lnTo>
                    <a:pt x="2515508" y="811410"/>
                  </a:lnTo>
                  <a:lnTo>
                    <a:pt x="2293977" y="811410"/>
                  </a:lnTo>
                  <a:lnTo>
                    <a:pt x="2270771" y="940538"/>
                  </a:lnTo>
                  <a:cubicBezTo>
                    <a:pt x="2203958" y="1256747"/>
                    <a:pt x="2068565" y="1563702"/>
                    <a:pt x="1861425" y="1838995"/>
                  </a:cubicBezTo>
                  <a:cubicBezTo>
                    <a:pt x="1435308" y="2405313"/>
                    <a:pt x="796336" y="2717007"/>
                    <a:pt x="139610" y="2746517"/>
                  </a:cubicBezTo>
                  <a:lnTo>
                    <a:pt x="0" y="2746102"/>
                  </a:lnTo>
                  <a:lnTo>
                    <a:pt x="27901" y="2740792"/>
                  </a:lnTo>
                  <a:cubicBezTo>
                    <a:pt x="525058" y="2621354"/>
                    <a:pt x="985246" y="2334915"/>
                    <a:pt x="1316670" y="1894447"/>
                  </a:cubicBezTo>
                  <a:cubicBezTo>
                    <a:pt x="1553402" y="1579826"/>
                    <a:pt x="1696423" y="1223850"/>
                    <a:pt x="1750460" y="859971"/>
                  </a:cubicBezTo>
                  <a:lnTo>
                    <a:pt x="1755289" y="811410"/>
                  </a:lnTo>
                  <a:lnTo>
                    <a:pt x="1551800" y="8114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46D24">
                    <a:alpha val="10000"/>
                  </a:srgbClr>
                </a:gs>
                <a:gs pos="25000">
                  <a:srgbClr val="E46D24">
                    <a:alpha val="25000"/>
                  </a:srgbClr>
                </a:gs>
                <a:gs pos="65000">
                  <a:srgbClr val="E46D24">
                    <a:alpha val="65000"/>
                  </a:srgbClr>
                </a:gs>
                <a:gs pos="100000">
                  <a:srgbClr val="E46D24"/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B1F6FB86-013F-47E7-992A-CA0C7CEC9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298" y="5515961"/>
              <a:ext cx="501746" cy="591838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F0ADFE64-0DB0-4B89-BE33-FDBA6C1FD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478" y="5481844"/>
              <a:ext cx="529454" cy="679980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A5DF5FD-3D98-48E5-B968-626E39730F21}"/>
                </a:ext>
              </a:extLst>
            </p:cNvPr>
            <p:cNvSpPr txBox="1"/>
            <p:nvPr/>
          </p:nvSpPr>
          <p:spPr>
            <a:xfrm>
              <a:off x="3645145" y="4761929"/>
              <a:ext cx="2119101" cy="62030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effectLst>
              <a:softEdge rad="63500"/>
            </a:effectLst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2400">
                  <a:latin typeface="楷体" panose="02010609060101010101" pitchFamily="49" charset="-122"/>
                  <a:ea typeface="楷体" panose="02010609060101010101" pitchFamily="49" charset="-122"/>
                </a:defRPr>
              </a:lvl1pPr>
            </a:lstStyle>
            <a:p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万里飘香？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79" y="5089878"/>
              <a:ext cx="1460685" cy="895944"/>
            </a:xfrm>
            <a:prstGeom prst="rect">
              <a:avLst/>
            </a:prstGeom>
          </p:spPr>
        </p:pic>
        <p:sp>
          <p:nvSpPr>
            <p:cNvPr id="5" name="思想气泡: 云 4">
              <a:extLst>
                <a:ext uri="{FF2B5EF4-FFF2-40B4-BE49-F238E27FC236}">
                  <a16:creationId xmlns:a16="http://schemas.microsoft.com/office/drawing/2014/main" id="{3C6C9065-3388-4AEB-82F9-D3248E8FEFE7}"/>
                </a:ext>
              </a:extLst>
            </p:cNvPr>
            <p:cNvSpPr/>
            <p:nvPr/>
          </p:nvSpPr>
          <p:spPr>
            <a:xfrm>
              <a:off x="3210614" y="5037652"/>
              <a:ext cx="447888" cy="358173"/>
            </a:xfrm>
            <a:prstGeom prst="cloudCallout">
              <a:avLst>
                <a:gd name="adj1" fmla="val -58763"/>
                <a:gd name="adj2" fmla="val 38389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92A305D-310A-48E2-8C47-3BA33BB0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674" y="5651693"/>
              <a:ext cx="695403" cy="695403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AAC1A00-9E9D-4C57-B83E-10EAD4409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7139" y="5118194"/>
              <a:ext cx="254837" cy="197087"/>
            </a:xfrm>
            <a:prstGeom prst="rect">
              <a:avLst/>
            </a:prstGeom>
          </p:spPr>
        </p:pic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1BE63B62-9E90-4E6C-B511-FD4100E175CD}"/>
                </a:ext>
              </a:extLst>
            </p:cNvPr>
            <p:cNvGrpSpPr/>
            <p:nvPr/>
          </p:nvGrpSpPr>
          <p:grpSpPr>
            <a:xfrm rot="1694926">
              <a:off x="3276145" y="5492351"/>
              <a:ext cx="490873" cy="204864"/>
              <a:chOff x="2154822" y="4101015"/>
              <a:chExt cx="1523674" cy="921618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0A19B96F-D81E-49D2-B0C5-1FA27E355AD3}"/>
                  </a:ext>
                </a:extLst>
              </p:cNvPr>
              <p:cNvSpPr/>
              <p:nvPr/>
            </p:nvSpPr>
            <p:spPr>
              <a:xfrm>
                <a:off x="2164080" y="4302266"/>
                <a:ext cx="1503680" cy="523735"/>
              </a:xfrm>
              <a:custGeom>
                <a:avLst/>
                <a:gdLst>
                  <a:gd name="connsiteX0" fmla="*/ 0 w 1503680"/>
                  <a:gd name="connsiteY0" fmla="*/ 295134 h 523735"/>
                  <a:gd name="connsiteX1" fmla="*/ 228600 w 1503680"/>
                  <a:gd name="connsiteY1" fmla="*/ 5574 h 523735"/>
                  <a:gd name="connsiteX2" fmla="*/ 467360 w 1503680"/>
                  <a:gd name="connsiteY2" fmla="*/ 523734 h 523735"/>
                  <a:gd name="connsiteX3" fmla="*/ 680720 w 1503680"/>
                  <a:gd name="connsiteY3" fmla="*/ 494 h 523735"/>
                  <a:gd name="connsiteX4" fmla="*/ 878840 w 1503680"/>
                  <a:gd name="connsiteY4" fmla="*/ 508494 h 523735"/>
                  <a:gd name="connsiteX5" fmla="*/ 1158240 w 1503680"/>
                  <a:gd name="connsiteY5" fmla="*/ 25894 h 523735"/>
                  <a:gd name="connsiteX6" fmla="*/ 1310640 w 1503680"/>
                  <a:gd name="connsiteY6" fmla="*/ 508494 h 523735"/>
                  <a:gd name="connsiteX7" fmla="*/ 1503680 w 1503680"/>
                  <a:gd name="connsiteY7" fmla="*/ 295134 h 52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3680" h="523735">
                    <a:moveTo>
                      <a:pt x="0" y="295134"/>
                    </a:moveTo>
                    <a:cubicBezTo>
                      <a:pt x="75353" y="131304"/>
                      <a:pt x="150707" y="-32526"/>
                      <a:pt x="228600" y="5574"/>
                    </a:cubicBezTo>
                    <a:cubicBezTo>
                      <a:pt x="306493" y="43674"/>
                      <a:pt x="392007" y="524581"/>
                      <a:pt x="467360" y="523734"/>
                    </a:cubicBezTo>
                    <a:cubicBezTo>
                      <a:pt x="542713" y="522887"/>
                      <a:pt x="612140" y="3034"/>
                      <a:pt x="680720" y="494"/>
                    </a:cubicBezTo>
                    <a:cubicBezTo>
                      <a:pt x="749300" y="-2046"/>
                      <a:pt x="799253" y="504261"/>
                      <a:pt x="878840" y="508494"/>
                    </a:cubicBezTo>
                    <a:cubicBezTo>
                      <a:pt x="958427" y="512727"/>
                      <a:pt x="1086273" y="25894"/>
                      <a:pt x="1158240" y="25894"/>
                    </a:cubicBezTo>
                    <a:cubicBezTo>
                      <a:pt x="1230207" y="25894"/>
                      <a:pt x="1253067" y="463621"/>
                      <a:pt x="1310640" y="508494"/>
                    </a:cubicBezTo>
                    <a:cubicBezTo>
                      <a:pt x="1368213" y="553367"/>
                      <a:pt x="1465580" y="334927"/>
                      <a:pt x="1503680" y="295134"/>
                    </a:cubicBezTo>
                  </a:path>
                </a:pathLst>
              </a:custGeom>
              <a:noFill/>
              <a:ln w="3175">
                <a:solidFill>
                  <a:schemeClr val="accent5">
                    <a:lumMod val="75000"/>
                  </a:schemeClr>
                </a:solidFill>
                <a:prstDash val="sysDot"/>
                <a:head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363705E0-62CF-4A22-97A3-DFD26C9A9DA8}"/>
                  </a:ext>
                </a:extLst>
              </p:cNvPr>
              <p:cNvSpPr/>
              <p:nvPr/>
            </p:nvSpPr>
            <p:spPr>
              <a:xfrm>
                <a:off x="2154822" y="4498898"/>
                <a:ext cx="1503680" cy="523735"/>
              </a:xfrm>
              <a:custGeom>
                <a:avLst/>
                <a:gdLst>
                  <a:gd name="connsiteX0" fmla="*/ 0 w 1503680"/>
                  <a:gd name="connsiteY0" fmla="*/ 295134 h 523735"/>
                  <a:gd name="connsiteX1" fmla="*/ 228600 w 1503680"/>
                  <a:gd name="connsiteY1" fmla="*/ 5574 h 523735"/>
                  <a:gd name="connsiteX2" fmla="*/ 467360 w 1503680"/>
                  <a:gd name="connsiteY2" fmla="*/ 523734 h 523735"/>
                  <a:gd name="connsiteX3" fmla="*/ 680720 w 1503680"/>
                  <a:gd name="connsiteY3" fmla="*/ 494 h 523735"/>
                  <a:gd name="connsiteX4" fmla="*/ 878840 w 1503680"/>
                  <a:gd name="connsiteY4" fmla="*/ 508494 h 523735"/>
                  <a:gd name="connsiteX5" fmla="*/ 1158240 w 1503680"/>
                  <a:gd name="connsiteY5" fmla="*/ 25894 h 523735"/>
                  <a:gd name="connsiteX6" fmla="*/ 1310640 w 1503680"/>
                  <a:gd name="connsiteY6" fmla="*/ 508494 h 523735"/>
                  <a:gd name="connsiteX7" fmla="*/ 1503680 w 1503680"/>
                  <a:gd name="connsiteY7" fmla="*/ 295134 h 52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3680" h="523735">
                    <a:moveTo>
                      <a:pt x="0" y="295134"/>
                    </a:moveTo>
                    <a:cubicBezTo>
                      <a:pt x="75353" y="131304"/>
                      <a:pt x="150707" y="-32526"/>
                      <a:pt x="228600" y="5574"/>
                    </a:cubicBezTo>
                    <a:cubicBezTo>
                      <a:pt x="306493" y="43674"/>
                      <a:pt x="392007" y="524581"/>
                      <a:pt x="467360" y="523734"/>
                    </a:cubicBezTo>
                    <a:cubicBezTo>
                      <a:pt x="542713" y="522887"/>
                      <a:pt x="612140" y="3034"/>
                      <a:pt x="680720" y="494"/>
                    </a:cubicBezTo>
                    <a:cubicBezTo>
                      <a:pt x="749300" y="-2046"/>
                      <a:pt x="799253" y="504261"/>
                      <a:pt x="878840" y="508494"/>
                    </a:cubicBezTo>
                    <a:cubicBezTo>
                      <a:pt x="958427" y="512727"/>
                      <a:pt x="1086273" y="25894"/>
                      <a:pt x="1158240" y="25894"/>
                    </a:cubicBezTo>
                    <a:cubicBezTo>
                      <a:pt x="1230207" y="25894"/>
                      <a:pt x="1253067" y="463621"/>
                      <a:pt x="1310640" y="508494"/>
                    </a:cubicBezTo>
                    <a:cubicBezTo>
                      <a:pt x="1368213" y="553367"/>
                      <a:pt x="1465580" y="334927"/>
                      <a:pt x="1503680" y="295134"/>
                    </a:cubicBezTo>
                  </a:path>
                </a:pathLst>
              </a:custGeom>
              <a:noFill/>
              <a:ln w="3175">
                <a:solidFill>
                  <a:schemeClr val="accent5">
                    <a:lumMod val="75000"/>
                  </a:schemeClr>
                </a:solidFill>
                <a:prstDash val="sysDot"/>
                <a:head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586A88F8-4643-4273-A134-86FAD836F713}"/>
                  </a:ext>
                </a:extLst>
              </p:cNvPr>
              <p:cNvSpPr/>
              <p:nvPr/>
            </p:nvSpPr>
            <p:spPr>
              <a:xfrm>
                <a:off x="2174816" y="4101015"/>
                <a:ext cx="1503680" cy="523735"/>
              </a:xfrm>
              <a:custGeom>
                <a:avLst/>
                <a:gdLst>
                  <a:gd name="connsiteX0" fmla="*/ 0 w 1503680"/>
                  <a:gd name="connsiteY0" fmla="*/ 295134 h 523735"/>
                  <a:gd name="connsiteX1" fmla="*/ 228600 w 1503680"/>
                  <a:gd name="connsiteY1" fmla="*/ 5574 h 523735"/>
                  <a:gd name="connsiteX2" fmla="*/ 467360 w 1503680"/>
                  <a:gd name="connsiteY2" fmla="*/ 523734 h 523735"/>
                  <a:gd name="connsiteX3" fmla="*/ 680720 w 1503680"/>
                  <a:gd name="connsiteY3" fmla="*/ 494 h 523735"/>
                  <a:gd name="connsiteX4" fmla="*/ 878840 w 1503680"/>
                  <a:gd name="connsiteY4" fmla="*/ 508494 h 523735"/>
                  <a:gd name="connsiteX5" fmla="*/ 1158240 w 1503680"/>
                  <a:gd name="connsiteY5" fmla="*/ 25894 h 523735"/>
                  <a:gd name="connsiteX6" fmla="*/ 1310640 w 1503680"/>
                  <a:gd name="connsiteY6" fmla="*/ 508494 h 523735"/>
                  <a:gd name="connsiteX7" fmla="*/ 1503680 w 1503680"/>
                  <a:gd name="connsiteY7" fmla="*/ 295134 h 52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3680" h="523735">
                    <a:moveTo>
                      <a:pt x="0" y="295134"/>
                    </a:moveTo>
                    <a:cubicBezTo>
                      <a:pt x="75353" y="131304"/>
                      <a:pt x="150707" y="-32526"/>
                      <a:pt x="228600" y="5574"/>
                    </a:cubicBezTo>
                    <a:cubicBezTo>
                      <a:pt x="306493" y="43674"/>
                      <a:pt x="392007" y="524581"/>
                      <a:pt x="467360" y="523734"/>
                    </a:cubicBezTo>
                    <a:cubicBezTo>
                      <a:pt x="542713" y="522887"/>
                      <a:pt x="612140" y="3034"/>
                      <a:pt x="680720" y="494"/>
                    </a:cubicBezTo>
                    <a:cubicBezTo>
                      <a:pt x="749300" y="-2046"/>
                      <a:pt x="799253" y="504261"/>
                      <a:pt x="878840" y="508494"/>
                    </a:cubicBezTo>
                    <a:cubicBezTo>
                      <a:pt x="958427" y="512727"/>
                      <a:pt x="1086273" y="25894"/>
                      <a:pt x="1158240" y="25894"/>
                    </a:cubicBezTo>
                    <a:cubicBezTo>
                      <a:pt x="1230207" y="25894"/>
                      <a:pt x="1253067" y="463621"/>
                      <a:pt x="1310640" y="508494"/>
                    </a:cubicBezTo>
                    <a:cubicBezTo>
                      <a:pt x="1368213" y="553367"/>
                      <a:pt x="1465580" y="334927"/>
                      <a:pt x="1503680" y="295134"/>
                    </a:cubicBezTo>
                  </a:path>
                </a:pathLst>
              </a:custGeom>
              <a:noFill/>
              <a:ln w="3175">
                <a:solidFill>
                  <a:schemeClr val="accent5">
                    <a:lumMod val="75000"/>
                  </a:schemeClr>
                </a:solidFill>
                <a:prstDash val="sysDot"/>
                <a:head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50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A192484-8AD8-4D06-932D-B87DB5D0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>
                <a:sym typeface="+mn-lt"/>
              </a:rPr>
              <a:t>四、预期成果与经费预算</a:t>
            </a:r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CA66116-2699-447A-8A72-60D66CC1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  <a:ea typeface="Microsoft YaHei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BE321B5-214B-45D0-B99E-8D455B69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3DB80-B894-403A-B48E-6FDC1A72010E}" type="slidenum">
              <a:rPr lang="zh-CN" altLang="en-US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ea typeface="Microsoft YaHei"/>
              </a:rPr>
              <a:pPr>
                <a:defRPr/>
              </a:pPr>
              <a:t>30</a:t>
            </a:fld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  <a:ea typeface="Microsoft YaHei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146C4F9-3693-41F3-AE0A-C6AC71266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925" y="790791"/>
            <a:ext cx="9493649" cy="499529"/>
          </a:xfrm>
        </p:spPr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应用产品创新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7C38AE4-0FDC-45BA-A814-9D09F2F8B0BE}"/>
              </a:ext>
            </a:extLst>
          </p:cNvPr>
          <p:cNvGrpSpPr/>
          <p:nvPr/>
        </p:nvGrpSpPr>
        <p:grpSpPr>
          <a:xfrm>
            <a:off x="3230589" y="1646410"/>
            <a:ext cx="6038847" cy="4396471"/>
            <a:chOff x="1706588" y="1646409"/>
            <a:chExt cx="6038847" cy="4396471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3D3E15F7-942A-4332-9561-A0D1C8742A02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6588" y="4351195"/>
              <a:ext cx="17721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B7A5481B-09E6-467F-B2B7-6C43F231F44A}"/>
                </a:ext>
              </a:extLst>
            </p:cNvPr>
            <p:cNvSpPr txBox="1"/>
            <p:nvPr/>
          </p:nvSpPr>
          <p:spPr>
            <a:xfrm>
              <a:off x="1706588" y="3003894"/>
              <a:ext cx="1772152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defRPr/>
              </a:pPr>
              <a:r>
                <a:rPr lang="zh-CN" altLang="en-US" sz="1600" dirty="0">
                  <a:solidFill>
                    <a:srgbClr val="FF0000"/>
                  </a:solidFill>
                  <a:latin typeface="Calibri"/>
                  <a:ea typeface="Microsoft YaHei"/>
                </a:rPr>
                <a:t>气味医学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4B3FF752-3E96-462B-89A9-004055D283BB}"/>
                </a:ext>
              </a:extLst>
            </p:cNvPr>
            <p:cNvSpPr txBox="1"/>
            <p:nvPr/>
          </p:nvSpPr>
          <p:spPr>
            <a:xfrm>
              <a:off x="1706589" y="5706309"/>
              <a:ext cx="1772151" cy="336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defRPr/>
              </a:pPr>
              <a:r>
                <a:rPr lang="zh-CN" altLang="en-US" sz="1600" dirty="0">
                  <a:solidFill>
                    <a:srgbClr val="FF0000"/>
                  </a:solidFill>
                  <a:latin typeface="Calibri"/>
                  <a:ea typeface="Microsoft YaHei"/>
                </a:rPr>
                <a:t>电子商务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19E63014-9975-4FD5-AF66-6DD27E03DC0E}"/>
                </a:ext>
              </a:extLst>
            </p:cNvPr>
            <p:cNvSpPr txBox="1"/>
            <p:nvPr/>
          </p:nvSpPr>
          <p:spPr>
            <a:xfrm>
              <a:off x="5659461" y="2999628"/>
              <a:ext cx="207286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defRPr/>
              </a:pPr>
              <a:r>
                <a:rPr lang="zh-CN" altLang="en-US" sz="1600" dirty="0">
                  <a:solidFill>
                    <a:srgbClr val="FF0000"/>
                  </a:solidFill>
                  <a:latin typeface="Calibri"/>
                  <a:ea typeface="Microsoft YaHei"/>
                </a:rPr>
                <a:t>智能家居</a:t>
              </a:r>
            </a:p>
          </p:txBody>
        </p:sp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ACF7089A-0F0F-419B-B058-CBEC2FFAC1B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462" y="4351195"/>
              <a:ext cx="2072860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33811172-1537-4DF2-9D70-538E5A9A497A}"/>
                </a:ext>
              </a:extLst>
            </p:cNvPr>
            <p:cNvSpPr txBox="1"/>
            <p:nvPr/>
          </p:nvSpPr>
          <p:spPr>
            <a:xfrm rot="10800000" flipV="1">
              <a:off x="5659461" y="5706250"/>
              <a:ext cx="2072861" cy="3315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defRPr/>
              </a:pPr>
              <a:r>
                <a:rPr lang="zh-CN" altLang="en-US" sz="1600" dirty="0">
                  <a:solidFill>
                    <a:srgbClr val="FF0000"/>
                  </a:solidFill>
                  <a:latin typeface="Calibri"/>
                  <a:ea typeface="Microsoft YaHei"/>
                </a:rPr>
                <a:t>影视制作</a:t>
              </a:r>
            </a:p>
          </p:txBody>
        </p:sp>
        <p:sp>
          <p:nvSpPr>
            <p:cNvPr id="91" name="箭头: 下 90">
              <a:extLst>
                <a:ext uri="{FF2B5EF4-FFF2-40B4-BE49-F238E27FC236}">
                  <a16:creationId xmlns:a16="http://schemas.microsoft.com/office/drawing/2014/main" id="{6C8E56E0-DD6D-4774-8E43-256518628082}"/>
                </a:ext>
              </a:extLst>
            </p:cNvPr>
            <p:cNvSpPr/>
            <p:nvPr/>
          </p:nvSpPr>
          <p:spPr>
            <a:xfrm rot="7200000">
              <a:off x="3517441" y="2937768"/>
              <a:ext cx="391970" cy="540000"/>
            </a:xfrm>
            <a:prstGeom prst="downArrow">
              <a:avLst>
                <a:gd name="adj1" fmla="val 50000"/>
                <a:gd name="adj2" fmla="val 54919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Microsoft YaHei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3A0807F-E84E-4CFD-92B1-AA8437F7354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588" y="1656598"/>
              <a:ext cx="17721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箭头: 下 23">
              <a:extLst>
                <a:ext uri="{FF2B5EF4-FFF2-40B4-BE49-F238E27FC236}">
                  <a16:creationId xmlns:a16="http://schemas.microsoft.com/office/drawing/2014/main" id="{C16E4890-EA23-4043-9660-7876DAB603E6}"/>
                </a:ext>
              </a:extLst>
            </p:cNvPr>
            <p:cNvSpPr/>
            <p:nvPr/>
          </p:nvSpPr>
          <p:spPr>
            <a:xfrm rot="3600000">
              <a:off x="3517709" y="3877523"/>
              <a:ext cx="391970" cy="540000"/>
            </a:xfrm>
            <a:prstGeom prst="downArrow">
              <a:avLst>
                <a:gd name="adj1" fmla="val 50000"/>
                <a:gd name="adj2" fmla="val 54919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Microsoft YaHei"/>
              </a:endParaRPr>
            </a:p>
          </p:txBody>
        </p:sp>
        <p:sp>
          <p:nvSpPr>
            <p:cNvPr id="25" name="箭头: 下 24">
              <a:extLst>
                <a:ext uri="{FF2B5EF4-FFF2-40B4-BE49-F238E27FC236}">
                  <a16:creationId xmlns:a16="http://schemas.microsoft.com/office/drawing/2014/main" id="{2E3E1BBF-7548-46B1-9F27-7823DD20768A}"/>
                </a:ext>
              </a:extLst>
            </p:cNvPr>
            <p:cNvSpPr/>
            <p:nvPr/>
          </p:nvSpPr>
          <p:spPr>
            <a:xfrm rot="18000000">
              <a:off x="5234011" y="3879474"/>
              <a:ext cx="391970" cy="540000"/>
            </a:xfrm>
            <a:prstGeom prst="downArrow">
              <a:avLst>
                <a:gd name="adj1" fmla="val 50000"/>
                <a:gd name="adj2" fmla="val 54919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Calibri"/>
                <a:ea typeface="Microsoft YaHei"/>
              </a:endParaRPr>
            </a:p>
          </p:txBody>
        </p:sp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id="{DD900A72-77F4-4FEC-9942-31B8076858A0}"/>
                </a:ext>
              </a:extLst>
            </p:cNvPr>
            <p:cNvSpPr/>
            <p:nvPr/>
          </p:nvSpPr>
          <p:spPr>
            <a:xfrm rot="14400000">
              <a:off x="5231060" y="2935811"/>
              <a:ext cx="391970" cy="540000"/>
            </a:xfrm>
            <a:prstGeom prst="downArrow">
              <a:avLst>
                <a:gd name="adj1" fmla="val 50000"/>
                <a:gd name="adj2" fmla="val 54919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Microsoft YaHei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3C00947-EF0D-4A39-919B-CB05224EE637}"/>
                </a:ext>
              </a:extLst>
            </p:cNvPr>
            <p:cNvSpPr/>
            <p:nvPr/>
          </p:nvSpPr>
          <p:spPr>
            <a:xfrm>
              <a:off x="4005227" y="3110851"/>
              <a:ext cx="1129005" cy="112900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zh-CN" altLang="en-US" sz="2000" dirty="0"/>
                <a:t>气味复现</a:t>
              </a: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8A84EA8-07BF-4EA3-93FC-D0D65843B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460" y="1646409"/>
              <a:ext cx="2085975" cy="12573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7748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C660A4C-6994-4B27-888C-2D0E3347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>
                <a:sym typeface="+mn-lt"/>
              </a:rPr>
              <a:t>四、预期成果与经费预算</a:t>
            </a:r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25854530-61DF-49E7-A610-B7CDA4AB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  <a:ea typeface="Microsoft YaHei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01AB562-E8A6-4C85-A34D-2F8F14E5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3DB80-B894-403A-B48E-6FDC1A72010E}" type="slidenum">
              <a:rPr lang="zh-CN" altLang="en-US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  <a:ea typeface="Microsoft YaHei"/>
              </a:rPr>
              <a:pPr>
                <a:defRPr/>
              </a:pPr>
              <a:t>31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  <a:latin typeface="Calibri"/>
              <a:ea typeface="Microsoft YaHei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D69E306-90EB-4D0F-A77B-756549D8FF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sz="2400" dirty="0">
                <a:sym typeface="+mn-lt"/>
              </a:rPr>
              <a:t>5. </a:t>
            </a:r>
            <a:r>
              <a:rPr lang="zh-CN" altLang="en-US" sz="2400" dirty="0">
                <a:sym typeface="+mn-lt"/>
              </a:rPr>
              <a:t>驱动发展战略</a:t>
            </a:r>
            <a:r>
              <a:rPr lang="en-US" altLang="zh-CN" sz="2400" dirty="0">
                <a:sym typeface="+mn-lt"/>
              </a:rPr>
              <a:t> </a:t>
            </a:r>
            <a:endParaRPr lang="zh-CN" altLang="en-US" sz="2400" dirty="0"/>
          </a:p>
        </p:txBody>
      </p:sp>
      <p:sp>
        <p:nvSpPr>
          <p:cNvPr id="6" name="左大括号 5"/>
          <p:cNvSpPr/>
          <p:nvPr/>
        </p:nvSpPr>
        <p:spPr>
          <a:xfrm>
            <a:off x="3535141" y="1990182"/>
            <a:ext cx="438148" cy="2919697"/>
          </a:xfrm>
          <a:prstGeom prst="leftBrace">
            <a:avLst>
              <a:gd name="adj1" fmla="val 77894"/>
              <a:gd name="adj2" fmla="val 49592"/>
            </a:avLst>
          </a:prstGeom>
          <a:ln w="19050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168985" y="3170244"/>
            <a:ext cx="1271505" cy="50532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Calibri"/>
                <a:ea typeface="Microsoft YaHei"/>
              </a:rPr>
              <a:t>气味科学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3967219" y="4613922"/>
            <a:ext cx="2575824" cy="50532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Calibri"/>
                <a:ea typeface="Microsoft YaHei"/>
              </a:rPr>
              <a:t>企业创新发展需求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967219" y="3170244"/>
            <a:ext cx="2575824" cy="505326"/>
          </a:xfrm>
          <a:prstGeom prst="roundRect">
            <a:avLst/>
          </a:prstGeom>
          <a:solidFill>
            <a:srgbClr val="2580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Calibri"/>
                <a:ea typeface="Microsoft YaHei"/>
              </a:rPr>
              <a:t>广东省源头创新需求</a:t>
            </a:r>
            <a:endParaRPr lang="en-US" altLang="zh-CN" b="1" dirty="0">
              <a:solidFill>
                <a:srgbClr val="FFFFFF"/>
              </a:solidFill>
              <a:latin typeface="Calibri"/>
              <a:ea typeface="Microsoft YaHei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985557" y="1766720"/>
            <a:ext cx="2552763" cy="505326"/>
          </a:xfrm>
          <a:prstGeom prst="roundRect">
            <a:avLst/>
          </a:prstGeom>
          <a:solidFill>
            <a:srgbClr val="2580BC"/>
          </a:solidFill>
          <a:ln>
            <a:solidFill>
              <a:srgbClr val="2580B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Calibri"/>
                <a:ea typeface="Microsoft YaHei"/>
              </a:rPr>
              <a:t>国家发展战略需求</a:t>
            </a:r>
            <a:endParaRPr lang="en-US" altLang="zh-CN" b="1" dirty="0">
              <a:solidFill>
                <a:srgbClr val="FFFFFF"/>
              </a:solidFill>
              <a:latin typeface="Calibri"/>
              <a:ea typeface="Microsoft YaHei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6648318" y="1670346"/>
            <a:ext cx="225590" cy="704289"/>
          </a:xfrm>
          <a:prstGeom prst="leftBrace">
            <a:avLst>
              <a:gd name="adj1" fmla="val 54549"/>
              <a:gd name="adj2" fmla="val 50000"/>
            </a:avLst>
          </a:prstGeom>
          <a:ln w="19050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868316" y="1393507"/>
            <a:ext cx="3151251" cy="50532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国防安全技术创新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868315" y="2099175"/>
            <a:ext cx="3151251" cy="50532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航天航空配置设备创新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6850582" y="2797582"/>
            <a:ext cx="3151250" cy="50532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Calibri"/>
                <a:ea typeface="Microsoft YaHei"/>
              </a:rPr>
              <a:t>研制原创性科研仪器</a:t>
            </a:r>
            <a:endParaRPr lang="en-US" altLang="zh-CN" b="1" dirty="0">
              <a:solidFill>
                <a:srgbClr val="FFFFFF"/>
              </a:solidFill>
              <a:latin typeface="Calibri"/>
              <a:ea typeface="Microsoft YaHei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863286" y="3526170"/>
            <a:ext cx="3138547" cy="50532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广东省产业融合创新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6874668" y="4207115"/>
            <a:ext cx="3138547" cy="50532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Calibri"/>
                <a:ea typeface="Microsoft YaHei"/>
              </a:rPr>
              <a:t>促进产业结构转型</a:t>
            </a:r>
            <a:endParaRPr lang="en-US" altLang="zh-CN" b="1" dirty="0">
              <a:solidFill>
                <a:srgbClr val="FFFFFF"/>
              </a:solidFill>
              <a:latin typeface="Calibri"/>
              <a:ea typeface="Microsoft YaHei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887821" y="4909878"/>
            <a:ext cx="3138547" cy="65313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/>
                </a:solidFill>
                <a:latin typeface="Calibri"/>
                <a:ea typeface="Microsoft YaHei"/>
              </a:rPr>
              <a:t>新型创新产品产业化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2168984" y="5718628"/>
            <a:ext cx="7856933" cy="558919"/>
          </a:xfrm>
          <a:prstGeom prst="roundRect">
            <a:avLst/>
          </a:prstGeom>
          <a:solidFill>
            <a:srgbClr val="E6212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2000" b="1" spc="100" dirty="0">
                <a:solidFill>
                  <a:srgbClr val="FFFF00"/>
                </a:solidFill>
                <a:latin typeface="Calibri"/>
                <a:ea typeface="Microsoft YaHei"/>
              </a:rPr>
              <a:t>提高国家自主创新能力并打造广东省新型高新技术产业</a:t>
            </a:r>
          </a:p>
        </p:txBody>
      </p:sp>
      <p:sp>
        <p:nvSpPr>
          <p:cNvPr id="22" name="左大括号 21">
            <a:extLst>
              <a:ext uri="{FF2B5EF4-FFF2-40B4-BE49-F238E27FC236}">
                <a16:creationId xmlns:a16="http://schemas.microsoft.com/office/drawing/2014/main" id="{6C06A671-B715-46A7-86E7-45C93BADD440}"/>
              </a:ext>
            </a:extLst>
          </p:cNvPr>
          <p:cNvSpPr/>
          <p:nvPr/>
        </p:nvSpPr>
        <p:spPr>
          <a:xfrm>
            <a:off x="6637695" y="3050534"/>
            <a:ext cx="225590" cy="767900"/>
          </a:xfrm>
          <a:prstGeom prst="leftBrace">
            <a:avLst>
              <a:gd name="adj1" fmla="val 54549"/>
              <a:gd name="adj2" fmla="val 50000"/>
            </a:avLst>
          </a:prstGeom>
          <a:ln w="19050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23" name="左大括号 22">
            <a:extLst>
              <a:ext uri="{FF2B5EF4-FFF2-40B4-BE49-F238E27FC236}">
                <a16:creationId xmlns:a16="http://schemas.microsoft.com/office/drawing/2014/main" id="{744EA86E-75DD-4B67-9231-6A379AD3D955}"/>
              </a:ext>
            </a:extLst>
          </p:cNvPr>
          <p:cNvSpPr/>
          <p:nvPr/>
        </p:nvSpPr>
        <p:spPr>
          <a:xfrm>
            <a:off x="6637695" y="4469073"/>
            <a:ext cx="225590" cy="795027"/>
          </a:xfrm>
          <a:prstGeom prst="leftBrace">
            <a:avLst>
              <a:gd name="adj1" fmla="val 54549"/>
              <a:gd name="adj2" fmla="val 50000"/>
            </a:avLst>
          </a:prstGeom>
          <a:ln w="19050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508562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A3BAE0-0CC6-48C8-BEE3-37CE3D4F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四、预期成果与经费预算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CA4BA6-CB78-4EDA-AD0F-84604251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3427FB-8C96-44E1-AA10-646A24FB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3E16274-5862-4B5A-93AA-8A5FCD64B7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6. </a:t>
            </a:r>
            <a:r>
              <a:rPr lang="zh-CN" altLang="en-US" dirty="0"/>
              <a:t>经费预算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9E6D7A59-6479-4AE6-818C-04CA24DDE6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916705"/>
              </p:ext>
            </p:extLst>
          </p:nvPr>
        </p:nvGraphicFramePr>
        <p:xfrm>
          <a:off x="901366" y="1286678"/>
          <a:ext cx="4907279" cy="489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CABCE32E-4905-43BE-9705-CADC664D0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80709"/>
              </p:ext>
            </p:extLst>
          </p:nvPr>
        </p:nvGraphicFramePr>
        <p:xfrm>
          <a:off x="6383356" y="1290320"/>
          <a:ext cx="4894896" cy="52976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3603">
                  <a:extLst>
                    <a:ext uri="{9D8B030D-6E8A-4147-A177-3AD203B41FA5}">
                      <a16:colId xmlns:a16="http://schemas.microsoft.com/office/drawing/2014/main" val="3425451216"/>
                    </a:ext>
                  </a:extLst>
                </a:gridCol>
                <a:gridCol w="2965314">
                  <a:extLst>
                    <a:ext uri="{9D8B030D-6E8A-4147-A177-3AD203B41FA5}">
                      <a16:colId xmlns:a16="http://schemas.microsoft.com/office/drawing/2014/main" val="3005514697"/>
                    </a:ext>
                  </a:extLst>
                </a:gridCol>
                <a:gridCol w="1195979">
                  <a:extLst>
                    <a:ext uri="{9D8B030D-6E8A-4147-A177-3AD203B41FA5}">
                      <a16:colId xmlns:a16="http://schemas.microsoft.com/office/drawing/2014/main" val="2969972867"/>
                    </a:ext>
                  </a:extLst>
                </a:gridCol>
              </a:tblGrid>
              <a:tr h="6254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金额</a:t>
                      </a:r>
                      <a:endParaRPr lang="en-US" altLang="zh-CN" sz="1800" dirty="0"/>
                    </a:p>
                    <a:p>
                      <a:pPr algn="ctr"/>
                      <a:r>
                        <a:rPr lang="en-US" altLang="zh-CN" sz="1800" dirty="0"/>
                        <a:t>(</a:t>
                      </a:r>
                      <a:r>
                        <a:rPr lang="zh-CN" altLang="en-US" sz="1800" dirty="0"/>
                        <a:t>万元</a:t>
                      </a:r>
                      <a:r>
                        <a:rPr lang="en-US" altLang="zh-CN" sz="1800" dirty="0"/>
                        <a:t>)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144285"/>
                  </a:ext>
                </a:extLst>
              </a:tr>
              <a:tr h="4824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设备费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80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3372134"/>
                  </a:ext>
                </a:extLst>
              </a:tr>
              <a:tr h="4824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材料费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30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404733"/>
                  </a:ext>
                </a:extLst>
              </a:tr>
              <a:tr h="4824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测试化验加工费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40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298962"/>
                  </a:ext>
                </a:extLst>
              </a:tr>
              <a:tr h="6254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差旅</a:t>
                      </a:r>
                      <a:r>
                        <a:rPr lang="en-US" altLang="zh-CN" sz="1800" dirty="0"/>
                        <a:t>/</a:t>
                      </a:r>
                      <a:r>
                        <a:rPr lang="zh-CN" altLang="en-US" sz="1800" dirty="0"/>
                        <a:t>会议</a:t>
                      </a:r>
                      <a:r>
                        <a:rPr lang="en-US" altLang="zh-CN" sz="1800" dirty="0"/>
                        <a:t>/</a:t>
                      </a:r>
                      <a:r>
                        <a:rPr lang="zh-CN" altLang="en-US" sz="1800" dirty="0"/>
                        <a:t>国际合作与交流费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30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4111165"/>
                  </a:ext>
                </a:extLst>
              </a:tr>
              <a:tr h="6254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出版</a:t>
                      </a:r>
                      <a:r>
                        <a:rPr lang="en-US" altLang="zh-CN" sz="1800" dirty="0"/>
                        <a:t>/</a:t>
                      </a:r>
                      <a:r>
                        <a:rPr lang="zh-CN" altLang="en-US" sz="1800" dirty="0"/>
                        <a:t>文献</a:t>
                      </a:r>
                      <a:r>
                        <a:rPr lang="en-US" altLang="zh-CN" sz="1800" dirty="0"/>
                        <a:t>/</a:t>
                      </a:r>
                      <a:r>
                        <a:rPr lang="zh-CN" altLang="en-US" sz="1800" dirty="0"/>
                        <a:t>信息传播</a:t>
                      </a:r>
                      <a:r>
                        <a:rPr lang="en-US" altLang="zh-CN" sz="1800" dirty="0"/>
                        <a:t>/</a:t>
                      </a:r>
                      <a:r>
                        <a:rPr lang="zh-CN" altLang="en-US" sz="1800" dirty="0"/>
                        <a:t>知识产权事务费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9784936"/>
                  </a:ext>
                </a:extLst>
              </a:tr>
              <a:tr h="4824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劳务费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80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2934723"/>
                  </a:ext>
                </a:extLst>
              </a:tr>
              <a:tr h="4824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7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专家咨询费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5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097317"/>
                  </a:ext>
                </a:extLst>
              </a:tr>
              <a:tr h="4824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其他支出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15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0830075"/>
                  </a:ext>
                </a:extLst>
              </a:tr>
              <a:tr h="482494"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>
                          <a:solidFill>
                            <a:srgbClr val="FF0000"/>
                          </a:solidFill>
                        </a:rPr>
                        <a:t>合计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300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623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211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A6A819F1-33AF-45D7-8BF6-2B0A9769CAD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96986971"/>
              </p:ext>
            </p:extLst>
          </p:nvPr>
        </p:nvGraphicFramePr>
        <p:xfrm>
          <a:off x="1525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4"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A6A819F1-33AF-45D7-8BF6-2B0A9769C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FF51F16D-1BAD-46EE-A6F4-B8B94C9DF6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24001" y="857251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4061222" y="2464957"/>
            <a:ext cx="4482415" cy="1621509"/>
          </a:xfrm>
        </p:spPr>
        <p:txBody>
          <a:bodyPr anchor="ctr">
            <a:noAutofit/>
          </a:bodyPr>
          <a:lstStyle/>
          <a:p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谢谢各位专家！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AF16FB5-3AD9-4D3A-B2FD-8CF771E70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6446" y="5633323"/>
            <a:ext cx="4069557" cy="29627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368F12F-6249-4665-A9EE-02CFA5FCE9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26445" y="5929594"/>
            <a:ext cx="4069557" cy="31087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D718B2E7-5180-4DAA-9EBA-55BEAEDB71D2}"/>
              </a:ext>
            </a:extLst>
          </p:cNvPr>
          <p:cNvSpPr txBox="1">
            <a:spLocks/>
          </p:cNvSpPr>
          <p:nvPr/>
        </p:nvSpPr>
        <p:spPr>
          <a:xfrm>
            <a:off x="1406283" y="517406"/>
            <a:ext cx="5252557" cy="376365"/>
          </a:xfrm>
          <a:prstGeom prst="rect">
            <a:avLst/>
          </a:prstGeom>
        </p:spPr>
        <p:txBody>
          <a:bodyPr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2018</a:t>
            </a:r>
            <a:r>
              <a:rPr lang="zh-CN" altLang="en-US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年广东联合基金</a:t>
            </a:r>
            <a:r>
              <a:rPr lang="zh-CN" altLang="en-US" spc="100" dirty="0">
                <a:solidFill>
                  <a:srgbClr val="362569"/>
                </a:solidFill>
                <a:latin typeface="+mj-ea"/>
                <a:ea typeface="+mj-ea"/>
              </a:rPr>
              <a:t>重点支持项目</a:t>
            </a:r>
            <a:r>
              <a:rPr lang="zh-CN" altLang="en-US" spc="100" dirty="0">
                <a:solidFill>
                  <a:srgbClr val="362569"/>
                </a:solidFill>
                <a:latin typeface="+mj-ea"/>
                <a:ea typeface="+mj-ea"/>
                <a:cs typeface="+mn-ea"/>
                <a:sym typeface="+mn-lt"/>
              </a:rPr>
              <a:t>答辩</a:t>
            </a:r>
            <a:endParaRPr lang="en-US" altLang="zh-CN" spc="100" dirty="0">
              <a:solidFill>
                <a:srgbClr val="362569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E569EB4-DDA4-4150-A176-17F33A352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96"/>
            <a:ext cx="1101482" cy="71553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8060E5A-A62C-41F4-A07D-1E60A17221BC}"/>
              </a:ext>
            </a:extLst>
          </p:cNvPr>
          <p:cNvSpPr/>
          <p:nvPr/>
        </p:nvSpPr>
        <p:spPr>
          <a:xfrm>
            <a:off x="1156925" y="904563"/>
            <a:ext cx="10652487" cy="36000"/>
          </a:xfrm>
          <a:prstGeom prst="rect">
            <a:avLst/>
          </a:prstGeom>
          <a:solidFill>
            <a:srgbClr val="362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2010">
            <a:extLst>
              <a:ext uri="{FF2B5EF4-FFF2-40B4-BE49-F238E27FC236}">
                <a16:creationId xmlns:a16="http://schemas.microsoft.com/office/drawing/2014/main" id="{21848DF7-7235-4024-92C0-B566FF54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12751" y="1602510"/>
            <a:ext cx="1277319" cy="8515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E:\wje\10.9-11.1\总结与计划\1267066633.jpg">
            <a:extLst>
              <a:ext uri="{FF2B5EF4-FFF2-40B4-BE49-F238E27FC236}">
                <a16:creationId xmlns:a16="http://schemas.microsoft.com/office/drawing/2014/main" id="{D2638CC0-E329-4408-970B-3EE099E7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65202" y="1436621"/>
            <a:ext cx="1250915" cy="8860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516F96-AFE0-4042-92B4-86010714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lt"/>
              </a:rPr>
              <a:t>一、立项依据与科学问题</a:t>
            </a:r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CBFADA9-1D8D-4600-9497-A4143002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0AE70D-F589-4429-B5FD-BBD50A72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210E12AC-CE9C-46E1-9050-C5CB9EDEC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925" y="790791"/>
            <a:ext cx="9493649" cy="5305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2. </a:t>
            </a:r>
            <a:r>
              <a:rPr lang="zh-CN" altLang="en-US" dirty="0"/>
              <a:t>气味复现的深入研究已成为可能</a:t>
            </a:r>
          </a:p>
        </p:txBody>
      </p:sp>
      <p:pic>
        <p:nvPicPr>
          <p:cNvPr id="14" name="图片 89">
            <a:extLst>
              <a:ext uri="{FF2B5EF4-FFF2-40B4-BE49-F238E27FC236}">
                <a16:creationId xmlns:a16="http://schemas.microsoft.com/office/drawing/2014/main" id="{45A61D91-6B01-4C0A-B369-10AEC115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8862" y="4795403"/>
            <a:ext cx="1060949" cy="75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47993A-7297-4BD9-B9B5-97201440BBC9}"/>
              </a:ext>
            </a:extLst>
          </p:cNvPr>
          <p:cNvSpPr txBox="1"/>
          <p:nvPr/>
        </p:nvSpPr>
        <p:spPr>
          <a:xfrm>
            <a:off x="806392" y="4620612"/>
            <a:ext cx="2344974" cy="8743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调香的历史可追溯到</a:t>
            </a:r>
            <a:r>
              <a:rPr lang="en-US" altLang="zh-CN" dirty="0"/>
              <a:t>1370</a:t>
            </a:r>
            <a:r>
              <a:rPr lang="zh-CN" altLang="en-US" dirty="0"/>
              <a:t>年</a:t>
            </a:r>
            <a:r>
              <a:rPr lang="en-US" altLang="zh-CN" dirty="0"/>
              <a:t>——</a:t>
            </a:r>
            <a:r>
              <a:rPr lang="zh-CN" altLang="en-US" dirty="0"/>
              <a:t>最古老的香水“匈牙利水”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69CD25-E20D-4A50-BE20-D883FCD81776}"/>
              </a:ext>
            </a:extLst>
          </p:cNvPr>
          <p:cNvSpPr txBox="1"/>
          <p:nvPr/>
        </p:nvSpPr>
        <p:spPr>
          <a:xfrm>
            <a:off x="4491817" y="5336293"/>
            <a:ext cx="2782902" cy="8232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19</a:t>
            </a:r>
            <a:r>
              <a:rPr lang="zh-CN" altLang="en-US" dirty="0"/>
              <a:t>世纪以来随着有机化学、合成香料工业的迅速发展，调香开始进一步发展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5531C32-B699-4C98-95AB-347E19B5F60B}"/>
              </a:ext>
            </a:extLst>
          </p:cNvPr>
          <p:cNvSpPr txBox="1"/>
          <p:nvPr/>
        </p:nvSpPr>
        <p:spPr>
          <a:xfrm>
            <a:off x="8815388" y="4757981"/>
            <a:ext cx="1944687" cy="955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从上世纪</a:t>
            </a:r>
            <a:r>
              <a:rPr lang="en-US" altLang="zh-CN" dirty="0"/>
              <a:t>90</a:t>
            </a:r>
            <a:r>
              <a:rPr lang="zh-CN" altLang="en-US" dirty="0"/>
              <a:t>年代开始，气味“播放”装置吸引了大量的研究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41A03621-57B1-4D46-A761-F65761B8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467" y="2437300"/>
            <a:ext cx="1151517" cy="1208102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1447E671-E43C-4E10-8DC1-5462D15909EB}"/>
              </a:ext>
            </a:extLst>
          </p:cNvPr>
          <p:cNvSpPr txBox="1"/>
          <p:nvPr/>
        </p:nvSpPr>
        <p:spPr>
          <a:xfrm>
            <a:off x="3179316" y="2648773"/>
            <a:ext cx="1618942" cy="9514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上世纪</a:t>
            </a:r>
            <a:r>
              <a:rPr lang="en-US" altLang="zh-CN" dirty="0"/>
              <a:t>60</a:t>
            </a:r>
            <a:r>
              <a:rPr lang="zh-CN" altLang="en-US" dirty="0"/>
              <a:t>年代出现第一款气味播放装置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0AE4E5C8-38F4-43CB-8E24-88052C792CE2}"/>
              </a:ext>
            </a:extLst>
          </p:cNvPr>
          <p:cNvCxnSpPr>
            <a:cxnSpLocks/>
          </p:cNvCxnSpPr>
          <p:nvPr/>
        </p:nvCxnSpPr>
        <p:spPr>
          <a:xfrm>
            <a:off x="4650171" y="3668701"/>
            <a:ext cx="481528" cy="76712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5A97CD07-683F-4C96-B3D4-6ABE8762A830}"/>
              </a:ext>
            </a:extLst>
          </p:cNvPr>
          <p:cNvCxnSpPr>
            <a:cxnSpLocks/>
          </p:cNvCxnSpPr>
          <p:nvPr/>
        </p:nvCxnSpPr>
        <p:spPr>
          <a:xfrm>
            <a:off x="5737890" y="4258476"/>
            <a:ext cx="444851" cy="48214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7BAB6B6-9253-4A02-925A-B00E7F49D10F}"/>
              </a:ext>
            </a:extLst>
          </p:cNvPr>
          <p:cNvCxnSpPr>
            <a:cxnSpLocks/>
          </p:cNvCxnSpPr>
          <p:nvPr/>
        </p:nvCxnSpPr>
        <p:spPr>
          <a:xfrm>
            <a:off x="6182741" y="4740624"/>
            <a:ext cx="449002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BC86710E-B61F-4527-BA90-6779A1CD6F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4719" y="1875055"/>
            <a:ext cx="1264389" cy="89526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C5092B88-E25B-46E2-9128-B51535F40F82}"/>
              </a:ext>
            </a:extLst>
          </p:cNvPr>
          <p:cNvCxnSpPr>
            <a:cxnSpLocks/>
          </p:cNvCxnSpPr>
          <p:nvPr/>
        </p:nvCxnSpPr>
        <p:spPr>
          <a:xfrm>
            <a:off x="923925" y="5564087"/>
            <a:ext cx="207327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0F2BB91B-8822-43C4-B3E4-CFB296FA6958}"/>
              </a:ext>
            </a:extLst>
          </p:cNvPr>
          <p:cNvCxnSpPr>
            <a:cxnSpLocks/>
            <a:endCxn id="32" idx="4"/>
          </p:cNvCxnSpPr>
          <p:nvPr/>
        </p:nvCxnSpPr>
        <p:spPr>
          <a:xfrm flipV="1">
            <a:off x="2997200" y="4716782"/>
            <a:ext cx="571770" cy="84730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8ABFDFD1-BD77-480F-BBBF-866A16E1FFB2}"/>
              </a:ext>
            </a:extLst>
          </p:cNvPr>
          <p:cNvCxnSpPr>
            <a:cxnSpLocks/>
          </p:cNvCxnSpPr>
          <p:nvPr/>
        </p:nvCxnSpPr>
        <p:spPr>
          <a:xfrm>
            <a:off x="2108467" y="3668701"/>
            <a:ext cx="254170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FD3EACDF-A30C-4B7A-8E3A-62A6376A4ACD}"/>
              </a:ext>
            </a:extLst>
          </p:cNvPr>
          <p:cNvCxnSpPr>
            <a:cxnSpLocks/>
          </p:cNvCxnSpPr>
          <p:nvPr/>
        </p:nvCxnSpPr>
        <p:spPr>
          <a:xfrm>
            <a:off x="4491817" y="5316481"/>
            <a:ext cx="27371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5CBEAE3E-F020-4047-B6C9-0301BE837FF4}"/>
              </a:ext>
            </a:extLst>
          </p:cNvPr>
          <p:cNvCxnSpPr>
            <a:cxnSpLocks/>
          </p:cNvCxnSpPr>
          <p:nvPr/>
        </p:nvCxnSpPr>
        <p:spPr>
          <a:xfrm>
            <a:off x="4218737" y="4680160"/>
            <a:ext cx="273080" cy="63632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DC78F07D-0DC6-45E1-9893-5E88414B12DE}"/>
              </a:ext>
            </a:extLst>
          </p:cNvPr>
          <p:cNvCxnSpPr>
            <a:cxnSpLocks/>
          </p:cNvCxnSpPr>
          <p:nvPr/>
        </p:nvCxnSpPr>
        <p:spPr>
          <a:xfrm>
            <a:off x="6467404" y="4087742"/>
            <a:ext cx="116688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042F88E5-3D4E-43C2-BED7-827FDE0FFB45}"/>
              </a:ext>
            </a:extLst>
          </p:cNvPr>
          <p:cNvCxnSpPr>
            <a:cxnSpLocks/>
          </p:cNvCxnSpPr>
          <p:nvPr/>
        </p:nvCxnSpPr>
        <p:spPr>
          <a:xfrm flipH="1">
            <a:off x="7624763" y="3418138"/>
            <a:ext cx="687988" cy="67106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>
            <a:extLst>
              <a:ext uri="{FF2B5EF4-FFF2-40B4-BE49-F238E27FC236}">
                <a16:creationId xmlns:a16="http://schemas.microsoft.com/office/drawing/2014/main" id="{13ABD1ED-6928-497B-8902-8DFC75686266}"/>
              </a:ext>
            </a:extLst>
          </p:cNvPr>
          <p:cNvSpPr txBox="1"/>
          <p:nvPr/>
        </p:nvSpPr>
        <p:spPr>
          <a:xfrm>
            <a:off x="8239336" y="2508833"/>
            <a:ext cx="3013903" cy="91349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noAutofit/>
          </a:bodyPr>
          <a:lstStyle/>
          <a:p>
            <a:r>
              <a:rPr lang="en-US" altLang="zh-CN" dirty="0"/>
              <a:t>L.B. Buck</a:t>
            </a:r>
            <a:r>
              <a:rPr lang="zh-CN" altLang="en-US" dirty="0"/>
              <a:t>和</a:t>
            </a:r>
            <a:r>
              <a:rPr lang="en-US" altLang="zh-CN" dirty="0"/>
              <a:t>R. Axel</a:t>
            </a:r>
            <a:r>
              <a:rPr lang="zh-CN" altLang="en-US" dirty="0"/>
              <a:t>由于在气味学上的突出贡献获得</a:t>
            </a:r>
            <a:r>
              <a:rPr lang="zh-CN" altLang="en-US" dirty="0">
                <a:solidFill>
                  <a:srgbClr val="FF0000"/>
                </a:solidFill>
              </a:rPr>
              <a:t>诺贝尔</a:t>
            </a:r>
            <a:r>
              <a:rPr lang="en-US" altLang="zh-CN" dirty="0">
                <a:solidFill>
                  <a:srgbClr val="FF0000"/>
                </a:solidFill>
              </a:rPr>
              <a:t>2004</a:t>
            </a:r>
            <a:r>
              <a:rPr lang="zh-CN" altLang="en-US" dirty="0">
                <a:solidFill>
                  <a:srgbClr val="FF0000"/>
                </a:solidFill>
              </a:rPr>
              <a:t>年生理学或医学奖</a:t>
            </a: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B1C57E00-765C-4B0C-B3C1-5FA292BF22F4}"/>
              </a:ext>
            </a:extLst>
          </p:cNvPr>
          <p:cNvSpPr/>
          <p:nvPr/>
        </p:nvSpPr>
        <p:spPr>
          <a:xfrm rot="3147402">
            <a:off x="4768787" y="1779617"/>
            <a:ext cx="1853127" cy="4506343"/>
          </a:xfrm>
          <a:custGeom>
            <a:avLst/>
            <a:gdLst>
              <a:gd name="connsiteX0" fmla="*/ 1942460 w 2715793"/>
              <a:gd name="connsiteY0" fmla="*/ 0 h 5646750"/>
              <a:gd name="connsiteX1" fmla="*/ 2715793 w 2715793"/>
              <a:gd name="connsiteY1" fmla="*/ 1064902 h 5646750"/>
              <a:gd name="connsiteX2" fmla="*/ 2307756 w 2715793"/>
              <a:gd name="connsiteY2" fmla="*/ 1064902 h 5646750"/>
              <a:gd name="connsiteX3" fmla="*/ 2302122 w 2715793"/>
              <a:gd name="connsiteY3" fmla="*/ 1163970 h 5646750"/>
              <a:gd name="connsiteX4" fmla="*/ 253775 w 2715793"/>
              <a:gd name="connsiteY4" fmla="*/ 5458314 h 5646750"/>
              <a:gd name="connsiteX5" fmla="*/ 41079 w 2715793"/>
              <a:gd name="connsiteY5" fmla="*/ 5646750 h 5646750"/>
              <a:gd name="connsiteX6" fmla="*/ 0 w 2715793"/>
              <a:gd name="connsiteY6" fmla="*/ 5646750 h 5646750"/>
              <a:gd name="connsiteX7" fmla="*/ 8513 w 2715793"/>
              <a:gd name="connsiteY7" fmla="*/ 5640429 h 5646750"/>
              <a:gd name="connsiteX8" fmla="*/ 1621060 w 2715793"/>
              <a:gd name="connsiteY8" fmla="*/ 1151496 h 5646750"/>
              <a:gd name="connsiteX9" fmla="*/ 1610257 w 2715793"/>
              <a:gd name="connsiteY9" fmla="*/ 1064902 h 5646750"/>
              <a:gd name="connsiteX10" fmla="*/ 1169126 w 2715793"/>
              <a:gd name="connsiteY10" fmla="*/ 1064902 h 564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15793" h="5646750">
                <a:moveTo>
                  <a:pt x="1942460" y="0"/>
                </a:moveTo>
                <a:lnTo>
                  <a:pt x="2715793" y="1064902"/>
                </a:lnTo>
                <a:lnTo>
                  <a:pt x="2307756" y="1064902"/>
                </a:lnTo>
                <a:lnTo>
                  <a:pt x="2302122" y="1163970"/>
                </a:lnTo>
                <a:cubicBezTo>
                  <a:pt x="2130384" y="2827651"/>
                  <a:pt x="1428115" y="4357052"/>
                  <a:pt x="253775" y="5458314"/>
                </a:cubicBezTo>
                <a:lnTo>
                  <a:pt x="41079" y="5646750"/>
                </a:lnTo>
                <a:lnTo>
                  <a:pt x="0" y="5646750"/>
                </a:lnTo>
                <a:lnTo>
                  <a:pt x="8513" y="5640429"/>
                </a:lnTo>
                <a:cubicBezTo>
                  <a:pt x="1187977" y="4534363"/>
                  <a:pt x="1757844" y="2875422"/>
                  <a:pt x="1621060" y="1151496"/>
                </a:cubicBezTo>
                <a:lnTo>
                  <a:pt x="1610257" y="1064902"/>
                </a:lnTo>
                <a:lnTo>
                  <a:pt x="1169126" y="1064902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30000">
                <a:schemeClr val="accent3">
                  <a:lumMod val="40000"/>
                  <a:lumOff val="60000"/>
                </a:schemeClr>
              </a:gs>
              <a:gs pos="75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2EC699F3-7261-41CB-8CE7-AA4873EB7B2D}"/>
              </a:ext>
            </a:extLst>
          </p:cNvPr>
          <p:cNvCxnSpPr>
            <a:cxnSpLocks/>
          </p:cNvCxnSpPr>
          <p:nvPr/>
        </p:nvCxnSpPr>
        <p:spPr>
          <a:xfrm>
            <a:off x="8312751" y="3418138"/>
            <a:ext cx="2825571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内容占位符 11">
            <a:extLst>
              <a:ext uri="{FF2B5EF4-FFF2-40B4-BE49-F238E27FC236}">
                <a16:creationId xmlns:a16="http://schemas.microsoft.com/office/drawing/2014/main" id="{84A075B6-41E7-4D42-97D6-998B64179E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1671" y="3882886"/>
            <a:ext cx="1045519" cy="7377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388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5" grpId="0"/>
      <p:bldP spid="8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E8458C1B-9D0B-4657-867C-0B52CBAF89A0}"/>
              </a:ext>
            </a:extLst>
          </p:cNvPr>
          <p:cNvSpPr/>
          <p:nvPr/>
        </p:nvSpPr>
        <p:spPr>
          <a:xfrm>
            <a:off x="3548063" y="4950156"/>
            <a:ext cx="5553075" cy="1358563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1516F96-AFE0-4042-92B4-86010714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lt"/>
              </a:rPr>
              <a:t>一、立项依据与科学问题</a:t>
            </a:r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CBFADA9-1D8D-4600-9497-A4143002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0AE70D-F589-4429-B5FD-BBD50A72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6B4515F-93EB-4420-BC8C-3B01B9CDF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3. </a:t>
            </a:r>
            <a:r>
              <a:rPr lang="zh-CN" altLang="en-US" dirty="0"/>
              <a:t>气味复现面临的挑战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4B2F5830-B22A-421A-85E5-6C40603C4C14}"/>
              </a:ext>
            </a:extLst>
          </p:cNvPr>
          <p:cNvSpPr/>
          <p:nvPr/>
        </p:nvSpPr>
        <p:spPr>
          <a:xfrm rot="5022148">
            <a:off x="3640912" y="2005042"/>
            <a:ext cx="619050" cy="1355421"/>
          </a:xfrm>
          <a:custGeom>
            <a:avLst/>
            <a:gdLst>
              <a:gd name="connsiteX0" fmla="*/ 0 w 1318931"/>
              <a:gd name="connsiteY0" fmla="*/ 1765206 h 2108891"/>
              <a:gd name="connsiteX1" fmla="*/ 134163 w 1318931"/>
              <a:gd name="connsiteY1" fmla="*/ 1706554 h 2108891"/>
              <a:gd name="connsiteX2" fmla="*/ 868896 w 1318931"/>
              <a:gd name="connsiteY2" fmla="*/ 1013147 h 2108891"/>
              <a:gd name="connsiteX3" fmla="*/ 1080300 w 1318931"/>
              <a:gd name="connsiteY3" fmla="*/ 403670 h 2108891"/>
              <a:gd name="connsiteX4" fmla="*/ 1083025 w 1318931"/>
              <a:gd name="connsiteY4" fmla="*/ 371856 h 2108891"/>
              <a:gd name="connsiteX5" fmla="*/ 887578 w 1318931"/>
              <a:gd name="connsiteY5" fmla="*/ 371856 h 2108891"/>
              <a:gd name="connsiteX6" fmla="*/ 1103255 w 1318931"/>
              <a:gd name="connsiteY6" fmla="*/ 0 h 2108891"/>
              <a:gd name="connsiteX7" fmla="*/ 1318931 w 1318931"/>
              <a:gd name="connsiteY7" fmla="*/ 371856 h 2108891"/>
              <a:gd name="connsiteX8" fmla="*/ 1138920 w 1318931"/>
              <a:gd name="connsiteY8" fmla="*/ 371856 h 2108891"/>
              <a:gd name="connsiteX9" fmla="*/ 1143618 w 1318931"/>
              <a:gd name="connsiteY9" fmla="*/ 485094 h 2108891"/>
              <a:gd name="connsiteX10" fmla="*/ 899193 w 1318931"/>
              <a:gd name="connsiteY10" fmla="*/ 1399795 h 2108891"/>
              <a:gd name="connsiteX11" fmla="*/ 272508 w 1318931"/>
              <a:gd name="connsiteY11" fmla="*/ 2051102 h 2108891"/>
              <a:gd name="connsiteX12" fmla="*/ 168722 w 1318931"/>
              <a:gd name="connsiteY12" fmla="*/ 2108891 h 210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8931" h="2108891">
                <a:moveTo>
                  <a:pt x="0" y="1765206"/>
                </a:moveTo>
                <a:lnTo>
                  <a:pt x="134163" y="1706554"/>
                </a:lnTo>
                <a:cubicBezTo>
                  <a:pt x="431984" y="1559013"/>
                  <a:pt x="691069" y="1323970"/>
                  <a:pt x="868896" y="1013147"/>
                </a:cubicBezTo>
                <a:cubicBezTo>
                  <a:pt x="980038" y="818882"/>
                  <a:pt x="1049575" y="612256"/>
                  <a:pt x="1080300" y="403670"/>
                </a:cubicBezTo>
                <a:lnTo>
                  <a:pt x="1083025" y="371856"/>
                </a:lnTo>
                <a:lnTo>
                  <a:pt x="887578" y="371856"/>
                </a:lnTo>
                <a:lnTo>
                  <a:pt x="1103255" y="0"/>
                </a:lnTo>
                <a:lnTo>
                  <a:pt x="1318931" y="371856"/>
                </a:lnTo>
                <a:lnTo>
                  <a:pt x="1138920" y="371856"/>
                </a:lnTo>
                <a:lnTo>
                  <a:pt x="1143618" y="485094"/>
                </a:lnTo>
                <a:cubicBezTo>
                  <a:pt x="1143434" y="795528"/>
                  <a:pt x="1064677" y="1110545"/>
                  <a:pt x="899193" y="1399795"/>
                </a:cubicBezTo>
                <a:cubicBezTo>
                  <a:pt x="741589" y="1675271"/>
                  <a:pt x="523971" y="1894779"/>
                  <a:pt x="272508" y="2051102"/>
                </a:cubicBezTo>
                <a:lnTo>
                  <a:pt x="168722" y="2108891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29000">
                <a:schemeClr val="accent3">
                  <a:lumMod val="60000"/>
                  <a:lumOff val="40000"/>
                </a:schemeClr>
              </a:gs>
              <a:gs pos="77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A5642B5-DBC9-4AA1-B50C-C587882450B4}"/>
              </a:ext>
            </a:extLst>
          </p:cNvPr>
          <p:cNvSpPr/>
          <p:nvPr/>
        </p:nvSpPr>
        <p:spPr>
          <a:xfrm>
            <a:off x="4639540" y="2228253"/>
            <a:ext cx="2931393" cy="96029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0" bIns="36000" rtlCol="0" anchor="ctr"/>
          <a:lstStyle/>
          <a:p>
            <a:pPr algn="ctr"/>
            <a:r>
              <a:rPr lang="zh-CN" altLang="en-US" sz="2400" b="1" spc="100" dirty="0">
                <a:solidFill>
                  <a:schemeClr val="bg1"/>
                </a:solidFill>
              </a:rPr>
              <a:t>如何解决？</a:t>
            </a: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20DF9CD1-AF9F-48DF-B8DD-EE33186EBEF5}"/>
              </a:ext>
            </a:extLst>
          </p:cNvPr>
          <p:cNvSpPr/>
          <p:nvPr/>
        </p:nvSpPr>
        <p:spPr>
          <a:xfrm rot="16577852" flipH="1">
            <a:off x="7950508" y="2011866"/>
            <a:ext cx="619050" cy="1355421"/>
          </a:xfrm>
          <a:custGeom>
            <a:avLst/>
            <a:gdLst>
              <a:gd name="connsiteX0" fmla="*/ 0 w 1318931"/>
              <a:gd name="connsiteY0" fmla="*/ 1765206 h 2108891"/>
              <a:gd name="connsiteX1" fmla="*/ 134163 w 1318931"/>
              <a:gd name="connsiteY1" fmla="*/ 1706554 h 2108891"/>
              <a:gd name="connsiteX2" fmla="*/ 868896 w 1318931"/>
              <a:gd name="connsiteY2" fmla="*/ 1013147 h 2108891"/>
              <a:gd name="connsiteX3" fmla="*/ 1080300 w 1318931"/>
              <a:gd name="connsiteY3" fmla="*/ 403670 h 2108891"/>
              <a:gd name="connsiteX4" fmla="*/ 1083025 w 1318931"/>
              <a:gd name="connsiteY4" fmla="*/ 371856 h 2108891"/>
              <a:gd name="connsiteX5" fmla="*/ 887578 w 1318931"/>
              <a:gd name="connsiteY5" fmla="*/ 371856 h 2108891"/>
              <a:gd name="connsiteX6" fmla="*/ 1103255 w 1318931"/>
              <a:gd name="connsiteY6" fmla="*/ 0 h 2108891"/>
              <a:gd name="connsiteX7" fmla="*/ 1318931 w 1318931"/>
              <a:gd name="connsiteY7" fmla="*/ 371856 h 2108891"/>
              <a:gd name="connsiteX8" fmla="*/ 1138920 w 1318931"/>
              <a:gd name="connsiteY8" fmla="*/ 371856 h 2108891"/>
              <a:gd name="connsiteX9" fmla="*/ 1143618 w 1318931"/>
              <a:gd name="connsiteY9" fmla="*/ 485094 h 2108891"/>
              <a:gd name="connsiteX10" fmla="*/ 899193 w 1318931"/>
              <a:gd name="connsiteY10" fmla="*/ 1399795 h 2108891"/>
              <a:gd name="connsiteX11" fmla="*/ 272508 w 1318931"/>
              <a:gd name="connsiteY11" fmla="*/ 2051102 h 2108891"/>
              <a:gd name="connsiteX12" fmla="*/ 168722 w 1318931"/>
              <a:gd name="connsiteY12" fmla="*/ 2108891 h 210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8931" h="2108891">
                <a:moveTo>
                  <a:pt x="0" y="1765206"/>
                </a:moveTo>
                <a:lnTo>
                  <a:pt x="134163" y="1706554"/>
                </a:lnTo>
                <a:cubicBezTo>
                  <a:pt x="431984" y="1559013"/>
                  <a:pt x="691069" y="1323970"/>
                  <a:pt x="868896" y="1013147"/>
                </a:cubicBezTo>
                <a:cubicBezTo>
                  <a:pt x="980038" y="818882"/>
                  <a:pt x="1049575" y="612256"/>
                  <a:pt x="1080300" y="403670"/>
                </a:cubicBezTo>
                <a:lnTo>
                  <a:pt x="1083025" y="371856"/>
                </a:lnTo>
                <a:lnTo>
                  <a:pt x="887578" y="371856"/>
                </a:lnTo>
                <a:lnTo>
                  <a:pt x="1103255" y="0"/>
                </a:lnTo>
                <a:lnTo>
                  <a:pt x="1318931" y="371856"/>
                </a:lnTo>
                <a:lnTo>
                  <a:pt x="1138920" y="371856"/>
                </a:lnTo>
                <a:lnTo>
                  <a:pt x="1143618" y="485094"/>
                </a:lnTo>
                <a:cubicBezTo>
                  <a:pt x="1143434" y="795528"/>
                  <a:pt x="1064677" y="1110545"/>
                  <a:pt x="899193" y="1399795"/>
                </a:cubicBezTo>
                <a:cubicBezTo>
                  <a:pt x="741589" y="1675271"/>
                  <a:pt x="523971" y="1894779"/>
                  <a:pt x="272508" y="2051102"/>
                </a:cubicBezTo>
                <a:lnTo>
                  <a:pt x="168722" y="2108891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29000">
                <a:schemeClr val="accent3">
                  <a:lumMod val="60000"/>
                  <a:lumOff val="40000"/>
                </a:schemeClr>
              </a:gs>
              <a:gs pos="77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88AE623-943F-45A8-84B0-FCE7E59DA695}"/>
              </a:ext>
            </a:extLst>
          </p:cNvPr>
          <p:cNvSpPr/>
          <p:nvPr/>
        </p:nvSpPr>
        <p:spPr>
          <a:xfrm flipV="1">
            <a:off x="5975347" y="1757463"/>
            <a:ext cx="213017" cy="470789"/>
          </a:xfrm>
          <a:custGeom>
            <a:avLst/>
            <a:gdLst>
              <a:gd name="connsiteX0" fmla="*/ 443115 w 886230"/>
              <a:gd name="connsiteY0" fmla="*/ 0 h 2201685"/>
              <a:gd name="connsiteX1" fmla="*/ 886230 w 886230"/>
              <a:gd name="connsiteY1" fmla="*/ 763992 h 2201685"/>
              <a:gd name="connsiteX2" fmla="*/ 517550 w 886230"/>
              <a:gd name="connsiteY2" fmla="*/ 763992 h 2201685"/>
              <a:gd name="connsiteX3" fmla="*/ 517550 w 886230"/>
              <a:gd name="connsiteY3" fmla="*/ 1081440 h 2201685"/>
              <a:gd name="connsiteX4" fmla="*/ 517550 w 886230"/>
              <a:gd name="connsiteY4" fmla="*/ 1081444 h 2201685"/>
              <a:gd name="connsiteX5" fmla="*/ 561913 w 886230"/>
              <a:gd name="connsiteY5" fmla="*/ 1562596 h 2201685"/>
              <a:gd name="connsiteX6" fmla="*/ 669006 w 886230"/>
              <a:gd name="connsiteY6" fmla="*/ 1956857 h 2201685"/>
              <a:gd name="connsiteX7" fmla="*/ 780190 w 886230"/>
              <a:gd name="connsiteY7" fmla="*/ 2201685 h 2201685"/>
              <a:gd name="connsiteX8" fmla="*/ 106040 w 886230"/>
              <a:gd name="connsiteY8" fmla="*/ 2201685 h 2201685"/>
              <a:gd name="connsiteX9" fmla="*/ 217228 w 886230"/>
              <a:gd name="connsiteY9" fmla="*/ 1956857 h 2201685"/>
              <a:gd name="connsiteX10" fmla="*/ 324318 w 886230"/>
              <a:gd name="connsiteY10" fmla="*/ 1562596 h 2201685"/>
              <a:gd name="connsiteX11" fmla="*/ 368680 w 886230"/>
              <a:gd name="connsiteY11" fmla="*/ 1081444 h 2201685"/>
              <a:gd name="connsiteX12" fmla="*/ 368680 w 886230"/>
              <a:gd name="connsiteY12" fmla="*/ 1081440 h 2201685"/>
              <a:gd name="connsiteX13" fmla="*/ 368680 w 886230"/>
              <a:gd name="connsiteY13" fmla="*/ 763992 h 2201685"/>
              <a:gd name="connsiteX14" fmla="*/ 0 w 886230"/>
              <a:gd name="connsiteY14" fmla="*/ 763992 h 220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6230" h="2201685">
                <a:moveTo>
                  <a:pt x="443115" y="0"/>
                </a:moveTo>
                <a:lnTo>
                  <a:pt x="886230" y="763992"/>
                </a:lnTo>
                <a:lnTo>
                  <a:pt x="517550" y="763992"/>
                </a:lnTo>
                <a:lnTo>
                  <a:pt x="517550" y="1081440"/>
                </a:lnTo>
                <a:lnTo>
                  <a:pt x="517550" y="1081444"/>
                </a:lnTo>
                <a:lnTo>
                  <a:pt x="561913" y="1562596"/>
                </a:lnTo>
                <a:cubicBezTo>
                  <a:pt x="587364" y="1698583"/>
                  <a:pt x="623386" y="1830366"/>
                  <a:pt x="669006" y="1956857"/>
                </a:cubicBezTo>
                <a:lnTo>
                  <a:pt x="780190" y="2201685"/>
                </a:lnTo>
                <a:lnTo>
                  <a:pt x="106040" y="2201685"/>
                </a:lnTo>
                <a:lnTo>
                  <a:pt x="217228" y="1956857"/>
                </a:lnTo>
                <a:cubicBezTo>
                  <a:pt x="262845" y="1830366"/>
                  <a:pt x="298867" y="1698583"/>
                  <a:pt x="324318" y="1562596"/>
                </a:cubicBezTo>
                <a:lnTo>
                  <a:pt x="368680" y="1081444"/>
                </a:lnTo>
                <a:lnTo>
                  <a:pt x="368680" y="1081440"/>
                </a:lnTo>
                <a:lnTo>
                  <a:pt x="368680" y="763992"/>
                </a:lnTo>
                <a:lnTo>
                  <a:pt x="0" y="763992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3000">
                <a:schemeClr val="accent3">
                  <a:lumMod val="60000"/>
                  <a:lumOff val="40000"/>
                </a:schemeClr>
              </a:gs>
              <a:gs pos="77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D48FBBB-FC7E-4F06-96D6-BEE49378D32A}"/>
              </a:ext>
            </a:extLst>
          </p:cNvPr>
          <p:cNvSpPr txBox="1"/>
          <p:nvPr/>
        </p:nvSpPr>
        <p:spPr>
          <a:xfrm>
            <a:off x="2086354" y="1937794"/>
            <a:ext cx="2679254" cy="47078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zh-CN" altLang="en-US" sz="2000" dirty="0"/>
              <a:t>要求复现气味</a:t>
            </a:r>
            <a:r>
              <a:rPr lang="zh-CN" altLang="en-US" sz="2000" dirty="0">
                <a:solidFill>
                  <a:srgbClr val="FF0000"/>
                </a:solidFill>
              </a:rPr>
              <a:t>种类多</a:t>
            </a:r>
            <a:endParaRPr lang="zh-CN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337D71A-1636-4FAC-A1FB-F84782C2A94C}"/>
              </a:ext>
            </a:extLst>
          </p:cNvPr>
          <p:cNvSpPr txBox="1"/>
          <p:nvPr/>
        </p:nvSpPr>
        <p:spPr>
          <a:xfrm>
            <a:off x="4978399" y="1290319"/>
            <a:ext cx="2253672" cy="41554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defPPr>
              <a:defRPr lang="zh-CN"/>
            </a:defPPr>
          </a:lstStyle>
          <a:p>
            <a:pPr algn="ctr"/>
            <a:r>
              <a:rPr lang="zh-CN" altLang="en-US" sz="2000" dirty="0">
                <a:latin typeface="+mn-ea"/>
              </a:rPr>
              <a:t>复现理论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不成熟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68F1A3F-42FA-4E15-AE48-E79E62A016DF}"/>
              </a:ext>
            </a:extLst>
          </p:cNvPr>
          <p:cNvSpPr txBox="1"/>
          <p:nvPr/>
        </p:nvSpPr>
        <p:spPr>
          <a:xfrm>
            <a:off x="7657633" y="1967580"/>
            <a:ext cx="2505941" cy="40914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zh-CN" altLang="en-US" sz="2000" dirty="0"/>
              <a:t>复现技术</a:t>
            </a:r>
            <a:r>
              <a:rPr lang="zh-CN" altLang="en-US" sz="2000" dirty="0">
                <a:solidFill>
                  <a:srgbClr val="FF0000"/>
                </a:solidFill>
              </a:rPr>
              <a:t>瓶颈多</a:t>
            </a:r>
            <a:endParaRPr lang="zh-CN" altLang="en-US" sz="2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3540FB-5DCA-42DA-B674-45064EBD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192" y="3220420"/>
            <a:ext cx="4971914" cy="16978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AC653B-5E81-427C-AF9E-7044E51D0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" t="4060" r="4612" b="2091"/>
          <a:stretch/>
        </p:blipFill>
        <p:spPr>
          <a:xfrm>
            <a:off x="3720135" y="4895542"/>
            <a:ext cx="5056416" cy="161955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19240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2" grpId="0" animBg="1"/>
      <p:bldP spid="35" grpId="0" animBg="1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516F96-AFE0-4042-92B4-86010714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lt"/>
              </a:rPr>
              <a:t>一、立项依据与科学问题</a:t>
            </a:r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CBFADA9-1D8D-4600-9497-A4143002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0AE70D-F589-4429-B5FD-BBD50A72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6B4515F-93EB-4420-BC8C-3B01B9CDF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3. </a:t>
            </a:r>
            <a:r>
              <a:rPr lang="zh-CN" altLang="en-US" dirty="0"/>
              <a:t>气味复现面临的挑战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931132A2-E1EB-4179-8308-208369B1C252}"/>
              </a:ext>
            </a:extLst>
          </p:cNvPr>
          <p:cNvSpPr/>
          <p:nvPr/>
        </p:nvSpPr>
        <p:spPr>
          <a:xfrm>
            <a:off x="4636812" y="3784271"/>
            <a:ext cx="2934120" cy="146198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200" b="1" spc="100" dirty="0">
                <a:solidFill>
                  <a:srgbClr val="FFFF00"/>
                </a:solidFill>
              </a:rPr>
              <a:t>嗅频</a:t>
            </a:r>
            <a:r>
              <a:rPr lang="en-US" altLang="zh-CN" sz="3200" b="1" spc="100" dirty="0" err="1">
                <a:solidFill>
                  <a:srgbClr val="FFFF00"/>
                </a:solidFill>
              </a:rPr>
              <a:t>Olfacto</a:t>
            </a:r>
            <a:endParaRPr lang="zh-CN" altLang="en-US" sz="3200" b="1" spc="100" dirty="0">
              <a:solidFill>
                <a:srgbClr val="FFFF00"/>
              </a:solidFill>
            </a:endParaRP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93E2549C-6BD3-409E-98B6-BC70A576BA7F}"/>
              </a:ext>
            </a:extLst>
          </p:cNvPr>
          <p:cNvSpPr/>
          <p:nvPr/>
        </p:nvSpPr>
        <p:spPr>
          <a:xfrm>
            <a:off x="5855416" y="3304476"/>
            <a:ext cx="484632" cy="461789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3000">
                <a:schemeClr val="accent3">
                  <a:lumMod val="60000"/>
                  <a:lumOff val="40000"/>
                </a:schemeClr>
              </a:gs>
              <a:gs pos="77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EDFFB8E-AD52-4A79-9ECD-B4D55AE50609}"/>
              </a:ext>
            </a:extLst>
          </p:cNvPr>
          <p:cNvSpPr txBox="1"/>
          <p:nvPr/>
        </p:nvSpPr>
        <p:spPr>
          <a:xfrm>
            <a:off x="3522284" y="5513752"/>
            <a:ext cx="5144654" cy="416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涵盖种类多、易于远程传输、便于终端复现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939AD950-ECCA-4775-A216-918F63C8CA2D}"/>
              </a:ext>
            </a:extLst>
          </p:cNvPr>
          <p:cNvSpPr/>
          <p:nvPr/>
        </p:nvSpPr>
        <p:spPr>
          <a:xfrm rot="5022148">
            <a:off x="3640912" y="2005042"/>
            <a:ext cx="619050" cy="1355421"/>
          </a:xfrm>
          <a:custGeom>
            <a:avLst/>
            <a:gdLst>
              <a:gd name="connsiteX0" fmla="*/ 0 w 1318931"/>
              <a:gd name="connsiteY0" fmla="*/ 1765206 h 2108891"/>
              <a:gd name="connsiteX1" fmla="*/ 134163 w 1318931"/>
              <a:gd name="connsiteY1" fmla="*/ 1706554 h 2108891"/>
              <a:gd name="connsiteX2" fmla="*/ 868896 w 1318931"/>
              <a:gd name="connsiteY2" fmla="*/ 1013147 h 2108891"/>
              <a:gd name="connsiteX3" fmla="*/ 1080300 w 1318931"/>
              <a:gd name="connsiteY3" fmla="*/ 403670 h 2108891"/>
              <a:gd name="connsiteX4" fmla="*/ 1083025 w 1318931"/>
              <a:gd name="connsiteY4" fmla="*/ 371856 h 2108891"/>
              <a:gd name="connsiteX5" fmla="*/ 887578 w 1318931"/>
              <a:gd name="connsiteY5" fmla="*/ 371856 h 2108891"/>
              <a:gd name="connsiteX6" fmla="*/ 1103255 w 1318931"/>
              <a:gd name="connsiteY6" fmla="*/ 0 h 2108891"/>
              <a:gd name="connsiteX7" fmla="*/ 1318931 w 1318931"/>
              <a:gd name="connsiteY7" fmla="*/ 371856 h 2108891"/>
              <a:gd name="connsiteX8" fmla="*/ 1138920 w 1318931"/>
              <a:gd name="connsiteY8" fmla="*/ 371856 h 2108891"/>
              <a:gd name="connsiteX9" fmla="*/ 1143618 w 1318931"/>
              <a:gd name="connsiteY9" fmla="*/ 485094 h 2108891"/>
              <a:gd name="connsiteX10" fmla="*/ 899193 w 1318931"/>
              <a:gd name="connsiteY10" fmla="*/ 1399795 h 2108891"/>
              <a:gd name="connsiteX11" fmla="*/ 272508 w 1318931"/>
              <a:gd name="connsiteY11" fmla="*/ 2051102 h 2108891"/>
              <a:gd name="connsiteX12" fmla="*/ 168722 w 1318931"/>
              <a:gd name="connsiteY12" fmla="*/ 2108891 h 210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8931" h="2108891">
                <a:moveTo>
                  <a:pt x="0" y="1765206"/>
                </a:moveTo>
                <a:lnTo>
                  <a:pt x="134163" y="1706554"/>
                </a:lnTo>
                <a:cubicBezTo>
                  <a:pt x="431984" y="1559013"/>
                  <a:pt x="691069" y="1323970"/>
                  <a:pt x="868896" y="1013147"/>
                </a:cubicBezTo>
                <a:cubicBezTo>
                  <a:pt x="980038" y="818882"/>
                  <a:pt x="1049575" y="612256"/>
                  <a:pt x="1080300" y="403670"/>
                </a:cubicBezTo>
                <a:lnTo>
                  <a:pt x="1083025" y="371856"/>
                </a:lnTo>
                <a:lnTo>
                  <a:pt x="887578" y="371856"/>
                </a:lnTo>
                <a:lnTo>
                  <a:pt x="1103255" y="0"/>
                </a:lnTo>
                <a:lnTo>
                  <a:pt x="1318931" y="371856"/>
                </a:lnTo>
                <a:lnTo>
                  <a:pt x="1138920" y="371856"/>
                </a:lnTo>
                <a:lnTo>
                  <a:pt x="1143618" y="485094"/>
                </a:lnTo>
                <a:cubicBezTo>
                  <a:pt x="1143434" y="795528"/>
                  <a:pt x="1064677" y="1110545"/>
                  <a:pt x="899193" y="1399795"/>
                </a:cubicBezTo>
                <a:cubicBezTo>
                  <a:pt x="741589" y="1675271"/>
                  <a:pt x="523971" y="1894779"/>
                  <a:pt x="272508" y="2051102"/>
                </a:cubicBezTo>
                <a:lnTo>
                  <a:pt x="168722" y="2108891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29000">
                <a:schemeClr val="accent3">
                  <a:lumMod val="60000"/>
                  <a:lumOff val="40000"/>
                </a:schemeClr>
              </a:gs>
              <a:gs pos="77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0CD9E36-023D-4B90-89AD-F34F4087A8DC}"/>
              </a:ext>
            </a:extLst>
          </p:cNvPr>
          <p:cNvSpPr/>
          <p:nvPr/>
        </p:nvSpPr>
        <p:spPr>
          <a:xfrm>
            <a:off x="4639540" y="2228253"/>
            <a:ext cx="2931393" cy="96029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zh-CN" altLang="en-US" sz="2400" b="1" spc="100" dirty="0">
                <a:solidFill>
                  <a:schemeClr val="bg1"/>
                </a:solidFill>
              </a:rPr>
              <a:t>解决办法</a:t>
            </a: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9AE56011-80D1-431D-A25E-EC85237698FE}"/>
              </a:ext>
            </a:extLst>
          </p:cNvPr>
          <p:cNvSpPr/>
          <p:nvPr/>
        </p:nvSpPr>
        <p:spPr>
          <a:xfrm rot="16577852" flipH="1">
            <a:off x="7950508" y="2011866"/>
            <a:ext cx="619050" cy="1355421"/>
          </a:xfrm>
          <a:custGeom>
            <a:avLst/>
            <a:gdLst>
              <a:gd name="connsiteX0" fmla="*/ 0 w 1318931"/>
              <a:gd name="connsiteY0" fmla="*/ 1765206 h 2108891"/>
              <a:gd name="connsiteX1" fmla="*/ 134163 w 1318931"/>
              <a:gd name="connsiteY1" fmla="*/ 1706554 h 2108891"/>
              <a:gd name="connsiteX2" fmla="*/ 868896 w 1318931"/>
              <a:gd name="connsiteY2" fmla="*/ 1013147 h 2108891"/>
              <a:gd name="connsiteX3" fmla="*/ 1080300 w 1318931"/>
              <a:gd name="connsiteY3" fmla="*/ 403670 h 2108891"/>
              <a:gd name="connsiteX4" fmla="*/ 1083025 w 1318931"/>
              <a:gd name="connsiteY4" fmla="*/ 371856 h 2108891"/>
              <a:gd name="connsiteX5" fmla="*/ 887578 w 1318931"/>
              <a:gd name="connsiteY5" fmla="*/ 371856 h 2108891"/>
              <a:gd name="connsiteX6" fmla="*/ 1103255 w 1318931"/>
              <a:gd name="connsiteY6" fmla="*/ 0 h 2108891"/>
              <a:gd name="connsiteX7" fmla="*/ 1318931 w 1318931"/>
              <a:gd name="connsiteY7" fmla="*/ 371856 h 2108891"/>
              <a:gd name="connsiteX8" fmla="*/ 1138920 w 1318931"/>
              <a:gd name="connsiteY8" fmla="*/ 371856 h 2108891"/>
              <a:gd name="connsiteX9" fmla="*/ 1143618 w 1318931"/>
              <a:gd name="connsiteY9" fmla="*/ 485094 h 2108891"/>
              <a:gd name="connsiteX10" fmla="*/ 899193 w 1318931"/>
              <a:gd name="connsiteY10" fmla="*/ 1399795 h 2108891"/>
              <a:gd name="connsiteX11" fmla="*/ 272508 w 1318931"/>
              <a:gd name="connsiteY11" fmla="*/ 2051102 h 2108891"/>
              <a:gd name="connsiteX12" fmla="*/ 168722 w 1318931"/>
              <a:gd name="connsiteY12" fmla="*/ 2108891 h 210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8931" h="2108891">
                <a:moveTo>
                  <a:pt x="0" y="1765206"/>
                </a:moveTo>
                <a:lnTo>
                  <a:pt x="134163" y="1706554"/>
                </a:lnTo>
                <a:cubicBezTo>
                  <a:pt x="431984" y="1559013"/>
                  <a:pt x="691069" y="1323970"/>
                  <a:pt x="868896" y="1013147"/>
                </a:cubicBezTo>
                <a:cubicBezTo>
                  <a:pt x="980038" y="818882"/>
                  <a:pt x="1049575" y="612256"/>
                  <a:pt x="1080300" y="403670"/>
                </a:cubicBezTo>
                <a:lnTo>
                  <a:pt x="1083025" y="371856"/>
                </a:lnTo>
                <a:lnTo>
                  <a:pt x="887578" y="371856"/>
                </a:lnTo>
                <a:lnTo>
                  <a:pt x="1103255" y="0"/>
                </a:lnTo>
                <a:lnTo>
                  <a:pt x="1318931" y="371856"/>
                </a:lnTo>
                <a:lnTo>
                  <a:pt x="1138920" y="371856"/>
                </a:lnTo>
                <a:lnTo>
                  <a:pt x="1143618" y="485094"/>
                </a:lnTo>
                <a:cubicBezTo>
                  <a:pt x="1143434" y="795528"/>
                  <a:pt x="1064677" y="1110545"/>
                  <a:pt x="899193" y="1399795"/>
                </a:cubicBezTo>
                <a:cubicBezTo>
                  <a:pt x="741589" y="1675271"/>
                  <a:pt x="523971" y="1894779"/>
                  <a:pt x="272508" y="2051102"/>
                </a:cubicBezTo>
                <a:lnTo>
                  <a:pt x="168722" y="2108891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29000">
                <a:schemeClr val="accent3">
                  <a:lumMod val="60000"/>
                  <a:lumOff val="40000"/>
                </a:schemeClr>
              </a:gs>
              <a:gs pos="77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95CD2E82-2D59-4056-926B-D20CDF3F5BE8}"/>
              </a:ext>
            </a:extLst>
          </p:cNvPr>
          <p:cNvSpPr/>
          <p:nvPr/>
        </p:nvSpPr>
        <p:spPr>
          <a:xfrm flipV="1">
            <a:off x="5975347" y="1757463"/>
            <a:ext cx="213017" cy="470789"/>
          </a:xfrm>
          <a:custGeom>
            <a:avLst/>
            <a:gdLst>
              <a:gd name="connsiteX0" fmla="*/ 443115 w 886230"/>
              <a:gd name="connsiteY0" fmla="*/ 0 h 2201685"/>
              <a:gd name="connsiteX1" fmla="*/ 886230 w 886230"/>
              <a:gd name="connsiteY1" fmla="*/ 763992 h 2201685"/>
              <a:gd name="connsiteX2" fmla="*/ 517550 w 886230"/>
              <a:gd name="connsiteY2" fmla="*/ 763992 h 2201685"/>
              <a:gd name="connsiteX3" fmla="*/ 517550 w 886230"/>
              <a:gd name="connsiteY3" fmla="*/ 1081440 h 2201685"/>
              <a:gd name="connsiteX4" fmla="*/ 517550 w 886230"/>
              <a:gd name="connsiteY4" fmla="*/ 1081444 h 2201685"/>
              <a:gd name="connsiteX5" fmla="*/ 561913 w 886230"/>
              <a:gd name="connsiteY5" fmla="*/ 1562596 h 2201685"/>
              <a:gd name="connsiteX6" fmla="*/ 669006 w 886230"/>
              <a:gd name="connsiteY6" fmla="*/ 1956857 h 2201685"/>
              <a:gd name="connsiteX7" fmla="*/ 780190 w 886230"/>
              <a:gd name="connsiteY7" fmla="*/ 2201685 h 2201685"/>
              <a:gd name="connsiteX8" fmla="*/ 106040 w 886230"/>
              <a:gd name="connsiteY8" fmla="*/ 2201685 h 2201685"/>
              <a:gd name="connsiteX9" fmla="*/ 217228 w 886230"/>
              <a:gd name="connsiteY9" fmla="*/ 1956857 h 2201685"/>
              <a:gd name="connsiteX10" fmla="*/ 324318 w 886230"/>
              <a:gd name="connsiteY10" fmla="*/ 1562596 h 2201685"/>
              <a:gd name="connsiteX11" fmla="*/ 368680 w 886230"/>
              <a:gd name="connsiteY11" fmla="*/ 1081444 h 2201685"/>
              <a:gd name="connsiteX12" fmla="*/ 368680 w 886230"/>
              <a:gd name="connsiteY12" fmla="*/ 1081440 h 2201685"/>
              <a:gd name="connsiteX13" fmla="*/ 368680 w 886230"/>
              <a:gd name="connsiteY13" fmla="*/ 763992 h 2201685"/>
              <a:gd name="connsiteX14" fmla="*/ 0 w 886230"/>
              <a:gd name="connsiteY14" fmla="*/ 763992 h 220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6230" h="2201685">
                <a:moveTo>
                  <a:pt x="443115" y="0"/>
                </a:moveTo>
                <a:lnTo>
                  <a:pt x="886230" y="763992"/>
                </a:lnTo>
                <a:lnTo>
                  <a:pt x="517550" y="763992"/>
                </a:lnTo>
                <a:lnTo>
                  <a:pt x="517550" y="1081440"/>
                </a:lnTo>
                <a:lnTo>
                  <a:pt x="517550" y="1081444"/>
                </a:lnTo>
                <a:lnTo>
                  <a:pt x="561913" y="1562596"/>
                </a:lnTo>
                <a:cubicBezTo>
                  <a:pt x="587364" y="1698583"/>
                  <a:pt x="623386" y="1830366"/>
                  <a:pt x="669006" y="1956857"/>
                </a:cubicBezTo>
                <a:lnTo>
                  <a:pt x="780190" y="2201685"/>
                </a:lnTo>
                <a:lnTo>
                  <a:pt x="106040" y="2201685"/>
                </a:lnTo>
                <a:lnTo>
                  <a:pt x="217228" y="1956857"/>
                </a:lnTo>
                <a:cubicBezTo>
                  <a:pt x="262845" y="1830366"/>
                  <a:pt x="298867" y="1698583"/>
                  <a:pt x="324318" y="1562596"/>
                </a:cubicBezTo>
                <a:lnTo>
                  <a:pt x="368680" y="1081444"/>
                </a:lnTo>
                <a:lnTo>
                  <a:pt x="368680" y="1081440"/>
                </a:lnTo>
                <a:lnTo>
                  <a:pt x="368680" y="763992"/>
                </a:lnTo>
                <a:lnTo>
                  <a:pt x="0" y="763992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3000">
                <a:schemeClr val="accent3">
                  <a:lumMod val="60000"/>
                  <a:lumOff val="40000"/>
                </a:schemeClr>
              </a:gs>
              <a:gs pos="77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70862E8-F8C9-41E3-8AF0-93C3514D71DC}"/>
              </a:ext>
            </a:extLst>
          </p:cNvPr>
          <p:cNvSpPr txBox="1"/>
          <p:nvPr/>
        </p:nvSpPr>
        <p:spPr>
          <a:xfrm>
            <a:off x="2173086" y="1932569"/>
            <a:ext cx="2505941" cy="47078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zh-CN" altLang="en-US" sz="2000" dirty="0"/>
              <a:t>要求复现气味</a:t>
            </a:r>
            <a:r>
              <a:rPr lang="zh-CN" altLang="en-US" sz="2000" dirty="0">
                <a:solidFill>
                  <a:srgbClr val="FF0000"/>
                </a:solidFill>
              </a:rPr>
              <a:t>种类多</a:t>
            </a:r>
            <a:endParaRPr lang="zh-CN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017078A-6DE2-4A41-A4A6-0C2B8F19269E}"/>
              </a:ext>
            </a:extLst>
          </p:cNvPr>
          <p:cNvSpPr txBox="1"/>
          <p:nvPr/>
        </p:nvSpPr>
        <p:spPr>
          <a:xfrm>
            <a:off x="4978399" y="1290319"/>
            <a:ext cx="2253672" cy="41554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>
            <a:defPPr>
              <a:defRPr lang="zh-CN"/>
            </a:defPPr>
          </a:lstStyle>
          <a:p>
            <a:pPr algn="ctr"/>
            <a:r>
              <a:rPr lang="zh-CN" altLang="en-US" sz="2000" dirty="0">
                <a:latin typeface="+mn-ea"/>
              </a:rPr>
              <a:t>复现理论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不成熟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432EAE6-C4A0-460C-B9ED-8E209C8A1E93}"/>
              </a:ext>
            </a:extLst>
          </p:cNvPr>
          <p:cNvSpPr txBox="1"/>
          <p:nvPr/>
        </p:nvSpPr>
        <p:spPr>
          <a:xfrm>
            <a:off x="7657633" y="1967580"/>
            <a:ext cx="2505941" cy="40914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zh-CN" altLang="en-US" sz="2000" dirty="0"/>
              <a:t>复现技术</a:t>
            </a:r>
            <a:r>
              <a:rPr lang="zh-CN" altLang="en-US" sz="2000" dirty="0">
                <a:solidFill>
                  <a:srgbClr val="FF0000"/>
                </a:solidFill>
              </a:rPr>
              <a:t>瓶颈多</a:t>
            </a:r>
            <a:endParaRPr lang="zh-CN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6E25A4-9DD0-400F-8B10-45B295FAF44E}"/>
              </a:ext>
            </a:extLst>
          </p:cNvPr>
          <p:cNvSpPr/>
          <p:nvPr/>
        </p:nvSpPr>
        <p:spPr>
          <a:xfrm>
            <a:off x="1870772" y="3942392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pc="100" dirty="0"/>
              <a:t>气味通用性表征模式</a:t>
            </a:r>
            <a:endParaRPr lang="en-US" altLang="zh-CN" spc="100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2E273C3-910B-441B-B6BB-D2FD217983CB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3242864" y="4268623"/>
            <a:ext cx="1393949" cy="24664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C77D88A-6A59-49B4-AA5E-686B76C6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699DEF-99D1-4B14-99E7-C77F4F40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E86DFD3-C9E8-46D5-9CA6-EDB1E8BED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lt"/>
              </a:rPr>
              <a:t>一、立项依据与科学问题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537B0C-9512-40E3-A7C4-55D3C6ECDD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40599" y="1563680"/>
            <a:ext cx="6907099" cy="4503529"/>
          </a:xfrm>
        </p:spPr>
        <p:txBody>
          <a:bodyPr vert="horz" lIns="91440" tIns="324000" rIns="91440" bIns="45720" rtlCol="0">
            <a:no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在理论研究中，如何</a:t>
            </a:r>
            <a:r>
              <a:rPr lang="zh-CN" altLang="en-US" dirty="0">
                <a:solidFill>
                  <a:srgbClr val="FF0000"/>
                </a:solidFill>
              </a:rPr>
              <a:t>建立嗅频模型</a:t>
            </a:r>
            <a:r>
              <a:rPr lang="zh-CN" altLang="en-US" dirty="0"/>
              <a:t>？</a:t>
            </a:r>
            <a:endParaRPr lang="en-US" altLang="zh-CN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在信息处理中，如何</a:t>
            </a:r>
            <a:r>
              <a:rPr lang="zh-CN" altLang="en-US" dirty="0">
                <a:solidFill>
                  <a:srgbClr val="FF0000"/>
                </a:solidFill>
              </a:rPr>
              <a:t>获得嗅频模型参数</a:t>
            </a:r>
            <a:r>
              <a:rPr lang="zh-CN" altLang="en-US" dirty="0"/>
              <a:t>？</a:t>
            </a:r>
            <a:endParaRPr lang="en-US" altLang="zh-CN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在远程复现中，如何</a:t>
            </a:r>
            <a:r>
              <a:rPr lang="zh-CN" altLang="en-US" dirty="0">
                <a:solidFill>
                  <a:srgbClr val="FF0000"/>
                </a:solidFill>
              </a:rPr>
              <a:t>解析嗅频模型参数</a:t>
            </a:r>
            <a:r>
              <a:rPr lang="zh-CN" altLang="en-US" dirty="0"/>
              <a:t>？</a:t>
            </a:r>
            <a:endParaRPr lang="en-US" altLang="zh-CN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在动态释放中，如何</a:t>
            </a:r>
            <a:r>
              <a:rPr lang="zh-CN" altLang="en-US" dirty="0">
                <a:solidFill>
                  <a:srgbClr val="FF0000"/>
                </a:solidFill>
              </a:rPr>
              <a:t>实现基气味动态配比</a:t>
            </a:r>
            <a:r>
              <a:rPr lang="zh-CN" altLang="en-US" dirty="0"/>
              <a:t>？</a:t>
            </a:r>
            <a:endParaRPr lang="en-US" altLang="zh-CN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FD0066D-3FA6-46D3-9987-21747CCB71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科学问题</a:t>
            </a:r>
          </a:p>
        </p:txBody>
      </p:sp>
    </p:spTree>
    <p:extLst>
      <p:ext uri="{BB962C8B-B14F-4D97-AF65-F5344CB8AC3E}">
        <p14:creationId xmlns:p14="http://schemas.microsoft.com/office/powerpoint/2010/main" val="138629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B0D86A73-DD65-4587-B512-CD69E8607BAB}"/>
              </a:ext>
            </a:extLst>
          </p:cNvPr>
          <p:cNvSpPr/>
          <p:nvPr/>
        </p:nvSpPr>
        <p:spPr>
          <a:xfrm>
            <a:off x="3860800" y="4119104"/>
            <a:ext cx="4001733" cy="1578576"/>
          </a:xfrm>
          <a:prstGeom prst="rect">
            <a:avLst/>
          </a:prstGeom>
          <a:gradFill>
            <a:gsLst>
              <a:gs pos="0">
                <a:schemeClr val="accent3">
                  <a:satMod val="105000"/>
                  <a:tint val="67000"/>
                  <a:lumMod val="94000"/>
                  <a:lumOff val="6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 w="19050"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E9AAB00-9AA9-424C-91DD-BD4E1DAFB9EF}"/>
              </a:ext>
            </a:extLst>
          </p:cNvPr>
          <p:cNvSpPr/>
          <p:nvPr/>
        </p:nvSpPr>
        <p:spPr>
          <a:xfrm>
            <a:off x="5898606" y="1797396"/>
            <a:ext cx="3925455" cy="148392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8E62D1B-EFA4-46E4-A622-29FF8F13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二、研究内容与研究方案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514EA8B-2318-4AEA-9A00-F7EF2F80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94E29C6-E914-492B-9CFF-FD26B287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F5428163-0403-4B04-B9DA-8588EC85FB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1. </a:t>
            </a:r>
            <a:r>
              <a:rPr lang="zh-CN" altLang="en-US" dirty="0"/>
              <a:t>研究思路</a:t>
            </a: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E68BB149-8E06-484F-88C8-240A733E6897}"/>
              </a:ext>
            </a:extLst>
          </p:cNvPr>
          <p:cNvSpPr/>
          <p:nvPr/>
        </p:nvSpPr>
        <p:spPr>
          <a:xfrm>
            <a:off x="2025558" y="2056013"/>
            <a:ext cx="1439999" cy="936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zh-CN" altLang="en-US" dirty="0"/>
              <a:t>原始</a:t>
            </a:r>
            <a:endParaRPr lang="en-US" altLang="zh-CN" dirty="0"/>
          </a:p>
          <a:p>
            <a:pPr algn="ctr"/>
            <a:r>
              <a:rPr lang="zh-CN" altLang="en-US" dirty="0"/>
              <a:t>物质气味</a:t>
            </a:r>
          </a:p>
        </p:txBody>
      </p:sp>
      <p:sp>
        <p:nvSpPr>
          <p:cNvPr id="15" name="云形 14">
            <a:extLst>
              <a:ext uri="{FF2B5EF4-FFF2-40B4-BE49-F238E27FC236}">
                <a16:creationId xmlns:a16="http://schemas.microsoft.com/office/drawing/2014/main" id="{51361BD5-EB04-4B13-9AF4-52A6B721A4AA}"/>
              </a:ext>
            </a:extLst>
          </p:cNvPr>
          <p:cNvSpPr/>
          <p:nvPr/>
        </p:nvSpPr>
        <p:spPr>
          <a:xfrm>
            <a:off x="2025558" y="4408413"/>
            <a:ext cx="1439999" cy="9360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/>
              <a:t>复现</a:t>
            </a:r>
            <a:endParaRPr lang="en-US" altLang="zh-CN" dirty="0"/>
          </a:p>
          <a:p>
            <a:pPr algn="ctr"/>
            <a:r>
              <a:rPr lang="zh-CN" altLang="en-US" dirty="0"/>
              <a:t>物质气味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E906CF-DAFF-4948-9500-11F3CE7FD7A3}"/>
              </a:ext>
            </a:extLst>
          </p:cNvPr>
          <p:cNvSpPr/>
          <p:nvPr/>
        </p:nvSpPr>
        <p:spPr>
          <a:xfrm>
            <a:off x="4126543" y="2056013"/>
            <a:ext cx="1440000" cy="93600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气味信号</a:t>
            </a:r>
            <a:endParaRPr lang="en-US" altLang="zh-CN" dirty="0"/>
          </a:p>
          <a:p>
            <a:pPr algn="ctr"/>
            <a:r>
              <a:rPr lang="zh-CN" altLang="en-US" dirty="0"/>
              <a:t>采集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F1614C-5038-4CB4-9D74-DB80D93FECFB}"/>
              </a:ext>
            </a:extLst>
          </p:cNvPr>
          <p:cNvSpPr/>
          <p:nvPr/>
        </p:nvSpPr>
        <p:spPr>
          <a:xfrm>
            <a:off x="6154960" y="2056013"/>
            <a:ext cx="1440000" cy="936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嗅频模型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1C40BCE-36B6-4FAA-94A9-496860F6CDD0}"/>
              </a:ext>
            </a:extLst>
          </p:cNvPr>
          <p:cNvSpPr/>
          <p:nvPr/>
        </p:nvSpPr>
        <p:spPr>
          <a:xfrm>
            <a:off x="8110807" y="2056013"/>
            <a:ext cx="1440000" cy="936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嗅频模型</a:t>
            </a:r>
            <a:endParaRPr lang="en-US" altLang="zh-CN" dirty="0"/>
          </a:p>
          <a:p>
            <a:pPr algn="ctr"/>
            <a:r>
              <a:rPr lang="zh-CN" altLang="en-US" dirty="0"/>
              <a:t>参数提取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20C6A6-6871-4E66-8346-B26D6C493772}"/>
              </a:ext>
            </a:extLst>
          </p:cNvPr>
          <p:cNvSpPr/>
          <p:nvPr/>
        </p:nvSpPr>
        <p:spPr>
          <a:xfrm>
            <a:off x="6157414" y="4416241"/>
            <a:ext cx="1466643" cy="936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参数解析与</a:t>
            </a:r>
            <a:endParaRPr lang="en-US" altLang="zh-CN" dirty="0"/>
          </a:p>
          <a:p>
            <a:pPr algn="ctr"/>
            <a:r>
              <a:rPr lang="zh-CN" altLang="en-US" dirty="0"/>
              <a:t>基气味配比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E0A0AA-E472-4A7F-B883-4B76A8A99586}"/>
              </a:ext>
            </a:extLst>
          </p:cNvPr>
          <p:cNvSpPr/>
          <p:nvPr/>
        </p:nvSpPr>
        <p:spPr>
          <a:xfrm>
            <a:off x="4141629" y="4416241"/>
            <a:ext cx="1440000" cy="936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终端复现</a:t>
            </a:r>
            <a:endParaRPr lang="en-US" altLang="zh-CN" dirty="0"/>
          </a:p>
          <a:p>
            <a:pPr algn="ctr"/>
            <a:r>
              <a:rPr lang="zh-CN" altLang="en-US" dirty="0"/>
              <a:t>装置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BC33651C-E206-4B22-9EC2-76F75BCF2E08}"/>
              </a:ext>
            </a:extLst>
          </p:cNvPr>
          <p:cNvSpPr/>
          <p:nvPr/>
        </p:nvSpPr>
        <p:spPr>
          <a:xfrm>
            <a:off x="3544788" y="2277275"/>
            <a:ext cx="502523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048A5C83-83D0-4B10-A626-5D14E3E68DC7}"/>
              </a:ext>
            </a:extLst>
          </p:cNvPr>
          <p:cNvSpPr/>
          <p:nvPr/>
        </p:nvSpPr>
        <p:spPr>
          <a:xfrm>
            <a:off x="5616151" y="2270168"/>
            <a:ext cx="502523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81A070D1-C220-41AF-9291-AC2D659BFCEA}"/>
              </a:ext>
            </a:extLst>
          </p:cNvPr>
          <p:cNvSpPr/>
          <p:nvPr/>
        </p:nvSpPr>
        <p:spPr>
          <a:xfrm>
            <a:off x="7608282" y="2270168"/>
            <a:ext cx="502524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左 18">
            <a:extLst>
              <a:ext uri="{FF2B5EF4-FFF2-40B4-BE49-F238E27FC236}">
                <a16:creationId xmlns:a16="http://schemas.microsoft.com/office/drawing/2014/main" id="{3F182849-9DD9-46DD-975D-8DADD508B288}"/>
              </a:ext>
            </a:extLst>
          </p:cNvPr>
          <p:cNvSpPr/>
          <p:nvPr/>
        </p:nvSpPr>
        <p:spPr>
          <a:xfrm>
            <a:off x="3516355" y="4652636"/>
            <a:ext cx="507680" cy="48463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左 19">
            <a:extLst>
              <a:ext uri="{FF2B5EF4-FFF2-40B4-BE49-F238E27FC236}">
                <a16:creationId xmlns:a16="http://schemas.microsoft.com/office/drawing/2014/main" id="{548346C3-311C-49F0-8815-5AC7977F7841}"/>
              </a:ext>
            </a:extLst>
          </p:cNvPr>
          <p:cNvSpPr/>
          <p:nvPr/>
        </p:nvSpPr>
        <p:spPr>
          <a:xfrm>
            <a:off x="5610085" y="4652636"/>
            <a:ext cx="489204" cy="48463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F0E35D-0B6B-4D7F-B3A1-9A42647386EA}"/>
              </a:ext>
            </a:extLst>
          </p:cNvPr>
          <p:cNvSpPr txBox="1"/>
          <p:nvPr/>
        </p:nvSpPr>
        <p:spPr>
          <a:xfrm>
            <a:off x="8895185" y="411910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远程传输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5E091CC-74FB-45E7-94CA-8947B1ED1787}"/>
              </a:ext>
            </a:extLst>
          </p:cNvPr>
          <p:cNvSpPr txBox="1"/>
          <p:nvPr/>
        </p:nvSpPr>
        <p:spPr>
          <a:xfrm>
            <a:off x="6082388" y="2982780"/>
            <a:ext cx="1440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研究内容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1)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6B04EAF-E685-4287-BE0D-7FF64689D435}"/>
              </a:ext>
            </a:extLst>
          </p:cNvPr>
          <p:cNvSpPr txBox="1"/>
          <p:nvPr/>
        </p:nvSpPr>
        <p:spPr>
          <a:xfrm>
            <a:off x="6141639" y="5370745"/>
            <a:ext cx="1466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/>
              <a:t>(</a:t>
            </a:r>
            <a:r>
              <a:rPr lang="zh-CN" altLang="en-US" dirty="0"/>
              <a:t>研究内容</a:t>
            </a:r>
            <a:r>
              <a:rPr lang="en-US" altLang="zh-CN" dirty="0"/>
              <a:t>3)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FF595EE-67AE-4BAB-8221-ED6CB412EC9F}"/>
              </a:ext>
            </a:extLst>
          </p:cNvPr>
          <p:cNvSpPr txBox="1"/>
          <p:nvPr/>
        </p:nvSpPr>
        <p:spPr>
          <a:xfrm>
            <a:off x="4141629" y="5370745"/>
            <a:ext cx="1424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/>
              <a:t>(</a:t>
            </a:r>
            <a:r>
              <a:rPr lang="zh-CN" altLang="en-US" dirty="0"/>
              <a:t>研究内容</a:t>
            </a:r>
            <a:r>
              <a:rPr lang="en-US" altLang="zh-CN" dirty="0"/>
              <a:t>4)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4B9F37F-EE33-4060-9743-CF0B3CF091F7}"/>
              </a:ext>
            </a:extLst>
          </p:cNvPr>
          <p:cNvSpPr txBox="1"/>
          <p:nvPr/>
        </p:nvSpPr>
        <p:spPr>
          <a:xfrm>
            <a:off x="8110806" y="2981896"/>
            <a:ext cx="144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/>
              <a:t>(</a:t>
            </a:r>
            <a:r>
              <a:rPr lang="zh-CN" altLang="en-US" dirty="0"/>
              <a:t>研究内容</a:t>
            </a:r>
            <a:r>
              <a:rPr lang="en-US" altLang="zh-CN" dirty="0"/>
              <a:t>2)</a:t>
            </a:r>
            <a:endParaRPr lang="zh-CN" altLang="en-US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558FB83-BF0B-4003-9BAC-D8D0CF3A4264}"/>
              </a:ext>
            </a:extLst>
          </p:cNvPr>
          <p:cNvGrpSpPr/>
          <p:nvPr/>
        </p:nvGrpSpPr>
        <p:grpSpPr>
          <a:xfrm>
            <a:off x="7006542" y="2203272"/>
            <a:ext cx="3232086" cy="2680972"/>
            <a:chOff x="5752507" y="2142312"/>
            <a:chExt cx="3232086" cy="2680972"/>
          </a:xfrm>
        </p:grpSpPr>
        <p:sp>
          <p:nvSpPr>
            <p:cNvPr id="36" name="弧形 35">
              <a:extLst>
                <a:ext uri="{FF2B5EF4-FFF2-40B4-BE49-F238E27FC236}">
                  <a16:creationId xmlns:a16="http://schemas.microsoft.com/office/drawing/2014/main" id="{927CFD4A-232C-4CD9-A64B-6D5ED9B1FB79}"/>
                </a:ext>
              </a:extLst>
            </p:cNvPr>
            <p:cNvSpPr/>
            <p:nvPr/>
          </p:nvSpPr>
          <p:spPr>
            <a:xfrm>
              <a:off x="7463811" y="2468482"/>
              <a:ext cx="1520782" cy="2020993"/>
            </a:xfrm>
            <a:prstGeom prst="arc">
              <a:avLst>
                <a:gd name="adj1" fmla="val 16200000"/>
                <a:gd name="adj2" fmla="val 21584139"/>
              </a:avLst>
            </a:prstGeom>
            <a:ln w="34925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弧形 36">
              <a:extLst>
                <a:ext uri="{FF2B5EF4-FFF2-40B4-BE49-F238E27FC236}">
                  <a16:creationId xmlns:a16="http://schemas.microsoft.com/office/drawing/2014/main" id="{68E10787-FF80-4520-9C64-3D3F0A8C2528}"/>
                </a:ext>
              </a:extLst>
            </p:cNvPr>
            <p:cNvSpPr/>
            <p:nvPr/>
          </p:nvSpPr>
          <p:spPr>
            <a:xfrm rot="5400000">
              <a:off x="6028064" y="1866755"/>
              <a:ext cx="2680972" cy="3232085"/>
            </a:xfrm>
            <a:prstGeom prst="arc">
              <a:avLst>
                <a:gd name="adj1" fmla="val 16199261"/>
                <a:gd name="adj2" fmla="val 30467"/>
              </a:avLst>
            </a:prstGeom>
            <a:ln w="34925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0E36C1E7-1411-47DF-B426-D9CC2B384DD3}"/>
                </a:ext>
              </a:extLst>
            </p:cNvPr>
            <p:cNvCxnSpPr>
              <a:stCxn id="37" idx="2"/>
            </p:cNvCxnSpPr>
            <p:nvPr/>
          </p:nvCxnSpPr>
          <p:spPr>
            <a:xfrm flipH="1">
              <a:off x="6313050" y="4823248"/>
              <a:ext cx="1043620" cy="34"/>
            </a:xfrm>
            <a:prstGeom prst="line">
              <a:avLst/>
            </a:prstGeom>
            <a:ln w="34925">
              <a:solidFill>
                <a:schemeClr val="accent1">
                  <a:lumMod val="60000"/>
                  <a:lumOff val="40000"/>
                </a:schemeClr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5839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6A4F6DE-D7B1-410F-9A61-E885A378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38AFC58-7242-4993-942E-CBB7AAF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0215F66-853C-46A8-B8EC-1AFD3FD5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二、研究内容与研究方案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90A14731-3FC8-4519-89C4-2B663101933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25954" y="1290320"/>
                <a:ext cx="1825735" cy="1582879"/>
              </a:xfrm>
            </p:spPr>
            <p:txBody>
              <a:bodyPr/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zh-CN" altLang="en-US" sz="1800" dirty="0"/>
                  <a:t>嗅频模型参数：</a:t>
                </a:r>
                <a:endParaRPr lang="en-US" altLang="zh-CN" sz="1800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chemeClr val="tx1"/>
                  </a:buClr>
                </a:pPr>
                <a:r>
                  <a:rPr lang="zh-CN" altLang="en-US" sz="1600" b="1" dirty="0">
                    <a:solidFill>
                      <a:srgbClr val="FF0000"/>
                    </a:solidFill>
                  </a:rPr>
                  <a:t>属性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chemeClr val="tx1"/>
                  </a:buClr>
                </a:pPr>
                <a:r>
                  <a:rPr lang="zh-CN" altLang="en-US" sz="1600" b="1" dirty="0">
                    <a:solidFill>
                      <a:srgbClr val="FF0000"/>
                    </a:solidFill>
                  </a:rPr>
                  <a:t>成分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chemeClr val="tx1"/>
                  </a:buClr>
                </a:pPr>
                <a:r>
                  <a:rPr lang="zh-CN" altLang="en-US" sz="1600" b="1" dirty="0">
                    <a:solidFill>
                      <a:srgbClr val="FF0000"/>
                    </a:solidFill>
                  </a:rPr>
                  <a:t>浓度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US" altLang="zh-CN" sz="16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chemeClr val="tx1"/>
                  </a:buClr>
                </a:pPr>
                <a:r>
                  <a:rPr lang="zh-CN" altLang="en-US" sz="1600" b="1" dirty="0">
                    <a:solidFill>
                      <a:srgbClr val="FF0000"/>
                    </a:solidFill>
                  </a:rPr>
                  <a:t>嗅感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endParaRPr lang="zh-CN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90A14731-3FC8-4519-89C4-2B66310193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25954" y="1290320"/>
                <a:ext cx="1825735" cy="1582879"/>
              </a:xfrm>
              <a:blipFill>
                <a:blip r:embed="rId2"/>
                <a:stretch>
                  <a:fillRect l="-2667" t="-386" r="-1333" b="-42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C0294CC-3600-4D51-AA21-C4C9982F12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2. </a:t>
            </a:r>
            <a:r>
              <a:rPr lang="zh-CN" altLang="en-US" dirty="0"/>
              <a:t>建立嗅频模型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A424EC-30AD-41C8-83B4-25A6EB42758C}"/>
              </a:ext>
            </a:extLst>
          </p:cNvPr>
          <p:cNvGrpSpPr/>
          <p:nvPr/>
        </p:nvGrpSpPr>
        <p:grpSpPr>
          <a:xfrm>
            <a:off x="6182556" y="2583877"/>
            <a:ext cx="5336875" cy="2620224"/>
            <a:chOff x="655782" y="3458234"/>
            <a:chExt cx="6474691" cy="3102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云形 6">
                  <a:extLst>
                    <a:ext uri="{FF2B5EF4-FFF2-40B4-BE49-F238E27FC236}">
                      <a16:creationId xmlns:a16="http://schemas.microsoft.com/office/drawing/2014/main" id="{20613611-A6B9-463B-B55A-6E8D1EE48681}"/>
                    </a:ext>
                  </a:extLst>
                </p:cNvPr>
                <p:cNvSpPr/>
                <p:nvPr/>
              </p:nvSpPr>
              <p:spPr>
                <a:xfrm>
                  <a:off x="655783" y="3458234"/>
                  <a:ext cx="1228062" cy="900604"/>
                </a:xfrm>
                <a:prstGeom prst="cloud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180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7" name="云形 6">
                  <a:extLst>
                    <a:ext uri="{FF2B5EF4-FFF2-40B4-BE49-F238E27FC236}">
                      <a16:creationId xmlns:a16="http://schemas.microsoft.com/office/drawing/2014/main" id="{20613611-A6B9-463B-B55A-6E8D1EE486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783" y="3458234"/>
                  <a:ext cx="1228062" cy="900604"/>
                </a:xfrm>
                <a:prstGeom prst="cloud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云形 13">
                  <a:extLst>
                    <a:ext uri="{FF2B5EF4-FFF2-40B4-BE49-F238E27FC236}">
                      <a16:creationId xmlns:a16="http://schemas.microsoft.com/office/drawing/2014/main" id="{C12AC6F9-6C82-4DCF-AE69-BF07CDA5437A}"/>
                    </a:ext>
                  </a:extLst>
                </p:cNvPr>
                <p:cNvSpPr/>
                <p:nvPr/>
              </p:nvSpPr>
              <p:spPr>
                <a:xfrm>
                  <a:off x="655782" y="4424494"/>
                  <a:ext cx="1238709" cy="900604"/>
                </a:xfrm>
                <a:prstGeom prst="cloud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180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4" name="云形 13">
                  <a:extLst>
                    <a:ext uri="{FF2B5EF4-FFF2-40B4-BE49-F238E27FC236}">
                      <a16:creationId xmlns:a16="http://schemas.microsoft.com/office/drawing/2014/main" id="{C12AC6F9-6C82-4DCF-AE69-BF07CDA543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782" y="4424494"/>
                  <a:ext cx="1238709" cy="900604"/>
                </a:xfrm>
                <a:prstGeom prst="cloud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云形 15">
                  <a:extLst>
                    <a:ext uri="{FF2B5EF4-FFF2-40B4-BE49-F238E27FC236}">
                      <a16:creationId xmlns:a16="http://schemas.microsoft.com/office/drawing/2014/main" id="{525075A1-A0A2-4A6C-A867-A7F24AF2DA41}"/>
                    </a:ext>
                  </a:extLst>
                </p:cNvPr>
                <p:cNvSpPr/>
                <p:nvPr/>
              </p:nvSpPr>
              <p:spPr>
                <a:xfrm>
                  <a:off x="655782" y="5660037"/>
                  <a:ext cx="1238709" cy="900604"/>
                </a:xfrm>
                <a:prstGeom prst="cloud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180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6" name="云形 15">
                  <a:extLst>
                    <a:ext uri="{FF2B5EF4-FFF2-40B4-BE49-F238E27FC236}">
                      <a16:creationId xmlns:a16="http://schemas.microsoft.com/office/drawing/2014/main" id="{525075A1-A0A2-4A6C-A867-A7F24AF2DA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782" y="5660037"/>
                  <a:ext cx="1238709" cy="900604"/>
                </a:xfrm>
                <a:prstGeom prst="cloud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7B78033-EADA-4C02-8D50-7530EF977700}"/>
                    </a:ext>
                  </a:extLst>
                </p:cNvPr>
                <p:cNvSpPr txBox="1"/>
                <p:nvPr/>
              </p:nvSpPr>
              <p:spPr>
                <a:xfrm>
                  <a:off x="1187644" y="5332080"/>
                  <a:ext cx="291466" cy="3433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7B78033-EADA-4C02-8D50-7530EF977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644" y="5332080"/>
                  <a:ext cx="291466" cy="343390"/>
                </a:xfrm>
                <a:prstGeom prst="rect">
                  <a:avLst/>
                </a:prstGeom>
                <a:blipFill>
                  <a:blip r:embed="rId6"/>
                  <a:stretch>
                    <a:fillRect l="-10526" r="-1315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云形 17">
                  <a:extLst>
                    <a:ext uri="{FF2B5EF4-FFF2-40B4-BE49-F238E27FC236}">
                      <a16:creationId xmlns:a16="http://schemas.microsoft.com/office/drawing/2014/main" id="{448A4008-578F-4E31-AAE7-DAB7E86DF772}"/>
                    </a:ext>
                  </a:extLst>
                </p:cNvPr>
                <p:cNvSpPr/>
                <p:nvPr/>
              </p:nvSpPr>
              <p:spPr>
                <a:xfrm>
                  <a:off x="5851661" y="4691983"/>
                  <a:ext cx="1278812" cy="957339"/>
                </a:xfrm>
                <a:prstGeom prst="cloud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7200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zh-CN" altLang="en-US" sz="1600" b="1" dirty="0"/>
                </a:p>
              </p:txBody>
            </p:sp>
          </mc:Choice>
          <mc:Fallback xmlns="">
            <p:sp>
              <p:nvSpPr>
                <p:cNvPr id="18" name="云形 17">
                  <a:extLst>
                    <a:ext uri="{FF2B5EF4-FFF2-40B4-BE49-F238E27FC236}">
                      <a16:creationId xmlns:a16="http://schemas.microsoft.com/office/drawing/2014/main" id="{448A4008-578F-4E31-AAE7-DAB7E86DF7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661" y="4691983"/>
                  <a:ext cx="1278812" cy="957339"/>
                </a:xfrm>
                <a:prstGeom prst="cloud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箭头: 右 8">
              <a:extLst>
                <a:ext uri="{FF2B5EF4-FFF2-40B4-BE49-F238E27FC236}">
                  <a16:creationId xmlns:a16="http://schemas.microsoft.com/office/drawing/2014/main" id="{95CF4780-516A-4043-9EE3-74E08530F5F2}"/>
                </a:ext>
              </a:extLst>
            </p:cNvPr>
            <p:cNvSpPr/>
            <p:nvPr/>
          </p:nvSpPr>
          <p:spPr>
            <a:xfrm rot="1812777">
              <a:off x="2173174" y="3997048"/>
              <a:ext cx="642134" cy="39076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箭头: 右 18">
              <a:extLst>
                <a:ext uri="{FF2B5EF4-FFF2-40B4-BE49-F238E27FC236}">
                  <a16:creationId xmlns:a16="http://schemas.microsoft.com/office/drawing/2014/main" id="{71D890A2-C70C-40BB-9C5F-7AC48558132E}"/>
                </a:ext>
              </a:extLst>
            </p:cNvPr>
            <p:cNvSpPr/>
            <p:nvPr/>
          </p:nvSpPr>
          <p:spPr>
            <a:xfrm rot="20336604">
              <a:off x="2190914" y="5760607"/>
              <a:ext cx="632450" cy="39076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箭头: 右 19">
              <a:extLst>
                <a:ext uri="{FF2B5EF4-FFF2-40B4-BE49-F238E27FC236}">
                  <a16:creationId xmlns:a16="http://schemas.microsoft.com/office/drawing/2014/main" id="{575966DF-560D-4588-9B5B-B509660DB178}"/>
                </a:ext>
              </a:extLst>
            </p:cNvPr>
            <p:cNvSpPr/>
            <p:nvPr/>
          </p:nvSpPr>
          <p:spPr>
            <a:xfrm rot="563869">
              <a:off x="2205648" y="4806114"/>
              <a:ext cx="577183" cy="39076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6DF21A31-1B80-4CDE-8F99-8965316066CE}"/>
                    </a:ext>
                  </a:extLst>
                </p:cNvPr>
                <p:cNvSpPr/>
                <p:nvPr/>
              </p:nvSpPr>
              <p:spPr>
                <a:xfrm>
                  <a:off x="2975871" y="4543576"/>
                  <a:ext cx="2091609" cy="111646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6DF21A31-1B80-4CDE-8F99-8965316066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5871" y="4543576"/>
                  <a:ext cx="2091609" cy="111646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6B44E7D5-C423-43D1-B073-B2179ABEDF80}"/>
                </a:ext>
              </a:extLst>
            </p:cNvPr>
            <p:cNvSpPr/>
            <p:nvPr/>
          </p:nvSpPr>
          <p:spPr>
            <a:xfrm>
              <a:off x="5170904" y="4975273"/>
              <a:ext cx="577333" cy="39076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76C4C610-CA41-417B-A1F5-94689EB6A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126" y="2399697"/>
            <a:ext cx="5007020" cy="322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397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THINKCELLUNDODONOTDELETE" val="0"/>
  <p:tag name="ISLIDE.THEME" val="31f5bfca-6130-40bb-8711-1a2e1b8583ea"/>
  <p:tag name="ISLIDE.GUIDESSETTING" val="{&quot;Id&quot;:&quot;GuidesStyle_Narrow&quot;,&quot;Name&quot;:&quot;窄&quot;,&quot;HeaderHeight&quot;:10.0,&quot;FooterHeight&quot;:5.0,&quot;SideMargin&quot;:2.5,&quot;TopMargin&quot;:0.0,&quot;BottomMargin&quot;:0.0,&quot;IntervalMargin&quot;:1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S0wzOvQ8a50SA42PUNR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b751056-6b97-492c-b763-340acee7e99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mkff3fSzGMOuItfjj3Fw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0096D6"/>
      </a:accent1>
      <a:accent2>
        <a:srgbClr val="6AB041"/>
      </a:accent2>
      <a:accent3>
        <a:srgbClr val="2580BC"/>
      </a:accent3>
      <a:accent4>
        <a:srgbClr val="089B6A"/>
      </a:accent4>
      <a:accent5>
        <a:srgbClr val="C3D92F"/>
      </a:accent5>
      <a:accent6>
        <a:srgbClr val="3CB8D9"/>
      </a:accent6>
      <a:hlink>
        <a:srgbClr val="0096D6"/>
      </a:hlink>
      <a:folHlink>
        <a:srgbClr val="BFBFBF"/>
      </a:folHlink>
    </a:clrScheme>
    <a:fontScheme name="1yvyp4by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0096D6"/>
    </a:accent1>
    <a:accent2>
      <a:srgbClr val="6AB041"/>
    </a:accent2>
    <a:accent3>
      <a:srgbClr val="2580BC"/>
    </a:accent3>
    <a:accent4>
      <a:srgbClr val="089B6A"/>
    </a:accent4>
    <a:accent5>
      <a:srgbClr val="C3D92F"/>
    </a:accent5>
    <a:accent6>
      <a:srgbClr val="3CB8D9"/>
    </a:accent6>
    <a:hlink>
      <a:srgbClr val="0096D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7074</TotalTime>
  <Words>2482</Words>
  <Application>Microsoft Office PowerPoint</Application>
  <PresentationFormat>宽屏</PresentationFormat>
  <Paragraphs>473</Paragraphs>
  <Slides>33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黑体</vt:lpstr>
      <vt:lpstr>楷体</vt:lpstr>
      <vt:lpstr>宋体</vt:lpstr>
      <vt:lpstr>Microsoft YaHei</vt:lpstr>
      <vt:lpstr>Microsoft YaHei</vt:lpstr>
      <vt:lpstr>微软雅黑 Light</vt:lpstr>
      <vt:lpstr>Arial</vt:lpstr>
      <vt:lpstr>Calibri</vt:lpstr>
      <vt:lpstr>Cambria Math</vt:lpstr>
      <vt:lpstr>Times New Roman</vt:lpstr>
      <vt:lpstr>Wingdings</vt:lpstr>
      <vt:lpstr>主题5</vt:lpstr>
      <vt:lpstr>think-cell Slide</vt:lpstr>
      <vt:lpstr>Visio</vt:lpstr>
      <vt:lpstr>基于嗅频的物质气味终端复现 理论方法及关键技术研究</vt:lpstr>
      <vt:lpstr>PowerPoint 演示文稿</vt:lpstr>
      <vt:lpstr>一、立项依据与科学问题</vt:lpstr>
      <vt:lpstr>一、立项依据与科学问题</vt:lpstr>
      <vt:lpstr>一、立项依据与科学问题</vt:lpstr>
      <vt:lpstr>一、立项依据与科学问题</vt:lpstr>
      <vt:lpstr>一、立项依据与科学问题</vt:lpstr>
      <vt:lpstr>二、研究内容与研究方案</vt:lpstr>
      <vt:lpstr>二、研究内容与研究方案</vt:lpstr>
      <vt:lpstr>二、研究内容与研究方案</vt:lpstr>
      <vt:lpstr>二、研究内容与研究方案</vt:lpstr>
      <vt:lpstr>二、研究内容与研究方案</vt:lpstr>
      <vt:lpstr>二、研究内容与研究方案</vt:lpstr>
      <vt:lpstr>二、研究内容与研究方案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三、团队介绍与前期基础</vt:lpstr>
      <vt:lpstr>四、预期成果与经费预算</vt:lpstr>
      <vt:lpstr>四、预期成果与经费预算</vt:lpstr>
      <vt:lpstr>四、预期成果与经费预算</vt:lpstr>
      <vt:lpstr>四、预期成果与经费预算</vt:lpstr>
      <vt:lpstr>四、预期成果与经费预算</vt:lpstr>
      <vt:lpstr>四、预期成果与经费预算</vt:lpstr>
      <vt:lpstr>谢谢各位专家！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W TT</cp:lastModifiedBy>
  <cp:revision>504</cp:revision>
  <cp:lastPrinted>2018-07-30T16:00:00Z</cp:lastPrinted>
  <dcterms:created xsi:type="dcterms:W3CDTF">2018-07-30T16:00:00Z</dcterms:created>
  <dcterms:modified xsi:type="dcterms:W3CDTF">2018-08-29T07:40:20Z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</Properties>
</file>