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07" r:id="rId2"/>
    <p:sldId id="532" r:id="rId3"/>
    <p:sldId id="700" r:id="rId4"/>
    <p:sldId id="697" r:id="rId5"/>
    <p:sldId id="564" r:id="rId6"/>
    <p:sldId id="677" r:id="rId7"/>
    <p:sldId id="702" r:id="rId8"/>
    <p:sldId id="703" r:id="rId9"/>
    <p:sldId id="704" r:id="rId10"/>
    <p:sldId id="706" r:id="rId11"/>
    <p:sldId id="710" r:id="rId12"/>
    <p:sldId id="711" r:id="rId13"/>
    <p:sldId id="678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FFFFFF"/>
    <a:srgbClr val="FFFF99"/>
    <a:srgbClr val="FFF2DE"/>
    <a:srgbClr val="003366"/>
    <a:srgbClr val="89A4A7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15" autoAdjust="0"/>
    <p:restoredTop sz="94280" autoAdjust="0"/>
  </p:normalViewPr>
  <p:slideViewPr>
    <p:cSldViewPr>
      <p:cViewPr varScale="1">
        <p:scale>
          <a:sx n="70" d="100"/>
          <a:sy n="70" d="100"/>
        </p:scale>
        <p:origin x="-1284" y="-108"/>
      </p:cViewPr>
      <p:guideLst>
        <p:guide orient="horz" pos="26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7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567B2A4-9854-48DD-A10C-87653ED68C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AA7F41-DAB2-42BE-8736-02EB166986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C3F2AFC-DE9F-4F1C-9DAA-DFCBA12D3423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B354B06-C141-4B37-A0FE-7A060199D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9A0DD3C8-81BD-41F2-A5D8-4D850CE3C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3F4C83-49E3-45FA-9F17-5BBEA3E36B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A23C1C-07D7-43F9-9911-5996D31FB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FEB77B-3F46-49AF-BEC6-A80B101AF24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78345A-A5B1-470F-8993-78C2880FEA76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A15E54-0344-4D98-A27D-FEBFF1E540EA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77733CF-C88C-4F7F-A1AF-A9B6EEF8DDF6}"/>
              </a:ext>
            </a:extLst>
          </p:cNvPr>
          <p:cNvSpPr/>
          <p:nvPr userDrawn="1"/>
        </p:nvSpPr>
        <p:spPr bwMode="auto">
          <a:xfrm>
            <a:off x="0" y="0"/>
            <a:ext cx="9144000" cy="6403975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3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3D0CC5B-DBA3-4979-A21B-D3948C272A6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6354763"/>
            <a:ext cx="9144000" cy="152400"/>
          </a:xfrm>
          <a:prstGeom prst="rect">
            <a:avLst/>
          </a:prstGeom>
          <a:solidFill>
            <a:srgbClr val="0033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D698E4-FC07-4798-A3A4-8A7168FFE714}"/>
              </a:ext>
            </a:extLst>
          </p:cNvPr>
          <p:cNvSpPr/>
          <p:nvPr userDrawn="1"/>
        </p:nvSpPr>
        <p:spPr>
          <a:xfrm>
            <a:off x="0" y="6426200"/>
            <a:ext cx="9144000" cy="431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DD15472C-4EE9-46AA-B300-C239C50673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77000"/>
            <a:ext cx="746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>
              <a:defRPr/>
            </a:pPr>
            <a:r>
              <a:rPr lang="en-US" altLang="zh-CN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土木工程制图</a:t>
            </a:r>
            <a:r>
              <a:rPr lang="en-US" altLang="zh-CN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》(</a:t>
            </a:r>
            <a:r>
              <a:rPr lang="zh-CN" altLang="en-US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第二版</a:t>
            </a:r>
            <a:r>
              <a:rPr lang="en-US" altLang="zh-CN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 </a:t>
            </a:r>
            <a:r>
              <a:rPr lang="zh-CN" altLang="en-US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课件制作</a:t>
            </a:r>
            <a:r>
              <a:rPr lang="en-US" altLang="zh-CN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西安理工大学 西安建筑科技大学 北京建筑大学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96338F-EB07-4FC4-A4C2-A5798293B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6477000"/>
            <a:ext cx="476250" cy="33568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365067E-314E-49BC-A3B5-310AF806608F}"/>
              </a:ext>
            </a:extLst>
          </p:cNvPr>
          <p:cNvCxnSpPr/>
          <p:nvPr userDrawn="1"/>
        </p:nvCxnSpPr>
        <p:spPr>
          <a:xfrm>
            <a:off x="304800" y="533400"/>
            <a:ext cx="8534400" cy="0"/>
          </a:xfrm>
          <a:prstGeom prst="line">
            <a:avLst/>
          </a:prstGeom>
          <a:ln w="76200" cmpd="thinThick">
            <a:solidFill>
              <a:srgbClr val="003366">
                <a:alpha val="70000"/>
              </a:srgbClr>
            </a:solidFill>
            <a:prstDash val="soli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072453-5D6D-4D7C-A975-5A2B308831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386B83-6974-4730-840A-8F2A2DE45A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1EF665-B0B6-434D-809F-FE81A5B9F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C00000"/>
                </a:solidFill>
              </a:defRPr>
            </a:lvl1pPr>
          </a:lstStyle>
          <a:p>
            <a:fld id="{8F50761B-31D1-4EF4-9824-3B5B0D510D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3D7EED2-5888-41E0-8249-879A5D322B58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5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F1C28-C3F6-4E1F-AB9D-AD3FE735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92463"/>
            <a:ext cx="6477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3" tIns="45696" rIns="91393" bIns="45696">
            <a:spAutoFit/>
          </a:bodyPr>
          <a:lstStyle/>
          <a:p>
            <a:pPr algn="r" defTabSz="1068335" eaLnBrk="1" hangingPunct="1">
              <a:defRPr/>
            </a:pPr>
            <a:r>
              <a:rPr lang="zh-CN" altLang="en-US" sz="440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第</a:t>
            </a:r>
            <a:r>
              <a:rPr lang="en-US" altLang="zh-CN" sz="440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5</a:t>
            </a:r>
            <a:r>
              <a:rPr lang="zh-CN" altLang="en-US" sz="440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章  曲  线</a:t>
            </a:r>
          </a:p>
        </p:txBody>
      </p:sp>
      <p:grpSp>
        <p:nvGrpSpPr>
          <p:cNvPr id="4102" name="组合 1"/>
          <p:cNvGrpSpPr>
            <a:grpSpLocks/>
          </p:cNvGrpSpPr>
          <p:nvPr/>
        </p:nvGrpSpPr>
        <p:grpSpPr bwMode="auto">
          <a:xfrm>
            <a:off x="1006475" y="1514475"/>
            <a:ext cx="3794125" cy="1147763"/>
            <a:chOff x="2057400" y="1514475"/>
            <a:chExt cx="3794125" cy="11477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02CA00-0FA3-4A36-B041-B0DF78086B91}"/>
                </a:ext>
              </a:extLst>
            </p:cNvPr>
            <p:cNvSpPr txBox="1"/>
            <p:nvPr/>
          </p:nvSpPr>
          <p:spPr>
            <a:xfrm>
              <a:off x="2057400" y="1514475"/>
              <a:ext cx="3794125" cy="1147763"/>
            </a:xfrm>
            <a:custGeom>
              <a:avLst/>
              <a:gdLst>
                <a:gd name="connsiteX0" fmla="*/ 0 w 3638754"/>
                <a:gd name="connsiteY0" fmla="*/ 0 h 1247943"/>
                <a:gd name="connsiteX1" fmla="*/ 3638754 w 3638754"/>
                <a:gd name="connsiteY1" fmla="*/ 0 h 1247943"/>
                <a:gd name="connsiteX2" fmla="*/ 3638754 w 3638754"/>
                <a:gd name="connsiteY2" fmla="*/ 1247943 h 1247943"/>
                <a:gd name="connsiteX3" fmla="*/ 0 w 3638754"/>
                <a:gd name="connsiteY3" fmla="*/ 1247943 h 1247943"/>
                <a:gd name="connsiteX4" fmla="*/ 0 w 3638754"/>
                <a:gd name="connsiteY4" fmla="*/ 0 h 1247943"/>
                <a:gd name="connsiteX0-1" fmla="*/ 0 w 3638754"/>
                <a:gd name="connsiteY0-2" fmla="*/ 8409 h 1256352"/>
                <a:gd name="connsiteX1-3" fmla="*/ 111925 w 3638754"/>
                <a:gd name="connsiteY1-4" fmla="*/ 0 h 1256352"/>
                <a:gd name="connsiteX2-5" fmla="*/ 3638754 w 3638754"/>
                <a:gd name="connsiteY2-6" fmla="*/ 8409 h 1256352"/>
                <a:gd name="connsiteX3-7" fmla="*/ 3638754 w 3638754"/>
                <a:gd name="connsiteY3-8" fmla="*/ 1256352 h 1256352"/>
                <a:gd name="connsiteX4-9" fmla="*/ 0 w 3638754"/>
                <a:gd name="connsiteY4-10" fmla="*/ 1256352 h 1256352"/>
                <a:gd name="connsiteX5" fmla="*/ 0 w 3638754"/>
                <a:gd name="connsiteY5" fmla="*/ 8409 h 1256352"/>
                <a:gd name="connsiteX0-11" fmla="*/ 11900 w 3650654"/>
                <a:gd name="connsiteY0-12" fmla="*/ 8409 h 1256352"/>
                <a:gd name="connsiteX1-13" fmla="*/ 123825 w 3650654"/>
                <a:gd name="connsiteY1-14" fmla="*/ 0 h 1256352"/>
                <a:gd name="connsiteX2-15" fmla="*/ 3650654 w 3650654"/>
                <a:gd name="connsiteY2-16" fmla="*/ 8409 h 1256352"/>
                <a:gd name="connsiteX3-17" fmla="*/ 3650654 w 3650654"/>
                <a:gd name="connsiteY3-18" fmla="*/ 1256352 h 1256352"/>
                <a:gd name="connsiteX4-19" fmla="*/ 11900 w 3650654"/>
                <a:gd name="connsiteY4-20" fmla="*/ 1256352 h 1256352"/>
                <a:gd name="connsiteX5-21" fmla="*/ 0 w 3650654"/>
                <a:gd name="connsiteY5-22" fmla="*/ 76200 h 1256352"/>
                <a:gd name="connsiteX6" fmla="*/ 11900 w 3650654"/>
                <a:gd name="connsiteY6" fmla="*/ 8409 h 1256352"/>
                <a:gd name="connsiteX0-23" fmla="*/ 0 w 3650654"/>
                <a:gd name="connsiteY0-24" fmla="*/ 76200 h 1256352"/>
                <a:gd name="connsiteX1-25" fmla="*/ 123825 w 3650654"/>
                <a:gd name="connsiteY1-26" fmla="*/ 0 h 1256352"/>
                <a:gd name="connsiteX2-27" fmla="*/ 3650654 w 3650654"/>
                <a:gd name="connsiteY2-28" fmla="*/ 8409 h 1256352"/>
                <a:gd name="connsiteX3-29" fmla="*/ 3650654 w 3650654"/>
                <a:gd name="connsiteY3-30" fmla="*/ 1256352 h 1256352"/>
                <a:gd name="connsiteX4-31" fmla="*/ 11900 w 3650654"/>
                <a:gd name="connsiteY4-32" fmla="*/ 1256352 h 1256352"/>
                <a:gd name="connsiteX5-33" fmla="*/ 0 w 3650654"/>
                <a:gd name="connsiteY5-34" fmla="*/ 76200 h 12563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650654" h="1256352">
                  <a:moveTo>
                    <a:pt x="0" y="76200"/>
                  </a:moveTo>
                  <a:lnTo>
                    <a:pt x="123825" y="0"/>
                  </a:lnTo>
                  <a:lnTo>
                    <a:pt x="3650654" y="8409"/>
                  </a:lnTo>
                  <a:lnTo>
                    <a:pt x="3650654" y="1256352"/>
                  </a:lnTo>
                  <a:lnTo>
                    <a:pt x="11900" y="125635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444500" dist="203200" dir="81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0692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500" b="0" dirty="0"/>
            </a:p>
          </p:txBody>
        </p:sp>
        <p:sp>
          <p:nvSpPr>
            <p:cNvPr id="410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33600" y="1600200"/>
              <a:ext cx="3581400" cy="914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黑体"/>
                  <a:ea typeface="黑体"/>
                </a:rPr>
                <a:t>土木工程制图</a:t>
              </a: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E244CE0-8976-460B-A9B0-254D5E017EFB}"/>
              </a:ext>
            </a:extLst>
          </p:cNvPr>
          <p:cNvCxnSpPr>
            <a:cxnSpLocks/>
          </p:cNvCxnSpPr>
          <p:nvPr/>
        </p:nvCxnSpPr>
        <p:spPr>
          <a:xfrm>
            <a:off x="609600" y="3049588"/>
            <a:ext cx="80772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324600" y="4648200"/>
            <a:ext cx="5111750" cy="1858963"/>
            <a:chOff x="4648200" y="5461001"/>
            <a:chExt cx="4044951" cy="1096966"/>
          </a:xfrm>
        </p:grpSpPr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4648200" y="5461001"/>
              <a:ext cx="4044951" cy="4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3" tIns="45696" rIns="91393" bIns="45696">
              <a:spAutoFit/>
            </a:bodyPr>
            <a:lstStyle/>
            <a:p>
              <a:pPr algn="r" defTabSz="1068388" eaLnBrk="1" hangingPunct="1"/>
              <a:endParaRPr lang="zh-CN" altLang="en-US" sz="2000" b="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12773" y="5494342"/>
              <a:ext cx="1075918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>
            <a:spLocks noChangeArrowheads="1"/>
          </p:cNvSpPr>
          <p:nvPr/>
        </p:nvSpPr>
        <p:spPr bwMode="auto">
          <a:xfrm>
            <a:off x="1030239" y="1100112"/>
            <a:ext cx="7650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圆柱螺旋线是工程上用途最广泛的一种规则空间曲线。</a:t>
            </a:r>
            <a:endParaRPr lang="en-US" altLang="zh-CN" sz="24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7" name="矩形 14"/>
          <p:cNvSpPr>
            <a:spLocks noChangeArrowheads="1"/>
          </p:cNvSpPr>
          <p:nvPr/>
        </p:nvSpPr>
        <p:spPr bwMode="auto">
          <a:xfrm>
            <a:off x="263466" y="538130"/>
            <a:ext cx="399608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5.3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圆柱螺旋线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8879" y="1530324"/>
            <a:ext cx="6788795" cy="489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870325" y="2673350"/>
            <a:ext cx="14033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螺纹连接件</a:t>
            </a:r>
            <a:endParaRPr kumimoji="1" lang="en-US" altLang="zh-CN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727200" y="5875371"/>
            <a:ext cx="60134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zh-CN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kumimoji="1" lang="zh-CN" altLang="en-US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螺旋弹簧                       </a:t>
            </a:r>
            <a:r>
              <a:rPr kumimoji="1" lang="en-US" altLang="zh-CN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kumimoji="1" lang="zh-CN" altLang="en-US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螺旋楼梯</a:t>
            </a:r>
            <a:endParaRPr kumimoji="1" lang="en-US" altLang="zh-CN" b="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963" y="2662238"/>
            <a:ext cx="231616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263" y="1881188"/>
            <a:ext cx="2338387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323850" y="612775"/>
            <a:ext cx="8532813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 1.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螺旋线的形成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 2.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螺旋线的三要素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（</a:t>
            </a: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）圆柱直径；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（</a:t>
            </a: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）导程；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（</a:t>
            </a: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）旋向。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414" name="矩形 14"/>
          <p:cNvSpPr>
            <a:spLocks noChangeArrowheads="1"/>
          </p:cNvSpPr>
          <p:nvPr/>
        </p:nvSpPr>
        <p:spPr bwMode="auto">
          <a:xfrm>
            <a:off x="6637074" y="46295"/>
            <a:ext cx="3996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圆柱螺旋线</a:t>
            </a:r>
            <a:r>
              <a:rPr lang="en-US" altLang="zh-CN" sz="24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4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4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25B39FA-1343-4DA4-A44E-2F8D3923CD3E}"/>
              </a:ext>
            </a:extLst>
          </p:cNvPr>
          <p:cNvSpPr/>
          <p:nvPr/>
        </p:nvSpPr>
        <p:spPr bwMode="auto">
          <a:xfrm>
            <a:off x="3942008" y="5458630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3000">
                <a:schemeClr val="accent1">
                  <a:lumMod val="0"/>
                  <a:lumOff val="100000"/>
                </a:schemeClr>
              </a:gs>
              <a:gs pos="8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4"/>
          <p:cNvSpPr>
            <a:spLocks noChangeArrowheads="1"/>
          </p:cNvSpPr>
          <p:nvPr/>
        </p:nvSpPr>
        <p:spPr bwMode="auto">
          <a:xfrm>
            <a:off x="4319588" y="5861050"/>
            <a:ext cx="9572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右旋</a:t>
            </a:r>
            <a:endParaRPr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6481763" y="1930400"/>
            <a:ext cx="2406650" cy="4451350"/>
            <a:chOff x="6481424" y="1929736"/>
            <a:chExt cx="2407619" cy="4451592"/>
          </a:xfrm>
        </p:grpSpPr>
        <p:pic>
          <p:nvPicPr>
            <p:cNvPr id="16412" name="图片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1424" y="1929736"/>
              <a:ext cx="2407619" cy="3969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3" name="矩形 14"/>
            <p:cNvSpPr>
              <a:spLocks noChangeArrowheads="1"/>
            </p:cNvSpPr>
            <p:nvPr/>
          </p:nvSpPr>
          <p:spPr bwMode="auto">
            <a:xfrm>
              <a:off x="7237188" y="5860480"/>
              <a:ext cx="790876" cy="520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200" b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左旋</a:t>
              </a:r>
              <a:endParaRPr lang="en-US" altLang="zh-CN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2951163" y="1355725"/>
            <a:ext cx="2332037" cy="1954213"/>
            <a:chOff x="2951820" y="1355917"/>
            <a:chExt cx="2331350" cy="1953916"/>
          </a:xfrm>
        </p:grpSpPr>
        <p:grpSp>
          <p:nvGrpSpPr>
            <p:cNvPr id="16405" name="组合 23"/>
            <p:cNvGrpSpPr>
              <a:grpSpLocks/>
            </p:cNvGrpSpPr>
            <p:nvPr/>
          </p:nvGrpSpPr>
          <p:grpSpPr bwMode="auto">
            <a:xfrm>
              <a:off x="2951820" y="1355917"/>
              <a:ext cx="2331350" cy="1953916"/>
              <a:chOff x="2951820" y="1355917"/>
              <a:chExt cx="2331350" cy="1953916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31566B8-809F-4568-A81A-F2F6E4375CF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2966103" y="1643211"/>
                <a:ext cx="1580684" cy="914261"/>
              </a:xfrm>
              <a:prstGeom prst="line">
                <a:avLst/>
              </a:prstGeom>
              <a:ln w="95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9DF5162F-D46E-4C23-A28B-F3A44FEFAA1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3600000" flipV="1">
                <a:off x="2850970" y="2497992"/>
                <a:ext cx="1028544" cy="595138"/>
              </a:xfrm>
              <a:prstGeom prst="line">
                <a:avLst/>
              </a:prstGeom>
              <a:ln w="95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84741F43-D3BA-44B0-9FE4-4730F66D496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3600000" flipV="1">
                <a:off x="4454664" y="1576590"/>
                <a:ext cx="1049179" cy="607833"/>
              </a:xfrm>
              <a:prstGeom prst="line">
                <a:avLst/>
              </a:prstGeom>
              <a:ln w="95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A3994E1-5745-4EA6-84DA-6A0828B22D9E}"/>
                  </a:ext>
                </a:extLst>
              </p:cNvPr>
              <p:cNvCxnSpPr/>
              <p:nvPr/>
            </p:nvCxnSpPr>
            <p:spPr>
              <a:xfrm>
                <a:off x="2951820" y="2460649"/>
                <a:ext cx="0" cy="176186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43151FC-75B7-492A-9A80-0E16BEAFAA1B}"/>
                  </a:ext>
                </a:extLst>
              </p:cNvPr>
              <p:cNvCxnSpPr/>
              <p:nvPr/>
            </p:nvCxnSpPr>
            <p:spPr>
              <a:xfrm>
                <a:off x="4556309" y="1544801"/>
                <a:ext cx="0" cy="176185"/>
              </a:xfrm>
              <a:prstGeom prst="line">
                <a:avLst/>
              </a:prstGeom>
              <a:ln w="2222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06" name="文本框 24"/>
            <p:cNvSpPr txBox="1">
              <a:spLocks noChangeArrowheads="1"/>
            </p:cNvSpPr>
            <p:nvPr/>
          </p:nvSpPr>
          <p:spPr bwMode="auto">
            <a:xfrm rot="-1740157">
              <a:off x="3556222" y="1830141"/>
              <a:ext cx="2662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3051175" y="3294063"/>
            <a:ext cx="671513" cy="2763837"/>
            <a:chOff x="3050540" y="3294282"/>
            <a:chExt cx="672451" cy="276301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7429570-1A2C-44EE-AC6C-515ACEA581C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074386" y="3294282"/>
              <a:ext cx="648605" cy="374538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12C469C-E8FD-4CEE-902B-5F7E1DDA646B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074386" y="5682754"/>
              <a:ext cx="648605" cy="374538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AB05228-97A8-4E2B-89FE-85C5F6C0CD0D}"/>
                </a:ext>
              </a:extLst>
            </p:cNvPr>
            <p:cNvCxnSpPr/>
            <p:nvPr/>
          </p:nvCxnSpPr>
          <p:spPr>
            <a:xfrm>
              <a:off x="3346227" y="3511704"/>
              <a:ext cx="0" cy="2386886"/>
            </a:xfrm>
            <a:prstGeom prst="line">
              <a:avLst/>
            </a:prstGeom>
            <a:ln w="952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5B38924-59F9-4AE1-A267-D6E853BF733A}"/>
                </a:ext>
              </a:extLst>
            </p:cNvPr>
            <p:cNvCxnSpPr>
              <a:cxnSpLocks/>
            </p:cNvCxnSpPr>
            <p:nvPr/>
          </p:nvCxnSpPr>
          <p:spPr>
            <a:xfrm rot="-3600000">
              <a:off x="3345433" y="5775380"/>
              <a:ext cx="0" cy="252766"/>
            </a:xfrm>
            <a:prstGeom prst="line">
              <a:avLst/>
            </a:prstGeom>
            <a:ln w="1905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62A9608-266C-4601-9F7C-EEF273A4875F}"/>
                </a:ext>
              </a:extLst>
            </p:cNvPr>
            <p:cNvCxnSpPr>
              <a:cxnSpLocks/>
            </p:cNvCxnSpPr>
            <p:nvPr/>
          </p:nvCxnSpPr>
          <p:spPr>
            <a:xfrm rot="-3600000">
              <a:off x="3347818" y="3382942"/>
              <a:ext cx="0" cy="251175"/>
            </a:xfrm>
            <a:prstGeom prst="line">
              <a:avLst/>
            </a:prstGeom>
            <a:ln w="1905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4" name="文本框 31"/>
            <p:cNvSpPr txBox="1">
              <a:spLocks noChangeArrowheads="1"/>
            </p:cNvSpPr>
            <p:nvPr/>
          </p:nvSpPr>
          <p:spPr bwMode="auto">
            <a:xfrm rot="-5400000">
              <a:off x="3127196" y="4576484"/>
              <a:ext cx="216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CN" altLang="en-US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箭头: 下弧形 35">
            <a:extLst>
              <a:ext uri="{FF2B5EF4-FFF2-40B4-BE49-F238E27FC236}">
                <a16:creationId xmlns:a16="http://schemas.microsoft.com/office/drawing/2014/main" id="{AC4355A8-B297-41D0-A390-4CB6B785555A}"/>
              </a:ext>
            </a:extLst>
          </p:cNvPr>
          <p:cNvSpPr/>
          <p:nvPr/>
        </p:nvSpPr>
        <p:spPr bwMode="auto">
          <a:xfrm>
            <a:off x="3649663" y="5554663"/>
            <a:ext cx="2317750" cy="427037"/>
          </a:xfrm>
          <a:prstGeom prst="curvedUpArrow">
            <a:avLst>
              <a:gd name="adj1" fmla="val 25000"/>
              <a:gd name="adj2" fmla="val 50000"/>
              <a:gd name="adj3" fmla="val 27365"/>
            </a:avLst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箭头: 下弧形 38">
            <a:extLst>
              <a:ext uri="{FF2B5EF4-FFF2-40B4-BE49-F238E27FC236}">
                <a16:creationId xmlns:a16="http://schemas.microsoft.com/office/drawing/2014/main" id="{C5D0D504-BC00-4A68-B420-DBEB3F6CEE0A}"/>
              </a:ext>
            </a:extLst>
          </p:cNvPr>
          <p:cNvSpPr/>
          <p:nvPr/>
        </p:nvSpPr>
        <p:spPr bwMode="auto">
          <a:xfrm flipH="1">
            <a:off x="6484938" y="5519738"/>
            <a:ext cx="2319337" cy="428625"/>
          </a:xfrm>
          <a:prstGeom prst="curvedUpArrow">
            <a:avLst>
              <a:gd name="adj1" fmla="val 25000"/>
              <a:gd name="adj2" fmla="val 50000"/>
              <a:gd name="adj3" fmla="val 27365"/>
            </a:avLst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C 0.0375 0.0007 0.05955 -0.00995 0.08385 -0.02129 C 0.10799 -0.03264 0.12743 -0.05417 0.14479 -0.06875 C 0.16805 -0.0956 0.17795 -0.11111 0.18854 -0.1331 C 0.19826 -0.15555 0.20503 -0.17616 0.20608 -0.19514 C 0.2059 -0.22129 0.19896 -0.2544 0.19253 -0.26458 C 0.18472 -0.28379 0.17604 -0.29467 0.1625 -0.31528 C 0.14774 -0.33379 0.14114 -0.34074 0.12552 -0.35347 C 0.10955 -0.3662 0.08767 -0.38333 0.06736 -0.3919 C 0.04687 -0.40023 0.02118 -0.40625 0.00347 -0.4044 C -0.01476 -0.40069 -0.03629 -0.38588 -0.03559 -0.37384 C -0.03542 -0.35833 -0.01476 -0.35185 -0.00156 -0.34722 " pathEditMode="relative" rAng="0" ptsTypes="AAAAAAAAAAA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323850" y="612775"/>
            <a:ext cx="853281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 3.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螺旋线的投影作图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      完成右旋螺旋线的绘制，其导程为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 ，</a:t>
            </a:r>
            <a:endParaRPr lang="en-US" altLang="zh-CN" sz="22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200" b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螺旋线所在圆柱直径为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</a:rPr>
              <a:t>D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2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  作图过程：</a:t>
            </a:r>
            <a:endParaRPr lang="en-US" altLang="zh-CN" sz="2200" b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9988" y="790575"/>
            <a:ext cx="2390775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/>
          <a:srcRect l="21101" t="66154" r="8102" b="3188"/>
          <a:stretch>
            <a:fillRect/>
          </a:stretch>
        </p:blipFill>
        <p:spPr bwMode="auto">
          <a:xfrm>
            <a:off x="6753225" y="4465638"/>
            <a:ext cx="16922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4"/>
          <a:srcRect b="41658"/>
          <a:stretch>
            <a:fillRect/>
          </a:stretch>
        </p:blipFill>
        <p:spPr bwMode="auto">
          <a:xfrm>
            <a:off x="6249988" y="790575"/>
            <a:ext cx="23907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/>
          <a:srcRect b="44250"/>
          <a:stretch>
            <a:fillRect/>
          </a:stretch>
        </p:blipFill>
        <p:spPr bwMode="auto">
          <a:xfrm>
            <a:off x="6249988" y="790575"/>
            <a:ext cx="23907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/>
          <a:srcRect b="39713"/>
          <a:stretch>
            <a:fillRect/>
          </a:stretch>
        </p:blipFill>
        <p:spPr bwMode="auto">
          <a:xfrm>
            <a:off x="6249988" y="790575"/>
            <a:ext cx="23907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9988" y="790575"/>
            <a:ext cx="2390775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9988" y="790575"/>
            <a:ext cx="2390775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4"/>
          <p:cNvSpPr>
            <a:spLocks noChangeArrowheads="1"/>
          </p:cNvSpPr>
          <p:nvPr/>
        </p:nvSpPr>
        <p:spPr bwMode="auto">
          <a:xfrm>
            <a:off x="6673587" y="46295"/>
            <a:ext cx="3996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圆柱螺旋线</a:t>
            </a:r>
            <a:r>
              <a:rPr lang="en-US" altLang="zh-CN" sz="24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4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400" b="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A1069B4-FA9D-4516-B55C-44643F5E15B0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5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034B5CBB-4A7C-462B-BA9B-2398455B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209800"/>
            <a:ext cx="586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txBody>
          <a:bodyPr lIns="91393" tIns="45696" rIns="91393" bIns="45696">
            <a:spAutoFit/>
          </a:bodyPr>
          <a:lstStyle/>
          <a:p>
            <a:pPr algn="ctr" defTabSz="1068335" eaLnBrk="1" hangingPunct="1">
              <a:defRPr/>
            </a:pPr>
            <a:r>
              <a:rPr lang="zh-CN" altLang="en-US" sz="4400" b="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本  章  结  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F4F09CF-EB90-4D3F-BAA1-114BEA213A00}"/>
              </a:ext>
            </a:extLst>
          </p:cNvPr>
          <p:cNvCxnSpPr>
            <a:cxnSpLocks/>
          </p:cNvCxnSpPr>
          <p:nvPr/>
        </p:nvCxnSpPr>
        <p:spPr>
          <a:xfrm>
            <a:off x="609600" y="3049588"/>
            <a:ext cx="80772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324600" y="4648200"/>
            <a:ext cx="5111750" cy="1858963"/>
            <a:chOff x="4648200" y="5461001"/>
            <a:chExt cx="4044951" cy="1096966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4648200" y="5461001"/>
              <a:ext cx="4044951" cy="4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3" tIns="45696" rIns="91393" bIns="45696">
              <a:spAutoFit/>
            </a:bodyPr>
            <a:lstStyle/>
            <a:p>
              <a:pPr algn="r" defTabSz="1068388" eaLnBrk="1" hangingPunct="1"/>
              <a:endParaRPr lang="zh-CN" altLang="en-US" sz="2000" b="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1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12773" y="5494342"/>
              <a:ext cx="1075918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>
            <a:grpSpLocks/>
          </p:cNvGrpSpPr>
          <p:nvPr/>
        </p:nvGrpSpPr>
        <p:grpSpPr bwMode="auto">
          <a:xfrm>
            <a:off x="720725" y="-76248"/>
            <a:ext cx="3449632" cy="584775"/>
            <a:chOff x="806820" y="473073"/>
            <a:chExt cx="3449463" cy="584691"/>
          </a:xfrm>
        </p:grpSpPr>
        <p:sp>
          <p:nvSpPr>
            <p:cNvPr id="5131" name="矩形 14"/>
            <p:cNvSpPr>
              <a:spLocks noChangeArrowheads="1"/>
            </p:cNvSpPr>
            <p:nvPr/>
          </p:nvSpPr>
          <p:spPr bwMode="auto">
            <a:xfrm>
              <a:off x="1295400" y="473073"/>
              <a:ext cx="2960883" cy="58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0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第</a:t>
              </a:r>
              <a:r>
                <a:rPr lang="en-US" altLang="zh-CN" sz="3200" b="0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5</a:t>
              </a:r>
              <a:r>
                <a:rPr lang="zh-CN" altLang="en-US" sz="3200" b="0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章 曲 线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5A5F7AA-565C-4B83-9ED8-D895A4C5A15A}"/>
                </a:ext>
              </a:extLst>
            </p:cNvPr>
            <p:cNvSpPr/>
            <p:nvPr/>
          </p:nvSpPr>
          <p:spPr>
            <a:xfrm rot="21374758">
              <a:off x="806820" y="663593"/>
              <a:ext cx="252401" cy="252377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0FCAC89-E058-4BCA-9E5A-847B63BAD95C}"/>
              </a:ext>
            </a:extLst>
          </p:cNvPr>
          <p:cNvCxnSpPr/>
          <p:nvPr/>
        </p:nvCxnSpPr>
        <p:spPr>
          <a:xfrm>
            <a:off x="2144713" y="42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469241E-9860-4ABE-8D81-D7CE387828D3}"/>
              </a:ext>
            </a:extLst>
          </p:cNvPr>
          <p:cNvCxnSpPr/>
          <p:nvPr/>
        </p:nvCxnSpPr>
        <p:spPr>
          <a:xfrm>
            <a:off x="2144713" y="428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44"/>
          <p:cNvSpPr>
            <a:spLocks noChangeArrowheads="1"/>
          </p:cNvSpPr>
          <p:nvPr/>
        </p:nvSpPr>
        <p:spPr bwMode="auto">
          <a:xfrm>
            <a:off x="503238" y="828675"/>
            <a:ext cx="819105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679" tIns="54839" rIns="109679" bIns="54839">
            <a:spAutoFit/>
          </a:bodyPr>
          <a:lstStyle/>
          <a:p>
            <a:pPr defTabSz="1068388"/>
            <a:r>
              <a:rPr lang="en-US" altLang="zh-CN" sz="3200" b="0" dirty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5.1</a:t>
            </a:r>
            <a:endParaRPr lang="zh-CN" altLang="en-US" sz="3200" b="0" dirty="0">
              <a:latin typeface="Times New Roman" pitchFamily="18" charset="0"/>
              <a:ea typeface="Adobe 黑体 Std R" pitchFamily="34" charset="-122"/>
              <a:cs typeface="Times New Roman" pitchFamily="18" charset="0"/>
            </a:endParaRP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1187449" y="1546225"/>
            <a:ext cx="5173687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679" tIns="54839" rIns="109679" bIns="54839">
            <a:spAutoFit/>
          </a:bodyPr>
          <a:lstStyle/>
          <a:p>
            <a:pPr defTabSz="1068388"/>
            <a:r>
              <a:rPr lang="zh-CN" altLang="en-US" sz="3200" b="0" dirty="0">
                <a:latin typeface="黑体" pitchFamily="49" charset="-122"/>
                <a:ea typeface="黑体" pitchFamily="49" charset="-122"/>
              </a:rPr>
              <a:t>平面曲线的投影特性及画法</a:t>
            </a:r>
            <a:endParaRPr lang="en-US" altLang="zh-CN" sz="32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1187450" y="828675"/>
            <a:ext cx="3429000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defTabSz="1068388"/>
            <a:r>
              <a:rPr lang="zh-CN" altLang="en-US" sz="3200" b="0" dirty="0">
                <a:latin typeface="黑体" pitchFamily="49" charset="-122"/>
                <a:ea typeface="黑体" pitchFamily="49" charset="-122"/>
              </a:rPr>
              <a:t>曲线的基本概念</a:t>
            </a:r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86DE2A78-9C91-49DF-9E03-8E2ABEFD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547813"/>
            <a:ext cx="892131" cy="60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79" tIns="54839" rIns="109679" bIns="54839">
            <a:spAutoFit/>
          </a:bodyPr>
          <a:lstStyle>
            <a:lvl1pPr defTabSz="1068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8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8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8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8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b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5.2</a:t>
            </a:r>
            <a:endParaRPr lang="zh-CN" altLang="en-US" b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1187450" y="2268538"/>
            <a:ext cx="3960813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defTabSz="1068388"/>
            <a:r>
              <a:rPr lang="zh-CN" altLang="en-US" sz="3200" b="0" dirty="0">
                <a:latin typeface="黑体" pitchFamily="49" charset="-122"/>
                <a:ea typeface="黑体" pitchFamily="49" charset="-122"/>
              </a:rPr>
              <a:t>圆柱螺旋线</a:t>
            </a:r>
            <a:endParaRPr lang="en-US" altLang="zh-CN" sz="32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239EE645-3E3A-42E2-9D47-6FF7B60D1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268538"/>
            <a:ext cx="855618" cy="60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79" tIns="54839" rIns="109679" bIns="54839">
            <a:spAutoFit/>
          </a:bodyPr>
          <a:lstStyle>
            <a:lvl1pPr defTabSz="1068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8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8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8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8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b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5.3</a:t>
            </a:r>
            <a:endParaRPr lang="zh-CN" altLang="en-US" b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22" grpId="0"/>
      <p:bldP spid="26" grpId="0"/>
      <p:bldP spid="2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7168"/>
          <p:cNvGrpSpPr>
            <a:grpSpLocks noChangeAspect="1"/>
          </p:cNvGrpSpPr>
          <p:nvPr/>
        </p:nvGrpSpPr>
        <p:grpSpPr bwMode="auto">
          <a:xfrm>
            <a:off x="5743575" y="2611438"/>
            <a:ext cx="2057400" cy="3135312"/>
            <a:chOff x="5395888" y="2461343"/>
            <a:chExt cx="2392595" cy="3645651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42E0033-94BE-4FBA-B4B0-AC861D076B76}"/>
                </a:ext>
              </a:extLst>
            </p:cNvPr>
            <p:cNvSpPr>
              <a:spLocks noChangeAspect="1"/>
            </p:cNvSpPr>
            <p:nvPr/>
          </p:nvSpPr>
          <p:spPr bwMode="auto">
            <a:xfrm rot="18527118">
              <a:off x="4914233" y="2987305"/>
              <a:ext cx="2885140" cy="1833216"/>
            </a:xfrm>
            <a:custGeom>
              <a:avLst/>
              <a:gdLst>
                <a:gd name="connsiteX0" fmla="*/ 2711811 w 2885972"/>
                <a:gd name="connsiteY0" fmla="*/ 479551 h 1832657"/>
                <a:gd name="connsiteX1" fmla="*/ 2885972 w 2885972"/>
                <a:gd name="connsiteY1" fmla="*/ 916328 h 1832657"/>
                <a:gd name="connsiteX2" fmla="*/ 1442986 w 2885972"/>
                <a:gd name="connsiteY2" fmla="*/ 1832657 h 1832657"/>
                <a:gd name="connsiteX3" fmla="*/ 0 w 2885972"/>
                <a:gd name="connsiteY3" fmla="*/ 916328 h 1832657"/>
                <a:gd name="connsiteX4" fmla="*/ 1442986 w 2885972"/>
                <a:gd name="connsiteY4" fmla="*/ 1 h 1832657"/>
                <a:gd name="connsiteX5" fmla="*/ 2711811 w 2885972"/>
                <a:gd name="connsiteY5" fmla="*/ 479551 h 183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972" h="1832657">
                  <a:moveTo>
                    <a:pt x="2711811" y="479551"/>
                  </a:moveTo>
                  <a:cubicBezTo>
                    <a:pt x="2822881" y="609389"/>
                    <a:pt x="2885972" y="758180"/>
                    <a:pt x="2885972" y="916328"/>
                  </a:cubicBezTo>
                  <a:cubicBezTo>
                    <a:pt x="2885972" y="1422402"/>
                    <a:pt x="2239924" y="1832656"/>
                    <a:pt x="1442986" y="1832657"/>
                  </a:cubicBezTo>
                  <a:cubicBezTo>
                    <a:pt x="646047" y="1832657"/>
                    <a:pt x="0" y="1422402"/>
                    <a:pt x="0" y="916328"/>
                  </a:cubicBezTo>
                  <a:cubicBezTo>
                    <a:pt x="0" y="410254"/>
                    <a:pt x="646047" y="0"/>
                    <a:pt x="1442986" y="1"/>
                  </a:cubicBezTo>
                  <a:cubicBezTo>
                    <a:pt x="1990881" y="0"/>
                    <a:pt x="2467457" y="193909"/>
                    <a:pt x="2711811" y="47955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F3B9B165-FF77-44BB-A74D-DD644A365126}"/>
                </a:ext>
              </a:extLst>
            </p:cNvPr>
            <p:cNvSpPr>
              <a:spLocks noChangeAspect="1"/>
            </p:cNvSpPr>
            <p:nvPr/>
          </p:nvSpPr>
          <p:spPr bwMode="auto">
            <a:xfrm rot="18527118">
              <a:off x="5085931" y="3404442"/>
              <a:ext cx="3012508" cy="2392595"/>
            </a:xfrm>
            <a:custGeom>
              <a:avLst/>
              <a:gdLst>
                <a:gd name="connsiteX0" fmla="*/ 3012671 w 3012671"/>
                <a:gd name="connsiteY0" fmla="*/ 1166434 h 2392595"/>
                <a:gd name="connsiteX1" fmla="*/ 1589281 w 3012671"/>
                <a:gd name="connsiteY1" fmla="*/ 2310268 h 2392595"/>
                <a:gd name="connsiteX2" fmla="*/ 1588495 w 3012671"/>
                <a:gd name="connsiteY2" fmla="*/ 2309290 h 2392595"/>
                <a:gd name="connsiteX3" fmla="*/ 1579289 w 3012671"/>
                <a:gd name="connsiteY3" fmla="*/ 2318297 h 2392595"/>
                <a:gd name="connsiteX4" fmla="*/ 394518 w 3012671"/>
                <a:gd name="connsiteY4" fmla="*/ 1792340 h 2392595"/>
                <a:gd name="connsiteX5" fmla="*/ 135895 w 3012671"/>
                <a:gd name="connsiteY5" fmla="*/ 522132 h 2392595"/>
                <a:gd name="connsiteX6" fmla="*/ 146673 w 3012671"/>
                <a:gd name="connsiteY6" fmla="*/ 515082 h 2392595"/>
                <a:gd name="connsiteX7" fmla="*/ 145886 w 3012671"/>
                <a:gd name="connsiteY7" fmla="*/ 514103 h 2392595"/>
                <a:gd name="connsiteX8" fmla="*/ 785637 w 3012671"/>
                <a:gd name="connsiteY8" fmla="*/ 0 h 2392595"/>
                <a:gd name="connsiteX9" fmla="*/ 786313 w 3012671"/>
                <a:gd name="connsiteY9" fmla="*/ 354 h 2392595"/>
                <a:gd name="connsiteX10" fmla="*/ 714596 w 3012671"/>
                <a:gd name="connsiteY10" fmla="*/ 61256 h 2392595"/>
                <a:gd name="connsiteX11" fmla="*/ 468157 w 3012671"/>
                <a:gd name="connsiteY11" fmla="*/ 573583 h 2392595"/>
                <a:gd name="connsiteX12" fmla="*/ 1911143 w 3012671"/>
                <a:gd name="connsiteY12" fmla="*/ 1489912 h 2392595"/>
                <a:gd name="connsiteX13" fmla="*/ 2931488 w 3012671"/>
                <a:gd name="connsiteY13" fmla="*/ 1221525 h 2392595"/>
                <a:gd name="connsiteX14" fmla="*/ 3011336 w 3012671"/>
                <a:gd name="connsiteY14" fmla="*/ 1165735 h 239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2671" h="2392595">
                  <a:moveTo>
                    <a:pt x="3012671" y="1166434"/>
                  </a:moveTo>
                  <a:lnTo>
                    <a:pt x="1589281" y="2310268"/>
                  </a:lnTo>
                  <a:lnTo>
                    <a:pt x="1588495" y="2309290"/>
                  </a:lnTo>
                  <a:lnTo>
                    <a:pt x="1579289" y="2318297"/>
                  </a:lnTo>
                  <a:cubicBezTo>
                    <a:pt x="1323541" y="2523816"/>
                    <a:pt x="793101" y="2288337"/>
                    <a:pt x="394518" y="1792340"/>
                  </a:cubicBezTo>
                  <a:cubicBezTo>
                    <a:pt x="-4064" y="1296343"/>
                    <a:pt x="-119854" y="727652"/>
                    <a:pt x="135895" y="522132"/>
                  </a:cubicBezTo>
                  <a:lnTo>
                    <a:pt x="146673" y="515082"/>
                  </a:lnTo>
                  <a:lnTo>
                    <a:pt x="145886" y="514103"/>
                  </a:lnTo>
                  <a:lnTo>
                    <a:pt x="785637" y="0"/>
                  </a:lnTo>
                  <a:lnTo>
                    <a:pt x="786313" y="354"/>
                  </a:lnTo>
                  <a:lnTo>
                    <a:pt x="714596" y="61256"/>
                  </a:lnTo>
                  <a:cubicBezTo>
                    <a:pt x="559007" y="207502"/>
                    <a:pt x="468157" y="383805"/>
                    <a:pt x="468157" y="573583"/>
                  </a:cubicBezTo>
                  <a:cubicBezTo>
                    <a:pt x="468157" y="1079657"/>
                    <a:pt x="1114204" y="1489912"/>
                    <a:pt x="1911143" y="1489912"/>
                  </a:cubicBezTo>
                  <a:cubicBezTo>
                    <a:pt x="2309612" y="1489912"/>
                    <a:pt x="2670358" y="1387348"/>
                    <a:pt x="2931488" y="1221525"/>
                  </a:cubicBezTo>
                  <a:lnTo>
                    <a:pt x="3011336" y="116573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4400000" scaled="0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任意多边形: 形状 9"/>
          <p:cNvSpPr>
            <a:spLocks noChangeAspect="1"/>
          </p:cNvSpPr>
          <p:nvPr/>
        </p:nvSpPr>
        <p:spPr bwMode="auto">
          <a:xfrm>
            <a:off x="844550" y="3590917"/>
            <a:ext cx="3114675" cy="439737"/>
          </a:xfrm>
          <a:custGeom>
            <a:avLst/>
            <a:gdLst>
              <a:gd name="T0" fmla="*/ 0 w 3765538"/>
              <a:gd name="T1" fmla="*/ 127782 h 531751"/>
              <a:gd name="T2" fmla="*/ 369894 w 3765538"/>
              <a:gd name="T3" fmla="*/ 6914 h 531751"/>
              <a:gd name="T4" fmla="*/ 732957 w 3765538"/>
              <a:gd name="T5" fmla="*/ 269601 h 531751"/>
              <a:gd name="T6" fmla="*/ 1225387 w 3765538"/>
              <a:gd name="T7" fmla="*/ 2646 h 531751"/>
              <a:gd name="T8" fmla="*/ 1713643 w 3765538"/>
              <a:gd name="T9" fmla="*/ 298800 h 531751"/>
              <a:gd name="T10" fmla="*/ 2130957 w 3765538"/>
              <a:gd name="T11" fmla="*/ 131953 h 531751"/>
              <a:gd name="T12" fmla="*/ 2130957 w 3765538"/>
              <a:gd name="T13" fmla="*/ 131953 h 531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65538" h="531751">
                <a:moveTo>
                  <a:pt x="0" y="225904"/>
                </a:moveTo>
                <a:cubicBezTo>
                  <a:pt x="272657" y="34368"/>
                  <a:pt x="437764" y="-29564"/>
                  <a:pt x="653628" y="12223"/>
                </a:cubicBezTo>
                <a:cubicBezTo>
                  <a:pt x="869492" y="54010"/>
                  <a:pt x="1043231" y="477884"/>
                  <a:pt x="1295183" y="476626"/>
                </a:cubicBezTo>
                <a:cubicBezTo>
                  <a:pt x="1547135" y="475369"/>
                  <a:pt x="1876516" y="-3925"/>
                  <a:pt x="2165338" y="4678"/>
                </a:cubicBezTo>
                <a:cubicBezTo>
                  <a:pt x="2454160" y="13281"/>
                  <a:pt x="2761418" y="490145"/>
                  <a:pt x="3028118" y="528245"/>
                </a:cubicBezTo>
                <a:cubicBezTo>
                  <a:pt x="3294818" y="566345"/>
                  <a:pt x="3642635" y="282439"/>
                  <a:pt x="3765538" y="233278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 bwMode="auto">
          <a:xfrm>
            <a:off x="5578475" y="1890713"/>
            <a:ext cx="1981200" cy="3636962"/>
            <a:chOff x="2481461" y="1611465"/>
            <a:chExt cx="2304257" cy="4229136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1664C97-D6B6-491B-8C41-60CB585C628C}"/>
                </a:ext>
              </a:extLst>
            </p:cNvPr>
            <p:cNvSpPr/>
            <p:nvPr/>
          </p:nvSpPr>
          <p:spPr bwMode="auto">
            <a:xfrm>
              <a:off x="2481461" y="2205870"/>
              <a:ext cx="2304257" cy="3634731"/>
            </a:xfrm>
            <a:custGeom>
              <a:avLst/>
              <a:gdLst>
                <a:gd name="connsiteX0" fmla="*/ 1 w 2304257"/>
                <a:gd name="connsiteY0" fmla="*/ 0 h 3635070"/>
                <a:gd name="connsiteX1" fmla="*/ 2304257 w 2304257"/>
                <a:gd name="connsiteY1" fmla="*/ 0 h 3635070"/>
                <a:gd name="connsiteX2" fmla="*/ 2304257 w 2304257"/>
                <a:gd name="connsiteY2" fmla="*/ 3059673 h 3635070"/>
                <a:gd name="connsiteX3" fmla="*/ 2302428 w 2304257"/>
                <a:gd name="connsiteY3" fmla="*/ 3059673 h 3635070"/>
                <a:gd name="connsiteX4" fmla="*/ 2298308 w 2304257"/>
                <a:gd name="connsiteY4" fmla="*/ 3101744 h 3635070"/>
                <a:gd name="connsiteX5" fmla="*/ 1152128 w 2304257"/>
                <a:gd name="connsiteY5" fmla="*/ 3635070 h 3635070"/>
                <a:gd name="connsiteX6" fmla="*/ 5948 w 2304257"/>
                <a:gd name="connsiteY6" fmla="*/ 3101744 h 3635070"/>
                <a:gd name="connsiteX7" fmla="*/ 1828 w 2304257"/>
                <a:gd name="connsiteY7" fmla="*/ 3059673 h 3635070"/>
                <a:gd name="connsiteX8" fmla="*/ 1 w 2304257"/>
                <a:gd name="connsiteY8" fmla="*/ 3059673 h 3635070"/>
                <a:gd name="connsiteX9" fmla="*/ 1 w 2304257"/>
                <a:gd name="connsiteY9" fmla="*/ 3041014 h 3635070"/>
                <a:gd name="connsiteX10" fmla="*/ 0 w 2304257"/>
                <a:gd name="connsiteY10" fmla="*/ 3041004 h 3635070"/>
                <a:gd name="connsiteX11" fmla="*/ 1 w 2304257"/>
                <a:gd name="connsiteY11" fmla="*/ 3040994 h 363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257" h="3635070">
                  <a:moveTo>
                    <a:pt x="1" y="0"/>
                  </a:moveTo>
                  <a:lnTo>
                    <a:pt x="2304257" y="0"/>
                  </a:lnTo>
                  <a:lnTo>
                    <a:pt x="2304257" y="3059673"/>
                  </a:lnTo>
                  <a:lnTo>
                    <a:pt x="2302428" y="3059673"/>
                  </a:lnTo>
                  <a:lnTo>
                    <a:pt x="2298308" y="3101744"/>
                  </a:lnTo>
                  <a:cubicBezTo>
                    <a:pt x="2239308" y="3401306"/>
                    <a:pt x="1748662" y="3635070"/>
                    <a:pt x="1152128" y="3635070"/>
                  </a:cubicBezTo>
                  <a:cubicBezTo>
                    <a:pt x="555594" y="3635070"/>
                    <a:pt x="64949" y="3401306"/>
                    <a:pt x="5948" y="3101744"/>
                  </a:cubicBezTo>
                  <a:lnTo>
                    <a:pt x="1828" y="3059673"/>
                  </a:lnTo>
                  <a:lnTo>
                    <a:pt x="1" y="3059673"/>
                  </a:lnTo>
                  <a:lnTo>
                    <a:pt x="1" y="3041014"/>
                  </a:lnTo>
                  <a:lnTo>
                    <a:pt x="0" y="3041004"/>
                  </a:lnTo>
                  <a:lnTo>
                    <a:pt x="1" y="3040994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3B28F59B-5044-460D-809D-57863BD1378F}"/>
                </a:ext>
              </a:extLst>
            </p:cNvPr>
            <p:cNvSpPr/>
            <p:nvPr/>
          </p:nvSpPr>
          <p:spPr bwMode="auto">
            <a:xfrm>
              <a:off x="2481461" y="1611465"/>
              <a:ext cx="2304257" cy="118881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5A402199-818D-4267-98AB-20846C5F3BA2}"/>
              </a:ext>
            </a:extLst>
          </p:cNvPr>
          <p:cNvSpPr>
            <a:spLocks noChangeAspect="1"/>
          </p:cNvSpPr>
          <p:nvPr/>
        </p:nvSpPr>
        <p:spPr bwMode="auto">
          <a:xfrm>
            <a:off x="785367" y="3769969"/>
            <a:ext cx="119120" cy="119120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95000"/>
                  <a:lumOff val="5000"/>
                </a:schemeClr>
              </a:gs>
              <a:gs pos="100000">
                <a:srgbClr val="0000FF"/>
              </a:gs>
            </a:gsLst>
            <a:path path="circle">
              <a:fillToRect l="50000" t="130000" r="50000" b="-30000"/>
            </a:path>
            <a:tileRect/>
          </a:gradFill>
          <a:ln w="127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矩形 7170">
            <a:extLst>
              <a:ext uri="{FF2B5EF4-FFF2-40B4-BE49-F238E27FC236}">
                <a16:creationId xmlns:a16="http://schemas.microsoft.com/office/drawing/2014/main" id="{0D595FA9-7572-4DA1-9C1C-7BDFD8372499}"/>
              </a:ext>
            </a:extLst>
          </p:cNvPr>
          <p:cNvSpPr>
            <a:spLocks noChangeAspect="1"/>
          </p:cNvSpPr>
          <p:nvPr/>
        </p:nvSpPr>
        <p:spPr bwMode="auto">
          <a:xfrm rot="18345592">
            <a:off x="4376738" y="2393950"/>
            <a:ext cx="4789488" cy="3125787"/>
          </a:xfrm>
          <a:prstGeom prst="rect">
            <a:avLst/>
          </a:prstGeom>
          <a:solidFill>
            <a:srgbClr val="FFF2DE">
              <a:alpha val="6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DA1640E-ACD3-4947-899A-D9BC518F615D}"/>
              </a:ext>
            </a:extLst>
          </p:cNvPr>
          <p:cNvSpPr>
            <a:spLocks noChangeAspect="1"/>
          </p:cNvSpPr>
          <p:nvPr/>
        </p:nvSpPr>
        <p:spPr bwMode="auto">
          <a:xfrm rot="18538532">
            <a:off x="5337969" y="3044031"/>
            <a:ext cx="2465388" cy="158432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 bwMode="auto">
          <a:xfrm>
            <a:off x="5578475" y="1890713"/>
            <a:ext cx="1981200" cy="3097212"/>
            <a:chOff x="4082542" y="-36513"/>
            <a:chExt cx="2304256" cy="3601024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0CED3C9-F390-44C6-9C0E-7C6ADFC4CAE2}"/>
                </a:ext>
              </a:extLst>
            </p:cNvPr>
            <p:cNvSpPr/>
            <p:nvPr/>
          </p:nvSpPr>
          <p:spPr bwMode="auto">
            <a:xfrm>
              <a:off x="4082542" y="509824"/>
              <a:ext cx="2304256" cy="3054687"/>
            </a:xfrm>
            <a:custGeom>
              <a:avLst/>
              <a:gdLst>
                <a:gd name="connsiteX0" fmla="*/ 1 w 2304257"/>
                <a:gd name="connsiteY0" fmla="*/ 0 h 3059673"/>
                <a:gd name="connsiteX1" fmla="*/ 2304257 w 2304257"/>
                <a:gd name="connsiteY1" fmla="*/ 0 h 3059673"/>
                <a:gd name="connsiteX2" fmla="*/ 2304257 w 2304257"/>
                <a:gd name="connsiteY2" fmla="*/ 1362820 h 3059673"/>
                <a:gd name="connsiteX3" fmla="*/ 2298803 w 2304257"/>
                <a:gd name="connsiteY3" fmla="*/ 1365273 h 3059673"/>
                <a:gd name="connsiteX4" fmla="*/ 2296347 w 2304257"/>
                <a:gd name="connsiteY4" fmla="*/ 1401841 h 3059673"/>
                <a:gd name="connsiteX5" fmla="*/ 1866406 w 2304257"/>
                <a:gd name="connsiteY5" fmla="*/ 2365317 h 3059673"/>
                <a:gd name="connsiteX6" fmla="*/ 248237 w 2304257"/>
                <a:gd name="connsiteY6" fmla="*/ 2916131 h 3059673"/>
                <a:gd name="connsiteX7" fmla="*/ 3249 w 2304257"/>
                <a:gd name="connsiteY7" fmla="*/ 2403108 h 3059673"/>
                <a:gd name="connsiteX8" fmla="*/ 3113 w 2304257"/>
                <a:gd name="connsiteY8" fmla="*/ 2398101 h 3059673"/>
                <a:gd name="connsiteX9" fmla="*/ 2 w 2304257"/>
                <a:gd name="connsiteY9" fmla="*/ 2399500 h 3059673"/>
                <a:gd name="connsiteX10" fmla="*/ 2 w 2304257"/>
                <a:gd name="connsiteY10" fmla="*/ 3059673 h 3059673"/>
                <a:gd name="connsiteX11" fmla="*/ 1 w 2304257"/>
                <a:gd name="connsiteY11" fmla="*/ 3059673 h 3059673"/>
                <a:gd name="connsiteX12" fmla="*/ 1 w 2304257"/>
                <a:gd name="connsiteY12" fmla="*/ 3041014 h 3059673"/>
                <a:gd name="connsiteX13" fmla="*/ 0 w 2304257"/>
                <a:gd name="connsiteY13" fmla="*/ 3041004 h 3059673"/>
                <a:gd name="connsiteX14" fmla="*/ 1 w 2304257"/>
                <a:gd name="connsiteY14" fmla="*/ 3040994 h 3059673"/>
                <a:gd name="connsiteX0" fmla="*/ 1 w 2304257"/>
                <a:gd name="connsiteY0" fmla="*/ 3040994 h 3132434"/>
                <a:gd name="connsiteX1" fmla="*/ 1 w 2304257"/>
                <a:gd name="connsiteY1" fmla="*/ 0 h 3132434"/>
                <a:gd name="connsiteX2" fmla="*/ 2304257 w 2304257"/>
                <a:gd name="connsiteY2" fmla="*/ 0 h 3132434"/>
                <a:gd name="connsiteX3" fmla="*/ 2304257 w 2304257"/>
                <a:gd name="connsiteY3" fmla="*/ 1362820 h 3132434"/>
                <a:gd name="connsiteX4" fmla="*/ 2298803 w 2304257"/>
                <a:gd name="connsiteY4" fmla="*/ 1365273 h 3132434"/>
                <a:gd name="connsiteX5" fmla="*/ 2296347 w 2304257"/>
                <a:gd name="connsiteY5" fmla="*/ 1401841 h 3132434"/>
                <a:gd name="connsiteX6" fmla="*/ 1866406 w 2304257"/>
                <a:gd name="connsiteY6" fmla="*/ 2365317 h 3132434"/>
                <a:gd name="connsiteX7" fmla="*/ 248237 w 2304257"/>
                <a:gd name="connsiteY7" fmla="*/ 2916131 h 3132434"/>
                <a:gd name="connsiteX8" fmla="*/ 3249 w 2304257"/>
                <a:gd name="connsiteY8" fmla="*/ 2403108 h 3132434"/>
                <a:gd name="connsiteX9" fmla="*/ 3113 w 2304257"/>
                <a:gd name="connsiteY9" fmla="*/ 2398101 h 3132434"/>
                <a:gd name="connsiteX10" fmla="*/ 2 w 2304257"/>
                <a:gd name="connsiteY10" fmla="*/ 2399500 h 3132434"/>
                <a:gd name="connsiteX11" fmla="*/ 2 w 2304257"/>
                <a:gd name="connsiteY11" fmla="*/ 3059673 h 3132434"/>
                <a:gd name="connsiteX12" fmla="*/ 1 w 2304257"/>
                <a:gd name="connsiteY12" fmla="*/ 3059673 h 3132434"/>
                <a:gd name="connsiteX13" fmla="*/ 1 w 2304257"/>
                <a:gd name="connsiteY13" fmla="*/ 3041014 h 3132434"/>
                <a:gd name="connsiteX14" fmla="*/ 0 w 2304257"/>
                <a:gd name="connsiteY14" fmla="*/ 3041004 h 3132434"/>
                <a:gd name="connsiteX15" fmla="*/ 91441 w 2304257"/>
                <a:gd name="connsiteY15" fmla="*/ 3132434 h 3132434"/>
                <a:gd name="connsiteX0" fmla="*/ 1 w 2304257"/>
                <a:gd name="connsiteY0" fmla="*/ 3040994 h 3059673"/>
                <a:gd name="connsiteX1" fmla="*/ 1 w 2304257"/>
                <a:gd name="connsiteY1" fmla="*/ 0 h 3059673"/>
                <a:gd name="connsiteX2" fmla="*/ 2304257 w 2304257"/>
                <a:gd name="connsiteY2" fmla="*/ 0 h 3059673"/>
                <a:gd name="connsiteX3" fmla="*/ 2304257 w 2304257"/>
                <a:gd name="connsiteY3" fmla="*/ 1362820 h 3059673"/>
                <a:gd name="connsiteX4" fmla="*/ 2298803 w 2304257"/>
                <a:gd name="connsiteY4" fmla="*/ 1365273 h 3059673"/>
                <a:gd name="connsiteX5" fmla="*/ 2296347 w 2304257"/>
                <a:gd name="connsiteY5" fmla="*/ 1401841 h 3059673"/>
                <a:gd name="connsiteX6" fmla="*/ 1866406 w 2304257"/>
                <a:gd name="connsiteY6" fmla="*/ 2365317 h 3059673"/>
                <a:gd name="connsiteX7" fmla="*/ 248237 w 2304257"/>
                <a:gd name="connsiteY7" fmla="*/ 2916131 h 3059673"/>
                <a:gd name="connsiteX8" fmla="*/ 3249 w 2304257"/>
                <a:gd name="connsiteY8" fmla="*/ 2403108 h 3059673"/>
                <a:gd name="connsiteX9" fmla="*/ 3113 w 2304257"/>
                <a:gd name="connsiteY9" fmla="*/ 2398101 h 3059673"/>
                <a:gd name="connsiteX10" fmla="*/ 2 w 2304257"/>
                <a:gd name="connsiteY10" fmla="*/ 2399500 h 3059673"/>
                <a:gd name="connsiteX11" fmla="*/ 2 w 2304257"/>
                <a:gd name="connsiteY11" fmla="*/ 3059673 h 3059673"/>
                <a:gd name="connsiteX12" fmla="*/ 1 w 2304257"/>
                <a:gd name="connsiteY12" fmla="*/ 3059673 h 3059673"/>
                <a:gd name="connsiteX13" fmla="*/ 1 w 2304257"/>
                <a:gd name="connsiteY13" fmla="*/ 3041014 h 3059673"/>
                <a:gd name="connsiteX14" fmla="*/ 0 w 2304257"/>
                <a:gd name="connsiteY14" fmla="*/ 3041004 h 3059673"/>
                <a:gd name="connsiteX0" fmla="*/ 0 w 2304256"/>
                <a:gd name="connsiteY0" fmla="*/ 3040994 h 3059673"/>
                <a:gd name="connsiteX1" fmla="*/ 0 w 2304256"/>
                <a:gd name="connsiteY1" fmla="*/ 0 h 3059673"/>
                <a:gd name="connsiteX2" fmla="*/ 2304256 w 2304256"/>
                <a:gd name="connsiteY2" fmla="*/ 0 h 3059673"/>
                <a:gd name="connsiteX3" fmla="*/ 2304256 w 2304256"/>
                <a:gd name="connsiteY3" fmla="*/ 1362820 h 3059673"/>
                <a:gd name="connsiteX4" fmla="*/ 2298802 w 2304256"/>
                <a:gd name="connsiteY4" fmla="*/ 1365273 h 3059673"/>
                <a:gd name="connsiteX5" fmla="*/ 2296346 w 2304256"/>
                <a:gd name="connsiteY5" fmla="*/ 1401841 h 3059673"/>
                <a:gd name="connsiteX6" fmla="*/ 1866405 w 2304256"/>
                <a:gd name="connsiteY6" fmla="*/ 2365317 h 3059673"/>
                <a:gd name="connsiteX7" fmla="*/ 248236 w 2304256"/>
                <a:gd name="connsiteY7" fmla="*/ 2916131 h 3059673"/>
                <a:gd name="connsiteX8" fmla="*/ 3248 w 2304256"/>
                <a:gd name="connsiteY8" fmla="*/ 2403108 h 3059673"/>
                <a:gd name="connsiteX9" fmla="*/ 3112 w 2304256"/>
                <a:gd name="connsiteY9" fmla="*/ 2398101 h 3059673"/>
                <a:gd name="connsiteX10" fmla="*/ 1 w 2304256"/>
                <a:gd name="connsiteY10" fmla="*/ 2399500 h 3059673"/>
                <a:gd name="connsiteX11" fmla="*/ 1 w 2304256"/>
                <a:gd name="connsiteY11" fmla="*/ 3059673 h 3059673"/>
                <a:gd name="connsiteX12" fmla="*/ 0 w 2304256"/>
                <a:gd name="connsiteY12" fmla="*/ 3059673 h 3059673"/>
                <a:gd name="connsiteX13" fmla="*/ 0 w 2304256"/>
                <a:gd name="connsiteY13" fmla="*/ 3041014 h 3059673"/>
                <a:gd name="connsiteX0" fmla="*/ 0 w 2304256"/>
                <a:gd name="connsiteY0" fmla="*/ 3040994 h 3059673"/>
                <a:gd name="connsiteX1" fmla="*/ 0 w 2304256"/>
                <a:gd name="connsiteY1" fmla="*/ 0 h 3059673"/>
                <a:gd name="connsiteX2" fmla="*/ 2304256 w 2304256"/>
                <a:gd name="connsiteY2" fmla="*/ 0 h 3059673"/>
                <a:gd name="connsiteX3" fmla="*/ 2304256 w 2304256"/>
                <a:gd name="connsiteY3" fmla="*/ 1362820 h 3059673"/>
                <a:gd name="connsiteX4" fmla="*/ 2298802 w 2304256"/>
                <a:gd name="connsiteY4" fmla="*/ 1365273 h 3059673"/>
                <a:gd name="connsiteX5" fmla="*/ 2296346 w 2304256"/>
                <a:gd name="connsiteY5" fmla="*/ 1401841 h 3059673"/>
                <a:gd name="connsiteX6" fmla="*/ 1866405 w 2304256"/>
                <a:gd name="connsiteY6" fmla="*/ 2365317 h 3059673"/>
                <a:gd name="connsiteX7" fmla="*/ 248236 w 2304256"/>
                <a:gd name="connsiteY7" fmla="*/ 2916131 h 3059673"/>
                <a:gd name="connsiteX8" fmla="*/ 3248 w 2304256"/>
                <a:gd name="connsiteY8" fmla="*/ 2403108 h 3059673"/>
                <a:gd name="connsiteX9" fmla="*/ 3112 w 2304256"/>
                <a:gd name="connsiteY9" fmla="*/ 2398101 h 3059673"/>
                <a:gd name="connsiteX10" fmla="*/ 1 w 2304256"/>
                <a:gd name="connsiteY10" fmla="*/ 2399500 h 3059673"/>
                <a:gd name="connsiteX11" fmla="*/ 1 w 2304256"/>
                <a:gd name="connsiteY11" fmla="*/ 3059673 h 3059673"/>
                <a:gd name="connsiteX12" fmla="*/ 0 w 2304256"/>
                <a:gd name="connsiteY12" fmla="*/ 3059673 h 3059673"/>
                <a:gd name="connsiteX0" fmla="*/ 0 w 2304256"/>
                <a:gd name="connsiteY0" fmla="*/ 3040994 h 3059673"/>
                <a:gd name="connsiteX1" fmla="*/ 0 w 2304256"/>
                <a:gd name="connsiteY1" fmla="*/ 0 h 3059673"/>
                <a:gd name="connsiteX2" fmla="*/ 2304256 w 2304256"/>
                <a:gd name="connsiteY2" fmla="*/ 0 h 3059673"/>
                <a:gd name="connsiteX3" fmla="*/ 2304256 w 2304256"/>
                <a:gd name="connsiteY3" fmla="*/ 1362820 h 3059673"/>
                <a:gd name="connsiteX4" fmla="*/ 2298802 w 2304256"/>
                <a:gd name="connsiteY4" fmla="*/ 1365273 h 3059673"/>
                <a:gd name="connsiteX5" fmla="*/ 2296346 w 2304256"/>
                <a:gd name="connsiteY5" fmla="*/ 1401841 h 3059673"/>
                <a:gd name="connsiteX6" fmla="*/ 1866405 w 2304256"/>
                <a:gd name="connsiteY6" fmla="*/ 2365317 h 3059673"/>
                <a:gd name="connsiteX7" fmla="*/ 248236 w 2304256"/>
                <a:gd name="connsiteY7" fmla="*/ 2916131 h 3059673"/>
                <a:gd name="connsiteX8" fmla="*/ 3248 w 2304256"/>
                <a:gd name="connsiteY8" fmla="*/ 2403108 h 3059673"/>
                <a:gd name="connsiteX9" fmla="*/ 3112 w 2304256"/>
                <a:gd name="connsiteY9" fmla="*/ 2398101 h 3059673"/>
                <a:gd name="connsiteX10" fmla="*/ 1 w 2304256"/>
                <a:gd name="connsiteY10" fmla="*/ 2399500 h 3059673"/>
                <a:gd name="connsiteX11" fmla="*/ 1 w 2304256"/>
                <a:gd name="connsiteY11" fmla="*/ 3059673 h 3059673"/>
                <a:gd name="connsiteX0" fmla="*/ 0 w 2304256"/>
                <a:gd name="connsiteY0" fmla="*/ 3040994 h 3054390"/>
                <a:gd name="connsiteX1" fmla="*/ 0 w 2304256"/>
                <a:gd name="connsiteY1" fmla="*/ 0 h 3054390"/>
                <a:gd name="connsiteX2" fmla="*/ 2304256 w 2304256"/>
                <a:gd name="connsiteY2" fmla="*/ 0 h 3054390"/>
                <a:gd name="connsiteX3" fmla="*/ 2304256 w 2304256"/>
                <a:gd name="connsiteY3" fmla="*/ 1362820 h 3054390"/>
                <a:gd name="connsiteX4" fmla="*/ 2298802 w 2304256"/>
                <a:gd name="connsiteY4" fmla="*/ 1365273 h 3054390"/>
                <a:gd name="connsiteX5" fmla="*/ 2296346 w 2304256"/>
                <a:gd name="connsiteY5" fmla="*/ 1401841 h 3054390"/>
                <a:gd name="connsiteX6" fmla="*/ 1866405 w 2304256"/>
                <a:gd name="connsiteY6" fmla="*/ 2365317 h 3054390"/>
                <a:gd name="connsiteX7" fmla="*/ 248236 w 2304256"/>
                <a:gd name="connsiteY7" fmla="*/ 2916131 h 3054390"/>
                <a:gd name="connsiteX8" fmla="*/ 3248 w 2304256"/>
                <a:gd name="connsiteY8" fmla="*/ 2403108 h 3054390"/>
                <a:gd name="connsiteX9" fmla="*/ 3112 w 2304256"/>
                <a:gd name="connsiteY9" fmla="*/ 2398101 h 3054390"/>
                <a:gd name="connsiteX10" fmla="*/ 1 w 2304256"/>
                <a:gd name="connsiteY10" fmla="*/ 2399500 h 3054390"/>
                <a:gd name="connsiteX0" fmla="*/ 4233 w 2304256"/>
                <a:gd name="connsiteY0" fmla="*/ 2393294 h 3054390"/>
                <a:gd name="connsiteX1" fmla="*/ 0 w 2304256"/>
                <a:gd name="connsiteY1" fmla="*/ 0 h 3054390"/>
                <a:gd name="connsiteX2" fmla="*/ 2304256 w 2304256"/>
                <a:gd name="connsiteY2" fmla="*/ 0 h 3054390"/>
                <a:gd name="connsiteX3" fmla="*/ 2304256 w 2304256"/>
                <a:gd name="connsiteY3" fmla="*/ 1362820 h 3054390"/>
                <a:gd name="connsiteX4" fmla="*/ 2298802 w 2304256"/>
                <a:gd name="connsiteY4" fmla="*/ 1365273 h 3054390"/>
                <a:gd name="connsiteX5" fmla="*/ 2296346 w 2304256"/>
                <a:gd name="connsiteY5" fmla="*/ 1401841 h 3054390"/>
                <a:gd name="connsiteX6" fmla="*/ 1866405 w 2304256"/>
                <a:gd name="connsiteY6" fmla="*/ 2365317 h 3054390"/>
                <a:gd name="connsiteX7" fmla="*/ 248236 w 2304256"/>
                <a:gd name="connsiteY7" fmla="*/ 2916131 h 3054390"/>
                <a:gd name="connsiteX8" fmla="*/ 3248 w 2304256"/>
                <a:gd name="connsiteY8" fmla="*/ 2403108 h 3054390"/>
                <a:gd name="connsiteX9" fmla="*/ 3112 w 2304256"/>
                <a:gd name="connsiteY9" fmla="*/ 2398101 h 3054390"/>
                <a:gd name="connsiteX10" fmla="*/ 1 w 2304256"/>
                <a:gd name="connsiteY10" fmla="*/ 2399500 h 305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4256" h="3054390">
                  <a:moveTo>
                    <a:pt x="4233" y="2393294"/>
                  </a:moveTo>
                  <a:lnTo>
                    <a:pt x="0" y="0"/>
                  </a:lnTo>
                  <a:lnTo>
                    <a:pt x="2304256" y="0"/>
                  </a:lnTo>
                  <a:lnTo>
                    <a:pt x="2304256" y="1362820"/>
                  </a:lnTo>
                  <a:lnTo>
                    <a:pt x="2298802" y="1365273"/>
                  </a:lnTo>
                  <a:lnTo>
                    <a:pt x="2296346" y="1401841"/>
                  </a:lnTo>
                  <a:cubicBezTo>
                    <a:pt x="2262032" y="1709263"/>
                    <a:pt x="2116007" y="2054711"/>
                    <a:pt x="1866405" y="2365317"/>
                  </a:cubicBezTo>
                  <a:cubicBezTo>
                    <a:pt x="1367199" y="2986530"/>
                    <a:pt x="642720" y="3233138"/>
                    <a:pt x="248236" y="2916131"/>
                  </a:cubicBezTo>
                  <a:cubicBezTo>
                    <a:pt x="100305" y="2797253"/>
                    <a:pt x="19786" y="2615999"/>
                    <a:pt x="3248" y="2403108"/>
                  </a:cubicBezTo>
                  <a:cubicBezTo>
                    <a:pt x="3203" y="2401439"/>
                    <a:pt x="3157" y="2399770"/>
                    <a:pt x="3112" y="2398101"/>
                  </a:cubicBezTo>
                  <a:lnTo>
                    <a:pt x="1" y="2399500"/>
                  </a:lnTo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19113EE-6CBB-473D-8D8B-FC7F64EB8A1D}"/>
                </a:ext>
              </a:extLst>
            </p:cNvPr>
            <p:cNvSpPr/>
            <p:nvPr/>
          </p:nvSpPr>
          <p:spPr bwMode="auto">
            <a:xfrm>
              <a:off x="4082542" y="-36513"/>
              <a:ext cx="2304256" cy="1188652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2200" b="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5" name="矩形 14"/>
          <p:cNvSpPr>
            <a:spLocks noChangeArrowheads="1"/>
          </p:cNvSpPr>
          <p:nvPr/>
        </p:nvSpPr>
        <p:spPr bwMode="auto">
          <a:xfrm>
            <a:off x="252414" y="1093769"/>
            <a:ext cx="6108724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    曲线可看作是一个点运动时不断改变其方向的运动轨迹，也可以看作是平面与曲面或曲面与曲面的交线。</a:t>
            </a:r>
            <a:endParaRPr lang="en-US" altLang="zh-CN" sz="2200" b="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403350" y="2844792"/>
            <a:ext cx="2339975" cy="746125"/>
            <a:chOff x="1403648" y="3214137"/>
            <a:chExt cx="2340260" cy="747142"/>
          </a:xfrm>
        </p:grpSpPr>
        <p:sp>
          <p:nvSpPr>
            <p:cNvPr id="7187" name="文本框 1"/>
            <p:cNvSpPr txBox="1">
              <a:spLocks noChangeArrowheads="1"/>
            </p:cNvSpPr>
            <p:nvPr/>
          </p:nvSpPr>
          <p:spPr bwMode="auto">
            <a:xfrm>
              <a:off x="2064970" y="3214137"/>
              <a:ext cx="167893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 b="0" dirty="0">
                  <a:latin typeface="黑体" pitchFamily="49" charset="-122"/>
                  <a:ea typeface="黑体" pitchFamily="49" charset="-122"/>
                </a:rPr>
                <a:t>动点轨迹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0DB3E171-2030-4658-9C91-267BDCADEB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3536838"/>
              <a:ext cx="662069" cy="42444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625288" y="4268799"/>
            <a:ext cx="4078615" cy="597246"/>
            <a:chOff x="-1353181" y="5134283"/>
            <a:chExt cx="3765999" cy="430887"/>
          </a:xfrm>
        </p:grpSpPr>
        <p:sp>
          <p:nvSpPr>
            <p:cNvPr id="7185" name="文本框 40"/>
            <p:cNvSpPr txBox="1">
              <a:spLocks noChangeArrowheads="1"/>
            </p:cNvSpPr>
            <p:nvPr/>
          </p:nvSpPr>
          <p:spPr bwMode="auto">
            <a:xfrm>
              <a:off x="-1353181" y="5134283"/>
              <a:ext cx="27545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 b="0" dirty="0">
                  <a:latin typeface="黑体" pitchFamily="49" charset="-122"/>
                  <a:ea typeface="黑体" pitchFamily="49" charset="-122"/>
                </a:rPr>
                <a:t>平面与曲面的交线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55F9DE3-4718-46B7-93E1-B6EC921450B8}"/>
                </a:ext>
              </a:extLst>
            </p:cNvPr>
            <p:cNvCxnSpPr>
              <a:cxnSpLocks/>
            </p:cNvCxnSpPr>
            <p:nvPr/>
          </p:nvCxnSpPr>
          <p:spPr>
            <a:xfrm>
              <a:off x="794531" y="5292338"/>
              <a:ext cx="1618287" cy="184398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3" name="矩形 14"/>
          <p:cNvSpPr>
            <a:spLocks noChangeArrowheads="1"/>
          </p:cNvSpPr>
          <p:nvPr/>
        </p:nvSpPr>
        <p:spPr bwMode="auto">
          <a:xfrm>
            <a:off x="263466" y="538130"/>
            <a:ext cx="438503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5.1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曲线的基本概念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C 0.02708 -0.0176 0.0507 -0.02477 0.05573 -0.02107 C 0.07361 -0.01065 0.06997 -0.01574 0.0908 0.0162 C 0.11267 0.03935 0.11823 0.03865 0.1375 0.02314 C 0.15573 0.00532 0.18212 -0.02871 0.20139 -0.02037 C 0.22083 -0.01412 0.25226 0.03588 0.26875 0.03912 C 0.28646 0.05254 0.32448 0.01782 0.33733 0.00717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71" grpId="0" animBg="1"/>
      <p:bldP spid="7171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>
            <a:spLocks noChangeArrowheads="1"/>
          </p:cNvSpPr>
          <p:nvPr/>
        </p:nvSpPr>
        <p:spPr bwMode="auto">
          <a:xfrm>
            <a:off x="414338" y="612775"/>
            <a:ext cx="89106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曲线可分为</a:t>
            </a:r>
            <a:r>
              <a:rPr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平面曲线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空间曲线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①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平面曲线是指线上所有点均在同一平面内的曲线。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②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空间曲线是指线上任意连续四个点不在同一平面内的曲线。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2924175"/>
            <a:ext cx="41624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013" y="3105150"/>
            <a:ext cx="41624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6065558" y="46295"/>
            <a:ext cx="438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曲线的基本概念</a:t>
            </a:r>
            <a:r>
              <a:rPr lang="en-US" altLang="zh-CN" sz="24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4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400" b="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矩形 14"/>
          <p:cNvSpPr>
            <a:spLocks noChangeArrowheads="1"/>
          </p:cNvSpPr>
          <p:nvPr/>
        </p:nvSpPr>
        <p:spPr bwMode="auto">
          <a:xfrm>
            <a:off x="482544" y="647709"/>
            <a:ext cx="59187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5.2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平面曲线的投影特性及画法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0FCAC89-E058-4BCA-9E5A-847B63BAD95C}"/>
              </a:ext>
            </a:extLst>
          </p:cNvPr>
          <p:cNvCxnSpPr/>
          <p:nvPr/>
        </p:nvCxnSpPr>
        <p:spPr>
          <a:xfrm>
            <a:off x="2144713" y="42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469241E-9860-4ABE-8D81-D7CE387828D3}"/>
              </a:ext>
            </a:extLst>
          </p:cNvPr>
          <p:cNvCxnSpPr/>
          <p:nvPr/>
        </p:nvCxnSpPr>
        <p:spPr>
          <a:xfrm>
            <a:off x="2144713" y="428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533400" y="1425578"/>
            <a:ext cx="4183063" cy="219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投影特性及作图方法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平面曲线的作图举例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圆的投影及作图举例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533400" y="1651003"/>
            <a:ext cx="4614863" cy="1997075"/>
            <a:chOff x="533400" y="990600"/>
            <a:chExt cx="4614523" cy="1997274"/>
          </a:xfrm>
        </p:grpSpPr>
        <p:sp>
          <p:nvSpPr>
            <p:cNvPr id="9223" name="object 3"/>
            <p:cNvSpPr>
              <a:spLocks noChangeArrowheads="1"/>
            </p:cNvSpPr>
            <p:nvPr/>
          </p:nvSpPr>
          <p:spPr bwMode="auto">
            <a:xfrm>
              <a:off x="533400" y="990600"/>
              <a:ext cx="539761" cy="539692"/>
            </a:xfrm>
            <a:custGeom>
              <a:avLst/>
              <a:gdLst>
                <a:gd name="T0" fmla="*/ 449606 w 539750"/>
                <a:gd name="T1" fmla="*/ 0 h 539750"/>
                <a:gd name="T2" fmla="*/ 89923 w 539750"/>
                <a:gd name="T3" fmla="*/ 0 h 539750"/>
                <a:gd name="T4" fmla="*/ 54919 w 539750"/>
                <a:gd name="T5" fmla="*/ 7054 h 539750"/>
                <a:gd name="T6" fmla="*/ 26344 w 539750"/>
                <a:gd name="T7" fmla="*/ 26300 h 539750"/>
                <a:gd name="T8" fmla="*/ 7064 w 539750"/>
                <a:gd name="T9" fmla="*/ 54845 h 539750"/>
                <a:gd name="T10" fmla="*/ 0 w 539750"/>
                <a:gd name="T11" fmla="*/ 89796 h 539750"/>
                <a:gd name="T12" fmla="*/ 0 w 539750"/>
                <a:gd name="T13" fmla="*/ 449004 h 539750"/>
                <a:gd name="T14" fmla="*/ 7064 w 539750"/>
                <a:gd name="T15" fmla="*/ 483954 h 539750"/>
                <a:gd name="T16" fmla="*/ 26344 w 539750"/>
                <a:gd name="T17" fmla="*/ 512499 h 539750"/>
                <a:gd name="T18" fmla="*/ 54919 w 539750"/>
                <a:gd name="T19" fmla="*/ 531745 h 539750"/>
                <a:gd name="T20" fmla="*/ 89923 w 539750"/>
                <a:gd name="T21" fmla="*/ 538800 h 539750"/>
                <a:gd name="T22" fmla="*/ 449606 w 539750"/>
                <a:gd name="T23" fmla="*/ 538800 h 539750"/>
                <a:gd name="T24" fmla="*/ 484610 w 539750"/>
                <a:gd name="T25" fmla="*/ 531745 h 539750"/>
                <a:gd name="T26" fmla="*/ 513185 w 539750"/>
                <a:gd name="T27" fmla="*/ 512499 h 539750"/>
                <a:gd name="T28" fmla="*/ 532465 w 539750"/>
                <a:gd name="T29" fmla="*/ 483954 h 539750"/>
                <a:gd name="T30" fmla="*/ 539530 w 539750"/>
                <a:gd name="T31" fmla="*/ 449004 h 539750"/>
                <a:gd name="T32" fmla="*/ 539530 w 539750"/>
                <a:gd name="T33" fmla="*/ 89796 h 539750"/>
                <a:gd name="T34" fmla="*/ 532465 w 539750"/>
                <a:gd name="T35" fmla="*/ 54845 h 539750"/>
                <a:gd name="T36" fmla="*/ 513185 w 539750"/>
                <a:gd name="T37" fmla="*/ 26300 h 539750"/>
                <a:gd name="T38" fmla="*/ 484610 w 539750"/>
                <a:gd name="T39" fmla="*/ 7054 h 539750"/>
                <a:gd name="T40" fmla="*/ 449606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6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4" name="object 4"/>
            <p:cNvSpPr>
              <a:spLocks noChangeArrowheads="1"/>
            </p:cNvSpPr>
            <p:nvPr/>
          </p:nvSpPr>
          <p:spPr bwMode="auto">
            <a:xfrm>
              <a:off x="1260490" y="990600"/>
              <a:ext cx="3887433" cy="539692"/>
            </a:xfrm>
            <a:custGeom>
              <a:avLst/>
              <a:gdLst>
                <a:gd name="T0" fmla="*/ 3907913 w 3575685"/>
                <a:gd name="T1" fmla="*/ 0 h 539750"/>
                <a:gd name="T2" fmla="*/ 100814 w 3575685"/>
                <a:gd name="T3" fmla="*/ 0 h 539750"/>
                <a:gd name="T4" fmla="*/ 61576 w 3575685"/>
                <a:gd name="T5" fmla="*/ 7054 h 539750"/>
                <a:gd name="T6" fmla="*/ 29527 w 3575685"/>
                <a:gd name="T7" fmla="*/ 26300 h 539750"/>
                <a:gd name="T8" fmla="*/ 7921 w 3575685"/>
                <a:gd name="T9" fmla="*/ 54845 h 539750"/>
                <a:gd name="T10" fmla="*/ 0 w 3575685"/>
                <a:gd name="T11" fmla="*/ 89796 h 539750"/>
                <a:gd name="T12" fmla="*/ 0 w 3575685"/>
                <a:gd name="T13" fmla="*/ 449004 h 539750"/>
                <a:gd name="T14" fmla="*/ 7921 w 3575685"/>
                <a:gd name="T15" fmla="*/ 483954 h 539750"/>
                <a:gd name="T16" fmla="*/ 29527 w 3575685"/>
                <a:gd name="T17" fmla="*/ 512499 h 539750"/>
                <a:gd name="T18" fmla="*/ 61576 w 3575685"/>
                <a:gd name="T19" fmla="*/ 531745 h 539750"/>
                <a:gd name="T20" fmla="*/ 100814 w 3575685"/>
                <a:gd name="T21" fmla="*/ 538800 h 539750"/>
                <a:gd name="T22" fmla="*/ 3907913 w 3575685"/>
                <a:gd name="T23" fmla="*/ 538800 h 539750"/>
                <a:gd name="T24" fmla="*/ 3947152 w 3575685"/>
                <a:gd name="T25" fmla="*/ 531745 h 539750"/>
                <a:gd name="T26" fmla="*/ 3979199 w 3575685"/>
                <a:gd name="T27" fmla="*/ 512499 h 539750"/>
                <a:gd name="T28" fmla="*/ 4000804 w 3575685"/>
                <a:gd name="T29" fmla="*/ 483954 h 539750"/>
                <a:gd name="T30" fmla="*/ 4008729 w 3575685"/>
                <a:gd name="T31" fmla="*/ 449004 h 539750"/>
                <a:gd name="T32" fmla="*/ 4008729 w 3575685"/>
                <a:gd name="T33" fmla="*/ 89796 h 539750"/>
                <a:gd name="T34" fmla="*/ 4000804 w 3575685"/>
                <a:gd name="T35" fmla="*/ 54845 h 539750"/>
                <a:gd name="T36" fmla="*/ 3979199 w 3575685"/>
                <a:gd name="T37" fmla="*/ 26300 h 539750"/>
                <a:gd name="T38" fmla="*/ 3947152 w 3575685"/>
                <a:gd name="T39" fmla="*/ 7054 h 539750"/>
                <a:gd name="T40" fmla="*/ 3907913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3485388" y="539496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80"/>
                  </a:lnTo>
                  <a:lnTo>
                    <a:pt x="3575304" y="89916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5" name="object 5"/>
            <p:cNvSpPr>
              <a:spLocks noChangeArrowheads="1"/>
            </p:cNvSpPr>
            <p:nvPr/>
          </p:nvSpPr>
          <p:spPr bwMode="auto">
            <a:xfrm>
              <a:off x="533400" y="1719391"/>
              <a:ext cx="539761" cy="539692"/>
            </a:xfrm>
            <a:custGeom>
              <a:avLst/>
              <a:gdLst>
                <a:gd name="T0" fmla="*/ 449606 w 539750"/>
                <a:gd name="T1" fmla="*/ 0 h 539750"/>
                <a:gd name="T2" fmla="*/ 89923 w 539750"/>
                <a:gd name="T3" fmla="*/ 0 h 539750"/>
                <a:gd name="T4" fmla="*/ 54919 w 539750"/>
                <a:gd name="T5" fmla="*/ 7054 h 539750"/>
                <a:gd name="T6" fmla="*/ 26344 w 539750"/>
                <a:gd name="T7" fmla="*/ 26300 h 539750"/>
                <a:gd name="T8" fmla="*/ 7064 w 539750"/>
                <a:gd name="T9" fmla="*/ 54845 h 539750"/>
                <a:gd name="T10" fmla="*/ 0 w 539750"/>
                <a:gd name="T11" fmla="*/ 89795 h 539750"/>
                <a:gd name="T12" fmla="*/ 0 w 539750"/>
                <a:gd name="T13" fmla="*/ 449003 h 539750"/>
                <a:gd name="T14" fmla="*/ 7064 w 539750"/>
                <a:gd name="T15" fmla="*/ 483954 h 539750"/>
                <a:gd name="T16" fmla="*/ 26344 w 539750"/>
                <a:gd name="T17" fmla="*/ 512499 h 539750"/>
                <a:gd name="T18" fmla="*/ 54919 w 539750"/>
                <a:gd name="T19" fmla="*/ 531745 h 539750"/>
                <a:gd name="T20" fmla="*/ 89923 w 539750"/>
                <a:gd name="T21" fmla="*/ 538799 h 539750"/>
                <a:gd name="T22" fmla="*/ 449606 w 539750"/>
                <a:gd name="T23" fmla="*/ 538799 h 539750"/>
                <a:gd name="T24" fmla="*/ 484610 w 539750"/>
                <a:gd name="T25" fmla="*/ 531745 h 539750"/>
                <a:gd name="T26" fmla="*/ 513185 w 539750"/>
                <a:gd name="T27" fmla="*/ 512499 h 539750"/>
                <a:gd name="T28" fmla="*/ 532465 w 539750"/>
                <a:gd name="T29" fmla="*/ 483954 h 539750"/>
                <a:gd name="T30" fmla="*/ 539530 w 539750"/>
                <a:gd name="T31" fmla="*/ 449003 h 539750"/>
                <a:gd name="T32" fmla="*/ 539530 w 539750"/>
                <a:gd name="T33" fmla="*/ 89795 h 539750"/>
                <a:gd name="T34" fmla="*/ 532465 w 539750"/>
                <a:gd name="T35" fmla="*/ 54845 h 539750"/>
                <a:gd name="T36" fmla="*/ 513185 w 539750"/>
                <a:gd name="T37" fmla="*/ 26300 h 539750"/>
                <a:gd name="T38" fmla="*/ 484610 w 539750"/>
                <a:gd name="T39" fmla="*/ 7054 h 539750"/>
                <a:gd name="T40" fmla="*/ 449606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6" name="object 6"/>
            <p:cNvSpPr>
              <a:spLocks noChangeArrowheads="1"/>
            </p:cNvSpPr>
            <p:nvPr/>
          </p:nvSpPr>
          <p:spPr bwMode="auto">
            <a:xfrm>
              <a:off x="1260489" y="1719391"/>
              <a:ext cx="3887433" cy="539692"/>
            </a:xfrm>
            <a:custGeom>
              <a:avLst/>
              <a:gdLst>
                <a:gd name="T0" fmla="*/ 3907913 w 3575685"/>
                <a:gd name="T1" fmla="*/ 0 h 539750"/>
                <a:gd name="T2" fmla="*/ 100814 w 3575685"/>
                <a:gd name="T3" fmla="*/ 0 h 539750"/>
                <a:gd name="T4" fmla="*/ 61576 w 3575685"/>
                <a:gd name="T5" fmla="*/ 7054 h 539750"/>
                <a:gd name="T6" fmla="*/ 29527 w 3575685"/>
                <a:gd name="T7" fmla="*/ 26300 h 539750"/>
                <a:gd name="T8" fmla="*/ 7921 w 3575685"/>
                <a:gd name="T9" fmla="*/ 54845 h 539750"/>
                <a:gd name="T10" fmla="*/ 0 w 3575685"/>
                <a:gd name="T11" fmla="*/ 89795 h 539750"/>
                <a:gd name="T12" fmla="*/ 0 w 3575685"/>
                <a:gd name="T13" fmla="*/ 449003 h 539750"/>
                <a:gd name="T14" fmla="*/ 7921 w 3575685"/>
                <a:gd name="T15" fmla="*/ 483954 h 539750"/>
                <a:gd name="T16" fmla="*/ 29527 w 3575685"/>
                <a:gd name="T17" fmla="*/ 512499 h 539750"/>
                <a:gd name="T18" fmla="*/ 61576 w 3575685"/>
                <a:gd name="T19" fmla="*/ 531745 h 539750"/>
                <a:gd name="T20" fmla="*/ 100814 w 3575685"/>
                <a:gd name="T21" fmla="*/ 538799 h 539750"/>
                <a:gd name="T22" fmla="*/ 3907913 w 3575685"/>
                <a:gd name="T23" fmla="*/ 538799 h 539750"/>
                <a:gd name="T24" fmla="*/ 3947152 w 3575685"/>
                <a:gd name="T25" fmla="*/ 531745 h 539750"/>
                <a:gd name="T26" fmla="*/ 3979199 w 3575685"/>
                <a:gd name="T27" fmla="*/ 512499 h 539750"/>
                <a:gd name="T28" fmla="*/ 4000804 w 3575685"/>
                <a:gd name="T29" fmla="*/ 483954 h 539750"/>
                <a:gd name="T30" fmla="*/ 4008729 w 3575685"/>
                <a:gd name="T31" fmla="*/ 449003 h 539750"/>
                <a:gd name="T32" fmla="*/ 4008729 w 3575685"/>
                <a:gd name="T33" fmla="*/ 89795 h 539750"/>
                <a:gd name="T34" fmla="*/ 4000804 w 3575685"/>
                <a:gd name="T35" fmla="*/ 54845 h 539750"/>
                <a:gd name="T36" fmla="*/ 3979199 w 3575685"/>
                <a:gd name="T37" fmla="*/ 26300 h 539750"/>
                <a:gd name="T38" fmla="*/ 3947152 w 3575685"/>
                <a:gd name="T39" fmla="*/ 7054 h 539750"/>
                <a:gd name="T40" fmla="*/ 3907913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485388" y="539495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79"/>
                  </a:lnTo>
                  <a:lnTo>
                    <a:pt x="3575304" y="89915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7" name="object 8"/>
            <p:cNvSpPr>
              <a:spLocks noChangeArrowheads="1"/>
            </p:cNvSpPr>
            <p:nvPr/>
          </p:nvSpPr>
          <p:spPr bwMode="auto">
            <a:xfrm>
              <a:off x="533400" y="2448182"/>
              <a:ext cx="539761" cy="539692"/>
            </a:xfrm>
            <a:custGeom>
              <a:avLst/>
              <a:gdLst>
                <a:gd name="T0" fmla="*/ 449606 w 539750"/>
                <a:gd name="T1" fmla="*/ 0 h 539750"/>
                <a:gd name="T2" fmla="*/ 89923 w 539750"/>
                <a:gd name="T3" fmla="*/ 0 h 539750"/>
                <a:gd name="T4" fmla="*/ 54919 w 539750"/>
                <a:gd name="T5" fmla="*/ 7054 h 539750"/>
                <a:gd name="T6" fmla="*/ 26344 w 539750"/>
                <a:gd name="T7" fmla="*/ 26300 h 539750"/>
                <a:gd name="T8" fmla="*/ 7064 w 539750"/>
                <a:gd name="T9" fmla="*/ 54845 h 539750"/>
                <a:gd name="T10" fmla="*/ 0 w 539750"/>
                <a:gd name="T11" fmla="*/ 89796 h 539750"/>
                <a:gd name="T12" fmla="*/ 0 w 539750"/>
                <a:gd name="T13" fmla="*/ 449004 h 539750"/>
                <a:gd name="T14" fmla="*/ 7064 w 539750"/>
                <a:gd name="T15" fmla="*/ 483954 h 539750"/>
                <a:gd name="T16" fmla="*/ 26344 w 539750"/>
                <a:gd name="T17" fmla="*/ 512499 h 539750"/>
                <a:gd name="T18" fmla="*/ 54919 w 539750"/>
                <a:gd name="T19" fmla="*/ 531745 h 539750"/>
                <a:gd name="T20" fmla="*/ 89923 w 539750"/>
                <a:gd name="T21" fmla="*/ 538800 h 539750"/>
                <a:gd name="T22" fmla="*/ 449606 w 539750"/>
                <a:gd name="T23" fmla="*/ 538800 h 539750"/>
                <a:gd name="T24" fmla="*/ 484610 w 539750"/>
                <a:gd name="T25" fmla="*/ 531745 h 539750"/>
                <a:gd name="T26" fmla="*/ 513185 w 539750"/>
                <a:gd name="T27" fmla="*/ 512499 h 539750"/>
                <a:gd name="T28" fmla="*/ 532465 w 539750"/>
                <a:gd name="T29" fmla="*/ 483954 h 539750"/>
                <a:gd name="T30" fmla="*/ 539530 w 539750"/>
                <a:gd name="T31" fmla="*/ 449004 h 539750"/>
                <a:gd name="T32" fmla="*/ 539530 w 539750"/>
                <a:gd name="T33" fmla="*/ 89796 h 539750"/>
                <a:gd name="T34" fmla="*/ 532465 w 539750"/>
                <a:gd name="T35" fmla="*/ 54845 h 539750"/>
                <a:gd name="T36" fmla="*/ 513185 w 539750"/>
                <a:gd name="T37" fmla="*/ 26300 h 539750"/>
                <a:gd name="T38" fmla="*/ 484610 w 539750"/>
                <a:gd name="T39" fmla="*/ 7054 h 539750"/>
                <a:gd name="T40" fmla="*/ 449606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6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228" name="object 9"/>
            <p:cNvSpPr>
              <a:spLocks noChangeArrowheads="1"/>
            </p:cNvSpPr>
            <p:nvPr/>
          </p:nvSpPr>
          <p:spPr bwMode="auto">
            <a:xfrm>
              <a:off x="1260489" y="2448182"/>
              <a:ext cx="3887433" cy="539692"/>
            </a:xfrm>
            <a:custGeom>
              <a:avLst/>
              <a:gdLst>
                <a:gd name="T0" fmla="*/ 3907913 w 3575685"/>
                <a:gd name="T1" fmla="*/ 0 h 539750"/>
                <a:gd name="T2" fmla="*/ 100814 w 3575685"/>
                <a:gd name="T3" fmla="*/ 0 h 539750"/>
                <a:gd name="T4" fmla="*/ 61576 w 3575685"/>
                <a:gd name="T5" fmla="*/ 7054 h 539750"/>
                <a:gd name="T6" fmla="*/ 29527 w 3575685"/>
                <a:gd name="T7" fmla="*/ 26300 h 539750"/>
                <a:gd name="T8" fmla="*/ 7921 w 3575685"/>
                <a:gd name="T9" fmla="*/ 54845 h 539750"/>
                <a:gd name="T10" fmla="*/ 0 w 3575685"/>
                <a:gd name="T11" fmla="*/ 89796 h 539750"/>
                <a:gd name="T12" fmla="*/ 0 w 3575685"/>
                <a:gd name="T13" fmla="*/ 449004 h 539750"/>
                <a:gd name="T14" fmla="*/ 7921 w 3575685"/>
                <a:gd name="T15" fmla="*/ 483954 h 539750"/>
                <a:gd name="T16" fmla="*/ 29527 w 3575685"/>
                <a:gd name="T17" fmla="*/ 512499 h 539750"/>
                <a:gd name="T18" fmla="*/ 61576 w 3575685"/>
                <a:gd name="T19" fmla="*/ 531745 h 539750"/>
                <a:gd name="T20" fmla="*/ 100814 w 3575685"/>
                <a:gd name="T21" fmla="*/ 538800 h 539750"/>
                <a:gd name="T22" fmla="*/ 3907913 w 3575685"/>
                <a:gd name="T23" fmla="*/ 538800 h 539750"/>
                <a:gd name="T24" fmla="*/ 3947152 w 3575685"/>
                <a:gd name="T25" fmla="*/ 531745 h 539750"/>
                <a:gd name="T26" fmla="*/ 3979199 w 3575685"/>
                <a:gd name="T27" fmla="*/ 512499 h 539750"/>
                <a:gd name="T28" fmla="*/ 4000804 w 3575685"/>
                <a:gd name="T29" fmla="*/ 483954 h 539750"/>
                <a:gd name="T30" fmla="*/ 4008729 w 3575685"/>
                <a:gd name="T31" fmla="*/ 449004 h 539750"/>
                <a:gd name="T32" fmla="*/ 4008729 w 3575685"/>
                <a:gd name="T33" fmla="*/ 89796 h 539750"/>
                <a:gd name="T34" fmla="*/ 4000804 w 3575685"/>
                <a:gd name="T35" fmla="*/ 54845 h 539750"/>
                <a:gd name="T36" fmla="*/ 3979199 w 3575685"/>
                <a:gd name="T37" fmla="*/ 26300 h 539750"/>
                <a:gd name="T38" fmla="*/ 3947152 w 3575685"/>
                <a:gd name="T39" fmla="*/ 7054 h 539750"/>
                <a:gd name="T40" fmla="*/ 3907913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3485388" y="539496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80"/>
                  </a:lnTo>
                  <a:lnTo>
                    <a:pt x="3575304" y="89916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一、 投影特性及作图方法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304800" y="612775"/>
            <a:ext cx="858837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1.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投影特性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） 当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平面曲线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所在的平面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平行于某一投影面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时，曲线在该投影面上的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投影反映实形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；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） 当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平面曲线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所在的平面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垂直于某一投影面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时，曲线在该投影面上的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投影积聚为一直线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；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） 位于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一般位置平面内的曲线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，其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投影仍为曲线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。一般情况下，平面曲线及其投影的次数和类型不变，即二次曲线的投影仍为二次曲线。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20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作图方法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   由于平面曲线位于平面内，因此，其投影可利用</a:t>
            </a:r>
            <a:r>
              <a:rPr kumimoji="1"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点从属于平面的几何条件完成作图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二、 平面曲线的作图举例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304800" y="612775"/>
            <a:ext cx="85883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   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完成图示平面图形的</a:t>
            </a:r>
            <a:r>
              <a:rPr kumimoji="1" lang="zh-CN" altLang="en-US" sz="2400" b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en-US" altLang="zh-CN" sz="24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面投影。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650" y="1160463"/>
            <a:ext cx="38750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1160463"/>
            <a:ext cx="38750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3650" y="1160463"/>
            <a:ext cx="38750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1160463"/>
            <a:ext cx="38750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3650" y="1160463"/>
            <a:ext cx="38750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3650" y="1160463"/>
            <a:ext cx="38750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3650" y="1160463"/>
            <a:ext cx="38750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33650" y="1160463"/>
            <a:ext cx="38750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三、 圆的投影及作图举例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304800" y="612775"/>
            <a:ext cx="8588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1. 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圆的投影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1277938"/>
            <a:ext cx="85979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0" y="5624513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zh-CN" b="0">
                <a:latin typeface="黑体" pitchFamily="49" charset="-122"/>
                <a:ea typeface="黑体" pitchFamily="49" charset="-122"/>
              </a:rPr>
              <a:t>  (1)</a:t>
            </a:r>
            <a:r>
              <a:rPr kumimoji="1" lang="zh-CN" altLang="en-US" b="0">
                <a:latin typeface="黑体" pitchFamily="49" charset="-122"/>
                <a:ea typeface="黑体" pitchFamily="49" charset="-122"/>
              </a:rPr>
              <a:t> 正平面内圆的投影      </a:t>
            </a:r>
            <a:r>
              <a:rPr kumimoji="1" lang="en-US" altLang="zh-CN" b="0">
                <a:latin typeface="黑体" pitchFamily="49" charset="-122"/>
                <a:ea typeface="黑体" pitchFamily="49" charset="-122"/>
              </a:rPr>
              <a:t>(2) </a:t>
            </a:r>
            <a:r>
              <a:rPr kumimoji="1" lang="zh-CN" altLang="en-US" b="0">
                <a:latin typeface="黑体" pitchFamily="49" charset="-122"/>
                <a:ea typeface="黑体" pitchFamily="49" charset="-122"/>
              </a:rPr>
              <a:t>铅垂面内圆的投影    </a:t>
            </a:r>
            <a:r>
              <a:rPr kumimoji="1" lang="en-US" altLang="zh-CN" b="0">
                <a:latin typeface="黑体" pitchFamily="49" charset="-122"/>
                <a:ea typeface="黑体" pitchFamily="49" charset="-122"/>
              </a:rPr>
              <a:t>(3) </a:t>
            </a:r>
            <a:r>
              <a:rPr kumimoji="1" lang="zh-CN" altLang="en-US" b="0">
                <a:latin typeface="黑体" pitchFamily="49" charset="-122"/>
                <a:ea typeface="黑体" pitchFamily="49" charset="-122"/>
              </a:rPr>
              <a:t>一般位置平面内圆的投影</a:t>
            </a:r>
            <a:endParaRPr kumimoji="1" lang="en-US" altLang="zh-CN" b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"/>
          <p:cNvSpPr>
            <a:spLocks noChangeArrowheads="1"/>
          </p:cNvSpPr>
          <p:nvPr/>
        </p:nvSpPr>
        <p:spPr bwMode="auto">
          <a:xfrm>
            <a:off x="304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三、 圆的投影及作图举例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304800" y="612775"/>
            <a:ext cx="858837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2. 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圆的投影作图举例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  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 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 已知三角形平面△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内有一圆，圆心为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O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，直径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D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</a:rPr>
              <a:t>=28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mm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。求其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V</a:t>
            </a:r>
            <a:r>
              <a:rPr kumimoji="1" lang="zh-CN" altLang="en-US" sz="2200" b="0" i="1">
                <a:latin typeface="Times New Roman" pitchFamily="18" charset="0"/>
                <a:ea typeface="黑体" pitchFamily="49" charset="-122"/>
              </a:rPr>
              <a:t>、</a:t>
            </a:r>
            <a:r>
              <a:rPr kumimoji="1" lang="en-US" altLang="zh-CN" sz="2200" b="0" i="1">
                <a:latin typeface="Times New Roman" pitchFamily="18" charset="0"/>
                <a:ea typeface="黑体" pitchFamily="49" charset="-122"/>
              </a:rPr>
              <a:t>H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</a:rPr>
              <a:t>面投影。</a:t>
            </a:r>
            <a:endParaRPr kumimoji="1" lang="en-US" altLang="zh-CN" sz="2200" b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611313"/>
            <a:ext cx="3663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611313"/>
            <a:ext cx="3663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611313"/>
            <a:ext cx="3663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611313"/>
            <a:ext cx="3663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611313"/>
            <a:ext cx="3663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611313"/>
            <a:ext cx="3663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1611313"/>
            <a:ext cx="3663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2DE"/>
        </a:solidFill>
        <a:ln w="12700">
          <a:solidFill>
            <a:schemeClr val="tx1"/>
          </a:solidFill>
          <a:miter lim="800000"/>
          <a:headEnd/>
          <a:tailEnd/>
        </a:ln>
      </a:spPr>
      <a:bodyPr lIns="0" tIns="0" rIns="0" bIns="0" rtlCol="0" anchor="ctr"/>
      <a:lstStyle>
        <a:defPPr algn="just">
          <a:lnSpc>
            <a:spcPct val="120000"/>
          </a:lnSpc>
          <a:defRPr sz="2200" b="0" kern="0" dirty="0" smtClean="0">
            <a:solidFill>
              <a:srgbClr val="C00000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>
        <a:ln w="31750" cap="rnd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24864</TotalTime>
  <Words>486</Words>
  <Application>Microsoft Office PowerPoint</Application>
  <PresentationFormat>全屏显示(4:3)</PresentationFormat>
  <Paragraphs>58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仿宋</vt:lpstr>
      <vt:lpstr>黑体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杨水成</dc:creator>
  <cp:lastModifiedBy>easydong</cp:lastModifiedBy>
  <cp:revision>1719</cp:revision>
  <cp:lastPrinted>1601-01-01T00:00:00Z</cp:lastPrinted>
  <dcterms:created xsi:type="dcterms:W3CDTF">1601-01-01T00:00:00Z</dcterms:created>
  <dcterms:modified xsi:type="dcterms:W3CDTF">2020-04-10T01:57:37Z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