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1" r:id="rId5"/>
    <p:sldId id="294" r:id="rId6"/>
    <p:sldId id="303" r:id="rId7"/>
    <p:sldId id="293" r:id="rId8"/>
    <p:sldId id="295" r:id="rId9"/>
    <p:sldId id="296" r:id="rId10"/>
    <p:sldId id="297" r:id="rId11"/>
    <p:sldId id="3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560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altLang="zh-CN" sz="2800" b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Facilitating Discussions and Comparing Views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Leading a discussion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Comparing views in a discussion</a:t>
            </a:r>
          </a:p>
          <a:p>
            <a:pPr marL="514350" lvl="0" indent="-514350">
              <a:buFont typeface="+mj-lt"/>
              <a:buAutoNum type="arabicPeriod"/>
            </a:pPr>
            <a:endParaRPr lang="en-US" altLang="zh-CN" sz="2400" b="1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仿宋_GB2312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8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Facilitating Discussions and Comparing Views</a:t>
            </a: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1. Leading a discussion</a:t>
            </a:r>
          </a:p>
        </p:txBody>
      </p:sp>
    </p:spTree>
    <p:extLst>
      <p:ext uri="{BB962C8B-B14F-4D97-AF65-F5344CB8AC3E}">
        <p14:creationId xmlns:p14="http://schemas.microsoft.com/office/powerpoint/2010/main" val="371173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92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1" i="0" u="none" strike="noStrike" dirty="0">
                <a:solidFill>
                  <a:srgbClr val="0D0D0D"/>
                </a:solidFill>
                <a:effectLst/>
                <a:latin typeface="Söhne"/>
              </a:rPr>
              <a:t>Importance of Effective Discussion Facilitation and View Comparison</a:t>
            </a:r>
          </a:p>
        </p:txBody>
      </p:sp>
    </p:spTree>
    <p:extLst>
      <p:ext uri="{BB962C8B-B14F-4D97-AF65-F5344CB8AC3E}">
        <p14:creationId xmlns:p14="http://schemas.microsoft.com/office/powerpoint/2010/main" val="2740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219200" y="1443841"/>
            <a:ext cx="8659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Leading a Discussion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Definition of Discussion Facilitation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Role of a Discussion Leader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Characteristics of Effective Discussion Facilitation</a:t>
            </a:r>
          </a:p>
        </p:txBody>
      </p:sp>
    </p:spTree>
    <p:extLst>
      <p:ext uri="{BB962C8B-B14F-4D97-AF65-F5344CB8AC3E}">
        <p14:creationId xmlns:p14="http://schemas.microsoft.com/office/powerpoint/2010/main" val="91995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49927" y="1288473"/>
            <a:ext cx="86590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 for Leading a Discussion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altLang="zh-CN" sz="320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Setting Clear Objectives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Creating a Positive and Inclusive Atmosphere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Encouraging Participation from All Participants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Managing Time and Keeping Discussion on Track</a:t>
            </a:r>
          </a:p>
        </p:txBody>
      </p:sp>
    </p:spTree>
    <p:extLst>
      <p:ext uri="{BB962C8B-B14F-4D97-AF65-F5344CB8AC3E}">
        <p14:creationId xmlns:p14="http://schemas.microsoft.com/office/powerpoint/2010/main" val="206258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094509" y="831273"/>
            <a:ext cx="865909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1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Language Tips for Leading a Discussion</a:t>
            </a:r>
          </a:p>
          <a:p>
            <a:pPr algn="l"/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inclusive language to encourage participation from all members of the group.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Avoid using jargon or technical language that may be unfamiliar to some participants.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Pose questions that invite diverse perspectives and encourage critical thinking.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Offer praise and positive reinforcement to participants who contribute valuable insights.</a:t>
            </a:r>
            <a:endParaRPr lang="en-GB" altLang="zh-CN" sz="20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094509" y="831273"/>
            <a:ext cx="86590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1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Language Tips for Leading a Discussion</a:t>
            </a:r>
          </a:p>
          <a:p>
            <a:pPr algn="l"/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active listening techniques, such as paraphrasing and summarizing, to demonstrate understanding and facilitate deeper discussions.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Encourage follow-up questions to promote further exploration of ideas and topics.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transition phrases to smoothly move between discussion points and keep the conversation flowing.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 respectful </a:t>
            </a:r>
            <a:r>
              <a:rPr lang="en-GB" altLang="zh-CN" sz="2800" b="0" i="0" u="none" strike="noStrike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en-GB" altLang="zh-CN" sz="28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listening attentively, maintaining eye contact, and refraining from interrupting.</a:t>
            </a:r>
            <a:endParaRPr lang="en-GB" altLang="zh-CN" sz="20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756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</Words>
  <Application>Microsoft Macintosh PowerPoint</Application>
  <PresentationFormat>宽屏</PresentationFormat>
  <Paragraphs>42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Söhne</vt:lpstr>
      <vt:lpstr>Arial</vt:lpstr>
      <vt:lpstr>Avenir Next LT Pro</vt:lpstr>
      <vt:lpstr>Calibri</vt:lpstr>
      <vt:lpstr>Custom</vt:lpstr>
      <vt:lpstr>学术英语口语</vt:lpstr>
      <vt:lpstr>PowerPoint 演示文稿</vt:lpstr>
      <vt:lpstr>1. Leading a discussion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2024-03-13T00:19:21Z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