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58" r:id="rId14"/>
    <p:sldId id="275" r:id="rId15"/>
    <p:sldId id="259" r:id="rId16"/>
    <p:sldId id="262" r:id="rId17"/>
    <p:sldId id="276" r:id="rId18"/>
    <p:sldId id="280" r:id="rId19"/>
    <p:sldId id="277" r:id="rId20"/>
    <p:sldId id="281" r:id="rId21"/>
    <p:sldId id="278" r:id="rId22"/>
    <p:sldId id="282" r:id="rId23"/>
    <p:sldId id="279" r:id="rId24"/>
    <p:sldId id="283" r:id="rId25"/>
    <p:sldId id="284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11/5/2017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FD4ECA-541F-45F8-8773-25AD187A5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 Generalization: Discourse Functions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0D649F4-B4F7-4E27-87A5-697AD1C270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7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45FCDF-6FEB-44A0-A0C5-F34207B5F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 In the </a:t>
            </a:r>
            <a:r>
              <a:rPr lang="en-US" altLang="zh-CN" dirty="0">
                <a:solidFill>
                  <a:srgbClr val="FF0000"/>
                </a:solidFill>
              </a:rPr>
              <a:t>method</a:t>
            </a:r>
            <a:r>
              <a:rPr lang="en-US" altLang="zh-CN" dirty="0"/>
              <a:t> section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B92E1B-3201-40D7-BAE3-B7C97F0E3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Highlight variety of methods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591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847C5F0-A129-442B-A40D-60435E937C4A}"/>
              </a:ext>
            </a:extLst>
          </p:cNvPr>
          <p:cNvSpPr/>
          <p:nvPr/>
        </p:nvSpPr>
        <p:spPr>
          <a:xfrm>
            <a:off x="286326" y="1508816"/>
            <a:ext cx="1101898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To date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various methods </a:t>
            </a:r>
            <a:r>
              <a:rPr lang="en-US" altLang="zh-CN" sz="2800" dirty="0">
                <a:latin typeface="Calibri" panose="020F0502020204030204" pitchFamily="34" charset="0"/>
              </a:rPr>
              <a:t>have been developed and introduced to measure X: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In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most recent studies</a:t>
            </a:r>
            <a:r>
              <a:rPr lang="en-US" altLang="zh-CN" sz="2800" dirty="0">
                <a:latin typeface="Calibri" panose="020F0502020204030204" pitchFamily="34" charset="0"/>
              </a:rPr>
              <a:t>, X has been measured in four different ways.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Different authors </a:t>
            </a:r>
            <a:r>
              <a:rPr lang="en-US" altLang="zh-CN" sz="2800" dirty="0">
                <a:latin typeface="Calibri" panose="020F0502020204030204" pitchFamily="34" charset="0"/>
              </a:rPr>
              <a:t>have measured X in a variety of ways.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Previous studies </a:t>
            </a:r>
            <a:r>
              <a:rPr lang="en-US" altLang="zh-CN" sz="2800" dirty="0">
                <a:latin typeface="Calibri" panose="020F0502020204030204" pitchFamily="34" charset="0"/>
              </a:rPr>
              <a:t>have based their criteria for selection on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A variety of </a:t>
            </a:r>
            <a:r>
              <a:rPr lang="en-US" altLang="zh-CN" sz="2800" dirty="0">
                <a:latin typeface="Calibri" panose="020F0502020204030204" pitchFamily="34" charset="0"/>
              </a:rPr>
              <a:t>methods are used to assess X. Each has its advantages and drawbacks.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Data were gathered from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multiple sources </a:t>
            </a:r>
            <a:r>
              <a:rPr lang="en-US" altLang="zh-CN" sz="2800" dirty="0">
                <a:latin typeface="Calibri" panose="020F0502020204030204" pitchFamily="34" charset="0"/>
              </a:rPr>
              <a:t>at various time points during ….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80299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BCFCE3-8888-4FB5-B86D-CFC66EF70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8BA9DC-A525-4119-8378-9FED0A1DB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/>
              <a:t>There are </a:t>
            </a:r>
            <a:r>
              <a:rPr lang="en-US" altLang="zh-CN" sz="2600" dirty="0">
                <a:solidFill>
                  <a:srgbClr val="FFFF00"/>
                </a:solidFill>
              </a:rPr>
              <a:t>various methods </a:t>
            </a:r>
            <a:r>
              <a:rPr lang="en-US" altLang="zh-CN" sz="2600" dirty="0"/>
              <a:t>of point counting, the most obvious being the spot identification of each grain as it appears under the cross wires of the microscope.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898679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462CEA-DBB6-4A8A-9430-05BA293CF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 In The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/>
              <a:t> Section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5AEC03-4E00-40FA-B97F-F0CB4B838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Generalization may be quite specific and closely tied to </a:t>
            </a:r>
            <a:r>
              <a:rPr lang="en-US" altLang="zh-CN" sz="3200" dirty="0">
                <a:solidFill>
                  <a:srgbClr val="FF0000"/>
                </a:solidFill>
              </a:rPr>
              <a:t>the data</a:t>
            </a:r>
            <a:r>
              <a:rPr lang="en-US" altLang="zh-CN" sz="3200" dirty="0"/>
              <a:t>.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76827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2DC8E15-A151-4BB5-BD8B-29749106AAFC}"/>
              </a:ext>
            </a:extLst>
          </p:cNvPr>
          <p:cNvSpPr/>
          <p:nvPr/>
        </p:nvSpPr>
        <p:spPr>
          <a:xfrm>
            <a:off x="618837" y="788428"/>
            <a:ext cx="1043709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>
                <a:latin typeface="Calibri" panose="020F0502020204030204" pitchFamily="34" charset="0"/>
              </a:rPr>
              <a:t>Just over half the sample (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53%</a:t>
            </a:r>
            <a:r>
              <a:rPr lang="en-US" altLang="zh-CN" sz="2600" dirty="0">
                <a:latin typeface="Calibri" panose="020F0502020204030204" pitchFamily="34" charset="0"/>
              </a:rPr>
              <a:t>) was female, of whom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69%</a:t>
            </a:r>
            <a:r>
              <a:rPr lang="en-US" altLang="zh-CN" sz="2600" dirty="0">
                <a:latin typeface="Calibri" panose="020F0502020204030204" pitchFamily="34" charset="0"/>
              </a:rPr>
              <a:t> were ….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Of the initial cohort of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123</a:t>
            </a:r>
            <a:r>
              <a:rPr lang="en-US" altLang="zh-CN" sz="2600" dirty="0">
                <a:latin typeface="Calibri" panose="020F0502020204030204" pitchFamily="34" charset="0"/>
              </a:rPr>
              <a:t> students,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66</a:t>
            </a:r>
            <a:r>
              <a:rPr lang="en-US" altLang="zh-CN" sz="2600" dirty="0">
                <a:latin typeface="Calibri" panose="020F0502020204030204" pitchFamily="34" charset="0"/>
              </a:rPr>
              <a:t> were female and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57</a:t>
            </a:r>
            <a:r>
              <a:rPr lang="en-US" altLang="zh-CN" sz="2600" dirty="0">
                <a:latin typeface="Calibri" panose="020F0502020204030204" pitchFamily="34" charset="0"/>
              </a:rPr>
              <a:t> male.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Only children aged between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10</a:t>
            </a:r>
            <a:r>
              <a:rPr lang="en-US" altLang="zh-CN" sz="2600" dirty="0">
                <a:latin typeface="Calibri" panose="020F0502020204030204" pitchFamily="34" charset="0"/>
              </a:rPr>
              <a:t> and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15</a:t>
            </a:r>
            <a:r>
              <a:rPr lang="en-US" altLang="zh-CN" sz="2600" dirty="0">
                <a:latin typeface="Calibri" panose="020F0502020204030204" pitchFamily="34" charset="0"/>
              </a:rPr>
              <a:t> years were included in the study.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All of the participants were aged between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18</a:t>
            </a:r>
            <a:r>
              <a:rPr lang="en-US" altLang="zh-CN" sz="2600" dirty="0">
                <a:latin typeface="Calibri" panose="020F0502020204030204" pitchFamily="34" charset="0"/>
              </a:rPr>
              <a:t> and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19 </a:t>
            </a:r>
            <a:r>
              <a:rPr lang="en-US" altLang="zh-CN" sz="2600" dirty="0">
                <a:latin typeface="Calibri" panose="020F0502020204030204" pitchFamily="34" charset="0"/>
              </a:rPr>
              <a:t>at the beginning of the study….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The project used a convenience sample of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32</a:t>
            </a:r>
            <a:r>
              <a:rPr lang="en-US" altLang="zh-CN" sz="2600" dirty="0">
                <a:latin typeface="Calibri" panose="020F0502020204030204" pitchFamily="34" charset="0"/>
              </a:rPr>
              <a:t> first year modern languages students.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Participants were recruited from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15</a:t>
            </a:r>
            <a:r>
              <a:rPr lang="en-US" altLang="zh-CN" sz="2600" dirty="0">
                <a:latin typeface="Calibri" panose="020F0502020204030204" pitchFamily="34" charset="0"/>
              </a:rPr>
              <a:t> clinics across …., covering urban and rural areas ….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The initial sample consisted of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200</a:t>
            </a:r>
            <a:r>
              <a:rPr lang="en-US" altLang="zh-CN" sz="2600" dirty="0">
                <a:latin typeface="Calibri" panose="020F0502020204030204" pitchFamily="34" charset="0"/>
              </a:rPr>
              <a:t> students,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75 </a:t>
            </a:r>
            <a:r>
              <a:rPr lang="en-US" altLang="zh-CN" sz="2600" dirty="0">
                <a:latin typeface="Calibri" panose="020F0502020204030204" pitchFamily="34" charset="0"/>
              </a:rPr>
              <a:t>of whom belonged to minority groups.</a:t>
            </a:r>
          </a:p>
          <a:p>
            <a:r>
              <a:rPr lang="en-US" altLang="zh-CN" sz="2600" dirty="0">
                <a:latin typeface="Calibri" panose="020F0502020204030204" pitchFamily="34" charset="0"/>
              </a:rPr>
              <a:t>Semi-structured interviews were conducted with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17</a:t>
            </a:r>
            <a:r>
              <a:rPr lang="en-US" altLang="zh-CN" sz="2600" dirty="0">
                <a:latin typeface="Calibri" panose="020F0502020204030204" pitchFamily="34" charset="0"/>
              </a:rPr>
              <a:t> male offenders with a mean age of </a:t>
            </a:r>
            <a:r>
              <a:rPr lang="en-US" altLang="zh-CN" sz="2600" dirty="0">
                <a:solidFill>
                  <a:srgbClr val="FFFF00"/>
                </a:solidFill>
                <a:latin typeface="Calibri" panose="020F0502020204030204" pitchFamily="34" charset="0"/>
              </a:rPr>
              <a:t>38</a:t>
            </a:r>
            <a:r>
              <a:rPr lang="en-US" altLang="zh-CN" sz="2600" dirty="0">
                <a:latin typeface="Calibri" panose="020F0502020204030204" pitchFamily="34" charset="0"/>
              </a:rPr>
              <a:t> years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316635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A88A9E-299D-4369-8350-4DC4A70B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F19B78-FB5E-443D-8EC2-690C018DB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As can be seen in Table 1, </a:t>
            </a:r>
            <a:r>
              <a:rPr lang="en-US" altLang="zh-CN" sz="2800" dirty="0">
                <a:solidFill>
                  <a:srgbClr val="FFFF00"/>
                </a:solidFill>
              </a:rPr>
              <a:t>84%</a:t>
            </a:r>
            <a:r>
              <a:rPr lang="en-US" altLang="zh-CN" sz="2800" dirty="0"/>
              <a:t> of the students performed above the 12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grade level.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55027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7D3845-1C25-4CA4-B5B7-7CE28F66B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 In The </a:t>
            </a:r>
            <a:r>
              <a:rPr lang="en-US" altLang="zh-CN" dirty="0">
                <a:solidFill>
                  <a:srgbClr val="FF0000"/>
                </a:solidFill>
              </a:rPr>
              <a:t>Discussion</a:t>
            </a:r>
            <a:r>
              <a:rPr lang="en-US" altLang="zh-CN" dirty="0"/>
              <a:t> Section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0CAD85-B823-4F31-8E2D-2AB13714F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Explain the result</a:t>
            </a:r>
          </a:p>
          <a:p>
            <a:r>
              <a:rPr lang="en-US" altLang="zh-CN" sz="3200" dirty="0"/>
              <a:t>Suggest general hypothesis</a:t>
            </a:r>
          </a:p>
          <a:p>
            <a:r>
              <a:rPr lang="en-US" altLang="zh-CN" sz="3200" dirty="0"/>
              <a:t>Note implication</a:t>
            </a:r>
          </a:p>
          <a:p>
            <a:r>
              <a:rPr lang="en-US" altLang="zh-CN" sz="3200" dirty="0"/>
              <a:t>Comment on findings</a:t>
            </a:r>
          </a:p>
          <a:p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75346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7EE145-D1A4-499E-9B76-1E7DFD10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447188"/>
            <a:ext cx="11252691" cy="970450"/>
          </a:xfrm>
        </p:spPr>
        <p:txBody>
          <a:bodyPr/>
          <a:lstStyle/>
          <a:p>
            <a:r>
              <a:rPr lang="en-US" altLang="zh-CN" dirty="0"/>
              <a:t>4.1 Explain the result – </a:t>
            </a:r>
            <a:r>
              <a:rPr lang="en-US" altLang="zh-CN" dirty="0">
                <a:solidFill>
                  <a:srgbClr val="FF0000"/>
                </a:solidFill>
              </a:rPr>
              <a:t>words of explaining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4F0D28-693C-4439-ACBE-F4C75A916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There are several possible </a:t>
            </a:r>
            <a:r>
              <a:rPr lang="en-US" altLang="zh-CN" sz="2400" dirty="0">
                <a:solidFill>
                  <a:srgbClr val="FFFF00"/>
                </a:solidFill>
              </a:rPr>
              <a:t>explanations</a:t>
            </a:r>
            <a:r>
              <a:rPr lang="en-US" altLang="zh-CN" sz="2400" dirty="0"/>
              <a:t> for this result.</a:t>
            </a:r>
          </a:p>
          <a:p>
            <a:r>
              <a:rPr lang="en-US" altLang="zh-CN" sz="2400" dirty="0"/>
              <a:t>A possible </a:t>
            </a:r>
            <a:r>
              <a:rPr lang="en-US" altLang="zh-CN" sz="2400" dirty="0">
                <a:solidFill>
                  <a:srgbClr val="FFFF00"/>
                </a:solidFill>
              </a:rPr>
              <a:t>explanation</a:t>
            </a:r>
            <a:r>
              <a:rPr lang="en-US" altLang="zh-CN" sz="2400" dirty="0"/>
              <a:t> for these results may be …</a:t>
            </a:r>
          </a:p>
          <a:p>
            <a:r>
              <a:rPr lang="en-US" altLang="zh-CN" sz="2400" dirty="0"/>
              <a:t>There are, however, other possible </a:t>
            </a:r>
            <a:r>
              <a:rPr lang="en-US" altLang="zh-CN" sz="2400" dirty="0">
                <a:solidFill>
                  <a:srgbClr val="FFFF00"/>
                </a:solidFill>
              </a:rPr>
              <a:t>explanations</a:t>
            </a:r>
          </a:p>
          <a:p>
            <a:r>
              <a:rPr lang="en-US" altLang="zh-CN" sz="2400" dirty="0"/>
              <a:t>A possible </a:t>
            </a:r>
            <a:r>
              <a:rPr lang="en-US" altLang="zh-CN" sz="2400" dirty="0">
                <a:solidFill>
                  <a:srgbClr val="FFFF00"/>
                </a:solidFill>
              </a:rPr>
              <a:t>explanation</a:t>
            </a:r>
            <a:r>
              <a:rPr lang="en-US" altLang="zh-CN" sz="2400" dirty="0"/>
              <a:t> for this might be that ….</a:t>
            </a:r>
          </a:p>
          <a:p>
            <a:r>
              <a:rPr lang="en-US" altLang="zh-CN" sz="2400" dirty="0"/>
              <a:t>This result may </a:t>
            </a:r>
            <a:r>
              <a:rPr lang="en-US" altLang="zh-CN" sz="2400" dirty="0">
                <a:solidFill>
                  <a:srgbClr val="FFFF00"/>
                </a:solidFill>
              </a:rPr>
              <a:t>be explained </a:t>
            </a:r>
            <a:r>
              <a:rPr lang="en-US" altLang="zh-CN" sz="2400" dirty="0"/>
              <a:t>by the fact that ….</a:t>
            </a:r>
          </a:p>
          <a:p>
            <a:r>
              <a:rPr lang="en-US" altLang="zh-CN" sz="2400" dirty="0"/>
              <a:t>It seems possible that these results </a:t>
            </a:r>
            <a:r>
              <a:rPr lang="en-US" altLang="zh-CN" sz="2400" dirty="0">
                <a:solidFill>
                  <a:srgbClr val="FFFF00"/>
                </a:solidFill>
              </a:rPr>
              <a:t>are due to </a:t>
            </a:r>
            <a:r>
              <a:rPr lang="en-US" altLang="zh-CN" sz="2400" dirty="0"/>
              <a:t>….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71186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15846D-36F1-497F-96DD-9DE35C1F8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420421-7727-4947-BDEC-818E45AD7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This discrepancy </a:t>
            </a:r>
            <a:r>
              <a:rPr lang="en-US" altLang="zh-CN" sz="2800" dirty="0">
                <a:solidFill>
                  <a:srgbClr val="FFFF00"/>
                </a:solidFill>
              </a:rPr>
              <a:t>may be explained by </a:t>
            </a:r>
            <a:r>
              <a:rPr lang="en-US" altLang="zh-CN" sz="2800" dirty="0"/>
              <a:t>a more sensitive method of collecting biopsy specimens and is in agreement with the results of </a:t>
            </a:r>
            <a:r>
              <a:rPr lang="en-US" altLang="zh-CN" sz="2800" dirty="0" err="1"/>
              <a:t>Kreuning</a:t>
            </a:r>
            <a:r>
              <a:rPr lang="en-US" altLang="zh-CN" sz="2800" dirty="0"/>
              <a:t> who also investigated multiple biopsy specimens from the proximal duodenum.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97314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4A737E-558E-412B-A5B1-5CCBC4CCC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4.2 Suggest general hypothesis – </a:t>
            </a:r>
            <a:r>
              <a:rPr lang="en-US" altLang="zh-CN" dirty="0">
                <a:solidFill>
                  <a:srgbClr val="FF0000"/>
                </a:solidFill>
              </a:rPr>
              <a:t>reporting verbs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E3944A-9C89-4F55-A946-829C8E768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876" y="2499378"/>
            <a:ext cx="10554574" cy="3636511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It is </a:t>
            </a:r>
            <a:r>
              <a:rPr lang="en-US" altLang="zh-CN" sz="2400" dirty="0">
                <a:solidFill>
                  <a:srgbClr val="FFFF00"/>
                </a:solidFill>
              </a:rPr>
              <a:t>therefore</a:t>
            </a:r>
            <a:r>
              <a:rPr lang="en-US" altLang="zh-CN" sz="2400" dirty="0"/>
              <a:t> likely that such connections exist between ….</a:t>
            </a:r>
          </a:p>
          <a:p>
            <a:r>
              <a:rPr lang="en-US" altLang="zh-CN" sz="2400" dirty="0"/>
              <a:t>It can </a:t>
            </a:r>
            <a:r>
              <a:rPr lang="en-US" altLang="zh-CN" sz="2400" dirty="0">
                <a:solidFill>
                  <a:srgbClr val="FFFF00"/>
                </a:solidFill>
              </a:rPr>
              <a:t>thus</a:t>
            </a:r>
            <a:r>
              <a:rPr lang="en-US" altLang="zh-CN" sz="2400" dirty="0"/>
              <a:t> be </a:t>
            </a:r>
            <a:r>
              <a:rPr lang="en-US" altLang="zh-CN" sz="2400" dirty="0">
                <a:solidFill>
                  <a:srgbClr val="FF0000"/>
                </a:solidFill>
              </a:rPr>
              <a:t>suggested</a:t>
            </a:r>
            <a:r>
              <a:rPr lang="en-US" altLang="zh-CN" sz="2400" dirty="0"/>
              <a:t> that ….</a:t>
            </a:r>
          </a:p>
          <a:p>
            <a:r>
              <a:rPr lang="en-US" altLang="zh-CN" sz="2400" dirty="0"/>
              <a:t>It is </a:t>
            </a:r>
            <a:r>
              <a:rPr lang="en-US" altLang="zh-CN" sz="2400" dirty="0">
                <a:solidFill>
                  <a:srgbClr val="FFFF00"/>
                </a:solidFill>
              </a:rPr>
              <a:t>possible/likely/probable </a:t>
            </a:r>
            <a:r>
              <a:rPr lang="en-US" altLang="zh-CN" sz="2400" dirty="0"/>
              <a:t>therefore that ….</a:t>
            </a:r>
          </a:p>
          <a:p>
            <a:r>
              <a:rPr lang="en-US" altLang="zh-CN" sz="2400" dirty="0"/>
              <a:t>These findings </a:t>
            </a:r>
            <a:r>
              <a:rPr lang="en-US" altLang="zh-CN" sz="2400" dirty="0">
                <a:solidFill>
                  <a:srgbClr val="FF0000"/>
                </a:solidFill>
              </a:rPr>
              <a:t>suggest</a:t>
            </a:r>
            <a:r>
              <a:rPr lang="en-US" altLang="zh-CN" sz="2400" dirty="0">
                <a:solidFill>
                  <a:srgbClr val="FFFF00"/>
                </a:solidFill>
              </a:rPr>
              <a:t> </a:t>
            </a:r>
            <a:r>
              <a:rPr lang="en-US" altLang="zh-CN" sz="2400" dirty="0"/>
              <a:t>that ….</a:t>
            </a:r>
          </a:p>
          <a:p>
            <a:r>
              <a:rPr lang="en-US" altLang="zh-CN" sz="2400" dirty="0"/>
              <a:t>In general, </a:t>
            </a:r>
            <a:r>
              <a:rPr lang="en-US" altLang="zh-CN" sz="2400" dirty="0">
                <a:solidFill>
                  <a:srgbClr val="FFFF00"/>
                </a:solidFill>
              </a:rPr>
              <a:t>therefore</a:t>
            </a:r>
            <a:r>
              <a:rPr lang="en-US" altLang="zh-CN" sz="2400" dirty="0"/>
              <a:t>, it </a:t>
            </a:r>
            <a:r>
              <a:rPr lang="en-US" altLang="zh-CN" sz="2400" dirty="0">
                <a:solidFill>
                  <a:srgbClr val="FF0000"/>
                </a:solidFill>
              </a:rPr>
              <a:t>seems </a:t>
            </a:r>
            <a:r>
              <a:rPr lang="en-US" altLang="zh-CN" sz="2400" dirty="0"/>
              <a:t>that …</a:t>
            </a:r>
          </a:p>
          <a:p>
            <a:r>
              <a:rPr lang="en-US" altLang="zh-CN" sz="2400" dirty="0"/>
              <a:t>It can </a:t>
            </a:r>
            <a:r>
              <a:rPr lang="en-US" altLang="zh-CN" sz="2400" dirty="0">
                <a:solidFill>
                  <a:srgbClr val="FFFF00"/>
                </a:solidFill>
              </a:rPr>
              <a:t>therefore</a:t>
            </a:r>
            <a:r>
              <a:rPr lang="en-US" altLang="zh-CN" sz="2400" dirty="0"/>
              <a:t> be </a:t>
            </a:r>
            <a:r>
              <a:rPr lang="en-US" altLang="zh-CN" sz="2400" dirty="0">
                <a:solidFill>
                  <a:srgbClr val="FF0000"/>
                </a:solidFill>
              </a:rPr>
              <a:t>assumed</a:t>
            </a:r>
            <a:r>
              <a:rPr lang="en-US" altLang="zh-CN" sz="2400" dirty="0"/>
              <a:t> that the ….</a:t>
            </a:r>
          </a:p>
          <a:p>
            <a:r>
              <a:rPr lang="en-US" altLang="zh-CN" sz="2400" dirty="0"/>
              <a:t>This finding, while preliminary, </a:t>
            </a:r>
            <a:r>
              <a:rPr lang="en-US" altLang="zh-CN" sz="2400" dirty="0">
                <a:solidFill>
                  <a:srgbClr val="FF0000"/>
                </a:solidFill>
              </a:rPr>
              <a:t>suggests</a:t>
            </a:r>
            <a:r>
              <a:rPr lang="en-US" altLang="zh-CN" sz="2400" dirty="0"/>
              <a:t> that .…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61867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900A1F-6C4E-46BF-BE49-DA0FE002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Main body of an academic paper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513A32-FA28-4D5F-82FB-68D897844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altLang="zh-CN" sz="3200" dirty="0"/>
              <a:t>Introduction</a:t>
            </a:r>
          </a:p>
          <a:p>
            <a:pPr>
              <a:buFont typeface="+mj-lt"/>
              <a:buAutoNum type="arabicPeriod"/>
            </a:pPr>
            <a:r>
              <a:rPr lang="en-US" altLang="zh-CN" sz="3200" dirty="0"/>
              <a:t>Methods</a:t>
            </a:r>
          </a:p>
          <a:p>
            <a:pPr>
              <a:buFont typeface="+mj-lt"/>
              <a:buAutoNum type="arabicPeriod"/>
            </a:pPr>
            <a:r>
              <a:rPr lang="en-US" altLang="zh-CN" sz="3200" dirty="0"/>
              <a:t>Result </a:t>
            </a:r>
          </a:p>
          <a:p>
            <a:pPr>
              <a:buFont typeface="+mj-lt"/>
              <a:buAutoNum type="arabicPeriod"/>
            </a:pPr>
            <a:r>
              <a:rPr lang="en-US" altLang="zh-CN" sz="32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13530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F82F3D-4D3B-4134-A4EA-9E84645A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3D5D92-1AC0-4422-A0EB-FA7465594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These findings </a:t>
            </a:r>
            <a:r>
              <a:rPr lang="en-US" altLang="zh-CN" sz="2800" dirty="0">
                <a:solidFill>
                  <a:srgbClr val="FFFF00"/>
                </a:solidFill>
              </a:rPr>
              <a:t>suggest</a:t>
            </a:r>
            <a:r>
              <a:rPr lang="en-US" altLang="zh-CN" sz="2800" dirty="0"/>
              <a:t> that media coverage did not play an influential role in encouraging people to participate in the Detroit riot.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77198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A2192B-FFD1-4781-8FB0-8F6451E7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4.3 Note implication – </a:t>
            </a:r>
            <a:r>
              <a:rPr lang="en-US" altLang="zh-CN" dirty="0">
                <a:solidFill>
                  <a:srgbClr val="FF0000"/>
                </a:solidFill>
              </a:rPr>
              <a:t>conceptual words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3C22AA-C980-40CE-B26D-0D97A8D75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494" y="2536324"/>
            <a:ext cx="10554574" cy="3636511"/>
          </a:xfrm>
        </p:spPr>
        <p:txBody>
          <a:bodyPr>
            <a:noAutofit/>
          </a:bodyPr>
          <a:lstStyle/>
          <a:p>
            <a:r>
              <a:rPr lang="en-US" altLang="zh-CN" sz="2400" dirty="0"/>
              <a:t>This finding has important </a:t>
            </a:r>
            <a:r>
              <a:rPr lang="en-US" altLang="zh-CN" sz="2400" dirty="0">
                <a:solidFill>
                  <a:srgbClr val="FFFF00"/>
                </a:solidFill>
              </a:rPr>
              <a:t>implications</a:t>
            </a:r>
            <a:r>
              <a:rPr lang="en-US" altLang="zh-CN" sz="2400" dirty="0"/>
              <a:t> for developing ….</a:t>
            </a:r>
          </a:p>
          <a:p>
            <a:r>
              <a:rPr lang="en-US" altLang="zh-CN" sz="2400" dirty="0"/>
              <a:t>An </a:t>
            </a:r>
            <a:r>
              <a:rPr lang="en-US" altLang="zh-CN" sz="2400" dirty="0">
                <a:solidFill>
                  <a:srgbClr val="FFFF00"/>
                </a:solidFill>
              </a:rPr>
              <a:t>implication</a:t>
            </a:r>
            <a:r>
              <a:rPr lang="en-US" altLang="zh-CN" sz="2400" dirty="0"/>
              <a:t> of this is the possibility that ….</a:t>
            </a:r>
          </a:p>
          <a:p>
            <a:r>
              <a:rPr lang="en-US" altLang="zh-CN" sz="2400" dirty="0"/>
              <a:t>One of </a:t>
            </a:r>
            <a:r>
              <a:rPr lang="en-US" altLang="zh-CN" sz="2400" dirty="0">
                <a:solidFill>
                  <a:srgbClr val="FFFF00"/>
                </a:solidFill>
              </a:rPr>
              <a:t>the issues </a:t>
            </a:r>
            <a:r>
              <a:rPr lang="en-US" altLang="zh-CN" sz="2400" dirty="0"/>
              <a:t>that emerges from these findings is ….</a:t>
            </a:r>
          </a:p>
          <a:p>
            <a:r>
              <a:rPr lang="en-US" altLang="zh-CN" sz="2400" dirty="0"/>
              <a:t>Some of the </a:t>
            </a:r>
            <a:r>
              <a:rPr lang="en-US" altLang="zh-CN" sz="2400" dirty="0">
                <a:solidFill>
                  <a:srgbClr val="FFFF00"/>
                </a:solidFill>
              </a:rPr>
              <a:t>issues</a:t>
            </a:r>
            <a:r>
              <a:rPr lang="en-US" altLang="zh-CN" sz="2400" dirty="0"/>
              <a:t> emerging from this finding relate specifically to ….</a:t>
            </a:r>
          </a:p>
          <a:p>
            <a:r>
              <a:rPr lang="en-US" altLang="zh-CN" sz="2400" dirty="0"/>
              <a:t>This combination of findings provides some support for the </a:t>
            </a:r>
            <a:r>
              <a:rPr lang="en-US" altLang="zh-CN" sz="2400" dirty="0">
                <a:solidFill>
                  <a:srgbClr val="FFFF00"/>
                </a:solidFill>
              </a:rPr>
              <a:t>conceptual premise </a:t>
            </a:r>
            <a:r>
              <a:rPr lang="en-US" altLang="zh-CN" sz="2400" dirty="0"/>
              <a:t>that ….</a:t>
            </a:r>
          </a:p>
          <a:p>
            <a:r>
              <a:rPr lang="en-US" altLang="zh-CN" sz="2400" dirty="0"/>
              <a:t>These findings may help us to </a:t>
            </a:r>
            <a:r>
              <a:rPr lang="en-US" altLang="zh-CN" sz="2400" dirty="0">
                <a:solidFill>
                  <a:srgbClr val="FFFF00"/>
                </a:solidFill>
              </a:rPr>
              <a:t>understand</a:t>
            </a:r>
            <a:r>
              <a:rPr lang="en-US" altLang="zh-CN" sz="2400" dirty="0"/>
              <a:t> ….</a:t>
            </a:r>
          </a:p>
          <a:p>
            <a:r>
              <a:rPr lang="en-US" altLang="zh-CN" sz="2400" dirty="0"/>
              <a:t>These results provide further support for the </a:t>
            </a:r>
            <a:r>
              <a:rPr lang="en-US" altLang="zh-CN" sz="2400" dirty="0">
                <a:solidFill>
                  <a:srgbClr val="FFFF00"/>
                </a:solidFill>
              </a:rPr>
              <a:t>hypothesis </a:t>
            </a:r>
            <a:r>
              <a:rPr lang="en-US" altLang="zh-CN" sz="2400" dirty="0"/>
              <a:t>that ….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813076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380BD1-B593-4E8A-9A1B-69119915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873D88-D0E1-4423-9887-BD0DC91C9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zh-C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implication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study for field staff is that seniors find it much simpler to make negative rather than positive evaluations of their competence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802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C91793-0915-4BD4-BDF4-4EAC8EC5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447188"/>
            <a:ext cx="11206509" cy="970450"/>
          </a:xfrm>
        </p:spPr>
        <p:txBody>
          <a:bodyPr/>
          <a:lstStyle/>
          <a:p>
            <a:r>
              <a:rPr lang="en-US" altLang="zh-CN" dirty="0"/>
              <a:t>4.4 Comment on findings – </a:t>
            </a:r>
            <a:r>
              <a:rPr lang="en-US" altLang="zh-CN" dirty="0">
                <a:solidFill>
                  <a:srgbClr val="FF0000"/>
                </a:solidFill>
              </a:rPr>
              <a:t>emotional words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F8C833-3FBA-4B87-A8ED-42DB9A421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584" y="2517851"/>
            <a:ext cx="10554574" cy="3636511"/>
          </a:xfrm>
        </p:spPr>
        <p:txBody>
          <a:bodyPr>
            <a:no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rigorous experimenting of this kind is done, the telepathic results are </a:t>
            </a:r>
            <a:r>
              <a:rPr lang="en-US" altLang="zh-C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disappointing.</a:t>
            </a:r>
          </a:p>
          <a:p>
            <a:endParaRPr lang="en-US" altLang="zh-CN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047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6B66A6-3100-4BEA-92A9-A309ECC4F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5 Exercise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BEDF527-12D4-44C2-BD3C-486969F59EAB}"/>
              </a:ext>
            </a:extLst>
          </p:cNvPr>
          <p:cNvSpPr/>
          <p:nvPr/>
        </p:nvSpPr>
        <p:spPr>
          <a:xfrm>
            <a:off x="4553681" y="5258840"/>
            <a:ext cx="78187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considerable amount of literature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published on X.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0F69ADE-F170-46CF-99C7-51D6C39A84E3}"/>
              </a:ext>
            </a:extLst>
          </p:cNvPr>
          <p:cNvSpPr/>
          <p:nvPr/>
        </p:nvSpPr>
        <p:spPr>
          <a:xfrm>
            <a:off x="6805552" y="2406732"/>
            <a:ext cx="5483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variety of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are used to assess X.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BD3FE68-3981-4C22-9F54-74FE2B8ED8A4}"/>
              </a:ext>
            </a:extLst>
          </p:cNvPr>
          <p:cNvSpPr/>
          <p:nvPr/>
        </p:nvSpPr>
        <p:spPr>
          <a:xfrm>
            <a:off x="3029528" y="3145182"/>
            <a:ext cx="89038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children aged between </a:t>
            </a:r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years were included in the study.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D124B3B-765A-4C3C-A6E6-B7DA8E6D50BD}"/>
              </a:ext>
            </a:extLst>
          </p:cNvPr>
          <p:cNvSpPr/>
          <p:nvPr/>
        </p:nvSpPr>
        <p:spPr>
          <a:xfrm>
            <a:off x="6084238" y="4217720"/>
            <a:ext cx="61077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result may </a:t>
            </a:r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explained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fact that ….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085AB429-5BB1-493E-81FE-7AB905092DE6}"/>
              </a:ext>
            </a:extLst>
          </p:cNvPr>
          <p:cNvSpPr/>
          <p:nvPr/>
        </p:nvSpPr>
        <p:spPr>
          <a:xfrm>
            <a:off x="378691" y="2303476"/>
            <a:ext cx="2022764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Introduction</a:t>
            </a:r>
            <a:endParaRPr lang="zh-CN" altLang="en-US" sz="2400" b="1" dirty="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765269B9-1F23-43DC-A12D-D8CA0BF305FD}"/>
              </a:ext>
            </a:extLst>
          </p:cNvPr>
          <p:cNvSpPr/>
          <p:nvPr/>
        </p:nvSpPr>
        <p:spPr>
          <a:xfrm>
            <a:off x="378691" y="3277912"/>
            <a:ext cx="2022764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Method</a:t>
            </a:r>
            <a:endParaRPr lang="zh-CN" altLang="en-US" sz="2400" b="1" dirty="0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24EBA98A-6C0D-42CF-BF7A-96BBDC6FECC2}"/>
              </a:ext>
            </a:extLst>
          </p:cNvPr>
          <p:cNvSpPr/>
          <p:nvPr/>
        </p:nvSpPr>
        <p:spPr>
          <a:xfrm>
            <a:off x="378691" y="4252348"/>
            <a:ext cx="2022764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Result</a:t>
            </a:r>
            <a:endParaRPr lang="zh-CN" altLang="en-US" sz="2400" b="1" dirty="0"/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4DD15EC6-EFBF-4E85-806C-B51DC0198EFC}"/>
              </a:ext>
            </a:extLst>
          </p:cNvPr>
          <p:cNvSpPr/>
          <p:nvPr/>
        </p:nvSpPr>
        <p:spPr>
          <a:xfrm>
            <a:off x="378691" y="5258841"/>
            <a:ext cx="2022764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Discussion</a:t>
            </a:r>
            <a:endParaRPr lang="zh-CN" altLang="en-US" sz="2400" b="1" dirty="0"/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6B83AC8F-BB74-4264-A8BA-151A5A48A26A}"/>
              </a:ext>
            </a:extLst>
          </p:cNvPr>
          <p:cNvCxnSpPr>
            <a:cxnSpLocks/>
          </p:cNvCxnSpPr>
          <p:nvPr/>
        </p:nvCxnSpPr>
        <p:spPr>
          <a:xfrm>
            <a:off x="2475345" y="2534308"/>
            <a:ext cx="2207491" cy="29553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A3CE2EEE-C631-426C-BA8A-B4B6C7D1A662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432958" y="2637565"/>
            <a:ext cx="4372594" cy="87118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BA7F3F71-26E7-4D8B-88BD-48091134BFD7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2401455" y="3540482"/>
            <a:ext cx="1754909" cy="9426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29676FD6-0150-426A-A0BB-BE3A4F5D6495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2401455" y="4448553"/>
            <a:ext cx="3682783" cy="10238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66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48CBA5-7FBE-4072-A1B8-ABA5FA2D9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End</a:t>
            </a:r>
            <a:endParaRPr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D9FBC3-9ECE-4890-B233-A70A066E31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36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5CCF9F-1717-4F68-A774-A90AA7162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 In The </a:t>
            </a:r>
            <a:r>
              <a:rPr lang="en-US" altLang="zh-CN" dirty="0">
                <a:solidFill>
                  <a:srgbClr val="FF0000"/>
                </a:solidFill>
              </a:rPr>
              <a:t>Introduction</a:t>
            </a:r>
            <a:r>
              <a:rPr lang="en-US" altLang="zh-CN" dirty="0"/>
              <a:t> Section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E7BB0E-6A1C-4072-80F1-58014C9A5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General reference to relevant research</a:t>
            </a:r>
          </a:p>
          <a:p>
            <a:r>
              <a:rPr lang="en-US" altLang="zh-CN" sz="2800" dirty="0"/>
              <a:t>Summarizing the review of relevant research</a:t>
            </a:r>
          </a:p>
        </p:txBody>
      </p:sp>
    </p:spTree>
    <p:extLst>
      <p:ext uri="{BB962C8B-B14F-4D97-AF65-F5344CB8AC3E}">
        <p14:creationId xmlns:p14="http://schemas.microsoft.com/office/powerpoint/2010/main" val="321042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AF03AA-CE4A-460D-B3B1-13261DB7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447188"/>
            <a:ext cx="11040255" cy="970450"/>
          </a:xfrm>
        </p:spPr>
        <p:txBody>
          <a:bodyPr/>
          <a:lstStyle/>
          <a:p>
            <a:r>
              <a:rPr lang="en-US" altLang="zh-CN" dirty="0"/>
              <a:t>1.1 General reference to relevant research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938DD4-F890-4A28-A311-A87B70D29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Highlight on the </a:t>
            </a:r>
            <a:r>
              <a:rPr lang="en-US" altLang="zh-CN" sz="2800" b="1" dirty="0">
                <a:solidFill>
                  <a:srgbClr val="FF0000"/>
                </a:solidFill>
              </a:rPr>
              <a:t>amount</a:t>
            </a:r>
            <a:r>
              <a:rPr lang="en-US" altLang="zh-CN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/>
              <a:t>of supporting literature</a:t>
            </a:r>
          </a:p>
          <a:p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55268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DDA7EC11-C8AD-4593-BA18-00476FFA9FF6}"/>
              </a:ext>
            </a:extLst>
          </p:cNvPr>
          <p:cNvSpPr/>
          <p:nvPr/>
        </p:nvSpPr>
        <p:spPr>
          <a:xfrm>
            <a:off x="471054" y="1041023"/>
            <a:ext cx="113699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A large and growing body of literature </a:t>
            </a:r>
            <a:r>
              <a:rPr lang="en-US" altLang="zh-CN" sz="2800" dirty="0">
                <a:latin typeface="Calibri" panose="020F0502020204030204" pitchFamily="34" charset="0"/>
              </a:rPr>
              <a:t>has investigated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More recent attention </a:t>
            </a:r>
            <a:r>
              <a:rPr lang="en-US" altLang="zh-CN" sz="2800" dirty="0">
                <a:latin typeface="Calibri" panose="020F0502020204030204" pitchFamily="34" charset="0"/>
              </a:rPr>
              <a:t>has focused on the provision of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Much of the current literature </a:t>
            </a:r>
            <a:r>
              <a:rPr lang="en-US" altLang="zh-CN" sz="2800" dirty="0">
                <a:latin typeface="Calibri" panose="020F0502020204030204" pitchFamily="34" charset="0"/>
              </a:rPr>
              <a:t>on X pays particular attention to ….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Over the past decade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most research </a:t>
            </a:r>
            <a:r>
              <a:rPr lang="en-US" altLang="zh-CN" sz="2800" dirty="0">
                <a:latin typeface="Calibri" panose="020F0502020204030204" pitchFamily="34" charset="0"/>
              </a:rPr>
              <a:t>in X has emphasized the use of ….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There is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a large volume of published studies </a:t>
            </a:r>
            <a:r>
              <a:rPr lang="en-US" altLang="zh-CN" sz="2800" dirty="0">
                <a:latin typeface="Calibri" panose="020F0502020204030204" pitchFamily="34" charset="0"/>
              </a:rPr>
              <a:t>describing the role of ….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In recent years, there has been an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increasing amount of literature </a:t>
            </a:r>
            <a:r>
              <a:rPr lang="en-US" altLang="zh-CN" sz="2800" dirty="0">
                <a:latin typeface="Calibri" panose="020F0502020204030204" pitchFamily="34" charset="0"/>
              </a:rPr>
              <a:t>on ….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The </a:t>
            </a:r>
            <a:r>
              <a:rPr lang="en-US" altLang="zh-CN" sz="2800" dirty="0" err="1">
                <a:latin typeface="Calibri" panose="020F0502020204030204" pitchFamily="34" charset="0"/>
              </a:rPr>
              <a:t>generalisability</a:t>
            </a:r>
            <a:r>
              <a:rPr lang="en-US" altLang="zh-CN" sz="2800" dirty="0">
                <a:latin typeface="Calibri" panose="020F0502020204030204" pitchFamily="34" charset="0"/>
              </a:rPr>
              <a:t> of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much published research </a:t>
            </a:r>
            <a:r>
              <a:rPr lang="en-US" altLang="zh-CN" sz="2800" dirty="0">
                <a:latin typeface="Calibri" panose="020F0502020204030204" pitchFamily="34" charset="0"/>
              </a:rPr>
              <a:t>on this issue is problematic.</a:t>
            </a:r>
          </a:p>
          <a:p>
            <a:r>
              <a:rPr lang="en-US" altLang="zh-CN" sz="2800" dirty="0">
                <a:latin typeface="Calibri" panose="020F0502020204030204" pitchFamily="34" charset="0"/>
              </a:rPr>
              <a:t>During the past 30 years, </a:t>
            </a:r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much more information </a:t>
            </a:r>
            <a:r>
              <a:rPr lang="en-US" altLang="zh-CN" sz="2800" dirty="0">
                <a:latin typeface="Calibri" panose="020F0502020204030204" pitchFamily="34" charset="0"/>
              </a:rPr>
              <a:t>has become available on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A considerable amount of literature </a:t>
            </a:r>
            <a:r>
              <a:rPr lang="en-US" altLang="zh-CN" sz="2800" dirty="0">
                <a:latin typeface="Calibri" panose="020F0502020204030204" pitchFamily="34" charset="0"/>
              </a:rPr>
              <a:t>has been published on X. These studies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Numerous studies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have attempted to explain …. (for example, Smith , 1996; Kelly, 1998; ….)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90464FB-5CF9-4191-AABF-6C06C66AC60E}"/>
              </a:ext>
            </a:extLst>
          </p:cNvPr>
          <p:cNvSpPr txBox="1"/>
          <p:nvPr/>
        </p:nvSpPr>
        <p:spPr>
          <a:xfrm>
            <a:off x="4553527" y="323273"/>
            <a:ext cx="2170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</a:rPr>
              <a:t>Amount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6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7983AD-F9AA-40D2-96F7-06A1C4190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BB2621-351D-4F2B-9D21-5BFB27F7C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But </a:t>
            </a:r>
            <a:r>
              <a:rPr lang="en-US" altLang="zh-CN" sz="2800" dirty="0">
                <a:solidFill>
                  <a:srgbClr val="FFFF00"/>
                </a:solidFill>
              </a:rPr>
              <a:t>most research </a:t>
            </a:r>
            <a:r>
              <a:rPr lang="en-US" altLang="zh-CN" sz="2800" dirty="0"/>
              <a:t>suggest that sharing practical support is more characteristic of women.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12474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E087AA-C85F-42CB-8D9E-4C55F27D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1.2 Summarizing the review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31AD38-78A6-488C-87FC-02ECF19B4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Highlight the </a:t>
            </a:r>
            <a:r>
              <a:rPr lang="en-US" altLang="zh-CN" sz="2800" dirty="0">
                <a:solidFill>
                  <a:srgbClr val="FF0000"/>
                </a:solidFill>
              </a:rPr>
              <a:t>commonality</a:t>
            </a:r>
            <a:r>
              <a:rPr lang="en-US" altLang="zh-CN" sz="2800" dirty="0"/>
              <a:t> of the literature reviewed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55670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2730168-30AA-42FD-AD7E-1DB42C765855}"/>
              </a:ext>
            </a:extLst>
          </p:cNvPr>
          <p:cNvSpPr/>
          <p:nvPr/>
        </p:nvSpPr>
        <p:spPr>
          <a:xfrm>
            <a:off x="951345" y="1231175"/>
            <a:ext cx="8432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Together</a:t>
            </a:r>
            <a:r>
              <a:rPr lang="en-US" altLang="zh-CN" sz="2800" dirty="0">
                <a:latin typeface="Calibri" panose="020F0502020204030204" pitchFamily="34" charset="0"/>
              </a:rPr>
              <a:t>, these studies outline that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Overall</a:t>
            </a:r>
            <a:r>
              <a:rPr lang="en-US" altLang="zh-CN" sz="2800" dirty="0">
                <a:latin typeface="Calibri" panose="020F0502020204030204" pitchFamily="34" charset="0"/>
              </a:rPr>
              <a:t>, these studies highlight the need for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Collectively</a:t>
            </a:r>
            <a:r>
              <a:rPr lang="en-US" altLang="zh-CN" sz="2800" dirty="0">
                <a:latin typeface="Calibri" panose="020F0502020204030204" pitchFamily="34" charset="0"/>
              </a:rPr>
              <a:t>, these studies outline a critical role for…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The evidence presented </a:t>
            </a:r>
            <a:r>
              <a:rPr lang="en-US" altLang="zh-CN" sz="2800" dirty="0">
                <a:latin typeface="Calibri" panose="020F0502020204030204" pitchFamily="34" charset="0"/>
              </a:rPr>
              <a:t>in this section suggests that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The studies </a:t>
            </a:r>
            <a:r>
              <a:rPr lang="en-US" altLang="zh-CN" sz="2800" dirty="0">
                <a:latin typeface="Calibri" panose="020F0502020204030204" pitchFamily="34" charset="0"/>
              </a:rPr>
              <a:t>presented thus far provide evidence that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Overall</a:t>
            </a:r>
            <a:r>
              <a:rPr lang="en-US" altLang="zh-CN" sz="2800" dirty="0">
                <a:latin typeface="Calibri" panose="020F0502020204030204" pitchFamily="34" charset="0"/>
              </a:rPr>
              <a:t>, there seems to be some evidence to indicate that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Together</a:t>
            </a:r>
            <a:r>
              <a:rPr lang="en-US" altLang="zh-CN" sz="2800" dirty="0">
                <a:latin typeface="Calibri" panose="020F0502020204030204" pitchFamily="34" charset="0"/>
              </a:rPr>
              <a:t> these studies provide important insights into the ….</a:t>
            </a:r>
          </a:p>
          <a:p>
            <a:r>
              <a:rPr lang="en-US" altLang="zh-CN" sz="2800" dirty="0">
                <a:solidFill>
                  <a:srgbClr val="FFFF00"/>
                </a:solidFill>
                <a:latin typeface="Calibri" panose="020F0502020204030204" pitchFamily="34" charset="0"/>
              </a:rPr>
              <a:t>In view of all </a:t>
            </a:r>
            <a:r>
              <a:rPr lang="en-US" altLang="zh-CN" sz="2800" dirty="0">
                <a:latin typeface="Calibri" panose="020F0502020204030204" pitchFamily="34" charset="0"/>
              </a:rPr>
              <a:t>that has been mentioned so far, one may suppose that ….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70142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9B4DDE-2BFA-420E-92DB-FE09747F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65660"/>
            <a:ext cx="10571998" cy="970450"/>
          </a:xfrm>
        </p:spPr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D4383F-D530-4EBC-BF21-D41688444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>
                <a:solidFill>
                  <a:srgbClr val="FFFF00"/>
                </a:solidFill>
              </a:rPr>
              <a:t>Overall</a:t>
            </a:r>
            <a:r>
              <a:rPr lang="en-US" altLang="zh-CN" sz="2600" dirty="0"/>
              <a:t>, these studies mark the emergence of what has been called the Georgian style, which employs bilateral symmetry, the individualization of personal space and property.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57745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引用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TM03457503[[fn=引用]]</Template>
  <TotalTime>294</TotalTime>
  <Words>971</Words>
  <Application>Microsoft Office PowerPoint</Application>
  <PresentationFormat>宽屏</PresentationFormat>
  <Paragraphs>104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宋体</vt:lpstr>
      <vt:lpstr>Calibri</vt:lpstr>
      <vt:lpstr>Century Gothic</vt:lpstr>
      <vt:lpstr>Times New Roman</vt:lpstr>
      <vt:lpstr>Wingdings 2</vt:lpstr>
      <vt:lpstr>引用</vt:lpstr>
      <vt:lpstr>2 Generalization: Discourse Functions</vt:lpstr>
      <vt:lpstr>Main body of an academic paper</vt:lpstr>
      <vt:lpstr>1 In The Introduction Section</vt:lpstr>
      <vt:lpstr>1.1 General reference to relevant research</vt:lpstr>
      <vt:lpstr>PowerPoint 演示文稿</vt:lpstr>
      <vt:lpstr>Example</vt:lpstr>
      <vt:lpstr>1.2 Summarizing the review</vt:lpstr>
      <vt:lpstr>PowerPoint 演示文稿</vt:lpstr>
      <vt:lpstr>Example</vt:lpstr>
      <vt:lpstr>2 In the method section</vt:lpstr>
      <vt:lpstr>PowerPoint 演示文稿</vt:lpstr>
      <vt:lpstr>Example</vt:lpstr>
      <vt:lpstr>3 In The Result Section</vt:lpstr>
      <vt:lpstr>PowerPoint 演示文稿</vt:lpstr>
      <vt:lpstr>Example</vt:lpstr>
      <vt:lpstr>4 In The Discussion Section</vt:lpstr>
      <vt:lpstr>4.1 Explain the result – words of explaining</vt:lpstr>
      <vt:lpstr>Example</vt:lpstr>
      <vt:lpstr>4.2 Suggest general hypothesis – reporting verbs </vt:lpstr>
      <vt:lpstr>Example</vt:lpstr>
      <vt:lpstr>4.3 Note implication – conceptual words</vt:lpstr>
      <vt:lpstr>Example</vt:lpstr>
      <vt:lpstr>4.4 Comment on findings – emotional words</vt:lpstr>
      <vt:lpstr>5 Exercise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The difference between generalization and conclusion</dc:title>
  <dc:creator>sarah_leo@126.com</dc:creator>
  <cp:lastModifiedBy>sarah_leo@126.com</cp:lastModifiedBy>
  <cp:revision>28</cp:revision>
  <dcterms:created xsi:type="dcterms:W3CDTF">2017-10-08T14:01:13Z</dcterms:created>
  <dcterms:modified xsi:type="dcterms:W3CDTF">2017-11-05T14:20:35Z</dcterms:modified>
</cp:coreProperties>
</file>